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351" r:id="rId2"/>
    <p:sldId id="451" r:id="rId3"/>
    <p:sldId id="384" r:id="rId4"/>
    <p:sldId id="436" r:id="rId5"/>
    <p:sldId id="412" r:id="rId6"/>
    <p:sldId id="452" r:id="rId7"/>
    <p:sldId id="432" r:id="rId8"/>
    <p:sldId id="444" r:id="rId9"/>
    <p:sldId id="445" r:id="rId10"/>
    <p:sldId id="448" r:id="rId11"/>
    <p:sldId id="421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232"/>
    <a:srgbClr val="030AB3"/>
    <a:srgbClr val="0000FF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842" autoAdjust="0"/>
    <p:restoredTop sz="99137" autoAdjust="0"/>
  </p:normalViewPr>
  <p:slideViewPr>
    <p:cSldViewPr>
      <p:cViewPr varScale="1">
        <p:scale>
          <a:sx n="107" d="100"/>
          <a:sy n="107" d="100"/>
        </p:scale>
        <p:origin x="-312" y="-88"/>
      </p:cViewPr>
      <p:guideLst>
        <p:guide orient="horz" pos="3456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fld id="{C8C39C2D-F151-AC4C-B02F-834332C73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299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6EE578-5F5D-274B-A0E5-42D2E58A62E1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93FC67-5CF0-8843-84D5-8596A8644B04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93FC67-5CF0-8843-84D5-8596A8644B04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A4AC76-A4F3-BB49-9517-C6EFADC9AE6A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88D05C-0A52-8941-947E-2D13337FFC90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4F2EEC-F6AC-C847-B3C4-8496B7459940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59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1F48CE-81B3-8A42-80D2-70CF5E1CA51A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</a:t>
            </a:r>
            <a:r>
              <a:rPr lang="en-US" i="1" dirty="0" err="1" smtClean="0"/>
              <a:t>unmigrated</a:t>
            </a:r>
            <a:r>
              <a:rPr lang="en-US" i="1" dirty="0" smtClean="0"/>
              <a:t> </a:t>
            </a:r>
            <a:r>
              <a:rPr lang="en-US" i="0" dirty="0" smtClean="0"/>
              <a:t>stack section from Line B (as indicated by diffraction</a:t>
            </a:r>
            <a:r>
              <a:rPr lang="en-US" i="0" baseline="0" dirty="0" smtClean="0"/>
              <a:t> hyperbolas)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Several observable features in the stack:</a:t>
            </a:r>
          </a:p>
          <a:p>
            <a:r>
              <a:rPr lang="en-US" i="0" baseline="0" dirty="0" smtClean="0"/>
              <a:t>	</a:t>
            </a:r>
            <a:r>
              <a:rPr lang="en-US" i="0" baseline="0" dirty="0" err="1" smtClean="0"/>
              <a:t>Moho</a:t>
            </a:r>
            <a:r>
              <a:rPr lang="en-US" i="0" baseline="0" dirty="0" smtClean="0"/>
              <a:t> at ~24 s </a:t>
            </a:r>
            <a:r>
              <a:rPr lang="en-US" i="0" baseline="0" dirty="0" err="1" smtClean="0"/>
              <a:t>twt</a:t>
            </a:r>
            <a:endParaRPr lang="en-US" i="0" baseline="0" dirty="0" smtClean="0"/>
          </a:p>
          <a:p>
            <a:r>
              <a:rPr lang="en-US" i="0" baseline="0" dirty="0" smtClean="0"/>
              <a:t>	High amplitude reflection in the Karakoram Fault</a:t>
            </a:r>
          </a:p>
          <a:p>
            <a:r>
              <a:rPr lang="en-US" i="0" baseline="0" dirty="0" smtClean="0"/>
              <a:t>	Can also observe some reflections from the </a:t>
            </a:r>
            <a:r>
              <a:rPr lang="en-US" i="0" baseline="0" dirty="0" err="1" smtClean="0"/>
              <a:t>Gangdese</a:t>
            </a:r>
            <a:r>
              <a:rPr lang="en-US" i="0" baseline="0" dirty="0" smtClean="0"/>
              <a:t> Granite Belt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In this talk I will focus on the brightest visible feature highlighted in the red box – a high amplitude reflector at ~6 s </a:t>
            </a:r>
            <a:r>
              <a:rPr lang="en-US" i="0" baseline="0" dirty="0" err="1" smtClean="0"/>
              <a:t>twt</a:t>
            </a:r>
            <a:r>
              <a:rPr lang="en-US" i="0" baseline="0" dirty="0" smtClean="0"/>
              <a:t> with large lateral extent across the stack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Notice hyperbolic nature, however, the large lateral extent  on both the stack and gathers indicate this is a reflector would shorten and move up-dip rather than become a point source post-migration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E890-61E3-EA4A-8023-48674FD63C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08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5B3CDD-BB68-F445-AEAD-BF4BD9FC142F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51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1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Since the time of Bullard and Vening Meinesz, EAR has become the archetypal narrow rift, dominant as such in textbooks, Localized seismicity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ETOPO1 datasets, at same scale on Google-globes - 1 minute topography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85B80-7BA3-4542-8F27-56329EFB59A7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93FC67-5CF0-8843-84D5-8596A8644B04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1A9DF-CC87-3140-A8C0-E206DA782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69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0AC7A-0019-B040-8655-A032A0487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0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A0D1C-EFDF-9F45-AEB4-C3E5704C1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85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6CB89-6DD9-CD48-8519-83714C27D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716EE-486B-7344-9899-18F22345A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8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596F4-AC7C-9044-AD24-AFE38732A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4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90A6E-BEA3-F64C-9EFE-74ACE003F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12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E7250-2008-B745-A377-A189B1CAE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0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8B0D4-7AB8-D649-978F-5A148685A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5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D6F06-BB0E-C14B-BB17-38AC34418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45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B04EB-FEAD-1543-946C-B4E0C49E9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58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smtClean="0">
                <a:cs typeface="+mn-cs"/>
              </a:defRPr>
            </a:lvl1pPr>
          </a:lstStyle>
          <a:p>
            <a:pPr>
              <a:defRPr/>
            </a:pPr>
            <a:fld id="{0A9477E1-AEBD-3C4E-9A69-8AFA3BE55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0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6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tiff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7010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cs typeface="+mj-cs"/>
              </a:rPr>
              <a:t>Simon Klemperer</a:t>
            </a:r>
            <a:br>
              <a:rPr lang="en-US" sz="2800" dirty="0" smtClean="0">
                <a:cs typeface="+mj-cs"/>
              </a:rPr>
            </a:br>
            <a:r>
              <a:rPr lang="ja-JP" altLang="en-US" sz="2800" dirty="0" smtClean="0">
                <a:latin typeface="Arial"/>
                <a:cs typeface="+mj-cs"/>
              </a:rPr>
              <a:t>“</a:t>
            </a:r>
            <a:r>
              <a:rPr lang="en-US" sz="2800" dirty="0" smtClean="0">
                <a:cs typeface="+mj-cs"/>
              </a:rPr>
              <a:t>Crustal Group</a:t>
            </a:r>
            <a:r>
              <a:rPr lang="ja-JP" altLang="en-US" sz="2800" dirty="0" smtClean="0">
                <a:latin typeface="Arial"/>
                <a:cs typeface="+mj-cs"/>
              </a:rPr>
              <a:t>”</a:t>
            </a:r>
            <a:r>
              <a:rPr lang="en-US" sz="2800" dirty="0" smtClean="0">
                <a:cs typeface="+mj-cs"/>
              </a:rPr>
              <a:t/>
            </a:r>
            <a:br>
              <a:rPr lang="en-US" sz="2800" dirty="0" smtClean="0">
                <a:cs typeface="+mj-cs"/>
              </a:rPr>
            </a:br>
            <a:r>
              <a:rPr lang="en-US" sz="2800" dirty="0" smtClean="0">
                <a:cs typeface="+mj-cs"/>
              </a:rPr>
              <a:t>Department of Geophysics</a:t>
            </a:r>
            <a:endParaRPr lang="en-US" dirty="0" smtClean="0">
              <a:cs typeface="+mj-cs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819400"/>
            <a:ext cx="8763000" cy="2362200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3600" b="1" dirty="0" smtClean="0">
                <a:cs typeface="+mn-cs"/>
              </a:rPr>
              <a:t>tectonics, composition and structure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z="3600" b="1" dirty="0" smtClean="0">
                <a:cs typeface="+mn-cs"/>
              </a:rPr>
              <a:t>of continental lithosphere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b="1" dirty="0" smtClean="0">
              <a:cs typeface="+mn-cs"/>
            </a:endParaRPr>
          </a:p>
          <a:p>
            <a:pPr algn="l"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b="1" dirty="0" smtClean="0">
                <a:cs typeface="+mn-cs"/>
              </a:rPr>
              <a:t>from explosion- &amp; earthquake-source seismology </a:t>
            </a:r>
            <a:endParaRPr lang="en-US" sz="3600" b="1" dirty="0" smtClean="0"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3600" b="1" dirty="0" smtClean="0">
                <a:cs typeface="+mn-cs"/>
              </a:rPr>
              <a:t> </a:t>
            </a: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304800" y="2362200"/>
            <a:ext cx="3521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 Black" charset="0"/>
                <a:cs typeface="+mn-cs"/>
              </a:rPr>
              <a:t>Our research</a:t>
            </a:r>
            <a:r>
              <a:rPr lang="en-US" dirty="0" smtClean="0">
                <a:solidFill>
                  <a:srgbClr val="FF0000"/>
                </a:solidFill>
                <a:latin typeface="Arial Black" charset="0"/>
                <a:cs typeface="+mn-cs"/>
              </a:rPr>
              <a:t>:</a:t>
            </a:r>
            <a:endParaRPr lang="en-US" dirty="0">
              <a:solidFill>
                <a:srgbClr val="FF0000"/>
              </a:solidFill>
              <a:latin typeface="Arial Black" charset="0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381000"/>
            <a:ext cx="1600200" cy="145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5029200"/>
            <a:ext cx="8763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b="1" dirty="0">
                <a:cs typeface="+mn-cs"/>
              </a:rPr>
              <a:t>a</a:t>
            </a:r>
            <a:r>
              <a:rPr lang="en-US" b="1" dirty="0" smtClean="0">
                <a:cs typeface="+mn-cs"/>
              </a:rPr>
              <a:t>nd integration with geologic and other data</a:t>
            </a:r>
            <a:endParaRPr lang="en-US" sz="3600" b="1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6350" y="0"/>
            <a:ext cx="9144000" cy="6858000"/>
          </a:xfrm>
          <a:prstGeom prst="rect">
            <a:avLst/>
          </a:prstGeom>
          <a:solidFill>
            <a:srgbClr val="030AB3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0"/>
            <a:ext cx="365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b="1" i="0" dirty="0" smtClean="0">
                <a:solidFill>
                  <a:srgbClr val="FFFF00"/>
                </a:solidFill>
              </a:rPr>
              <a:t>A major flood basalt eruption in an area of low extension:</a:t>
            </a:r>
            <a:r>
              <a:rPr lang="en-US" sz="2000" i="0" dirty="0">
                <a:solidFill>
                  <a:srgbClr val="FFFF00"/>
                </a:solidFill>
              </a:rPr>
              <a:t/>
            </a:r>
            <a:br>
              <a:rPr lang="en-US" sz="2000" i="0" dirty="0">
                <a:solidFill>
                  <a:srgbClr val="FFFF00"/>
                </a:solidFill>
              </a:rPr>
            </a:br>
            <a:r>
              <a:rPr lang="en-US" sz="2000" i="0" dirty="0">
                <a:solidFill>
                  <a:srgbClr val="FFFF00"/>
                </a:solidFill>
              </a:rPr>
              <a:t/>
            </a:r>
            <a:br>
              <a:rPr lang="en-US" sz="2000" i="0" dirty="0">
                <a:solidFill>
                  <a:srgbClr val="FFFF00"/>
                </a:solidFill>
              </a:rPr>
            </a:br>
            <a:r>
              <a:rPr lang="en-US" sz="2000" i="0" dirty="0" smtClean="0">
                <a:solidFill>
                  <a:srgbClr val="FFFF00"/>
                </a:solidFill>
              </a:rPr>
              <a:t>explosion seismology,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0" dirty="0" smtClean="0">
                <a:solidFill>
                  <a:srgbClr val="FFFF00"/>
                </a:solidFill>
              </a:rPr>
              <a:t>8 shots, 500-2000 kg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0" dirty="0" smtClean="0">
                <a:solidFill>
                  <a:srgbClr val="FFFF00"/>
                </a:solidFill>
              </a:rPr>
              <a:t>~ 1000 vertical receivers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0" dirty="0" smtClean="0">
                <a:solidFill>
                  <a:srgbClr val="FFFF00"/>
                </a:solidFill>
              </a:rPr>
              <a:t>   (areal array for 3D modeling)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0" dirty="0" smtClean="0">
                <a:solidFill>
                  <a:srgbClr val="FFFF00"/>
                </a:solidFill>
              </a:rPr>
              <a:t>~ 400 3-component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0" dirty="0" smtClean="0">
                <a:solidFill>
                  <a:srgbClr val="FFFF00"/>
                </a:solidFill>
              </a:rPr>
              <a:t>   (linear array for 2D, S-wave)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0" dirty="0" smtClean="0">
                <a:solidFill>
                  <a:srgbClr val="FFFF00"/>
                </a:solidFill>
              </a:rPr>
              <a:t> </a:t>
            </a:r>
            <a:r>
              <a:rPr lang="en-US" sz="2000" i="0" dirty="0">
                <a:solidFill>
                  <a:srgbClr val="FFFF00"/>
                </a:solidFill>
              </a:rPr>
              <a:t/>
            </a:r>
            <a:br>
              <a:rPr lang="en-US" sz="2000" i="0" dirty="0">
                <a:solidFill>
                  <a:srgbClr val="FFFF00"/>
                </a:solidFill>
              </a:rPr>
            </a:br>
            <a:r>
              <a:rPr lang="en-US" sz="2000" i="0" dirty="0" smtClean="0">
                <a:solidFill>
                  <a:srgbClr val="FFFF00"/>
                </a:solidFill>
              </a:rPr>
              <a:t>to </a:t>
            </a:r>
            <a:r>
              <a:rPr lang="en-US" sz="2000" i="0" dirty="0">
                <a:solidFill>
                  <a:srgbClr val="FFFF00"/>
                </a:solidFill>
              </a:rPr>
              <a:t>constrain magma intrusion </a:t>
            </a:r>
            <a:r>
              <a:rPr lang="en-US" sz="2000" i="0" dirty="0" smtClean="0">
                <a:solidFill>
                  <a:srgbClr val="FFFF00"/>
                </a:solidFill>
              </a:rPr>
              <a:t>associated with basalt eruption</a:t>
            </a:r>
          </a:p>
          <a:p>
            <a:pPr eaLnBrk="1" hangingPunct="1">
              <a:lnSpc>
                <a:spcPct val="80000"/>
              </a:lnSpc>
            </a:pPr>
            <a:endParaRPr lang="en-US" sz="2000" i="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i="0" dirty="0" smtClean="0">
                <a:solidFill>
                  <a:srgbClr val="FFFF00"/>
                </a:solidFill>
              </a:rPr>
              <a:t>(Chris Castillo’s </a:t>
            </a:r>
            <a:r>
              <a:rPr lang="en-US" altLang="ja-JP" sz="2000" i="0" dirty="0" smtClean="0">
                <a:solidFill>
                  <a:srgbClr val="FFFF00"/>
                </a:solidFill>
              </a:rPr>
              <a:t>PhD</a:t>
            </a:r>
            <a:r>
              <a:rPr lang="en-US" altLang="ja-JP" sz="2000" i="0" dirty="0">
                <a:solidFill>
                  <a:srgbClr val="FFFF00"/>
                </a:solidFill>
              </a:rPr>
              <a:t>)</a:t>
            </a:r>
            <a:br>
              <a:rPr lang="en-US" altLang="ja-JP" sz="2000" i="0" dirty="0">
                <a:solidFill>
                  <a:srgbClr val="FFFF00"/>
                </a:solidFill>
              </a:rPr>
            </a:br>
            <a:endParaRPr lang="en-US" sz="2000" i="0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000" i="0" dirty="0" smtClean="0">
              <a:solidFill>
                <a:srgbClr val="FFFF00"/>
              </a:solidFill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3492500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3486150"/>
            <a:ext cx="441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0" dirty="0" err="1">
                <a:cs typeface="+mn-cs"/>
              </a:rPr>
              <a:t>Steens</a:t>
            </a:r>
            <a:r>
              <a:rPr lang="en-US" sz="1800" i="0" dirty="0">
                <a:cs typeface="+mn-cs"/>
              </a:rPr>
              <a:t> basalts: 65,000 km</a:t>
            </a:r>
            <a:r>
              <a:rPr lang="en-US" sz="1800" i="0" baseline="30000" dirty="0">
                <a:cs typeface="+mn-cs"/>
              </a:rPr>
              <a:t>3</a:t>
            </a:r>
            <a:r>
              <a:rPr lang="en-US" sz="1800" i="0" dirty="0">
                <a:cs typeface="+mn-cs"/>
              </a:rPr>
              <a:t> at 17 </a:t>
            </a:r>
            <a:r>
              <a:rPr lang="en-US" sz="1800" i="0" dirty="0" smtClean="0">
                <a:cs typeface="+mn-cs"/>
              </a:rPr>
              <a:t>Ma</a:t>
            </a:r>
            <a:endParaRPr lang="en-US" sz="1800" i="0" dirty="0">
              <a:cs typeface="+mn-cs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284" y="381000"/>
            <a:ext cx="5013716" cy="64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669081" y="762000"/>
            <a:ext cx="1474919" cy="1968500"/>
            <a:chOff x="7675431" y="0"/>
            <a:chExt cx="1474919" cy="1968500"/>
          </a:xfrm>
        </p:grpSpPr>
        <p:pic>
          <p:nvPicPr>
            <p:cNvPr id="18" name="Picture 9" descr="1B&amp;R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"/>
            <a:stretch/>
          </p:blipFill>
          <p:spPr bwMode="auto">
            <a:xfrm>
              <a:off x="7675431" y="0"/>
              <a:ext cx="1474919" cy="196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7675431" y="8144"/>
              <a:ext cx="1464063" cy="19603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21" name="Group 21"/>
            <p:cNvGrpSpPr>
              <a:grpSpLocks/>
            </p:cNvGrpSpPr>
            <p:nvPr/>
          </p:nvGrpSpPr>
          <p:grpSpPr bwMode="auto">
            <a:xfrm>
              <a:off x="8462375" y="427082"/>
              <a:ext cx="383177" cy="1389017"/>
              <a:chOff x="4416" y="1344"/>
              <a:chExt cx="768" cy="2784"/>
            </a:xfrm>
            <a:solidFill>
              <a:schemeClr val="bg1"/>
            </a:solidFill>
          </p:grpSpPr>
          <p:sp>
            <p:nvSpPr>
              <p:cNvPr id="23" name="AutoShape 19"/>
              <p:cNvSpPr>
                <a:spLocks noChangeArrowheads="1"/>
              </p:cNvSpPr>
              <p:nvPr/>
            </p:nvSpPr>
            <p:spPr bwMode="auto">
              <a:xfrm>
                <a:off x="4416" y="1344"/>
                <a:ext cx="288" cy="240"/>
              </a:xfrm>
              <a:prstGeom prst="star5">
                <a:avLst/>
              </a:prstGeom>
              <a:grpFill/>
              <a:ln w="6350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" name="AutoShape 20"/>
              <p:cNvSpPr>
                <a:spLocks noChangeArrowheads="1"/>
              </p:cNvSpPr>
              <p:nvPr/>
            </p:nvSpPr>
            <p:spPr bwMode="auto">
              <a:xfrm>
                <a:off x="4896" y="3888"/>
                <a:ext cx="288" cy="240"/>
              </a:xfrm>
              <a:prstGeom prst="star5">
                <a:avLst/>
              </a:prstGeom>
              <a:grpFill/>
              <a:ln w="6350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>
              <a:off x="8007352" y="115751"/>
              <a:ext cx="143691" cy="119743"/>
            </a:xfrm>
            <a:prstGeom prst="star5">
              <a:avLst/>
            </a:prstGeom>
            <a:solidFill>
              <a:srgbClr val="FFFF00"/>
            </a:solidFill>
            <a:ln w="6350" cmpd="sng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850" y="0"/>
            <a:ext cx="5041900" cy="7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762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0" y="635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9" name="Picture 9" descr="C:\Documents and Settings\mkarplus\My Documents\Conferences\AGU 2011\poster\WA_tectonicModel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597400" cy="246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5638800"/>
            <a:ext cx="6170543" cy="14097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3429000"/>
            <a:ext cx="6170543" cy="1873250"/>
          </a:xfrm>
          <a:prstGeom prst="rect">
            <a:avLst/>
          </a:prstGeom>
        </p:spPr>
      </p:pic>
      <p:pic>
        <p:nvPicPr>
          <p:cNvPr id="48" name="Picture 6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 r="-8"/>
          <a:stretch/>
        </p:blipFill>
        <p:spPr bwMode="auto">
          <a:xfrm>
            <a:off x="2259411" y="0"/>
            <a:ext cx="231259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" name="Picture 65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0" t="-100000" r="-5816"/>
          <a:stretch/>
        </p:blipFill>
        <p:spPr bwMode="auto">
          <a:xfrm>
            <a:off x="-44450" y="-1553184"/>
            <a:ext cx="2438400" cy="310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" name="Picture 8" descr="P101006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276975" y="428625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MattYihanacropped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10"/>
          <a:stretch/>
        </p:blipFill>
        <p:spPr bwMode="auto">
          <a:xfrm>
            <a:off x="4495800" y="0"/>
            <a:ext cx="24701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12"/>
          <p:cNvSpPr>
            <a:spLocks noChangeArrowheads="1"/>
          </p:cNvSpPr>
          <p:nvPr/>
        </p:nvSpPr>
        <p:spPr bwMode="auto">
          <a:xfrm>
            <a:off x="8559800" y="838200"/>
            <a:ext cx="304800" cy="304800"/>
          </a:xfrm>
          <a:prstGeom prst="ellipse">
            <a:avLst/>
          </a:prstGeom>
          <a:noFill/>
          <a:ln w="9525">
            <a:solidFill>
              <a:schemeClr val="bg1">
                <a:alpha val="52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32001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2650"/>
            <a:ext cx="1676400" cy="1157853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 bwMode="auto">
          <a:xfrm>
            <a:off x="3352800" y="2667000"/>
            <a:ext cx="2438400" cy="1447800"/>
          </a:xfrm>
          <a:prstGeom prst="ellipse">
            <a:avLst/>
          </a:prstGeom>
          <a:solidFill>
            <a:schemeClr val="bg1">
              <a:alpha val="9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1" cstate="screen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63"/>
          <a:stretch/>
        </p:blipFill>
        <p:spPr bwMode="auto">
          <a:xfrm>
            <a:off x="6032500" y="3429000"/>
            <a:ext cx="31559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559300"/>
            <a:ext cx="1695450" cy="2286000"/>
          </a:xfrm>
          <a:prstGeom prst="rect">
            <a:avLst/>
          </a:prstGeom>
        </p:spPr>
      </p:pic>
      <p:sp>
        <p:nvSpPr>
          <p:cNvPr id="10" name="Circular Arrow 9"/>
          <p:cNvSpPr/>
          <p:nvPr/>
        </p:nvSpPr>
        <p:spPr bwMode="auto">
          <a:xfrm rot="13500000">
            <a:off x="1152613" y="1793966"/>
            <a:ext cx="2989826" cy="298982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224149"/>
              <a:gd name="adj5" fmla="val 12500"/>
            </a:avLst>
          </a:prstGeom>
          <a:solidFill>
            <a:srgbClr val="8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Circular Arrow 10"/>
          <p:cNvSpPr/>
          <p:nvPr/>
        </p:nvSpPr>
        <p:spPr bwMode="auto">
          <a:xfrm rot="18900000">
            <a:off x="3197596" y="-111035"/>
            <a:ext cx="2989826" cy="298982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224149"/>
              <a:gd name="adj5" fmla="val 12500"/>
            </a:avLst>
          </a:prstGeom>
          <a:solidFill>
            <a:srgbClr val="8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4" name="Circular Arrow 13"/>
          <p:cNvSpPr/>
          <p:nvPr/>
        </p:nvSpPr>
        <p:spPr bwMode="auto">
          <a:xfrm rot="18900000" flipH="1" flipV="1">
            <a:off x="3133813" y="3895814"/>
            <a:ext cx="2989826" cy="298982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224149"/>
              <a:gd name="adj5" fmla="val 12500"/>
            </a:avLst>
          </a:prstGeom>
          <a:solidFill>
            <a:srgbClr val="8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9000" y="2895600"/>
            <a:ext cx="2286000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i="0" dirty="0" smtClean="0">
                <a:ln w="12700" cmpd="sng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Crustal Group</a:t>
            </a:r>
          </a:p>
          <a:p>
            <a:pPr algn="ctr">
              <a:lnSpc>
                <a:spcPct val="80000"/>
              </a:lnSpc>
            </a:pP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3" name="Circular Arrow 12"/>
          <p:cNvSpPr/>
          <p:nvPr/>
        </p:nvSpPr>
        <p:spPr bwMode="auto">
          <a:xfrm rot="13500000" flipH="1" flipV="1">
            <a:off x="5267413" y="2022565"/>
            <a:ext cx="2989826" cy="298982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224149"/>
              <a:gd name="adj5" fmla="val 12500"/>
            </a:avLst>
          </a:prstGeom>
          <a:solidFill>
            <a:srgbClr val="8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334000" y="4419600"/>
            <a:ext cx="3775221" cy="1447801"/>
            <a:chOff x="5334000" y="4419600"/>
            <a:chExt cx="3775221" cy="1447801"/>
          </a:xfrm>
        </p:grpSpPr>
        <p:sp>
          <p:nvSpPr>
            <p:cNvPr id="22" name="Line 4"/>
            <p:cNvSpPr>
              <a:spLocks noChangeShapeType="1"/>
            </p:cNvSpPr>
            <p:nvPr/>
          </p:nvSpPr>
          <p:spPr bwMode="auto">
            <a:xfrm flipV="1">
              <a:off x="6078717" y="5867400"/>
              <a:ext cx="950746" cy="0"/>
            </a:xfrm>
            <a:prstGeom prst="line">
              <a:avLst/>
            </a:prstGeom>
            <a:noFill/>
            <a:ln w="920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5"/>
            <p:cNvSpPr>
              <a:spLocks noChangeShapeType="1"/>
            </p:cNvSpPr>
            <p:nvPr/>
          </p:nvSpPr>
          <p:spPr bwMode="auto">
            <a:xfrm flipH="1" flipV="1">
              <a:off x="8772498" y="5867400"/>
              <a:ext cx="336723" cy="1"/>
            </a:xfrm>
            <a:prstGeom prst="line">
              <a:avLst/>
            </a:prstGeom>
            <a:noFill/>
            <a:ln w="920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 flipV="1">
              <a:off x="6078717" y="4876800"/>
              <a:ext cx="384826" cy="1"/>
            </a:xfrm>
            <a:prstGeom prst="line">
              <a:avLst/>
            </a:prstGeom>
            <a:noFill/>
            <a:ln w="920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5334000" y="4419600"/>
              <a:ext cx="2575932" cy="990600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4000" y="4419600"/>
              <a:ext cx="2581275" cy="986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 i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8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/>
                  <a:cs typeface="Arial Black"/>
                </a:rPr>
                <a:t>Analysis &amp; Modeling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7200" y="838200"/>
            <a:ext cx="3962399" cy="990600"/>
            <a:chOff x="457200" y="838200"/>
            <a:chExt cx="3962399" cy="990600"/>
          </a:xfrm>
        </p:grpSpPr>
        <p:sp>
          <p:nvSpPr>
            <p:cNvPr id="37" name="Rounded Rectangle 36"/>
            <p:cNvSpPr/>
            <p:nvPr/>
          </p:nvSpPr>
          <p:spPr bwMode="auto">
            <a:xfrm>
              <a:off x="533400" y="838200"/>
              <a:ext cx="3746810" cy="990600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57200" y="838200"/>
              <a:ext cx="3962399" cy="986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 i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8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/>
                  <a:cs typeface="Arial Black"/>
                </a:rPr>
                <a:t>New &amp; testable tectonic models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5000" y="4781550"/>
            <a:ext cx="3714750" cy="1009650"/>
            <a:chOff x="635000" y="4781550"/>
            <a:chExt cx="3714750" cy="100965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838200" y="4800600"/>
              <a:ext cx="3200400" cy="990600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5000" y="4781550"/>
              <a:ext cx="3714750" cy="986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 i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8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/>
                  <a:cs typeface="Arial Black"/>
                </a:rPr>
                <a:t>Interpretation &amp; Integration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29200" y="1295400"/>
            <a:ext cx="3467099" cy="1430135"/>
            <a:chOff x="5029200" y="1295400"/>
            <a:chExt cx="3467099" cy="1430135"/>
          </a:xfrm>
        </p:grpSpPr>
        <p:sp>
          <p:nvSpPr>
            <p:cNvPr id="33" name="Rounded Rectangle 32"/>
            <p:cNvSpPr/>
            <p:nvPr/>
          </p:nvSpPr>
          <p:spPr bwMode="auto">
            <a:xfrm>
              <a:off x="5105400" y="1295400"/>
              <a:ext cx="3200400" cy="990600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29200" y="1295400"/>
              <a:ext cx="3467099" cy="1430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 i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8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/>
                  <a:cs typeface="Arial Black"/>
                </a:rPr>
                <a:t>Field projects</a:t>
              </a:r>
            </a:p>
            <a:p>
              <a:pPr algn="ctr">
                <a:lnSpc>
                  <a:spcPct val="90000"/>
                </a:lnSpc>
              </a:pPr>
              <a:r>
                <a:rPr lang="en-US" sz="3200" b="1" i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8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/>
                  <a:cs typeface="Arial Black"/>
                </a:rPr>
                <a:t>    New data</a:t>
              </a:r>
            </a:p>
            <a:p>
              <a:pPr algn="ctr">
                <a:lnSpc>
                  <a:spcPct val="90000"/>
                </a:lnSpc>
              </a:pPr>
              <a:endPara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endParaRPr>
            </a:p>
          </p:txBody>
        </p:sp>
        <p:sp>
          <p:nvSpPr>
            <p:cNvPr id="27" name="Notched Right Arrow 26"/>
            <p:cNvSpPr/>
            <p:nvPr/>
          </p:nvSpPr>
          <p:spPr bwMode="auto">
            <a:xfrm>
              <a:off x="5410200" y="1828800"/>
              <a:ext cx="457200" cy="332232"/>
            </a:xfrm>
            <a:prstGeom prst="notchedRightArrow">
              <a:avLst/>
            </a:prstGeom>
            <a:solidFill>
              <a:srgbClr val="8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339109" y="0"/>
            <a:ext cx="6804891" cy="6942537"/>
            <a:chOff x="2362200" y="-34582"/>
            <a:chExt cx="6804891" cy="6942537"/>
          </a:xfrm>
        </p:grpSpPr>
        <p:pic>
          <p:nvPicPr>
            <p:cNvPr id="2" name="Picture 1" descr="tiff1.tif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568" t="1544" b="2328"/>
            <a:stretch/>
          </p:blipFill>
          <p:spPr>
            <a:xfrm>
              <a:off x="5611929" y="-34582"/>
              <a:ext cx="3555162" cy="6942537"/>
            </a:xfrm>
            <a:prstGeom prst="rect">
              <a:avLst/>
            </a:prstGeom>
          </p:spPr>
        </p:pic>
        <p:pic>
          <p:nvPicPr>
            <p:cNvPr id="3" name="Picture 2" descr="tiff2.tiff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44" t="1543" r="16743" b="2497"/>
            <a:stretch/>
          </p:blipFill>
          <p:spPr>
            <a:xfrm>
              <a:off x="2362200" y="-34317"/>
              <a:ext cx="3525982" cy="6930378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 bwMode="auto">
            <a:xfrm>
              <a:off x="5867400" y="0"/>
              <a:ext cx="0" cy="6858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" name="Rectangle 7"/>
            <p:cNvSpPr/>
            <p:nvPr/>
          </p:nvSpPr>
          <p:spPr bwMode="auto">
            <a:xfrm>
              <a:off x="8846105" y="6098909"/>
              <a:ext cx="320986" cy="53123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237571" name="Oval 3"/>
          <p:cNvSpPr>
            <a:spLocks noChangeArrowheads="1"/>
          </p:cNvSpPr>
          <p:nvPr/>
        </p:nvSpPr>
        <p:spPr bwMode="auto">
          <a:xfrm>
            <a:off x="2743200" y="2895600"/>
            <a:ext cx="1752600" cy="1447800"/>
          </a:xfrm>
          <a:prstGeom prst="ellipse">
            <a:avLst/>
          </a:prstGeom>
          <a:noFill/>
          <a:ln w="793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7572" name="Oval 4"/>
          <p:cNvSpPr>
            <a:spLocks noChangeArrowheads="1"/>
          </p:cNvSpPr>
          <p:nvPr/>
        </p:nvSpPr>
        <p:spPr bwMode="auto">
          <a:xfrm rot="339603">
            <a:off x="6235450" y="2970626"/>
            <a:ext cx="1000802" cy="1379944"/>
          </a:xfrm>
          <a:prstGeom prst="ellipse">
            <a:avLst/>
          </a:prstGeom>
          <a:noFill/>
          <a:ln w="793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7574" name="Rectangle 6"/>
          <p:cNvSpPr>
            <a:spLocks noChangeArrowheads="1"/>
          </p:cNvSpPr>
          <p:nvPr/>
        </p:nvSpPr>
        <p:spPr bwMode="auto">
          <a:xfrm>
            <a:off x="0" y="0"/>
            <a:ext cx="24384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dirty="0">
                <a:cs typeface="+mn-cs"/>
              </a:rPr>
              <a:t>Example seismic experiments in key plate-</a:t>
            </a:r>
            <a:r>
              <a:rPr lang="en-US" dirty="0" smtClean="0">
                <a:cs typeface="+mn-cs"/>
              </a:rPr>
              <a:t>tectonic settings of diffuse deformation: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sz="2000" b="1" i="0" dirty="0">
              <a:cs typeface="+mn-cs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000" b="1" i="0" dirty="0" smtClean="0">
                <a:cs typeface="+mn-cs"/>
              </a:rPr>
              <a:t>•</a:t>
            </a:r>
            <a:r>
              <a:rPr lang="en-US" sz="2000" dirty="0" smtClean="0">
                <a:cs typeface="+mn-cs"/>
              </a:rPr>
              <a:t> </a:t>
            </a:r>
            <a:r>
              <a:rPr lang="en-US" sz="2000" dirty="0">
                <a:cs typeface="+mn-cs"/>
              </a:rPr>
              <a:t>crustal structure of Himalaya and Tibet: how is deformation  distributed during  continental collision</a:t>
            </a:r>
            <a:r>
              <a:rPr lang="en-US" sz="2000" dirty="0" smtClean="0">
                <a:cs typeface="+mn-cs"/>
              </a:rPr>
              <a:t>?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sz="2000" dirty="0">
              <a:cs typeface="+mn-cs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000" b="1" i="0" dirty="0"/>
              <a:t>•</a:t>
            </a:r>
            <a:r>
              <a:rPr lang="en-US" sz="2000" dirty="0"/>
              <a:t>continental rifting in the Basin-&amp;-Range: how are </a:t>
            </a:r>
            <a:r>
              <a:rPr lang="en-US" sz="2000" dirty="0" err="1"/>
              <a:t>magmatism</a:t>
            </a:r>
            <a:r>
              <a:rPr lang="en-US" sz="2000" dirty="0"/>
              <a:t> and faulting related?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sz="2000" dirty="0"/>
          </a:p>
          <a:p>
            <a:pPr eaLnBrk="1" hangingPunct="1">
              <a:spcBef>
                <a:spcPct val="20000"/>
              </a:spcBef>
              <a:defRPr/>
            </a:pPr>
            <a:endParaRPr lang="en-US" sz="20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48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 rot="-3746548">
            <a:off x="5423694" y="5198269"/>
            <a:ext cx="17430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1" i="0">
                <a:solidFill>
                  <a:srgbClr val="000000"/>
                </a:solidFill>
                <a:latin typeface="Times New Roman" charset="0"/>
                <a:cs typeface="+mn-cs"/>
              </a:rPr>
              <a:t>INDEPTH 1-2</a:t>
            </a:r>
          </a:p>
          <a:p>
            <a:pPr eaLnBrk="1" hangingPunct="1">
              <a:defRPr/>
            </a:pPr>
            <a:endParaRPr lang="en-US" sz="2800" b="1" i="0">
              <a:latin typeface="Times New Roman" charset="0"/>
              <a:cs typeface="+mn-cs"/>
            </a:endParaRPr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 rot="4300851">
            <a:off x="4973638" y="3781425"/>
            <a:ext cx="1531937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1" i="0">
                <a:solidFill>
                  <a:srgbClr val="000000"/>
                </a:solidFill>
                <a:latin typeface="Times New Roman" charset="0"/>
                <a:cs typeface="+mn-cs"/>
              </a:rPr>
              <a:t>INDEPTH 3</a:t>
            </a:r>
          </a:p>
          <a:p>
            <a:pPr eaLnBrk="1" hangingPunct="1">
              <a:defRPr/>
            </a:pPr>
            <a:endParaRPr lang="en-US" sz="2800" b="1" i="0">
              <a:latin typeface="Times New Roman" charset="0"/>
              <a:cs typeface="+mn-cs"/>
            </a:endParaRPr>
          </a:p>
        </p:txBody>
      </p:sp>
      <p:sp>
        <p:nvSpPr>
          <p:cNvPr id="233478" name="Text Box 6"/>
          <p:cNvSpPr txBox="1">
            <a:spLocks noChangeArrowheads="1"/>
          </p:cNvSpPr>
          <p:nvPr/>
        </p:nvSpPr>
        <p:spPr bwMode="auto">
          <a:xfrm>
            <a:off x="5905174" y="2326705"/>
            <a:ext cx="1801813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 i="0" dirty="0">
                <a:solidFill>
                  <a:srgbClr val="FFFF00"/>
                </a:solidFill>
                <a:latin typeface="Times New Roman" charset="0"/>
                <a:cs typeface="+mn-cs"/>
              </a:rPr>
              <a:t>INDEPTH 4</a:t>
            </a:r>
          </a:p>
          <a:p>
            <a:pPr>
              <a:lnSpc>
                <a:spcPct val="90000"/>
              </a:lnSpc>
              <a:defRPr/>
            </a:pPr>
            <a:r>
              <a:rPr lang="en-US" sz="1600" b="1" i="0" dirty="0">
                <a:solidFill>
                  <a:srgbClr val="FFFF00"/>
                </a:solidFill>
                <a:latin typeface="Times New Roman" charset="0"/>
                <a:cs typeface="+mn-cs"/>
              </a:rPr>
              <a:t>fieldwork 2007</a:t>
            </a:r>
          </a:p>
          <a:p>
            <a:pPr>
              <a:lnSpc>
                <a:spcPct val="90000"/>
              </a:lnSpc>
              <a:defRPr/>
            </a:pPr>
            <a:r>
              <a:rPr lang="en-US" sz="1600" b="1" i="0" dirty="0">
                <a:solidFill>
                  <a:srgbClr val="FFFF00"/>
                </a:solidFill>
                <a:latin typeface="Times New Roman" charset="0"/>
                <a:cs typeface="+mn-cs"/>
              </a:rPr>
              <a:t>Marianne</a:t>
            </a:r>
          </a:p>
          <a:p>
            <a:pPr>
              <a:lnSpc>
                <a:spcPct val="90000"/>
              </a:lnSpc>
              <a:defRPr/>
            </a:pPr>
            <a:endParaRPr lang="en-US" sz="3200" b="1" i="0" dirty="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233479" name="Rectangle 7"/>
          <p:cNvSpPr>
            <a:spLocks noChangeArrowheads="1"/>
          </p:cNvSpPr>
          <p:nvPr/>
        </p:nvSpPr>
        <p:spPr bwMode="auto">
          <a:xfrm rot="1720080">
            <a:off x="5867400" y="4724400"/>
            <a:ext cx="457200" cy="16002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3480" name="Rectangle 8"/>
          <p:cNvSpPr>
            <a:spLocks noChangeArrowheads="1"/>
          </p:cNvSpPr>
          <p:nvPr/>
        </p:nvSpPr>
        <p:spPr bwMode="auto">
          <a:xfrm rot="-1126362">
            <a:off x="5715000" y="3352800"/>
            <a:ext cx="457200" cy="16002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3481" name="Rectangle 9"/>
          <p:cNvSpPr>
            <a:spLocks noChangeArrowheads="1"/>
          </p:cNvSpPr>
          <p:nvPr/>
        </p:nvSpPr>
        <p:spPr bwMode="auto">
          <a:xfrm rot="2353308">
            <a:off x="7691438" y="2005013"/>
            <a:ext cx="457200" cy="1362075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3482" name="Rectangle 10"/>
          <p:cNvSpPr>
            <a:spLocks noChangeArrowheads="1"/>
          </p:cNvSpPr>
          <p:nvPr/>
        </p:nvSpPr>
        <p:spPr bwMode="auto">
          <a:xfrm rot="521711">
            <a:off x="496703" y="3336523"/>
            <a:ext cx="914400" cy="160020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3483" name="Text Box 11"/>
          <p:cNvSpPr txBox="1">
            <a:spLocks noChangeArrowheads="1"/>
          </p:cNvSpPr>
          <p:nvPr/>
        </p:nvSpPr>
        <p:spPr bwMode="auto">
          <a:xfrm>
            <a:off x="-31750" y="4876800"/>
            <a:ext cx="1600200" cy="10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b="1" i="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H</a:t>
            </a:r>
            <a:r>
              <a:rPr lang="en-US" sz="1800" b="1" i="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IMPROBE</a:t>
            </a:r>
            <a:endParaRPr lang="en-US" sz="1600" b="1" i="0" dirty="0">
              <a:solidFill>
                <a:srgbClr val="FFFF00"/>
              </a:solidFill>
              <a:latin typeface="Times New Roman" charset="0"/>
              <a:cs typeface="+mn-cs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1600" b="1" i="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Indian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600" b="1" i="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passive data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600" b="1" i="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Warren</a:t>
            </a:r>
            <a:endParaRPr lang="en-US" sz="3200" b="1" i="0" dirty="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233484" name="Text Box 12"/>
          <p:cNvSpPr txBox="1">
            <a:spLocks noChangeArrowheads="1"/>
          </p:cNvSpPr>
          <p:nvPr/>
        </p:nvSpPr>
        <p:spPr bwMode="auto">
          <a:xfrm>
            <a:off x="1143000" y="533400"/>
            <a:ext cx="5638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000" b="1" i="0">
                <a:solidFill>
                  <a:srgbClr val="323232"/>
                </a:solidFill>
                <a:latin typeface="Times New Roman" charset="0"/>
                <a:cs typeface="+mn-cs"/>
              </a:rPr>
              <a:t>Tibet projects in the Crustal Group:</a:t>
            </a:r>
          </a:p>
        </p:txBody>
      </p:sp>
      <p:sp>
        <p:nvSpPr>
          <p:cNvPr id="7180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487" name="Rectangle 15"/>
          <p:cNvSpPr>
            <a:spLocks noChangeArrowheads="1"/>
          </p:cNvSpPr>
          <p:nvPr/>
        </p:nvSpPr>
        <p:spPr bwMode="auto">
          <a:xfrm rot="2760000">
            <a:off x="1347390" y="4155468"/>
            <a:ext cx="1188873" cy="754229"/>
          </a:xfrm>
          <a:prstGeom prst="rect">
            <a:avLst/>
          </a:prstGeom>
          <a:noFill/>
          <a:ln w="31750">
            <a:solidFill>
              <a:srgbClr val="0000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3489" name="Text Box 17"/>
          <p:cNvSpPr txBox="1">
            <a:spLocks noChangeArrowheads="1"/>
          </p:cNvSpPr>
          <p:nvPr/>
        </p:nvSpPr>
        <p:spPr bwMode="auto">
          <a:xfrm>
            <a:off x="1981200" y="3657600"/>
            <a:ext cx="1676400" cy="98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b="1" i="0" dirty="0" smtClean="0">
                <a:solidFill>
                  <a:srgbClr val="0000FF"/>
                </a:solidFill>
                <a:latin typeface="Times New Roman" charset="0"/>
                <a:cs typeface="+mn-cs"/>
              </a:rPr>
              <a:t>S</a:t>
            </a:r>
            <a:r>
              <a:rPr lang="en-US" sz="1800" b="1" i="0" dirty="0" smtClean="0">
                <a:solidFill>
                  <a:srgbClr val="0000FF"/>
                </a:solidFill>
                <a:latin typeface="Times New Roman" charset="0"/>
                <a:cs typeface="+mn-cs"/>
              </a:rPr>
              <a:t>INOPROBE</a:t>
            </a:r>
            <a:endParaRPr lang="en-US" b="1" i="0" dirty="0" smtClean="0">
              <a:solidFill>
                <a:srgbClr val="0000FF"/>
              </a:solidFill>
              <a:latin typeface="Times New Roman" charset="0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1600" b="1" i="0" dirty="0">
                <a:solidFill>
                  <a:srgbClr val="0000FF"/>
                </a:solidFill>
                <a:latin typeface="Times New Roman" charset="0"/>
                <a:cs typeface="+mn-cs"/>
              </a:rPr>
              <a:t>a</a:t>
            </a:r>
            <a:r>
              <a:rPr lang="en-US" sz="1600" b="1" i="0" dirty="0" smtClean="0">
                <a:solidFill>
                  <a:srgbClr val="0000FF"/>
                </a:solidFill>
                <a:latin typeface="Times New Roman" charset="0"/>
                <a:cs typeface="+mn-cs"/>
              </a:rPr>
              <a:t>ctive &amp; passive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 i="0" dirty="0" smtClean="0">
                <a:solidFill>
                  <a:srgbClr val="0000FF"/>
                </a:solidFill>
                <a:latin typeface="Times New Roman" charset="0"/>
                <a:cs typeface="+mn-cs"/>
              </a:rPr>
              <a:t>2011-12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 i="0" dirty="0" smtClean="0">
                <a:solidFill>
                  <a:srgbClr val="0000FF"/>
                </a:solidFill>
                <a:latin typeface="Times New Roman" charset="0"/>
                <a:cs typeface="+mn-cs"/>
              </a:rPr>
              <a:t>       Cyndi</a:t>
            </a:r>
            <a:endParaRPr lang="en-US" sz="1600" b="1" i="0" dirty="0">
              <a:solidFill>
                <a:srgbClr val="0000FF"/>
              </a:solidFill>
              <a:latin typeface="Times New Roman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400800" y="533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010400" y="5029200"/>
            <a:ext cx="1676400" cy="78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b="1" i="0" dirty="0" smtClean="0">
                <a:solidFill>
                  <a:srgbClr val="0000FF"/>
                </a:solidFill>
                <a:latin typeface="Times New Roman" charset="0"/>
                <a:cs typeface="+mn-cs"/>
              </a:rPr>
              <a:t>S</a:t>
            </a:r>
            <a:r>
              <a:rPr lang="en-US" sz="1800" b="1" i="0" dirty="0" smtClean="0">
                <a:solidFill>
                  <a:srgbClr val="0000FF"/>
                </a:solidFill>
                <a:latin typeface="Times New Roman" charset="0"/>
                <a:cs typeface="+mn-cs"/>
              </a:rPr>
              <a:t>INOPROBE</a:t>
            </a:r>
            <a:endParaRPr lang="en-US" b="1" i="0" dirty="0" smtClean="0">
              <a:solidFill>
                <a:srgbClr val="0000FF"/>
              </a:solidFill>
              <a:latin typeface="Times New Roman" charset="0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1600" b="1" i="0" dirty="0" smtClean="0">
                <a:solidFill>
                  <a:srgbClr val="0000FF"/>
                </a:solidFill>
                <a:latin typeface="Times New Roman" charset="0"/>
                <a:cs typeface="+mn-cs"/>
              </a:rPr>
              <a:t>MT &amp; passive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 i="0" dirty="0" smtClean="0">
                <a:solidFill>
                  <a:srgbClr val="0000FF"/>
                </a:solidFill>
                <a:latin typeface="Times New Roman" charset="0"/>
                <a:cs typeface="+mn-cs"/>
              </a:rPr>
              <a:t>2011-13</a:t>
            </a:r>
            <a:endParaRPr lang="en-US" sz="1600" b="1" i="0" dirty="0">
              <a:solidFill>
                <a:srgbClr val="0000FF"/>
              </a:solidFill>
              <a:latin typeface="Times New Roman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 rot="1320000">
            <a:off x="6558382" y="1921257"/>
            <a:ext cx="2209800" cy="4572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14351" y="2732780"/>
            <a:ext cx="745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FFFF00"/>
                </a:solidFill>
                <a:latin typeface="Times New Roman" charset="0"/>
              </a:rPr>
              <a:t>active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1643836"/>
            <a:ext cx="859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FFFF00"/>
                </a:solidFill>
                <a:latin typeface="Times New Roman" charset="0"/>
              </a:rPr>
              <a:t>passive</a:t>
            </a:r>
            <a:endParaRPr lang="en-US" sz="1600" dirty="0"/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 rot="521711">
            <a:off x="1266577" y="4779636"/>
            <a:ext cx="629305" cy="674616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51365" y="2819400"/>
            <a:ext cx="6892635" cy="3525952"/>
            <a:chOff x="2251365" y="2885224"/>
            <a:chExt cx="6892635" cy="35259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2145" y="2885224"/>
              <a:ext cx="6871855" cy="352595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2251365" y="4114800"/>
              <a:ext cx="152400" cy="1905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112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" name="Rectangle 6"/>
          <p:cNvSpPr>
            <a:spLocks noChangeArrowheads="1"/>
          </p:cNvSpPr>
          <p:nvPr/>
        </p:nvSpPr>
        <p:spPr bwMode="auto">
          <a:xfrm>
            <a:off x="4572000" y="6521450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i="0" dirty="0" smtClean="0">
                <a:solidFill>
                  <a:srgbClr val="000000"/>
                </a:solidFill>
                <a:latin typeface="Times New Roman" charset="0"/>
              </a:rPr>
              <a:t>  Caldwell</a:t>
            </a:r>
            <a:r>
              <a:rPr lang="en-US" sz="1600" i="0" dirty="0">
                <a:solidFill>
                  <a:srgbClr val="000000"/>
                </a:solidFill>
                <a:latin typeface="Times New Roman" charset="0"/>
              </a:rPr>
              <a:t>, Klemperer, Lawrence, </a:t>
            </a:r>
            <a:r>
              <a:rPr lang="en-US" sz="1600" i="0" dirty="0" err="1">
                <a:solidFill>
                  <a:srgbClr val="000000"/>
                </a:solidFill>
                <a:latin typeface="Times New Roman" charset="0"/>
              </a:rPr>
              <a:t>Rai</a:t>
            </a:r>
            <a:r>
              <a:rPr lang="en-US" sz="1600" i="0" dirty="0">
                <a:solidFill>
                  <a:srgbClr val="000000"/>
                </a:solidFill>
                <a:latin typeface="Times New Roman" charset="0"/>
              </a:rPr>
              <a:t>, </a:t>
            </a:r>
            <a:r>
              <a:rPr lang="en-US" sz="1600" i="0" dirty="0" smtClean="0">
                <a:solidFill>
                  <a:srgbClr val="000000"/>
                </a:solidFill>
                <a:latin typeface="Times New Roman" charset="0"/>
              </a:rPr>
              <a:t>EPSL, 2013</a:t>
            </a:r>
            <a:endParaRPr lang="en-US" sz="1600" i="0" dirty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584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6858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384175" y="0"/>
            <a:ext cx="743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South side of Tibet: great earthquakes on low-angle thrusts</a:t>
            </a: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762000"/>
            <a:ext cx="1524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Arial Black" charset="0"/>
              </a:rPr>
              <a:t>MODELS:</a:t>
            </a:r>
            <a:endParaRPr lang="en-US" sz="1800" i="0">
              <a:latin typeface="Times New Roman" charset="0"/>
            </a:endParaRPr>
          </a:p>
          <a:p>
            <a:r>
              <a:rPr lang="en-US" sz="1800" i="0">
                <a:latin typeface="Times New Roman" charset="0"/>
              </a:rPr>
              <a:t>•We want to study thrust geometry and earthquake hazard</a:t>
            </a:r>
            <a:endParaRPr lang="en-US" sz="1800">
              <a:latin typeface="Times New Roman" charset="0"/>
            </a:endParaRPr>
          </a:p>
        </p:txBody>
      </p:sp>
      <p:sp>
        <p:nvSpPr>
          <p:cNvPr id="358414" name="Rectangle 14"/>
          <p:cNvSpPr>
            <a:spLocks noChangeArrowheads="1"/>
          </p:cNvSpPr>
          <p:nvPr/>
        </p:nvSpPr>
        <p:spPr bwMode="auto">
          <a:xfrm>
            <a:off x="1676400" y="914400"/>
            <a:ext cx="2590800" cy="1600200"/>
          </a:xfrm>
          <a:prstGeom prst="rect">
            <a:avLst/>
          </a:prstGeom>
          <a:solidFill>
            <a:schemeClr val="accent1">
              <a:alpha val="4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0" y="3505200"/>
            <a:ext cx="2667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latin typeface="Arial Black" charset="0"/>
              </a:rPr>
              <a:t>SEISMOLOGY:</a:t>
            </a:r>
            <a:r>
              <a:rPr lang="en-US" sz="1800" i="0" dirty="0">
                <a:latin typeface="Times New Roman" charset="0"/>
              </a:rPr>
              <a:t> </a:t>
            </a:r>
          </a:p>
          <a:p>
            <a:r>
              <a:rPr lang="en-US" sz="1800" i="0" dirty="0">
                <a:latin typeface="Times New Roman" charset="0"/>
              </a:rPr>
              <a:t>•CCP imaging suggests </a:t>
            </a:r>
          </a:p>
          <a:p>
            <a:r>
              <a:rPr lang="en-US" sz="1800" i="0" dirty="0" smtClean="0">
                <a:latin typeface="Times New Roman" charset="0"/>
              </a:rPr>
              <a:t>a ramp </a:t>
            </a:r>
            <a:r>
              <a:rPr lang="en-US" sz="1800" i="0" dirty="0">
                <a:latin typeface="Times New Roman" charset="0"/>
              </a:rPr>
              <a:t>in </a:t>
            </a:r>
            <a:r>
              <a:rPr lang="en-US" sz="1800" i="0" dirty="0" smtClean="0">
                <a:latin typeface="Times New Roman" charset="0"/>
              </a:rPr>
              <a:t>MHT – </a:t>
            </a:r>
          </a:p>
          <a:p>
            <a:r>
              <a:rPr lang="en-US" sz="1800" i="0" dirty="0" smtClean="0">
                <a:latin typeface="Times New Roman" charset="0"/>
              </a:rPr>
              <a:t>the nucleation point for great earthquakes – </a:t>
            </a:r>
            <a:r>
              <a:rPr lang="en-US" sz="1800" i="0" dirty="0">
                <a:latin typeface="Times New Roman" charset="0"/>
              </a:rPr>
              <a:t>and </a:t>
            </a:r>
            <a:r>
              <a:rPr lang="en-US" sz="1800" i="0" dirty="0" err="1">
                <a:latin typeface="Times New Roman" charset="0"/>
              </a:rPr>
              <a:t>downdip</a:t>
            </a:r>
            <a:r>
              <a:rPr lang="en-US" sz="1800" i="0" dirty="0">
                <a:latin typeface="Times New Roman" charset="0"/>
              </a:rPr>
              <a:t> crustal </a:t>
            </a:r>
            <a:r>
              <a:rPr lang="en-US" sz="1800" i="0" dirty="0" smtClean="0">
                <a:latin typeface="Times New Roman" charset="0"/>
              </a:rPr>
              <a:t>thinning suggestive of crustal duplexing in the thrust sheets</a:t>
            </a:r>
            <a:endParaRPr lang="en-US" sz="1800" i="0" dirty="0">
              <a:latin typeface="Times New Roman" charset="0"/>
            </a:endParaRPr>
          </a:p>
        </p:txBody>
      </p:sp>
      <p:sp>
        <p:nvSpPr>
          <p:cNvPr id="358417" name="Line 17"/>
          <p:cNvSpPr>
            <a:spLocks noChangeShapeType="1"/>
          </p:cNvSpPr>
          <p:nvPr/>
        </p:nvSpPr>
        <p:spPr bwMode="auto">
          <a:xfrm>
            <a:off x="4267200" y="990600"/>
            <a:ext cx="4572000" cy="3124200"/>
          </a:xfrm>
          <a:prstGeom prst="line">
            <a:avLst/>
          </a:prstGeom>
          <a:noFill/>
          <a:ln w="38100">
            <a:solidFill>
              <a:schemeClr val="tx1">
                <a:alpha val="5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8418" name="Line 18"/>
          <p:cNvSpPr>
            <a:spLocks noChangeShapeType="1"/>
          </p:cNvSpPr>
          <p:nvPr/>
        </p:nvSpPr>
        <p:spPr bwMode="auto">
          <a:xfrm>
            <a:off x="1676400" y="2590800"/>
            <a:ext cx="1143000" cy="3124200"/>
          </a:xfrm>
          <a:prstGeom prst="line">
            <a:avLst/>
          </a:prstGeom>
          <a:noFill/>
          <a:ln w="38100">
            <a:solidFill>
              <a:schemeClr val="tx1">
                <a:alpha val="5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5171" name="Group 19"/>
          <p:cNvGrpSpPr>
            <a:grpSpLocks/>
          </p:cNvGrpSpPr>
          <p:nvPr/>
        </p:nvGrpSpPr>
        <p:grpSpPr bwMode="auto">
          <a:xfrm>
            <a:off x="0" y="3598863"/>
            <a:ext cx="8763000" cy="3259137"/>
            <a:chOff x="0" y="2267"/>
            <a:chExt cx="5520" cy="2053"/>
          </a:xfrm>
        </p:grpSpPr>
        <p:pic>
          <p:nvPicPr>
            <p:cNvPr id="305164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67"/>
              <a:ext cx="2208" cy="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227" name="Rectangle 4"/>
            <p:cNvSpPr>
              <a:spLocks noChangeArrowheads="1"/>
            </p:cNvSpPr>
            <p:nvPr/>
          </p:nvSpPr>
          <p:spPr bwMode="auto">
            <a:xfrm>
              <a:off x="2208" y="3216"/>
              <a:ext cx="3312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800">
                  <a:latin typeface="Arial Black" charset="0"/>
                </a:rPr>
                <a:t>ROCK PHYSICS:</a:t>
              </a:r>
              <a:r>
                <a:rPr lang="en-US" sz="1800" i="0">
                  <a:latin typeface="Times New Roman" charset="0"/>
                </a:rPr>
                <a:t> </a:t>
              </a:r>
            </a:p>
            <a:p>
              <a:r>
                <a:rPr lang="en-US" sz="1800" i="0">
                  <a:latin typeface="Times New Roman" charset="0"/>
                </a:rPr>
                <a:t>•Low shear velocity + high electrical conductivity imply 3–7 % melt </a:t>
              </a:r>
            </a:p>
            <a:p>
              <a:r>
                <a:rPr lang="en-US" sz="1800" i="0">
                  <a:latin typeface="Times New Roman" charset="0"/>
                </a:rPr>
                <a:t>- maybe enough to allow ductile channel flow!</a:t>
              </a:r>
            </a:p>
            <a:p>
              <a:endParaRPr lang="en-US" sz="1800" i="0">
                <a:latin typeface="Times New Roman" charset="0"/>
              </a:endParaRPr>
            </a:p>
          </p:txBody>
        </p:sp>
      </p:grp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4191000" y="6521450"/>
            <a:ext cx="4953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i="0" dirty="0">
                <a:solidFill>
                  <a:srgbClr val="000000"/>
                </a:solidFill>
                <a:latin typeface="Times New Roman" charset="0"/>
              </a:rPr>
              <a:t>Caldwell, Klemperer, </a:t>
            </a:r>
            <a:r>
              <a:rPr lang="en-US" sz="1600" i="0" dirty="0" err="1">
                <a:solidFill>
                  <a:srgbClr val="000000"/>
                </a:solidFill>
                <a:latin typeface="Times New Roman" charset="0"/>
              </a:rPr>
              <a:t>Rai</a:t>
            </a:r>
            <a:r>
              <a:rPr lang="en-US" sz="1600" i="0" dirty="0">
                <a:solidFill>
                  <a:srgbClr val="000000"/>
                </a:solidFill>
                <a:latin typeface="Times New Roman" charset="0"/>
              </a:rPr>
              <a:t>, Lawrence, </a:t>
            </a:r>
            <a:r>
              <a:rPr lang="en-US" sz="1600" i="0" dirty="0" err="1" smtClean="0">
                <a:solidFill>
                  <a:srgbClr val="000000"/>
                </a:solidFill>
                <a:latin typeface="Times New Roman" charset="0"/>
              </a:rPr>
              <a:t>Tectonophys</a:t>
            </a:r>
            <a:r>
              <a:rPr lang="en-US" sz="1600" i="0" dirty="0" smtClean="0">
                <a:solidFill>
                  <a:srgbClr val="000000"/>
                </a:solidFill>
                <a:latin typeface="Times New Roman" charset="0"/>
              </a:rPr>
              <a:t>., 2009</a:t>
            </a:r>
            <a:endParaRPr lang="en-US" sz="1600" i="0" dirty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051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6858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5163" name="Rectangle 11"/>
          <p:cNvSpPr>
            <a:spLocks noChangeArrowheads="1"/>
          </p:cNvSpPr>
          <p:nvPr/>
        </p:nvSpPr>
        <p:spPr bwMode="auto">
          <a:xfrm>
            <a:off x="384175" y="0"/>
            <a:ext cx="780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South side of Tibet: ductile extrusion between low-angle faults</a:t>
            </a:r>
          </a:p>
        </p:txBody>
      </p:sp>
      <p:sp>
        <p:nvSpPr>
          <p:cNvPr id="9222" name="Rectangle 3"/>
          <p:cNvSpPr>
            <a:spLocks noChangeArrowheads="1"/>
          </p:cNvSpPr>
          <p:nvPr/>
        </p:nvSpPr>
        <p:spPr bwMode="auto">
          <a:xfrm>
            <a:off x="0" y="762000"/>
            <a:ext cx="1524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latin typeface="Arial Black" charset="0"/>
              </a:rPr>
              <a:t>MODELS:</a:t>
            </a:r>
            <a:endParaRPr lang="en-US" sz="1800" i="0" dirty="0">
              <a:latin typeface="Times New Roman" charset="0"/>
            </a:endParaRPr>
          </a:p>
          <a:p>
            <a:r>
              <a:rPr lang="en-US" sz="1800" i="0" dirty="0">
                <a:latin typeface="Times New Roman" charset="0"/>
              </a:rPr>
              <a:t>•We want to test channel-flow extrusion out of large hot </a:t>
            </a:r>
            <a:r>
              <a:rPr lang="en-US" sz="1800" i="0" dirty="0" err="1">
                <a:latin typeface="Times New Roman" charset="0"/>
              </a:rPr>
              <a:t>orogens</a:t>
            </a:r>
            <a:endParaRPr lang="en-US" sz="1800" dirty="0">
              <a:latin typeface="Times New Roman" charset="0"/>
            </a:endParaRPr>
          </a:p>
        </p:txBody>
      </p:sp>
      <p:grpSp>
        <p:nvGrpSpPr>
          <p:cNvPr id="305170" name="Group 18"/>
          <p:cNvGrpSpPr>
            <a:grpSpLocks/>
          </p:cNvGrpSpPr>
          <p:nvPr/>
        </p:nvGrpSpPr>
        <p:grpSpPr bwMode="auto">
          <a:xfrm>
            <a:off x="838200" y="2590800"/>
            <a:ext cx="8305800" cy="2312988"/>
            <a:chOff x="528" y="1632"/>
            <a:chExt cx="5232" cy="1457"/>
          </a:xfrm>
        </p:grpSpPr>
        <p:pic>
          <p:nvPicPr>
            <p:cNvPr id="305169" name="Picture 17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728"/>
              <a:ext cx="3312" cy="1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225" name="Rectangle 8"/>
            <p:cNvSpPr>
              <a:spLocks noChangeArrowheads="1"/>
            </p:cNvSpPr>
            <p:nvPr/>
          </p:nvSpPr>
          <p:spPr bwMode="auto">
            <a:xfrm>
              <a:off x="528" y="1632"/>
              <a:ext cx="2016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800" dirty="0">
                  <a:latin typeface="Arial Black" charset="0"/>
                </a:rPr>
                <a:t>SEISMOLOGY:</a:t>
              </a:r>
              <a:r>
                <a:rPr lang="en-US" sz="1800" i="0" dirty="0">
                  <a:latin typeface="Times New Roman" charset="0"/>
                </a:rPr>
                <a:t> </a:t>
              </a:r>
            </a:p>
            <a:p>
              <a:r>
                <a:rPr lang="en-US" sz="1800" i="0" dirty="0">
                  <a:latin typeface="Times New Roman" charset="0"/>
                </a:rPr>
                <a:t>•Rayleigh wave group velocities show LVZ, coincident with high </a:t>
              </a:r>
            </a:p>
            <a:p>
              <a:r>
                <a:rPr lang="en-US" sz="1800" i="0" dirty="0">
                  <a:latin typeface="Times New Roman" charset="0"/>
                </a:rPr>
                <a:t>electrical conductivity</a:t>
              </a:r>
            </a:p>
          </p:txBody>
        </p:sp>
      </p:grp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4191000" y="914400"/>
            <a:ext cx="3429000" cy="1676400"/>
          </a:xfrm>
          <a:prstGeom prst="rect">
            <a:avLst/>
          </a:prstGeom>
          <a:solidFill>
            <a:schemeClr val="accent1">
              <a:alpha val="4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7620001" y="914400"/>
            <a:ext cx="1524000" cy="2133600"/>
          </a:xfrm>
          <a:prstGeom prst="line">
            <a:avLst/>
          </a:prstGeom>
          <a:noFill/>
          <a:ln w="38100">
            <a:solidFill>
              <a:schemeClr val="tx1">
                <a:alpha val="5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4191001" y="2590801"/>
            <a:ext cx="0" cy="2057400"/>
          </a:xfrm>
          <a:prstGeom prst="line">
            <a:avLst/>
          </a:prstGeom>
          <a:noFill/>
          <a:ln w="38100">
            <a:solidFill>
              <a:schemeClr val="tx1">
                <a:alpha val="5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Polarity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57" t="4137" r="6072" b="59233"/>
          <a:stretch/>
        </p:blipFill>
        <p:spPr>
          <a:xfrm>
            <a:off x="2286000" y="3715324"/>
            <a:ext cx="2339110" cy="27616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4636" y="3657600"/>
            <a:ext cx="2286000" cy="3149600"/>
            <a:chOff x="4191000" y="2971800"/>
            <a:chExt cx="2286000" cy="3429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4191000" y="2971800"/>
              <a:ext cx="2286000" cy="3429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pic>
          <p:nvPicPr>
            <p:cNvPr id="51" name="Picture 50" descr="Amplitude.pdf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5" t="8073" r="58683" b="21855"/>
            <a:stretch/>
          </p:blipFill>
          <p:spPr>
            <a:xfrm>
              <a:off x="4191000" y="2971800"/>
              <a:ext cx="2195307" cy="3429000"/>
            </a:xfrm>
            <a:prstGeom prst="rect">
              <a:avLst/>
            </a:prstGeom>
          </p:spPr>
        </p:pic>
        <p:sp>
          <p:nvSpPr>
            <p:cNvPr id="60" name="Line 15"/>
            <p:cNvSpPr>
              <a:spLocks noChangeShapeType="1"/>
            </p:cNvSpPr>
            <p:nvPr/>
          </p:nvSpPr>
          <p:spPr bwMode="auto">
            <a:xfrm flipV="1">
              <a:off x="4648200" y="5181600"/>
              <a:ext cx="518129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6858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" name="Line 15"/>
          <p:cNvSpPr>
            <a:spLocks noChangeShapeType="1"/>
          </p:cNvSpPr>
          <p:nvPr/>
        </p:nvSpPr>
        <p:spPr bwMode="auto">
          <a:xfrm>
            <a:off x="7881358" y="4116532"/>
            <a:ext cx="731330" cy="2522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45" name="Picture 2" descr="HKT_B_GD_STK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6090" y="3394365"/>
            <a:ext cx="4098636" cy="32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5197764" y="5943600"/>
            <a:ext cx="9647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chemeClr val="bg2"/>
                </a:solidFill>
              </a:rPr>
              <a:t>MOHO</a:t>
            </a:r>
          </a:p>
        </p:txBody>
      </p:sp>
      <p:sp>
        <p:nvSpPr>
          <p:cNvPr id="70" name="Frame 69"/>
          <p:cNvSpPr/>
          <p:nvPr/>
        </p:nvSpPr>
        <p:spPr>
          <a:xfrm>
            <a:off x="7275946" y="3410525"/>
            <a:ext cx="1125372" cy="1301132"/>
          </a:xfrm>
          <a:prstGeom prst="frame">
            <a:avLst>
              <a:gd name="adj1" fmla="val 2136"/>
            </a:avLst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V="1">
            <a:off x="7636164" y="6278420"/>
            <a:ext cx="0" cy="26579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8252255" y="6278420"/>
            <a:ext cx="0" cy="26579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8826578" y="6249108"/>
            <a:ext cx="0" cy="26579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flipV="1">
            <a:off x="6633711" y="6249108"/>
            <a:ext cx="0" cy="26579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488382" y="3124200"/>
            <a:ext cx="765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33333"/>
                </a:solidFill>
              </a:rPr>
              <a:t>IYSZ</a:t>
            </a:r>
            <a:endParaRPr lang="en-US" sz="1600" b="1" dirty="0">
              <a:solidFill>
                <a:srgbClr val="333333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02582" y="3124200"/>
            <a:ext cx="63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33333"/>
                </a:solidFill>
              </a:rPr>
              <a:t>KSZ</a:t>
            </a:r>
            <a:endParaRPr lang="en-US" sz="1600" b="1" dirty="0">
              <a:solidFill>
                <a:srgbClr val="333333"/>
              </a:solidFill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384175" y="0"/>
            <a:ext cx="76446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South side of Tibet: </a:t>
            </a:r>
            <a:r>
              <a:rPr lang="en-US" dirty="0" smtClean="0">
                <a:cs typeface="+mn-cs"/>
              </a:rPr>
              <a:t>near-surface magmas in the suture zone</a:t>
            </a:r>
            <a:endParaRPr lang="en-US" dirty="0">
              <a:cs typeface="+mn-cs"/>
            </a:endParaRPr>
          </a:p>
        </p:txBody>
      </p: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0" y="762000"/>
            <a:ext cx="15240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latin typeface="Arial Black" charset="0"/>
              </a:rPr>
              <a:t>MODELS:</a:t>
            </a:r>
            <a:endParaRPr lang="en-US" sz="1800" i="0" dirty="0">
              <a:latin typeface="Times New Roman" charset="0"/>
            </a:endParaRPr>
          </a:p>
          <a:p>
            <a:r>
              <a:rPr lang="en-US" sz="1800" i="0" dirty="0">
                <a:latin typeface="Times New Roman" charset="0"/>
              </a:rPr>
              <a:t>•We </a:t>
            </a:r>
            <a:r>
              <a:rPr lang="en-US" sz="1800" i="0" dirty="0" smtClean="0">
                <a:latin typeface="Times New Roman" charset="0"/>
              </a:rPr>
              <a:t>want to understand melting </a:t>
            </a:r>
            <a:r>
              <a:rPr lang="en-US" sz="1800" i="0" dirty="0">
                <a:latin typeface="Times New Roman" charset="0"/>
              </a:rPr>
              <a:t>i</a:t>
            </a:r>
            <a:r>
              <a:rPr lang="en-US" sz="1800" i="0" dirty="0" smtClean="0">
                <a:latin typeface="Times New Roman" charset="0"/>
              </a:rPr>
              <a:t>n and north of suture zone</a:t>
            </a:r>
            <a:endParaRPr lang="en-US" sz="1800" dirty="0">
              <a:latin typeface="Times New Roman" charset="0"/>
            </a:endParaRPr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auto">
          <a:xfrm>
            <a:off x="6324600" y="1143000"/>
            <a:ext cx="1371600" cy="1752600"/>
          </a:xfrm>
          <a:prstGeom prst="rect">
            <a:avLst/>
          </a:prstGeom>
          <a:solidFill>
            <a:schemeClr val="accent1">
              <a:alpha val="4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7" name="Line 17"/>
          <p:cNvSpPr>
            <a:spLocks noChangeShapeType="1"/>
          </p:cNvSpPr>
          <p:nvPr/>
        </p:nvSpPr>
        <p:spPr bwMode="auto">
          <a:xfrm>
            <a:off x="7696200" y="1143000"/>
            <a:ext cx="1371600" cy="2286000"/>
          </a:xfrm>
          <a:prstGeom prst="line">
            <a:avLst/>
          </a:prstGeom>
          <a:noFill/>
          <a:ln w="38100">
            <a:solidFill>
              <a:schemeClr val="tx1">
                <a:alpha val="5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 flipH="1">
            <a:off x="4953000" y="1143000"/>
            <a:ext cx="1371600" cy="2362200"/>
          </a:xfrm>
          <a:prstGeom prst="line">
            <a:avLst/>
          </a:prstGeom>
          <a:noFill/>
          <a:ln w="38100">
            <a:solidFill>
              <a:schemeClr val="tx1">
                <a:alpha val="5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4" name="Line 15"/>
          <p:cNvSpPr>
            <a:spLocks noChangeShapeType="1"/>
          </p:cNvSpPr>
          <p:nvPr/>
        </p:nvSpPr>
        <p:spPr bwMode="auto">
          <a:xfrm flipV="1">
            <a:off x="6666346" y="4114800"/>
            <a:ext cx="518129" cy="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57" name="Picture 56" descr="Amplitude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73" t="8073" r="18934" b="21855"/>
          <a:stretch/>
        </p:blipFill>
        <p:spPr>
          <a:xfrm>
            <a:off x="-2514600" y="2819400"/>
            <a:ext cx="2133600" cy="2893291"/>
          </a:xfrm>
          <a:prstGeom prst="rect">
            <a:avLst/>
          </a:prstGeom>
        </p:spPr>
      </p:pic>
      <p:sp>
        <p:nvSpPr>
          <p:cNvPr id="59" name="Rectangle 8"/>
          <p:cNvSpPr>
            <a:spLocks noChangeArrowheads="1"/>
          </p:cNvSpPr>
          <p:nvPr/>
        </p:nvSpPr>
        <p:spPr bwMode="auto">
          <a:xfrm>
            <a:off x="0" y="2819400"/>
            <a:ext cx="472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Arial Black" charset="0"/>
              </a:rPr>
              <a:t>REFLECTION SEISMOLOGY</a:t>
            </a:r>
            <a:r>
              <a:rPr lang="en-US" sz="1800" dirty="0">
                <a:latin typeface="Arial Black" charset="0"/>
              </a:rPr>
              <a:t>:</a:t>
            </a:r>
            <a:r>
              <a:rPr lang="en-US" sz="1800" i="0" dirty="0">
                <a:latin typeface="Times New Roman" charset="0"/>
              </a:rPr>
              <a:t> </a:t>
            </a:r>
          </a:p>
          <a:p>
            <a:r>
              <a:rPr lang="en-US" sz="1800" i="0" dirty="0" smtClean="0">
                <a:latin typeface="Times New Roman" charset="0"/>
              </a:rPr>
              <a:t>•unusual reflections with extreme amplitude and negative polarity may be ponded magma</a:t>
            </a:r>
            <a:endParaRPr lang="en-US" sz="1800" i="0" dirty="0">
              <a:latin typeface="Times New Roman" charset="0"/>
            </a:endParaRPr>
          </a:p>
        </p:txBody>
      </p:sp>
      <p:sp>
        <p:nvSpPr>
          <p:cNvPr id="61" name="Line 15"/>
          <p:cNvSpPr>
            <a:spLocks noChangeShapeType="1"/>
          </p:cNvSpPr>
          <p:nvPr/>
        </p:nvSpPr>
        <p:spPr bwMode="auto">
          <a:xfrm flipH="1" flipV="1">
            <a:off x="4449620" y="5714999"/>
            <a:ext cx="518129" cy="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62200" y="65532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0" dirty="0" smtClean="0">
                <a:solidFill>
                  <a:srgbClr val="000000"/>
                </a:solidFill>
                <a:latin typeface="Times New Roman" charset="0"/>
              </a:rPr>
              <a:t>Kelly, </a:t>
            </a:r>
            <a:r>
              <a:rPr lang="en-US" sz="1600" i="0" dirty="0">
                <a:solidFill>
                  <a:srgbClr val="000000"/>
                </a:solidFill>
                <a:latin typeface="Times New Roman" charset="0"/>
              </a:rPr>
              <a:t>Klemperer, </a:t>
            </a:r>
            <a:r>
              <a:rPr lang="en-US" sz="1600" i="0" dirty="0" smtClean="0">
                <a:solidFill>
                  <a:srgbClr val="000000"/>
                </a:solidFill>
                <a:latin typeface="Times New Roman" charset="0"/>
              </a:rPr>
              <a:t>AGU 2012</a:t>
            </a:r>
            <a:endParaRPr lang="en-US" sz="1600" i="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67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ff3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9" r="1889" b="3805"/>
          <a:stretch/>
        </p:blipFill>
        <p:spPr>
          <a:xfrm>
            <a:off x="3810000" y="-53219"/>
            <a:ext cx="5334000" cy="6911219"/>
          </a:xfrm>
          <a:prstGeom prst="rect">
            <a:avLst/>
          </a:prstGeom>
        </p:spPr>
      </p:pic>
      <p:sp>
        <p:nvSpPr>
          <p:cNvPr id="350215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0220" name="Rectangle 12"/>
          <p:cNvSpPr>
            <a:spLocks noChangeArrowheads="1"/>
          </p:cNvSpPr>
          <p:nvPr/>
        </p:nvSpPr>
        <p:spPr bwMode="auto">
          <a:xfrm>
            <a:off x="-533400" y="28574"/>
            <a:ext cx="4343400" cy="621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defRPr/>
            </a:pPr>
            <a:r>
              <a:rPr lang="en-US" sz="2800" b="1" i="0" dirty="0" smtClean="0">
                <a:solidFill>
                  <a:srgbClr val="FF0000"/>
                </a:solidFill>
                <a:cs typeface="+mn-cs"/>
              </a:rPr>
              <a:t>	Distributed extension in the Basin-&amp;-Range Province</a:t>
            </a:r>
          </a:p>
          <a:p>
            <a:pPr marL="609600" indent="-609600" eaLnBrk="1" hangingPunct="1">
              <a:spcBef>
                <a:spcPct val="20000"/>
              </a:spcBef>
              <a:defRPr/>
            </a:pPr>
            <a:endParaRPr lang="en-US" sz="2800" b="1" i="0" dirty="0">
              <a:solidFill>
                <a:srgbClr val="FF0000"/>
              </a:solidFill>
              <a:cs typeface="+mn-cs"/>
            </a:endParaRPr>
          </a:p>
          <a:p>
            <a:pPr marL="609600" indent="-609600" eaLnBrk="1" hangingPunct="1">
              <a:spcBef>
                <a:spcPct val="20000"/>
              </a:spcBef>
              <a:defRPr/>
            </a:pPr>
            <a:r>
              <a:rPr lang="en-US" sz="2800" b="1" i="0" dirty="0" smtClean="0">
                <a:solidFill>
                  <a:srgbClr val="FF0000"/>
                </a:solidFill>
                <a:cs typeface="+mn-cs"/>
              </a:rPr>
              <a:t>	What is the interplay between rifting and </a:t>
            </a:r>
            <a:r>
              <a:rPr lang="en-US" sz="2800" b="1" i="0" dirty="0" err="1" smtClean="0">
                <a:solidFill>
                  <a:srgbClr val="FF0000"/>
                </a:solidFill>
                <a:cs typeface="+mn-cs"/>
              </a:rPr>
              <a:t>magmatism</a:t>
            </a:r>
            <a:r>
              <a:rPr lang="en-US" sz="2800" b="1" i="0" dirty="0" smtClean="0">
                <a:solidFill>
                  <a:srgbClr val="FF0000"/>
                </a:solidFill>
                <a:cs typeface="+mn-cs"/>
              </a:rPr>
              <a:t>? </a:t>
            </a:r>
            <a:endParaRPr lang="en-US" sz="2800" b="1" i="0" dirty="0">
              <a:solidFill>
                <a:srgbClr val="FF0000"/>
              </a:solidFill>
              <a:cs typeface="+mn-cs"/>
            </a:endParaRPr>
          </a:p>
          <a:p>
            <a:pPr marL="609600" indent="-609600" eaLnBrk="1" hangingPunct="1">
              <a:spcBef>
                <a:spcPct val="20000"/>
              </a:spcBef>
              <a:defRPr/>
            </a:pPr>
            <a:r>
              <a:rPr lang="en-US" sz="2800" b="1" i="0" dirty="0">
                <a:cs typeface="+mn-cs"/>
              </a:rPr>
              <a:t>					</a:t>
            </a:r>
            <a:endParaRPr lang="en-US" sz="2800" b="1" i="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50227" name="AutoShape 19"/>
          <p:cNvSpPr>
            <a:spLocks noChangeArrowheads="1"/>
          </p:cNvSpPr>
          <p:nvPr/>
        </p:nvSpPr>
        <p:spPr bwMode="auto">
          <a:xfrm>
            <a:off x="7543800" y="1524000"/>
            <a:ext cx="457200" cy="381000"/>
          </a:xfrm>
          <a:prstGeom prst="star5">
            <a:avLst/>
          </a:prstGeom>
          <a:solidFill>
            <a:schemeClr val="bg1">
              <a:alpha val="71000"/>
            </a:schemeClr>
          </a:solidFill>
          <a:ln w="3810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0228" name="AutoShape 20"/>
          <p:cNvSpPr>
            <a:spLocks noChangeArrowheads="1"/>
          </p:cNvSpPr>
          <p:nvPr/>
        </p:nvSpPr>
        <p:spPr bwMode="auto">
          <a:xfrm>
            <a:off x="7620000" y="5867400"/>
            <a:ext cx="457200" cy="381000"/>
          </a:xfrm>
          <a:prstGeom prst="star5">
            <a:avLst/>
          </a:prstGeom>
          <a:solidFill>
            <a:schemeClr val="bg1">
              <a:alpha val="70000"/>
            </a:schemeClr>
          </a:solidFill>
          <a:ln w="3810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>
            <a:off x="6172200" y="304800"/>
            <a:ext cx="457200" cy="381000"/>
          </a:xfrm>
          <a:prstGeom prst="star5">
            <a:avLst/>
          </a:prstGeom>
          <a:solidFill>
            <a:schemeClr val="bg1">
              <a:alpha val="81000"/>
            </a:schemeClr>
          </a:solidFill>
          <a:ln w="3810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0" y="0"/>
            <a:ext cx="175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000" b="1" i="0" dirty="0">
                <a:solidFill>
                  <a:srgbClr val="FFFF00"/>
                </a:solidFill>
              </a:rPr>
              <a:t/>
            </a:r>
            <a:br>
              <a:rPr lang="en-US" sz="1000" b="1" i="0" dirty="0">
                <a:solidFill>
                  <a:srgbClr val="FFFF00"/>
                </a:solidFill>
              </a:rPr>
            </a:br>
            <a:r>
              <a:rPr lang="en-US" sz="2000" b="1" i="0" dirty="0">
                <a:solidFill>
                  <a:srgbClr val="FFFF00"/>
                </a:solidFill>
              </a:rPr>
              <a:t>A</a:t>
            </a:r>
            <a:r>
              <a:rPr lang="en-US" sz="2000" b="1" i="0" dirty="0" smtClean="0">
                <a:solidFill>
                  <a:srgbClr val="FFFF00"/>
                </a:solidFill>
              </a:rPr>
              <a:t>n </a:t>
            </a:r>
            <a:r>
              <a:rPr lang="en-US" sz="2000" b="1" i="0" dirty="0">
                <a:solidFill>
                  <a:srgbClr val="FFFF00"/>
                </a:solidFill>
              </a:rPr>
              <a:t>oceanic spreading center in continental crust:</a:t>
            </a:r>
            <a:br>
              <a:rPr lang="en-US" sz="2000" b="1" i="0" dirty="0">
                <a:solidFill>
                  <a:srgbClr val="FFFF00"/>
                </a:solidFill>
              </a:rPr>
            </a:br>
            <a:r>
              <a:rPr lang="en-US" sz="2000" i="0" dirty="0">
                <a:solidFill>
                  <a:srgbClr val="FFFF00"/>
                </a:solidFill>
              </a:rPr>
              <a:t/>
            </a:r>
            <a:br>
              <a:rPr lang="en-US" sz="2000" i="0" dirty="0">
                <a:solidFill>
                  <a:srgbClr val="FFFF00"/>
                </a:solidFill>
              </a:rPr>
            </a:br>
            <a:r>
              <a:rPr lang="en-US" sz="2000" i="0" dirty="0">
                <a:solidFill>
                  <a:srgbClr val="FFFF00"/>
                </a:solidFill>
              </a:rPr>
              <a:t>42 passive recorders </a:t>
            </a:r>
            <a:r>
              <a:rPr lang="en-US" sz="1000" i="0" dirty="0">
                <a:solidFill>
                  <a:srgbClr val="FFFF00"/>
                </a:solidFill>
              </a:rPr>
              <a:t/>
            </a:r>
            <a:br>
              <a:rPr lang="en-US" sz="1000" i="0" dirty="0">
                <a:solidFill>
                  <a:srgbClr val="FFFF00"/>
                </a:solidFill>
              </a:rPr>
            </a:br>
            <a:r>
              <a:rPr lang="en-US" sz="2000" i="0" dirty="0" smtClean="0">
                <a:solidFill>
                  <a:srgbClr val="FFFF00"/>
                </a:solidFill>
              </a:rPr>
              <a:t>imaging </a:t>
            </a:r>
            <a:r>
              <a:rPr lang="en-US" sz="2000" i="0" dirty="0">
                <a:solidFill>
                  <a:srgbClr val="FFFF00"/>
                </a:solidFill>
              </a:rPr>
              <a:t>beyond the classic rift boundaries </a:t>
            </a:r>
            <a:br>
              <a:rPr lang="en-US" sz="2000" i="0" dirty="0">
                <a:solidFill>
                  <a:srgbClr val="FFFF00"/>
                </a:solidFill>
              </a:rPr>
            </a:br>
            <a:r>
              <a:rPr lang="en-US" sz="2000" i="0" dirty="0">
                <a:solidFill>
                  <a:srgbClr val="FFFF00"/>
                </a:solidFill>
              </a:rPr>
              <a:t> </a:t>
            </a:r>
            <a:br>
              <a:rPr lang="en-US" sz="2000" i="0" dirty="0">
                <a:solidFill>
                  <a:srgbClr val="FFFF00"/>
                </a:solidFill>
              </a:rPr>
            </a:br>
            <a:r>
              <a:rPr lang="en-US" sz="1800" i="0" dirty="0" smtClean="0">
                <a:solidFill>
                  <a:srgbClr val="FFFF00"/>
                </a:solidFill>
              </a:rPr>
              <a:t>(</a:t>
            </a:r>
            <a:r>
              <a:rPr lang="en-US" sz="1800" i="0" dirty="0" err="1">
                <a:solidFill>
                  <a:srgbClr val="FFFF00"/>
                </a:solidFill>
              </a:rPr>
              <a:t>Shahar</a:t>
            </a:r>
            <a:r>
              <a:rPr lang="en-US" sz="1800" i="0" dirty="0">
                <a:solidFill>
                  <a:srgbClr val="FFFF00"/>
                </a:solidFill>
              </a:rPr>
              <a:t> Barak</a:t>
            </a:r>
            <a:r>
              <a:rPr lang="ja-JP" altLang="en-US" sz="1800" i="0" dirty="0">
                <a:solidFill>
                  <a:srgbClr val="FFFF00"/>
                </a:solidFill>
                <a:latin typeface="Arial" charset="0"/>
              </a:rPr>
              <a:t>’</a:t>
            </a:r>
            <a:r>
              <a:rPr lang="en-US" altLang="ja-JP" sz="1800" i="0" dirty="0">
                <a:solidFill>
                  <a:srgbClr val="FFFF00"/>
                </a:solidFill>
              </a:rPr>
              <a:t>s PhD)</a:t>
            </a:r>
            <a:br>
              <a:rPr lang="en-US" altLang="ja-JP" sz="1800" i="0" dirty="0">
                <a:solidFill>
                  <a:srgbClr val="FFFF00"/>
                </a:solidFill>
              </a:rPr>
            </a:br>
            <a:endParaRPr lang="en-US" sz="2000" i="0" dirty="0">
              <a:solidFill>
                <a:srgbClr val="FFFF00"/>
              </a:solidFill>
            </a:endParaRPr>
          </a:p>
        </p:txBody>
      </p:sp>
      <p:pic>
        <p:nvPicPr>
          <p:cNvPr id="3768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7620000" cy="531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68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4" y="0"/>
            <a:ext cx="7467596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6200"/>
            <a:ext cx="4195060" cy="2971800"/>
          </a:xfrm>
          <a:prstGeom prst="rect">
            <a:avLst/>
          </a:prstGeom>
        </p:spPr>
      </p:pic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9" descr="1B&amp;R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"/>
          <a:stretch/>
        </p:blipFill>
        <p:spPr bwMode="auto">
          <a:xfrm>
            <a:off x="7602195" y="4800599"/>
            <a:ext cx="1541805" cy="205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7602687" y="4808744"/>
            <a:ext cx="1530457" cy="2049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AutoShape 19"/>
          <p:cNvSpPr>
            <a:spLocks noChangeArrowheads="1"/>
          </p:cNvSpPr>
          <p:nvPr/>
        </p:nvSpPr>
        <p:spPr bwMode="auto">
          <a:xfrm>
            <a:off x="8449509" y="5227682"/>
            <a:ext cx="150207" cy="125173"/>
          </a:xfrm>
          <a:prstGeom prst="star5">
            <a:avLst/>
          </a:prstGeom>
          <a:solidFill>
            <a:schemeClr val="bg1"/>
          </a:solidFill>
          <a:ln w="63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>
            <a:off x="8688995" y="6496956"/>
            <a:ext cx="150207" cy="125173"/>
          </a:xfrm>
          <a:prstGeom prst="star5">
            <a:avLst/>
          </a:prstGeom>
          <a:solidFill>
            <a:srgbClr val="FFFF00"/>
          </a:solidFill>
          <a:ln w="63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>
            <a:off x="7994486" y="4916351"/>
            <a:ext cx="150207" cy="125173"/>
          </a:xfrm>
          <a:prstGeom prst="star5">
            <a:avLst/>
          </a:prstGeom>
          <a:solidFill>
            <a:srgbClr val="FFFFFF"/>
          </a:solidFill>
          <a:ln w="63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31750"/>
            <a:ext cx="9144000" cy="6858000"/>
          </a:xfrm>
          <a:prstGeom prst="rect">
            <a:avLst/>
          </a:prstGeom>
          <a:solidFill>
            <a:srgbClr val="030AB3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0"/>
            <a:ext cx="365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b="1" i="0" dirty="0" smtClean="0">
                <a:solidFill>
                  <a:srgbClr val="FFFF00"/>
                </a:solidFill>
              </a:rPr>
              <a:t>A metamorphic </a:t>
            </a:r>
            <a:r>
              <a:rPr lang="en-US" sz="2000" b="1" i="0" dirty="0">
                <a:solidFill>
                  <a:srgbClr val="FFFF00"/>
                </a:solidFill>
              </a:rPr>
              <a:t>core complex:</a:t>
            </a:r>
            <a:r>
              <a:rPr lang="en-US" sz="2000" i="0" dirty="0">
                <a:solidFill>
                  <a:srgbClr val="FFFF00"/>
                </a:solidFill>
              </a:rPr>
              <a:t/>
            </a:r>
            <a:br>
              <a:rPr lang="en-US" sz="2000" i="0" dirty="0">
                <a:solidFill>
                  <a:srgbClr val="FFFF00"/>
                </a:solidFill>
              </a:rPr>
            </a:br>
            <a:r>
              <a:rPr lang="en-US" sz="2000" i="0" dirty="0">
                <a:solidFill>
                  <a:srgbClr val="FFFF00"/>
                </a:solidFill>
              </a:rPr>
              <a:t/>
            </a:r>
            <a:br>
              <a:rPr lang="en-US" sz="2000" i="0" dirty="0">
                <a:solidFill>
                  <a:srgbClr val="FFFF00"/>
                </a:solidFill>
              </a:rPr>
            </a:br>
            <a:r>
              <a:rPr lang="en-US" sz="2000" i="0" dirty="0">
                <a:solidFill>
                  <a:srgbClr val="FFFF00"/>
                </a:solidFill>
              </a:rPr>
              <a:t>50 passive </a:t>
            </a:r>
            <a:r>
              <a:rPr lang="en-US" sz="2000" i="0" dirty="0" smtClean="0">
                <a:solidFill>
                  <a:srgbClr val="FFFF00"/>
                </a:solidFill>
              </a:rPr>
              <a:t>recorders for 2 years </a:t>
            </a:r>
            <a:r>
              <a:rPr lang="en-US" sz="2000" i="0" dirty="0">
                <a:solidFill>
                  <a:srgbClr val="FFFF00"/>
                </a:solidFill>
              </a:rPr>
              <a:t/>
            </a:r>
            <a:br>
              <a:rPr lang="en-US" sz="2000" i="0" dirty="0">
                <a:solidFill>
                  <a:srgbClr val="FFFF00"/>
                </a:solidFill>
              </a:rPr>
            </a:br>
            <a:r>
              <a:rPr lang="en-US" sz="2000" i="0" dirty="0" smtClean="0">
                <a:solidFill>
                  <a:srgbClr val="FFFF00"/>
                </a:solidFill>
              </a:rPr>
              <a:t>in </a:t>
            </a:r>
            <a:r>
              <a:rPr lang="en-US" sz="2000" i="0" dirty="0">
                <a:solidFill>
                  <a:srgbClr val="FFFF00"/>
                </a:solidFill>
              </a:rPr>
              <a:t>three </a:t>
            </a:r>
            <a:r>
              <a:rPr lang="en-US" sz="2000" i="0" dirty="0" smtClean="0">
                <a:solidFill>
                  <a:srgbClr val="FFFF00"/>
                </a:solidFill>
              </a:rPr>
              <a:t>intersecting profiles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0" dirty="0" smtClean="0">
                <a:solidFill>
                  <a:srgbClr val="FFFF00"/>
                </a:solidFill>
              </a:rPr>
              <a:t> </a:t>
            </a:r>
            <a:r>
              <a:rPr lang="en-US" sz="2000" i="0" dirty="0">
                <a:solidFill>
                  <a:srgbClr val="FFFF00"/>
                </a:solidFill>
              </a:rPr>
              <a:t/>
            </a:r>
            <a:br>
              <a:rPr lang="en-US" sz="2000" i="0" dirty="0">
                <a:solidFill>
                  <a:srgbClr val="FFFF00"/>
                </a:solidFill>
              </a:rPr>
            </a:br>
            <a:r>
              <a:rPr lang="en-US" sz="2000" i="0" dirty="0" smtClean="0">
                <a:solidFill>
                  <a:srgbClr val="FFFF00"/>
                </a:solidFill>
              </a:rPr>
              <a:t>for shear-wave splitting,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0" dirty="0" smtClean="0">
                <a:solidFill>
                  <a:srgbClr val="FFFF00"/>
                </a:solidFill>
              </a:rPr>
              <a:t>common-conversion point &amp; ambient noise tomographic imaging</a:t>
            </a:r>
            <a:r>
              <a:rPr lang="en-US" sz="2000" i="0" dirty="0">
                <a:solidFill>
                  <a:srgbClr val="FFFF00"/>
                </a:solidFill>
              </a:rPr>
              <a:t/>
            </a:r>
            <a:br>
              <a:rPr lang="en-US" sz="2000" i="0" dirty="0">
                <a:solidFill>
                  <a:srgbClr val="FFFF00"/>
                </a:solidFill>
              </a:rPr>
            </a:br>
            <a:endParaRPr lang="en-US" sz="2000" i="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i="0" dirty="0" smtClean="0">
                <a:solidFill>
                  <a:srgbClr val="FFFF00"/>
                </a:solidFill>
              </a:rPr>
              <a:t>to </a:t>
            </a:r>
            <a:r>
              <a:rPr lang="en-US" sz="2000" i="0" dirty="0">
                <a:solidFill>
                  <a:srgbClr val="FFFF00"/>
                </a:solidFill>
              </a:rPr>
              <a:t>constrain magma intrusion and mass re-distribution </a:t>
            </a:r>
            <a:br>
              <a:rPr lang="en-US" sz="2000" i="0" dirty="0">
                <a:solidFill>
                  <a:srgbClr val="FFFF00"/>
                </a:solidFill>
              </a:rPr>
            </a:br>
            <a:endParaRPr lang="en-US" sz="2000" i="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i="0" dirty="0" smtClean="0">
                <a:solidFill>
                  <a:srgbClr val="FFFF00"/>
                </a:solidFill>
              </a:rPr>
              <a:t>(</a:t>
            </a:r>
            <a:r>
              <a:rPr lang="en-US" sz="2000" i="0" dirty="0" err="1">
                <a:solidFill>
                  <a:srgbClr val="FFFF00"/>
                </a:solidFill>
              </a:rPr>
              <a:t>Mairi</a:t>
            </a:r>
            <a:r>
              <a:rPr lang="en-US" sz="2000" i="0" dirty="0">
                <a:solidFill>
                  <a:srgbClr val="FFFF00"/>
                </a:solidFill>
              </a:rPr>
              <a:t> </a:t>
            </a:r>
            <a:r>
              <a:rPr lang="en-US" sz="2000" i="0" dirty="0" err="1" smtClean="0">
                <a:solidFill>
                  <a:srgbClr val="FFFF00"/>
                </a:solidFill>
              </a:rPr>
              <a:t>Litherland</a:t>
            </a:r>
            <a:r>
              <a:rPr lang="en-US" sz="2000" i="0" dirty="0" err="1" smtClean="0">
                <a:solidFill>
                  <a:srgbClr val="FFFF00"/>
                </a:solidFill>
                <a:latin typeface="Arial" charset="0"/>
              </a:rPr>
              <a:t>’</a:t>
            </a:r>
            <a:r>
              <a:rPr lang="en-US" altLang="ja-JP" sz="2000" i="0" dirty="0" err="1" smtClean="0">
                <a:solidFill>
                  <a:srgbClr val="FFFF00"/>
                </a:solidFill>
              </a:rPr>
              <a:t>s</a:t>
            </a:r>
            <a:r>
              <a:rPr lang="en-US" altLang="ja-JP" sz="2000" i="0" dirty="0" smtClean="0">
                <a:solidFill>
                  <a:srgbClr val="FFFF00"/>
                </a:solidFill>
              </a:rPr>
              <a:t> </a:t>
            </a:r>
            <a:r>
              <a:rPr lang="en-US" altLang="ja-JP" sz="2000" i="0" dirty="0">
                <a:solidFill>
                  <a:srgbClr val="FFFF00"/>
                </a:solidFill>
              </a:rPr>
              <a:t>PhD)</a:t>
            </a:r>
            <a:br>
              <a:rPr lang="en-US" altLang="ja-JP" sz="2000" i="0" dirty="0">
                <a:solidFill>
                  <a:srgbClr val="FFFF00"/>
                </a:solidFill>
              </a:rPr>
            </a:br>
            <a:endParaRPr lang="en-US" sz="2000" i="0" dirty="0">
              <a:solidFill>
                <a:srgbClr val="FFFF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62400" y="1"/>
            <a:ext cx="5181600" cy="6396038"/>
            <a:chOff x="3498851" y="3147"/>
            <a:chExt cx="5651499" cy="6854853"/>
          </a:xfrm>
        </p:grpSpPr>
        <p:pic>
          <p:nvPicPr>
            <p:cNvPr id="27654" name="Picture 20" descr="RubyLogo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3838">
              <a:off x="3499473" y="3147"/>
              <a:ext cx="5638691" cy="111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kelset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8851" y="1107227"/>
              <a:ext cx="5651499" cy="5750773"/>
            </a:xfrm>
            <a:prstGeom prst="rect">
              <a:avLst/>
            </a:prstGeom>
          </p:spPr>
        </p:pic>
      </p:grpSp>
      <p:pic>
        <p:nvPicPr>
          <p:cNvPr id="3" name="Picture 2" descr="Crustal.RubyRange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3886200"/>
            <a:ext cx="2742096" cy="2971800"/>
          </a:xfrm>
          <a:prstGeom prst="rect">
            <a:avLst/>
          </a:prstGeom>
          <a:ln>
            <a:solidFill>
              <a:srgbClr val="32323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429000" y="1752600"/>
            <a:ext cx="585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chemeClr val="accent3"/>
                </a:solidFill>
                <a:latin typeface="Arial"/>
                <a:cs typeface="Arial"/>
              </a:rPr>
              <a:t>41°N</a:t>
            </a:r>
            <a:endParaRPr lang="en-US" sz="1400" i="0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7709" y="3581400"/>
            <a:ext cx="605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chemeClr val="accent3"/>
                </a:solidFill>
                <a:latin typeface="Arial"/>
                <a:cs typeface="Arial"/>
              </a:rPr>
              <a:t>39.5°</a:t>
            </a:r>
            <a:endParaRPr lang="en-US" sz="1400" i="0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pic>
        <p:nvPicPr>
          <p:cNvPr id="9" name="Picture 6" descr="Lamoille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0" y="3886200"/>
            <a:ext cx="2438400" cy="2967613"/>
          </a:xfrm>
          <a:prstGeom prst="rect">
            <a:avLst/>
          </a:prstGeom>
          <a:noFill/>
          <a:ln>
            <a:solidFill>
              <a:srgbClr val="3232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" name="Picture 9" descr="1B&amp;R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"/>
          <a:stretch/>
        </p:blipFill>
        <p:spPr bwMode="auto">
          <a:xfrm>
            <a:off x="7313506" y="1142999"/>
            <a:ext cx="1705214" cy="227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7315200" y="1151144"/>
            <a:ext cx="1692663" cy="2266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8229600" y="1676400"/>
            <a:ext cx="166127" cy="138440"/>
          </a:xfrm>
          <a:prstGeom prst="star5">
            <a:avLst/>
          </a:prstGeom>
          <a:solidFill>
            <a:srgbClr val="FFFF00"/>
          </a:solidFill>
          <a:ln w="63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8458200" y="3124200"/>
            <a:ext cx="166127" cy="138440"/>
          </a:xfrm>
          <a:prstGeom prst="star5">
            <a:avLst/>
          </a:prstGeom>
          <a:solidFill>
            <a:schemeClr val="bg1"/>
          </a:solidFill>
          <a:ln w="63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" name="AutoShape 20"/>
          <p:cNvSpPr>
            <a:spLocks noChangeArrowheads="1"/>
          </p:cNvSpPr>
          <p:nvPr/>
        </p:nvSpPr>
        <p:spPr bwMode="auto">
          <a:xfrm>
            <a:off x="7696200" y="1295400"/>
            <a:ext cx="166127" cy="138440"/>
          </a:xfrm>
          <a:prstGeom prst="star5">
            <a:avLst/>
          </a:prstGeom>
          <a:solidFill>
            <a:srgbClr val="FFFFFF"/>
          </a:solidFill>
          <a:ln w="63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158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27623</TotalTime>
  <Words>437</Words>
  <Application>Microsoft Macintosh PowerPoint</Application>
  <PresentationFormat>On-screen Show (4:3)</PresentationFormat>
  <Paragraphs>110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Blank Presentation</vt:lpstr>
      <vt:lpstr>Simon Klemperer “Crustal Group” Department of Geophysics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뿿Ӑ魐䄘뿿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Klemperer</dc:creator>
  <cp:lastModifiedBy>Simon Klemperer</cp:lastModifiedBy>
  <cp:revision>144</cp:revision>
  <dcterms:created xsi:type="dcterms:W3CDTF">2003-12-05T00:20:21Z</dcterms:created>
  <dcterms:modified xsi:type="dcterms:W3CDTF">2013-02-11T17:01:22Z</dcterms:modified>
</cp:coreProperties>
</file>