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diagrams/colors2.xml" ContentType="application/vnd.openxmlformats-officedocument.drawingml.diagramColors+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diagrams/drawing1.xml" ContentType="application/vnd.ms-office.drawingml.diagramDrawing+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diagrams/drawing2.xml" ContentType="application/vnd.ms-office.drawingml.diagramDrawing+xml"/>
  <Override PartName="/ppt/slides/slide67.xml" ContentType="application/vnd.openxmlformats-officedocument.presentationml.slide+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diagrams/quickStyle2.xml" ContentType="application/vnd.openxmlformats-officedocument.drawingml.diagramStyl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diagrams/data2.xml" ContentType="application/vnd.openxmlformats-officedocument.drawingml.diagramData+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pict" ContentType="image/pict"/>
  <Default Extension="rels" ContentType="application/vnd.openxmlformats-package.relationships+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diagrams/layout1.xml" ContentType="application/vnd.openxmlformats-officedocument.drawingml.diagramLayout+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diagrams/layout2.xml" ContentType="application/vnd.openxmlformats-officedocument.drawingml.diagramLayout+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07"/>
  </p:notesMasterIdLst>
  <p:sldIdLst>
    <p:sldId id="376" r:id="rId2"/>
    <p:sldId id="456" r:id="rId3"/>
    <p:sldId id="458" r:id="rId4"/>
    <p:sldId id="811" r:id="rId5"/>
    <p:sldId id="844" r:id="rId6"/>
    <p:sldId id="845" r:id="rId7"/>
    <p:sldId id="846" r:id="rId8"/>
    <p:sldId id="850" r:id="rId9"/>
    <p:sldId id="812" r:id="rId10"/>
    <p:sldId id="815" r:id="rId11"/>
    <p:sldId id="816" r:id="rId12"/>
    <p:sldId id="817" r:id="rId13"/>
    <p:sldId id="818" r:id="rId14"/>
    <p:sldId id="819" r:id="rId15"/>
    <p:sldId id="852" r:id="rId16"/>
    <p:sldId id="821" r:id="rId17"/>
    <p:sldId id="849" r:id="rId18"/>
    <p:sldId id="851" r:id="rId19"/>
    <p:sldId id="853" r:id="rId20"/>
    <p:sldId id="854" r:id="rId21"/>
    <p:sldId id="855" r:id="rId22"/>
    <p:sldId id="877" r:id="rId23"/>
    <p:sldId id="859" r:id="rId24"/>
    <p:sldId id="860" r:id="rId25"/>
    <p:sldId id="861" r:id="rId26"/>
    <p:sldId id="862" r:id="rId27"/>
    <p:sldId id="894" r:id="rId28"/>
    <p:sldId id="895" r:id="rId29"/>
    <p:sldId id="896" r:id="rId30"/>
    <p:sldId id="897" r:id="rId31"/>
    <p:sldId id="885" r:id="rId32"/>
    <p:sldId id="883" r:id="rId33"/>
    <p:sldId id="888" r:id="rId34"/>
    <p:sldId id="879" r:id="rId35"/>
    <p:sldId id="880" r:id="rId36"/>
    <p:sldId id="865" r:id="rId37"/>
    <p:sldId id="889" r:id="rId38"/>
    <p:sldId id="890" r:id="rId39"/>
    <p:sldId id="891" r:id="rId40"/>
    <p:sldId id="892" r:id="rId41"/>
    <p:sldId id="887" r:id="rId42"/>
    <p:sldId id="864" r:id="rId43"/>
    <p:sldId id="874" r:id="rId44"/>
    <p:sldId id="886" r:id="rId45"/>
    <p:sldId id="875" r:id="rId46"/>
    <p:sldId id="873" r:id="rId47"/>
    <p:sldId id="876" r:id="rId48"/>
    <p:sldId id="878" r:id="rId49"/>
    <p:sldId id="923" r:id="rId50"/>
    <p:sldId id="899" r:id="rId51"/>
    <p:sldId id="900" r:id="rId52"/>
    <p:sldId id="901" r:id="rId53"/>
    <p:sldId id="902" r:id="rId54"/>
    <p:sldId id="903" r:id="rId55"/>
    <p:sldId id="904" r:id="rId56"/>
    <p:sldId id="905" r:id="rId57"/>
    <p:sldId id="906" r:id="rId58"/>
    <p:sldId id="907" r:id="rId59"/>
    <p:sldId id="908" r:id="rId60"/>
    <p:sldId id="909" r:id="rId61"/>
    <p:sldId id="910" r:id="rId62"/>
    <p:sldId id="911" r:id="rId63"/>
    <p:sldId id="912" r:id="rId64"/>
    <p:sldId id="913" r:id="rId65"/>
    <p:sldId id="914" r:id="rId66"/>
    <p:sldId id="916" r:id="rId67"/>
    <p:sldId id="917" r:id="rId68"/>
    <p:sldId id="918" r:id="rId69"/>
    <p:sldId id="919" r:id="rId70"/>
    <p:sldId id="920" r:id="rId71"/>
    <p:sldId id="921" r:id="rId72"/>
    <p:sldId id="922" r:id="rId73"/>
    <p:sldId id="924" r:id="rId74"/>
    <p:sldId id="925" r:id="rId75"/>
    <p:sldId id="898" r:id="rId76"/>
    <p:sldId id="822" r:id="rId77"/>
    <p:sldId id="823" r:id="rId78"/>
    <p:sldId id="824" r:id="rId79"/>
    <p:sldId id="825" r:id="rId80"/>
    <p:sldId id="826" r:id="rId81"/>
    <p:sldId id="827" r:id="rId82"/>
    <p:sldId id="828" r:id="rId83"/>
    <p:sldId id="841" r:id="rId84"/>
    <p:sldId id="829" r:id="rId85"/>
    <p:sldId id="830" r:id="rId86"/>
    <p:sldId id="831" r:id="rId87"/>
    <p:sldId id="832" r:id="rId88"/>
    <p:sldId id="833" r:id="rId89"/>
    <p:sldId id="834" r:id="rId90"/>
    <p:sldId id="835" r:id="rId91"/>
    <p:sldId id="836" r:id="rId92"/>
    <p:sldId id="837" r:id="rId93"/>
    <p:sldId id="838" r:id="rId94"/>
    <p:sldId id="839" r:id="rId95"/>
    <p:sldId id="840" r:id="rId96"/>
    <p:sldId id="842" r:id="rId97"/>
    <p:sldId id="843" r:id="rId98"/>
    <p:sldId id="927" r:id="rId99"/>
    <p:sldId id="926" r:id="rId100"/>
    <p:sldId id="928" r:id="rId101"/>
    <p:sldId id="929" r:id="rId102"/>
    <p:sldId id="930" r:id="rId103"/>
    <p:sldId id="931" r:id="rId104"/>
    <p:sldId id="932" r:id="rId105"/>
    <p:sldId id="933"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EE2"/>
    <a:srgbClr val="F9F84E"/>
    <a:srgbClr val="000000"/>
    <a:srgbClr val="003D9F"/>
    <a:srgbClr val="B8B8B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42" autoAdjust="0"/>
    <p:restoredTop sz="99274" autoAdjust="0"/>
  </p:normalViewPr>
  <p:slideViewPr>
    <p:cSldViewPr snapToGrid="0" snapToObjects="1" showGuides="1">
      <p:cViewPr>
        <p:scale>
          <a:sx n="75" d="100"/>
          <a:sy n="75" d="100"/>
        </p:scale>
        <p:origin x="-1304" y="-544"/>
      </p:cViewPr>
      <p:guideLst>
        <p:guide orient="horz" pos="2224"/>
        <p:guide pos="2880"/>
      </p:guideLst>
    </p:cSldViewPr>
  </p:slideViewPr>
  <p:outlineViewPr>
    <p:cViewPr>
      <p:scale>
        <a:sx n="33" d="100"/>
        <a:sy n="33" d="100"/>
      </p:scale>
      <p:origin x="0" y="3864"/>
    </p:cViewPr>
  </p:outlineViewPr>
  <p:notesTextViewPr>
    <p:cViewPr>
      <p:scale>
        <a:sx n="100" d="100"/>
        <a:sy n="100" d="100"/>
      </p:scale>
      <p:origin x="0" y="0"/>
    </p:cViewPr>
  </p:notesTextViewPr>
  <p:sorterViewPr>
    <p:cViewPr>
      <p:scale>
        <a:sx n="100" d="100"/>
        <a:sy n="100" d="100"/>
      </p:scale>
      <p:origin x="0" y="20672"/>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_rels/data2.xml.rels><?xml version="1.0" encoding="UTF-8" standalone="yes"?>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D6D436-A88A-43C8-8A64-9D36B6D5F135}" type="doc">
      <dgm:prSet loTypeId="urn:microsoft.com/office/officeart/2005/8/layout/cycle8" loCatId="cycle" qsTypeId="urn:microsoft.com/office/officeart/2005/8/quickstyle/3d1" qsCatId="3D" csTypeId="urn:microsoft.com/office/officeart/2005/8/colors/colorful1" csCatId="colorful" phldr="1"/>
      <dgm:spPr/>
      <dgm:t>
        <a:bodyPr/>
        <a:lstStyle/>
        <a:p>
          <a:endParaRPr lang="en-US"/>
        </a:p>
      </dgm:t>
    </dgm:pt>
    <dgm:pt modelId="{A19FF720-0844-474D-82E8-063F4BE7E785}">
      <dgm:prSet phldrT="[Text]"/>
      <dgm:spPr/>
      <dgm:t>
        <a:bodyPr/>
        <a:lstStyle/>
        <a:p>
          <a:r>
            <a:rPr lang="en-US" b="1" dirty="0" smtClean="0"/>
            <a:t>Drilling</a:t>
          </a:r>
          <a:br>
            <a:rPr lang="en-US" b="1" dirty="0" smtClean="0"/>
          </a:br>
          <a:r>
            <a:rPr lang="en-US" b="1" dirty="0" smtClean="0"/>
            <a:t>Fracturing</a:t>
          </a:r>
          <a:endParaRPr lang="en-US" b="1" dirty="0"/>
        </a:p>
      </dgm:t>
    </dgm:pt>
    <dgm:pt modelId="{E3152EFB-8A8F-46BD-835C-B1532F6618FD}" type="parTrans" cxnId="{4E9ABA97-91E0-4D84-8830-ADAF30336D76}">
      <dgm:prSet/>
      <dgm:spPr/>
      <dgm:t>
        <a:bodyPr/>
        <a:lstStyle/>
        <a:p>
          <a:endParaRPr lang="en-US"/>
        </a:p>
      </dgm:t>
    </dgm:pt>
    <dgm:pt modelId="{0CE5F14D-13AB-4EE7-A74B-05487B599EF3}" type="sibTrans" cxnId="{4E9ABA97-91E0-4D84-8830-ADAF30336D76}">
      <dgm:prSet/>
      <dgm:spPr/>
      <dgm:t>
        <a:bodyPr/>
        <a:lstStyle/>
        <a:p>
          <a:endParaRPr lang="en-US"/>
        </a:p>
      </dgm:t>
    </dgm:pt>
    <dgm:pt modelId="{648AD062-18E6-4E32-A438-13A7ED01AC8E}">
      <dgm:prSet phldrT="[Text]"/>
      <dgm:spPr/>
      <dgm:t>
        <a:bodyPr/>
        <a:lstStyle/>
        <a:p>
          <a:r>
            <a:rPr lang="en-US" b="1" dirty="0" smtClean="0"/>
            <a:t>Treatment</a:t>
          </a:r>
          <a:endParaRPr lang="en-US" b="1" dirty="0"/>
        </a:p>
      </dgm:t>
    </dgm:pt>
    <dgm:pt modelId="{BC54784E-87AC-42E8-BE6E-D3B8754C7222}" type="parTrans" cxnId="{01C33D27-EA9F-4603-BF32-10A269D6D553}">
      <dgm:prSet/>
      <dgm:spPr/>
      <dgm:t>
        <a:bodyPr/>
        <a:lstStyle/>
        <a:p>
          <a:endParaRPr lang="en-US"/>
        </a:p>
      </dgm:t>
    </dgm:pt>
    <dgm:pt modelId="{40FDDE3A-5208-4E2A-8FA0-521E5586FF3A}" type="sibTrans" cxnId="{01C33D27-EA9F-4603-BF32-10A269D6D553}">
      <dgm:prSet/>
      <dgm:spPr/>
      <dgm:t>
        <a:bodyPr/>
        <a:lstStyle/>
        <a:p>
          <a:endParaRPr lang="en-US"/>
        </a:p>
      </dgm:t>
    </dgm:pt>
    <dgm:pt modelId="{1BEA44DD-D1E5-442D-9EF7-D9A7ADAF79A1}">
      <dgm:prSet phldrT="[Text]"/>
      <dgm:spPr/>
      <dgm:t>
        <a:bodyPr/>
        <a:lstStyle/>
        <a:p>
          <a:r>
            <a:rPr lang="en-US" b="1" dirty="0" smtClean="0"/>
            <a:t>Reuse</a:t>
          </a:r>
          <a:br>
            <a:rPr lang="en-US" b="1" dirty="0" smtClean="0"/>
          </a:br>
          <a:r>
            <a:rPr lang="en-US" b="1" dirty="0" smtClean="0"/>
            <a:t>Recycle</a:t>
          </a:r>
          <a:endParaRPr lang="en-US" b="1" dirty="0"/>
        </a:p>
      </dgm:t>
    </dgm:pt>
    <dgm:pt modelId="{8F014A73-DB82-414B-BD51-0B7BBDEA4AF4}" type="parTrans" cxnId="{6669506A-31B1-4134-9E75-2C693A7C044A}">
      <dgm:prSet/>
      <dgm:spPr/>
      <dgm:t>
        <a:bodyPr/>
        <a:lstStyle/>
        <a:p>
          <a:endParaRPr lang="en-US"/>
        </a:p>
      </dgm:t>
    </dgm:pt>
    <dgm:pt modelId="{24C28404-BFA4-417E-8870-9BD6186AD042}" type="sibTrans" cxnId="{6669506A-31B1-4134-9E75-2C693A7C044A}">
      <dgm:prSet/>
      <dgm:spPr/>
      <dgm:t>
        <a:bodyPr/>
        <a:lstStyle/>
        <a:p>
          <a:endParaRPr lang="en-US"/>
        </a:p>
      </dgm:t>
    </dgm:pt>
    <dgm:pt modelId="{E831A247-406D-48F6-B0DE-D10CE4B2C33C}">
      <dgm:prSet phldrT="[Text]"/>
      <dgm:spPr/>
      <dgm:t>
        <a:bodyPr/>
        <a:lstStyle/>
        <a:p>
          <a:r>
            <a:rPr lang="en-US" b="1" dirty="0" smtClean="0"/>
            <a:t>Disposal</a:t>
          </a:r>
          <a:endParaRPr lang="en-US" b="1" dirty="0"/>
        </a:p>
      </dgm:t>
    </dgm:pt>
    <dgm:pt modelId="{AAB5682C-76BA-478C-BDDD-6972A1910B76}" type="parTrans" cxnId="{5EF44C27-B4CD-48CF-9722-7C234F66F3D2}">
      <dgm:prSet/>
      <dgm:spPr/>
      <dgm:t>
        <a:bodyPr/>
        <a:lstStyle/>
        <a:p>
          <a:endParaRPr lang="en-US"/>
        </a:p>
      </dgm:t>
    </dgm:pt>
    <dgm:pt modelId="{A5BF59B3-A57D-490C-8B89-3D781BC121BD}" type="sibTrans" cxnId="{5EF44C27-B4CD-48CF-9722-7C234F66F3D2}">
      <dgm:prSet/>
      <dgm:spPr/>
      <dgm:t>
        <a:bodyPr/>
        <a:lstStyle/>
        <a:p>
          <a:endParaRPr lang="en-US"/>
        </a:p>
      </dgm:t>
    </dgm:pt>
    <dgm:pt modelId="{11062591-1B53-4AF7-A052-A8796A2EFFAD}">
      <dgm:prSet phldrT="[Text]"/>
      <dgm:spPr/>
      <dgm:t>
        <a:bodyPr/>
        <a:lstStyle/>
        <a:p>
          <a:r>
            <a:rPr lang="en-US" b="1" dirty="0" smtClean="0"/>
            <a:t>Transport</a:t>
          </a:r>
          <a:br>
            <a:rPr lang="en-US" b="1" dirty="0" smtClean="0"/>
          </a:br>
          <a:r>
            <a:rPr lang="en-US" b="1" dirty="0" smtClean="0"/>
            <a:t>Storage</a:t>
          </a:r>
          <a:endParaRPr lang="en-US" b="1" dirty="0"/>
        </a:p>
      </dgm:t>
    </dgm:pt>
    <dgm:pt modelId="{DC3E2A91-E162-488D-AFE3-DE2A7F5D8C56}" type="parTrans" cxnId="{34062360-D097-468A-A237-F15B7106DFF7}">
      <dgm:prSet/>
      <dgm:spPr/>
      <dgm:t>
        <a:bodyPr/>
        <a:lstStyle/>
        <a:p>
          <a:endParaRPr lang="en-US"/>
        </a:p>
      </dgm:t>
    </dgm:pt>
    <dgm:pt modelId="{B03764F0-9D91-4BE8-80B9-5359CDAD466C}" type="sibTrans" cxnId="{34062360-D097-468A-A237-F15B7106DFF7}">
      <dgm:prSet/>
      <dgm:spPr/>
      <dgm:t>
        <a:bodyPr/>
        <a:lstStyle/>
        <a:p>
          <a:endParaRPr lang="en-US"/>
        </a:p>
      </dgm:t>
    </dgm:pt>
    <dgm:pt modelId="{A71299D7-EDE0-482A-9944-CE473E37119D}" type="pres">
      <dgm:prSet presAssocID="{0ED6D436-A88A-43C8-8A64-9D36B6D5F135}" presName="compositeShape" presStyleCnt="0">
        <dgm:presLayoutVars>
          <dgm:chMax val="7"/>
          <dgm:dir/>
          <dgm:resizeHandles val="exact"/>
        </dgm:presLayoutVars>
      </dgm:prSet>
      <dgm:spPr/>
      <dgm:t>
        <a:bodyPr/>
        <a:lstStyle/>
        <a:p>
          <a:endParaRPr lang="en-US"/>
        </a:p>
      </dgm:t>
    </dgm:pt>
    <dgm:pt modelId="{4ACC783D-6CA0-4677-8E64-996F1914EE49}" type="pres">
      <dgm:prSet presAssocID="{0ED6D436-A88A-43C8-8A64-9D36B6D5F135}" presName="wedge1" presStyleLbl="node1" presStyleIdx="0" presStyleCnt="5"/>
      <dgm:spPr/>
      <dgm:t>
        <a:bodyPr/>
        <a:lstStyle/>
        <a:p>
          <a:endParaRPr lang="en-US"/>
        </a:p>
      </dgm:t>
    </dgm:pt>
    <dgm:pt modelId="{B5338D71-5174-41E0-9B97-968F6566DEEA}" type="pres">
      <dgm:prSet presAssocID="{0ED6D436-A88A-43C8-8A64-9D36B6D5F135}" presName="dummy1a" presStyleCnt="0"/>
      <dgm:spPr/>
    </dgm:pt>
    <dgm:pt modelId="{F48141F8-4BF5-4BFE-8F86-DD8D863DE839}" type="pres">
      <dgm:prSet presAssocID="{0ED6D436-A88A-43C8-8A64-9D36B6D5F135}" presName="dummy1b" presStyleCnt="0"/>
      <dgm:spPr/>
    </dgm:pt>
    <dgm:pt modelId="{FA32EB72-80A5-4B8B-8B2D-AF068FAFB3D5}" type="pres">
      <dgm:prSet presAssocID="{0ED6D436-A88A-43C8-8A64-9D36B6D5F135}" presName="wedge1Tx" presStyleLbl="node1" presStyleIdx="0" presStyleCnt="5">
        <dgm:presLayoutVars>
          <dgm:chMax val="0"/>
          <dgm:chPref val="0"/>
          <dgm:bulletEnabled val="1"/>
        </dgm:presLayoutVars>
      </dgm:prSet>
      <dgm:spPr/>
      <dgm:t>
        <a:bodyPr/>
        <a:lstStyle/>
        <a:p>
          <a:endParaRPr lang="en-US"/>
        </a:p>
      </dgm:t>
    </dgm:pt>
    <dgm:pt modelId="{7899E837-3083-41CF-BB0C-74177A6C5D74}" type="pres">
      <dgm:prSet presAssocID="{0ED6D436-A88A-43C8-8A64-9D36B6D5F135}" presName="wedge2" presStyleLbl="node1" presStyleIdx="1" presStyleCnt="5"/>
      <dgm:spPr/>
      <dgm:t>
        <a:bodyPr/>
        <a:lstStyle/>
        <a:p>
          <a:endParaRPr lang="en-US"/>
        </a:p>
      </dgm:t>
    </dgm:pt>
    <dgm:pt modelId="{F871150A-0F7D-4800-BF51-848F90E823C6}" type="pres">
      <dgm:prSet presAssocID="{0ED6D436-A88A-43C8-8A64-9D36B6D5F135}" presName="dummy2a" presStyleCnt="0"/>
      <dgm:spPr/>
    </dgm:pt>
    <dgm:pt modelId="{48F16E4B-EE3D-4E93-875B-EA5F0822B580}" type="pres">
      <dgm:prSet presAssocID="{0ED6D436-A88A-43C8-8A64-9D36B6D5F135}" presName="dummy2b" presStyleCnt="0"/>
      <dgm:spPr/>
    </dgm:pt>
    <dgm:pt modelId="{70DE564F-9FCE-4891-81CD-EE22553A1E97}" type="pres">
      <dgm:prSet presAssocID="{0ED6D436-A88A-43C8-8A64-9D36B6D5F135}" presName="wedge2Tx" presStyleLbl="node1" presStyleIdx="1" presStyleCnt="5">
        <dgm:presLayoutVars>
          <dgm:chMax val="0"/>
          <dgm:chPref val="0"/>
          <dgm:bulletEnabled val="1"/>
        </dgm:presLayoutVars>
      </dgm:prSet>
      <dgm:spPr/>
      <dgm:t>
        <a:bodyPr/>
        <a:lstStyle/>
        <a:p>
          <a:endParaRPr lang="en-US"/>
        </a:p>
      </dgm:t>
    </dgm:pt>
    <dgm:pt modelId="{F476EF06-E32E-46FA-90F2-135843BFE4BC}" type="pres">
      <dgm:prSet presAssocID="{0ED6D436-A88A-43C8-8A64-9D36B6D5F135}" presName="wedge3" presStyleLbl="node1" presStyleIdx="2" presStyleCnt="5"/>
      <dgm:spPr/>
      <dgm:t>
        <a:bodyPr/>
        <a:lstStyle/>
        <a:p>
          <a:endParaRPr lang="en-US"/>
        </a:p>
      </dgm:t>
    </dgm:pt>
    <dgm:pt modelId="{A55E16F6-8B13-4EF5-A14A-4E4DE25803AC}" type="pres">
      <dgm:prSet presAssocID="{0ED6D436-A88A-43C8-8A64-9D36B6D5F135}" presName="dummy3a" presStyleCnt="0"/>
      <dgm:spPr/>
    </dgm:pt>
    <dgm:pt modelId="{7F1D1AC1-28E6-4E75-99D8-B54ACC3BC9C4}" type="pres">
      <dgm:prSet presAssocID="{0ED6D436-A88A-43C8-8A64-9D36B6D5F135}" presName="dummy3b" presStyleCnt="0"/>
      <dgm:spPr/>
    </dgm:pt>
    <dgm:pt modelId="{CD073F0C-00DE-41B4-96F2-6738B9371954}" type="pres">
      <dgm:prSet presAssocID="{0ED6D436-A88A-43C8-8A64-9D36B6D5F135}" presName="wedge3Tx" presStyleLbl="node1" presStyleIdx="2" presStyleCnt="5">
        <dgm:presLayoutVars>
          <dgm:chMax val="0"/>
          <dgm:chPref val="0"/>
          <dgm:bulletEnabled val="1"/>
        </dgm:presLayoutVars>
      </dgm:prSet>
      <dgm:spPr/>
      <dgm:t>
        <a:bodyPr/>
        <a:lstStyle/>
        <a:p>
          <a:endParaRPr lang="en-US"/>
        </a:p>
      </dgm:t>
    </dgm:pt>
    <dgm:pt modelId="{E76B7D7B-CEE7-46AC-AF0C-5E5422A4D598}" type="pres">
      <dgm:prSet presAssocID="{0ED6D436-A88A-43C8-8A64-9D36B6D5F135}" presName="wedge4" presStyleLbl="node1" presStyleIdx="3" presStyleCnt="5"/>
      <dgm:spPr/>
      <dgm:t>
        <a:bodyPr/>
        <a:lstStyle/>
        <a:p>
          <a:endParaRPr lang="en-US"/>
        </a:p>
      </dgm:t>
    </dgm:pt>
    <dgm:pt modelId="{23473449-D103-4D0E-9685-E45897700B80}" type="pres">
      <dgm:prSet presAssocID="{0ED6D436-A88A-43C8-8A64-9D36B6D5F135}" presName="dummy4a" presStyleCnt="0"/>
      <dgm:spPr/>
    </dgm:pt>
    <dgm:pt modelId="{C1B47F03-C440-4AD9-8B9B-B29037E059DB}" type="pres">
      <dgm:prSet presAssocID="{0ED6D436-A88A-43C8-8A64-9D36B6D5F135}" presName="dummy4b" presStyleCnt="0"/>
      <dgm:spPr/>
    </dgm:pt>
    <dgm:pt modelId="{32783590-0A85-44CC-8AA2-25D60696BEEE}" type="pres">
      <dgm:prSet presAssocID="{0ED6D436-A88A-43C8-8A64-9D36B6D5F135}" presName="wedge4Tx" presStyleLbl="node1" presStyleIdx="3" presStyleCnt="5">
        <dgm:presLayoutVars>
          <dgm:chMax val="0"/>
          <dgm:chPref val="0"/>
          <dgm:bulletEnabled val="1"/>
        </dgm:presLayoutVars>
      </dgm:prSet>
      <dgm:spPr/>
      <dgm:t>
        <a:bodyPr/>
        <a:lstStyle/>
        <a:p>
          <a:endParaRPr lang="en-US"/>
        </a:p>
      </dgm:t>
    </dgm:pt>
    <dgm:pt modelId="{173ABCE9-C082-4EAB-99C3-F391D19C472C}" type="pres">
      <dgm:prSet presAssocID="{0ED6D436-A88A-43C8-8A64-9D36B6D5F135}" presName="wedge5" presStyleLbl="node1" presStyleIdx="4" presStyleCnt="5"/>
      <dgm:spPr/>
      <dgm:t>
        <a:bodyPr/>
        <a:lstStyle/>
        <a:p>
          <a:endParaRPr lang="en-US"/>
        </a:p>
      </dgm:t>
    </dgm:pt>
    <dgm:pt modelId="{F47B0CBD-49C2-4984-8EAC-F306EA5AF5BC}" type="pres">
      <dgm:prSet presAssocID="{0ED6D436-A88A-43C8-8A64-9D36B6D5F135}" presName="dummy5a" presStyleCnt="0"/>
      <dgm:spPr/>
    </dgm:pt>
    <dgm:pt modelId="{29789425-C33A-4D00-AD43-4D53178D67E6}" type="pres">
      <dgm:prSet presAssocID="{0ED6D436-A88A-43C8-8A64-9D36B6D5F135}" presName="dummy5b" presStyleCnt="0"/>
      <dgm:spPr/>
    </dgm:pt>
    <dgm:pt modelId="{961914C8-CFD8-462C-92CF-F1E9481F387F}" type="pres">
      <dgm:prSet presAssocID="{0ED6D436-A88A-43C8-8A64-9D36B6D5F135}" presName="wedge5Tx" presStyleLbl="node1" presStyleIdx="4" presStyleCnt="5">
        <dgm:presLayoutVars>
          <dgm:chMax val="0"/>
          <dgm:chPref val="0"/>
          <dgm:bulletEnabled val="1"/>
        </dgm:presLayoutVars>
      </dgm:prSet>
      <dgm:spPr/>
      <dgm:t>
        <a:bodyPr/>
        <a:lstStyle/>
        <a:p>
          <a:endParaRPr lang="en-US"/>
        </a:p>
      </dgm:t>
    </dgm:pt>
    <dgm:pt modelId="{DEB269D3-9985-416E-92D4-581DDE55C254}" type="pres">
      <dgm:prSet presAssocID="{0CE5F14D-13AB-4EE7-A74B-05487B599EF3}" presName="arrowWedge1" presStyleLbl="fgSibTrans2D1" presStyleIdx="0" presStyleCnt="5"/>
      <dgm:spPr/>
    </dgm:pt>
    <dgm:pt modelId="{C90CBF39-76E1-4600-B277-85788AF14C31}" type="pres">
      <dgm:prSet presAssocID="{40FDDE3A-5208-4E2A-8FA0-521E5586FF3A}" presName="arrowWedge2" presStyleLbl="fgSibTrans2D1" presStyleIdx="1" presStyleCnt="5"/>
      <dgm:spPr/>
    </dgm:pt>
    <dgm:pt modelId="{E94C99A8-E2B5-4EB8-B903-86BB12464FE0}" type="pres">
      <dgm:prSet presAssocID="{24C28404-BFA4-417E-8870-9BD6186AD042}" presName="arrowWedge3" presStyleLbl="fgSibTrans2D1" presStyleIdx="2" presStyleCnt="5"/>
      <dgm:spPr/>
    </dgm:pt>
    <dgm:pt modelId="{1D588A9A-F581-47F7-A63E-F700F013D51B}" type="pres">
      <dgm:prSet presAssocID="{A5BF59B3-A57D-490C-8B89-3D781BC121BD}" presName="arrowWedge4" presStyleLbl="fgSibTrans2D1" presStyleIdx="3" presStyleCnt="5"/>
      <dgm:spPr/>
    </dgm:pt>
    <dgm:pt modelId="{87CB399F-893C-4466-A186-596778ECCC27}" type="pres">
      <dgm:prSet presAssocID="{B03764F0-9D91-4BE8-80B9-5359CDAD466C}" presName="arrowWedge5" presStyleLbl="fgSibTrans2D1" presStyleIdx="4" presStyleCnt="5"/>
      <dgm:spPr/>
    </dgm:pt>
  </dgm:ptLst>
  <dgm:cxnLst>
    <dgm:cxn modelId="{6669506A-31B1-4134-9E75-2C693A7C044A}" srcId="{0ED6D436-A88A-43C8-8A64-9D36B6D5F135}" destId="{1BEA44DD-D1E5-442D-9EF7-D9A7ADAF79A1}" srcOrd="2" destOrd="0" parTransId="{8F014A73-DB82-414B-BD51-0B7BBDEA4AF4}" sibTransId="{24C28404-BFA4-417E-8870-9BD6186AD042}"/>
    <dgm:cxn modelId="{2C023CDB-1970-1744-A057-E8AC68A3C3CC}" type="presOf" srcId="{11062591-1B53-4AF7-A052-A8796A2EFFAD}" destId="{961914C8-CFD8-462C-92CF-F1E9481F387F}" srcOrd="1" destOrd="0" presId="urn:microsoft.com/office/officeart/2005/8/layout/cycle8"/>
    <dgm:cxn modelId="{4E9ABA97-91E0-4D84-8830-ADAF30336D76}" srcId="{0ED6D436-A88A-43C8-8A64-9D36B6D5F135}" destId="{A19FF720-0844-474D-82E8-063F4BE7E785}" srcOrd="0" destOrd="0" parTransId="{E3152EFB-8A8F-46BD-835C-B1532F6618FD}" sibTransId="{0CE5F14D-13AB-4EE7-A74B-05487B599EF3}"/>
    <dgm:cxn modelId="{13CBBFA9-F4D2-DD4B-9E8F-ABC20143CF99}" type="presOf" srcId="{1BEA44DD-D1E5-442D-9EF7-D9A7ADAF79A1}" destId="{CD073F0C-00DE-41B4-96F2-6738B9371954}" srcOrd="1" destOrd="0" presId="urn:microsoft.com/office/officeart/2005/8/layout/cycle8"/>
    <dgm:cxn modelId="{5EF44C27-B4CD-48CF-9722-7C234F66F3D2}" srcId="{0ED6D436-A88A-43C8-8A64-9D36B6D5F135}" destId="{E831A247-406D-48F6-B0DE-D10CE4B2C33C}" srcOrd="3" destOrd="0" parTransId="{AAB5682C-76BA-478C-BDDD-6972A1910B76}" sibTransId="{A5BF59B3-A57D-490C-8B89-3D781BC121BD}"/>
    <dgm:cxn modelId="{8A3451C8-5F83-6C4D-BCCD-3FC1D7B25943}" type="presOf" srcId="{11062591-1B53-4AF7-A052-A8796A2EFFAD}" destId="{173ABCE9-C082-4EAB-99C3-F391D19C472C}" srcOrd="0" destOrd="0" presId="urn:microsoft.com/office/officeart/2005/8/layout/cycle8"/>
    <dgm:cxn modelId="{C46C1321-A927-1249-A2B5-A37F82898D1A}" type="presOf" srcId="{E831A247-406D-48F6-B0DE-D10CE4B2C33C}" destId="{E76B7D7B-CEE7-46AC-AF0C-5E5422A4D598}" srcOrd="0" destOrd="0" presId="urn:microsoft.com/office/officeart/2005/8/layout/cycle8"/>
    <dgm:cxn modelId="{02CFDF62-36EA-DE40-AC25-C42394B6BB2E}" type="presOf" srcId="{A19FF720-0844-474D-82E8-063F4BE7E785}" destId="{4ACC783D-6CA0-4677-8E64-996F1914EE49}" srcOrd="0" destOrd="0" presId="urn:microsoft.com/office/officeart/2005/8/layout/cycle8"/>
    <dgm:cxn modelId="{91976B14-3ECA-4845-AA51-CE7281504FA1}" type="presOf" srcId="{648AD062-18E6-4E32-A438-13A7ED01AC8E}" destId="{7899E837-3083-41CF-BB0C-74177A6C5D74}" srcOrd="0" destOrd="0" presId="urn:microsoft.com/office/officeart/2005/8/layout/cycle8"/>
    <dgm:cxn modelId="{10F5347A-ADE3-9346-8A12-B024F2605438}" type="presOf" srcId="{0ED6D436-A88A-43C8-8A64-9D36B6D5F135}" destId="{A71299D7-EDE0-482A-9944-CE473E37119D}" srcOrd="0" destOrd="0" presId="urn:microsoft.com/office/officeart/2005/8/layout/cycle8"/>
    <dgm:cxn modelId="{9DC5D3D9-80DA-8249-B006-90B01877FEE0}" type="presOf" srcId="{1BEA44DD-D1E5-442D-9EF7-D9A7ADAF79A1}" destId="{F476EF06-E32E-46FA-90F2-135843BFE4BC}" srcOrd="0" destOrd="0" presId="urn:microsoft.com/office/officeart/2005/8/layout/cycle8"/>
    <dgm:cxn modelId="{029B24FB-8246-604C-849E-FA0B68DE1177}" type="presOf" srcId="{E831A247-406D-48F6-B0DE-D10CE4B2C33C}" destId="{32783590-0A85-44CC-8AA2-25D60696BEEE}" srcOrd="1" destOrd="0" presId="urn:microsoft.com/office/officeart/2005/8/layout/cycle8"/>
    <dgm:cxn modelId="{34062360-D097-468A-A237-F15B7106DFF7}" srcId="{0ED6D436-A88A-43C8-8A64-9D36B6D5F135}" destId="{11062591-1B53-4AF7-A052-A8796A2EFFAD}" srcOrd="4" destOrd="0" parTransId="{DC3E2A91-E162-488D-AFE3-DE2A7F5D8C56}" sibTransId="{B03764F0-9D91-4BE8-80B9-5359CDAD466C}"/>
    <dgm:cxn modelId="{01C33D27-EA9F-4603-BF32-10A269D6D553}" srcId="{0ED6D436-A88A-43C8-8A64-9D36B6D5F135}" destId="{648AD062-18E6-4E32-A438-13A7ED01AC8E}" srcOrd="1" destOrd="0" parTransId="{BC54784E-87AC-42E8-BE6E-D3B8754C7222}" sibTransId="{40FDDE3A-5208-4E2A-8FA0-521E5586FF3A}"/>
    <dgm:cxn modelId="{DA92CBD3-FC1A-4349-BEBA-29436F2174B0}" type="presOf" srcId="{648AD062-18E6-4E32-A438-13A7ED01AC8E}" destId="{70DE564F-9FCE-4891-81CD-EE22553A1E97}" srcOrd="1" destOrd="0" presId="urn:microsoft.com/office/officeart/2005/8/layout/cycle8"/>
    <dgm:cxn modelId="{329F68D5-C0AC-F740-85E0-C1CBE6BC2B15}" type="presOf" srcId="{A19FF720-0844-474D-82E8-063F4BE7E785}" destId="{FA32EB72-80A5-4B8B-8B2D-AF068FAFB3D5}" srcOrd="1" destOrd="0" presId="urn:microsoft.com/office/officeart/2005/8/layout/cycle8"/>
    <dgm:cxn modelId="{10FEDCA7-3B7E-4542-B419-31307DE8024D}" type="presParOf" srcId="{A71299D7-EDE0-482A-9944-CE473E37119D}" destId="{4ACC783D-6CA0-4677-8E64-996F1914EE49}" srcOrd="0" destOrd="0" presId="urn:microsoft.com/office/officeart/2005/8/layout/cycle8"/>
    <dgm:cxn modelId="{ECE15486-3173-FF41-BD52-B46294ED42CD}" type="presParOf" srcId="{A71299D7-EDE0-482A-9944-CE473E37119D}" destId="{B5338D71-5174-41E0-9B97-968F6566DEEA}" srcOrd="1" destOrd="0" presId="urn:microsoft.com/office/officeart/2005/8/layout/cycle8"/>
    <dgm:cxn modelId="{99CDC688-0934-FF44-B2CB-165E084CE1DB}" type="presParOf" srcId="{A71299D7-EDE0-482A-9944-CE473E37119D}" destId="{F48141F8-4BF5-4BFE-8F86-DD8D863DE839}" srcOrd="2" destOrd="0" presId="urn:microsoft.com/office/officeart/2005/8/layout/cycle8"/>
    <dgm:cxn modelId="{67120055-0D7C-054C-B6E5-83AB3E6BD6FE}" type="presParOf" srcId="{A71299D7-EDE0-482A-9944-CE473E37119D}" destId="{FA32EB72-80A5-4B8B-8B2D-AF068FAFB3D5}" srcOrd="3" destOrd="0" presId="urn:microsoft.com/office/officeart/2005/8/layout/cycle8"/>
    <dgm:cxn modelId="{09364A99-2B68-644F-B91C-8567CC1A6144}" type="presParOf" srcId="{A71299D7-EDE0-482A-9944-CE473E37119D}" destId="{7899E837-3083-41CF-BB0C-74177A6C5D74}" srcOrd="4" destOrd="0" presId="urn:microsoft.com/office/officeart/2005/8/layout/cycle8"/>
    <dgm:cxn modelId="{BAB43EAF-E3ED-F34D-A663-2414EC3FF41A}" type="presParOf" srcId="{A71299D7-EDE0-482A-9944-CE473E37119D}" destId="{F871150A-0F7D-4800-BF51-848F90E823C6}" srcOrd="5" destOrd="0" presId="urn:microsoft.com/office/officeart/2005/8/layout/cycle8"/>
    <dgm:cxn modelId="{94A857B6-5A87-CA45-AA3A-E55F2810BA65}" type="presParOf" srcId="{A71299D7-EDE0-482A-9944-CE473E37119D}" destId="{48F16E4B-EE3D-4E93-875B-EA5F0822B580}" srcOrd="6" destOrd="0" presId="urn:microsoft.com/office/officeart/2005/8/layout/cycle8"/>
    <dgm:cxn modelId="{F6199CE7-5CC7-5044-A9BB-FB761B49DBD5}" type="presParOf" srcId="{A71299D7-EDE0-482A-9944-CE473E37119D}" destId="{70DE564F-9FCE-4891-81CD-EE22553A1E97}" srcOrd="7" destOrd="0" presId="urn:microsoft.com/office/officeart/2005/8/layout/cycle8"/>
    <dgm:cxn modelId="{D9615DC9-D0FB-9F48-BAFB-88F5DBA32E23}" type="presParOf" srcId="{A71299D7-EDE0-482A-9944-CE473E37119D}" destId="{F476EF06-E32E-46FA-90F2-135843BFE4BC}" srcOrd="8" destOrd="0" presId="urn:microsoft.com/office/officeart/2005/8/layout/cycle8"/>
    <dgm:cxn modelId="{E66DDC96-EE41-5F48-8432-37B7D7AE4308}" type="presParOf" srcId="{A71299D7-EDE0-482A-9944-CE473E37119D}" destId="{A55E16F6-8B13-4EF5-A14A-4E4DE25803AC}" srcOrd="9" destOrd="0" presId="urn:microsoft.com/office/officeart/2005/8/layout/cycle8"/>
    <dgm:cxn modelId="{19E10A51-A6DE-B74C-BCBE-D50D282BD545}" type="presParOf" srcId="{A71299D7-EDE0-482A-9944-CE473E37119D}" destId="{7F1D1AC1-28E6-4E75-99D8-B54ACC3BC9C4}" srcOrd="10" destOrd="0" presId="urn:microsoft.com/office/officeart/2005/8/layout/cycle8"/>
    <dgm:cxn modelId="{85F2DEC0-856A-CC44-8BE7-915D0F8F4666}" type="presParOf" srcId="{A71299D7-EDE0-482A-9944-CE473E37119D}" destId="{CD073F0C-00DE-41B4-96F2-6738B9371954}" srcOrd="11" destOrd="0" presId="urn:microsoft.com/office/officeart/2005/8/layout/cycle8"/>
    <dgm:cxn modelId="{7910EA88-53A6-0F47-AF91-626073E17474}" type="presParOf" srcId="{A71299D7-EDE0-482A-9944-CE473E37119D}" destId="{E76B7D7B-CEE7-46AC-AF0C-5E5422A4D598}" srcOrd="12" destOrd="0" presId="urn:microsoft.com/office/officeart/2005/8/layout/cycle8"/>
    <dgm:cxn modelId="{8DB0CA4E-67AE-9041-AD7D-4DE173E89529}" type="presParOf" srcId="{A71299D7-EDE0-482A-9944-CE473E37119D}" destId="{23473449-D103-4D0E-9685-E45897700B80}" srcOrd="13" destOrd="0" presId="urn:microsoft.com/office/officeart/2005/8/layout/cycle8"/>
    <dgm:cxn modelId="{AB39616B-69C9-0A44-9839-AAADA77518E0}" type="presParOf" srcId="{A71299D7-EDE0-482A-9944-CE473E37119D}" destId="{C1B47F03-C440-4AD9-8B9B-B29037E059DB}" srcOrd="14" destOrd="0" presId="urn:microsoft.com/office/officeart/2005/8/layout/cycle8"/>
    <dgm:cxn modelId="{D70B2E95-992B-9D4A-A620-C6DEB30D3C0D}" type="presParOf" srcId="{A71299D7-EDE0-482A-9944-CE473E37119D}" destId="{32783590-0A85-44CC-8AA2-25D60696BEEE}" srcOrd="15" destOrd="0" presId="urn:microsoft.com/office/officeart/2005/8/layout/cycle8"/>
    <dgm:cxn modelId="{A61AE1E9-8BB7-AD4D-8378-73261E86E871}" type="presParOf" srcId="{A71299D7-EDE0-482A-9944-CE473E37119D}" destId="{173ABCE9-C082-4EAB-99C3-F391D19C472C}" srcOrd="16" destOrd="0" presId="urn:microsoft.com/office/officeart/2005/8/layout/cycle8"/>
    <dgm:cxn modelId="{50899F51-61C9-024B-99DF-B6533EC8D376}" type="presParOf" srcId="{A71299D7-EDE0-482A-9944-CE473E37119D}" destId="{F47B0CBD-49C2-4984-8EAC-F306EA5AF5BC}" srcOrd="17" destOrd="0" presId="urn:microsoft.com/office/officeart/2005/8/layout/cycle8"/>
    <dgm:cxn modelId="{30598B9A-14F0-C441-BCAC-ACEAF9204F0D}" type="presParOf" srcId="{A71299D7-EDE0-482A-9944-CE473E37119D}" destId="{29789425-C33A-4D00-AD43-4D53178D67E6}" srcOrd="18" destOrd="0" presId="urn:microsoft.com/office/officeart/2005/8/layout/cycle8"/>
    <dgm:cxn modelId="{8F7855B7-3184-3042-8106-129C48A25D9A}" type="presParOf" srcId="{A71299D7-EDE0-482A-9944-CE473E37119D}" destId="{961914C8-CFD8-462C-92CF-F1E9481F387F}" srcOrd="19" destOrd="0" presId="urn:microsoft.com/office/officeart/2005/8/layout/cycle8"/>
    <dgm:cxn modelId="{F57A6DD5-3FD4-1541-AABA-7A4BCB0EB63E}" type="presParOf" srcId="{A71299D7-EDE0-482A-9944-CE473E37119D}" destId="{DEB269D3-9985-416E-92D4-581DDE55C254}" srcOrd="20" destOrd="0" presId="urn:microsoft.com/office/officeart/2005/8/layout/cycle8"/>
    <dgm:cxn modelId="{12850C61-F04A-7C41-91D9-F39D900F1FCD}" type="presParOf" srcId="{A71299D7-EDE0-482A-9944-CE473E37119D}" destId="{C90CBF39-76E1-4600-B277-85788AF14C31}" srcOrd="21" destOrd="0" presId="urn:microsoft.com/office/officeart/2005/8/layout/cycle8"/>
    <dgm:cxn modelId="{E0B08754-B298-D44C-83AF-2829F13EDB4E}" type="presParOf" srcId="{A71299D7-EDE0-482A-9944-CE473E37119D}" destId="{E94C99A8-E2B5-4EB8-B903-86BB12464FE0}" srcOrd="22" destOrd="0" presId="urn:microsoft.com/office/officeart/2005/8/layout/cycle8"/>
    <dgm:cxn modelId="{2138699D-731E-E941-B73A-6F6B85A8403B}" type="presParOf" srcId="{A71299D7-EDE0-482A-9944-CE473E37119D}" destId="{1D588A9A-F581-47F7-A63E-F700F013D51B}" srcOrd="23" destOrd="0" presId="urn:microsoft.com/office/officeart/2005/8/layout/cycle8"/>
    <dgm:cxn modelId="{4FDD8E70-187F-FB4B-AFF2-56A13C9713B0}" type="presParOf" srcId="{A71299D7-EDE0-482A-9944-CE473E37119D}" destId="{87CB399F-893C-4466-A186-596778ECCC27}" srcOrd="24"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5C3E4B-C4B8-4229-A095-8235155B392F}" type="doc">
      <dgm:prSet loTypeId="urn:microsoft.com/office/officeart/2005/8/layout/pList2" loCatId="list" qsTypeId="urn:microsoft.com/office/officeart/2005/8/quickstyle/simple4" qsCatId="simple" csTypeId="urn:microsoft.com/office/officeart/2005/8/colors/colorful3" csCatId="colorful" phldr="1"/>
      <dgm:spPr/>
    </dgm:pt>
    <dgm:pt modelId="{5890F4AB-A9B9-4D48-ABE8-F21EF559FC7F}">
      <dgm:prSet phldrT="[Text]"/>
      <dgm:spPr/>
      <dgm:t>
        <a:bodyPr/>
        <a:lstStyle/>
        <a:p>
          <a:r>
            <a:rPr lang="en-US" b="1" dirty="0" smtClean="0">
              <a:solidFill>
                <a:srgbClr val="000000"/>
              </a:solidFill>
            </a:rPr>
            <a:t>Reduce</a:t>
          </a:r>
          <a:endParaRPr lang="en-US" b="1" dirty="0">
            <a:solidFill>
              <a:srgbClr val="000000"/>
            </a:solidFill>
          </a:endParaRPr>
        </a:p>
      </dgm:t>
    </dgm:pt>
    <dgm:pt modelId="{A568B288-4793-491A-989F-EBBBA127A6C7}" type="parTrans" cxnId="{225CEF6D-A72A-4573-AB2E-B9197C7741AD}">
      <dgm:prSet/>
      <dgm:spPr/>
      <dgm:t>
        <a:bodyPr/>
        <a:lstStyle/>
        <a:p>
          <a:endParaRPr lang="en-US"/>
        </a:p>
      </dgm:t>
    </dgm:pt>
    <dgm:pt modelId="{CBE8444B-9882-4F26-A1F1-4224BE848DFD}" type="sibTrans" cxnId="{225CEF6D-A72A-4573-AB2E-B9197C7741AD}">
      <dgm:prSet/>
      <dgm:spPr/>
      <dgm:t>
        <a:bodyPr/>
        <a:lstStyle/>
        <a:p>
          <a:endParaRPr lang="en-US"/>
        </a:p>
      </dgm:t>
    </dgm:pt>
    <dgm:pt modelId="{D441A7FA-14FC-4ADD-97C8-6939E0AB254C}">
      <dgm:prSet phldrT="[Text]"/>
      <dgm:spPr/>
      <dgm:t>
        <a:bodyPr/>
        <a:lstStyle/>
        <a:p>
          <a:r>
            <a:rPr lang="en-US" b="1" dirty="0" smtClean="0">
              <a:solidFill>
                <a:srgbClr val="000000"/>
              </a:solidFill>
            </a:rPr>
            <a:t>Recycle</a:t>
          </a:r>
          <a:endParaRPr lang="en-US" b="1" dirty="0">
            <a:solidFill>
              <a:srgbClr val="000000"/>
            </a:solidFill>
          </a:endParaRPr>
        </a:p>
      </dgm:t>
    </dgm:pt>
    <dgm:pt modelId="{05AEA3DD-D1CE-43A7-B82B-AE1FD3D92971}" type="parTrans" cxnId="{344EE41E-E4B8-48A7-9043-9323644A8750}">
      <dgm:prSet/>
      <dgm:spPr/>
      <dgm:t>
        <a:bodyPr/>
        <a:lstStyle/>
        <a:p>
          <a:endParaRPr lang="en-US"/>
        </a:p>
      </dgm:t>
    </dgm:pt>
    <dgm:pt modelId="{E1DB7152-A19C-448B-9F41-163E2E63A7CD}" type="sibTrans" cxnId="{344EE41E-E4B8-48A7-9043-9323644A8750}">
      <dgm:prSet/>
      <dgm:spPr/>
      <dgm:t>
        <a:bodyPr/>
        <a:lstStyle/>
        <a:p>
          <a:endParaRPr lang="en-US"/>
        </a:p>
      </dgm:t>
    </dgm:pt>
    <dgm:pt modelId="{623FAB43-6F6D-4472-81C5-FC4CA7F95BCB}">
      <dgm:prSet phldrT="[Text]"/>
      <dgm:spPr>
        <a:gradFill rotWithShape="0">
          <a:gsLst>
            <a:gs pos="0">
              <a:schemeClr val="accent1">
                <a:lumMod val="75000"/>
              </a:schemeClr>
            </a:gs>
            <a:gs pos="100000">
              <a:schemeClr val="accent1">
                <a:lumMod val="40000"/>
                <a:lumOff val="60000"/>
              </a:schemeClr>
            </a:gs>
          </a:gsLst>
        </a:gradFill>
      </dgm:spPr>
      <dgm:t>
        <a:bodyPr/>
        <a:lstStyle/>
        <a:p>
          <a:r>
            <a:rPr lang="en-US" b="1" dirty="0" smtClean="0">
              <a:solidFill>
                <a:srgbClr val="000000"/>
              </a:solidFill>
            </a:rPr>
            <a:t>Dispose</a:t>
          </a:r>
          <a:endParaRPr lang="en-US" b="1" dirty="0">
            <a:solidFill>
              <a:srgbClr val="000000"/>
            </a:solidFill>
          </a:endParaRPr>
        </a:p>
      </dgm:t>
    </dgm:pt>
    <dgm:pt modelId="{3726BB93-4193-403A-AFEE-62269EC32DBA}" type="parTrans" cxnId="{1F70EA07-4534-47E3-84F2-6FEE4441F8DA}">
      <dgm:prSet/>
      <dgm:spPr/>
      <dgm:t>
        <a:bodyPr/>
        <a:lstStyle/>
        <a:p>
          <a:endParaRPr lang="en-US"/>
        </a:p>
      </dgm:t>
    </dgm:pt>
    <dgm:pt modelId="{1DA82C7F-E0E2-4D74-9C13-C649490A0E8B}" type="sibTrans" cxnId="{1F70EA07-4534-47E3-84F2-6FEE4441F8DA}">
      <dgm:prSet/>
      <dgm:spPr/>
      <dgm:t>
        <a:bodyPr/>
        <a:lstStyle/>
        <a:p>
          <a:endParaRPr lang="en-US"/>
        </a:p>
      </dgm:t>
    </dgm:pt>
    <dgm:pt modelId="{FBB91AD0-0BFF-474A-A966-BFD0D30BD1A6}">
      <dgm:prSet phldrT="[Text]"/>
      <dgm:spPr/>
      <dgm:t>
        <a:bodyPr/>
        <a:lstStyle/>
        <a:p>
          <a:r>
            <a:rPr lang="en-US" dirty="0" smtClean="0">
              <a:solidFill>
                <a:srgbClr val="000000"/>
              </a:solidFill>
            </a:rPr>
            <a:t>Avoidance</a:t>
          </a:r>
          <a:endParaRPr lang="en-US" dirty="0">
            <a:solidFill>
              <a:srgbClr val="000000"/>
            </a:solidFill>
          </a:endParaRPr>
        </a:p>
      </dgm:t>
    </dgm:pt>
    <dgm:pt modelId="{7FC59FAC-0F42-4039-A1E2-F13A9F234010}" type="parTrans" cxnId="{BE4CC302-3602-41D2-82A7-504AB84FD20B}">
      <dgm:prSet/>
      <dgm:spPr/>
      <dgm:t>
        <a:bodyPr/>
        <a:lstStyle/>
        <a:p>
          <a:endParaRPr lang="en-US"/>
        </a:p>
      </dgm:t>
    </dgm:pt>
    <dgm:pt modelId="{AFFB055C-F13D-43B0-B643-2BA9658ED8EC}" type="sibTrans" cxnId="{BE4CC302-3602-41D2-82A7-504AB84FD20B}">
      <dgm:prSet/>
      <dgm:spPr/>
      <dgm:t>
        <a:bodyPr/>
        <a:lstStyle/>
        <a:p>
          <a:endParaRPr lang="en-US"/>
        </a:p>
      </dgm:t>
    </dgm:pt>
    <dgm:pt modelId="{55D6FB52-B6F7-4A41-8E59-05AF1B5C24BB}">
      <dgm:prSet phldrT="[Text]"/>
      <dgm:spPr/>
      <dgm:t>
        <a:bodyPr/>
        <a:lstStyle/>
        <a:p>
          <a:r>
            <a:rPr lang="en-US" dirty="0" smtClean="0">
              <a:solidFill>
                <a:srgbClr val="000000"/>
              </a:solidFill>
            </a:rPr>
            <a:t>Shutoff</a:t>
          </a:r>
          <a:endParaRPr lang="en-US" dirty="0">
            <a:solidFill>
              <a:srgbClr val="000000"/>
            </a:solidFill>
          </a:endParaRPr>
        </a:p>
      </dgm:t>
    </dgm:pt>
    <dgm:pt modelId="{6333C719-9DF8-4102-B1AC-BABE60E5ACA3}" type="parTrans" cxnId="{87FCAD36-A520-4E6A-947D-C117DD89F9DF}">
      <dgm:prSet/>
      <dgm:spPr/>
      <dgm:t>
        <a:bodyPr/>
        <a:lstStyle/>
        <a:p>
          <a:endParaRPr lang="en-US"/>
        </a:p>
      </dgm:t>
    </dgm:pt>
    <dgm:pt modelId="{F762C88E-384F-4CB8-B09B-1C1B6A7CC5C5}" type="sibTrans" cxnId="{87FCAD36-A520-4E6A-947D-C117DD89F9DF}">
      <dgm:prSet/>
      <dgm:spPr/>
      <dgm:t>
        <a:bodyPr/>
        <a:lstStyle/>
        <a:p>
          <a:endParaRPr lang="en-US"/>
        </a:p>
      </dgm:t>
    </dgm:pt>
    <dgm:pt modelId="{EFFF1017-DE4D-4C3B-A512-F484DE3E714E}">
      <dgm:prSet phldrT="[Text]"/>
      <dgm:spPr/>
      <dgm:t>
        <a:bodyPr/>
        <a:lstStyle/>
        <a:p>
          <a:r>
            <a:rPr lang="en-US" dirty="0" smtClean="0">
              <a:solidFill>
                <a:srgbClr val="000000"/>
              </a:solidFill>
            </a:rPr>
            <a:t>Fit for Purpose Treatment</a:t>
          </a:r>
          <a:endParaRPr lang="en-US" dirty="0">
            <a:solidFill>
              <a:srgbClr val="000000"/>
            </a:solidFill>
          </a:endParaRPr>
        </a:p>
      </dgm:t>
    </dgm:pt>
    <dgm:pt modelId="{2D667771-69C1-4567-9432-2D4460445CE3}" type="parTrans" cxnId="{51068828-0905-470C-8168-5B72A39A2714}">
      <dgm:prSet/>
      <dgm:spPr/>
      <dgm:t>
        <a:bodyPr/>
        <a:lstStyle/>
        <a:p>
          <a:endParaRPr lang="en-US"/>
        </a:p>
      </dgm:t>
    </dgm:pt>
    <dgm:pt modelId="{C7153517-8C9E-46AA-91C6-E3672FE7A0CC}" type="sibTrans" cxnId="{51068828-0905-470C-8168-5B72A39A2714}">
      <dgm:prSet/>
      <dgm:spPr/>
      <dgm:t>
        <a:bodyPr/>
        <a:lstStyle/>
        <a:p>
          <a:endParaRPr lang="en-US"/>
        </a:p>
      </dgm:t>
    </dgm:pt>
    <dgm:pt modelId="{6AF6BB46-E9CE-4850-A2EB-CE71D077283B}">
      <dgm:prSet phldrT="[Text]"/>
      <dgm:spPr>
        <a:gradFill rotWithShape="0">
          <a:gsLst>
            <a:gs pos="0">
              <a:schemeClr val="accent1">
                <a:lumMod val="75000"/>
              </a:schemeClr>
            </a:gs>
            <a:gs pos="100000">
              <a:schemeClr val="accent1">
                <a:lumMod val="40000"/>
                <a:lumOff val="60000"/>
              </a:schemeClr>
            </a:gs>
          </a:gsLst>
        </a:gradFill>
      </dgm:spPr>
      <dgm:t>
        <a:bodyPr/>
        <a:lstStyle/>
        <a:p>
          <a:r>
            <a:rPr lang="en-US" dirty="0" smtClean="0">
              <a:solidFill>
                <a:srgbClr val="000000"/>
              </a:solidFill>
            </a:rPr>
            <a:t>Injection</a:t>
          </a:r>
          <a:endParaRPr lang="en-US" dirty="0">
            <a:solidFill>
              <a:srgbClr val="000000"/>
            </a:solidFill>
          </a:endParaRPr>
        </a:p>
      </dgm:t>
    </dgm:pt>
    <dgm:pt modelId="{C9B0980B-29BD-4A2D-9EF1-A411F99977A7}" type="parTrans" cxnId="{4B738285-1EE2-4907-8C5C-3CE7FE38B5A3}">
      <dgm:prSet/>
      <dgm:spPr/>
      <dgm:t>
        <a:bodyPr/>
        <a:lstStyle/>
        <a:p>
          <a:endParaRPr lang="en-US"/>
        </a:p>
      </dgm:t>
    </dgm:pt>
    <dgm:pt modelId="{9473CFB8-9B22-42F8-BAFC-FA65779B53A3}" type="sibTrans" cxnId="{4B738285-1EE2-4907-8C5C-3CE7FE38B5A3}">
      <dgm:prSet/>
      <dgm:spPr/>
      <dgm:t>
        <a:bodyPr/>
        <a:lstStyle/>
        <a:p>
          <a:endParaRPr lang="en-US"/>
        </a:p>
      </dgm:t>
    </dgm:pt>
    <dgm:pt modelId="{C79B459B-CE4D-4081-91A1-14D10B37E410}">
      <dgm:prSet phldrT="[Text]"/>
      <dgm:spPr>
        <a:gradFill rotWithShape="0">
          <a:gsLst>
            <a:gs pos="0">
              <a:schemeClr val="accent1">
                <a:lumMod val="75000"/>
              </a:schemeClr>
            </a:gs>
            <a:gs pos="100000">
              <a:schemeClr val="accent1">
                <a:lumMod val="40000"/>
                <a:lumOff val="60000"/>
              </a:schemeClr>
            </a:gs>
          </a:gsLst>
        </a:gradFill>
      </dgm:spPr>
      <dgm:t>
        <a:bodyPr/>
        <a:lstStyle/>
        <a:p>
          <a:r>
            <a:rPr lang="en-US" dirty="0" smtClean="0">
              <a:solidFill>
                <a:srgbClr val="000000"/>
              </a:solidFill>
            </a:rPr>
            <a:t>Discharge</a:t>
          </a:r>
          <a:endParaRPr lang="en-US" dirty="0">
            <a:solidFill>
              <a:srgbClr val="000000"/>
            </a:solidFill>
          </a:endParaRPr>
        </a:p>
      </dgm:t>
    </dgm:pt>
    <dgm:pt modelId="{01FDAE0A-87E4-4DAF-81CF-4EC817CA6584}" type="parTrans" cxnId="{1F35E4EF-CF08-4E6D-8390-09AB96AFC4B4}">
      <dgm:prSet/>
      <dgm:spPr/>
      <dgm:t>
        <a:bodyPr/>
        <a:lstStyle/>
        <a:p>
          <a:endParaRPr lang="en-US"/>
        </a:p>
      </dgm:t>
    </dgm:pt>
    <dgm:pt modelId="{C63DC918-C1F6-406E-9E74-D23113BF460E}" type="sibTrans" cxnId="{1F35E4EF-CF08-4E6D-8390-09AB96AFC4B4}">
      <dgm:prSet/>
      <dgm:spPr/>
      <dgm:t>
        <a:bodyPr/>
        <a:lstStyle/>
        <a:p>
          <a:endParaRPr lang="en-US"/>
        </a:p>
      </dgm:t>
    </dgm:pt>
    <dgm:pt modelId="{A913D89F-0E7E-4019-8FD0-FFC87966E566}">
      <dgm:prSet phldrT="[Text]"/>
      <dgm:spPr>
        <a:gradFill rotWithShape="0">
          <a:gsLst>
            <a:gs pos="0">
              <a:schemeClr val="accent1">
                <a:lumMod val="75000"/>
              </a:schemeClr>
            </a:gs>
            <a:gs pos="100000">
              <a:schemeClr val="accent1">
                <a:lumMod val="40000"/>
                <a:lumOff val="60000"/>
              </a:schemeClr>
            </a:gs>
          </a:gsLst>
        </a:gradFill>
      </dgm:spPr>
      <dgm:t>
        <a:bodyPr/>
        <a:lstStyle/>
        <a:p>
          <a:r>
            <a:rPr lang="en-US" dirty="0" smtClean="0">
              <a:solidFill>
                <a:srgbClr val="000000"/>
              </a:solidFill>
            </a:rPr>
            <a:t>Evaporation</a:t>
          </a:r>
          <a:endParaRPr lang="en-US" dirty="0">
            <a:solidFill>
              <a:srgbClr val="000000"/>
            </a:solidFill>
          </a:endParaRPr>
        </a:p>
      </dgm:t>
    </dgm:pt>
    <dgm:pt modelId="{294787C8-C64D-494E-AD5E-219477A3B038}" type="parTrans" cxnId="{5A3D4D36-15AF-4140-8916-29FD042132AE}">
      <dgm:prSet/>
      <dgm:spPr/>
      <dgm:t>
        <a:bodyPr/>
        <a:lstStyle/>
        <a:p>
          <a:endParaRPr lang="en-US"/>
        </a:p>
      </dgm:t>
    </dgm:pt>
    <dgm:pt modelId="{F302233A-1C91-4D76-8304-BC1FC94DDA3C}" type="sibTrans" cxnId="{5A3D4D36-15AF-4140-8916-29FD042132AE}">
      <dgm:prSet/>
      <dgm:spPr/>
      <dgm:t>
        <a:bodyPr/>
        <a:lstStyle/>
        <a:p>
          <a:endParaRPr lang="en-US"/>
        </a:p>
      </dgm:t>
    </dgm:pt>
    <dgm:pt modelId="{6F1423A4-9AC0-4DD7-A237-60038E936908}">
      <dgm:prSet phldrT="[Text]"/>
      <dgm:spPr/>
      <dgm:t>
        <a:bodyPr/>
        <a:lstStyle/>
        <a:p>
          <a:r>
            <a:rPr lang="en-US" dirty="0" smtClean="0">
              <a:solidFill>
                <a:srgbClr val="000000"/>
              </a:solidFill>
            </a:rPr>
            <a:t>Beneficial Reuse Guarantee</a:t>
          </a:r>
          <a:endParaRPr lang="en-US" dirty="0">
            <a:solidFill>
              <a:srgbClr val="000000"/>
            </a:solidFill>
          </a:endParaRPr>
        </a:p>
      </dgm:t>
    </dgm:pt>
    <dgm:pt modelId="{2CC974BD-87CB-4F8B-8B00-BFB4A1DC7AEB}" type="parTrans" cxnId="{296B9350-5CCF-480C-9D04-11BD7B5E109A}">
      <dgm:prSet/>
      <dgm:spPr/>
      <dgm:t>
        <a:bodyPr/>
        <a:lstStyle/>
        <a:p>
          <a:endParaRPr lang="en-US"/>
        </a:p>
      </dgm:t>
    </dgm:pt>
    <dgm:pt modelId="{62D9EFAB-B8F0-4DA9-BFAE-202327DA21CB}" type="sibTrans" cxnId="{296B9350-5CCF-480C-9D04-11BD7B5E109A}">
      <dgm:prSet/>
      <dgm:spPr/>
      <dgm:t>
        <a:bodyPr/>
        <a:lstStyle/>
        <a:p>
          <a:endParaRPr lang="en-US"/>
        </a:p>
      </dgm:t>
    </dgm:pt>
    <dgm:pt modelId="{BE5F397C-D958-4540-A216-062B5CB99263}" type="pres">
      <dgm:prSet presAssocID="{295C3E4B-C4B8-4229-A095-8235155B392F}" presName="Name0" presStyleCnt="0">
        <dgm:presLayoutVars>
          <dgm:dir/>
          <dgm:resizeHandles val="exact"/>
        </dgm:presLayoutVars>
      </dgm:prSet>
      <dgm:spPr/>
    </dgm:pt>
    <dgm:pt modelId="{7D14898E-42CC-444D-85CA-616F7B76BC48}" type="pres">
      <dgm:prSet presAssocID="{295C3E4B-C4B8-4229-A095-8235155B392F}" presName="bkgdShp" presStyleLbl="alignAccFollowNode1" presStyleIdx="0" presStyleCnt="1" custScaleY="81341"/>
      <dgm:spPr/>
    </dgm:pt>
    <dgm:pt modelId="{A2F28680-7DDA-463E-8A3E-97B0311B9ACE}" type="pres">
      <dgm:prSet presAssocID="{295C3E4B-C4B8-4229-A095-8235155B392F}" presName="linComp" presStyleCnt="0"/>
      <dgm:spPr/>
    </dgm:pt>
    <dgm:pt modelId="{F980E5FE-6EBB-4E69-978C-0F67D8D81001}" type="pres">
      <dgm:prSet presAssocID="{5890F4AB-A9B9-4D48-ABE8-F21EF559FC7F}" presName="compNode" presStyleCnt="0"/>
      <dgm:spPr/>
    </dgm:pt>
    <dgm:pt modelId="{086E7933-9034-4C79-B6A3-692998134593}" type="pres">
      <dgm:prSet presAssocID="{5890F4AB-A9B9-4D48-ABE8-F21EF559FC7F}" presName="node" presStyleLbl="node1" presStyleIdx="0" presStyleCnt="3">
        <dgm:presLayoutVars>
          <dgm:bulletEnabled val="1"/>
        </dgm:presLayoutVars>
      </dgm:prSet>
      <dgm:spPr/>
      <dgm:t>
        <a:bodyPr/>
        <a:lstStyle/>
        <a:p>
          <a:endParaRPr lang="en-US"/>
        </a:p>
      </dgm:t>
    </dgm:pt>
    <dgm:pt modelId="{B34D5676-C74C-4FD6-9E5C-7AF551C7EF65}" type="pres">
      <dgm:prSet presAssocID="{5890F4AB-A9B9-4D48-ABE8-F21EF559FC7F}" presName="invisiNode" presStyleLbl="node1" presStyleIdx="0" presStyleCnt="3"/>
      <dgm:spPr/>
    </dgm:pt>
    <dgm:pt modelId="{F77E1029-C80E-4AD4-9BF5-CE5B7C6B29CF}" type="pres">
      <dgm:prSet presAssocID="{5890F4AB-A9B9-4D48-ABE8-F21EF559FC7F}" presName="imagNode" presStyleLbl="fgImgPlace1" presStyleIdx="0" presStyleCnt="3" custScaleX="57124"/>
      <dgm:spPr>
        <a:blipFill rotWithShape="0">
          <a:blip xmlns:r="http://schemas.openxmlformats.org/officeDocument/2006/relationships" r:embed="rId1"/>
          <a:stretch>
            <a:fillRect/>
          </a:stretch>
        </a:blipFill>
      </dgm:spPr>
    </dgm:pt>
    <dgm:pt modelId="{6480E469-8FB4-4668-A503-499C14CA1404}" type="pres">
      <dgm:prSet presAssocID="{CBE8444B-9882-4F26-A1F1-4224BE848DFD}" presName="sibTrans" presStyleLbl="sibTrans2D1" presStyleIdx="0" presStyleCnt="0"/>
      <dgm:spPr/>
      <dgm:t>
        <a:bodyPr/>
        <a:lstStyle/>
        <a:p>
          <a:endParaRPr lang="en-US"/>
        </a:p>
      </dgm:t>
    </dgm:pt>
    <dgm:pt modelId="{B3B95073-51E9-45D6-9CC7-F2FEA14D90C8}" type="pres">
      <dgm:prSet presAssocID="{D441A7FA-14FC-4ADD-97C8-6939E0AB254C}" presName="compNode" presStyleCnt="0"/>
      <dgm:spPr/>
    </dgm:pt>
    <dgm:pt modelId="{655D432A-C43A-45FE-9F1B-AC3E99B59A04}" type="pres">
      <dgm:prSet presAssocID="{D441A7FA-14FC-4ADD-97C8-6939E0AB254C}" presName="node" presStyleLbl="node1" presStyleIdx="1" presStyleCnt="3">
        <dgm:presLayoutVars>
          <dgm:bulletEnabled val="1"/>
        </dgm:presLayoutVars>
      </dgm:prSet>
      <dgm:spPr/>
      <dgm:t>
        <a:bodyPr/>
        <a:lstStyle/>
        <a:p>
          <a:endParaRPr lang="en-US"/>
        </a:p>
      </dgm:t>
    </dgm:pt>
    <dgm:pt modelId="{D8B855D4-59FA-41C0-97C1-CE65BD507840}" type="pres">
      <dgm:prSet presAssocID="{D441A7FA-14FC-4ADD-97C8-6939E0AB254C}" presName="invisiNode" presStyleLbl="node1" presStyleIdx="1" presStyleCnt="3"/>
      <dgm:spPr/>
    </dgm:pt>
    <dgm:pt modelId="{9A13EE83-B0D5-44A4-BC95-520B0D2C7BCC}" type="pres">
      <dgm:prSet presAssocID="{D441A7FA-14FC-4ADD-97C8-6939E0AB254C}" presName="imagNode" presStyleLbl="fgImgPlace1" presStyleIdx="1" presStyleCnt="3" custScaleX="59831"/>
      <dgm:spPr>
        <a:blipFill rotWithShape="0">
          <a:blip xmlns:r="http://schemas.openxmlformats.org/officeDocument/2006/relationships" r:embed="rId2"/>
          <a:stretch>
            <a:fillRect/>
          </a:stretch>
        </a:blipFill>
      </dgm:spPr>
    </dgm:pt>
    <dgm:pt modelId="{5E8FF1E4-D843-46E1-84FE-DC69388F84FB}" type="pres">
      <dgm:prSet presAssocID="{E1DB7152-A19C-448B-9F41-163E2E63A7CD}" presName="sibTrans" presStyleLbl="sibTrans2D1" presStyleIdx="0" presStyleCnt="0"/>
      <dgm:spPr/>
      <dgm:t>
        <a:bodyPr/>
        <a:lstStyle/>
        <a:p>
          <a:endParaRPr lang="en-US"/>
        </a:p>
      </dgm:t>
    </dgm:pt>
    <dgm:pt modelId="{369E529A-4025-43AF-A434-794A773B7237}" type="pres">
      <dgm:prSet presAssocID="{623FAB43-6F6D-4472-81C5-FC4CA7F95BCB}" presName="compNode" presStyleCnt="0"/>
      <dgm:spPr/>
    </dgm:pt>
    <dgm:pt modelId="{BC4BC6F3-CE66-4D5B-BBAA-C1322F77D192}" type="pres">
      <dgm:prSet presAssocID="{623FAB43-6F6D-4472-81C5-FC4CA7F95BCB}" presName="node" presStyleLbl="node1" presStyleIdx="2" presStyleCnt="3">
        <dgm:presLayoutVars>
          <dgm:bulletEnabled val="1"/>
        </dgm:presLayoutVars>
      </dgm:prSet>
      <dgm:spPr/>
      <dgm:t>
        <a:bodyPr/>
        <a:lstStyle/>
        <a:p>
          <a:endParaRPr lang="en-US"/>
        </a:p>
      </dgm:t>
    </dgm:pt>
    <dgm:pt modelId="{1BA2ADF7-A893-4F3A-9FBC-24B1C1094B4C}" type="pres">
      <dgm:prSet presAssocID="{623FAB43-6F6D-4472-81C5-FC4CA7F95BCB}" presName="invisiNode" presStyleLbl="node1" presStyleIdx="2" presStyleCnt="3"/>
      <dgm:spPr/>
    </dgm:pt>
    <dgm:pt modelId="{86580ACF-DFA1-4E00-98EB-FA21BAEE4A7A}" type="pres">
      <dgm:prSet presAssocID="{623FAB43-6F6D-4472-81C5-FC4CA7F95BCB}" presName="imagNode" presStyleLbl="fgImgPlace1" presStyleIdx="2" presStyleCnt="3" custScaleX="62024"/>
      <dgm:spPr>
        <a:blipFill rotWithShape="0">
          <a:blip xmlns:r="http://schemas.openxmlformats.org/officeDocument/2006/relationships" r:embed="rId3"/>
          <a:stretch>
            <a:fillRect/>
          </a:stretch>
        </a:blipFill>
      </dgm:spPr>
    </dgm:pt>
  </dgm:ptLst>
  <dgm:cxnLst>
    <dgm:cxn modelId="{5A3D4D36-15AF-4140-8916-29FD042132AE}" srcId="{623FAB43-6F6D-4472-81C5-FC4CA7F95BCB}" destId="{A913D89F-0E7E-4019-8FD0-FFC87966E566}" srcOrd="2" destOrd="0" parTransId="{294787C8-C64D-494E-AD5E-219477A3B038}" sibTransId="{F302233A-1C91-4D76-8304-BC1FC94DDA3C}"/>
    <dgm:cxn modelId="{0BEF4A9D-3F94-C143-B70B-7C5AFC3FFC8F}" type="presOf" srcId="{EFFF1017-DE4D-4C3B-A512-F484DE3E714E}" destId="{655D432A-C43A-45FE-9F1B-AC3E99B59A04}" srcOrd="0" destOrd="1" presId="urn:microsoft.com/office/officeart/2005/8/layout/pList2"/>
    <dgm:cxn modelId="{BE4CC302-3602-41D2-82A7-504AB84FD20B}" srcId="{5890F4AB-A9B9-4D48-ABE8-F21EF559FC7F}" destId="{FBB91AD0-0BFF-474A-A966-BFD0D30BD1A6}" srcOrd="0" destOrd="0" parTransId="{7FC59FAC-0F42-4039-A1E2-F13A9F234010}" sibTransId="{AFFB055C-F13D-43B0-B643-2BA9658ED8EC}"/>
    <dgm:cxn modelId="{09B1C241-FAC9-CF41-B7D1-1D80E9ED6CB1}" type="presOf" srcId="{CBE8444B-9882-4F26-A1F1-4224BE848DFD}" destId="{6480E469-8FB4-4668-A503-499C14CA1404}" srcOrd="0" destOrd="0" presId="urn:microsoft.com/office/officeart/2005/8/layout/pList2"/>
    <dgm:cxn modelId="{F715F26B-03A5-5E49-9EC6-B45B30100D0F}" type="presOf" srcId="{5890F4AB-A9B9-4D48-ABE8-F21EF559FC7F}" destId="{086E7933-9034-4C79-B6A3-692998134593}" srcOrd="0" destOrd="0" presId="urn:microsoft.com/office/officeart/2005/8/layout/pList2"/>
    <dgm:cxn modelId="{0F31579B-09C9-144A-8411-3E8ECCD36DE7}" type="presOf" srcId="{55D6FB52-B6F7-4A41-8E59-05AF1B5C24BB}" destId="{086E7933-9034-4C79-B6A3-692998134593}" srcOrd="0" destOrd="2" presId="urn:microsoft.com/office/officeart/2005/8/layout/pList2"/>
    <dgm:cxn modelId="{51068828-0905-470C-8168-5B72A39A2714}" srcId="{D441A7FA-14FC-4ADD-97C8-6939E0AB254C}" destId="{EFFF1017-DE4D-4C3B-A512-F484DE3E714E}" srcOrd="0" destOrd="0" parTransId="{2D667771-69C1-4567-9432-2D4460445CE3}" sibTransId="{C7153517-8C9E-46AA-91C6-E3672FE7A0CC}"/>
    <dgm:cxn modelId="{B4BAB605-6B2A-3C43-BF43-E3805C843165}" type="presOf" srcId="{C79B459B-CE4D-4081-91A1-14D10B37E410}" destId="{BC4BC6F3-CE66-4D5B-BBAA-C1322F77D192}" srcOrd="0" destOrd="2" presId="urn:microsoft.com/office/officeart/2005/8/layout/pList2"/>
    <dgm:cxn modelId="{E39EDE88-CE7B-A540-8A07-EA8F4FA4DDB1}" type="presOf" srcId="{623FAB43-6F6D-4472-81C5-FC4CA7F95BCB}" destId="{BC4BC6F3-CE66-4D5B-BBAA-C1322F77D192}" srcOrd="0" destOrd="0" presId="urn:microsoft.com/office/officeart/2005/8/layout/pList2"/>
    <dgm:cxn modelId="{1F70EA07-4534-47E3-84F2-6FEE4441F8DA}" srcId="{295C3E4B-C4B8-4229-A095-8235155B392F}" destId="{623FAB43-6F6D-4472-81C5-FC4CA7F95BCB}" srcOrd="2" destOrd="0" parTransId="{3726BB93-4193-403A-AFEE-62269EC32DBA}" sibTransId="{1DA82C7F-E0E2-4D74-9C13-C649490A0E8B}"/>
    <dgm:cxn modelId="{A08195FD-4B25-EF48-8669-67B00BE3B1B7}" type="presOf" srcId="{295C3E4B-C4B8-4229-A095-8235155B392F}" destId="{BE5F397C-D958-4540-A216-062B5CB99263}" srcOrd="0" destOrd="0" presId="urn:microsoft.com/office/officeart/2005/8/layout/pList2"/>
    <dgm:cxn modelId="{225CEF6D-A72A-4573-AB2E-B9197C7741AD}" srcId="{295C3E4B-C4B8-4229-A095-8235155B392F}" destId="{5890F4AB-A9B9-4D48-ABE8-F21EF559FC7F}" srcOrd="0" destOrd="0" parTransId="{A568B288-4793-491A-989F-EBBBA127A6C7}" sibTransId="{CBE8444B-9882-4F26-A1F1-4224BE848DFD}"/>
    <dgm:cxn modelId="{AA727B36-C3CA-494A-AAD0-B5B4F139C466}" type="presOf" srcId="{D441A7FA-14FC-4ADD-97C8-6939E0AB254C}" destId="{655D432A-C43A-45FE-9F1B-AC3E99B59A04}" srcOrd="0" destOrd="0" presId="urn:microsoft.com/office/officeart/2005/8/layout/pList2"/>
    <dgm:cxn modelId="{4B738285-1EE2-4907-8C5C-3CE7FE38B5A3}" srcId="{623FAB43-6F6D-4472-81C5-FC4CA7F95BCB}" destId="{6AF6BB46-E9CE-4850-A2EB-CE71D077283B}" srcOrd="0" destOrd="0" parTransId="{C9B0980B-29BD-4A2D-9EF1-A411F99977A7}" sibTransId="{9473CFB8-9B22-42F8-BAFC-FA65779B53A3}"/>
    <dgm:cxn modelId="{2A47371F-438B-894F-ADD1-4BAB0FBBCA71}" type="presOf" srcId="{FBB91AD0-0BFF-474A-A966-BFD0D30BD1A6}" destId="{086E7933-9034-4C79-B6A3-692998134593}" srcOrd="0" destOrd="1" presId="urn:microsoft.com/office/officeart/2005/8/layout/pList2"/>
    <dgm:cxn modelId="{EB25BBFE-B49F-B749-95F0-727084DDF4FC}" type="presOf" srcId="{A913D89F-0E7E-4019-8FD0-FFC87966E566}" destId="{BC4BC6F3-CE66-4D5B-BBAA-C1322F77D192}" srcOrd="0" destOrd="3" presId="urn:microsoft.com/office/officeart/2005/8/layout/pList2"/>
    <dgm:cxn modelId="{296B9350-5CCF-480C-9D04-11BD7B5E109A}" srcId="{D441A7FA-14FC-4ADD-97C8-6939E0AB254C}" destId="{6F1423A4-9AC0-4DD7-A237-60038E936908}" srcOrd="1" destOrd="0" parTransId="{2CC974BD-87CB-4F8B-8B00-BFB4A1DC7AEB}" sibTransId="{62D9EFAB-B8F0-4DA9-BFAE-202327DA21CB}"/>
    <dgm:cxn modelId="{1F35E4EF-CF08-4E6D-8390-09AB96AFC4B4}" srcId="{623FAB43-6F6D-4472-81C5-FC4CA7F95BCB}" destId="{C79B459B-CE4D-4081-91A1-14D10B37E410}" srcOrd="1" destOrd="0" parTransId="{01FDAE0A-87E4-4DAF-81CF-4EC817CA6584}" sibTransId="{C63DC918-C1F6-406E-9E74-D23113BF460E}"/>
    <dgm:cxn modelId="{6EC5D259-A41A-7842-A177-598E61EE2855}" type="presOf" srcId="{6AF6BB46-E9CE-4850-A2EB-CE71D077283B}" destId="{BC4BC6F3-CE66-4D5B-BBAA-C1322F77D192}" srcOrd="0" destOrd="1" presId="urn:microsoft.com/office/officeart/2005/8/layout/pList2"/>
    <dgm:cxn modelId="{87FCAD36-A520-4E6A-947D-C117DD89F9DF}" srcId="{5890F4AB-A9B9-4D48-ABE8-F21EF559FC7F}" destId="{55D6FB52-B6F7-4A41-8E59-05AF1B5C24BB}" srcOrd="1" destOrd="0" parTransId="{6333C719-9DF8-4102-B1AC-BABE60E5ACA3}" sibTransId="{F762C88E-384F-4CB8-B09B-1C1B6A7CC5C5}"/>
    <dgm:cxn modelId="{344EE41E-E4B8-48A7-9043-9323644A8750}" srcId="{295C3E4B-C4B8-4229-A095-8235155B392F}" destId="{D441A7FA-14FC-4ADD-97C8-6939E0AB254C}" srcOrd="1" destOrd="0" parTransId="{05AEA3DD-D1CE-43A7-B82B-AE1FD3D92971}" sibTransId="{E1DB7152-A19C-448B-9F41-163E2E63A7CD}"/>
    <dgm:cxn modelId="{900D8CC7-F0B9-A948-B34F-CF8FF5D770B5}" type="presOf" srcId="{E1DB7152-A19C-448B-9F41-163E2E63A7CD}" destId="{5E8FF1E4-D843-46E1-84FE-DC69388F84FB}" srcOrd="0" destOrd="0" presId="urn:microsoft.com/office/officeart/2005/8/layout/pList2"/>
    <dgm:cxn modelId="{41AB0629-C0E8-0E46-931B-773F285B7181}" type="presOf" srcId="{6F1423A4-9AC0-4DD7-A237-60038E936908}" destId="{655D432A-C43A-45FE-9F1B-AC3E99B59A04}" srcOrd="0" destOrd="2" presId="urn:microsoft.com/office/officeart/2005/8/layout/pList2"/>
    <dgm:cxn modelId="{E91F74DF-B9C7-E64F-B570-08AD096610BC}" type="presParOf" srcId="{BE5F397C-D958-4540-A216-062B5CB99263}" destId="{7D14898E-42CC-444D-85CA-616F7B76BC48}" srcOrd="0" destOrd="0" presId="urn:microsoft.com/office/officeart/2005/8/layout/pList2"/>
    <dgm:cxn modelId="{0915C2ED-83B6-5C4B-935B-65F98D9D514E}" type="presParOf" srcId="{BE5F397C-D958-4540-A216-062B5CB99263}" destId="{A2F28680-7DDA-463E-8A3E-97B0311B9ACE}" srcOrd="1" destOrd="0" presId="urn:microsoft.com/office/officeart/2005/8/layout/pList2"/>
    <dgm:cxn modelId="{F5DCCAF1-F754-A246-99E1-C5DF61E95A33}" type="presParOf" srcId="{A2F28680-7DDA-463E-8A3E-97B0311B9ACE}" destId="{F980E5FE-6EBB-4E69-978C-0F67D8D81001}" srcOrd="0" destOrd="0" presId="urn:microsoft.com/office/officeart/2005/8/layout/pList2"/>
    <dgm:cxn modelId="{9ED9F75D-220F-364F-B7B5-477773A1AB6C}" type="presParOf" srcId="{F980E5FE-6EBB-4E69-978C-0F67D8D81001}" destId="{086E7933-9034-4C79-B6A3-692998134593}" srcOrd="0" destOrd="0" presId="urn:microsoft.com/office/officeart/2005/8/layout/pList2"/>
    <dgm:cxn modelId="{C3838F47-2744-254A-9E40-227EB28FF6EB}" type="presParOf" srcId="{F980E5FE-6EBB-4E69-978C-0F67D8D81001}" destId="{B34D5676-C74C-4FD6-9E5C-7AF551C7EF65}" srcOrd="1" destOrd="0" presId="urn:microsoft.com/office/officeart/2005/8/layout/pList2"/>
    <dgm:cxn modelId="{78D77785-88E1-5D48-A8A5-05424B2A2E0E}" type="presParOf" srcId="{F980E5FE-6EBB-4E69-978C-0F67D8D81001}" destId="{F77E1029-C80E-4AD4-9BF5-CE5B7C6B29CF}" srcOrd="2" destOrd="0" presId="urn:microsoft.com/office/officeart/2005/8/layout/pList2"/>
    <dgm:cxn modelId="{28A31432-EA4B-1647-B897-DD1EA52F9E0A}" type="presParOf" srcId="{A2F28680-7DDA-463E-8A3E-97B0311B9ACE}" destId="{6480E469-8FB4-4668-A503-499C14CA1404}" srcOrd="1" destOrd="0" presId="urn:microsoft.com/office/officeart/2005/8/layout/pList2"/>
    <dgm:cxn modelId="{AE036D5C-58E4-1344-868F-2E855F7E34ED}" type="presParOf" srcId="{A2F28680-7DDA-463E-8A3E-97B0311B9ACE}" destId="{B3B95073-51E9-45D6-9CC7-F2FEA14D90C8}" srcOrd="2" destOrd="0" presId="urn:microsoft.com/office/officeart/2005/8/layout/pList2"/>
    <dgm:cxn modelId="{16C95BEB-3D0F-A046-AC4B-D5380AF123CB}" type="presParOf" srcId="{B3B95073-51E9-45D6-9CC7-F2FEA14D90C8}" destId="{655D432A-C43A-45FE-9F1B-AC3E99B59A04}" srcOrd="0" destOrd="0" presId="urn:microsoft.com/office/officeart/2005/8/layout/pList2"/>
    <dgm:cxn modelId="{08139FF2-7B0B-ED4C-A20E-3177FB178D4D}" type="presParOf" srcId="{B3B95073-51E9-45D6-9CC7-F2FEA14D90C8}" destId="{D8B855D4-59FA-41C0-97C1-CE65BD507840}" srcOrd="1" destOrd="0" presId="urn:microsoft.com/office/officeart/2005/8/layout/pList2"/>
    <dgm:cxn modelId="{62070476-F6BA-5545-9C9E-41C8127EB400}" type="presParOf" srcId="{B3B95073-51E9-45D6-9CC7-F2FEA14D90C8}" destId="{9A13EE83-B0D5-44A4-BC95-520B0D2C7BCC}" srcOrd="2" destOrd="0" presId="urn:microsoft.com/office/officeart/2005/8/layout/pList2"/>
    <dgm:cxn modelId="{899D14A4-6B9A-024E-99D2-A66681A270C6}" type="presParOf" srcId="{A2F28680-7DDA-463E-8A3E-97B0311B9ACE}" destId="{5E8FF1E4-D843-46E1-84FE-DC69388F84FB}" srcOrd="3" destOrd="0" presId="urn:microsoft.com/office/officeart/2005/8/layout/pList2"/>
    <dgm:cxn modelId="{19F8D011-EC97-C04F-A329-0F9B6FC322C3}" type="presParOf" srcId="{A2F28680-7DDA-463E-8A3E-97B0311B9ACE}" destId="{369E529A-4025-43AF-A434-794A773B7237}" srcOrd="4" destOrd="0" presId="urn:microsoft.com/office/officeart/2005/8/layout/pList2"/>
    <dgm:cxn modelId="{C21B8B87-190A-A14F-966A-39883D0B3640}" type="presParOf" srcId="{369E529A-4025-43AF-A434-794A773B7237}" destId="{BC4BC6F3-CE66-4D5B-BBAA-C1322F77D192}" srcOrd="0" destOrd="0" presId="urn:microsoft.com/office/officeart/2005/8/layout/pList2"/>
    <dgm:cxn modelId="{C9EEC93D-782E-5B41-B75E-708B2317B53A}" type="presParOf" srcId="{369E529A-4025-43AF-A434-794A773B7237}" destId="{1BA2ADF7-A893-4F3A-9FBC-24B1C1094B4C}" srcOrd="1" destOrd="0" presId="urn:microsoft.com/office/officeart/2005/8/layout/pList2"/>
    <dgm:cxn modelId="{D10DBE06-5204-AC43-B204-05FBF0BAB40E}" type="presParOf" srcId="{369E529A-4025-43AF-A434-794A773B7237}" destId="{86580ACF-DFA1-4E00-98EB-FA21BAEE4A7A}"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 Id="rId2"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pict"/><Relationship Id="rId2" Type="http://schemas.openxmlformats.org/officeDocument/2006/relationships/image" Target="../media/image74.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pict"/><Relationship Id="rId2" Type="http://schemas.openxmlformats.org/officeDocument/2006/relationships/image" Target="../media/image7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pict"/><Relationship Id="rId2" Type="http://schemas.openxmlformats.org/officeDocument/2006/relationships/image" Target="../media/image7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1.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28941C-4A3B-634B-AE96-F83AB540D392}" type="datetimeFigureOut">
              <a:rPr lang="en-US" smtClean="0"/>
              <a:pPr/>
              <a:t>12/13/11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65EB42-AC99-3C4A-BCCF-1228E55C1F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21</a:t>
            </a:fld>
            <a:endParaRPr kumimoji="1" lang="en-US" altLang="ja-JP" sz="1200">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little history of the company…</a:t>
            </a:r>
            <a:endParaRPr lang="en-US" dirty="0"/>
          </a:p>
        </p:txBody>
      </p:sp>
      <p:sp>
        <p:nvSpPr>
          <p:cNvPr id="4" name="Slide Number Placeholder 3"/>
          <p:cNvSpPr>
            <a:spLocks noGrp="1"/>
          </p:cNvSpPr>
          <p:nvPr>
            <p:ph type="sldNum" sz="quarter" idx="10"/>
          </p:nvPr>
        </p:nvSpPr>
        <p:spPr/>
        <p:txBody>
          <a:bodyPr/>
          <a:lstStyle/>
          <a:p>
            <a:fld id="{93ED62FE-873D-4F00-86AD-DD550136B15B}" type="slidenum">
              <a:rPr lang="en-US" smtClean="0"/>
              <a:pPr/>
              <a:t>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confirms the prediction, but also illustrates a problem with the array “focus” leading to poor locations outside the ends of the array</a:t>
            </a:r>
            <a:r>
              <a:rPr lang="en-US" baseline="0" dirty="0" smtClean="0"/>
              <a:t> and larger horizontal uncertainties</a:t>
            </a:r>
          </a:p>
          <a:p>
            <a:r>
              <a:rPr lang="en-US" baseline="0" dirty="0" smtClean="0"/>
              <a:t>Also - note bypassed pay and variations in separation of clusters</a:t>
            </a:r>
            <a:endParaRPr lang="en-US" dirty="0"/>
          </a:p>
        </p:txBody>
      </p:sp>
      <p:sp>
        <p:nvSpPr>
          <p:cNvPr id="4" name="Slide Number Placeholder 3"/>
          <p:cNvSpPr>
            <a:spLocks noGrp="1"/>
          </p:cNvSpPr>
          <p:nvPr>
            <p:ph type="sldNum" sz="quarter" idx="10"/>
          </p:nvPr>
        </p:nvSpPr>
        <p:spPr/>
        <p:txBody>
          <a:bodyPr/>
          <a:lstStyle/>
          <a:p>
            <a:fld id="{1E7C39F7-AA07-44BE-B2AF-954D21C23641}" type="slidenum">
              <a:rPr lang="en-US" smtClean="0"/>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illustrates that #events is a poor correlate</a:t>
            </a:r>
          </a:p>
          <a:p>
            <a:r>
              <a:rPr lang="en-US" dirty="0" smtClean="0"/>
              <a:t>That</a:t>
            </a:r>
            <a:r>
              <a:rPr lang="en-US" baseline="0" dirty="0" smtClean="0"/>
              <a:t> packers nucleate events due to the local stress concentration; this leads to leaks…</a:t>
            </a:r>
          </a:p>
          <a:p>
            <a:r>
              <a:rPr lang="en-US" baseline="0" dirty="0" smtClean="0"/>
              <a:t>That stimulated zones initiate and grow along pre-existing sets of joints</a:t>
            </a:r>
            <a:endParaRPr lang="en-US" dirty="0"/>
          </a:p>
        </p:txBody>
      </p:sp>
      <p:sp>
        <p:nvSpPr>
          <p:cNvPr id="4" name="Slide Number Placeholder 3"/>
          <p:cNvSpPr>
            <a:spLocks noGrp="1"/>
          </p:cNvSpPr>
          <p:nvPr>
            <p:ph type="sldNum" sz="quarter" idx="10"/>
          </p:nvPr>
        </p:nvSpPr>
        <p:spPr/>
        <p:txBody>
          <a:bodyPr/>
          <a:lstStyle/>
          <a:p>
            <a:fld id="{1E7C39F7-AA07-44BE-B2AF-954D21C23641}" type="slidenum">
              <a:rPr lang="en-US" smtClean="0"/>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illustrates that #events is a poor correlate</a:t>
            </a:r>
          </a:p>
          <a:p>
            <a:r>
              <a:rPr lang="en-US" dirty="0" smtClean="0"/>
              <a:t>That</a:t>
            </a:r>
            <a:r>
              <a:rPr lang="en-US" baseline="0" dirty="0" smtClean="0"/>
              <a:t> packers nucleate events due to the local stress concentration; this leads to leaks…</a:t>
            </a:r>
          </a:p>
          <a:p>
            <a:r>
              <a:rPr lang="en-US" baseline="0" dirty="0" smtClean="0"/>
              <a:t>That stimulated zones initiate and grow along pre-existing sets of joints</a:t>
            </a:r>
            <a:endParaRPr lang="en-US" dirty="0"/>
          </a:p>
        </p:txBody>
      </p:sp>
      <p:sp>
        <p:nvSpPr>
          <p:cNvPr id="4" name="Slide Number Placeholder 3"/>
          <p:cNvSpPr>
            <a:spLocks noGrp="1"/>
          </p:cNvSpPr>
          <p:nvPr>
            <p:ph type="sldNum" sz="quarter" idx="10"/>
          </p:nvPr>
        </p:nvSpPr>
        <p:spPr/>
        <p:txBody>
          <a:bodyPr/>
          <a:lstStyle/>
          <a:p>
            <a:fld id="{1E7C39F7-AA07-44BE-B2AF-954D21C23641}" type="slidenum">
              <a:rPr lang="en-US" smtClean="0"/>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we combine different frac stages in a single model we are able to describe performance along the horizontal well.  We saw that different frac stages would behave differently and the main reason was the distribution of natural fractures.  In this process we are able to match the actual redactions from each frac stage.  Also using the proper placement distribution as it came from a specific software by Meyer and Associates and that was used to describe the conductivity of each frac stage as it relates to propane placement.  After all this was done it was possible to predict the performance of this well and do our history match.  This slide shows the predictions of the model which is a continuous slide verses the historical data which are the individual dots.  It is important to note that the model was used in the fully predictive mode.  In other words their was no pressure or rate history included as a means to predict the other.  The model was set in fully predictive mode with only maximum rate and minimum pressure constraints. </a:t>
            </a:r>
            <a:endParaRPr lang="en-US" dirty="0"/>
          </a:p>
        </p:txBody>
      </p:sp>
      <p:sp>
        <p:nvSpPr>
          <p:cNvPr id="4" name="Slide Number Placeholder 3"/>
          <p:cNvSpPr>
            <a:spLocks noGrp="1"/>
          </p:cNvSpPr>
          <p:nvPr>
            <p:ph type="sldNum" sz="quarter" idx="10"/>
          </p:nvPr>
        </p:nvSpPr>
        <p:spPr/>
        <p:txBody>
          <a:bodyPr/>
          <a:lstStyle/>
          <a:p>
            <a:fld id="{DDA8BBD3-9686-4AF8-8C86-4FCAC1606538}" type="slidenum">
              <a:rPr lang="en-US" smtClean="0"/>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p:spPr>
        <p:txBody>
          <a:bodyPr/>
          <a:lstStyle/>
          <a:p>
            <a:endParaRPr lang="en-US"/>
          </a:p>
        </p:txBody>
      </p:sp>
      <p:sp>
        <p:nvSpPr>
          <p:cNvPr id="102404" name="Slide Number Placeholder 3"/>
          <p:cNvSpPr>
            <a:spLocks noGrp="1"/>
          </p:cNvSpPr>
          <p:nvPr>
            <p:ph type="sldNum" sz="quarter" idx="5"/>
          </p:nvPr>
        </p:nvSpPr>
        <p:spPr>
          <a:noFill/>
        </p:spPr>
        <p:txBody>
          <a:bodyPr/>
          <a:lstStyle/>
          <a:p>
            <a:fld id="{57019805-379A-BC4D-AD6E-EC8CE1135E23}" type="slidenum">
              <a:rPr lang="en-US" smtClean="0"/>
              <a:pPr/>
              <a:t>45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46</a:t>
            </a:fld>
            <a:endParaRPr kumimoji="1" lang="en-US" altLang="ja-JP" sz="1200">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a:ln/>
        </p:spPr>
      </p:sp>
      <p:sp>
        <p:nvSpPr>
          <p:cNvPr id="105475" name="Notes Placeholder 2"/>
          <p:cNvSpPr>
            <a:spLocks noGrp="1"/>
          </p:cNvSpPr>
          <p:nvPr>
            <p:ph type="body" idx="1"/>
          </p:nvPr>
        </p:nvSpPr>
        <p:spPr>
          <a:noFill/>
          <a:ln/>
        </p:spPr>
        <p:txBody>
          <a:bodyPr/>
          <a:lstStyle/>
          <a:p>
            <a:endParaRPr lang="en-US"/>
          </a:p>
        </p:txBody>
      </p:sp>
      <p:sp>
        <p:nvSpPr>
          <p:cNvPr id="105476" name="Slide Number Placeholder 3"/>
          <p:cNvSpPr>
            <a:spLocks noGrp="1"/>
          </p:cNvSpPr>
          <p:nvPr>
            <p:ph type="sldNum" sz="quarter" idx="5"/>
          </p:nvPr>
        </p:nvSpPr>
        <p:spPr>
          <a:noFill/>
        </p:spPr>
        <p:txBody>
          <a:bodyPr/>
          <a:lstStyle/>
          <a:p>
            <a:fld id="{2E4C345A-33F5-704F-B5F7-A39C2DE34216}" type="slidenum">
              <a:rPr lang="en-US" smtClean="0"/>
              <a:pPr/>
              <a:t>47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a:ln/>
        </p:spPr>
      </p:sp>
      <p:sp>
        <p:nvSpPr>
          <p:cNvPr id="105475" name="Notes Placeholder 2"/>
          <p:cNvSpPr>
            <a:spLocks noGrp="1"/>
          </p:cNvSpPr>
          <p:nvPr>
            <p:ph type="body" idx="1"/>
          </p:nvPr>
        </p:nvSpPr>
        <p:spPr>
          <a:noFill/>
          <a:ln/>
        </p:spPr>
        <p:txBody>
          <a:bodyPr/>
          <a:lstStyle/>
          <a:p>
            <a:endParaRPr lang="en-US"/>
          </a:p>
        </p:txBody>
      </p:sp>
      <p:sp>
        <p:nvSpPr>
          <p:cNvPr id="105476" name="Slide Number Placeholder 3"/>
          <p:cNvSpPr>
            <a:spLocks noGrp="1"/>
          </p:cNvSpPr>
          <p:nvPr>
            <p:ph type="sldNum" sz="quarter" idx="5"/>
          </p:nvPr>
        </p:nvSpPr>
        <p:spPr>
          <a:noFill/>
        </p:spPr>
        <p:txBody>
          <a:bodyPr/>
          <a:lstStyle/>
          <a:p>
            <a:fld id="{2E4C345A-33F5-704F-B5F7-A39C2DE34216}" type="slidenum">
              <a:rPr lang="en-US" smtClean="0"/>
              <a:pPr/>
              <a:t>48</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4316" y="8687430"/>
            <a:ext cx="2972115" cy="454996"/>
          </a:xfrm>
          <a:prstGeom prst="rect">
            <a:avLst/>
          </a:prstGeom>
          <a:noFill/>
          <a:ln w="9525">
            <a:noFill/>
            <a:miter lim="800000"/>
            <a:headEnd/>
            <a:tailEnd/>
          </a:ln>
        </p:spPr>
        <p:txBody>
          <a:bodyPr lIns="91341" tIns="45670" rIns="91341" bIns="45670" anchor="b">
            <a:prstTxWarp prst="textNoShape">
              <a:avLst/>
            </a:prstTxWarp>
          </a:bodyPr>
          <a:lstStyle/>
          <a:p>
            <a:pPr algn="r" defTabSz="912003"/>
            <a:fld id="{12DBFC7D-2D7E-9043-82A8-3CF5994339C6}" type="slidenum">
              <a:rPr lang="en-US" sz="1200">
                <a:latin typeface="Arial" charset="0"/>
              </a:rPr>
              <a:pPr algn="r" defTabSz="912003"/>
              <a:t>50</a:t>
            </a:fld>
            <a:endParaRPr lang="en-US" sz="1200" dirty="0">
              <a:latin typeface="Arial" charset="0"/>
            </a:endParaRPr>
          </a:p>
        </p:txBody>
      </p:sp>
      <p:sp>
        <p:nvSpPr>
          <p:cNvPr id="21507" name="Rectangle 2"/>
          <p:cNvSpPr>
            <a:spLocks noGrp="1" noRot="1" noChangeAspect="1" noChangeArrowheads="1" noTextEdit="1"/>
          </p:cNvSpPr>
          <p:nvPr>
            <p:ph type="sldImg"/>
          </p:nvPr>
        </p:nvSpPr>
        <p:spPr>
          <a:xfrm>
            <a:off x="1144588" y="687388"/>
            <a:ext cx="4567237" cy="3427412"/>
          </a:xfrm>
          <a:ln/>
        </p:spPr>
      </p:sp>
      <p:sp>
        <p:nvSpPr>
          <p:cNvPr id="21508" name="Rectangle 3"/>
          <p:cNvSpPr>
            <a:spLocks noGrp="1" noChangeArrowheads="1"/>
          </p:cNvSpPr>
          <p:nvPr>
            <p:ph type="body" idx="1"/>
          </p:nvPr>
        </p:nvSpPr>
        <p:spPr>
          <a:xfrm>
            <a:off x="686115" y="4343715"/>
            <a:ext cx="5485772" cy="4112281"/>
          </a:xfrm>
          <a:noFill/>
          <a:ln/>
        </p:spPr>
        <p:txBody>
          <a:bodyPr lIns="91341" tIns="45670" rIns="91341" bIns="45670"/>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316" y="8687430"/>
            <a:ext cx="2972115" cy="454996"/>
          </a:xfrm>
          <a:prstGeom prst="rect">
            <a:avLst/>
          </a:prstGeom>
          <a:noFill/>
          <a:ln w="9525">
            <a:noFill/>
            <a:miter lim="800000"/>
            <a:headEnd/>
            <a:tailEnd/>
          </a:ln>
        </p:spPr>
        <p:txBody>
          <a:bodyPr lIns="91341" tIns="45670" rIns="91341" bIns="45670" anchor="b">
            <a:prstTxWarp prst="textNoShape">
              <a:avLst/>
            </a:prstTxWarp>
          </a:bodyPr>
          <a:lstStyle/>
          <a:p>
            <a:pPr algn="r" defTabSz="912003"/>
            <a:fld id="{F0DB63BE-DE3A-424C-A07D-8308E5D0C1B6}" type="slidenum">
              <a:rPr lang="en-US" sz="1200">
                <a:latin typeface="Arial" charset="0"/>
              </a:rPr>
              <a:pPr algn="r" defTabSz="912003"/>
              <a:t>51</a:t>
            </a:fld>
            <a:endParaRPr lang="en-US" sz="1200" dirty="0">
              <a:latin typeface="Arial" charset="0"/>
            </a:endParaRPr>
          </a:p>
        </p:txBody>
      </p:sp>
      <p:sp>
        <p:nvSpPr>
          <p:cNvPr id="23555" name="Rectangle 2"/>
          <p:cNvSpPr>
            <a:spLocks noGrp="1" noRot="1" noChangeAspect="1" noChangeArrowheads="1" noTextEdit="1"/>
          </p:cNvSpPr>
          <p:nvPr>
            <p:ph type="sldImg"/>
          </p:nvPr>
        </p:nvSpPr>
        <p:spPr>
          <a:xfrm>
            <a:off x="1144588" y="687388"/>
            <a:ext cx="4567237" cy="3427412"/>
          </a:xfrm>
          <a:ln/>
        </p:spPr>
      </p:sp>
      <p:sp>
        <p:nvSpPr>
          <p:cNvPr id="23556" name="Rectangle 3"/>
          <p:cNvSpPr>
            <a:spLocks noGrp="1" noChangeArrowheads="1"/>
          </p:cNvSpPr>
          <p:nvPr>
            <p:ph type="body" idx="1"/>
          </p:nvPr>
        </p:nvSpPr>
        <p:spPr>
          <a:xfrm>
            <a:off x="686115" y="4343715"/>
            <a:ext cx="5485772" cy="4112281"/>
          </a:xfrm>
          <a:noFill/>
          <a:ln/>
        </p:spPr>
        <p:txBody>
          <a:bodyPr lIns="91341" tIns="45670" rIns="91341" bIns="45670"/>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33475" y="674688"/>
            <a:ext cx="4592638" cy="3446462"/>
          </a:xfrm>
          <a:ln/>
        </p:spPr>
      </p:sp>
      <p:sp>
        <p:nvSpPr>
          <p:cNvPr id="25603" name="Rectangle 3"/>
          <p:cNvSpPr>
            <a:spLocks noGrp="1" noChangeArrowheads="1"/>
          </p:cNvSpPr>
          <p:nvPr>
            <p:ph type="body" idx="1"/>
          </p:nvPr>
        </p:nvSpPr>
        <p:spPr>
          <a:xfrm>
            <a:off x="894932" y="4348438"/>
            <a:ext cx="5068137" cy="4120153"/>
          </a:xfrm>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316" y="8687430"/>
            <a:ext cx="2972115" cy="454996"/>
          </a:xfrm>
          <a:prstGeom prst="rect">
            <a:avLst/>
          </a:prstGeom>
          <a:noFill/>
          <a:ln w="9525">
            <a:noFill/>
            <a:miter lim="800000"/>
            <a:headEnd/>
            <a:tailEnd/>
          </a:ln>
        </p:spPr>
        <p:txBody>
          <a:bodyPr lIns="91341" tIns="45670" rIns="91341" bIns="45670" anchor="b">
            <a:prstTxWarp prst="textNoShape">
              <a:avLst/>
            </a:prstTxWarp>
          </a:bodyPr>
          <a:lstStyle/>
          <a:p>
            <a:pPr algn="r" defTabSz="912003"/>
            <a:fld id="{CF6B62C7-2F6C-EC40-A589-EB4296A79DC2}" type="slidenum">
              <a:rPr lang="en-US" sz="1200">
                <a:latin typeface="Arial" charset="0"/>
              </a:rPr>
              <a:pPr algn="r" defTabSz="912003"/>
              <a:t>53</a:t>
            </a:fld>
            <a:endParaRPr lang="en-US" sz="1200" dirty="0">
              <a:latin typeface="Arial" charset="0"/>
            </a:endParaRPr>
          </a:p>
        </p:txBody>
      </p:sp>
      <p:sp>
        <p:nvSpPr>
          <p:cNvPr id="27651" name="Rectangle 2"/>
          <p:cNvSpPr>
            <a:spLocks noGrp="1" noRot="1" noChangeAspect="1" noChangeArrowheads="1" noTextEdit="1"/>
          </p:cNvSpPr>
          <p:nvPr>
            <p:ph type="sldImg"/>
          </p:nvPr>
        </p:nvSpPr>
        <p:spPr>
          <a:xfrm>
            <a:off x="1144588" y="687388"/>
            <a:ext cx="4567237" cy="3427412"/>
          </a:xfrm>
          <a:ln/>
        </p:spPr>
      </p:sp>
      <p:sp>
        <p:nvSpPr>
          <p:cNvPr id="27652" name="Rectangle 3"/>
          <p:cNvSpPr>
            <a:spLocks noGrp="1" noChangeArrowheads="1"/>
          </p:cNvSpPr>
          <p:nvPr>
            <p:ph type="body" idx="1"/>
          </p:nvPr>
        </p:nvSpPr>
        <p:spPr>
          <a:xfrm>
            <a:off x="686115" y="4343715"/>
            <a:ext cx="5485772" cy="4112281"/>
          </a:xfrm>
          <a:noFill/>
          <a:ln/>
        </p:spPr>
        <p:txBody>
          <a:bodyPr lIns="91341" tIns="45670" rIns="91341" bIns="45670"/>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316" y="8687430"/>
            <a:ext cx="2972115" cy="454996"/>
          </a:xfrm>
          <a:prstGeom prst="rect">
            <a:avLst/>
          </a:prstGeom>
          <a:noFill/>
          <a:ln w="9525">
            <a:noFill/>
            <a:miter lim="800000"/>
            <a:headEnd/>
            <a:tailEnd/>
          </a:ln>
        </p:spPr>
        <p:txBody>
          <a:bodyPr lIns="91341" tIns="45670" rIns="91341" bIns="45670" anchor="b">
            <a:prstTxWarp prst="textNoShape">
              <a:avLst/>
            </a:prstTxWarp>
          </a:bodyPr>
          <a:lstStyle/>
          <a:p>
            <a:pPr algn="r" defTabSz="912003"/>
            <a:fld id="{5416B562-3158-A247-8453-EDD7CF8E238E}" type="slidenum">
              <a:rPr lang="en-US" sz="1200">
                <a:latin typeface="Arial" charset="0"/>
              </a:rPr>
              <a:pPr algn="r" defTabSz="912003"/>
              <a:t>54</a:t>
            </a:fld>
            <a:endParaRPr lang="en-US" sz="1200" dirty="0">
              <a:latin typeface="Arial" charset="0"/>
            </a:endParaRPr>
          </a:p>
        </p:txBody>
      </p:sp>
      <p:sp>
        <p:nvSpPr>
          <p:cNvPr id="29699" name="Rectangle 2"/>
          <p:cNvSpPr>
            <a:spLocks noGrp="1" noRot="1" noChangeAspect="1" noChangeArrowheads="1" noTextEdit="1"/>
          </p:cNvSpPr>
          <p:nvPr>
            <p:ph type="sldImg"/>
          </p:nvPr>
        </p:nvSpPr>
        <p:spPr>
          <a:xfrm>
            <a:off x="1144588" y="687388"/>
            <a:ext cx="4567237" cy="3427412"/>
          </a:xfrm>
          <a:ln/>
        </p:spPr>
      </p:sp>
      <p:sp>
        <p:nvSpPr>
          <p:cNvPr id="29700" name="Rectangle 3"/>
          <p:cNvSpPr>
            <a:spLocks noGrp="1" noChangeArrowheads="1"/>
          </p:cNvSpPr>
          <p:nvPr>
            <p:ph type="body" idx="1"/>
          </p:nvPr>
        </p:nvSpPr>
        <p:spPr>
          <a:xfrm>
            <a:off x="686115" y="4343715"/>
            <a:ext cx="5485772" cy="4112281"/>
          </a:xfrm>
          <a:noFill/>
          <a:ln/>
        </p:spPr>
        <p:txBody>
          <a:bodyPr lIns="91341" tIns="45670" rIns="91341" bIns="45670"/>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41413" y="681038"/>
            <a:ext cx="4576762" cy="3433762"/>
          </a:xfrm>
          <a:ln/>
        </p:spPr>
      </p:sp>
      <p:sp>
        <p:nvSpPr>
          <p:cNvPr id="52227" name="Rectangle 3"/>
          <p:cNvSpPr>
            <a:spLocks noGrp="1" noChangeArrowheads="1"/>
          </p:cNvSpPr>
          <p:nvPr>
            <p:ph type="body" idx="1"/>
          </p:nvPr>
        </p:nvSpPr>
        <p:spPr>
          <a:xfrm>
            <a:off x="915343" y="4345290"/>
            <a:ext cx="5027316" cy="4117005"/>
          </a:xfrm>
          <a:noFill/>
          <a:ln/>
        </p:spPr>
        <p:txBody>
          <a:bodyPr lIns="91425" tIns="45713" rIns="91425" bIns="45713"/>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44588" y="685800"/>
            <a:ext cx="4572000" cy="3429000"/>
          </a:xfrm>
          <a:ln/>
        </p:spPr>
      </p:sp>
      <p:sp>
        <p:nvSpPr>
          <p:cNvPr id="56323" name="Rectangle 3"/>
          <p:cNvSpPr>
            <a:spLocks noGrp="1" noChangeArrowheads="1"/>
          </p:cNvSpPr>
          <p:nvPr>
            <p:ph type="body" idx="1"/>
          </p:nvPr>
        </p:nvSpPr>
        <p:spPr>
          <a:noFill/>
          <a:ln/>
        </p:spPr>
        <p:txBody>
          <a:bodyPr lIns="91341" tIns="45670" rIns="91341" bIns="45670"/>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44588" y="685800"/>
            <a:ext cx="4572000" cy="3429000"/>
          </a:xfrm>
          <a:ln/>
        </p:spPr>
      </p:sp>
      <p:sp>
        <p:nvSpPr>
          <p:cNvPr id="62467" name="Rectangle 3"/>
          <p:cNvSpPr>
            <a:spLocks noGrp="1" noChangeArrowheads="1"/>
          </p:cNvSpPr>
          <p:nvPr>
            <p:ph type="body" idx="1"/>
          </p:nvPr>
        </p:nvSpPr>
        <p:spPr>
          <a:noFill/>
          <a:ln/>
        </p:spPr>
        <p:txBody>
          <a:bodyPr lIns="91341" tIns="45670" rIns="91341" bIns="45670"/>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75</a:t>
            </a:fld>
            <a:endParaRPr kumimoji="1" lang="en-US" altLang="ja-JP" sz="1200">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5</a:t>
            </a:fld>
            <a:endParaRPr kumimoji="1" lang="en-US" altLang="ja-JP" sz="1200">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FCB8DD9-1C35-4544-9CC9-1C51B0985B1E}" type="slidenum">
              <a:rPr lang="en-US"/>
              <a:pPr/>
              <a:t>91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buFontTx/>
              <a:buChar char="•"/>
            </a:pPr>
            <a:r>
              <a:rPr lang="en-US" sz="1400" b="1"/>
              <a:t>All the shale plays APC is involved in will meet 10% IRR at $4.00/mcf</a:t>
            </a:r>
          </a:p>
          <a:p>
            <a:pPr eaLnBrk="1" hangingPunct="1">
              <a:buFontTx/>
              <a:buChar char="•"/>
            </a:pPr>
            <a:r>
              <a:rPr lang="en-US" sz="1400" b="1"/>
              <a:t>Most of the larger plays such as Marcellus, Hville, EF and Horn River are economic down to lower price levels = very large COMMERCIAL resource</a:t>
            </a:r>
          </a:p>
          <a:p>
            <a:pPr eaLnBrk="1" hangingPunct="1">
              <a:buFontTx/>
              <a:buChar char="•"/>
            </a:pPr>
            <a:r>
              <a:rPr lang="en-US" sz="1400" b="1"/>
              <a:t>Sensitivities are more on some of the smaller shale resource plays</a:t>
            </a:r>
          </a:p>
          <a:p>
            <a:pPr eaLnBrk="1" hangingPunct="1">
              <a:buFontTx/>
              <a:buChar char="•"/>
            </a:pPr>
            <a:r>
              <a:rPr lang="en-US" sz="1400" b="1"/>
              <a:t>Shale gas is here to stay and will be predictable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600" b="1" dirty="0" smtClean="0"/>
              <a:t>Avoid water contact and costly drilling risk </a:t>
            </a:r>
          </a:p>
          <a:p>
            <a:pPr lvl="1"/>
            <a:r>
              <a:rPr lang="en-US" sz="1400" dirty="0" smtClean="0"/>
              <a:t>In-depth reservoir understating helps  avoid water contact and identify optimal wellbore trajectories</a:t>
            </a:r>
          </a:p>
          <a:p>
            <a:pPr lvl="1"/>
            <a:r>
              <a:rPr lang="en-US" sz="1400" dirty="0" smtClean="0">
                <a:solidFill>
                  <a:srgbClr val="FF0000"/>
                </a:solidFill>
              </a:rPr>
              <a:t>Geosteering</a:t>
            </a:r>
            <a:r>
              <a:rPr lang="en-US" sz="1400" dirty="0" smtClean="0"/>
              <a:t> technology and </a:t>
            </a:r>
            <a:r>
              <a:rPr lang="en-US" sz="1400" dirty="0" smtClean="0">
                <a:solidFill>
                  <a:srgbClr val="FF0000"/>
                </a:solidFill>
              </a:rPr>
              <a:t>Navigation services </a:t>
            </a:r>
            <a:r>
              <a:rPr lang="en-US" sz="1400" dirty="0" smtClean="0"/>
              <a:t>precisely place wells on time and on budget.</a:t>
            </a:r>
          </a:p>
          <a:p>
            <a:r>
              <a:rPr lang="en-US" sz="1600" b="1" dirty="0" smtClean="0"/>
              <a:t>Cut costs by conserving water</a:t>
            </a:r>
            <a:r>
              <a:rPr lang="en-US" sz="1600" dirty="0" smtClean="0"/>
              <a:t> - Condition and reuse fluids using a customized water treatment program that ensures compatibility, maintains performance, and minimizes formation damage, while reducing transportation and disposal costs. </a:t>
            </a:r>
          </a:p>
          <a:p>
            <a:r>
              <a:rPr lang="en-US" sz="1600" b="1" dirty="0" smtClean="0"/>
              <a:t>Anticipate and inhibit potential water threats</a:t>
            </a:r>
            <a:r>
              <a:rPr lang="en-US" sz="1600" dirty="0" smtClean="0"/>
              <a:t> – Expert prediction of the water induced threats e.g. scale, and develop a fit-for-purpose solution to inhibit damaging deposits, while ensuring compatibility. </a:t>
            </a:r>
          </a:p>
          <a:p>
            <a:r>
              <a:rPr lang="en-US" sz="1600" b="1" dirty="0" smtClean="0"/>
              <a:t>Water inflow  control to increase asset economics</a:t>
            </a:r>
            <a:r>
              <a:rPr lang="en-US" sz="1600" dirty="0" smtClean="0"/>
              <a:t> - With reliable completions technology you can reduce or delay produced water while ensuring wellbore integrity to extend the economic life of your asset.</a:t>
            </a:r>
          </a:p>
          <a:p>
            <a:r>
              <a:rPr lang="en-US" sz="1600" b="1" dirty="0" smtClean="0"/>
              <a:t>Maintain environmental efficiency</a:t>
            </a:r>
            <a:r>
              <a:rPr lang="en-US" sz="1600" dirty="0" smtClean="0"/>
              <a:t> - Comprehensive culture of reducing waste and spills, increasing recycling, conserving resources, and increasing safety measures</a:t>
            </a:r>
          </a:p>
          <a:p>
            <a:endParaRPr lang="en-US" dirty="0" smtClean="0"/>
          </a:p>
          <a:p>
            <a:r>
              <a:rPr lang="en-US" dirty="0" smtClean="0"/>
              <a:t>Baker Hughes upstream water management optimizes oil recovery, reduces OPEX, and sustains your environmental commitment for increased return on investment. Building on our century-long legacy of water conformance technology, we’re launching two new services: water shutoff and water reuse.</a:t>
            </a:r>
          </a:p>
          <a:p>
            <a:r>
              <a:rPr lang="en-US" dirty="0" smtClean="0"/>
              <a:t>By combining our existing water shutoff tools and pressure pumping/coiled-tubing expertise, we can diagnose, design, and deploy a customized solution to solve your excess water production issues. </a:t>
            </a:r>
          </a:p>
          <a:p>
            <a:r>
              <a:rPr lang="en-US" dirty="0" smtClean="0"/>
              <a:t>On the surface, our water reuse services reduce waste and recycle produced and flow back water in a closed-loop. Because we recognize every shale formation is different with varying contaminants, we’ll determine the adequate treatment solution so produced water can be reused. </a:t>
            </a:r>
          </a:p>
          <a:p>
            <a:endParaRPr lang="en-US" dirty="0"/>
          </a:p>
        </p:txBody>
      </p:sp>
      <p:sp>
        <p:nvSpPr>
          <p:cNvPr id="4" name="Slide Number Placeholder 3"/>
          <p:cNvSpPr>
            <a:spLocks noGrp="1"/>
          </p:cNvSpPr>
          <p:nvPr>
            <p:ph type="sldNum" sz="quarter" idx="10"/>
          </p:nvPr>
        </p:nvSpPr>
        <p:spPr/>
        <p:txBody>
          <a:bodyPr/>
          <a:lstStyle/>
          <a:p>
            <a:pPr>
              <a:defRPr/>
            </a:pPr>
            <a:fld id="{D594972A-1D36-4A6E-AC08-F22A50949175}" type="slidenum">
              <a:rPr lang="en-US" smtClean="0"/>
              <a:pPr>
                <a:defRPr/>
              </a:pPr>
              <a:t>100</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Baker Hughes approach to water management</a:t>
            </a:r>
            <a:r>
              <a:rPr lang="en-US" baseline="0" dirty="0" smtClean="0"/>
              <a:t> focuses on the reduction of waste through avoidance while drilling and later water shut-off downhole.  Once water reaches the surface we are developing the capability to treat the water for our customers to reuse in hydraulic fracturing.  There will be residue from this treatment process as well as water that can not be treated to the necessary standard for reuse as a frac fluid.  These two waste streams could be addressed through the acquisition of disposal capacity in those areas where we are targeting our surface treatment efforts.  In these instances, it makes sense to pursue this opportunity.</a:t>
            </a:r>
            <a:endParaRPr lang="en-US" dirty="0"/>
          </a:p>
        </p:txBody>
      </p:sp>
      <p:sp>
        <p:nvSpPr>
          <p:cNvPr id="4" name="Slide Number Placeholder 3"/>
          <p:cNvSpPr>
            <a:spLocks noGrp="1"/>
          </p:cNvSpPr>
          <p:nvPr>
            <p:ph type="sldNum" sz="quarter" idx="10"/>
          </p:nvPr>
        </p:nvSpPr>
        <p:spPr/>
        <p:txBody>
          <a:bodyPr/>
          <a:lstStyle/>
          <a:p>
            <a:pPr>
              <a:defRPr/>
            </a:pPr>
            <a:fld id="{14A73572-7051-449C-94B6-936A5CB59CD6}" type="slidenum">
              <a:rPr lang="en-US" smtClean="0"/>
              <a:pPr>
                <a:defRPr/>
              </a:pPr>
              <a:t>101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6</a:t>
            </a:fld>
            <a:endParaRPr kumimoji="1" lang="en-US" altLang="ja-JP" sz="1200">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7</a:t>
            </a:fld>
            <a:endParaRPr kumimoji="1" lang="en-US" altLang="ja-JP" sz="1200">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8</a:t>
            </a:fld>
            <a:endParaRPr kumimoji="1" lang="en-US" altLang="ja-JP" sz="1200">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17</a:t>
            </a:fld>
            <a:endParaRPr kumimoji="1" lang="en-US" altLang="ja-JP" sz="1200">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18</a:t>
            </a:fld>
            <a:endParaRPr kumimoji="1" lang="en-US" altLang="ja-JP" sz="1200">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19</a:t>
            </a:fld>
            <a:endParaRPr kumimoji="1" lang="en-US" altLang="ja-JP" sz="1200">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3350" y="700088"/>
            <a:ext cx="8904288" cy="5492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74638" y="1381125"/>
            <a:ext cx="8594725" cy="5148263"/>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0B370907-3BB5-BE48-8BD5-615DD93D8335}" type="slidenum">
              <a:rPr lang="en-US"/>
              <a:pPr>
                <a:defRPr/>
              </a:pPr>
              <a:t>‹#›</a:t>
            </a:fld>
            <a:endParaRPr lang="en-US"/>
          </a:p>
        </p:txBody>
      </p:sp>
      <p:sp>
        <p:nvSpPr>
          <p:cNvPr id="5" name="Rectangle 30"/>
          <p:cNvSpPr>
            <a:spLocks noGrp="1" noChangeArrowheads="1"/>
          </p:cNvSpPr>
          <p:nvPr>
            <p:ph type="dt" sz="half" idx="11"/>
          </p:nvPr>
        </p:nvSpPr>
        <p:spPr>
          <a:ln/>
        </p:spPr>
        <p:txBody>
          <a:bodyPr/>
          <a:lstStyle>
            <a:lvl1pPr>
              <a:defRPr/>
            </a:lvl1pPr>
          </a:lstStyle>
          <a:p>
            <a:pPr>
              <a:defRPr/>
            </a:pPr>
            <a:endParaRPr lang="en-US"/>
          </a:p>
        </p:txBody>
      </p:sp>
      <p:sp>
        <p:nvSpPr>
          <p:cNvPr id="6" name="Rectangle 31"/>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690" y="374838"/>
            <a:ext cx="8229600" cy="544046"/>
          </a:xfrm>
        </p:spPr>
        <p:txBody>
          <a:bodyPr>
            <a:normAutofit/>
          </a:bodyPr>
          <a:lstStyle/>
          <a:p>
            <a:r>
              <a:rPr lang="en-US" smtClean="0"/>
              <a:t>Click to edit Master title style</a:t>
            </a:r>
            <a:endParaRPr lang="en-US" dirty="0"/>
          </a:p>
        </p:txBody>
      </p:sp>
      <p:sp>
        <p:nvSpPr>
          <p:cNvPr id="8" name="Text Placeholder 7"/>
          <p:cNvSpPr>
            <a:spLocks noGrp="1"/>
          </p:cNvSpPr>
          <p:nvPr>
            <p:ph type="body" sz="quarter" idx="12"/>
          </p:nvPr>
        </p:nvSpPr>
        <p:spPr>
          <a:xfrm>
            <a:off x="544053" y="889011"/>
            <a:ext cx="6592888" cy="283884"/>
          </a:xfrm>
        </p:spPr>
        <p:txBody>
          <a:bodyPr anchor="ctr">
            <a:normAutofit/>
          </a:bodyPr>
          <a:lstStyle>
            <a:lvl1pPr>
              <a:buFontTx/>
              <a:buNone/>
              <a:defRPr sz="1500">
                <a:solidFill>
                  <a:srgbClr val="F7A719"/>
                </a:solidFill>
              </a:defRPr>
            </a:lvl1pPr>
            <a:lvl2pPr>
              <a:buFontTx/>
              <a:buNone/>
              <a:defRPr>
                <a:solidFill>
                  <a:schemeClr val="accent1"/>
                </a:solidFill>
              </a:defRPr>
            </a:lvl2pPr>
            <a:lvl3pPr>
              <a:buFontTx/>
              <a:buNone/>
              <a:defRPr>
                <a:solidFill>
                  <a:schemeClr val="accent1"/>
                </a:solidFill>
              </a:defRPr>
            </a:lvl3pPr>
            <a:lvl4pPr>
              <a:buFontTx/>
              <a:buNone/>
              <a:defRPr>
                <a:solidFill>
                  <a:schemeClr val="accent1"/>
                </a:solidFill>
              </a:defRPr>
            </a:lvl4pPr>
            <a:lvl5pPr>
              <a:buFontTx/>
              <a:buNone/>
              <a:defRPr>
                <a:solidFill>
                  <a:schemeClr val="accent1"/>
                </a:solidFill>
              </a:defRPr>
            </a:lvl5pPr>
          </a:lstStyle>
          <a:p>
            <a:pPr lvl="0"/>
            <a:r>
              <a:rPr lang="en-US" smtClean="0"/>
              <a:t>Click to edit Master text styles</a:t>
            </a:r>
          </a:p>
        </p:txBody>
      </p:sp>
      <p:sp>
        <p:nvSpPr>
          <p:cNvPr id="4" name="Rectangle 5"/>
          <p:cNvSpPr>
            <a:spLocks noGrp="1" noChangeArrowheads="1"/>
          </p:cNvSpPr>
          <p:nvPr>
            <p:ph type="ftr" sz="quarter" idx="13"/>
          </p:nvPr>
        </p:nvSpPr>
        <p:spPr>
          <a:ln/>
        </p:spPr>
        <p:txBody>
          <a:bodyPr/>
          <a:lstStyle>
            <a:lvl1pPr>
              <a:defRPr/>
            </a:lvl1pPr>
          </a:lstStyle>
          <a:p>
            <a:r>
              <a:rPr lang="en-US"/>
              <a:t>© 2010 Baker Hughes Incorporated. All Rights Reserved. </a:t>
            </a:r>
          </a:p>
        </p:txBody>
      </p:sp>
      <p:sp>
        <p:nvSpPr>
          <p:cNvPr id="5" name="Rectangle 6"/>
          <p:cNvSpPr>
            <a:spLocks noGrp="1" noChangeArrowheads="1"/>
          </p:cNvSpPr>
          <p:nvPr>
            <p:ph type="sldNum" sz="quarter" idx="14"/>
          </p:nvPr>
        </p:nvSpPr>
        <p:spPr>
          <a:ln/>
        </p:spPr>
        <p:txBody>
          <a:bodyPr/>
          <a:lstStyle>
            <a:lvl1pPr>
              <a:defRPr/>
            </a:lvl1pPr>
          </a:lstStyle>
          <a:p>
            <a:fld id="{AA68CED4-8FAA-45DD-8F87-2EE79D4AE27C}"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05C035-9F10-2C40-9943-20C03FFDA588}" type="datetimeFigureOut">
              <a:rPr lang="en-US" smtClean="0"/>
              <a:pPr/>
              <a:t>12/13/11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05C035-9F10-2C40-9943-20C03FFDA588}" type="datetimeFigureOut">
              <a:rPr lang="en-US" smtClean="0"/>
              <a:pPr/>
              <a:t>12/13/11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05C035-9F10-2C40-9943-20C03FFDA588}" type="datetimeFigureOut">
              <a:rPr lang="en-US" smtClean="0"/>
              <a:pPr/>
              <a:t>12/13/11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05C035-9F10-2C40-9943-20C03FFDA588}" type="datetimeFigureOut">
              <a:rPr lang="en-US" smtClean="0"/>
              <a:pPr/>
              <a:t>12/13/11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5C035-9F10-2C40-9943-20C03FFDA588}" type="datetimeFigureOut">
              <a:rPr lang="en-US" smtClean="0"/>
              <a:pPr/>
              <a:t>12/13/11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5C035-9F10-2C40-9943-20C03FFDA588}" type="datetimeFigureOut">
              <a:rPr lang="en-US" smtClean="0"/>
              <a:pPr/>
              <a:t>12/13/11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A135A-B784-DF4D-A859-4185F1ED286B}" type="slidenum">
              <a:rPr lang="en-US" smtClean="0"/>
              <a:pPr/>
              <a:t>‹#›</a:t>
            </a:fld>
            <a:endParaRPr lang="en-US"/>
          </a:p>
        </p:txBody>
      </p:sp>
      <p:pic>
        <p:nvPicPr>
          <p:cNvPr id="7" name="Picture 7" descr="White_inside_1110.jpg"/>
          <p:cNvPicPr>
            <a:picLocks noChangeAspect="1"/>
          </p:cNvPicPr>
          <p:nvPr userDrawn="1"/>
        </p:nvPicPr>
        <p:blipFill>
          <a:blip r:embed="rId16"/>
          <a:srcRect/>
          <a:stretch>
            <a:fillRect/>
          </a:stretch>
        </p:blipFill>
        <p:spPr bwMode="auto">
          <a:xfrm>
            <a:off x="4763" y="0"/>
            <a:ext cx="9139237" cy="6858000"/>
          </a:xfrm>
          <a:prstGeom prst="rect">
            <a:avLst/>
          </a:prstGeom>
          <a:noFill/>
          <a:ln w="9525">
            <a:noFill/>
            <a:miter lim="800000"/>
            <a:headEnd/>
            <a:tailEnd/>
          </a:ln>
        </p:spPr>
      </p:pic>
      <p:sp>
        <p:nvSpPr>
          <p:cNvPr id="10" name="Rectangle 5"/>
          <p:cNvSpPr txBox="1">
            <a:spLocks noChangeArrowheads="1"/>
          </p:cNvSpPr>
          <p:nvPr userDrawn="1"/>
        </p:nvSpPr>
        <p:spPr bwMode="auto">
          <a:xfrm>
            <a:off x="568325" y="6675438"/>
            <a:ext cx="28956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solidFill>
                  <a:srgbClr val="96999C"/>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smtClean="0">
                <a:ln>
                  <a:noFill/>
                </a:ln>
                <a:solidFill>
                  <a:srgbClr val="96999C"/>
                </a:solidFill>
                <a:effectLst/>
                <a:uLnTx/>
                <a:uFillTx/>
                <a:latin typeface="+mn-lt"/>
                <a:ea typeface="+mn-ea"/>
                <a:cs typeface="+mn-cs"/>
              </a:rPr>
              <a:t>© 2010 Baker Hughes Incorporated. All Rights Reserved. </a:t>
            </a:r>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1" name="Rectangle 6"/>
          <p:cNvSpPr txBox="1">
            <a:spLocks noChangeArrowheads="1"/>
          </p:cNvSpPr>
          <p:nvPr userDrawn="1"/>
        </p:nvSpPr>
        <p:spPr bwMode="auto">
          <a:xfrm>
            <a:off x="315913" y="6673850"/>
            <a:ext cx="3429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solidFill>
                  <a:srgbClr val="96999C"/>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43C9E0-7F53-457C-B584-73E261BAA6AA}" type="slidenum">
              <a:rPr kumimoji="0" lang="en-US" sz="600" b="0" i="0" u="none" strike="noStrike" kern="1200" cap="none" spc="0" normalizeH="0" baseline="0" noProof="0" smtClean="0">
                <a:ln>
                  <a:noFill/>
                </a:ln>
                <a:solidFill>
                  <a:srgbClr val="96999C"/>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2" name="Line 8"/>
          <p:cNvSpPr>
            <a:spLocks noChangeShapeType="1"/>
          </p:cNvSpPr>
          <p:nvPr userDrawn="1"/>
        </p:nvSpPr>
        <p:spPr bwMode="auto">
          <a:xfrm>
            <a:off x="620713" y="6731000"/>
            <a:ext cx="0" cy="79375"/>
          </a:xfrm>
          <a:prstGeom prst="line">
            <a:avLst/>
          </a:prstGeom>
          <a:noFill/>
          <a:ln w="9525">
            <a:solidFill>
              <a:srgbClr val="F4AA00"/>
            </a:solidFill>
            <a:round/>
            <a:headEnd/>
            <a:tailEnd/>
          </a:ln>
          <a:effectLst/>
        </p:spPr>
        <p:txBody>
          <a:bodyPr/>
          <a:lstStyle/>
          <a:p>
            <a:pPr>
              <a:defRPr/>
            </a:pPr>
            <a:endParaRPr lang="en-US">
              <a:latin typeface="Arial" pitchFamily="-109" charset="0"/>
              <a:ea typeface="+mn-ea"/>
            </a:endParaRPr>
          </a:p>
        </p:txBody>
      </p:sp>
      <p:pic>
        <p:nvPicPr>
          <p:cNvPr id="14" name="Picture 7" descr="White_inside_1110.jpg"/>
          <p:cNvPicPr>
            <a:picLocks noChangeAspect="1"/>
          </p:cNvPicPr>
          <p:nvPr userDrawn="1"/>
        </p:nvPicPr>
        <p:blipFill>
          <a:blip r:embed="rId16"/>
          <a:srcRect/>
          <a:stretch>
            <a:fillRect/>
          </a:stretch>
        </p:blipFill>
        <p:spPr bwMode="auto">
          <a:xfrm>
            <a:off x="268111" y="0"/>
            <a:ext cx="9139237"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png"/><Relationship Id="rId5" Type="http://schemas.openxmlformats.org/officeDocument/2006/relationships/image" Target="../media/image104.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4.jpeg"/><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2.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w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6.pn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2.png"/><Relationship Id="rId5" Type="http://schemas.openxmlformats.org/officeDocument/2006/relationships/image" Target="../media/image40.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4.png"/><Relationship Id="rId1" Type="http://schemas.openxmlformats.org/officeDocument/2006/relationships/video" Target="file://localhost/Users/zoback/Documents/Current%20Research/McClure%20and%20Zoback/Three%20HF%20varytimepres151_5012_euler_res_.mov" TargetMode="Externa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7"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6.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8.pn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3" Type="http://schemas.openxmlformats.org/officeDocument/2006/relationships/oleObject" Target="!OLE_LINK3" TargetMode="External"/><Relationship Id="rId4" Type="http://schemas.openxmlformats.org/officeDocument/2006/relationships/oleObject" Target="!OLE_LINK4" TargetMode="External"/><Relationship Id="rId5"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OLE_LINK3" TargetMode="External"/><Relationship Id="rId4" Type="http://schemas.openxmlformats.org/officeDocument/2006/relationships/oleObject" Target="!OLE_LINK4" TargetMode="External"/><Relationship Id="rId5" Type="http://schemas.openxmlformats.org/officeDocument/2006/relationships/image" Target="../media/image5.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 Id="rId3"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oleObject" Target="!OLE_LINK3" TargetMode="External"/><Relationship Id="rId4" Type="http://schemas.openxmlformats.org/officeDocument/2006/relationships/oleObject" Target="!OLE_LINK4" TargetMode="External"/><Relationship Id="rId5" Type="http://schemas.openxmlformats.org/officeDocument/2006/relationships/image" Target="../media/image5.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wmf"/><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 Id="rId3"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wmf"/><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88.w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oleObject" Target="!OLE_LINK1" TargetMode="External"/><Relationship Id="rId5" Type="http://schemas.openxmlformats.org/officeDocument/2006/relationships/image" Target="../media/image5.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oleObject" Target="???" TargetMode="External"/><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halegas.energy.gov/" TargetMode="External"/><Relationship Id="rId3" Type="http://schemas.openxmlformats.org/officeDocument/2006/relationships/image" Target="../media/image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hyperlink" Target="http://nwis.waterdata.usgs.gov/nwis/inventory"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 Id="rId3" Type="http://schemas.openxmlformats.org/officeDocument/2006/relationships/image" Target="../media/image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halegas.energy.gov/" TargetMode="External"/><Relationship Id="rId3" Type="http://schemas.openxmlformats.org/officeDocument/2006/relationships/image" Target="../media/image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halegas.energy.gov/" TargetMode="External"/><Relationship Id="rId3"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4.xml"/><Relationship Id="rId2" Type="http://schemas.openxmlformats.org/officeDocument/2006/relationships/diagramData" Target="../diagrams/data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1</a:t>
            </a:fld>
            <a:endParaRPr lang="en-US" sz="1400" dirty="0">
              <a:latin typeface="Arial" charset="0"/>
            </a:endParaRPr>
          </a:p>
        </p:txBody>
      </p:sp>
      <p:sp>
        <p:nvSpPr>
          <p:cNvPr id="17411" name="Text Box 14"/>
          <p:cNvSpPr txBox="1">
            <a:spLocks noChangeArrowheads="1"/>
          </p:cNvSpPr>
          <p:nvPr/>
        </p:nvSpPr>
        <p:spPr bwMode="auto">
          <a:xfrm>
            <a:off x="495300" y="406400"/>
            <a:ext cx="8153400" cy="443147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and Challenges of </a:t>
            </a:r>
          </a:p>
          <a:p>
            <a:pPr algn="ctr"/>
            <a:r>
              <a:rPr lang="en-US" sz="3200" dirty="0" smtClean="0">
                <a:latin typeface="Arial"/>
                <a:cs typeface="Arial"/>
              </a:rPr>
              <a:t>Shale Gas Development</a:t>
            </a:r>
          </a:p>
          <a:p>
            <a:pPr algn="ctr"/>
            <a:r>
              <a:rPr lang="en-US" sz="3200" dirty="0" smtClean="0">
                <a:latin typeface="Arial"/>
                <a:cs typeface="Arial"/>
              </a:rPr>
              <a:t>Day 4</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p>
          <a:p>
            <a:pPr algn="ctr">
              <a:lnSpc>
                <a:spcPct val="75000"/>
              </a:lnSpc>
              <a:spcBef>
                <a:spcPct val="35000"/>
              </a:spcBef>
            </a:pPr>
            <a:r>
              <a:rPr lang="en-US" sz="2000" dirty="0" smtClean="0">
                <a:latin typeface="Arial" charset="0"/>
              </a:rPr>
              <a:t>Professor </a:t>
            </a:r>
            <a:r>
              <a:rPr lang="en-US" sz="2000" dirty="0">
                <a:latin typeface="Arial" charset="0"/>
              </a:rPr>
              <a:t>of Geophysics</a:t>
            </a:r>
          </a:p>
          <a:p>
            <a:pPr algn="ctr">
              <a:lnSpc>
                <a:spcPct val="75000"/>
              </a:lnSpc>
              <a:spcBef>
                <a:spcPct val="35000"/>
              </a:spcBef>
            </a:pPr>
            <a:r>
              <a:rPr lang="en-US" sz="2000" dirty="0">
                <a:latin typeface="Arial" charset="0"/>
              </a:rPr>
              <a:t>Stanford University</a:t>
            </a:r>
          </a:p>
          <a:p>
            <a:pPr algn="ctr">
              <a:lnSpc>
                <a:spcPct val="75000"/>
              </a:lnSpc>
              <a:spcBef>
                <a:spcPct val="35000"/>
              </a:spcBef>
            </a:pPr>
            <a:endParaRPr lang="en-US" sz="2800" b="1"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1994" y="-131754"/>
            <a:ext cx="8229600" cy="1101725"/>
          </a:xfrm>
        </p:spPr>
        <p:txBody>
          <a:bodyPr rtlCol="0">
            <a:normAutofit fontScale="90000"/>
          </a:bodyPr>
          <a:lstStyle/>
          <a:p>
            <a:pPr fontAlgn="auto">
              <a:spcAft>
                <a:spcPts val="0"/>
              </a:spcAft>
              <a:defRPr/>
            </a:pPr>
            <a:r>
              <a:rPr lang="en-US" sz="3600" dirty="0" smtClean="0">
                <a:latin typeface="Arial"/>
                <a:cs typeface="Arial"/>
              </a:rPr>
              <a:t>Pore Structure and Composition Controls the Permeability Effective Stress Coefficient</a:t>
            </a:r>
            <a:endParaRPr lang="en-US" sz="3600" dirty="0">
              <a:latin typeface="Arial"/>
              <a:cs typeface="Arial"/>
            </a:endParaRPr>
          </a:p>
        </p:txBody>
      </p:sp>
      <p:sp>
        <p:nvSpPr>
          <p:cNvPr id="49154" name="Content Placeholder 2"/>
          <p:cNvSpPr>
            <a:spLocks noGrp="1"/>
          </p:cNvSpPr>
          <p:nvPr>
            <p:ph idx="1"/>
          </p:nvPr>
        </p:nvSpPr>
        <p:spPr>
          <a:xfrm>
            <a:off x="323850" y="4652963"/>
            <a:ext cx="3995738" cy="2016125"/>
          </a:xfrm>
        </p:spPr>
        <p:txBody>
          <a:bodyPr/>
          <a:lstStyle/>
          <a:p>
            <a:r>
              <a:rPr lang="en-US" sz="1800" smtClean="0"/>
              <a:t>For certain clay-bearing sandstones, χ found to be greater than 1, often significantly</a:t>
            </a:r>
          </a:p>
          <a:p>
            <a:r>
              <a:rPr lang="en-US" sz="1800" smtClean="0"/>
              <a:t>But above a certain clay fraction, χ found to be ≤ 1, similar to typical measured values for most rocks</a:t>
            </a:r>
          </a:p>
        </p:txBody>
      </p:sp>
      <p:pic>
        <p:nvPicPr>
          <p:cNvPr id="49155" name="Picture 3"/>
          <p:cNvPicPr>
            <a:picLocks noChangeAspect="1" noChangeArrowheads="1"/>
          </p:cNvPicPr>
          <p:nvPr/>
        </p:nvPicPr>
        <p:blipFill>
          <a:blip r:embed="rId2"/>
          <a:srcRect/>
          <a:stretch>
            <a:fillRect/>
          </a:stretch>
        </p:blipFill>
        <p:spPr bwMode="auto">
          <a:xfrm>
            <a:off x="179388" y="1773238"/>
            <a:ext cx="4248150" cy="2738437"/>
          </a:xfrm>
          <a:prstGeom prst="rect">
            <a:avLst/>
          </a:prstGeom>
          <a:noFill/>
          <a:ln w="9525">
            <a:noFill/>
            <a:miter lim="800000"/>
            <a:headEnd/>
            <a:tailEnd/>
          </a:ln>
        </p:spPr>
      </p:pic>
      <p:sp>
        <p:nvSpPr>
          <p:cNvPr id="49156" name="TextBox 6"/>
          <p:cNvSpPr txBox="1">
            <a:spLocks noChangeArrowheads="1"/>
          </p:cNvSpPr>
          <p:nvPr/>
        </p:nvSpPr>
        <p:spPr bwMode="auto">
          <a:xfrm>
            <a:off x="755650" y="1557338"/>
            <a:ext cx="3276600" cy="215900"/>
          </a:xfrm>
          <a:prstGeom prst="rect">
            <a:avLst/>
          </a:prstGeom>
          <a:noFill/>
          <a:ln w="9525">
            <a:noFill/>
            <a:miter lim="800000"/>
            <a:headEnd/>
            <a:tailEnd/>
          </a:ln>
        </p:spPr>
        <p:txBody>
          <a:bodyPr lIns="0" tIns="0" rIns="0" bIns="0">
            <a:spAutoFit/>
          </a:bodyPr>
          <a:lstStyle/>
          <a:p>
            <a:r>
              <a:rPr lang="en-US" sz="1400" b="1">
                <a:latin typeface="Calibri" pitchFamily="34" charset="0"/>
              </a:rPr>
              <a:t>Effective Stress Coefficient vs. Clay Content</a:t>
            </a:r>
          </a:p>
        </p:txBody>
      </p:sp>
      <p:sp>
        <p:nvSpPr>
          <p:cNvPr id="8" name="Rectangle 7"/>
          <p:cNvSpPr/>
          <p:nvPr/>
        </p:nvSpPr>
        <p:spPr>
          <a:xfrm>
            <a:off x="179388" y="1484313"/>
            <a:ext cx="4248150" cy="51482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grpSp>
        <p:nvGrpSpPr>
          <p:cNvPr id="3" name="Group 17"/>
          <p:cNvGrpSpPr>
            <a:grpSpLocks/>
          </p:cNvGrpSpPr>
          <p:nvPr/>
        </p:nvGrpSpPr>
        <p:grpSpPr bwMode="auto">
          <a:xfrm>
            <a:off x="4716463" y="1484313"/>
            <a:ext cx="4248150" cy="5148262"/>
            <a:chOff x="4716016" y="1484784"/>
            <a:chExt cx="4248472" cy="5148572"/>
          </a:xfrm>
        </p:grpSpPr>
        <p:sp>
          <p:nvSpPr>
            <p:cNvPr id="9" name="Content Placeholder 2"/>
            <p:cNvSpPr txBox="1">
              <a:spLocks/>
            </p:cNvSpPr>
            <p:nvPr/>
          </p:nvSpPr>
          <p:spPr>
            <a:xfrm>
              <a:off x="4860489" y="4653625"/>
              <a:ext cx="3996041" cy="1835261"/>
            </a:xfrm>
            <a:prstGeom prst="rect">
              <a:avLst/>
            </a:prstGeom>
          </p:spPr>
          <p:txBody>
            <a:bodyPr lIns="0" tIns="0" rIns="0" bIns="0">
              <a:normAutofit fontScale="55000" lnSpcReduction="20000"/>
            </a:bodyPr>
            <a:lstStyle/>
            <a:p>
              <a:pPr marL="230188" indent="-230188" fontAlgn="auto">
                <a:spcBef>
                  <a:spcPct val="20000"/>
                </a:spcBef>
                <a:spcAft>
                  <a:spcPts val="0"/>
                </a:spcAft>
                <a:buFont typeface="Arial" pitchFamily="34" charset="0"/>
                <a:buChar char="•"/>
                <a:defRPr/>
              </a:pPr>
              <a:r>
                <a:rPr lang="en-US" sz="3200" dirty="0">
                  <a:latin typeface="+mn-lt"/>
                </a:rPr>
                <a:t>Internal P</a:t>
              </a:r>
              <a:r>
                <a:rPr lang="en-US" sz="3200" baseline="-25000" dirty="0">
                  <a:latin typeface="+mn-lt"/>
                </a:rPr>
                <a:t>P,</a:t>
              </a:r>
              <a:r>
                <a:rPr lang="en-US" sz="3200" dirty="0">
                  <a:latin typeface="+mn-lt"/>
                </a:rPr>
                <a:t> external P</a:t>
              </a:r>
              <a:r>
                <a:rPr lang="en-US" sz="3200" baseline="-25000" dirty="0">
                  <a:latin typeface="+mn-lt"/>
                </a:rPr>
                <a:t>C</a:t>
              </a:r>
              <a:endParaRPr lang="en-US" sz="3200" dirty="0">
                <a:latin typeface="+mn-lt"/>
              </a:endParaRPr>
            </a:p>
            <a:p>
              <a:pPr marL="230188" indent="-230188" fontAlgn="auto">
                <a:spcBef>
                  <a:spcPct val="20000"/>
                </a:spcBef>
                <a:spcAft>
                  <a:spcPts val="0"/>
                </a:spcAft>
                <a:buFont typeface="Arial" pitchFamily="34" charset="0"/>
                <a:buChar char="•"/>
                <a:defRPr/>
              </a:pPr>
              <a:r>
                <a:rPr lang="en-US" sz="3200" dirty="0">
                  <a:latin typeface="+mn-lt"/>
                </a:rPr>
                <a:t>In rocks with no clay-lined pores, stresses are balanced: χ ≤ 1</a:t>
              </a:r>
            </a:p>
            <a:p>
              <a:pPr marL="230188" indent="-230188" fontAlgn="auto">
                <a:spcBef>
                  <a:spcPct val="20000"/>
                </a:spcBef>
                <a:spcAft>
                  <a:spcPts val="0"/>
                </a:spcAft>
                <a:buFont typeface="Arial" pitchFamily="34" charset="0"/>
                <a:buChar char="•"/>
                <a:defRPr/>
              </a:pPr>
              <a:r>
                <a:rPr lang="en-US" sz="3200" dirty="0">
                  <a:latin typeface="+mn-lt"/>
                </a:rPr>
                <a:t>With clay-lined pores, quartz supports P</a:t>
              </a:r>
              <a:r>
                <a:rPr lang="en-US" sz="3200" baseline="-25000" dirty="0">
                  <a:latin typeface="+mn-lt"/>
                </a:rPr>
                <a:t>C</a:t>
              </a:r>
              <a:r>
                <a:rPr lang="en-US" sz="3200" dirty="0">
                  <a:latin typeface="+mn-lt"/>
                </a:rPr>
                <a:t> while pores expand with P</a:t>
              </a:r>
              <a:r>
                <a:rPr lang="en-US" sz="3200" baseline="-25000" dirty="0">
                  <a:latin typeface="+mn-lt"/>
                </a:rPr>
                <a:t>P</a:t>
              </a:r>
              <a:r>
                <a:rPr lang="en-US" sz="3200" dirty="0">
                  <a:latin typeface="+mn-lt"/>
                </a:rPr>
                <a:t>: χ &gt; 1</a:t>
              </a:r>
            </a:p>
            <a:p>
              <a:pPr marL="230188" indent="-230188" fontAlgn="auto">
                <a:spcBef>
                  <a:spcPct val="20000"/>
                </a:spcBef>
                <a:spcAft>
                  <a:spcPts val="0"/>
                </a:spcAft>
                <a:buFont typeface="Arial" pitchFamily="34" charset="0"/>
                <a:buChar char="•"/>
                <a:defRPr/>
              </a:pPr>
              <a:r>
                <a:rPr lang="en-US" sz="3200" dirty="0">
                  <a:latin typeface="+mn-lt"/>
                </a:rPr>
                <a:t>If clay fraction gets too high, clays bear all load: χ ≤ 1</a:t>
              </a:r>
            </a:p>
          </p:txBody>
        </p:sp>
        <p:sp>
          <p:nvSpPr>
            <p:cNvPr id="49163" name="TextBox 10"/>
            <p:cNvSpPr txBox="1">
              <a:spLocks noChangeArrowheads="1"/>
            </p:cNvSpPr>
            <p:nvPr/>
          </p:nvSpPr>
          <p:spPr bwMode="auto">
            <a:xfrm>
              <a:off x="5220072" y="1556792"/>
              <a:ext cx="3240360" cy="215444"/>
            </a:xfrm>
            <a:prstGeom prst="rect">
              <a:avLst/>
            </a:prstGeom>
            <a:noFill/>
            <a:ln w="9525">
              <a:noFill/>
              <a:miter lim="800000"/>
              <a:headEnd/>
              <a:tailEnd/>
            </a:ln>
          </p:spPr>
          <p:txBody>
            <a:bodyPr lIns="0" tIns="0" rIns="0" bIns="0">
              <a:spAutoFit/>
            </a:bodyPr>
            <a:lstStyle/>
            <a:p>
              <a:r>
                <a:rPr lang="en-US" sz="1400" b="1">
                  <a:latin typeface="Calibri" pitchFamily="34" charset="0"/>
                </a:rPr>
                <a:t>Conceptual Pore Network</a:t>
              </a:r>
            </a:p>
          </p:txBody>
        </p:sp>
        <p:sp>
          <p:nvSpPr>
            <p:cNvPr id="12" name="Rectangle 11"/>
            <p:cNvSpPr/>
            <p:nvPr/>
          </p:nvSpPr>
          <p:spPr>
            <a:xfrm>
              <a:off x="4716016" y="1484784"/>
              <a:ext cx="4248472" cy="514857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grpSp>
          <p:nvGrpSpPr>
            <p:cNvPr id="4" name="Group 15"/>
            <p:cNvGrpSpPr>
              <a:grpSpLocks/>
            </p:cNvGrpSpPr>
            <p:nvPr/>
          </p:nvGrpSpPr>
          <p:grpSpPr bwMode="auto">
            <a:xfrm>
              <a:off x="5040052" y="1808820"/>
              <a:ext cx="3852403" cy="2601479"/>
              <a:chOff x="5040052" y="1844824"/>
              <a:chExt cx="3852403" cy="2601479"/>
            </a:xfrm>
          </p:grpSpPr>
          <p:pic>
            <p:nvPicPr>
              <p:cNvPr id="49166" name="Picture 2"/>
              <p:cNvPicPr>
                <a:picLocks noChangeAspect="1" noChangeArrowheads="1"/>
              </p:cNvPicPr>
              <p:nvPr/>
            </p:nvPicPr>
            <p:blipFill>
              <a:blip r:embed="rId3"/>
              <a:srcRect/>
              <a:stretch>
                <a:fillRect/>
              </a:stretch>
            </p:blipFill>
            <p:spPr bwMode="auto">
              <a:xfrm>
                <a:off x="5040052" y="1844824"/>
                <a:ext cx="3852403" cy="2601479"/>
              </a:xfrm>
              <a:prstGeom prst="rect">
                <a:avLst/>
              </a:prstGeom>
              <a:noFill/>
              <a:ln w="9525">
                <a:noFill/>
                <a:miter lim="800000"/>
                <a:headEnd/>
                <a:tailEnd/>
              </a:ln>
            </p:spPr>
          </p:pic>
          <p:sp>
            <p:nvSpPr>
              <p:cNvPr id="13" name="Rectangle 12"/>
              <p:cNvSpPr/>
              <p:nvPr/>
            </p:nvSpPr>
            <p:spPr>
              <a:xfrm>
                <a:off x="5940071" y="2889296"/>
                <a:ext cx="288947" cy="28735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sp>
            <p:nvSpPr>
              <p:cNvPr id="14" name="Rectangle 13"/>
              <p:cNvSpPr/>
              <p:nvPr/>
            </p:nvSpPr>
            <p:spPr>
              <a:xfrm>
                <a:off x="7129199" y="2925810"/>
                <a:ext cx="287359" cy="2873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sp>
            <p:nvSpPr>
              <p:cNvPr id="15" name="Rectangle 14"/>
              <p:cNvSpPr/>
              <p:nvPr/>
            </p:nvSpPr>
            <p:spPr>
              <a:xfrm>
                <a:off x="8353254" y="2925810"/>
                <a:ext cx="287360" cy="2873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grpSp>
      </p:grpSp>
      <p:sp>
        <p:nvSpPr>
          <p:cNvPr id="49160" name="TextBox 18"/>
          <p:cNvSpPr txBox="1">
            <a:spLocks noChangeArrowheads="1"/>
          </p:cNvSpPr>
          <p:nvPr/>
        </p:nvSpPr>
        <p:spPr bwMode="auto">
          <a:xfrm>
            <a:off x="287338" y="4221163"/>
            <a:ext cx="1152525" cy="184150"/>
          </a:xfrm>
          <a:prstGeom prst="rect">
            <a:avLst/>
          </a:prstGeom>
          <a:noFill/>
          <a:ln w="9525">
            <a:noFill/>
            <a:miter lim="800000"/>
            <a:headEnd/>
            <a:tailEnd/>
          </a:ln>
        </p:spPr>
        <p:txBody>
          <a:bodyPr lIns="0" tIns="0" rIns="0" bIns="0">
            <a:spAutoFit/>
          </a:bodyPr>
          <a:lstStyle/>
          <a:p>
            <a:pPr algn="r"/>
            <a:r>
              <a:rPr lang="en-US" sz="1200">
                <a:latin typeface="Calibri" pitchFamily="34" charset="0"/>
              </a:rPr>
              <a:t>Kwon et al. (2001)</a:t>
            </a:r>
          </a:p>
        </p:txBody>
      </p:sp>
      <p:sp>
        <p:nvSpPr>
          <p:cNvPr id="49161" name="TextBox 19"/>
          <p:cNvSpPr txBox="1">
            <a:spLocks noChangeArrowheads="1"/>
          </p:cNvSpPr>
          <p:nvPr/>
        </p:nvSpPr>
        <p:spPr bwMode="auto">
          <a:xfrm>
            <a:off x="4859338" y="4257675"/>
            <a:ext cx="1152525" cy="184150"/>
          </a:xfrm>
          <a:prstGeom prst="rect">
            <a:avLst/>
          </a:prstGeom>
          <a:noFill/>
          <a:ln w="9525">
            <a:noFill/>
            <a:miter lim="800000"/>
            <a:headEnd/>
            <a:tailEnd/>
          </a:ln>
        </p:spPr>
        <p:txBody>
          <a:bodyPr lIns="0" tIns="0" rIns="0" bIns="0">
            <a:spAutoFit/>
          </a:bodyPr>
          <a:lstStyle/>
          <a:p>
            <a:pPr algn="r"/>
            <a:r>
              <a:rPr lang="en-US" sz="1200">
                <a:latin typeface="Calibri" pitchFamily="34" charset="0"/>
              </a:rPr>
              <a:t>Kwon et al. (2001)</a:t>
            </a:r>
          </a:p>
        </p:txBody>
      </p:sp>
      <p:grpSp>
        <p:nvGrpSpPr>
          <p:cNvPr id="20" name="Group 10"/>
          <p:cNvGrpSpPr>
            <a:grpSpLocks/>
          </p:cNvGrpSpPr>
          <p:nvPr/>
        </p:nvGrpSpPr>
        <p:grpSpPr bwMode="auto">
          <a:xfrm>
            <a:off x="0" y="838200"/>
            <a:ext cx="9144000" cy="136525"/>
            <a:chOff x="0" y="1180"/>
            <a:chExt cx="5760" cy="86"/>
          </a:xfrm>
        </p:grpSpPr>
        <p:sp>
          <p:nvSpPr>
            <p:cNvPr id="21" name="Rectangle 2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2" name="Rectangle 2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3"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41"/>
            <a:ext cx="8229600" cy="1143000"/>
          </a:xfrm>
        </p:spPr>
        <p:txBody>
          <a:bodyPr/>
          <a:lstStyle/>
          <a:p>
            <a:r>
              <a:rPr lang="en-US" dirty="0" smtClean="0">
                <a:solidFill>
                  <a:srgbClr val="FFFFFF"/>
                </a:solidFill>
              </a:rPr>
              <a:t>BHI Water Management Solutions</a:t>
            </a:r>
            <a:endParaRPr lang="en-US" dirty="0">
              <a:solidFill>
                <a:srgbClr val="FFFFFF"/>
              </a:solidFill>
            </a:endParaRPr>
          </a:p>
        </p:txBody>
      </p:sp>
      <p:sp>
        <p:nvSpPr>
          <p:cNvPr id="3" name="Content Placeholder 2"/>
          <p:cNvSpPr>
            <a:spLocks noGrp="1"/>
          </p:cNvSpPr>
          <p:nvPr>
            <p:ph idx="1"/>
          </p:nvPr>
        </p:nvSpPr>
        <p:spPr>
          <a:xfrm>
            <a:off x="355602" y="1380071"/>
            <a:ext cx="8229600" cy="4525963"/>
          </a:xfrm>
        </p:spPr>
        <p:txBody>
          <a:bodyPr>
            <a:noAutofit/>
          </a:bodyPr>
          <a:lstStyle/>
          <a:p>
            <a:pPr>
              <a:buNone/>
            </a:pPr>
            <a:r>
              <a:rPr lang="en-US" sz="1800" b="1" u="sng" dirty="0" smtClean="0">
                <a:latin typeface="Arial"/>
                <a:cs typeface="Arial"/>
              </a:rPr>
              <a:t>Water Management </a:t>
            </a:r>
          </a:p>
          <a:p>
            <a:pPr lvl="1">
              <a:buNone/>
            </a:pPr>
            <a:r>
              <a:rPr lang="en-US" sz="1800" b="1" dirty="0" smtClean="0">
                <a:latin typeface="Arial"/>
                <a:cs typeface="Arial"/>
              </a:rPr>
              <a:t>-- </a:t>
            </a:r>
            <a:r>
              <a:rPr lang="en-US" sz="1800" dirty="0" smtClean="0">
                <a:latin typeface="Arial"/>
                <a:cs typeface="Arial"/>
              </a:rPr>
              <a:t>Optimizes Oil Recovery</a:t>
            </a:r>
          </a:p>
          <a:p>
            <a:pPr lvl="1">
              <a:spcBef>
                <a:spcPts val="0"/>
              </a:spcBef>
              <a:buNone/>
            </a:pPr>
            <a:r>
              <a:rPr lang="en-US" sz="1800" b="1" dirty="0" smtClean="0">
                <a:latin typeface="Arial"/>
                <a:cs typeface="Arial"/>
              </a:rPr>
              <a:t>-- </a:t>
            </a:r>
            <a:r>
              <a:rPr lang="en-US" sz="1800" dirty="0" smtClean="0">
                <a:latin typeface="Arial"/>
                <a:cs typeface="Arial"/>
              </a:rPr>
              <a:t>Reduces OPEX</a:t>
            </a:r>
          </a:p>
          <a:p>
            <a:pPr lvl="1">
              <a:spcBef>
                <a:spcPts val="0"/>
              </a:spcBef>
              <a:buNone/>
            </a:pPr>
            <a:r>
              <a:rPr lang="en-US" sz="1800" b="1" dirty="0" smtClean="0">
                <a:latin typeface="Arial"/>
                <a:cs typeface="Arial"/>
              </a:rPr>
              <a:t>-- </a:t>
            </a:r>
            <a:r>
              <a:rPr lang="en-US" sz="1800" dirty="0" smtClean="0">
                <a:latin typeface="Arial"/>
                <a:cs typeface="Arial"/>
              </a:rPr>
              <a:t>Protects the Environment &amp;                                                              Complies with Regulations</a:t>
            </a:r>
          </a:p>
          <a:p>
            <a:pPr marL="173038" lvl="1" indent="-117475">
              <a:buFont typeface="Arial" pitchFamily="34" charset="0"/>
              <a:buChar char="•"/>
            </a:pPr>
            <a:r>
              <a:rPr lang="en-US" sz="1800" b="1" dirty="0" smtClean="0">
                <a:latin typeface="Arial"/>
                <a:cs typeface="Arial"/>
              </a:rPr>
              <a:t>BHI Downhole Water Shutoff &amp; Solutions</a:t>
            </a:r>
          </a:p>
          <a:p>
            <a:pPr marL="512763" lvl="1" indent="-457200">
              <a:buNone/>
            </a:pPr>
            <a:r>
              <a:rPr lang="en-US" sz="1800" b="1" dirty="0" smtClean="0">
                <a:latin typeface="Arial"/>
                <a:cs typeface="Arial"/>
              </a:rPr>
              <a:t>    -- Design</a:t>
            </a:r>
            <a:r>
              <a:rPr lang="en-US" sz="1800" dirty="0" smtClean="0">
                <a:latin typeface="Arial"/>
                <a:cs typeface="Arial"/>
              </a:rPr>
              <a:t> and </a:t>
            </a:r>
            <a:r>
              <a:rPr lang="en-US" sz="1800" b="1" dirty="0" smtClean="0">
                <a:latin typeface="Arial"/>
                <a:cs typeface="Arial"/>
              </a:rPr>
              <a:t>Deploy</a:t>
            </a:r>
            <a:r>
              <a:rPr lang="en-US" sz="1800" dirty="0" smtClean="0">
                <a:latin typeface="Arial"/>
                <a:cs typeface="Arial"/>
              </a:rPr>
              <a:t> </a:t>
            </a:r>
            <a:r>
              <a:rPr lang="en-US" sz="1800" b="1" dirty="0" smtClean="0">
                <a:latin typeface="Arial"/>
                <a:cs typeface="Arial"/>
              </a:rPr>
              <a:t>customized Solutions </a:t>
            </a:r>
            <a:r>
              <a:rPr lang="en-US" sz="1800" dirty="0" smtClean="0">
                <a:latin typeface="Arial"/>
                <a:cs typeface="Arial"/>
              </a:rPr>
              <a:t>– </a:t>
            </a:r>
            <a:r>
              <a:rPr lang="en-US" sz="1800" b="1" dirty="0" smtClean="0">
                <a:latin typeface="Arial"/>
                <a:cs typeface="Arial"/>
              </a:rPr>
              <a:t>Avoidance/</a:t>
            </a:r>
            <a:r>
              <a:rPr lang="en-US" sz="1800" dirty="0" smtClean="0">
                <a:latin typeface="Arial"/>
                <a:cs typeface="Arial"/>
              </a:rPr>
              <a:t>                </a:t>
            </a:r>
            <a:r>
              <a:rPr lang="en-US" sz="1800" b="1" dirty="0" smtClean="0">
                <a:latin typeface="Arial"/>
                <a:cs typeface="Arial"/>
              </a:rPr>
              <a:t>Minimizing Excess Water Production </a:t>
            </a:r>
            <a:r>
              <a:rPr lang="en-US" sz="1800" dirty="0" smtClean="0">
                <a:latin typeface="Arial"/>
                <a:cs typeface="Arial"/>
              </a:rPr>
              <a:t>(new installations)</a:t>
            </a:r>
          </a:p>
          <a:p>
            <a:pPr marL="576263" lvl="1" indent="-520700">
              <a:buNone/>
              <a:tabLst>
                <a:tab pos="284163" algn="l"/>
                <a:tab pos="401638" algn="l"/>
              </a:tabLst>
            </a:pPr>
            <a:r>
              <a:rPr lang="en-US" sz="1800" dirty="0" smtClean="0">
                <a:latin typeface="Arial"/>
                <a:cs typeface="Arial"/>
              </a:rPr>
              <a:t>	</a:t>
            </a:r>
            <a:r>
              <a:rPr lang="en-US" sz="1800" b="1" dirty="0" smtClean="0">
                <a:latin typeface="Arial"/>
                <a:cs typeface="Arial"/>
              </a:rPr>
              <a:t>-- Diagnose, Design, </a:t>
            </a:r>
            <a:r>
              <a:rPr lang="en-US" sz="1800" dirty="0" smtClean="0">
                <a:latin typeface="Arial"/>
                <a:cs typeface="Arial"/>
              </a:rPr>
              <a:t>and </a:t>
            </a:r>
            <a:r>
              <a:rPr lang="en-US" sz="1800" b="1" dirty="0" smtClean="0">
                <a:latin typeface="Arial"/>
                <a:cs typeface="Arial"/>
              </a:rPr>
              <a:t>Deploy</a:t>
            </a:r>
            <a:r>
              <a:rPr lang="en-US" sz="1800" dirty="0" smtClean="0">
                <a:latin typeface="Arial"/>
                <a:cs typeface="Arial"/>
              </a:rPr>
              <a:t> customized (Mechanical, Cement, Chemical Shutoff) </a:t>
            </a:r>
            <a:r>
              <a:rPr lang="en-US" sz="1800" b="1" dirty="0" smtClean="0">
                <a:latin typeface="Arial"/>
                <a:cs typeface="Arial"/>
              </a:rPr>
              <a:t>Solutions</a:t>
            </a:r>
            <a:r>
              <a:rPr lang="en-US" sz="1800" dirty="0" smtClean="0">
                <a:latin typeface="Arial"/>
                <a:cs typeface="Arial"/>
              </a:rPr>
              <a:t> for </a:t>
            </a:r>
            <a:r>
              <a:rPr lang="en-US" sz="1800" b="1" dirty="0" smtClean="0">
                <a:latin typeface="Arial"/>
                <a:cs typeface="Arial"/>
              </a:rPr>
              <a:t>Water Problems </a:t>
            </a:r>
            <a:r>
              <a:rPr lang="en-US" sz="1800" dirty="0" smtClean="0">
                <a:latin typeface="Arial"/>
                <a:cs typeface="Arial"/>
              </a:rPr>
              <a:t>(existing wells)</a:t>
            </a:r>
          </a:p>
          <a:p>
            <a:r>
              <a:rPr lang="en-US" sz="1800" b="1" dirty="0" smtClean="0">
                <a:latin typeface="Arial"/>
                <a:cs typeface="Arial"/>
              </a:rPr>
              <a:t>BHI Water Reuse Services </a:t>
            </a:r>
          </a:p>
          <a:p>
            <a:pPr lvl="1"/>
            <a:r>
              <a:rPr lang="en-US" sz="1800" b="1" dirty="0" smtClean="0">
                <a:latin typeface="Arial"/>
                <a:cs typeface="Arial"/>
              </a:rPr>
              <a:t>Recycles </a:t>
            </a:r>
            <a:r>
              <a:rPr lang="en-US" sz="1800" dirty="0" smtClean="0">
                <a:latin typeface="Arial"/>
                <a:cs typeface="Arial"/>
              </a:rPr>
              <a:t>produced and flow back water in a controlled process</a:t>
            </a:r>
          </a:p>
          <a:p>
            <a:pPr lvl="1"/>
            <a:r>
              <a:rPr lang="en-US" sz="1800" b="1" dirty="0" smtClean="0">
                <a:latin typeface="Arial"/>
                <a:cs typeface="Arial"/>
              </a:rPr>
              <a:t>Formulates</a:t>
            </a:r>
            <a:r>
              <a:rPr lang="en-US" sz="1800" dirty="0" smtClean="0">
                <a:latin typeface="Arial"/>
                <a:cs typeface="Arial"/>
              </a:rPr>
              <a:t> customized </a:t>
            </a:r>
            <a:r>
              <a:rPr lang="en-US" sz="1800" dirty="0" err="1" smtClean="0">
                <a:latin typeface="Arial"/>
                <a:cs typeface="Arial"/>
              </a:rPr>
              <a:t>frac</a:t>
            </a:r>
            <a:r>
              <a:rPr lang="en-US" sz="1800" dirty="0" smtClean="0">
                <a:latin typeface="Arial"/>
                <a:cs typeface="Arial"/>
              </a:rPr>
              <a:t> fluids using </a:t>
            </a:r>
            <a:r>
              <a:rPr lang="en-US" sz="1800" b="1" dirty="0" smtClean="0">
                <a:latin typeface="Arial"/>
                <a:cs typeface="Arial"/>
              </a:rPr>
              <a:t>recycled water</a:t>
            </a:r>
          </a:p>
          <a:p>
            <a:r>
              <a:rPr lang="en-US" sz="1800" b="1" dirty="0" smtClean="0">
                <a:latin typeface="Arial"/>
                <a:cs typeface="Arial"/>
              </a:rPr>
              <a:t>Recognizes every formation is different with varying challenges</a:t>
            </a:r>
          </a:p>
          <a:p>
            <a:pPr lvl="1"/>
            <a:r>
              <a:rPr lang="en-US" sz="1800" dirty="0" smtClean="0">
                <a:latin typeface="Arial"/>
                <a:cs typeface="Arial"/>
              </a:rPr>
              <a:t>Design, build, and operate fit-for-purpose treatment solutions to address cost, quality, and regulatory requirements </a:t>
            </a:r>
          </a:p>
          <a:p>
            <a:endParaRPr lang="en-US" sz="1800" dirty="0">
              <a:latin typeface="Arial"/>
              <a:cs typeface="Arial"/>
            </a:endParaRPr>
          </a:p>
        </p:txBody>
      </p:sp>
      <p:sp>
        <p:nvSpPr>
          <p:cNvPr id="10" name="Slide Number Placeholder 9"/>
          <p:cNvSpPr>
            <a:spLocks noGrp="1"/>
          </p:cNvSpPr>
          <p:nvPr>
            <p:ph type="sldNum" sz="quarter" idx="11"/>
          </p:nvPr>
        </p:nvSpPr>
        <p:spPr/>
        <p:txBody>
          <a:bodyPr/>
          <a:lstStyle/>
          <a:p>
            <a:pPr>
              <a:defRPr/>
            </a:pPr>
            <a:fld id="{B0069B40-8213-471A-806C-74A0496B5843}" type="slidenum">
              <a:rPr lang="en-US" smtClean="0"/>
              <a:pPr>
                <a:defRPr/>
              </a:pPr>
              <a:t>100</a:t>
            </a:fld>
            <a:endParaRPr lang="en-US" dirty="0"/>
          </a:p>
        </p:txBody>
      </p:sp>
      <p:sp>
        <p:nvSpPr>
          <p:cNvPr id="11" name="Footer Placeholder 10"/>
          <p:cNvSpPr>
            <a:spLocks noGrp="1"/>
          </p:cNvSpPr>
          <p:nvPr>
            <p:ph type="ftr" sz="quarter" idx="10"/>
          </p:nvPr>
        </p:nvSpPr>
        <p:spPr/>
        <p:txBody>
          <a:bodyPr/>
          <a:lstStyle/>
          <a:p>
            <a:pPr>
              <a:defRPr/>
            </a:pPr>
            <a:r>
              <a:rPr lang="en-US" dirty="0" smtClean="0"/>
              <a:t>© 2011 Baker Hughes Incorporated. All Rights Reserved. </a:t>
            </a:r>
            <a:endParaRPr lang="en-US" dirty="0"/>
          </a:p>
        </p:txBody>
      </p:sp>
      <p:pic>
        <p:nvPicPr>
          <p:cNvPr id="8" name="Picture 3"/>
          <p:cNvPicPr>
            <a:picLocks noChangeAspect="1" noChangeArrowheads="1"/>
          </p:cNvPicPr>
          <p:nvPr/>
        </p:nvPicPr>
        <p:blipFill>
          <a:blip r:embed="rId3" cstate="screen"/>
          <a:srcRect r="51380"/>
          <a:stretch>
            <a:fillRect/>
          </a:stretch>
        </p:blipFill>
        <p:spPr bwMode="auto">
          <a:xfrm>
            <a:off x="7757608" y="1135628"/>
            <a:ext cx="1196997" cy="2673604"/>
          </a:xfrm>
          <a:prstGeom prst="rect">
            <a:avLst/>
          </a:prstGeom>
          <a:noFill/>
          <a:ln w="9525">
            <a:noFill/>
            <a:miter lim="800000"/>
            <a:headEnd/>
            <a:tailEnd/>
          </a:ln>
          <a:effectLst/>
        </p:spPr>
      </p:pic>
      <p:pic>
        <p:nvPicPr>
          <p:cNvPr id="12" name="Picture 2"/>
          <p:cNvPicPr>
            <a:picLocks noChangeAspect="1" noChangeArrowheads="1"/>
          </p:cNvPicPr>
          <p:nvPr/>
        </p:nvPicPr>
        <p:blipFill>
          <a:blip r:embed="rId4"/>
          <a:srcRect l="23169" t="19344" r="22500" b="9831"/>
          <a:stretch>
            <a:fillRect/>
          </a:stretch>
        </p:blipFill>
        <p:spPr bwMode="auto">
          <a:xfrm>
            <a:off x="5061479" y="1176163"/>
            <a:ext cx="2445450" cy="1753297"/>
          </a:xfrm>
          <a:prstGeom prst="rect">
            <a:avLst/>
          </a:prstGeom>
          <a:noFill/>
          <a:ln w="19050">
            <a:solidFill>
              <a:srgbClr val="0070C0"/>
            </a:solidFill>
            <a:miter lim="800000"/>
            <a:headEnd/>
            <a:tailEnd/>
          </a:ln>
        </p:spPr>
      </p:pic>
      <p:pic>
        <p:nvPicPr>
          <p:cNvPr id="13" name="Picture 4"/>
          <p:cNvPicPr>
            <a:picLocks noChangeAspect="1" noChangeArrowheads="1"/>
          </p:cNvPicPr>
          <p:nvPr/>
        </p:nvPicPr>
        <p:blipFill>
          <a:blip r:embed="rId5"/>
          <a:srcRect/>
          <a:stretch>
            <a:fillRect/>
          </a:stretch>
        </p:blipFill>
        <p:spPr bwMode="auto">
          <a:xfrm>
            <a:off x="7757460" y="4129548"/>
            <a:ext cx="1368672" cy="102515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52425"/>
            <a:ext cx="8602662" cy="835025"/>
          </a:xfrm>
        </p:spPr>
        <p:txBody>
          <a:bodyPr>
            <a:noAutofit/>
          </a:bodyPr>
          <a:lstStyle/>
          <a:p>
            <a:r>
              <a:rPr lang="en-US" sz="3200" dirty="0" smtClean="0">
                <a:solidFill>
                  <a:srgbClr val="FFFFFF"/>
                </a:solidFill>
                <a:latin typeface="Arial"/>
                <a:cs typeface="Arial"/>
              </a:rPr>
              <a:t>BHI Three-Tier Approach to Water Management</a:t>
            </a:r>
            <a:endParaRPr lang="en-US" sz="3200" dirty="0">
              <a:solidFill>
                <a:srgbClr val="FFFFFF"/>
              </a:solidFill>
              <a:latin typeface="Arial"/>
              <a:cs typeface="Arial"/>
            </a:endParaRPr>
          </a:p>
        </p:txBody>
      </p:sp>
      <p:graphicFrame>
        <p:nvGraphicFramePr>
          <p:cNvPr id="14" name="Content Placeholder 13"/>
          <p:cNvGraphicFramePr>
            <a:graphicFrameLocks noGrp="1"/>
          </p:cNvGraphicFramePr>
          <p:nvPr>
            <p:ph idx="1"/>
          </p:nvPr>
        </p:nvGraphicFramePr>
        <p:xfrm>
          <a:off x="528638" y="1373188"/>
          <a:ext cx="8229600" cy="452596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1"/>
          </p:nvPr>
        </p:nvSpPr>
        <p:spPr/>
        <p:txBody>
          <a:bodyPr/>
          <a:lstStyle/>
          <a:p>
            <a:pPr>
              <a:defRPr/>
            </a:pPr>
            <a:fld id="{B0069B40-8213-471A-806C-74A0496B5843}" type="slidenum">
              <a:rPr lang="en-US" smtClean="0"/>
              <a:pPr>
                <a:defRPr/>
              </a:pPr>
              <a:t>101</a:t>
            </a:fld>
            <a:endParaRPr lang="en-US" dirty="0"/>
          </a:p>
        </p:txBody>
      </p:sp>
      <p:sp>
        <p:nvSpPr>
          <p:cNvPr id="5" name="Footer Placeholder 4"/>
          <p:cNvSpPr>
            <a:spLocks noGrp="1"/>
          </p:cNvSpPr>
          <p:nvPr>
            <p:ph type="ftr" sz="quarter" idx="10"/>
          </p:nvPr>
        </p:nvSpPr>
        <p:spPr/>
        <p:txBody>
          <a:bodyPr/>
          <a:lstStyle/>
          <a:p>
            <a:pPr>
              <a:defRPr/>
            </a:pPr>
            <a:r>
              <a:rPr lang="en-US" smtClean="0"/>
              <a:t>© 2011 Baker Hughes Incorporated. All Rights Reserved. </a:t>
            </a:r>
            <a:endParaRPr lang="en-US" dirty="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5" descr="test07.jpg"/>
          <p:cNvPicPr>
            <a:picLocks noChangeAspect="1"/>
          </p:cNvPicPr>
          <p:nvPr/>
        </p:nvPicPr>
        <p:blipFill>
          <a:blip r:embed="rId2" cstate="screen">
            <a:clrChange>
              <a:clrFrom>
                <a:srgbClr val="FFFFFF"/>
              </a:clrFrom>
              <a:clrTo>
                <a:srgbClr val="FFFFFF">
                  <a:alpha val="0"/>
                </a:srgbClr>
              </a:clrTo>
            </a:clrChange>
          </a:blip>
          <a:stretch>
            <a:fillRect/>
          </a:stretch>
        </p:blipFill>
        <p:spPr bwMode="auto">
          <a:xfrm>
            <a:off x="1455575" y="2491268"/>
            <a:ext cx="6336377" cy="3042458"/>
          </a:xfrm>
          <a:prstGeom prst="rect">
            <a:avLst/>
          </a:prstGeom>
          <a:noFill/>
          <a:ln w="9525">
            <a:noFill/>
            <a:miter lim="800000"/>
            <a:headEnd/>
            <a:tailEnd/>
          </a:ln>
        </p:spPr>
      </p:pic>
      <p:cxnSp>
        <p:nvCxnSpPr>
          <p:cNvPr id="21" name="Straight Arrow Connector 20"/>
          <p:cNvCxnSpPr/>
          <p:nvPr/>
        </p:nvCxnSpPr>
        <p:spPr>
          <a:xfrm>
            <a:off x="2853732" y="2456822"/>
            <a:ext cx="1214415" cy="706256"/>
          </a:xfrm>
          <a:prstGeom prst="straightConnector1">
            <a:avLst/>
          </a:prstGeom>
          <a:ln>
            <a:tailEnd type="none"/>
          </a:ln>
          <a:effectLst/>
        </p:spPr>
        <p:style>
          <a:lnRef idx="3">
            <a:schemeClr val="accent2"/>
          </a:lnRef>
          <a:fillRef idx="0">
            <a:schemeClr val="accent2"/>
          </a:fillRef>
          <a:effectRef idx="2">
            <a:schemeClr val="accent2"/>
          </a:effectRef>
          <a:fontRef idx="minor">
            <a:schemeClr val="tx1"/>
          </a:fontRef>
        </p:style>
      </p:cxnSp>
      <p:sp>
        <p:nvSpPr>
          <p:cNvPr id="2" name="Title 1"/>
          <p:cNvSpPr>
            <a:spLocks noGrp="1"/>
          </p:cNvSpPr>
          <p:nvPr>
            <p:ph type="title"/>
          </p:nvPr>
        </p:nvSpPr>
        <p:spPr>
          <a:xfrm>
            <a:off x="524932" y="206906"/>
            <a:ext cx="8229600" cy="1143000"/>
          </a:xfrm>
        </p:spPr>
        <p:txBody>
          <a:bodyPr/>
          <a:lstStyle/>
          <a:p>
            <a:r>
              <a:rPr lang="en-US" dirty="0" smtClean="0">
                <a:solidFill>
                  <a:srgbClr val="FFFFFF"/>
                </a:solidFill>
              </a:rPr>
              <a:t>BHI Water Management Solutions</a:t>
            </a:r>
            <a:endParaRPr lang="en-US" dirty="0">
              <a:solidFill>
                <a:srgbClr val="FFFFFF"/>
              </a:solidFill>
            </a:endParaRPr>
          </a:p>
        </p:txBody>
      </p:sp>
      <p:sp>
        <p:nvSpPr>
          <p:cNvPr id="8" name="Slide Number Placeholder 7"/>
          <p:cNvSpPr>
            <a:spLocks noGrp="1"/>
          </p:cNvSpPr>
          <p:nvPr>
            <p:ph type="sldNum" sz="quarter" idx="11"/>
          </p:nvPr>
        </p:nvSpPr>
        <p:spPr/>
        <p:txBody>
          <a:bodyPr/>
          <a:lstStyle/>
          <a:p>
            <a:pPr>
              <a:defRPr/>
            </a:pPr>
            <a:fld id="{B0069B40-8213-471A-806C-74A0496B5843}" type="slidenum">
              <a:rPr lang="en-US" smtClean="0"/>
              <a:pPr>
                <a:defRPr/>
              </a:pPr>
              <a:t>102</a:t>
            </a:fld>
            <a:endParaRPr lang="en-US" dirty="0"/>
          </a:p>
        </p:txBody>
      </p:sp>
      <p:sp>
        <p:nvSpPr>
          <p:cNvPr id="9" name="Footer Placeholder 8"/>
          <p:cNvSpPr>
            <a:spLocks noGrp="1"/>
          </p:cNvSpPr>
          <p:nvPr>
            <p:ph type="ftr" sz="quarter" idx="10"/>
          </p:nvPr>
        </p:nvSpPr>
        <p:spPr/>
        <p:txBody>
          <a:bodyPr/>
          <a:lstStyle/>
          <a:p>
            <a:pPr>
              <a:defRPr/>
            </a:pPr>
            <a:r>
              <a:rPr lang="en-US" smtClean="0"/>
              <a:t>© 2011 Baker Hughes Incorporated. All Rights Reserved. </a:t>
            </a:r>
            <a:endParaRPr lang="en-US" dirty="0"/>
          </a:p>
        </p:txBody>
      </p:sp>
      <p:sp>
        <p:nvSpPr>
          <p:cNvPr id="13" name="Rounded Rectangle 12"/>
          <p:cNvSpPr/>
          <p:nvPr/>
        </p:nvSpPr>
        <p:spPr>
          <a:xfrm flipH="1">
            <a:off x="301752" y="1393560"/>
            <a:ext cx="2756384" cy="1185048"/>
          </a:xfrm>
          <a:prstGeom prst="round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tIns="0" rtlCol="0" anchor="t" anchorCtr="0"/>
          <a:lstStyle/>
          <a:p>
            <a:pPr lvl="0"/>
            <a:r>
              <a:rPr lang="en-US" sz="1400" b="1" dirty="0" smtClean="0">
                <a:solidFill>
                  <a:srgbClr val="000000"/>
                </a:solidFill>
              </a:rPr>
              <a:t>Multi-Tiered Surface Water Solutions</a:t>
            </a:r>
          </a:p>
          <a:p>
            <a:pPr marL="168275" lvl="0" indent="-168275">
              <a:buFont typeface="Arial" pitchFamily="34" charset="0"/>
              <a:buChar char="•"/>
            </a:pPr>
            <a:r>
              <a:rPr lang="en-US" sz="1400" b="1" dirty="0" err="1" smtClean="0">
                <a:solidFill>
                  <a:srgbClr val="000000"/>
                </a:solidFill>
              </a:rPr>
              <a:t>Frac</a:t>
            </a:r>
            <a:r>
              <a:rPr lang="en-US" sz="1400" b="1" dirty="0" smtClean="0">
                <a:solidFill>
                  <a:srgbClr val="000000"/>
                </a:solidFill>
              </a:rPr>
              <a:t> </a:t>
            </a:r>
            <a:r>
              <a:rPr lang="en-US" sz="1400" b="1" dirty="0" err="1" smtClean="0">
                <a:solidFill>
                  <a:srgbClr val="000000"/>
                </a:solidFill>
              </a:rPr>
              <a:t>Flowback</a:t>
            </a:r>
            <a:r>
              <a:rPr lang="en-US" sz="1400" b="1" dirty="0" smtClean="0">
                <a:solidFill>
                  <a:srgbClr val="000000"/>
                </a:solidFill>
              </a:rPr>
              <a:t> </a:t>
            </a:r>
          </a:p>
          <a:p>
            <a:pPr marL="168275" lvl="0" indent="-168275">
              <a:buFont typeface="Arial" pitchFamily="34" charset="0"/>
              <a:buChar char="•"/>
            </a:pPr>
            <a:r>
              <a:rPr lang="en-US" sz="1400" b="1" dirty="0" smtClean="0">
                <a:solidFill>
                  <a:srgbClr val="000000"/>
                </a:solidFill>
              </a:rPr>
              <a:t>Produced Water</a:t>
            </a:r>
          </a:p>
          <a:p>
            <a:pPr marL="168275" lvl="0" indent="-168275">
              <a:buFont typeface="Arial" pitchFamily="34" charset="0"/>
              <a:buChar char="•"/>
            </a:pPr>
            <a:r>
              <a:rPr lang="en-US" sz="1400" b="1" dirty="0" smtClean="0">
                <a:solidFill>
                  <a:srgbClr val="000000"/>
                </a:solidFill>
              </a:rPr>
              <a:t>Drilling Waste Water</a:t>
            </a:r>
          </a:p>
        </p:txBody>
      </p:sp>
      <p:cxnSp>
        <p:nvCxnSpPr>
          <p:cNvPr id="33" name="Straight Arrow Connector 32"/>
          <p:cNvCxnSpPr/>
          <p:nvPr/>
        </p:nvCxnSpPr>
        <p:spPr>
          <a:xfrm rot="5400000" flipH="1" flipV="1">
            <a:off x="1390263" y="4273419"/>
            <a:ext cx="914400" cy="765114"/>
          </a:xfrm>
          <a:prstGeom prst="straightConnector1">
            <a:avLst/>
          </a:prstGeom>
          <a:ln>
            <a:tailEnd type="none"/>
          </a:ln>
          <a:effectLst/>
        </p:spPr>
        <p:style>
          <a:lnRef idx="3">
            <a:schemeClr val="accent3"/>
          </a:lnRef>
          <a:fillRef idx="0">
            <a:schemeClr val="accent3"/>
          </a:fillRef>
          <a:effectRef idx="2">
            <a:schemeClr val="accent3"/>
          </a:effectRef>
          <a:fontRef idx="minor">
            <a:schemeClr val="tx1"/>
          </a:fontRef>
        </p:style>
      </p:cxnSp>
      <p:sp>
        <p:nvSpPr>
          <p:cNvPr id="37" name="Rounded Rectangle 36"/>
          <p:cNvSpPr/>
          <p:nvPr/>
        </p:nvSpPr>
        <p:spPr>
          <a:xfrm flipH="1">
            <a:off x="233262" y="5066523"/>
            <a:ext cx="2633030" cy="1059957"/>
          </a:xfrm>
          <a:prstGeom prst="roundRect">
            <a:avLst/>
          </a:prstGeom>
          <a:solidFill>
            <a:schemeClr val="accent5">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t" anchorCtr="0"/>
          <a:lstStyle/>
          <a:p>
            <a:pPr lvl="0"/>
            <a:r>
              <a:rPr lang="en-US" sz="1600" b="1" dirty="0" smtClean="0">
                <a:solidFill>
                  <a:srgbClr val="000000"/>
                </a:solidFill>
              </a:rPr>
              <a:t>Reservoir Modeling</a:t>
            </a:r>
          </a:p>
          <a:p>
            <a:pPr lvl="0"/>
            <a:r>
              <a:rPr lang="en-US" sz="1600" b="1" dirty="0" smtClean="0">
                <a:solidFill>
                  <a:srgbClr val="000000"/>
                </a:solidFill>
              </a:rPr>
              <a:t> &amp; Completion Design</a:t>
            </a:r>
          </a:p>
          <a:p>
            <a:pPr marL="168275" lvl="0" indent="-168275">
              <a:buFont typeface="Arial" pitchFamily="34" charset="0"/>
              <a:buChar char="•"/>
            </a:pPr>
            <a:r>
              <a:rPr lang="en-US" sz="1400" b="1" dirty="0" smtClean="0">
                <a:solidFill>
                  <a:srgbClr val="000000"/>
                </a:solidFill>
              </a:rPr>
              <a:t>Planning</a:t>
            </a:r>
          </a:p>
          <a:p>
            <a:pPr marL="168275" lvl="0" indent="-168275">
              <a:buFont typeface="Arial" pitchFamily="34" charset="0"/>
              <a:buChar char="•"/>
            </a:pPr>
            <a:r>
              <a:rPr lang="en-US" sz="1400" b="1" dirty="0" smtClean="0">
                <a:solidFill>
                  <a:srgbClr val="000000"/>
                </a:solidFill>
              </a:rPr>
              <a:t>Avoidance Strategies</a:t>
            </a:r>
          </a:p>
        </p:txBody>
      </p:sp>
      <p:cxnSp>
        <p:nvCxnSpPr>
          <p:cNvPr id="43" name="Straight Arrow Connector 42"/>
          <p:cNvCxnSpPr/>
          <p:nvPr/>
        </p:nvCxnSpPr>
        <p:spPr>
          <a:xfrm flipV="1">
            <a:off x="5840962" y="2388640"/>
            <a:ext cx="578502" cy="494519"/>
          </a:xfrm>
          <a:prstGeom prst="straightConnector1">
            <a:avLst/>
          </a:prstGeom>
          <a:ln>
            <a:tailEnd type="none"/>
          </a:ln>
          <a:effectLst/>
        </p:spPr>
        <p:style>
          <a:lnRef idx="3">
            <a:schemeClr val="accent4"/>
          </a:lnRef>
          <a:fillRef idx="0">
            <a:schemeClr val="accent4"/>
          </a:fillRef>
          <a:effectRef idx="2">
            <a:schemeClr val="accent4"/>
          </a:effectRef>
          <a:fontRef idx="minor">
            <a:schemeClr val="tx1"/>
          </a:fontRef>
        </p:style>
      </p:cxnSp>
      <p:sp>
        <p:nvSpPr>
          <p:cNvPr id="42" name="Rounded Rectangle 41"/>
          <p:cNvSpPr/>
          <p:nvPr/>
        </p:nvSpPr>
        <p:spPr>
          <a:xfrm flipH="1">
            <a:off x="6189302" y="1444751"/>
            <a:ext cx="2783248" cy="1062695"/>
          </a:xfrm>
          <a:prstGeom prst="roundRect">
            <a:avLst/>
          </a:prstGeom>
          <a:solidFill>
            <a:schemeClr val="accent4">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t" anchorCtr="0"/>
          <a:lstStyle/>
          <a:p>
            <a:pPr lvl="0"/>
            <a:r>
              <a:rPr lang="en-US" sz="1600" b="1" dirty="0" smtClean="0">
                <a:solidFill>
                  <a:srgbClr val="000000"/>
                </a:solidFill>
              </a:rPr>
              <a:t>Centralized Processing</a:t>
            </a:r>
          </a:p>
          <a:p>
            <a:pPr marL="168275" lvl="0" indent="-168275">
              <a:buFont typeface="Arial" pitchFamily="34" charset="0"/>
              <a:buChar char="•"/>
            </a:pPr>
            <a:r>
              <a:rPr lang="en-US" sz="1400" b="1" dirty="0" smtClean="0">
                <a:solidFill>
                  <a:srgbClr val="000000"/>
                </a:solidFill>
              </a:rPr>
              <a:t>Treatment</a:t>
            </a:r>
          </a:p>
          <a:p>
            <a:pPr marL="168275" lvl="0" indent="-168275">
              <a:buFont typeface="Arial" pitchFamily="34" charset="0"/>
              <a:buChar char="•"/>
            </a:pPr>
            <a:r>
              <a:rPr lang="en-US" sz="1400" b="1" dirty="0" smtClean="0">
                <a:solidFill>
                  <a:srgbClr val="000000"/>
                </a:solidFill>
              </a:rPr>
              <a:t>Disposal</a:t>
            </a:r>
          </a:p>
          <a:p>
            <a:pPr marL="168275" indent="-168275">
              <a:buFont typeface="Arial" pitchFamily="34" charset="0"/>
              <a:buChar char="•"/>
            </a:pPr>
            <a:r>
              <a:rPr lang="en-US" sz="1400" b="1" dirty="0" smtClean="0">
                <a:solidFill>
                  <a:srgbClr val="000000"/>
                </a:solidFill>
              </a:rPr>
              <a:t>Surface Transport </a:t>
            </a:r>
            <a:r>
              <a:rPr lang="en-US" sz="1200" b="1" dirty="0" smtClean="0">
                <a:solidFill>
                  <a:srgbClr val="000000"/>
                </a:solidFill>
              </a:rPr>
              <a:t>(</a:t>
            </a:r>
            <a:r>
              <a:rPr lang="en-US" sz="1200" b="1" dirty="0" err="1" smtClean="0">
                <a:solidFill>
                  <a:srgbClr val="000000"/>
                </a:solidFill>
              </a:rPr>
              <a:t>Hpump</a:t>
            </a:r>
            <a:r>
              <a:rPr lang="en-US" sz="1200" b="1" dirty="0" smtClean="0">
                <a:solidFill>
                  <a:srgbClr val="000000"/>
                </a:solidFill>
              </a:rPr>
              <a:t>)</a:t>
            </a:r>
          </a:p>
          <a:p>
            <a:pPr marL="168275" lvl="0" indent="-168275">
              <a:buFont typeface="Arial" pitchFamily="34" charset="0"/>
              <a:buChar char="•"/>
            </a:pPr>
            <a:endParaRPr lang="en-US" sz="1400" b="1" dirty="0" smtClean="0">
              <a:solidFill>
                <a:srgbClr val="000000"/>
              </a:solidFill>
            </a:endParaRPr>
          </a:p>
          <a:p>
            <a:pPr marL="168275" lvl="0" indent="-168275">
              <a:buFont typeface="Arial" pitchFamily="34" charset="0"/>
              <a:buChar char="•"/>
            </a:pPr>
            <a:endParaRPr lang="en-US" sz="1600" dirty="0" smtClean="0">
              <a:solidFill>
                <a:srgbClr val="000000"/>
              </a:solidFill>
            </a:endParaRPr>
          </a:p>
        </p:txBody>
      </p:sp>
      <p:sp>
        <p:nvSpPr>
          <p:cNvPr id="12" name="Rounded Rectangle 11"/>
          <p:cNvSpPr/>
          <p:nvPr/>
        </p:nvSpPr>
        <p:spPr>
          <a:xfrm>
            <a:off x="5239512" y="5001768"/>
            <a:ext cx="2670048" cy="1463040"/>
          </a:xfrm>
          <a:prstGeom prst="roundRect">
            <a:avLst/>
          </a:prstGeom>
          <a:solidFill>
            <a:srgbClr val="FFFF0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5212080" y="5001768"/>
            <a:ext cx="2843784" cy="1415772"/>
          </a:xfrm>
          <a:prstGeom prst="rect">
            <a:avLst/>
          </a:prstGeom>
          <a:noFill/>
        </p:spPr>
        <p:txBody>
          <a:bodyPr wrap="square" rtlCol="0">
            <a:spAutoFit/>
          </a:bodyPr>
          <a:lstStyle/>
          <a:p>
            <a:r>
              <a:rPr lang="en-US" sz="1600" b="1" dirty="0" smtClean="0"/>
              <a:t>Downhole Solutions</a:t>
            </a:r>
          </a:p>
          <a:p>
            <a:pPr>
              <a:buFont typeface="Arial" pitchFamily="34" charset="0"/>
              <a:buChar char="•"/>
            </a:pPr>
            <a:r>
              <a:rPr lang="en-US" sz="1400" b="1" dirty="0" smtClean="0"/>
              <a:t> Diagnosis Tools</a:t>
            </a:r>
          </a:p>
          <a:p>
            <a:pPr>
              <a:buFont typeface="Arial" pitchFamily="34" charset="0"/>
              <a:buChar char="•"/>
            </a:pPr>
            <a:r>
              <a:rPr lang="en-US" sz="1400" b="1" dirty="0" smtClean="0"/>
              <a:t> Mechanical &amp; Chemical SO’s</a:t>
            </a:r>
          </a:p>
          <a:p>
            <a:pPr>
              <a:buFont typeface="Arial" pitchFamily="34" charset="0"/>
              <a:buChar char="•"/>
            </a:pPr>
            <a:r>
              <a:rPr lang="en-US" sz="1400" b="1" dirty="0" smtClean="0"/>
              <a:t> </a:t>
            </a:r>
            <a:r>
              <a:rPr lang="en-US" sz="1400" b="1" dirty="0" err="1" smtClean="0"/>
              <a:t>Rel</a:t>
            </a:r>
            <a:r>
              <a:rPr lang="en-US" sz="1400" b="1" dirty="0" smtClean="0"/>
              <a:t> Perm Modifiers</a:t>
            </a:r>
          </a:p>
          <a:p>
            <a:pPr>
              <a:buFont typeface="Arial" pitchFamily="34" charset="0"/>
              <a:buChar char="•"/>
            </a:pPr>
            <a:r>
              <a:rPr lang="en-US" sz="1400" b="1" dirty="0" smtClean="0"/>
              <a:t> Avoidance Equipment</a:t>
            </a:r>
          </a:p>
          <a:p>
            <a:pPr>
              <a:buFont typeface="Arial" pitchFamily="34" charset="0"/>
              <a:buChar char="•"/>
            </a:pPr>
            <a:r>
              <a:rPr lang="en-US" sz="1400" b="1" dirty="0" smtClean="0"/>
              <a:t> ESP’s – Water Source Wells</a:t>
            </a:r>
            <a:endParaRPr lang="en-US" sz="1400" b="1" dirty="0"/>
          </a:p>
        </p:txBody>
      </p:sp>
      <p:cxnSp>
        <p:nvCxnSpPr>
          <p:cNvPr id="16" name="Straight Connector 15"/>
          <p:cNvCxnSpPr/>
          <p:nvPr/>
        </p:nvCxnSpPr>
        <p:spPr>
          <a:xfrm rot="16200000" flipV="1">
            <a:off x="4631436" y="4384548"/>
            <a:ext cx="786384" cy="557784"/>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2" grpId="0" animBg="1"/>
      <p:bldP spid="12" grpId="0" animBg="1"/>
      <p:bldP spid="14" grpId="0"/>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198"/>
            <a:ext cx="8229600" cy="1143000"/>
          </a:xfrm>
        </p:spPr>
        <p:txBody>
          <a:bodyPr>
            <a:normAutofit/>
          </a:bodyPr>
          <a:lstStyle/>
          <a:p>
            <a:r>
              <a:rPr lang="en-US" sz="3200" dirty="0" smtClean="0">
                <a:latin typeface="Arial"/>
                <a:cs typeface="Arial"/>
              </a:rPr>
              <a:t>90 Day Report Summary </a:t>
            </a:r>
            <a:r>
              <a:rPr lang="en-US" dirty="0" smtClean="0">
                <a:latin typeface="Arial"/>
                <a:cs typeface="Arial"/>
              </a:rPr>
              <a:t/>
            </a:r>
            <a:br>
              <a:rPr lang="en-US" dirty="0" smtClean="0">
                <a:latin typeface="Arial"/>
                <a:cs typeface="Arial"/>
              </a:rPr>
            </a:br>
            <a:endParaRPr lang="en-US" sz="2800" dirty="0">
              <a:latin typeface="Arial"/>
              <a:cs typeface="Arial"/>
            </a:endParaRPr>
          </a:p>
        </p:txBody>
      </p:sp>
      <p:sp>
        <p:nvSpPr>
          <p:cNvPr id="3" name="Content Placeholder 2"/>
          <p:cNvSpPr>
            <a:spLocks noGrp="1"/>
          </p:cNvSpPr>
          <p:nvPr>
            <p:ph idx="1"/>
          </p:nvPr>
        </p:nvSpPr>
        <p:spPr>
          <a:xfrm>
            <a:off x="260805" y="1202535"/>
            <a:ext cx="8686800" cy="5275713"/>
          </a:xfrm>
        </p:spPr>
        <p:txBody>
          <a:bodyPr>
            <a:noAutofit/>
          </a:bodyPr>
          <a:lstStyle/>
          <a:p>
            <a:r>
              <a:rPr lang="en-US" dirty="0" smtClean="0">
                <a:latin typeface="Arial"/>
                <a:cs typeface="Arial"/>
              </a:rPr>
              <a:t>Shale gas is extremely important to the energy security of the United States</a:t>
            </a:r>
          </a:p>
          <a:p>
            <a:r>
              <a:rPr lang="en-US" dirty="0" smtClean="0">
                <a:latin typeface="Arial"/>
                <a:cs typeface="Arial"/>
              </a:rPr>
              <a:t>Shale gas currently accounts for 30% of the total US natural gas production</a:t>
            </a:r>
          </a:p>
          <a:p>
            <a:r>
              <a:rPr lang="en-US" dirty="0" smtClean="0">
                <a:latin typeface="Arial"/>
                <a:cs typeface="Arial"/>
              </a:rPr>
              <a:t>Shale gas development has a large positive economic impact on local communities and states</a:t>
            </a:r>
          </a:p>
          <a:p>
            <a:r>
              <a:rPr lang="en-US" dirty="0" smtClean="0">
                <a:latin typeface="Arial"/>
                <a:cs typeface="Arial"/>
              </a:rPr>
              <a:t>Shale gas development creates jobs</a:t>
            </a:r>
          </a:p>
          <a:p>
            <a:r>
              <a:rPr lang="en-US" dirty="0" smtClean="0">
                <a:solidFill>
                  <a:srgbClr val="FF0000"/>
                </a:solidFill>
                <a:latin typeface="Arial"/>
                <a:cs typeface="Arial"/>
              </a:rPr>
              <a:t>Shale gas can be developed in an environmentally responsible manner. </a:t>
            </a:r>
            <a:endParaRPr lang="en-US" dirty="0">
              <a:solidFill>
                <a:srgbClr val="FF0000"/>
              </a:solidFill>
              <a:latin typeface="Arial"/>
              <a:cs typeface="Arial"/>
            </a:endParaRPr>
          </a:p>
        </p:txBody>
      </p:sp>
      <p:grpSp>
        <p:nvGrpSpPr>
          <p:cNvPr id="4"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0114" name="Title 1"/>
          <p:cNvSpPr>
            <a:spLocks noGrp="1"/>
          </p:cNvSpPr>
          <p:nvPr>
            <p:ph type="ctrTitle"/>
          </p:nvPr>
        </p:nvSpPr>
        <p:spPr/>
        <p:txBody>
          <a:bodyPr/>
          <a:lstStyle/>
          <a:p>
            <a:endParaRPr lang="en-US"/>
          </a:p>
        </p:txBody>
      </p:sp>
      <p:sp>
        <p:nvSpPr>
          <p:cNvPr id="90115" name="Subtitle 2"/>
          <p:cNvSpPr>
            <a:spLocks noGrp="1"/>
          </p:cNvSpPr>
          <p:nvPr>
            <p:ph type="subTitle" idx="1"/>
          </p:nvPr>
        </p:nvSpPr>
        <p:spPr/>
        <p:txBody>
          <a:bodyPr/>
          <a:lstStyle/>
          <a:p>
            <a:endParaRPr lang="en-US"/>
          </a:p>
        </p:txBody>
      </p:sp>
      <p:pic>
        <p:nvPicPr>
          <p:cNvPr id="90116" name="Picture 3" descr="Time Cover.jpg"/>
          <p:cNvPicPr>
            <a:picLocks noChangeAspect="1"/>
          </p:cNvPicPr>
          <p:nvPr/>
        </p:nvPicPr>
        <p:blipFill>
          <a:blip r:embed="rId2"/>
          <a:srcRect l="5048" t="10582" r="7138" b="17778"/>
          <a:stretch>
            <a:fillRect/>
          </a:stretch>
        </p:blipFill>
        <p:spPr bwMode="auto">
          <a:xfrm>
            <a:off x="152400" y="457200"/>
            <a:ext cx="5540375" cy="5954713"/>
          </a:xfrm>
          <a:prstGeom prst="rect">
            <a:avLst/>
          </a:prstGeom>
          <a:noFill/>
          <a:ln w="9525">
            <a:noFill/>
            <a:miter lim="800000"/>
            <a:headEnd/>
            <a:tailEnd/>
          </a:ln>
        </p:spPr>
      </p:pic>
      <p:sp>
        <p:nvSpPr>
          <p:cNvPr id="90117" name="TextBox 4"/>
          <p:cNvSpPr txBox="1">
            <a:spLocks noChangeArrowheads="1"/>
          </p:cNvSpPr>
          <p:nvPr/>
        </p:nvSpPr>
        <p:spPr bwMode="auto">
          <a:xfrm>
            <a:off x="5153025" y="6459538"/>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6" name="TextBox 6"/>
          <p:cNvSpPr txBox="1">
            <a:spLocks noChangeArrowheads="1"/>
          </p:cNvSpPr>
          <p:nvPr/>
        </p:nvSpPr>
        <p:spPr bwMode="auto">
          <a:xfrm>
            <a:off x="1244616" y="4301039"/>
            <a:ext cx="3758248" cy="1107996"/>
          </a:xfrm>
          <a:prstGeom prst="rect">
            <a:avLst/>
          </a:prstGeom>
          <a:noFill/>
          <a:ln w="9525">
            <a:noFill/>
            <a:miter lim="800000"/>
            <a:headEnd/>
            <a:tailEnd/>
          </a:ln>
        </p:spPr>
        <p:txBody>
          <a:bodyPr wrap="none">
            <a:prstTxWarp prst="textNoShape">
              <a:avLst/>
            </a:prstTxWarp>
            <a:spAutoFit/>
          </a:bodyPr>
          <a:lstStyle/>
          <a:p>
            <a:r>
              <a:rPr lang="en-US" sz="6600" b="1" dirty="0" smtClean="0">
                <a:solidFill>
                  <a:schemeClr val="bg1"/>
                </a:solidFill>
                <a:latin typeface="Arial" charset="0"/>
                <a:ea typeface="Arial" charset="0"/>
                <a:cs typeface="Arial" charset="0"/>
              </a:rPr>
              <a:t>POLAND</a:t>
            </a:r>
            <a:endParaRPr lang="en-US" sz="6600" b="1"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1138" name="Title 1"/>
          <p:cNvSpPr>
            <a:spLocks noGrp="1"/>
          </p:cNvSpPr>
          <p:nvPr>
            <p:ph type="ctrTitle"/>
          </p:nvPr>
        </p:nvSpPr>
        <p:spPr/>
        <p:txBody>
          <a:bodyPr/>
          <a:lstStyle/>
          <a:p>
            <a:endParaRPr lang="en-US"/>
          </a:p>
        </p:txBody>
      </p:sp>
      <p:sp>
        <p:nvSpPr>
          <p:cNvPr id="91139" name="Subtitle 2"/>
          <p:cNvSpPr>
            <a:spLocks noGrp="1"/>
          </p:cNvSpPr>
          <p:nvPr>
            <p:ph type="subTitle" idx="1"/>
          </p:nvPr>
        </p:nvSpPr>
        <p:spPr/>
        <p:txBody>
          <a:bodyPr/>
          <a:lstStyle/>
          <a:p>
            <a:endParaRPr lang="en-US"/>
          </a:p>
        </p:txBody>
      </p:sp>
      <p:pic>
        <p:nvPicPr>
          <p:cNvPr id="91140" name="Picture 3" descr="Time Cover.jpg"/>
          <p:cNvPicPr>
            <a:picLocks noChangeAspect="1"/>
          </p:cNvPicPr>
          <p:nvPr/>
        </p:nvPicPr>
        <p:blipFill>
          <a:blip r:embed="rId2"/>
          <a:srcRect l="5048" t="10582" r="7138" b="17778"/>
          <a:stretch>
            <a:fillRect/>
          </a:stretch>
        </p:blipFill>
        <p:spPr bwMode="auto">
          <a:xfrm>
            <a:off x="152400" y="457200"/>
            <a:ext cx="5540375" cy="5954713"/>
          </a:xfrm>
          <a:prstGeom prst="rect">
            <a:avLst/>
          </a:prstGeom>
          <a:noFill/>
          <a:ln w="9525">
            <a:noFill/>
            <a:miter lim="800000"/>
            <a:headEnd/>
            <a:tailEnd/>
          </a:ln>
        </p:spPr>
      </p:pic>
      <p:sp>
        <p:nvSpPr>
          <p:cNvPr id="91141" name="TextBox 4"/>
          <p:cNvSpPr txBox="1">
            <a:spLocks noChangeArrowheads="1"/>
          </p:cNvSpPr>
          <p:nvPr/>
        </p:nvSpPr>
        <p:spPr bwMode="auto">
          <a:xfrm>
            <a:off x="5153025" y="6459538"/>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91142" name="TextBox 5"/>
          <p:cNvSpPr txBox="1">
            <a:spLocks noChangeArrowheads="1"/>
          </p:cNvSpPr>
          <p:nvPr/>
        </p:nvSpPr>
        <p:spPr bwMode="auto">
          <a:xfrm>
            <a:off x="6400800" y="2286000"/>
            <a:ext cx="2667000" cy="1570038"/>
          </a:xfrm>
          <a:prstGeom prst="rect">
            <a:avLst/>
          </a:prstGeom>
          <a:noFill/>
          <a:ln w="9525">
            <a:noFill/>
            <a:miter lim="800000"/>
            <a:headEnd/>
            <a:tailEnd/>
          </a:ln>
        </p:spPr>
        <p:txBody>
          <a:bodyPr>
            <a:prstTxWarp prst="textNoShape">
              <a:avLst/>
            </a:prstTxWarp>
            <a:spAutoFit/>
          </a:bodyPr>
          <a:lstStyle/>
          <a:p>
            <a:r>
              <a:rPr lang="en-US" sz="3200">
                <a:latin typeface="Arial" charset="0"/>
                <a:ea typeface="Arial" charset="0"/>
                <a:cs typeface="Arial" charset="0"/>
              </a:rPr>
              <a:t>But we still </a:t>
            </a:r>
          </a:p>
          <a:p>
            <a:r>
              <a:rPr lang="en-US" sz="3200">
                <a:latin typeface="Arial" charset="0"/>
                <a:ea typeface="Arial" charset="0"/>
                <a:cs typeface="Arial" charset="0"/>
              </a:rPr>
              <a:t>have a lot of work to do!</a:t>
            </a:r>
          </a:p>
        </p:txBody>
      </p:sp>
      <p:sp>
        <p:nvSpPr>
          <p:cNvPr id="91143" name="TextBox 6"/>
          <p:cNvSpPr txBox="1">
            <a:spLocks noChangeArrowheads="1"/>
          </p:cNvSpPr>
          <p:nvPr/>
        </p:nvSpPr>
        <p:spPr bwMode="auto">
          <a:xfrm>
            <a:off x="1905000" y="2743200"/>
            <a:ext cx="2236788" cy="1108075"/>
          </a:xfrm>
          <a:prstGeom prst="rect">
            <a:avLst/>
          </a:prstGeom>
          <a:noFill/>
          <a:ln w="9525">
            <a:noFill/>
            <a:miter lim="800000"/>
            <a:headEnd/>
            <a:tailEnd/>
          </a:ln>
        </p:spPr>
        <p:txBody>
          <a:bodyPr wrap="none">
            <a:prstTxWarp prst="textNoShape">
              <a:avLst/>
            </a:prstTxWarp>
            <a:spAutoFit/>
          </a:bodyPr>
          <a:lstStyle/>
          <a:p>
            <a:r>
              <a:rPr lang="en-US" sz="6600" b="1" dirty="0">
                <a:solidFill>
                  <a:schemeClr val="bg1"/>
                </a:solidFill>
                <a:latin typeface="Arial" charset="0"/>
                <a:ea typeface="Arial" charset="0"/>
                <a:cs typeface="Arial" charset="0"/>
              </a:rPr>
              <a:t>WILL</a:t>
            </a:r>
          </a:p>
        </p:txBody>
      </p:sp>
      <p:sp>
        <p:nvSpPr>
          <p:cNvPr id="9" name="TextBox 6"/>
          <p:cNvSpPr txBox="1">
            <a:spLocks noChangeArrowheads="1"/>
          </p:cNvSpPr>
          <p:nvPr/>
        </p:nvSpPr>
        <p:spPr bwMode="auto">
          <a:xfrm>
            <a:off x="1244616" y="4301039"/>
            <a:ext cx="3758248" cy="1107996"/>
          </a:xfrm>
          <a:prstGeom prst="rect">
            <a:avLst/>
          </a:prstGeom>
          <a:noFill/>
          <a:ln w="9525">
            <a:noFill/>
            <a:miter lim="800000"/>
            <a:headEnd/>
            <a:tailEnd/>
          </a:ln>
        </p:spPr>
        <p:txBody>
          <a:bodyPr wrap="none">
            <a:prstTxWarp prst="textNoShape">
              <a:avLst/>
            </a:prstTxWarp>
            <a:spAutoFit/>
          </a:bodyPr>
          <a:lstStyle/>
          <a:p>
            <a:r>
              <a:rPr lang="en-US" sz="6600" b="1" dirty="0" smtClean="0">
                <a:solidFill>
                  <a:schemeClr val="bg1"/>
                </a:solidFill>
                <a:latin typeface="Arial" charset="0"/>
                <a:ea typeface="Arial" charset="0"/>
                <a:cs typeface="Arial" charset="0"/>
              </a:rPr>
              <a:t>POLAND</a:t>
            </a:r>
            <a:endParaRPr lang="en-US" sz="6600" b="1"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27" name="Title 1"/>
          <p:cNvSpPr>
            <a:spLocks noGrp="1"/>
          </p:cNvSpPr>
          <p:nvPr>
            <p:ph type="title"/>
          </p:nvPr>
        </p:nvSpPr>
        <p:spPr>
          <a:xfrm>
            <a:off x="761994" y="-165620"/>
            <a:ext cx="8229600" cy="1143000"/>
          </a:xfrm>
        </p:spPr>
        <p:txBody>
          <a:bodyPr>
            <a:normAutofit/>
          </a:bodyPr>
          <a:lstStyle/>
          <a:p>
            <a:r>
              <a:rPr lang="en-US" sz="3200" dirty="0" smtClean="0">
                <a:latin typeface="Arial"/>
                <a:cs typeface="Arial"/>
              </a:rPr>
              <a:t>Permeability Test Methodology</a:t>
            </a:r>
          </a:p>
        </p:txBody>
      </p:sp>
      <p:sp>
        <p:nvSpPr>
          <p:cNvPr id="3" name="Content Placeholder 2"/>
          <p:cNvSpPr>
            <a:spLocks noGrp="1"/>
          </p:cNvSpPr>
          <p:nvPr>
            <p:ph idx="1"/>
          </p:nvPr>
        </p:nvSpPr>
        <p:spPr>
          <a:xfrm>
            <a:off x="4716463" y="1304925"/>
            <a:ext cx="3924300" cy="4140200"/>
          </a:xfrm>
        </p:spPr>
        <p:txBody>
          <a:bodyPr rtlCol="0">
            <a:normAutofit fontScale="55000" lnSpcReduction="20000"/>
          </a:bodyPr>
          <a:lstStyle/>
          <a:p>
            <a:pPr fontAlgn="auto">
              <a:spcAft>
                <a:spcPts val="0"/>
              </a:spcAft>
              <a:buFont typeface="Arial" pitchFamily="34" charset="0"/>
              <a:buChar char="•"/>
              <a:defRPr/>
            </a:pPr>
            <a:r>
              <a:rPr lang="en-US" dirty="0" smtClean="0"/>
              <a:t>Sample Preparation</a:t>
            </a:r>
          </a:p>
          <a:p>
            <a:pPr lvl="1" fontAlgn="auto">
              <a:spcAft>
                <a:spcPts val="0"/>
              </a:spcAft>
              <a:buFont typeface="Arial" pitchFamily="34" charset="0"/>
              <a:buChar char="•"/>
              <a:defRPr/>
            </a:pPr>
            <a:r>
              <a:rPr lang="en-US" dirty="0" smtClean="0"/>
              <a:t>1” diameter plugs cut parallel to bedding</a:t>
            </a:r>
          </a:p>
          <a:p>
            <a:pPr lvl="1" fontAlgn="auto">
              <a:spcAft>
                <a:spcPts val="0"/>
              </a:spcAft>
              <a:buFont typeface="Arial" pitchFamily="34" charset="0"/>
              <a:buChar char="•"/>
              <a:defRPr/>
            </a:pPr>
            <a:r>
              <a:rPr lang="en-US" dirty="0" smtClean="0"/>
              <a:t>Samples dried under vacuum at 105° before testing</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Used helium to isolate permeability effects from adsorption effects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Conducted both static darcy-flow tests and pulse-decay tests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For pulse-decay, used simple Brace et al. (1969) logarithmic decay method:</a:t>
            </a:r>
          </a:p>
        </p:txBody>
      </p:sp>
      <p:sp>
        <p:nvSpPr>
          <p:cNvPr id="4" name="Slide Number Placeholder 3"/>
          <p:cNvSpPr>
            <a:spLocks noGrp="1"/>
          </p:cNvSpPr>
          <p:nvPr>
            <p:ph type="sldNum" sz="quarter" idx="12"/>
          </p:nvPr>
        </p:nvSpPr>
        <p:spPr/>
        <p:txBody>
          <a:bodyPr/>
          <a:lstStyle/>
          <a:p>
            <a:pPr>
              <a:defRPr/>
            </a:pPr>
            <a:fld id="{3F59A74A-8F39-4CAC-83C3-4B2B467CCDC7}" type="slidenum">
              <a:rPr lang="en-US"/>
              <a:pPr>
                <a:defRPr/>
              </a:pPr>
              <a:t>11</a:t>
            </a:fld>
            <a:endParaRPr lang="en-US"/>
          </a:p>
        </p:txBody>
      </p:sp>
      <p:graphicFrame>
        <p:nvGraphicFramePr>
          <p:cNvPr id="1026" name="Object 2"/>
          <p:cNvGraphicFramePr>
            <a:graphicFrameLocks noChangeAspect="1"/>
          </p:cNvGraphicFramePr>
          <p:nvPr/>
        </p:nvGraphicFramePr>
        <p:xfrm>
          <a:off x="6264275" y="5229225"/>
          <a:ext cx="1792288" cy="1223963"/>
        </p:xfrm>
        <a:graphic>
          <a:graphicData uri="http://schemas.openxmlformats.org/presentationml/2006/ole">
            <p:oleObj spid="_x0000_s1581058" name="Equation" r:id="rId3" imgW="1041120" imgH="711000" progId="">
              <p:embed/>
            </p:oleObj>
          </a:graphicData>
        </a:graphic>
      </p:graphicFrame>
      <p:grpSp>
        <p:nvGrpSpPr>
          <p:cNvPr id="2" name="Group 8"/>
          <p:cNvGrpSpPr>
            <a:grpSpLocks/>
          </p:cNvGrpSpPr>
          <p:nvPr/>
        </p:nvGrpSpPr>
        <p:grpSpPr bwMode="auto">
          <a:xfrm>
            <a:off x="323850" y="1304925"/>
            <a:ext cx="4075113" cy="5364163"/>
            <a:chOff x="323528" y="1124744"/>
            <a:chExt cx="4212468" cy="5544616"/>
          </a:xfrm>
        </p:grpSpPr>
        <p:pic>
          <p:nvPicPr>
            <p:cNvPr id="1031" name="Picture 5" descr="Fig 2.9 - Pulse Perm Example.jpg"/>
            <p:cNvPicPr>
              <a:picLocks noChangeAspect="1"/>
            </p:cNvPicPr>
            <p:nvPr/>
          </p:nvPicPr>
          <p:blipFill>
            <a:blip r:embed="rId4"/>
            <a:srcRect/>
            <a:stretch>
              <a:fillRect/>
            </a:stretch>
          </p:blipFill>
          <p:spPr bwMode="auto">
            <a:xfrm>
              <a:off x="401717" y="1448780"/>
              <a:ext cx="3954259" cy="5193382"/>
            </a:xfrm>
            <a:prstGeom prst="rect">
              <a:avLst/>
            </a:prstGeom>
            <a:noFill/>
            <a:ln w="9525">
              <a:noFill/>
              <a:miter lim="800000"/>
              <a:headEnd/>
              <a:tailEnd/>
            </a:ln>
          </p:spPr>
        </p:pic>
        <p:sp>
          <p:nvSpPr>
            <p:cNvPr id="1032" name="TextBox 6"/>
            <p:cNvSpPr txBox="1">
              <a:spLocks noChangeArrowheads="1"/>
            </p:cNvSpPr>
            <p:nvPr/>
          </p:nvSpPr>
          <p:spPr bwMode="auto">
            <a:xfrm>
              <a:off x="982332" y="1196752"/>
              <a:ext cx="1573444" cy="215444"/>
            </a:xfrm>
            <a:prstGeom prst="rect">
              <a:avLst/>
            </a:prstGeom>
            <a:noFill/>
            <a:ln w="9525">
              <a:noFill/>
              <a:miter lim="800000"/>
              <a:headEnd/>
              <a:tailEnd/>
            </a:ln>
          </p:spPr>
          <p:txBody>
            <a:bodyPr wrap="none" lIns="0" tIns="0" rIns="0" bIns="0">
              <a:spAutoFit/>
            </a:bodyPr>
            <a:lstStyle/>
            <a:p>
              <a:r>
                <a:rPr lang="en-US" sz="1400" b="1">
                  <a:latin typeface="Calibri" pitchFamily="34" charset="0"/>
                </a:rPr>
                <a:t>Pulse-Decay Example</a:t>
              </a:r>
            </a:p>
          </p:txBody>
        </p:sp>
        <p:sp>
          <p:nvSpPr>
            <p:cNvPr id="8" name="Rectangle 7"/>
            <p:cNvSpPr/>
            <p:nvPr/>
          </p:nvSpPr>
          <p:spPr>
            <a:xfrm>
              <a:off x="323528" y="1124744"/>
              <a:ext cx="4212468" cy="55446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grpSp>
      <p:grpSp>
        <p:nvGrpSpPr>
          <p:cNvPr id="10"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182553"/>
            <a:ext cx="8229600" cy="1143000"/>
          </a:xfrm>
        </p:spPr>
        <p:txBody>
          <a:bodyPr>
            <a:normAutofit/>
          </a:bodyPr>
          <a:lstStyle/>
          <a:p>
            <a:r>
              <a:rPr lang="en-US" sz="3200" dirty="0" smtClean="0">
                <a:latin typeface="Arial"/>
                <a:cs typeface="Arial"/>
              </a:rPr>
              <a:t>Results: Sample 27Ha</a:t>
            </a:r>
          </a:p>
        </p:txBody>
      </p:sp>
      <p:sp>
        <p:nvSpPr>
          <p:cNvPr id="4" name="Slide Number Placeholder 3"/>
          <p:cNvSpPr>
            <a:spLocks noGrp="1"/>
          </p:cNvSpPr>
          <p:nvPr>
            <p:ph type="sldNum" sz="quarter" idx="12"/>
          </p:nvPr>
        </p:nvSpPr>
        <p:spPr/>
        <p:txBody>
          <a:bodyPr/>
          <a:lstStyle/>
          <a:p>
            <a:pPr>
              <a:defRPr/>
            </a:pPr>
            <a:fld id="{1836194B-95E0-485F-AB60-7258F7367925}" type="slidenum">
              <a:rPr lang="en-US"/>
              <a:pPr>
                <a:defRPr/>
              </a:pPr>
              <a:t>12</a:t>
            </a:fld>
            <a:endParaRPr lang="en-US"/>
          </a:p>
        </p:txBody>
      </p:sp>
      <p:grpSp>
        <p:nvGrpSpPr>
          <p:cNvPr id="2" name="Group 8"/>
          <p:cNvGrpSpPr>
            <a:grpSpLocks/>
          </p:cNvGrpSpPr>
          <p:nvPr/>
        </p:nvGrpSpPr>
        <p:grpSpPr bwMode="auto">
          <a:xfrm>
            <a:off x="304800" y="1066800"/>
            <a:ext cx="1981200" cy="3505200"/>
            <a:chOff x="304800" y="1371600"/>
            <a:chExt cx="1981200" cy="3505200"/>
          </a:xfrm>
        </p:grpSpPr>
        <p:pic>
          <p:nvPicPr>
            <p:cNvPr id="55304" name="Picture 18" descr="27Va(Ha)_06.jpg"/>
            <p:cNvPicPr>
              <a:picLocks noChangeAspect="1"/>
            </p:cNvPicPr>
            <p:nvPr/>
          </p:nvPicPr>
          <p:blipFill>
            <a:blip r:embed="rId2"/>
            <a:srcRect l="26563" t="16145" r="26563" b="21355"/>
            <a:stretch>
              <a:fillRect/>
            </a:stretch>
          </p:blipFill>
          <p:spPr bwMode="auto">
            <a:xfrm>
              <a:off x="381000" y="1371600"/>
              <a:ext cx="1752600" cy="1752600"/>
            </a:xfrm>
            <a:prstGeom prst="rect">
              <a:avLst/>
            </a:prstGeom>
            <a:noFill/>
            <a:ln w="9525">
              <a:noFill/>
              <a:miter lim="800000"/>
              <a:headEnd/>
              <a:tailEnd/>
            </a:ln>
          </p:spPr>
        </p:pic>
        <p:pic>
          <p:nvPicPr>
            <p:cNvPr id="55305" name="Picture 19" descr="27Va(Ha)_03.jpg"/>
            <p:cNvPicPr>
              <a:picLocks noChangeAspect="1"/>
            </p:cNvPicPr>
            <p:nvPr/>
          </p:nvPicPr>
          <p:blipFill>
            <a:blip r:embed="rId3"/>
            <a:srcRect l="23438" t="18230" r="25781" b="21875"/>
            <a:stretch>
              <a:fillRect/>
            </a:stretch>
          </p:blipFill>
          <p:spPr bwMode="auto">
            <a:xfrm>
              <a:off x="304800" y="3124200"/>
              <a:ext cx="1981200" cy="1752600"/>
            </a:xfrm>
            <a:prstGeom prst="rect">
              <a:avLst/>
            </a:prstGeom>
            <a:noFill/>
            <a:ln w="9525">
              <a:noFill/>
              <a:miter lim="800000"/>
              <a:headEnd/>
              <a:tailEnd/>
            </a:ln>
          </p:spPr>
        </p:pic>
      </p:grpSp>
      <p:sp>
        <p:nvSpPr>
          <p:cNvPr id="55300" name="TextBox 20"/>
          <p:cNvSpPr txBox="1">
            <a:spLocks noChangeArrowheads="1"/>
          </p:cNvSpPr>
          <p:nvPr/>
        </p:nvSpPr>
        <p:spPr bwMode="auto">
          <a:xfrm>
            <a:off x="152400" y="4583113"/>
            <a:ext cx="2286000" cy="369887"/>
          </a:xfrm>
          <a:prstGeom prst="rect">
            <a:avLst/>
          </a:prstGeom>
          <a:noFill/>
          <a:ln w="9525">
            <a:noFill/>
            <a:miter lim="800000"/>
            <a:headEnd/>
            <a:tailEnd/>
          </a:ln>
        </p:spPr>
        <p:txBody>
          <a:bodyPr>
            <a:spAutoFit/>
          </a:bodyPr>
          <a:lstStyle/>
          <a:p>
            <a:r>
              <a:rPr lang="en-US" b="1">
                <a:latin typeface="Calibri" pitchFamily="34" charset="0"/>
              </a:rPr>
              <a:t>Barnett Shale 27Ha</a:t>
            </a:r>
          </a:p>
        </p:txBody>
      </p:sp>
      <p:cxnSp>
        <p:nvCxnSpPr>
          <p:cNvPr id="22" name="Straight Connector 21"/>
          <p:cNvCxnSpPr/>
          <p:nvPr/>
        </p:nvCxnSpPr>
        <p:spPr>
          <a:xfrm rot="5400000">
            <a:off x="-266700" y="3924300"/>
            <a:ext cx="5410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5302" name="Picture 24" descr="Fig 2.14 - 27Ha Perm1.jpg"/>
          <p:cNvPicPr>
            <a:picLocks noChangeAspect="1"/>
          </p:cNvPicPr>
          <p:nvPr/>
        </p:nvPicPr>
        <p:blipFill>
          <a:blip r:embed="rId4"/>
          <a:srcRect/>
          <a:stretch>
            <a:fillRect/>
          </a:stretch>
        </p:blipFill>
        <p:spPr bwMode="auto">
          <a:xfrm>
            <a:off x="2768600" y="1989138"/>
            <a:ext cx="5943600" cy="4103687"/>
          </a:xfrm>
          <a:prstGeom prst="rect">
            <a:avLst/>
          </a:prstGeom>
          <a:noFill/>
          <a:ln w="9525">
            <a:noFill/>
            <a:miter lim="800000"/>
            <a:headEnd/>
            <a:tailEnd/>
          </a:ln>
        </p:spPr>
      </p:pic>
      <p:sp>
        <p:nvSpPr>
          <p:cNvPr id="26" name="TextBox 25"/>
          <p:cNvSpPr txBox="1"/>
          <p:nvPr/>
        </p:nvSpPr>
        <p:spPr>
          <a:xfrm>
            <a:off x="250825" y="5003800"/>
            <a:ext cx="2089150" cy="1628775"/>
          </a:xfrm>
          <a:prstGeom prst="rect">
            <a:avLst/>
          </a:prstGeom>
          <a:noFill/>
        </p:spPr>
        <p:txBody>
          <a:bodyPr lIns="0" tIns="0" rIns="0" bIns="0">
            <a:normAutofit fontScale="85000" lnSpcReduction="10000"/>
          </a:bodyPr>
          <a:lstStyle/>
          <a:p>
            <a:pPr marL="168275" indent="-168275" fontAlgn="auto">
              <a:lnSpc>
                <a:spcPct val="110000"/>
              </a:lnSpc>
              <a:spcBef>
                <a:spcPts val="0"/>
              </a:spcBef>
              <a:spcAft>
                <a:spcPts val="0"/>
              </a:spcAft>
              <a:buFont typeface="Arial" pitchFamily="34" charset="0"/>
              <a:buChar char="•"/>
              <a:defRPr/>
            </a:pPr>
            <a:r>
              <a:rPr lang="en-US" dirty="0">
                <a:latin typeface="+mn-lt"/>
              </a:rPr>
              <a:t>Sample w/ interbedded carbonate layer</a:t>
            </a:r>
          </a:p>
          <a:p>
            <a:pPr marL="168275" indent="-168275" fontAlgn="auto">
              <a:lnSpc>
                <a:spcPct val="110000"/>
              </a:lnSpc>
              <a:spcBef>
                <a:spcPts val="0"/>
              </a:spcBef>
              <a:spcAft>
                <a:spcPts val="0"/>
              </a:spcAft>
              <a:buFont typeface="Arial" pitchFamily="34" charset="0"/>
              <a:buChar char="•"/>
              <a:defRPr/>
            </a:pPr>
            <a:r>
              <a:rPr lang="en-US" dirty="0">
                <a:latin typeface="+mn-lt"/>
              </a:rPr>
              <a:t>56.7% </a:t>
            </a:r>
            <a:r>
              <a:rPr lang="en-US" dirty="0" err="1">
                <a:latin typeface="+mn-lt"/>
              </a:rPr>
              <a:t>qtz</a:t>
            </a:r>
            <a:r>
              <a:rPr lang="en-US" dirty="0">
                <a:latin typeface="+mn-lt"/>
              </a:rPr>
              <a:t>, 9.1% carbonate, 23.8% clay, 3.8% TOC</a:t>
            </a:r>
          </a:p>
          <a:p>
            <a:pPr marL="168275" indent="-168275" fontAlgn="auto">
              <a:lnSpc>
                <a:spcPct val="110000"/>
              </a:lnSpc>
              <a:spcBef>
                <a:spcPts val="0"/>
              </a:spcBef>
              <a:spcAft>
                <a:spcPts val="0"/>
              </a:spcAft>
              <a:buFont typeface="Arial" pitchFamily="34" charset="0"/>
              <a:buChar char="•"/>
              <a:defRPr/>
            </a:pPr>
            <a:r>
              <a:rPr lang="en-US" dirty="0">
                <a:latin typeface="+mn-lt"/>
              </a:rPr>
              <a:t>Density porosity: 8.6%</a:t>
            </a:r>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182553"/>
            <a:ext cx="8229600" cy="1143000"/>
          </a:xfrm>
        </p:spPr>
        <p:txBody>
          <a:bodyPr>
            <a:normAutofit/>
          </a:bodyPr>
          <a:lstStyle/>
          <a:p>
            <a:r>
              <a:rPr lang="en-US" sz="3200" dirty="0" smtClean="0">
                <a:latin typeface="Arial"/>
                <a:cs typeface="Arial"/>
              </a:rPr>
              <a:t>Results: Sample 27Ha</a:t>
            </a:r>
          </a:p>
        </p:txBody>
      </p:sp>
      <p:sp>
        <p:nvSpPr>
          <p:cNvPr id="4" name="Slide Number Placeholder 3"/>
          <p:cNvSpPr>
            <a:spLocks noGrp="1"/>
          </p:cNvSpPr>
          <p:nvPr>
            <p:ph type="sldNum" sz="quarter" idx="12"/>
          </p:nvPr>
        </p:nvSpPr>
        <p:spPr/>
        <p:txBody>
          <a:bodyPr/>
          <a:lstStyle/>
          <a:p>
            <a:pPr>
              <a:defRPr/>
            </a:pPr>
            <a:fld id="{4E729A56-1ABB-452D-8B5E-80540F915A1D}" type="slidenum">
              <a:rPr lang="en-US"/>
              <a:pPr>
                <a:defRPr/>
              </a:pPr>
              <a:t>13</a:t>
            </a:fld>
            <a:endParaRPr lang="en-US" dirty="0"/>
          </a:p>
        </p:txBody>
      </p:sp>
      <p:grpSp>
        <p:nvGrpSpPr>
          <p:cNvPr id="2" name="Group 23"/>
          <p:cNvGrpSpPr>
            <a:grpSpLocks/>
          </p:cNvGrpSpPr>
          <p:nvPr/>
        </p:nvGrpSpPr>
        <p:grpSpPr bwMode="auto">
          <a:xfrm>
            <a:off x="152400" y="1066800"/>
            <a:ext cx="2286000" cy="5562600"/>
            <a:chOff x="152400" y="1066800"/>
            <a:chExt cx="2286000" cy="5562600"/>
          </a:xfrm>
        </p:grpSpPr>
        <p:grpSp>
          <p:nvGrpSpPr>
            <p:cNvPr id="3" name="Group 8"/>
            <p:cNvGrpSpPr>
              <a:grpSpLocks/>
            </p:cNvGrpSpPr>
            <p:nvPr/>
          </p:nvGrpSpPr>
          <p:grpSpPr bwMode="auto">
            <a:xfrm>
              <a:off x="304800" y="1066800"/>
              <a:ext cx="1981200" cy="3505200"/>
              <a:chOff x="304800" y="1371600"/>
              <a:chExt cx="1981200" cy="3505200"/>
            </a:xfrm>
          </p:grpSpPr>
          <p:pic>
            <p:nvPicPr>
              <p:cNvPr id="56330" name="Picture 18" descr="27Va(Ha)_06.jpg"/>
              <p:cNvPicPr>
                <a:picLocks noChangeAspect="1"/>
              </p:cNvPicPr>
              <p:nvPr/>
            </p:nvPicPr>
            <p:blipFill>
              <a:blip r:embed="rId2"/>
              <a:srcRect l="26563" t="16145" r="26563" b="21355"/>
              <a:stretch>
                <a:fillRect/>
              </a:stretch>
            </p:blipFill>
            <p:spPr bwMode="auto">
              <a:xfrm>
                <a:off x="381000" y="1371600"/>
                <a:ext cx="1752600" cy="1752600"/>
              </a:xfrm>
              <a:prstGeom prst="rect">
                <a:avLst/>
              </a:prstGeom>
              <a:noFill/>
              <a:ln w="9525">
                <a:noFill/>
                <a:miter lim="800000"/>
                <a:headEnd/>
                <a:tailEnd/>
              </a:ln>
            </p:spPr>
          </p:pic>
          <p:pic>
            <p:nvPicPr>
              <p:cNvPr id="56331" name="Picture 19" descr="27Va(Ha)_03.jpg"/>
              <p:cNvPicPr>
                <a:picLocks noChangeAspect="1"/>
              </p:cNvPicPr>
              <p:nvPr/>
            </p:nvPicPr>
            <p:blipFill>
              <a:blip r:embed="rId3"/>
              <a:srcRect l="23438" t="18230" r="25781" b="21875"/>
              <a:stretch>
                <a:fillRect/>
              </a:stretch>
            </p:blipFill>
            <p:spPr bwMode="auto">
              <a:xfrm>
                <a:off x="304800" y="3124200"/>
                <a:ext cx="1981200" cy="1752600"/>
              </a:xfrm>
              <a:prstGeom prst="rect">
                <a:avLst/>
              </a:prstGeom>
              <a:noFill/>
              <a:ln w="9525">
                <a:noFill/>
                <a:miter lim="800000"/>
                <a:headEnd/>
                <a:tailEnd/>
              </a:ln>
            </p:spPr>
          </p:pic>
        </p:grpSp>
        <p:sp>
          <p:nvSpPr>
            <p:cNvPr id="56328" name="TextBox 20"/>
            <p:cNvSpPr txBox="1">
              <a:spLocks noChangeArrowheads="1"/>
            </p:cNvSpPr>
            <p:nvPr/>
          </p:nvSpPr>
          <p:spPr bwMode="auto">
            <a:xfrm>
              <a:off x="152400" y="4583668"/>
              <a:ext cx="2286000" cy="369332"/>
            </a:xfrm>
            <a:prstGeom prst="rect">
              <a:avLst/>
            </a:prstGeom>
            <a:noFill/>
            <a:ln w="9525">
              <a:noFill/>
              <a:miter lim="800000"/>
              <a:headEnd/>
              <a:tailEnd/>
            </a:ln>
          </p:spPr>
          <p:txBody>
            <a:bodyPr>
              <a:spAutoFit/>
            </a:bodyPr>
            <a:lstStyle/>
            <a:p>
              <a:r>
                <a:rPr lang="en-US" b="1">
                  <a:latin typeface="Calibri" pitchFamily="34" charset="0"/>
                </a:rPr>
                <a:t>Barnett Shale 27Ha</a:t>
              </a:r>
            </a:p>
          </p:txBody>
        </p:sp>
        <p:cxnSp>
          <p:nvCxnSpPr>
            <p:cNvPr id="22" name="Straight Connector 21"/>
            <p:cNvCxnSpPr/>
            <p:nvPr/>
          </p:nvCxnSpPr>
          <p:spPr>
            <a:xfrm rot="5400000">
              <a:off x="-266700" y="3924300"/>
              <a:ext cx="5410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56324" name="Rectangle 12"/>
          <p:cNvSpPr>
            <a:spLocks noChangeArrowheads="1"/>
          </p:cNvSpPr>
          <p:nvPr/>
        </p:nvSpPr>
        <p:spPr bwMode="auto">
          <a:xfrm>
            <a:off x="2884488" y="1490663"/>
            <a:ext cx="5713412" cy="461962"/>
          </a:xfrm>
          <a:prstGeom prst="rect">
            <a:avLst/>
          </a:prstGeom>
          <a:noFill/>
          <a:ln w="9525">
            <a:noFill/>
            <a:miter lim="800000"/>
            <a:headEnd/>
            <a:tailEnd/>
          </a:ln>
        </p:spPr>
        <p:txBody>
          <a:bodyPr wrap="none">
            <a:spAutoFit/>
          </a:bodyPr>
          <a:lstStyle/>
          <a:p>
            <a:r>
              <a:rPr lang="en-US" sz="2400" b="1">
                <a:latin typeface="Calibri" pitchFamily="34" charset="0"/>
              </a:rPr>
              <a:t>Best Fit Effective Stress Coefficient: χ = 0.82</a:t>
            </a:r>
          </a:p>
        </p:txBody>
      </p:sp>
      <p:sp>
        <p:nvSpPr>
          <p:cNvPr id="14" name="TextBox 13"/>
          <p:cNvSpPr txBox="1"/>
          <p:nvPr/>
        </p:nvSpPr>
        <p:spPr>
          <a:xfrm>
            <a:off x="250825" y="5003800"/>
            <a:ext cx="2089150" cy="1628775"/>
          </a:xfrm>
          <a:prstGeom prst="rect">
            <a:avLst/>
          </a:prstGeom>
          <a:noFill/>
        </p:spPr>
        <p:txBody>
          <a:bodyPr lIns="0" tIns="0" rIns="0" bIns="0">
            <a:normAutofit fontScale="85000" lnSpcReduction="10000"/>
          </a:bodyPr>
          <a:lstStyle/>
          <a:p>
            <a:pPr marL="168275" indent="-168275" fontAlgn="auto">
              <a:lnSpc>
                <a:spcPct val="110000"/>
              </a:lnSpc>
              <a:spcBef>
                <a:spcPts val="0"/>
              </a:spcBef>
              <a:spcAft>
                <a:spcPts val="0"/>
              </a:spcAft>
              <a:buFont typeface="Arial" pitchFamily="34" charset="0"/>
              <a:buChar char="•"/>
              <a:defRPr/>
            </a:pPr>
            <a:r>
              <a:rPr lang="en-US" dirty="0">
                <a:latin typeface="+mn-lt"/>
              </a:rPr>
              <a:t>Sample w/ interbedded carbonate layer</a:t>
            </a:r>
          </a:p>
          <a:p>
            <a:pPr marL="168275" indent="-168275" fontAlgn="auto">
              <a:lnSpc>
                <a:spcPct val="110000"/>
              </a:lnSpc>
              <a:spcBef>
                <a:spcPts val="0"/>
              </a:spcBef>
              <a:spcAft>
                <a:spcPts val="0"/>
              </a:spcAft>
              <a:buFont typeface="Arial" pitchFamily="34" charset="0"/>
              <a:buChar char="•"/>
              <a:defRPr/>
            </a:pPr>
            <a:r>
              <a:rPr lang="en-US" dirty="0">
                <a:latin typeface="+mn-lt"/>
              </a:rPr>
              <a:t>56.7% </a:t>
            </a:r>
            <a:r>
              <a:rPr lang="en-US" dirty="0" err="1">
                <a:latin typeface="+mn-lt"/>
              </a:rPr>
              <a:t>qtz</a:t>
            </a:r>
            <a:r>
              <a:rPr lang="en-US" dirty="0">
                <a:latin typeface="+mn-lt"/>
              </a:rPr>
              <a:t>, 9.1% carbonate, 23.8% clay, 3.8% TOC</a:t>
            </a:r>
          </a:p>
          <a:p>
            <a:pPr marL="168275" indent="-168275" fontAlgn="auto">
              <a:lnSpc>
                <a:spcPct val="110000"/>
              </a:lnSpc>
              <a:spcBef>
                <a:spcPts val="0"/>
              </a:spcBef>
              <a:spcAft>
                <a:spcPts val="0"/>
              </a:spcAft>
              <a:buFont typeface="Arial" pitchFamily="34" charset="0"/>
              <a:buChar char="•"/>
              <a:defRPr/>
            </a:pPr>
            <a:r>
              <a:rPr lang="en-US" dirty="0">
                <a:latin typeface="+mn-lt"/>
              </a:rPr>
              <a:t>Density porosity: 8.6%</a:t>
            </a:r>
          </a:p>
        </p:txBody>
      </p:sp>
      <p:pic>
        <p:nvPicPr>
          <p:cNvPr id="56326" name="Picture 2"/>
          <p:cNvPicPr>
            <a:picLocks noChangeAspect="1" noChangeArrowheads="1"/>
          </p:cNvPicPr>
          <p:nvPr/>
        </p:nvPicPr>
        <p:blipFill>
          <a:blip r:embed="rId4"/>
          <a:srcRect/>
          <a:stretch>
            <a:fillRect/>
          </a:stretch>
        </p:blipFill>
        <p:spPr bwMode="auto">
          <a:xfrm>
            <a:off x="2770188" y="2084388"/>
            <a:ext cx="5989637" cy="4105275"/>
          </a:xfrm>
          <a:prstGeom prst="rect">
            <a:avLst/>
          </a:prstGeom>
          <a:noFill/>
          <a:ln w="9525">
            <a:noFill/>
            <a:miter lim="800000"/>
            <a:headEnd/>
            <a:tailEnd/>
          </a:ln>
        </p:spPr>
      </p:pic>
      <p:grpSp>
        <p:nvGrpSpPr>
          <p:cNvPr id="13" name="Group 10"/>
          <p:cNvGrpSpPr>
            <a:grpSpLocks/>
          </p:cNvGrpSpPr>
          <p:nvPr/>
        </p:nvGrpSpPr>
        <p:grpSpPr bwMode="auto">
          <a:xfrm>
            <a:off x="0" y="838200"/>
            <a:ext cx="9144000" cy="136525"/>
            <a:chOff x="0" y="1180"/>
            <a:chExt cx="5760" cy="86"/>
          </a:xfrm>
        </p:grpSpPr>
        <p:sp>
          <p:nvSpPr>
            <p:cNvPr id="15" name="Rectangle 1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 name="Rectangle 1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216419"/>
            <a:ext cx="8229600" cy="1143000"/>
          </a:xfrm>
        </p:spPr>
        <p:txBody>
          <a:bodyPr>
            <a:normAutofit/>
          </a:bodyPr>
          <a:lstStyle/>
          <a:p>
            <a:r>
              <a:rPr lang="en-US" sz="3200" dirty="0" smtClean="0">
                <a:latin typeface="Arial"/>
                <a:cs typeface="Arial"/>
              </a:rPr>
              <a:t>Results: Sample 31Ha</a:t>
            </a:r>
          </a:p>
        </p:txBody>
      </p:sp>
      <p:sp>
        <p:nvSpPr>
          <p:cNvPr id="4" name="Slide Number Placeholder 3"/>
          <p:cNvSpPr>
            <a:spLocks noGrp="1"/>
          </p:cNvSpPr>
          <p:nvPr>
            <p:ph type="sldNum" sz="quarter" idx="12"/>
          </p:nvPr>
        </p:nvSpPr>
        <p:spPr/>
        <p:txBody>
          <a:bodyPr/>
          <a:lstStyle/>
          <a:p>
            <a:pPr>
              <a:defRPr/>
            </a:pPr>
            <a:fld id="{758CC866-144A-4B7D-95C6-0A93E3F99EE9}" type="slidenum">
              <a:rPr lang="en-US"/>
              <a:pPr>
                <a:defRPr/>
              </a:pPr>
              <a:t>14</a:t>
            </a:fld>
            <a:endParaRPr lang="en-US"/>
          </a:p>
        </p:txBody>
      </p:sp>
      <p:grpSp>
        <p:nvGrpSpPr>
          <p:cNvPr id="2" name="Group 23"/>
          <p:cNvGrpSpPr>
            <a:grpSpLocks/>
          </p:cNvGrpSpPr>
          <p:nvPr/>
        </p:nvGrpSpPr>
        <p:grpSpPr bwMode="auto">
          <a:xfrm>
            <a:off x="152400" y="1219200"/>
            <a:ext cx="2286000" cy="5410200"/>
            <a:chOff x="152400" y="1219200"/>
            <a:chExt cx="2286000" cy="5410200"/>
          </a:xfrm>
        </p:grpSpPr>
        <p:sp>
          <p:nvSpPr>
            <p:cNvPr id="57353" name="TextBox 20"/>
            <p:cNvSpPr txBox="1">
              <a:spLocks noChangeArrowheads="1"/>
            </p:cNvSpPr>
            <p:nvPr/>
          </p:nvSpPr>
          <p:spPr bwMode="auto">
            <a:xfrm>
              <a:off x="152400" y="4583668"/>
              <a:ext cx="2286000" cy="369332"/>
            </a:xfrm>
            <a:prstGeom prst="rect">
              <a:avLst/>
            </a:prstGeom>
            <a:noFill/>
            <a:ln w="9525">
              <a:noFill/>
              <a:miter lim="800000"/>
              <a:headEnd/>
              <a:tailEnd/>
            </a:ln>
          </p:spPr>
          <p:txBody>
            <a:bodyPr>
              <a:spAutoFit/>
            </a:bodyPr>
            <a:lstStyle/>
            <a:p>
              <a:r>
                <a:rPr lang="en-US" b="1">
                  <a:latin typeface="Calibri" pitchFamily="34" charset="0"/>
                </a:rPr>
                <a:t>Barnett Shale 31Ha</a:t>
              </a:r>
            </a:p>
          </p:txBody>
        </p:sp>
        <p:cxnSp>
          <p:nvCxnSpPr>
            <p:cNvPr id="22" name="Straight Connector 21"/>
            <p:cNvCxnSpPr/>
            <p:nvPr/>
          </p:nvCxnSpPr>
          <p:spPr>
            <a:xfrm rot="5400000">
              <a:off x="-266700" y="3924300"/>
              <a:ext cx="5410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10"/>
          <p:cNvGrpSpPr>
            <a:grpSpLocks/>
          </p:cNvGrpSpPr>
          <p:nvPr/>
        </p:nvGrpSpPr>
        <p:grpSpPr bwMode="auto">
          <a:xfrm>
            <a:off x="503238" y="1055688"/>
            <a:ext cx="1595437" cy="3452812"/>
            <a:chOff x="304800" y="1066800"/>
            <a:chExt cx="1752600" cy="4038600"/>
          </a:xfrm>
        </p:grpSpPr>
        <p:pic>
          <p:nvPicPr>
            <p:cNvPr id="57351" name="Picture 11" descr="31Ha_01.jpg"/>
            <p:cNvPicPr>
              <a:picLocks noChangeAspect="1"/>
            </p:cNvPicPr>
            <p:nvPr/>
          </p:nvPicPr>
          <p:blipFill>
            <a:blip r:embed="rId2"/>
            <a:srcRect l="18750" t="18750" r="20703" b="21355"/>
            <a:stretch>
              <a:fillRect/>
            </a:stretch>
          </p:blipFill>
          <p:spPr bwMode="auto">
            <a:xfrm rot="5400000">
              <a:off x="0" y="3048000"/>
              <a:ext cx="2362200" cy="1752600"/>
            </a:xfrm>
            <a:prstGeom prst="rect">
              <a:avLst/>
            </a:prstGeom>
            <a:noFill/>
            <a:ln w="9525">
              <a:noFill/>
              <a:miter lim="800000"/>
              <a:headEnd/>
              <a:tailEnd/>
            </a:ln>
          </p:spPr>
        </p:pic>
        <p:pic>
          <p:nvPicPr>
            <p:cNvPr id="57352" name="Picture 12" descr="31Ha_05.jpg"/>
            <p:cNvPicPr>
              <a:picLocks noChangeAspect="1"/>
            </p:cNvPicPr>
            <p:nvPr/>
          </p:nvPicPr>
          <p:blipFill>
            <a:blip r:embed="rId3"/>
            <a:srcRect l="27344" t="18230" r="27734" b="21875"/>
            <a:stretch>
              <a:fillRect/>
            </a:stretch>
          </p:blipFill>
          <p:spPr bwMode="auto">
            <a:xfrm>
              <a:off x="304800" y="1066800"/>
              <a:ext cx="1752600" cy="1752600"/>
            </a:xfrm>
            <a:prstGeom prst="rect">
              <a:avLst/>
            </a:prstGeom>
            <a:noFill/>
            <a:ln w="9525">
              <a:noFill/>
              <a:miter lim="800000"/>
              <a:headEnd/>
              <a:tailEnd/>
            </a:ln>
          </p:spPr>
        </p:pic>
      </p:grpSp>
      <p:sp>
        <p:nvSpPr>
          <p:cNvPr id="15" name="TextBox 14"/>
          <p:cNvSpPr txBox="1"/>
          <p:nvPr/>
        </p:nvSpPr>
        <p:spPr>
          <a:xfrm>
            <a:off x="250825" y="5003800"/>
            <a:ext cx="2089150" cy="1628775"/>
          </a:xfrm>
          <a:prstGeom prst="rect">
            <a:avLst/>
          </a:prstGeom>
          <a:noFill/>
        </p:spPr>
        <p:txBody>
          <a:bodyPr lIns="0" tIns="0" rIns="0" bIns="0">
            <a:normAutofit fontScale="85000" lnSpcReduction="10000"/>
          </a:bodyPr>
          <a:lstStyle/>
          <a:p>
            <a:pPr marL="168275" indent="-168275" fontAlgn="auto">
              <a:lnSpc>
                <a:spcPct val="110000"/>
              </a:lnSpc>
              <a:spcBef>
                <a:spcPts val="0"/>
              </a:spcBef>
              <a:spcAft>
                <a:spcPts val="0"/>
              </a:spcAft>
              <a:buFont typeface="Arial" pitchFamily="34" charset="0"/>
              <a:buChar char="•"/>
              <a:defRPr/>
            </a:pPr>
            <a:r>
              <a:rPr lang="en-US" dirty="0">
                <a:latin typeface="+mn-lt"/>
              </a:rPr>
              <a:t>Typical dark, organic-rich sample</a:t>
            </a:r>
          </a:p>
          <a:p>
            <a:pPr marL="168275" indent="-168275" fontAlgn="auto">
              <a:lnSpc>
                <a:spcPct val="110000"/>
              </a:lnSpc>
              <a:spcBef>
                <a:spcPts val="0"/>
              </a:spcBef>
              <a:spcAft>
                <a:spcPts val="0"/>
              </a:spcAft>
              <a:buFont typeface="Arial" pitchFamily="34" charset="0"/>
              <a:buChar char="•"/>
              <a:defRPr/>
            </a:pPr>
            <a:r>
              <a:rPr lang="en-US" dirty="0">
                <a:latin typeface="+mn-lt"/>
              </a:rPr>
              <a:t>51.3% </a:t>
            </a:r>
            <a:r>
              <a:rPr lang="en-US" dirty="0" err="1">
                <a:latin typeface="+mn-lt"/>
              </a:rPr>
              <a:t>qtz</a:t>
            </a:r>
            <a:r>
              <a:rPr lang="en-US" dirty="0">
                <a:latin typeface="+mn-lt"/>
              </a:rPr>
              <a:t>, 0.4% carbonate, 37.4% clay,</a:t>
            </a:r>
            <a:br>
              <a:rPr lang="en-US" dirty="0">
                <a:latin typeface="+mn-lt"/>
              </a:rPr>
            </a:br>
            <a:r>
              <a:rPr lang="en-US" dirty="0">
                <a:latin typeface="+mn-lt"/>
              </a:rPr>
              <a:t>5.3% TOC</a:t>
            </a:r>
          </a:p>
          <a:p>
            <a:pPr marL="168275" indent="-168275" fontAlgn="auto">
              <a:lnSpc>
                <a:spcPct val="110000"/>
              </a:lnSpc>
              <a:spcBef>
                <a:spcPts val="0"/>
              </a:spcBef>
              <a:spcAft>
                <a:spcPts val="0"/>
              </a:spcAft>
              <a:buFont typeface="Arial" pitchFamily="34" charset="0"/>
              <a:buChar char="•"/>
              <a:defRPr/>
            </a:pPr>
            <a:r>
              <a:rPr lang="en-US" dirty="0">
                <a:latin typeface="+mn-lt"/>
              </a:rPr>
              <a:t>Density porosity: 10.7%</a:t>
            </a:r>
          </a:p>
        </p:txBody>
      </p:sp>
      <p:pic>
        <p:nvPicPr>
          <p:cNvPr id="57350" name="Picture 15" descr="Fig 2.17 - 31Ha Perm1.jpg"/>
          <p:cNvPicPr>
            <a:picLocks noChangeAspect="1"/>
          </p:cNvPicPr>
          <p:nvPr/>
        </p:nvPicPr>
        <p:blipFill>
          <a:blip r:embed="rId4"/>
          <a:srcRect/>
          <a:stretch>
            <a:fillRect/>
          </a:stretch>
        </p:blipFill>
        <p:spPr bwMode="auto">
          <a:xfrm>
            <a:off x="2771775" y="2024063"/>
            <a:ext cx="5943600" cy="4051300"/>
          </a:xfrm>
          <a:prstGeom prst="rect">
            <a:avLst/>
          </a:prstGeom>
          <a:noFill/>
          <a:ln w="9525">
            <a:noFill/>
            <a:miter lim="800000"/>
            <a:headEnd/>
            <a:tailEnd/>
          </a:ln>
        </p:spPr>
      </p:pic>
      <p:grpSp>
        <p:nvGrpSpPr>
          <p:cNvPr id="12" name="Group 10"/>
          <p:cNvGrpSpPr>
            <a:grpSpLocks/>
          </p:cNvGrpSpPr>
          <p:nvPr/>
        </p:nvGrpSpPr>
        <p:grpSpPr bwMode="auto">
          <a:xfrm>
            <a:off x="0" y="838200"/>
            <a:ext cx="9144000" cy="136525"/>
            <a:chOff x="0" y="1180"/>
            <a:chExt cx="5760" cy="86"/>
          </a:xfrm>
        </p:grpSpPr>
        <p:sp>
          <p:nvSpPr>
            <p:cNvPr id="13" name="Rectangle 12"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4" name="Rectangle 13"/>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0D98751-06CB-4498-A578-21856E040334}" type="slidenum">
              <a:rPr lang="en-US"/>
              <a:pPr>
                <a:defRPr/>
              </a:pPr>
              <a:t>15</a:t>
            </a:fld>
            <a:endParaRPr lang="en-US"/>
          </a:p>
        </p:txBody>
      </p:sp>
      <p:grpSp>
        <p:nvGrpSpPr>
          <p:cNvPr id="2" name="Group 23"/>
          <p:cNvGrpSpPr>
            <a:grpSpLocks/>
          </p:cNvGrpSpPr>
          <p:nvPr/>
        </p:nvGrpSpPr>
        <p:grpSpPr bwMode="auto">
          <a:xfrm>
            <a:off x="152400" y="1219200"/>
            <a:ext cx="2286000" cy="5410200"/>
            <a:chOff x="152400" y="1219200"/>
            <a:chExt cx="2286000" cy="5410200"/>
          </a:xfrm>
        </p:grpSpPr>
        <p:sp>
          <p:nvSpPr>
            <p:cNvPr id="58378" name="TextBox 20"/>
            <p:cNvSpPr txBox="1">
              <a:spLocks noChangeArrowheads="1"/>
            </p:cNvSpPr>
            <p:nvPr/>
          </p:nvSpPr>
          <p:spPr bwMode="auto">
            <a:xfrm>
              <a:off x="152400" y="4583668"/>
              <a:ext cx="2286000" cy="369332"/>
            </a:xfrm>
            <a:prstGeom prst="rect">
              <a:avLst/>
            </a:prstGeom>
            <a:noFill/>
            <a:ln w="9525">
              <a:noFill/>
              <a:miter lim="800000"/>
              <a:headEnd/>
              <a:tailEnd/>
            </a:ln>
          </p:spPr>
          <p:txBody>
            <a:bodyPr>
              <a:spAutoFit/>
            </a:bodyPr>
            <a:lstStyle/>
            <a:p>
              <a:r>
                <a:rPr lang="en-US" b="1">
                  <a:latin typeface="Calibri" pitchFamily="34" charset="0"/>
                </a:rPr>
                <a:t>Barnett Shale 31Ha</a:t>
              </a:r>
            </a:p>
          </p:txBody>
        </p:sp>
        <p:cxnSp>
          <p:nvCxnSpPr>
            <p:cNvPr id="22" name="Straight Connector 21"/>
            <p:cNvCxnSpPr/>
            <p:nvPr/>
          </p:nvCxnSpPr>
          <p:spPr>
            <a:xfrm rot="5400000">
              <a:off x="-266700" y="3924300"/>
              <a:ext cx="5410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10"/>
          <p:cNvGrpSpPr>
            <a:grpSpLocks/>
          </p:cNvGrpSpPr>
          <p:nvPr/>
        </p:nvGrpSpPr>
        <p:grpSpPr bwMode="auto">
          <a:xfrm>
            <a:off x="503238" y="1055688"/>
            <a:ext cx="1595437" cy="3452812"/>
            <a:chOff x="304800" y="1066800"/>
            <a:chExt cx="1752600" cy="4038600"/>
          </a:xfrm>
        </p:grpSpPr>
        <p:pic>
          <p:nvPicPr>
            <p:cNvPr id="58376" name="Picture 11" descr="31Ha_01.jpg"/>
            <p:cNvPicPr>
              <a:picLocks noChangeAspect="1"/>
            </p:cNvPicPr>
            <p:nvPr/>
          </p:nvPicPr>
          <p:blipFill>
            <a:blip r:embed="rId2"/>
            <a:srcRect l="18750" t="18750" r="20703" b="21355"/>
            <a:stretch>
              <a:fillRect/>
            </a:stretch>
          </p:blipFill>
          <p:spPr bwMode="auto">
            <a:xfrm rot="5400000">
              <a:off x="0" y="3048000"/>
              <a:ext cx="2362200" cy="1752600"/>
            </a:xfrm>
            <a:prstGeom prst="rect">
              <a:avLst/>
            </a:prstGeom>
            <a:noFill/>
            <a:ln w="9525">
              <a:noFill/>
              <a:miter lim="800000"/>
              <a:headEnd/>
              <a:tailEnd/>
            </a:ln>
          </p:spPr>
        </p:pic>
        <p:pic>
          <p:nvPicPr>
            <p:cNvPr id="58377" name="Picture 12" descr="31Ha_05.jpg"/>
            <p:cNvPicPr>
              <a:picLocks noChangeAspect="1"/>
            </p:cNvPicPr>
            <p:nvPr/>
          </p:nvPicPr>
          <p:blipFill>
            <a:blip r:embed="rId3"/>
            <a:srcRect l="27344" t="18230" r="27734" b="21875"/>
            <a:stretch>
              <a:fillRect/>
            </a:stretch>
          </p:blipFill>
          <p:spPr bwMode="auto">
            <a:xfrm>
              <a:off x="304800" y="1066800"/>
              <a:ext cx="1752600" cy="1752600"/>
            </a:xfrm>
            <a:prstGeom prst="rect">
              <a:avLst/>
            </a:prstGeom>
            <a:noFill/>
            <a:ln w="9525">
              <a:noFill/>
              <a:miter lim="800000"/>
              <a:headEnd/>
              <a:tailEnd/>
            </a:ln>
          </p:spPr>
        </p:pic>
      </p:grpSp>
      <p:sp>
        <p:nvSpPr>
          <p:cNvPr id="15" name="TextBox 14"/>
          <p:cNvSpPr txBox="1"/>
          <p:nvPr/>
        </p:nvSpPr>
        <p:spPr>
          <a:xfrm>
            <a:off x="250825" y="5003800"/>
            <a:ext cx="2089150" cy="1628775"/>
          </a:xfrm>
          <a:prstGeom prst="rect">
            <a:avLst/>
          </a:prstGeom>
          <a:noFill/>
        </p:spPr>
        <p:txBody>
          <a:bodyPr lIns="0" tIns="0" rIns="0" bIns="0">
            <a:normAutofit fontScale="85000" lnSpcReduction="10000"/>
          </a:bodyPr>
          <a:lstStyle/>
          <a:p>
            <a:pPr marL="168275" indent="-168275" fontAlgn="auto">
              <a:lnSpc>
                <a:spcPct val="110000"/>
              </a:lnSpc>
              <a:spcBef>
                <a:spcPts val="0"/>
              </a:spcBef>
              <a:spcAft>
                <a:spcPts val="0"/>
              </a:spcAft>
              <a:buFont typeface="Arial" pitchFamily="34" charset="0"/>
              <a:buChar char="•"/>
              <a:defRPr/>
            </a:pPr>
            <a:r>
              <a:rPr lang="en-US" dirty="0">
                <a:latin typeface="+mn-lt"/>
              </a:rPr>
              <a:t>Typical dark, organic-rich sample</a:t>
            </a:r>
          </a:p>
          <a:p>
            <a:pPr marL="168275" indent="-168275" fontAlgn="auto">
              <a:lnSpc>
                <a:spcPct val="110000"/>
              </a:lnSpc>
              <a:spcBef>
                <a:spcPts val="0"/>
              </a:spcBef>
              <a:spcAft>
                <a:spcPts val="0"/>
              </a:spcAft>
              <a:buFont typeface="Arial" pitchFamily="34" charset="0"/>
              <a:buChar char="•"/>
              <a:defRPr/>
            </a:pPr>
            <a:r>
              <a:rPr lang="en-US" dirty="0">
                <a:latin typeface="+mn-lt"/>
              </a:rPr>
              <a:t>51.3% </a:t>
            </a:r>
            <a:r>
              <a:rPr lang="en-US" dirty="0" err="1">
                <a:latin typeface="+mn-lt"/>
              </a:rPr>
              <a:t>qtz</a:t>
            </a:r>
            <a:r>
              <a:rPr lang="en-US" dirty="0">
                <a:latin typeface="+mn-lt"/>
              </a:rPr>
              <a:t>, 0.4% carbonate, 37.4% clay,</a:t>
            </a:r>
            <a:br>
              <a:rPr lang="en-US" dirty="0">
                <a:latin typeface="+mn-lt"/>
              </a:rPr>
            </a:br>
            <a:r>
              <a:rPr lang="en-US" dirty="0">
                <a:latin typeface="+mn-lt"/>
              </a:rPr>
              <a:t>5.3% TOC</a:t>
            </a:r>
          </a:p>
          <a:p>
            <a:pPr marL="168275" indent="-168275" fontAlgn="auto">
              <a:lnSpc>
                <a:spcPct val="110000"/>
              </a:lnSpc>
              <a:spcBef>
                <a:spcPts val="0"/>
              </a:spcBef>
              <a:spcAft>
                <a:spcPts val="0"/>
              </a:spcAft>
              <a:buFont typeface="Arial" pitchFamily="34" charset="0"/>
              <a:buChar char="•"/>
              <a:defRPr/>
            </a:pPr>
            <a:r>
              <a:rPr lang="en-US" dirty="0">
                <a:latin typeface="+mn-lt"/>
              </a:rPr>
              <a:t>Density porosity: 10.7%</a:t>
            </a:r>
          </a:p>
        </p:txBody>
      </p:sp>
      <p:sp>
        <p:nvSpPr>
          <p:cNvPr id="58374" name="Rectangle 13"/>
          <p:cNvSpPr>
            <a:spLocks noChangeArrowheads="1"/>
          </p:cNvSpPr>
          <p:nvPr/>
        </p:nvSpPr>
        <p:spPr bwMode="auto">
          <a:xfrm>
            <a:off x="3621088" y="1541463"/>
            <a:ext cx="4308767" cy="400110"/>
          </a:xfrm>
          <a:prstGeom prst="rect">
            <a:avLst/>
          </a:prstGeom>
          <a:noFill/>
          <a:ln w="9525">
            <a:noFill/>
            <a:miter lim="800000"/>
            <a:headEnd/>
            <a:tailEnd/>
          </a:ln>
        </p:spPr>
        <p:txBody>
          <a:bodyPr wrap="none">
            <a:spAutoFit/>
          </a:bodyPr>
          <a:lstStyle/>
          <a:p>
            <a:r>
              <a:rPr lang="en-US" sz="2000" dirty="0" smtClean="0">
                <a:latin typeface="Arial"/>
                <a:cs typeface="Arial"/>
              </a:rPr>
              <a:t>Effective </a:t>
            </a:r>
            <a:r>
              <a:rPr lang="en-US" sz="2000" dirty="0">
                <a:latin typeface="Arial"/>
                <a:cs typeface="Arial"/>
              </a:rPr>
              <a:t>Stress Coefficient: </a:t>
            </a:r>
            <a:r>
              <a:rPr lang="en-US" sz="2000" dirty="0" err="1">
                <a:latin typeface="Arial"/>
                <a:cs typeface="Arial"/>
              </a:rPr>
              <a:t>χ</a:t>
            </a:r>
            <a:r>
              <a:rPr lang="en-US" sz="2000" dirty="0">
                <a:latin typeface="Arial"/>
                <a:cs typeface="Arial"/>
              </a:rPr>
              <a:t> = 0.68</a:t>
            </a:r>
          </a:p>
        </p:txBody>
      </p:sp>
      <p:pic>
        <p:nvPicPr>
          <p:cNvPr id="58375" name="Picture 2"/>
          <p:cNvPicPr>
            <a:picLocks noChangeAspect="1" noChangeArrowheads="1"/>
          </p:cNvPicPr>
          <p:nvPr/>
        </p:nvPicPr>
        <p:blipFill>
          <a:blip r:embed="rId4"/>
          <a:srcRect/>
          <a:stretch>
            <a:fillRect/>
          </a:stretch>
        </p:blipFill>
        <p:spPr bwMode="auto">
          <a:xfrm>
            <a:off x="2770188" y="2020888"/>
            <a:ext cx="5943600" cy="4059237"/>
          </a:xfrm>
          <a:prstGeom prst="rect">
            <a:avLst/>
          </a:prstGeom>
          <a:noFill/>
          <a:ln w="9525">
            <a:noFill/>
            <a:miter lim="800000"/>
            <a:headEnd/>
            <a:tailEnd/>
          </a:ln>
        </p:spPr>
      </p:pic>
      <p:sp>
        <p:nvSpPr>
          <p:cNvPr id="13" name="Title 12"/>
          <p:cNvSpPr>
            <a:spLocks noGrp="1"/>
          </p:cNvSpPr>
          <p:nvPr>
            <p:ph type="title"/>
          </p:nvPr>
        </p:nvSpPr>
        <p:spPr>
          <a:xfrm>
            <a:off x="541338" y="-177801"/>
            <a:ext cx="8229600" cy="1143000"/>
          </a:xfrm>
        </p:spPr>
        <p:txBody>
          <a:bodyPr>
            <a:normAutofit/>
          </a:bodyPr>
          <a:lstStyle/>
          <a:p>
            <a:r>
              <a:rPr lang="en-US" sz="3200" dirty="0" smtClean="0">
                <a:latin typeface="Arial"/>
                <a:cs typeface="Arial"/>
              </a:rPr>
              <a:t>Permeability of Barnett Shale</a:t>
            </a:r>
            <a:endParaRPr lang="en-US" sz="3200" dirty="0">
              <a:latin typeface="Arial"/>
              <a:cs typeface="Arial"/>
            </a:endParaRPr>
          </a:p>
        </p:txBody>
      </p:sp>
      <p:grpSp>
        <p:nvGrpSpPr>
          <p:cNvPr id="5" name="Group 10"/>
          <p:cNvGrpSpPr>
            <a:grpSpLocks/>
          </p:cNvGrpSpPr>
          <p:nvPr/>
        </p:nvGrpSpPr>
        <p:grpSpPr bwMode="auto">
          <a:xfrm>
            <a:off x="0" y="838200"/>
            <a:ext cx="9144000" cy="136525"/>
            <a:chOff x="0" y="1180"/>
            <a:chExt cx="5760" cy="86"/>
          </a:xfrm>
        </p:grpSpPr>
        <p:sp>
          <p:nvSpPr>
            <p:cNvPr id="16" name="Rectangle 1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7" name="Rectangle 1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8"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
        <p:nvSpPr>
          <p:cNvPr id="19" name="TextBox 18"/>
          <p:cNvSpPr txBox="1"/>
          <p:nvPr/>
        </p:nvSpPr>
        <p:spPr>
          <a:xfrm>
            <a:off x="2999158" y="6171684"/>
            <a:ext cx="5709541" cy="369332"/>
          </a:xfrm>
          <a:prstGeom prst="rect">
            <a:avLst/>
          </a:prstGeom>
          <a:noFill/>
          <a:ln>
            <a:solidFill>
              <a:schemeClr val="tx1"/>
            </a:solidFill>
          </a:ln>
        </p:spPr>
        <p:txBody>
          <a:bodyPr wrap="none" rtlCol="0">
            <a:spAutoFit/>
          </a:bodyPr>
          <a:lstStyle/>
          <a:p>
            <a:r>
              <a:rPr lang="en-US" dirty="0" smtClean="0">
                <a:latin typeface="Arial"/>
                <a:cs typeface="Arial"/>
              </a:rPr>
              <a:t>Permeability Dominated by Flow Through </a:t>
            </a:r>
            <a:r>
              <a:rPr lang="en-US" dirty="0" err="1" smtClean="0">
                <a:latin typeface="Arial"/>
                <a:cs typeface="Arial"/>
              </a:rPr>
              <a:t>Microcracks</a:t>
            </a:r>
            <a:endParaRPr lang="en-US" dirty="0">
              <a:latin typeface="Arial"/>
              <a:cs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53"/>
            <a:ext cx="8229600" cy="1143000"/>
          </a:xfrm>
        </p:spPr>
        <p:txBody>
          <a:bodyPr rtlCol="0">
            <a:normAutofit/>
          </a:bodyPr>
          <a:lstStyle/>
          <a:p>
            <a:pPr fontAlgn="auto">
              <a:spcAft>
                <a:spcPts val="0"/>
              </a:spcAft>
              <a:defRPr/>
            </a:pPr>
            <a:r>
              <a:rPr lang="en-US" sz="3200" dirty="0" smtClean="0">
                <a:solidFill>
                  <a:srgbClr val="000000"/>
                </a:solidFill>
                <a:latin typeface="Arial"/>
                <a:cs typeface="Arial"/>
              </a:rPr>
              <a:t>Stress-Dependent Permeability: Conclusions</a:t>
            </a:r>
            <a:endParaRPr lang="en-US" sz="3200" dirty="0">
              <a:solidFill>
                <a:srgbClr val="000000"/>
              </a:solidFill>
              <a:latin typeface="Arial"/>
              <a:cs typeface="Arial"/>
            </a:endParaRPr>
          </a:p>
        </p:txBody>
      </p:sp>
      <p:sp>
        <p:nvSpPr>
          <p:cNvPr id="3" name="Content Placeholder 2"/>
          <p:cNvSpPr>
            <a:spLocks noGrp="1"/>
          </p:cNvSpPr>
          <p:nvPr>
            <p:ph idx="1"/>
          </p:nvPr>
        </p:nvSpPr>
        <p:spPr>
          <a:xfrm>
            <a:off x="215900" y="1592263"/>
            <a:ext cx="4211638" cy="5113337"/>
          </a:xfrm>
        </p:spPr>
        <p:txBody>
          <a:bodyPr rtlCol="0">
            <a:normAutofit fontScale="62500" lnSpcReduction="20000"/>
          </a:bodyPr>
          <a:lstStyle/>
          <a:p>
            <a:pPr fontAlgn="auto">
              <a:spcAft>
                <a:spcPts val="0"/>
              </a:spcAft>
              <a:buFont typeface="Arial" pitchFamily="34" charset="0"/>
              <a:buChar char="•"/>
              <a:defRPr/>
            </a:pPr>
            <a:r>
              <a:rPr lang="en-US" dirty="0" smtClean="0">
                <a:latin typeface="Arial"/>
                <a:cs typeface="Arial"/>
              </a:rPr>
              <a:t>Permeability 10x higher in sample with interbedded carbonate layer compared to dark, organic-rich sample</a:t>
            </a:r>
          </a:p>
          <a:p>
            <a:pPr fontAlgn="auto">
              <a:spcAft>
                <a:spcPts val="0"/>
              </a:spcAft>
              <a:buFont typeface="Arial" pitchFamily="34" charset="0"/>
              <a:buNone/>
              <a:defRPr/>
            </a:pPr>
            <a:endParaRPr lang="en-US" dirty="0" smtClean="0">
              <a:latin typeface="Arial"/>
              <a:cs typeface="Arial"/>
            </a:endParaRPr>
          </a:p>
          <a:p>
            <a:pPr fontAlgn="auto">
              <a:spcAft>
                <a:spcPts val="0"/>
              </a:spcAft>
              <a:buFont typeface="Arial" pitchFamily="34" charset="0"/>
              <a:buChar char="•"/>
              <a:defRPr/>
            </a:pPr>
            <a:r>
              <a:rPr lang="en-US" dirty="0" smtClean="0">
                <a:latin typeface="Arial"/>
                <a:cs typeface="Arial"/>
              </a:rPr>
              <a:t>Both samples have χ &lt; 1</a:t>
            </a:r>
            <a:r>
              <a:rPr lang="en-US" dirty="0" smtClean="0">
                <a:latin typeface="Arial"/>
                <a:cs typeface="Arial"/>
                <a:sym typeface="Wingdings" pitchFamily="2" charset="2"/>
              </a:rPr>
              <a:t>, indicating that the kerogen is likely not surrounding isolated flow paths</a:t>
            </a:r>
          </a:p>
          <a:p>
            <a:pPr fontAlgn="auto">
              <a:spcAft>
                <a:spcPts val="0"/>
              </a:spcAft>
              <a:buFont typeface="Arial" pitchFamily="34" charset="0"/>
              <a:buChar char="•"/>
              <a:defRPr/>
            </a:pPr>
            <a:endParaRPr lang="en-US" dirty="0" smtClean="0">
              <a:latin typeface="Arial"/>
              <a:cs typeface="Arial"/>
              <a:sym typeface="Wingdings" pitchFamily="2" charset="2"/>
            </a:endParaRPr>
          </a:p>
          <a:p>
            <a:pPr fontAlgn="auto">
              <a:spcAft>
                <a:spcPts val="0"/>
              </a:spcAft>
              <a:buFont typeface="Arial" pitchFamily="34" charset="0"/>
              <a:buChar char="•"/>
              <a:defRPr/>
            </a:pPr>
            <a:r>
              <a:rPr lang="en-US" dirty="0" smtClean="0">
                <a:latin typeface="Arial"/>
                <a:cs typeface="Arial"/>
                <a:sym typeface="Wingdings" pitchFamily="2" charset="2"/>
              </a:rPr>
              <a:t>Able to fit data from both samples using simple functions based on Darcy’s law; Darcy-type flow may still be dominant regime in these samples</a:t>
            </a:r>
          </a:p>
          <a:p>
            <a:pPr fontAlgn="auto">
              <a:spcAft>
                <a:spcPts val="0"/>
              </a:spcAft>
              <a:buFont typeface="Arial" pitchFamily="34" charset="0"/>
              <a:buChar char="•"/>
              <a:defRPr/>
            </a:pPr>
            <a:endParaRPr lang="en-US" dirty="0" smtClean="0">
              <a:latin typeface="Arial"/>
              <a:cs typeface="Arial"/>
              <a:sym typeface="Wingdings" pitchFamily="2" charset="2"/>
            </a:endParaRPr>
          </a:p>
          <a:p>
            <a:pPr fontAlgn="auto">
              <a:spcAft>
                <a:spcPts val="0"/>
              </a:spcAft>
              <a:buFont typeface="Arial" pitchFamily="34" charset="0"/>
              <a:buChar char="•"/>
              <a:defRPr/>
            </a:pPr>
            <a:r>
              <a:rPr lang="en-US" dirty="0" smtClean="0">
                <a:latin typeface="Arial"/>
                <a:cs typeface="Arial"/>
              </a:rPr>
              <a:t>With χ &lt; 1 and Darcy-type flow still apparent, microcracks most likely form a controlling flow path</a:t>
            </a:r>
          </a:p>
          <a:p>
            <a:pPr fontAlgn="auto">
              <a:spcAft>
                <a:spcPts val="0"/>
              </a:spcAft>
              <a:buFont typeface="Arial" pitchFamily="34" charset="0"/>
              <a:buChar char="•"/>
              <a:defRPr/>
            </a:pPr>
            <a:endParaRPr lang="en-US" dirty="0" smtClean="0">
              <a:latin typeface="Arial"/>
              <a:cs typeface="Arial"/>
            </a:endParaRPr>
          </a:p>
          <a:p>
            <a:pPr fontAlgn="auto">
              <a:spcAft>
                <a:spcPts val="0"/>
              </a:spcAft>
              <a:buFont typeface="Arial" pitchFamily="34" charset="0"/>
              <a:buNone/>
              <a:defRPr/>
            </a:pPr>
            <a:endParaRPr lang="en-US" dirty="0">
              <a:latin typeface="Arial"/>
              <a:cs typeface="Arial"/>
            </a:endParaRPr>
          </a:p>
        </p:txBody>
      </p:sp>
      <p:grpSp>
        <p:nvGrpSpPr>
          <p:cNvPr id="6" name="Group 15"/>
          <p:cNvGrpSpPr>
            <a:grpSpLocks/>
          </p:cNvGrpSpPr>
          <p:nvPr/>
        </p:nvGrpSpPr>
        <p:grpSpPr bwMode="auto">
          <a:xfrm>
            <a:off x="4787967" y="2240396"/>
            <a:ext cx="4106932" cy="2773498"/>
            <a:chOff x="5040052" y="1844824"/>
            <a:chExt cx="3852403" cy="2601479"/>
          </a:xfrm>
        </p:grpSpPr>
        <p:pic>
          <p:nvPicPr>
            <p:cNvPr id="59409" name="Picture 2"/>
            <p:cNvPicPr>
              <a:picLocks noChangeAspect="1" noChangeArrowheads="1"/>
            </p:cNvPicPr>
            <p:nvPr/>
          </p:nvPicPr>
          <p:blipFill>
            <a:blip r:embed="rId2"/>
            <a:srcRect/>
            <a:stretch>
              <a:fillRect/>
            </a:stretch>
          </p:blipFill>
          <p:spPr bwMode="auto">
            <a:xfrm>
              <a:off x="5040052" y="1844824"/>
              <a:ext cx="3852403" cy="2601479"/>
            </a:xfrm>
            <a:prstGeom prst="rect">
              <a:avLst/>
            </a:prstGeom>
            <a:noFill/>
            <a:ln w="9525">
              <a:noFill/>
              <a:miter lim="800000"/>
              <a:headEnd/>
              <a:tailEnd/>
            </a:ln>
          </p:spPr>
        </p:pic>
        <p:sp>
          <p:nvSpPr>
            <p:cNvPr id="8" name="Rectangle 7"/>
            <p:cNvSpPr/>
            <p:nvPr/>
          </p:nvSpPr>
          <p:spPr>
            <a:xfrm>
              <a:off x="5939414" y="2888234"/>
              <a:ext cx="288888" cy="28887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sp>
          <p:nvSpPr>
            <p:cNvPr id="9" name="Rectangle 8"/>
            <p:cNvSpPr/>
            <p:nvPr/>
          </p:nvSpPr>
          <p:spPr>
            <a:xfrm>
              <a:off x="7127727" y="2923971"/>
              <a:ext cx="288888" cy="28887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sp>
          <p:nvSpPr>
            <p:cNvPr id="10" name="Rectangle 9"/>
            <p:cNvSpPr/>
            <p:nvPr/>
          </p:nvSpPr>
          <p:spPr>
            <a:xfrm>
              <a:off x="8351779" y="2923971"/>
              <a:ext cx="288888" cy="28887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grpSp>
      <p:sp>
        <p:nvSpPr>
          <p:cNvPr id="59398" name="TextBox 10"/>
          <p:cNvSpPr txBox="1">
            <a:spLocks noChangeArrowheads="1"/>
          </p:cNvSpPr>
          <p:nvPr/>
        </p:nvSpPr>
        <p:spPr bwMode="auto">
          <a:xfrm>
            <a:off x="4787967" y="1664278"/>
            <a:ext cx="4087702" cy="554050"/>
          </a:xfrm>
          <a:prstGeom prst="rect">
            <a:avLst/>
          </a:prstGeom>
          <a:noFill/>
          <a:ln w="9525">
            <a:noFill/>
            <a:miter lim="800000"/>
            <a:headEnd/>
            <a:tailEnd/>
          </a:ln>
        </p:spPr>
        <p:txBody>
          <a:bodyPr lIns="0" tIns="0" rIns="0" bIns="0">
            <a:spAutoFit/>
          </a:bodyPr>
          <a:lstStyle/>
          <a:p>
            <a:r>
              <a:rPr lang="en-US" b="1">
                <a:latin typeface="Calibri" pitchFamily="34" charset="0"/>
              </a:rPr>
              <a:t>Kerogen grains do not form an isolated compressible flow path</a:t>
            </a:r>
          </a:p>
        </p:txBody>
      </p:sp>
      <p:sp>
        <p:nvSpPr>
          <p:cNvPr id="12" name="Rectangle 11"/>
          <p:cNvSpPr/>
          <p:nvPr/>
        </p:nvSpPr>
        <p:spPr bwMode="auto">
          <a:xfrm>
            <a:off x="4679950" y="1592263"/>
            <a:ext cx="4284663" cy="396081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sp>
        <p:nvSpPr>
          <p:cNvPr id="59401" name="Rectangle 13"/>
          <p:cNvSpPr>
            <a:spLocks noChangeArrowheads="1"/>
          </p:cNvSpPr>
          <p:nvPr/>
        </p:nvSpPr>
        <p:spPr bwMode="auto">
          <a:xfrm>
            <a:off x="5273158" y="4976957"/>
            <a:ext cx="495349" cy="277025"/>
          </a:xfrm>
          <a:prstGeom prst="rect">
            <a:avLst/>
          </a:prstGeom>
          <a:noFill/>
          <a:ln w="9525">
            <a:noFill/>
            <a:miter lim="800000"/>
            <a:headEnd/>
            <a:tailEnd/>
          </a:ln>
        </p:spPr>
        <p:txBody>
          <a:bodyPr wrap="none" lIns="0" tIns="0" rIns="0" bIns="0">
            <a:spAutoFit/>
          </a:bodyPr>
          <a:lstStyle/>
          <a:p>
            <a:pPr algn="ctr"/>
            <a:r>
              <a:rPr lang="el-GR" b="1">
                <a:latin typeface="Calibri" pitchFamily="34" charset="0"/>
              </a:rPr>
              <a:t>χ </a:t>
            </a:r>
            <a:r>
              <a:rPr lang="en-US" b="1">
                <a:latin typeface="Calibri" pitchFamily="34" charset="0"/>
              </a:rPr>
              <a:t>&lt;</a:t>
            </a:r>
            <a:r>
              <a:rPr lang="el-GR" b="1">
                <a:latin typeface="Calibri" pitchFamily="34" charset="0"/>
              </a:rPr>
              <a:t> 1 </a:t>
            </a:r>
            <a:endParaRPr lang="en-US" b="1">
              <a:latin typeface="Calibri" pitchFamily="34" charset="0"/>
            </a:endParaRPr>
          </a:p>
        </p:txBody>
      </p:sp>
      <p:sp>
        <p:nvSpPr>
          <p:cNvPr id="59403" name="Rectangle 16"/>
          <p:cNvSpPr>
            <a:spLocks noChangeArrowheads="1"/>
          </p:cNvSpPr>
          <p:nvPr/>
        </p:nvSpPr>
        <p:spPr bwMode="auto">
          <a:xfrm>
            <a:off x="7901565" y="4976957"/>
            <a:ext cx="495349" cy="277025"/>
          </a:xfrm>
          <a:prstGeom prst="rect">
            <a:avLst/>
          </a:prstGeom>
          <a:noFill/>
          <a:ln w="9525">
            <a:noFill/>
            <a:miter lim="800000"/>
            <a:headEnd/>
            <a:tailEnd/>
          </a:ln>
        </p:spPr>
        <p:txBody>
          <a:bodyPr wrap="none" lIns="0" tIns="0" rIns="0" bIns="0">
            <a:spAutoFit/>
          </a:bodyPr>
          <a:lstStyle/>
          <a:p>
            <a:pPr algn="ctr"/>
            <a:r>
              <a:rPr lang="el-GR" b="1">
                <a:latin typeface="Calibri" pitchFamily="34" charset="0"/>
              </a:rPr>
              <a:t>χ </a:t>
            </a:r>
            <a:r>
              <a:rPr lang="en-US" b="1">
                <a:latin typeface="Calibri" pitchFamily="34" charset="0"/>
              </a:rPr>
              <a:t>&lt;</a:t>
            </a:r>
            <a:r>
              <a:rPr lang="el-GR" b="1">
                <a:latin typeface="Calibri" pitchFamily="34" charset="0"/>
              </a:rPr>
              <a:t> 1 </a:t>
            </a:r>
            <a:endParaRPr lang="en-US" b="1">
              <a:latin typeface="Calibri" pitchFamily="34" charset="0"/>
            </a:endParaRPr>
          </a:p>
        </p:txBody>
      </p:sp>
      <p:grpSp>
        <p:nvGrpSpPr>
          <p:cNvPr id="7" name="Group 28"/>
          <p:cNvGrpSpPr>
            <a:grpSpLocks/>
          </p:cNvGrpSpPr>
          <p:nvPr/>
        </p:nvGrpSpPr>
        <p:grpSpPr bwMode="auto">
          <a:xfrm>
            <a:off x="6201062" y="2276403"/>
            <a:ext cx="1188184" cy="3168650"/>
            <a:chOff x="6228184" y="2636912"/>
            <a:chExt cx="1188132" cy="2880320"/>
          </a:xfrm>
        </p:grpSpPr>
        <p:sp>
          <p:nvSpPr>
            <p:cNvPr id="18" name="Rectangle 17"/>
            <p:cNvSpPr/>
            <p:nvPr/>
          </p:nvSpPr>
          <p:spPr>
            <a:xfrm>
              <a:off x="6227897" y="2636977"/>
              <a:ext cx="1188986" cy="288032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cxnSp>
          <p:nvCxnSpPr>
            <p:cNvPr id="20" name="Straight Connector 19"/>
            <p:cNvCxnSpPr/>
            <p:nvPr/>
          </p:nvCxnSpPr>
          <p:spPr>
            <a:xfrm rot="16200000" flipH="1">
              <a:off x="5363975" y="3500900"/>
              <a:ext cx="2880320" cy="11524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382230" y="3482644"/>
              <a:ext cx="2880320" cy="11889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405" name="Rectangle 29"/>
          <p:cNvSpPr>
            <a:spLocks noChangeArrowheads="1"/>
          </p:cNvSpPr>
          <p:nvPr/>
        </p:nvSpPr>
        <p:spPr bwMode="auto">
          <a:xfrm>
            <a:off x="6572565" y="4976957"/>
            <a:ext cx="495349" cy="277025"/>
          </a:xfrm>
          <a:prstGeom prst="rect">
            <a:avLst/>
          </a:prstGeom>
          <a:noFill/>
          <a:ln w="9525">
            <a:noFill/>
            <a:miter lim="800000"/>
            <a:headEnd/>
            <a:tailEnd/>
          </a:ln>
        </p:spPr>
        <p:txBody>
          <a:bodyPr wrap="none" lIns="0" tIns="0" rIns="0" bIns="0">
            <a:spAutoFit/>
          </a:bodyPr>
          <a:lstStyle/>
          <a:p>
            <a:pPr algn="ctr"/>
            <a:r>
              <a:rPr lang="el-GR" b="1">
                <a:latin typeface="Calibri" pitchFamily="34" charset="0"/>
              </a:rPr>
              <a:t>χ </a:t>
            </a:r>
            <a:r>
              <a:rPr lang="en-US" b="1">
                <a:latin typeface="Calibri" pitchFamily="34" charset="0"/>
              </a:rPr>
              <a:t>&gt;</a:t>
            </a:r>
            <a:r>
              <a:rPr lang="el-GR" b="1">
                <a:latin typeface="Calibri" pitchFamily="34" charset="0"/>
              </a:rPr>
              <a:t> 1 </a:t>
            </a:r>
            <a:endParaRPr lang="en-US" b="1">
              <a:latin typeface="Calibri" pitchFamily="34" charset="0"/>
            </a:endParaRPr>
          </a:p>
        </p:txBody>
      </p:sp>
      <p:grpSp>
        <p:nvGrpSpPr>
          <p:cNvPr id="22" name="Group 28"/>
          <p:cNvGrpSpPr>
            <a:grpSpLocks/>
          </p:cNvGrpSpPr>
          <p:nvPr/>
        </p:nvGrpSpPr>
        <p:grpSpPr bwMode="auto">
          <a:xfrm>
            <a:off x="7487973" y="2276406"/>
            <a:ext cx="1188184" cy="3168650"/>
            <a:chOff x="6228184" y="2636912"/>
            <a:chExt cx="1188132" cy="2880320"/>
          </a:xfrm>
        </p:grpSpPr>
        <p:sp>
          <p:nvSpPr>
            <p:cNvPr id="23" name="Rectangle 22"/>
            <p:cNvSpPr/>
            <p:nvPr/>
          </p:nvSpPr>
          <p:spPr>
            <a:xfrm>
              <a:off x="6227897" y="2636977"/>
              <a:ext cx="1188986" cy="288032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cxnSp>
          <p:nvCxnSpPr>
            <p:cNvPr id="24" name="Straight Connector 23"/>
            <p:cNvCxnSpPr/>
            <p:nvPr/>
          </p:nvCxnSpPr>
          <p:spPr>
            <a:xfrm rot="16200000" flipH="1">
              <a:off x="5363975" y="3500900"/>
              <a:ext cx="2880320" cy="11524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382230" y="3482644"/>
              <a:ext cx="2880320" cy="11889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10"/>
          <p:cNvGrpSpPr>
            <a:grpSpLocks/>
          </p:cNvGrpSpPr>
          <p:nvPr/>
        </p:nvGrpSpPr>
        <p:grpSpPr bwMode="auto">
          <a:xfrm>
            <a:off x="0" y="838200"/>
            <a:ext cx="9144000" cy="136525"/>
            <a:chOff x="0" y="1180"/>
            <a:chExt cx="5760" cy="86"/>
          </a:xfrm>
        </p:grpSpPr>
        <p:sp>
          <p:nvSpPr>
            <p:cNvPr id="27" name="Rectangle 2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8" name="Rectangle 2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30" name="TextBox 29"/>
          <p:cNvSpPr txBox="1"/>
          <p:nvPr/>
        </p:nvSpPr>
        <p:spPr>
          <a:xfrm>
            <a:off x="5129913" y="5856073"/>
            <a:ext cx="3506088" cy="646331"/>
          </a:xfrm>
          <a:prstGeom prst="rect">
            <a:avLst/>
          </a:prstGeom>
          <a:noFill/>
          <a:ln>
            <a:solidFill>
              <a:schemeClr val="tx1"/>
            </a:solidFill>
          </a:ln>
        </p:spPr>
        <p:txBody>
          <a:bodyPr wrap="none" rtlCol="0">
            <a:spAutoFit/>
          </a:bodyPr>
          <a:lstStyle/>
          <a:p>
            <a:pPr algn="ctr"/>
            <a:r>
              <a:rPr lang="en-US" dirty="0" smtClean="0">
                <a:latin typeface="Arial"/>
                <a:cs typeface="Arial"/>
              </a:rPr>
              <a:t>Permeability Dominated by Flow </a:t>
            </a:r>
          </a:p>
          <a:p>
            <a:pPr algn="ctr"/>
            <a:r>
              <a:rPr lang="en-US" dirty="0" smtClean="0">
                <a:latin typeface="Arial"/>
                <a:cs typeface="Arial"/>
              </a:rPr>
              <a:t>Through </a:t>
            </a:r>
            <a:r>
              <a:rPr lang="en-US" dirty="0" err="1" smtClean="0">
                <a:latin typeface="Arial"/>
                <a:cs typeface="Arial"/>
              </a:rPr>
              <a:t>Microcracks</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507999" y="-148687"/>
            <a:ext cx="8229600" cy="1143000"/>
          </a:xfrm>
          <a:effectLst>
            <a:outerShdw dist="254000" dir="8999997" sx="97000" sy="97000" algn="tr" rotWithShape="0">
              <a:srgbClr val="953735">
                <a:alpha val="28000"/>
              </a:srgbClr>
            </a:outerShdw>
          </a:effectLst>
        </p:spPr>
        <p:txBody>
          <a:bodyPr>
            <a:normAutofit/>
          </a:bodyPr>
          <a:lstStyle/>
          <a:p>
            <a:pPr>
              <a:defRPr/>
            </a:pPr>
            <a:r>
              <a:rPr lang="en-US" sz="3200" kern="0" dirty="0" smtClean="0">
                <a:latin typeface="Arial" charset="0"/>
                <a:ea typeface="ＭＳ Ｐゴシック" charset="-128"/>
                <a:cs typeface="ＭＳ Ｐゴシック" charset="-128"/>
              </a:rPr>
              <a:t>Why Is Production Persistent?</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61" name="Picture 60" descr="Production Profiles Valko and Lee.png"/>
          <p:cNvPicPr>
            <a:picLocks noChangeAspect="1"/>
          </p:cNvPicPr>
          <p:nvPr/>
        </p:nvPicPr>
        <p:blipFill>
          <a:blip r:embed="rId4"/>
          <a:stretch>
            <a:fillRect/>
          </a:stretch>
        </p:blipFill>
        <p:spPr>
          <a:xfrm>
            <a:off x="-50799" y="1108891"/>
            <a:ext cx="9144000" cy="5723930"/>
          </a:xfrm>
          <a:prstGeom prst="rect">
            <a:avLst/>
          </a:prstGeom>
        </p:spPr>
      </p:pic>
      <p:sp>
        <p:nvSpPr>
          <p:cNvPr id="62" name="TextBox 61"/>
          <p:cNvSpPr txBox="1"/>
          <p:nvPr/>
        </p:nvSpPr>
        <p:spPr>
          <a:xfrm>
            <a:off x="3114970" y="937682"/>
            <a:ext cx="3601930" cy="646331"/>
          </a:xfrm>
          <a:prstGeom prst="rect">
            <a:avLst/>
          </a:prstGeom>
          <a:solidFill>
            <a:srgbClr val="FFFFFF"/>
          </a:solidFill>
        </p:spPr>
        <p:txBody>
          <a:bodyPr wrap="none" rtlCol="0">
            <a:spAutoFit/>
          </a:bodyPr>
          <a:lstStyle/>
          <a:p>
            <a:pPr algn="ctr"/>
            <a:r>
              <a:rPr lang="en-US" dirty="0" smtClean="0">
                <a:latin typeface="Arial"/>
                <a:cs typeface="Arial"/>
              </a:rPr>
              <a:t>Average Monthly Well Production</a:t>
            </a:r>
          </a:p>
          <a:p>
            <a:pPr algn="ctr"/>
            <a:r>
              <a:rPr lang="en-US" dirty="0" smtClean="0">
                <a:latin typeface="Arial"/>
                <a:cs typeface="Arial"/>
              </a:rPr>
              <a:t>Barnett Shale</a:t>
            </a:r>
            <a:endParaRPr lang="en-US" dirty="0">
              <a:latin typeface="Arial"/>
              <a:cs typeface="Arial"/>
            </a:endParaRPr>
          </a:p>
        </p:txBody>
      </p:sp>
      <p:sp>
        <p:nvSpPr>
          <p:cNvPr id="63" name="TextBox 62"/>
          <p:cNvSpPr txBox="1"/>
          <p:nvPr/>
        </p:nvSpPr>
        <p:spPr>
          <a:xfrm>
            <a:off x="5461818" y="2887144"/>
            <a:ext cx="3123384" cy="923330"/>
          </a:xfrm>
          <a:prstGeom prst="rect">
            <a:avLst/>
          </a:prstGeom>
          <a:solidFill>
            <a:srgbClr val="FFFFFF"/>
          </a:solidFill>
        </p:spPr>
        <p:txBody>
          <a:bodyPr wrap="none" rtlCol="0">
            <a:spAutoFit/>
          </a:bodyPr>
          <a:lstStyle/>
          <a:p>
            <a:pPr algn="ctr"/>
            <a:r>
              <a:rPr lang="en-US" dirty="0" err="1" smtClean="0">
                <a:latin typeface="Arial"/>
                <a:cs typeface="Arial"/>
              </a:rPr>
              <a:t>Valko</a:t>
            </a:r>
            <a:r>
              <a:rPr lang="en-US" dirty="0" smtClean="0">
                <a:latin typeface="Arial"/>
                <a:cs typeface="Arial"/>
              </a:rPr>
              <a:t> and Lee (2010)</a:t>
            </a:r>
          </a:p>
          <a:p>
            <a:pPr algn="ctr"/>
            <a:r>
              <a:rPr lang="en-US" dirty="0" smtClean="0">
                <a:latin typeface="Arial"/>
                <a:cs typeface="Arial"/>
              </a:rPr>
              <a:t>Extended Exponential Model</a:t>
            </a:r>
          </a:p>
          <a:p>
            <a:pPr algn="ctr"/>
            <a:r>
              <a:rPr lang="en-US" dirty="0" smtClean="0">
                <a:latin typeface="Arial"/>
                <a:cs typeface="Arial"/>
              </a:rPr>
              <a:t>SPE 134231</a:t>
            </a:r>
            <a:endParaRPr lang="en-US" dirty="0">
              <a:latin typeface="Arial"/>
              <a:cs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45" name="Rectangle 2"/>
          <p:cNvSpPr txBox="1">
            <a:spLocks noChangeArrowheads="1"/>
          </p:cNvSpPr>
          <p:nvPr/>
        </p:nvSpPr>
        <p:spPr bwMode="auto">
          <a:xfrm>
            <a:off x="3200400" y="6248400"/>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0" cap="none" spc="0" normalizeH="0" baseline="0" noProof="0" smtClean="0">
                <a:ln>
                  <a:noFill/>
                </a:ln>
                <a:solidFill>
                  <a:schemeClr val="tx2"/>
                </a:solidFill>
                <a:effectLst/>
                <a:uLnTx/>
                <a:uFillTx/>
                <a:latin typeface="Arial" charset="0"/>
                <a:ea typeface="+mj-ea"/>
                <a:cs typeface="+mj-cs"/>
              </a:rPr>
              <a:t>Sondergeld et al., 2010</a:t>
            </a:r>
            <a:endParaRPr kumimoji="0" lang="en-US" sz="1600" b="0" i="1" u="none" strike="noStrike" kern="0" cap="none" spc="0" normalizeH="0" baseline="0" noProof="0">
              <a:ln>
                <a:noFill/>
              </a:ln>
              <a:solidFill>
                <a:schemeClr val="tx2"/>
              </a:solidFill>
              <a:effectLst/>
              <a:uLnTx/>
              <a:uFillTx/>
              <a:latin typeface="Arial" charset="0"/>
              <a:ea typeface="+mj-ea"/>
              <a:cs typeface="+mj-cs"/>
            </a:endParaRPr>
          </a:p>
        </p:txBody>
      </p:sp>
      <p:pic>
        <p:nvPicPr>
          <p:cNvPr id="47" name="Picture 3"/>
          <p:cNvPicPr>
            <a:picLocks noChangeAspect="1" noChangeArrowheads="1"/>
          </p:cNvPicPr>
          <p:nvPr/>
        </p:nvPicPr>
        <p:blipFill>
          <a:blip r:embed="rId4"/>
          <a:srcRect b="11613"/>
          <a:stretch>
            <a:fillRect/>
          </a:stretch>
        </p:blipFill>
        <p:spPr bwMode="auto">
          <a:xfrm>
            <a:off x="213780" y="1045288"/>
            <a:ext cx="8930508" cy="5273675"/>
          </a:xfrm>
          <a:prstGeom prst="rect">
            <a:avLst/>
          </a:prstGeom>
          <a:noFill/>
          <a:ln w="9525">
            <a:noFill/>
            <a:miter lim="800000"/>
            <a:headEnd/>
            <a:tailEnd/>
          </a:ln>
        </p:spPr>
      </p:pic>
      <p:sp>
        <p:nvSpPr>
          <p:cNvPr id="48" name="Text Box 4"/>
          <p:cNvSpPr txBox="1">
            <a:spLocks noChangeArrowheads="1"/>
          </p:cNvSpPr>
          <p:nvPr/>
        </p:nvSpPr>
        <p:spPr bwMode="auto">
          <a:xfrm>
            <a:off x="1227768" y="147447"/>
            <a:ext cx="6730929" cy="584776"/>
          </a:xfrm>
          <a:prstGeom prst="rect">
            <a:avLst/>
          </a:prstGeom>
          <a:noFill/>
          <a:ln w="9525">
            <a:noFill/>
            <a:miter lim="800000"/>
            <a:headEnd/>
            <a:tailEnd/>
          </a:ln>
          <a:effectLst/>
        </p:spPr>
        <p:txBody>
          <a:bodyPr wrap="none">
            <a:prstTxWarp prst="textNoShape">
              <a:avLst/>
            </a:prstTxWarp>
            <a:spAutoFit/>
          </a:bodyPr>
          <a:lstStyle/>
          <a:p>
            <a:r>
              <a:rPr lang="en-US" sz="3200" dirty="0">
                <a:latin typeface="Arial" charset="0"/>
              </a:rPr>
              <a:t>Scale Dependent Flow </a:t>
            </a:r>
            <a:r>
              <a:rPr lang="en-US" sz="3200" dirty="0" smtClean="0">
                <a:latin typeface="Arial" charset="0"/>
              </a:rPr>
              <a:t>Mechanisms</a:t>
            </a:r>
            <a:endParaRPr lang="en-US" sz="3200" dirty="0">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9" name="Rectangle 2"/>
          <p:cNvSpPr>
            <a:spLocks noChangeArrowheads="1"/>
          </p:cNvSpPr>
          <p:nvPr/>
        </p:nvSpPr>
        <p:spPr bwMode="auto">
          <a:xfrm>
            <a:off x="609600" y="2895600"/>
            <a:ext cx="7848600" cy="1328738"/>
          </a:xfrm>
          <a:prstGeom prst="rect">
            <a:avLst/>
          </a:prstGeom>
          <a:solidFill>
            <a:schemeClr val="bg1"/>
          </a:solidFill>
          <a:ln w="9525">
            <a:noFill/>
            <a:miter lim="800000"/>
            <a:headEnd/>
            <a:tailEnd/>
          </a:ln>
          <a:effectLst/>
        </p:spPr>
        <p:txBody>
          <a:bodyPr lIns="92075" tIns="46038" rIns="92075" bIns="46038">
            <a:prstTxWarp prst="textNoShape">
              <a:avLst/>
            </a:prstTxWarp>
            <a:spAutoFit/>
          </a:bodyPr>
          <a:lstStyle/>
          <a:p>
            <a:pPr>
              <a:spcBef>
                <a:spcPct val="50000"/>
              </a:spcBef>
              <a:buFontTx/>
              <a:buChar char="•"/>
            </a:pPr>
            <a:r>
              <a:rPr lang="en-AU">
                <a:latin typeface="Arial" charset="0"/>
                <a:ea typeface="Arial" charset="0"/>
                <a:cs typeface="Arial" charset="0"/>
              </a:rPr>
              <a:t> Knudsen diffusion </a:t>
            </a:r>
            <a:r>
              <a:rPr lang="tr-TR">
                <a:latin typeface="Arial" charset="0"/>
                <a:ea typeface="Arial" charset="0"/>
                <a:cs typeface="Arial" charset="0"/>
              </a:rPr>
              <a:t>will be the</a:t>
            </a:r>
            <a:r>
              <a:rPr lang="en-AU">
                <a:latin typeface="Arial" charset="0"/>
                <a:ea typeface="Arial" charset="0"/>
                <a:cs typeface="Arial" charset="0"/>
              </a:rPr>
              <a:t> dominant</a:t>
            </a:r>
            <a:r>
              <a:rPr lang="tr-TR">
                <a:latin typeface="Arial" charset="0"/>
                <a:ea typeface="Arial" charset="0"/>
                <a:cs typeface="Arial" charset="0"/>
              </a:rPr>
              <a:t> mechanism whenever the mean free path is large compared with the pore diameter. </a:t>
            </a:r>
          </a:p>
          <a:p>
            <a:pPr>
              <a:spcBef>
                <a:spcPct val="50000"/>
              </a:spcBef>
              <a:buFontTx/>
              <a:buChar char="•"/>
            </a:pPr>
            <a:r>
              <a:rPr lang="en-US">
                <a:latin typeface="Arial" charset="0"/>
                <a:ea typeface="Arial" charset="0"/>
                <a:cs typeface="Arial" charset="0"/>
              </a:rPr>
              <a:t> </a:t>
            </a:r>
            <a:r>
              <a:rPr lang="tr-TR">
                <a:latin typeface="Arial" charset="0"/>
                <a:ea typeface="Arial" charset="0"/>
                <a:cs typeface="Arial" charset="0"/>
              </a:rPr>
              <a:t>Collisions with the pore walls will be more frequent than those between the molecules</a:t>
            </a:r>
            <a:endParaRPr lang="en-AU">
              <a:latin typeface="Arial" charset="0"/>
              <a:ea typeface="Arial" charset="0"/>
              <a:cs typeface="Arial" charset="0"/>
            </a:endParaRPr>
          </a:p>
        </p:txBody>
      </p:sp>
      <p:sp>
        <p:nvSpPr>
          <p:cNvPr id="10" name="Rectangle 3"/>
          <p:cNvSpPr>
            <a:spLocks noChangeArrowheads="1"/>
          </p:cNvSpPr>
          <p:nvPr/>
        </p:nvSpPr>
        <p:spPr bwMode="auto">
          <a:xfrm>
            <a:off x="685800" y="4564063"/>
            <a:ext cx="5640388" cy="1303337"/>
          </a:xfrm>
          <a:prstGeom prst="rect">
            <a:avLst/>
          </a:prstGeom>
          <a:solidFill>
            <a:schemeClr val="bg1"/>
          </a:solidFill>
          <a:ln w="9525">
            <a:noFill/>
            <a:miter lim="800000"/>
            <a:headEnd/>
            <a:tailEnd/>
          </a:ln>
          <a:effectLst/>
        </p:spPr>
        <p:txBody>
          <a:bodyPr lIns="92075" tIns="46038" rIns="92075" bIns="46038">
            <a:prstTxWarp prst="textNoShape">
              <a:avLst/>
            </a:prstTxWarp>
            <a:spAutoFit/>
          </a:bodyPr>
          <a:lstStyle/>
          <a:p>
            <a:pPr eaLnBrk="0" hangingPunct="0">
              <a:lnSpc>
                <a:spcPct val="120000"/>
              </a:lnSpc>
              <a:spcBef>
                <a:spcPct val="50000"/>
              </a:spcBef>
            </a:pPr>
            <a:r>
              <a:rPr lang="en-AU" b="1">
                <a:latin typeface="Arial" charset="0"/>
                <a:ea typeface="Arial" charset="0"/>
                <a:cs typeface="Arial" charset="0"/>
              </a:rPr>
              <a:t> </a:t>
            </a:r>
            <a:r>
              <a:rPr lang="tr-TR" b="1">
                <a:latin typeface="Arial" charset="0"/>
                <a:ea typeface="Arial" charset="0"/>
                <a:cs typeface="Arial" charset="0"/>
              </a:rPr>
              <a:t>Knudsen diffusion prevails</a:t>
            </a:r>
            <a:r>
              <a:rPr lang="en-US" b="1">
                <a:latin typeface="Arial" charset="0"/>
                <a:ea typeface="Arial" charset="0"/>
                <a:cs typeface="Arial" charset="0"/>
              </a:rPr>
              <a:t>:</a:t>
            </a:r>
            <a:r>
              <a:rPr lang="tr-TR" b="1">
                <a:latin typeface="Arial" charset="0"/>
                <a:ea typeface="Arial" charset="0"/>
                <a:cs typeface="Arial" charset="0"/>
              </a:rPr>
              <a:t>  </a:t>
            </a:r>
          </a:p>
          <a:p>
            <a:pPr eaLnBrk="0" hangingPunct="0">
              <a:lnSpc>
                <a:spcPct val="120000"/>
              </a:lnSpc>
              <a:spcBef>
                <a:spcPct val="50000"/>
              </a:spcBef>
            </a:pPr>
            <a:r>
              <a:rPr lang="en-AU">
                <a:latin typeface="Arial" charset="0"/>
                <a:ea typeface="Arial" charset="0"/>
                <a:cs typeface="Arial" charset="0"/>
              </a:rPr>
              <a:t>1) </a:t>
            </a:r>
            <a:r>
              <a:rPr lang="tr-TR">
                <a:latin typeface="Arial" charset="0"/>
                <a:ea typeface="Arial" charset="0"/>
                <a:cs typeface="Arial" charset="0"/>
              </a:rPr>
              <a:t>when </a:t>
            </a:r>
            <a:r>
              <a:rPr lang="en-AU">
                <a:latin typeface="Arial" charset="0"/>
                <a:ea typeface="Arial" charset="0"/>
                <a:cs typeface="Arial" charset="0"/>
              </a:rPr>
              <a:t>gas density is low</a:t>
            </a:r>
          </a:p>
          <a:p>
            <a:pPr>
              <a:spcBef>
                <a:spcPct val="50000"/>
              </a:spcBef>
            </a:pPr>
            <a:r>
              <a:rPr lang="tr-TR">
                <a:latin typeface="Arial" charset="0"/>
                <a:ea typeface="Arial" charset="0"/>
                <a:cs typeface="Arial" charset="0"/>
              </a:rPr>
              <a:t>2)</a:t>
            </a:r>
            <a:r>
              <a:rPr lang="en-US">
                <a:latin typeface="Arial" charset="0"/>
                <a:ea typeface="Arial" charset="0"/>
                <a:cs typeface="Arial" charset="0"/>
              </a:rPr>
              <a:t> </a:t>
            </a:r>
            <a:r>
              <a:rPr lang="tr-TR">
                <a:latin typeface="Arial" charset="0"/>
                <a:ea typeface="Arial" charset="0"/>
                <a:cs typeface="Arial" charset="0"/>
              </a:rPr>
              <a:t>when </a:t>
            </a:r>
            <a:r>
              <a:rPr lang="en-AU">
                <a:latin typeface="Arial" charset="0"/>
                <a:ea typeface="Arial" charset="0"/>
                <a:cs typeface="Arial" charset="0"/>
              </a:rPr>
              <a:t> pore dimensions are very small</a:t>
            </a:r>
            <a:endParaRPr lang="tr-TR" b="1">
              <a:latin typeface="Arial" charset="0"/>
              <a:ea typeface="Arial" charset="0"/>
              <a:cs typeface="Arial" charset="0"/>
            </a:endParaRPr>
          </a:p>
        </p:txBody>
      </p:sp>
      <p:sp>
        <p:nvSpPr>
          <p:cNvPr id="11" name="Text Box 4"/>
          <p:cNvSpPr txBox="1">
            <a:spLocks noChangeArrowheads="1"/>
          </p:cNvSpPr>
          <p:nvPr/>
        </p:nvSpPr>
        <p:spPr bwMode="auto">
          <a:xfrm>
            <a:off x="685800" y="152400"/>
            <a:ext cx="7924800" cy="5794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3200" dirty="0">
                <a:latin typeface="Arial" charset="0"/>
                <a:ea typeface="Arial" charset="0"/>
                <a:cs typeface="Arial" charset="0"/>
              </a:rPr>
              <a:t>Knudsen Diffusion</a:t>
            </a:r>
          </a:p>
        </p:txBody>
      </p:sp>
      <p:pic>
        <p:nvPicPr>
          <p:cNvPr id="15" name="Picture 5" descr="Diff02"/>
          <p:cNvPicPr>
            <a:picLocks noChangeAspect="1" noChangeArrowheads="1"/>
          </p:cNvPicPr>
          <p:nvPr/>
        </p:nvPicPr>
        <p:blipFill>
          <a:blip r:embed="rId4"/>
          <a:srcRect/>
          <a:stretch>
            <a:fillRect/>
          </a:stretch>
        </p:blipFill>
        <p:spPr bwMode="auto">
          <a:xfrm>
            <a:off x="2590800" y="1004888"/>
            <a:ext cx="4191000" cy="14478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2</a:t>
            </a:fld>
            <a:endParaRPr lang="en-US" sz="1400"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pic>
        <p:nvPicPr>
          <p:cNvPr id="18" name="Picture 9" descr="bh_ppt_design_white_contentV4final"/>
          <p:cNvPicPr>
            <a:picLocks noChangeAspect="1" noChangeArrowheads="1"/>
          </p:cNvPicPr>
          <p:nvPr/>
        </p:nvPicPr>
        <p:blipFill>
          <a:blip r:embed="rId5"/>
          <a:srcRect/>
          <a:stretch>
            <a:fillRect/>
          </a:stretch>
        </p:blipFill>
        <p:spPr bwMode="auto">
          <a:xfrm>
            <a:off x="0" y="-25400"/>
            <a:ext cx="9144000" cy="6886575"/>
          </a:xfrm>
          <a:prstGeom prst="rect">
            <a:avLst/>
          </a:prstGeom>
          <a:noFill/>
          <a:ln w="9525">
            <a:noFill/>
            <a:miter lim="800000"/>
            <a:headEnd/>
            <a:tailEnd/>
          </a:ln>
        </p:spPr>
      </p:pic>
      <p:sp>
        <p:nvSpPr>
          <p:cNvPr id="20" name="Text Box 14"/>
          <p:cNvSpPr txBox="1">
            <a:spLocks noChangeArrowheads="1"/>
          </p:cNvSpPr>
          <p:nvPr/>
        </p:nvSpPr>
        <p:spPr bwMode="auto">
          <a:xfrm>
            <a:off x="495300" y="406400"/>
            <a:ext cx="8153400" cy="443147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and Challenges of </a:t>
            </a:r>
          </a:p>
          <a:p>
            <a:pPr algn="ctr"/>
            <a:r>
              <a:rPr lang="en-US" sz="3200" dirty="0" smtClean="0">
                <a:latin typeface="Arial"/>
                <a:cs typeface="Arial"/>
              </a:rPr>
              <a:t>Shale Gas Development</a:t>
            </a:r>
          </a:p>
          <a:p>
            <a:pPr algn="ctr"/>
            <a:r>
              <a:rPr lang="en-US" sz="3200" dirty="0" smtClean="0">
                <a:latin typeface="Arial"/>
                <a:cs typeface="Arial"/>
              </a:rPr>
              <a:t>Day 4</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p>
          <a:p>
            <a:pPr algn="ctr">
              <a:lnSpc>
                <a:spcPct val="75000"/>
              </a:lnSpc>
              <a:spcBef>
                <a:spcPct val="35000"/>
              </a:spcBef>
            </a:pPr>
            <a:r>
              <a:rPr lang="en-US" sz="2000" dirty="0" smtClean="0">
                <a:latin typeface="Arial" charset="0"/>
              </a:rPr>
              <a:t>Senior Technical Advisor</a:t>
            </a:r>
          </a:p>
          <a:p>
            <a:pPr algn="ctr">
              <a:lnSpc>
                <a:spcPct val="75000"/>
              </a:lnSpc>
              <a:spcBef>
                <a:spcPct val="35000"/>
              </a:spcBef>
            </a:pPr>
            <a:r>
              <a:rPr lang="en-US" sz="2000" dirty="0" smtClean="0">
                <a:latin typeface="Arial" charset="0"/>
              </a:rPr>
              <a:t>Baker Hughes Incorporated</a:t>
            </a:r>
          </a:p>
          <a:p>
            <a:pPr algn="ctr">
              <a:lnSpc>
                <a:spcPct val="75000"/>
              </a:lnSpc>
              <a:spcBef>
                <a:spcPct val="35000"/>
              </a:spcBef>
            </a:pPr>
            <a:endParaRPr lang="en-US" sz="2800" b="1" dirty="0">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6082" name="Picture 1" descr="Fig 2.12a - CH4 Adsorption Comparison.jpg"/>
          <p:cNvPicPr>
            <a:picLocks noChangeAspect="1" noChangeArrowheads="1"/>
          </p:cNvPicPr>
          <p:nvPr/>
        </p:nvPicPr>
        <p:blipFill>
          <a:blip r:embed="rId2"/>
          <a:srcRect/>
          <a:stretch>
            <a:fillRect/>
          </a:stretch>
        </p:blipFill>
        <p:spPr bwMode="auto">
          <a:xfrm>
            <a:off x="1295400" y="1143000"/>
            <a:ext cx="6461125" cy="5307013"/>
          </a:xfrm>
          <a:prstGeom prst="rect">
            <a:avLst/>
          </a:prstGeom>
          <a:noFill/>
          <a:ln w="9525">
            <a:noFill/>
            <a:miter lim="800000"/>
            <a:headEnd/>
            <a:tailEnd/>
          </a:ln>
        </p:spPr>
      </p:pic>
      <p:sp>
        <p:nvSpPr>
          <p:cNvPr id="46083" name="TextBox 2"/>
          <p:cNvSpPr txBox="1">
            <a:spLocks noChangeArrowheads="1"/>
          </p:cNvSpPr>
          <p:nvPr/>
        </p:nvSpPr>
        <p:spPr bwMode="auto">
          <a:xfrm>
            <a:off x="2211990" y="181560"/>
            <a:ext cx="4678363" cy="584200"/>
          </a:xfrm>
          <a:prstGeom prst="rect">
            <a:avLst/>
          </a:prstGeom>
          <a:noFill/>
          <a:ln w="9525">
            <a:noFill/>
            <a:miter lim="800000"/>
            <a:headEnd/>
            <a:tailEnd/>
          </a:ln>
        </p:spPr>
        <p:txBody>
          <a:bodyPr wrap="none">
            <a:prstTxWarp prst="textNoShape">
              <a:avLst/>
            </a:prstTxWarp>
            <a:spAutoFit/>
          </a:bodyPr>
          <a:lstStyle/>
          <a:p>
            <a:r>
              <a:rPr lang="en-US" sz="3200" dirty="0">
                <a:latin typeface="Arial" charset="0"/>
                <a:ea typeface="Arial" charset="0"/>
                <a:cs typeface="Arial" charset="0"/>
              </a:rPr>
              <a:t>Is Desorption Important?</a:t>
            </a:r>
          </a:p>
        </p:txBody>
      </p: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507999" y="-148687"/>
            <a:ext cx="8229600" cy="1143000"/>
          </a:xfrm>
          <a:effectLst>
            <a:outerShdw dist="254000" dir="8999997" sx="97000" sy="97000" algn="tr" rotWithShape="0">
              <a:srgbClr val="953735">
                <a:alpha val="28000"/>
              </a:srgbClr>
            </a:outerShdw>
          </a:effectLst>
        </p:spPr>
        <p:txBody>
          <a:bodyPr>
            <a:normAutofit/>
          </a:bodyPr>
          <a:lstStyle/>
          <a:p>
            <a:pPr>
              <a:defRPr/>
            </a:pPr>
            <a:r>
              <a:rPr lang="en-US" sz="3200" kern="0" dirty="0" smtClean="0">
                <a:latin typeface="Arial" charset="0"/>
                <a:ea typeface="ＭＳ Ｐゴシック" charset="-128"/>
                <a:cs typeface="ＭＳ Ｐゴシック" charset="-128"/>
              </a:rPr>
              <a:t>Why Is Production Persistent?</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61" name="Picture 60" descr="Production Profiles Valko and Lee.png"/>
          <p:cNvPicPr>
            <a:picLocks noChangeAspect="1"/>
          </p:cNvPicPr>
          <p:nvPr/>
        </p:nvPicPr>
        <p:blipFill>
          <a:blip r:embed="rId4"/>
          <a:stretch>
            <a:fillRect/>
          </a:stretch>
        </p:blipFill>
        <p:spPr>
          <a:xfrm>
            <a:off x="-50799" y="1108891"/>
            <a:ext cx="9144000" cy="5723930"/>
          </a:xfrm>
          <a:prstGeom prst="rect">
            <a:avLst/>
          </a:prstGeom>
        </p:spPr>
      </p:pic>
      <p:sp>
        <p:nvSpPr>
          <p:cNvPr id="62" name="TextBox 61"/>
          <p:cNvSpPr txBox="1"/>
          <p:nvPr/>
        </p:nvSpPr>
        <p:spPr>
          <a:xfrm>
            <a:off x="3114970" y="937682"/>
            <a:ext cx="3601930" cy="646331"/>
          </a:xfrm>
          <a:prstGeom prst="rect">
            <a:avLst/>
          </a:prstGeom>
          <a:solidFill>
            <a:srgbClr val="FFFFFF"/>
          </a:solidFill>
        </p:spPr>
        <p:txBody>
          <a:bodyPr wrap="none" rtlCol="0">
            <a:spAutoFit/>
          </a:bodyPr>
          <a:lstStyle/>
          <a:p>
            <a:pPr algn="ctr"/>
            <a:r>
              <a:rPr lang="en-US" dirty="0" smtClean="0">
                <a:latin typeface="Arial"/>
                <a:cs typeface="Arial"/>
              </a:rPr>
              <a:t>Average Monthly Well Production</a:t>
            </a:r>
          </a:p>
          <a:p>
            <a:pPr algn="ctr"/>
            <a:r>
              <a:rPr lang="en-US" dirty="0" smtClean="0">
                <a:latin typeface="Arial"/>
                <a:cs typeface="Arial"/>
              </a:rPr>
              <a:t>Barnett Shale</a:t>
            </a:r>
            <a:endParaRPr lang="en-US" dirty="0">
              <a:latin typeface="Arial"/>
              <a:cs typeface="Arial"/>
            </a:endParaRPr>
          </a:p>
        </p:txBody>
      </p:sp>
      <p:sp>
        <p:nvSpPr>
          <p:cNvPr id="63" name="TextBox 62"/>
          <p:cNvSpPr txBox="1"/>
          <p:nvPr/>
        </p:nvSpPr>
        <p:spPr>
          <a:xfrm>
            <a:off x="5461818" y="2887144"/>
            <a:ext cx="3123384" cy="923330"/>
          </a:xfrm>
          <a:prstGeom prst="rect">
            <a:avLst/>
          </a:prstGeom>
          <a:solidFill>
            <a:srgbClr val="FFFFFF"/>
          </a:solidFill>
        </p:spPr>
        <p:txBody>
          <a:bodyPr wrap="none" rtlCol="0">
            <a:spAutoFit/>
          </a:bodyPr>
          <a:lstStyle/>
          <a:p>
            <a:pPr algn="ctr"/>
            <a:r>
              <a:rPr lang="en-US" dirty="0" err="1" smtClean="0">
                <a:latin typeface="Arial"/>
                <a:cs typeface="Arial"/>
              </a:rPr>
              <a:t>Valko</a:t>
            </a:r>
            <a:r>
              <a:rPr lang="en-US" dirty="0" smtClean="0">
                <a:latin typeface="Arial"/>
                <a:cs typeface="Arial"/>
              </a:rPr>
              <a:t> and Lee (2010)</a:t>
            </a:r>
          </a:p>
          <a:p>
            <a:pPr algn="ctr"/>
            <a:r>
              <a:rPr lang="en-US" dirty="0" smtClean="0">
                <a:latin typeface="Arial"/>
                <a:cs typeface="Arial"/>
              </a:rPr>
              <a:t>Extended Exponential Model</a:t>
            </a:r>
          </a:p>
          <a:p>
            <a:pPr algn="ctr"/>
            <a:r>
              <a:rPr lang="en-US" dirty="0" smtClean="0">
                <a:latin typeface="Arial"/>
                <a:cs typeface="Arial"/>
              </a:rPr>
              <a:t>SPE 134231</a:t>
            </a:r>
            <a:endParaRPr lang="en-US" dirty="0">
              <a:latin typeface="Arial"/>
              <a:cs typeface="Arial"/>
            </a:endParaRPr>
          </a:p>
        </p:txBody>
      </p:sp>
      <p:sp>
        <p:nvSpPr>
          <p:cNvPr id="10" name="Rounded Rectangle 9"/>
          <p:cNvSpPr/>
          <p:nvPr/>
        </p:nvSpPr>
        <p:spPr>
          <a:xfrm>
            <a:off x="5727700" y="4635500"/>
            <a:ext cx="3365501" cy="1739900"/>
          </a:xfrm>
          <a:prstGeom prst="roundRect">
            <a:avLst/>
          </a:prstGeom>
          <a:noFill/>
          <a:ln w="9525" cap="flat" cmpd="sng" algn="ctr">
            <a:solidFill>
              <a:srgbClr val="FF0000"/>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56300" y="4635500"/>
            <a:ext cx="2899652" cy="646331"/>
          </a:xfrm>
          <a:prstGeom prst="rect">
            <a:avLst/>
          </a:prstGeom>
          <a:noFill/>
        </p:spPr>
        <p:txBody>
          <a:bodyPr wrap="none" rtlCol="0">
            <a:spAutoFit/>
          </a:bodyPr>
          <a:lstStyle/>
          <a:p>
            <a:pPr algn="ctr"/>
            <a:r>
              <a:rPr lang="en-US" dirty="0" smtClean="0"/>
              <a:t>Are Diffusion and Desorption</a:t>
            </a:r>
          </a:p>
          <a:p>
            <a:pPr algn="ctr"/>
            <a:r>
              <a:rPr lang="en-US" dirty="0" smtClean="0"/>
              <a:t>Dominant?</a:t>
            </a:r>
            <a:endParaRPr lang="en-US" dirty="0"/>
          </a:p>
        </p:txBody>
      </p:sp>
      <p:sp>
        <p:nvSpPr>
          <p:cNvPr id="15" name="TextBox 14"/>
          <p:cNvSpPr txBox="1"/>
          <p:nvPr/>
        </p:nvSpPr>
        <p:spPr>
          <a:xfrm>
            <a:off x="6032500" y="5778500"/>
            <a:ext cx="2613366" cy="646331"/>
          </a:xfrm>
          <a:prstGeom prst="rect">
            <a:avLst/>
          </a:prstGeom>
          <a:noFill/>
        </p:spPr>
        <p:txBody>
          <a:bodyPr wrap="none" rtlCol="0">
            <a:spAutoFit/>
          </a:bodyPr>
          <a:lstStyle/>
          <a:p>
            <a:pPr algn="ctr"/>
            <a:r>
              <a:rPr lang="en-US" dirty="0" smtClean="0"/>
              <a:t>How Long Will Production</a:t>
            </a:r>
          </a:p>
          <a:p>
            <a:pPr algn="ctr"/>
            <a:r>
              <a:rPr lang="en-US" dirty="0" smtClean="0"/>
              <a:t>Persist?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cxnSp>
        <p:nvCxnSpPr>
          <p:cNvPr id="11" name="Straight Connector 10"/>
          <p:cNvCxnSpPr/>
          <p:nvPr/>
        </p:nvCxnSpPr>
        <p:spPr>
          <a:xfrm>
            <a:off x="2247900" y="2431150"/>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28850" y="5009985"/>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Title 1"/>
          <p:cNvSpPr txBox="1">
            <a:spLocks/>
          </p:cNvSpPr>
          <p:nvPr/>
        </p:nvSpPr>
        <p:spPr>
          <a:xfrm>
            <a:off x="458724" y="19508"/>
            <a:ext cx="8759952" cy="758952"/>
          </a:xfrm>
          <a:prstGeom prst="rect">
            <a:avLst/>
          </a:prstGeom>
          <a:effectLst/>
        </p:spPr>
        <p:txBody>
          <a:bodyPr vert="horz" lIns="91440" tIns="45720" rIns="91440" bIns="45720" rtlCol="0" anchor="ctr">
            <a:normAutofit fontScale="8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Arial"/>
                <a:ea typeface="+mj-ea"/>
                <a:cs typeface="Arial"/>
              </a:rPr>
              <a:t>If </a:t>
            </a:r>
            <a:r>
              <a:rPr kumimoji="0" lang="en-US" sz="3200" b="0" i="0" u="none" strike="noStrike" kern="1200" cap="none" spc="0" normalizeH="0" baseline="0" noProof="0" dirty="0" err="1" smtClean="0">
                <a:ln>
                  <a:noFill/>
                </a:ln>
                <a:solidFill>
                  <a:schemeClr val="tx1"/>
                </a:solidFill>
                <a:effectLst/>
                <a:uLnTx/>
                <a:uFillTx/>
                <a:latin typeface="Arial"/>
                <a:ea typeface="+mj-ea"/>
                <a:cs typeface="Arial"/>
              </a:rPr>
              <a:t>Microearthquakes</a:t>
            </a:r>
            <a:r>
              <a:rPr kumimoji="0" lang="en-US" sz="3200" b="0" i="0" u="none" strike="noStrike" kern="1200" cap="none" spc="0" normalizeH="0" noProof="0" dirty="0" smtClean="0">
                <a:ln>
                  <a:noFill/>
                </a:ln>
                <a:solidFill>
                  <a:schemeClr val="tx1"/>
                </a:solidFill>
                <a:effectLst/>
                <a:uLnTx/>
                <a:uFillTx/>
                <a:latin typeface="Arial"/>
                <a:ea typeface="+mj-ea"/>
                <a:cs typeface="Arial"/>
              </a:rPr>
              <a:t> Can’t Explain Production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aseline="0" dirty="0" smtClean="0">
                <a:latin typeface="Arial"/>
                <a:ea typeface="+mj-ea"/>
                <a:cs typeface="Arial"/>
              </a:rPr>
              <a:t>What is </a:t>
            </a:r>
            <a:r>
              <a:rPr lang="en-US" sz="3200" dirty="0" smtClean="0">
                <a:latin typeface="Arial"/>
                <a:ea typeface="+mj-ea"/>
                <a:cs typeface="Arial"/>
              </a:rPr>
              <a:t>Happening During Stimulation?</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5" name="Picture 2"/>
          <p:cNvPicPr>
            <a:picLocks noChangeAspect="1" noChangeArrowheads="1"/>
          </p:cNvPicPr>
          <p:nvPr/>
        </p:nvPicPr>
        <p:blipFill>
          <a:blip r:embed="rId3"/>
          <a:srcRect/>
          <a:stretch>
            <a:fillRect/>
          </a:stretch>
        </p:blipFill>
        <p:spPr bwMode="auto">
          <a:xfrm>
            <a:off x="1843690" y="1072630"/>
            <a:ext cx="5446110" cy="4939689"/>
          </a:xfrm>
          <a:prstGeom prst="rect">
            <a:avLst/>
          </a:prstGeom>
          <a:noFill/>
          <a:ln w="9525">
            <a:noFill/>
            <a:miter lim="800000"/>
            <a:headEnd/>
            <a:tailEnd/>
          </a:ln>
        </p:spPr>
      </p:pic>
      <p:sp>
        <p:nvSpPr>
          <p:cNvPr id="16" name="TextBox 15"/>
          <p:cNvSpPr txBox="1"/>
          <p:nvPr/>
        </p:nvSpPr>
        <p:spPr>
          <a:xfrm>
            <a:off x="250595" y="5934525"/>
            <a:ext cx="8711089" cy="830997"/>
          </a:xfrm>
          <a:prstGeom prst="rect">
            <a:avLst/>
          </a:prstGeom>
          <a:noFill/>
        </p:spPr>
        <p:txBody>
          <a:bodyPr wrap="none" rtlCol="0">
            <a:spAutoFit/>
          </a:bodyPr>
          <a:lstStyle/>
          <a:p>
            <a:pPr algn="ctr"/>
            <a:r>
              <a:rPr lang="en-US" sz="2400" dirty="0" smtClean="0">
                <a:latin typeface="Arial"/>
                <a:cs typeface="Arial"/>
              </a:rPr>
              <a:t>Volume Affected by 4000 </a:t>
            </a:r>
            <a:r>
              <a:rPr lang="en-US" sz="2400" dirty="0" err="1" smtClean="0">
                <a:latin typeface="Arial"/>
                <a:cs typeface="Arial"/>
              </a:rPr>
              <a:t>Microearthquakes</a:t>
            </a:r>
            <a:r>
              <a:rPr lang="en-US" sz="2400" dirty="0" smtClean="0">
                <a:latin typeface="Arial"/>
                <a:cs typeface="Arial"/>
              </a:rPr>
              <a:t> Can</a:t>
            </a:r>
          </a:p>
          <a:p>
            <a:pPr algn="ctr"/>
            <a:r>
              <a:rPr lang="en-US" sz="2400" dirty="0" smtClean="0">
                <a:latin typeface="Arial"/>
                <a:cs typeface="Arial"/>
              </a:rPr>
              <a:t>Account for Less Than 1% of Gas Production in First 6 Months</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2"/>
          <a:srcRect/>
          <a:stretch>
            <a:fillRect/>
          </a:stretch>
        </p:blipFill>
        <p:spPr bwMode="auto">
          <a:xfrm>
            <a:off x="914400" y="1219200"/>
            <a:ext cx="7162800" cy="5105400"/>
          </a:xfrm>
          <a:prstGeom prst="rect">
            <a:avLst/>
          </a:prstGeom>
          <a:noFill/>
          <a:ln w="9525">
            <a:noFill/>
            <a:miter lim="800000"/>
            <a:headEnd/>
            <a:tailEnd/>
          </a:ln>
        </p:spPr>
      </p:pic>
      <p:sp>
        <p:nvSpPr>
          <p:cNvPr id="87043" name="TextBox 2"/>
          <p:cNvSpPr txBox="1">
            <a:spLocks noChangeArrowheads="1"/>
          </p:cNvSpPr>
          <p:nvPr/>
        </p:nvSpPr>
        <p:spPr bwMode="auto">
          <a:xfrm>
            <a:off x="2286000" y="152400"/>
            <a:ext cx="4837113" cy="584200"/>
          </a:xfrm>
          <a:prstGeom prst="rect">
            <a:avLst/>
          </a:prstGeom>
          <a:noFill/>
          <a:ln w="9525">
            <a:noFill/>
            <a:miter lim="800000"/>
            <a:headEnd/>
            <a:tailEnd/>
          </a:ln>
        </p:spPr>
        <p:txBody>
          <a:bodyPr wrap="none">
            <a:prstTxWarp prst="textNoShape">
              <a:avLst/>
            </a:prstTxWarp>
            <a:spAutoFit/>
          </a:bodyPr>
          <a:lstStyle/>
          <a:p>
            <a:r>
              <a:rPr lang="en-US" sz="3200" dirty="0">
                <a:latin typeface="Arial" charset="0"/>
                <a:ea typeface="Arial" charset="0"/>
                <a:cs typeface="Arial" charset="0"/>
              </a:rPr>
              <a:t>Typical </a:t>
            </a:r>
            <a:r>
              <a:rPr lang="en-US" sz="3200" dirty="0" err="1">
                <a:latin typeface="Arial" charset="0"/>
                <a:ea typeface="Arial" charset="0"/>
                <a:cs typeface="Arial" charset="0"/>
              </a:rPr>
              <a:t>Microearthquakes</a:t>
            </a:r>
            <a:endParaRPr lang="en-US" sz="3200" dirty="0">
              <a:latin typeface="Arial" charset="0"/>
              <a:ea typeface="Arial" charset="0"/>
              <a:cs typeface="Arial" charset="0"/>
            </a:endParaRPr>
          </a:p>
        </p:txBody>
      </p:sp>
      <p:grpSp>
        <p:nvGrpSpPr>
          <p:cNvPr id="2" name="Group 10"/>
          <p:cNvGrpSpPr>
            <a:grpSpLocks/>
          </p:cNvGrpSpPr>
          <p:nvPr/>
        </p:nvGrpSpPr>
        <p:grpSpPr bwMode="auto">
          <a:xfrm>
            <a:off x="0" y="85388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91880"/>
            <a:ext cx="681038" cy="685800"/>
          </a:xfrm>
          <a:prstGeom prst="rect">
            <a:avLst/>
          </a:prstGeom>
          <a:noFill/>
          <a:ln w="9525">
            <a:noFill/>
            <a:miter lim="800000"/>
            <a:headEnd/>
            <a:tailEnd/>
          </a:ln>
        </p:spPr>
      </p:pic>
      <p:sp>
        <p:nvSpPr>
          <p:cNvPr id="8" name="TextBox 7"/>
          <p:cNvSpPr txBox="1"/>
          <p:nvPr/>
        </p:nvSpPr>
        <p:spPr>
          <a:xfrm>
            <a:off x="39289" y="6504462"/>
            <a:ext cx="4452248" cy="369332"/>
          </a:xfrm>
          <a:prstGeom prst="rect">
            <a:avLst/>
          </a:prstGeom>
          <a:noFill/>
        </p:spPr>
        <p:txBody>
          <a:bodyPr wrap="none" rtlCol="0">
            <a:spAutoFit/>
          </a:bodyPr>
          <a:lstStyle/>
          <a:p>
            <a:r>
              <a:rPr lang="en-US" dirty="0" smtClean="0"/>
              <a:t>Das and Zoback, </a:t>
            </a:r>
            <a:r>
              <a:rPr lang="en-US" i="1" dirty="0" smtClean="0"/>
              <a:t>The Leading Edge </a:t>
            </a:r>
            <a:r>
              <a:rPr lang="en-US" dirty="0" smtClean="0"/>
              <a:t>(July 2011)</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2"/>
          <a:srcRect/>
          <a:stretch>
            <a:fillRect/>
          </a:stretch>
        </p:blipFill>
        <p:spPr bwMode="auto">
          <a:xfrm>
            <a:off x="2095500" y="967590"/>
            <a:ext cx="4988438" cy="5755889"/>
          </a:xfrm>
          <a:prstGeom prst="rect">
            <a:avLst/>
          </a:prstGeom>
          <a:noFill/>
          <a:ln w="9525">
            <a:noFill/>
            <a:miter lim="800000"/>
            <a:headEnd/>
            <a:tailEnd/>
          </a:ln>
        </p:spPr>
      </p:pic>
      <p:grpSp>
        <p:nvGrpSpPr>
          <p:cNvPr id="2" name="Group 10"/>
          <p:cNvGrpSpPr>
            <a:grpSpLocks/>
          </p:cNvGrpSpPr>
          <p:nvPr/>
        </p:nvGrpSpPr>
        <p:grpSpPr bwMode="auto">
          <a:xfrm>
            <a:off x="0" y="838200"/>
            <a:ext cx="9144000" cy="136525"/>
            <a:chOff x="0" y="1180"/>
            <a:chExt cx="5760" cy="86"/>
          </a:xfrm>
        </p:grpSpPr>
        <p:sp>
          <p:nvSpPr>
            <p:cNvPr id="4" name="Rectangle 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7" name="TextBox 6"/>
          <p:cNvSpPr txBox="1"/>
          <p:nvPr/>
        </p:nvSpPr>
        <p:spPr>
          <a:xfrm>
            <a:off x="962619" y="159734"/>
            <a:ext cx="8008923" cy="584776"/>
          </a:xfrm>
          <a:prstGeom prst="rect">
            <a:avLst/>
          </a:prstGeom>
          <a:noFill/>
        </p:spPr>
        <p:txBody>
          <a:bodyPr wrap="none" rtlCol="0">
            <a:spAutoFit/>
          </a:bodyPr>
          <a:lstStyle/>
          <a:p>
            <a:r>
              <a:rPr lang="en-US" sz="3200" dirty="0" smtClean="0">
                <a:latin typeface="Arial"/>
                <a:cs typeface="Arial"/>
              </a:rPr>
              <a:t>Long Period Long Duration Seismic Events</a:t>
            </a:r>
            <a:endParaRPr lang="en-US" sz="3200" dirty="0">
              <a:latin typeface="Arial"/>
              <a:cs typeface="Arial"/>
            </a:endParaRPr>
          </a:p>
        </p:txBody>
      </p:sp>
      <p:sp>
        <p:nvSpPr>
          <p:cNvPr id="8" name="TextBox 7"/>
          <p:cNvSpPr txBox="1"/>
          <p:nvPr/>
        </p:nvSpPr>
        <p:spPr>
          <a:xfrm>
            <a:off x="39289" y="6161562"/>
            <a:ext cx="2899076" cy="646331"/>
          </a:xfrm>
          <a:prstGeom prst="rect">
            <a:avLst/>
          </a:prstGeom>
          <a:noFill/>
        </p:spPr>
        <p:txBody>
          <a:bodyPr wrap="none" rtlCol="0">
            <a:spAutoFit/>
          </a:bodyPr>
          <a:lstStyle/>
          <a:p>
            <a:r>
              <a:rPr lang="en-US" dirty="0" smtClean="0"/>
              <a:t>Das and Zoback, </a:t>
            </a:r>
          </a:p>
          <a:p>
            <a:r>
              <a:rPr lang="en-US" i="1" dirty="0" smtClean="0"/>
              <a:t>The Leading Edge </a:t>
            </a:r>
            <a:r>
              <a:rPr lang="en-US" dirty="0" smtClean="0"/>
              <a:t>(July 2011)</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162" name="TextBox 2"/>
          <p:cNvSpPr txBox="1">
            <a:spLocks noChangeArrowheads="1"/>
          </p:cNvSpPr>
          <p:nvPr/>
        </p:nvSpPr>
        <p:spPr bwMode="auto">
          <a:xfrm>
            <a:off x="1704975" y="228600"/>
            <a:ext cx="5734050" cy="523875"/>
          </a:xfrm>
          <a:prstGeom prst="rect">
            <a:avLst/>
          </a:prstGeom>
          <a:noFill/>
          <a:ln w="9525">
            <a:noFill/>
            <a:miter lim="800000"/>
            <a:headEnd/>
            <a:tailEnd/>
          </a:ln>
        </p:spPr>
        <p:txBody>
          <a:bodyPr wrap="none">
            <a:prstTxWarp prst="textNoShape">
              <a:avLst/>
            </a:prstTxWarp>
            <a:spAutoFit/>
          </a:bodyPr>
          <a:lstStyle/>
          <a:p>
            <a:r>
              <a:rPr lang="en-US" sz="2800">
                <a:latin typeface="Arial" charset="0"/>
                <a:ea typeface="Arial" charset="0"/>
                <a:cs typeface="Arial" charset="0"/>
              </a:rPr>
              <a:t>Slow Slip on Cross-Cutting Faults?</a:t>
            </a:r>
          </a:p>
        </p:txBody>
      </p:sp>
      <p:pic>
        <p:nvPicPr>
          <p:cNvPr id="92163" name="Picture 3"/>
          <p:cNvPicPr>
            <a:picLocks noChangeAspect="1" noChangeArrowheads="1"/>
          </p:cNvPicPr>
          <p:nvPr/>
        </p:nvPicPr>
        <p:blipFill>
          <a:blip r:embed="rId2"/>
          <a:srcRect/>
          <a:stretch>
            <a:fillRect/>
          </a:stretch>
        </p:blipFill>
        <p:spPr bwMode="auto">
          <a:xfrm>
            <a:off x="1304925" y="1219200"/>
            <a:ext cx="6381750" cy="5092700"/>
          </a:xfrm>
          <a:prstGeom prst="rect">
            <a:avLst/>
          </a:prstGeom>
          <a:noFill/>
          <a:ln w="9525">
            <a:noFill/>
            <a:miter lim="800000"/>
            <a:headEnd/>
            <a:tailEnd/>
          </a:ln>
        </p:spPr>
      </p:pic>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8" name="TextBox 7"/>
          <p:cNvSpPr txBox="1"/>
          <p:nvPr/>
        </p:nvSpPr>
        <p:spPr>
          <a:xfrm>
            <a:off x="39289" y="6504462"/>
            <a:ext cx="4452248" cy="369332"/>
          </a:xfrm>
          <a:prstGeom prst="rect">
            <a:avLst/>
          </a:prstGeom>
          <a:noFill/>
        </p:spPr>
        <p:txBody>
          <a:bodyPr wrap="none" rtlCol="0">
            <a:spAutoFit/>
          </a:bodyPr>
          <a:lstStyle/>
          <a:p>
            <a:r>
              <a:rPr lang="en-US" dirty="0" smtClean="0"/>
              <a:t>Das and Zoback, </a:t>
            </a:r>
            <a:r>
              <a:rPr lang="en-US" i="1" dirty="0" smtClean="0"/>
              <a:t>The Leading Edge </a:t>
            </a:r>
            <a:r>
              <a:rPr lang="en-US" dirty="0" smtClean="0"/>
              <a:t>(July 2011)</a:t>
            </a:r>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17" name="TextBox 2"/>
          <p:cNvSpPr txBox="1">
            <a:spLocks noChangeArrowheads="1"/>
          </p:cNvSpPr>
          <p:nvPr/>
        </p:nvSpPr>
        <p:spPr bwMode="auto">
          <a:xfrm>
            <a:off x="2347434" y="-69660"/>
            <a:ext cx="4695516" cy="954107"/>
          </a:xfrm>
          <a:prstGeom prst="rect">
            <a:avLst/>
          </a:prstGeom>
          <a:noFill/>
          <a:ln w="9525">
            <a:noFill/>
            <a:miter lim="800000"/>
            <a:headEnd/>
            <a:tailEnd/>
          </a:ln>
        </p:spPr>
        <p:txBody>
          <a:bodyPr wrap="none">
            <a:prstTxWarp prst="textNoShape">
              <a:avLst/>
            </a:prstTxWarp>
            <a:spAutoFit/>
          </a:bodyPr>
          <a:lstStyle/>
          <a:p>
            <a:pPr algn="ctr"/>
            <a:r>
              <a:rPr lang="en-US" sz="2800" dirty="0" smtClean="0">
                <a:latin typeface="Arial" charset="0"/>
                <a:ea typeface="Arial" charset="0"/>
                <a:cs typeface="Arial" charset="0"/>
              </a:rPr>
              <a:t>Are the LPLD Events Due to </a:t>
            </a:r>
          </a:p>
          <a:p>
            <a:pPr algn="ctr"/>
            <a:r>
              <a:rPr lang="en-US" sz="2800" dirty="0" smtClean="0">
                <a:latin typeface="Arial" charset="0"/>
                <a:ea typeface="Arial" charset="0"/>
                <a:cs typeface="Arial" charset="0"/>
              </a:rPr>
              <a:t>High Pumping Pressures?</a:t>
            </a:r>
            <a:endParaRPr lang="en-US" sz="2800" dirty="0">
              <a:latin typeface="Arial" charset="0"/>
              <a:ea typeface="Arial" charset="0"/>
              <a:cs typeface="Arial" charset="0"/>
            </a:endParaRPr>
          </a:p>
        </p:txBody>
      </p:sp>
      <p:pic>
        <p:nvPicPr>
          <p:cNvPr id="18" name="Picture 3"/>
          <p:cNvPicPr>
            <a:picLocks noChangeAspect="1" noChangeArrowheads="1"/>
          </p:cNvPicPr>
          <p:nvPr/>
        </p:nvPicPr>
        <p:blipFill>
          <a:blip r:embed="rId3"/>
          <a:srcRect t="17625"/>
          <a:stretch>
            <a:fillRect/>
          </a:stretch>
        </p:blipFill>
        <p:spPr bwMode="auto">
          <a:xfrm>
            <a:off x="-44438" y="4268586"/>
            <a:ext cx="3939106" cy="2589413"/>
          </a:xfrm>
          <a:prstGeom prst="rect">
            <a:avLst/>
          </a:prstGeom>
          <a:noFill/>
          <a:ln w="9525">
            <a:noFill/>
            <a:miter lim="800000"/>
            <a:headEnd/>
            <a:tailEnd/>
          </a:ln>
        </p:spPr>
      </p:pic>
      <p:pic>
        <p:nvPicPr>
          <p:cNvPr id="15" name="Picture 2"/>
          <p:cNvPicPr>
            <a:picLocks noChangeAspect="1" noChangeArrowheads="1"/>
          </p:cNvPicPr>
          <p:nvPr/>
        </p:nvPicPr>
        <p:blipFill>
          <a:blip r:embed="rId4"/>
          <a:srcRect/>
          <a:stretch>
            <a:fillRect/>
          </a:stretch>
        </p:blipFill>
        <p:spPr bwMode="auto">
          <a:xfrm>
            <a:off x="0" y="974725"/>
            <a:ext cx="3903738" cy="3540738"/>
          </a:xfrm>
          <a:prstGeom prst="rect">
            <a:avLst/>
          </a:prstGeom>
          <a:noFill/>
          <a:ln w="9525">
            <a:noFill/>
            <a:miter lim="800000"/>
            <a:headEnd/>
            <a:tailEnd/>
          </a:ln>
        </p:spPr>
      </p:pic>
      <p:sp>
        <p:nvSpPr>
          <p:cNvPr id="19" name="Rectangle 18"/>
          <p:cNvSpPr/>
          <p:nvPr/>
        </p:nvSpPr>
        <p:spPr>
          <a:xfrm>
            <a:off x="1505056" y="2540145"/>
            <a:ext cx="1269891" cy="763353"/>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noChangeArrowheads="1"/>
          </p:cNvPicPr>
          <p:nvPr/>
        </p:nvPicPr>
        <p:blipFill>
          <a:blip r:embed="rId5"/>
          <a:srcRect t="4690" b="6719"/>
          <a:stretch>
            <a:fillRect/>
          </a:stretch>
        </p:blipFill>
        <p:spPr bwMode="auto">
          <a:xfrm rot="14259757">
            <a:off x="3993467" y="2507937"/>
            <a:ext cx="5593702" cy="3267384"/>
          </a:xfrm>
          <a:prstGeom prst="rect">
            <a:avLst/>
          </a:prstGeom>
          <a:noFill/>
          <a:ln w="9525">
            <a:noFill/>
            <a:miter lim="800000"/>
            <a:headEnd/>
            <a:tailEnd/>
          </a:ln>
        </p:spPr>
      </p:pic>
      <p:cxnSp>
        <p:nvCxnSpPr>
          <p:cNvPr id="13" name="Straight Arrow Connector 12"/>
          <p:cNvCxnSpPr/>
          <p:nvPr/>
        </p:nvCxnSpPr>
        <p:spPr>
          <a:xfrm rot="10800000" flipV="1">
            <a:off x="7157758" y="5507397"/>
            <a:ext cx="1562911" cy="104281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93474">
            <a:off x="7157758" y="5846057"/>
            <a:ext cx="980181" cy="369332"/>
          </a:xfrm>
          <a:prstGeom prst="rect">
            <a:avLst/>
          </a:prstGeom>
          <a:noFill/>
        </p:spPr>
        <p:txBody>
          <a:bodyPr wrap="none" rtlCol="0">
            <a:spAutoFit/>
          </a:bodyPr>
          <a:lstStyle/>
          <a:p>
            <a:r>
              <a:rPr lang="en-US" dirty="0" smtClean="0">
                <a:latin typeface="Arial"/>
                <a:cs typeface="Arial"/>
              </a:rPr>
              <a:t>10 </a:t>
            </a:r>
            <a:r>
              <a:rPr lang="en-US" dirty="0" err="1" smtClean="0">
                <a:latin typeface="Arial"/>
                <a:cs typeface="Arial"/>
              </a:rPr>
              <a:t>MPa</a:t>
            </a:r>
            <a:endParaRPr lang="en-US" dirty="0">
              <a:latin typeface="Arial"/>
              <a:cs typeface="Aria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166" name="Picture 22" descr="barnet_45_mohr_all_stereo"/>
          <p:cNvPicPr>
            <a:picLocks noChangeAspect="1" noChangeArrowheads="1"/>
          </p:cNvPicPr>
          <p:nvPr/>
        </p:nvPicPr>
        <p:blipFill>
          <a:blip r:embed="rId2"/>
          <a:srcRect l="35199" t="39345" r="49619" b="34538"/>
          <a:stretch>
            <a:fillRect/>
          </a:stretch>
        </p:blipFill>
        <p:spPr bwMode="auto">
          <a:xfrm>
            <a:off x="4899025" y="475718"/>
            <a:ext cx="2989263" cy="3213100"/>
          </a:xfrm>
          <a:prstGeom prst="rect">
            <a:avLst/>
          </a:prstGeom>
          <a:noFill/>
        </p:spPr>
      </p:pic>
      <p:pic>
        <p:nvPicPr>
          <p:cNvPr id="6165" name="Picture 21" descr="pressuremap_Mpa_67"/>
          <p:cNvPicPr>
            <a:picLocks noChangeAspect="1" noChangeArrowheads="1"/>
          </p:cNvPicPr>
          <p:nvPr/>
        </p:nvPicPr>
        <p:blipFill>
          <a:blip r:embed="rId3"/>
          <a:srcRect l="9137" t="5847" r="13678" b="5847"/>
          <a:stretch>
            <a:fillRect/>
          </a:stretch>
        </p:blipFill>
        <p:spPr bwMode="auto">
          <a:xfrm>
            <a:off x="733425" y="3976155"/>
            <a:ext cx="2819400" cy="2786063"/>
          </a:xfrm>
          <a:prstGeom prst="rect">
            <a:avLst/>
          </a:prstGeom>
          <a:noFill/>
        </p:spPr>
      </p:pic>
      <p:sp>
        <p:nvSpPr>
          <p:cNvPr id="6148" name="Text Box 4"/>
          <p:cNvSpPr txBox="1">
            <a:spLocks noChangeArrowheads="1"/>
          </p:cNvSpPr>
          <p:nvPr/>
        </p:nvSpPr>
        <p:spPr bwMode="auto">
          <a:xfrm>
            <a:off x="5305425" y="3674530"/>
            <a:ext cx="2362200" cy="457200"/>
          </a:xfrm>
          <a:prstGeom prst="rect">
            <a:avLst/>
          </a:prstGeom>
          <a:solidFill>
            <a:schemeClr val="bg1"/>
          </a:solidFill>
          <a:ln w="9525">
            <a:noFill/>
            <a:miter lim="800000"/>
            <a:headEnd/>
            <a:tailEnd/>
          </a:ln>
          <a:effectLst/>
        </p:spPr>
        <p:txBody>
          <a:bodyPr>
            <a:prstTxWarp prst="textNoShape">
              <a:avLst/>
            </a:prstTxWarp>
            <a:spAutoFit/>
          </a:bodyPr>
          <a:lstStyle/>
          <a:p>
            <a:pPr marL="342900" indent="-342900"/>
            <a:r>
              <a:rPr lang="en-US" sz="1200"/>
              <a:t> 20      25      30      35     40</a:t>
            </a:r>
          </a:p>
          <a:p>
            <a:pPr marL="342900" indent="-342900"/>
            <a:r>
              <a:rPr lang="en-US" sz="1200"/>
              <a:t> Critical Pore Pressure (MPa)</a:t>
            </a:r>
          </a:p>
        </p:txBody>
      </p:sp>
      <p:pic>
        <p:nvPicPr>
          <p:cNvPr id="6149" name="Picture 5" descr="barnet_45_mohr"/>
          <p:cNvPicPr>
            <a:picLocks noChangeAspect="1" noChangeArrowheads="1"/>
          </p:cNvPicPr>
          <p:nvPr/>
        </p:nvPicPr>
        <p:blipFill>
          <a:blip r:embed="rId4"/>
          <a:srcRect l="59943" t="64392" r="1180" b="15021"/>
          <a:stretch>
            <a:fillRect/>
          </a:stretch>
        </p:blipFill>
        <p:spPr bwMode="auto">
          <a:xfrm>
            <a:off x="4419600" y="4239680"/>
            <a:ext cx="3733800" cy="1550988"/>
          </a:xfrm>
          <a:prstGeom prst="rect">
            <a:avLst/>
          </a:prstGeom>
          <a:noFill/>
        </p:spPr>
      </p:pic>
      <p:sp>
        <p:nvSpPr>
          <p:cNvPr id="6150" name="Rectangle 6"/>
          <p:cNvSpPr>
            <a:spLocks noChangeArrowheads="1"/>
          </p:cNvSpPr>
          <p:nvPr/>
        </p:nvSpPr>
        <p:spPr bwMode="auto">
          <a:xfrm>
            <a:off x="4492625" y="5806543"/>
            <a:ext cx="3200400" cy="400050"/>
          </a:xfrm>
          <a:prstGeom prst="rect">
            <a:avLst/>
          </a:prstGeom>
          <a:solidFill>
            <a:schemeClr val="bg1"/>
          </a:solidFill>
          <a:ln w="9525">
            <a:noFill/>
            <a:miter lim="800000"/>
            <a:headEnd/>
            <a:tailEnd/>
          </a:ln>
          <a:effectLst/>
        </p:spPr>
        <p:txBody>
          <a:bodyPr wrap="none" anchor="ctr">
            <a:prstTxWarp prst="textNoShape">
              <a:avLst/>
            </a:prstTxWarp>
          </a:bodyPr>
          <a:lstStyle/>
          <a:p>
            <a:r>
              <a:rPr lang="en-US" sz="1200"/>
              <a:t>  20         25          30          35           40           45    </a:t>
            </a:r>
          </a:p>
          <a:p>
            <a:r>
              <a:rPr lang="en-US" sz="1200"/>
              <a:t>                      Normal Stress ( MPa )</a:t>
            </a:r>
          </a:p>
        </p:txBody>
      </p:sp>
      <p:sp>
        <p:nvSpPr>
          <p:cNvPr id="6151" name="Text Box 7"/>
          <p:cNvSpPr txBox="1">
            <a:spLocks noChangeArrowheads="1"/>
          </p:cNvSpPr>
          <p:nvPr/>
        </p:nvSpPr>
        <p:spPr bwMode="auto">
          <a:xfrm rot="10800000">
            <a:off x="3886200" y="4282543"/>
            <a:ext cx="366713" cy="1600200"/>
          </a:xfrm>
          <a:prstGeom prst="rect">
            <a:avLst/>
          </a:prstGeom>
          <a:solidFill>
            <a:schemeClr val="bg1"/>
          </a:solidFill>
          <a:ln w="9525">
            <a:noFill/>
            <a:miter lim="800000"/>
            <a:headEnd/>
            <a:tailEnd/>
          </a:ln>
          <a:effectLst/>
        </p:spPr>
        <p:txBody>
          <a:bodyPr vert="eaVert">
            <a:prstTxWarp prst="textNoShape">
              <a:avLst/>
            </a:prstTxWarp>
            <a:spAutoFit/>
          </a:bodyPr>
          <a:lstStyle/>
          <a:p>
            <a:r>
              <a:rPr lang="en-US" sz="1200"/>
              <a:t>Shear Stress (MPa)</a:t>
            </a:r>
          </a:p>
        </p:txBody>
      </p:sp>
      <p:sp>
        <p:nvSpPr>
          <p:cNvPr id="6152" name="Text Box 8"/>
          <p:cNvSpPr txBox="1">
            <a:spLocks noChangeArrowheads="1"/>
          </p:cNvSpPr>
          <p:nvPr/>
        </p:nvSpPr>
        <p:spPr bwMode="auto">
          <a:xfrm>
            <a:off x="3962400" y="6143093"/>
            <a:ext cx="1195388" cy="639762"/>
          </a:xfrm>
          <a:prstGeom prst="rect">
            <a:avLst/>
          </a:prstGeom>
          <a:noFill/>
          <a:ln w="9525">
            <a:noFill/>
            <a:miter lim="800000"/>
            <a:headEnd/>
            <a:tailEnd/>
          </a:ln>
          <a:effectLst/>
        </p:spPr>
        <p:txBody>
          <a:bodyPr wrap="none">
            <a:prstTxWarp prst="textNoShape">
              <a:avLst/>
            </a:prstTxWarp>
            <a:spAutoFit/>
          </a:bodyPr>
          <a:lstStyle/>
          <a:p>
            <a:r>
              <a:rPr lang="en-US" sz="1200"/>
              <a:t>PP = 17.8 Mpa</a:t>
            </a:r>
          </a:p>
          <a:p>
            <a:r>
              <a:rPr lang="el-GR" sz="1200"/>
              <a:t>Δ</a:t>
            </a:r>
            <a:r>
              <a:rPr lang="en-US" sz="1200"/>
              <a:t>P= 0 MPa</a:t>
            </a:r>
          </a:p>
          <a:p>
            <a:endParaRPr lang="en-US" sz="1200"/>
          </a:p>
        </p:txBody>
      </p:sp>
      <p:sp>
        <p:nvSpPr>
          <p:cNvPr id="6153" name="Text Box 9"/>
          <p:cNvSpPr txBox="1">
            <a:spLocks noChangeArrowheads="1"/>
          </p:cNvSpPr>
          <p:nvPr/>
        </p:nvSpPr>
        <p:spPr bwMode="auto">
          <a:xfrm rot="16200000">
            <a:off x="3545681" y="5040574"/>
            <a:ext cx="1462088" cy="260350"/>
          </a:xfrm>
          <a:prstGeom prst="rect">
            <a:avLst/>
          </a:prstGeom>
          <a:solidFill>
            <a:schemeClr val="bg1"/>
          </a:solidFill>
          <a:ln w="9525">
            <a:noFill/>
            <a:miter lim="800000"/>
            <a:headEnd/>
            <a:tailEnd/>
          </a:ln>
          <a:effectLst/>
        </p:spPr>
        <p:txBody>
          <a:bodyPr vert="eaVert" wrap="none">
            <a:prstTxWarp prst="textNoShape">
              <a:avLst/>
            </a:prstTxWarp>
            <a:spAutoFit/>
          </a:bodyPr>
          <a:lstStyle/>
          <a:p>
            <a:r>
              <a:rPr lang="en-US" sz="1200"/>
              <a:t>10</a:t>
            </a:r>
          </a:p>
          <a:p>
            <a:r>
              <a:rPr lang="en-US" sz="1200"/>
              <a:t> </a:t>
            </a:r>
          </a:p>
          <a:p>
            <a:endParaRPr lang="en-US" sz="1200"/>
          </a:p>
          <a:p>
            <a:r>
              <a:rPr lang="en-US" sz="1200"/>
              <a:t> 5</a:t>
            </a:r>
          </a:p>
          <a:p>
            <a:endParaRPr lang="en-US" sz="1200"/>
          </a:p>
          <a:p>
            <a:endParaRPr lang="en-US" sz="1200"/>
          </a:p>
          <a:p>
            <a:r>
              <a:rPr lang="en-US" sz="1200"/>
              <a:t> 0</a:t>
            </a:r>
          </a:p>
        </p:txBody>
      </p:sp>
      <p:sp>
        <p:nvSpPr>
          <p:cNvPr id="6154" name="Line 10"/>
          <p:cNvSpPr>
            <a:spLocks noChangeShapeType="1"/>
          </p:cNvSpPr>
          <p:nvPr/>
        </p:nvSpPr>
        <p:spPr bwMode="auto">
          <a:xfrm flipV="1">
            <a:off x="4440238" y="5779555"/>
            <a:ext cx="0" cy="3810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6158" name="AutoShape 14"/>
          <p:cNvSpPr>
            <a:spLocks noChangeArrowheads="1"/>
          </p:cNvSpPr>
          <p:nvPr/>
        </p:nvSpPr>
        <p:spPr bwMode="auto">
          <a:xfrm>
            <a:off x="1019175" y="4942943"/>
            <a:ext cx="966788" cy="1652587"/>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6159" name="AutoShape 15"/>
          <p:cNvSpPr>
            <a:spLocks noChangeArrowheads="1"/>
          </p:cNvSpPr>
          <p:nvPr/>
        </p:nvSpPr>
        <p:spPr bwMode="auto">
          <a:xfrm rot="10800000">
            <a:off x="2300288" y="4023780"/>
            <a:ext cx="966787" cy="1652588"/>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6160" name="Text Box 16"/>
          <p:cNvSpPr txBox="1">
            <a:spLocks noChangeArrowheads="1"/>
          </p:cNvSpPr>
          <p:nvPr/>
        </p:nvSpPr>
        <p:spPr bwMode="auto">
          <a:xfrm>
            <a:off x="2057406" y="84665"/>
            <a:ext cx="5089254" cy="461665"/>
          </a:xfrm>
          <a:prstGeom prst="rect">
            <a:avLst/>
          </a:prstGeom>
          <a:noFill/>
          <a:ln w="9525">
            <a:noFill/>
            <a:miter lim="800000"/>
            <a:headEnd/>
            <a:tailEnd/>
          </a:ln>
          <a:effectLst/>
        </p:spPr>
        <p:txBody>
          <a:bodyPr wrap="none">
            <a:prstTxWarp prst="textNoShape">
              <a:avLst/>
            </a:prstTxWarp>
            <a:spAutoFit/>
          </a:bodyPr>
          <a:lstStyle/>
          <a:p>
            <a:r>
              <a:rPr lang="en-US" sz="2400" dirty="0">
                <a:latin typeface="Arial"/>
                <a:cs typeface="Arial"/>
              </a:rPr>
              <a:t>Fractures turned on at  </a:t>
            </a:r>
            <a:r>
              <a:rPr lang="el-GR" sz="2400" dirty="0">
                <a:latin typeface="Arial"/>
                <a:cs typeface="Arial"/>
              </a:rPr>
              <a:t>Δ</a:t>
            </a:r>
            <a:r>
              <a:rPr lang="en-US" sz="2400" dirty="0">
                <a:latin typeface="Arial"/>
                <a:cs typeface="Arial"/>
              </a:rPr>
              <a:t>P of 0 </a:t>
            </a:r>
            <a:r>
              <a:rPr lang="en-US" sz="2400" dirty="0" err="1">
                <a:latin typeface="Arial"/>
                <a:cs typeface="Arial"/>
              </a:rPr>
              <a:t>MPa</a:t>
            </a:r>
            <a:endParaRPr lang="en-US" sz="2400" dirty="0">
              <a:latin typeface="Arial"/>
              <a:cs typeface="Arial"/>
            </a:endParaRPr>
          </a:p>
        </p:txBody>
      </p:sp>
      <p:sp>
        <p:nvSpPr>
          <p:cNvPr id="6161" name="Line 17"/>
          <p:cNvSpPr>
            <a:spLocks noChangeShapeType="1"/>
          </p:cNvSpPr>
          <p:nvPr/>
        </p:nvSpPr>
        <p:spPr bwMode="auto">
          <a:xfrm>
            <a:off x="1143000" y="3520543"/>
            <a:ext cx="381000" cy="0"/>
          </a:xfrm>
          <a:prstGeom prst="line">
            <a:avLst/>
          </a:prstGeom>
          <a:noFill/>
          <a:ln w="12700">
            <a:solidFill>
              <a:schemeClr val="tx1"/>
            </a:solidFill>
            <a:prstDash val="dash"/>
            <a:round/>
            <a:headEnd/>
            <a:tailEnd/>
          </a:ln>
          <a:effectLst/>
        </p:spPr>
        <p:txBody>
          <a:bodyPr>
            <a:prstTxWarp prst="textNoShape">
              <a:avLst/>
            </a:prstTxWarp>
          </a:bodyPr>
          <a:lstStyle/>
          <a:p>
            <a:endParaRPr lang="en-US"/>
          </a:p>
        </p:txBody>
      </p:sp>
      <p:sp>
        <p:nvSpPr>
          <p:cNvPr id="6162" name="Line 18"/>
          <p:cNvSpPr>
            <a:spLocks noChangeShapeType="1"/>
          </p:cNvSpPr>
          <p:nvPr/>
        </p:nvSpPr>
        <p:spPr bwMode="auto">
          <a:xfrm flipV="1">
            <a:off x="1143000" y="3672943"/>
            <a:ext cx="381000" cy="1587"/>
          </a:xfrm>
          <a:prstGeom prst="line">
            <a:avLst/>
          </a:prstGeom>
          <a:noFill/>
          <a:ln w="25400">
            <a:solidFill>
              <a:srgbClr val="0000FF"/>
            </a:solidFill>
            <a:round/>
            <a:headEnd/>
            <a:tailEnd/>
          </a:ln>
          <a:effectLst/>
        </p:spPr>
        <p:txBody>
          <a:bodyPr>
            <a:prstTxWarp prst="textNoShape">
              <a:avLst/>
            </a:prstTxWarp>
          </a:bodyPr>
          <a:lstStyle/>
          <a:p>
            <a:endParaRPr lang="en-US"/>
          </a:p>
        </p:txBody>
      </p:sp>
      <p:sp>
        <p:nvSpPr>
          <p:cNvPr id="6163" name="Text Box 19"/>
          <p:cNvSpPr txBox="1">
            <a:spLocks noChangeArrowheads="1"/>
          </p:cNvSpPr>
          <p:nvPr/>
        </p:nvSpPr>
        <p:spPr bwMode="auto">
          <a:xfrm>
            <a:off x="1517650" y="3369730"/>
            <a:ext cx="1679575" cy="457200"/>
          </a:xfrm>
          <a:prstGeom prst="rect">
            <a:avLst/>
          </a:prstGeom>
          <a:noFill/>
          <a:ln w="9525">
            <a:noFill/>
            <a:miter lim="800000"/>
            <a:headEnd/>
            <a:tailEnd/>
          </a:ln>
          <a:effectLst/>
        </p:spPr>
        <p:txBody>
          <a:bodyPr wrap="none">
            <a:prstTxWarp prst="textNoShape">
              <a:avLst/>
            </a:prstTxWarp>
            <a:spAutoFit/>
          </a:bodyPr>
          <a:lstStyle/>
          <a:p>
            <a:r>
              <a:rPr lang="en-US" sz="1200"/>
              <a:t>Not Critically Stressed</a:t>
            </a:r>
          </a:p>
          <a:p>
            <a:r>
              <a:rPr lang="en-US" sz="1200"/>
              <a:t>Critically Stressed</a:t>
            </a:r>
          </a:p>
        </p:txBody>
      </p:sp>
      <p:pic>
        <p:nvPicPr>
          <p:cNvPr id="6164" name="Picture 20" descr="fracturnedon_45"/>
          <p:cNvPicPr>
            <a:picLocks noChangeAspect="1" noChangeArrowheads="1"/>
          </p:cNvPicPr>
          <p:nvPr/>
        </p:nvPicPr>
        <p:blipFill>
          <a:blip r:embed="rId5"/>
          <a:srcRect l="16031" t="4710" r="16412" b="5791"/>
          <a:stretch>
            <a:fillRect/>
          </a:stretch>
        </p:blipFill>
        <p:spPr bwMode="auto">
          <a:xfrm>
            <a:off x="746125" y="613830"/>
            <a:ext cx="2895600" cy="2798763"/>
          </a:xfrm>
          <a:prstGeom prst="rect">
            <a:avLst/>
          </a:prstGeom>
          <a:noFill/>
        </p:spPr>
      </p:pic>
      <p:sp>
        <p:nvSpPr>
          <p:cNvPr id="6167" name="Text Box 23"/>
          <p:cNvSpPr txBox="1">
            <a:spLocks noChangeArrowheads="1"/>
          </p:cNvSpPr>
          <p:nvPr/>
        </p:nvSpPr>
        <p:spPr bwMode="auto">
          <a:xfrm rot="5400000">
            <a:off x="3191669" y="5051686"/>
            <a:ext cx="993775" cy="366713"/>
          </a:xfrm>
          <a:prstGeom prst="rect">
            <a:avLst/>
          </a:prstGeom>
          <a:noFill/>
          <a:ln w="9525">
            <a:noFill/>
            <a:miter lim="800000"/>
            <a:headEnd/>
            <a:tailEnd/>
          </a:ln>
          <a:effectLst/>
        </p:spPr>
        <p:txBody>
          <a:bodyPr wrap="none">
            <a:prstTxWarp prst="textNoShape">
              <a:avLst/>
            </a:prstTxWarp>
            <a:spAutoFit/>
          </a:bodyPr>
          <a:lstStyle/>
          <a:p>
            <a:r>
              <a:rPr lang="en-US"/>
              <a:t> </a:t>
            </a:r>
            <a:r>
              <a:rPr lang="el-GR" sz="1200"/>
              <a:t>Δ</a:t>
            </a:r>
            <a:r>
              <a:rPr lang="en-US" sz="1200"/>
              <a:t> P ( MPa)</a:t>
            </a:r>
          </a:p>
        </p:txBody>
      </p:sp>
      <p:pic>
        <p:nvPicPr>
          <p:cNvPr id="22"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188" name="Picture 20" descr="fracturnedon_50_all"/>
          <p:cNvPicPr>
            <a:picLocks noChangeAspect="1" noChangeArrowheads="1"/>
          </p:cNvPicPr>
          <p:nvPr/>
        </p:nvPicPr>
        <p:blipFill>
          <a:blip r:embed="rId2"/>
          <a:srcRect l="14493" t="5621" r="14493" b="6323"/>
          <a:stretch>
            <a:fillRect/>
          </a:stretch>
        </p:blipFill>
        <p:spPr bwMode="auto">
          <a:xfrm>
            <a:off x="914400" y="723368"/>
            <a:ext cx="2819400" cy="2705100"/>
          </a:xfrm>
          <a:prstGeom prst="rect">
            <a:avLst/>
          </a:prstGeom>
          <a:noFill/>
        </p:spPr>
      </p:pic>
      <p:pic>
        <p:nvPicPr>
          <p:cNvPr id="7191" name="Picture 23" descr="barnet_50_mohr_all_stereo"/>
          <p:cNvPicPr>
            <a:picLocks noChangeAspect="1" noChangeArrowheads="1"/>
          </p:cNvPicPr>
          <p:nvPr/>
        </p:nvPicPr>
        <p:blipFill>
          <a:blip r:embed="rId3"/>
          <a:srcRect l="35294" t="39514" r="49413" b="34143"/>
          <a:stretch>
            <a:fillRect/>
          </a:stretch>
        </p:blipFill>
        <p:spPr bwMode="auto">
          <a:xfrm>
            <a:off x="4905375" y="770993"/>
            <a:ext cx="3043238" cy="3276600"/>
          </a:xfrm>
          <a:prstGeom prst="rect">
            <a:avLst/>
          </a:prstGeom>
          <a:noFill/>
        </p:spPr>
      </p:pic>
      <p:pic>
        <p:nvPicPr>
          <p:cNvPr id="7187" name="Picture 19" descr="pressuremap_Mpa_67"/>
          <p:cNvPicPr>
            <a:picLocks noChangeAspect="1" noChangeArrowheads="1"/>
          </p:cNvPicPr>
          <p:nvPr/>
        </p:nvPicPr>
        <p:blipFill>
          <a:blip r:embed="rId4"/>
          <a:srcRect l="9137" t="5847" r="13678" b="5847"/>
          <a:stretch>
            <a:fillRect/>
          </a:stretch>
        </p:blipFill>
        <p:spPr bwMode="auto">
          <a:xfrm>
            <a:off x="882650" y="3936468"/>
            <a:ext cx="2819400" cy="2786062"/>
          </a:xfrm>
          <a:prstGeom prst="rect">
            <a:avLst/>
          </a:prstGeom>
          <a:noFill/>
        </p:spPr>
      </p:pic>
      <p:sp>
        <p:nvSpPr>
          <p:cNvPr id="7172" name="Rectangle 4"/>
          <p:cNvSpPr>
            <a:spLocks noChangeArrowheads="1"/>
          </p:cNvSpPr>
          <p:nvPr/>
        </p:nvSpPr>
        <p:spPr bwMode="auto">
          <a:xfrm>
            <a:off x="4659313" y="5806543"/>
            <a:ext cx="3200400" cy="400050"/>
          </a:xfrm>
          <a:prstGeom prst="rect">
            <a:avLst/>
          </a:prstGeom>
          <a:solidFill>
            <a:schemeClr val="bg1"/>
          </a:solidFill>
          <a:ln w="9525">
            <a:noFill/>
            <a:miter lim="800000"/>
            <a:headEnd/>
            <a:tailEnd/>
          </a:ln>
          <a:effectLst/>
        </p:spPr>
        <p:txBody>
          <a:bodyPr wrap="none" anchor="ctr">
            <a:prstTxWarp prst="textNoShape">
              <a:avLst/>
            </a:prstTxWarp>
          </a:bodyPr>
          <a:lstStyle/>
          <a:p>
            <a:r>
              <a:rPr lang="en-US" sz="1200"/>
              <a:t>  20        25        30         35          40          45    </a:t>
            </a:r>
          </a:p>
          <a:p>
            <a:r>
              <a:rPr lang="en-US" sz="1200"/>
              <a:t>                     Normal Stress ( MPa )</a:t>
            </a:r>
          </a:p>
        </p:txBody>
      </p:sp>
      <p:sp>
        <p:nvSpPr>
          <p:cNvPr id="7173" name="Text Box 5"/>
          <p:cNvSpPr txBox="1">
            <a:spLocks noChangeArrowheads="1"/>
          </p:cNvSpPr>
          <p:nvPr/>
        </p:nvSpPr>
        <p:spPr bwMode="auto">
          <a:xfrm rot="10800000">
            <a:off x="4300538" y="4282543"/>
            <a:ext cx="366712" cy="1600200"/>
          </a:xfrm>
          <a:prstGeom prst="rect">
            <a:avLst/>
          </a:prstGeom>
          <a:solidFill>
            <a:schemeClr val="bg1"/>
          </a:solidFill>
          <a:ln w="9525">
            <a:noFill/>
            <a:miter lim="800000"/>
            <a:headEnd/>
            <a:tailEnd/>
          </a:ln>
          <a:effectLst/>
        </p:spPr>
        <p:txBody>
          <a:bodyPr vert="eaVert">
            <a:prstTxWarp prst="textNoShape">
              <a:avLst/>
            </a:prstTxWarp>
            <a:spAutoFit/>
          </a:bodyPr>
          <a:lstStyle/>
          <a:p>
            <a:r>
              <a:rPr lang="en-US" sz="1200"/>
              <a:t>Shear Stress (MPa)</a:t>
            </a:r>
          </a:p>
        </p:txBody>
      </p:sp>
      <p:sp>
        <p:nvSpPr>
          <p:cNvPr id="7174" name="Text Box 6"/>
          <p:cNvSpPr txBox="1">
            <a:spLocks noChangeArrowheads="1"/>
          </p:cNvSpPr>
          <p:nvPr/>
        </p:nvSpPr>
        <p:spPr bwMode="auto">
          <a:xfrm>
            <a:off x="4429125" y="6143093"/>
            <a:ext cx="1238250" cy="457200"/>
          </a:xfrm>
          <a:prstGeom prst="rect">
            <a:avLst/>
          </a:prstGeom>
          <a:noFill/>
          <a:ln w="9525">
            <a:noFill/>
            <a:miter lim="800000"/>
            <a:headEnd/>
            <a:tailEnd/>
          </a:ln>
          <a:effectLst/>
        </p:spPr>
        <p:txBody>
          <a:bodyPr wrap="none">
            <a:prstTxWarp prst="textNoShape">
              <a:avLst/>
            </a:prstTxWarp>
            <a:spAutoFit/>
          </a:bodyPr>
          <a:lstStyle/>
          <a:p>
            <a:r>
              <a:rPr lang="en-US" sz="1200"/>
              <a:t>PP = 19.8 Mpa </a:t>
            </a:r>
          </a:p>
          <a:p>
            <a:r>
              <a:rPr lang="el-GR" sz="1200"/>
              <a:t>Δ</a:t>
            </a:r>
            <a:r>
              <a:rPr lang="en-US" sz="1200"/>
              <a:t>P = 2 MPa</a:t>
            </a:r>
          </a:p>
        </p:txBody>
      </p:sp>
      <p:sp>
        <p:nvSpPr>
          <p:cNvPr id="7175" name="Text Box 7"/>
          <p:cNvSpPr txBox="1">
            <a:spLocks noChangeArrowheads="1"/>
          </p:cNvSpPr>
          <p:nvPr/>
        </p:nvSpPr>
        <p:spPr bwMode="auto">
          <a:xfrm rot="16200000">
            <a:off x="3963194" y="5056449"/>
            <a:ext cx="1462088" cy="260350"/>
          </a:xfrm>
          <a:prstGeom prst="rect">
            <a:avLst/>
          </a:prstGeom>
          <a:solidFill>
            <a:schemeClr val="bg1"/>
          </a:solidFill>
          <a:ln w="9525">
            <a:noFill/>
            <a:miter lim="800000"/>
            <a:headEnd/>
            <a:tailEnd/>
          </a:ln>
          <a:effectLst/>
        </p:spPr>
        <p:txBody>
          <a:bodyPr vert="eaVert" wrap="none">
            <a:prstTxWarp prst="textNoShape">
              <a:avLst/>
            </a:prstTxWarp>
            <a:spAutoFit/>
          </a:bodyPr>
          <a:lstStyle/>
          <a:p>
            <a:r>
              <a:rPr lang="en-US" sz="1200"/>
              <a:t>10</a:t>
            </a:r>
          </a:p>
          <a:p>
            <a:r>
              <a:rPr lang="en-US" sz="1200"/>
              <a:t> </a:t>
            </a:r>
          </a:p>
          <a:p>
            <a:endParaRPr lang="en-US" sz="1200"/>
          </a:p>
          <a:p>
            <a:r>
              <a:rPr lang="en-US" sz="1200"/>
              <a:t> 5</a:t>
            </a:r>
          </a:p>
          <a:p>
            <a:endParaRPr lang="en-US" sz="1200"/>
          </a:p>
          <a:p>
            <a:endParaRPr lang="en-US" sz="1200"/>
          </a:p>
          <a:p>
            <a:r>
              <a:rPr lang="en-US" sz="1200"/>
              <a:t> 0</a:t>
            </a:r>
          </a:p>
        </p:txBody>
      </p:sp>
      <p:sp>
        <p:nvSpPr>
          <p:cNvPr id="7179" name="Text Box 11"/>
          <p:cNvSpPr txBox="1">
            <a:spLocks noChangeArrowheads="1"/>
          </p:cNvSpPr>
          <p:nvPr/>
        </p:nvSpPr>
        <p:spPr bwMode="auto">
          <a:xfrm>
            <a:off x="5305425" y="3996793"/>
            <a:ext cx="2362200" cy="457200"/>
          </a:xfrm>
          <a:prstGeom prst="rect">
            <a:avLst/>
          </a:prstGeom>
          <a:solidFill>
            <a:schemeClr val="bg1"/>
          </a:solidFill>
          <a:ln w="9525">
            <a:noFill/>
            <a:miter lim="800000"/>
            <a:headEnd/>
            <a:tailEnd/>
          </a:ln>
          <a:effectLst/>
        </p:spPr>
        <p:txBody>
          <a:bodyPr>
            <a:prstTxWarp prst="textNoShape">
              <a:avLst/>
            </a:prstTxWarp>
            <a:spAutoFit/>
          </a:bodyPr>
          <a:lstStyle/>
          <a:p>
            <a:pPr marL="342900" indent="-342900"/>
            <a:r>
              <a:rPr lang="en-US" sz="1200"/>
              <a:t> 20      25      30      35     40</a:t>
            </a:r>
          </a:p>
          <a:p>
            <a:pPr marL="342900" indent="-342900"/>
            <a:r>
              <a:rPr lang="en-US" sz="1200"/>
              <a:t> Critical Pore Pressure (MPa)</a:t>
            </a:r>
          </a:p>
        </p:txBody>
      </p:sp>
      <p:sp>
        <p:nvSpPr>
          <p:cNvPr id="7181" name="AutoShape 13"/>
          <p:cNvSpPr>
            <a:spLocks noChangeArrowheads="1"/>
          </p:cNvSpPr>
          <p:nvPr/>
        </p:nvSpPr>
        <p:spPr bwMode="auto">
          <a:xfrm>
            <a:off x="1171575" y="4904843"/>
            <a:ext cx="966788" cy="1652587"/>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7182" name="AutoShape 14"/>
          <p:cNvSpPr>
            <a:spLocks noChangeArrowheads="1"/>
          </p:cNvSpPr>
          <p:nvPr/>
        </p:nvSpPr>
        <p:spPr bwMode="auto">
          <a:xfrm rot="10800000">
            <a:off x="2452688" y="3985680"/>
            <a:ext cx="966787" cy="1652588"/>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7183" name="Text Box 15"/>
          <p:cNvSpPr txBox="1">
            <a:spLocks noChangeArrowheads="1"/>
          </p:cNvSpPr>
          <p:nvPr/>
        </p:nvSpPr>
        <p:spPr bwMode="auto">
          <a:xfrm>
            <a:off x="2044185" y="177798"/>
            <a:ext cx="5089254" cy="461665"/>
          </a:xfrm>
          <a:prstGeom prst="rect">
            <a:avLst/>
          </a:prstGeom>
          <a:noFill/>
          <a:ln w="9525">
            <a:noFill/>
            <a:miter lim="800000"/>
            <a:headEnd/>
            <a:tailEnd/>
          </a:ln>
          <a:effectLst/>
        </p:spPr>
        <p:txBody>
          <a:bodyPr wrap="none">
            <a:prstTxWarp prst="textNoShape">
              <a:avLst/>
            </a:prstTxWarp>
            <a:spAutoFit/>
          </a:bodyPr>
          <a:lstStyle/>
          <a:p>
            <a:r>
              <a:rPr lang="en-US" sz="2400" dirty="0">
                <a:latin typeface="Arial"/>
                <a:cs typeface="Arial"/>
              </a:rPr>
              <a:t>Fractures turned on at  </a:t>
            </a:r>
            <a:r>
              <a:rPr lang="el-GR" sz="2400" dirty="0">
                <a:latin typeface="Arial"/>
                <a:cs typeface="Arial"/>
              </a:rPr>
              <a:t>Δ</a:t>
            </a:r>
            <a:r>
              <a:rPr lang="en-US" sz="2400" dirty="0">
                <a:latin typeface="Arial"/>
                <a:cs typeface="Arial"/>
              </a:rPr>
              <a:t>P of 2 </a:t>
            </a:r>
            <a:r>
              <a:rPr lang="en-US" sz="2400" dirty="0" err="1">
                <a:latin typeface="Arial"/>
                <a:cs typeface="Arial"/>
              </a:rPr>
              <a:t>MPa</a:t>
            </a:r>
            <a:endParaRPr lang="en-US" sz="2400" dirty="0">
              <a:latin typeface="Arial"/>
              <a:cs typeface="Arial"/>
            </a:endParaRPr>
          </a:p>
        </p:txBody>
      </p:sp>
      <p:sp>
        <p:nvSpPr>
          <p:cNvPr id="7184" name="Line 16"/>
          <p:cNvSpPr>
            <a:spLocks noChangeShapeType="1"/>
          </p:cNvSpPr>
          <p:nvPr/>
        </p:nvSpPr>
        <p:spPr bwMode="auto">
          <a:xfrm>
            <a:off x="1219200" y="3520543"/>
            <a:ext cx="381000" cy="0"/>
          </a:xfrm>
          <a:prstGeom prst="line">
            <a:avLst/>
          </a:prstGeom>
          <a:noFill/>
          <a:ln w="12700">
            <a:solidFill>
              <a:schemeClr val="tx1"/>
            </a:solidFill>
            <a:prstDash val="dash"/>
            <a:round/>
            <a:headEnd/>
            <a:tailEnd/>
          </a:ln>
          <a:effectLst/>
        </p:spPr>
        <p:txBody>
          <a:bodyPr>
            <a:prstTxWarp prst="textNoShape">
              <a:avLst/>
            </a:prstTxWarp>
          </a:bodyPr>
          <a:lstStyle/>
          <a:p>
            <a:endParaRPr lang="en-US"/>
          </a:p>
        </p:txBody>
      </p:sp>
      <p:sp>
        <p:nvSpPr>
          <p:cNvPr id="7185" name="Line 17"/>
          <p:cNvSpPr>
            <a:spLocks noChangeShapeType="1"/>
          </p:cNvSpPr>
          <p:nvPr/>
        </p:nvSpPr>
        <p:spPr bwMode="auto">
          <a:xfrm>
            <a:off x="1219200" y="3674530"/>
            <a:ext cx="381000" cy="0"/>
          </a:xfrm>
          <a:prstGeom prst="line">
            <a:avLst/>
          </a:prstGeom>
          <a:noFill/>
          <a:ln w="25400">
            <a:solidFill>
              <a:srgbClr val="0000FF"/>
            </a:solidFill>
            <a:round/>
            <a:headEnd/>
            <a:tailEnd/>
          </a:ln>
          <a:effectLst/>
        </p:spPr>
        <p:txBody>
          <a:bodyPr>
            <a:prstTxWarp prst="textNoShape">
              <a:avLst/>
            </a:prstTxWarp>
          </a:bodyPr>
          <a:lstStyle/>
          <a:p>
            <a:endParaRPr lang="en-US"/>
          </a:p>
        </p:txBody>
      </p:sp>
      <p:sp>
        <p:nvSpPr>
          <p:cNvPr id="7186" name="Text Box 18"/>
          <p:cNvSpPr txBox="1">
            <a:spLocks noChangeArrowheads="1"/>
          </p:cNvSpPr>
          <p:nvPr/>
        </p:nvSpPr>
        <p:spPr bwMode="auto">
          <a:xfrm>
            <a:off x="1593850" y="3369730"/>
            <a:ext cx="1679575" cy="457200"/>
          </a:xfrm>
          <a:prstGeom prst="rect">
            <a:avLst/>
          </a:prstGeom>
          <a:noFill/>
          <a:ln w="9525">
            <a:noFill/>
            <a:miter lim="800000"/>
            <a:headEnd/>
            <a:tailEnd/>
          </a:ln>
          <a:effectLst/>
        </p:spPr>
        <p:txBody>
          <a:bodyPr wrap="none">
            <a:prstTxWarp prst="textNoShape">
              <a:avLst/>
            </a:prstTxWarp>
            <a:spAutoFit/>
          </a:bodyPr>
          <a:lstStyle/>
          <a:p>
            <a:r>
              <a:rPr lang="en-US" sz="1200"/>
              <a:t>Not Critically Stressed</a:t>
            </a:r>
          </a:p>
          <a:p>
            <a:r>
              <a:rPr lang="en-US" sz="1200"/>
              <a:t>Critically Stressed</a:t>
            </a:r>
          </a:p>
        </p:txBody>
      </p:sp>
      <p:pic>
        <p:nvPicPr>
          <p:cNvPr id="7189" name="Picture 21" descr="barnet_50_mohr_all"/>
          <p:cNvPicPr>
            <a:picLocks noChangeAspect="1" noChangeArrowheads="1"/>
          </p:cNvPicPr>
          <p:nvPr/>
        </p:nvPicPr>
        <p:blipFill>
          <a:blip r:embed="rId5"/>
          <a:srcRect l="60001" t="62799" r="1428" b="13992"/>
          <a:stretch>
            <a:fillRect/>
          </a:stretch>
        </p:blipFill>
        <p:spPr bwMode="auto">
          <a:xfrm>
            <a:off x="4840288" y="4395255"/>
            <a:ext cx="3008312" cy="1420813"/>
          </a:xfrm>
          <a:prstGeom prst="rect">
            <a:avLst/>
          </a:prstGeom>
          <a:noFill/>
        </p:spPr>
      </p:pic>
      <p:sp>
        <p:nvSpPr>
          <p:cNvPr id="7176" name="Line 8"/>
          <p:cNvSpPr>
            <a:spLocks noChangeShapeType="1"/>
          </p:cNvSpPr>
          <p:nvPr/>
        </p:nvSpPr>
        <p:spPr bwMode="auto">
          <a:xfrm flipV="1">
            <a:off x="4837113" y="5782730"/>
            <a:ext cx="0" cy="3810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7192" name="Text Box 24"/>
          <p:cNvSpPr txBox="1">
            <a:spLocks noChangeArrowheads="1"/>
          </p:cNvSpPr>
          <p:nvPr/>
        </p:nvSpPr>
        <p:spPr bwMode="auto">
          <a:xfrm rot="5400000">
            <a:off x="3358356" y="4975487"/>
            <a:ext cx="993775" cy="366712"/>
          </a:xfrm>
          <a:prstGeom prst="rect">
            <a:avLst/>
          </a:prstGeom>
          <a:noFill/>
          <a:ln w="9525">
            <a:noFill/>
            <a:miter lim="800000"/>
            <a:headEnd/>
            <a:tailEnd/>
          </a:ln>
          <a:effectLst/>
        </p:spPr>
        <p:txBody>
          <a:bodyPr wrap="none">
            <a:prstTxWarp prst="textNoShape">
              <a:avLst/>
            </a:prstTxWarp>
            <a:spAutoFit/>
          </a:bodyPr>
          <a:lstStyle/>
          <a:p>
            <a:r>
              <a:rPr lang="en-US"/>
              <a:t> </a:t>
            </a:r>
            <a:r>
              <a:rPr lang="el-GR" sz="1200"/>
              <a:t>Δ</a:t>
            </a:r>
            <a:r>
              <a:rPr lang="en-US" sz="1200"/>
              <a:t> P ( MPa)</a:t>
            </a:r>
          </a:p>
        </p:txBody>
      </p:sp>
      <p:pic>
        <p:nvPicPr>
          <p:cNvPr id="22"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215" name="Picture 23" descr="barnet_55_mohr_all"/>
          <p:cNvPicPr>
            <a:picLocks noChangeAspect="1" noChangeArrowheads="1"/>
          </p:cNvPicPr>
          <p:nvPr/>
        </p:nvPicPr>
        <p:blipFill>
          <a:blip r:embed="rId2"/>
          <a:srcRect l="59760" t="62231" r="2328" b="13203"/>
          <a:stretch>
            <a:fillRect/>
          </a:stretch>
        </p:blipFill>
        <p:spPr bwMode="auto">
          <a:xfrm>
            <a:off x="4746625" y="4360330"/>
            <a:ext cx="3430588" cy="1744663"/>
          </a:xfrm>
          <a:prstGeom prst="rect">
            <a:avLst/>
          </a:prstGeom>
          <a:noFill/>
        </p:spPr>
      </p:pic>
      <p:pic>
        <p:nvPicPr>
          <p:cNvPr id="8214" name="Picture 22" descr="barnet_55_mohr_all_stereo"/>
          <p:cNvPicPr>
            <a:picLocks noChangeAspect="1" noChangeArrowheads="1"/>
          </p:cNvPicPr>
          <p:nvPr/>
        </p:nvPicPr>
        <p:blipFill>
          <a:blip r:embed="rId3"/>
          <a:srcRect l="34299" t="39632" r="49504" b="34456"/>
          <a:stretch>
            <a:fillRect/>
          </a:stretch>
        </p:blipFill>
        <p:spPr bwMode="auto">
          <a:xfrm>
            <a:off x="4632325" y="553505"/>
            <a:ext cx="3124200" cy="3124200"/>
          </a:xfrm>
          <a:prstGeom prst="rect">
            <a:avLst/>
          </a:prstGeom>
          <a:noFill/>
        </p:spPr>
      </p:pic>
      <p:pic>
        <p:nvPicPr>
          <p:cNvPr id="8212" name="Picture 20" descr="pressuremap_Mpa_67"/>
          <p:cNvPicPr>
            <a:picLocks noChangeAspect="1" noChangeArrowheads="1"/>
          </p:cNvPicPr>
          <p:nvPr/>
        </p:nvPicPr>
        <p:blipFill>
          <a:blip r:embed="rId4"/>
          <a:srcRect l="9137" t="5847" r="13678" b="5847"/>
          <a:stretch>
            <a:fillRect/>
          </a:stretch>
        </p:blipFill>
        <p:spPr bwMode="auto">
          <a:xfrm>
            <a:off x="838200" y="3784068"/>
            <a:ext cx="2819400" cy="2786062"/>
          </a:xfrm>
          <a:prstGeom prst="rect">
            <a:avLst/>
          </a:prstGeom>
          <a:noFill/>
        </p:spPr>
      </p:pic>
      <p:sp>
        <p:nvSpPr>
          <p:cNvPr id="8198" name="Rectangle 6"/>
          <p:cNvSpPr>
            <a:spLocks noChangeArrowheads="1"/>
          </p:cNvSpPr>
          <p:nvPr/>
        </p:nvSpPr>
        <p:spPr bwMode="auto">
          <a:xfrm>
            <a:off x="4405313" y="6081180"/>
            <a:ext cx="3200400" cy="400050"/>
          </a:xfrm>
          <a:prstGeom prst="rect">
            <a:avLst/>
          </a:prstGeom>
          <a:solidFill>
            <a:schemeClr val="bg1"/>
          </a:solidFill>
          <a:ln w="9525">
            <a:noFill/>
            <a:miter lim="800000"/>
            <a:headEnd/>
            <a:tailEnd/>
          </a:ln>
          <a:effectLst/>
        </p:spPr>
        <p:txBody>
          <a:bodyPr wrap="none" anchor="ctr">
            <a:prstTxWarp prst="textNoShape">
              <a:avLst/>
            </a:prstTxWarp>
          </a:bodyPr>
          <a:lstStyle/>
          <a:p>
            <a:r>
              <a:rPr lang="en-US" sz="1200"/>
              <a:t>              25            30            35             40             45    </a:t>
            </a:r>
          </a:p>
          <a:p>
            <a:r>
              <a:rPr lang="en-US" sz="1200"/>
              <a:t>                            Normal Stress ( MPa )</a:t>
            </a:r>
          </a:p>
        </p:txBody>
      </p:sp>
      <p:sp>
        <p:nvSpPr>
          <p:cNvPr id="8199" name="Text Box 7"/>
          <p:cNvSpPr txBox="1">
            <a:spLocks noChangeArrowheads="1"/>
          </p:cNvSpPr>
          <p:nvPr/>
        </p:nvSpPr>
        <p:spPr bwMode="auto">
          <a:xfrm rot="10800000">
            <a:off x="4181475" y="4533368"/>
            <a:ext cx="366713" cy="1600200"/>
          </a:xfrm>
          <a:prstGeom prst="rect">
            <a:avLst/>
          </a:prstGeom>
          <a:solidFill>
            <a:schemeClr val="bg1"/>
          </a:solidFill>
          <a:ln w="9525">
            <a:noFill/>
            <a:miter lim="800000"/>
            <a:headEnd/>
            <a:tailEnd/>
          </a:ln>
          <a:effectLst/>
        </p:spPr>
        <p:txBody>
          <a:bodyPr vert="eaVert">
            <a:prstTxWarp prst="textNoShape">
              <a:avLst/>
            </a:prstTxWarp>
            <a:spAutoFit/>
          </a:bodyPr>
          <a:lstStyle/>
          <a:p>
            <a:r>
              <a:rPr lang="en-US" sz="1200"/>
              <a:t>Shear Stress (MPa)</a:t>
            </a:r>
          </a:p>
        </p:txBody>
      </p:sp>
      <p:sp>
        <p:nvSpPr>
          <p:cNvPr id="8200" name="Text Box 8"/>
          <p:cNvSpPr txBox="1">
            <a:spLocks noChangeArrowheads="1"/>
          </p:cNvSpPr>
          <p:nvPr/>
        </p:nvSpPr>
        <p:spPr bwMode="auto">
          <a:xfrm rot="16200000">
            <a:off x="3858419" y="5300924"/>
            <a:ext cx="1462088" cy="260350"/>
          </a:xfrm>
          <a:prstGeom prst="rect">
            <a:avLst/>
          </a:prstGeom>
          <a:solidFill>
            <a:schemeClr val="bg1"/>
          </a:solidFill>
          <a:ln w="9525">
            <a:noFill/>
            <a:miter lim="800000"/>
            <a:headEnd/>
            <a:tailEnd/>
          </a:ln>
          <a:effectLst/>
        </p:spPr>
        <p:txBody>
          <a:bodyPr vert="eaVert" wrap="none">
            <a:prstTxWarp prst="textNoShape">
              <a:avLst/>
            </a:prstTxWarp>
            <a:spAutoFit/>
          </a:bodyPr>
          <a:lstStyle/>
          <a:p>
            <a:r>
              <a:rPr lang="en-US" sz="1200"/>
              <a:t>10</a:t>
            </a:r>
          </a:p>
          <a:p>
            <a:r>
              <a:rPr lang="en-US" sz="1200"/>
              <a:t> </a:t>
            </a:r>
          </a:p>
          <a:p>
            <a:endParaRPr lang="en-US" sz="1200"/>
          </a:p>
          <a:p>
            <a:r>
              <a:rPr lang="en-US" sz="1200"/>
              <a:t> 5</a:t>
            </a:r>
          </a:p>
          <a:p>
            <a:endParaRPr lang="en-US" sz="1200"/>
          </a:p>
          <a:p>
            <a:endParaRPr lang="en-US" sz="1200"/>
          </a:p>
          <a:p>
            <a:r>
              <a:rPr lang="en-US" sz="1200"/>
              <a:t> 0</a:t>
            </a:r>
          </a:p>
        </p:txBody>
      </p:sp>
      <p:sp>
        <p:nvSpPr>
          <p:cNvPr id="8201" name="Text Box 9"/>
          <p:cNvSpPr txBox="1">
            <a:spLocks noChangeArrowheads="1"/>
          </p:cNvSpPr>
          <p:nvPr/>
        </p:nvSpPr>
        <p:spPr bwMode="auto">
          <a:xfrm>
            <a:off x="4191000" y="6417730"/>
            <a:ext cx="1195388" cy="639763"/>
          </a:xfrm>
          <a:prstGeom prst="rect">
            <a:avLst/>
          </a:prstGeom>
          <a:noFill/>
          <a:ln w="9525">
            <a:noFill/>
            <a:miter lim="800000"/>
            <a:headEnd/>
            <a:tailEnd/>
          </a:ln>
          <a:effectLst/>
        </p:spPr>
        <p:txBody>
          <a:bodyPr wrap="none">
            <a:prstTxWarp prst="textNoShape">
              <a:avLst/>
            </a:prstTxWarp>
            <a:spAutoFit/>
          </a:bodyPr>
          <a:lstStyle/>
          <a:p>
            <a:r>
              <a:rPr lang="en-US" sz="1200"/>
              <a:t>PP = 21.7 Mpa</a:t>
            </a:r>
          </a:p>
          <a:p>
            <a:r>
              <a:rPr lang="el-GR" sz="1200"/>
              <a:t>Δ</a:t>
            </a:r>
            <a:r>
              <a:rPr lang="en-US" sz="1200"/>
              <a:t>P = 4 MPa</a:t>
            </a:r>
          </a:p>
          <a:p>
            <a:endParaRPr lang="en-US" sz="1200"/>
          </a:p>
        </p:txBody>
      </p:sp>
      <p:sp>
        <p:nvSpPr>
          <p:cNvPr id="8202" name="Line 10"/>
          <p:cNvSpPr>
            <a:spLocks noChangeShapeType="1"/>
          </p:cNvSpPr>
          <p:nvPr/>
        </p:nvSpPr>
        <p:spPr bwMode="auto">
          <a:xfrm flipV="1">
            <a:off x="4772025" y="6052605"/>
            <a:ext cx="0" cy="3810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8203" name="Text Box 11"/>
          <p:cNvSpPr txBox="1">
            <a:spLocks noChangeArrowheads="1"/>
          </p:cNvSpPr>
          <p:nvPr/>
        </p:nvSpPr>
        <p:spPr bwMode="auto">
          <a:xfrm>
            <a:off x="5202238" y="3658655"/>
            <a:ext cx="2362200" cy="457200"/>
          </a:xfrm>
          <a:prstGeom prst="rect">
            <a:avLst/>
          </a:prstGeom>
          <a:solidFill>
            <a:schemeClr val="bg1"/>
          </a:solidFill>
          <a:ln w="9525">
            <a:noFill/>
            <a:miter lim="800000"/>
            <a:headEnd/>
            <a:tailEnd/>
          </a:ln>
          <a:effectLst/>
        </p:spPr>
        <p:txBody>
          <a:bodyPr>
            <a:prstTxWarp prst="textNoShape">
              <a:avLst/>
            </a:prstTxWarp>
            <a:spAutoFit/>
          </a:bodyPr>
          <a:lstStyle/>
          <a:p>
            <a:pPr marL="342900" indent="-342900"/>
            <a:r>
              <a:rPr lang="en-US" sz="1200"/>
              <a:t> 20      25      30      35     40</a:t>
            </a:r>
          </a:p>
          <a:p>
            <a:pPr marL="342900" indent="-342900"/>
            <a:r>
              <a:rPr lang="en-US" sz="1200"/>
              <a:t> Critical Pore Pressure (MPa)</a:t>
            </a:r>
          </a:p>
        </p:txBody>
      </p:sp>
      <p:sp>
        <p:nvSpPr>
          <p:cNvPr id="8206" name="AutoShape 14"/>
          <p:cNvSpPr>
            <a:spLocks noChangeArrowheads="1"/>
          </p:cNvSpPr>
          <p:nvPr/>
        </p:nvSpPr>
        <p:spPr bwMode="auto">
          <a:xfrm>
            <a:off x="1131888" y="4758793"/>
            <a:ext cx="966787" cy="1652587"/>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8207" name="AutoShape 15"/>
          <p:cNvSpPr>
            <a:spLocks noChangeArrowheads="1"/>
          </p:cNvSpPr>
          <p:nvPr/>
        </p:nvSpPr>
        <p:spPr bwMode="auto">
          <a:xfrm rot="10800000">
            <a:off x="2413000" y="3839630"/>
            <a:ext cx="966788" cy="1652588"/>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8208" name="Text Box 16"/>
          <p:cNvSpPr txBox="1">
            <a:spLocks noChangeArrowheads="1"/>
          </p:cNvSpPr>
          <p:nvPr/>
        </p:nvSpPr>
        <p:spPr bwMode="auto">
          <a:xfrm>
            <a:off x="1983331" y="169330"/>
            <a:ext cx="5157782" cy="461665"/>
          </a:xfrm>
          <a:prstGeom prst="rect">
            <a:avLst/>
          </a:prstGeom>
          <a:noFill/>
          <a:ln w="9525">
            <a:noFill/>
            <a:miter lim="800000"/>
            <a:headEnd/>
            <a:tailEnd/>
          </a:ln>
          <a:effectLst/>
        </p:spPr>
        <p:txBody>
          <a:bodyPr wrap="none">
            <a:prstTxWarp prst="textNoShape">
              <a:avLst/>
            </a:prstTxWarp>
            <a:spAutoFit/>
          </a:bodyPr>
          <a:lstStyle/>
          <a:p>
            <a:r>
              <a:rPr lang="en-US" sz="2400" dirty="0">
                <a:latin typeface="Arial"/>
                <a:cs typeface="Arial"/>
              </a:rPr>
              <a:t>Fractures turned on at  </a:t>
            </a:r>
            <a:r>
              <a:rPr lang="el-GR" sz="2400" dirty="0">
                <a:latin typeface="Arial"/>
                <a:cs typeface="Arial"/>
              </a:rPr>
              <a:t>Δ</a:t>
            </a:r>
            <a:r>
              <a:rPr lang="en-US" sz="2400" dirty="0">
                <a:latin typeface="Arial"/>
                <a:cs typeface="Arial"/>
              </a:rPr>
              <a:t> P of 4 </a:t>
            </a:r>
            <a:r>
              <a:rPr lang="en-US" sz="2400" dirty="0" err="1">
                <a:latin typeface="Arial"/>
                <a:cs typeface="Arial"/>
              </a:rPr>
              <a:t>MPa</a:t>
            </a:r>
            <a:endParaRPr lang="en-US" sz="2400" dirty="0">
              <a:latin typeface="Arial"/>
              <a:cs typeface="Arial"/>
            </a:endParaRPr>
          </a:p>
        </p:txBody>
      </p:sp>
      <p:sp>
        <p:nvSpPr>
          <p:cNvPr id="8209" name="Line 17"/>
          <p:cNvSpPr>
            <a:spLocks noChangeShapeType="1"/>
          </p:cNvSpPr>
          <p:nvPr/>
        </p:nvSpPr>
        <p:spPr bwMode="auto">
          <a:xfrm>
            <a:off x="1143000" y="3368143"/>
            <a:ext cx="381000" cy="0"/>
          </a:xfrm>
          <a:prstGeom prst="line">
            <a:avLst/>
          </a:prstGeom>
          <a:noFill/>
          <a:ln w="12700">
            <a:solidFill>
              <a:schemeClr val="tx1"/>
            </a:solidFill>
            <a:prstDash val="dash"/>
            <a:round/>
            <a:headEnd/>
            <a:tailEnd/>
          </a:ln>
          <a:effectLst/>
        </p:spPr>
        <p:txBody>
          <a:bodyPr>
            <a:prstTxWarp prst="textNoShape">
              <a:avLst/>
            </a:prstTxWarp>
          </a:bodyPr>
          <a:lstStyle/>
          <a:p>
            <a:endParaRPr lang="en-US"/>
          </a:p>
        </p:txBody>
      </p:sp>
      <p:sp>
        <p:nvSpPr>
          <p:cNvPr id="8210" name="Line 18"/>
          <p:cNvSpPr>
            <a:spLocks noChangeShapeType="1"/>
          </p:cNvSpPr>
          <p:nvPr/>
        </p:nvSpPr>
        <p:spPr bwMode="auto">
          <a:xfrm>
            <a:off x="1143000" y="3520543"/>
            <a:ext cx="381000" cy="0"/>
          </a:xfrm>
          <a:prstGeom prst="line">
            <a:avLst/>
          </a:prstGeom>
          <a:noFill/>
          <a:ln w="25400">
            <a:solidFill>
              <a:srgbClr val="0000FF"/>
            </a:solidFill>
            <a:round/>
            <a:headEnd/>
            <a:tailEnd/>
          </a:ln>
          <a:effectLst/>
        </p:spPr>
        <p:txBody>
          <a:bodyPr>
            <a:prstTxWarp prst="textNoShape">
              <a:avLst/>
            </a:prstTxWarp>
          </a:bodyPr>
          <a:lstStyle/>
          <a:p>
            <a:endParaRPr lang="en-US"/>
          </a:p>
        </p:txBody>
      </p:sp>
      <p:sp>
        <p:nvSpPr>
          <p:cNvPr id="8211" name="Text Box 19"/>
          <p:cNvSpPr txBox="1">
            <a:spLocks noChangeArrowheads="1"/>
          </p:cNvSpPr>
          <p:nvPr/>
        </p:nvSpPr>
        <p:spPr bwMode="auto">
          <a:xfrm>
            <a:off x="1517650" y="3217330"/>
            <a:ext cx="1679575" cy="457200"/>
          </a:xfrm>
          <a:prstGeom prst="rect">
            <a:avLst/>
          </a:prstGeom>
          <a:noFill/>
          <a:ln w="9525">
            <a:noFill/>
            <a:miter lim="800000"/>
            <a:headEnd/>
            <a:tailEnd/>
          </a:ln>
          <a:effectLst/>
        </p:spPr>
        <p:txBody>
          <a:bodyPr wrap="none">
            <a:prstTxWarp prst="textNoShape">
              <a:avLst/>
            </a:prstTxWarp>
            <a:spAutoFit/>
          </a:bodyPr>
          <a:lstStyle/>
          <a:p>
            <a:r>
              <a:rPr lang="en-US" sz="1200"/>
              <a:t>Not Critically Stressed</a:t>
            </a:r>
          </a:p>
          <a:p>
            <a:r>
              <a:rPr lang="en-US" sz="1200"/>
              <a:t>Critically Stressed</a:t>
            </a:r>
          </a:p>
        </p:txBody>
      </p:sp>
      <p:pic>
        <p:nvPicPr>
          <p:cNvPr id="8213" name="Picture 21" descr="fracturnedon_55_all"/>
          <p:cNvPicPr>
            <a:picLocks noChangeAspect="1" noChangeArrowheads="1"/>
          </p:cNvPicPr>
          <p:nvPr/>
        </p:nvPicPr>
        <p:blipFill>
          <a:blip r:embed="rId5"/>
          <a:srcRect l="15175" t="6129" r="14641" b="6821"/>
          <a:stretch>
            <a:fillRect/>
          </a:stretch>
        </p:blipFill>
        <p:spPr bwMode="auto">
          <a:xfrm>
            <a:off x="869950" y="658280"/>
            <a:ext cx="2711450" cy="2601913"/>
          </a:xfrm>
          <a:prstGeom prst="rect">
            <a:avLst/>
          </a:prstGeom>
          <a:noFill/>
        </p:spPr>
      </p:pic>
      <p:sp>
        <p:nvSpPr>
          <p:cNvPr id="8216" name="Text Box 24"/>
          <p:cNvSpPr txBox="1">
            <a:spLocks noChangeArrowheads="1"/>
          </p:cNvSpPr>
          <p:nvPr/>
        </p:nvSpPr>
        <p:spPr bwMode="auto">
          <a:xfrm rot="5400000">
            <a:off x="3315494" y="4872299"/>
            <a:ext cx="993775" cy="366713"/>
          </a:xfrm>
          <a:prstGeom prst="rect">
            <a:avLst/>
          </a:prstGeom>
          <a:noFill/>
          <a:ln w="9525">
            <a:noFill/>
            <a:miter lim="800000"/>
            <a:headEnd/>
            <a:tailEnd/>
          </a:ln>
          <a:effectLst/>
        </p:spPr>
        <p:txBody>
          <a:bodyPr wrap="none">
            <a:prstTxWarp prst="textNoShape">
              <a:avLst/>
            </a:prstTxWarp>
            <a:spAutoFit/>
          </a:bodyPr>
          <a:lstStyle/>
          <a:p>
            <a:r>
              <a:rPr lang="en-US"/>
              <a:t> </a:t>
            </a:r>
            <a:r>
              <a:rPr lang="el-GR" sz="1200"/>
              <a:t>Δ</a:t>
            </a:r>
            <a:r>
              <a:rPr lang="en-US" sz="1200"/>
              <a:t> P ( MPa)</a:t>
            </a:r>
          </a:p>
        </p:txBody>
      </p:sp>
      <p:pic>
        <p:nvPicPr>
          <p:cNvPr id="23"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1143000"/>
          </a:xfrm>
        </p:spPr>
        <p:txBody>
          <a:bodyPr>
            <a:normAutofit/>
          </a:bodyPr>
          <a:lstStyle/>
          <a:p>
            <a:r>
              <a:rPr lang="en-US" sz="3200" dirty="0" smtClean="0">
                <a:latin typeface="Arial"/>
                <a:cs typeface="Arial"/>
              </a:rPr>
              <a:t>Course Overview</a:t>
            </a:r>
            <a:endParaRPr lang="en-US" sz="3200" dirty="0">
              <a:latin typeface="Arial"/>
              <a:cs typeface="Arial"/>
            </a:endParaRPr>
          </a:p>
        </p:txBody>
      </p:sp>
      <p:sp>
        <p:nvSpPr>
          <p:cNvPr id="3" name="Content Placeholder 2"/>
          <p:cNvSpPr>
            <a:spLocks noGrp="1"/>
          </p:cNvSpPr>
          <p:nvPr>
            <p:ph idx="1"/>
          </p:nvPr>
        </p:nvSpPr>
        <p:spPr>
          <a:xfrm>
            <a:off x="177800" y="1193800"/>
            <a:ext cx="8763000" cy="5461000"/>
          </a:xfrm>
        </p:spPr>
        <p:txBody>
          <a:bodyPr>
            <a:normAutofit fontScale="85000" lnSpcReduction="20000"/>
          </a:bodyPr>
          <a:lstStyle/>
          <a:p>
            <a:pPr>
              <a:buNone/>
            </a:pPr>
            <a:r>
              <a:rPr lang="en-US" sz="2824" b="1" dirty="0" smtClean="0">
                <a:latin typeface="Arial"/>
                <a:cs typeface="Arial"/>
              </a:rPr>
              <a:t>Day 1	</a:t>
            </a:r>
            <a:r>
              <a:rPr lang="en-US" sz="2824" dirty="0" smtClean="0">
                <a:latin typeface="Arial"/>
                <a:cs typeface="Arial"/>
              </a:rPr>
              <a:t>Opportunities and Challenges of Shale Gas 						Development </a:t>
            </a:r>
          </a:p>
          <a:p>
            <a:pPr>
              <a:buNone/>
            </a:pPr>
            <a:r>
              <a:rPr lang="en-US" sz="2824" dirty="0" smtClean="0">
                <a:latin typeface="Arial"/>
                <a:cs typeface="Arial"/>
              </a:rPr>
              <a:t>			Characterization and Physical Properties of Organic 				Rich </a:t>
            </a:r>
            <a:r>
              <a:rPr lang="en-US" sz="2824" dirty="0" err="1" smtClean="0">
                <a:latin typeface="Arial"/>
                <a:cs typeface="Arial"/>
              </a:rPr>
              <a:t>Shales</a:t>
            </a:r>
            <a:endParaRPr lang="en-US" sz="2824" dirty="0" smtClean="0">
              <a:latin typeface="Arial"/>
              <a:cs typeface="Arial"/>
            </a:endParaRPr>
          </a:p>
          <a:p>
            <a:pPr>
              <a:buNone/>
            </a:pPr>
            <a:r>
              <a:rPr lang="en-US" sz="2824" b="1" dirty="0" smtClean="0">
                <a:latin typeface="Arial"/>
                <a:cs typeface="Arial"/>
              </a:rPr>
              <a:t> </a:t>
            </a:r>
            <a:endParaRPr lang="en-US" sz="2824" dirty="0" smtClean="0">
              <a:latin typeface="Arial"/>
              <a:cs typeface="Arial"/>
            </a:endParaRPr>
          </a:p>
          <a:p>
            <a:pPr>
              <a:buNone/>
            </a:pPr>
            <a:r>
              <a:rPr lang="en-US" sz="2824" b="1" dirty="0" smtClean="0">
                <a:latin typeface="Arial"/>
                <a:cs typeface="Arial"/>
              </a:rPr>
              <a:t>Day 2	</a:t>
            </a:r>
            <a:r>
              <a:rPr lang="en-US" sz="2824" dirty="0" err="1" smtClean="0">
                <a:latin typeface="Arial"/>
                <a:cs typeface="Arial"/>
              </a:rPr>
              <a:t>Geomechanics</a:t>
            </a:r>
            <a:r>
              <a:rPr lang="en-US" sz="2824" dirty="0" smtClean="0">
                <a:latin typeface="Arial"/>
                <a:cs typeface="Arial"/>
              </a:rPr>
              <a:t> </a:t>
            </a:r>
          </a:p>
          <a:p>
            <a:pPr>
              <a:buNone/>
            </a:pPr>
            <a:r>
              <a:rPr lang="en-US" sz="2824" dirty="0" smtClean="0">
                <a:latin typeface="Arial"/>
                <a:cs typeface="Arial"/>
              </a:rPr>
              <a:t>			Wellbore Stability </a:t>
            </a:r>
          </a:p>
          <a:p>
            <a:pPr>
              <a:buNone/>
            </a:pPr>
            <a:r>
              <a:rPr lang="en-US" sz="2824" dirty="0" smtClean="0">
                <a:latin typeface="Arial"/>
                <a:cs typeface="Arial"/>
              </a:rPr>
              <a:t>			Drilling Operations </a:t>
            </a:r>
          </a:p>
          <a:p>
            <a:pPr>
              <a:buNone/>
            </a:pPr>
            <a:r>
              <a:rPr lang="en-US" sz="2824" dirty="0" smtClean="0">
                <a:latin typeface="Arial"/>
                <a:cs typeface="Arial"/>
              </a:rPr>
              <a:t> </a:t>
            </a:r>
          </a:p>
          <a:p>
            <a:pPr>
              <a:buNone/>
            </a:pPr>
            <a:r>
              <a:rPr lang="en-US" sz="2824" b="1" dirty="0" smtClean="0">
                <a:latin typeface="Arial"/>
                <a:cs typeface="Arial"/>
              </a:rPr>
              <a:t>Day 3	</a:t>
            </a:r>
            <a:r>
              <a:rPr lang="en-US" sz="2824" dirty="0" smtClean="0">
                <a:latin typeface="Arial"/>
                <a:cs typeface="Arial"/>
              </a:rPr>
              <a:t>Hydraulic Fracturing and Reservoir Stimulation </a:t>
            </a:r>
          </a:p>
          <a:p>
            <a:pPr>
              <a:buNone/>
            </a:pPr>
            <a:r>
              <a:rPr lang="en-US" sz="2824" dirty="0" smtClean="0">
                <a:latin typeface="Arial"/>
                <a:cs typeface="Arial"/>
              </a:rPr>
              <a:t> </a:t>
            </a:r>
          </a:p>
          <a:p>
            <a:pPr>
              <a:buNone/>
            </a:pPr>
            <a:r>
              <a:rPr lang="en-US" sz="2824" b="1" dirty="0" smtClean="0">
                <a:latin typeface="Arial"/>
                <a:cs typeface="Arial"/>
              </a:rPr>
              <a:t>Day 4	</a:t>
            </a:r>
            <a:r>
              <a:rPr lang="en-US" sz="2824" dirty="0" smtClean="0">
                <a:latin typeface="Arial"/>
                <a:cs typeface="Arial"/>
              </a:rPr>
              <a:t>Shale Permeability, Gas Production and Reservoir 					Simulation </a:t>
            </a:r>
          </a:p>
          <a:p>
            <a:pPr>
              <a:buNone/>
            </a:pPr>
            <a:r>
              <a:rPr lang="en-US" sz="2824" dirty="0" smtClean="0">
                <a:latin typeface="Arial"/>
                <a:cs typeface="Arial"/>
              </a:rPr>
              <a:t>			Water Management and Minimizing Environmental 				Impacts</a:t>
            </a:r>
          </a:p>
          <a:p>
            <a:endParaRPr lang="en-US" dirty="0"/>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7"/>
          <p:cNvSpPr/>
          <p:nvPr/>
        </p:nvSpPr>
        <p:spPr>
          <a:xfrm>
            <a:off x="152400" y="5054600"/>
            <a:ext cx="8204200" cy="13843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9236" name="Picture 20" descr="pressuremap_Mpa_67"/>
          <p:cNvPicPr>
            <a:picLocks noChangeAspect="1" noChangeArrowheads="1"/>
          </p:cNvPicPr>
          <p:nvPr/>
        </p:nvPicPr>
        <p:blipFill>
          <a:blip r:embed="rId2"/>
          <a:srcRect l="9137" t="5847" r="13678" b="5847"/>
          <a:stretch>
            <a:fillRect/>
          </a:stretch>
        </p:blipFill>
        <p:spPr bwMode="auto">
          <a:xfrm>
            <a:off x="554038" y="3852330"/>
            <a:ext cx="2819400" cy="2786063"/>
          </a:xfrm>
          <a:prstGeom prst="rect">
            <a:avLst/>
          </a:prstGeom>
          <a:noFill/>
        </p:spPr>
      </p:pic>
      <p:grpSp>
        <p:nvGrpSpPr>
          <p:cNvPr id="2" name="Group 24"/>
          <p:cNvGrpSpPr>
            <a:grpSpLocks/>
          </p:cNvGrpSpPr>
          <p:nvPr/>
        </p:nvGrpSpPr>
        <p:grpSpPr bwMode="auto">
          <a:xfrm>
            <a:off x="4208463" y="794805"/>
            <a:ext cx="3792537" cy="6186488"/>
            <a:chOff x="2184" y="394"/>
            <a:chExt cx="2389" cy="3897"/>
          </a:xfrm>
        </p:grpSpPr>
        <p:pic>
          <p:nvPicPr>
            <p:cNvPr id="9239" name="Picture 23" descr="barnet_60_mohr_all"/>
            <p:cNvPicPr>
              <a:picLocks noChangeAspect="1" noChangeArrowheads="1"/>
            </p:cNvPicPr>
            <p:nvPr/>
          </p:nvPicPr>
          <p:blipFill>
            <a:blip r:embed="rId3"/>
            <a:srcRect l="59438" t="62451" r="1221" b="12483"/>
            <a:stretch>
              <a:fillRect/>
            </a:stretch>
          </p:blipFill>
          <p:spPr bwMode="auto">
            <a:xfrm>
              <a:off x="2509" y="2623"/>
              <a:ext cx="2064" cy="1032"/>
            </a:xfrm>
            <a:prstGeom prst="rect">
              <a:avLst/>
            </a:prstGeom>
            <a:noFill/>
          </p:spPr>
        </p:pic>
        <p:pic>
          <p:nvPicPr>
            <p:cNvPr id="9238" name="Picture 22" descr="barnet_60_mohr_all_stereo"/>
            <p:cNvPicPr>
              <a:picLocks noChangeAspect="1" noChangeArrowheads="1"/>
            </p:cNvPicPr>
            <p:nvPr/>
          </p:nvPicPr>
          <p:blipFill>
            <a:blip r:embed="rId4"/>
            <a:srcRect l="34299" t="39632" r="49504" b="34456"/>
            <a:stretch>
              <a:fillRect/>
            </a:stretch>
          </p:blipFill>
          <p:spPr bwMode="auto">
            <a:xfrm>
              <a:off x="2516" y="394"/>
              <a:ext cx="1968" cy="1968"/>
            </a:xfrm>
            <a:prstGeom prst="rect">
              <a:avLst/>
            </a:prstGeom>
            <a:noFill/>
          </p:spPr>
        </p:pic>
        <p:sp>
          <p:nvSpPr>
            <p:cNvPr id="9219" name="Rectangle 3"/>
            <p:cNvSpPr>
              <a:spLocks noChangeArrowheads="1"/>
            </p:cNvSpPr>
            <p:nvPr/>
          </p:nvSpPr>
          <p:spPr bwMode="auto">
            <a:xfrm>
              <a:off x="2488" y="3672"/>
              <a:ext cx="2016" cy="252"/>
            </a:xfrm>
            <a:prstGeom prst="rect">
              <a:avLst/>
            </a:prstGeom>
            <a:solidFill>
              <a:schemeClr val="bg1"/>
            </a:solidFill>
            <a:ln w="9525">
              <a:noFill/>
              <a:miter lim="800000"/>
              <a:headEnd/>
              <a:tailEnd/>
            </a:ln>
            <a:effectLst/>
          </p:spPr>
          <p:txBody>
            <a:bodyPr wrap="none" anchor="ctr">
              <a:prstTxWarp prst="textNoShape">
                <a:avLst/>
              </a:prstTxWarp>
            </a:bodyPr>
            <a:lstStyle/>
            <a:p>
              <a:r>
                <a:rPr lang="en-US" sz="1200"/>
                <a:t>   25           30            35              40            45    </a:t>
              </a:r>
            </a:p>
            <a:p>
              <a:r>
                <a:rPr lang="en-US" sz="1200"/>
                <a:t>                  Normal Stress ( MPa )</a:t>
              </a:r>
            </a:p>
          </p:txBody>
        </p:sp>
        <p:sp>
          <p:nvSpPr>
            <p:cNvPr id="9220" name="Text Box 4"/>
            <p:cNvSpPr txBox="1">
              <a:spLocks noChangeArrowheads="1"/>
            </p:cNvSpPr>
            <p:nvPr/>
          </p:nvSpPr>
          <p:spPr bwMode="auto">
            <a:xfrm rot="10800000">
              <a:off x="2184" y="2654"/>
              <a:ext cx="231" cy="1008"/>
            </a:xfrm>
            <a:prstGeom prst="rect">
              <a:avLst/>
            </a:prstGeom>
            <a:solidFill>
              <a:schemeClr val="bg1"/>
            </a:solidFill>
            <a:ln w="9525">
              <a:noFill/>
              <a:miter lim="800000"/>
              <a:headEnd/>
              <a:tailEnd/>
            </a:ln>
            <a:effectLst/>
          </p:spPr>
          <p:txBody>
            <a:bodyPr vert="eaVert">
              <a:prstTxWarp prst="textNoShape">
                <a:avLst/>
              </a:prstTxWarp>
              <a:spAutoFit/>
            </a:bodyPr>
            <a:lstStyle/>
            <a:p>
              <a:r>
                <a:rPr lang="en-US" sz="1200"/>
                <a:t>Shear Stress (MPa)</a:t>
              </a:r>
            </a:p>
          </p:txBody>
        </p:sp>
        <p:sp>
          <p:nvSpPr>
            <p:cNvPr id="9222" name="Text Box 6"/>
            <p:cNvSpPr txBox="1">
              <a:spLocks noChangeArrowheads="1"/>
            </p:cNvSpPr>
            <p:nvPr/>
          </p:nvSpPr>
          <p:spPr bwMode="auto">
            <a:xfrm rot="16200000">
              <a:off x="1988" y="3173"/>
              <a:ext cx="921" cy="164"/>
            </a:xfrm>
            <a:prstGeom prst="rect">
              <a:avLst/>
            </a:prstGeom>
            <a:solidFill>
              <a:schemeClr val="bg1"/>
            </a:solidFill>
            <a:ln w="9525">
              <a:noFill/>
              <a:miter lim="800000"/>
              <a:headEnd/>
              <a:tailEnd/>
            </a:ln>
            <a:effectLst/>
          </p:spPr>
          <p:txBody>
            <a:bodyPr vert="eaVert" wrap="none">
              <a:prstTxWarp prst="textNoShape">
                <a:avLst/>
              </a:prstTxWarp>
              <a:spAutoFit/>
            </a:bodyPr>
            <a:lstStyle/>
            <a:p>
              <a:r>
                <a:rPr lang="en-US" sz="1200"/>
                <a:t>10</a:t>
              </a:r>
            </a:p>
            <a:p>
              <a:r>
                <a:rPr lang="en-US" sz="1200"/>
                <a:t> </a:t>
              </a:r>
            </a:p>
            <a:p>
              <a:endParaRPr lang="en-US" sz="1200"/>
            </a:p>
            <a:p>
              <a:r>
                <a:rPr lang="en-US" sz="1200"/>
                <a:t> 5</a:t>
              </a:r>
            </a:p>
            <a:p>
              <a:endParaRPr lang="en-US" sz="1200"/>
            </a:p>
            <a:p>
              <a:endParaRPr lang="en-US" sz="1200"/>
            </a:p>
            <a:p>
              <a:r>
                <a:rPr lang="en-US" sz="1200"/>
                <a:t> 0</a:t>
              </a:r>
            </a:p>
          </p:txBody>
        </p:sp>
        <p:sp>
          <p:nvSpPr>
            <p:cNvPr id="9223" name="Text Box 7"/>
            <p:cNvSpPr txBox="1">
              <a:spLocks noChangeArrowheads="1"/>
            </p:cNvSpPr>
            <p:nvPr/>
          </p:nvSpPr>
          <p:spPr bwMode="auto">
            <a:xfrm>
              <a:off x="2400" y="3888"/>
              <a:ext cx="753" cy="403"/>
            </a:xfrm>
            <a:prstGeom prst="rect">
              <a:avLst/>
            </a:prstGeom>
            <a:noFill/>
            <a:ln w="9525">
              <a:noFill/>
              <a:miter lim="800000"/>
              <a:headEnd/>
              <a:tailEnd/>
            </a:ln>
            <a:effectLst/>
          </p:spPr>
          <p:txBody>
            <a:bodyPr wrap="none">
              <a:prstTxWarp prst="textNoShape">
                <a:avLst/>
              </a:prstTxWarp>
              <a:spAutoFit/>
            </a:bodyPr>
            <a:lstStyle/>
            <a:p>
              <a:r>
                <a:rPr lang="en-US" sz="1200"/>
                <a:t>PP = 23.7 Mpa</a:t>
              </a:r>
            </a:p>
            <a:p>
              <a:r>
                <a:rPr lang="el-GR" sz="1200"/>
                <a:t>Δ</a:t>
              </a:r>
              <a:r>
                <a:rPr lang="en-US" sz="1200"/>
                <a:t>P = 6 MPa</a:t>
              </a:r>
            </a:p>
            <a:p>
              <a:endParaRPr lang="en-US" sz="1200"/>
            </a:p>
          </p:txBody>
        </p:sp>
        <p:sp>
          <p:nvSpPr>
            <p:cNvPr id="9224" name="Line 8"/>
            <p:cNvSpPr>
              <a:spLocks noChangeShapeType="1"/>
            </p:cNvSpPr>
            <p:nvPr/>
          </p:nvSpPr>
          <p:spPr bwMode="auto">
            <a:xfrm flipV="1">
              <a:off x="2592" y="3671"/>
              <a:ext cx="0" cy="24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226" name="Text Box 10"/>
            <p:cNvSpPr txBox="1">
              <a:spLocks noChangeArrowheads="1"/>
            </p:cNvSpPr>
            <p:nvPr/>
          </p:nvSpPr>
          <p:spPr bwMode="auto">
            <a:xfrm>
              <a:off x="2880" y="2342"/>
              <a:ext cx="1488" cy="288"/>
            </a:xfrm>
            <a:prstGeom prst="rect">
              <a:avLst/>
            </a:prstGeom>
            <a:solidFill>
              <a:schemeClr val="bg1"/>
            </a:solidFill>
            <a:ln w="9525">
              <a:noFill/>
              <a:miter lim="800000"/>
              <a:headEnd/>
              <a:tailEnd/>
            </a:ln>
            <a:effectLst/>
          </p:spPr>
          <p:txBody>
            <a:bodyPr>
              <a:prstTxWarp prst="textNoShape">
                <a:avLst/>
              </a:prstTxWarp>
              <a:spAutoFit/>
            </a:bodyPr>
            <a:lstStyle/>
            <a:p>
              <a:pPr marL="342900" indent="-342900"/>
              <a:r>
                <a:rPr lang="en-US" sz="1200"/>
                <a:t> 20      25      30      35     40</a:t>
              </a:r>
            </a:p>
            <a:p>
              <a:pPr marL="342900" indent="-342900"/>
              <a:r>
                <a:rPr lang="en-US" sz="1200"/>
                <a:t> Critical Pore Pressure (MPa)</a:t>
              </a:r>
            </a:p>
          </p:txBody>
        </p:sp>
      </p:grpSp>
      <p:sp>
        <p:nvSpPr>
          <p:cNvPr id="9228" name="Text Box 12"/>
          <p:cNvSpPr txBox="1">
            <a:spLocks noChangeArrowheads="1"/>
          </p:cNvSpPr>
          <p:nvPr/>
        </p:nvSpPr>
        <p:spPr bwMode="auto">
          <a:xfrm>
            <a:off x="2048944" y="121708"/>
            <a:ext cx="5089254" cy="461665"/>
          </a:xfrm>
          <a:prstGeom prst="rect">
            <a:avLst/>
          </a:prstGeom>
          <a:noFill/>
          <a:ln w="9525">
            <a:noFill/>
            <a:miter lim="800000"/>
            <a:headEnd/>
            <a:tailEnd/>
          </a:ln>
          <a:effectLst/>
        </p:spPr>
        <p:txBody>
          <a:bodyPr wrap="none">
            <a:prstTxWarp prst="textNoShape">
              <a:avLst/>
            </a:prstTxWarp>
            <a:spAutoFit/>
          </a:bodyPr>
          <a:lstStyle/>
          <a:p>
            <a:r>
              <a:rPr lang="en-US" sz="2400" dirty="0">
                <a:latin typeface="Arial"/>
                <a:cs typeface="Arial"/>
              </a:rPr>
              <a:t>Fractures turned on at  </a:t>
            </a:r>
            <a:r>
              <a:rPr lang="el-GR" sz="2400" dirty="0">
                <a:latin typeface="Arial"/>
                <a:cs typeface="Arial"/>
              </a:rPr>
              <a:t>Δ</a:t>
            </a:r>
            <a:r>
              <a:rPr lang="en-US" sz="2400" dirty="0">
                <a:latin typeface="Arial"/>
                <a:cs typeface="Arial"/>
              </a:rPr>
              <a:t>P of 6 </a:t>
            </a:r>
            <a:r>
              <a:rPr lang="en-US" sz="2400" dirty="0" err="1">
                <a:latin typeface="Arial"/>
                <a:cs typeface="Arial"/>
              </a:rPr>
              <a:t>MPa</a:t>
            </a:r>
            <a:r>
              <a:rPr lang="en-US" sz="2400" dirty="0">
                <a:latin typeface="Arial"/>
                <a:cs typeface="Arial"/>
              </a:rPr>
              <a:t> </a:t>
            </a:r>
          </a:p>
        </p:txBody>
      </p:sp>
      <p:sp>
        <p:nvSpPr>
          <p:cNvPr id="9231" name="AutoShape 15"/>
          <p:cNvSpPr>
            <a:spLocks noChangeArrowheads="1"/>
          </p:cNvSpPr>
          <p:nvPr/>
        </p:nvSpPr>
        <p:spPr bwMode="auto">
          <a:xfrm>
            <a:off x="842963" y="4814355"/>
            <a:ext cx="966787" cy="1652588"/>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9232" name="AutoShape 16"/>
          <p:cNvSpPr>
            <a:spLocks noChangeArrowheads="1"/>
          </p:cNvSpPr>
          <p:nvPr/>
        </p:nvSpPr>
        <p:spPr bwMode="auto">
          <a:xfrm rot="10800000">
            <a:off x="2124075" y="3903130"/>
            <a:ext cx="966788" cy="1652588"/>
          </a:xfrm>
          <a:prstGeom prst="rtTriangle">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9233" name="Line 17"/>
          <p:cNvSpPr>
            <a:spLocks noChangeShapeType="1"/>
          </p:cNvSpPr>
          <p:nvPr/>
        </p:nvSpPr>
        <p:spPr bwMode="auto">
          <a:xfrm>
            <a:off x="1066800" y="3368143"/>
            <a:ext cx="381000" cy="0"/>
          </a:xfrm>
          <a:prstGeom prst="line">
            <a:avLst/>
          </a:prstGeom>
          <a:noFill/>
          <a:ln w="12700">
            <a:solidFill>
              <a:schemeClr val="tx1"/>
            </a:solidFill>
            <a:prstDash val="dash"/>
            <a:round/>
            <a:headEnd/>
            <a:tailEnd/>
          </a:ln>
          <a:effectLst/>
        </p:spPr>
        <p:txBody>
          <a:bodyPr>
            <a:prstTxWarp prst="textNoShape">
              <a:avLst/>
            </a:prstTxWarp>
          </a:bodyPr>
          <a:lstStyle/>
          <a:p>
            <a:endParaRPr lang="en-US"/>
          </a:p>
        </p:txBody>
      </p:sp>
      <p:sp>
        <p:nvSpPr>
          <p:cNvPr id="9234" name="Line 18"/>
          <p:cNvSpPr>
            <a:spLocks noChangeShapeType="1"/>
          </p:cNvSpPr>
          <p:nvPr/>
        </p:nvSpPr>
        <p:spPr bwMode="auto">
          <a:xfrm>
            <a:off x="1066800" y="3520543"/>
            <a:ext cx="381000" cy="0"/>
          </a:xfrm>
          <a:prstGeom prst="line">
            <a:avLst/>
          </a:prstGeom>
          <a:noFill/>
          <a:ln w="25400">
            <a:solidFill>
              <a:srgbClr val="0000FF"/>
            </a:solidFill>
            <a:round/>
            <a:headEnd/>
            <a:tailEnd/>
          </a:ln>
          <a:effectLst/>
        </p:spPr>
        <p:txBody>
          <a:bodyPr>
            <a:prstTxWarp prst="textNoShape">
              <a:avLst/>
            </a:prstTxWarp>
          </a:bodyPr>
          <a:lstStyle/>
          <a:p>
            <a:endParaRPr lang="en-US"/>
          </a:p>
        </p:txBody>
      </p:sp>
      <p:sp>
        <p:nvSpPr>
          <p:cNvPr id="9235" name="Text Box 19"/>
          <p:cNvSpPr txBox="1">
            <a:spLocks noChangeArrowheads="1"/>
          </p:cNvSpPr>
          <p:nvPr/>
        </p:nvSpPr>
        <p:spPr bwMode="auto">
          <a:xfrm>
            <a:off x="1441450" y="3217330"/>
            <a:ext cx="1679575" cy="457200"/>
          </a:xfrm>
          <a:prstGeom prst="rect">
            <a:avLst/>
          </a:prstGeom>
          <a:noFill/>
          <a:ln w="9525">
            <a:noFill/>
            <a:miter lim="800000"/>
            <a:headEnd/>
            <a:tailEnd/>
          </a:ln>
          <a:effectLst/>
        </p:spPr>
        <p:txBody>
          <a:bodyPr wrap="none">
            <a:prstTxWarp prst="textNoShape">
              <a:avLst/>
            </a:prstTxWarp>
            <a:spAutoFit/>
          </a:bodyPr>
          <a:lstStyle/>
          <a:p>
            <a:r>
              <a:rPr lang="en-US" sz="1200"/>
              <a:t>Not Critically Stressed</a:t>
            </a:r>
          </a:p>
          <a:p>
            <a:r>
              <a:rPr lang="en-US" sz="1200"/>
              <a:t>Critically Stressed</a:t>
            </a:r>
          </a:p>
        </p:txBody>
      </p:sp>
      <p:pic>
        <p:nvPicPr>
          <p:cNvPr id="9237" name="Picture 21" descr="fracturnedon_60_all"/>
          <p:cNvPicPr>
            <a:picLocks noChangeAspect="1" noChangeArrowheads="1"/>
          </p:cNvPicPr>
          <p:nvPr/>
        </p:nvPicPr>
        <p:blipFill>
          <a:blip r:embed="rId5"/>
          <a:srcRect l="15468" t="4713" r="15790" b="5743"/>
          <a:stretch>
            <a:fillRect/>
          </a:stretch>
        </p:blipFill>
        <p:spPr bwMode="auto">
          <a:xfrm>
            <a:off x="685800" y="626530"/>
            <a:ext cx="2743200" cy="2606675"/>
          </a:xfrm>
          <a:prstGeom prst="rect">
            <a:avLst/>
          </a:prstGeom>
          <a:noFill/>
        </p:spPr>
      </p:pic>
      <p:sp>
        <p:nvSpPr>
          <p:cNvPr id="9241" name="Text Box 25"/>
          <p:cNvSpPr txBox="1">
            <a:spLocks noChangeArrowheads="1"/>
          </p:cNvSpPr>
          <p:nvPr/>
        </p:nvSpPr>
        <p:spPr bwMode="auto">
          <a:xfrm rot="5400000">
            <a:off x="3024981" y="5053274"/>
            <a:ext cx="930275" cy="274638"/>
          </a:xfrm>
          <a:prstGeom prst="rect">
            <a:avLst/>
          </a:prstGeom>
          <a:noFill/>
          <a:ln w="9525">
            <a:noFill/>
            <a:miter lim="800000"/>
            <a:headEnd/>
            <a:tailEnd/>
          </a:ln>
          <a:effectLst/>
        </p:spPr>
        <p:txBody>
          <a:bodyPr wrap="none">
            <a:prstTxWarp prst="textNoShape">
              <a:avLst/>
            </a:prstTxWarp>
            <a:spAutoFit/>
          </a:bodyPr>
          <a:lstStyle/>
          <a:p>
            <a:r>
              <a:rPr lang="en-US" sz="1200"/>
              <a:t> </a:t>
            </a:r>
            <a:r>
              <a:rPr lang="el-GR" sz="1200">
                <a:ea typeface="Arial" charset="0"/>
                <a:cs typeface="Arial" charset="0"/>
              </a:rPr>
              <a:t>Δ</a:t>
            </a:r>
            <a:r>
              <a:rPr lang="en-US" sz="1200"/>
              <a:t>P ( MPa)</a:t>
            </a:r>
          </a:p>
        </p:txBody>
      </p:sp>
      <p:pic>
        <p:nvPicPr>
          <p:cNvPr id="20"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1524000" y="990600"/>
            <a:ext cx="6248400" cy="5667375"/>
          </a:xfrm>
          <a:prstGeom prst="rect">
            <a:avLst/>
          </a:prstGeom>
          <a:noFill/>
          <a:ln w="9525">
            <a:noFill/>
            <a:miter lim="800000"/>
            <a:headEnd/>
            <a:tailEnd/>
          </a:ln>
        </p:spPr>
      </p:pic>
      <p:sp>
        <p:nvSpPr>
          <p:cNvPr id="43011" name="Rectangle 4"/>
          <p:cNvSpPr>
            <a:spLocks noChangeArrowheads="1"/>
          </p:cNvSpPr>
          <p:nvPr/>
        </p:nvSpPr>
        <p:spPr bwMode="auto">
          <a:xfrm>
            <a:off x="254000" y="6400800"/>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012" name="Text Box 3"/>
          <p:cNvSpPr txBox="1">
            <a:spLocks noChangeArrowheads="1"/>
          </p:cNvSpPr>
          <p:nvPr/>
        </p:nvSpPr>
        <p:spPr bwMode="auto">
          <a:xfrm>
            <a:off x="189979" y="-101598"/>
            <a:ext cx="9123362" cy="1023938"/>
          </a:xfrm>
          <a:prstGeom prst="rect">
            <a:avLst/>
          </a:prstGeom>
          <a:noFill/>
          <a:ln w="9525">
            <a:noFill/>
            <a:miter lim="800000"/>
            <a:headEnd/>
            <a:tailEnd/>
          </a:ln>
        </p:spPr>
        <p:txBody>
          <a:bodyPr anchor="ctr">
            <a:prstTxWarp prst="textNoShape">
              <a:avLst/>
            </a:prstTxWarp>
          </a:bodyPr>
          <a:lstStyle/>
          <a:p>
            <a:pPr algn="ctr" eaLnBrk="0" hangingPunct="0"/>
            <a:r>
              <a:rPr lang="en-US" sz="2800" dirty="0">
                <a:solidFill>
                  <a:schemeClr val="bg1"/>
                </a:solidFill>
                <a:latin typeface="Arial"/>
                <a:cs typeface="Arial"/>
              </a:rPr>
              <a:t>5</a:t>
            </a:r>
            <a:r>
              <a:rPr lang="en-US" sz="2800" dirty="0" smtClean="0">
                <a:solidFill>
                  <a:schemeClr val="bg1"/>
                </a:solidFill>
                <a:latin typeface="Arial"/>
                <a:cs typeface="Arial"/>
              </a:rPr>
              <a:t> </a:t>
            </a:r>
            <a:r>
              <a:rPr lang="en-US" sz="2800" dirty="0" smtClean="0">
                <a:solidFill>
                  <a:srgbClr val="000000"/>
                </a:solidFill>
                <a:latin typeface="Arial"/>
                <a:cs typeface="Arial"/>
              </a:rPr>
              <a:t>Why Are There so Few </a:t>
            </a:r>
            <a:r>
              <a:rPr lang="en-US" sz="2800" dirty="0" err="1" smtClean="0">
                <a:solidFill>
                  <a:srgbClr val="000000"/>
                </a:solidFill>
                <a:latin typeface="Arial"/>
                <a:cs typeface="Arial"/>
              </a:rPr>
              <a:t>Microearthquakes</a:t>
            </a:r>
            <a:r>
              <a:rPr lang="en-US" sz="2800" dirty="0" smtClean="0">
                <a:solidFill>
                  <a:srgbClr val="000000"/>
                </a:solidFill>
                <a:latin typeface="Arial"/>
                <a:cs typeface="Arial"/>
              </a:rPr>
              <a:t> </a:t>
            </a:r>
          </a:p>
          <a:p>
            <a:pPr algn="ctr" eaLnBrk="0" hangingPunct="0"/>
            <a:r>
              <a:rPr lang="en-US" sz="2800" dirty="0" smtClean="0">
                <a:solidFill>
                  <a:srgbClr val="000000"/>
                </a:solidFill>
                <a:latin typeface="Arial"/>
                <a:cs typeface="Arial"/>
              </a:rPr>
              <a:t>Toward Toe?</a:t>
            </a:r>
            <a:endParaRPr lang="en-US" sz="2800" dirty="0">
              <a:solidFill>
                <a:srgbClr val="000000"/>
              </a:solidFill>
              <a:latin typeface="Arial"/>
              <a:cs typeface="Arial"/>
            </a:endParaRPr>
          </a:p>
        </p:txBody>
      </p:sp>
      <p:grpSp>
        <p:nvGrpSpPr>
          <p:cNvPr id="2" name="Group 10"/>
          <p:cNvGrpSpPr>
            <a:grpSpLocks/>
          </p:cNvGrpSpPr>
          <p:nvPr/>
        </p:nvGrpSpPr>
        <p:grpSpPr bwMode="auto">
          <a:xfrm>
            <a:off x="0" y="838200"/>
            <a:ext cx="9144000" cy="136525"/>
            <a:chOff x="0" y="1180"/>
            <a:chExt cx="5760" cy="86"/>
          </a:xfrm>
        </p:grpSpPr>
        <p:sp>
          <p:nvSpPr>
            <p:cNvPr id="9"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2226" name="Picture 78" descr="fracturesperstage"/>
          <p:cNvPicPr>
            <a:picLocks noChangeAspect="1" noChangeArrowheads="1"/>
          </p:cNvPicPr>
          <p:nvPr/>
        </p:nvPicPr>
        <p:blipFill>
          <a:blip r:embed="rId2"/>
          <a:srcRect l="12976" t="13455" r="9595" b="10696"/>
          <a:stretch>
            <a:fillRect/>
          </a:stretch>
        </p:blipFill>
        <p:spPr bwMode="auto">
          <a:xfrm>
            <a:off x="1830388" y="2480728"/>
            <a:ext cx="4265612" cy="762000"/>
          </a:xfrm>
          <a:prstGeom prst="rect">
            <a:avLst/>
          </a:prstGeom>
          <a:noFill/>
          <a:ln w="9525">
            <a:solidFill>
              <a:schemeClr val="tx1"/>
            </a:solidFill>
            <a:miter lim="800000"/>
            <a:headEnd/>
            <a:tailEnd/>
          </a:ln>
        </p:spPr>
      </p:pic>
      <p:sp>
        <p:nvSpPr>
          <p:cNvPr id="52227" name="Text Box 2"/>
          <p:cNvSpPr txBox="1">
            <a:spLocks noChangeAspect="1" noChangeArrowheads="1"/>
          </p:cNvSpPr>
          <p:nvPr/>
        </p:nvSpPr>
        <p:spPr bwMode="auto">
          <a:xfrm>
            <a:off x="6767513" y="2001303"/>
            <a:ext cx="120332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Frac Stages</a:t>
            </a:r>
          </a:p>
        </p:txBody>
      </p:sp>
      <p:sp>
        <p:nvSpPr>
          <p:cNvPr id="52228" name="Text Box 3"/>
          <p:cNvSpPr txBox="1">
            <a:spLocks noChangeAspect="1" noChangeArrowheads="1"/>
          </p:cNvSpPr>
          <p:nvPr/>
        </p:nvSpPr>
        <p:spPr bwMode="auto">
          <a:xfrm>
            <a:off x="6705600" y="958311"/>
            <a:ext cx="2073275" cy="523875"/>
          </a:xfrm>
          <a:prstGeom prst="rect">
            <a:avLst/>
          </a:prstGeom>
          <a:noFill/>
          <a:ln w="9525">
            <a:noFill/>
            <a:miter lim="800000"/>
            <a:headEnd/>
            <a:tailEnd/>
          </a:ln>
        </p:spPr>
        <p:txBody>
          <a:bodyPr wrap="none">
            <a:prstTxWarp prst="textNoShape">
              <a:avLst/>
            </a:prstTxWarp>
            <a:spAutoFit/>
          </a:bodyPr>
          <a:lstStyle/>
          <a:p>
            <a:r>
              <a:rPr lang="en-US" sz="1400" b="1" dirty="0">
                <a:latin typeface="Arial" charset="0"/>
                <a:ea typeface="Arial" charset="0"/>
                <a:cs typeface="Arial" charset="0"/>
              </a:rPr>
              <a:t>Recording Arrays in C </a:t>
            </a:r>
          </a:p>
          <a:p>
            <a:r>
              <a:rPr lang="en-US" sz="1400" b="1" dirty="0">
                <a:latin typeface="Arial" charset="0"/>
                <a:ea typeface="Arial" charset="0"/>
                <a:cs typeface="Arial" charset="0"/>
              </a:rPr>
              <a:t>     while </a:t>
            </a:r>
            <a:r>
              <a:rPr lang="en-US" sz="1400" b="1" dirty="0" err="1">
                <a:latin typeface="Arial" charset="0"/>
                <a:ea typeface="Arial" charset="0"/>
                <a:cs typeface="Arial" charset="0"/>
              </a:rPr>
              <a:t>frac-ing</a:t>
            </a:r>
            <a:r>
              <a:rPr lang="en-US" sz="1400" b="1" dirty="0">
                <a:latin typeface="Arial" charset="0"/>
                <a:ea typeface="Arial" charset="0"/>
                <a:cs typeface="Arial" charset="0"/>
              </a:rPr>
              <a:t> A-B</a:t>
            </a:r>
          </a:p>
        </p:txBody>
      </p:sp>
      <p:sp>
        <p:nvSpPr>
          <p:cNvPr id="52229" name="Line 4"/>
          <p:cNvSpPr>
            <a:spLocks noChangeAspect="1" noChangeShapeType="1"/>
          </p:cNvSpPr>
          <p:nvPr/>
        </p:nvSpPr>
        <p:spPr bwMode="auto">
          <a:xfrm>
            <a:off x="865188" y="2144178"/>
            <a:ext cx="5937250" cy="1588"/>
          </a:xfrm>
          <a:prstGeom prst="line">
            <a:avLst/>
          </a:prstGeom>
          <a:noFill/>
          <a:ln w="9525">
            <a:solidFill>
              <a:schemeClr val="tx1"/>
            </a:solidFill>
            <a:round/>
            <a:headEnd/>
            <a:tailEnd/>
          </a:ln>
        </p:spPr>
        <p:txBody>
          <a:bodyPr>
            <a:prstTxWarp prst="textNoShape">
              <a:avLst/>
            </a:prstTxWarp>
          </a:bodyPr>
          <a:lstStyle/>
          <a:p>
            <a:endParaRPr lang="en-US"/>
          </a:p>
        </p:txBody>
      </p:sp>
      <p:sp>
        <p:nvSpPr>
          <p:cNvPr id="52230" name="Rectangle 5"/>
          <p:cNvSpPr>
            <a:spLocks noChangeAspect="1" noChangeArrowheads="1"/>
          </p:cNvSpPr>
          <p:nvPr/>
        </p:nvSpPr>
        <p:spPr bwMode="auto">
          <a:xfrm>
            <a:off x="5940425" y="2115603"/>
            <a:ext cx="693738" cy="74613"/>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1" name="Rectangle 6"/>
          <p:cNvSpPr>
            <a:spLocks noChangeAspect="1" noChangeArrowheads="1"/>
          </p:cNvSpPr>
          <p:nvPr/>
        </p:nvSpPr>
        <p:spPr bwMode="auto">
          <a:xfrm>
            <a:off x="5408613" y="2115603"/>
            <a:ext cx="693737" cy="74613"/>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2" name="Rectangle 7"/>
          <p:cNvSpPr>
            <a:spLocks noChangeAspect="1" noChangeArrowheads="1"/>
          </p:cNvSpPr>
          <p:nvPr/>
        </p:nvSpPr>
        <p:spPr bwMode="auto">
          <a:xfrm>
            <a:off x="4876800" y="2115603"/>
            <a:ext cx="693738" cy="74613"/>
          </a:xfrm>
          <a:prstGeom prst="rect">
            <a:avLst/>
          </a:prstGeom>
          <a:solidFill>
            <a:srgbClr val="FF9933"/>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3" name="Rectangle 8"/>
          <p:cNvSpPr>
            <a:spLocks noChangeAspect="1" noChangeArrowheads="1"/>
          </p:cNvSpPr>
          <p:nvPr/>
        </p:nvSpPr>
        <p:spPr bwMode="auto">
          <a:xfrm>
            <a:off x="4346575" y="2115603"/>
            <a:ext cx="692150" cy="74613"/>
          </a:xfrm>
          <a:prstGeom prst="rect">
            <a:avLst/>
          </a:prstGeom>
          <a:solidFill>
            <a:srgbClr val="808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4" name="Rectangle 9"/>
          <p:cNvSpPr>
            <a:spLocks noChangeAspect="1" noChangeArrowheads="1"/>
          </p:cNvSpPr>
          <p:nvPr/>
        </p:nvSpPr>
        <p:spPr bwMode="auto">
          <a:xfrm>
            <a:off x="3816350" y="2115603"/>
            <a:ext cx="692150" cy="74613"/>
          </a:xfrm>
          <a:prstGeom prst="rect">
            <a:avLst/>
          </a:prstGeom>
          <a:solidFill>
            <a:srgbClr val="FF00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5" name="Rectangle 10"/>
          <p:cNvSpPr>
            <a:spLocks noChangeAspect="1" noChangeArrowheads="1"/>
          </p:cNvSpPr>
          <p:nvPr/>
        </p:nvSpPr>
        <p:spPr bwMode="auto">
          <a:xfrm>
            <a:off x="3284538" y="2115603"/>
            <a:ext cx="693737" cy="74613"/>
          </a:xfrm>
          <a:prstGeom prst="rect">
            <a:avLst/>
          </a:prstGeom>
          <a:solidFill>
            <a:srgbClr val="6633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6" name="Rectangle 11"/>
          <p:cNvSpPr>
            <a:spLocks noChangeAspect="1" noChangeArrowheads="1"/>
          </p:cNvSpPr>
          <p:nvPr/>
        </p:nvSpPr>
        <p:spPr bwMode="auto">
          <a:xfrm>
            <a:off x="2752725" y="2115603"/>
            <a:ext cx="693738" cy="74613"/>
          </a:xfrm>
          <a:prstGeom prst="rect">
            <a:avLst/>
          </a:prstGeom>
          <a:solidFill>
            <a:srgbClr val="0000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7" name="Rectangle 12"/>
          <p:cNvSpPr>
            <a:spLocks noChangeAspect="1" noChangeArrowheads="1"/>
          </p:cNvSpPr>
          <p:nvPr/>
        </p:nvSpPr>
        <p:spPr bwMode="auto">
          <a:xfrm>
            <a:off x="2220913" y="2115603"/>
            <a:ext cx="693737" cy="74613"/>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8" name="Rectangle 13"/>
          <p:cNvSpPr>
            <a:spLocks noChangeAspect="1" noChangeArrowheads="1"/>
          </p:cNvSpPr>
          <p:nvPr/>
        </p:nvSpPr>
        <p:spPr bwMode="auto">
          <a:xfrm>
            <a:off x="1692275" y="2115603"/>
            <a:ext cx="690563" cy="74613"/>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9" name="Rectangle 14"/>
          <p:cNvSpPr>
            <a:spLocks noChangeAspect="1" noChangeArrowheads="1"/>
          </p:cNvSpPr>
          <p:nvPr/>
        </p:nvSpPr>
        <p:spPr bwMode="auto">
          <a:xfrm>
            <a:off x="1160463" y="2115603"/>
            <a:ext cx="693737" cy="74613"/>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40" name="Text Box 15"/>
          <p:cNvSpPr txBox="1">
            <a:spLocks noChangeAspect="1" noChangeArrowheads="1"/>
          </p:cNvSpPr>
          <p:nvPr/>
        </p:nvSpPr>
        <p:spPr bwMode="auto">
          <a:xfrm>
            <a:off x="1374775" y="1912403"/>
            <a:ext cx="29845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10</a:t>
            </a:r>
          </a:p>
        </p:txBody>
      </p:sp>
      <p:sp>
        <p:nvSpPr>
          <p:cNvPr id="52241" name="Text Box 16"/>
          <p:cNvSpPr txBox="1">
            <a:spLocks noChangeAspect="1" noChangeArrowheads="1"/>
          </p:cNvSpPr>
          <p:nvPr/>
        </p:nvSpPr>
        <p:spPr bwMode="auto">
          <a:xfrm>
            <a:off x="1938338"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9</a:t>
            </a:r>
          </a:p>
        </p:txBody>
      </p:sp>
      <p:sp>
        <p:nvSpPr>
          <p:cNvPr id="52242" name="Text Box 17"/>
          <p:cNvSpPr txBox="1">
            <a:spLocks noChangeAspect="1" noChangeArrowheads="1"/>
          </p:cNvSpPr>
          <p:nvPr/>
        </p:nvSpPr>
        <p:spPr bwMode="auto">
          <a:xfrm>
            <a:off x="2465388"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8</a:t>
            </a:r>
          </a:p>
        </p:txBody>
      </p:sp>
      <p:sp>
        <p:nvSpPr>
          <p:cNvPr id="52243" name="Text Box 18"/>
          <p:cNvSpPr txBox="1">
            <a:spLocks noChangeAspect="1" noChangeArrowheads="1"/>
          </p:cNvSpPr>
          <p:nvPr/>
        </p:nvSpPr>
        <p:spPr bwMode="auto">
          <a:xfrm>
            <a:off x="30353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7</a:t>
            </a:r>
          </a:p>
        </p:txBody>
      </p:sp>
      <p:sp>
        <p:nvSpPr>
          <p:cNvPr id="52244" name="Text Box 19"/>
          <p:cNvSpPr txBox="1">
            <a:spLocks noChangeAspect="1" noChangeArrowheads="1"/>
          </p:cNvSpPr>
          <p:nvPr/>
        </p:nvSpPr>
        <p:spPr bwMode="auto">
          <a:xfrm>
            <a:off x="4102100" y="1909228"/>
            <a:ext cx="249238" cy="215900"/>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5</a:t>
            </a:r>
          </a:p>
        </p:txBody>
      </p:sp>
      <p:sp>
        <p:nvSpPr>
          <p:cNvPr id="52245" name="Text Box 20"/>
          <p:cNvSpPr txBox="1">
            <a:spLocks noChangeAspect="1" noChangeArrowheads="1"/>
          </p:cNvSpPr>
          <p:nvPr/>
        </p:nvSpPr>
        <p:spPr bwMode="auto">
          <a:xfrm>
            <a:off x="46355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4</a:t>
            </a:r>
          </a:p>
        </p:txBody>
      </p:sp>
      <p:sp>
        <p:nvSpPr>
          <p:cNvPr id="52246" name="Text Box 21"/>
          <p:cNvSpPr txBox="1">
            <a:spLocks noChangeAspect="1" noChangeArrowheads="1"/>
          </p:cNvSpPr>
          <p:nvPr/>
        </p:nvSpPr>
        <p:spPr bwMode="auto">
          <a:xfrm flipH="1">
            <a:off x="3581400" y="1913991"/>
            <a:ext cx="271463" cy="214312"/>
          </a:xfrm>
          <a:prstGeom prst="rect">
            <a:avLst/>
          </a:prstGeom>
          <a:noFill/>
          <a:ln w="9525">
            <a:noFill/>
            <a:miter lim="800000"/>
            <a:headEnd/>
            <a:tailEnd/>
          </a:ln>
        </p:spPr>
        <p:txBody>
          <a:bodyPr>
            <a:prstTxWarp prst="textNoShape">
              <a:avLst/>
            </a:prstTxWarp>
            <a:spAutoFit/>
          </a:bodyPr>
          <a:lstStyle/>
          <a:p>
            <a:r>
              <a:rPr lang="en-US" sz="800">
                <a:latin typeface="Arial" charset="0"/>
                <a:ea typeface="Arial" charset="0"/>
                <a:cs typeface="Arial" charset="0"/>
              </a:rPr>
              <a:t>6</a:t>
            </a:r>
          </a:p>
        </p:txBody>
      </p:sp>
      <p:sp>
        <p:nvSpPr>
          <p:cNvPr id="52247" name="Text Box 22"/>
          <p:cNvSpPr txBox="1">
            <a:spLocks noChangeAspect="1" noChangeArrowheads="1"/>
          </p:cNvSpPr>
          <p:nvPr/>
        </p:nvSpPr>
        <p:spPr bwMode="auto">
          <a:xfrm>
            <a:off x="51689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3</a:t>
            </a:r>
          </a:p>
        </p:txBody>
      </p:sp>
      <p:sp>
        <p:nvSpPr>
          <p:cNvPr id="52248" name="Text Box 23"/>
          <p:cNvSpPr txBox="1">
            <a:spLocks noChangeAspect="1" noChangeArrowheads="1"/>
          </p:cNvSpPr>
          <p:nvPr/>
        </p:nvSpPr>
        <p:spPr bwMode="auto">
          <a:xfrm>
            <a:off x="57023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2</a:t>
            </a:r>
          </a:p>
        </p:txBody>
      </p:sp>
      <p:sp>
        <p:nvSpPr>
          <p:cNvPr id="52249" name="Text Box 24"/>
          <p:cNvSpPr txBox="1">
            <a:spLocks noChangeAspect="1" noChangeArrowheads="1"/>
          </p:cNvSpPr>
          <p:nvPr/>
        </p:nvSpPr>
        <p:spPr bwMode="auto">
          <a:xfrm>
            <a:off x="62357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a:t>
            </a:r>
          </a:p>
        </p:txBody>
      </p:sp>
      <p:sp>
        <p:nvSpPr>
          <p:cNvPr id="52250" name="Rectangle 25"/>
          <p:cNvSpPr>
            <a:spLocks noChangeAspect="1" noChangeArrowheads="1"/>
          </p:cNvSpPr>
          <p:nvPr/>
        </p:nvSpPr>
        <p:spPr bwMode="auto">
          <a:xfrm>
            <a:off x="623888" y="2115603"/>
            <a:ext cx="676275" cy="74613"/>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51" name="Text Box 26"/>
          <p:cNvSpPr txBox="1">
            <a:spLocks noChangeAspect="1" noChangeArrowheads="1"/>
          </p:cNvSpPr>
          <p:nvPr/>
        </p:nvSpPr>
        <p:spPr bwMode="auto">
          <a:xfrm>
            <a:off x="866775" y="1907641"/>
            <a:ext cx="298450" cy="214312"/>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11</a:t>
            </a:r>
          </a:p>
        </p:txBody>
      </p:sp>
      <p:pic>
        <p:nvPicPr>
          <p:cNvPr id="52252" name="Picture 30" descr="rose_plane1_5"/>
          <p:cNvPicPr>
            <a:picLocks noChangeAspect="1" noChangeArrowheads="1"/>
          </p:cNvPicPr>
          <p:nvPr/>
        </p:nvPicPr>
        <p:blipFill>
          <a:blip r:embed="rId3"/>
          <a:srcRect/>
          <a:stretch>
            <a:fillRect/>
          </a:stretch>
        </p:blipFill>
        <p:spPr bwMode="auto">
          <a:xfrm>
            <a:off x="4625975" y="5833528"/>
            <a:ext cx="981075" cy="1014413"/>
          </a:xfrm>
          <a:prstGeom prst="rect">
            <a:avLst/>
          </a:prstGeom>
          <a:noFill/>
          <a:ln w="9525">
            <a:noFill/>
            <a:miter lim="800000"/>
            <a:headEnd/>
            <a:tailEnd/>
          </a:ln>
        </p:spPr>
      </p:pic>
      <p:pic>
        <p:nvPicPr>
          <p:cNvPr id="52253" name="Picture 31" descr="rose_plane6_9"/>
          <p:cNvPicPr>
            <a:picLocks noChangeAspect="1" noChangeArrowheads="1"/>
          </p:cNvPicPr>
          <p:nvPr/>
        </p:nvPicPr>
        <p:blipFill>
          <a:blip r:embed="rId4"/>
          <a:srcRect/>
          <a:stretch>
            <a:fillRect/>
          </a:stretch>
        </p:blipFill>
        <p:spPr bwMode="auto">
          <a:xfrm>
            <a:off x="2214563" y="5847816"/>
            <a:ext cx="1038225" cy="1022350"/>
          </a:xfrm>
          <a:prstGeom prst="rect">
            <a:avLst/>
          </a:prstGeom>
          <a:noFill/>
          <a:ln w="9525">
            <a:noFill/>
            <a:miter lim="800000"/>
            <a:headEnd/>
            <a:tailEnd/>
          </a:ln>
        </p:spPr>
      </p:pic>
      <p:pic>
        <p:nvPicPr>
          <p:cNvPr id="52254" name="Picture 32" descr="GR-3H"/>
          <p:cNvPicPr>
            <a:picLocks noChangeAspect="1" noChangeArrowheads="1"/>
          </p:cNvPicPr>
          <p:nvPr/>
        </p:nvPicPr>
        <p:blipFill>
          <a:blip r:embed="rId5"/>
          <a:srcRect l="10551" t="13321" r="10551" b="11200"/>
          <a:stretch>
            <a:fillRect/>
          </a:stretch>
        </p:blipFill>
        <p:spPr bwMode="auto">
          <a:xfrm>
            <a:off x="608013" y="4538128"/>
            <a:ext cx="6173787" cy="609600"/>
          </a:xfrm>
          <a:prstGeom prst="rect">
            <a:avLst/>
          </a:prstGeom>
          <a:noFill/>
          <a:ln w="9525">
            <a:solidFill>
              <a:schemeClr val="tx1"/>
            </a:solidFill>
            <a:miter lim="800000"/>
            <a:headEnd/>
            <a:tailEnd/>
          </a:ln>
        </p:spPr>
      </p:pic>
      <p:sp>
        <p:nvSpPr>
          <p:cNvPr id="52255" name="Line 33"/>
          <p:cNvSpPr>
            <a:spLocks noChangeAspect="1" noChangeShapeType="1"/>
          </p:cNvSpPr>
          <p:nvPr/>
        </p:nvSpPr>
        <p:spPr bwMode="auto">
          <a:xfrm>
            <a:off x="628650" y="1247768"/>
            <a:ext cx="6678613" cy="127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52256" name="Rectangle 34" descr="Wide upward diagonal"/>
          <p:cNvSpPr>
            <a:spLocks noChangeAspect="1" noChangeArrowheads="1"/>
          </p:cNvSpPr>
          <p:nvPr/>
        </p:nvSpPr>
        <p:spPr bwMode="auto">
          <a:xfrm>
            <a:off x="1890713" y="1208081"/>
            <a:ext cx="896937" cy="74612"/>
          </a:xfrm>
          <a:prstGeom prst="rect">
            <a:avLst/>
          </a:prstGeom>
          <a:pattFill prst="wdUpDiag">
            <a:fgClr>
              <a:schemeClr val="tx2"/>
            </a:fgClr>
            <a:bgClr>
              <a:srgbClr val="FFFF66"/>
            </a:bgClr>
          </a:patt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59" name="Rectangle 37" descr="Wide upward diagonal"/>
          <p:cNvSpPr>
            <a:spLocks noChangeAspect="1" noChangeArrowheads="1"/>
          </p:cNvSpPr>
          <p:nvPr/>
        </p:nvSpPr>
        <p:spPr bwMode="auto">
          <a:xfrm>
            <a:off x="4533900" y="1200143"/>
            <a:ext cx="927100" cy="74613"/>
          </a:xfrm>
          <a:prstGeom prst="rect">
            <a:avLst/>
          </a:prstGeom>
          <a:pattFill prst="wdUpDiag">
            <a:fgClr>
              <a:schemeClr val="tx1"/>
            </a:fgClr>
            <a:bgClr>
              <a:srgbClr val="FFFF66"/>
            </a:bgClr>
          </a:patt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60" name="Text Box 38"/>
          <p:cNvSpPr txBox="1">
            <a:spLocks noChangeAspect="1" noChangeArrowheads="1"/>
          </p:cNvSpPr>
          <p:nvPr/>
        </p:nvSpPr>
        <p:spPr bwMode="auto">
          <a:xfrm>
            <a:off x="6248400" y="2444216"/>
            <a:ext cx="1800225" cy="738187"/>
          </a:xfrm>
          <a:prstGeom prst="rect">
            <a:avLst/>
          </a:prstGeom>
          <a:noFill/>
          <a:ln w="9525">
            <a:noFill/>
            <a:miter lim="800000"/>
            <a:headEnd/>
            <a:tailEnd/>
          </a:ln>
        </p:spPr>
        <p:txBody>
          <a:bodyPr>
            <a:prstTxWarp prst="textNoShape">
              <a:avLst/>
            </a:prstTxWarp>
            <a:spAutoFit/>
          </a:bodyPr>
          <a:lstStyle/>
          <a:p>
            <a:r>
              <a:rPr lang="en-US" sz="1400" b="1">
                <a:latin typeface="Arial" charset="0"/>
                <a:ea typeface="Arial" charset="0"/>
                <a:cs typeface="Arial" charset="0"/>
              </a:rPr>
              <a:t>Natural Fractures in Each Frac Stage (from FMI)</a:t>
            </a:r>
          </a:p>
        </p:txBody>
      </p:sp>
      <p:sp>
        <p:nvSpPr>
          <p:cNvPr id="52261" name="Text Box 39"/>
          <p:cNvSpPr txBox="1">
            <a:spLocks noChangeAspect="1" noChangeArrowheads="1"/>
          </p:cNvSpPr>
          <p:nvPr/>
        </p:nvSpPr>
        <p:spPr bwMode="auto">
          <a:xfrm>
            <a:off x="6934200" y="4690528"/>
            <a:ext cx="1211263" cy="304800"/>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Gamma Ray</a:t>
            </a:r>
          </a:p>
        </p:txBody>
      </p:sp>
      <p:sp>
        <p:nvSpPr>
          <p:cNvPr id="52262" name="Text Box 40"/>
          <p:cNvSpPr txBox="1">
            <a:spLocks noChangeAspect="1" noChangeArrowheads="1"/>
          </p:cNvSpPr>
          <p:nvPr/>
        </p:nvSpPr>
        <p:spPr bwMode="auto">
          <a:xfrm>
            <a:off x="6477000" y="5849403"/>
            <a:ext cx="1601788" cy="5238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Fracture  Strikes</a:t>
            </a:r>
          </a:p>
          <a:p>
            <a:r>
              <a:rPr lang="en-US" sz="1400" b="1">
                <a:latin typeface="Arial" charset="0"/>
                <a:ea typeface="Arial" charset="0"/>
                <a:cs typeface="Arial" charset="0"/>
              </a:rPr>
              <a:t>           </a:t>
            </a:r>
          </a:p>
        </p:txBody>
      </p:sp>
      <p:sp>
        <p:nvSpPr>
          <p:cNvPr id="52263" name="Text Box 58"/>
          <p:cNvSpPr txBox="1">
            <a:spLocks noChangeAspect="1" noChangeArrowheads="1"/>
          </p:cNvSpPr>
          <p:nvPr/>
        </p:nvSpPr>
        <p:spPr bwMode="auto">
          <a:xfrm>
            <a:off x="2287588" y="4628616"/>
            <a:ext cx="184150" cy="214312"/>
          </a:xfrm>
          <a:prstGeom prst="rect">
            <a:avLst/>
          </a:prstGeom>
          <a:noFill/>
          <a:ln w="9525">
            <a:noFill/>
            <a:miter lim="800000"/>
            <a:headEnd/>
            <a:tailEnd/>
          </a:ln>
        </p:spPr>
        <p:txBody>
          <a:bodyPr wrap="none">
            <a:prstTxWarp prst="textNoShape">
              <a:avLst/>
            </a:prstTxWarp>
            <a:spAutoFit/>
          </a:bodyPr>
          <a:lstStyle/>
          <a:p>
            <a:endParaRPr lang="en-US" sz="800">
              <a:latin typeface="Arial" charset="0"/>
              <a:ea typeface="Arial" charset="0"/>
              <a:cs typeface="Arial" charset="0"/>
            </a:endParaRPr>
          </a:p>
        </p:txBody>
      </p:sp>
      <p:sp>
        <p:nvSpPr>
          <p:cNvPr id="52264" name="Text Box 59"/>
          <p:cNvSpPr txBox="1">
            <a:spLocks noChangeAspect="1" noChangeArrowheads="1"/>
          </p:cNvSpPr>
          <p:nvPr/>
        </p:nvSpPr>
        <p:spPr bwMode="auto">
          <a:xfrm>
            <a:off x="2209800" y="5342991"/>
            <a:ext cx="108267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Stages 6-9</a:t>
            </a:r>
          </a:p>
        </p:txBody>
      </p:sp>
      <p:sp>
        <p:nvSpPr>
          <p:cNvPr id="52265" name="Text Box 60"/>
          <p:cNvSpPr txBox="1">
            <a:spLocks noChangeAspect="1" noChangeArrowheads="1"/>
          </p:cNvSpPr>
          <p:nvPr/>
        </p:nvSpPr>
        <p:spPr bwMode="auto">
          <a:xfrm>
            <a:off x="4652963" y="5352516"/>
            <a:ext cx="108267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Stages 1-5</a:t>
            </a:r>
          </a:p>
        </p:txBody>
      </p:sp>
      <p:sp>
        <p:nvSpPr>
          <p:cNvPr id="52266" name="Text Box 61"/>
          <p:cNvSpPr txBox="1">
            <a:spLocks noChangeAspect="1" noChangeArrowheads="1"/>
          </p:cNvSpPr>
          <p:nvPr/>
        </p:nvSpPr>
        <p:spPr bwMode="auto">
          <a:xfrm>
            <a:off x="228600" y="1566328"/>
            <a:ext cx="568325" cy="314325"/>
          </a:xfrm>
          <a:prstGeom prst="rect">
            <a:avLst/>
          </a:prstGeom>
          <a:noFill/>
          <a:ln w="9525">
            <a:solidFill>
              <a:srgbClr val="CC0000"/>
            </a:solidFill>
            <a:miter lim="800000"/>
            <a:headEnd/>
            <a:tailEnd/>
          </a:ln>
        </p:spPr>
        <p:txBody>
          <a:bodyPr wrap="none">
            <a:prstTxWarp prst="textNoShape">
              <a:avLst/>
            </a:prstTxWarp>
            <a:spAutoFit/>
          </a:bodyPr>
          <a:lstStyle/>
          <a:p>
            <a:r>
              <a:rPr lang="en-US" sz="1400" b="1">
                <a:solidFill>
                  <a:srgbClr val="FE210A"/>
                </a:solidFill>
                <a:latin typeface="Arial" charset="0"/>
                <a:ea typeface="Arial" charset="0"/>
                <a:cs typeface="Arial" charset="0"/>
              </a:rPr>
              <a:t>Heel</a:t>
            </a:r>
          </a:p>
        </p:txBody>
      </p:sp>
      <p:sp>
        <p:nvSpPr>
          <p:cNvPr id="52267" name="Text Box 62"/>
          <p:cNvSpPr txBox="1">
            <a:spLocks noChangeAspect="1" noChangeArrowheads="1"/>
          </p:cNvSpPr>
          <p:nvPr/>
        </p:nvSpPr>
        <p:spPr bwMode="auto">
          <a:xfrm>
            <a:off x="7162800" y="1642528"/>
            <a:ext cx="508000" cy="314325"/>
          </a:xfrm>
          <a:prstGeom prst="rect">
            <a:avLst/>
          </a:prstGeom>
          <a:noFill/>
          <a:ln w="9525">
            <a:solidFill>
              <a:srgbClr val="CC0000"/>
            </a:solidFill>
            <a:miter lim="800000"/>
            <a:headEnd/>
            <a:tailEnd/>
          </a:ln>
        </p:spPr>
        <p:txBody>
          <a:bodyPr wrap="none">
            <a:prstTxWarp prst="textNoShape">
              <a:avLst/>
            </a:prstTxWarp>
            <a:spAutoFit/>
          </a:bodyPr>
          <a:lstStyle/>
          <a:p>
            <a:r>
              <a:rPr lang="en-US" sz="1400" b="1">
                <a:solidFill>
                  <a:srgbClr val="FE210A"/>
                </a:solidFill>
                <a:latin typeface="Arial" charset="0"/>
                <a:ea typeface="Arial" charset="0"/>
                <a:cs typeface="Arial" charset="0"/>
              </a:rPr>
              <a:t>Toe</a:t>
            </a:r>
          </a:p>
        </p:txBody>
      </p:sp>
      <p:sp>
        <p:nvSpPr>
          <p:cNvPr id="52268" name="Text Box 63"/>
          <p:cNvSpPr txBox="1">
            <a:spLocks noChangeArrowheads="1"/>
          </p:cNvSpPr>
          <p:nvPr/>
        </p:nvSpPr>
        <p:spPr bwMode="auto">
          <a:xfrm rot="-5400000">
            <a:off x="118269" y="4694497"/>
            <a:ext cx="1044575" cy="274637"/>
          </a:xfrm>
          <a:prstGeom prst="rect">
            <a:avLst/>
          </a:prstGeom>
          <a:solidFill>
            <a:schemeClr val="bg1"/>
          </a:solidFill>
          <a:ln w="9525">
            <a:noFill/>
            <a:miter lim="800000"/>
            <a:headEnd/>
            <a:tailEnd/>
          </a:ln>
        </p:spPr>
        <p:txBody>
          <a:bodyPr>
            <a:prstTxWarp prst="textNoShape">
              <a:avLst/>
            </a:prstTxWarp>
            <a:spAutoFit/>
          </a:bodyPr>
          <a:lstStyle/>
          <a:p>
            <a:r>
              <a:rPr lang="en-US" sz="1200">
                <a:latin typeface="Arial" charset="0"/>
                <a:ea typeface="Arial" charset="0"/>
                <a:cs typeface="Arial" charset="0"/>
              </a:rPr>
              <a:t>        API</a:t>
            </a:r>
          </a:p>
        </p:txBody>
      </p:sp>
      <p:sp>
        <p:nvSpPr>
          <p:cNvPr id="52269" name="Text Box 64"/>
          <p:cNvSpPr txBox="1">
            <a:spLocks noChangeArrowheads="1"/>
          </p:cNvSpPr>
          <p:nvPr/>
        </p:nvSpPr>
        <p:spPr bwMode="auto">
          <a:xfrm>
            <a:off x="525463" y="4981041"/>
            <a:ext cx="268287"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70" name="Text Box 65"/>
          <p:cNvSpPr txBox="1">
            <a:spLocks noChangeArrowheads="1"/>
          </p:cNvSpPr>
          <p:nvPr/>
        </p:nvSpPr>
        <p:spPr bwMode="auto">
          <a:xfrm>
            <a:off x="377825" y="4368266"/>
            <a:ext cx="441325" cy="276225"/>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400</a:t>
            </a:r>
          </a:p>
        </p:txBody>
      </p:sp>
      <p:sp>
        <p:nvSpPr>
          <p:cNvPr id="52271" name="Line 70"/>
          <p:cNvSpPr>
            <a:spLocks noChangeAspect="1" noChangeShapeType="1"/>
          </p:cNvSpPr>
          <p:nvPr/>
        </p:nvSpPr>
        <p:spPr bwMode="auto">
          <a:xfrm rot="10800000" flipV="1">
            <a:off x="3135313" y="5954178"/>
            <a:ext cx="125412" cy="100013"/>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2272" name="Line 72"/>
          <p:cNvSpPr>
            <a:spLocks noChangeAspect="1" noChangeShapeType="1"/>
          </p:cNvSpPr>
          <p:nvPr/>
        </p:nvSpPr>
        <p:spPr bwMode="auto">
          <a:xfrm rot="10800000" flipV="1">
            <a:off x="5507038" y="5919253"/>
            <a:ext cx="125412" cy="100013"/>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2273" name="Text Box 79"/>
          <p:cNvSpPr txBox="1">
            <a:spLocks noChangeArrowheads="1"/>
          </p:cNvSpPr>
          <p:nvPr/>
        </p:nvSpPr>
        <p:spPr bwMode="auto">
          <a:xfrm>
            <a:off x="1612900" y="3045878"/>
            <a:ext cx="268288" cy="274638"/>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74" name="Text Box 80"/>
          <p:cNvSpPr txBox="1">
            <a:spLocks noChangeArrowheads="1"/>
          </p:cNvSpPr>
          <p:nvPr/>
        </p:nvSpPr>
        <p:spPr bwMode="auto">
          <a:xfrm>
            <a:off x="1524000" y="2331503"/>
            <a:ext cx="352425" cy="274638"/>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80</a:t>
            </a:r>
          </a:p>
        </p:txBody>
      </p:sp>
      <p:sp>
        <p:nvSpPr>
          <p:cNvPr id="52275" name="Rectangle 81"/>
          <p:cNvSpPr>
            <a:spLocks noChangeArrowheads="1"/>
          </p:cNvSpPr>
          <p:nvPr/>
        </p:nvSpPr>
        <p:spPr bwMode="auto">
          <a:xfrm>
            <a:off x="304800" y="228600"/>
            <a:ext cx="8229600" cy="6629400"/>
          </a:xfrm>
          <a:prstGeom prst="rect">
            <a:avLst/>
          </a:prstGeom>
          <a:noFill/>
          <a:ln w="9525">
            <a:no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76" name="Text Box 75"/>
          <p:cNvSpPr txBox="1">
            <a:spLocks noChangeArrowheads="1"/>
          </p:cNvSpPr>
          <p:nvPr/>
        </p:nvSpPr>
        <p:spPr bwMode="auto">
          <a:xfrm rot="-2229868">
            <a:off x="5541963" y="5638266"/>
            <a:ext cx="557212" cy="277812"/>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S</a:t>
            </a:r>
            <a:r>
              <a:rPr lang="en-US" sz="1200" baseline="-25000">
                <a:latin typeface="Arial" charset="0"/>
                <a:ea typeface="Arial" charset="0"/>
                <a:cs typeface="Arial" charset="0"/>
              </a:rPr>
              <a:t>Hmax</a:t>
            </a:r>
          </a:p>
        </p:txBody>
      </p:sp>
      <p:sp>
        <p:nvSpPr>
          <p:cNvPr id="52277" name="Text Box 75"/>
          <p:cNvSpPr txBox="1">
            <a:spLocks noChangeArrowheads="1"/>
          </p:cNvSpPr>
          <p:nvPr/>
        </p:nvSpPr>
        <p:spPr bwMode="auto">
          <a:xfrm rot="-2229868">
            <a:off x="3132138" y="5671603"/>
            <a:ext cx="557212" cy="277813"/>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S</a:t>
            </a:r>
            <a:r>
              <a:rPr lang="en-US" sz="1200" baseline="-25000">
                <a:latin typeface="Arial" charset="0"/>
                <a:ea typeface="Arial" charset="0"/>
                <a:cs typeface="Arial" charset="0"/>
              </a:rPr>
              <a:t>Hmax</a:t>
            </a:r>
          </a:p>
        </p:txBody>
      </p:sp>
      <p:sp>
        <p:nvSpPr>
          <p:cNvPr id="52278" name="Text Box 85"/>
          <p:cNvSpPr txBox="1">
            <a:spLocks noChangeArrowheads="1"/>
          </p:cNvSpPr>
          <p:nvPr/>
        </p:nvSpPr>
        <p:spPr bwMode="auto">
          <a:xfrm>
            <a:off x="3654425" y="36513"/>
            <a:ext cx="1514475" cy="584776"/>
          </a:xfrm>
          <a:prstGeom prst="rect">
            <a:avLst/>
          </a:prstGeom>
          <a:noFill/>
          <a:ln w="9525">
            <a:noFill/>
            <a:miter lim="800000"/>
            <a:headEnd/>
            <a:tailEnd/>
          </a:ln>
        </p:spPr>
        <p:txBody>
          <a:bodyPr wrap="square">
            <a:prstTxWarp prst="textNoShape">
              <a:avLst/>
            </a:prstTxWarp>
            <a:spAutoFit/>
          </a:bodyPr>
          <a:lstStyle/>
          <a:p>
            <a:r>
              <a:rPr lang="en-US" sz="3200" dirty="0">
                <a:latin typeface="Arial" charset="0"/>
                <a:ea typeface="Arial" charset="0"/>
                <a:cs typeface="Arial" charset="0"/>
              </a:rPr>
              <a:t>Well C</a:t>
            </a:r>
          </a:p>
        </p:txBody>
      </p:sp>
      <p:pic>
        <p:nvPicPr>
          <p:cNvPr id="52279" name="Picture 55" descr="nmeqs_stages"/>
          <p:cNvPicPr>
            <a:picLocks noChangeAspect="1" noChangeArrowheads="1"/>
          </p:cNvPicPr>
          <p:nvPr/>
        </p:nvPicPr>
        <p:blipFill>
          <a:blip r:embed="rId6"/>
          <a:srcRect l="15523" t="8652" r="14087" b="11905"/>
          <a:stretch>
            <a:fillRect/>
          </a:stretch>
        </p:blipFill>
        <p:spPr bwMode="auto">
          <a:xfrm>
            <a:off x="625475" y="3415766"/>
            <a:ext cx="6156325" cy="811212"/>
          </a:xfrm>
          <a:prstGeom prst="rect">
            <a:avLst/>
          </a:prstGeom>
          <a:noFill/>
          <a:ln w="9525">
            <a:solidFill>
              <a:schemeClr val="tx1"/>
            </a:solidFill>
            <a:miter lim="800000"/>
            <a:headEnd/>
            <a:tailEnd/>
          </a:ln>
        </p:spPr>
      </p:pic>
      <p:sp>
        <p:nvSpPr>
          <p:cNvPr id="52280" name="Text Box 79"/>
          <p:cNvSpPr txBox="1">
            <a:spLocks noChangeArrowheads="1"/>
          </p:cNvSpPr>
          <p:nvPr/>
        </p:nvSpPr>
        <p:spPr bwMode="auto">
          <a:xfrm>
            <a:off x="393700" y="4022191"/>
            <a:ext cx="268288"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81" name="Text Box 80"/>
          <p:cNvSpPr txBox="1">
            <a:spLocks noChangeArrowheads="1"/>
          </p:cNvSpPr>
          <p:nvPr/>
        </p:nvSpPr>
        <p:spPr bwMode="auto">
          <a:xfrm>
            <a:off x="304800" y="3307816"/>
            <a:ext cx="352425"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40</a:t>
            </a:r>
          </a:p>
        </p:txBody>
      </p:sp>
      <p:sp>
        <p:nvSpPr>
          <p:cNvPr id="52282" name="Text Box 38"/>
          <p:cNvSpPr txBox="1">
            <a:spLocks noChangeAspect="1" noChangeArrowheads="1"/>
          </p:cNvSpPr>
          <p:nvPr/>
        </p:nvSpPr>
        <p:spPr bwMode="auto">
          <a:xfrm>
            <a:off x="6810375" y="3563403"/>
            <a:ext cx="1571625" cy="738188"/>
          </a:xfrm>
          <a:prstGeom prst="rect">
            <a:avLst/>
          </a:prstGeom>
          <a:noFill/>
          <a:ln w="9525">
            <a:noFill/>
            <a:miter lim="800000"/>
            <a:headEnd/>
            <a:tailEnd/>
          </a:ln>
        </p:spPr>
        <p:txBody>
          <a:bodyPr>
            <a:prstTxWarp prst="textNoShape">
              <a:avLst/>
            </a:prstTxWarp>
            <a:spAutoFit/>
          </a:bodyPr>
          <a:lstStyle/>
          <a:p>
            <a:r>
              <a:rPr lang="en-US" sz="1400" b="1">
                <a:latin typeface="Arial" charset="0"/>
                <a:ea typeface="Arial" charset="0"/>
                <a:cs typeface="Arial" charset="0"/>
              </a:rPr>
              <a:t>Number of meqs ≥-2.5 per Stage</a:t>
            </a:r>
          </a:p>
        </p:txBody>
      </p:sp>
      <p:grpSp>
        <p:nvGrpSpPr>
          <p:cNvPr id="2" name="Group 10"/>
          <p:cNvGrpSpPr>
            <a:grpSpLocks/>
          </p:cNvGrpSpPr>
          <p:nvPr/>
        </p:nvGrpSpPr>
        <p:grpSpPr bwMode="auto">
          <a:xfrm>
            <a:off x="0" y="838200"/>
            <a:ext cx="9144000" cy="136525"/>
            <a:chOff x="0" y="1180"/>
            <a:chExt cx="5760" cy="86"/>
          </a:xfrm>
        </p:grpSpPr>
        <p:sp>
          <p:nvSpPr>
            <p:cNvPr id="60"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1"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2" name="Picture 7"/>
          <p:cNvPicPr>
            <a:picLocks noChangeAspect="1" noChangeArrowheads="1"/>
          </p:cNvPicPr>
          <p:nvPr/>
        </p:nvPicPr>
        <p:blipFill>
          <a:blip r:embed="rId7"/>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0261" y="406398"/>
            <a:ext cx="8991600" cy="563563"/>
          </a:xfrm>
        </p:spPr>
        <p:txBody>
          <a:bodyPr>
            <a:normAutofit fontScale="90000"/>
          </a:bodyPr>
          <a:lstStyle/>
          <a:p>
            <a:r>
              <a:rPr lang="en-US" dirty="0" smtClean="0">
                <a:solidFill>
                  <a:schemeClr val="bg1"/>
                </a:solidFill>
              </a:rPr>
              <a:t>RDS Shale Gas Projects – Continental US</a:t>
            </a:r>
            <a:endParaRPr lang="en-US" dirty="0">
              <a:solidFill>
                <a:schemeClr val="bg1"/>
              </a:solidFill>
            </a:endParaRPr>
          </a:p>
        </p:txBody>
      </p:sp>
      <p:pic>
        <p:nvPicPr>
          <p:cNvPr id="8" name="Picture 2"/>
          <p:cNvPicPr>
            <a:picLocks noGrp="1" noChangeAspect="1" noChangeArrowheads="1"/>
          </p:cNvPicPr>
          <p:nvPr>
            <p:ph idx="1"/>
          </p:nvPr>
        </p:nvPicPr>
        <p:blipFill>
          <a:blip r:embed="rId3" cstate="print"/>
          <a:srcRect/>
          <a:stretch>
            <a:fillRect/>
          </a:stretch>
        </p:blipFill>
        <p:spPr bwMode="auto">
          <a:xfrm>
            <a:off x="1190625" y="1876425"/>
            <a:ext cx="6810375" cy="4371975"/>
          </a:xfrm>
          <a:prstGeom prst="rect">
            <a:avLst/>
          </a:prstGeom>
          <a:noFill/>
          <a:ln w="9525">
            <a:noFill/>
            <a:miter lim="800000"/>
            <a:headEnd/>
            <a:tailEnd/>
          </a:ln>
          <a:effectLst/>
        </p:spPr>
      </p:pic>
      <p:sp>
        <p:nvSpPr>
          <p:cNvPr id="11" name="Oval 10"/>
          <p:cNvSpPr/>
          <p:nvPr/>
        </p:nvSpPr>
        <p:spPr>
          <a:xfrm>
            <a:off x="3505200" y="1295400"/>
            <a:ext cx="152400" cy="152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38625" y="370522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314825" y="286702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629025" y="370522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638425" y="416242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57625" y="423862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71803" y="480485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477000" y="365760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05425" y="431482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391025" y="385762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724400" y="472440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29400" y="358140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676292" y="3651738"/>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890889" y="3770142"/>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960034" y="4425462"/>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798255" y="4461803"/>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058508" y="4720883"/>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57932" y="4369191"/>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3" name="Picture 2" descr="general_view_fracolor_up"/>
          <p:cNvPicPr>
            <a:picLocks noChangeAspect="1" noChangeArrowheads="1"/>
          </p:cNvPicPr>
          <p:nvPr/>
        </p:nvPicPr>
        <p:blipFill>
          <a:blip r:embed="rId3" cstate="print"/>
          <a:srcRect l="1451" r="27254" b="4871"/>
          <a:stretch>
            <a:fillRect/>
          </a:stretch>
        </p:blipFill>
        <p:spPr bwMode="auto">
          <a:xfrm>
            <a:off x="176212" y="1318157"/>
            <a:ext cx="4968875" cy="5345112"/>
          </a:xfrm>
          <a:prstGeom prst="rect">
            <a:avLst/>
          </a:prstGeom>
          <a:noFill/>
          <a:ln w="9525">
            <a:noFill/>
            <a:miter lim="800000"/>
            <a:headEnd/>
            <a:tailEnd/>
          </a:ln>
        </p:spPr>
      </p:pic>
      <p:sp>
        <p:nvSpPr>
          <p:cNvPr id="38915" name="Rectangle 4"/>
          <p:cNvSpPr>
            <a:spLocks noGrp="1" noChangeArrowheads="1"/>
          </p:cNvSpPr>
          <p:nvPr>
            <p:ph type="title"/>
          </p:nvPr>
        </p:nvSpPr>
        <p:spPr>
          <a:xfrm>
            <a:off x="457200" y="189973"/>
            <a:ext cx="8229600" cy="1143000"/>
          </a:xfrm>
        </p:spPr>
        <p:txBody>
          <a:bodyPr>
            <a:normAutofit/>
          </a:bodyPr>
          <a:lstStyle/>
          <a:p>
            <a:r>
              <a:rPr lang="en-US" sz="3200" dirty="0" smtClean="0">
                <a:solidFill>
                  <a:srgbClr val="FFFFFF"/>
                </a:solidFill>
                <a:latin typeface="Arial"/>
                <a:ea typeface="ＭＳ Ｐゴシック" pitchFamily="34" charset="-128"/>
                <a:cs typeface="Arial"/>
              </a:rPr>
              <a:t>Microseismic observed zone shape</a:t>
            </a:r>
          </a:p>
        </p:txBody>
      </p:sp>
      <p:sp>
        <p:nvSpPr>
          <p:cNvPr id="910341" name="Text Box 5"/>
          <p:cNvSpPr txBox="1">
            <a:spLocks noChangeArrowheads="1"/>
          </p:cNvSpPr>
          <p:nvPr/>
        </p:nvSpPr>
        <p:spPr bwMode="auto">
          <a:xfrm>
            <a:off x="411162" y="1389063"/>
            <a:ext cx="5378450" cy="419100"/>
          </a:xfrm>
          <a:prstGeom prst="rect">
            <a:avLst/>
          </a:prstGeom>
          <a:noFill/>
          <a:ln w="9525" algn="ctr">
            <a:noFill/>
            <a:miter lim="800000"/>
            <a:headEnd/>
            <a:tailEnd/>
          </a:ln>
          <a:effectLst/>
        </p:spPr>
        <p:txBody>
          <a:bodyPr>
            <a:spAutoFit/>
          </a:bodyPr>
          <a:lstStyle/>
          <a:p>
            <a:pPr eaLnBrk="0" fontAlgn="auto" hangingPunct="0">
              <a:spcBef>
                <a:spcPct val="50000"/>
              </a:spcBef>
              <a:spcAft>
                <a:spcPts val="0"/>
              </a:spcAft>
              <a:defRPr/>
            </a:pPr>
            <a:endParaRPr lang="en-GB" sz="2000" b="1" dirty="0">
              <a:effectLst>
                <a:outerShdw blurRad="38100" dist="38100" dir="2700000" algn="tl">
                  <a:srgbClr val="C0C0C0"/>
                </a:outerShdw>
              </a:effectLst>
              <a:latin typeface="+mn-lt"/>
              <a:cs typeface="Arial" charset="0"/>
            </a:endParaRPr>
          </a:p>
        </p:txBody>
      </p:sp>
      <p:sp>
        <p:nvSpPr>
          <p:cNvPr id="38920" name="Line 9"/>
          <p:cNvSpPr>
            <a:spLocks noChangeShapeType="1"/>
          </p:cNvSpPr>
          <p:nvPr/>
        </p:nvSpPr>
        <p:spPr bwMode="auto">
          <a:xfrm flipV="1">
            <a:off x="1543050" y="4035425"/>
            <a:ext cx="989012" cy="712788"/>
          </a:xfrm>
          <a:prstGeom prst="line">
            <a:avLst/>
          </a:prstGeom>
          <a:noFill/>
          <a:ln w="19050">
            <a:solidFill>
              <a:srgbClr val="00B050"/>
            </a:solidFill>
            <a:round/>
            <a:headEnd/>
            <a:tailEnd type="triangle" w="med" len="med"/>
          </a:ln>
        </p:spPr>
        <p:txBody>
          <a:bodyPr>
            <a:spAutoFit/>
          </a:bodyPr>
          <a:lstStyle/>
          <a:p>
            <a:endParaRPr lang="en-US">
              <a:solidFill>
                <a:srgbClr val="00B050"/>
              </a:solidFill>
            </a:endParaRPr>
          </a:p>
        </p:txBody>
      </p:sp>
      <p:sp>
        <p:nvSpPr>
          <p:cNvPr id="38921" name="Text Box 10"/>
          <p:cNvSpPr txBox="1">
            <a:spLocks noChangeArrowheads="1"/>
          </p:cNvSpPr>
          <p:nvPr/>
        </p:nvSpPr>
        <p:spPr bwMode="auto">
          <a:xfrm>
            <a:off x="1398587" y="5080000"/>
            <a:ext cx="830612" cy="323165"/>
          </a:xfrm>
          <a:prstGeom prst="rect">
            <a:avLst/>
          </a:prstGeom>
          <a:noFill/>
          <a:ln w="9525" algn="ctr">
            <a:noFill/>
            <a:miter lim="800000"/>
            <a:headEnd/>
            <a:tailEnd/>
          </a:ln>
        </p:spPr>
        <p:txBody>
          <a:bodyPr wrap="none">
            <a:spAutoFit/>
          </a:bodyPr>
          <a:lstStyle/>
          <a:p>
            <a:pPr eaLnBrk="0" hangingPunct="0">
              <a:spcBef>
                <a:spcPct val="50000"/>
              </a:spcBef>
            </a:pPr>
            <a:r>
              <a:rPr lang="en-US" sz="1500" dirty="0" smtClean="0">
                <a:latin typeface="Verdana" pitchFamily="34" charset="0"/>
                <a:cs typeface="Arial" charset="0"/>
              </a:rPr>
              <a:t>Events</a:t>
            </a:r>
            <a:endParaRPr lang="en-US" sz="1500" dirty="0">
              <a:latin typeface="Verdana" pitchFamily="34" charset="0"/>
              <a:cs typeface="Arial" charset="0"/>
            </a:endParaRPr>
          </a:p>
        </p:txBody>
      </p:sp>
      <p:sp>
        <p:nvSpPr>
          <p:cNvPr id="38924" name="Text Box 13"/>
          <p:cNvSpPr txBox="1">
            <a:spLocks noChangeArrowheads="1"/>
          </p:cNvSpPr>
          <p:nvPr/>
        </p:nvSpPr>
        <p:spPr bwMode="auto">
          <a:xfrm>
            <a:off x="708025" y="4681538"/>
            <a:ext cx="1061509" cy="307777"/>
          </a:xfrm>
          <a:prstGeom prst="rect">
            <a:avLst/>
          </a:prstGeom>
          <a:noFill/>
          <a:ln w="9525" algn="ctr">
            <a:noFill/>
            <a:miter lim="800000"/>
            <a:headEnd/>
            <a:tailEnd/>
          </a:ln>
        </p:spPr>
        <p:txBody>
          <a:bodyPr wrap="none">
            <a:spAutoFit/>
          </a:bodyPr>
          <a:lstStyle/>
          <a:p>
            <a:pPr eaLnBrk="0" hangingPunct="0">
              <a:spcBef>
                <a:spcPct val="50000"/>
              </a:spcBef>
            </a:pPr>
            <a:r>
              <a:rPr lang="en-US" sz="1400" b="1">
                <a:solidFill>
                  <a:srgbClr val="00B050"/>
                </a:solidFill>
                <a:latin typeface="Tahoma" pitchFamily="34" charset="0"/>
                <a:cs typeface="Arial" charset="0"/>
              </a:rPr>
              <a:t>Receivers</a:t>
            </a:r>
          </a:p>
        </p:txBody>
      </p:sp>
      <p:sp>
        <p:nvSpPr>
          <p:cNvPr id="38925" name="Text Box 14"/>
          <p:cNvSpPr txBox="1">
            <a:spLocks noChangeArrowheads="1"/>
          </p:cNvSpPr>
          <p:nvPr/>
        </p:nvSpPr>
        <p:spPr bwMode="auto">
          <a:xfrm rot="-5400000">
            <a:off x="-103981" y="1881981"/>
            <a:ext cx="1333500" cy="230187"/>
          </a:xfrm>
          <a:prstGeom prst="rect">
            <a:avLst/>
          </a:prstGeom>
          <a:noFill/>
          <a:ln w="9525" algn="ctr">
            <a:noFill/>
            <a:miter lim="800000"/>
            <a:headEnd/>
            <a:tailEnd/>
          </a:ln>
        </p:spPr>
        <p:txBody>
          <a:bodyPr wrap="none">
            <a:spAutoFit/>
          </a:bodyPr>
          <a:lstStyle/>
          <a:p>
            <a:pPr eaLnBrk="0" hangingPunct="0">
              <a:spcBef>
                <a:spcPct val="50000"/>
              </a:spcBef>
            </a:pPr>
            <a:r>
              <a:rPr lang="en-US" sz="1000" b="1">
                <a:solidFill>
                  <a:schemeClr val="bg1"/>
                </a:solidFill>
                <a:latin typeface="Tahoma" pitchFamily="34" charset="0"/>
                <a:cs typeface="Arial" charset="0"/>
              </a:rPr>
              <a:t>Color bar / cluster</a:t>
            </a:r>
          </a:p>
        </p:txBody>
      </p:sp>
      <p:sp>
        <p:nvSpPr>
          <p:cNvPr id="38928" name="Text Box 17"/>
          <p:cNvSpPr txBox="1">
            <a:spLocks noChangeArrowheads="1"/>
          </p:cNvSpPr>
          <p:nvPr/>
        </p:nvSpPr>
        <p:spPr bwMode="auto">
          <a:xfrm rot="-5400000">
            <a:off x="3287712" y="1879600"/>
            <a:ext cx="1335088" cy="230188"/>
          </a:xfrm>
          <a:prstGeom prst="rect">
            <a:avLst/>
          </a:prstGeom>
          <a:noFill/>
          <a:ln w="9525" algn="ctr">
            <a:noFill/>
            <a:miter lim="800000"/>
            <a:headEnd/>
            <a:tailEnd/>
          </a:ln>
        </p:spPr>
        <p:txBody>
          <a:bodyPr wrap="none">
            <a:spAutoFit/>
          </a:bodyPr>
          <a:lstStyle/>
          <a:p>
            <a:pPr eaLnBrk="0" hangingPunct="0">
              <a:spcBef>
                <a:spcPct val="50000"/>
              </a:spcBef>
            </a:pPr>
            <a:r>
              <a:rPr lang="en-US" sz="1000" b="1">
                <a:solidFill>
                  <a:schemeClr val="bg1"/>
                </a:solidFill>
                <a:latin typeface="Tahoma" pitchFamily="34" charset="0"/>
                <a:cs typeface="Arial" charset="0"/>
              </a:rPr>
              <a:t>Color bar / cluster</a:t>
            </a:r>
          </a:p>
        </p:txBody>
      </p:sp>
      <p:sp>
        <p:nvSpPr>
          <p:cNvPr id="38929" name="Text Box 18"/>
          <p:cNvSpPr txBox="1">
            <a:spLocks noChangeArrowheads="1"/>
          </p:cNvSpPr>
          <p:nvPr/>
        </p:nvSpPr>
        <p:spPr bwMode="auto">
          <a:xfrm>
            <a:off x="712787" y="1498600"/>
            <a:ext cx="1096962" cy="307777"/>
          </a:xfrm>
          <a:prstGeom prst="rect">
            <a:avLst/>
          </a:prstGeom>
          <a:noFill/>
          <a:ln w="9525" algn="ctr">
            <a:solidFill>
              <a:srgbClr val="FFFF00"/>
            </a:solidFill>
            <a:miter lim="800000"/>
            <a:headEnd/>
            <a:tailEnd/>
          </a:ln>
        </p:spPr>
        <p:txBody>
          <a:bodyPr wrap="square">
            <a:spAutoFit/>
          </a:bodyPr>
          <a:lstStyle/>
          <a:p>
            <a:pPr eaLnBrk="0" hangingPunct="0">
              <a:spcBef>
                <a:spcPct val="50000"/>
              </a:spcBef>
            </a:pPr>
            <a:r>
              <a:rPr lang="en-US" sz="1400" b="1">
                <a:solidFill>
                  <a:srgbClr val="FFFF00"/>
                </a:solidFill>
                <a:latin typeface="Tahoma" pitchFamily="34" charset="0"/>
                <a:cs typeface="Arial" charset="0"/>
              </a:rPr>
              <a:t>Plan View</a:t>
            </a:r>
          </a:p>
        </p:txBody>
      </p:sp>
      <p:grpSp>
        <p:nvGrpSpPr>
          <p:cNvPr id="2" name="Group 21"/>
          <p:cNvGrpSpPr/>
          <p:nvPr/>
        </p:nvGrpSpPr>
        <p:grpSpPr>
          <a:xfrm>
            <a:off x="4068762" y="1426815"/>
            <a:ext cx="4922838" cy="2314923"/>
            <a:chOff x="4041775" y="1147415"/>
            <a:chExt cx="4922838" cy="2314923"/>
          </a:xfrm>
        </p:grpSpPr>
        <p:pic>
          <p:nvPicPr>
            <p:cNvPr id="38914" name="Picture 3" descr="general_view_fracolor_right"/>
            <p:cNvPicPr>
              <a:picLocks noChangeAspect="1" noChangeArrowheads="1"/>
            </p:cNvPicPr>
            <p:nvPr/>
          </p:nvPicPr>
          <p:blipFill>
            <a:blip r:embed="rId4" cstate="print"/>
            <a:srcRect l="1012" r="10056" b="48335"/>
            <a:stretch>
              <a:fillRect/>
            </a:stretch>
          </p:blipFill>
          <p:spPr bwMode="auto">
            <a:xfrm>
              <a:off x="4041775" y="1157288"/>
              <a:ext cx="4922838" cy="2305050"/>
            </a:xfrm>
            <a:prstGeom prst="rect">
              <a:avLst/>
            </a:prstGeom>
            <a:noFill/>
            <a:ln w="9525">
              <a:noFill/>
              <a:miter lim="800000"/>
              <a:headEnd/>
              <a:tailEnd/>
            </a:ln>
          </p:spPr>
        </p:pic>
        <p:sp>
          <p:nvSpPr>
            <p:cNvPr id="38926" name="Text Box 15"/>
            <p:cNvSpPr txBox="1">
              <a:spLocks noChangeArrowheads="1"/>
            </p:cNvSpPr>
            <p:nvPr/>
          </p:nvSpPr>
          <p:spPr bwMode="auto">
            <a:xfrm rot="3417643">
              <a:off x="4367229" y="1473647"/>
              <a:ext cx="912813" cy="260350"/>
            </a:xfrm>
            <a:prstGeom prst="rect">
              <a:avLst/>
            </a:prstGeom>
            <a:noFill/>
            <a:ln w="9525" algn="ctr">
              <a:noFill/>
              <a:miter lim="800000"/>
              <a:headEnd/>
              <a:tailEnd/>
            </a:ln>
          </p:spPr>
          <p:txBody>
            <a:bodyPr>
              <a:spAutoFit/>
            </a:bodyPr>
            <a:lstStyle/>
            <a:p>
              <a:pPr eaLnBrk="0" hangingPunct="0">
                <a:spcBef>
                  <a:spcPct val="50000"/>
                </a:spcBef>
              </a:pPr>
              <a:r>
                <a:rPr lang="en-US" sz="1200" b="1" dirty="0">
                  <a:solidFill>
                    <a:srgbClr val="00FF00"/>
                  </a:solidFill>
                  <a:latin typeface="Tahoma" pitchFamily="34" charset="0"/>
                  <a:cs typeface="Arial" charset="0"/>
                </a:rPr>
                <a:t>MAL 563</a:t>
              </a:r>
            </a:p>
          </p:txBody>
        </p:sp>
        <p:sp>
          <p:nvSpPr>
            <p:cNvPr id="38927" name="Text Box 16"/>
            <p:cNvSpPr txBox="1">
              <a:spLocks noChangeArrowheads="1"/>
            </p:cNvSpPr>
            <p:nvPr/>
          </p:nvSpPr>
          <p:spPr bwMode="auto">
            <a:xfrm rot="3750417">
              <a:off x="4303749" y="2680967"/>
              <a:ext cx="886807" cy="276999"/>
            </a:xfrm>
            <a:prstGeom prst="rect">
              <a:avLst/>
            </a:prstGeom>
            <a:noFill/>
            <a:ln w="9525" algn="ctr">
              <a:noFill/>
              <a:miter lim="800000"/>
              <a:headEnd/>
              <a:tailEnd/>
            </a:ln>
          </p:spPr>
          <p:txBody>
            <a:bodyPr wrap="square">
              <a:spAutoFit/>
            </a:bodyPr>
            <a:lstStyle/>
            <a:p>
              <a:pPr eaLnBrk="0" hangingPunct="0">
                <a:spcBef>
                  <a:spcPct val="50000"/>
                </a:spcBef>
              </a:pPr>
              <a:r>
                <a:rPr lang="en-US" sz="1200" b="1" dirty="0">
                  <a:solidFill>
                    <a:srgbClr val="FF0000"/>
                  </a:solidFill>
                  <a:latin typeface="Tahoma" pitchFamily="34" charset="0"/>
                  <a:cs typeface="Arial" charset="0"/>
                </a:rPr>
                <a:t>MAL 564</a:t>
              </a:r>
            </a:p>
          </p:txBody>
        </p:sp>
        <p:sp>
          <p:nvSpPr>
            <p:cNvPr id="38930" name="Text Box 19"/>
            <p:cNvSpPr txBox="1">
              <a:spLocks noChangeArrowheads="1"/>
            </p:cNvSpPr>
            <p:nvPr/>
          </p:nvSpPr>
          <p:spPr bwMode="auto">
            <a:xfrm>
              <a:off x="6400800" y="1201738"/>
              <a:ext cx="2432050" cy="307777"/>
            </a:xfrm>
            <a:prstGeom prst="rect">
              <a:avLst/>
            </a:prstGeom>
            <a:noFill/>
            <a:ln w="9525" algn="ctr">
              <a:solidFill>
                <a:srgbClr val="FFFF00"/>
              </a:solidFill>
              <a:miter lim="800000"/>
              <a:headEnd/>
              <a:tailEnd/>
            </a:ln>
          </p:spPr>
          <p:txBody>
            <a:bodyPr wrap="square">
              <a:spAutoFit/>
            </a:bodyPr>
            <a:lstStyle/>
            <a:p>
              <a:pPr eaLnBrk="0" hangingPunct="0">
                <a:spcBef>
                  <a:spcPct val="50000"/>
                </a:spcBef>
              </a:pPr>
              <a:r>
                <a:rPr lang="en-US" sz="1400" b="1">
                  <a:solidFill>
                    <a:srgbClr val="FFFF00"/>
                  </a:solidFill>
                  <a:latin typeface="Tahoma" pitchFamily="34" charset="0"/>
                  <a:cs typeface="Arial" charset="0"/>
                </a:rPr>
                <a:t>Vertical view across well</a:t>
              </a:r>
            </a:p>
          </p:txBody>
        </p:sp>
        <p:sp>
          <p:nvSpPr>
            <p:cNvPr id="32" name="Line 9"/>
            <p:cNvSpPr>
              <a:spLocks noChangeShapeType="1"/>
            </p:cNvSpPr>
            <p:nvPr/>
          </p:nvSpPr>
          <p:spPr bwMode="auto">
            <a:xfrm flipH="1">
              <a:off x="6858000" y="2895600"/>
              <a:ext cx="381000" cy="304800"/>
            </a:xfrm>
            <a:prstGeom prst="line">
              <a:avLst/>
            </a:prstGeom>
            <a:noFill/>
            <a:ln w="19050">
              <a:solidFill>
                <a:srgbClr val="00B050"/>
              </a:solidFill>
              <a:round/>
              <a:headEnd/>
              <a:tailEnd type="triangle" w="med" len="med"/>
            </a:ln>
          </p:spPr>
          <p:txBody>
            <a:bodyPr wrap="square">
              <a:spAutoFit/>
            </a:bodyPr>
            <a:lstStyle/>
            <a:p>
              <a:endParaRPr lang="en-US">
                <a:solidFill>
                  <a:srgbClr val="00B050"/>
                </a:solidFill>
              </a:endParaRPr>
            </a:p>
          </p:txBody>
        </p:sp>
        <p:sp>
          <p:nvSpPr>
            <p:cNvPr id="33" name="Text Box 13"/>
            <p:cNvSpPr txBox="1">
              <a:spLocks noChangeArrowheads="1"/>
            </p:cNvSpPr>
            <p:nvPr/>
          </p:nvSpPr>
          <p:spPr bwMode="auto">
            <a:xfrm>
              <a:off x="7239000" y="2667000"/>
              <a:ext cx="1061509" cy="307777"/>
            </a:xfrm>
            <a:prstGeom prst="rect">
              <a:avLst/>
            </a:prstGeom>
            <a:noFill/>
            <a:ln w="9525" algn="ctr">
              <a:noFill/>
              <a:miter lim="800000"/>
              <a:headEnd/>
              <a:tailEnd/>
            </a:ln>
          </p:spPr>
          <p:txBody>
            <a:bodyPr wrap="none">
              <a:spAutoFit/>
            </a:bodyPr>
            <a:lstStyle/>
            <a:p>
              <a:pPr eaLnBrk="0" hangingPunct="0">
                <a:spcBef>
                  <a:spcPct val="50000"/>
                </a:spcBef>
              </a:pPr>
              <a:r>
                <a:rPr lang="en-US" sz="1400" b="1" dirty="0">
                  <a:solidFill>
                    <a:srgbClr val="00B050"/>
                  </a:solidFill>
                  <a:latin typeface="Tahoma" pitchFamily="34" charset="0"/>
                  <a:cs typeface="Arial" charset="0"/>
                </a:rPr>
                <a:t>Receivers</a:t>
              </a:r>
            </a:p>
          </p:txBody>
        </p:sp>
      </p:grpSp>
      <p:grpSp>
        <p:nvGrpSpPr>
          <p:cNvPr id="3" name="Group 17"/>
          <p:cNvGrpSpPr/>
          <p:nvPr/>
        </p:nvGrpSpPr>
        <p:grpSpPr>
          <a:xfrm>
            <a:off x="4522787" y="1315649"/>
            <a:ext cx="3962400" cy="3916751"/>
            <a:chOff x="5181600" y="1219199"/>
            <a:chExt cx="3962400" cy="3916751"/>
          </a:xfrm>
        </p:grpSpPr>
        <p:pic>
          <p:nvPicPr>
            <p:cNvPr id="19" name="Picture 2"/>
            <p:cNvPicPr>
              <a:picLocks noChangeAspect="1" noChangeArrowheads="1"/>
            </p:cNvPicPr>
            <p:nvPr/>
          </p:nvPicPr>
          <p:blipFill>
            <a:blip r:embed="rId5" cstate="screen"/>
            <a:srcRect/>
            <a:stretch>
              <a:fillRect/>
            </a:stretch>
          </p:blipFill>
          <p:spPr bwMode="auto">
            <a:xfrm>
              <a:off x="5181600" y="1219199"/>
              <a:ext cx="3962400" cy="3916751"/>
            </a:xfrm>
            <a:prstGeom prst="rect">
              <a:avLst/>
            </a:prstGeom>
            <a:noFill/>
            <a:ln w="9525">
              <a:noFill/>
              <a:miter lim="800000"/>
              <a:headEnd/>
              <a:tailEnd/>
            </a:ln>
          </p:spPr>
        </p:pic>
        <p:sp>
          <p:nvSpPr>
            <p:cNvPr id="20" name="TextBox 19"/>
            <p:cNvSpPr txBox="1"/>
            <p:nvPr/>
          </p:nvSpPr>
          <p:spPr>
            <a:xfrm>
              <a:off x="8534400" y="1295400"/>
              <a:ext cx="532518" cy="307777"/>
            </a:xfrm>
            <a:prstGeom prst="rect">
              <a:avLst/>
            </a:prstGeom>
            <a:noFill/>
          </p:spPr>
          <p:txBody>
            <a:bodyPr wrap="none" rtlCol="0">
              <a:spAutoFit/>
            </a:bodyPr>
            <a:lstStyle/>
            <a:p>
              <a:r>
                <a:rPr lang="en-US" sz="1400" dirty="0" smtClean="0">
                  <a:solidFill>
                    <a:srgbClr val="FFFFFF"/>
                  </a:solidFill>
                </a:rPr>
                <a:t>Map</a:t>
              </a:r>
              <a:endParaRPr lang="en-US" sz="1400" dirty="0">
                <a:solidFill>
                  <a:srgbClr val="FFFFFF"/>
                </a:solidFill>
              </a:endParaRPr>
            </a:p>
          </p:txBody>
        </p:sp>
        <p:sp>
          <p:nvSpPr>
            <p:cNvPr id="21" name="TextBox 20"/>
            <p:cNvSpPr txBox="1"/>
            <p:nvPr/>
          </p:nvSpPr>
          <p:spPr>
            <a:xfrm rot="19173771">
              <a:off x="5809959" y="3882556"/>
              <a:ext cx="1233030" cy="276999"/>
            </a:xfrm>
            <a:prstGeom prst="rect">
              <a:avLst/>
            </a:prstGeom>
            <a:noFill/>
          </p:spPr>
          <p:txBody>
            <a:bodyPr wrap="none" rtlCol="0">
              <a:spAutoFit/>
            </a:bodyPr>
            <a:lstStyle/>
            <a:p>
              <a:r>
                <a:rPr lang="en-US" sz="1200" b="1" dirty="0" smtClean="0">
                  <a:solidFill>
                    <a:schemeClr val="accent1"/>
                  </a:solidFill>
                </a:rPr>
                <a:t>Best coverage</a:t>
              </a:r>
              <a:endParaRPr lang="en-US" sz="1200" b="1" dirty="0">
                <a:solidFill>
                  <a:schemeClr val="accent1"/>
                </a:solidFill>
              </a:endParaRPr>
            </a:p>
          </p:txBody>
        </p:sp>
      </p:grpSp>
      <p:sp>
        <p:nvSpPr>
          <p:cNvPr id="35" name="TextBox 34"/>
          <p:cNvSpPr txBox="1"/>
          <p:nvPr/>
        </p:nvSpPr>
        <p:spPr>
          <a:xfrm>
            <a:off x="5208587" y="4699000"/>
            <a:ext cx="3124200" cy="1815882"/>
          </a:xfrm>
          <a:prstGeom prst="rect">
            <a:avLst/>
          </a:prstGeom>
          <a:solidFill>
            <a:schemeClr val="accent1"/>
          </a:solidFill>
        </p:spPr>
        <p:txBody>
          <a:bodyPr wrap="square" rtlCol="0">
            <a:spAutoFit/>
          </a:bodyPr>
          <a:lstStyle/>
          <a:p>
            <a:r>
              <a:rPr lang="en-US" sz="1600" dirty="0" smtClean="0">
                <a:solidFill>
                  <a:schemeClr val="accent4">
                    <a:lumMod val="10000"/>
                  </a:schemeClr>
                </a:solidFill>
              </a:rPr>
              <a:t>Observations:</a:t>
            </a:r>
          </a:p>
          <a:p>
            <a:endParaRPr lang="en-US" sz="1600" dirty="0" smtClean="0">
              <a:solidFill>
                <a:schemeClr val="accent4">
                  <a:lumMod val="10000"/>
                </a:schemeClr>
              </a:solidFill>
            </a:endParaRPr>
          </a:p>
          <a:p>
            <a:r>
              <a:rPr lang="en-US" sz="1600" dirty="0" smtClean="0">
                <a:solidFill>
                  <a:schemeClr val="accent4">
                    <a:lumMod val="10000"/>
                  </a:schemeClr>
                </a:solidFill>
              </a:rPr>
              <a:t>Narrow microearthquake zones</a:t>
            </a:r>
          </a:p>
          <a:p>
            <a:endParaRPr lang="en-US" sz="1600" dirty="0" smtClean="0">
              <a:solidFill>
                <a:schemeClr val="accent4">
                  <a:lumMod val="10000"/>
                </a:schemeClr>
              </a:solidFill>
            </a:endParaRPr>
          </a:p>
          <a:p>
            <a:r>
              <a:rPr lang="en-US" sz="1600" dirty="0" smtClean="0">
                <a:solidFill>
                  <a:schemeClr val="accent4">
                    <a:lumMod val="10000"/>
                  </a:schemeClr>
                </a:solidFill>
              </a:rPr>
              <a:t>Zones oriented NE-SW</a:t>
            </a:r>
          </a:p>
          <a:p>
            <a:endParaRPr lang="en-US" sz="1600" dirty="0" smtClean="0">
              <a:solidFill>
                <a:schemeClr val="accent4">
                  <a:lumMod val="10000"/>
                </a:schemeClr>
              </a:solidFill>
            </a:endParaRPr>
          </a:p>
          <a:p>
            <a:r>
              <a:rPr lang="en-US" sz="1600" dirty="0" smtClean="0">
                <a:solidFill>
                  <a:schemeClr val="accent4">
                    <a:lumMod val="10000"/>
                  </a:schemeClr>
                </a:solidFill>
              </a:rPr>
              <a:t>Wider zones at toe and heel?</a:t>
            </a:r>
            <a:endParaRPr lang="en-US" sz="1600" dirty="0">
              <a:solidFill>
                <a:schemeClr val="accent4">
                  <a:lumMod val="10000"/>
                </a:schemeClr>
              </a:solidFill>
            </a:endParaRPr>
          </a:p>
        </p:txBody>
      </p:sp>
      <p:sp>
        <p:nvSpPr>
          <p:cNvPr id="23" name="TextBox 22"/>
          <p:cNvSpPr txBox="1"/>
          <p:nvPr/>
        </p:nvSpPr>
        <p:spPr>
          <a:xfrm>
            <a:off x="5208587" y="4699000"/>
            <a:ext cx="3124200" cy="2062103"/>
          </a:xfrm>
          <a:prstGeom prst="rect">
            <a:avLst/>
          </a:prstGeom>
          <a:solidFill>
            <a:schemeClr val="accent1"/>
          </a:solidFill>
        </p:spPr>
        <p:txBody>
          <a:bodyPr wrap="square" rtlCol="0">
            <a:spAutoFit/>
          </a:bodyPr>
          <a:lstStyle/>
          <a:p>
            <a:pPr algn="ctr"/>
            <a:endParaRPr lang="en-US" sz="1600" dirty="0" smtClean="0">
              <a:solidFill>
                <a:schemeClr val="accent4">
                  <a:lumMod val="10000"/>
                </a:schemeClr>
              </a:solidFill>
            </a:endParaRPr>
          </a:p>
          <a:p>
            <a:pPr algn="ctr"/>
            <a:r>
              <a:rPr lang="en-US" sz="1600" dirty="0" smtClean="0">
                <a:solidFill>
                  <a:schemeClr val="accent4">
                    <a:lumMod val="10000"/>
                  </a:schemeClr>
                </a:solidFill>
              </a:rPr>
              <a:t>Events that can be inverted to determine focal mechanisms form narrower bands except at heel and toe, which is outside the zone best imaged by the receiver array</a:t>
            </a:r>
          </a:p>
          <a:p>
            <a:pPr algn="ctr"/>
            <a:endParaRPr lang="en-US" sz="1600" dirty="0">
              <a:solidFill>
                <a:schemeClr val="accent4">
                  <a:lumMod val="1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a:xfrm>
            <a:off x="465138" y="381000"/>
            <a:ext cx="8229600" cy="638175"/>
          </a:xfrm>
        </p:spPr>
        <p:txBody>
          <a:bodyPr>
            <a:normAutofit/>
          </a:bodyPr>
          <a:lstStyle/>
          <a:p>
            <a:r>
              <a:rPr lang="en-US" sz="3200" dirty="0" smtClean="0">
                <a:solidFill>
                  <a:srgbClr val="FFFFFF"/>
                </a:solidFill>
                <a:latin typeface="Arial"/>
                <a:cs typeface="Arial"/>
              </a:rPr>
              <a:t>Frac and Completion behavior</a:t>
            </a:r>
            <a:endParaRPr lang="en-US" sz="3200" dirty="0">
              <a:solidFill>
                <a:srgbClr val="FFFFFF"/>
              </a:solidFill>
              <a:latin typeface="Arial"/>
              <a:cs typeface="Arial"/>
            </a:endParaRPr>
          </a:p>
        </p:txBody>
      </p:sp>
      <p:grpSp>
        <p:nvGrpSpPr>
          <p:cNvPr id="2" name="Group 130"/>
          <p:cNvGrpSpPr/>
          <p:nvPr/>
        </p:nvGrpSpPr>
        <p:grpSpPr>
          <a:xfrm>
            <a:off x="3000498" y="3047999"/>
            <a:ext cx="4695702" cy="3655925"/>
            <a:chOff x="2619498" y="2286000"/>
            <a:chExt cx="4695702" cy="3962400"/>
          </a:xfrm>
        </p:grpSpPr>
        <p:sp>
          <p:nvSpPr>
            <p:cNvPr id="19" name="Rectangle 18"/>
            <p:cNvSpPr/>
            <p:nvPr/>
          </p:nvSpPr>
          <p:spPr>
            <a:xfrm>
              <a:off x="5257800" y="2286000"/>
              <a:ext cx="762000"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705600" y="2286000"/>
              <a:ext cx="609600"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937660" y="2286000"/>
              <a:ext cx="634340"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619498" y="2286000"/>
              <a:ext cx="657101"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4"/>
          <p:cNvGrpSpPr>
            <a:grpSpLocks noChangeAspect="1"/>
          </p:cNvGrpSpPr>
          <p:nvPr/>
        </p:nvGrpSpPr>
        <p:grpSpPr>
          <a:xfrm>
            <a:off x="609600" y="1356360"/>
            <a:ext cx="3124200" cy="2072640"/>
            <a:chOff x="838201" y="1489584"/>
            <a:chExt cx="3905250" cy="2590800"/>
          </a:xfrm>
        </p:grpSpPr>
        <p:pic>
          <p:nvPicPr>
            <p:cNvPr id="13" name="Picture 2"/>
            <p:cNvPicPr>
              <a:picLocks noChangeAspect="1" noChangeArrowheads="1"/>
            </p:cNvPicPr>
            <p:nvPr/>
          </p:nvPicPr>
          <p:blipFill>
            <a:blip r:embed="rId3" cstate="print">
              <a:clrChange>
                <a:clrFrom>
                  <a:srgbClr val="FFFFFF"/>
                </a:clrFrom>
                <a:clrTo>
                  <a:srgbClr val="FFFFFF">
                    <a:alpha val="0"/>
                  </a:srgbClr>
                </a:clrTo>
              </a:clrChange>
            </a:blip>
            <a:srcRect l="2976"/>
            <a:stretch>
              <a:fillRect/>
            </a:stretch>
          </p:blipFill>
          <p:spPr bwMode="auto">
            <a:xfrm>
              <a:off x="838201" y="1489584"/>
              <a:ext cx="2484119" cy="2572544"/>
            </a:xfrm>
            <a:prstGeom prst="rect">
              <a:avLst/>
            </a:prstGeom>
            <a:noFill/>
            <a:ln w="9525">
              <a:noFill/>
              <a:miter lim="800000"/>
              <a:headEnd/>
              <a:tailEnd/>
            </a:ln>
          </p:spPr>
        </p:pic>
        <p:sp>
          <p:nvSpPr>
            <p:cNvPr id="14" name="Freeform 27"/>
            <p:cNvSpPr>
              <a:spLocks/>
            </p:cNvSpPr>
            <p:nvPr/>
          </p:nvSpPr>
          <p:spPr bwMode="auto">
            <a:xfrm rot="5400000">
              <a:off x="1125768" y="1906692"/>
              <a:ext cx="1826116" cy="1713548"/>
            </a:xfrm>
            <a:custGeom>
              <a:avLst/>
              <a:gdLst/>
              <a:ahLst/>
              <a:cxnLst>
                <a:cxn ang="0">
                  <a:pos x="438" y="414"/>
                </a:cxn>
                <a:cxn ang="0">
                  <a:pos x="492" y="432"/>
                </a:cxn>
                <a:cxn ang="0">
                  <a:pos x="528" y="456"/>
                </a:cxn>
                <a:cxn ang="0">
                  <a:pos x="696" y="570"/>
                </a:cxn>
                <a:cxn ang="0">
                  <a:pos x="660" y="570"/>
                </a:cxn>
                <a:cxn ang="0">
                  <a:pos x="876" y="792"/>
                </a:cxn>
                <a:cxn ang="0">
                  <a:pos x="834" y="822"/>
                </a:cxn>
                <a:cxn ang="0">
                  <a:pos x="630" y="648"/>
                </a:cxn>
                <a:cxn ang="0">
                  <a:pos x="480" y="474"/>
                </a:cxn>
                <a:cxn ang="0">
                  <a:pos x="438" y="414"/>
                </a:cxn>
                <a:cxn ang="0">
                  <a:pos x="438" y="420"/>
                </a:cxn>
                <a:cxn ang="0">
                  <a:pos x="438" y="414"/>
                </a:cxn>
                <a:cxn ang="0">
                  <a:pos x="384" y="390"/>
                </a:cxn>
                <a:cxn ang="0">
                  <a:pos x="348" y="366"/>
                </a:cxn>
                <a:cxn ang="0">
                  <a:pos x="180" y="252"/>
                </a:cxn>
                <a:cxn ang="0">
                  <a:pos x="216" y="252"/>
                </a:cxn>
                <a:cxn ang="0">
                  <a:pos x="0" y="30"/>
                </a:cxn>
                <a:cxn ang="0">
                  <a:pos x="42" y="0"/>
                </a:cxn>
                <a:cxn ang="0">
                  <a:pos x="246" y="174"/>
                </a:cxn>
                <a:cxn ang="0">
                  <a:pos x="396" y="348"/>
                </a:cxn>
                <a:cxn ang="0">
                  <a:pos x="438" y="414"/>
                </a:cxn>
                <a:cxn ang="0">
                  <a:pos x="438" y="402"/>
                </a:cxn>
              </a:cxnLst>
              <a:rect l="0" t="0" r="r" b="b"/>
              <a:pathLst>
                <a:path w="876" h="822">
                  <a:moveTo>
                    <a:pt x="438" y="414"/>
                  </a:moveTo>
                  <a:lnTo>
                    <a:pt x="492" y="432"/>
                  </a:lnTo>
                  <a:lnTo>
                    <a:pt x="528" y="456"/>
                  </a:lnTo>
                  <a:lnTo>
                    <a:pt x="696" y="570"/>
                  </a:lnTo>
                  <a:lnTo>
                    <a:pt x="660" y="570"/>
                  </a:lnTo>
                  <a:lnTo>
                    <a:pt x="876" y="792"/>
                  </a:lnTo>
                  <a:lnTo>
                    <a:pt x="834" y="822"/>
                  </a:lnTo>
                  <a:lnTo>
                    <a:pt x="630" y="648"/>
                  </a:lnTo>
                  <a:lnTo>
                    <a:pt x="480" y="474"/>
                  </a:lnTo>
                  <a:lnTo>
                    <a:pt x="438" y="414"/>
                  </a:lnTo>
                  <a:lnTo>
                    <a:pt x="438" y="420"/>
                  </a:lnTo>
                  <a:lnTo>
                    <a:pt x="438" y="414"/>
                  </a:lnTo>
                  <a:lnTo>
                    <a:pt x="384" y="390"/>
                  </a:lnTo>
                  <a:lnTo>
                    <a:pt x="348" y="366"/>
                  </a:lnTo>
                  <a:lnTo>
                    <a:pt x="180" y="252"/>
                  </a:lnTo>
                  <a:lnTo>
                    <a:pt x="216" y="252"/>
                  </a:lnTo>
                  <a:lnTo>
                    <a:pt x="0" y="30"/>
                  </a:lnTo>
                  <a:lnTo>
                    <a:pt x="42" y="0"/>
                  </a:lnTo>
                  <a:lnTo>
                    <a:pt x="246" y="174"/>
                  </a:lnTo>
                  <a:lnTo>
                    <a:pt x="396" y="348"/>
                  </a:lnTo>
                  <a:lnTo>
                    <a:pt x="438" y="414"/>
                  </a:lnTo>
                  <a:lnTo>
                    <a:pt x="438" y="402"/>
                  </a:lnTo>
                </a:path>
              </a:pathLst>
            </a:custGeom>
            <a:solidFill>
              <a:schemeClr val="bg1"/>
            </a:solidFill>
            <a:ln w="0">
              <a:solidFill>
                <a:srgbClr val="0000FF"/>
              </a:solidFill>
              <a:prstDash val="solid"/>
              <a:round/>
              <a:headEnd/>
              <a:tailEnd/>
            </a:ln>
          </p:spPr>
          <p:txBody>
            <a:bodyPr/>
            <a:lstStyle/>
            <a:p>
              <a:pPr fontAlgn="auto">
                <a:spcBef>
                  <a:spcPts val="0"/>
                </a:spcBef>
                <a:spcAft>
                  <a:spcPts val="0"/>
                </a:spcAft>
                <a:defRPr/>
              </a:pPr>
              <a:endParaRPr lang="en-US" sz="1600">
                <a:latin typeface="+mn-lt"/>
              </a:endParaRPr>
            </a:p>
          </p:txBody>
        </p:sp>
        <p:pic>
          <p:nvPicPr>
            <p:cNvPr id="16" name="Picture 2" descr="general_view_fracolor_up"/>
            <p:cNvPicPr>
              <a:picLocks noChangeAspect="1" noChangeArrowheads="1"/>
            </p:cNvPicPr>
            <p:nvPr/>
          </p:nvPicPr>
          <p:blipFill>
            <a:blip r:embed="rId4" cstate="print">
              <a:clrChange>
                <a:clrFrom>
                  <a:srgbClr val="000000"/>
                </a:clrFrom>
                <a:clrTo>
                  <a:srgbClr val="000000">
                    <a:alpha val="0"/>
                  </a:srgbClr>
                </a:clrTo>
              </a:clrChange>
            </a:blip>
            <a:srcRect l="35389" t="36362" r="39464" b="22953"/>
            <a:stretch>
              <a:fillRect/>
            </a:stretch>
          </p:blipFill>
          <p:spPr bwMode="auto">
            <a:xfrm rot="541021">
              <a:off x="1371600" y="1794384"/>
              <a:ext cx="1752600" cy="2286000"/>
            </a:xfrm>
            <a:prstGeom prst="rect">
              <a:avLst/>
            </a:prstGeom>
            <a:noFill/>
            <a:ln w="9525">
              <a:noFill/>
              <a:miter lim="800000"/>
              <a:headEnd/>
              <a:tailEnd/>
            </a:ln>
          </p:spPr>
        </p:pic>
        <p:sp>
          <p:nvSpPr>
            <p:cNvPr id="20" name="TextBox 7"/>
            <p:cNvSpPr txBox="1">
              <a:spLocks noChangeArrowheads="1"/>
            </p:cNvSpPr>
            <p:nvPr/>
          </p:nvSpPr>
          <p:spPr bwMode="auto">
            <a:xfrm>
              <a:off x="3211287" y="2170919"/>
              <a:ext cx="1341664" cy="577081"/>
            </a:xfrm>
            <a:prstGeom prst="rect">
              <a:avLst/>
            </a:prstGeom>
            <a:noFill/>
            <a:ln w="9525">
              <a:noFill/>
              <a:miter lim="800000"/>
              <a:headEnd/>
              <a:tailEnd/>
            </a:ln>
          </p:spPr>
          <p:txBody>
            <a:bodyPr wrap="square">
              <a:spAutoFit/>
            </a:bodyPr>
            <a:lstStyle/>
            <a:p>
              <a:r>
                <a:rPr lang="en-US" sz="1200" b="1" dirty="0" smtClean="0">
                  <a:solidFill>
                    <a:srgbClr val="FF0000"/>
                  </a:solidFill>
                  <a:latin typeface="Tahoma" pitchFamily="34" charset="0"/>
                </a:rPr>
                <a:t>Joint Orientation</a:t>
              </a:r>
              <a:endParaRPr lang="en-US" sz="1200" b="1" dirty="0">
                <a:solidFill>
                  <a:srgbClr val="FF0000"/>
                </a:solidFill>
                <a:latin typeface="Tahoma" pitchFamily="34" charset="0"/>
              </a:endParaRPr>
            </a:p>
          </p:txBody>
        </p:sp>
        <p:sp>
          <p:nvSpPr>
            <p:cNvPr id="21" name="TextBox 7"/>
            <p:cNvSpPr txBox="1">
              <a:spLocks noChangeArrowheads="1"/>
            </p:cNvSpPr>
            <p:nvPr/>
          </p:nvSpPr>
          <p:spPr bwMode="auto">
            <a:xfrm>
              <a:off x="3200401" y="1489584"/>
              <a:ext cx="1543050" cy="577081"/>
            </a:xfrm>
            <a:prstGeom prst="rect">
              <a:avLst/>
            </a:prstGeom>
            <a:noFill/>
            <a:ln w="9525">
              <a:noFill/>
              <a:miter lim="800000"/>
              <a:headEnd/>
              <a:tailEnd/>
            </a:ln>
          </p:spPr>
          <p:txBody>
            <a:bodyPr wrap="square">
              <a:spAutoFit/>
            </a:bodyPr>
            <a:lstStyle/>
            <a:p>
              <a:r>
                <a:rPr lang="en-US" sz="1200" b="1" dirty="0" smtClean="0">
                  <a:solidFill>
                    <a:schemeClr val="bg1"/>
                  </a:solidFill>
                  <a:latin typeface="Tahoma" pitchFamily="34" charset="0"/>
                </a:rPr>
                <a:t>Stress Orientation</a:t>
              </a:r>
              <a:endParaRPr lang="en-US" sz="1200" b="1" dirty="0">
                <a:solidFill>
                  <a:schemeClr val="bg1"/>
                </a:solidFill>
                <a:latin typeface="Tahoma" pitchFamily="34" charset="0"/>
              </a:endParaRPr>
            </a:p>
          </p:txBody>
        </p:sp>
      </p:grpSp>
      <p:sp>
        <p:nvSpPr>
          <p:cNvPr id="17" name="TextBox 16"/>
          <p:cNvSpPr txBox="1"/>
          <p:nvPr/>
        </p:nvSpPr>
        <p:spPr>
          <a:xfrm>
            <a:off x="5105400" y="1280160"/>
            <a:ext cx="3276600" cy="1815882"/>
          </a:xfrm>
          <a:prstGeom prst="rect">
            <a:avLst/>
          </a:prstGeom>
          <a:noFill/>
        </p:spPr>
        <p:txBody>
          <a:bodyPr wrap="square" rtlCol="0">
            <a:spAutoFit/>
          </a:bodyPr>
          <a:lstStyle/>
          <a:p>
            <a:r>
              <a:rPr lang="en-US" sz="1600" dirty="0" smtClean="0">
                <a:solidFill>
                  <a:schemeClr val="accent4">
                    <a:lumMod val="10000"/>
                  </a:schemeClr>
                </a:solidFill>
              </a:rPr>
              <a:t>Fracs initiate away from ports</a:t>
            </a:r>
          </a:p>
          <a:p>
            <a:endParaRPr lang="en-US" sz="1600" dirty="0" smtClean="0">
              <a:solidFill>
                <a:schemeClr val="accent4">
                  <a:lumMod val="10000"/>
                </a:schemeClr>
              </a:solidFill>
            </a:endParaRPr>
          </a:p>
          <a:p>
            <a:r>
              <a:rPr lang="en-US" sz="1600" dirty="0" smtClean="0">
                <a:solidFill>
                  <a:schemeClr val="accent4">
                    <a:lumMod val="10000"/>
                  </a:schemeClr>
                </a:solidFill>
              </a:rPr>
              <a:t>Production is poorly correlated to the number of events</a:t>
            </a:r>
          </a:p>
          <a:p>
            <a:endParaRPr lang="en-US" sz="1600" dirty="0" smtClean="0">
              <a:solidFill>
                <a:schemeClr val="accent4">
                  <a:lumMod val="10000"/>
                </a:schemeClr>
              </a:solidFill>
            </a:endParaRPr>
          </a:p>
          <a:p>
            <a:r>
              <a:rPr lang="en-US" sz="1600" dirty="0" smtClean="0">
                <a:solidFill>
                  <a:schemeClr val="accent4">
                    <a:lumMod val="10000"/>
                  </a:schemeClr>
                </a:solidFill>
              </a:rPr>
              <a:t>Zone growth appears to align better with joints than with stress</a:t>
            </a:r>
            <a:endParaRPr lang="en-US" sz="1600" dirty="0">
              <a:solidFill>
                <a:schemeClr val="accent4">
                  <a:lumMod val="10000"/>
                </a:schemeClr>
              </a:solidFill>
            </a:endParaRPr>
          </a:p>
        </p:txBody>
      </p:sp>
      <p:grpSp>
        <p:nvGrpSpPr>
          <p:cNvPr id="4" name="Group 127"/>
          <p:cNvGrpSpPr/>
          <p:nvPr/>
        </p:nvGrpSpPr>
        <p:grpSpPr>
          <a:xfrm flipV="1">
            <a:off x="2528455" y="5368331"/>
            <a:ext cx="5548745" cy="956265"/>
            <a:chOff x="2147455" y="4788021"/>
            <a:chExt cx="5548745" cy="469779"/>
          </a:xfrm>
        </p:grpSpPr>
        <p:sp>
          <p:nvSpPr>
            <p:cNvPr id="82950" name="TextBox 7"/>
            <p:cNvSpPr txBox="1">
              <a:spLocks noChangeArrowheads="1"/>
            </p:cNvSpPr>
            <p:nvPr/>
          </p:nvSpPr>
          <p:spPr bwMode="auto">
            <a:xfrm flipV="1">
              <a:off x="3810000" y="4788021"/>
              <a:ext cx="1828800" cy="142855"/>
            </a:xfrm>
            <a:prstGeom prst="rect">
              <a:avLst/>
            </a:prstGeom>
            <a:noFill/>
            <a:ln w="9525">
              <a:noFill/>
              <a:miter lim="800000"/>
              <a:headEnd/>
              <a:tailEnd/>
            </a:ln>
          </p:spPr>
          <p:txBody>
            <a:bodyPr wrap="square">
              <a:spAutoFit/>
            </a:bodyPr>
            <a:lstStyle/>
            <a:p>
              <a:pPr algn="ctr"/>
              <a:r>
                <a:rPr lang="en-US" sz="1200" b="1" dirty="0">
                  <a:solidFill>
                    <a:schemeClr val="bg1"/>
                  </a:solidFill>
                  <a:latin typeface="Tahoma" pitchFamily="34" charset="0"/>
                </a:rPr>
                <a:t>Production from PLT</a:t>
              </a:r>
            </a:p>
          </p:txBody>
        </p:sp>
        <p:grpSp>
          <p:nvGrpSpPr>
            <p:cNvPr id="5" name="Group 125"/>
            <p:cNvGrpSpPr/>
            <p:nvPr/>
          </p:nvGrpSpPr>
          <p:grpSpPr>
            <a:xfrm>
              <a:off x="2147455" y="4827319"/>
              <a:ext cx="5548745" cy="430481"/>
              <a:chOff x="2139537" y="4821381"/>
              <a:chExt cx="5548745" cy="430481"/>
            </a:xfrm>
            <a:solidFill>
              <a:schemeClr val="bg1"/>
            </a:solidFill>
          </p:grpSpPr>
          <p:sp>
            <p:nvSpPr>
              <p:cNvPr id="116" name="Rectangle 115"/>
              <p:cNvSpPr/>
              <p:nvPr/>
            </p:nvSpPr>
            <p:spPr>
              <a:xfrm>
                <a:off x="2139537" y="4966854"/>
                <a:ext cx="261257" cy="28500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2812472" y="4966854"/>
                <a:ext cx="261257" cy="28500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3464625" y="4821381"/>
                <a:ext cx="261257" cy="430481"/>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4140529" y="5023262"/>
                <a:ext cx="261257" cy="2286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4819402" y="5023262"/>
                <a:ext cx="261257" cy="2286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5554682" y="5119255"/>
                <a:ext cx="261257" cy="121722"/>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6240482" y="5242718"/>
                <a:ext cx="261257" cy="914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6858000" y="5233574"/>
                <a:ext cx="261257" cy="1828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7427025" y="5206143"/>
                <a:ext cx="261257" cy="4571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 name="Group 153"/>
          <p:cNvGrpSpPr/>
          <p:nvPr/>
        </p:nvGrpSpPr>
        <p:grpSpPr>
          <a:xfrm>
            <a:off x="2304803" y="2630994"/>
            <a:ext cx="5587340" cy="2743200"/>
            <a:chOff x="2304803" y="2438400"/>
            <a:chExt cx="5587340" cy="2743200"/>
          </a:xfrm>
        </p:grpSpPr>
        <p:sp>
          <p:nvSpPr>
            <p:cNvPr id="127" name="Freeform 126"/>
            <p:cNvSpPr/>
            <p:nvPr/>
          </p:nvSpPr>
          <p:spPr>
            <a:xfrm>
              <a:off x="2304803" y="2857005"/>
              <a:ext cx="5587340" cy="2324595"/>
            </a:xfrm>
            <a:custGeom>
              <a:avLst/>
              <a:gdLst>
                <a:gd name="connsiteX0" fmla="*/ 0 w 5587340"/>
                <a:gd name="connsiteY0" fmla="*/ 3883231 h 3924795"/>
                <a:gd name="connsiteX1" fmla="*/ 71252 w 5587340"/>
                <a:gd name="connsiteY1" fmla="*/ 3817917 h 3924795"/>
                <a:gd name="connsiteX2" fmla="*/ 130628 w 5587340"/>
                <a:gd name="connsiteY2" fmla="*/ 3823855 h 3924795"/>
                <a:gd name="connsiteX3" fmla="*/ 225631 w 5587340"/>
                <a:gd name="connsiteY3" fmla="*/ 3906982 h 3924795"/>
                <a:gd name="connsiteX4" fmla="*/ 320633 w 5587340"/>
                <a:gd name="connsiteY4" fmla="*/ 3912920 h 3924795"/>
                <a:gd name="connsiteX5" fmla="*/ 397823 w 5587340"/>
                <a:gd name="connsiteY5" fmla="*/ 3823855 h 3924795"/>
                <a:gd name="connsiteX6" fmla="*/ 480950 w 5587340"/>
                <a:gd name="connsiteY6" fmla="*/ 3829792 h 3924795"/>
                <a:gd name="connsiteX7" fmla="*/ 528452 w 5587340"/>
                <a:gd name="connsiteY7" fmla="*/ 3912920 h 3924795"/>
                <a:gd name="connsiteX8" fmla="*/ 605641 w 5587340"/>
                <a:gd name="connsiteY8" fmla="*/ 3859481 h 3924795"/>
                <a:gd name="connsiteX9" fmla="*/ 635329 w 5587340"/>
                <a:gd name="connsiteY9" fmla="*/ 3788229 h 3924795"/>
                <a:gd name="connsiteX10" fmla="*/ 706581 w 5587340"/>
                <a:gd name="connsiteY10" fmla="*/ 3817917 h 3924795"/>
                <a:gd name="connsiteX11" fmla="*/ 765958 w 5587340"/>
                <a:gd name="connsiteY11" fmla="*/ 3728852 h 3924795"/>
                <a:gd name="connsiteX12" fmla="*/ 837210 w 5587340"/>
                <a:gd name="connsiteY12" fmla="*/ 3663538 h 3924795"/>
                <a:gd name="connsiteX13" fmla="*/ 950026 w 5587340"/>
                <a:gd name="connsiteY13" fmla="*/ 3218213 h 3924795"/>
                <a:gd name="connsiteX14" fmla="*/ 1175657 w 5587340"/>
                <a:gd name="connsiteY14" fmla="*/ 3918857 h 3924795"/>
                <a:gd name="connsiteX15" fmla="*/ 1235033 w 5587340"/>
                <a:gd name="connsiteY15" fmla="*/ 3716977 h 3924795"/>
                <a:gd name="connsiteX16" fmla="*/ 1294410 w 5587340"/>
                <a:gd name="connsiteY16" fmla="*/ 3764478 h 3924795"/>
                <a:gd name="connsiteX17" fmla="*/ 1341911 w 5587340"/>
                <a:gd name="connsiteY17" fmla="*/ 3705102 h 3924795"/>
                <a:gd name="connsiteX18" fmla="*/ 1478478 w 5587340"/>
                <a:gd name="connsiteY18" fmla="*/ 2594759 h 3924795"/>
                <a:gd name="connsiteX19" fmla="*/ 1585355 w 5587340"/>
                <a:gd name="connsiteY19" fmla="*/ 2986644 h 3924795"/>
                <a:gd name="connsiteX20" fmla="*/ 1662545 w 5587340"/>
                <a:gd name="connsiteY20" fmla="*/ 3918857 h 3924795"/>
                <a:gd name="connsiteX21" fmla="*/ 1929740 w 5587340"/>
                <a:gd name="connsiteY21" fmla="*/ 3912920 h 3924795"/>
                <a:gd name="connsiteX22" fmla="*/ 2060368 w 5587340"/>
                <a:gd name="connsiteY22" fmla="*/ 1787237 h 3924795"/>
                <a:gd name="connsiteX23" fmla="*/ 2113807 w 5587340"/>
                <a:gd name="connsiteY23" fmla="*/ 2386940 h 3924795"/>
                <a:gd name="connsiteX24" fmla="*/ 2161309 w 5587340"/>
                <a:gd name="connsiteY24" fmla="*/ 712520 h 3924795"/>
                <a:gd name="connsiteX25" fmla="*/ 2226623 w 5587340"/>
                <a:gd name="connsiteY25" fmla="*/ 3402281 h 3924795"/>
                <a:gd name="connsiteX26" fmla="*/ 2297875 w 5587340"/>
                <a:gd name="connsiteY26" fmla="*/ 3912920 h 3924795"/>
                <a:gd name="connsiteX27" fmla="*/ 2422566 w 5587340"/>
                <a:gd name="connsiteY27" fmla="*/ 3918857 h 3924795"/>
                <a:gd name="connsiteX28" fmla="*/ 2452254 w 5587340"/>
                <a:gd name="connsiteY28" fmla="*/ 3835730 h 3924795"/>
                <a:gd name="connsiteX29" fmla="*/ 2529444 w 5587340"/>
                <a:gd name="connsiteY29" fmla="*/ 3829792 h 3924795"/>
                <a:gd name="connsiteX30" fmla="*/ 2576945 w 5587340"/>
                <a:gd name="connsiteY30" fmla="*/ 3740728 h 3924795"/>
                <a:gd name="connsiteX31" fmla="*/ 2642259 w 5587340"/>
                <a:gd name="connsiteY31" fmla="*/ 3057896 h 3924795"/>
                <a:gd name="connsiteX32" fmla="*/ 2677885 w 5587340"/>
                <a:gd name="connsiteY32" fmla="*/ 3194463 h 3924795"/>
                <a:gd name="connsiteX33" fmla="*/ 2755075 w 5587340"/>
                <a:gd name="connsiteY33" fmla="*/ 3746665 h 3924795"/>
                <a:gd name="connsiteX34" fmla="*/ 2808514 w 5587340"/>
                <a:gd name="connsiteY34" fmla="*/ 3883231 h 3924795"/>
                <a:gd name="connsiteX35" fmla="*/ 2933205 w 5587340"/>
                <a:gd name="connsiteY35" fmla="*/ 3889169 h 3924795"/>
                <a:gd name="connsiteX36" fmla="*/ 2986644 w 5587340"/>
                <a:gd name="connsiteY36" fmla="*/ 3669476 h 3924795"/>
                <a:gd name="connsiteX37" fmla="*/ 3034145 w 5587340"/>
                <a:gd name="connsiteY37" fmla="*/ 3901044 h 3924795"/>
                <a:gd name="connsiteX38" fmla="*/ 3075709 w 5587340"/>
                <a:gd name="connsiteY38" fmla="*/ 3889169 h 3924795"/>
                <a:gd name="connsiteX39" fmla="*/ 3093522 w 5587340"/>
                <a:gd name="connsiteY39" fmla="*/ 3817917 h 3924795"/>
                <a:gd name="connsiteX40" fmla="*/ 3170711 w 5587340"/>
                <a:gd name="connsiteY40" fmla="*/ 3817917 h 3924795"/>
                <a:gd name="connsiteX41" fmla="*/ 3218213 w 5587340"/>
                <a:gd name="connsiteY41" fmla="*/ 3853543 h 3924795"/>
                <a:gd name="connsiteX42" fmla="*/ 3283527 w 5587340"/>
                <a:gd name="connsiteY42" fmla="*/ 3806042 h 3924795"/>
                <a:gd name="connsiteX43" fmla="*/ 3289465 w 5587340"/>
                <a:gd name="connsiteY43" fmla="*/ 3645725 h 3924795"/>
                <a:gd name="connsiteX44" fmla="*/ 3467594 w 5587340"/>
                <a:gd name="connsiteY44" fmla="*/ 694707 h 3924795"/>
                <a:gd name="connsiteX45" fmla="*/ 3515096 w 5587340"/>
                <a:gd name="connsiteY45" fmla="*/ 0 h 3924795"/>
                <a:gd name="connsiteX46" fmla="*/ 3693226 w 5587340"/>
                <a:gd name="connsiteY46" fmla="*/ 3200400 h 3924795"/>
                <a:gd name="connsiteX47" fmla="*/ 3758540 w 5587340"/>
                <a:gd name="connsiteY47" fmla="*/ 3657600 h 3924795"/>
                <a:gd name="connsiteX48" fmla="*/ 3811979 w 5587340"/>
                <a:gd name="connsiteY48" fmla="*/ 3455720 h 3924795"/>
                <a:gd name="connsiteX49" fmla="*/ 3883231 w 5587340"/>
                <a:gd name="connsiteY49" fmla="*/ 3420094 h 3924795"/>
                <a:gd name="connsiteX50" fmla="*/ 3936670 w 5587340"/>
                <a:gd name="connsiteY50" fmla="*/ 3467595 h 3924795"/>
                <a:gd name="connsiteX51" fmla="*/ 4049485 w 5587340"/>
                <a:gd name="connsiteY51" fmla="*/ 2939143 h 3924795"/>
                <a:gd name="connsiteX52" fmla="*/ 4108862 w 5587340"/>
                <a:gd name="connsiteY52" fmla="*/ 3283528 h 3924795"/>
                <a:gd name="connsiteX53" fmla="*/ 4162301 w 5587340"/>
                <a:gd name="connsiteY53" fmla="*/ 3277590 h 3924795"/>
                <a:gd name="connsiteX54" fmla="*/ 4215740 w 5587340"/>
                <a:gd name="connsiteY54" fmla="*/ 3515096 h 3924795"/>
                <a:gd name="connsiteX55" fmla="*/ 4275116 w 5587340"/>
                <a:gd name="connsiteY55" fmla="*/ 3473533 h 3924795"/>
                <a:gd name="connsiteX56" fmla="*/ 4340431 w 5587340"/>
                <a:gd name="connsiteY56" fmla="*/ 3722915 h 3924795"/>
                <a:gd name="connsiteX57" fmla="*/ 4393870 w 5587340"/>
                <a:gd name="connsiteY57" fmla="*/ 3301340 h 3924795"/>
                <a:gd name="connsiteX58" fmla="*/ 4447309 w 5587340"/>
                <a:gd name="connsiteY58" fmla="*/ 3366655 h 3924795"/>
                <a:gd name="connsiteX59" fmla="*/ 4512623 w 5587340"/>
                <a:gd name="connsiteY59" fmla="*/ 2850078 h 3924795"/>
                <a:gd name="connsiteX60" fmla="*/ 4566062 w 5587340"/>
                <a:gd name="connsiteY60" fmla="*/ 3010395 h 3924795"/>
                <a:gd name="connsiteX61" fmla="*/ 4625439 w 5587340"/>
                <a:gd name="connsiteY61" fmla="*/ 2749138 h 3924795"/>
                <a:gd name="connsiteX62" fmla="*/ 4690753 w 5587340"/>
                <a:gd name="connsiteY62" fmla="*/ 2802577 h 3924795"/>
                <a:gd name="connsiteX63" fmla="*/ 4750129 w 5587340"/>
                <a:gd name="connsiteY63" fmla="*/ 3259777 h 3924795"/>
                <a:gd name="connsiteX64" fmla="*/ 4809506 w 5587340"/>
                <a:gd name="connsiteY64" fmla="*/ 2903517 h 3924795"/>
                <a:gd name="connsiteX65" fmla="*/ 4874820 w 5587340"/>
                <a:gd name="connsiteY65" fmla="*/ 3158837 h 3924795"/>
                <a:gd name="connsiteX66" fmla="*/ 4928259 w 5587340"/>
                <a:gd name="connsiteY66" fmla="*/ 3621974 h 3924795"/>
                <a:gd name="connsiteX67" fmla="*/ 4987636 w 5587340"/>
                <a:gd name="connsiteY67" fmla="*/ 3883231 h 3924795"/>
                <a:gd name="connsiteX68" fmla="*/ 5130140 w 5587340"/>
                <a:gd name="connsiteY68" fmla="*/ 3895107 h 3924795"/>
                <a:gd name="connsiteX69" fmla="*/ 5159828 w 5587340"/>
                <a:gd name="connsiteY69" fmla="*/ 3722915 h 3924795"/>
                <a:gd name="connsiteX70" fmla="*/ 5213267 w 5587340"/>
                <a:gd name="connsiteY70" fmla="*/ 3924795 h 3924795"/>
                <a:gd name="connsiteX71" fmla="*/ 5266706 w 5587340"/>
                <a:gd name="connsiteY71" fmla="*/ 3817917 h 3924795"/>
                <a:gd name="connsiteX72" fmla="*/ 5326083 w 5587340"/>
                <a:gd name="connsiteY72" fmla="*/ 3883231 h 3924795"/>
                <a:gd name="connsiteX73" fmla="*/ 5409210 w 5587340"/>
                <a:gd name="connsiteY73" fmla="*/ 3877294 h 3924795"/>
                <a:gd name="connsiteX74" fmla="*/ 5462649 w 5587340"/>
                <a:gd name="connsiteY74" fmla="*/ 3924795 h 3924795"/>
                <a:gd name="connsiteX75" fmla="*/ 5522026 w 5587340"/>
                <a:gd name="connsiteY75" fmla="*/ 3859481 h 3924795"/>
                <a:gd name="connsiteX76" fmla="*/ 5587340 w 5587340"/>
                <a:gd name="connsiteY76" fmla="*/ 3865418 h 3924795"/>
                <a:gd name="connsiteX77" fmla="*/ 5581402 w 5587340"/>
                <a:gd name="connsiteY77" fmla="*/ 3924795 h 3924795"/>
                <a:gd name="connsiteX78" fmla="*/ 0 w 5587340"/>
                <a:gd name="connsiteY78" fmla="*/ 3883231 h 392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87340" h="3924795">
                  <a:moveTo>
                    <a:pt x="0" y="3883231"/>
                  </a:moveTo>
                  <a:lnTo>
                    <a:pt x="71252" y="3817917"/>
                  </a:lnTo>
                  <a:lnTo>
                    <a:pt x="130628" y="3823855"/>
                  </a:lnTo>
                  <a:lnTo>
                    <a:pt x="225631" y="3906982"/>
                  </a:lnTo>
                  <a:lnTo>
                    <a:pt x="320633" y="3912920"/>
                  </a:lnTo>
                  <a:lnTo>
                    <a:pt x="397823" y="3823855"/>
                  </a:lnTo>
                  <a:lnTo>
                    <a:pt x="480950" y="3829792"/>
                  </a:lnTo>
                  <a:lnTo>
                    <a:pt x="528452" y="3912920"/>
                  </a:lnTo>
                  <a:lnTo>
                    <a:pt x="605641" y="3859481"/>
                  </a:lnTo>
                  <a:lnTo>
                    <a:pt x="635329" y="3788229"/>
                  </a:lnTo>
                  <a:lnTo>
                    <a:pt x="706581" y="3817917"/>
                  </a:lnTo>
                  <a:lnTo>
                    <a:pt x="765958" y="3728852"/>
                  </a:lnTo>
                  <a:lnTo>
                    <a:pt x="837210" y="3663538"/>
                  </a:lnTo>
                  <a:lnTo>
                    <a:pt x="950026" y="3218213"/>
                  </a:lnTo>
                  <a:lnTo>
                    <a:pt x="1175657" y="3918857"/>
                  </a:lnTo>
                  <a:lnTo>
                    <a:pt x="1235033" y="3716977"/>
                  </a:lnTo>
                  <a:lnTo>
                    <a:pt x="1294410" y="3764478"/>
                  </a:lnTo>
                  <a:lnTo>
                    <a:pt x="1341911" y="3705102"/>
                  </a:lnTo>
                  <a:lnTo>
                    <a:pt x="1478478" y="2594759"/>
                  </a:lnTo>
                  <a:lnTo>
                    <a:pt x="1585355" y="2986644"/>
                  </a:lnTo>
                  <a:lnTo>
                    <a:pt x="1662545" y="3918857"/>
                  </a:lnTo>
                  <a:lnTo>
                    <a:pt x="1929740" y="3912920"/>
                  </a:lnTo>
                  <a:lnTo>
                    <a:pt x="2060368" y="1787237"/>
                  </a:lnTo>
                  <a:lnTo>
                    <a:pt x="2113807" y="2386940"/>
                  </a:lnTo>
                  <a:lnTo>
                    <a:pt x="2161309" y="712520"/>
                  </a:lnTo>
                  <a:lnTo>
                    <a:pt x="2226623" y="3402281"/>
                  </a:lnTo>
                  <a:lnTo>
                    <a:pt x="2297875" y="3912920"/>
                  </a:lnTo>
                  <a:lnTo>
                    <a:pt x="2422566" y="3918857"/>
                  </a:lnTo>
                  <a:lnTo>
                    <a:pt x="2452254" y="3835730"/>
                  </a:lnTo>
                  <a:lnTo>
                    <a:pt x="2529444" y="3829792"/>
                  </a:lnTo>
                  <a:lnTo>
                    <a:pt x="2576945" y="3740728"/>
                  </a:lnTo>
                  <a:lnTo>
                    <a:pt x="2642259" y="3057896"/>
                  </a:lnTo>
                  <a:lnTo>
                    <a:pt x="2677885" y="3194463"/>
                  </a:lnTo>
                  <a:lnTo>
                    <a:pt x="2755075" y="3746665"/>
                  </a:lnTo>
                  <a:lnTo>
                    <a:pt x="2808514" y="3883231"/>
                  </a:lnTo>
                  <a:lnTo>
                    <a:pt x="2933205" y="3889169"/>
                  </a:lnTo>
                  <a:lnTo>
                    <a:pt x="2986644" y="3669476"/>
                  </a:lnTo>
                  <a:lnTo>
                    <a:pt x="3034145" y="3901044"/>
                  </a:lnTo>
                  <a:lnTo>
                    <a:pt x="3075709" y="3889169"/>
                  </a:lnTo>
                  <a:lnTo>
                    <a:pt x="3093522" y="3817917"/>
                  </a:lnTo>
                  <a:lnTo>
                    <a:pt x="3170711" y="3817917"/>
                  </a:lnTo>
                  <a:lnTo>
                    <a:pt x="3218213" y="3853543"/>
                  </a:lnTo>
                  <a:lnTo>
                    <a:pt x="3283527" y="3806042"/>
                  </a:lnTo>
                  <a:lnTo>
                    <a:pt x="3289465" y="3645725"/>
                  </a:lnTo>
                  <a:lnTo>
                    <a:pt x="3467594" y="694707"/>
                  </a:lnTo>
                  <a:lnTo>
                    <a:pt x="3515096" y="0"/>
                  </a:lnTo>
                  <a:lnTo>
                    <a:pt x="3693226" y="3200400"/>
                  </a:lnTo>
                  <a:lnTo>
                    <a:pt x="3758540" y="3657600"/>
                  </a:lnTo>
                  <a:lnTo>
                    <a:pt x="3811979" y="3455720"/>
                  </a:lnTo>
                  <a:lnTo>
                    <a:pt x="3883231" y="3420094"/>
                  </a:lnTo>
                  <a:lnTo>
                    <a:pt x="3936670" y="3467595"/>
                  </a:lnTo>
                  <a:lnTo>
                    <a:pt x="4049485" y="2939143"/>
                  </a:lnTo>
                  <a:lnTo>
                    <a:pt x="4108862" y="3283528"/>
                  </a:lnTo>
                  <a:lnTo>
                    <a:pt x="4162301" y="3277590"/>
                  </a:lnTo>
                  <a:lnTo>
                    <a:pt x="4215740" y="3515096"/>
                  </a:lnTo>
                  <a:lnTo>
                    <a:pt x="4275116" y="3473533"/>
                  </a:lnTo>
                  <a:lnTo>
                    <a:pt x="4340431" y="3722915"/>
                  </a:lnTo>
                  <a:lnTo>
                    <a:pt x="4393870" y="3301340"/>
                  </a:lnTo>
                  <a:lnTo>
                    <a:pt x="4447309" y="3366655"/>
                  </a:lnTo>
                  <a:lnTo>
                    <a:pt x="4512623" y="2850078"/>
                  </a:lnTo>
                  <a:lnTo>
                    <a:pt x="4566062" y="3010395"/>
                  </a:lnTo>
                  <a:lnTo>
                    <a:pt x="4625439" y="2749138"/>
                  </a:lnTo>
                  <a:lnTo>
                    <a:pt x="4690753" y="2802577"/>
                  </a:lnTo>
                  <a:lnTo>
                    <a:pt x="4750129" y="3259777"/>
                  </a:lnTo>
                  <a:lnTo>
                    <a:pt x="4809506" y="2903517"/>
                  </a:lnTo>
                  <a:lnTo>
                    <a:pt x="4874820" y="3158837"/>
                  </a:lnTo>
                  <a:lnTo>
                    <a:pt x="4928259" y="3621974"/>
                  </a:lnTo>
                  <a:lnTo>
                    <a:pt x="4987636" y="3883231"/>
                  </a:lnTo>
                  <a:lnTo>
                    <a:pt x="5130140" y="3895107"/>
                  </a:lnTo>
                  <a:lnTo>
                    <a:pt x="5159828" y="3722915"/>
                  </a:lnTo>
                  <a:lnTo>
                    <a:pt x="5213267" y="3924795"/>
                  </a:lnTo>
                  <a:lnTo>
                    <a:pt x="5266706" y="3817917"/>
                  </a:lnTo>
                  <a:lnTo>
                    <a:pt x="5326083" y="3883231"/>
                  </a:lnTo>
                  <a:lnTo>
                    <a:pt x="5409210" y="3877294"/>
                  </a:lnTo>
                  <a:lnTo>
                    <a:pt x="5462649" y="3924795"/>
                  </a:lnTo>
                  <a:lnTo>
                    <a:pt x="5522026" y="3859481"/>
                  </a:lnTo>
                  <a:lnTo>
                    <a:pt x="5587340" y="3865418"/>
                  </a:lnTo>
                  <a:lnTo>
                    <a:pt x="5581402" y="3924795"/>
                  </a:lnTo>
                  <a:lnTo>
                    <a:pt x="0" y="3883231"/>
                  </a:lnTo>
                  <a:close/>
                </a:path>
              </a:pathLst>
            </a:cu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7"/>
            <p:cNvSpPr txBox="1">
              <a:spLocks noChangeArrowheads="1"/>
            </p:cNvSpPr>
            <p:nvPr/>
          </p:nvSpPr>
          <p:spPr bwMode="auto">
            <a:xfrm>
              <a:off x="3276600" y="2438400"/>
              <a:ext cx="1447800" cy="276999"/>
            </a:xfrm>
            <a:prstGeom prst="rect">
              <a:avLst/>
            </a:prstGeom>
            <a:noFill/>
            <a:ln w="9525">
              <a:noFill/>
              <a:miter lim="800000"/>
              <a:headEnd/>
              <a:tailEnd/>
            </a:ln>
          </p:spPr>
          <p:txBody>
            <a:bodyPr wrap="square">
              <a:spAutoFit/>
            </a:bodyPr>
            <a:lstStyle/>
            <a:p>
              <a:pPr algn="ctr"/>
              <a:r>
                <a:rPr lang="en-US" sz="1200" b="1" dirty="0" smtClean="0">
                  <a:solidFill>
                    <a:schemeClr val="accent2"/>
                  </a:solidFill>
                  <a:latin typeface="Tahoma" pitchFamily="34" charset="0"/>
                </a:rPr>
                <a:t>Micro seismicity</a:t>
              </a:r>
              <a:endParaRPr lang="en-US" sz="1200" b="1" dirty="0">
                <a:solidFill>
                  <a:schemeClr val="accent2"/>
                </a:solidFill>
                <a:latin typeface="Tahoma" pitchFamily="34" charset="0"/>
              </a:endParaRPr>
            </a:p>
          </p:txBody>
        </p:sp>
        <p:cxnSp>
          <p:nvCxnSpPr>
            <p:cNvPr id="143" name="Straight Connector 142"/>
            <p:cNvCxnSpPr>
              <a:stCxn id="134" idx="2"/>
              <a:endCxn id="127" idx="24"/>
            </p:cNvCxnSpPr>
            <p:nvPr/>
          </p:nvCxnSpPr>
          <p:spPr>
            <a:xfrm rot="16200000" flipH="1">
              <a:off x="3951495" y="2764403"/>
              <a:ext cx="563621" cy="465611"/>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7" name="Group 148"/>
          <p:cNvGrpSpPr/>
          <p:nvPr/>
        </p:nvGrpSpPr>
        <p:grpSpPr>
          <a:xfrm>
            <a:off x="1181100" y="4191000"/>
            <a:ext cx="6896099" cy="1173480"/>
            <a:chOff x="1409700" y="4419600"/>
            <a:chExt cx="6896099" cy="1173480"/>
          </a:xfrm>
        </p:grpSpPr>
        <p:grpSp>
          <p:nvGrpSpPr>
            <p:cNvPr id="8" name="Group 128"/>
            <p:cNvGrpSpPr/>
            <p:nvPr/>
          </p:nvGrpSpPr>
          <p:grpSpPr>
            <a:xfrm>
              <a:off x="1409700" y="4419600"/>
              <a:ext cx="6896099" cy="1173480"/>
              <a:chOff x="800100" y="4922520"/>
              <a:chExt cx="6896099" cy="1173480"/>
            </a:xfrm>
          </p:grpSpPr>
          <p:sp>
            <p:nvSpPr>
              <p:cNvPr id="9" name="TextBox 7"/>
              <p:cNvSpPr txBox="1">
                <a:spLocks noChangeArrowheads="1"/>
              </p:cNvSpPr>
              <p:nvPr/>
            </p:nvSpPr>
            <p:spPr bwMode="auto">
              <a:xfrm>
                <a:off x="838200" y="4922520"/>
                <a:ext cx="1676400" cy="461665"/>
              </a:xfrm>
              <a:prstGeom prst="rect">
                <a:avLst/>
              </a:prstGeom>
              <a:noFill/>
              <a:ln w="9525">
                <a:noFill/>
                <a:miter lim="800000"/>
                <a:headEnd/>
                <a:tailEnd/>
              </a:ln>
            </p:spPr>
            <p:txBody>
              <a:bodyPr>
                <a:spAutoFit/>
              </a:bodyPr>
              <a:lstStyle/>
              <a:p>
                <a:pPr algn="ctr"/>
                <a:r>
                  <a:rPr lang="en-US" sz="1200" b="1" dirty="0" smtClean="0">
                    <a:solidFill>
                      <a:srgbClr val="990033"/>
                    </a:solidFill>
                    <a:latin typeface="Tahoma" pitchFamily="34" charset="0"/>
                  </a:rPr>
                  <a:t>Natural Fracture / Joint Density</a:t>
                </a:r>
                <a:endParaRPr lang="en-US" sz="1200" b="1" dirty="0">
                  <a:solidFill>
                    <a:srgbClr val="990033"/>
                  </a:solidFill>
                  <a:latin typeface="Tahoma" pitchFamily="34" charset="0"/>
                </a:endParaRPr>
              </a:p>
            </p:txBody>
          </p:sp>
          <p:grpSp>
            <p:nvGrpSpPr>
              <p:cNvPr id="10" name="Group 89"/>
              <p:cNvGrpSpPr/>
              <p:nvPr/>
            </p:nvGrpSpPr>
            <p:grpSpPr>
              <a:xfrm>
                <a:off x="800100" y="5227320"/>
                <a:ext cx="6896099" cy="868680"/>
                <a:chOff x="800100" y="5227320"/>
                <a:chExt cx="6896099" cy="868680"/>
              </a:xfrm>
            </p:grpSpPr>
            <p:cxnSp>
              <p:nvCxnSpPr>
                <p:cNvPr id="27" name="Straight Connector 26"/>
                <p:cNvCxnSpPr/>
                <p:nvPr/>
              </p:nvCxnSpPr>
              <p:spPr>
                <a:xfrm rot="5400000">
                  <a:off x="2937186" y="5661660"/>
                  <a:ext cx="8686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2111256" y="6004560"/>
                  <a:ext cx="1828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2943153"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3069180"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4143987"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1361655"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1478538"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1127889"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2062953"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6738273"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6972039"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014115"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6598530"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299828"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5874372"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6108138"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965286"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3995100"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4345749"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4462632"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7384707"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722376"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228139" y="6004560"/>
                  <a:ext cx="1828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248809"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5599458"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547511"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6768288"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5688909"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2766834"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2659095"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2425329"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2308446"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409423"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3351249"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3585015"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4825008"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4941891"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4591242"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2487348"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3026043" y="5867400"/>
                  <a:ext cx="45720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4990194" y="5844540"/>
                  <a:ext cx="5029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3564738" y="5821680"/>
                  <a:ext cx="5486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3827925"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146570" y="5935980"/>
                  <a:ext cx="3200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3308112" y="5798820"/>
                  <a:ext cx="5943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570965" y="5775960"/>
                  <a:ext cx="6400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7691627"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7574742"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7224093"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7107210"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6522795"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6405912"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6289029"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1964358"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1613709"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a:off x="1730592"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1847475"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1263060"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5400000">
                  <a:off x="807255"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5269680" y="5890260"/>
                  <a:ext cx="4114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grpSp>
        </p:grpSp>
        <p:cxnSp>
          <p:nvCxnSpPr>
            <p:cNvPr id="141" name="Straight Connector 140"/>
            <p:cNvCxnSpPr/>
            <p:nvPr/>
          </p:nvCxnSpPr>
          <p:spPr>
            <a:xfrm rot="5400000">
              <a:off x="1714572" y="4843095"/>
              <a:ext cx="533259" cy="60959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11" name="Group 150"/>
          <p:cNvGrpSpPr/>
          <p:nvPr/>
        </p:nvGrpSpPr>
        <p:grpSpPr>
          <a:xfrm>
            <a:off x="1066800" y="4800600"/>
            <a:ext cx="7239000" cy="886599"/>
            <a:chOff x="1295400" y="5029200"/>
            <a:chExt cx="7239000" cy="886599"/>
          </a:xfrm>
        </p:grpSpPr>
        <p:grpSp>
          <p:nvGrpSpPr>
            <p:cNvPr id="15" name="Group 129"/>
            <p:cNvGrpSpPr/>
            <p:nvPr/>
          </p:nvGrpSpPr>
          <p:grpSpPr>
            <a:xfrm>
              <a:off x="1371600" y="5486400"/>
              <a:ext cx="7010400" cy="219456"/>
              <a:chOff x="762000" y="4724400"/>
              <a:chExt cx="7010400" cy="219456"/>
            </a:xfrm>
          </p:grpSpPr>
          <p:cxnSp>
            <p:nvCxnSpPr>
              <p:cNvPr id="114" name="Straight Connector 113"/>
              <p:cNvCxnSpPr/>
              <p:nvPr/>
            </p:nvCxnSpPr>
            <p:spPr>
              <a:xfrm>
                <a:off x="762000" y="4834128"/>
                <a:ext cx="7010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8" name="Group 110"/>
              <p:cNvGrpSpPr/>
              <p:nvPr/>
            </p:nvGrpSpPr>
            <p:grpSpPr>
              <a:xfrm>
                <a:off x="1858488" y="4724400"/>
                <a:ext cx="5480463" cy="219456"/>
                <a:chOff x="1858488" y="4882242"/>
                <a:chExt cx="5480463" cy="219456"/>
              </a:xfrm>
            </p:grpSpPr>
            <p:cxnSp>
              <p:nvCxnSpPr>
                <p:cNvPr id="91" name="Straight Connector 90"/>
                <p:cNvCxnSpPr/>
                <p:nvPr/>
              </p:nvCxnSpPr>
              <p:spPr>
                <a:xfrm rot="5400000">
                  <a:off x="1748760"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2526594"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316687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400000">
                  <a:off x="385267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a:off x="4480087"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514065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a:off x="591007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6582017"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400000">
                  <a:off x="7229223"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25" name="Group 109"/>
              <p:cNvGrpSpPr/>
              <p:nvPr/>
            </p:nvGrpSpPr>
            <p:grpSpPr>
              <a:xfrm>
                <a:off x="2209800" y="4773168"/>
                <a:ext cx="5419106" cy="121920"/>
                <a:chOff x="2209800" y="4853049"/>
                <a:chExt cx="5419106" cy="121920"/>
              </a:xfrm>
            </p:grpSpPr>
            <p:sp>
              <p:nvSpPr>
                <p:cNvPr id="101" name="Oval 100"/>
                <p:cNvSpPr>
                  <a:spLocks noChangeAspect="1"/>
                </p:cNvSpPr>
                <p:nvPr/>
              </p:nvSpPr>
              <p:spPr>
                <a:xfrm>
                  <a:off x="4222668"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a:spLocks noChangeAspect="1"/>
                </p:cNvSpPr>
                <p:nvPr/>
              </p:nvSpPr>
              <p:spPr>
                <a:xfrm>
                  <a:off x="220980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a:spLocks noChangeAspect="1"/>
                </p:cNvSpPr>
                <p:nvPr/>
              </p:nvSpPr>
              <p:spPr>
                <a:xfrm>
                  <a:off x="289560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a:spLocks noChangeAspect="1"/>
                </p:cNvSpPr>
                <p:nvPr/>
              </p:nvSpPr>
              <p:spPr>
                <a:xfrm>
                  <a:off x="353568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a:spLocks noChangeAspect="1"/>
                </p:cNvSpPr>
                <p:nvPr/>
              </p:nvSpPr>
              <p:spPr>
                <a:xfrm>
                  <a:off x="488254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a:spLocks noChangeAspect="1"/>
                </p:cNvSpPr>
                <p:nvPr/>
              </p:nvSpPr>
              <p:spPr>
                <a:xfrm>
                  <a:off x="5642561"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a:spLocks noChangeAspect="1"/>
                </p:cNvSpPr>
                <p:nvPr/>
              </p:nvSpPr>
              <p:spPr>
                <a:xfrm>
                  <a:off x="6295703"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a:spLocks noChangeAspect="1"/>
                </p:cNvSpPr>
                <p:nvPr/>
              </p:nvSpPr>
              <p:spPr>
                <a:xfrm>
                  <a:off x="693420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a:spLocks noChangeAspect="1"/>
                </p:cNvSpPr>
                <p:nvPr/>
              </p:nvSpPr>
              <p:spPr>
                <a:xfrm>
                  <a:off x="7506986"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2" name="TextBox 7"/>
            <p:cNvSpPr txBox="1">
              <a:spLocks noChangeArrowheads="1"/>
            </p:cNvSpPr>
            <p:nvPr/>
          </p:nvSpPr>
          <p:spPr bwMode="auto">
            <a:xfrm>
              <a:off x="7924800" y="5029200"/>
              <a:ext cx="609600" cy="276999"/>
            </a:xfrm>
            <a:prstGeom prst="rect">
              <a:avLst/>
            </a:prstGeom>
            <a:noFill/>
            <a:ln w="9525">
              <a:noFill/>
              <a:miter lim="800000"/>
              <a:headEnd/>
              <a:tailEnd/>
            </a:ln>
          </p:spPr>
          <p:txBody>
            <a:bodyPr wrap="square">
              <a:spAutoFit/>
            </a:bodyPr>
            <a:lstStyle/>
            <a:p>
              <a:pPr algn="ctr"/>
              <a:r>
                <a:rPr lang="en-US" sz="1200" b="1" dirty="0" smtClean="0">
                  <a:solidFill>
                    <a:srgbClr val="FF0000"/>
                  </a:solidFill>
                  <a:latin typeface="Tahoma" pitchFamily="34" charset="0"/>
                </a:rPr>
                <a:t>Ports</a:t>
              </a:r>
              <a:endParaRPr lang="en-US" sz="1200" b="1" dirty="0">
                <a:solidFill>
                  <a:srgbClr val="FF0000"/>
                </a:solidFill>
                <a:latin typeface="Tahoma" pitchFamily="34" charset="0"/>
              </a:endParaRPr>
            </a:p>
          </p:txBody>
        </p:sp>
        <p:sp>
          <p:nvSpPr>
            <p:cNvPr id="133" name="TextBox 7"/>
            <p:cNvSpPr txBox="1">
              <a:spLocks noChangeArrowheads="1"/>
            </p:cNvSpPr>
            <p:nvPr/>
          </p:nvSpPr>
          <p:spPr bwMode="auto">
            <a:xfrm>
              <a:off x="1295400" y="5638800"/>
              <a:ext cx="838200" cy="276999"/>
            </a:xfrm>
            <a:prstGeom prst="rect">
              <a:avLst/>
            </a:prstGeom>
            <a:noFill/>
            <a:ln w="9525">
              <a:noFill/>
              <a:miter lim="800000"/>
              <a:headEnd/>
              <a:tailEnd/>
            </a:ln>
          </p:spPr>
          <p:txBody>
            <a:bodyPr wrap="square">
              <a:spAutoFit/>
            </a:bodyPr>
            <a:lstStyle/>
            <a:p>
              <a:pPr algn="ctr"/>
              <a:r>
                <a:rPr lang="en-US" sz="1200" b="1" dirty="0" smtClean="0">
                  <a:solidFill>
                    <a:schemeClr val="tx2"/>
                  </a:solidFill>
                  <a:latin typeface="Tahoma" pitchFamily="34" charset="0"/>
                </a:rPr>
                <a:t>Packers </a:t>
              </a:r>
              <a:endParaRPr lang="en-US" sz="1200" b="1" dirty="0">
                <a:solidFill>
                  <a:schemeClr val="tx2"/>
                </a:solidFill>
                <a:latin typeface="Tahoma" pitchFamily="34" charset="0"/>
              </a:endParaRPr>
            </a:p>
          </p:txBody>
        </p:sp>
        <p:cxnSp>
          <p:nvCxnSpPr>
            <p:cNvPr id="136" name="Straight Connector 135"/>
            <p:cNvCxnSpPr>
              <a:stCxn id="132" idx="1"/>
            </p:cNvCxnSpPr>
            <p:nvPr/>
          </p:nvCxnSpPr>
          <p:spPr>
            <a:xfrm rot="10800000" flipV="1">
              <a:off x="7647866" y="5167699"/>
              <a:ext cx="276935" cy="385323"/>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endCxn id="133" idx="3"/>
            </p:cNvCxnSpPr>
            <p:nvPr/>
          </p:nvCxnSpPr>
          <p:spPr>
            <a:xfrm rot="10800000" flipV="1">
              <a:off x="2133600" y="5638800"/>
              <a:ext cx="304800" cy="138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4211" name="TextBox 2"/>
          <p:cNvSpPr txBox="1">
            <a:spLocks noChangeArrowheads="1"/>
          </p:cNvSpPr>
          <p:nvPr/>
        </p:nvSpPr>
        <p:spPr bwMode="auto">
          <a:xfrm>
            <a:off x="1219200" y="130761"/>
            <a:ext cx="7368924" cy="584776"/>
          </a:xfrm>
          <a:prstGeom prst="rect">
            <a:avLst/>
          </a:prstGeom>
          <a:noFill/>
          <a:ln w="9525">
            <a:noFill/>
            <a:miter lim="800000"/>
            <a:headEnd/>
            <a:tailEnd/>
          </a:ln>
        </p:spPr>
        <p:txBody>
          <a:bodyPr wrap="none">
            <a:prstTxWarp prst="textNoShape">
              <a:avLst/>
            </a:prstTxWarp>
            <a:spAutoFit/>
          </a:bodyPr>
          <a:lstStyle/>
          <a:p>
            <a:r>
              <a:rPr lang="en-US" sz="3200" dirty="0" smtClean="0">
                <a:latin typeface="Arial" charset="0"/>
                <a:ea typeface="Arial" charset="0"/>
                <a:cs typeface="Arial" charset="0"/>
              </a:rPr>
              <a:t>Evolution of </a:t>
            </a:r>
            <a:r>
              <a:rPr lang="en-US" sz="3200" dirty="0" err="1" smtClean="0">
                <a:latin typeface="Arial" charset="0"/>
                <a:ea typeface="Arial" charset="0"/>
                <a:cs typeface="Arial" charset="0"/>
              </a:rPr>
              <a:t>Aseismic</a:t>
            </a:r>
            <a:r>
              <a:rPr lang="en-US" sz="3200" dirty="0" smtClean="0">
                <a:latin typeface="Arial" charset="0"/>
                <a:ea typeface="Arial" charset="0"/>
                <a:cs typeface="Arial" charset="0"/>
              </a:rPr>
              <a:t> Slip in Reservoirs</a:t>
            </a:r>
            <a:endParaRPr lang="en-US" sz="3200" dirty="0">
              <a:latin typeface="Arial" charset="0"/>
              <a:ea typeface="Arial" charset="0"/>
              <a:cs typeface="Arial" charset="0"/>
            </a:endParaRPr>
          </a:p>
        </p:txBody>
      </p: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9" name="Three HF varytimepres151_5012_euler_res_.mov">
            <a:hlinkClick r:id="" action="ppaction://media"/>
          </p:cNvPr>
          <p:cNvPicPr/>
          <p:nvPr>
            <a:videoFile r:link="rId1"/>
          </p:nvPr>
        </p:nvPicPr>
        <p:blipFill>
          <a:blip r:embed="rId4"/>
          <a:stretch>
            <a:fillRect/>
          </a:stretch>
        </p:blipFill>
        <p:spPr>
          <a:xfrm>
            <a:off x="0" y="946150"/>
            <a:ext cx="9144000" cy="60325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636" y="154652"/>
            <a:ext cx="8377645" cy="523220"/>
          </a:xfrm>
        </p:spPr>
        <p:txBody>
          <a:bodyPr>
            <a:noAutofit/>
          </a:bodyPr>
          <a:lstStyle/>
          <a:p>
            <a:r>
              <a:rPr lang="en-US" sz="3200" dirty="0" smtClean="0">
                <a:latin typeface="Arial"/>
                <a:cs typeface="Arial"/>
              </a:rPr>
              <a:t>Shear Fracture Activation</a:t>
            </a:r>
            <a:endParaRPr lang="en-US" sz="3200" baseline="30000" dirty="0">
              <a:latin typeface="Arial"/>
              <a:cs typeface="Arial"/>
            </a:endParaRPr>
          </a:p>
        </p:txBody>
      </p:sp>
      <p:sp>
        <p:nvSpPr>
          <p:cNvPr id="26" name="Right Arrow 25"/>
          <p:cNvSpPr/>
          <p:nvPr/>
        </p:nvSpPr>
        <p:spPr>
          <a:xfrm rot="5400000">
            <a:off x="2251761" y="4415691"/>
            <a:ext cx="37160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9"/>
          <p:cNvGrpSpPr/>
          <p:nvPr/>
        </p:nvGrpSpPr>
        <p:grpSpPr>
          <a:xfrm>
            <a:off x="385011" y="2676243"/>
            <a:ext cx="3585410" cy="1563169"/>
            <a:chOff x="385011" y="1962118"/>
            <a:chExt cx="3585410" cy="1563169"/>
          </a:xfrm>
        </p:grpSpPr>
        <p:grpSp>
          <p:nvGrpSpPr>
            <p:cNvPr id="4" name="Group 23"/>
            <p:cNvGrpSpPr>
              <a:grpSpLocks noChangeAspect="1"/>
            </p:cNvGrpSpPr>
            <p:nvPr/>
          </p:nvGrpSpPr>
          <p:grpSpPr>
            <a:xfrm>
              <a:off x="492382" y="2275333"/>
              <a:ext cx="2484579" cy="100695"/>
              <a:chOff x="471651" y="5538450"/>
              <a:chExt cx="4466897" cy="181035"/>
            </a:xfrm>
            <a:noFill/>
          </p:grpSpPr>
          <p:sp>
            <p:nvSpPr>
              <p:cNvPr id="10" name="Freeform 9"/>
              <p:cNvSpPr/>
              <p:nvPr/>
            </p:nvSpPr>
            <p:spPr>
              <a:xfrm rot="834926">
                <a:off x="471651" y="5562168"/>
                <a:ext cx="4451555" cy="157317"/>
              </a:xfrm>
              <a:custGeom>
                <a:avLst/>
                <a:gdLst>
                  <a:gd name="connsiteX0" fmla="*/ 0 w 1720645"/>
                  <a:gd name="connsiteY0" fmla="*/ 58994 h 167149"/>
                  <a:gd name="connsiteX1" fmla="*/ 324465 w 1720645"/>
                  <a:gd name="connsiteY1" fmla="*/ 157317 h 167149"/>
                  <a:gd name="connsiteX2" fmla="*/ 835742 w 1720645"/>
                  <a:gd name="connsiteY2" fmla="*/ 0 h 167149"/>
                  <a:gd name="connsiteX3" fmla="*/ 1278194 w 1720645"/>
                  <a:gd name="connsiteY3" fmla="*/ 157317 h 167149"/>
                  <a:gd name="connsiteX4" fmla="*/ 1720645 w 1720645"/>
                  <a:gd name="connsiteY4" fmla="*/ 0 h 16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645" h="167149">
                    <a:moveTo>
                      <a:pt x="0" y="58994"/>
                    </a:moveTo>
                    <a:cubicBezTo>
                      <a:pt x="92587" y="113071"/>
                      <a:pt x="185175" y="167149"/>
                      <a:pt x="324465" y="157317"/>
                    </a:cubicBezTo>
                    <a:cubicBezTo>
                      <a:pt x="463755" y="147485"/>
                      <a:pt x="676787" y="0"/>
                      <a:pt x="835742" y="0"/>
                    </a:cubicBezTo>
                    <a:cubicBezTo>
                      <a:pt x="994697" y="0"/>
                      <a:pt x="1130710" y="157317"/>
                      <a:pt x="1278194" y="157317"/>
                    </a:cubicBezTo>
                    <a:cubicBezTo>
                      <a:pt x="1425678" y="157317"/>
                      <a:pt x="1573161" y="78658"/>
                      <a:pt x="1720645" y="0"/>
                    </a:cubicBezTo>
                  </a:path>
                </a:pathLst>
              </a:custGeom>
              <a:grpFill/>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rot="834926">
                <a:off x="486993" y="5538450"/>
                <a:ext cx="4451555" cy="157317"/>
              </a:xfrm>
              <a:custGeom>
                <a:avLst/>
                <a:gdLst>
                  <a:gd name="connsiteX0" fmla="*/ 0 w 1720645"/>
                  <a:gd name="connsiteY0" fmla="*/ 58994 h 167149"/>
                  <a:gd name="connsiteX1" fmla="*/ 324465 w 1720645"/>
                  <a:gd name="connsiteY1" fmla="*/ 157317 h 167149"/>
                  <a:gd name="connsiteX2" fmla="*/ 835742 w 1720645"/>
                  <a:gd name="connsiteY2" fmla="*/ 0 h 167149"/>
                  <a:gd name="connsiteX3" fmla="*/ 1278194 w 1720645"/>
                  <a:gd name="connsiteY3" fmla="*/ 157317 h 167149"/>
                  <a:gd name="connsiteX4" fmla="*/ 1720645 w 1720645"/>
                  <a:gd name="connsiteY4" fmla="*/ 0 h 16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645" h="167149">
                    <a:moveTo>
                      <a:pt x="0" y="58994"/>
                    </a:moveTo>
                    <a:cubicBezTo>
                      <a:pt x="92587" y="113071"/>
                      <a:pt x="185175" y="167149"/>
                      <a:pt x="324465" y="157317"/>
                    </a:cubicBezTo>
                    <a:cubicBezTo>
                      <a:pt x="463755" y="147485"/>
                      <a:pt x="676787" y="0"/>
                      <a:pt x="835742" y="0"/>
                    </a:cubicBezTo>
                    <a:cubicBezTo>
                      <a:pt x="994697" y="0"/>
                      <a:pt x="1130710" y="157317"/>
                      <a:pt x="1278194" y="157317"/>
                    </a:cubicBezTo>
                    <a:cubicBezTo>
                      <a:pt x="1425678" y="157317"/>
                      <a:pt x="1573161" y="78658"/>
                      <a:pt x="1720645" y="0"/>
                    </a:cubicBezTo>
                  </a:path>
                </a:pathLst>
              </a:custGeom>
              <a:grpFill/>
              <a:ln>
                <a:solidFill>
                  <a:schemeClr val="accent6"/>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extBox 26"/>
            <p:cNvSpPr txBox="1"/>
            <p:nvPr/>
          </p:nvSpPr>
          <p:spPr>
            <a:xfrm>
              <a:off x="385011" y="2568160"/>
              <a:ext cx="2935419" cy="830997"/>
            </a:xfrm>
            <a:prstGeom prst="rect">
              <a:avLst/>
            </a:prstGeom>
            <a:noFill/>
          </p:spPr>
          <p:txBody>
            <a:bodyPr wrap="none" rtlCol="0">
              <a:spAutoFit/>
            </a:bodyPr>
            <a:lstStyle/>
            <a:p>
              <a:r>
                <a:rPr lang="en-US" dirty="0" smtClean="0"/>
                <a:t>Pre-slip:</a:t>
              </a:r>
            </a:p>
            <a:p>
              <a:r>
                <a:rPr lang="en-US" dirty="0" smtClean="0"/>
                <a:t>Small open aperture (</a:t>
              </a:r>
              <a:r>
                <a:rPr lang="en-US" i="1" dirty="0" err="1" smtClean="0"/>
                <a:t>a</a:t>
              </a:r>
              <a:r>
                <a:rPr lang="en-US" i="1" baseline="-25000" dirty="0" err="1" smtClean="0"/>
                <a:t>o</a:t>
              </a:r>
              <a:r>
                <a:rPr lang="en-US" dirty="0" smtClean="0"/>
                <a:t>)</a:t>
              </a:r>
            </a:p>
          </p:txBody>
        </p:sp>
        <p:sp>
          <p:nvSpPr>
            <p:cNvPr id="48" name="Rectangle 47"/>
            <p:cNvSpPr/>
            <p:nvPr/>
          </p:nvSpPr>
          <p:spPr>
            <a:xfrm>
              <a:off x="413745" y="1962118"/>
              <a:ext cx="3556676" cy="1563169"/>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51"/>
          <p:cNvGrpSpPr/>
          <p:nvPr/>
        </p:nvGrpSpPr>
        <p:grpSpPr>
          <a:xfrm>
            <a:off x="363619" y="4736772"/>
            <a:ext cx="3678992" cy="1328249"/>
            <a:chOff x="5236408" y="4605677"/>
            <a:chExt cx="3678992" cy="1328249"/>
          </a:xfrm>
        </p:grpSpPr>
        <p:grpSp>
          <p:nvGrpSpPr>
            <p:cNvPr id="6" name="Group 24"/>
            <p:cNvGrpSpPr>
              <a:grpSpLocks noChangeAspect="1"/>
            </p:cNvGrpSpPr>
            <p:nvPr/>
          </p:nvGrpSpPr>
          <p:grpSpPr>
            <a:xfrm>
              <a:off x="5277157" y="4708221"/>
              <a:ext cx="2764022" cy="345779"/>
              <a:chOff x="4205452" y="5257800"/>
              <a:chExt cx="4908754" cy="614085"/>
            </a:xfrm>
          </p:grpSpPr>
          <p:sp>
            <p:nvSpPr>
              <p:cNvPr id="17" name="Freeform 16"/>
              <p:cNvSpPr/>
              <p:nvPr/>
            </p:nvSpPr>
            <p:spPr>
              <a:xfrm rot="834926">
                <a:off x="4205452" y="5714568"/>
                <a:ext cx="4451555" cy="157317"/>
              </a:xfrm>
              <a:custGeom>
                <a:avLst/>
                <a:gdLst>
                  <a:gd name="connsiteX0" fmla="*/ 0 w 1720645"/>
                  <a:gd name="connsiteY0" fmla="*/ 58994 h 167149"/>
                  <a:gd name="connsiteX1" fmla="*/ 324465 w 1720645"/>
                  <a:gd name="connsiteY1" fmla="*/ 157317 h 167149"/>
                  <a:gd name="connsiteX2" fmla="*/ 835742 w 1720645"/>
                  <a:gd name="connsiteY2" fmla="*/ 0 h 167149"/>
                  <a:gd name="connsiteX3" fmla="*/ 1278194 w 1720645"/>
                  <a:gd name="connsiteY3" fmla="*/ 157317 h 167149"/>
                  <a:gd name="connsiteX4" fmla="*/ 1720645 w 1720645"/>
                  <a:gd name="connsiteY4" fmla="*/ 0 h 16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645" h="167149">
                    <a:moveTo>
                      <a:pt x="0" y="58994"/>
                    </a:moveTo>
                    <a:cubicBezTo>
                      <a:pt x="92587" y="113071"/>
                      <a:pt x="185175" y="167149"/>
                      <a:pt x="324465" y="157317"/>
                    </a:cubicBezTo>
                    <a:cubicBezTo>
                      <a:pt x="463755" y="147485"/>
                      <a:pt x="676787" y="0"/>
                      <a:pt x="835742" y="0"/>
                    </a:cubicBezTo>
                    <a:cubicBezTo>
                      <a:pt x="994697" y="0"/>
                      <a:pt x="1130710" y="157317"/>
                      <a:pt x="1278194" y="157317"/>
                    </a:cubicBezTo>
                    <a:cubicBezTo>
                      <a:pt x="1425678" y="157317"/>
                      <a:pt x="1573161" y="78658"/>
                      <a:pt x="1720645" y="0"/>
                    </a:cubicBezTo>
                  </a:path>
                </a:pathLst>
              </a:custGeom>
              <a:solidFill>
                <a:schemeClr val="accent1">
                  <a:lumMod val="20000"/>
                  <a:lumOff val="80000"/>
                </a:schemeClr>
              </a:solidFill>
              <a:ln>
                <a:solidFill>
                  <a:srgbClr val="0058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rot="834926">
                <a:off x="4281651" y="5690850"/>
                <a:ext cx="4451555" cy="157317"/>
              </a:xfrm>
              <a:custGeom>
                <a:avLst/>
                <a:gdLst>
                  <a:gd name="connsiteX0" fmla="*/ 0 w 1720645"/>
                  <a:gd name="connsiteY0" fmla="*/ 58994 h 167149"/>
                  <a:gd name="connsiteX1" fmla="*/ 324465 w 1720645"/>
                  <a:gd name="connsiteY1" fmla="*/ 157317 h 167149"/>
                  <a:gd name="connsiteX2" fmla="*/ 835742 w 1720645"/>
                  <a:gd name="connsiteY2" fmla="*/ 0 h 167149"/>
                  <a:gd name="connsiteX3" fmla="*/ 1278194 w 1720645"/>
                  <a:gd name="connsiteY3" fmla="*/ 157317 h 167149"/>
                  <a:gd name="connsiteX4" fmla="*/ 1720645 w 1720645"/>
                  <a:gd name="connsiteY4" fmla="*/ 0 h 16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645" h="167149">
                    <a:moveTo>
                      <a:pt x="0" y="58994"/>
                    </a:moveTo>
                    <a:cubicBezTo>
                      <a:pt x="92587" y="113071"/>
                      <a:pt x="185175" y="167149"/>
                      <a:pt x="324465" y="157317"/>
                    </a:cubicBezTo>
                    <a:cubicBezTo>
                      <a:pt x="463755" y="147485"/>
                      <a:pt x="676787" y="0"/>
                      <a:pt x="835742" y="0"/>
                    </a:cubicBezTo>
                    <a:cubicBezTo>
                      <a:pt x="994697" y="0"/>
                      <a:pt x="1130710" y="157317"/>
                      <a:pt x="1278194" y="157317"/>
                    </a:cubicBezTo>
                    <a:cubicBezTo>
                      <a:pt x="1425678" y="157317"/>
                      <a:pt x="1573161" y="78658"/>
                      <a:pt x="1720645" y="0"/>
                    </a:cubicBezTo>
                  </a:path>
                </a:pathLst>
              </a:custGeom>
              <a:ln>
                <a:solidFill>
                  <a:srgbClr val="005828"/>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rot="834926">
                <a:off x="4662651" y="5714567"/>
                <a:ext cx="4451555" cy="157317"/>
              </a:xfrm>
              <a:custGeom>
                <a:avLst/>
                <a:gdLst>
                  <a:gd name="connsiteX0" fmla="*/ 0 w 1720645"/>
                  <a:gd name="connsiteY0" fmla="*/ 58994 h 167149"/>
                  <a:gd name="connsiteX1" fmla="*/ 324465 w 1720645"/>
                  <a:gd name="connsiteY1" fmla="*/ 157317 h 167149"/>
                  <a:gd name="connsiteX2" fmla="*/ 835742 w 1720645"/>
                  <a:gd name="connsiteY2" fmla="*/ 0 h 167149"/>
                  <a:gd name="connsiteX3" fmla="*/ 1278194 w 1720645"/>
                  <a:gd name="connsiteY3" fmla="*/ 157317 h 167149"/>
                  <a:gd name="connsiteX4" fmla="*/ 1720645 w 1720645"/>
                  <a:gd name="connsiteY4" fmla="*/ 0 h 16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645" h="167149">
                    <a:moveTo>
                      <a:pt x="0" y="58994"/>
                    </a:moveTo>
                    <a:cubicBezTo>
                      <a:pt x="92587" y="113071"/>
                      <a:pt x="185175" y="167149"/>
                      <a:pt x="324465" y="157317"/>
                    </a:cubicBezTo>
                    <a:cubicBezTo>
                      <a:pt x="463755" y="147485"/>
                      <a:pt x="676787" y="0"/>
                      <a:pt x="835742" y="0"/>
                    </a:cubicBezTo>
                    <a:cubicBezTo>
                      <a:pt x="994697" y="0"/>
                      <a:pt x="1130710" y="157317"/>
                      <a:pt x="1278194" y="157317"/>
                    </a:cubicBezTo>
                    <a:cubicBezTo>
                      <a:pt x="1425678" y="157317"/>
                      <a:pt x="1573161" y="78658"/>
                      <a:pt x="1720645" y="0"/>
                    </a:cubicBezTo>
                  </a:path>
                </a:pathLst>
              </a:custGeom>
              <a:ln>
                <a:solidFill>
                  <a:srgbClr val="0058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a:off x="6827910" y="5796116"/>
                <a:ext cx="349045" cy="19665"/>
              </a:xfrm>
              <a:prstGeom prst="straightConnector1">
                <a:avLst/>
              </a:prstGeom>
              <a:ln>
                <a:solidFill>
                  <a:srgbClr val="005828"/>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80458" y="5257800"/>
                <a:ext cx="349045" cy="19665"/>
              </a:xfrm>
              <a:prstGeom prst="straightConnector1">
                <a:avLst/>
              </a:prstGeom>
              <a:ln>
                <a:solidFill>
                  <a:srgbClr val="005828"/>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236408" y="5077266"/>
              <a:ext cx="3034805" cy="830997"/>
            </a:xfrm>
            <a:prstGeom prst="rect">
              <a:avLst/>
            </a:prstGeom>
            <a:noFill/>
          </p:spPr>
          <p:txBody>
            <a:bodyPr wrap="none" rtlCol="0">
              <a:spAutoFit/>
            </a:bodyPr>
            <a:lstStyle/>
            <a:p>
              <a:r>
                <a:rPr lang="en-US" dirty="0" smtClean="0"/>
                <a:t>Post-slip:</a:t>
              </a:r>
            </a:p>
            <a:p>
              <a:r>
                <a:rPr lang="en-US" dirty="0" smtClean="0"/>
                <a:t>Larger open aperture (</a:t>
              </a:r>
              <a:r>
                <a:rPr lang="en-US" i="1" dirty="0" err="1" smtClean="0"/>
                <a:t>a</a:t>
              </a:r>
              <a:r>
                <a:rPr lang="en-US" i="1" baseline="-25000" dirty="0" err="1" smtClean="0"/>
                <a:t>o</a:t>
              </a:r>
              <a:r>
                <a:rPr lang="en-US" dirty="0" smtClean="0"/>
                <a:t>)</a:t>
              </a:r>
            </a:p>
          </p:txBody>
        </p:sp>
        <p:sp>
          <p:nvSpPr>
            <p:cNvPr id="49" name="Rectangle 48"/>
            <p:cNvSpPr/>
            <p:nvPr/>
          </p:nvSpPr>
          <p:spPr>
            <a:xfrm>
              <a:off x="5257800" y="4605677"/>
              <a:ext cx="3657600" cy="1328249"/>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53"/>
          <p:cNvGrpSpPr/>
          <p:nvPr/>
        </p:nvGrpSpPr>
        <p:grpSpPr>
          <a:xfrm>
            <a:off x="4495800" y="2401088"/>
            <a:ext cx="4191000" cy="3276600"/>
            <a:chOff x="4495800" y="1295400"/>
            <a:chExt cx="4191000" cy="3276600"/>
          </a:xfrm>
        </p:grpSpPr>
        <p:sp>
          <p:nvSpPr>
            <p:cNvPr id="43" name="Rectangle 42"/>
            <p:cNvSpPr/>
            <p:nvPr/>
          </p:nvSpPr>
          <p:spPr>
            <a:xfrm>
              <a:off x="4495800" y="1295400"/>
              <a:ext cx="3810000" cy="2819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495800" y="1295400"/>
              <a:ext cx="3810000" cy="28194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181729" y="4202668"/>
              <a:ext cx="2514471" cy="369332"/>
            </a:xfrm>
            <a:prstGeom prst="rect">
              <a:avLst/>
            </a:prstGeom>
            <a:noFill/>
          </p:spPr>
          <p:txBody>
            <a:bodyPr wrap="none" rtlCol="0">
              <a:spAutoFit/>
            </a:bodyPr>
            <a:lstStyle/>
            <a:p>
              <a:r>
                <a:rPr lang="en-US" dirty="0" smtClean="0"/>
                <a:t>Effective normal stress</a:t>
              </a:r>
              <a:endParaRPr lang="en-US" dirty="0"/>
            </a:p>
          </p:txBody>
        </p:sp>
        <p:sp>
          <p:nvSpPr>
            <p:cNvPr id="47" name="TextBox 46"/>
            <p:cNvSpPr txBox="1"/>
            <p:nvPr/>
          </p:nvSpPr>
          <p:spPr>
            <a:xfrm rot="16200000">
              <a:off x="8409768" y="2578673"/>
              <a:ext cx="184731" cy="369332"/>
            </a:xfrm>
            <a:prstGeom prst="rect">
              <a:avLst/>
            </a:prstGeom>
            <a:noFill/>
          </p:spPr>
          <p:txBody>
            <a:bodyPr wrap="none" rtlCol="0">
              <a:spAutoFit/>
            </a:bodyPr>
            <a:lstStyle/>
            <a:p>
              <a:endParaRPr lang="en-US" dirty="0"/>
            </a:p>
          </p:txBody>
        </p:sp>
      </p:grpSp>
      <p:grpSp>
        <p:nvGrpSpPr>
          <p:cNvPr id="8" name="Group 65"/>
          <p:cNvGrpSpPr/>
          <p:nvPr/>
        </p:nvGrpSpPr>
        <p:grpSpPr>
          <a:xfrm>
            <a:off x="3970421" y="3884057"/>
            <a:ext cx="3268581" cy="1185621"/>
            <a:chOff x="3970421" y="2778369"/>
            <a:chExt cx="3268581" cy="1185621"/>
          </a:xfrm>
        </p:grpSpPr>
        <p:cxnSp>
          <p:nvCxnSpPr>
            <p:cNvPr id="32" name="Straight Arrow Connector 31"/>
            <p:cNvCxnSpPr/>
            <p:nvPr/>
          </p:nvCxnSpPr>
          <p:spPr>
            <a:xfrm rot="10800000">
              <a:off x="6025662" y="3938954"/>
              <a:ext cx="1213340" cy="25036"/>
            </a:xfrm>
            <a:prstGeom prst="straightConnector1">
              <a:avLst/>
            </a:prstGeom>
            <a:ln w="1905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16391" name="Object 7"/>
            <p:cNvGraphicFramePr>
              <a:graphicFrameLocks noChangeAspect="1"/>
            </p:cNvGraphicFramePr>
            <p:nvPr/>
          </p:nvGraphicFramePr>
          <p:xfrm>
            <a:off x="4191000" y="2778369"/>
            <a:ext cx="304800" cy="422031"/>
          </p:xfrm>
          <a:graphic>
            <a:graphicData uri="http://schemas.openxmlformats.org/presentationml/2006/ole">
              <p:oleObj spid="_x0000_s1715202" name="Equation" r:id="rId3" imgW="165028" imgH="228501" progId="Equation.3">
                <p:embed/>
              </p:oleObj>
            </a:graphicData>
          </a:graphic>
        </p:graphicFrame>
        <p:graphicFrame>
          <p:nvGraphicFramePr>
            <p:cNvPr id="16394" name="Object 10"/>
            <p:cNvGraphicFramePr>
              <a:graphicFrameLocks noChangeAspect="1"/>
            </p:cNvGraphicFramePr>
            <p:nvPr/>
          </p:nvGraphicFramePr>
          <p:xfrm>
            <a:off x="5791200" y="2895600"/>
            <a:ext cx="739873" cy="426801"/>
          </p:xfrm>
          <a:graphic>
            <a:graphicData uri="http://schemas.openxmlformats.org/presentationml/2006/ole">
              <p:oleObj spid="_x0000_s1715203" name="Equation" r:id="rId4" imgW="418918" imgH="241195" progId="Equation.3">
                <p:embed/>
              </p:oleObj>
            </a:graphicData>
          </a:graphic>
        </p:graphicFrame>
        <p:cxnSp>
          <p:nvCxnSpPr>
            <p:cNvPr id="60" name="Straight Connector 59"/>
            <p:cNvCxnSpPr/>
            <p:nvPr/>
          </p:nvCxnSpPr>
          <p:spPr>
            <a:xfrm>
              <a:off x="3970421" y="3133724"/>
              <a:ext cx="788904" cy="52384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 name="Group 66"/>
          <p:cNvGrpSpPr/>
          <p:nvPr/>
        </p:nvGrpSpPr>
        <p:grpSpPr>
          <a:xfrm>
            <a:off x="4191000" y="2248688"/>
            <a:ext cx="3962400" cy="2667000"/>
            <a:chOff x="4191000" y="1143000"/>
            <a:chExt cx="3962400" cy="2667000"/>
          </a:xfrm>
        </p:grpSpPr>
        <p:cxnSp>
          <p:nvCxnSpPr>
            <p:cNvPr id="37" name="Straight Arrow Connector 36"/>
            <p:cNvCxnSpPr/>
            <p:nvPr/>
          </p:nvCxnSpPr>
          <p:spPr>
            <a:xfrm rot="16200000" flipV="1">
              <a:off x="5001165" y="2542636"/>
              <a:ext cx="659921" cy="6038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664679" y="3209026"/>
              <a:ext cx="457200" cy="2286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57" name="Object 9"/>
            <p:cNvGraphicFramePr>
              <a:graphicFrameLocks noChangeAspect="1"/>
            </p:cNvGraphicFramePr>
            <p:nvPr/>
          </p:nvGraphicFramePr>
          <p:xfrm>
            <a:off x="4191000" y="1143000"/>
            <a:ext cx="304800" cy="422275"/>
          </p:xfrm>
          <a:graphic>
            <a:graphicData uri="http://schemas.openxmlformats.org/presentationml/2006/ole">
              <p:oleObj spid="_x0000_s1715204" name="Equation" r:id="rId5" imgW="165028" imgH="228501" progId="Equation.3">
                <p:embed/>
              </p:oleObj>
            </a:graphicData>
          </a:graphic>
        </p:graphicFrame>
        <p:graphicFrame>
          <p:nvGraphicFramePr>
            <p:cNvPr id="2058" name="Object 10"/>
            <p:cNvGraphicFramePr>
              <a:graphicFrameLocks noChangeAspect="1"/>
            </p:cNvGraphicFramePr>
            <p:nvPr/>
          </p:nvGraphicFramePr>
          <p:xfrm>
            <a:off x="7413625" y="2925762"/>
            <a:ext cx="739775" cy="427038"/>
          </p:xfrm>
          <a:graphic>
            <a:graphicData uri="http://schemas.openxmlformats.org/presentationml/2006/ole">
              <p:oleObj spid="_x0000_s1715205" name="Equation" r:id="rId6" imgW="418918" imgH="241195" progId="Equation.3">
                <p:embed/>
              </p:oleObj>
            </a:graphicData>
          </a:graphic>
        </p:graphicFrame>
        <p:cxnSp>
          <p:nvCxnSpPr>
            <p:cNvPr id="63" name="Straight Connector 62"/>
            <p:cNvCxnSpPr/>
            <p:nvPr/>
          </p:nvCxnSpPr>
          <p:spPr>
            <a:xfrm rot="16200000" flipH="1">
              <a:off x="7561735" y="3523135"/>
              <a:ext cx="440044" cy="1336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8" name="Freeform 37"/>
          <p:cNvSpPr/>
          <p:nvPr/>
        </p:nvSpPr>
        <p:spPr>
          <a:xfrm>
            <a:off x="4489939" y="2418673"/>
            <a:ext cx="3768970" cy="2579077"/>
          </a:xfrm>
          <a:custGeom>
            <a:avLst/>
            <a:gdLst>
              <a:gd name="connsiteX0" fmla="*/ 0 w 3833447"/>
              <a:gd name="connsiteY0" fmla="*/ 0 h 2579077"/>
              <a:gd name="connsiteX1" fmla="*/ 257908 w 3833447"/>
              <a:gd name="connsiteY1" fmla="*/ 808892 h 2579077"/>
              <a:gd name="connsiteX2" fmla="*/ 515816 w 3833447"/>
              <a:gd name="connsiteY2" fmla="*/ 1312984 h 2579077"/>
              <a:gd name="connsiteX3" fmla="*/ 914400 w 3833447"/>
              <a:gd name="connsiteY3" fmla="*/ 1793630 h 2579077"/>
              <a:gd name="connsiteX4" fmla="*/ 1289539 w 3833447"/>
              <a:gd name="connsiteY4" fmla="*/ 2063261 h 2579077"/>
              <a:gd name="connsiteX5" fmla="*/ 1793631 w 3833447"/>
              <a:gd name="connsiteY5" fmla="*/ 2286000 h 2579077"/>
              <a:gd name="connsiteX6" fmla="*/ 2497016 w 3833447"/>
              <a:gd name="connsiteY6" fmla="*/ 2450123 h 2579077"/>
              <a:gd name="connsiteX7" fmla="*/ 3329354 w 3833447"/>
              <a:gd name="connsiteY7" fmla="*/ 2543907 h 2579077"/>
              <a:gd name="connsiteX8" fmla="*/ 3833447 w 3833447"/>
              <a:gd name="connsiteY8" fmla="*/ 2579077 h 257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447" h="2579077">
                <a:moveTo>
                  <a:pt x="0" y="0"/>
                </a:moveTo>
                <a:cubicBezTo>
                  <a:pt x="85969" y="295030"/>
                  <a:pt x="171939" y="590061"/>
                  <a:pt x="257908" y="808892"/>
                </a:cubicBezTo>
                <a:cubicBezTo>
                  <a:pt x="343877" y="1027723"/>
                  <a:pt x="406401" y="1148861"/>
                  <a:pt x="515816" y="1312984"/>
                </a:cubicBezTo>
                <a:cubicBezTo>
                  <a:pt x="625231" y="1477107"/>
                  <a:pt x="785446" y="1668584"/>
                  <a:pt x="914400" y="1793630"/>
                </a:cubicBezTo>
                <a:cubicBezTo>
                  <a:pt x="1043354" y="1918676"/>
                  <a:pt x="1143000" y="1981199"/>
                  <a:pt x="1289539" y="2063261"/>
                </a:cubicBezTo>
                <a:cubicBezTo>
                  <a:pt x="1436078" y="2145323"/>
                  <a:pt x="1592385" y="2221523"/>
                  <a:pt x="1793631" y="2286000"/>
                </a:cubicBezTo>
                <a:cubicBezTo>
                  <a:pt x="1994877" y="2350477"/>
                  <a:pt x="2241062" y="2407139"/>
                  <a:pt x="2497016" y="2450123"/>
                </a:cubicBezTo>
                <a:cubicBezTo>
                  <a:pt x="2752970" y="2493107"/>
                  <a:pt x="3106616" y="2522415"/>
                  <a:pt x="3329354" y="2543907"/>
                </a:cubicBezTo>
                <a:cubicBezTo>
                  <a:pt x="3552092" y="2565399"/>
                  <a:pt x="3692769" y="2572238"/>
                  <a:pt x="3833447" y="2579077"/>
                </a:cubicBezTo>
              </a:path>
            </a:pathLst>
          </a:custGeom>
          <a:ln w="38100">
            <a:solidFill>
              <a:srgbClr val="0058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501662" y="4077489"/>
            <a:ext cx="3757246" cy="1072662"/>
          </a:xfrm>
          <a:custGeom>
            <a:avLst/>
            <a:gdLst>
              <a:gd name="connsiteX0" fmla="*/ 0 w 3833446"/>
              <a:gd name="connsiteY0" fmla="*/ 0 h 480647"/>
              <a:gd name="connsiteX1" fmla="*/ 23446 w 3833446"/>
              <a:gd name="connsiteY1" fmla="*/ 140677 h 480647"/>
              <a:gd name="connsiteX2" fmla="*/ 82061 w 3833446"/>
              <a:gd name="connsiteY2" fmla="*/ 293077 h 480647"/>
              <a:gd name="connsiteX3" fmla="*/ 211015 w 3833446"/>
              <a:gd name="connsiteY3" fmla="*/ 410308 h 480647"/>
              <a:gd name="connsiteX4" fmla="*/ 351692 w 3833446"/>
              <a:gd name="connsiteY4" fmla="*/ 457200 h 480647"/>
              <a:gd name="connsiteX5" fmla="*/ 574430 w 3833446"/>
              <a:gd name="connsiteY5" fmla="*/ 457200 h 480647"/>
              <a:gd name="connsiteX6" fmla="*/ 3833446 w 3833446"/>
              <a:gd name="connsiteY6" fmla="*/ 480647 h 480647"/>
              <a:gd name="connsiteX0" fmla="*/ 0 w 3833446"/>
              <a:gd name="connsiteY0" fmla="*/ 0 h 480647"/>
              <a:gd name="connsiteX1" fmla="*/ 23446 w 3833446"/>
              <a:gd name="connsiteY1" fmla="*/ 140677 h 480647"/>
              <a:gd name="connsiteX2" fmla="*/ 82061 w 3833446"/>
              <a:gd name="connsiteY2" fmla="*/ 293077 h 480647"/>
              <a:gd name="connsiteX3" fmla="*/ 211015 w 3833446"/>
              <a:gd name="connsiteY3" fmla="*/ 410308 h 480647"/>
              <a:gd name="connsiteX4" fmla="*/ 351692 w 3833446"/>
              <a:gd name="connsiteY4" fmla="*/ 457200 h 480647"/>
              <a:gd name="connsiteX5" fmla="*/ 574430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82061 w 3833446"/>
              <a:gd name="connsiteY2" fmla="*/ 293077 h 480647"/>
              <a:gd name="connsiteX3" fmla="*/ 211015 w 3833446"/>
              <a:gd name="connsiteY3" fmla="*/ 410308 h 480647"/>
              <a:gd name="connsiteX4" fmla="*/ 351692 w 3833446"/>
              <a:gd name="connsiteY4" fmla="*/ 457200 h 480647"/>
              <a:gd name="connsiteX5" fmla="*/ 574430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165786 w 3833446"/>
              <a:gd name="connsiteY2" fmla="*/ 256306 h 480647"/>
              <a:gd name="connsiteX3" fmla="*/ 211015 w 3833446"/>
              <a:gd name="connsiteY3" fmla="*/ 410308 h 480647"/>
              <a:gd name="connsiteX4" fmla="*/ 351692 w 3833446"/>
              <a:gd name="connsiteY4" fmla="*/ 457200 h 480647"/>
              <a:gd name="connsiteX5" fmla="*/ 574430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165786 w 3833446"/>
              <a:gd name="connsiteY2" fmla="*/ 256306 h 480647"/>
              <a:gd name="connsiteX3" fmla="*/ 306703 w 3833446"/>
              <a:gd name="connsiteY3" fmla="*/ 349899 h 480647"/>
              <a:gd name="connsiteX4" fmla="*/ 351692 w 3833446"/>
              <a:gd name="connsiteY4" fmla="*/ 457200 h 480647"/>
              <a:gd name="connsiteX5" fmla="*/ 574430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165786 w 3833446"/>
              <a:gd name="connsiteY2" fmla="*/ 256306 h 480647"/>
              <a:gd name="connsiteX3" fmla="*/ 306703 w 3833446"/>
              <a:gd name="connsiteY3" fmla="*/ 349899 h 480647"/>
              <a:gd name="connsiteX4" fmla="*/ 596889 w 3833446"/>
              <a:gd name="connsiteY4" fmla="*/ 436188 h 480647"/>
              <a:gd name="connsiteX5" fmla="*/ 574430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165786 w 3833446"/>
              <a:gd name="connsiteY2" fmla="*/ 256306 h 480647"/>
              <a:gd name="connsiteX3" fmla="*/ 306703 w 3833446"/>
              <a:gd name="connsiteY3" fmla="*/ 349899 h 480647"/>
              <a:gd name="connsiteX4" fmla="*/ 596889 w 3833446"/>
              <a:gd name="connsiteY4" fmla="*/ 436188 h 480647"/>
              <a:gd name="connsiteX5" fmla="*/ 574430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165786 w 3833446"/>
              <a:gd name="connsiteY2" fmla="*/ 256306 h 480647"/>
              <a:gd name="connsiteX3" fmla="*/ 306703 w 3833446"/>
              <a:gd name="connsiteY3" fmla="*/ 349899 h 480647"/>
              <a:gd name="connsiteX4" fmla="*/ 596889 w 3833446"/>
              <a:gd name="connsiteY4" fmla="*/ 436188 h 480647"/>
              <a:gd name="connsiteX5" fmla="*/ 885412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165786 w 3833446"/>
              <a:gd name="connsiteY2" fmla="*/ 256306 h 480647"/>
              <a:gd name="connsiteX3" fmla="*/ 306703 w 3833446"/>
              <a:gd name="connsiteY3" fmla="*/ 349899 h 480647"/>
              <a:gd name="connsiteX4" fmla="*/ 596889 w 3833446"/>
              <a:gd name="connsiteY4" fmla="*/ 436188 h 480647"/>
              <a:gd name="connsiteX5" fmla="*/ 1274139 w 3833446"/>
              <a:gd name="connsiteY5" fmla="*/ 457200 h 480647"/>
              <a:gd name="connsiteX6" fmla="*/ 3833446 w 3833446"/>
              <a:gd name="connsiteY6" fmla="*/ 480647 h 480647"/>
              <a:gd name="connsiteX0" fmla="*/ 0 w 3833446"/>
              <a:gd name="connsiteY0" fmla="*/ 0 h 480647"/>
              <a:gd name="connsiteX1" fmla="*/ 83250 w 3833446"/>
              <a:gd name="connsiteY1" fmla="*/ 166942 h 480647"/>
              <a:gd name="connsiteX2" fmla="*/ 165786 w 3833446"/>
              <a:gd name="connsiteY2" fmla="*/ 256306 h 480647"/>
              <a:gd name="connsiteX3" fmla="*/ 306703 w 3833446"/>
              <a:gd name="connsiteY3" fmla="*/ 349899 h 480647"/>
              <a:gd name="connsiteX4" fmla="*/ 596889 w 3833446"/>
              <a:gd name="connsiteY4" fmla="*/ 436188 h 480647"/>
              <a:gd name="connsiteX5" fmla="*/ 1274139 w 3833446"/>
              <a:gd name="connsiteY5" fmla="*/ 457200 h 480647"/>
              <a:gd name="connsiteX6" fmla="*/ 3833446 w 3833446"/>
              <a:gd name="connsiteY6" fmla="*/ 480647 h 48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3446" h="480647">
                <a:moveTo>
                  <a:pt x="0" y="0"/>
                </a:moveTo>
                <a:cubicBezTo>
                  <a:pt x="4884" y="45915"/>
                  <a:pt x="55619" y="124224"/>
                  <a:pt x="83250" y="166942"/>
                </a:cubicBezTo>
                <a:cubicBezTo>
                  <a:pt x="110881" y="209660"/>
                  <a:pt x="128544" y="225813"/>
                  <a:pt x="165786" y="256306"/>
                </a:cubicBezTo>
                <a:cubicBezTo>
                  <a:pt x="203028" y="286799"/>
                  <a:pt x="234853" y="319919"/>
                  <a:pt x="306703" y="349899"/>
                </a:cubicBezTo>
                <a:cubicBezTo>
                  <a:pt x="378553" y="379879"/>
                  <a:pt x="435650" y="418305"/>
                  <a:pt x="596889" y="436188"/>
                </a:cubicBezTo>
                <a:cubicBezTo>
                  <a:pt x="758128" y="454072"/>
                  <a:pt x="915314" y="454573"/>
                  <a:pt x="1274139" y="457200"/>
                </a:cubicBezTo>
                <a:lnTo>
                  <a:pt x="3833446" y="480647"/>
                </a:ln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69"/>
          <p:cNvGrpSpPr/>
          <p:nvPr/>
        </p:nvGrpSpPr>
        <p:grpSpPr>
          <a:xfrm>
            <a:off x="5105400" y="4306088"/>
            <a:ext cx="432148" cy="803426"/>
            <a:chOff x="5257800" y="3200400"/>
            <a:chExt cx="432148" cy="803426"/>
          </a:xfrm>
        </p:grpSpPr>
        <p:sp>
          <p:nvSpPr>
            <p:cNvPr id="40" name="TextBox 39"/>
            <p:cNvSpPr txBox="1"/>
            <p:nvPr/>
          </p:nvSpPr>
          <p:spPr>
            <a:xfrm rot="16200000">
              <a:off x="4994587" y="3463614"/>
              <a:ext cx="803425" cy="276999"/>
            </a:xfrm>
            <a:prstGeom prst="rect">
              <a:avLst/>
            </a:prstGeom>
            <a:noFill/>
          </p:spPr>
          <p:txBody>
            <a:bodyPr wrap="none" rtlCol="0">
              <a:spAutoFit/>
            </a:bodyPr>
            <a:lstStyle/>
            <a:p>
              <a:r>
                <a:rPr lang="en-US" sz="1200" b="1" dirty="0" smtClean="0"/>
                <a:t>Shear slip</a:t>
              </a:r>
              <a:endParaRPr lang="en-US" sz="1200" b="1" dirty="0"/>
            </a:p>
          </p:txBody>
        </p:sp>
        <p:sp>
          <p:nvSpPr>
            <p:cNvPr id="36" name="Right Arrow 35"/>
            <p:cNvSpPr/>
            <p:nvPr/>
          </p:nvSpPr>
          <p:spPr>
            <a:xfrm rot="16200000">
              <a:off x="5232748" y="3505200"/>
              <a:ext cx="762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ight Arrow 52"/>
          <p:cNvSpPr/>
          <p:nvPr/>
        </p:nvSpPr>
        <p:spPr>
          <a:xfrm rot="16200000">
            <a:off x="7565860" y="3742609"/>
            <a:ext cx="2133600" cy="5173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Permeability</a:t>
            </a:r>
            <a:endParaRPr lang="en-US" dirty="0"/>
          </a:p>
        </p:txBody>
      </p:sp>
      <p:sp>
        <p:nvSpPr>
          <p:cNvPr id="13" name="TextBox 12"/>
          <p:cNvSpPr txBox="1"/>
          <p:nvPr/>
        </p:nvSpPr>
        <p:spPr>
          <a:xfrm>
            <a:off x="3285971" y="1346376"/>
            <a:ext cx="4865434" cy="646331"/>
          </a:xfrm>
          <a:prstGeom prst="rect">
            <a:avLst/>
          </a:prstGeom>
          <a:solidFill>
            <a:srgbClr val="FFFFCC"/>
          </a:solidFill>
        </p:spPr>
        <p:txBody>
          <a:bodyPr wrap="none" rtlCol="0">
            <a:spAutoFit/>
          </a:bodyPr>
          <a:lstStyle/>
          <a:p>
            <a:pPr marL="342900" indent="-342900">
              <a:buFont typeface="Arial" pitchFamily="34" charset="0"/>
              <a:buChar char="•"/>
            </a:pPr>
            <a:r>
              <a:rPr lang="en-US" sz="1800" b="1" dirty="0" smtClean="0"/>
              <a:t>Slip occurs along pre-existing weaknesses</a:t>
            </a:r>
          </a:p>
          <a:p>
            <a:pPr marL="342900" indent="-342900">
              <a:buFont typeface="Arial" pitchFamily="34" charset="0"/>
              <a:buChar char="•"/>
            </a:pPr>
            <a:r>
              <a:rPr lang="en-US" sz="1800" b="1" dirty="0" smtClean="0"/>
              <a:t>Shear activation stress can be lower than </a:t>
            </a:r>
            <a:r>
              <a:rPr lang="el-GR" b="1" dirty="0" smtClean="0"/>
              <a:t>σ</a:t>
            </a:r>
            <a:r>
              <a:rPr lang="en-US" sz="1800" b="1" baseline="-25000" dirty="0" smtClean="0"/>
              <a:t>min</a:t>
            </a:r>
          </a:p>
        </p:txBody>
      </p:sp>
      <p:sp>
        <p:nvSpPr>
          <p:cNvPr id="50" name="TextBox 49"/>
          <p:cNvSpPr txBox="1"/>
          <p:nvPr/>
        </p:nvSpPr>
        <p:spPr>
          <a:xfrm>
            <a:off x="0" y="6581001"/>
            <a:ext cx="1298753" cy="276999"/>
          </a:xfrm>
          <a:prstGeom prst="rect">
            <a:avLst/>
          </a:prstGeom>
          <a:solidFill>
            <a:srgbClr val="FFFFFF"/>
          </a:solidFill>
        </p:spPr>
        <p:txBody>
          <a:bodyPr wrap="none" rtlCol="0">
            <a:spAutoFit/>
          </a:bodyPr>
          <a:lstStyle/>
          <a:p>
            <a:r>
              <a:rPr lang="en-US" sz="1200" b="1" dirty="0"/>
              <a:t>CSUG/SPE 146912</a:t>
            </a:r>
            <a:endParaRPr lang="en-US" sz="1200" dirty="0"/>
          </a:p>
        </p:txBody>
      </p:sp>
      <p:grpSp>
        <p:nvGrpSpPr>
          <p:cNvPr id="58" name="Group 10"/>
          <p:cNvGrpSpPr>
            <a:grpSpLocks/>
          </p:cNvGrpSpPr>
          <p:nvPr/>
        </p:nvGrpSpPr>
        <p:grpSpPr bwMode="auto">
          <a:xfrm>
            <a:off x="0" y="838200"/>
            <a:ext cx="9144000" cy="136525"/>
            <a:chOff x="0" y="1180"/>
            <a:chExt cx="5760" cy="86"/>
          </a:xfrm>
        </p:grpSpPr>
        <p:sp>
          <p:nvSpPr>
            <p:cNvPr id="59" name="Rectangle 5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1" name="Rectangle 6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2" name="Picture 7"/>
          <p:cNvPicPr>
            <a:picLocks noChangeAspect="1" noChangeArrowheads="1"/>
          </p:cNvPicPr>
          <p:nvPr/>
        </p:nvPicPr>
        <p:blipFill>
          <a:blip r:embed="rId7"/>
          <a:srcRect/>
          <a:stretch>
            <a:fillRect/>
          </a:stretch>
        </p:blipFill>
        <p:spPr bwMode="auto">
          <a:xfrm>
            <a:off x="152400" y="76200"/>
            <a:ext cx="681038" cy="6858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2575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0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2" grpId="0" animBg="1"/>
      <p:bldP spid="13"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82562"/>
            <a:ext cx="8229600" cy="1143000"/>
          </a:xfrm>
        </p:spPr>
        <p:txBody>
          <a:bodyPr>
            <a:normAutofit/>
          </a:bodyPr>
          <a:lstStyle/>
          <a:p>
            <a:r>
              <a:rPr lang="en-US" sz="3200" dirty="0" smtClean="0">
                <a:latin typeface="Arial"/>
                <a:cs typeface="Arial"/>
              </a:rPr>
              <a:t>Tuning the Empirical Hysteresis Curves </a:t>
            </a:r>
            <a:endParaRPr lang="en-US" sz="3200" dirty="0">
              <a:latin typeface="Arial"/>
              <a:cs typeface="Arial"/>
            </a:endParaRPr>
          </a:p>
        </p:txBody>
      </p:sp>
      <p:sp>
        <p:nvSpPr>
          <p:cNvPr id="3" name="Content Placeholder 2"/>
          <p:cNvSpPr>
            <a:spLocks noGrp="1"/>
          </p:cNvSpPr>
          <p:nvPr>
            <p:ph idx="1"/>
          </p:nvPr>
        </p:nvSpPr>
        <p:spPr>
          <a:xfrm>
            <a:off x="495300" y="1355421"/>
            <a:ext cx="1972515" cy="4525962"/>
          </a:xfrm>
        </p:spPr>
        <p:txBody>
          <a:bodyPr/>
          <a:lstStyle/>
          <a:p>
            <a:r>
              <a:rPr lang="en-US" sz="1800" dirty="0" smtClean="0">
                <a:latin typeface="Arial"/>
                <a:cs typeface="Arial"/>
              </a:rPr>
              <a:t>Theoretical</a:t>
            </a:r>
          </a:p>
          <a:p>
            <a:r>
              <a:rPr lang="en-US" sz="1800" dirty="0" smtClean="0">
                <a:latin typeface="Arial"/>
                <a:cs typeface="Arial"/>
              </a:rPr>
              <a:t>Laboratory</a:t>
            </a:r>
          </a:p>
          <a:p>
            <a:r>
              <a:rPr lang="en-US" sz="1800" dirty="0" smtClean="0">
                <a:latin typeface="Arial"/>
                <a:cs typeface="Arial"/>
              </a:rPr>
              <a:t>Stress conditions</a:t>
            </a:r>
          </a:p>
          <a:p>
            <a:r>
              <a:rPr lang="en-US" sz="1800" dirty="0" smtClean="0">
                <a:latin typeface="Arial"/>
                <a:cs typeface="Arial"/>
              </a:rPr>
              <a:t>Rock properties</a:t>
            </a:r>
          </a:p>
          <a:p>
            <a:pPr>
              <a:buNone/>
            </a:pPr>
            <a:endParaRPr lang="en-US" sz="1800" dirty="0">
              <a:latin typeface="Arial"/>
              <a:cs typeface="Arial"/>
            </a:endParaRPr>
          </a:p>
        </p:txBody>
      </p:sp>
      <p:grpSp>
        <p:nvGrpSpPr>
          <p:cNvPr id="4" name="Group 33"/>
          <p:cNvGrpSpPr/>
          <p:nvPr/>
        </p:nvGrpSpPr>
        <p:grpSpPr>
          <a:xfrm>
            <a:off x="3150425" y="1876929"/>
            <a:ext cx="5514631" cy="4063365"/>
            <a:chOff x="8618420" y="3248405"/>
            <a:chExt cx="14062310" cy="9210295"/>
          </a:xfrm>
        </p:grpSpPr>
        <p:sp>
          <p:nvSpPr>
            <p:cNvPr id="5" name="Rectangle 4"/>
            <p:cNvSpPr/>
            <p:nvPr/>
          </p:nvSpPr>
          <p:spPr bwMode="auto">
            <a:xfrm>
              <a:off x="10223500" y="3835400"/>
              <a:ext cx="12090400" cy="7353300"/>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50"/>
              <a:endParaRPr lang="en-US" dirty="0" smtClean="0"/>
            </a:p>
          </p:txBody>
        </p:sp>
        <p:pic>
          <p:nvPicPr>
            <p:cNvPr id="6" name="Picture 5" descr="Untitled-1.png"/>
            <p:cNvPicPr>
              <a:picLocks noChangeAspect="1"/>
            </p:cNvPicPr>
            <p:nvPr/>
          </p:nvPicPr>
          <p:blipFill>
            <a:blip r:embed="rId2" cstate="print"/>
            <a:stretch>
              <a:fillRect/>
            </a:stretch>
          </p:blipFill>
          <p:spPr>
            <a:xfrm>
              <a:off x="8618420" y="3248405"/>
              <a:ext cx="14062310" cy="9210295"/>
            </a:xfrm>
            <a:prstGeom prst="rect">
              <a:avLst/>
            </a:prstGeom>
          </p:spPr>
        </p:pic>
      </p:grpSp>
      <p:cxnSp>
        <p:nvCxnSpPr>
          <p:cNvPr id="8" name="Straight Arrow Connector 7"/>
          <p:cNvCxnSpPr/>
          <p:nvPr/>
        </p:nvCxnSpPr>
        <p:spPr>
          <a:xfrm rot="5400000" flipH="1" flipV="1">
            <a:off x="4325472" y="4576483"/>
            <a:ext cx="941295" cy="878543"/>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03811" y="5486400"/>
            <a:ext cx="2653523" cy="923330"/>
          </a:xfrm>
          <a:prstGeom prst="rect">
            <a:avLst/>
          </a:prstGeom>
          <a:noFill/>
        </p:spPr>
        <p:txBody>
          <a:bodyPr wrap="square" rtlCol="0">
            <a:spAutoFit/>
          </a:bodyPr>
          <a:lstStyle/>
          <a:p>
            <a:r>
              <a:rPr lang="en-US" dirty="0" smtClean="0"/>
              <a:t>Critical Pressure inferred from in-situ stress</a:t>
            </a:r>
            <a:endParaRPr lang="en-US" dirty="0"/>
          </a:p>
        </p:txBody>
      </p:sp>
      <p:cxnSp>
        <p:nvCxnSpPr>
          <p:cNvPr id="10" name="Straight Arrow Connector 9"/>
          <p:cNvCxnSpPr/>
          <p:nvPr/>
        </p:nvCxnSpPr>
        <p:spPr>
          <a:xfrm rot="16200000" flipH="1">
            <a:off x="4379258" y="2156013"/>
            <a:ext cx="1622615" cy="71717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98257" y="1398495"/>
            <a:ext cx="1855695" cy="369332"/>
          </a:xfrm>
          <a:prstGeom prst="rect">
            <a:avLst/>
          </a:prstGeom>
          <a:noFill/>
        </p:spPr>
        <p:txBody>
          <a:bodyPr wrap="square" rtlCol="0">
            <a:spAutoFit/>
          </a:bodyPr>
          <a:lstStyle/>
          <a:p>
            <a:r>
              <a:rPr lang="en-US" dirty="0" smtClean="0"/>
              <a:t>Frac Pressure</a:t>
            </a:r>
            <a:endParaRPr lang="en-US" dirty="0"/>
          </a:p>
        </p:txBody>
      </p:sp>
      <p:cxnSp>
        <p:nvCxnSpPr>
          <p:cNvPr id="17" name="Straight Arrow Connector 16"/>
          <p:cNvCxnSpPr/>
          <p:nvPr/>
        </p:nvCxnSpPr>
        <p:spPr>
          <a:xfrm rot="5400000">
            <a:off x="6073592" y="2039474"/>
            <a:ext cx="735106" cy="242046"/>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961528" y="1380566"/>
            <a:ext cx="2438402" cy="369332"/>
          </a:xfrm>
          <a:prstGeom prst="rect">
            <a:avLst/>
          </a:prstGeom>
          <a:noFill/>
        </p:spPr>
        <p:txBody>
          <a:bodyPr wrap="square" rtlCol="0">
            <a:spAutoFit/>
          </a:bodyPr>
          <a:lstStyle/>
          <a:p>
            <a:r>
              <a:rPr lang="en-US" dirty="0" smtClean="0"/>
              <a:t>Slope ~ Bulk Modulus</a:t>
            </a:r>
            <a:endParaRPr lang="en-US" dirty="0"/>
          </a:p>
        </p:txBody>
      </p:sp>
      <p:sp>
        <p:nvSpPr>
          <p:cNvPr id="20" name="TextBox 19"/>
          <p:cNvSpPr txBox="1"/>
          <p:nvPr/>
        </p:nvSpPr>
        <p:spPr>
          <a:xfrm>
            <a:off x="1030939" y="4437531"/>
            <a:ext cx="2402543" cy="646331"/>
          </a:xfrm>
          <a:prstGeom prst="rect">
            <a:avLst/>
          </a:prstGeom>
          <a:noFill/>
        </p:spPr>
        <p:txBody>
          <a:bodyPr wrap="square" rtlCol="0">
            <a:spAutoFit/>
          </a:bodyPr>
          <a:lstStyle/>
          <a:p>
            <a:r>
              <a:rPr lang="en-US" dirty="0" smtClean="0">
                <a:latin typeface="Arial"/>
                <a:cs typeface="Arial"/>
              </a:rPr>
              <a:t>Slope ~ Pore Compressibility</a:t>
            </a:r>
            <a:endParaRPr lang="en-US" dirty="0">
              <a:latin typeface="Arial"/>
              <a:cs typeface="Arial"/>
            </a:endParaRPr>
          </a:p>
        </p:txBody>
      </p:sp>
      <p:cxnSp>
        <p:nvCxnSpPr>
          <p:cNvPr id="21" name="Straight Arrow Connector 20"/>
          <p:cNvCxnSpPr/>
          <p:nvPr/>
        </p:nvCxnSpPr>
        <p:spPr>
          <a:xfrm flipV="1">
            <a:off x="2734235" y="4509249"/>
            <a:ext cx="1237132" cy="277904"/>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34"/>
          <p:cNvGrpSpPr/>
          <p:nvPr/>
        </p:nvGrpSpPr>
        <p:grpSpPr>
          <a:xfrm>
            <a:off x="5907741" y="3236259"/>
            <a:ext cx="2895569" cy="2878541"/>
            <a:chOff x="5907741" y="3236259"/>
            <a:chExt cx="2895569" cy="2878541"/>
          </a:xfrm>
        </p:grpSpPr>
        <p:sp>
          <p:nvSpPr>
            <p:cNvPr id="23" name="TextBox 22"/>
            <p:cNvSpPr txBox="1"/>
            <p:nvPr/>
          </p:nvSpPr>
          <p:spPr>
            <a:xfrm>
              <a:off x="6149787" y="5468469"/>
              <a:ext cx="2653523" cy="646331"/>
            </a:xfrm>
            <a:prstGeom prst="rect">
              <a:avLst/>
            </a:prstGeom>
            <a:noFill/>
          </p:spPr>
          <p:txBody>
            <a:bodyPr wrap="square" rtlCol="0">
              <a:spAutoFit/>
            </a:bodyPr>
            <a:lstStyle/>
            <a:p>
              <a:r>
                <a:rPr lang="en-US" dirty="0" smtClean="0"/>
                <a:t>Shape based on theoretical model</a:t>
              </a:r>
              <a:endParaRPr lang="en-US" dirty="0"/>
            </a:p>
          </p:txBody>
        </p:sp>
        <p:cxnSp>
          <p:nvCxnSpPr>
            <p:cNvPr id="24" name="Straight Arrow Connector 23"/>
            <p:cNvCxnSpPr/>
            <p:nvPr/>
          </p:nvCxnSpPr>
          <p:spPr>
            <a:xfrm rot="16200000" flipV="1">
              <a:off x="5759822" y="4567519"/>
              <a:ext cx="1048874" cy="753036"/>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6200000" flipV="1">
              <a:off x="5271249" y="4061012"/>
              <a:ext cx="2205317" cy="555811"/>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rot="16200000">
            <a:off x="3206572" y="2560768"/>
            <a:ext cx="1313180" cy="369332"/>
          </a:xfrm>
          <a:prstGeom prst="rect">
            <a:avLst/>
          </a:prstGeom>
          <a:noFill/>
        </p:spPr>
        <p:txBody>
          <a:bodyPr wrap="none" rtlCol="0">
            <a:spAutoFit/>
          </a:bodyPr>
          <a:lstStyle/>
          <a:p>
            <a:r>
              <a:rPr lang="en-US" sz="1800" b="1" i="1" dirty="0" smtClean="0">
                <a:solidFill>
                  <a:srgbClr val="FFFF00"/>
                </a:solidFill>
              </a:rPr>
              <a:t>Permeability</a:t>
            </a:r>
            <a:endParaRPr lang="en-US" sz="1800" b="1" i="1" dirty="0">
              <a:solidFill>
                <a:srgbClr val="FFFF00"/>
              </a:solidFill>
            </a:endParaRPr>
          </a:p>
        </p:txBody>
      </p:sp>
      <p:sp>
        <p:nvSpPr>
          <p:cNvPr id="25" name="TextBox 24"/>
          <p:cNvSpPr txBox="1"/>
          <p:nvPr/>
        </p:nvSpPr>
        <p:spPr>
          <a:xfrm>
            <a:off x="5029062" y="4977710"/>
            <a:ext cx="997389" cy="369332"/>
          </a:xfrm>
          <a:prstGeom prst="rect">
            <a:avLst/>
          </a:prstGeom>
          <a:noFill/>
        </p:spPr>
        <p:txBody>
          <a:bodyPr wrap="none" rtlCol="0">
            <a:spAutoFit/>
          </a:bodyPr>
          <a:lstStyle>
            <a:defPPr>
              <a:defRPr lang="en-US"/>
            </a:defPPr>
            <a:lvl1pPr>
              <a:defRPr sz="1800" b="1" i="1"/>
            </a:lvl1pPr>
          </a:lstStyle>
          <a:p>
            <a:r>
              <a:rPr lang="en-US" dirty="0">
                <a:solidFill>
                  <a:srgbClr val="FFFF00"/>
                </a:solidFill>
              </a:rPr>
              <a:t>Pressure</a:t>
            </a:r>
          </a:p>
        </p:txBody>
      </p:sp>
      <p:cxnSp>
        <p:nvCxnSpPr>
          <p:cNvPr id="15" name="Straight Arrow Connector 14"/>
          <p:cNvCxnSpPr/>
          <p:nvPr/>
        </p:nvCxnSpPr>
        <p:spPr>
          <a:xfrm flipV="1">
            <a:off x="4017538" y="2137564"/>
            <a:ext cx="0" cy="120590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084717" y="5316538"/>
            <a:ext cx="1235405"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nvGrpSpPr>
          <p:cNvPr id="35" name="Group 10"/>
          <p:cNvGrpSpPr>
            <a:grpSpLocks/>
          </p:cNvGrpSpPr>
          <p:nvPr/>
        </p:nvGrpSpPr>
        <p:grpSpPr bwMode="auto">
          <a:xfrm>
            <a:off x="0" y="838200"/>
            <a:ext cx="9144000" cy="136525"/>
            <a:chOff x="0" y="1180"/>
            <a:chExt cx="5760" cy="86"/>
          </a:xfrm>
        </p:grpSpPr>
        <p:sp>
          <p:nvSpPr>
            <p:cNvPr id="36" name="Rectangle 3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37" name="Rectangle 3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3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4769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p:bldP spid="20"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a:xfrm>
            <a:off x="465138" y="381000"/>
            <a:ext cx="8229600" cy="638175"/>
          </a:xfrm>
        </p:spPr>
        <p:txBody>
          <a:bodyPr>
            <a:normAutofit/>
          </a:bodyPr>
          <a:lstStyle/>
          <a:p>
            <a:r>
              <a:rPr lang="en-US" sz="3200" dirty="0" smtClean="0">
                <a:solidFill>
                  <a:srgbClr val="FFFFFF"/>
                </a:solidFill>
                <a:latin typeface="Arial"/>
                <a:cs typeface="Arial"/>
              </a:rPr>
              <a:t>Frac and Completion behavior</a:t>
            </a:r>
            <a:endParaRPr lang="en-US" sz="3200" dirty="0">
              <a:solidFill>
                <a:srgbClr val="FFFFFF"/>
              </a:solidFill>
              <a:latin typeface="Arial"/>
              <a:cs typeface="Arial"/>
            </a:endParaRPr>
          </a:p>
        </p:txBody>
      </p:sp>
      <p:grpSp>
        <p:nvGrpSpPr>
          <p:cNvPr id="2" name="Group 130"/>
          <p:cNvGrpSpPr/>
          <p:nvPr/>
        </p:nvGrpSpPr>
        <p:grpSpPr>
          <a:xfrm>
            <a:off x="3000498" y="3047999"/>
            <a:ext cx="4695702" cy="3655925"/>
            <a:chOff x="2619498" y="2286000"/>
            <a:chExt cx="4695702" cy="3962400"/>
          </a:xfrm>
        </p:grpSpPr>
        <p:sp>
          <p:nvSpPr>
            <p:cNvPr id="19" name="Rectangle 18"/>
            <p:cNvSpPr/>
            <p:nvPr/>
          </p:nvSpPr>
          <p:spPr>
            <a:xfrm>
              <a:off x="5257800" y="2286000"/>
              <a:ext cx="762000"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705600" y="2286000"/>
              <a:ext cx="609600"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937660" y="2286000"/>
              <a:ext cx="634340"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619498" y="2286000"/>
              <a:ext cx="657101" cy="3962400"/>
            </a:xfrm>
            <a:prstGeom prst="rect">
              <a:avLst/>
            </a:prstGeom>
            <a:solidFill>
              <a:srgbClr val="FF99CC">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4"/>
          <p:cNvGrpSpPr>
            <a:grpSpLocks noChangeAspect="1"/>
          </p:cNvGrpSpPr>
          <p:nvPr/>
        </p:nvGrpSpPr>
        <p:grpSpPr>
          <a:xfrm>
            <a:off x="609600" y="1356360"/>
            <a:ext cx="3124200" cy="2072640"/>
            <a:chOff x="838201" y="1489584"/>
            <a:chExt cx="3905250" cy="2590800"/>
          </a:xfrm>
        </p:grpSpPr>
        <p:pic>
          <p:nvPicPr>
            <p:cNvPr id="13" name="Picture 2"/>
            <p:cNvPicPr>
              <a:picLocks noChangeAspect="1" noChangeArrowheads="1"/>
            </p:cNvPicPr>
            <p:nvPr/>
          </p:nvPicPr>
          <p:blipFill>
            <a:blip r:embed="rId3" cstate="print">
              <a:clrChange>
                <a:clrFrom>
                  <a:srgbClr val="FFFFFF"/>
                </a:clrFrom>
                <a:clrTo>
                  <a:srgbClr val="FFFFFF">
                    <a:alpha val="0"/>
                  </a:srgbClr>
                </a:clrTo>
              </a:clrChange>
            </a:blip>
            <a:srcRect l="2976"/>
            <a:stretch>
              <a:fillRect/>
            </a:stretch>
          </p:blipFill>
          <p:spPr bwMode="auto">
            <a:xfrm>
              <a:off x="838201" y="1489584"/>
              <a:ext cx="2484119" cy="2572544"/>
            </a:xfrm>
            <a:prstGeom prst="rect">
              <a:avLst/>
            </a:prstGeom>
            <a:noFill/>
            <a:ln w="9525">
              <a:noFill/>
              <a:miter lim="800000"/>
              <a:headEnd/>
              <a:tailEnd/>
            </a:ln>
          </p:spPr>
        </p:pic>
        <p:sp>
          <p:nvSpPr>
            <p:cNvPr id="14" name="Freeform 27"/>
            <p:cNvSpPr>
              <a:spLocks/>
            </p:cNvSpPr>
            <p:nvPr/>
          </p:nvSpPr>
          <p:spPr bwMode="auto">
            <a:xfrm rot="5400000">
              <a:off x="1125768" y="1906692"/>
              <a:ext cx="1826116" cy="1713548"/>
            </a:xfrm>
            <a:custGeom>
              <a:avLst/>
              <a:gdLst/>
              <a:ahLst/>
              <a:cxnLst>
                <a:cxn ang="0">
                  <a:pos x="438" y="414"/>
                </a:cxn>
                <a:cxn ang="0">
                  <a:pos x="492" y="432"/>
                </a:cxn>
                <a:cxn ang="0">
                  <a:pos x="528" y="456"/>
                </a:cxn>
                <a:cxn ang="0">
                  <a:pos x="696" y="570"/>
                </a:cxn>
                <a:cxn ang="0">
                  <a:pos x="660" y="570"/>
                </a:cxn>
                <a:cxn ang="0">
                  <a:pos x="876" y="792"/>
                </a:cxn>
                <a:cxn ang="0">
                  <a:pos x="834" y="822"/>
                </a:cxn>
                <a:cxn ang="0">
                  <a:pos x="630" y="648"/>
                </a:cxn>
                <a:cxn ang="0">
                  <a:pos x="480" y="474"/>
                </a:cxn>
                <a:cxn ang="0">
                  <a:pos x="438" y="414"/>
                </a:cxn>
                <a:cxn ang="0">
                  <a:pos x="438" y="420"/>
                </a:cxn>
                <a:cxn ang="0">
                  <a:pos x="438" y="414"/>
                </a:cxn>
                <a:cxn ang="0">
                  <a:pos x="384" y="390"/>
                </a:cxn>
                <a:cxn ang="0">
                  <a:pos x="348" y="366"/>
                </a:cxn>
                <a:cxn ang="0">
                  <a:pos x="180" y="252"/>
                </a:cxn>
                <a:cxn ang="0">
                  <a:pos x="216" y="252"/>
                </a:cxn>
                <a:cxn ang="0">
                  <a:pos x="0" y="30"/>
                </a:cxn>
                <a:cxn ang="0">
                  <a:pos x="42" y="0"/>
                </a:cxn>
                <a:cxn ang="0">
                  <a:pos x="246" y="174"/>
                </a:cxn>
                <a:cxn ang="0">
                  <a:pos x="396" y="348"/>
                </a:cxn>
                <a:cxn ang="0">
                  <a:pos x="438" y="414"/>
                </a:cxn>
                <a:cxn ang="0">
                  <a:pos x="438" y="402"/>
                </a:cxn>
              </a:cxnLst>
              <a:rect l="0" t="0" r="r" b="b"/>
              <a:pathLst>
                <a:path w="876" h="822">
                  <a:moveTo>
                    <a:pt x="438" y="414"/>
                  </a:moveTo>
                  <a:lnTo>
                    <a:pt x="492" y="432"/>
                  </a:lnTo>
                  <a:lnTo>
                    <a:pt x="528" y="456"/>
                  </a:lnTo>
                  <a:lnTo>
                    <a:pt x="696" y="570"/>
                  </a:lnTo>
                  <a:lnTo>
                    <a:pt x="660" y="570"/>
                  </a:lnTo>
                  <a:lnTo>
                    <a:pt x="876" y="792"/>
                  </a:lnTo>
                  <a:lnTo>
                    <a:pt x="834" y="822"/>
                  </a:lnTo>
                  <a:lnTo>
                    <a:pt x="630" y="648"/>
                  </a:lnTo>
                  <a:lnTo>
                    <a:pt x="480" y="474"/>
                  </a:lnTo>
                  <a:lnTo>
                    <a:pt x="438" y="414"/>
                  </a:lnTo>
                  <a:lnTo>
                    <a:pt x="438" y="420"/>
                  </a:lnTo>
                  <a:lnTo>
                    <a:pt x="438" y="414"/>
                  </a:lnTo>
                  <a:lnTo>
                    <a:pt x="384" y="390"/>
                  </a:lnTo>
                  <a:lnTo>
                    <a:pt x="348" y="366"/>
                  </a:lnTo>
                  <a:lnTo>
                    <a:pt x="180" y="252"/>
                  </a:lnTo>
                  <a:lnTo>
                    <a:pt x="216" y="252"/>
                  </a:lnTo>
                  <a:lnTo>
                    <a:pt x="0" y="30"/>
                  </a:lnTo>
                  <a:lnTo>
                    <a:pt x="42" y="0"/>
                  </a:lnTo>
                  <a:lnTo>
                    <a:pt x="246" y="174"/>
                  </a:lnTo>
                  <a:lnTo>
                    <a:pt x="396" y="348"/>
                  </a:lnTo>
                  <a:lnTo>
                    <a:pt x="438" y="414"/>
                  </a:lnTo>
                  <a:lnTo>
                    <a:pt x="438" y="402"/>
                  </a:lnTo>
                </a:path>
              </a:pathLst>
            </a:custGeom>
            <a:solidFill>
              <a:schemeClr val="bg1"/>
            </a:solidFill>
            <a:ln w="0">
              <a:solidFill>
                <a:srgbClr val="0000FF"/>
              </a:solidFill>
              <a:prstDash val="solid"/>
              <a:round/>
              <a:headEnd/>
              <a:tailEnd/>
            </a:ln>
          </p:spPr>
          <p:txBody>
            <a:bodyPr/>
            <a:lstStyle/>
            <a:p>
              <a:pPr fontAlgn="auto">
                <a:spcBef>
                  <a:spcPts val="0"/>
                </a:spcBef>
                <a:spcAft>
                  <a:spcPts val="0"/>
                </a:spcAft>
                <a:defRPr/>
              </a:pPr>
              <a:endParaRPr lang="en-US" sz="1600">
                <a:latin typeface="+mn-lt"/>
              </a:endParaRPr>
            </a:p>
          </p:txBody>
        </p:sp>
        <p:pic>
          <p:nvPicPr>
            <p:cNvPr id="16" name="Picture 2" descr="general_view_fracolor_up"/>
            <p:cNvPicPr>
              <a:picLocks noChangeAspect="1" noChangeArrowheads="1"/>
            </p:cNvPicPr>
            <p:nvPr/>
          </p:nvPicPr>
          <p:blipFill>
            <a:blip r:embed="rId4" cstate="print">
              <a:clrChange>
                <a:clrFrom>
                  <a:srgbClr val="000000"/>
                </a:clrFrom>
                <a:clrTo>
                  <a:srgbClr val="000000">
                    <a:alpha val="0"/>
                  </a:srgbClr>
                </a:clrTo>
              </a:clrChange>
            </a:blip>
            <a:srcRect l="35389" t="36362" r="39464" b="22953"/>
            <a:stretch>
              <a:fillRect/>
            </a:stretch>
          </p:blipFill>
          <p:spPr bwMode="auto">
            <a:xfrm rot="541021">
              <a:off x="1371600" y="1794384"/>
              <a:ext cx="1752600" cy="2286000"/>
            </a:xfrm>
            <a:prstGeom prst="rect">
              <a:avLst/>
            </a:prstGeom>
            <a:noFill/>
            <a:ln w="9525">
              <a:noFill/>
              <a:miter lim="800000"/>
              <a:headEnd/>
              <a:tailEnd/>
            </a:ln>
          </p:spPr>
        </p:pic>
        <p:sp>
          <p:nvSpPr>
            <p:cNvPr id="20" name="TextBox 7"/>
            <p:cNvSpPr txBox="1">
              <a:spLocks noChangeArrowheads="1"/>
            </p:cNvSpPr>
            <p:nvPr/>
          </p:nvSpPr>
          <p:spPr bwMode="auto">
            <a:xfrm>
              <a:off x="3211287" y="2170919"/>
              <a:ext cx="1341664" cy="577081"/>
            </a:xfrm>
            <a:prstGeom prst="rect">
              <a:avLst/>
            </a:prstGeom>
            <a:noFill/>
            <a:ln w="9525">
              <a:noFill/>
              <a:miter lim="800000"/>
              <a:headEnd/>
              <a:tailEnd/>
            </a:ln>
          </p:spPr>
          <p:txBody>
            <a:bodyPr wrap="square">
              <a:spAutoFit/>
            </a:bodyPr>
            <a:lstStyle/>
            <a:p>
              <a:r>
                <a:rPr lang="en-US" sz="1200" b="1" dirty="0" smtClean="0">
                  <a:solidFill>
                    <a:srgbClr val="FF0000"/>
                  </a:solidFill>
                  <a:latin typeface="Tahoma" pitchFamily="34" charset="0"/>
                </a:rPr>
                <a:t>Joint Orientation</a:t>
              </a:r>
              <a:endParaRPr lang="en-US" sz="1200" b="1" dirty="0">
                <a:solidFill>
                  <a:srgbClr val="FF0000"/>
                </a:solidFill>
                <a:latin typeface="Tahoma" pitchFamily="34" charset="0"/>
              </a:endParaRPr>
            </a:p>
          </p:txBody>
        </p:sp>
        <p:sp>
          <p:nvSpPr>
            <p:cNvPr id="21" name="TextBox 7"/>
            <p:cNvSpPr txBox="1">
              <a:spLocks noChangeArrowheads="1"/>
            </p:cNvSpPr>
            <p:nvPr/>
          </p:nvSpPr>
          <p:spPr bwMode="auto">
            <a:xfrm>
              <a:off x="3200401" y="1489584"/>
              <a:ext cx="1543050" cy="577081"/>
            </a:xfrm>
            <a:prstGeom prst="rect">
              <a:avLst/>
            </a:prstGeom>
            <a:noFill/>
            <a:ln w="9525">
              <a:noFill/>
              <a:miter lim="800000"/>
              <a:headEnd/>
              <a:tailEnd/>
            </a:ln>
          </p:spPr>
          <p:txBody>
            <a:bodyPr wrap="square">
              <a:spAutoFit/>
            </a:bodyPr>
            <a:lstStyle/>
            <a:p>
              <a:r>
                <a:rPr lang="en-US" sz="1200" b="1" dirty="0" smtClean="0">
                  <a:solidFill>
                    <a:schemeClr val="bg1"/>
                  </a:solidFill>
                  <a:latin typeface="Tahoma" pitchFamily="34" charset="0"/>
                </a:rPr>
                <a:t>Stress Orientation</a:t>
              </a:r>
              <a:endParaRPr lang="en-US" sz="1200" b="1" dirty="0">
                <a:solidFill>
                  <a:schemeClr val="bg1"/>
                </a:solidFill>
                <a:latin typeface="Tahoma" pitchFamily="34" charset="0"/>
              </a:endParaRPr>
            </a:p>
          </p:txBody>
        </p:sp>
      </p:grpSp>
      <p:sp>
        <p:nvSpPr>
          <p:cNvPr id="17" name="TextBox 16"/>
          <p:cNvSpPr txBox="1"/>
          <p:nvPr/>
        </p:nvSpPr>
        <p:spPr>
          <a:xfrm>
            <a:off x="5105400" y="1280160"/>
            <a:ext cx="3276600" cy="1815882"/>
          </a:xfrm>
          <a:prstGeom prst="rect">
            <a:avLst/>
          </a:prstGeom>
          <a:noFill/>
        </p:spPr>
        <p:txBody>
          <a:bodyPr wrap="square" rtlCol="0">
            <a:spAutoFit/>
          </a:bodyPr>
          <a:lstStyle/>
          <a:p>
            <a:r>
              <a:rPr lang="en-US" sz="1600" dirty="0" smtClean="0">
                <a:solidFill>
                  <a:schemeClr val="accent4">
                    <a:lumMod val="10000"/>
                  </a:schemeClr>
                </a:solidFill>
              </a:rPr>
              <a:t>Fracs initiate away from ports</a:t>
            </a:r>
          </a:p>
          <a:p>
            <a:endParaRPr lang="en-US" sz="1600" dirty="0" smtClean="0">
              <a:solidFill>
                <a:schemeClr val="accent4">
                  <a:lumMod val="10000"/>
                </a:schemeClr>
              </a:solidFill>
            </a:endParaRPr>
          </a:p>
          <a:p>
            <a:r>
              <a:rPr lang="en-US" sz="1600" dirty="0" smtClean="0">
                <a:solidFill>
                  <a:schemeClr val="accent4">
                    <a:lumMod val="10000"/>
                  </a:schemeClr>
                </a:solidFill>
              </a:rPr>
              <a:t>Production is poorly correlated to the number of events</a:t>
            </a:r>
          </a:p>
          <a:p>
            <a:endParaRPr lang="en-US" sz="1600" dirty="0" smtClean="0">
              <a:solidFill>
                <a:schemeClr val="accent4">
                  <a:lumMod val="10000"/>
                </a:schemeClr>
              </a:solidFill>
            </a:endParaRPr>
          </a:p>
          <a:p>
            <a:r>
              <a:rPr lang="en-US" sz="1600" dirty="0" smtClean="0">
                <a:solidFill>
                  <a:schemeClr val="accent4">
                    <a:lumMod val="10000"/>
                  </a:schemeClr>
                </a:solidFill>
              </a:rPr>
              <a:t>Zone growth appears to align better with joints than with stress</a:t>
            </a:r>
            <a:endParaRPr lang="en-US" sz="1600" dirty="0">
              <a:solidFill>
                <a:schemeClr val="accent4">
                  <a:lumMod val="10000"/>
                </a:schemeClr>
              </a:solidFill>
            </a:endParaRPr>
          </a:p>
        </p:txBody>
      </p:sp>
      <p:grpSp>
        <p:nvGrpSpPr>
          <p:cNvPr id="4" name="Group 127"/>
          <p:cNvGrpSpPr/>
          <p:nvPr/>
        </p:nvGrpSpPr>
        <p:grpSpPr>
          <a:xfrm flipV="1">
            <a:off x="2528455" y="5368331"/>
            <a:ext cx="5548745" cy="956265"/>
            <a:chOff x="2147455" y="4788021"/>
            <a:chExt cx="5548745" cy="469779"/>
          </a:xfrm>
        </p:grpSpPr>
        <p:sp>
          <p:nvSpPr>
            <p:cNvPr id="82950" name="TextBox 7"/>
            <p:cNvSpPr txBox="1">
              <a:spLocks noChangeArrowheads="1"/>
            </p:cNvSpPr>
            <p:nvPr/>
          </p:nvSpPr>
          <p:spPr bwMode="auto">
            <a:xfrm flipV="1">
              <a:off x="3810000" y="4788021"/>
              <a:ext cx="1828800" cy="142855"/>
            </a:xfrm>
            <a:prstGeom prst="rect">
              <a:avLst/>
            </a:prstGeom>
            <a:noFill/>
            <a:ln w="9525">
              <a:noFill/>
              <a:miter lim="800000"/>
              <a:headEnd/>
              <a:tailEnd/>
            </a:ln>
          </p:spPr>
          <p:txBody>
            <a:bodyPr wrap="square">
              <a:spAutoFit/>
            </a:bodyPr>
            <a:lstStyle/>
            <a:p>
              <a:pPr algn="ctr"/>
              <a:r>
                <a:rPr lang="en-US" sz="1200" b="1" dirty="0">
                  <a:solidFill>
                    <a:schemeClr val="bg1"/>
                  </a:solidFill>
                  <a:latin typeface="Tahoma" pitchFamily="34" charset="0"/>
                </a:rPr>
                <a:t>Production from PLT</a:t>
              </a:r>
            </a:p>
          </p:txBody>
        </p:sp>
        <p:grpSp>
          <p:nvGrpSpPr>
            <p:cNvPr id="5" name="Group 125"/>
            <p:cNvGrpSpPr/>
            <p:nvPr/>
          </p:nvGrpSpPr>
          <p:grpSpPr>
            <a:xfrm>
              <a:off x="2147455" y="4827319"/>
              <a:ext cx="5548745" cy="430481"/>
              <a:chOff x="2139537" y="4821381"/>
              <a:chExt cx="5548745" cy="430481"/>
            </a:xfrm>
            <a:solidFill>
              <a:schemeClr val="bg1"/>
            </a:solidFill>
          </p:grpSpPr>
          <p:sp>
            <p:nvSpPr>
              <p:cNvPr id="116" name="Rectangle 115"/>
              <p:cNvSpPr/>
              <p:nvPr/>
            </p:nvSpPr>
            <p:spPr>
              <a:xfrm>
                <a:off x="2139537" y="4966854"/>
                <a:ext cx="261257" cy="28500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2812472" y="4966854"/>
                <a:ext cx="261257" cy="28500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3464625" y="4821381"/>
                <a:ext cx="261257" cy="430481"/>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4140529" y="5023262"/>
                <a:ext cx="261257" cy="2286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4819402" y="5023262"/>
                <a:ext cx="261257" cy="2286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5554682" y="5119255"/>
                <a:ext cx="261257" cy="121722"/>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6240482" y="5242718"/>
                <a:ext cx="261257" cy="914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6858000" y="5233574"/>
                <a:ext cx="261257" cy="1828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7427025" y="5206143"/>
                <a:ext cx="261257" cy="4571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 name="Group 153"/>
          <p:cNvGrpSpPr/>
          <p:nvPr/>
        </p:nvGrpSpPr>
        <p:grpSpPr>
          <a:xfrm>
            <a:off x="2304803" y="2630994"/>
            <a:ext cx="5587340" cy="2743200"/>
            <a:chOff x="2304803" y="2438400"/>
            <a:chExt cx="5587340" cy="2743200"/>
          </a:xfrm>
        </p:grpSpPr>
        <p:sp>
          <p:nvSpPr>
            <p:cNvPr id="127" name="Freeform 126"/>
            <p:cNvSpPr/>
            <p:nvPr/>
          </p:nvSpPr>
          <p:spPr>
            <a:xfrm>
              <a:off x="2304803" y="2857005"/>
              <a:ext cx="5587340" cy="2324595"/>
            </a:xfrm>
            <a:custGeom>
              <a:avLst/>
              <a:gdLst>
                <a:gd name="connsiteX0" fmla="*/ 0 w 5587340"/>
                <a:gd name="connsiteY0" fmla="*/ 3883231 h 3924795"/>
                <a:gd name="connsiteX1" fmla="*/ 71252 w 5587340"/>
                <a:gd name="connsiteY1" fmla="*/ 3817917 h 3924795"/>
                <a:gd name="connsiteX2" fmla="*/ 130628 w 5587340"/>
                <a:gd name="connsiteY2" fmla="*/ 3823855 h 3924795"/>
                <a:gd name="connsiteX3" fmla="*/ 225631 w 5587340"/>
                <a:gd name="connsiteY3" fmla="*/ 3906982 h 3924795"/>
                <a:gd name="connsiteX4" fmla="*/ 320633 w 5587340"/>
                <a:gd name="connsiteY4" fmla="*/ 3912920 h 3924795"/>
                <a:gd name="connsiteX5" fmla="*/ 397823 w 5587340"/>
                <a:gd name="connsiteY5" fmla="*/ 3823855 h 3924795"/>
                <a:gd name="connsiteX6" fmla="*/ 480950 w 5587340"/>
                <a:gd name="connsiteY6" fmla="*/ 3829792 h 3924795"/>
                <a:gd name="connsiteX7" fmla="*/ 528452 w 5587340"/>
                <a:gd name="connsiteY7" fmla="*/ 3912920 h 3924795"/>
                <a:gd name="connsiteX8" fmla="*/ 605641 w 5587340"/>
                <a:gd name="connsiteY8" fmla="*/ 3859481 h 3924795"/>
                <a:gd name="connsiteX9" fmla="*/ 635329 w 5587340"/>
                <a:gd name="connsiteY9" fmla="*/ 3788229 h 3924795"/>
                <a:gd name="connsiteX10" fmla="*/ 706581 w 5587340"/>
                <a:gd name="connsiteY10" fmla="*/ 3817917 h 3924795"/>
                <a:gd name="connsiteX11" fmla="*/ 765958 w 5587340"/>
                <a:gd name="connsiteY11" fmla="*/ 3728852 h 3924795"/>
                <a:gd name="connsiteX12" fmla="*/ 837210 w 5587340"/>
                <a:gd name="connsiteY12" fmla="*/ 3663538 h 3924795"/>
                <a:gd name="connsiteX13" fmla="*/ 950026 w 5587340"/>
                <a:gd name="connsiteY13" fmla="*/ 3218213 h 3924795"/>
                <a:gd name="connsiteX14" fmla="*/ 1175657 w 5587340"/>
                <a:gd name="connsiteY14" fmla="*/ 3918857 h 3924795"/>
                <a:gd name="connsiteX15" fmla="*/ 1235033 w 5587340"/>
                <a:gd name="connsiteY15" fmla="*/ 3716977 h 3924795"/>
                <a:gd name="connsiteX16" fmla="*/ 1294410 w 5587340"/>
                <a:gd name="connsiteY16" fmla="*/ 3764478 h 3924795"/>
                <a:gd name="connsiteX17" fmla="*/ 1341911 w 5587340"/>
                <a:gd name="connsiteY17" fmla="*/ 3705102 h 3924795"/>
                <a:gd name="connsiteX18" fmla="*/ 1478478 w 5587340"/>
                <a:gd name="connsiteY18" fmla="*/ 2594759 h 3924795"/>
                <a:gd name="connsiteX19" fmla="*/ 1585355 w 5587340"/>
                <a:gd name="connsiteY19" fmla="*/ 2986644 h 3924795"/>
                <a:gd name="connsiteX20" fmla="*/ 1662545 w 5587340"/>
                <a:gd name="connsiteY20" fmla="*/ 3918857 h 3924795"/>
                <a:gd name="connsiteX21" fmla="*/ 1929740 w 5587340"/>
                <a:gd name="connsiteY21" fmla="*/ 3912920 h 3924795"/>
                <a:gd name="connsiteX22" fmla="*/ 2060368 w 5587340"/>
                <a:gd name="connsiteY22" fmla="*/ 1787237 h 3924795"/>
                <a:gd name="connsiteX23" fmla="*/ 2113807 w 5587340"/>
                <a:gd name="connsiteY23" fmla="*/ 2386940 h 3924795"/>
                <a:gd name="connsiteX24" fmla="*/ 2161309 w 5587340"/>
                <a:gd name="connsiteY24" fmla="*/ 712520 h 3924795"/>
                <a:gd name="connsiteX25" fmla="*/ 2226623 w 5587340"/>
                <a:gd name="connsiteY25" fmla="*/ 3402281 h 3924795"/>
                <a:gd name="connsiteX26" fmla="*/ 2297875 w 5587340"/>
                <a:gd name="connsiteY26" fmla="*/ 3912920 h 3924795"/>
                <a:gd name="connsiteX27" fmla="*/ 2422566 w 5587340"/>
                <a:gd name="connsiteY27" fmla="*/ 3918857 h 3924795"/>
                <a:gd name="connsiteX28" fmla="*/ 2452254 w 5587340"/>
                <a:gd name="connsiteY28" fmla="*/ 3835730 h 3924795"/>
                <a:gd name="connsiteX29" fmla="*/ 2529444 w 5587340"/>
                <a:gd name="connsiteY29" fmla="*/ 3829792 h 3924795"/>
                <a:gd name="connsiteX30" fmla="*/ 2576945 w 5587340"/>
                <a:gd name="connsiteY30" fmla="*/ 3740728 h 3924795"/>
                <a:gd name="connsiteX31" fmla="*/ 2642259 w 5587340"/>
                <a:gd name="connsiteY31" fmla="*/ 3057896 h 3924795"/>
                <a:gd name="connsiteX32" fmla="*/ 2677885 w 5587340"/>
                <a:gd name="connsiteY32" fmla="*/ 3194463 h 3924795"/>
                <a:gd name="connsiteX33" fmla="*/ 2755075 w 5587340"/>
                <a:gd name="connsiteY33" fmla="*/ 3746665 h 3924795"/>
                <a:gd name="connsiteX34" fmla="*/ 2808514 w 5587340"/>
                <a:gd name="connsiteY34" fmla="*/ 3883231 h 3924795"/>
                <a:gd name="connsiteX35" fmla="*/ 2933205 w 5587340"/>
                <a:gd name="connsiteY35" fmla="*/ 3889169 h 3924795"/>
                <a:gd name="connsiteX36" fmla="*/ 2986644 w 5587340"/>
                <a:gd name="connsiteY36" fmla="*/ 3669476 h 3924795"/>
                <a:gd name="connsiteX37" fmla="*/ 3034145 w 5587340"/>
                <a:gd name="connsiteY37" fmla="*/ 3901044 h 3924795"/>
                <a:gd name="connsiteX38" fmla="*/ 3075709 w 5587340"/>
                <a:gd name="connsiteY38" fmla="*/ 3889169 h 3924795"/>
                <a:gd name="connsiteX39" fmla="*/ 3093522 w 5587340"/>
                <a:gd name="connsiteY39" fmla="*/ 3817917 h 3924795"/>
                <a:gd name="connsiteX40" fmla="*/ 3170711 w 5587340"/>
                <a:gd name="connsiteY40" fmla="*/ 3817917 h 3924795"/>
                <a:gd name="connsiteX41" fmla="*/ 3218213 w 5587340"/>
                <a:gd name="connsiteY41" fmla="*/ 3853543 h 3924795"/>
                <a:gd name="connsiteX42" fmla="*/ 3283527 w 5587340"/>
                <a:gd name="connsiteY42" fmla="*/ 3806042 h 3924795"/>
                <a:gd name="connsiteX43" fmla="*/ 3289465 w 5587340"/>
                <a:gd name="connsiteY43" fmla="*/ 3645725 h 3924795"/>
                <a:gd name="connsiteX44" fmla="*/ 3467594 w 5587340"/>
                <a:gd name="connsiteY44" fmla="*/ 694707 h 3924795"/>
                <a:gd name="connsiteX45" fmla="*/ 3515096 w 5587340"/>
                <a:gd name="connsiteY45" fmla="*/ 0 h 3924795"/>
                <a:gd name="connsiteX46" fmla="*/ 3693226 w 5587340"/>
                <a:gd name="connsiteY46" fmla="*/ 3200400 h 3924795"/>
                <a:gd name="connsiteX47" fmla="*/ 3758540 w 5587340"/>
                <a:gd name="connsiteY47" fmla="*/ 3657600 h 3924795"/>
                <a:gd name="connsiteX48" fmla="*/ 3811979 w 5587340"/>
                <a:gd name="connsiteY48" fmla="*/ 3455720 h 3924795"/>
                <a:gd name="connsiteX49" fmla="*/ 3883231 w 5587340"/>
                <a:gd name="connsiteY49" fmla="*/ 3420094 h 3924795"/>
                <a:gd name="connsiteX50" fmla="*/ 3936670 w 5587340"/>
                <a:gd name="connsiteY50" fmla="*/ 3467595 h 3924795"/>
                <a:gd name="connsiteX51" fmla="*/ 4049485 w 5587340"/>
                <a:gd name="connsiteY51" fmla="*/ 2939143 h 3924795"/>
                <a:gd name="connsiteX52" fmla="*/ 4108862 w 5587340"/>
                <a:gd name="connsiteY52" fmla="*/ 3283528 h 3924795"/>
                <a:gd name="connsiteX53" fmla="*/ 4162301 w 5587340"/>
                <a:gd name="connsiteY53" fmla="*/ 3277590 h 3924795"/>
                <a:gd name="connsiteX54" fmla="*/ 4215740 w 5587340"/>
                <a:gd name="connsiteY54" fmla="*/ 3515096 h 3924795"/>
                <a:gd name="connsiteX55" fmla="*/ 4275116 w 5587340"/>
                <a:gd name="connsiteY55" fmla="*/ 3473533 h 3924795"/>
                <a:gd name="connsiteX56" fmla="*/ 4340431 w 5587340"/>
                <a:gd name="connsiteY56" fmla="*/ 3722915 h 3924795"/>
                <a:gd name="connsiteX57" fmla="*/ 4393870 w 5587340"/>
                <a:gd name="connsiteY57" fmla="*/ 3301340 h 3924795"/>
                <a:gd name="connsiteX58" fmla="*/ 4447309 w 5587340"/>
                <a:gd name="connsiteY58" fmla="*/ 3366655 h 3924795"/>
                <a:gd name="connsiteX59" fmla="*/ 4512623 w 5587340"/>
                <a:gd name="connsiteY59" fmla="*/ 2850078 h 3924795"/>
                <a:gd name="connsiteX60" fmla="*/ 4566062 w 5587340"/>
                <a:gd name="connsiteY60" fmla="*/ 3010395 h 3924795"/>
                <a:gd name="connsiteX61" fmla="*/ 4625439 w 5587340"/>
                <a:gd name="connsiteY61" fmla="*/ 2749138 h 3924795"/>
                <a:gd name="connsiteX62" fmla="*/ 4690753 w 5587340"/>
                <a:gd name="connsiteY62" fmla="*/ 2802577 h 3924795"/>
                <a:gd name="connsiteX63" fmla="*/ 4750129 w 5587340"/>
                <a:gd name="connsiteY63" fmla="*/ 3259777 h 3924795"/>
                <a:gd name="connsiteX64" fmla="*/ 4809506 w 5587340"/>
                <a:gd name="connsiteY64" fmla="*/ 2903517 h 3924795"/>
                <a:gd name="connsiteX65" fmla="*/ 4874820 w 5587340"/>
                <a:gd name="connsiteY65" fmla="*/ 3158837 h 3924795"/>
                <a:gd name="connsiteX66" fmla="*/ 4928259 w 5587340"/>
                <a:gd name="connsiteY66" fmla="*/ 3621974 h 3924795"/>
                <a:gd name="connsiteX67" fmla="*/ 4987636 w 5587340"/>
                <a:gd name="connsiteY67" fmla="*/ 3883231 h 3924795"/>
                <a:gd name="connsiteX68" fmla="*/ 5130140 w 5587340"/>
                <a:gd name="connsiteY68" fmla="*/ 3895107 h 3924795"/>
                <a:gd name="connsiteX69" fmla="*/ 5159828 w 5587340"/>
                <a:gd name="connsiteY69" fmla="*/ 3722915 h 3924795"/>
                <a:gd name="connsiteX70" fmla="*/ 5213267 w 5587340"/>
                <a:gd name="connsiteY70" fmla="*/ 3924795 h 3924795"/>
                <a:gd name="connsiteX71" fmla="*/ 5266706 w 5587340"/>
                <a:gd name="connsiteY71" fmla="*/ 3817917 h 3924795"/>
                <a:gd name="connsiteX72" fmla="*/ 5326083 w 5587340"/>
                <a:gd name="connsiteY72" fmla="*/ 3883231 h 3924795"/>
                <a:gd name="connsiteX73" fmla="*/ 5409210 w 5587340"/>
                <a:gd name="connsiteY73" fmla="*/ 3877294 h 3924795"/>
                <a:gd name="connsiteX74" fmla="*/ 5462649 w 5587340"/>
                <a:gd name="connsiteY74" fmla="*/ 3924795 h 3924795"/>
                <a:gd name="connsiteX75" fmla="*/ 5522026 w 5587340"/>
                <a:gd name="connsiteY75" fmla="*/ 3859481 h 3924795"/>
                <a:gd name="connsiteX76" fmla="*/ 5587340 w 5587340"/>
                <a:gd name="connsiteY76" fmla="*/ 3865418 h 3924795"/>
                <a:gd name="connsiteX77" fmla="*/ 5581402 w 5587340"/>
                <a:gd name="connsiteY77" fmla="*/ 3924795 h 3924795"/>
                <a:gd name="connsiteX78" fmla="*/ 0 w 5587340"/>
                <a:gd name="connsiteY78" fmla="*/ 3883231 h 392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87340" h="3924795">
                  <a:moveTo>
                    <a:pt x="0" y="3883231"/>
                  </a:moveTo>
                  <a:lnTo>
                    <a:pt x="71252" y="3817917"/>
                  </a:lnTo>
                  <a:lnTo>
                    <a:pt x="130628" y="3823855"/>
                  </a:lnTo>
                  <a:lnTo>
                    <a:pt x="225631" y="3906982"/>
                  </a:lnTo>
                  <a:lnTo>
                    <a:pt x="320633" y="3912920"/>
                  </a:lnTo>
                  <a:lnTo>
                    <a:pt x="397823" y="3823855"/>
                  </a:lnTo>
                  <a:lnTo>
                    <a:pt x="480950" y="3829792"/>
                  </a:lnTo>
                  <a:lnTo>
                    <a:pt x="528452" y="3912920"/>
                  </a:lnTo>
                  <a:lnTo>
                    <a:pt x="605641" y="3859481"/>
                  </a:lnTo>
                  <a:lnTo>
                    <a:pt x="635329" y="3788229"/>
                  </a:lnTo>
                  <a:lnTo>
                    <a:pt x="706581" y="3817917"/>
                  </a:lnTo>
                  <a:lnTo>
                    <a:pt x="765958" y="3728852"/>
                  </a:lnTo>
                  <a:lnTo>
                    <a:pt x="837210" y="3663538"/>
                  </a:lnTo>
                  <a:lnTo>
                    <a:pt x="950026" y="3218213"/>
                  </a:lnTo>
                  <a:lnTo>
                    <a:pt x="1175657" y="3918857"/>
                  </a:lnTo>
                  <a:lnTo>
                    <a:pt x="1235033" y="3716977"/>
                  </a:lnTo>
                  <a:lnTo>
                    <a:pt x="1294410" y="3764478"/>
                  </a:lnTo>
                  <a:lnTo>
                    <a:pt x="1341911" y="3705102"/>
                  </a:lnTo>
                  <a:lnTo>
                    <a:pt x="1478478" y="2594759"/>
                  </a:lnTo>
                  <a:lnTo>
                    <a:pt x="1585355" y="2986644"/>
                  </a:lnTo>
                  <a:lnTo>
                    <a:pt x="1662545" y="3918857"/>
                  </a:lnTo>
                  <a:lnTo>
                    <a:pt x="1929740" y="3912920"/>
                  </a:lnTo>
                  <a:lnTo>
                    <a:pt x="2060368" y="1787237"/>
                  </a:lnTo>
                  <a:lnTo>
                    <a:pt x="2113807" y="2386940"/>
                  </a:lnTo>
                  <a:lnTo>
                    <a:pt x="2161309" y="712520"/>
                  </a:lnTo>
                  <a:lnTo>
                    <a:pt x="2226623" y="3402281"/>
                  </a:lnTo>
                  <a:lnTo>
                    <a:pt x="2297875" y="3912920"/>
                  </a:lnTo>
                  <a:lnTo>
                    <a:pt x="2422566" y="3918857"/>
                  </a:lnTo>
                  <a:lnTo>
                    <a:pt x="2452254" y="3835730"/>
                  </a:lnTo>
                  <a:lnTo>
                    <a:pt x="2529444" y="3829792"/>
                  </a:lnTo>
                  <a:lnTo>
                    <a:pt x="2576945" y="3740728"/>
                  </a:lnTo>
                  <a:lnTo>
                    <a:pt x="2642259" y="3057896"/>
                  </a:lnTo>
                  <a:lnTo>
                    <a:pt x="2677885" y="3194463"/>
                  </a:lnTo>
                  <a:lnTo>
                    <a:pt x="2755075" y="3746665"/>
                  </a:lnTo>
                  <a:lnTo>
                    <a:pt x="2808514" y="3883231"/>
                  </a:lnTo>
                  <a:lnTo>
                    <a:pt x="2933205" y="3889169"/>
                  </a:lnTo>
                  <a:lnTo>
                    <a:pt x="2986644" y="3669476"/>
                  </a:lnTo>
                  <a:lnTo>
                    <a:pt x="3034145" y="3901044"/>
                  </a:lnTo>
                  <a:lnTo>
                    <a:pt x="3075709" y="3889169"/>
                  </a:lnTo>
                  <a:lnTo>
                    <a:pt x="3093522" y="3817917"/>
                  </a:lnTo>
                  <a:lnTo>
                    <a:pt x="3170711" y="3817917"/>
                  </a:lnTo>
                  <a:lnTo>
                    <a:pt x="3218213" y="3853543"/>
                  </a:lnTo>
                  <a:lnTo>
                    <a:pt x="3283527" y="3806042"/>
                  </a:lnTo>
                  <a:lnTo>
                    <a:pt x="3289465" y="3645725"/>
                  </a:lnTo>
                  <a:lnTo>
                    <a:pt x="3467594" y="694707"/>
                  </a:lnTo>
                  <a:lnTo>
                    <a:pt x="3515096" y="0"/>
                  </a:lnTo>
                  <a:lnTo>
                    <a:pt x="3693226" y="3200400"/>
                  </a:lnTo>
                  <a:lnTo>
                    <a:pt x="3758540" y="3657600"/>
                  </a:lnTo>
                  <a:lnTo>
                    <a:pt x="3811979" y="3455720"/>
                  </a:lnTo>
                  <a:lnTo>
                    <a:pt x="3883231" y="3420094"/>
                  </a:lnTo>
                  <a:lnTo>
                    <a:pt x="3936670" y="3467595"/>
                  </a:lnTo>
                  <a:lnTo>
                    <a:pt x="4049485" y="2939143"/>
                  </a:lnTo>
                  <a:lnTo>
                    <a:pt x="4108862" y="3283528"/>
                  </a:lnTo>
                  <a:lnTo>
                    <a:pt x="4162301" y="3277590"/>
                  </a:lnTo>
                  <a:lnTo>
                    <a:pt x="4215740" y="3515096"/>
                  </a:lnTo>
                  <a:lnTo>
                    <a:pt x="4275116" y="3473533"/>
                  </a:lnTo>
                  <a:lnTo>
                    <a:pt x="4340431" y="3722915"/>
                  </a:lnTo>
                  <a:lnTo>
                    <a:pt x="4393870" y="3301340"/>
                  </a:lnTo>
                  <a:lnTo>
                    <a:pt x="4447309" y="3366655"/>
                  </a:lnTo>
                  <a:lnTo>
                    <a:pt x="4512623" y="2850078"/>
                  </a:lnTo>
                  <a:lnTo>
                    <a:pt x="4566062" y="3010395"/>
                  </a:lnTo>
                  <a:lnTo>
                    <a:pt x="4625439" y="2749138"/>
                  </a:lnTo>
                  <a:lnTo>
                    <a:pt x="4690753" y="2802577"/>
                  </a:lnTo>
                  <a:lnTo>
                    <a:pt x="4750129" y="3259777"/>
                  </a:lnTo>
                  <a:lnTo>
                    <a:pt x="4809506" y="2903517"/>
                  </a:lnTo>
                  <a:lnTo>
                    <a:pt x="4874820" y="3158837"/>
                  </a:lnTo>
                  <a:lnTo>
                    <a:pt x="4928259" y="3621974"/>
                  </a:lnTo>
                  <a:lnTo>
                    <a:pt x="4987636" y="3883231"/>
                  </a:lnTo>
                  <a:lnTo>
                    <a:pt x="5130140" y="3895107"/>
                  </a:lnTo>
                  <a:lnTo>
                    <a:pt x="5159828" y="3722915"/>
                  </a:lnTo>
                  <a:lnTo>
                    <a:pt x="5213267" y="3924795"/>
                  </a:lnTo>
                  <a:lnTo>
                    <a:pt x="5266706" y="3817917"/>
                  </a:lnTo>
                  <a:lnTo>
                    <a:pt x="5326083" y="3883231"/>
                  </a:lnTo>
                  <a:lnTo>
                    <a:pt x="5409210" y="3877294"/>
                  </a:lnTo>
                  <a:lnTo>
                    <a:pt x="5462649" y="3924795"/>
                  </a:lnTo>
                  <a:lnTo>
                    <a:pt x="5522026" y="3859481"/>
                  </a:lnTo>
                  <a:lnTo>
                    <a:pt x="5587340" y="3865418"/>
                  </a:lnTo>
                  <a:lnTo>
                    <a:pt x="5581402" y="3924795"/>
                  </a:lnTo>
                  <a:lnTo>
                    <a:pt x="0" y="3883231"/>
                  </a:lnTo>
                  <a:close/>
                </a:path>
              </a:pathLst>
            </a:cu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7"/>
            <p:cNvSpPr txBox="1">
              <a:spLocks noChangeArrowheads="1"/>
            </p:cNvSpPr>
            <p:nvPr/>
          </p:nvSpPr>
          <p:spPr bwMode="auto">
            <a:xfrm>
              <a:off x="3276600" y="2438400"/>
              <a:ext cx="1447800" cy="276999"/>
            </a:xfrm>
            <a:prstGeom prst="rect">
              <a:avLst/>
            </a:prstGeom>
            <a:noFill/>
            <a:ln w="9525">
              <a:noFill/>
              <a:miter lim="800000"/>
              <a:headEnd/>
              <a:tailEnd/>
            </a:ln>
          </p:spPr>
          <p:txBody>
            <a:bodyPr wrap="square">
              <a:spAutoFit/>
            </a:bodyPr>
            <a:lstStyle/>
            <a:p>
              <a:pPr algn="ctr"/>
              <a:r>
                <a:rPr lang="en-US" sz="1200" b="1" dirty="0" smtClean="0">
                  <a:solidFill>
                    <a:schemeClr val="accent2"/>
                  </a:solidFill>
                  <a:latin typeface="Tahoma" pitchFamily="34" charset="0"/>
                </a:rPr>
                <a:t>Micro seismicity</a:t>
              </a:r>
              <a:endParaRPr lang="en-US" sz="1200" b="1" dirty="0">
                <a:solidFill>
                  <a:schemeClr val="accent2"/>
                </a:solidFill>
                <a:latin typeface="Tahoma" pitchFamily="34" charset="0"/>
              </a:endParaRPr>
            </a:p>
          </p:txBody>
        </p:sp>
        <p:cxnSp>
          <p:nvCxnSpPr>
            <p:cNvPr id="143" name="Straight Connector 142"/>
            <p:cNvCxnSpPr>
              <a:stCxn id="134" idx="2"/>
              <a:endCxn id="127" idx="24"/>
            </p:cNvCxnSpPr>
            <p:nvPr/>
          </p:nvCxnSpPr>
          <p:spPr>
            <a:xfrm rot="16200000" flipH="1">
              <a:off x="3951495" y="2764403"/>
              <a:ext cx="563621" cy="465611"/>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7" name="Group 148"/>
          <p:cNvGrpSpPr/>
          <p:nvPr/>
        </p:nvGrpSpPr>
        <p:grpSpPr>
          <a:xfrm>
            <a:off x="1181100" y="4191000"/>
            <a:ext cx="6896099" cy="1173480"/>
            <a:chOff x="1409700" y="4419600"/>
            <a:chExt cx="6896099" cy="1173480"/>
          </a:xfrm>
        </p:grpSpPr>
        <p:grpSp>
          <p:nvGrpSpPr>
            <p:cNvPr id="8" name="Group 128"/>
            <p:cNvGrpSpPr/>
            <p:nvPr/>
          </p:nvGrpSpPr>
          <p:grpSpPr>
            <a:xfrm>
              <a:off x="1409700" y="4419600"/>
              <a:ext cx="6896099" cy="1173480"/>
              <a:chOff x="800100" y="4922520"/>
              <a:chExt cx="6896099" cy="1173480"/>
            </a:xfrm>
          </p:grpSpPr>
          <p:sp>
            <p:nvSpPr>
              <p:cNvPr id="9" name="TextBox 7"/>
              <p:cNvSpPr txBox="1">
                <a:spLocks noChangeArrowheads="1"/>
              </p:cNvSpPr>
              <p:nvPr/>
            </p:nvSpPr>
            <p:spPr bwMode="auto">
              <a:xfrm>
                <a:off x="838200" y="4922520"/>
                <a:ext cx="1676400" cy="461665"/>
              </a:xfrm>
              <a:prstGeom prst="rect">
                <a:avLst/>
              </a:prstGeom>
              <a:noFill/>
              <a:ln w="9525">
                <a:noFill/>
                <a:miter lim="800000"/>
                <a:headEnd/>
                <a:tailEnd/>
              </a:ln>
            </p:spPr>
            <p:txBody>
              <a:bodyPr>
                <a:spAutoFit/>
              </a:bodyPr>
              <a:lstStyle/>
              <a:p>
                <a:pPr algn="ctr"/>
                <a:r>
                  <a:rPr lang="en-US" sz="1200" b="1" dirty="0" smtClean="0">
                    <a:solidFill>
                      <a:srgbClr val="990033"/>
                    </a:solidFill>
                    <a:latin typeface="Tahoma" pitchFamily="34" charset="0"/>
                  </a:rPr>
                  <a:t>Natural Fracture / Joint Density</a:t>
                </a:r>
                <a:endParaRPr lang="en-US" sz="1200" b="1" dirty="0">
                  <a:solidFill>
                    <a:srgbClr val="990033"/>
                  </a:solidFill>
                  <a:latin typeface="Tahoma" pitchFamily="34" charset="0"/>
                </a:endParaRPr>
              </a:p>
            </p:txBody>
          </p:sp>
          <p:grpSp>
            <p:nvGrpSpPr>
              <p:cNvPr id="10" name="Group 89"/>
              <p:cNvGrpSpPr/>
              <p:nvPr/>
            </p:nvGrpSpPr>
            <p:grpSpPr>
              <a:xfrm>
                <a:off x="800100" y="5227320"/>
                <a:ext cx="6896099" cy="868680"/>
                <a:chOff x="800100" y="5227320"/>
                <a:chExt cx="6896099" cy="868680"/>
              </a:xfrm>
            </p:grpSpPr>
            <p:cxnSp>
              <p:nvCxnSpPr>
                <p:cNvPr id="27" name="Straight Connector 26"/>
                <p:cNvCxnSpPr/>
                <p:nvPr/>
              </p:nvCxnSpPr>
              <p:spPr>
                <a:xfrm rot="5400000">
                  <a:off x="2937186" y="5661660"/>
                  <a:ext cx="8686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2111256" y="6004560"/>
                  <a:ext cx="1828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2943153"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3069180"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4143987"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1361655"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1478538"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1127889"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2062953"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6738273"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6972039" y="6073140"/>
                  <a:ext cx="457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014115"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6598530"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299828" y="6050280"/>
                  <a:ext cx="914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5874372"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6108138"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965286" y="6027420"/>
                  <a:ext cx="1371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3995100"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4345749"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4462632"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7384707"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722376" y="6018276"/>
                  <a:ext cx="155448"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228139" y="6004560"/>
                  <a:ext cx="1828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248809"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5599458"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547511"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6768288"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5688909"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2766834"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2659095"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2425329"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2308446"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409423"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3351249"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3585015" y="5958840"/>
                  <a:ext cx="2743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4825008"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4941891"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4591242"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2487348" y="5913120"/>
                  <a:ext cx="3657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3026043" y="5867400"/>
                  <a:ext cx="45720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4990194" y="5844540"/>
                  <a:ext cx="50292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3564738" y="5821680"/>
                  <a:ext cx="5486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3827925" y="5967984"/>
                  <a:ext cx="256032"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146570" y="5935980"/>
                  <a:ext cx="32004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3308112" y="5798820"/>
                  <a:ext cx="59436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570965" y="5775960"/>
                  <a:ext cx="6400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7691627"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7574742"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7224093"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7107210"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6522795"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6405912"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6289029"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1964358"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1613709"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a:off x="1730592"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1847475"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1263060" y="6091428"/>
                  <a:ext cx="9144"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5400000">
                  <a:off x="807255" y="5986272"/>
                  <a:ext cx="219456"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5269680" y="5890260"/>
                  <a:ext cx="411480" cy="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grpSp>
        </p:grpSp>
        <p:cxnSp>
          <p:nvCxnSpPr>
            <p:cNvPr id="141" name="Straight Connector 140"/>
            <p:cNvCxnSpPr/>
            <p:nvPr/>
          </p:nvCxnSpPr>
          <p:spPr>
            <a:xfrm rot="5400000">
              <a:off x="1714572" y="4843095"/>
              <a:ext cx="533259" cy="60959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11" name="Group 150"/>
          <p:cNvGrpSpPr/>
          <p:nvPr/>
        </p:nvGrpSpPr>
        <p:grpSpPr>
          <a:xfrm>
            <a:off x="1066800" y="4800600"/>
            <a:ext cx="7239000" cy="886599"/>
            <a:chOff x="1295400" y="5029200"/>
            <a:chExt cx="7239000" cy="886599"/>
          </a:xfrm>
        </p:grpSpPr>
        <p:grpSp>
          <p:nvGrpSpPr>
            <p:cNvPr id="15" name="Group 129"/>
            <p:cNvGrpSpPr/>
            <p:nvPr/>
          </p:nvGrpSpPr>
          <p:grpSpPr>
            <a:xfrm>
              <a:off x="1371600" y="5486400"/>
              <a:ext cx="7010400" cy="219456"/>
              <a:chOff x="762000" y="4724400"/>
              <a:chExt cx="7010400" cy="219456"/>
            </a:xfrm>
          </p:grpSpPr>
          <p:cxnSp>
            <p:nvCxnSpPr>
              <p:cNvPr id="114" name="Straight Connector 113"/>
              <p:cNvCxnSpPr/>
              <p:nvPr/>
            </p:nvCxnSpPr>
            <p:spPr>
              <a:xfrm>
                <a:off x="762000" y="4834128"/>
                <a:ext cx="7010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8" name="Group 110"/>
              <p:cNvGrpSpPr/>
              <p:nvPr/>
            </p:nvGrpSpPr>
            <p:grpSpPr>
              <a:xfrm>
                <a:off x="1858488" y="4724400"/>
                <a:ext cx="5480463" cy="219456"/>
                <a:chOff x="1858488" y="4882242"/>
                <a:chExt cx="5480463" cy="219456"/>
              </a:xfrm>
            </p:grpSpPr>
            <p:cxnSp>
              <p:nvCxnSpPr>
                <p:cNvPr id="91" name="Straight Connector 90"/>
                <p:cNvCxnSpPr/>
                <p:nvPr/>
              </p:nvCxnSpPr>
              <p:spPr>
                <a:xfrm rot="5400000">
                  <a:off x="1748760"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2526594"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316687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400000">
                  <a:off x="385267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a:off x="4480087"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514065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a:off x="5910072"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6582017"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400000">
                  <a:off x="7229223" y="4991970"/>
                  <a:ext cx="219456"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25" name="Group 109"/>
              <p:cNvGrpSpPr/>
              <p:nvPr/>
            </p:nvGrpSpPr>
            <p:grpSpPr>
              <a:xfrm>
                <a:off x="2209800" y="4773168"/>
                <a:ext cx="5419106" cy="121920"/>
                <a:chOff x="2209800" y="4853049"/>
                <a:chExt cx="5419106" cy="121920"/>
              </a:xfrm>
            </p:grpSpPr>
            <p:sp>
              <p:nvSpPr>
                <p:cNvPr id="101" name="Oval 100"/>
                <p:cNvSpPr>
                  <a:spLocks noChangeAspect="1"/>
                </p:cNvSpPr>
                <p:nvPr/>
              </p:nvSpPr>
              <p:spPr>
                <a:xfrm>
                  <a:off x="4222668"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a:spLocks noChangeAspect="1"/>
                </p:cNvSpPr>
                <p:nvPr/>
              </p:nvSpPr>
              <p:spPr>
                <a:xfrm>
                  <a:off x="220980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a:spLocks noChangeAspect="1"/>
                </p:cNvSpPr>
                <p:nvPr/>
              </p:nvSpPr>
              <p:spPr>
                <a:xfrm>
                  <a:off x="289560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a:spLocks noChangeAspect="1"/>
                </p:cNvSpPr>
                <p:nvPr/>
              </p:nvSpPr>
              <p:spPr>
                <a:xfrm>
                  <a:off x="353568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a:spLocks noChangeAspect="1"/>
                </p:cNvSpPr>
                <p:nvPr/>
              </p:nvSpPr>
              <p:spPr>
                <a:xfrm>
                  <a:off x="488254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a:spLocks noChangeAspect="1"/>
                </p:cNvSpPr>
                <p:nvPr/>
              </p:nvSpPr>
              <p:spPr>
                <a:xfrm>
                  <a:off x="5642561"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a:spLocks noChangeAspect="1"/>
                </p:cNvSpPr>
                <p:nvPr/>
              </p:nvSpPr>
              <p:spPr>
                <a:xfrm>
                  <a:off x="6295703"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a:spLocks noChangeAspect="1"/>
                </p:cNvSpPr>
                <p:nvPr/>
              </p:nvSpPr>
              <p:spPr>
                <a:xfrm>
                  <a:off x="6934200"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a:spLocks noChangeAspect="1"/>
                </p:cNvSpPr>
                <p:nvPr/>
              </p:nvSpPr>
              <p:spPr>
                <a:xfrm>
                  <a:off x="7506986" y="4853049"/>
                  <a:ext cx="121920" cy="121920"/>
                </a:xfrm>
                <a:prstGeom prst="ellipse">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2" name="TextBox 7"/>
            <p:cNvSpPr txBox="1">
              <a:spLocks noChangeArrowheads="1"/>
            </p:cNvSpPr>
            <p:nvPr/>
          </p:nvSpPr>
          <p:spPr bwMode="auto">
            <a:xfrm>
              <a:off x="7924800" y="5029200"/>
              <a:ext cx="609600" cy="276999"/>
            </a:xfrm>
            <a:prstGeom prst="rect">
              <a:avLst/>
            </a:prstGeom>
            <a:noFill/>
            <a:ln w="9525">
              <a:noFill/>
              <a:miter lim="800000"/>
              <a:headEnd/>
              <a:tailEnd/>
            </a:ln>
          </p:spPr>
          <p:txBody>
            <a:bodyPr wrap="square">
              <a:spAutoFit/>
            </a:bodyPr>
            <a:lstStyle/>
            <a:p>
              <a:pPr algn="ctr"/>
              <a:r>
                <a:rPr lang="en-US" sz="1200" b="1" dirty="0" smtClean="0">
                  <a:solidFill>
                    <a:srgbClr val="FF0000"/>
                  </a:solidFill>
                  <a:latin typeface="Tahoma" pitchFamily="34" charset="0"/>
                </a:rPr>
                <a:t>Ports</a:t>
              </a:r>
              <a:endParaRPr lang="en-US" sz="1200" b="1" dirty="0">
                <a:solidFill>
                  <a:srgbClr val="FF0000"/>
                </a:solidFill>
                <a:latin typeface="Tahoma" pitchFamily="34" charset="0"/>
              </a:endParaRPr>
            </a:p>
          </p:txBody>
        </p:sp>
        <p:sp>
          <p:nvSpPr>
            <p:cNvPr id="133" name="TextBox 7"/>
            <p:cNvSpPr txBox="1">
              <a:spLocks noChangeArrowheads="1"/>
            </p:cNvSpPr>
            <p:nvPr/>
          </p:nvSpPr>
          <p:spPr bwMode="auto">
            <a:xfrm>
              <a:off x="1295400" y="5638800"/>
              <a:ext cx="838200" cy="276999"/>
            </a:xfrm>
            <a:prstGeom prst="rect">
              <a:avLst/>
            </a:prstGeom>
            <a:noFill/>
            <a:ln w="9525">
              <a:noFill/>
              <a:miter lim="800000"/>
              <a:headEnd/>
              <a:tailEnd/>
            </a:ln>
          </p:spPr>
          <p:txBody>
            <a:bodyPr wrap="square">
              <a:spAutoFit/>
            </a:bodyPr>
            <a:lstStyle/>
            <a:p>
              <a:pPr algn="ctr"/>
              <a:r>
                <a:rPr lang="en-US" sz="1200" b="1" dirty="0" smtClean="0">
                  <a:solidFill>
                    <a:schemeClr val="tx2"/>
                  </a:solidFill>
                  <a:latin typeface="Tahoma" pitchFamily="34" charset="0"/>
                </a:rPr>
                <a:t>Packers </a:t>
              </a:r>
              <a:endParaRPr lang="en-US" sz="1200" b="1" dirty="0">
                <a:solidFill>
                  <a:schemeClr val="tx2"/>
                </a:solidFill>
                <a:latin typeface="Tahoma" pitchFamily="34" charset="0"/>
              </a:endParaRPr>
            </a:p>
          </p:txBody>
        </p:sp>
        <p:cxnSp>
          <p:nvCxnSpPr>
            <p:cNvPr id="136" name="Straight Connector 135"/>
            <p:cNvCxnSpPr>
              <a:stCxn id="132" idx="1"/>
            </p:cNvCxnSpPr>
            <p:nvPr/>
          </p:nvCxnSpPr>
          <p:spPr>
            <a:xfrm rot="10800000" flipV="1">
              <a:off x="7647866" y="5167699"/>
              <a:ext cx="276935" cy="385323"/>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endCxn id="133" idx="3"/>
            </p:cNvCxnSpPr>
            <p:nvPr/>
          </p:nvCxnSpPr>
          <p:spPr>
            <a:xfrm rot="10800000" flipV="1">
              <a:off x="2133600" y="5638800"/>
              <a:ext cx="304800" cy="138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cxnSp>
        <p:nvCxnSpPr>
          <p:cNvPr id="11" name="Straight Connector 10"/>
          <p:cNvCxnSpPr/>
          <p:nvPr/>
        </p:nvCxnSpPr>
        <p:spPr>
          <a:xfrm>
            <a:off x="2247900" y="2431150"/>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28850" y="5009985"/>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Title 1"/>
          <p:cNvSpPr txBox="1">
            <a:spLocks/>
          </p:cNvSpPr>
          <p:nvPr/>
        </p:nvSpPr>
        <p:spPr>
          <a:xfrm>
            <a:off x="458724" y="19508"/>
            <a:ext cx="8759952" cy="758952"/>
          </a:xfrm>
          <a:prstGeom prst="rect">
            <a:avLst/>
          </a:prstGeom>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smtClean="0">
                <a:ln>
                  <a:noFill/>
                </a:ln>
                <a:solidFill>
                  <a:schemeClr val="tx1"/>
                </a:solidFill>
                <a:effectLst/>
                <a:uLnTx/>
                <a:uFillTx/>
                <a:latin typeface="Arial"/>
                <a:ea typeface="+mj-ea"/>
                <a:cs typeface="Arial"/>
              </a:rPr>
              <a:t>Microearthquakes</a:t>
            </a:r>
            <a:r>
              <a:rPr kumimoji="0" lang="en-US" sz="3200" b="0" i="0" u="none" strike="noStrike" kern="1200" cap="none" spc="0" normalizeH="0" noProof="0" dirty="0" smtClean="0">
                <a:ln>
                  <a:noFill/>
                </a:ln>
                <a:solidFill>
                  <a:schemeClr val="tx1"/>
                </a:solidFill>
                <a:effectLst/>
                <a:uLnTx/>
                <a:uFillTx/>
                <a:latin typeface="Arial"/>
                <a:ea typeface="+mj-ea"/>
                <a:cs typeface="Arial"/>
              </a:rPr>
              <a:t> Can’t Explain Production</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5" name="Picture 2"/>
          <p:cNvPicPr>
            <a:picLocks noChangeAspect="1" noChangeArrowheads="1"/>
          </p:cNvPicPr>
          <p:nvPr/>
        </p:nvPicPr>
        <p:blipFill>
          <a:blip r:embed="rId3"/>
          <a:srcRect/>
          <a:stretch>
            <a:fillRect/>
          </a:stretch>
        </p:blipFill>
        <p:spPr bwMode="auto">
          <a:xfrm>
            <a:off x="1843690" y="1072630"/>
            <a:ext cx="5446110" cy="4939689"/>
          </a:xfrm>
          <a:prstGeom prst="rect">
            <a:avLst/>
          </a:prstGeom>
          <a:noFill/>
          <a:ln w="9525">
            <a:noFill/>
            <a:miter lim="800000"/>
            <a:headEnd/>
            <a:tailEnd/>
          </a:ln>
        </p:spPr>
      </p:pic>
      <p:sp>
        <p:nvSpPr>
          <p:cNvPr id="16" name="TextBox 15"/>
          <p:cNvSpPr txBox="1"/>
          <p:nvPr/>
        </p:nvSpPr>
        <p:spPr>
          <a:xfrm>
            <a:off x="250595" y="5934525"/>
            <a:ext cx="8711089" cy="830997"/>
          </a:xfrm>
          <a:prstGeom prst="rect">
            <a:avLst/>
          </a:prstGeom>
          <a:noFill/>
        </p:spPr>
        <p:txBody>
          <a:bodyPr wrap="none" rtlCol="0">
            <a:spAutoFit/>
          </a:bodyPr>
          <a:lstStyle/>
          <a:p>
            <a:pPr algn="ctr"/>
            <a:r>
              <a:rPr lang="en-US" sz="2400" dirty="0" smtClean="0">
                <a:latin typeface="Arial"/>
                <a:cs typeface="Arial"/>
              </a:rPr>
              <a:t>Volume Affected by 4000 </a:t>
            </a:r>
            <a:r>
              <a:rPr lang="en-US" sz="2400" dirty="0" err="1" smtClean="0">
                <a:latin typeface="Arial"/>
                <a:cs typeface="Arial"/>
              </a:rPr>
              <a:t>Microearthquakes</a:t>
            </a:r>
            <a:r>
              <a:rPr lang="en-US" sz="2400" dirty="0" smtClean="0">
                <a:latin typeface="Arial"/>
                <a:cs typeface="Arial"/>
              </a:rPr>
              <a:t> Can</a:t>
            </a:r>
          </a:p>
          <a:p>
            <a:pPr algn="ctr"/>
            <a:r>
              <a:rPr lang="en-US" sz="2400" dirty="0" smtClean="0">
                <a:latin typeface="Arial"/>
                <a:cs typeface="Arial"/>
              </a:rPr>
              <a:t>Account for Less Than 1% of Gas Production in First 6 Months</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41"/>
            <a:ext cx="8229600" cy="1143000"/>
          </a:xfrm>
        </p:spPr>
        <p:txBody>
          <a:bodyPr>
            <a:normAutofit/>
          </a:bodyPr>
          <a:lstStyle/>
          <a:p>
            <a:r>
              <a:rPr lang="en-US" sz="3200" dirty="0" smtClean="0">
                <a:solidFill>
                  <a:schemeClr val="bg1"/>
                </a:solidFill>
                <a:latin typeface="Arial"/>
                <a:cs typeface="Arial"/>
              </a:rPr>
              <a:t>Full Model Results</a:t>
            </a:r>
            <a:endParaRPr lang="en-US" sz="3200" dirty="0">
              <a:solidFill>
                <a:schemeClr val="bg1"/>
              </a:solidFill>
              <a:latin typeface="Arial"/>
              <a:cs typeface="Arial"/>
            </a:endParaRPr>
          </a:p>
        </p:txBody>
      </p:sp>
      <p:sp>
        <p:nvSpPr>
          <p:cNvPr id="17" name="Content Placeholder 2"/>
          <p:cNvSpPr txBox="1">
            <a:spLocks/>
          </p:cNvSpPr>
          <p:nvPr/>
        </p:nvSpPr>
        <p:spPr>
          <a:xfrm>
            <a:off x="0" y="1585560"/>
            <a:ext cx="4114800" cy="1787955"/>
          </a:xfrm>
          <a:prstGeom prst="rect">
            <a:avLst/>
          </a:prstGeom>
        </p:spPr>
        <p:txBody>
          <a:bodyPr/>
          <a:lstStyle/>
          <a:p>
            <a:pPr marL="171450" marR="0" lvl="0" indent="-171450" algn="l" defTabSz="914400" rtl="0" eaLnBrk="1" fontAlgn="base" latinLnBrk="0" hangingPunct="1">
              <a:lnSpc>
                <a:spcPct val="100000"/>
              </a:lnSpc>
              <a:spcBef>
                <a:spcPct val="20000"/>
              </a:spcBef>
              <a:spcAft>
                <a:spcPct val="0"/>
              </a:spcAft>
              <a:buSzPct val="95000"/>
              <a:tabLst/>
              <a:defRPr/>
            </a:pPr>
            <a:r>
              <a:rPr kumimoji="0" lang="en-US" sz="2400" b="1" i="0" u="none" strike="noStrike" kern="0" cap="none" spc="0" normalizeH="0" baseline="0" noProof="0" dirty="0" smtClean="0">
                <a:ln>
                  <a:noFill/>
                </a:ln>
                <a:effectLst/>
                <a:uLnTx/>
                <a:uFillTx/>
                <a:latin typeface="Arial"/>
                <a:ea typeface="ＭＳ Ｐゴシック" pitchFamily="-109" charset="-128"/>
                <a:cs typeface="ＭＳ Ｐゴシック" pitchFamily="-109" charset="-128"/>
              </a:rPr>
              <a:t>Predictions</a:t>
            </a:r>
            <a:r>
              <a:rPr kumimoji="0" lang="en-US" sz="2400" b="1" i="0" u="none" strike="noStrike" kern="0" cap="none" spc="0" normalizeH="0" noProof="0" dirty="0" smtClean="0">
                <a:ln>
                  <a:noFill/>
                </a:ln>
                <a:effectLst/>
                <a:uLnTx/>
                <a:uFillTx/>
                <a:latin typeface="Arial"/>
                <a:ea typeface="ＭＳ Ｐゴシック" pitchFamily="-109" charset="-128"/>
                <a:cs typeface="ＭＳ Ｐゴシック" pitchFamily="-109" charset="-128"/>
              </a:rPr>
              <a:t> of the full well model matched the distribution of production from each stage</a:t>
            </a:r>
            <a:endParaRPr lang="en-US" sz="2400" b="1" kern="0" dirty="0" smtClean="0">
              <a:latin typeface="Arial"/>
              <a:ea typeface="ＭＳ Ｐゴシック" pitchFamily="-109" charset="-128"/>
              <a:cs typeface="ＭＳ Ｐゴシック" pitchFamily="-109" charset="-128"/>
            </a:endParaRPr>
          </a:p>
          <a:p>
            <a:pPr marL="171450" marR="0" lvl="0" indent="-171450" algn="l" defTabSz="914400" rtl="0" eaLnBrk="1" fontAlgn="base" latinLnBrk="0" hangingPunct="1">
              <a:lnSpc>
                <a:spcPct val="100000"/>
              </a:lnSpc>
              <a:spcBef>
                <a:spcPct val="20000"/>
              </a:spcBef>
              <a:spcAft>
                <a:spcPct val="0"/>
              </a:spcAft>
              <a:buClr>
                <a:srgbClr val="3368A8"/>
              </a:buClr>
              <a:buSzPct val="95000"/>
              <a:tabLst/>
              <a:defRPr/>
            </a:pPr>
            <a:endParaRPr kumimoji="0" lang="en-US" sz="2000" b="1" i="0" u="none" strike="noStrike" kern="0" cap="none" spc="0" normalizeH="0" baseline="0" noProof="0" dirty="0" smtClean="0">
              <a:ln>
                <a:noFill/>
              </a:ln>
              <a:solidFill>
                <a:srgbClr val="FFC000"/>
              </a:solidFill>
              <a:effectLst/>
              <a:uLnTx/>
              <a:uFillTx/>
              <a:latin typeface="Arial"/>
              <a:ea typeface="ＭＳ Ｐゴシック" pitchFamily="-109" charset="-128"/>
              <a:cs typeface="ＭＳ Ｐゴシック" pitchFamily="-109" charset="-128"/>
            </a:endParaRPr>
          </a:p>
        </p:txBody>
      </p:sp>
      <p:grpSp>
        <p:nvGrpSpPr>
          <p:cNvPr id="3" name="Group 12"/>
          <p:cNvGrpSpPr/>
          <p:nvPr/>
        </p:nvGrpSpPr>
        <p:grpSpPr>
          <a:xfrm>
            <a:off x="2209800" y="3429000"/>
            <a:ext cx="3429000" cy="2971800"/>
            <a:chOff x="4267200" y="3886200"/>
            <a:chExt cx="3352800" cy="2743200"/>
          </a:xfrm>
        </p:grpSpPr>
        <p:sp>
          <p:nvSpPr>
            <p:cNvPr id="11" name="Rectangle 10"/>
            <p:cNvSpPr/>
            <p:nvPr/>
          </p:nvSpPr>
          <p:spPr>
            <a:xfrm>
              <a:off x="4267200" y="3886200"/>
              <a:ext cx="3352800" cy="27432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cstate="screen"/>
            <a:srcRect l="9258"/>
            <a:stretch>
              <a:fillRect/>
            </a:stretch>
          </p:blipFill>
          <p:spPr bwMode="auto">
            <a:xfrm>
              <a:off x="4639733" y="3962400"/>
              <a:ext cx="2904344" cy="2591025"/>
            </a:xfrm>
            <a:prstGeom prst="rect">
              <a:avLst/>
            </a:prstGeom>
            <a:solidFill>
              <a:srgbClr val="FFFFFF"/>
            </a:solidFill>
            <a:ln>
              <a:noFill/>
            </a:ln>
          </p:spPr>
        </p:pic>
        <p:sp>
          <p:nvSpPr>
            <p:cNvPr id="10" name="Rectangle 9"/>
            <p:cNvSpPr/>
            <p:nvPr/>
          </p:nvSpPr>
          <p:spPr>
            <a:xfrm rot="21334585">
              <a:off x="4648167" y="4113985"/>
              <a:ext cx="456487" cy="152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descr="temp.bmp"/>
          <p:cNvPicPr>
            <a:picLocks noChangeAspect="1"/>
          </p:cNvPicPr>
          <p:nvPr/>
        </p:nvPicPr>
        <p:blipFill>
          <a:blip r:embed="rId4" cstate="print">
            <a:clrChange>
              <a:clrFrom>
                <a:srgbClr val="FDFDFD"/>
              </a:clrFrom>
              <a:clrTo>
                <a:srgbClr val="FDFDFD">
                  <a:alpha val="0"/>
                </a:srgbClr>
              </a:clrTo>
            </a:clrChange>
          </a:blip>
          <a:srcRect r="60476" b="54571"/>
          <a:stretch>
            <a:fillRect/>
          </a:stretch>
        </p:blipFill>
        <p:spPr>
          <a:xfrm>
            <a:off x="4724400" y="1219200"/>
            <a:ext cx="4229100" cy="3038074"/>
          </a:xfrm>
          <a:prstGeom prst="rect">
            <a:avLst/>
          </a:prstGeom>
          <a:ln>
            <a:noFill/>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17" name="TextBox 2"/>
          <p:cNvSpPr txBox="1">
            <a:spLocks noChangeArrowheads="1"/>
          </p:cNvSpPr>
          <p:nvPr/>
        </p:nvSpPr>
        <p:spPr bwMode="auto">
          <a:xfrm>
            <a:off x="1050595" y="-69660"/>
            <a:ext cx="7289175" cy="954107"/>
          </a:xfrm>
          <a:prstGeom prst="rect">
            <a:avLst/>
          </a:prstGeom>
          <a:noFill/>
          <a:ln w="9525">
            <a:noFill/>
            <a:miter lim="800000"/>
            <a:headEnd/>
            <a:tailEnd/>
          </a:ln>
        </p:spPr>
        <p:txBody>
          <a:bodyPr wrap="none">
            <a:prstTxWarp prst="textNoShape">
              <a:avLst/>
            </a:prstTxWarp>
            <a:spAutoFit/>
          </a:bodyPr>
          <a:lstStyle/>
          <a:p>
            <a:pPr algn="ctr"/>
            <a:r>
              <a:rPr lang="en-US" sz="2800" dirty="0" smtClean="0">
                <a:latin typeface="Arial" charset="0"/>
                <a:ea typeface="Arial" charset="0"/>
                <a:cs typeface="Arial" charset="0"/>
              </a:rPr>
              <a:t>Can we Identify Optimal Areas For Reservoir </a:t>
            </a:r>
          </a:p>
          <a:p>
            <a:pPr algn="ctr"/>
            <a:r>
              <a:rPr lang="en-US" sz="2800" dirty="0" smtClean="0">
                <a:latin typeface="Arial" charset="0"/>
                <a:ea typeface="Arial" charset="0"/>
                <a:cs typeface="Arial" charset="0"/>
              </a:rPr>
              <a:t>Stimulation Before Drilling and </a:t>
            </a:r>
            <a:r>
              <a:rPr lang="en-US" sz="2800" dirty="0" err="1" smtClean="0">
                <a:latin typeface="Arial" charset="0"/>
                <a:ea typeface="Arial" charset="0"/>
                <a:cs typeface="Arial" charset="0"/>
              </a:rPr>
              <a:t>Frac’ing</a:t>
            </a:r>
            <a:r>
              <a:rPr lang="en-US" sz="2800" dirty="0" smtClean="0">
                <a:latin typeface="Arial" charset="0"/>
                <a:ea typeface="Arial" charset="0"/>
                <a:cs typeface="Arial" charset="0"/>
              </a:rPr>
              <a:t>?</a:t>
            </a:r>
            <a:endParaRPr lang="en-US" sz="2800" dirty="0">
              <a:latin typeface="Arial" charset="0"/>
              <a:ea typeface="Arial" charset="0"/>
              <a:cs typeface="Arial" charset="0"/>
            </a:endParaRPr>
          </a:p>
        </p:txBody>
      </p:sp>
      <p:pic>
        <p:nvPicPr>
          <p:cNvPr id="18" name="Picture 3"/>
          <p:cNvPicPr>
            <a:picLocks noChangeAspect="1" noChangeArrowheads="1"/>
          </p:cNvPicPr>
          <p:nvPr/>
        </p:nvPicPr>
        <p:blipFill>
          <a:blip r:embed="rId3"/>
          <a:srcRect t="17625"/>
          <a:stretch>
            <a:fillRect/>
          </a:stretch>
        </p:blipFill>
        <p:spPr bwMode="auto">
          <a:xfrm>
            <a:off x="-44438" y="4268586"/>
            <a:ext cx="3939106" cy="2589413"/>
          </a:xfrm>
          <a:prstGeom prst="rect">
            <a:avLst/>
          </a:prstGeom>
          <a:noFill/>
          <a:ln w="9525">
            <a:noFill/>
            <a:miter lim="800000"/>
            <a:headEnd/>
            <a:tailEnd/>
          </a:ln>
        </p:spPr>
      </p:pic>
      <p:pic>
        <p:nvPicPr>
          <p:cNvPr id="15" name="Picture 2"/>
          <p:cNvPicPr>
            <a:picLocks noChangeAspect="1" noChangeArrowheads="1"/>
          </p:cNvPicPr>
          <p:nvPr/>
        </p:nvPicPr>
        <p:blipFill>
          <a:blip r:embed="rId4"/>
          <a:srcRect/>
          <a:stretch>
            <a:fillRect/>
          </a:stretch>
        </p:blipFill>
        <p:spPr bwMode="auto">
          <a:xfrm>
            <a:off x="0" y="974725"/>
            <a:ext cx="3903738" cy="3540738"/>
          </a:xfrm>
          <a:prstGeom prst="rect">
            <a:avLst/>
          </a:prstGeom>
          <a:noFill/>
          <a:ln w="9525">
            <a:noFill/>
            <a:miter lim="800000"/>
            <a:headEnd/>
            <a:tailEnd/>
          </a:ln>
        </p:spPr>
      </p:pic>
      <p:sp>
        <p:nvSpPr>
          <p:cNvPr id="19" name="Rectangle 18"/>
          <p:cNvSpPr/>
          <p:nvPr/>
        </p:nvSpPr>
        <p:spPr>
          <a:xfrm>
            <a:off x="1505056" y="2540145"/>
            <a:ext cx="1269891" cy="763353"/>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a:grpSpLocks/>
          </p:cNvGrpSpPr>
          <p:nvPr/>
        </p:nvGrpSpPr>
        <p:grpSpPr bwMode="auto">
          <a:xfrm>
            <a:off x="4197349" y="1526750"/>
            <a:ext cx="4845053" cy="4548717"/>
            <a:chOff x="36" y="816"/>
            <a:chExt cx="4080" cy="3212"/>
          </a:xfrm>
        </p:grpSpPr>
        <p:pic>
          <p:nvPicPr>
            <p:cNvPr id="13" name="Picture 2"/>
            <p:cNvPicPr>
              <a:picLocks noChangeAspect="1" noChangeArrowheads="1"/>
            </p:cNvPicPr>
            <p:nvPr/>
          </p:nvPicPr>
          <p:blipFill>
            <a:blip r:embed="rId5"/>
            <a:srcRect l="12619" t="6857" r="3094" b="9714"/>
            <a:stretch>
              <a:fillRect/>
            </a:stretch>
          </p:blipFill>
          <p:spPr bwMode="auto">
            <a:xfrm>
              <a:off x="36" y="816"/>
              <a:ext cx="4080" cy="3212"/>
            </a:xfrm>
            <a:prstGeom prst="rect">
              <a:avLst/>
            </a:prstGeom>
            <a:noFill/>
            <a:ln w="9525">
              <a:noFill/>
              <a:miter lim="800000"/>
              <a:headEnd/>
              <a:tailEnd/>
            </a:ln>
          </p:spPr>
        </p:pic>
        <p:sp>
          <p:nvSpPr>
            <p:cNvPr id="14" name="Line 5"/>
            <p:cNvSpPr>
              <a:spLocks noChangeShapeType="1"/>
            </p:cNvSpPr>
            <p:nvPr/>
          </p:nvSpPr>
          <p:spPr bwMode="auto">
            <a:xfrm>
              <a:off x="1680" y="2640"/>
              <a:ext cx="1152" cy="672"/>
            </a:xfrm>
            <a:prstGeom prst="line">
              <a:avLst/>
            </a:prstGeom>
            <a:noFill/>
            <a:ln w="25400">
              <a:solidFill>
                <a:srgbClr val="FF0000"/>
              </a:solidFill>
              <a:round/>
              <a:headEnd/>
              <a:tailEnd type="stealth" w="lg" len="lg"/>
            </a:ln>
          </p:spPr>
          <p:txBody>
            <a:bodyPr>
              <a:prstTxWarp prst="textNoShape">
                <a:avLst/>
              </a:prstTxWarp>
            </a:bodyPr>
            <a:lstStyle/>
            <a:p>
              <a:endParaRPr lang="en-US"/>
            </a:p>
          </p:txBody>
        </p:sp>
        <p:sp>
          <p:nvSpPr>
            <p:cNvPr id="16" name="Text Box 6"/>
            <p:cNvSpPr txBox="1">
              <a:spLocks noChangeArrowheads="1"/>
            </p:cNvSpPr>
            <p:nvPr/>
          </p:nvSpPr>
          <p:spPr bwMode="auto">
            <a:xfrm>
              <a:off x="2452" y="3264"/>
              <a:ext cx="1052" cy="456"/>
            </a:xfrm>
            <a:prstGeom prst="rect">
              <a:avLst/>
            </a:prstGeom>
            <a:noFill/>
            <a:ln w="9525">
              <a:noFill/>
              <a:miter lim="800000"/>
              <a:headEnd/>
              <a:tailEnd/>
            </a:ln>
          </p:spPr>
          <p:txBody>
            <a:bodyPr wrap="square">
              <a:prstTxWarp prst="textNoShape">
                <a:avLst/>
              </a:prstTxWarp>
              <a:spAutoFit/>
            </a:bodyPr>
            <a:lstStyle/>
            <a:p>
              <a:r>
                <a:rPr lang="en-US"/>
                <a:t>Formation Top</a:t>
              </a:r>
            </a:p>
          </p:txBody>
        </p:sp>
        <p:sp>
          <p:nvSpPr>
            <p:cNvPr id="20" name="Text Box 8"/>
            <p:cNvSpPr txBox="1">
              <a:spLocks noChangeArrowheads="1"/>
            </p:cNvSpPr>
            <p:nvPr/>
          </p:nvSpPr>
          <p:spPr bwMode="auto">
            <a:xfrm>
              <a:off x="1332" y="3432"/>
              <a:ext cx="1260" cy="456"/>
            </a:xfrm>
            <a:prstGeom prst="rect">
              <a:avLst/>
            </a:prstGeom>
            <a:noFill/>
            <a:ln w="9525">
              <a:noFill/>
              <a:miter lim="800000"/>
              <a:headEnd/>
              <a:tailEnd/>
            </a:ln>
          </p:spPr>
          <p:txBody>
            <a:bodyPr wrap="square">
              <a:prstTxWarp prst="textNoShape">
                <a:avLst/>
              </a:prstTxWarp>
              <a:spAutoFit/>
            </a:bodyPr>
            <a:lstStyle/>
            <a:p>
              <a:r>
                <a:rPr lang="en-US"/>
                <a:t>Formation Bottom</a:t>
              </a:r>
            </a:p>
          </p:txBody>
        </p:sp>
        <p:sp>
          <p:nvSpPr>
            <p:cNvPr id="21" name="Line 10"/>
            <p:cNvSpPr>
              <a:spLocks noChangeShapeType="1"/>
            </p:cNvSpPr>
            <p:nvPr/>
          </p:nvSpPr>
          <p:spPr bwMode="auto">
            <a:xfrm>
              <a:off x="1488" y="2832"/>
              <a:ext cx="480" cy="624"/>
            </a:xfrm>
            <a:prstGeom prst="line">
              <a:avLst/>
            </a:prstGeom>
            <a:noFill/>
            <a:ln w="25400">
              <a:solidFill>
                <a:srgbClr val="FF0000"/>
              </a:solidFill>
              <a:round/>
              <a:headEnd/>
              <a:tailEnd type="stealth" w="lg" len="lg"/>
            </a:ln>
          </p:spPr>
          <p:txBody>
            <a:bodyPr>
              <a:prstTxWarp prst="textNoShape">
                <a:avLst/>
              </a:prstTxWarp>
            </a:bodyPr>
            <a:lstStyle/>
            <a:p>
              <a:endParaRPr lang="en-US"/>
            </a:p>
          </p:txBody>
        </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900913" y="79965"/>
            <a:ext cx="8736012" cy="703262"/>
          </a:xfrm>
          <a:prstGeom prst="rect">
            <a:avLst/>
          </a:prstGeom>
          <a:noFill/>
          <a:ln w="9525">
            <a:noFill/>
            <a:miter lim="800000"/>
            <a:headEnd/>
            <a:tailEnd/>
          </a:ln>
        </p:spPr>
        <p:txBody>
          <a:bodyPr anchor="ctr">
            <a:prstTxWarp prst="textNoShape">
              <a:avLst/>
            </a:prstTxWarp>
          </a:bodyPr>
          <a:lstStyle/>
          <a:p>
            <a:pPr eaLnBrk="0" hangingPunct="0"/>
            <a:r>
              <a:rPr lang="en-US" sz="3200" dirty="0">
                <a:solidFill>
                  <a:srgbClr val="000000"/>
                </a:solidFill>
                <a:latin typeface="Arial"/>
                <a:cs typeface="Arial"/>
              </a:rPr>
              <a:t> Attribute Analysis</a:t>
            </a:r>
          </a:p>
        </p:txBody>
      </p:sp>
      <p:sp>
        <p:nvSpPr>
          <p:cNvPr id="28675" name="TextBox 3"/>
          <p:cNvSpPr txBox="1">
            <a:spLocks noChangeArrowheads="1"/>
          </p:cNvSpPr>
          <p:nvPr/>
        </p:nvSpPr>
        <p:spPr bwMode="auto">
          <a:xfrm>
            <a:off x="5562600" y="1143000"/>
            <a:ext cx="2963472"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a:cs typeface="Arial"/>
              </a:rPr>
              <a:t>RMS Amplitude Formation Top</a:t>
            </a:r>
          </a:p>
        </p:txBody>
      </p:sp>
      <p:sp>
        <p:nvSpPr>
          <p:cNvPr id="28676" name="TextBox 4"/>
          <p:cNvSpPr txBox="1">
            <a:spLocks noChangeArrowheads="1"/>
          </p:cNvSpPr>
          <p:nvPr/>
        </p:nvSpPr>
        <p:spPr bwMode="auto">
          <a:xfrm>
            <a:off x="4648200" y="1371600"/>
            <a:ext cx="755235"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16000</a:t>
            </a:r>
          </a:p>
        </p:txBody>
      </p:sp>
      <p:sp>
        <p:nvSpPr>
          <p:cNvPr id="28677" name="TextBox 5"/>
          <p:cNvSpPr txBox="1">
            <a:spLocks noChangeArrowheads="1"/>
          </p:cNvSpPr>
          <p:nvPr/>
        </p:nvSpPr>
        <p:spPr bwMode="auto">
          <a:xfrm>
            <a:off x="4711700" y="5867400"/>
            <a:ext cx="641121"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2000</a:t>
            </a:r>
          </a:p>
        </p:txBody>
      </p:sp>
      <p:pic>
        <p:nvPicPr>
          <p:cNvPr id="28678" name="Picture 2"/>
          <p:cNvPicPr>
            <a:picLocks noChangeAspect="1" noChangeArrowheads="1"/>
          </p:cNvPicPr>
          <p:nvPr/>
        </p:nvPicPr>
        <p:blipFill>
          <a:blip r:embed="rId3"/>
          <a:srcRect l="48239" t="11949" r="26540" b="45279"/>
          <a:stretch>
            <a:fillRect/>
          </a:stretch>
        </p:blipFill>
        <p:spPr bwMode="auto">
          <a:xfrm>
            <a:off x="5105400" y="1676400"/>
            <a:ext cx="3881438" cy="4114800"/>
          </a:xfrm>
          <a:prstGeom prst="rect">
            <a:avLst/>
          </a:prstGeom>
          <a:noFill/>
          <a:ln w="9525">
            <a:noFill/>
            <a:miter lim="800000"/>
            <a:headEnd/>
            <a:tailEnd/>
          </a:ln>
        </p:spPr>
      </p:pic>
      <p:pic>
        <p:nvPicPr>
          <p:cNvPr id="28679" name="Picture 2"/>
          <p:cNvPicPr>
            <a:picLocks noChangeAspect="1" noChangeArrowheads="1"/>
          </p:cNvPicPr>
          <p:nvPr/>
        </p:nvPicPr>
        <p:blipFill>
          <a:blip r:embed="rId3"/>
          <a:srcRect l="32143" t="18259" r="66481" b="50562"/>
          <a:stretch>
            <a:fillRect/>
          </a:stretch>
        </p:blipFill>
        <p:spPr bwMode="auto">
          <a:xfrm>
            <a:off x="4838700" y="1676400"/>
            <a:ext cx="288925" cy="4114800"/>
          </a:xfrm>
          <a:prstGeom prst="rect">
            <a:avLst/>
          </a:prstGeom>
          <a:noFill/>
          <a:ln w="9525">
            <a:noFill/>
            <a:miter lim="800000"/>
            <a:headEnd/>
            <a:tailEnd/>
          </a:ln>
        </p:spPr>
      </p:pic>
      <p:grpSp>
        <p:nvGrpSpPr>
          <p:cNvPr id="2" name="Group 182"/>
          <p:cNvGrpSpPr>
            <a:grpSpLocks/>
          </p:cNvGrpSpPr>
          <p:nvPr/>
        </p:nvGrpSpPr>
        <p:grpSpPr bwMode="auto">
          <a:xfrm>
            <a:off x="7391400" y="3581400"/>
            <a:ext cx="474663" cy="109538"/>
            <a:chOff x="4656" y="2256"/>
            <a:chExt cx="299" cy="69"/>
          </a:xfrm>
        </p:grpSpPr>
        <p:sp>
          <p:nvSpPr>
            <p:cNvPr id="28699" name="Line 21"/>
            <p:cNvSpPr>
              <a:spLocks noChangeShapeType="1"/>
            </p:cNvSpPr>
            <p:nvPr/>
          </p:nvSpPr>
          <p:spPr bwMode="auto">
            <a:xfrm>
              <a:off x="4656" y="2291"/>
              <a:ext cx="299"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700" name="Line 22"/>
            <p:cNvSpPr>
              <a:spLocks noChangeShapeType="1"/>
            </p:cNvSpPr>
            <p:nvPr/>
          </p:nvSpPr>
          <p:spPr bwMode="auto">
            <a:xfrm flipH="1">
              <a:off x="4722" y="2325"/>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701" name="Line 23"/>
            <p:cNvSpPr>
              <a:spLocks noChangeShapeType="1"/>
            </p:cNvSpPr>
            <p:nvPr/>
          </p:nvSpPr>
          <p:spPr bwMode="auto">
            <a:xfrm flipV="1">
              <a:off x="4689" y="2256"/>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grpSp>
        <p:nvGrpSpPr>
          <p:cNvPr id="3" name="Group 181"/>
          <p:cNvGrpSpPr>
            <a:grpSpLocks/>
          </p:cNvGrpSpPr>
          <p:nvPr/>
        </p:nvGrpSpPr>
        <p:grpSpPr bwMode="auto">
          <a:xfrm>
            <a:off x="7239000" y="3759200"/>
            <a:ext cx="711200" cy="109538"/>
            <a:chOff x="4560" y="2368"/>
            <a:chExt cx="448" cy="69"/>
          </a:xfrm>
        </p:grpSpPr>
        <p:sp>
          <p:nvSpPr>
            <p:cNvPr id="28696" name="Line 21"/>
            <p:cNvSpPr>
              <a:spLocks noChangeShapeType="1"/>
            </p:cNvSpPr>
            <p:nvPr/>
          </p:nvSpPr>
          <p:spPr bwMode="auto">
            <a:xfrm>
              <a:off x="4560" y="2403"/>
              <a:ext cx="448"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697" name="Line 22"/>
            <p:cNvSpPr>
              <a:spLocks noChangeShapeType="1"/>
            </p:cNvSpPr>
            <p:nvPr/>
          </p:nvSpPr>
          <p:spPr bwMode="auto">
            <a:xfrm flipH="1">
              <a:off x="4660" y="2437"/>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698" name="Line 23"/>
            <p:cNvSpPr>
              <a:spLocks noChangeShapeType="1"/>
            </p:cNvSpPr>
            <p:nvPr/>
          </p:nvSpPr>
          <p:spPr bwMode="auto">
            <a:xfrm flipV="1">
              <a:off x="4610" y="2368"/>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sp>
        <p:nvSpPr>
          <p:cNvPr id="28682" name="TextBox 6"/>
          <p:cNvSpPr txBox="1">
            <a:spLocks noChangeArrowheads="1"/>
          </p:cNvSpPr>
          <p:nvPr/>
        </p:nvSpPr>
        <p:spPr bwMode="auto">
          <a:xfrm>
            <a:off x="838200" y="1143000"/>
            <a:ext cx="3077786"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Actual Amplitude Formation Top</a:t>
            </a:r>
          </a:p>
        </p:txBody>
      </p:sp>
      <p:pic>
        <p:nvPicPr>
          <p:cNvPr id="28683" name="Picture 2"/>
          <p:cNvPicPr>
            <a:picLocks noChangeAspect="1" noChangeArrowheads="1"/>
          </p:cNvPicPr>
          <p:nvPr/>
        </p:nvPicPr>
        <p:blipFill>
          <a:blip r:embed="rId4"/>
          <a:srcRect l="30762" t="19460" r="67522" b="50298"/>
          <a:stretch>
            <a:fillRect/>
          </a:stretch>
        </p:blipFill>
        <p:spPr bwMode="auto">
          <a:xfrm>
            <a:off x="220663" y="1714500"/>
            <a:ext cx="374650" cy="4114800"/>
          </a:xfrm>
          <a:prstGeom prst="rect">
            <a:avLst/>
          </a:prstGeom>
          <a:noFill/>
          <a:ln w="9525">
            <a:noFill/>
            <a:miter lim="800000"/>
            <a:headEnd/>
            <a:tailEnd/>
          </a:ln>
        </p:spPr>
      </p:pic>
      <p:pic>
        <p:nvPicPr>
          <p:cNvPr id="28684" name="Picture 2"/>
          <p:cNvPicPr>
            <a:picLocks noChangeAspect="1" noChangeArrowheads="1"/>
          </p:cNvPicPr>
          <p:nvPr/>
        </p:nvPicPr>
        <p:blipFill>
          <a:blip r:embed="rId4"/>
          <a:srcRect l="48622" t="11700" r="26590" b="45395"/>
          <a:stretch>
            <a:fillRect/>
          </a:stretch>
        </p:blipFill>
        <p:spPr bwMode="auto">
          <a:xfrm>
            <a:off x="601663" y="1714500"/>
            <a:ext cx="3803650" cy="4114800"/>
          </a:xfrm>
          <a:prstGeom prst="rect">
            <a:avLst/>
          </a:prstGeom>
          <a:noFill/>
          <a:ln w="9525">
            <a:noFill/>
            <a:miter lim="800000"/>
            <a:headEnd/>
            <a:tailEnd/>
          </a:ln>
        </p:spPr>
      </p:pic>
      <p:sp>
        <p:nvSpPr>
          <p:cNvPr id="28685" name="TextBox 7"/>
          <p:cNvSpPr txBox="1">
            <a:spLocks noChangeArrowheads="1"/>
          </p:cNvSpPr>
          <p:nvPr/>
        </p:nvSpPr>
        <p:spPr bwMode="auto">
          <a:xfrm>
            <a:off x="131763" y="1409700"/>
            <a:ext cx="641121"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8000</a:t>
            </a:r>
          </a:p>
        </p:txBody>
      </p:sp>
      <p:sp>
        <p:nvSpPr>
          <p:cNvPr id="28686" name="TextBox 8"/>
          <p:cNvSpPr txBox="1">
            <a:spLocks noChangeArrowheads="1"/>
          </p:cNvSpPr>
          <p:nvPr/>
        </p:nvSpPr>
        <p:spPr bwMode="auto">
          <a:xfrm>
            <a:off x="63500" y="5829300"/>
            <a:ext cx="823563"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-20000</a:t>
            </a:r>
          </a:p>
        </p:txBody>
      </p:sp>
      <p:grpSp>
        <p:nvGrpSpPr>
          <p:cNvPr id="4" name="Group 183"/>
          <p:cNvGrpSpPr>
            <a:grpSpLocks/>
          </p:cNvGrpSpPr>
          <p:nvPr/>
        </p:nvGrpSpPr>
        <p:grpSpPr bwMode="auto">
          <a:xfrm>
            <a:off x="2819400" y="3606800"/>
            <a:ext cx="474663" cy="109538"/>
            <a:chOff x="1776" y="2272"/>
            <a:chExt cx="299" cy="69"/>
          </a:xfrm>
        </p:grpSpPr>
        <p:sp>
          <p:nvSpPr>
            <p:cNvPr id="28693" name="Line 21"/>
            <p:cNvSpPr>
              <a:spLocks noChangeShapeType="1"/>
            </p:cNvSpPr>
            <p:nvPr/>
          </p:nvSpPr>
          <p:spPr bwMode="auto">
            <a:xfrm>
              <a:off x="1776" y="2307"/>
              <a:ext cx="299"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694" name="Line 22"/>
            <p:cNvSpPr>
              <a:spLocks noChangeShapeType="1"/>
            </p:cNvSpPr>
            <p:nvPr/>
          </p:nvSpPr>
          <p:spPr bwMode="auto">
            <a:xfrm flipH="1">
              <a:off x="1842" y="2341"/>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695" name="Line 23"/>
            <p:cNvSpPr>
              <a:spLocks noChangeShapeType="1"/>
            </p:cNvSpPr>
            <p:nvPr/>
          </p:nvSpPr>
          <p:spPr bwMode="auto">
            <a:xfrm flipV="1">
              <a:off x="1809" y="2272"/>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grpSp>
        <p:nvGrpSpPr>
          <p:cNvPr id="5" name="Group 184"/>
          <p:cNvGrpSpPr>
            <a:grpSpLocks/>
          </p:cNvGrpSpPr>
          <p:nvPr/>
        </p:nvGrpSpPr>
        <p:grpSpPr bwMode="auto">
          <a:xfrm>
            <a:off x="2667000" y="3784600"/>
            <a:ext cx="711200" cy="109538"/>
            <a:chOff x="1680" y="2384"/>
            <a:chExt cx="448" cy="69"/>
          </a:xfrm>
        </p:grpSpPr>
        <p:sp>
          <p:nvSpPr>
            <p:cNvPr id="28690" name="Line 21"/>
            <p:cNvSpPr>
              <a:spLocks noChangeShapeType="1"/>
            </p:cNvSpPr>
            <p:nvPr/>
          </p:nvSpPr>
          <p:spPr bwMode="auto">
            <a:xfrm>
              <a:off x="1680" y="2419"/>
              <a:ext cx="448"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691" name="Line 22"/>
            <p:cNvSpPr>
              <a:spLocks noChangeShapeType="1"/>
            </p:cNvSpPr>
            <p:nvPr/>
          </p:nvSpPr>
          <p:spPr bwMode="auto">
            <a:xfrm flipH="1">
              <a:off x="1780" y="2453"/>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692" name="Line 23"/>
            <p:cNvSpPr>
              <a:spLocks noChangeShapeType="1"/>
            </p:cNvSpPr>
            <p:nvPr/>
          </p:nvSpPr>
          <p:spPr bwMode="auto">
            <a:xfrm flipV="1">
              <a:off x="1730" y="2384"/>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sp>
        <p:nvSpPr>
          <p:cNvPr id="158900" name="Text Box 180"/>
          <p:cNvSpPr txBox="1">
            <a:spLocks noChangeArrowheads="1"/>
          </p:cNvSpPr>
          <p:nvPr/>
        </p:nvSpPr>
        <p:spPr bwMode="auto">
          <a:xfrm>
            <a:off x="457200" y="6324600"/>
            <a:ext cx="6882413" cy="36933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Arial"/>
                <a:cs typeface="Arial"/>
              </a:rPr>
              <a:t>Location of LPLD events</a:t>
            </a:r>
            <a:r>
              <a:rPr lang="en-US" dirty="0" smtClean="0">
                <a:solidFill>
                  <a:srgbClr val="000000"/>
                </a:solidFill>
                <a:latin typeface="Arial"/>
                <a:cs typeface="Arial"/>
              </a:rPr>
              <a:t> are correlative </a:t>
            </a:r>
            <a:r>
              <a:rPr lang="en-US" dirty="0">
                <a:solidFill>
                  <a:srgbClr val="000000"/>
                </a:solidFill>
                <a:latin typeface="Arial"/>
                <a:cs typeface="Arial"/>
              </a:rPr>
              <a:t>with amplitude anomalies</a:t>
            </a:r>
          </a:p>
        </p:txBody>
      </p:sp>
      <p:grpSp>
        <p:nvGrpSpPr>
          <p:cNvPr id="6" name="Group 10"/>
          <p:cNvGrpSpPr>
            <a:grpSpLocks/>
          </p:cNvGrpSpPr>
          <p:nvPr/>
        </p:nvGrpSpPr>
        <p:grpSpPr bwMode="auto">
          <a:xfrm>
            <a:off x="0" y="838200"/>
            <a:ext cx="9144000" cy="136525"/>
            <a:chOff x="0" y="1180"/>
            <a:chExt cx="5760" cy="86"/>
          </a:xfrm>
        </p:grpSpPr>
        <p:sp>
          <p:nvSpPr>
            <p:cNvPr id="31" name="Rectangle 3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32" name="Rectangle 3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33"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10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10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10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8900"/>
                                        </p:tgtEl>
                                        <p:attrNameLst>
                                          <p:attrName>style.visibility</p:attrName>
                                        </p:attrNameLst>
                                      </p:cBhvr>
                                      <p:to>
                                        <p:strVal val="visible"/>
                                      </p:to>
                                    </p:set>
                                    <p:animEffect transition="in" filter="blinds(horizontal)">
                                      <p:cBhvr>
                                        <p:cTn id="19" dur="1000"/>
                                        <p:tgtEl>
                                          <p:spTgt spid="15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900"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5234" name="Title 1"/>
          <p:cNvSpPr>
            <a:spLocks noGrp="1"/>
          </p:cNvSpPr>
          <p:nvPr>
            <p:ph type="title"/>
          </p:nvPr>
        </p:nvSpPr>
        <p:spPr>
          <a:xfrm>
            <a:off x="838200" y="-152400"/>
            <a:ext cx="8229600" cy="1143000"/>
          </a:xfrm>
        </p:spPr>
        <p:txBody>
          <a:bodyPr/>
          <a:lstStyle/>
          <a:p>
            <a:r>
              <a:rPr lang="en-US" sz="2800" smtClean="0">
                <a:latin typeface="Arial" charset="0"/>
                <a:ea typeface="Arial" charset="0"/>
                <a:cs typeface="Arial" charset="0"/>
              </a:rPr>
              <a:t>Relationship Between Stress State and Fault Slip</a:t>
            </a:r>
          </a:p>
        </p:txBody>
      </p:sp>
      <p:grpSp>
        <p:nvGrpSpPr>
          <p:cNvPr id="2" name="Group 5"/>
          <p:cNvGrpSpPr>
            <a:grpSpLocks/>
          </p:cNvGrpSpPr>
          <p:nvPr/>
        </p:nvGrpSpPr>
        <p:grpSpPr bwMode="auto">
          <a:xfrm>
            <a:off x="2286000" y="990600"/>
            <a:ext cx="4419600" cy="5867400"/>
            <a:chOff x="2798763" y="1371600"/>
            <a:chExt cx="3394074" cy="4648200"/>
          </a:xfrm>
        </p:grpSpPr>
        <p:pic>
          <p:nvPicPr>
            <p:cNvPr id="95242" name="Picture 2" descr="Fault overview"/>
            <p:cNvPicPr>
              <a:picLocks noChangeAspect="1" noChangeArrowheads="1"/>
            </p:cNvPicPr>
            <p:nvPr/>
          </p:nvPicPr>
          <p:blipFill>
            <a:blip r:embed="rId2"/>
            <a:srcRect t="23889" r="79430"/>
            <a:stretch>
              <a:fillRect/>
            </a:stretch>
          </p:blipFill>
          <p:spPr bwMode="auto">
            <a:xfrm>
              <a:off x="2798763" y="1371600"/>
              <a:ext cx="1697037" cy="4648200"/>
            </a:xfrm>
            <a:prstGeom prst="rect">
              <a:avLst/>
            </a:prstGeom>
            <a:noFill/>
            <a:ln w="9525">
              <a:noFill/>
              <a:miter lim="800000"/>
              <a:headEnd/>
              <a:tailEnd/>
            </a:ln>
          </p:spPr>
        </p:pic>
        <p:pic>
          <p:nvPicPr>
            <p:cNvPr id="95243" name="Picture 2" descr="Fault overview"/>
            <p:cNvPicPr>
              <a:picLocks noChangeAspect="1" noChangeArrowheads="1"/>
            </p:cNvPicPr>
            <p:nvPr/>
          </p:nvPicPr>
          <p:blipFill>
            <a:blip r:embed="rId2"/>
            <a:srcRect l="59111" t="23889" r="20319"/>
            <a:stretch>
              <a:fillRect/>
            </a:stretch>
          </p:blipFill>
          <p:spPr bwMode="auto">
            <a:xfrm>
              <a:off x="4495800" y="1371600"/>
              <a:ext cx="1697037" cy="4648200"/>
            </a:xfrm>
            <a:prstGeom prst="rect">
              <a:avLst/>
            </a:prstGeom>
            <a:noFill/>
            <a:ln w="9525">
              <a:noFill/>
              <a:miter lim="800000"/>
              <a:headEnd/>
              <a:tailEnd/>
            </a:ln>
          </p:spPr>
        </p:pic>
      </p:grpSp>
      <p:sp>
        <p:nvSpPr>
          <p:cNvPr id="95236" name="TextBox 9"/>
          <p:cNvSpPr txBox="1">
            <a:spLocks noChangeArrowheads="1"/>
          </p:cNvSpPr>
          <p:nvPr/>
        </p:nvSpPr>
        <p:spPr bwMode="auto">
          <a:xfrm>
            <a:off x="576263" y="1676400"/>
            <a:ext cx="1176337" cy="461963"/>
          </a:xfrm>
          <a:prstGeom prst="rect">
            <a:avLst/>
          </a:prstGeom>
          <a:noFill/>
          <a:ln w="9525">
            <a:noFill/>
            <a:miter lim="800000"/>
            <a:headEnd/>
            <a:tailEnd/>
          </a:ln>
        </p:spPr>
        <p:txBody>
          <a:bodyPr wrap="none">
            <a:prstTxWarp prst="textNoShape">
              <a:avLst/>
            </a:prstTxWarp>
            <a:spAutoFit/>
          </a:bodyPr>
          <a:lstStyle/>
          <a:p>
            <a:r>
              <a:rPr lang="en-US" sz="2400">
                <a:latin typeface="Arial" charset="0"/>
                <a:ea typeface="Arial" charset="0"/>
                <a:cs typeface="Arial" charset="0"/>
              </a:rPr>
              <a:t>Normal</a:t>
            </a:r>
          </a:p>
        </p:txBody>
      </p:sp>
      <p:sp>
        <p:nvSpPr>
          <p:cNvPr id="95237" name="TextBox 10"/>
          <p:cNvSpPr txBox="1">
            <a:spLocks noChangeArrowheads="1"/>
          </p:cNvSpPr>
          <p:nvPr/>
        </p:nvSpPr>
        <p:spPr bwMode="auto">
          <a:xfrm>
            <a:off x="566738" y="3429000"/>
            <a:ext cx="1587500" cy="461963"/>
          </a:xfrm>
          <a:prstGeom prst="rect">
            <a:avLst/>
          </a:prstGeom>
          <a:noFill/>
          <a:ln w="9525">
            <a:noFill/>
            <a:miter lim="800000"/>
            <a:headEnd/>
            <a:tailEnd/>
          </a:ln>
        </p:spPr>
        <p:txBody>
          <a:bodyPr wrap="none">
            <a:prstTxWarp prst="textNoShape">
              <a:avLst/>
            </a:prstTxWarp>
            <a:spAutoFit/>
          </a:bodyPr>
          <a:lstStyle/>
          <a:p>
            <a:r>
              <a:rPr lang="en-US" sz="2400">
                <a:latin typeface="Arial" charset="0"/>
                <a:ea typeface="Arial" charset="0"/>
                <a:cs typeface="Arial" charset="0"/>
              </a:rPr>
              <a:t>Strike-Slip</a:t>
            </a:r>
          </a:p>
        </p:txBody>
      </p:sp>
      <p:sp>
        <p:nvSpPr>
          <p:cNvPr id="95238" name="TextBox 11"/>
          <p:cNvSpPr txBox="1">
            <a:spLocks noChangeArrowheads="1"/>
          </p:cNvSpPr>
          <p:nvPr/>
        </p:nvSpPr>
        <p:spPr bwMode="auto">
          <a:xfrm>
            <a:off x="650875" y="5253038"/>
            <a:ext cx="1330325" cy="461962"/>
          </a:xfrm>
          <a:prstGeom prst="rect">
            <a:avLst/>
          </a:prstGeom>
          <a:noFill/>
          <a:ln w="9525">
            <a:noFill/>
            <a:miter lim="800000"/>
            <a:headEnd/>
            <a:tailEnd/>
          </a:ln>
        </p:spPr>
        <p:txBody>
          <a:bodyPr wrap="none">
            <a:prstTxWarp prst="textNoShape">
              <a:avLst/>
            </a:prstTxWarp>
            <a:spAutoFit/>
          </a:bodyPr>
          <a:lstStyle/>
          <a:p>
            <a:r>
              <a:rPr lang="en-US" sz="2400">
                <a:latin typeface="Arial" charset="0"/>
                <a:ea typeface="Arial" charset="0"/>
                <a:cs typeface="Arial" charset="0"/>
              </a:rPr>
              <a:t>Reverse</a:t>
            </a:r>
          </a:p>
        </p:txBody>
      </p:sp>
      <p:sp>
        <p:nvSpPr>
          <p:cNvPr id="95239" name="TextBox 8"/>
          <p:cNvSpPr txBox="1">
            <a:spLocks noChangeArrowheads="1"/>
          </p:cNvSpPr>
          <p:nvPr/>
        </p:nvSpPr>
        <p:spPr bwMode="auto">
          <a:xfrm>
            <a:off x="7019925" y="3192463"/>
            <a:ext cx="1800225" cy="922337"/>
          </a:xfrm>
          <a:prstGeom prst="rect">
            <a:avLst/>
          </a:prstGeom>
          <a:noFill/>
          <a:ln w="9525">
            <a:noFill/>
            <a:miter lim="800000"/>
            <a:headEnd/>
            <a:tailEnd/>
          </a:ln>
        </p:spPr>
        <p:txBody>
          <a:bodyPr>
            <a:prstTxWarp prst="textNoShape">
              <a:avLst/>
            </a:prstTxWarp>
            <a:spAutoFit/>
          </a:bodyPr>
          <a:lstStyle/>
          <a:p>
            <a:r>
              <a:rPr lang="en-US">
                <a:latin typeface="Arial" charset="0"/>
                <a:ea typeface="Arial" charset="0"/>
                <a:cs typeface="Arial" charset="0"/>
              </a:rPr>
              <a:t>Strike-slip faults trend about</a:t>
            </a:r>
          </a:p>
          <a:p>
            <a:r>
              <a:rPr lang="en-US">
                <a:latin typeface="Arial" charset="0"/>
                <a:ea typeface="Arial" charset="0"/>
                <a:cs typeface="Arial" charset="0"/>
              </a:rPr>
              <a:t>±30° from S</a:t>
            </a:r>
            <a:r>
              <a:rPr lang="en-US" baseline="-25000">
                <a:latin typeface="Arial" charset="0"/>
                <a:ea typeface="Arial" charset="0"/>
                <a:cs typeface="Arial" charset="0"/>
              </a:rPr>
              <a:t>Hmax</a:t>
            </a:r>
            <a:r>
              <a:rPr lang="en-US">
                <a:latin typeface="Arial" charset="0"/>
                <a:ea typeface="Arial" charset="0"/>
                <a:cs typeface="Arial" charset="0"/>
              </a:rPr>
              <a:t> </a:t>
            </a:r>
          </a:p>
        </p:txBody>
      </p:sp>
      <p:sp>
        <p:nvSpPr>
          <p:cNvPr id="95240" name="TextBox 9"/>
          <p:cNvSpPr txBox="1">
            <a:spLocks noChangeArrowheads="1"/>
          </p:cNvSpPr>
          <p:nvPr/>
        </p:nvSpPr>
        <p:spPr bwMode="auto">
          <a:xfrm>
            <a:off x="7026275" y="1276350"/>
            <a:ext cx="1800225" cy="923925"/>
          </a:xfrm>
          <a:prstGeom prst="rect">
            <a:avLst/>
          </a:prstGeom>
          <a:noFill/>
          <a:ln w="9525">
            <a:noFill/>
            <a:miter lim="800000"/>
            <a:headEnd/>
            <a:tailEnd/>
          </a:ln>
        </p:spPr>
        <p:txBody>
          <a:bodyPr>
            <a:prstTxWarp prst="textNoShape">
              <a:avLst/>
            </a:prstTxWarp>
            <a:spAutoFit/>
          </a:bodyPr>
          <a:lstStyle/>
          <a:p>
            <a:r>
              <a:rPr lang="en-US">
                <a:latin typeface="Arial" charset="0"/>
                <a:ea typeface="Arial" charset="0"/>
                <a:cs typeface="Arial" charset="0"/>
              </a:rPr>
              <a:t>Normal faults trend parallel to S</a:t>
            </a:r>
            <a:r>
              <a:rPr lang="en-US" baseline="-25000">
                <a:latin typeface="Arial" charset="0"/>
                <a:ea typeface="Arial" charset="0"/>
                <a:cs typeface="Arial" charset="0"/>
              </a:rPr>
              <a:t>Hmax</a:t>
            </a:r>
            <a:r>
              <a:rPr lang="en-US">
                <a:latin typeface="Arial" charset="0"/>
                <a:ea typeface="Arial" charset="0"/>
                <a:cs typeface="Arial" charset="0"/>
              </a:rPr>
              <a:t> </a:t>
            </a:r>
          </a:p>
        </p:txBody>
      </p:sp>
      <p:sp>
        <p:nvSpPr>
          <p:cNvPr id="95241" name="TextBox 10"/>
          <p:cNvSpPr txBox="1">
            <a:spLocks noChangeArrowheads="1"/>
          </p:cNvSpPr>
          <p:nvPr/>
        </p:nvSpPr>
        <p:spPr bwMode="auto">
          <a:xfrm>
            <a:off x="7023100" y="5057775"/>
            <a:ext cx="2120900" cy="1201738"/>
          </a:xfrm>
          <a:prstGeom prst="rect">
            <a:avLst/>
          </a:prstGeom>
          <a:noFill/>
          <a:ln w="9525">
            <a:noFill/>
            <a:miter lim="800000"/>
            <a:headEnd/>
            <a:tailEnd/>
          </a:ln>
        </p:spPr>
        <p:txBody>
          <a:bodyPr>
            <a:prstTxWarp prst="textNoShape">
              <a:avLst/>
            </a:prstTxWarp>
            <a:spAutoFit/>
          </a:bodyPr>
          <a:lstStyle/>
          <a:p>
            <a:r>
              <a:rPr lang="en-US">
                <a:latin typeface="Arial" charset="0"/>
                <a:ea typeface="Arial" charset="0"/>
                <a:cs typeface="Arial" charset="0"/>
              </a:rPr>
              <a:t>Reverse faults trend perpendicular</a:t>
            </a:r>
          </a:p>
          <a:p>
            <a:r>
              <a:rPr lang="en-US">
                <a:latin typeface="Arial" charset="0"/>
                <a:ea typeface="Arial" charset="0"/>
                <a:cs typeface="Arial" charset="0"/>
              </a:rPr>
              <a:t>to S</a:t>
            </a:r>
            <a:r>
              <a:rPr lang="en-US" baseline="-25000">
                <a:latin typeface="Arial" charset="0"/>
                <a:ea typeface="Arial" charset="0"/>
                <a:cs typeface="Arial" charset="0"/>
              </a:rPr>
              <a:t>Hmax</a:t>
            </a:r>
            <a:r>
              <a:rPr lang="en-US">
                <a:latin typeface="Arial" charset="0"/>
                <a:ea typeface="Arial" charset="0"/>
                <a:cs typeface="Arial" charset="0"/>
              </a:rPr>
              <a:t> </a:t>
            </a:r>
          </a:p>
        </p:txBody>
      </p:sp>
      <p:grpSp>
        <p:nvGrpSpPr>
          <p:cNvPr id="3" name="Group 10"/>
          <p:cNvGrpSpPr>
            <a:grpSpLocks/>
          </p:cNvGrpSpPr>
          <p:nvPr/>
        </p:nvGrpSpPr>
        <p:grpSpPr bwMode="auto">
          <a:xfrm>
            <a:off x="0" y="838200"/>
            <a:ext cx="9144000" cy="136525"/>
            <a:chOff x="0" y="1180"/>
            <a:chExt cx="5760" cy="86"/>
          </a:xfrm>
        </p:grpSpPr>
        <p:sp>
          <p:nvSpPr>
            <p:cNvPr id="13" name="Rectangle 12"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4" name="Rectangle 13"/>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5"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0354" name="Title 1"/>
          <p:cNvSpPr>
            <a:spLocks noGrp="1"/>
          </p:cNvSpPr>
          <p:nvPr>
            <p:ph type="title"/>
          </p:nvPr>
        </p:nvSpPr>
        <p:spPr>
          <a:xfrm>
            <a:off x="304800" y="76200"/>
            <a:ext cx="9144000" cy="609600"/>
          </a:xfrm>
        </p:spPr>
        <p:txBody>
          <a:bodyPr>
            <a:normAutofit fontScale="90000"/>
          </a:bodyPr>
          <a:lstStyle/>
          <a:p>
            <a:r>
              <a:rPr lang="en-US" sz="2800" smtClean="0">
                <a:latin typeface="Arial" charset="0"/>
                <a:ea typeface="Arial" charset="0"/>
                <a:cs typeface="Arial" charset="0"/>
              </a:rPr>
              <a:t>Earthquakes Triggered by Injection of</a:t>
            </a:r>
            <a:br>
              <a:rPr lang="en-US" sz="2800" smtClean="0">
                <a:latin typeface="Arial" charset="0"/>
                <a:ea typeface="Arial" charset="0"/>
                <a:cs typeface="Arial" charset="0"/>
              </a:rPr>
            </a:br>
            <a:r>
              <a:rPr lang="en-US" sz="2800" smtClean="0">
                <a:latin typeface="Arial" charset="0"/>
                <a:ea typeface="Arial" charset="0"/>
                <a:cs typeface="Arial" charset="0"/>
              </a:rPr>
              <a:t>Flow-Back Water After Hydraulic Fracturing</a:t>
            </a:r>
          </a:p>
        </p:txBody>
      </p:sp>
      <p:pic>
        <p:nvPicPr>
          <p:cNvPr id="100355" name="Picture 4"/>
          <p:cNvPicPr>
            <a:picLocks noChangeAspect="1"/>
          </p:cNvPicPr>
          <p:nvPr/>
        </p:nvPicPr>
        <p:blipFill>
          <a:blip r:embed="rId2"/>
          <a:srcRect r="50000"/>
          <a:stretch>
            <a:fillRect/>
          </a:stretch>
        </p:blipFill>
        <p:spPr bwMode="auto">
          <a:xfrm>
            <a:off x="2316163" y="1676400"/>
            <a:ext cx="4359275" cy="4144963"/>
          </a:xfrm>
          <a:prstGeom prst="rect">
            <a:avLst/>
          </a:prstGeom>
          <a:noFill/>
          <a:ln w="9525">
            <a:noFill/>
            <a:miter lim="800000"/>
            <a:headEnd/>
            <a:tailEnd/>
          </a:ln>
        </p:spPr>
      </p:pic>
      <p:sp>
        <p:nvSpPr>
          <p:cNvPr id="100356" name="TextBox 5"/>
          <p:cNvSpPr txBox="1">
            <a:spLocks noChangeArrowheads="1"/>
          </p:cNvSpPr>
          <p:nvPr/>
        </p:nvSpPr>
        <p:spPr bwMode="auto">
          <a:xfrm>
            <a:off x="1828800" y="6096000"/>
            <a:ext cx="1817688" cy="307975"/>
          </a:xfrm>
          <a:prstGeom prst="rect">
            <a:avLst/>
          </a:prstGeom>
          <a:noFill/>
          <a:ln w="9525">
            <a:noFill/>
            <a:miter lim="800000"/>
            <a:headEnd/>
            <a:tailEnd/>
          </a:ln>
        </p:spPr>
        <p:txBody>
          <a:bodyPr wrap="none">
            <a:prstTxWarp prst="textNoShape">
              <a:avLst/>
            </a:prstTxWarp>
            <a:spAutoFit/>
          </a:bodyPr>
          <a:lstStyle/>
          <a:p>
            <a:r>
              <a:rPr lang="en-US" sz="1400">
                <a:latin typeface="Arial" charset="0"/>
                <a:ea typeface="Arial" charset="0"/>
                <a:cs typeface="Arial" charset="0"/>
              </a:rPr>
              <a:t>Frohlich et al. (2011)</a:t>
            </a:r>
          </a:p>
        </p:txBody>
      </p:sp>
      <p:sp>
        <p:nvSpPr>
          <p:cNvPr id="100357" name="Rectangle 7"/>
          <p:cNvSpPr>
            <a:spLocks noChangeArrowheads="1"/>
          </p:cNvSpPr>
          <p:nvPr/>
        </p:nvSpPr>
        <p:spPr bwMode="auto">
          <a:xfrm>
            <a:off x="4419600" y="990600"/>
            <a:ext cx="4724400" cy="609600"/>
          </a:xfrm>
          <a:prstGeom prst="rect">
            <a:avLst/>
          </a:prstGeom>
          <a:solidFill>
            <a:srgbClr val="FFFFFF"/>
          </a:solidFill>
          <a:ln w="9525">
            <a:solidFill>
              <a:srgbClr val="FFFFFF"/>
            </a:solidFill>
            <a:round/>
            <a:headEnd/>
            <a:tailEnd/>
          </a:ln>
        </p:spPr>
        <p:txBody>
          <a:bodyPr>
            <a:prstTxWarp prst="textNoShape">
              <a:avLst/>
            </a:prstTxWarp>
          </a:bodyPr>
          <a:lstStyle/>
          <a:p>
            <a:pPr eaLnBrk="0" hangingPunct="0"/>
            <a:endParaRPr lang="en-US"/>
          </a:p>
        </p:txBody>
      </p:sp>
      <p:sp>
        <p:nvSpPr>
          <p:cNvPr id="100358" name="TextBox 6"/>
          <p:cNvSpPr txBox="1">
            <a:spLocks noChangeArrowheads="1"/>
          </p:cNvSpPr>
          <p:nvPr/>
        </p:nvSpPr>
        <p:spPr bwMode="auto">
          <a:xfrm>
            <a:off x="2819400" y="1371600"/>
            <a:ext cx="3533775" cy="369888"/>
          </a:xfrm>
          <a:prstGeom prst="rect">
            <a:avLst/>
          </a:prstGeom>
          <a:noFill/>
          <a:ln w="9525">
            <a:noFill/>
            <a:miter lim="800000"/>
            <a:headEnd/>
            <a:tailEnd/>
          </a:ln>
        </p:spPr>
        <p:txBody>
          <a:bodyPr wrap="none">
            <a:prstTxWarp prst="textNoShape">
              <a:avLst/>
            </a:prstTxWarp>
            <a:spAutoFit/>
          </a:bodyPr>
          <a:lstStyle/>
          <a:p>
            <a:r>
              <a:rPr lang="en-US">
                <a:latin typeface="Arial" charset="0"/>
                <a:ea typeface="Arial" charset="0"/>
                <a:cs typeface="Arial" charset="0"/>
              </a:rPr>
              <a:t>DFW – 2009   Magnitude 2.2-3.3</a:t>
            </a:r>
          </a:p>
        </p:txBody>
      </p:sp>
      <p:grpSp>
        <p:nvGrpSpPr>
          <p:cNvPr id="2"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a:p>
        </p:txBody>
      </p:sp>
      <p:sp>
        <p:nvSpPr>
          <p:cNvPr id="101379" name="Content Placeholder 2"/>
          <p:cNvSpPr>
            <a:spLocks noGrp="1"/>
          </p:cNvSpPr>
          <p:nvPr>
            <p:ph idx="1"/>
          </p:nvPr>
        </p:nvSpPr>
        <p:spPr/>
        <p:txBody>
          <a:bodyPr/>
          <a:lstStyle/>
          <a:p>
            <a:endParaRPr lang="en-US"/>
          </a:p>
        </p:txBody>
      </p:sp>
      <p:pic>
        <p:nvPicPr>
          <p:cNvPr id="101380" name="Picture 3"/>
          <p:cNvPicPr>
            <a:picLocks noChangeAspect="1"/>
          </p:cNvPicPr>
          <p:nvPr/>
        </p:nvPicPr>
        <p:blipFill>
          <a:blip r:embed="rId3"/>
          <a:srcRect/>
          <a:stretch>
            <a:fillRect/>
          </a:stretch>
        </p:blipFill>
        <p:spPr bwMode="auto">
          <a:xfrm>
            <a:off x="31750" y="3435350"/>
            <a:ext cx="4575175" cy="3536950"/>
          </a:xfrm>
          <a:prstGeom prst="rect">
            <a:avLst/>
          </a:prstGeom>
          <a:noFill/>
          <a:ln w="9525">
            <a:noFill/>
            <a:miter lim="800000"/>
            <a:headEnd/>
            <a:tailEnd/>
          </a:ln>
        </p:spPr>
      </p:pic>
      <p:pic>
        <p:nvPicPr>
          <p:cNvPr id="101381" name="Picture 3"/>
          <p:cNvPicPr>
            <a:picLocks noChangeAspect="1" noChangeArrowheads="1"/>
          </p:cNvPicPr>
          <p:nvPr/>
        </p:nvPicPr>
        <p:blipFill>
          <a:blip r:embed="rId4"/>
          <a:srcRect l="10287" t="10059" r="68866" b="21031"/>
          <a:stretch>
            <a:fillRect/>
          </a:stretch>
        </p:blipFill>
        <p:spPr bwMode="auto">
          <a:xfrm>
            <a:off x="4632325" y="1228725"/>
            <a:ext cx="4283075" cy="4419600"/>
          </a:xfrm>
          <a:prstGeom prst="rect">
            <a:avLst/>
          </a:prstGeom>
          <a:noFill/>
          <a:ln w="9525">
            <a:solidFill>
              <a:schemeClr val="tx1"/>
            </a:solidFill>
            <a:miter lim="800000"/>
            <a:headEnd/>
            <a:tailEnd/>
          </a:ln>
        </p:spPr>
      </p:pic>
      <p:pic>
        <p:nvPicPr>
          <p:cNvPr id="101382" name="Picture 5"/>
          <p:cNvPicPr>
            <a:picLocks noChangeAspect="1"/>
          </p:cNvPicPr>
          <p:nvPr/>
        </p:nvPicPr>
        <p:blipFill>
          <a:blip r:embed="rId3"/>
          <a:srcRect/>
          <a:stretch>
            <a:fillRect/>
          </a:stretch>
        </p:blipFill>
        <p:spPr bwMode="auto">
          <a:xfrm>
            <a:off x="57150" y="0"/>
            <a:ext cx="4575175" cy="3536950"/>
          </a:xfrm>
          <a:prstGeom prst="rect">
            <a:avLst/>
          </a:prstGeom>
          <a:noFill/>
          <a:ln w="9525">
            <a:noFill/>
            <a:miter lim="800000"/>
            <a:headEnd/>
            <a:tailEnd/>
          </a:ln>
        </p:spPr>
      </p:pic>
      <p:cxnSp>
        <p:nvCxnSpPr>
          <p:cNvPr id="8" name="Straight Connector 7"/>
          <p:cNvCxnSpPr/>
          <p:nvPr/>
        </p:nvCxnSpPr>
        <p:spPr>
          <a:xfrm flipV="1">
            <a:off x="1012825" y="4914900"/>
            <a:ext cx="600075" cy="1905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930525" y="4445000"/>
            <a:ext cx="600075" cy="1905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flipV="1">
            <a:off x="1069975" y="4914900"/>
            <a:ext cx="542925" cy="1397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649413" y="4243387"/>
            <a:ext cx="1384300" cy="1076325"/>
          </a:xfrm>
          <a:prstGeom prst="line">
            <a:avLst/>
          </a:prstGeom>
          <a:ln w="381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flipV="1">
            <a:off x="1911350" y="457835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2139950" y="474345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sp>
        <p:nvSpPr>
          <p:cNvPr id="101389" name="TextBox 32"/>
          <p:cNvSpPr txBox="1">
            <a:spLocks noChangeArrowheads="1"/>
          </p:cNvSpPr>
          <p:nvPr/>
        </p:nvSpPr>
        <p:spPr bwMode="auto">
          <a:xfrm>
            <a:off x="5684838" y="304800"/>
            <a:ext cx="2544762" cy="830263"/>
          </a:xfrm>
          <a:prstGeom prst="rect">
            <a:avLst/>
          </a:prstGeom>
          <a:noFill/>
          <a:ln w="9525">
            <a:noFill/>
            <a:miter lim="800000"/>
            <a:headEnd/>
            <a:tailEnd/>
          </a:ln>
        </p:spPr>
        <p:txBody>
          <a:bodyPr wrap="none">
            <a:prstTxWarp prst="textNoShape">
              <a:avLst/>
            </a:prstTxWarp>
            <a:spAutoFit/>
          </a:bodyPr>
          <a:lstStyle/>
          <a:p>
            <a:pPr algn="ctr"/>
            <a:r>
              <a:rPr lang="en-US" sz="2400">
                <a:latin typeface="Arial" charset="0"/>
                <a:ea typeface="Arial" charset="0"/>
                <a:cs typeface="Arial" charset="0"/>
              </a:rPr>
              <a:t>Stress Map</a:t>
            </a:r>
          </a:p>
          <a:p>
            <a:pPr algn="ctr"/>
            <a:r>
              <a:rPr lang="en-US" sz="2400">
                <a:latin typeface="Arial" charset="0"/>
                <a:ea typeface="Arial" charset="0"/>
                <a:cs typeface="Arial" charset="0"/>
              </a:rPr>
              <a:t>New Madrid Area</a:t>
            </a:r>
          </a:p>
        </p:txBody>
      </p:sp>
      <p:sp>
        <p:nvSpPr>
          <p:cNvPr id="101390" name="TextBox 33"/>
          <p:cNvSpPr txBox="1">
            <a:spLocks noChangeArrowheads="1"/>
          </p:cNvSpPr>
          <p:nvPr/>
        </p:nvSpPr>
        <p:spPr bwMode="auto">
          <a:xfrm>
            <a:off x="1066800" y="2362200"/>
            <a:ext cx="2365375" cy="101600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a:latin typeface="Arial" charset="0"/>
                <a:ea typeface="Arial" charset="0"/>
                <a:cs typeface="Arial" charset="0"/>
              </a:rPr>
              <a:t>Guy Arkansas</a:t>
            </a:r>
          </a:p>
          <a:p>
            <a:pPr algn="ctr"/>
            <a:r>
              <a:rPr lang="en-US" sz="2000">
                <a:latin typeface="Arial" charset="0"/>
                <a:ea typeface="Arial" charset="0"/>
                <a:cs typeface="Arial" charset="0"/>
              </a:rPr>
              <a:t>Earthquake Swarm</a:t>
            </a:r>
          </a:p>
          <a:p>
            <a:pPr algn="ctr"/>
            <a:r>
              <a:rPr lang="en-US" sz="2000">
                <a:latin typeface="Arial" charset="0"/>
                <a:ea typeface="Arial" charset="0"/>
                <a:cs typeface="Arial" charset="0"/>
              </a:rPr>
              <a:t>Largest M 4.7</a:t>
            </a:r>
          </a:p>
        </p:txBody>
      </p:sp>
      <p:sp>
        <p:nvSpPr>
          <p:cNvPr id="101391" name="TextBox 34"/>
          <p:cNvSpPr txBox="1">
            <a:spLocks noChangeArrowheads="1"/>
          </p:cNvSpPr>
          <p:nvPr/>
        </p:nvSpPr>
        <p:spPr bwMode="auto">
          <a:xfrm>
            <a:off x="874713" y="6049963"/>
            <a:ext cx="2706687" cy="708025"/>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a:latin typeface="Arial" charset="0"/>
                <a:ea typeface="Arial" charset="0"/>
                <a:cs typeface="Arial" charset="0"/>
              </a:rPr>
              <a:t>Right-Lateral SS Fault</a:t>
            </a:r>
          </a:p>
          <a:p>
            <a:pPr algn="ctr"/>
            <a:r>
              <a:rPr lang="en-US" sz="2000">
                <a:latin typeface="Arial" charset="0"/>
                <a:ea typeface="Arial" charset="0"/>
                <a:cs typeface="Arial" charset="0"/>
              </a:rPr>
              <a:t>30° from S</a:t>
            </a:r>
            <a:r>
              <a:rPr lang="en-US" sz="2000" baseline="-25000">
                <a:latin typeface="Arial" charset="0"/>
                <a:ea typeface="Arial" charset="0"/>
                <a:cs typeface="Arial" charset="0"/>
              </a:rPr>
              <a:t>Hmax</a:t>
            </a:r>
          </a:p>
        </p:txBody>
      </p:sp>
      <p:sp>
        <p:nvSpPr>
          <p:cNvPr id="101392" name="TextBox 15"/>
          <p:cNvSpPr txBox="1">
            <a:spLocks noChangeArrowheads="1"/>
          </p:cNvSpPr>
          <p:nvPr/>
        </p:nvSpPr>
        <p:spPr bwMode="auto">
          <a:xfrm>
            <a:off x="5867400" y="5791200"/>
            <a:ext cx="3213100" cy="369888"/>
          </a:xfrm>
          <a:prstGeom prst="rect">
            <a:avLst/>
          </a:prstGeom>
          <a:noFill/>
          <a:ln w="9525">
            <a:noFill/>
            <a:miter lim="800000"/>
            <a:headEnd/>
            <a:tailEnd/>
          </a:ln>
        </p:spPr>
        <p:txBody>
          <a:bodyPr wrap="none">
            <a:prstTxWarp prst="textNoShape">
              <a:avLst/>
            </a:prstTxWarp>
            <a:spAutoFit/>
          </a:bodyPr>
          <a:lstStyle/>
          <a:p>
            <a:r>
              <a:rPr lang="en-US">
                <a:latin typeface="Arial" charset="0"/>
                <a:ea typeface="Arial" charset="0"/>
                <a:cs typeface="Arial" charset="0"/>
              </a:rPr>
              <a:t>Hurd and Zoback (Submitted)</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48" name="Text Box 4"/>
          <p:cNvSpPr txBox="1">
            <a:spLocks noChangeArrowheads="1"/>
          </p:cNvSpPr>
          <p:nvPr/>
        </p:nvSpPr>
        <p:spPr bwMode="auto">
          <a:xfrm>
            <a:off x="1828200" y="181313"/>
            <a:ext cx="5453987"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latin typeface="Arial" charset="0"/>
              </a:rPr>
              <a:t>Scaling Fault Slip in Earthquakes</a:t>
            </a:r>
            <a:endParaRPr lang="en-US" sz="2800" dirty="0">
              <a:latin typeface="Arial" charset="0"/>
            </a:endParaRPr>
          </a:p>
        </p:txBody>
      </p:sp>
      <p:pic>
        <p:nvPicPr>
          <p:cNvPr id="49" name="Picture 48" descr="MagStressDropSlip-with lines for eqs.png"/>
          <p:cNvPicPr>
            <a:picLocks noChangeAspect="1"/>
          </p:cNvPicPr>
          <p:nvPr/>
        </p:nvPicPr>
        <p:blipFill>
          <a:blip r:embed="rId4"/>
          <a:srcRect t="4877"/>
          <a:stretch>
            <a:fillRect/>
          </a:stretch>
        </p:blipFill>
        <p:spPr>
          <a:xfrm>
            <a:off x="352800" y="1117602"/>
            <a:ext cx="8377555" cy="5747752"/>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14546" y="105360"/>
            <a:ext cx="9144000" cy="609600"/>
          </a:xfrm>
        </p:spPr>
        <p:txBody>
          <a:bodyPr>
            <a:noAutofit/>
          </a:bodyPr>
          <a:lstStyle/>
          <a:p>
            <a:r>
              <a:rPr lang="en-US" sz="2400" dirty="0" smtClean="0">
                <a:latin typeface="Arial" charset="0"/>
                <a:ea typeface="Arial" charset="0"/>
                <a:cs typeface="Arial" charset="0"/>
              </a:rPr>
              <a:t>Managing the Risk Associated with Triggered Earthquakes Associated with Shale Gas Development</a:t>
            </a:r>
          </a:p>
        </p:txBody>
      </p:sp>
      <p:grpSp>
        <p:nvGrpSpPr>
          <p:cNvPr id="2" name="Group 14"/>
          <p:cNvGrpSpPr>
            <a:grpSpLocks/>
          </p:cNvGrpSpPr>
          <p:nvPr/>
        </p:nvGrpSpPr>
        <p:grpSpPr bwMode="auto">
          <a:xfrm>
            <a:off x="2206625" y="2667000"/>
            <a:ext cx="4575175" cy="3536950"/>
            <a:chOff x="2206625" y="3244850"/>
            <a:chExt cx="4575175" cy="3536950"/>
          </a:xfrm>
        </p:grpSpPr>
        <p:pic>
          <p:nvPicPr>
            <p:cNvPr id="104454" name="Picture 3"/>
            <p:cNvPicPr>
              <a:picLocks noChangeAspect="1"/>
            </p:cNvPicPr>
            <p:nvPr/>
          </p:nvPicPr>
          <p:blipFill>
            <a:blip r:embed="rId3"/>
            <a:srcRect/>
            <a:stretch>
              <a:fillRect/>
            </a:stretch>
          </p:blipFill>
          <p:spPr bwMode="auto">
            <a:xfrm>
              <a:off x="2206625" y="3244850"/>
              <a:ext cx="4575175" cy="3536950"/>
            </a:xfrm>
            <a:prstGeom prst="rect">
              <a:avLst/>
            </a:prstGeom>
            <a:noFill/>
            <a:ln w="9525">
              <a:noFill/>
              <a:miter lim="800000"/>
              <a:headEnd/>
              <a:tailEnd/>
            </a:ln>
          </p:spPr>
        </p:pic>
        <p:cxnSp>
          <p:nvCxnSpPr>
            <p:cNvPr id="8" name="Straight Connector 7"/>
            <p:cNvCxnSpPr/>
            <p:nvPr/>
          </p:nvCxnSpPr>
          <p:spPr>
            <a:xfrm flipV="1">
              <a:off x="3187700" y="4343400"/>
              <a:ext cx="600075" cy="1905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105400" y="4197350"/>
              <a:ext cx="600075" cy="1905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flipV="1">
              <a:off x="3244850" y="4667250"/>
              <a:ext cx="542925" cy="1397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3824288" y="3995737"/>
              <a:ext cx="1384300" cy="1076325"/>
            </a:xfrm>
            <a:prstGeom prst="line">
              <a:avLst/>
            </a:prstGeom>
            <a:ln w="381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flipV="1">
              <a:off x="4086225" y="433070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4314825" y="449580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sp>
          <p:nvSpPr>
            <p:cNvPr id="104461" name="TextBox 33"/>
            <p:cNvSpPr txBox="1">
              <a:spLocks noChangeArrowheads="1"/>
            </p:cNvSpPr>
            <p:nvPr/>
          </p:nvSpPr>
          <p:spPr bwMode="auto">
            <a:xfrm>
              <a:off x="3313112" y="5638800"/>
              <a:ext cx="2365375" cy="708025"/>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a:latin typeface="Arial" charset="0"/>
                  <a:ea typeface="Arial" charset="0"/>
                  <a:cs typeface="Arial" charset="0"/>
                </a:rPr>
                <a:t>Guy Arkansas</a:t>
              </a:r>
            </a:p>
            <a:p>
              <a:pPr algn="ctr"/>
              <a:r>
                <a:rPr lang="en-US" sz="2000">
                  <a:latin typeface="Arial" charset="0"/>
                  <a:ea typeface="Arial" charset="0"/>
                  <a:cs typeface="Arial" charset="0"/>
                </a:rPr>
                <a:t>Earthquake Swarm</a:t>
              </a:r>
            </a:p>
          </p:txBody>
        </p:sp>
      </p:grpSp>
      <p:sp>
        <p:nvSpPr>
          <p:cNvPr id="17" name="Title 1"/>
          <p:cNvSpPr txBox="1">
            <a:spLocks/>
          </p:cNvSpPr>
          <p:nvPr/>
        </p:nvSpPr>
        <p:spPr bwMode="auto">
          <a:xfrm>
            <a:off x="1219200" y="1219200"/>
            <a:ext cx="7293774" cy="1219200"/>
          </a:xfrm>
          <a:prstGeom prst="rect">
            <a:avLst/>
          </a:prstGeom>
          <a:noFill/>
          <a:ln w="9525">
            <a:solidFill>
              <a:srgbClr val="000000"/>
            </a:solidFill>
            <a:miter lim="800000"/>
            <a:headEnd/>
            <a:tailEnd/>
          </a:ln>
        </p:spPr>
        <p:txBody>
          <a:bodyPr anchor="ctr">
            <a:prstTxWarp prst="textNoShape">
              <a:avLst/>
            </a:prstTxWarp>
          </a:bodyPr>
          <a:lstStyle/>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Monitor </a:t>
            </a:r>
            <a:r>
              <a:rPr lang="en-US" sz="2400" kern="0" dirty="0" err="1">
                <a:solidFill>
                  <a:schemeClr val="tx2"/>
                </a:solidFill>
                <a:latin typeface="Arial" charset="0"/>
                <a:ea typeface="Arial" charset="0"/>
                <a:cs typeface="Arial" charset="0"/>
              </a:rPr>
              <a:t>Microseismicity</a:t>
            </a:r>
            <a:endParaRPr lang="en-US" sz="2400" kern="0" dirty="0">
              <a:solidFill>
                <a:schemeClr val="tx2"/>
              </a:solidFill>
              <a:latin typeface="Arial" charset="0"/>
              <a:ea typeface="Arial" charset="0"/>
              <a:cs typeface="Arial" charset="0"/>
            </a:endParaRPr>
          </a:p>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Avoid Faults, Limit Pressure Increases</a:t>
            </a:r>
          </a:p>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Be Prepared to Abandon Some Injection </a:t>
            </a:r>
            <a:r>
              <a:rPr lang="en-US" sz="2400" kern="0" dirty="0" smtClean="0">
                <a:solidFill>
                  <a:schemeClr val="tx2"/>
                </a:solidFill>
                <a:latin typeface="Arial" charset="0"/>
                <a:ea typeface="Arial" charset="0"/>
                <a:cs typeface="Arial" charset="0"/>
              </a:rPr>
              <a:t>Wells</a:t>
            </a:r>
            <a:endParaRPr lang="en-US" sz="2400" kern="0" dirty="0">
              <a:solidFill>
                <a:schemeClr val="tx2"/>
              </a:solidFill>
              <a:latin typeface="Arial" charset="0"/>
              <a:ea typeface="Arial" charset="0"/>
              <a:cs typeface="Arial" charset="0"/>
            </a:endParaRPr>
          </a:p>
        </p:txBody>
      </p:sp>
      <p:grpSp>
        <p:nvGrpSpPr>
          <p:cNvPr id="3" name="Group 10"/>
          <p:cNvGrpSpPr>
            <a:grpSpLocks/>
          </p:cNvGrpSpPr>
          <p:nvPr/>
        </p:nvGrpSpPr>
        <p:grpSpPr bwMode="auto">
          <a:xfrm>
            <a:off x="0" y="838200"/>
            <a:ext cx="9144000" cy="136525"/>
            <a:chOff x="0" y="1180"/>
            <a:chExt cx="5760" cy="86"/>
          </a:xfrm>
        </p:grpSpPr>
        <p:sp>
          <p:nvSpPr>
            <p:cNvPr id="16" name="Rectangle 1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8" name="Rectangle 1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14546" y="105360"/>
            <a:ext cx="9144000" cy="609600"/>
          </a:xfrm>
        </p:spPr>
        <p:txBody>
          <a:bodyPr>
            <a:noAutofit/>
          </a:bodyPr>
          <a:lstStyle/>
          <a:p>
            <a:r>
              <a:rPr lang="en-US" sz="2400" dirty="0" smtClean="0">
                <a:latin typeface="Arial" charset="0"/>
                <a:ea typeface="Arial" charset="0"/>
                <a:cs typeface="Arial" charset="0"/>
              </a:rPr>
              <a:t>Managing the Risk Associated with Triggered Earthquakes Associated with Shale Gas Development</a:t>
            </a:r>
          </a:p>
        </p:txBody>
      </p:sp>
      <p:sp>
        <p:nvSpPr>
          <p:cNvPr id="17" name="Title 1"/>
          <p:cNvSpPr txBox="1">
            <a:spLocks/>
          </p:cNvSpPr>
          <p:nvPr/>
        </p:nvSpPr>
        <p:spPr bwMode="auto">
          <a:xfrm>
            <a:off x="1219200" y="1219200"/>
            <a:ext cx="7293774" cy="1219200"/>
          </a:xfrm>
          <a:prstGeom prst="rect">
            <a:avLst/>
          </a:prstGeom>
          <a:noFill/>
          <a:ln w="9525">
            <a:solidFill>
              <a:srgbClr val="000000"/>
            </a:solidFill>
            <a:miter lim="800000"/>
            <a:headEnd/>
            <a:tailEnd/>
          </a:ln>
        </p:spPr>
        <p:txBody>
          <a:bodyPr anchor="ctr">
            <a:prstTxWarp prst="textNoShape">
              <a:avLst/>
            </a:prstTxWarp>
          </a:bodyPr>
          <a:lstStyle/>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Monitor </a:t>
            </a:r>
            <a:r>
              <a:rPr lang="en-US" sz="2400" kern="0" dirty="0" err="1">
                <a:solidFill>
                  <a:schemeClr val="tx2"/>
                </a:solidFill>
                <a:latin typeface="Arial" charset="0"/>
                <a:ea typeface="Arial" charset="0"/>
                <a:cs typeface="Arial" charset="0"/>
              </a:rPr>
              <a:t>Microseismicity</a:t>
            </a:r>
            <a:endParaRPr lang="en-US" sz="2400" kern="0" dirty="0">
              <a:solidFill>
                <a:schemeClr val="tx2"/>
              </a:solidFill>
              <a:latin typeface="Arial" charset="0"/>
              <a:ea typeface="Arial" charset="0"/>
              <a:cs typeface="Arial" charset="0"/>
            </a:endParaRPr>
          </a:p>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Avoid Faults, Limit Pressure Increases</a:t>
            </a:r>
          </a:p>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Be Prepared to Abandon Some Injection </a:t>
            </a:r>
            <a:r>
              <a:rPr lang="en-US" sz="2400" kern="0" dirty="0" smtClean="0">
                <a:solidFill>
                  <a:schemeClr val="tx2"/>
                </a:solidFill>
                <a:latin typeface="Arial" charset="0"/>
                <a:ea typeface="Arial" charset="0"/>
                <a:cs typeface="Arial" charset="0"/>
              </a:rPr>
              <a:t>Wells*</a:t>
            </a:r>
            <a:endParaRPr lang="en-US" sz="2400" kern="0" dirty="0">
              <a:solidFill>
                <a:schemeClr val="tx2"/>
              </a:solidFill>
              <a:latin typeface="Arial" charset="0"/>
              <a:ea typeface="Arial" charset="0"/>
              <a:cs typeface="Arial" charset="0"/>
            </a:endParaRPr>
          </a:p>
        </p:txBody>
      </p:sp>
      <p:sp>
        <p:nvSpPr>
          <p:cNvPr id="14" name="Rectangle 13"/>
          <p:cNvSpPr/>
          <p:nvPr/>
        </p:nvSpPr>
        <p:spPr>
          <a:xfrm>
            <a:off x="5658441" y="6349295"/>
            <a:ext cx="3058650" cy="461665"/>
          </a:xfrm>
          <a:prstGeom prst="rect">
            <a:avLst/>
          </a:prstGeom>
        </p:spPr>
        <p:txBody>
          <a:bodyPr wrap="none">
            <a:spAutoFit/>
          </a:bodyPr>
          <a:lstStyle/>
          <a:p>
            <a:r>
              <a:rPr lang="en-US" sz="2400" kern="0" dirty="0" smtClean="0">
                <a:solidFill>
                  <a:schemeClr val="tx2"/>
                </a:solidFill>
                <a:latin typeface="Arial" charset="0"/>
                <a:ea typeface="Arial" charset="0"/>
                <a:cs typeface="Arial" charset="0"/>
              </a:rPr>
              <a:t>or Injection Intervals*</a:t>
            </a:r>
            <a:endParaRPr lang="en-US" sz="2400" dirty="0"/>
          </a:p>
        </p:txBody>
      </p:sp>
      <p:grpSp>
        <p:nvGrpSpPr>
          <p:cNvPr id="3" name="Group 10"/>
          <p:cNvGrpSpPr>
            <a:grpSpLocks/>
          </p:cNvGrpSpPr>
          <p:nvPr/>
        </p:nvGrpSpPr>
        <p:grpSpPr bwMode="auto">
          <a:xfrm>
            <a:off x="0" y="838200"/>
            <a:ext cx="9144000" cy="136525"/>
            <a:chOff x="0" y="1180"/>
            <a:chExt cx="5760" cy="86"/>
          </a:xfrm>
        </p:grpSpPr>
        <p:sp>
          <p:nvSpPr>
            <p:cNvPr id="16" name="Rectangle 1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8" name="Rectangle 1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20" name="Picture 3"/>
          <p:cNvPicPr>
            <a:picLocks noChangeAspect="1"/>
          </p:cNvPicPr>
          <p:nvPr/>
        </p:nvPicPr>
        <p:blipFill>
          <a:blip r:embed="rId4"/>
          <a:srcRect l="50478" t="24814" r="5712" b="10086"/>
          <a:stretch>
            <a:fillRect/>
          </a:stretch>
        </p:blipFill>
        <p:spPr bwMode="auto">
          <a:xfrm>
            <a:off x="5065713" y="2771871"/>
            <a:ext cx="3238500" cy="3120929"/>
          </a:xfrm>
          <a:prstGeom prst="rect">
            <a:avLst/>
          </a:prstGeom>
          <a:noFill/>
          <a:ln w="9525">
            <a:noFill/>
            <a:miter lim="800000"/>
            <a:headEnd/>
            <a:tailEnd/>
          </a:ln>
        </p:spPr>
      </p:pic>
      <p:pic>
        <p:nvPicPr>
          <p:cNvPr id="21" name="Picture 2" descr="Fault overview"/>
          <p:cNvPicPr>
            <a:picLocks noChangeAspect="1" noChangeArrowheads="1"/>
          </p:cNvPicPr>
          <p:nvPr/>
        </p:nvPicPr>
        <p:blipFill>
          <a:blip r:embed="rId5"/>
          <a:srcRect t="46611" r="79745" b="28669"/>
          <a:stretch>
            <a:fillRect/>
          </a:stretch>
        </p:blipFill>
        <p:spPr bwMode="auto">
          <a:xfrm>
            <a:off x="1022479" y="2946400"/>
            <a:ext cx="3261347" cy="2946400"/>
          </a:xfrm>
          <a:prstGeom prst="rect">
            <a:avLst/>
          </a:prstGeom>
          <a:noFill/>
        </p:spPr>
      </p:pic>
      <p:sp>
        <p:nvSpPr>
          <p:cNvPr id="22" name="Line 8"/>
          <p:cNvSpPr>
            <a:spLocks noChangeShapeType="1"/>
          </p:cNvSpPr>
          <p:nvPr/>
        </p:nvSpPr>
        <p:spPr bwMode="auto">
          <a:xfrm flipV="1">
            <a:off x="5646738" y="4911725"/>
            <a:ext cx="500062" cy="220662"/>
          </a:xfrm>
          <a:prstGeom prst="line">
            <a:avLst/>
          </a:prstGeom>
          <a:noFill/>
          <a:ln w="57150">
            <a:solidFill>
              <a:srgbClr val="6600CC"/>
            </a:solidFill>
            <a:round/>
            <a:headEnd/>
            <a:tailEnd type="triangle" w="med" len="med"/>
          </a:ln>
          <a:scene3d>
            <a:camera prst="orthographicFront">
              <a:rot lat="0" lon="0" rev="1800000"/>
            </a:camera>
            <a:lightRig rig="threePt" dir="t"/>
          </a:scene3d>
        </p:spPr>
        <p:txBody>
          <a:bodyPr>
            <a:prstTxWarp prst="textNoShape">
              <a:avLst/>
            </a:prstTxWarp>
          </a:bodyPr>
          <a:lstStyle/>
          <a:p>
            <a:endParaRPr lang="en-US"/>
          </a:p>
        </p:txBody>
      </p:sp>
      <p:sp>
        <p:nvSpPr>
          <p:cNvPr id="25" name="Line 9"/>
          <p:cNvSpPr>
            <a:spLocks noChangeShapeType="1"/>
          </p:cNvSpPr>
          <p:nvPr/>
        </p:nvSpPr>
        <p:spPr bwMode="auto">
          <a:xfrm flipH="1">
            <a:off x="7000875" y="3479800"/>
            <a:ext cx="488950" cy="203200"/>
          </a:xfrm>
          <a:prstGeom prst="line">
            <a:avLst/>
          </a:prstGeom>
          <a:noFill/>
          <a:ln w="57150">
            <a:solidFill>
              <a:srgbClr val="6600CC"/>
            </a:solidFill>
            <a:round/>
            <a:headEnd/>
            <a:tailEnd type="triangle" w="med" len="med"/>
          </a:ln>
          <a:scene3d>
            <a:camera prst="orthographicFront">
              <a:rot lat="0" lon="0" rev="1800000"/>
            </a:camera>
            <a:lightRig rig="threePt" dir="t"/>
          </a:scene3d>
        </p:spPr>
        <p:txBody>
          <a:bodyPr>
            <a:prstTxWarp prst="textNoShape">
              <a:avLst/>
            </a:prstTxWarp>
          </a:bodyPr>
          <a:lstStyle/>
          <a:p>
            <a:endParaRPr lang="en-US"/>
          </a:p>
        </p:txBody>
      </p:sp>
      <p:sp>
        <p:nvSpPr>
          <p:cNvPr id="26" name="TextBox 25"/>
          <p:cNvSpPr txBox="1"/>
          <p:nvPr/>
        </p:nvSpPr>
        <p:spPr>
          <a:xfrm>
            <a:off x="7312025" y="3009900"/>
            <a:ext cx="802239" cy="400110"/>
          </a:xfrm>
          <a:prstGeom prst="rect">
            <a:avLst/>
          </a:prstGeom>
          <a:noFill/>
        </p:spPr>
        <p:txBody>
          <a:bodyPr wrap="none" rtlCol="0">
            <a:spAutoFit/>
          </a:bodyPr>
          <a:lstStyle/>
          <a:p>
            <a:r>
              <a:rPr lang="en-US" sz="2000" dirty="0" err="1" smtClean="0">
                <a:latin typeface="Arial"/>
                <a:cs typeface="Arial"/>
              </a:rPr>
              <a:t>S</a:t>
            </a:r>
            <a:r>
              <a:rPr lang="en-US" sz="2000" baseline="-25000" dirty="0" err="1" smtClean="0">
                <a:latin typeface="Arial"/>
                <a:cs typeface="Arial"/>
              </a:rPr>
              <a:t>Hmax</a:t>
            </a:r>
            <a:endParaRPr lang="en-US" sz="2000" baseline="-25000" dirty="0">
              <a:latin typeface="Arial"/>
              <a:cs typeface="Arial"/>
            </a:endParaRPr>
          </a:p>
        </p:txBody>
      </p:sp>
      <p:sp>
        <p:nvSpPr>
          <p:cNvPr id="27" name="Line 11"/>
          <p:cNvSpPr>
            <a:spLocks noChangeShapeType="1"/>
          </p:cNvSpPr>
          <p:nvPr/>
        </p:nvSpPr>
        <p:spPr bwMode="auto">
          <a:xfrm flipV="1">
            <a:off x="6615113" y="4738688"/>
            <a:ext cx="184150" cy="231775"/>
          </a:xfrm>
          <a:prstGeom prst="line">
            <a:avLst/>
          </a:prstGeom>
          <a:noFill/>
          <a:ln w="28575" cap="flat" cmpd="sng" algn="ctr">
            <a:solidFill>
              <a:schemeClr val="tx1"/>
            </a:solidFill>
            <a:prstDash val="solid"/>
            <a:round/>
            <a:headEnd type="none" w="med" len="med"/>
            <a:tailEnd type="triangle" w="med" len="med"/>
          </a:ln>
          <a:scene3d>
            <a:camera prst="orthographicFront">
              <a:rot lat="0" lon="0" rev="19800000"/>
            </a:camera>
            <a:lightRig rig="threePt" dir="t"/>
          </a:scene3d>
        </p:spPr>
        <p:txBody>
          <a:bodyPr>
            <a:prstTxWarp prst="textNoShape">
              <a:avLst/>
            </a:prstTxWarp>
          </a:bodyPr>
          <a:lstStyle/>
          <a:p>
            <a:endParaRPr lang="en-US"/>
          </a:p>
        </p:txBody>
      </p:sp>
      <p:sp>
        <p:nvSpPr>
          <p:cNvPr id="29" name="Line 11"/>
          <p:cNvSpPr>
            <a:spLocks noChangeShapeType="1"/>
          </p:cNvSpPr>
          <p:nvPr/>
        </p:nvSpPr>
        <p:spPr bwMode="auto">
          <a:xfrm rot="10800000" flipV="1">
            <a:off x="6500813" y="4548188"/>
            <a:ext cx="184150" cy="231775"/>
          </a:xfrm>
          <a:prstGeom prst="line">
            <a:avLst/>
          </a:prstGeom>
          <a:noFill/>
          <a:ln w="28575" cap="flat" cmpd="sng" algn="ctr">
            <a:solidFill>
              <a:schemeClr val="tx1"/>
            </a:solidFill>
            <a:prstDash val="solid"/>
            <a:round/>
            <a:headEnd type="none" w="med" len="med"/>
            <a:tailEnd type="triangle" w="med" len="med"/>
          </a:ln>
          <a:scene3d>
            <a:camera prst="orthographicFront">
              <a:rot lat="0" lon="0" rev="19800000"/>
            </a:camera>
            <a:lightRig rig="threePt" dir="t"/>
          </a:scene3d>
        </p:spPr>
        <p:txBody>
          <a:bodyPr>
            <a:prstTxWarp prst="textNoShape">
              <a:avLst/>
            </a:prstTxWarp>
          </a:bodyPr>
          <a:lstStyle/>
          <a:p>
            <a:endParaRPr lang="en-US"/>
          </a:p>
        </p:txBody>
      </p:sp>
      <p:sp>
        <p:nvSpPr>
          <p:cNvPr id="30" name="Line 11"/>
          <p:cNvSpPr>
            <a:spLocks noChangeShapeType="1"/>
          </p:cNvSpPr>
          <p:nvPr/>
        </p:nvSpPr>
        <p:spPr bwMode="auto">
          <a:xfrm flipV="1">
            <a:off x="7542213" y="4440238"/>
            <a:ext cx="184150" cy="231775"/>
          </a:xfrm>
          <a:prstGeom prst="line">
            <a:avLst/>
          </a:prstGeom>
          <a:noFill/>
          <a:ln w="28575" cap="flat" cmpd="sng" algn="ctr">
            <a:solidFill>
              <a:schemeClr val="tx1"/>
            </a:solidFill>
            <a:prstDash val="solid"/>
            <a:round/>
            <a:headEnd type="none" w="med" len="med"/>
            <a:tailEnd type="triangle" w="med" len="med"/>
          </a:ln>
          <a:scene3d>
            <a:camera prst="orthographicFront">
              <a:rot lat="0" lon="0" rev="19800000"/>
            </a:camera>
            <a:lightRig rig="threePt" dir="t"/>
          </a:scene3d>
        </p:spPr>
        <p:txBody>
          <a:bodyPr>
            <a:prstTxWarp prst="textNoShape">
              <a:avLst/>
            </a:prstTxWarp>
          </a:bodyPr>
          <a:lstStyle/>
          <a:p>
            <a:endParaRPr lang="en-US"/>
          </a:p>
        </p:txBody>
      </p:sp>
      <p:sp>
        <p:nvSpPr>
          <p:cNvPr id="31" name="Line 11"/>
          <p:cNvSpPr>
            <a:spLocks noChangeShapeType="1"/>
          </p:cNvSpPr>
          <p:nvPr/>
        </p:nvSpPr>
        <p:spPr bwMode="auto">
          <a:xfrm rot="10800000" flipV="1">
            <a:off x="7427913" y="4256088"/>
            <a:ext cx="184150" cy="231775"/>
          </a:xfrm>
          <a:prstGeom prst="line">
            <a:avLst/>
          </a:prstGeom>
          <a:noFill/>
          <a:ln w="28575" cap="flat" cmpd="sng" algn="ctr">
            <a:solidFill>
              <a:schemeClr val="tx1"/>
            </a:solidFill>
            <a:prstDash val="solid"/>
            <a:round/>
            <a:headEnd type="none" w="med" len="med"/>
            <a:tailEnd type="triangle" w="med" len="med"/>
          </a:ln>
          <a:scene3d>
            <a:camera prst="orthographicFront">
              <a:rot lat="0" lon="0" rev="19800000"/>
            </a:camera>
            <a:lightRig rig="threePt" dir="t"/>
          </a:scene3d>
        </p:spPr>
        <p:txBody>
          <a:bodyPr>
            <a:prstTxWarp prst="textNoShape">
              <a:avLst/>
            </a:prstTxWarp>
          </a:bodyPr>
          <a:lstStyle/>
          <a:p>
            <a:endParaRPr lang="en-US"/>
          </a:p>
        </p:txBody>
      </p:sp>
      <p:cxnSp>
        <p:nvCxnSpPr>
          <p:cNvPr id="34" name="Straight Connector 33"/>
          <p:cNvCxnSpPr/>
          <p:nvPr/>
        </p:nvCxnSpPr>
        <p:spPr>
          <a:xfrm rot="10800000" flipV="1">
            <a:off x="7154864" y="4179887"/>
            <a:ext cx="1093787" cy="439737"/>
          </a:xfrm>
          <a:prstGeom prst="line">
            <a:avLst/>
          </a:prstGeom>
          <a:ln w="1905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flipV="1">
            <a:off x="6361115" y="4548188"/>
            <a:ext cx="793748" cy="325436"/>
          </a:xfrm>
          <a:prstGeom prst="line">
            <a:avLst/>
          </a:prstGeom>
          <a:ln w="1905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5617166" y="4411664"/>
            <a:ext cx="196850" cy="136524"/>
          </a:xfrm>
          <a:prstGeom prst="rect">
            <a:avLst/>
          </a:prstGeom>
          <a:solidFill>
            <a:srgbClr val="FFF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112466" y="4722814"/>
            <a:ext cx="196850" cy="114300"/>
          </a:xfrm>
          <a:prstGeom prst="rect">
            <a:avLst/>
          </a:prstGeom>
          <a:solidFill>
            <a:srgbClr val="FFF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363166" y="4116387"/>
            <a:ext cx="196850" cy="323851"/>
          </a:xfrm>
          <a:prstGeom prst="rect">
            <a:avLst/>
          </a:prstGeom>
          <a:solidFill>
            <a:srgbClr val="FFF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509216" y="4281487"/>
            <a:ext cx="196850" cy="212727"/>
          </a:xfrm>
          <a:prstGeom prst="rect">
            <a:avLst/>
          </a:prstGeom>
          <a:solidFill>
            <a:srgbClr val="FFF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Line 11"/>
          <p:cNvSpPr>
            <a:spLocks noChangeShapeType="1"/>
          </p:cNvSpPr>
          <p:nvPr/>
        </p:nvSpPr>
        <p:spPr bwMode="auto">
          <a:xfrm flipV="1">
            <a:off x="6291263" y="4040188"/>
            <a:ext cx="184150" cy="231775"/>
          </a:xfrm>
          <a:prstGeom prst="line">
            <a:avLst/>
          </a:prstGeom>
          <a:noFill/>
          <a:ln w="28575" cap="flat" cmpd="sng" algn="ctr">
            <a:solidFill>
              <a:schemeClr val="tx1"/>
            </a:solidFill>
            <a:prstDash val="solid"/>
            <a:round/>
            <a:headEnd type="none" w="med" len="med"/>
            <a:tailEnd type="triangle" w="med" len="med"/>
          </a:ln>
          <a:scene3d>
            <a:camera prst="orthographicFront">
              <a:rot lat="0" lon="0" rev="19800000"/>
            </a:camera>
            <a:lightRig rig="threePt" dir="t"/>
          </a:scene3d>
        </p:spPr>
        <p:txBody>
          <a:bodyPr>
            <a:prstTxWarp prst="textNoShape">
              <a:avLst/>
            </a:prstTxWarp>
          </a:bodyPr>
          <a:lstStyle/>
          <a:p>
            <a:endParaRPr lang="en-US"/>
          </a:p>
        </p:txBody>
      </p:sp>
      <p:sp>
        <p:nvSpPr>
          <p:cNvPr id="43" name="Line 11"/>
          <p:cNvSpPr>
            <a:spLocks noChangeShapeType="1"/>
          </p:cNvSpPr>
          <p:nvPr/>
        </p:nvSpPr>
        <p:spPr bwMode="auto">
          <a:xfrm rot="10800000" flipV="1">
            <a:off x="6176963" y="3849688"/>
            <a:ext cx="184150" cy="231775"/>
          </a:xfrm>
          <a:prstGeom prst="line">
            <a:avLst/>
          </a:prstGeom>
          <a:noFill/>
          <a:ln w="28575" cap="flat" cmpd="sng" algn="ctr">
            <a:solidFill>
              <a:schemeClr val="tx1"/>
            </a:solidFill>
            <a:prstDash val="solid"/>
            <a:round/>
            <a:headEnd type="none" w="med" len="med"/>
            <a:tailEnd type="triangle" w="med" len="med"/>
          </a:ln>
          <a:scene3d>
            <a:camera prst="orthographicFront">
              <a:rot lat="0" lon="0" rev="19800000"/>
            </a:camera>
            <a:lightRig rig="threePt" dir="t"/>
          </a:scene3d>
        </p:spPr>
        <p:txBody>
          <a:bodyPr>
            <a:prstTxWarp prst="textNoShape">
              <a:avLst/>
            </a:prstTxWarp>
          </a:bodyPr>
          <a:lstStyle/>
          <a:p>
            <a:endParaRPr lang="en-US"/>
          </a:p>
        </p:txBody>
      </p:sp>
      <p:cxnSp>
        <p:nvCxnSpPr>
          <p:cNvPr id="44" name="Straight Connector 43"/>
          <p:cNvCxnSpPr/>
          <p:nvPr/>
        </p:nvCxnSpPr>
        <p:spPr>
          <a:xfrm rot="10800000" flipV="1">
            <a:off x="6037265" y="3949700"/>
            <a:ext cx="577848" cy="225424"/>
          </a:xfrm>
          <a:prstGeom prst="line">
            <a:avLst/>
          </a:prstGeom>
          <a:ln w="1905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09600" y="-76200"/>
            <a:ext cx="8229600" cy="1143000"/>
          </a:xfrm>
        </p:spPr>
        <p:txBody>
          <a:bodyPr/>
          <a:lstStyle/>
          <a:p>
            <a:r>
              <a:rPr lang="en-US" sz="2800" smtClean="0">
                <a:latin typeface="Arial" charset="0"/>
              </a:rPr>
              <a:t>Comprehensive Protocol for Risk Reduction</a:t>
            </a:r>
          </a:p>
        </p:txBody>
      </p:sp>
      <p:sp>
        <p:nvSpPr>
          <p:cNvPr id="108547" name="Rectangle 3"/>
          <p:cNvSpPr>
            <a:spLocks noGrp="1" noChangeArrowheads="1"/>
          </p:cNvSpPr>
          <p:nvPr>
            <p:ph type="body" idx="1"/>
          </p:nvPr>
        </p:nvSpPr>
        <p:spPr>
          <a:xfrm>
            <a:off x="266700" y="1219200"/>
            <a:ext cx="8610600" cy="5440363"/>
          </a:xfrm>
        </p:spPr>
        <p:txBody>
          <a:bodyPr/>
          <a:lstStyle/>
          <a:p>
            <a:pPr marL="0" indent="0">
              <a:buClr>
                <a:schemeClr val="tx1"/>
              </a:buClr>
              <a:buFont typeface="Wingdings" charset="2"/>
              <a:buAutoNum type="arabicPeriod"/>
            </a:pPr>
            <a:r>
              <a:rPr lang="en-US" sz="2400" smtClean="0">
                <a:latin typeface="Arial" charset="0"/>
              </a:rPr>
              <a:t> Framework understanding of stress state, pore pressure, pre-existing faults</a:t>
            </a:r>
          </a:p>
          <a:p>
            <a:pPr marL="0" indent="0">
              <a:buClr>
                <a:schemeClr val="tx1"/>
              </a:buClr>
              <a:buFont typeface="Wingdings" charset="2"/>
              <a:buAutoNum type="arabicPeriod"/>
            </a:pPr>
            <a:endParaRPr lang="en-US" sz="2400" smtClean="0">
              <a:latin typeface="Arial" charset="0"/>
            </a:endParaRPr>
          </a:p>
          <a:p>
            <a:pPr marL="0" indent="0">
              <a:buClr>
                <a:schemeClr val="tx1"/>
              </a:buClr>
              <a:buFont typeface="Wingdings" charset="2"/>
              <a:buAutoNum type="arabicPeriod"/>
            </a:pPr>
            <a:r>
              <a:rPr lang="en-US" sz="2400" smtClean="0">
                <a:latin typeface="Arial" charset="0"/>
              </a:rPr>
              <a:t> Real-time seismic monitoring</a:t>
            </a:r>
          </a:p>
          <a:p>
            <a:pPr marL="0" indent="0">
              <a:buClr>
                <a:schemeClr val="tx1"/>
              </a:buClr>
              <a:buFont typeface="Wingdings" charset="2"/>
              <a:buAutoNum type="arabicPeriod"/>
            </a:pPr>
            <a:endParaRPr lang="en-US" sz="2400" smtClean="0">
              <a:latin typeface="Arial" charset="0"/>
            </a:endParaRPr>
          </a:p>
          <a:p>
            <a:pPr marL="0" indent="0">
              <a:buClr>
                <a:schemeClr val="tx1"/>
              </a:buClr>
              <a:buFont typeface="Wingdings" charset="2"/>
              <a:buAutoNum type="arabicPeriod"/>
            </a:pPr>
            <a:r>
              <a:rPr lang="en-US" sz="2400" smtClean="0">
                <a:latin typeface="Arial" charset="0"/>
              </a:rPr>
              <a:t> Mechanistic understanding of triggered seismicity (triggering of well-oriented, critically-stressed faults or poorly-oriented faults that are slipping only because of the large pressure perturbation)</a:t>
            </a:r>
          </a:p>
          <a:p>
            <a:pPr marL="0" indent="0">
              <a:buClr>
                <a:schemeClr val="tx1"/>
              </a:buClr>
              <a:buFont typeface="Wingdings" charset="2"/>
              <a:buAutoNum type="arabicPeriod"/>
            </a:pPr>
            <a:endParaRPr lang="en-US" sz="2400" smtClean="0">
              <a:latin typeface="Arial" charset="0"/>
            </a:endParaRPr>
          </a:p>
          <a:p>
            <a:pPr marL="0" indent="0">
              <a:buClr>
                <a:schemeClr val="tx1"/>
              </a:buClr>
              <a:buFont typeface="Wingdings" charset="2"/>
              <a:buAutoNum type="arabicPeriod"/>
            </a:pPr>
            <a:r>
              <a:rPr lang="en-US" sz="2400" smtClean="0">
                <a:latin typeface="Arial" charset="0"/>
              </a:rPr>
              <a:t> “If…then…” rules. For example</a:t>
            </a:r>
            <a:r>
              <a:rPr lang="en-US" sz="2400" i="1" smtClean="0">
                <a:latin typeface="Arial" charset="0"/>
              </a:rPr>
              <a:t>, if an earthquake of M 2.0 occurs on a well-oriented fault to the stress field, injection should immediately cease… </a:t>
            </a:r>
          </a:p>
          <a:p>
            <a:pPr marL="0" indent="0">
              <a:buClr>
                <a:schemeClr val="tx1"/>
              </a:buClr>
              <a:buFont typeface="Wingdings" charset="2"/>
              <a:buNone/>
            </a:pPr>
            <a:endParaRPr lang="en-US" sz="2400" smtClean="0"/>
          </a:p>
          <a:p>
            <a:pPr marL="0" indent="0">
              <a:buClr>
                <a:schemeClr val="tx1"/>
              </a:buClr>
              <a:buFont typeface="Wingdings" charset="2"/>
              <a:buNone/>
            </a:pPr>
            <a:endParaRPr lang="en-US" sz="2800"/>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err="1" smtClean="0">
                <a:latin typeface="Arial"/>
                <a:cs typeface="Arial"/>
              </a:rPr>
              <a:t>Eagleford</a:t>
            </a:r>
            <a:r>
              <a:rPr lang="en-US" altLang="ja-JP" sz="3200" dirty="0" smtClean="0">
                <a:latin typeface="Arial"/>
                <a:cs typeface="Arial"/>
              </a:rPr>
              <a:t> Shale Pore Structure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6" descr="Eagleford_ThinSection3-002-Series1.TIF"/>
          <p:cNvPicPr>
            <a:picLocks noChangeAspect="1"/>
          </p:cNvPicPr>
          <p:nvPr/>
        </p:nvPicPr>
        <p:blipFill>
          <a:blip r:embed="rId4"/>
          <a:stretch>
            <a:fillRect/>
          </a:stretch>
        </p:blipFill>
        <p:spPr>
          <a:xfrm>
            <a:off x="16936" y="982647"/>
            <a:ext cx="4419600" cy="357679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81000" y="152400"/>
            <a:ext cx="8915400" cy="609600"/>
          </a:xfrm>
        </p:spPr>
        <p:txBody>
          <a:bodyPr/>
          <a:lstStyle/>
          <a:p>
            <a:r>
              <a:rPr lang="en-US" sz="2800">
                <a:solidFill>
                  <a:schemeClr val="tx1"/>
                </a:solidFill>
                <a:latin typeface="Arial" charset="0"/>
              </a:rPr>
              <a:t>Strategies for Geologic Sequestration of CO</a:t>
            </a:r>
            <a:r>
              <a:rPr lang="en-US" sz="2800" baseline="-25000">
                <a:solidFill>
                  <a:schemeClr val="tx1"/>
                </a:solidFill>
                <a:latin typeface="Arial" charset="0"/>
              </a:rPr>
              <a:t>2</a:t>
            </a:r>
            <a:r>
              <a:rPr lang="en-US" sz="2800">
                <a:solidFill>
                  <a:schemeClr val="tx1"/>
                </a:solidFill>
                <a:latin typeface="Arial" charset="0"/>
              </a:rPr>
              <a:t> </a:t>
            </a:r>
          </a:p>
        </p:txBody>
      </p:sp>
      <p:pic>
        <p:nvPicPr>
          <p:cNvPr id="20483" name="Picture 3"/>
          <p:cNvPicPr>
            <a:picLocks noChangeAspect="1" noChangeArrowheads="1"/>
          </p:cNvPicPr>
          <p:nvPr/>
        </p:nvPicPr>
        <p:blipFill>
          <a:blip r:embed="rId3"/>
          <a:srcRect l="7574" t="5615" r="7425" b="16739"/>
          <a:stretch>
            <a:fillRect/>
          </a:stretch>
        </p:blipFill>
        <p:spPr bwMode="auto">
          <a:xfrm>
            <a:off x="914400" y="1219200"/>
            <a:ext cx="7364413" cy="5073650"/>
          </a:xfrm>
          <a:prstGeom prst="rect">
            <a:avLst/>
          </a:prstGeom>
          <a:noFill/>
          <a:ln w="9525">
            <a:noFill/>
            <a:miter lim="800000"/>
            <a:headEnd/>
            <a:tailEnd/>
          </a:ln>
        </p:spPr>
      </p:pic>
      <p:sp>
        <p:nvSpPr>
          <p:cNvPr id="20484" name="Text Box 4"/>
          <p:cNvSpPr txBox="1">
            <a:spLocks noChangeArrowheads="1"/>
          </p:cNvSpPr>
          <p:nvPr/>
        </p:nvSpPr>
        <p:spPr bwMode="auto">
          <a:xfrm>
            <a:off x="7924800" y="6400800"/>
            <a:ext cx="1028700" cy="274638"/>
          </a:xfrm>
          <a:prstGeom prst="rect">
            <a:avLst/>
          </a:prstGeom>
          <a:noFill/>
          <a:ln w="25400">
            <a:noFill/>
            <a:miter lim="800000"/>
            <a:headEnd/>
            <a:tailEnd/>
          </a:ln>
        </p:spPr>
        <p:txBody>
          <a:bodyPr wrap="none">
            <a:prstTxWarp prst="textNoShape">
              <a:avLst/>
            </a:prstTxWarp>
            <a:spAutoFit/>
          </a:bodyPr>
          <a:lstStyle/>
          <a:p>
            <a:pPr marL="609600" indent="-609600">
              <a:spcBef>
                <a:spcPct val="20000"/>
              </a:spcBef>
            </a:pPr>
            <a:r>
              <a:rPr lang="en-US" sz="1200">
                <a:latin typeface="Arial" charset="0"/>
              </a:rPr>
              <a:t>IPCC (2005)</a:t>
            </a:r>
          </a:p>
        </p:txBody>
      </p:sp>
      <p:sp>
        <p:nvSpPr>
          <p:cNvPr id="20485" name="Line 5"/>
          <p:cNvSpPr>
            <a:spLocks noChangeShapeType="1"/>
          </p:cNvSpPr>
          <p:nvPr/>
        </p:nvSpPr>
        <p:spPr bwMode="auto">
          <a:xfrm flipH="1" flipV="1">
            <a:off x="5951538" y="2854325"/>
            <a:ext cx="0" cy="2246313"/>
          </a:xfrm>
          <a:prstGeom prst="line">
            <a:avLst/>
          </a:prstGeom>
          <a:noFill/>
          <a:ln w="50800">
            <a:solidFill>
              <a:srgbClr val="FF0000"/>
            </a:solidFill>
            <a:round/>
            <a:headEnd/>
            <a:tailEnd type="triangle" w="med" len="med"/>
          </a:ln>
        </p:spPr>
        <p:txBody>
          <a:bodyPr>
            <a:prstTxWarp prst="textNoShape">
              <a:avLst/>
            </a:prstTxWarp>
            <a:spAutoFit/>
          </a:bodyPr>
          <a:lstStyle/>
          <a:p>
            <a:endParaRPr lang="en-US"/>
          </a:p>
        </p:txBody>
      </p:sp>
      <p:sp>
        <p:nvSpPr>
          <p:cNvPr id="20486" name="Freeform 6"/>
          <p:cNvSpPr>
            <a:spLocks/>
          </p:cNvSpPr>
          <p:nvPr/>
        </p:nvSpPr>
        <p:spPr bwMode="auto">
          <a:xfrm>
            <a:off x="5181600" y="4862513"/>
            <a:ext cx="922338" cy="385762"/>
          </a:xfrm>
          <a:custGeom>
            <a:avLst/>
            <a:gdLst>
              <a:gd name="T0" fmla="*/ 0 w 644"/>
              <a:gd name="T1" fmla="*/ 0 h 243"/>
              <a:gd name="T2" fmla="*/ 0 w 644"/>
              <a:gd name="T3" fmla="*/ 2147483647 h 243"/>
              <a:gd name="T4" fmla="*/ 2147483647 w 644"/>
              <a:gd name="T5" fmla="*/ 2147483647 h 243"/>
              <a:gd name="T6" fmla="*/ 2147483647 w 644"/>
              <a:gd name="T7" fmla="*/ 2147483647 h 243"/>
              <a:gd name="T8" fmla="*/ 2147483647 w 644"/>
              <a:gd name="T9" fmla="*/ 2147483647 h 243"/>
              <a:gd name="T10" fmla="*/ 2147483647 w 644"/>
              <a:gd name="T11" fmla="*/ 2147483647 h 243"/>
              <a:gd name="T12" fmla="*/ 2147483647 w 644"/>
              <a:gd name="T13" fmla="*/ 2147483647 h 243"/>
              <a:gd name="T14" fmla="*/ 2147483647 w 644"/>
              <a:gd name="T15" fmla="*/ 2147483647 h 243"/>
              <a:gd name="T16" fmla="*/ 2147483647 w 644"/>
              <a:gd name="T17" fmla="*/ 2147483647 h 243"/>
              <a:gd name="T18" fmla="*/ 0 w 644"/>
              <a:gd name="T19" fmla="*/ 0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4"/>
              <a:gd name="T31" fmla="*/ 0 h 243"/>
              <a:gd name="T32" fmla="*/ 644 w 644"/>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4" h="243">
                <a:moveTo>
                  <a:pt x="0" y="0"/>
                </a:moveTo>
                <a:lnTo>
                  <a:pt x="0" y="226"/>
                </a:lnTo>
                <a:lnTo>
                  <a:pt x="164" y="226"/>
                </a:lnTo>
                <a:lnTo>
                  <a:pt x="333" y="220"/>
                </a:lnTo>
                <a:lnTo>
                  <a:pt x="480" y="231"/>
                </a:lnTo>
                <a:lnTo>
                  <a:pt x="644" y="243"/>
                </a:lnTo>
                <a:lnTo>
                  <a:pt x="644" y="96"/>
                </a:lnTo>
                <a:lnTo>
                  <a:pt x="424" y="73"/>
                </a:lnTo>
                <a:lnTo>
                  <a:pt x="226" y="45"/>
                </a:lnTo>
                <a:lnTo>
                  <a:pt x="0" y="0"/>
                </a:lnTo>
                <a:close/>
              </a:path>
            </a:pathLst>
          </a:custGeom>
          <a:gradFill rotWithShape="1">
            <a:gsLst>
              <a:gs pos="0">
                <a:schemeClr val="accent1"/>
              </a:gs>
              <a:gs pos="100000">
                <a:srgbClr val="FF0000"/>
              </a:gs>
            </a:gsLst>
            <a:lin ang="0" scaled="1"/>
          </a:gradFill>
          <a:ln w="25400">
            <a:noFill/>
            <a:round/>
            <a:headEnd/>
            <a:tailEnd/>
          </a:ln>
        </p:spPr>
        <p:txBody>
          <a:bodyPr>
            <a:prstTxWarp prst="textNoShape">
              <a:avLst/>
            </a:prstTxWarp>
            <a:spAutoFit/>
          </a:bodyPr>
          <a:lstStyle/>
          <a:p>
            <a:pPr eaLnBrk="0" hangingPunct="0"/>
            <a:endParaRPr lang="en-US" sz="2000"/>
          </a:p>
        </p:txBody>
      </p:sp>
      <p:sp>
        <p:nvSpPr>
          <p:cNvPr id="20487" name="Rectangle 7"/>
          <p:cNvSpPr>
            <a:spLocks noChangeArrowheads="1"/>
          </p:cNvSpPr>
          <p:nvPr/>
        </p:nvSpPr>
        <p:spPr bwMode="auto">
          <a:xfrm>
            <a:off x="5137150" y="2441575"/>
            <a:ext cx="1147763" cy="2878138"/>
          </a:xfrm>
          <a:prstGeom prst="rect">
            <a:avLst/>
          </a:prstGeom>
          <a:noFill/>
          <a:ln w="25400">
            <a:noFill/>
            <a:miter lim="800000"/>
            <a:headEnd/>
            <a:tailEnd/>
          </a:ln>
        </p:spPr>
        <p:txBody>
          <a:bodyPr wrap="none" anchor="ctr">
            <a:prstTxWarp prst="textNoShape">
              <a:avLst/>
            </a:prstTxWarp>
            <a:spAutoFit/>
          </a:bodyPr>
          <a:lstStyle/>
          <a:p>
            <a:pPr eaLnBrk="0" hangingPunct="0"/>
            <a:endParaRPr lang="en-US" sz="2000"/>
          </a:p>
        </p:txBody>
      </p:sp>
      <p:sp>
        <p:nvSpPr>
          <p:cNvPr id="20488" name="Line 11"/>
          <p:cNvSpPr>
            <a:spLocks noChangeShapeType="1"/>
          </p:cNvSpPr>
          <p:nvPr/>
        </p:nvSpPr>
        <p:spPr bwMode="auto">
          <a:xfrm>
            <a:off x="5341938" y="2854325"/>
            <a:ext cx="9525" cy="2246313"/>
          </a:xfrm>
          <a:prstGeom prst="line">
            <a:avLst/>
          </a:prstGeom>
          <a:noFill/>
          <a:ln w="50800">
            <a:solidFill>
              <a:srgbClr val="CCFFFF"/>
            </a:solidFill>
            <a:round/>
            <a:headEnd/>
            <a:tailEnd type="triangle" w="med" len="med"/>
          </a:ln>
        </p:spPr>
        <p:txBody>
          <a:bodyPr>
            <a:prstTxWarp prst="textNoShape">
              <a:avLst/>
            </a:prstTxWarp>
            <a:spAutoFit/>
          </a:bodyPr>
          <a:lstStyle/>
          <a:p>
            <a:endParaRPr lang="en-US"/>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52400"/>
            <a:ext cx="8915400" cy="609600"/>
          </a:xfrm>
        </p:spPr>
        <p:txBody>
          <a:bodyPr/>
          <a:lstStyle/>
          <a:p>
            <a:r>
              <a:rPr lang="en-US" sz="2800">
                <a:solidFill>
                  <a:schemeClr val="tx1"/>
                </a:solidFill>
                <a:latin typeface="Arial" charset="0"/>
              </a:rPr>
              <a:t>Most Common Concern About CO</a:t>
            </a:r>
            <a:r>
              <a:rPr lang="en-US" sz="2800" baseline="-25000">
                <a:solidFill>
                  <a:schemeClr val="tx1"/>
                </a:solidFill>
                <a:latin typeface="Arial" charset="0"/>
              </a:rPr>
              <a:t>2</a:t>
            </a:r>
            <a:r>
              <a:rPr lang="en-US" sz="2800">
                <a:solidFill>
                  <a:schemeClr val="tx1"/>
                </a:solidFill>
                <a:latin typeface="Arial" charset="0"/>
              </a:rPr>
              <a:t> Sequestration</a:t>
            </a:r>
          </a:p>
        </p:txBody>
      </p:sp>
      <p:pic>
        <p:nvPicPr>
          <p:cNvPr id="22531" name="Picture 3"/>
          <p:cNvPicPr>
            <a:picLocks noChangeAspect="1" noChangeArrowheads="1"/>
          </p:cNvPicPr>
          <p:nvPr/>
        </p:nvPicPr>
        <p:blipFill>
          <a:blip r:embed="rId3"/>
          <a:srcRect l="7574" t="5615" r="7425" b="16739"/>
          <a:stretch>
            <a:fillRect/>
          </a:stretch>
        </p:blipFill>
        <p:spPr bwMode="auto">
          <a:xfrm>
            <a:off x="1219200" y="1295400"/>
            <a:ext cx="6450013" cy="4443413"/>
          </a:xfrm>
          <a:prstGeom prst="rect">
            <a:avLst/>
          </a:prstGeom>
          <a:noFill/>
          <a:ln w="9525">
            <a:noFill/>
            <a:miter lim="800000"/>
            <a:headEnd/>
            <a:tailEnd/>
          </a:ln>
        </p:spPr>
      </p:pic>
      <p:sp>
        <p:nvSpPr>
          <p:cNvPr id="22532" name="Line 5"/>
          <p:cNvSpPr>
            <a:spLocks noChangeShapeType="1"/>
          </p:cNvSpPr>
          <p:nvPr/>
        </p:nvSpPr>
        <p:spPr bwMode="auto">
          <a:xfrm flipH="1" flipV="1">
            <a:off x="5951538" y="2854325"/>
            <a:ext cx="0" cy="2246313"/>
          </a:xfrm>
          <a:prstGeom prst="line">
            <a:avLst/>
          </a:prstGeom>
          <a:noFill/>
          <a:ln w="50800">
            <a:solidFill>
              <a:srgbClr val="FF0000"/>
            </a:solidFill>
            <a:round/>
            <a:headEnd/>
            <a:tailEnd type="triangle" w="med" len="med"/>
          </a:ln>
        </p:spPr>
        <p:txBody>
          <a:bodyPr>
            <a:prstTxWarp prst="textNoShape">
              <a:avLst/>
            </a:prstTxWarp>
            <a:spAutoFit/>
          </a:bodyPr>
          <a:lstStyle/>
          <a:p>
            <a:endParaRPr lang="en-US"/>
          </a:p>
        </p:txBody>
      </p:sp>
      <p:sp>
        <p:nvSpPr>
          <p:cNvPr id="22533" name="Freeform 6"/>
          <p:cNvSpPr>
            <a:spLocks/>
          </p:cNvSpPr>
          <p:nvPr/>
        </p:nvSpPr>
        <p:spPr bwMode="auto">
          <a:xfrm>
            <a:off x="5181600" y="4862513"/>
            <a:ext cx="922338" cy="385762"/>
          </a:xfrm>
          <a:custGeom>
            <a:avLst/>
            <a:gdLst>
              <a:gd name="T0" fmla="*/ 0 w 644"/>
              <a:gd name="T1" fmla="*/ 0 h 243"/>
              <a:gd name="T2" fmla="*/ 0 w 644"/>
              <a:gd name="T3" fmla="*/ 2147483647 h 243"/>
              <a:gd name="T4" fmla="*/ 2147483647 w 644"/>
              <a:gd name="T5" fmla="*/ 2147483647 h 243"/>
              <a:gd name="T6" fmla="*/ 2147483647 w 644"/>
              <a:gd name="T7" fmla="*/ 2147483647 h 243"/>
              <a:gd name="T8" fmla="*/ 2147483647 w 644"/>
              <a:gd name="T9" fmla="*/ 2147483647 h 243"/>
              <a:gd name="T10" fmla="*/ 2147483647 w 644"/>
              <a:gd name="T11" fmla="*/ 2147483647 h 243"/>
              <a:gd name="T12" fmla="*/ 2147483647 w 644"/>
              <a:gd name="T13" fmla="*/ 2147483647 h 243"/>
              <a:gd name="T14" fmla="*/ 2147483647 w 644"/>
              <a:gd name="T15" fmla="*/ 2147483647 h 243"/>
              <a:gd name="T16" fmla="*/ 2147483647 w 644"/>
              <a:gd name="T17" fmla="*/ 2147483647 h 243"/>
              <a:gd name="T18" fmla="*/ 0 w 644"/>
              <a:gd name="T19" fmla="*/ 0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4"/>
              <a:gd name="T31" fmla="*/ 0 h 243"/>
              <a:gd name="T32" fmla="*/ 644 w 644"/>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4" h="243">
                <a:moveTo>
                  <a:pt x="0" y="0"/>
                </a:moveTo>
                <a:lnTo>
                  <a:pt x="0" y="226"/>
                </a:lnTo>
                <a:lnTo>
                  <a:pt x="164" y="226"/>
                </a:lnTo>
                <a:lnTo>
                  <a:pt x="333" y="220"/>
                </a:lnTo>
                <a:lnTo>
                  <a:pt x="480" y="231"/>
                </a:lnTo>
                <a:lnTo>
                  <a:pt x="644" y="243"/>
                </a:lnTo>
                <a:lnTo>
                  <a:pt x="644" y="96"/>
                </a:lnTo>
                <a:lnTo>
                  <a:pt x="424" y="73"/>
                </a:lnTo>
                <a:lnTo>
                  <a:pt x="226" y="45"/>
                </a:lnTo>
                <a:lnTo>
                  <a:pt x="0" y="0"/>
                </a:lnTo>
                <a:close/>
              </a:path>
            </a:pathLst>
          </a:custGeom>
          <a:gradFill rotWithShape="1">
            <a:gsLst>
              <a:gs pos="0">
                <a:schemeClr val="accent1"/>
              </a:gs>
              <a:gs pos="100000">
                <a:srgbClr val="FF0000"/>
              </a:gs>
            </a:gsLst>
            <a:lin ang="0" scaled="1"/>
          </a:gradFill>
          <a:ln w="25400">
            <a:noFill/>
            <a:round/>
            <a:headEnd/>
            <a:tailEnd/>
          </a:ln>
        </p:spPr>
        <p:txBody>
          <a:bodyPr>
            <a:prstTxWarp prst="textNoShape">
              <a:avLst/>
            </a:prstTxWarp>
            <a:spAutoFit/>
          </a:bodyPr>
          <a:lstStyle/>
          <a:p>
            <a:pPr eaLnBrk="0" hangingPunct="0"/>
            <a:endParaRPr lang="en-US" sz="2000"/>
          </a:p>
        </p:txBody>
      </p:sp>
      <p:sp>
        <p:nvSpPr>
          <p:cNvPr id="22534" name="Rectangle 7"/>
          <p:cNvSpPr>
            <a:spLocks noChangeArrowheads="1"/>
          </p:cNvSpPr>
          <p:nvPr/>
        </p:nvSpPr>
        <p:spPr bwMode="auto">
          <a:xfrm>
            <a:off x="5137150" y="2441575"/>
            <a:ext cx="1147763" cy="2878138"/>
          </a:xfrm>
          <a:prstGeom prst="rect">
            <a:avLst/>
          </a:prstGeom>
          <a:noFill/>
          <a:ln w="25400">
            <a:noFill/>
            <a:miter lim="800000"/>
            <a:headEnd/>
            <a:tailEnd/>
          </a:ln>
        </p:spPr>
        <p:txBody>
          <a:bodyPr wrap="none" anchor="ctr">
            <a:prstTxWarp prst="textNoShape">
              <a:avLst/>
            </a:prstTxWarp>
            <a:spAutoFit/>
          </a:bodyPr>
          <a:lstStyle/>
          <a:p>
            <a:pPr eaLnBrk="0" hangingPunct="0"/>
            <a:endParaRPr lang="en-US" sz="2000"/>
          </a:p>
        </p:txBody>
      </p:sp>
      <p:sp>
        <p:nvSpPr>
          <p:cNvPr id="22535" name="Line 11"/>
          <p:cNvSpPr>
            <a:spLocks noChangeShapeType="1"/>
          </p:cNvSpPr>
          <p:nvPr/>
        </p:nvSpPr>
        <p:spPr bwMode="auto">
          <a:xfrm>
            <a:off x="5341938" y="2854325"/>
            <a:ext cx="9525" cy="2246313"/>
          </a:xfrm>
          <a:prstGeom prst="line">
            <a:avLst/>
          </a:prstGeom>
          <a:noFill/>
          <a:ln w="50800">
            <a:solidFill>
              <a:srgbClr val="CCFFFF"/>
            </a:solidFill>
            <a:round/>
            <a:headEnd/>
            <a:tailEnd type="triangle" w="med" len="med"/>
          </a:ln>
        </p:spPr>
        <p:txBody>
          <a:bodyPr>
            <a:prstTxWarp prst="textNoShape">
              <a:avLst/>
            </a:prstTxWarp>
            <a:spAutoFit/>
          </a:bodyPr>
          <a:lstStyle/>
          <a:p>
            <a:endParaRPr lang="en-US"/>
          </a:p>
        </p:txBody>
      </p:sp>
      <p:sp>
        <p:nvSpPr>
          <p:cNvPr id="22536" name="Text Box 8"/>
          <p:cNvSpPr txBox="1">
            <a:spLocks noChangeArrowheads="1"/>
          </p:cNvSpPr>
          <p:nvPr/>
        </p:nvSpPr>
        <p:spPr bwMode="auto">
          <a:xfrm>
            <a:off x="381000" y="5378450"/>
            <a:ext cx="8458200" cy="132397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sz="2000">
                <a:latin typeface="Arial" charset="0"/>
              </a:rPr>
              <a:t>HUGE SCALE – Comparable to volumes oil and gas produced annually</a:t>
            </a:r>
          </a:p>
          <a:p>
            <a:r>
              <a:rPr lang="en-US" sz="2000">
                <a:latin typeface="Arial" charset="0"/>
              </a:rPr>
              <a:t>       </a:t>
            </a:r>
          </a:p>
          <a:p>
            <a:r>
              <a:rPr lang="en-US" sz="2000">
                <a:latin typeface="Arial" charset="0"/>
              </a:rPr>
              <a:t>	</a:t>
            </a:r>
            <a:r>
              <a:rPr lang="en-US" sz="2000">
                <a:solidFill>
                  <a:schemeClr val="bg2"/>
                </a:solidFill>
                <a:latin typeface="Arial" charset="0"/>
              </a:rPr>
              <a:t>HUGE COSTS – Carbon capture, pipelines, injection wells, 			monitoring systems</a:t>
            </a:r>
            <a:endParaRPr lang="en-US" sz="2000">
              <a:latin typeface="Arial" charset="0"/>
            </a:endParaRP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p:spPr>
        <p:txBody>
          <a:bodyPr>
            <a:normAutofit fontScale="90000"/>
          </a:bodyPr>
          <a:lstStyle/>
          <a:p>
            <a:pPr>
              <a:lnSpc>
                <a:spcPct val="105000"/>
              </a:lnSpc>
            </a:pPr>
            <a:r>
              <a:rPr lang="en-US" smtClean="0">
                <a:latin typeface="Arial" charset="0"/>
                <a:ea typeface="Arial" charset="0"/>
                <a:cs typeface="Arial" charset="0"/>
              </a:rPr>
              <a:t>Sleipner Field</a:t>
            </a:r>
            <a:endParaRPr lang="en-US" smtClean="0"/>
          </a:p>
        </p:txBody>
      </p:sp>
      <p:sp>
        <p:nvSpPr>
          <p:cNvPr id="24579" name="Rectangle 3"/>
          <p:cNvSpPr>
            <a:spLocks noGrp="1" noChangeArrowheads="1"/>
          </p:cNvSpPr>
          <p:nvPr>
            <p:ph type="body" sz="half" idx="1"/>
          </p:nvPr>
        </p:nvSpPr>
        <p:spPr>
          <a:noFill/>
        </p:spPr>
        <p:txBody>
          <a:bodyPr/>
          <a:lstStyle/>
          <a:p>
            <a:pPr marL="168275" indent="-168275">
              <a:lnSpc>
                <a:spcPct val="90000"/>
              </a:lnSpc>
              <a:buClr>
                <a:srgbClr val="CC0000"/>
              </a:buClr>
              <a:buFont typeface="Wingdings" charset="2"/>
              <a:buChar char="§"/>
            </a:pPr>
            <a:r>
              <a:rPr lang="en-US" sz="2400">
                <a:latin typeface="Arial" charset="0"/>
              </a:rPr>
              <a:t>1996 to present</a:t>
            </a:r>
          </a:p>
          <a:p>
            <a:pPr marL="168275" indent="-168275">
              <a:lnSpc>
                <a:spcPct val="90000"/>
              </a:lnSpc>
              <a:buClr>
                <a:srgbClr val="CC0000"/>
              </a:buClr>
              <a:buFont typeface="Wingdings" charset="2"/>
              <a:buChar char="§"/>
            </a:pPr>
            <a:r>
              <a:rPr lang="en-US" sz="2400">
                <a:latin typeface="Arial" charset="0"/>
              </a:rPr>
              <a:t>1 Mt CO</a:t>
            </a:r>
            <a:r>
              <a:rPr lang="en-US" sz="2400" baseline="-25000">
                <a:latin typeface="Arial" charset="0"/>
              </a:rPr>
              <a:t>2</a:t>
            </a:r>
            <a:r>
              <a:rPr lang="en-US" sz="2400">
                <a:latin typeface="Arial" charset="0"/>
              </a:rPr>
              <a:t> injection/yr</a:t>
            </a:r>
          </a:p>
          <a:p>
            <a:pPr marL="168275" indent="-168275">
              <a:lnSpc>
                <a:spcPct val="90000"/>
              </a:lnSpc>
              <a:buClr>
                <a:srgbClr val="CC0000"/>
              </a:buClr>
              <a:buFont typeface="Wingdings" charset="2"/>
              <a:buChar char="§"/>
            </a:pPr>
            <a:r>
              <a:rPr lang="en-US" sz="2400">
                <a:latin typeface="Arial" charset="0"/>
              </a:rPr>
              <a:t> Seismic monitoring</a:t>
            </a:r>
          </a:p>
        </p:txBody>
      </p:sp>
      <p:pic>
        <p:nvPicPr>
          <p:cNvPr id="24580" name="Picture 4"/>
          <p:cNvPicPr>
            <a:picLocks noGrp="1" noChangeAspect="1" noChangeArrowheads="1"/>
          </p:cNvPicPr>
          <p:nvPr>
            <p:ph sz="quarter" idx="2"/>
          </p:nvPr>
        </p:nvPicPr>
        <p:blipFill>
          <a:blip r:embed="rId3"/>
          <a:srcRect/>
          <a:stretch>
            <a:fillRect/>
          </a:stretch>
        </p:blipFill>
        <p:spPr>
          <a:xfrm>
            <a:off x="457200" y="3276600"/>
            <a:ext cx="4572000" cy="3384550"/>
          </a:xfrm>
          <a:noFill/>
        </p:spPr>
      </p:pic>
      <p:sp>
        <p:nvSpPr>
          <p:cNvPr id="24581" name="Text Box 5"/>
          <p:cNvSpPr txBox="1">
            <a:spLocks noChangeArrowheads="1"/>
          </p:cNvSpPr>
          <p:nvPr/>
        </p:nvSpPr>
        <p:spPr bwMode="auto">
          <a:xfrm>
            <a:off x="5048250" y="6338888"/>
            <a:ext cx="819150" cy="366712"/>
          </a:xfrm>
          <a:prstGeom prst="rect">
            <a:avLst/>
          </a:prstGeom>
          <a:noFill/>
          <a:ln w="12700">
            <a:noFill/>
            <a:miter lim="800000"/>
            <a:headEnd type="none" w="sm" len="sm"/>
            <a:tailEnd type="none" w="sm" len="sm"/>
          </a:ln>
        </p:spPr>
        <p:txBody>
          <a:bodyPr wrap="none">
            <a:prstTxWarp prst="textNoShape">
              <a:avLst/>
            </a:prstTxWarp>
            <a:spAutoFit/>
          </a:bodyPr>
          <a:lstStyle/>
          <a:p>
            <a:r>
              <a:rPr lang="en-US" i="1">
                <a:solidFill>
                  <a:srgbClr val="00DFCA"/>
                </a:solidFill>
                <a:latin typeface="Arial" charset="0"/>
                <a:ea typeface="Arial" charset="0"/>
                <a:cs typeface="Arial" charset="0"/>
              </a:rPr>
              <a:t>Statoil</a:t>
            </a:r>
          </a:p>
        </p:txBody>
      </p:sp>
      <p:pic>
        <p:nvPicPr>
          <p:cNvPr id="24582" name="Picture 6" descr="5_12_sleipner"/>
          <p:cNvPicPr>
            <a:picLocks noGrp="1" noChangeAspect="1" noChangeArrowheads="1"/>
          </p:cNvPicPr>
          <p:nvPr>
            <p:ph sz="quarter" idx="3"/>
          </p:nvPr>
        </p:nvPicPr>
        <p:blipFill>
          <a:blip r:embed="rId4"/>
          <a:srcRect/>
          <a:stretch>
            <a:fillRect/>
          </a:stretch>
        </p:blipFill>
        <p:spPr>
          <a:xfrm>
            <a:off x="4038600" y="1544638"/>
            <a:ext cx="4724400" cy="3230562"/>
          </a:xfrm>
          <a:noFill/>
        </p:spPr>
      </p:pic>
      <p:grpSp>
        <p:nvGrpSpPr>
          <p:cNvPr id="2" name="Group 17"/>
          <p:cNvGrpSpPr>
            <a:grpSpLocks/>
          </p:cNvGrpSpPr>
          <p:nvPr/>
        </p:nvGrpSpPr>
        <p:grpSpPr bwMode="auto">
          <a:xfrm>
            <a:off x="2590800" y="3306763"/>
            <a:ext cx="6248400" cy="3540125"/>
            <a:chOff x="1632" y="2083"/>
            <a:chExt cx="3936" cy="2230"/>
          </a:xfrm>
        </p:grpSpPr>
        <p:grpSp>
          <p:nvGrpSpPr>
            <p:cNvPr id="3" name="Group 16"/>
            <p:cNvGrpSpPr>
              <a:grpSpLocks/>
            </p:cNvGrpSpPr>
            <p:nvPr/>
          </p:nvGrpSpPr>
          <p:grpSpPr bwMode="auto">
            <a:xfrm>
              <a:off x="1632" y="2083"/>
              <a:ext cx="3936" cy="2230"/>
              <a:chOff x="1632" y="2083"/>
              <a:chExt cx="3936" cy="2230"/>
            </a:xfrm>
          </p:grpSpPr>
          <p:sp>
            <p:nvSpPr>
              <p:cNvPr id="24586" name="Text Box 9"/>
              <p:cNvSpPr txBox="1">
                <a:spLocks noChangeArrowheads="1"/>
              </p:cNvSpPr>
              <p:nvPr/>
            </p:nvSpPr>
            <p:spPr bwMode="auto">
              <a:xfrm>
                <a:off x="1632" y="2083"/>
                <a:ext cx="2688" cy="749"/>
              </a:xfrm>
              <a:prstGeom prst="rect">
                <a:avLst/>
              </a:prstGeom>
              <a:solidFill>
                <a:schemeClr val="bg1"/>
              </a:solidFill>
              <a:ln w="9525">
                <a:noFill/>
                <a:miter lim="800000"/>
                <a:headEnd/>
                <a:tailEnd/>
              </a:ln>
            </p:spPr>
            <p:txBody>
              <a:bodyPr>
                <a:prstTxWarp prst="textNoShape">
                  <a:avLst/>
                </a:prstTxWarp>
                <a:spAutoFit/>
              </a:bodyPr>
              <a:lstStyle/>
              <a:p>
                <a:pPr eaLnBrk="0" hangingPunct="0">
                  <a:spcBef>
                    <a:spcPct val="50000"/>
                  </a:spcBef>
                </a:pPr>
                <a:r>
                  <a:rPr lang="en-US" sz="7200">
                    <a:latin typeface="Arial" charset="0"/>
                    <a:ea typeface="Arial" charset="0"/>
                    <a:cs typeface="Arial" charset="0"/>
                  </a:rPr>
                  <a:t>X ~3500 !</a:t>
                </a:r>
              </a:p>
            </p:txBody>
          </p:sp>
          <p:grpSp>
            <p:nvGrpSpPr>
              <p:cNvPr id="4" name="Group 10"/>
              <p:cNvGrpSpPr>
                <a:grpSpLocks/>
              </p:cNvGrpSpPr>
              <p:nvPr/>
            </p:nvGrpSpPr>
            <p:grpSpPr bwMode="auto">
              <a:xfrm>
                <a:off x="3139" y="2804"/>
                <a:ext cx="2429" cy="1509"/>
                <a:chOff x="3168" y="2804"/>
                <a:chExt cx="2352" cy="1509"/>
              </a:xfrm>
            </p:grpSpPr>
            <p:pic>
              <p:nvPicPr>
                <p:cNvPr id="24588" name="Picture 11" descr="junk2"/>
                <p:cNvPicPr>
                  <a:picLocks noChangeAspect="1" noChangeArrowheads="1"/>
                </p:cNvPicPr>
                <p:nvPr/>
              </p:nvPicPr>
              <p:blipFill>
                <a:blip r:embed="rId5"/>
                <a:srcRect/>
                <a:stretch>
                  <a:fillRect/>
                </a:stretch>
              </p:blipFill>
              <p:spPr bwMode="auto">
                <a:xfrm>
                  <a:off x="3168" y="2804"/>
                  <a:ext cx="2352" cy="1509"/>
                </a:xfrm>
                <a:prstGeom prst="rect">
                  <a:avLst/>
                </a:prstGeom>
                <a:noFill/>
                <a:ln w="9525">
                  <a:noFill/>
                  <a:miter lim="800000"/>
                  <a:headEnd/>
                  <a:tailEnd/>
                </a:ln>
              </p:spPr>
            </p:pic>
            <p:sp>
              <p:nvSpPr>
                <p:cNvPr id="24589" name="Rectangle 12"/>
                <p:cNvSpPr>
                  <a:spLocks noChangeArrowheads="1"/>
                </p:cNvSpPr>
                <p:nvPr/>
              </p:nvSpPr>
              <p:spPr bwMode="auto">
                <a:xfrm>
                  <a:off x="4176" y="3888"/>
                  <a:ext cx="1244" cy="173"/>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Arial" charset="0"/>
                      <a:ea typeface="Arial" charset="0"/>
                      <a:cs typeface="Arial" charset="0"/>
                    </a:rPr>
                    <a:t>Pacala and Socolow (2004)</a:t>
                  </a:r>
                </a:p>
              </p:txBody>
            </p:sp>
            <p:sp>
              <p:nvSpPr>
                <p:cNvPr id="24590" name="Rectangle 13"/>
                <p:cNvSpPr>
                  <a:spLocks noChangeArrowheads="1"/>
                </p:cNvSpPr>
                <p:nvPr/>
              </p:nvSpPr>
              <p:spPr bwMode="auto">
                <a:xfrm>
                  <a:off x="3504" y="2880"/>
                  <a:ext cx="144"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grpSp>
        <p:sp>
          <p:nvSpPr>
            <p:cNvPr id="24585" name="Text Box 14"/>
            <p:cNvSpPr txBox="1">
              <a:spLocks noChangeArrowheads="1"/>
            </p:cNvSpPr>
            <p:nvPr/>
          </p:nvSpPr>
          <p:spPr bwMode="auto">
            <a:xfrm>
              <a:off x="3450" y="2928"/>
              <a:ext cx="1228" cy="231"/>
            </a:xfrm>
            <a:prstGeom prst="rect">
              <a:avLst/>
            </a:prstGeom>
            <a:noFill/>
            <a:ln w="9525">
              <a:noFill/>
              <a:miter lim="800000"/>
              <a:headEnd/>
              <a:tailEnd/>
            </a:ln>
          </p:spPr>
          <p:txBody>
            <a:bodyPr wrap="none">
              <a:prstTxWarp prst="textNoShape">
                <a:avLst/>
              </a:prstTxWarp>
              <a:spAutoFit/>
            </a:bodyPr>
            <a:lstStyle/>
            <a:p>
              <a:pPr eaLnBrk="0" hangingPunct="0"/>
              <a:r>
                <a:rPr lang="en-US">
                  <a:latin typeface="Arial" charset="0"/>
                </a:rPr>
                <a:t>1 GT C/y wedges</a:t>
              </a:r>
            </a:p>
          </p:txBody>
        </p:sp>
      </p:grpSp>
      <p:grpSp>
        <p:nvGrpSpPr>
          <p:cNvPr id="15" name="Group 10"/>
          <p:cNvGrpSpPr>
            <a:grpSpLocks/>
          </p:cNvGrpSpPr>
          <p:nvPr/>
        </p:nvGrpSpPr>
        <p:grpSpPr bwMode="auto">
          <a:xfrm>
            <a:off x="0" y="838200"/>
            <a:ext cx="9144000" cy="136525"/>
            <a:chOff x="0" y="1180"/>
            <a:chExt cx="5760" cy="86"/>
          </a:xfrm>
        </p:grpSpPr>
        <p:sp>
          <p:nvSpPr>
            <p:cNvPr id="16" name="Rectangle 1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7" name="Rectangle 1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8"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457200" y="152400"/>
            <a:ext cx="8915400" cy="609600"/>
          </a:xfrm>
        </p:spPr>
        <p:txBody>
          <a:bodyPr/>
          <a:lstStyle/>
          <a:p>
            <a:r>
              <a:rPr lang="en-US" sz="2800">
                <a:solidFill>
                  <a:schemeClr val="tx1"/>
                </a:solidFill>
                <a:latin typeface="Arial" charset="0"/>
              </a:rPr>
              <a:t>Most Common Concern About CO</a:t>
            </a:r>
            <a:r>
              <a:rPr lang="en-US" sz="2800" baseline="-25000">
                <a:solidFill>
                  <a:schemeClr val="tx1"/>
                </a:solidFill>
                <a:latin typeface="Arial" charset="0"/>
              </a:rPr>
              <a:t>2</a:t>
            </a:r>
            <a:r>
              <a:rPr lang="en-US" sz="2800">
                <a:solidFill>
                  <a:schemeClr val="tx1"/>
                </a:solidFill>
                <a:latin typeface="Arial" charset="0"/>
              </a:rPr>
              <a:t> Sequestration</a:t>
            </a:r>
          </a:p>
        </p:txBody>
      </p:sp>
      <p:pic>
        <p:nvPicPr>
          <p:cNvPr id="26627" name="Picture 3"/>
          <p:cNvPicPr>
            <a:picLocks noChangeAspect="1" noChangeArrowheads="1"/>
          </p:cNvPicPr>
          <p:nvPr/>
        </p:nvPicPr>
        <p:blipFill>
          <a:blip r:embed="rId3"/>
          <a:srcRect l="7574" t="5615" r="7425" b="16739"/>
          <a:stretch>
            <a:fillRect/>
          </a:stretch>
        </p:blipFill>
        <p:spPr bwMode="auto">
          <a:xfrm>
            <a:off x="1219200" y="1295400"/>
            <a:ext cx="6450013" cy="4443413"/>
          </a:xfrm>
          <a:prstGeom prst="rect">
            <a:avLst/>
          </a:prstGeom>
          <a:noFill/>
          <a:ln w="9525">
            <a:noFill/>
            <a:miter lim="800000"/>
            <a:headEnd/>
            <a:tailEnd/>
          </a:ln>
        </p:spPr>
      </p:pic>
      <p:sp>
        <p:nvSpPr>
          <p:cNvPr id="26628" name="Line 5"/>
          <p:cNvSpPr>
            <a:spLocks noChangeShapeType="1"/>
          </p:cNvSpPr>
          <p:nvPr/>
        </p:nvSpPr>
        <p:spPr bwMode="auto">
          <a:xfrm flipH="1" flipV="1">
            <a:off x="5951538" y="2854325"/>
            <a:ext cx="0" cy="2246313"/>
          </a:xfrm>
          <a:prstGeom prst="line">
            <a:avLst/>
          </a:prstGeom>
          <a:noFill/>
          <a:ln w="50800">
            <a:solidFill>
              <a:srgbClr val="FF0000"/>
            </a:solidFill>
            <a:round/>
            <a:headEnd/>
            <a:tailEnd type="triangle" w="med" len="med"/>
          </a:ln>
        </p:spPr>
        <p:txBody>
          <a:bodyPr>
            <a:prstTxWarp prst="textNoShape">
              <a:avLst/>
            </a:prstTxWarp>
            <a:spAutoFit/>
          </a:bodyPr>
          <a:lstStyle/>
          <a:p>
            <a:endParaRPr lang="en-US"/>
          </a:p>
        </p:txBody>
      </p:sp>
      <p:sp>
        <p:nvSpPr>
          <p:cNvPr id="26629" name="Freeform 6"/>
          <p:cNvSpPr>
            <a:spLocks/>
          </p:cNvSpPr>
          <p:nvPr/>
        </p:nvSpPr>
        <p:spPr bwMode="auto">
          <a:xfrm>
            <a:off x="5181600" y="4862513"/>
            <a:ext cx="922338" cy="385762"/>
          </a:xfrm>
          <a:custGeom>
            <a:avLst/>
            <a:gdLst>
              <a:gd name="T0" fmla="*/ 0 w 644"/>
              <a:gd name="T1" fmla="*/ 0 h 243"/>
              <a:gd name="T2" fmla="*/ 0 w 644"/>
              <a:gd name="T3" fmla="*/ 2147483647 h 243"/>
              <a:gd name="T4" fmla="*/ 2147483647 w 644"/>
              <a:gd name="T5" fmla="*/ 2147483647 h 243"/>
              <a:gd name="T6" fmla="*/ 2147483647 w 644"/>
              <a:gd name="T7" fmla="*/ 2147483647 h 243"/>
              <a:gd name="T8" fmla="*/ 2147483647 w 644"/>
              <a:gd name="T9" fmla="*/ 2147483647 h 243"/>
              <a:gd name="T10" fmla="*/ 2147483647 w 644"/>
              <a:gd name="T11" fmla="*/ 2147483647 h 243"/>
              <a:gd name="T12" fmla="*/ 2147483647 w 644"/>
              <a:gd name="T13" fmla="*/ 2147483647 h 243"/>
              <a:gd name="T14" fmla="*/ 2147483647 w 644"/>
              <a:gd name="T15" fmla="*/ 2147483647 h 243"/>
              <a:gd name="T16" fmla="*/ 2147483647 w 644"/>
              <a:gd name="T17" fmla="*/ 2147483647 h 243"/>
              <a:gd name="T18" fmla="*/ 0 w 644"/>
              <a:gd name="T19" fmla="*/ 0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4"/>
              <a:gd name="T31" fmla="*/ 0 h 243"/>
              <a:gd name="T32" fmla="*/ 644 w 644"/>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4" h="243">
                <a:moveTo>
                  <a:pt x="0" y="0"/>
                </a:moveTo>
                <a:lnTo>
                  <a:pt x="0" y="226"/>
                </a:lnTo>
                <a:lnTo>
                  <a:pt x="164" y="226"/>
                </a:lnTo>
                <a:lnTo>
                  <a:pt x="333" y="220"/>
                </a:lnTo>
                <a:lnTo>
                  <a:pt x="480" y="231"/>
                </a:lnTo>
                <a:lnTo>
                  <a:pt x="644" y="243"/>
                </a:lnTo>
                <a:lnTo>
                  <a:pt x="644" y="96"/>
                </a:lnTo>
                <a:lnTo>
                  <a:pt x="424" y="73"/>
                </a:lnTo>
                <a:lnTo>
                  <a:pt x="226" y="45"/>
                </a:lnTo>
                <a:lnTo>
                  <a:pt x="0" y="0"/>
                </a:lnTo>
                <a:close/>
              </a:path>
            </a:pathLst>
          </a:custGeom>
          <a:gradFill rotWithShape="1">
            <a:gsLst>
              <a:gs pos="0">
                <a:schemeClr val="accent1"/>
              </a:gs>
              <a:gs pos="100000">
                <a:srgbClr val="FF0000"/>
              </a:gs>
            </a:gsLst>
            <a:lin ang="0" scaled="1"/>
          </a:gradFill>
          <a:ln w="25400">
            <a:noFill/>
            <a:round/>
            <a:headEnd/>
            <a:tailEnd/>
          </a:ln>
        </p:spPr>
        <p:txBody>
          <a:bodyPr>
            <a:prstTxWarp prst="textNoShape">
              <a:avLst/>
            </a:prstTxWarp>
            <a:spAutoFit/>
          </a:bodyPr>
          <a:lstStyle/>
          <a:p>
            <a:pPr eaLnBrk="0" hangingPunct="0"/>
            <a:endParaRPr lang="en-US" sz="2000"/>
          </a:p>
        </p:txBody>
      </p:sp>
      <p:sp>
        <p:nvSpPr>
          <p:cNvPr id="26630" name="Rectangle 7"/>
          <p:cNvSpPr>
            <a:spLocks noChangeArrowheads="1"/>
          </p:cNvSpPr>
          <p:nvPr/>
        </p:nvSpPr>
        <p:spPr bwMode="auto">
          <a:xfrm>
            <a:off x="5137150" y="2441575"/>
            <a:ext cx="1147763" cy="2878138"/>
          </a:xfrm>
          <a:prstGeom prst="rect">
            <a:avLst/>
          </a:prstGeom>
          <a:noFill/>
          <a:ln w="25400">
            <a:noFill/>
            <a:miter lim="800000"/>
            <a:headEnd/>
            <a:tailEnd/>
          </a:ln>
        </p:spPr>
        <p:txBody>
          <a:bodyPr wrap="none" anchor="ctr">
            <a:prstTxWarp prst="textNoShape">
              <a:avLst/>
            </a:prstTxWarp>
            <a:spAutoFit/>
          </a:bodyPr>
          <a:lstStyle/>
          <a:p>
            <a:pPr eaLnBrk="0" hangingPunct="0"/>
            <a:endParaRPr lang="en-US" sz="2000"/>
          </a:p>
        </p:txBody>
      </p:sp>
      <p:sp>
        <p:nvSpPr>
          <p:cNvPr id="26631" name="Line 11"/>
          <p:cNvSpPr>
            <a:spLocks noChangeShapeType="1"/>
          </p:cNvSpPr>
          <p:nvPr/>
        </p:nvSpPr>
        <p:spPr bwMode="auto">
          <a:xfrm>
            <a:off x="5341938" y="2854325"/>
            <a:ext cx="9525" cy="2246313"/>
          </a:xfrm>
          <a:prstGeom prst="line">
            <a:avLst/>
          </a:prstGeom>
          <a:noFill/>
          <a:ln w="50800">
            <a:solidFill>
              <a:srgbClr val="CCFFFF"/>
            </a:solidFill>
            <a:round/>
            <a:headEnd/>
            <a:tailEnd type="triangle" w="med" len="med"/>
          </a:ln>
        </p:spPr>
        <p:txBody>
          <a:bodyPr>
            <a:prstTxWarp prst="textNoShape">
              <a:avLst/>
            </a:prstTxWarp>
            <a:spAutoFit/>
          </a:bodyPr>
          <a:lstStyle/>
          <a:p>
            <a:endParaRPr lang="en-US"/>
          </a:p>
        </p:txBody>
      </p:sp>
      <p:sp>
        <p:nvSpPr>
          <p:cNvPr id="26632" name="Text Box 8"/>
          <p:cNvSpPr txBox="1">
            <a:spLocks noChangeArrowheads="1"/>
          </p:cNvSpPr>
          <p:nvPr/>
        </p:nvSpPr>
        <p:spPr bwMode="auto">
          <a:xfrm>
            <a:off x="381000" y="5378450"/>
            <a:ext cx="8458200" cy="132397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sz="2000">
                <a:latin typeface="Arial" charset="0"/>
              </a:rPr>
              <a:t>HUGE SCALE – Comparable to volumes oil and gas produced annually</a:t>
            </a:r>
          </a:p>
          <a:p>
            <a:r>
              <a:rPr lang="en-US" sz="2000">
                <a:latin typeface="Arial" charset="0"/>
              </a:rPr>
              <a:t>       </a:t>
            </a:r>
          </a:p>
          <a:p>
            <a:r>
              <a:rPr lang="en-US" sz="2000">
                <a:latin typeface="Arial" charset="0"/>
              </a:rPr>
              <a:t>	HUGE COSTS – Carbon capture, pipelines, injection wells, 			monitoring systems</a:t>
            </a: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28600" y="127000"/>
            <a:ext cx="8915400" cy="609600"/>
          </a:xfrm>
        </p:spPr>
        <p:txBody>
          <a:bodyPr>
            <a:normAutofit fontScale="90000"/>
          </a:bodyPr>
          <a:lstStyle/>
          <a:p>
            <a:r>
              <a:rPr lang="en-US" sz="2800" smtClean="0">
                <a:solidFill>
                  <a:schemeClr val="tx1"/>
                </a:solidFill>
                <a:latin typeface="Arial" charset="0"/>
              </a:rPr>
              <a:t>Saline Aquifers in Well-Cemented </a:t>
            </a:r>
            <a:br>
              <a:rPr lang="en-US" sz="2800" smtClean="0">
                <a:solidFill>
                  <a:schemeClr val="tx1"/>
                </a:solidFill>
                <a:latin typeface="Arial" charset="0"/>
              </a:rPr>
            </a:br>
            <a:r>
              <a:rPr lang="en-US" sz="2800" smtClean="0">
                <a:solidFill>
                  <a:schemeClr val="tx1"/>
                </a:solidFill>
                <a:latin typeface="Arial" charset="0"/>
              </a:rPr>
              <a:t>Sedimentary Formations</a:t>
            </a:r>
          </a:p>
        </p:txBody>
      </p:sp>
      <p:pic>
        <p:nvPicPr>
          <p:cNvPr id="28675" name="Picture 3"/>
          <p:cNvPicPr>
            <a:picLocks noChangeAspect="1" noChangeArrowheads="1"/>
          </p:cNvPicPr>
          <p:nvPr/>
        </p:nvPicPr>
        <p:blipFill>
          <a:blip r:embed="rId3"/>
          <a:srcRect l="7574" t="5615" r="7425" b="16739"/>
          <a:stretch>
            <a:fillRect/>
          </a:stretch>
        </p:blipFill>
        <p:spPr bwMode="auto">
          <a:xfrm>
            <a:off x="1219200" y="1295400"/>
            <a:ext cx="6450013" cy="4443413"/>
          </a:xfrm>
          <a:prstGeom prst="rect">
            <a:avLst/>
          </a:prstGeom>
          <a:noFill/>
          <a:ln w="9525">
            <a:noFill/>
            <a:miter lim="800000"/>
            <a:headEnd/>
            <a:tailEnd/>
          </a:ln>
        </p:spPr>
      </p:pic>
      <p:sp>
        <p:nvSpPr>
          <p:cNvPr id="28676" name="Line 5"/>
          <p:cNvSpPr>
            <a:spLocks noChangeShapeType="1"/>
          </p:cNvSpPr>
          <p:nvPr/>
        </p:nvSpPr>
        <p:spPr bwMode="auto">
          <a:xfrm flipH="1" flipV="1">
            <a:off x="5951538" y="2854325"/>
            <a:ext cx="0" cy="2246313"/>
          </a:xfrm>
          <a:prstGeom prst="line">
            <a:avLst/>
          </a:prstGeom>
          <a:noFill/>
          <a:ln w="50800">
            <a:solidFill>
              <a:srgbClr val="FF0000"/>
            </a:solidFill>
            <a:round/>
            <a:headEnd/>
            <a:tailEnd type="triangle" w="med" len="med"/>
          </a:ln>
        </p:spPr>
        <p:txBody>
          <a:bodyPr>
            <a:prstTxWarp prst="textNoShape">
              <a:avLst/>
            </a:prstTxWarp>
            <a:spAutoFit/>
          </a:bodyPr>
          <a:lstStyle/>
          <a:p>
            <a:endParaRPr lang="en-US"/>
          </a:p>
        </p:txBody>
      </p:sp>
      <p:sp>
        <p:nvSpPr>
          <p:cNvPr id="28677" name="Freeform 6"/>
          <p:cNvSpPr>
            <a:spLocks/>
          </p:cNvSpPr>
          <p:nvPr/>
        </p:nvSpPr>
        <p:spPr bwMode="auto">
          <a:xfrm>
            <a:off x="5181600" y="4862513"/>
            <a:ext cx="922338" cy="385762"/>
          </a:xfrm>
          <a:custGeom>
            <a:avLst/>
            <a:gdLst>
              <a:gd name="T0" fmla="*/ 0 w 644"/>
              <a:gd name="T1" fmla="*/ 0 h 243"/>
              <a:gd name="T2" fmla="*/ 0 w 644"/>
              <a:gd name="T3" fmla="*/ 2147483647 h 243"/>
              <a:gd name="T4" fmla="*/ 2147483647 w 644"/>
              <a:gd name="T5" fmla="*/ 2147483647 h 243"/>
              <a:gd name="T6" fmla="*/ 2147483647 w 644"/>
              <a:gd name="T7" fmla="*/ 2147483647 h 243"/>
              <a:gd name="T8" fmla="*/ 2147483647 w 644"/>
              <a:gd name="T9" fmla="*/ 2147483647 h 243"/>
              <a:gd name="T10" fmla="*/ 2147483647 w 644"/>
              <a:gd name="T11" fmla="*/ 2147483647 h 243"/>
              <a:gd name="T12" fmla="*/ 2147483647 w 644"/>
              <a:gd name="T13" fmla="*/ 2147483647 h 243"/>
              <a:gd name="T14" fmla="*/ 2147483647 w 644"/>
              <a:gd name="T15" fmla="*/ 2147483647 h 243"/>
              <a:gd name="T16" fmla="*/ 2147483647 w 644"/>
              <a:gd name="T17" fmla="*/ 2147483647 h 243"/>
              <a:gd name="T18" fmla="*/ 0 w 644"/>
              <a:gd name="T19" fmla="*/ 0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4"/>
              <a:gd name="T31" fmla="*/ 0 h 243"/>
              <a:gd name="T32" fmla="*/ 644 w 644"/>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4" h="243">
                <a:moveTo>
                  <a:pt x="0" y="0"/>
                </a:moveTo>
                <a:lnTo>
                  <a:pt x="0" y="226"/>
                </a:lnTo>
                <a:lnTo>
                  <a:pt x="164" y="226"/>
                </a:lnTo>
                <a:lnTo>
                  <a:pt x="333" y="220"/>
                </a:lnTo>
                <a:lnTo>
                  <a:pt x="480" y="231"/>
                </a:lnTo>
                <a:lnTo>
                  <a:pt x="644" y="243"/>
                </a:lnTo>
                <a:lnTo>
                  <a:pt x="644" y="96"/>
                </a:lnTo>
                <a:lnTo>
                  <a:pt x="424" y="73"/>
                </a:lnTo>
                <a:lnTo>
                  <a:pt x="226" y="45"/>
                </a:lnTo>
                <a:lnTo>
                  <a:pt x="0" y="0"/>
                </a:lnTo>
                <a:close/>
              </a:path>
            </a:pathLst>
          </a:custGeom>
          <a:gradFill rotWithShape="1">
            <a:gsLst>
              <a:gs pos="0">
                <a:schemeClr val="accent1"/>
              </a:gs>
              <a:gs pos="100000">
                <a:srgbClr val="FF0000"/>
              </a:gs>
            </a:gsLst>
            <a:lin ang="0" scaled="1"/>
          </a:gradFill>
          <a:ln w="25400">
            <a:noFill/>
            <a:round/>
            <a:headEnd/>
            <a:tailEnd/>
          </a:ln>
        </p:spPr>
        <p:txBody>
          <a:bodyPr>
            <a:prstTxWarp prst="textNoShape">
              <a:avLst/>
            </a:prstTxWarp>
            <a:spAutoFit/>
          </a:bodyPr>
          <a:lstStyle/>
          <a:p>
            <a:pPr eaLnBrk="0" hangingPunct="0"/>
            <a:endParaRPr lang="en-US" sz="2000"/>
          </a:p>
        </p:txBody>
      </p:sp>
      <p:sp>
        <p:nvSpPr>
          <p:cNvPr id="28678" name="Rectangle 7"/>
          <p:cNvSpPr>
            <a:spLocks noChangeArrowheads="1"/>
          </p:cNvSpPr>
          <p:nvPr/>
        </p:nvSpPr>
        <p:spPr bwMode="auto">
          <a:xfrm>
            <a:off x="5137150" y="2441575"/>
            <a:ext cx="1147763" cy="2878138"/>
          </a:xfrm>
          <a:prstGeom prst="rect">
            <a:avLst/>
          </a:prstGeom>
          <a:noFill/>
          <a:ln w="25400">
            <a:noFill/>
            <a:miter lim="800000"/>
            <a:headEnd/>
            <a:tailEnd/>
          </a:ln>
        </p:spPr>
        <p:txBody>
          <a:bodyPr wrap="none" anchor="ctr">
            <a:prstTxWarp prst="textNoShape">
              <a:avLst/>
            </a:prstTxWarp>
            <a:spAutoFit/>
          </a:bodyPr>
          <a:lstStyle/>
          <a:p>
            <a:pPr eaLnBrk="0" hangingPunct="0"/>
            <a:endParaRPr lang="en-US" sz="2000"/>
          </a:p>
        </p:txBody>
      </p:sp>
      <p:sp>
        <p:nvSpPr>
          <p:cNvPr id="28679" name="Line 11"/>
          <p:cNvSpPr>
            <a:spLocks noChangeShapeType="1"/>
          </p:cNvSpPr>
          <p:nvPr/>
        </p:nvSpPr>
        <p:spPr bwMode="auto">
          <a:xfrm>
            <a:off x="5341938" y="2854325"/>
            <a:ext cx="9525" cy="2246313"/>
          </a:xfrm>
          <a:prstGeom prst="line">
            <a:avLst/>
          </a:prstGeom>
          <a:noFill/>
          <a:ln w="50800">
            <a:solidFill>
              <a:srgbClr val="CCFFFF"/>
            </a:solidFill>
            <a:round/>
            <a:headEnd/>
            <a:tailEnd type="triangle" w="med" len="med"/>
          </a:ln>
        </p:spPr>
        <p:txBody>
          <a:bodyPr>
            <a:prstTxWarp prst="textNoShape">
              <a:avLst/>
            </a:prstTxWarp>
            <a:spAutoFit/>
          </a:bodyPr>
          <a:lstStyle/>
          <a:p>
            <a:endParaRPr lang="en-US"/>
          </a:p>
        </p:txBody>
      </p:sp>
      <p:sp>
        <p:nvSpPr>
          <p:cNvPr id="28680" name="Text Box 8"/>
          <p:cNvSpPr txBox="1">
            <a:spLocks noChangeArrowheads="1"/>
          </p:cNvSpPr>
          <p:nvPr/>
        </p:nvSpPr>
        <p:spPr bwMode="auto">
          <a:xfrm>
            <a:off x="609600" y="5791200"/>
            <a:ext cx="8229600" cy="1016000"/>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sz="2000">
                <a:latin typeface="Arial" charset="0"/>
              </a:rPr>
              <a:t>LIMITED INJECTIVITY – Many saline aquifers will not have sufficient  	permeability to permit injection at high rates for long periods 		of time without significant pressure build up</a:t>
            </a: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nvGraphicFramePr>
        <p:xfrm>
          <a:off x="152400" y="1539875"/>
          <a:ext cx="4343400" cy="4022725"/>
        </p:xfrm>
        <a:graphic>
          <a:graphicData uri="http://schemas.openxmlformats.org/presentationml/2006/ole">
            <p:oleObj spid="_x0000_s1943554" name="Document" r:id="rId3" imgW="4127500" imgH="3822700" progId="Word.Document.12">
              <p:link updateAutomatic="1"/>
            </p:oleObj>
          </a:graphicData>
        </a:graphic>
      </p:graphicFrame>
      <p:graphicFrame>
        <p:nvGraphicFramePr>
          <p:cNvPr id="40963" name="Object 3"/>
          <p:cNvGraphicFramePr>
            <a:graphicFrameLocks noChangeAspect="1"/>
          </p:cNvGraphicFramePr>
          <p:nvPr/>
        </p:nvGraphicFramePr>
        <p:xfrm>
          <a:off x="4648200" y="1539875"/>
          <a:ext cx="4343400" cy="4013200"/>
        </p:xfrm>
        <a:graphic>
          <a:graphicData uri="http://schemas.openxmlformats.org/presentationml/2006/ole">
            <p:oleObj spid="_x0000_s1943555" name="Document" r:id="rId4" imgW="4343400" imgH="4013200" progId="Word.Document.12">
              <p:link updateAutomatic="1"/>
            </p:oleObj>
          </a:graphicData>
        </a:graphic>
      </p:graphicFrame>
      <p:sp>
        <p:nvSpPr>
          <p:cNvPr id="40964" name="TextBox 5"/>
          <p:cNvSpPr txBox="1">
            <a:spLocks noChangeArrowheads="1"/>
          </p:cNvSpPr>
          <p:nvPr/>
        </p:nvSpPr>
        <p:spPr bwMode="auto">
          <a:xfrm>
            <a:off x="301625" y="5943600"/>
            <a:ext cx="8388350" cy="523875"/>
          </a:xfrm>
          <a:prstGeom prst="rect">
            <a:avLst/>
          </a:prstGeom>
          <a:noFill/>
          <a:ln w="9525">
            <a:noFill/>
            <a:miter lim="800000"/>
            <a:headEnd/>
            <a:tailEnd/>
          </a:ln>
        </p:spPr>
        <p:txBody>
          <a:bodyPr wrap="none">
            <a:prstTxWarp prst="textNoShape">
              <a:avLst/>
            </a:prstTxWarp>
            <a:spAutoFit/>
          </a:bodyPr>
          <a:lstStyle/>
          <a:p>
            <a:r>
              <a:rPr lang="en-US" sz="2800">
                <a:latin typeface="Arial" charset="0"/>
                <a:ea typeface="Arial" charset="0"/>
                <a:cs typeface="Arial" charset="0"/>
              </a:rPr>
              <a:t>1. Intraplate Earthquakes Occur Nearly Everywhere</a:t>
            </a:r>
          </a:p>
        </p:txBody>
      </p:sp>
      <p:sp>
        <p:nvSpPr>
          <p:cNvPr id="40965" name="Rectangle 7"/>
          <p:cNvSpPr>
            <a:spLocks noGrp="1" noChangeArrowheads="1"/>
          </p:cNvSpPr>
          <p:nvPr>
            <p:ph type="title"/>
          </p:nvPr>
        </p:nvSpPr>
        <p:spPr>
          <a:xfrm>
            <a:off x="609600" y="114300"/>
            <a:ext cx="8229600" cy="609600"/>
          </a:xfrm>
          <a:noFill/>
        </p:spPr>
        <p:txBody>
          <a:bodyPr>
            <a:normAutofit fontScale="90000"/>
          </a:bodyPr>
          <a:lstStyle/>
          <a:p>
            <a:r>
              <a:rPr lang="en-US" sz="2800" smtClean="0">
                <a:latin typeface="Arial" charset="0"/>
              </a:rPr>
              <a:t>The Context of Concern: In Most Places, The Brittle Crust is in Frictional Failure Equilibrium</a:t>
            </a:r>
            <a:r>
              <a:rPr lang="en-US" sz="2800" smtClean="0"/>
              <a:t> </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0" y="5638800"/>
            <a:ext cx="9144000" cy="609600"/>
          </a:xfrm>
        </p:spPr>
        <p:txBody>
          <a:bodyPr>
            <a:normAutofit fontScale="90000"/>
          </a:bodyPr>
          <a:lstStyle/>
          <a:p>
            <a:r>
              <a:rPr lang="en-US" sz="2800" smtClean="0">
                <a:latin typeface="Arial" charset="0"/>
              </a:rPr>
              <a:t>2. Seismicity is Often Triggered by the Extremely </a:t>
            </a:r>
            <a:br>
              <a:rPr lang="en-US" sz="2800" smtClean="0">
                <a:latin typeface="Arial" charset="0"/>
              </a:rPr>
            </a:br>
            <a:r>
              <a:rPr lang="en-US" sz="2800" smtClean="0">
                <a:latin typeface="Arial" charset="0"/>
              </a:rPr>
              <a:t>Small Pressure Perturbation Associated with</a:t>
            </a:r>
            <a:br>
              <a:rPr lang="en-US" sz="2800" smtClean="0">
                <a:latin typeface="Arial" charset="0"/>
              </a:rPr>
            </a:br>
            <a:r>
              <a:rPr lang="en-US" sz="2800" smtClean="0">
                <a:latin typeface="Arial" charset="0"/>
              </a:rPr>
              <a:t>Reservoir Impoundment</a:t>
            </a:r>
          </a:p>
        </p:txBody>
      </p:sp>
      <p:graphicFrame>
        <p:nvGraphicFramePr>
          <p:cNvPr id="41986" name="Object 2"/>
          <p:cNvGraphicFramePr>
            <a:graphicFrameLocks noChangeAspect="1"/>
          </p:cNvGraphicFramePr>
          <p:nvPr/>
        </p:nvGraphicFramePr>
        <p:xfrm>
          <a:off x="152400" y="990600"/>
          <a:ext cx="4343400" cy="4022725"/>
        </p:xfrm>
        <a:graphic>
          <a:graphicData uri="http://schemas.openxmlformats.org/presentationml/2006/ole">
            <p:oleObj spid="_x0000_s1944578" name="Document" r:id="rId3" imgW="4127500" imgH="3822700" progId="Word.Document.12">
              <p:link updateAutomatic="1"/>
            </p:oleObj>
          </a:graphicData>
        </a:graphic>
      </p:graphicFrame>
      <p:graphicFrame>
        <p:nvGraphicFramePr>
          <p:cNvPr id="41987" name="Object 3"/>
          <p:cNvGraphicFramePr>
            <a:graphicFrameLocks noChangeAspect="1"/>
          </p:cNvGraphicFramePr>
          <p:nvPr/>
        </p:nvGraphicFramePr>
        <p:xfrm>
          <a:off x="4648200" y="990600"/>
          <a:ext cx="4343400" cy="4013200"/>
        </p:xfrm>
        <a:graphic>
          <a:graphicData uri="http://schemas.openxmlformats.org/presentationml/2006/ole">
            <p:oleObj spid="_x0000_s1944579" name="Document" r:id="rId4" imgW="4343400" imgH="4013200" progId="Word.Document.12">
              <p:link updateAutomatic="1"/>
            </p:oleObj>
          </a:graphicData>
        </a:graphic>
      </p:graphicFrame>
      <p:sp>
        <p:nvSpPr>
          <p:cNvPr id="41989" name="TextBox 5"/>
          <p:cNvSpPr txBox="1">
            <a:spLocks noChangeArrowheads="1"/>
          </p:cNvSpPr>
          <p:nvPr/>
        </p:nvSpPr>
        <p:spPr bwMode="auto">
          <a:xfrm>
            <a:off x="1981200" y="-330200"/>
            <a:ext cx="5299172" cy="1015663"/>
          </a:xfrm>
          <a:prstGeom prst="rect">
            <a:avLst/>
          </a:prstGeom>
          <a:noFill/>
          <a:ln w="9525">
            <a:noFill/>
            <a:miter lim="800000"/>
            <a:headEnd/>
            <a:tailEnd/>
          </a:ln>
        </p:spPr>
        <p:txBody>
          <a:bodyPr wrap="none">
            <a:prstTxWarp prst="textNoShape">
              <a:avLst/>
            </a:prstTxWarp>
            <a:spAutoFit/>
          </a:bodyPr>
          <a:lstStyle/>
          <a:p>
            <a:endParaRPr lang="en-US" sz="3200" dirty="0">
              <a:latin typeface="Arial" charset="0"/>
              <a:ea typeface="Arial" charset="0"/>
              <a:cs typeface="Arial" charset="0"/>
            </a:endParaRPr>
          </a:p>
          <a:p>
            <a:r>
              <a:rPr lang="en-US" sz="2800" dirty="0">
                <a:latin typeface="Arial" charset="0"/>
                <a:ea typeface="Arial" charset="0"/>
                <a:cs typeface="Arial" charset="0"/>
              </a:rPr>
              <a:t>Reservoir </a:t>
            </a:r>
            <a:r>
              <a:rPr lang="en-US" sz="2800" dirty="0" smtClean="0">
                <a:latin typeface="Arial" charset="0"/>
                <a:ea typeface="Arial" charset="0"/>
                <a:cs typeface="Arial" charset="0"/>
              </a:rPr>
              <a:t>“Triggered” </a:t>
            </a:r>
            <a:r>
              <a:rPr lang="en-US" sz="2800" dirty="0">
                <a:latin typeface="Arial" charset="0"/>
                <a:ea typeface="Arial" charset="0"/>
                <a:cs typeface="Arial" charset="0"/>
              </a:rPr>
              <a:t>Seismicity</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3010" name="Picture 5" descr="1-12 KTB ZH"/>
          <p:cNvPicPr>
            <a:picLocks noChangeAspect="1" noChangeArrowheads="1"/>
          </p:cNvPicPr>
          <p:nvPr/>
        </p:nvPicPr>
        <p:blipFill>
          <a:blip r:embed="rId2"/>
          <a:srcRect/>
          <a:stretch>
            <a:fillRect/>
          </a:stretch>
        </p:blipFill>
        <p:spPr bwMode="auto">
          <a:xfrm>
            <a:off x="2057400" y="1025525"/>
            <a:ext cx="4748213" cy="5603875"/>
          </a:xfrm>
          <a:prstGeom prst="rect">
            <a:avLst/>
          </a:prstGeom>
          <a:noFill/>
          <a:ln w="9525">
            <a:noFill/>
            <a:miter lim="800000"/>
            <a:headEnd/>
            <a:tailEnd/>
          </a:ln>
        </p:spPr>
      </p:pic>
      <p:sp>
        <p:nvSpPr>
          <p:cNvPr id="43011" name="Text Box 6"/>
          <p:cNvSpPr txBox="1">
            <a:spLocks noChangeArrowheads="1"/>
          </p:cNvSpPr>
          <p:nvPr/>
        </p:nvSpPr>
        <p:spPr bwMode="auto">
          <a:xfrm>
            <a:off x="4800600" y="6276975"/>
            <a:ext cx="1963738" cy="276225"/>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Arial" charset="0"/>
                <a:ea typeface="Arial" charset="0"/>
                <a:cs typeface="Arial" charset="0"/>
              </a:rPr>
              <a:t>Zoback and Harjes (1997)</a:t>
            </a:r>
          </a:p>
        </p:txBody>
      </p:sp>
      <p:sp>
        <p:nvSpPr>
          <p:cNvPr id="43012" name="Rectangle 7"/>
          <p:cNvSpPr>
            <a:spLocks noGrp="1" noChangeArrowheads="1"/>
          </p:cNvSpPr>
          <p:nvPr>
            <p:ph type="title"/>
          </p:nvPr>
        </p:nvSpPr>
        <p:spPr>
          <a:xfrm>
            <a:off x="609600" y="76200"/>
            <a:ext cx="8229600" cy="609600"/>
          </a:xfrm>
          <a:noFill/>
        </p:spPr>
        <p:txBody>
          <a:bodyPr/>
          <a:lstStyle/>
          <a:p>
            <a:r>
              <a:rPr lang="en-US" sz="2800" smtClean="0">
                <a:latin typeface="Arial" charset="0"/>
              </a:rPr>
              <a:t>3. Deep Borehole Stress Measurements</a:t>
            </a:r>
            <a:endParaRPr lang="en-US" sz="2800" smtClean="0"/>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4034" name="Picture 2" descr="geology_1_color"/>
          <p:cNvPicPr>
            <a:picLocks noChangeAspect="1" noChangeArrowheads="1"/>
          </p:cNvPicPr>
          <p:nvPr/>
        </p:nvPicPr>
        <p:blipFill>
          <a:blip r:embed="rId2"/>
          <a:srcRect/>
          <a:stretch>
            <a:fillRect/>
          </a:stretch>
        </p:blipFill>
        <p:spPr bwMode="auto">
          <a:xfrm>
            <a:off x="304800" y="1069975"/>
            <a:ext cx="8591550" cy="4949825"/>
          </a:xfrm>
          <a:prstGeom prst="rect">
            <a:avLst/>
          </a:prstGeom>
          <a:noFill/>
          <a:ln w="9525">
            <a:noFill/>
            <a:miter lim="800000"/>
            <a:headEnd/>
            <a:tailEnd/>
          </a:ln>
        </p:spPr>
      </p:pic>
      <p:sp>
        <p:nvSpPr>
          <p:cNvPr id="44035" name="Rectangle 3"/>
          <p:cNvSpPr>
            <a:spLocks noChangeArrowheads="1"/>
          </p:cNvSpPr>
          <p:nvPr/>
        </p:nvSpPr>
        <p:spPr bwMode="auto">
          <a:xfrm>
            <a:off x="5486400" y="5638800"/>
            <a:ext cx="2135188" cy="276225"/>
          </a:xfrm>
          <a:prstGeom prst="rect">
            <a:avLst/>
          </a:prstGeom>
          <a:noFill/>
          <a:ln w="9525">
            <a:noFill/>
            <a:miter lim="800000"/>
            <a:headEnd/>
            <a:tailEnd/>
          </a:ln>
        </p:spPr>
        <p:txBody>
          <a:bodyPr wrap="none">
            <a:prstTxWarp prst="textNoShape">
              <a:avLst/>
            </a:prstTxWarp>
            <a:spAutoFit/>
          </a:bodyPr>
          <a:lstStyle/>
          <a:p>
            <a:pPr eaLnBrk="0" hangingPunct="0"/>
            <a:r>
              <a:rPr lang="en-US" sz="1200">
                <a:solidFill>
                  <a:srgbClr val="000000"/>
                </a:solidFill>
                <a:latin typeface="Arial" charset="0"/>
                <a:ea typeface="Arial" charset="0"/>
                <a:cs typeface="Arial" charset="0"/>
              </a:rPr>
              <a:t>Townend and Zoback (2001)</a:t>
            </a:r>
          </a:p>
        </p:txBody>
      </p:sp>
      <p:sp>
        <p:nvSpPr>
          <p:cNvPr id="44036" name="Text Box 4"/>
          <p:cNvSpPr txBox="1">
            <a:spLocks noChangeArrowheads="1"/>
          </p:cNvSpPr>
          <p:nvPr/>
        </p:nvSpPr>
        <p:spPr bwMode="auto">
          <a:xfrm>
            <a:off x="1905000" y="-76200"/>
            <a:ext cx="5294313" cy="954088"/>
          </a:xfrm>
          <a:prstGeom prst="rect">
            <a:avLst/>
          </a:prstGeom>
          <a:noFill/>
          <a:ln w="9525">
            <a:noFill/>
            <a:miter lim="800000"/>
            <a:headEnd/>
            <a:tailEnd/>
          </a:ln>
        </p:spPr>
        <p:txBody>
          <a:bodyPr wrap="none">
            <a:prstTxWarp prst="textNoShape">
              <a:avLst/>
            </a:prstTxWarp>
            <a:spAutoFit/>
          </a:bodyPr>
          <a:lstStyle/>
          <a:p>
            <a:pPr algn="ctr" eaLnBrk="0" hangingPunct="0"/>
            <a:r>
              <a:rPr lang="en-US" sz="2800">
                <a:solidFill>
                  <a:srgbClr val="000000"/>
                </a:solidFill>
                <a:latin typeface="Arial" charset="0"/>
                <a:ea typeface="Arial" charset="0"/>
                <a:cs typeface="Arial" charset="0"/>
              </a:rPr>
              <a:t>Highly Stress in Intraplate Areas</a:t>
            </a:r>
          </a:p>
          <a:p>
            <a:pPr algn="ctr" eaLnBrk="0" hangingPunct="0"/>
            <a:r>
              <a:rPr lang="en-US" sz="2800">
                <a:solidFill>
                  <a:srgbClr val="000000"/>
                </a:solidFill>
                <a:latin typeface="Arial" charset="0"/>
                <a:ea typeface="Arial" charset="0"/>
                <a:cs typeface="Arial" charset="0"/>
              </a:rPr>
              <a:t>Hydrostatic Pore Pressure</a:t>
            </a:r>
          </a:p>
        </p:txBody>
      </p:sp>
      <p:sp>
        <p:nvSpPr>
          <p:cNvPr id="44037" name="TextBox 5"/>
          <p:cNvSpPr txBox="1">
            <a:spLocks noChangeArrowheads="1"/>
          </p:cNvSpPr>
          <p:nvPr/>
        </p:nvSpPr>
        <p:spPr bwMode="auto">
          <a:xfrm>
            <a:off x="1828800" y="6172200"/>
            <a:ext cx="5727700" cy="523875"/>
          </a:xfrm>
          <a:prstGeom prst="rect">
            <a:avLst/>
          </a:prstGeom>
          <a:noFill/>
          <a:ln w="9525">
            <a:noFill/>
            <a:miter lim="800000"/>
            <a:headEnd/>
            <a:tailEnd/>
          </a:ln>
        </p:spPr>
        <p:txBody>
          <a:bodyPr wrap="none">
            <a:prstTxWarp prst="textNoShape">
              <a:avLst/>
            </a:prstTxWarp>
            <a:spAutoFit/>
          </a:bodyPr>
          <a:lstStyle/>
          <a:p>
            <a:r>
              <a:rPr lang="en-US" sz="2800" i="1"/>
              <a:t>How Faulting Keeps the Crust Strong</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152400" y="1539875"/>
          <a:ext cx="4343400" cy="4022725"/>
        </p:xfrm>
        <a:graphic>
          <a:graphicData uri="http://schemas.openxmlformats.org/presentationml/2006/ole">
            <p:oleObj spid="_x0000_s1947650" name="Document" r:id="rId3" imgW="4127500" imgH="3822700" progId="Word.Document.12">
              <p:link updateAutomatic="1"/>
            </p:oleObj>
          </a:graphicData>
        </a:graphic>
      </p:graphicFrame>
      <p:graphicFrame>
        <p:nvGraphicFramePr>
          <p:cNvPr id="45059" name="Object 3"/>
          <p:cNvGraphicFramePr>
            <a:graphicFrameLocks noChangeAspect="1"/>
          </p:cNvGraphicFramePr>
          <p:nvPr/>
        </p:nvGraphicFramePr>
        <p:xfrm>
          <a:off x="4648200" y="1539875"/>
          <a:ext cx="4343400" cy="4013200"/>
        </p:xfrm>
        <a:graphic>
          <a:graphicData uri="http://schemas.openxmlformats.org/presentationml/2006/ole">
            <p:oleObj spid="_x0000_s1947651" name="Document" r:id="rId4" imgW="4343400" imgH="4013200" progId="Word.Document.12">
              <p:link updateAutomatic="1"/>
            </p:oleObj>
          </a:graphicData>
        </a:graphic>
      </p:graphicFrame>
      <p:sp>
        <p:nvSpPr>
          <p:cNvPr id="45060" name="TextBox 5"/>
          <p:cNvSpPr txBox="1">
            <a:spLocks noChangeArrowheads="1"/>
          </p:cNvSpPr>
          <p:nvPr/>
        </p:nvSpPr>
        <p:spPr bwMode="auto">
          <a:xfrm>
            <a:off x="1077913" y="238125"/>
            <a:ext cx="7608887" cy="523875"/>
          </a:xfrm>
          <a:prstGeom prst="rect">
            <a:avLst/>
          </a:prstGeom>
          <a:noFill/>
          <a:ln w="9525">
            <a:noFill/>
            <a:miter lim="800000"/>
            <a:headEnd/>
            <a:tailEnd/>
          </a:ln>
        </p:spPr>
        <p:txBody>
          <a:bodyPr wrap="none">
            <a:prstTxWarp prst="textNoShape">
              <a:avLst/>
            </a:prstTxWarp>
            <a:spAutoFit/>
          </a:bodyPr>
          <a:lstStyle/>
          <a:p>
            <a:r>
              <a:rPr lang="en-US" sz="2800">
                <a:latin typeface="Arial" charset="0"/>
                <a:ea typeface="Arial" charset="0"/>
                <a:cs typeface="Arial" charset="0"/>
              </a:rPr>
              <a:t>Are Stress Magnitudes Lower in Stable Areas? </a:t>
            </a:r>
          </a:p>
        </p:txBody>
      </p:sp>
      <p:sp>
        <p:nvSpPr>
          <p:cNvPr id="45061" name="TextBox 7"/>
          <p:cNvSpPr txBox="1">
            <a:spLocks noChangeArrowheads="1"/>
          </p:cNvSpPr>
          <p:nvPr/>
        </p:nvSpPr>
        <p:spPr bwMode="auto">
          <a:xfrm>
            <a:off x="1524000" y="5486400"/>
            <a:ext cx="6011863" cy="954088"/>
          </a:xfrm>
          <a:prstGeom prst="rect">
            <a:avLst/>
          </a:prstGeom>
          <a:noFill/>
          <a:ln w="9525">
            <a:noFill/>
            <a:miter lim="800000"/>
            <a:headEnd/>
            <a:tailEnd/>
          </a:ln>
        </p:spPr>
        <p:txBody>
          <a:bodyPr wrap="none">
            <a:prstTxWarp prst="textNoShape">
              <a:avLst/>
            </a:prstTxWarp>
            <a:spAutoFit/>
          </a:bodyPr>
          <a:lstStyle/>
          <a:p>
            <a:endParaRPr lang="en-US" sz="2800">
              <a:latin typeface="Arial" charset="0"/>
              <a:ea typeface="Arial" charset="0"/>
              <a:cs typeface="Arial" charset="0"/>
            </a:endParaRPr>
          </a:p>
          <a:p>
            <a:r>
              <a:rPr lang="en-US" sz="2800">
                <a:latin typeface="Arial" charset="0"/>
                <a:ea typeface="Arial" charset="0"/>
                <a:cs typeface="Arial" charset="0"/>
              </a:rPr>
              <a:t>Reservoir Triggered Seismicity – No!</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err="1" smtClean="0">
                <a:latin typeface="Arial"/>
                <a:cs typeface="Arial"/>
              </a:rPr>
              <a:t>Eagleford</a:t>
            </a:r>
            <a:r>
              <a:rPr lang="en-US" altLang="ja-JP" sz="3200" dirty="0" smtClean="0">
                <a:latin typeface="Arial"/>
                <a:cs typeface="Arial"/>
              </a:rPr>
              <a:t> Shale Pore Structure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6" descr="Eagleford_ThinSection3-002-Series1.TIF"/>
          <p:cNvPicPr>
            <a:picLocks noChangeAspect="1"/>
          </p:cNvPicPr>
          <p:nvPr/>
        </p:nvPicPr>
        <p:blipFill>
          <a:blip r:embed="rId4"/>
          <a:stretch>
            <a:fillRect/>
          </a:stretch>
        </p:blipFill>
        <p:spPr>
          <a:xfrm>
            <a:off x="16936" y="982647"/>
            <a:ext cx="4419600" cy="3576793"/>
          </a:xfrm>
          <a:prstGeom prst="rect">
            <a:avLst/>
          </a:prstGeom>
        </p:spPr>
      </p:pic>
      <p:pic>
        <p:nvPicPr>
          <p:cNvPr id="8" name="Picture 7" descr="Eagleford_ThinSection3-003-Series1.TIF"/>
          <p:cNvPicPr>
            <a:picLocks noChangeAspect="1"/>
          </p:cNvPicPr>
          <p:nvPr/>
        </p:nvPicPr>
        <p:blipFill>
          <a:blip r:embed="rId5"/>
          <a:stretch>
            <a:fillRect/>
          </a:stretch>
        </p:blipFill>
        <p:spPr>
          <a:xfrm>
            <a:off x="1765384" y="1867291"/>
            <a:ext cx="4686208" cy="3792559"/>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82553"/>
            <a:ext cx="8229600" cy="1143000"/>
          </a:xfrm>
        </p:spPr>
        <p:txBody>
          <a:bodyPr/>
          <a:lstStyle/>
          <a:p>
            <a:r>
              <a:rPr lang="en-US" sz="3200" dirty="0" err="1">
                <a:solidFill>
                  <a:schemeClr val="tx1"/>
                </a:solidFill>
                <a:latin typeface="Arial" charset="0"/>
              </a:rPr>
              <a:t>Geomechanics</a:t>
            </a:r>
            <a:r>
              <a:rPr lang="en-US" sz="3200" dirty="0">
                <a:solidFill>
                  <a:schemeClr val="tx1"/>
                </a:solidFill>
                <a:latin typeface="Arial" charset="0"/>
              </a:rPr>
              <a:t> and CO</a:t>
            </a:r>
            <a:r>
              <a:rPr lang="en-US" sz="3200" baseline="-25000" dirty="0">
                <a:solidFill>
                  <a:schemeClr val="tx1"/>
                </a:solidFill>
                <a:latin typeface="Arial" charset="0"/>
              </a:rPr>
              <a:t>2</a:t>
            </a:r>
          </a:p>
        </p:txBody>
      </p:sp>
      <p:sp>
        <p:nvSpPr>
          <p:cNvPr id="50179" name="Rectangle 3"/>
          <p:cNvSpPr>
            <a:spLocks noGrp="1" noChangeArrowheads="1"/>
          </p:cNvSpPr>
          <p:nvPr>
            <p:ph type="body" idx="1"/>
          </p:nvPr>
        </p:nvSpPr>
        <p:spPr>
          <a:xfrm>
            <a:off x="457200" y="1066800"/>
            <a:ext cx="8229600" cy="2667000"/>
          </a:xfrm>
        </p:spPr>
        <p:txBody>
          <a:bodyPr/>
          <a:lstStyle/>
          <a:p>
            <a:pPr>
              <a:buClr>
                <a:schemeClr val="tx1"/>
              </a:buClr>
              <a:buFont typeface="Wingdings" charset="2"/>
              <a:buChar char="Ø"/>
            </a:pPr>
            <a:r>
              <a:rPr lang="en-US" sz="2800">
                <a:latin typeface="Arial" charset="0"/>
              </a:rPr>
              <a:t>How Likely is the Change in Pressure Resulting from CO</a:t>
            </a:r>
            <a:r>
              <a:rPr lang="en-US" sz="2800" baseline="-25000">
                <a:latin typeface="Arial" charset="0"/>
              </a:rPr>
              <a:t>2</a:t>
            </a:r>
            <a:r>
              <a:rPr lang="en-US" sz="2800">
                <a:latin typeface="Arial" charset="0"/>
              </a:rPr>
              <a:t> Injection to:</a:t>
            </a:r>
          </a:p>
          <a:p>
            <a:pPr lvl="1">
              <a:buClr>
                <a:schemeClr val="tx1"/>
              </a:buClr>
              <a:buFontTx/>
              <a:buChar char="•"/>
            </a:pPr>
            <a:r>
              <a:rPr lang="en-US" sz="2400">
                <a:latin typeface="Arial" charset="0"/>
              </a:rPr>
              <a:t>Induce Slip on Reservoir Bounding Faults?</a:t>
            </a:r>
          </a:p>
          <a:p>
            <a:pPr lvl="1">
              <a:buClr>
                <a:schemeClr val="tx1"/>
              </a:buClr>
              <a:buFontTx/>
              <a:buChar char="•"/>
            </a:pPr>
            <a:r>
              <a:rPr lang="en-US" sz="2400">
                <a:latin typeface="Arial" charset="0"/>
              </a:rPr>
              <a:t>Induce Slip on Faults Within the Reservoir and Cap Rock?</a:t>
            </a:r>
          </a:p>
          <a:p>
            <a:pPr lvl="1">
              <a:buClr>
                <a:schemeClr val="tx1"/>
              </a:buClr>
              <a:buFontTx/>
              <a:buChar char="•"/>
            </a:pPr>
            <a:r>
              <a:rPr lang="en-US" sz="2400">
                <a:latin typeface="Arial" charset="0"/>
              </a:rPr>
              <a:t>Hydrofrac the Cap Rock?</a:t>
            </a:r>
          </a:p>
          <a:p>
            <a:pPr>
              <a:buClr>
                <a:schemeClr val="tx1"/>
              </a:buClr>
              <a:buFont typeface="Wingdings" charset="2"/>
              <a:buChar char="Ø"/>
            </a:pPr>
            <a:endParaRPr lang="en-US" sz="2800">
              <a:latin typeface="Arial" charset="0"/>
            </a:endParaRPr>
          </a:p>
          <a:p>
            <a:pPr>
              <a:buClr>
                <a:schemeClr val="tx1"/>
              </a:buClr>
              <a:buFont typeface="Wingdings" charset="2"/>
              <a:buChar char="Ø"/>
            </a:pPr>
            <a:endParaRPr lang="en-US" sz="2800">
              <a:latin typeface="Arial" charset="0"/>
            </a:endParaRPr>
          </a:p>
        </p:txBody>
      </p:sp>
      <p:pic>
        <p:nvPicPr>
          <p:cNvPr id="50180" name="Picture 4" descr="Pathways"/>
          <p:cNvPicPr>
            <a:picLocks noChangeAspect="1" noChangeArrowheads="1"/>
          </p:cNvPicPr>
          <p:nvPr/>
        </p:nvPicPr>
        <p:blipFill>
          <a:blip r:embed="rId2"/>
          <a:srcRect/>
          <a:stretch>
            <a:fillRect/>
          </a:stretch>
        </p:blipFill>
        <p:spPr bwMode="auto">
          <a:xfrm>
            <a:off x="1808163" y="3797300"/>
            <a:ext cx="5387975" cy="3094038"/>
          </a:xfrm>
          <a:prstGeom prst="rect">
            <a:avLst/>
          </a:prstGeom>
          <a:noFill/>
          <a:ln w="9525">
            <a:noFill/>
            <a:miter lim="800000"/>
            <a:headEnd/>
            <a:tailEnd/>
          </a:ln>
        </p:spPr>
      </p:pic>
      <p:sp>
        <p:nvSpPr>
          <p:cNvPr id="50181" name="Oval 6"/>
          <p:cNvSpPr>
            <a:spLocks noChangeArrowheads="1"/>
          </p:cNvSpPr>
          <p:nvPr/>
        </p:nvSpPr>
        <p:spPr bwMode="auto">
          <a:xfrm>
            <a:off x="3090863" y="4822825"/>
            <a:ext cx="1296987" cy="1282700"/>
          </a:xfrm>
          <a:prstGeom prst="ellipse">
            <a:avLst/>
          </a:prstGeom>
          <a:noFill/>
          <a:ln w="38100">
            <a:solidFill>
              <a:srgbClr val="66FFFF"/>
            </a:solidFill>
            <a:round/>
            <a:headEnd/>
            <a:tailEnd/>
          </a:ln>
        </p:spPr>
        <p:txBody>
          <a:bodyPr wrap="none" anchor="ctr">
            <a:prstTxWarp prst="textNoShape">
              <a:avLst/>
            </a:prstTxWarp>
          </a:bodyPr>
          <a:lstStyle/>
          <a:p>
            <a:pPr algn="ctr">
              <a:spcBef>
                <a:spcPct val="50000"/>
              </a:spcBef>
            </a:pPr>
            <a:endParaRPr lang="en-US" sz="2400" b="1">
              <a:solidFill>
                <a:schemeClr val="bg1"/>
              </a:solidFill>
              <a:latin typeface="Arial" charset="0"/>
            </a:endParaRPr>
          </a:p>
        </p:txBody>
      </p:sp>
      <p:sp>
        <p:nvSpPr>
          <p:cNvPr id="50182" name="Oval 8"/>
          <p:cNvSpPr>
            <a:spLocks noChangeArrowheads="1"/>
          </p:cNvSpPr>
          <p:nvPr/>
        </p:nvSpPr>
        <p:spPr bwMode="auto">
          <a:xfrm>
            <a:off x="4422775" y="5162550"/>
            <a:ext cx="388938" cy="906463"/>
          </a:xfrm>
          <a:prstGeom prst="ellipse">
            <a:avLst/>
          </a:prstGeom>
          <a:noFill/>
          <a:ln w="38100">
            <a:solidFill>
              <a:srgbClr val="66FFFF"/>
            </a:solidFill>
            <a:round/>
            <a:headEnd/>
            <a:tailEnd/>
          </a:ln>
        </p:spPr>
        <p:txBody>
          <a:bodyPr wrap="none" anchor="ctr">
            <a:prstTxWarp prst="textNoShape">
              <a:avLst/>
            </a:prstTxWarp>
          </a:bodyPr>
          <a:lstStyle/>
          <a:p>
            <a:pPr algn="ctr">
              <a:spcBef>
                <a:spcPct val="50000"/>
              </a:spcBef>
            </a:pPr>
            <a:endParaRPr lang="en-US" sz="2400" b="1">
              <a:solidFill>
                <a:schemeClr val="bg1"/>
              </a:solidFill>
              <a:latin typeface="Arial" charset="0"/>
            </a:endParaRP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1202" name="Picture 3" descr="Visund Leakage Map"/>
          <p:cNvPicPr>
            <a:picLocks noChangeAspect="1" noChangeArrowheads="1"/>
          </p:cNvPicPr>
          <p:nvPr/>
        </p:nvPicPr>
        <p:blipFill>
          <a:blip r:embed="rId3"/>
          <a:srcRect/>
          <a:stretch>
            <a:fillRect/>
          </a:stretch>
        </p:blipFill>
        <p:spPr bwMode="auto">
          <a:xfrm>
            <a:off x="457200" y="1143000"/>
            <a:ext cx="8234363" cy="4897438"/>
          </a:xfrm>
          <a:prstGeom prst="rect">
            <a:avLst/>
          </a:prstGeom>
          <a:noFill/>
          <a:ln w="9525">
            <a:noFill/>
            <a:miter lim="800000"/>
            <a:headEnd/>
            <a:tailEnd/>
          </a:ln>
        </p:spPr>
      </p:pic>
      <p:sp>
        <p:nvSpPr>
          <p:cNvPr id="51203" name="Text Box 4"/>
          <p:cNvSpPr txBox="1">
            <a:spLocks noChangeArrowheads="1"/>
          </p:cNvSpPr>
          <p:nvPr/>
        </p:nvSpPr>
        <p:spPr bwMode="auto">
          <a:xfrm>
            <a:off x="908050" y="5994400"/>
            <a:ext cx="2368550" cy="406400"/>
          </a:xfrm>
          <a:prstGeom prst="rect">
            <a:avLst/>
          </a:prstGeom>
          <a:noFill/>
          <a:ln w="9525">
            <a:solidFill>
              <a:schemeClr val="tx1"/>
            </a:solidFill>
            <a:miter lim="800000"/>
            <a:headEnd/>
            <a:tailEnd/>
          </a:ln>
        </p:spPr>
        <p:txBody>
          <a:bodyPr wrap="none">
            <a:prstTxWarp prst="textNoShape">
              <a:avLst/>
            </a:prstTxWarp>
            <a:spAutoFit/>
          </a:bodyPr>
          <a:lstStyle/>
          <a:p>
            <a:r>
              <a:rPr lang="en-US" sz="2000">
                <a:latin typeface="Arial" charset="0"/>
              </a:rPr>
              <a:t>Strike-Slip/Reverse</a:t>
            </a:r>
          </a:p>
        </p:txBody>
      </p:sp>
      <p:sp>
        <p:nvSpPr>
          <p:cNvPr id="51204" name="Rectangle 5"/>
          <p:cNvSpPr>
            <a:spLocks noChangeArrowheads="1"/>
          </p:cNvSpPr>
          <p:nvPr/>
        </p:nvSpPr>
        <p:spPr bwMode="auto">
          <a:xfrm>
            <a:off x="6400800" y="6248400"/>
            <a:ext cx="2232025" cy="304800"/>
          </a:xfrm>
          <a:prstGeom prst="rect">
            <a:avLst/>
          </a:prstGeom>
          <a:noFill/>
          <a:ln w="9525">
            <a:noFill/>
            <a:miter lim="800000"/>
            <a:headEnd/>
            <a:tailEnd/>
          </a:ln>
        </p:spPr>
        <p:txBody>
          <a:bodyPr wrap="none">
            <a:prstTxWarp prst="textNoShape">
              <a:avLst/>
            </a:prstTxWarp>
            <a:spAutoFit/>
          </a:bodyPr>
          <a:lstStyle/>
          <a:p>
            <a:pPr eaLnBrk="0" hangingPunct="0"/>
            <a:r>
              <a:rPr kumimoji="1" lang="en-US" sz="1400">
                <a:latin typeface="Arial" charset="0"/>
              </a:rPr>
              <a:t>Wiprut and Zoback (2002)</a:t>
            </a:r>
          </a:p>
        </p:txBody>
      </p:sp>
      <p:sp>
        <p:nvSpPr>
          <p:cNvPr id="51205" name="TextBox 5"/>
          <p:cNvSpPr txBox="1">
            <a:spLocks noChangeArrowheads="1"/>
          </p:cNvSpPr>
          <p:nvPr/>
        </p:nvSpPr>
        <p:spPr bwMode="auto">
          <a:xfrm>
            <a:off x="2209800" y="-76200"/>
            <a:ext cx="4635500" cy="954088"/>
          </a:xfrm>
          <a:prstGeom prst="rect">
            <a:avLst/>
          </a:prstGeom>
          <a:noFill/>
          <a:ln w="9525">
            <a:noFill/>
            <a:miter lim="800000"/>
            <a:headEnd/>
            <a:tailEnd/>
          </a:ln>
        </p:spPr>
        <p:txBody>
          <a:bodyPr wrap="none">
            <a:prstTxWarp prst="textNoShape">
              <a:avLst/>
            </a:prstTxWarp>
            <a:spAutoFit/>
          </a:bodyPr>
          <a:lstStyle/>
          <a:p>
            <a:pPr algn="ctr"/>
            <a:r>
              <a:rPr lang="en-US" sz="2800">
                <a:latin typeface="Arial" charset="0"/>
                <a:ea typeface="Arial" charset="0"/>
                <a:cs typeface="Arial" charset="0"/>
              </a:rPr>
              <a:t>Methodologies Used Widely </a:t>
            </a:r>
          </a:p>
          <a:p>
            <a:pPr algn="ctr"/>
            <a:r>
              <a:rPr lang="en-US" sz="2800">
                <a:latin typeface="Arial" charset="0"/>
                <a:ea typeface="Arial" charset="0"/>
                <a:cs typeface="Arial" charset="0"/>
              </a:rPr>
              <a:t>in the Oil and Gas Industry</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16419"/>
            <a:ext cx="8229600" cy="1143000"/>
          </a:xfrm>
        </p:spPr>
        <p:txBody>
          <a:bodyPr/>
          <a:lstStyle/>
          <a:p>
            <a:r>
              <a:rPr lang="en-US" sz="3200" dirty="0" err="1">
                <a:solidFill>
                  <a:schemeClr val="tx1"/>
                </a:solidFill>
                <a:latin typeface="Arial" charset="0"/>
              </a:rPr>
              <a:t>Geomechanics</a:t>
            </a:r>
            <a:r>
              <a:rPr lang="en-US" sz="3200" dirty="0">
                <a:solidFill>
                  <a:schemeClr val="tx1"/>
                </a:solidFill>
                <a:latin typeface="Arial" charset="0"/>
              </a:rPr>
              <a:t> and CO</a:t>
            </a:r>
            <a:r>
              <a:rPr lang="en-US" sz="3200" baseline="-25000" dirty="0">
                <a:solidFill>
                  <a:schemeClr val="tx1"/>
                </a:solidFill>
                <a:latin typeface="Arial" charset="0"/>
              </a:rPr>
              <a:t>2</a:t>
            </a:r>
          </a:p>
        </p:txBody>
      </p:sp>
      <p:pic>
        <p:nvPicPr>
          <p:cNvPr id="53251" name="Picture 4" descr="Pathways"/>
          <p:cNvPicPr>
            <a:picLocks noChangeAspect="1" noChangeArrowheads="1"/>
          </p:cNvPicPr>
          <p:nvPr/>
        </p:nvPicPr>
        <p:blipFill>
          <a:blip r:embed="rId2"/>
          <a:srcRect/>
          <a:stretch>
            <a:fillRect/>
          </a:stretch>
        </p:blipFill>
        <p:spPr bwMode="auto">
          <a:xfrm>
            <a:off x="1808163" y="3797300"/>
            <a:ext cx="5387975" cy="3094038"/>
          </a:xfrm>
          <a:prstGeom prst="rect">
            <a:avLst/>
          </a:prstGeom>
          <a:noFill/>
          <a:ln w="9525">
            <a:noFill/>
            <a:miter lim="800000"/>
            <a:headEnd/>
            <a:tailEnd/>
          </a:ln>
        </p:spPr>
      </p:pic>
      <p:sp>
        <p:nvSpPr>
          <p:cNvPr id="53252" name="Oval 6"/>
          <p:cNvSpPr>
            <a:spLocks noChangeArrowheads="1"/>
          </p:cNvSpPr>
          <p:nvPr/>
        </p:nvSpPr>
        <p:spPr bwMode="auto">
          <a:xfrm>
            <a:off x="3090863" y="4822825"/>
            <a:ext cx="1296987" cy="1282700"/>
          </a:xfrm>
          <a:prstGeom prst="ellipse">
            <a:avLst/>
          </a:prstGeom>
          <a:noFill/>
          <a:ln w="38100">
            <a:solidFill>
              <a:srgbClr val="66FFFF"/>
            </a:solidFill>
            <a:round/>
            <a:headEnd/>
            <a:tailEnd/>
          </a:ln>
        </p:spPr>
        <p:txBody>
          <a:bodyPr wrap="none" anchor="ctr">
            <a:prstTxWarp prst="textNoShape">
              <a:avLst/>
            </a:prstTxWarp>
          </a:bodyPr>
          <a:lstStyle/>
          <a:p>
            <a:pPr algn="ctr">
              <a:spcBef>
                <a:spcPct val="50000"/>
              </a:spcBef>
            </a:pPr>
            <a:endParaRPr lang="en-US" sz="2400" b="1">
              <a:solidFill>
                <a:schemeClr val="bg1"/>
              </a:solidFill>
              <a:latin typeface="Arial" charset="0"/>
            </a:endParaRPr>
          </a:p>
        </p:txBody>
      </p:sp>
      <p:sp>
        <p:nvSpPr>
          <p:cNvPr id="53253" name="Oval 8"/>
          <p:cNvSpPr>
            <a:spLocks noChangeArrowheads="1"/>
          </p:cNvSpPr>
          <p:nvPr/>
        </p:nvSpPr>
        <p:spPr bwMode="auto">
          <a:xfrm>
            <a:off x="4422775" y="5162550"/>
            <a:ext cx="388938" cy="906463"/>
          </a:xfrm>
          <a:prstGeom prst="ellipse">
            <a:avLst/>
          </a:prstGeom>
          <a:noFill/>
          <a:ln w="38100">
            <a:solidFill>
              <a:srgbClr val="66FFFF"/>
            </a:solidFill>
            <a:round/>
            <a:headEnd/>
            <a:tailEnd/>
          </a:ln>
        </p:spPr>
        <p:txBody>
          <a:bodyPr wrap="none" anchor="ctr">
            <a:prstTxWarp prst="textNoShape">
              <a:avLst/>
            </a:prstTxWarp>
          </a:bodyPr>
          <a:lstStyle/>
          <a:p>
            <a:pPr algn="ctr">
              <a:spcBef>
                <a:spcPct val="50000"/>
              </a:spcBef>
            </a:pPr>
            <a:endParaRPr lang="en-US" sz="2400" b="1">
              <a:solidFill>
                <a:schemeClr val="bg1"/>
              </a:solidFill>
              <a:latin typeface="Arial" charset="0"/>
            </a:endParaRPr>
          </a:p>
        </p:txBody>
      </p:sp>
      <p:sp>
        <p:nvSpPr>
          <p:cNvPr id="53254" name="Rectangle 6"/>
          <p:cNvSpPr>
            <a:spLocks noGrp="1" noChangeArrowheads="1"/>
          </p:cNvSpPr>
          <p:nvPr>
            <p:ph type="body" idx="1"/>
          </p:nvPr>
        </p:nvSpPr>
        <p:spPr>
          <a:xfrm>
            <a:off x="1524000" y="1219200"/>
            <a:ext cx="8458200" cy="2286000"/>
          </a:xfrm>
          <a:noFill/>
        </p:spPr>
        <p:txBody>
          <a:bodyPr/>
          <a:lstStyle/>
          <a:p>
            <a:pPr>
              <a:buClr>
                <a:schemeClr val="tx1"/>
              </a:buClr>
              <a:buFont typeface="Wingdings" charset="2"/>
              <a:buChar char="Ø"/>
            </a:pPr>
            <a:r>
              <a:rPr lang="en-US" sz="2800">
                <a:latin typeface="Arial" charset="0"/>
              </a:rPr>
              <a:t>Case Studies</a:t>
            </a:r>
          </a:p>
          <a:p>
            <a:pPr lvl="1">
              <a:buClr>
                <a:schemeClr val="tx1"/>
              </a:buClr>
              <a:buFontTx/>
              <a:buChar char="•"/>
            </a:pPr>
            <a:r>
              <a:rPr lang="en-US" sz="2400">
                <a:latin typeface="Arial" charset="0"/>
              </a:rPr>
              <a:t>AEP Mountaineer Site, W. Virginia</a:t>
            </a:r>
          </a:p>
          <a:p>
            <a:pPr lvl="1">
              <a:buClr>
                <a:schemeClr val="tx1"/>
              </a:buClr>
              <a:buFontTx/>
              <a:buChar char="•"/>
            </a:pPr>
            <a:r>
              <a:rPr lang="en-US" sz="2400">
                <a:latin typeface="Arial" charset="0"/>
              </a:rPr>
              <a:t>Mt. Simon Sandstone, Illinois Basin</a:t>
            </a:r>
          </a:p>
          <a:p>
            <a:pPr lvl="1">
              <a:buClr>
                <a:schemeClr val="tx1"/>
              </a:buClr>
              <a:buFontTx/>
              <a:buChar char="•"/>
            </a:pPr>
            <a:r>
              <a:rPr lang="en-US" sz="2400">
                <a:latin typeface="Arial" charset="0"/>
              </a:rPr>
              <a:t>Teapot Dome, Wyoming</a:t>
            </a:r>
            <a:r>
              <a:rPr lang="en-US" smtClean="0">
                <a:latin typeface="Arial" charset="0"/>
              </a:rPr>
              <a:t> </a:t>
            </a:r>
            <a:endParaRPr lang="en-US">
              <a:latin typeface="Arial" charset="0"/>
            </a:endParaRPr>
          </a:p>
        </p:txBody>
      </p:sp>
      <p:sp>
        <p:nvSpPr>
          <p:cNvPr id="53255" name="Rounded Rectangle 6"/>
          <p:cNvSpPr>
            <a:spLocks noChangeArrowheads="1"/>
          </p:cNvSpPr>
          <p:nvPr/>
        </p:nvSpPr>
        <p:spPr bwMode="auto">
          <a:xfrm>
            <a:off x="1981200" y="1752600"/>
            <a:ext cx="5638800" cy="914400"/>
          </a:xfrm>
          <a:prstGeom prst="roundRect">
            <a:avLst>
              <a:gd name="adj" fmla="val 16667"/>
            </a:avLst>
          </a:prstGeom>
          <a:noFill/>
          <a:ln w="9525">
            <a:solidFill>
              <a:schemeClr val="tx1"/>
            </a:solidFill>
            <a:round/>
            <a:headEnd/>
            <a:tailEnd/>
          </a:ln>
        </p:spPr>
        <p:txBody>
          <a:bodyPr>
            <a:prstTxWarp prst="textNoShape">
              <a:avLst/>
            </a:prstTxWarp>
          </a:bodyPr>
          <a:lstStyle/>
          <a:p>
            <a:pPr eaLnBrk="0" hangingPunct="0"/>
            <a:endParaRPr lang="en-US"/>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600200" y="1600200"/>
            <a:ext cx="5715000" cy="3800475"/>
          </a:xfrm>
          <a:prstGeom prst="rect">
            <a:avLst/>
          </a:prstGeom>
          <a:noFill/>
          <a:ln w="9525">
            <a:noFill/>
            <a:miter lim="800000"/>
            <a:headEnd/>
            <a:tailEnd/>
          </a:ln>
        </p:spPr>
      </p:pic>
      <p:sp>
        <p:nvSpPr>
          <p:cNvPr id="54275" name="Rectangle 2"/>
          <p:cNvSpPr>
            <a:spLocks noChangeArrowheads="1"/>
          </p:cNvSpPr>
          <p:nvPr/>
        </p:nvSpPr>
        <p:spPr bwMode="auto">
          <a:xfrm>
            <a:off x="533400" y="233363"/>
            <a:ext cx="8229600" cy="406400"/>
          </a:xfrm>
          <a:prstGeom prst="rect">
            <a:avLst/>
          </a:prstGeom>
          <a:noFill/>
          <a:ln w="9525">
            <a:noFill/>
            <a:miter lim="800000"/>
            <a:headEnd/>
            <a:tailEnd/>
          </a:ln>
        </p:spPr>
        <p:txBody>
          <a:bodyPr anchor="ctr">
            <a:prstTxWarp prst="textNoShape">
              <a:avLst/>
            </a:prstTxWarp>
          </a:bodyPr>
          <a:lstStyle/>
          <a:p>
            <a:pPr algn="ctr" eaLnBrk="0" hangingPunct="0"/>
            <a:r>
              <a:rPr lang="en-US" sz="2800" dirty="0">
                <a:solidFill>
                  <a:srgbClr val="000000"/>
                </a:solidFill>
                <a:latin typeface="Arial" charset="0"/>
              </a:rPr>
              <a:t>AEP Mountaineer Project: New Haven, WV</a:t>
            </a:r>
            <a:r>
              <a:rPr lang="en-US" sz="2800" dirty="0">
                <a:solidFill>
                  <a:srgbClr val="000000"/>
                </a:solidFill>
              </a:rPr>
              <a:t> </a:t>
            </a:r>
          </a:p>
        </p:txBody>
      </p:sp>
      <p:sp>
        <p:nvSpPr>
          <p:cNvPr id="54276" name="Text Box 4"/>
          <p:cNvSpPr txBox="1">
            <a:spLocks noChangeArrowheads="1"/>
          </p:cNvSpPr>
          <p:nvPr/>
        </p:nvSpPr>
        <p:spPr bwMode="auto">
          <a:xfrm>
            <a:off x="1524000" y="5486400"/>
            <a:ext cx="2001838" cy="304800"/>
          </a:xfrm>
          <a:prstGeom prst="rect">
            <a:avLst/>
          </a:prstGeom>
          <a:noFill/>
          <a:ln w="9525">
            <a:noFill/>
            <a:miter lim="800000"/>
            <a:headEnd/>
            <a:tailEnd/>
          </a:ln>
        </p:spPr>
        <p:txBody>
          <a:bodyPr wrap="none">
            <a:prstTxWarp prst="textNoShape">
              <a:avLst/>
            </a:prstTxWarp>
            <a:spAutoFit/>
          </a:bodyPr>
          <a:lstStyle/>
          <a:p>
            <a:r>
              <a:rPr lang="en-US" sz="1400"/>
              <a:t>NY Times Sept. 21, 2009</a:t>
            </a:r>
          </a:p>
        </p:txBody>
      </p:sp>
      <p:sp>
        <p:nvSpPr>
          <p:cNvPr id="54277" name="Text Box 5"/>
          <p:cNvSpPr txBox="1">
            <a:spLocks noChangeArrowheads="1"/>
          </p:cNvSpPr>
          <p:nvPr/>
        </p:nvSpPr>
        <p:spPr bwMode="auto">
          <a:xfrm>
            <a:off x="1981200" y="6019800"/>
            <a:ext cx="5032375" cy="376238"/>
          </a:xfrm>
          <a:prstGeom prst="rect">
            <a:avLst/>
          </a:prstGeom>
          <a:noFill/>
          <a:ln w="9525">
            <a:solidFill>
              <a:schemeClr val="tx1"/>
            </a:solidFill>
            <a:miter lim="800000"/>
            <a:headEnd/>
            <a:tailEnd/>
          </a:ln>
        </p:spPr>
        <p:txBody>
          <a:bodyPr wrap="none">
            <a:prstTxWarp prst="textNoShape">
              <a:avLst/>
            </a:prstTxWarp>
            <a:spAutoFit/>
          </a:bodyPr>
          <a:lstStyle/>
          <a:p>
            <a:r>
              <a:rPr lang="en-US">
                <a:latin typeface="Arial" charset="0"/>
              </a:rPr>
              <a:t>Current Plans to Inject 100 ktons/y for 2-5 years</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5298" name="Picture 4"/>
          <p:cNvPicPr>
            <a:picLocks noGrp="1" noChangeAspect="1" noChangeArrowheads="1"/>
          </p:cNvPicPr>
          <p:nvPr>
            <p:ph type="clipArt" sz="half" idx="4294967295"/>
          </p:nvPr>
        </p:nvPicPr>
        <p:blipFill>
          <a:blip r:embed="rId3"/>
          <a:srcRect l="47881" t="42552" r="13501" b="14304"/>
          <a:stretch>
            <a:fillRect/>
          </a:stretch>
        </p:blipFill>
        <p:spPr>
          <a:xfrm>
            <a:off x="304800" y="1376363"/>
            <a:ext cx="2824163" cy="2205037"/>
          </a:xfrm>
        </p:spPr>
      </p:pic>
      <p:sp>
        <p:nvSpPr>
          <p:cNvPr id="55299" name="Text Box 3"/>
          <p:cNvSpPr txBox="1">
            <a:spLocks noChangeArrowheads="1"/>
          </p:cNvSpPr>
          <p:nvPr/>
        </p:nvSpPr>
        <p:spPr bwMode="auto">
          <a:xfrm>
            <a:off x="304800" y="3810000"/>
            <a:ext cx="2971800" cy="1200150"/>
          </a:xfrm>
          <a:prstGeom prst="rect">
            <a:avLst/>
          </a:prstGeom>
          <a:noFill/>
          <a:ln w="9525">
            <a:noFill/>
            <a:miter lim="800000"/>
            <a:headEnd/>
            <a:tailEnd/>
          </a:ln>
        </p:spPr>
        <p:txBody>
          <a:bodyPr>
            <a:prstTxWarp prst="textNoShape">
              <a:avLst/>
            </a:prstTxWarp>
            <a:spAutoFit/>
          </a:bodyPr>
          <a:lstStyle/>
          <a:p>
            <a:r>
              <a:rPr lang="en-US" sz="2400">
                <a:latin typeface="Arial" charset="0"/>
                <a:ea typeface="Arial" charset="0"/>
                <a:cs typeface="Arial" charset="0"/>
              </a:rPr>
              <a:t>AEP Mountaineer CO</a:t>
            </a:r>
            <a:r>
              <a:rPr lang="en-US" sz="2400" baseline="-25000">
                <a:latin typeface="Arial" charset="0"/>
                <a:ea typeface="Arial" charset="0"/>
                <a:cs typeface="Arial" charset="0"/>
              </a:rPr>
              <a:t>2</a:t>
            </a:r>
            <a:r>
              <a:rPr lang="en-US" sz="2400">
                <a:latin typeface="Arial" charset="0"/>
                <a:ea typeface="Arial" charset="0"/>
                <a:cs typeface="Arial" charset="0"/>
              </a:rPr>
              <a:t> Emissions </a:t>
            </a:r>
          </a:p>
          <a:p>
            <a:r>
              <a:rPr lang="en-US" sz="2400">
                <a:latin typeface="Arial" charset="0"/>
                <a:ea typeface="Arial" charset="0"/>
                <a:cs typeface="Arial" charset="0"/>
              </a:rPr>
              <a:t>~7 Mton/year</a:t>
            </a:r>
            <a:endParaRPr lang="en-US" sz="2400">
              <a:ea typeface="Arial" charset="0"/>
              <a:cs typeface="Arial" charset="0"/>
            </a:endParaRPr>
          </a:p>
        </p:txBody>
      </p:sp>
      <p:sp>
        <p:nvSpPr>
          <p:cNvPr id="55300" name="Rectangle 2"/>
          <p:cNvSpPr>
            <a:spLocks noGrp="1" noChangeArrowheads="1"/>
          </p:cNvSpPr>
          <p:nvPr>
            <p:ph type="title" idx="4294967295"/>
          </p:nvPr>
        </p:nvSpPr>
        <p:spPr>
          <a:xfrm>
            <a:off x="-76200" y="228600"/>
            <a:ext cx="9144000" cy="406400"/>
          </a:xfrm>
        </p:spPr>
        <p:txBody>
          <a:bodyPr>
            <a:normAutofit fontScale="90000"/>
          </a:bodyPr>
          <a:lstStyle/>
          <a:p>
            <a:r>
              <a:rPr lang="en-US" sz="3200">
                <a:latin typeface="Arial" charset="0"/>
              </a:rPr>
              <a:t>AEP Mountaineer Project</a:t>
            </a:r>
            <a:endParaRPr lang="en-US" sz="3200"/>
          </a:p>
        </p:txBody>
      </p:sp>
      <p:sp>
        <p:nvSpPr>
          <p:cNvPr id="55301" name="Rectangle 3"/>
          <p:cNvSpPr>
            <a:spLocks noGrp="1" noChangeArrowheads="1"/>
          </p:cNvSpPr>
          <p:nvPr>
            <p:ph type="body" sz="half" idx="4294967295"/>
          </p:nvPr>
        </p:nvSpPr>
        <p:spPr>
          <a:xfrm>
            <a:off x="6324600" y="2133600"/>
            <a:ext cx="2819400" cy="4724400"/>
          </a:xfrm>
        </p:spPr>
        <p:txBody>
          <a:bodyPr/>
          <a:lstStyle/>
          <a:p>
            <a:pPr>
              <a:buFont typeface="Wingdings" charset="2"/>
              <a:buNone/>
            </a:pPr>
            <a:endParaRPr lang="en-US" sz="2400" b="1">
              <a:solidFill>
                <a:srgbClr val="A50021"/>
              </a:solidFill>
            </a:endParaRPr>
          </a:p>
          <a:p>
            <a:pPr>
              <a:buFont typeface="Wingdings" charset="2"/>
              <a:buNone/>
            </a:pPr>
            <a:r>
              <a:rPr lang="en-US" sz="2400" b="1">
                <a:latin typeface="Arial" charset="0"/>
              </a:rPr>
              <a:t> </a:t>
            </a:r>
            <a:r>
              <a:rPr lang="en-US" sz="2400">
                <a:latin typeface="Arial" charset="0"/>
              </a:rPr>
              <a:t>183 Coal burning plants in Ohio River Valley (emitting 700 Megatons of CO</a:t>
            </a:r>
            <a:r>
              <a:rPr lang="en-US" sz="2400" baseline="-25000">
                <a:latin typeface="Arial" charset="0"/>
              </a:rPr>
              <a:t>2</a:t>
            </a:r>
            <a:r>
              <a:rPr lang="en-US" sz="2400">
                <a:latin typeface="Arial" charset="0"/>
              </a:rPr>
              <a:t>/year)</a:t>
            </a:r>
          </a:p>
          <a:p>
            <a:pPr>
              <a:buFont typeface="Wingdings" charset="2"/>
              <a:buNone/>
            </a:pPr>
            <a:endParaRPr lang="en-US" sz="2400" b="1">
              <a:latin typeface="Arial" charset="0"/>
            </a:endParaRPr>
          </a:p>
          <a:p>
            <a:pPr>
              <a:buFont typeface="Wingdings" charset="2"/>
              <a:buNone/>
            </a:pPr>
            <a:endParaRPr lang="en-US" sz="2400" b="1"/>
          </a:p>
          <a:p>
            <a:pPr>
              <a:buFont typeface="Wingdings" charset="2"/>
              <a:buNone/>
            </a:pPr>
            <a:endParaRPr lang="en-US" sz="2400" b="1"/>
          </a:p>
          <a:p>
            <a:pPr>
              <a:buFont typeface="Wingdings" charset="2"/>
              <a:buNone/>
            </a:pPr>
            <a:r>
              <a:rPr lang="en-US" sz="2400" b="1"/>
              <a:t> </a:t>
            </a:r>
          </a:p>
        </p:txBody>
      </p:sp>
      <p:grpSp>
        <p:nvGrpSpPr>
          <p:cNvPr id="2" name="Group 6"/>
          <p:cNvGrpSpPr>
            <a:grpSpLocks/>
          </p:cNvGrpSpPr>
          <p:nvPr/>
        </p:nvGrpSpPr>
        <p:grpSpPr bwMode="auto">
          <a:xfrm>
            <a:off x="0" y="838200"/>
            <a:ext cx="9144000" cy="136525"/>
            <a:chOff x="0" y="1180"/>
            <a:chExt cx="5760" cy="86"/>
          </a:xfrm>
        </p:grpSpPr>
        <p:sp>
          <p:nvSpPr>
            <p:cNvPr id="55305" name="Rectangle 7"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a:p>
          </p:txBody>
        </p:sp>
        <p:sp>
          <p:nvSpPr>
            <p:cNvPr id="55306" name="Rectangle 8"/>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endParaRPr lang="en-US"/>
            </a:p>
          </p:txBody>
        </p:sp>
      </p:grpSp>
      <p:pic>
        <p:nvPicPr>
          <p:cNvPr id="55303" name="Picture 9"/>
          <p:cNvPicPr>
            <a:picLocks noChangeAspect="1" noChangeArrowheads="1"/>
          </p:cNvPicPr>
          <p:nvPr/>
        </p:nvPicPr>
        <p:blipFill>
          <a:blip r:embed="rId4"/>
          <a:srcRect/>
          <a:stretch>
            <a:fillRect/>
          </a:stretch>
        </p:blipFill>
        <p:spPr bwMode="auto">
          <a:xfrm>
            <a:off x="3581400" y="1371600"/>
            <a:ext cx="2895600" cy="5057775"/>
          </a:xfrm>
          <a:prstGeom prst="rect">
            <a:avLst/>
          </a:prstGeom>
          <a:noFill/>
          <a:ln w="9525">
            <a:noFill/>
            <a:miter lim="800000"/>
            <a:headEnd/>
            <a:tailEnd/>
          </a:ln>
        </p:spPr>
      </p:pic>
      <p:sp>
        <p:nvSpPr>
          <p:cNvPr id="55304" name="Text Box 12"/>
          <p:cNvSpPr txBox="1">
            <a:spLocks noChangeArrowheads="1"/>
          </p:cNvSpPr>
          <p:nvPr/>
        </p:nvSpPr>
        <p:spPr bwMode="auto">
          <a:xfrm>
            <a:off x="0" y="6324600"/>
            <a:ext cx="2981325" cy="369888"/>
          </a:xfrm>
          <a:prstGeom prst="rect">
            <a:avLst/>
          </a:prstGeom>
          <a:noFill/>
          <a:ln w="9525">
            <a:noFill/>
            <a:miter lim="800000"/>
            <a:headEnd/>
            <a:tailEnd/>
          </a:ln>
        </p:spPr>
        <p:txBody>
          <a:bodyPr wrap="none">
            <a:prstTxWarp prst="textNoShape">
              <a:avLst/>
            </a:prstTxWarp>
            <a:spAutoFit/>
          </a:bodyPr>
          <a:lstStyle/>
          <a:p>
            <a:r>
              <a:rPr lang="en-US">
                <a:latin typeface="Arial" charset="0"/>
              </a:rPr>
              <a:t>Lucier, Zoback et al. (2006)</a:t>
            </a:r>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152400"/>
            <a:ext cx="8229600" cy="609600"/>
          </a:xfrm>
        </p:spPr>
        <p:txBody>
          <a:bodyPr/>
          <a:lstStyle/>
          <a:p>
            <a:r>
              <a:rPr lang="en-US" sz="2800">
                <a:latin typeface="Arial" charset="0"/>
              </a:rPr>
              <a:t>Regional Seismicity and CO</a:t>
            </a:r>
            <a:r>
              <a:rPr lang="en-US" sz="2800" baseline="-25000">
                <a:latin typeface="Arial" charset="0"/>
              </a:rPr>
              <a:t>2</a:t>
            </a:r>
            <a:r>
              <a:rPr lang="en-US" sz="2800">
                <a:latin typeface="Arial" charset="0"/>
              </a:rPr>
              <a:t> Point Sources</a:t>
            </a:r>
          </a:p>
        </p:txBody>
      </p:sp>
      <p:pic>
        <p:nvPicPr>
          <p:cNvPr id="57347" name="Picture 3" descr="ORVmap_stress"/>
          <p:cNvPicPr>
            <a:picLocks noChangeAspect="1" noChangeArrowheads="1"/>
          </p:cNvPicPr>
          <p:nvPr/>
        </p:nvPicPr>
        <p:blipFill>
          <a:blip r:embed="rId2"/>
          <a:srcRect/>
          <a:stretch>
            <a:fillRect/>
          </a:stretch>
        </p:blipFill>
        <p:spPr bwMode="auto">
          <a:xfrm>
            <a:off x="1617663" y="990600"/>
            <a:ext cx="5849937" cy="5867400"/>
          </a:xfrm>
          <a:prstGeom prst="rect">
            <a:avLst/>
          </a:prstGeom>
          <a:noFill/>
          <a:ln w="9525">
            <a:noFill/>
            <a:miter lim="800000"/>
            <a:headEnd/>
            <a:tailEnd/>
          </a:ln>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52400" y="152400"/>
            <a:ext cx="9144000" cy="609600"/>
          </a:xfrm>
        </p:spPr>
        <p:txBody>
          <a:bodyPr/>
          <a:lstStyle/>
          <a:p>
            <a:r>
              <a:rPr lang="en-US" sz="2800" smtClean="0">
                <a:latin typeface="Arial" charset="0"/>
              </a:rPr>
              <a:t>After CO</a:t>
            </a:r>
            <a:r>
              <a:rPr lang="en-US" sz="2800" baseline="-25000" smtClean="0">
                <a:latin typeface="Arial" charset="0"/>
              </a:rPr>
              <a:t>2</a:t>
            </a:r>
            <a:r>
              <a:rPr lang="en-US" sz="2800" smtClean="0">
                <a:latin typeface="Arial" charset="0"/>
              </a:rPr>
              <a:t> Injection for 30 Years</a:t>
            </a:r>
          </a:p>
        </p:txBody>
      </p:sp>
      <p:pic>
        <p:nvPicPr>
          <p:cNvPr id="59395" name="Picture 3" descr="30yrs_HF_R4"/>
          <p:cNvPicPr>
            <a:picLocks noChangeAspect="1" noChangeArrowheads="1"/>
          </p:cNvPicPr>
          <p:nvPr/>
        </p:nvPicPr>
        <p:blipFill>
          <a:blip r:embed="rId2"/>
          <a:srcRect t="12030"/>
          <a:stretch>
            <a:fillRect/>
          </a:stretch>
        </p:blipFill>
        <p:spPr bwMode="auto">
          <a:xfrm>
            <a:off x="1360488" y="1219200"/>
            <a:ext cx="6423025" cy="5014913"/>
          </a:xfrm>
          <a:prstGeom prst="rect">
            <a:avLst/>
          </a:prstGeom>
          <a:noFill/>
          <a:ln w="9525">
            <a:noFill/>
            <a:miter lim="800000"/>
            <a:headEnd/>
            <a:tailEnd/>
          </a:ln>
        </p:spPr>
      </p:pic>
      <p:sp>
        <p:nvSpPr>
          <p:cNvPr id="59396" name="Rectangle 3"/>
          <p:cNvSpPr>
            <a:spLocks noChangeArrowheads="1"/>
          </p:cNvSpPr>
          <p:nvPr/>
        </p:nvSpPr>
        <p:spPr bwMode="auto">
          <a:xfrm>
            <a:off x="6477000" y="6515100"/>
            <a:ext cx="4800600" cy="685800"/>
          </a:xfrm>
          <a:prstGeom prst="rect">
            <a:avLst/>
          </a:prstGeom>
          <a:solidFill>
            <a:srgbClr val="FFFFFF"/>
          </a:solidFill>
          <a:ln w="9525">
            <a:solidFill>
              <a:srgbClr val="FFFFFF"/>
            </a:solidFill>
            <a:round/>
            <a:headEnd/>
            <a:tailEnd/>
          </a:ln>
        </p:spPr>
        <p:txBody>
          <a:bodyPr>
            <a:prstTxWarp prst="textNoShape">
              <a:avLst/>
            </a:prstTxWarp>
          </a:bodyPr>
          <a:lstStyle/>
          <a:p>
            <a:pPr eaLnBrk="0" hangingPunct="0"/>
            <a:endParaRPr lang="en-US"/>
          </a:p>
        </p:txBody>
      </p:sp>
      <p:sp>
        <p:nvSpPr>
          <p:cNvPr id="59397" name="Rectangle 4"/>
          <p:cNvSpPr>
            <a:spLocks noChangeArrowheads="1"/>
          </p:cNvSpPr>
          <p:nvPr/>
        </p:nvSpPr>
        <p:spPr bwMode="auto">
          <a:xfrm>
            <a:off x="762000" y="6319838"/>
            <a:ext cx="7570788" cy="461962"/>
          </a:xfrm>
          <a:prstGeom prst="rect">
            <a:avLst/>
          </a:prstGeom>
          <a:noFill/>
          <a:ln w="9525">
            <a:solidFill>
              <a:schemeClr val="tx1"/>
            </a:solidFill>
            <a:miter lim="800000"/>
            <a:headEnd/>
            <a:tailEnd/>
          </a:ln>
        </p:spPr>
        <p:txBody>
          <a:bodyPr wrap="none">
            <a:prstTxWarp prst="textNoShape">
              <a:avLst/>
            </a:prstTxWarp>
            <a:spAutoFit/>
          </a:bodyPr>
          <a:lstStyle/>
          <a:p>
            <a:pPr marL="230188" indent="-230188">
              <a:spcBef>
                <a:spcPct val="50000"/>
              </a:spcBef>
            </a:pPr>
            <a:r>
              <a:rPr lang="en-US" sz="2400">
                <a:latin typeface="Arial" charset="0"/>
              </a:rPr>
              <a:t>Note that the pressure front moves ahead of CO</a:t>
            </a:r>
            <a:r>
              <a:rPr lang="en-US" sz="2400" baseline="-25000">
                <a:latin typeface="Arial" charset="0"/>
              </a:rPr>
              <a:t>2</a:t>
            </a:r>
            <a:r>
              <a:rPr lang="en-US" sz="2400">
                <a:latin typeface="Arial" charset="0"/>
              </a:rPr>
              <a:t> front</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76200"/>
            <a:ext cx="9144000" cy="609600"/>
          </a:xfrm>
        </p:spPr>
        <p:txBody>
          <a:bodyPr/>
          <a:lstStyle/>
          <a:p>
            <a:r>
              <a:rPr lang="en-US" sz="2800">
                <a:latin typeface="Arial" charset="0"/>
              </a:rPr>
              <a:t>Slip on Optimally-Oriented Fault Planes</a:t>
            </a:r>
          </a:p>
        </p:txBody>
      </p:sp>
      <p:pic>
        <p:nvPicPr>
          <p:cNvPr id="60419" name="Picture 3" descr="optimally"/>
          <p:cNvPicPr>
            <a:picLocks noChangeAspect="1" noChangeArrowheads="1"/>
          </p:cNvPicPr>
          <p:nvPr/>
        </p:nvPicPr>
        <p:blipFill>
          <a:blip r:embed="rId2"/>
          <a:srcRect/>
          <a:stretch>
            <a:fillRect/>
          </a:stretch>
        </p:blipFill>
        <p:spPr bwMode="auto">
          <a:xfrm>
            <a:off x="4876800" y="1914525"/>
            <a:ext cx="3990975" cy="2809875"/>
          </a:xfrm>
          <a:prstGeom prst="rect">
            <a:avLst/>
          </a:prstGeom>
          <a:noFill/>
          <a:ln w="9525">
            <a:noFill/>
            <a:miter lim="800000"/>
            <a:headEnd/>
            <a:tailEnd/>
          </a:ln>
        </p:spPr>
      </p:pic>
      <p:pic>
        <p:nvPicPr>
          <p:cNvPr id="60420" name="Picture 4" descr="injection_1MPA_mf"/>
          <p:cNvPicPr>
            <a:picLocks noChangeAspect="1" noChangeArrowheads="1"/>
          </p:cNvPicPr>
          <p:nvPr/>
        </p:nvPicPr>
        <p:blipFill>
          <a:blip r:embed="rId3"/>
          <a:srcRect/>
          <a:stretch>
            <a:fillRect/>
          </a:stretch>
        </p:blipFill>
        <p:spPr bwMode="auto">
          <a:xfrm>
            <a:off x="228600" y="1066800"/>
            <a:ext cx="4138613" cy="5499100"/>
          </a:xfrm>
          <a:prstGeom prst="rect">
            <a:avLst/>
          </a:prstGeom>
          <a:noFill/>
          <a:ln w="9525">
            <a:noFill/>
            <a:miter lim="800000"/>
            <a:headEnd/>
            <a:tailEnd/>
          </a:ln>
        </p:spPr>
      </p:pic>
      <p:sp>
        <p:nvSpPr>
          <p:cNvPr id="60421" name="Text Box 5"/>
          <p:cNvSpPr txBox="1">
            <a:spLocks noChangeArrowheads="1"/>
          </p:cNvSpPr>
          <p:nvPr/>
        </p:nvSpPr>
        <p:spPr bwMode="auto">
          <a:xfrm>
            <a:off x="5029200" y="5181600"/>
            <a:ext cx="3810000" cy="1016000"/>
          </a:xfrm>
          <a:prstGeom prst="rect">
            <a:avLst/>
          </a:prstGeom>
          <a:noFill/>
          <a:ln w="9525">
            <a:noFill/>
            <a:miter lim="800000"/>
            <a:headEnd/>
            <a:tailEnd/>
          </a:ln>
        </p:spPr>
        <p:txBody>
          <a:bodyPr>
            <a:prstTxWarp prst="textNoShape">
              <a:avLst/>
            </a:prstTxWarp>
            <a:spAutoFit/>
          </a:bodyPr>
          <a:lstStyle/>
          <a:p>
            <a:pPr marL="230188" indent="-230188">
              <a:spcBef>
                <a:spcPct val="50000"/>
              </a:spcBef>
            </a:pPr>
            <a:r>
              <a:rPr lang="en-US" sz="2000">
                <a:latin typeface="Arial" charset="0"/>
              </a:rPr>
              <a:t>Injection rate limited to 35,000 tons/year to avoid triggering slip on faults (3.5 Mpa)</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1442" name="Picture 4"/>
          <p:cNvPicPr>
            <a:picLocks noGrp="1" noChangeAspect="1" noChangeArrowheads="1"/>
          </p:cNvPicPr>
          <p:nvPr>
            <p:ph type="clipArt" sz="half" idx="4294967295"/>
          </p:nvPr>
        </p:nvPicPr>
        <p:blipFill>
          <a:blip r:embed="rId3"/>
          <a:srcRect l="47881" t="42552" r="13501" b="14304"/>
          <a:stretch>
            <a:fillRect/>
          </a:stretch>
        </p:blipFill>
        <p:spPr>
          <a:xfrm>
            <a:off x="304800" y="1376363"/>
            <a:ext cx="2824163" cy="2205037"/>
          </a:xfrm>
        </p:spPr>
      </p:pic>
      <p:sp>
        <p:nvSpPr>
          <p:cNvPr id="61443" name="Text Box 3"/>
          <p:cNvSpPr txBox="1">
            <a:spLocks noChangeArrowheads="1"/>
          </p:cNvSpPr>
          <p:nvPr/>
        </p:nvSpPr>
        <p:spPr bwMode="auto">
          <a:xfrm>
            <a:off x="304800" y="3810000"/>
            <a:ext cx="2971800" cy="1200150"/>
          </a:xfrm>
          <a:prstGeom prst="rect">
            <a:avLst/>
          </a:prstGeom>
          <a:noFill/>
          <a:ln w="9525">
            <a:noFill/>
            <a:miter lim="800000"/>
            <a:headEnd/>
            <a:tailEnd/>
          </a:ln>
        </p:spPr>
        <p:txBody>
          <a:bodyPr>
            <a:prstTxWarp prst="textNoShape">
              <a:avLst/>
            </a:prstTxWarp>
            <a:spAutoFit/>
          </a:bodyPr>
          <a:lstStyle/>
          <a:p>
            <a:pPr algn="ctr"/>
            <a:r>
              <a:rPr lang="en-US" sz="2400">
                <a:latin typeface="Arial" charset="0"/>
                <a:ea typeface="Arial" charset="0"/>
                <a:cs typeface="Arial" charset="0"/>
              </a:rPr>
              <a:t>AEP Mountaineer CO</a:t>
            </a:r>
            <a:r>
              <a:rPr lang="en-US" sz="2400" baseline="-25000">
                <a:latin typeface="Arial" charset="0"/>
                <a:ea typeface="Arial" charset="0"/>
                <a:cs typeface="Arial" charset="0"/>
              </a:rPr>
              <a:t>2</a:t>
            </a:r>
            <a:r>
              <a:rPr lang="en-US" sz="2400">
                <a:latin typeface="Arial" charset="0"/>
                <a:ea typeface="Arial" charset="0"/>
                <a:cs typeface="Arial" charset="0"/>
              </a:rPr>
              <a:t> Emissions </a:t>
            </a:r>
          </a:p>
          <a:p>
            <a:pPr algn="ctr"/>
            <a:r>
              <a:rPr lang="en-US" sz="2400">
                <a:latin typeface="Arial" charset="0"/>
                <a:ea typeface="Arial" charset="0"/>
                <a:cs typeface="Arial" charset="0"/>
              </a:rPr>
              <a:t>~7 Mton/year</a:t>
            </a:r>
            <a:endParaRPr lang="en-US" sz="2400">
              <a:ea typeface="Arial" charset="0"/>
              <a:cs typeface="Arial" charset="0"/>
            </a:endParaRPr>
          </a:p>
        </p:txBody>
      </p:sp>
      <p:sp>
        <p:nvSpPr>
          <p:cNvPr id="61444" name="Rectangle 2"/>
          <p:cNvSpPr>
            <a:spLocks noGrp="1" noChangeArrowheads="1"/>
          </p:cNvSpPr>
          <p:nvPr>
            <p:ph type="title" idx="4294967295"/>
          </p:nvPr>
        </p:nvSpPr>
        <p:spPr>
          <a:xfrm>
            <a:off x="-76200" y="228600"/>
            <a:ext cx="9144000" cy="406400"/>
          </a:xfrm>
        </p:spPr>
        <p:txBody>
          <a:bodyPr>
            <a:normAutofit fontScale="90000"/>
          </a:bodyPr>
          <a:lstStyle/>
          <a:p>
            <a:r>
              <a:rPr lang="en-US" sz="3200">
                <a:latin typeface="Arial" charset="0"/>
              </a:rPr>
              <a:t>AEP Mountaineer Project</a:t>
            </a:r>
            <a:endParaRPr lang="en-US" sz="3200"/>
          </a:p>
        </p:txBody>
      </p:sp>
      <p:sp>
        <p:nvSpPr>
          <p:cNvPr id="61445" name="Rectangle 3"/>
          <p:cNvSpPr>
            <a:spLocks noGrp="1" noChangeArrowheads="1"/>
          </p:cNvSpPr>
          <p:nvPr>
            <p:ph type="body" sz="half" idx="4294967295"/>
          </p:nvPr>
        </p:nvSpPr>
        <p:spPr>
          <a:xfrm>
            <a:off x="6324600" y="2133600"/>
            <a:ext cx="2819400" cy="4724400"/>
          </a:xfrm>
        </p:spPr>
        <p:txBody>
          <a:bodyPr/>
          <a:lstStyle/>
          <a:p>
            <a:pPr>
              <a:buFont typeface="Wingdings" charset="2"/>
              <a:buNone/>
            </a:pPr>
            <a:endParaRPr lang="en-US" sz="2400" b="1">
              <a:solidFill>
                <a:srgbClr val="A50021"/>
              </a:solidFill>
            </a:endParaRPr>
          </a:p>
          <a:p>
            <a:pPr>
              <a:buFont typeface="Wingdings" charset="2"/>
              <a:buNone/>
            </a:pPr>
            <a:r>
              <a:rPr lang="en-US" sz="2400" b="1">
                <a:latin typeface="Arial" charset="0"/>
              </a:rPr>
              <a:t> </a:t>
            </a:r>
            <a:r>
              <a:rPr lang="en-US" sz="2400">
                <a:latin typeface="Arial" charset="0"/>
              </a:rPr>
              <a:t>183 Coal burning plants in Ohio River Valley (emitting 700 Megatons of CO</a:t>
            </a:r>
            <a:r>
              <a:rPr lang="en-US" sz="2400" baseline="-25000">
                <a:latin typeface="Arial" charset="0"/>
              </a:rPr>
              <a:t>2</a:t>
            </a:r>
            <a:r>
              <a:rPr lang="en-US" sz="2400">
                <a:latin typeface="Arial" charset="0"/>
              </a:rPr>
              <a:t>/year)</a:t>
            </a:r>
          </a:p>
          <a:p>
            <a:pPr>
              <a:buFont typeface="Wingdings" charset="2"/>
              <a:buNone/>
            </a:pPr>
            <a:endParaRPr lang="en-US" sz="2400" b="1">
              <a:latin typeface="Arial" charset="0"/>
            </a:endParaRPr>
          </a:p>
          <a:p>
            <a:pPr>
              <a:buFont typeface="Wingdings" charset="2"/>
              <a:buNone/>
            </a:pPr>
            <a:endParaRPr lang="en-US" sz="2400" b="1"/>
          </a:p>
          <a:p>
            <a:pPr>
              <a:buFont typeface="Wingdings" charset="2"/>
              <a:buNone/>
            </a:pPr>
            <a:endParaRPr lang="en-US" sz="2400" b="1"/>
          </a:p>
          <a:p>
            <a:pPr>
              <a:buFont typeface="Wingdings" charset="2"/>
              <a:buNone/>
            </a:pPr>
            <a:r>
              <a:rPr lang="en-US" sz="2400" b="1"/>
              <a:t> </a:t>
            </a:r>
          </a:p>
        </p:txBody>
      </p:sp>
      <p:grpSp>
        <p:nvGrpSpPr>
          <p:cNvPr id="2" name="Group 6"/>
          <p:cNvGrpSpPr>
            <a:grpSpLocks/>
          </p:cNvGrpSpPr>
          <p:nvPr/>
        </p:nvGrpSpPr>
        <p:grpSpPr bwMode="auto">
          <a:xfrm>
            <a:off x="0" y="838200"/>
            <a:ext cx="9144000" cy="136525"/>
            <a:chOff x="0" y="1180"/>
            <a:chExt cx="5760" cy="86"/>
          </a:xfrm>
        </p:grpSpPr>
        <p:sp>
          <p:nvSpPr>
            <p:cNvPr id="61449" name="Rectangle 7"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a:p>
          </p:txBody>
        </p:sp>
        <p:sp>
          <p:nvSpPr>
            <p:cNvPr id="61450" name="Rectangle 8"/>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endParaRPr lang="en-US"/>
            </a:p>
          </p:txBody>
        </p:sp>
      </p:grpSp>
      <p:pic>
        <p:nvPicPr>
          <p:cNvPr id="61447" name="Picture 9"/>
          <p:cNvPicPr>
            <a:picLocks noChangeAspect="1" noChangeArrowheads="1"/>
          </p:cNvPicPr>
          <p:nvPr/>
        </p:nvPicPr>
        <p:blipFill>
          <a:blip r:embed="rId4"/>
          <a:srcRect/>
          <a:stretch>
            <a:fillRect/>
          </a:stretch>
        </p:blipFill>
        <p:spPr bwMode="auto">
          <a:xfrm>
            <a:off x="3581400" y="1371600"/>
            <a:ext cx="2895600" cy="5057775"/>
          </a:xfrm>
          <a:prstGeom prst="rect">
            <a:avLst/>
          </a:prstGeom>
          <a:noFill/>
          <a:ln w="9525">
            <a:noFill/>
            <a:miter lim="800000"/>
            <a:headEnd/>
            <a:tailEnd/>
          </a:ln>
        </p:spPr>
      </p:pic>
      <p:sp>
        <p:nvSpPr>
          <p:cNvPr id="61448" name="Rectangle 10"/>
          <p:cNvSpPr>
            <a:spLocks noChangeArrowheads="1"/>
          </p:cNvSpPr>
          <p:nvPr/>
        </p:nvSpPr>
        <p:spPr bwMode="auto">
          <a:xfrm>
            <a:off x="0" y="5334000"/>
            <a:ext cx="3505200" cy="1200150"/>
          </a:xfrm>
          <a:prstGeom prst="rect">
            <a:avLst/>
          </a:prstGeom>
          <a:noFill/>
          <a:ln w="9525">
            <a:solidFill>
              <a:srgbClr val="000000"/>
            </a:solidFill>
            <a:miter lim="800000"/>
            <a:headEnd/>
            <a:tailEnd/>
          </a:ln>
        </p:spPr>
        <p:txBody>
          <a:bodyPr>
            <a:prstTxWarp prst="textNoShape">
              <a:avLst/>
            </a:prstTxWarp>
            <a:spAutoFit/>
          </a:bodyPr>
          <a:lstStyle/>
          <a:p>
            <a:pPr algn="ctr"/>
            <a:r>
              <a:rPr lang="en-US" sz="2400">
                <a:latin typeface="Arial" charset="0"/>
                <a:ea typeface="Arial" charset="0"/>
                <a:cs typeface="Arial" charset="0"/>
              </a:rPr>
              <a:t>~ 35 kton/year per injection zone -  200 injection zones required!</a:t>
            </a:r>
          </a:p>
        </p:txBody>
      </p:sp>
      <p:grpSp>
        <p:nvGrpSpPr>
          <p:cNvPr id="11" name="Group 10"/>
          <p:cNvGrpSpPr>
            <a:grpSpLocks/>
          </p:cNvGrpSpPr>
          <p:nvPr/>
        </p:nvGrpSpPr>
        <p:grpSpPr bwMode="auto">
          <a:xfrm>
            <a:off x="0" y="821267"/>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59267"/>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3490" name="Title 1"/>
          <p:cNvSpPr>
            <a:spLocks noGrp="1"/>
          </p:cNvSpPr>
          <p:nvPr>
            <p:ph type="title"/>
          </p:nvPr>
        </p:nvSpPr>
        <p:spPr>
          <a:xfrm>
            <a:off x="-76200" y="119063"/>
            <a:ext cx="9144000" cy="609600"/>
          </a:xfrm>
        </p:spPr>
        <p:txBody>
          <a:bodyPr>
            <a:normAutofit fontScale="90000"/>
          </a:bodyPr>
          <a:lstStyle/>
          <a:p>
            <a:r>
              <a:rPr lang="en-US" sz="2800" smtClean="0">
                <a:latin typeface="Arial" charset="0"/>
                <a:ea typeface="Arial" charset="0"/>
                <a:cs typeface="Arial" charset="0"/>
              </a:rPr>
              <a:t>What if a M~4 Earthquake </a:t>
            </a:r>
            <a:br>
              <a:rPr lang="en-US" sz="2800" smtClean="0">
                <a:latin typeface="Arial" charset="0"/>
                <a:ea typeface="Arial" charset="0"/>
                <a:cs typeface="Arial" charset="0"/>
              </a:rPr>
            </a:br>
            <a:r>
              <a:rPr lang="en-US" sz="2800" smtClean="0">
                <a:latin typeface="Arial" charset="0"/>
                <a:ea typeface="Arial" charset="0"/>
                <a:cs typeface="Arial" charset="0"/>
              </a:rPr>
              <a:t>Occurred in a CO</a:t>
            </a:r>
            <a:r>
              <a:rPr lang="en-US" sz="2800" baseline="-25000" smtClean="0">
                <a:latin typeface="Arial" charset="0"/>
                <a:ea typeface="Arial" charset="0"/>
                <a:cs typeface="Arial" charset="0"/>
              </a:rPr>
              <a:t>2</a:t>
            </a:r>
            <a:r>
              <a:rPr lang="en-US" sz="2800" smtClean="0">
                <a:latin typeface="Arial" charset="0"/>
                <a:ea typeface="Arial" charset="0"/>
                <a:cs typeface="Arial" charset="0"/>
              </a:rPr>
              <a:t> Reservoir?</a:t>
            </a:r>
          </a:p>
        </p:txBody>
      </p:sp>
      <p:pic>
        <p:nvPicPr>
          <p:cNvPr id="63491" name="Picture 3" descr="MagStressDropSlip-with lines for eqs.png"/>
          <p:cNvPicPr>
            <a:picLocks noChangeAspect="1"/>
          </p:cNvPicPr>
          <p:nvPr/>
        </p:nvPicPr>
        <p:blipFill>
          <a:blip r:embed="rId2"/>
          <a:srcRect/>
          <a:stretch>
            <a:fillRect/>
          </a:stretch>
        </p:blipFill>
        <p:spPr bwMode="auto">
          <a:xfrm>
            <a:off x="638175" y="973138"/>
            <a:ext cx="7820025" cy="5884862"/>
          </a:xfrm>
          <a:prstGeom prst="rect">
            <a:avLst/>
          </a:prstGeom>
          <a:noFill/>
          <a:ln w="9525">
            <a:noFill/>
            <a:miter lim="800000"/>
            <a:headEnd/>
            <a:tailEnd/>
          </a:ln>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err="1" smtClean="0">
                <a:latin typeface="Arial"/>
                <a:cs typeface="Arial"/>
              </a:rPr>
              <a:t>Eagleford</a:t>
            </a:r>
            <a:r>
              <a:rPr lang="en-US" altLang="ja-JP" sz="3200" dirty="0" smtClean="0">
                <a:latin typeface="Arial"/>
                <a:cs typeface="Arial"/>
              </a:rPr>
              <a:t> Shale Pore Structure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6" descr="Eagleford_ThinSection3-002-Series1.TIF"/>
          <p:cNvPicPr>
            <a:picLocks noChangeAspect="1"/>
          </p:cNvPicPr>
          <p:nvPr/>
        </p:nvPicPr>
        <p:blipFill>
          <a:blip r:embed="rId4"/>
          <a:stretch>
            <a:fillRect/>
          </a:stretch>
        </p:blipFill>
        <p:spPr>
          <a:xfrm>
            <a:off x="16936" y="982647"/>
            <a:ext cx="4419600" cy="3576793"/>
          </a:xfrm>
          <a:prstGeom prst="rect">
            <a:avLst/>
          </a:prstGeom>
        </p:spPr>
      </p:pic>
      <p:pic>
        <p:nvPicPr>
          <p:cNvPr id="8" name="Picture 7" descr="Eagleford_ThinSection3-003-Series1.TIF"/>
          <p:cNvPicPr>
            <a:picLocks noChangeAspect="1"/>
          </p:cNvPicPr>
          <p:nvPr/>
        </p:nvPicPr>
        <p:blipFill>
          <a:blip r:embed="rId5"/>
          <a:stretch>
            <a:fillRect/>
          </a:stretch>
        </p:blipFill>
        <p:spPr>
          <a:xfrm>
            <a:off x="1765384" y="1867291"/>
            <a:ext cx="4686208" cy="3792559"/>
          </a:xfrm>
          <a:prstGeom prst="rect">
            <a:avLst/>
          </a:prstGeom>
        </p:spPr>
      </p:pic>
      <p:pic>
        <p:nvPicPr>
          <p:cNvPr id="9" name="Picture 8" descr="Eagleford_ThinSection3-005-Series1.TIF"/>
          <p:cNvPicPr>
            <a:picLocks noChangeAspect="1"/>
          </p:cNvPicPr>
          <p:nvPr/>
        </p:nvPicPr>
        <p:blipFill>
          <a:blip r:embed="rId6"/>
          <a:stretch>
            <a:fillRect/>
          </a:stretch>
        </p:blipFill>
        <p:spPr>
          <a:xfrm>
            <a:off x="4504268" y="3141139"/>
            <a:ext cx="4623438" cy="3741759"/>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152400"/>
            <a:ext cx="9144000" cy="609600"/>
          </a:xfrm>
        </p:spPr>
        <p:txBody>
          <a:bodyPr/>
          <a:lstStyle/>
          <a:p>
            <a:r>
              <a:rPr lang="en-US" sz="2800" smtClean="0">
                <a:solidFill>
                  <a:schemeClr val="tx1"/>
                </a:solidFill>
                <a:latin typeface="Arial" charset="0"/>
              </a:rPr>
              <a:t>A Magnitude 4 Earthquake Threatens Seal</a:t>
            </a:r>
            <a:endParaRPr lang="en-US" sz="2800" baseline="-25000" smtClean="0">
              <a:solidFill>
                <a:schemeClr val="tx1"/>
              </a:solidFill>
              <a:latin typeface="Arial" charset="0"/>
            </a:endParaRPr>
          </a:p>
        </p:txBody>
      </p:sp>
      <p:grpSp>
        <p:nvGrpSpPr>
          <p:cNvPr id="2" name="Group 7"/>
          <p:cNvGrpSpPr>
            <a:grpSpLocks/>
          </p:cNvGrpSpPr>
          <p:nvPr/>
        </p:nvGrpSpPr>
        <p:grpSpPr bwMode="auto">
          <a:xfrm>
            <a:off x="1066800" y="1371600"/>
            <a:ext cx="6858000" cy="4267200"/>
            <a:chOff x="1801812" y="3763962"/>
            <a:chExt cx="5387975" cy="3094038"/>
          </a:xfrm>
        </p:grpSpPr>
        <p:pic>
          <p:nvPicPr>
            <p:cNvPr id="64517" name="Picture 4" descr="Pathways"/>
            <p:cNvPicPr>
              <a:picLocks noChangeAspect="1" noChangeArrowheads="1"/>
            </p:cNvPicPr>
            <p:nvPr/>
          </p:nvPicPr>
          <p:blipFill>
            <a:blip r:embed="rId2"/>
            <a:srcRect/>
            <a:stretch>
              <a:fillRect/>
            </a:stretch>
          </p:blipFill>
          <p:spPr bwMode="auto">
            <a:xfrm>
              <a:off x="1801812" y="3763962"/>
              <a:ext cx="5387975" cy="3094038"/>
            </a:xfrm>
            <a:prstGeom prst="rect">
              <a:avLst/>
            </a:prstGeom>
            <a:noFill/>
            <a:ln w="9525">
              <a:noFill/>
              <a:miter lim="800000"/>
              <a:headEnd/>
              <a:tailEnd/>
            </a:ln>
          </p:spPr>
        </p:pic>
        <p:sp>
          <p:nvSpPr>
            <p:cNvPr id="64518" name="Oval 6"/>
            <p:cNvSpPr>
              <a:spLocks noChangeArrowheads="1"/>
            </p:cNvSpPr>
            <p:nvPr/>
          </p:nvSpPr>
          <p:spPr bwMode="auto">
            <a:xfrm>
              <a:off x="3090863" y="4822825"/>
              <a:ext cx="1296987" cy="1282700"/>
            </a:xfrm>
            <a:prstGeom prst="ellipse">
              <a:avLst/>
            </a:prstGeom>
            <a:noFill/>
            <a:ln w="38100">
              <a:solidFill>
                <a:srgbClr val="66FFFF"/>
              </a:solidFill>
              <a:round/>
              <a:headEnd/>
              <a:tailEnd/>
            </a:ln>
          </p:spPr>
          <p:txBody>
            <a:bodyPr wrap="none" anchor="ctr">
              <a:prstTxWarp prst="textNoShape">
                <a:avLst/>
              </a:prstTxWarp>
            </a:bodyPr>
            <a:lstStyle/>
            <a:p>
              <a:pPr algn="ctr">
                <a:spcBef>
                  <a:spcPct val="50000"/>
                </a:spcBef>
              </a:pPr>
              <a:endParaRPr lang="en-US" sz="2400" b="1">
                <a:solidFill>
                  <a:schemeClr val="bg1"/>
                </a:solidFill>
                <a:latin typeface="Arial" charset="0"/>
              </a:endParaRPr>
            </a:p>
          </p:txBody>
        </p:sp>
        <p:sp>
          <p:nvSpPr>
            <p:cNvPr id="64519" name="Oval 8"/>
            <p:cNvSpPr>
              <a:spLocks noChangeArrowheads="1"/>
            </p:cNvSpPr>
            <p:nvPr/>
          </p:nvSpPr>
          <p:spPr bwMode="auto">
            <a:xfrm>
              <a:off x="4422775" y="5162550"/>
              <a:ext cx="388938" cy="906463"/>
            </a:xfrm>
            <a:prstGeom prst="ellipse">
              <a:avLst/>
            </a:prstGeom>
            <a:noFill/>
            <a:ln w="38100">
              <a:solidFill>
                <a:srgbClr val="66FFFF"/>
              </a:solidFill>
              <a:round/>
              <a:headEnd/>
              <a:tailEnd/>
            </a:ln>
          </p:spPr>
          <p:txBody>
            <a:bodyPr wrap="none" anchor="ctr">
              <a:prstTxWarp prst="textNoShape">
                <a:avLst/>
              </a:prstTxWarp>
            </a:bodyPr>
            <a:lstStyle/>
            <a:p>
              <a:pPr algn="ctr">
                <a:spcBef>
                  <a:spcPct val="50000"/>
                </a:spcBef>
              </a:pPr>
              <a:endParaRPr lang="en-US" sz="2400" b="1">
                <a:solidFill>
                  <a:schemeClr val="bg1"/>
                </a:solidFill>
                <a:latin typeface="Arial" charset="0"/>
              </a:endParaRPr>
            </a:p>
          </p:txBody>
        </p:sp>
      </p:grpSp>
      <p:sp>
        <p:nvSpPr>
          <p:cNvPr id="64516" name="TextBox 9"/>
          <p:cNvSpPr txBox="1">
            <a:spLocks noChangeArrowheads="1"/>
          </p:cNvSpPr>
          <p:nvPr/>
        </p:nvSpPr>
        <p:spPr bwMode="auto">
          <a:xfrm>
            <a:off x="366713" y="5943600"/>
            <a:ext cx="8472487" cy="400050"/>
          </a:xfrm>
          <a:prstGeom prst="rect">
            <a:avLst/>
          </a:prstGeom>
          <a:noFill/>
          <a:ln w="9525">
            <a:noFill/>
            <a:miter lim="800000"/>
            <a:headEnd/>
            <a:tailEnd/>
          </a:ln>
        </p:spPr>
        <p:txBody>
          <a:bodyPr wrap="none">
            <a:prstTxWarp prst="textNoShape">
              <a:avLst/>
            </a:prstTxWarp>
            <a:spAutoFit/>
          </a:bodyPr>
          <a:lstStyle/>
          <a:p>
            <a:r>
              <a:rPr lang="en-US" sz="2000">
                <a:latin typeface="Arial" charset="0"/>
                <a:ea typeface="Arial" charset="0"/>
                <a:cs typeface="Arial" charset="0"/>
              </a:rPr>
              <a:t>Would it be prudent to leave CO</a:t>
            </a:r>
            <a:r>
              <a:rPr lang="en-US" sz="2000" baseline="-25000">
                <a:latin typeface="Arial" charset="0"/>
                <a:ea typeface="Arial" charset="0"/>
                <a:cs typeface="Arial" charset="0"/>
              </a:rPr>
              <a:t>2</a:t>
            </a:r>
            <a:r>
              <a:rPr lang="en-US" sz="2000">
                <a:latin typeface="Arial" charset="0"/>
                <a:ea typeface="Arial" charset="0"/>
                <a:cs typeface="Arial" charset="0"/>
              </a:rPr>
              <a:t> in place even after a small earthquake?</a:t>
            </a:r>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152400"/>
            <a:ext cx="8229600" cy="609600"/>
          </a:xfrm>
        </p:spPr>
        <p:txBody>
          <a:bodyPr/>
          <a:lstStyle/>
          <a:p>
            <a:r>
              <a:rPr lang="en-US" sz="2800" smtClean="0">
                <a:latin typeface="Arial" charset="0"/>
              </a:rPr>
              <a:t>A Regional Solution?</a:t>
            </a:r>
          </a:p>
        </p:txBody>
      </p:sp>
      <p:pic>
        <p:nvPicPr>
          <p:cNvPr id="65539" name="Picture 3"/>
          <p:cNvPicPr>
            <a:picLocks noChangeAspect="1" noChangeArrowheads="1"/>
          </p:cNvPicPr>
          <p:nvPr/>
        </p:nvPicPr>
        <p:blipFill>
          <a:blip r:embed="rId2"/>
          <a:srcRect/>
          <a:stretch>
            <a:fillRect/>
          </a:stretch>
        </p:blipFill>
        <p:spPr bwMode="auto">
          <a:xfrm>
            <a:off x="0" y="1524000"/>
            <a:ext cx="4638675" cy="4656138"/>
          </a:xfrm>
          <a:prstGeom prst="rect">
            <a:avLst/>
          </a:prstGeom>
          <a:noFill/>
          <a:ln w="9525">
            <a:noFill/>
            <a:miter lim="800000"/>
            <a:headEnd/>
            <a:tailEnd/>
          </a:ln>
        </p:spPr>
      </p:pic>
      <p:pic>
        <p:nvPicPr>
          <p:cNvPr id="65540" name="Picture 4"/>
          <p:cNvPicPr>
            <a:picLocks noChangeAspect="1" noChangeArrowheads="1"/>
          </p:cNvPicPr>
          <p:nvPr/>
        </p:nvPicPr>
        <p:blipFill>
          <a:blip r:embed="rId3"/>
          <a:srcRect/>
          <a:stretch>
            <a:fillRect/>
          </a:stretch>
        </p:blipFill>
        <p:spPr bwMode="auto">
          <a:xfrm>
            <a:off x="5181600" y="1054100"/>
            <a:ext cx="3063875" cy="5575300"/>
          </a:xfrm>
          <a:prstGeom prst="rect">
            <a:avLst/>
          </a:prstGeom>
          <a:noFill/>
          <a:ln w="9525">
            <a:noFill/>
            <a:miter lim="800000"/>
            <a:headEnd/>
            <a:tailEnd/>
          </a:ln>
        </p:spPr>
      </p:pic>
      <p:sp>
        <p:nvSpPr>
          <p:cNvPr id="65541" name="Text Box 5"/>
          <p:cNvSpPr txBox="1">
            <a:spLocks noChangeArrowheads="1"/>
          </p:cNvSpPr>
          <p:nvPr/>
        </p:nvSpPr>
        <p:spPr bwMode="auto">
          <a:xfrm>
            <a:off x="0" y="6491288"/>
            <a:ext cx="1987550" cy="366712"/>
          </a:xfrm>
          <a:prstGeom prst="rect">
            <a:avLst/>
          </a:prstGeom>
          <a:noFill/>
          <a:ln w="9525">
            <a:noFill/>
            <a:miter lim="800000"/>
            <a:headEnd/>
            <a:tailEnd/>
          </a:ln>
        </p:spPr>
        <p:txBody>
          <a:bodyPr wrap="none">
            <a:prstTxWarp prst="textNoShape">
              <a:avLst/>
            </a:prstTxWarp>
            <a:spAutoFit/>
          </a:bodyPr>
          <a:lstStyle/>
          <a:p>
            <a:r>
              <a:rPr lang="en-US">
                <a:latin typeface="Arial" charset="0"/>
              </a:rPr>
              <a:t>Zhou et al. (2009)</a:t>
            </a:r>
          </a:p>
        </p:txBody>
      </p:sp>
      <p:sp>
        <p:nvSpPr>
          <p:cNvPr id="65542" name="Text Box 6"/>
          <p:cNvSpPr txBox="1">
            <a:spLocks noChangeArrowheads="1"/>
          </p:cNvSpPr>
          <p:nvPr/>
        </p:nvSpPr>
        <p:spPr bwMode="auto">
          <a:xfrm>
            <a:off x="5345113" y="6477000"/>
            <a:ext cx="3341687" cy="366713"/>
          </a:xfrm>
          <a:prstGeom prst="rect">
            <a:avLst/>
          </a:prstGeom>
          <a:noFill/>
          <a:ln w="9525">
            <a:noFill/>
            <a:miter lim="800000"/>
            <a:headEnd/>
            <a:tailEnd/>
          </a:ln>
        </p:spPr>
        <p:txBody>
          <a:bodyPr wrap="none">
            <a:prstTxWarp prst="textNoShape">
              <a:avLst/>
            </a:prstTxWarp>
            <a:spAutoFit/>
          </a:bodyPr>
          <a:lstStyle/>
          <a:p>
            <a:r>
              <a:rPr lang="en-US">
                <a:latin typeface="Arial" charset="0"/>
              </a:rPr>
              <a:t>Injection of 100 Mtons/y of CO</a:t>
            </a:r>
            <a:r>
              <a:rPr lang="en-US" baseline="-25000">
                <a:latin typeface="Arial" charset="0"/>
              </a:rPr>
              <a:t>2</a:t>
            </a:r>
          </a:p>
        </p:txBody>
      </p:sp>
      <p:sp>
        <p:nvSpPr>
          <p:cNvPr id="65543" name="Text Box 7"/>
          <p:cNvSpPr txBox="1">
            <a:spLocks noChangeArrowheads="1"/>
          </p:cNvSpPr>
          <p:nvPr/>
        </p:nvSpPr>
        <p:spPr bwMode="auto">
          <a:xfrm>
            <a:off x="1828800" y="1066800"/>
            <a:ext cx="1454150" cy="366713"/>
          </a:xfrm>
          <a:prstGeom prst="rect">
            <a:avLst/>
          </a:prstGeom>
          <a:noFill/>
          <a:ln w="9525">
            <a:noFill/>
            <a:miter lim="800000"/>
            <a:headEnd/>
            <a:tailEnd/>
          </a:ln>
        </p:spPr>
        <p:txBody>
          <a:bodyPr wrap="none">
            <a:prstTxWarp prst="textNoShape">
              <a:avLst/>
            </a:prstTxWarp>
            <a:spAutoFit/>
          </a:bodyPr>
          <a:lstStyle/>
          <a:p>
            <a:r>
              <a:rPr lang="en-US">
                <a:latin typeface="Arial" charset="0"/>
              </a:rPr>
              <a:t>Illinois Basin</a:t>
            </a:r>
          </a:p>
        </p:txBody>
      </p:sp>
      <p:sp>
        <p:nvSpPr>
          <p:cNvPr id="65544" name="Rectangle 7"/>
          <p:cNvSpPr>
            <a:spLocks noChangeArrowheads="1"/>
          </p:cNvSpPr>
          <p:nvPr/>
        </p:nvSpPr>
        <p:spPr bwMode="auto">
          <a:xfrm>
            <a:off x="1295400" y="6096000"/>
            <a:ext cx="2390775" cy="369888"/>
          </a:xfrm>
          <a:prstGeom prst="rect">
            <a:avLst/>
          </a:prstGeom>
          <a:noFill/>
          <a:ln w="9525">
            <a:noFill/>
            <a:miter lim="800000"/>
            <a:headEnd/>
            <a:tailEnd/>
          </a:ln>
        </p:spPr>
        <p:txBody>
          <a:bodyPr wrap="none">
            <a:prstTxWarp prst="textNoShape">
              <a:avLst/>
            </a:prstTxWarp>
            <a:spAutoFit/>
          </a:bodyPr>
          <a:lstStyle/>
          <a:p>
            <a:r>
              <a:rPr lang="en-US">
                <a:latin typeface="Arial" charset="0"/>
              </a:rPr>
              <a:t>Mt. Simon Sandstone</a:t>
            </a:r>
            <a:endParaRPr lang="en-US"/>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3"/>
          <a:srcRect/>
          <a:stretch>
            <a:fillRect/>
          </a:stretch>
        </p:blipFill>
        <p:spPr bwMode="auto">
          <a:xfrm>
            <a:off x="0" y="1524000"/>
            <a:ext cx="4638675" cy="4656138"/>
          </a:xfrm>
          <a:prstGeom prst="rect">
            <a:avLst/>
          </a:prstGeom>
          <a:noFill/>
          <a:ln w="9525">
            <a:noFill/>
            <a:miter lim="800000"/>
            <a:headEnd/>
            <a:tailEnd/>
          </a:ln>
        </p:spPr>
      </p:pic>
      <p:sp>
        <p:nvSpPr>
          <p:cNvPr id="66564" name="Text Box 5"/>
          <p:cNvSpPr txBox="1">
            <a:spLocks noChangeArrowheads="1"/>
          </p:cNvSpPr>
          <p:nvPr/>
        </p:nvSpPr>
        <p:spPr bwMode="auto">
          <a:xfrm>
            <a:off x="1828800" y="1066800"/>
            <a:ext cx="1454150" cy="366713"/>
          </a:xfrm>
          <a:prstGeom prst="rect">
            <a:avLst/>
          </a:prstGeom>
          <a:noFill/>
          <a:ln w="9525">
            <a:noFill/>
            <a:miter lim="800000"/>
            <a:headEnd/>
            <a:tailEnd/>
          </a:ln>
        </p:spPr>
        <p:txBody>
          <a:bodyPr wrap="none">
            <a:prstTxWarp prst="textNoShape">
              <a:avLst/>
            </a:prstTxWarp>
            <a:spAutoFit/>
          </a:bodyPr>
          <a:lstStyle/>
          <a:p>
            <a:r>
              <a:rPr lang="en-US">
                <a:latin typeface="Arial" charset="0"/>
              </a:rPr>
              <a:t>Illinois Basin</a:t>
            </a:r>
          </a:p>
        </p:txBody>
      </p:sp>
      <p:graphicFrame>
        <p:nvGraphicFramePr>
          <p:cNvPr id="66562" name="Object 2"/>
          <p:cNvGraphicFramePr>
            <a:graphicFrameLocks noChangeAspect="1"/>
          </p:cNvGraphicFramePr>
          <p:nvPr/>
        </p:nvGraphicFramePr>
        <p:xfrm>
          <a:off x="4724400" y="1614488"/>
          <a:ext cx="4191000" cy="4252912"/>
        </p:xfrm>
        <a:graphic>
          <a:graphicData uri="http://schemas.openxmlformats.org/presentationml/2006/ole">
            <p:oleObj spid="_x0000_s1966082" name="Document" r:id="rId4" imgW="2578100" imgH="2616200" progId="Word.Document.12">
              <p:link updateAutomatic="1"/>
            </p:oleObj>
          </a:graphicData>
        </a:graphic>
      </p:graphicFrame>
      <p:sp>
        <p:nvSpPr>
          <p:cNvPr id="6" name="Rectangle 2"/>
          <p:cNvSpPr txBox="1">
            <a:spLocks noChangeArrowheads="1"/>
          </p:cNvSpPr>
          <p:nvPr/>
        </p:nvSpPr>
        <p:spPr bwMode="auto">
          <a:xfrm>
            <a:off x="533400" y="152400"/>
            <a:ext cx="8229600" cy="609600"/>
          </a:xfrm>
          <a:prstGeom prst="rect">
            <a:avLst/>
          </a:prstGeom>
          <a:noFill/>
          <a:ln w="9525">
            <a:noFill/>
            <a:miter lim="800000"/>
            <a:headEnd/>
            <a:tailEnd/>
          </a:ln>
        </p:spPr>
        <p:txBody>
          <a:bodyPr anchor="ctr">
            <a:prstTxWarp prst="textNoShape">
              <a:avLst/>
            </a:prstTxWarp>
          </a:bodyPr>
          <a:lstStyle/>
          <a:p>
            <a:pPr algn="ctr" eaLnBrk="0" hangingPunct="0">
              <a:defRPr/>
            </a:pPr>
            <a:r>
              <a:rPr lang="en-US" sz="2800" kern="0" dirty="0">
                <a:latin typeface="Arial" charset="0"/>
                <a:ea typeface="ＭＳ Ｐゴシック" charset="-128"/>
                <a:cs typeface="ＭＳ Ｐゴシック" charset="-128"/>
              </a:rPr>
              <a:t>Regional Perturbations Affect Regional Faults</a:t>
            </a: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381000" y="-76200"/>
            <a:ext cx="8229600" cy="1143000"/>
          </a:xfrm>
        </p:spPr>
        <p:txBody>
          <a:bodyPr/>
          <a:lstStyle/>
          <a:p>
            <a:r>
              <a:rPr lang="en-US" sz="2800" smtClean="0">
                <a:latin typeface="Arial" charset="0"/>
              </a:rPr>
              <a:t>Summary</a:t>
            </a:r>
          </a:p>
        </p:txBody>
      </p:sp>
      <p:sp>
        <p:nvSpPr>
          <p:cNvPr id="109571" name="Rectangle 3"/>
          <p:cNvSpPr>
            <a:spLocks noGrp="1" noChangeArrowheads="1"/>
          </p:cNvSpPr>
          <p:nvPr>
            <p:ph type="body" idx="1"/>
          </p:nvPr>
        </p:nvSpPr>
        <p:spPr>
          <a:xfrm>
            <a:off x="266700" y="1371600"/>
            <a:ext cx="8610600" cy="5440363"/>
          </a:xfrm>
        </p:spPr>
        <p:txBody>
          <a:bodyPr/>
          <a:lstStyle/>
          <a:p>
            <a:pPr marL="0" indent="0">
              <a:buClr>
                <a:schemeClr val="tx1"/>
              </a:buClr>
              <a:buFont typeface="Wingdings" charset="2"/>
              <a:buAutoNum type="arabicPeriod"/>
            </a:pPr>
            <a:r>
              <a:rPr lang="en-US" sz="2400" dirty="0" smtClean="0">
                <a:latin typeface="Arial" charset="0"/>
              </a:rPr>
              <a:t> Because of the enormous Scale of Carbon Capture and Storage and Shale Gas Development, Triggered Earthquakes Will be a Common Occurrence</a:t>
            </a:r>
          </a:p>
          <a:p>
            <a:pPr marL="0" indent="0">
              <a:buClr>
                <a:schemeClr val="tx1"/>
              </a:buClr>
              <a:buFont typeface="Wingdings" charset="2"/>
              <a:buAutoNum type="arabicPeriod"/>
            </a:pPr>
            <a:endParaRPr lang="en-US" sz="2400" dirty="0" smtClean="0">
              <a:latin typeface="Arial" charset="0"/>
            </a:endParaRPr>
          </a:p>
          <a:p>
            <a:pPr marL="0" indent="0">
              <a:buClr>
                <a:schemeClr val="tx1"/>
              </a:buClr>
              <a:buFont typeface="Wingdings" charset="2"/>
              <a:buAutoNum type="arabicPeriod"/>
            </a:pPr>
            <a:r>
              <a:rPr lang="en-US" sz="2400" dirty="0" smtClean="0">
                <a:latin typeface="Arial" charset="0"/>
              </a:rPr>
              <a:t> Even small earthquakes at CO</a:t>
            </a:r>
            <a:r>
              <a:rPr lang="en-US" sz="2400" baseline="-25000" dirty="0" smtClean="0">
                <a:latin typeface="Arial" charset="0"/>
              </a:rPr>
              <a:t>2</a:t>
            </a:r>
            <a:r>
              <a:rPr lang="en-US" sz="2400" dirty="0" smtClean="0">
                <a:latin typeface="Arial" charset="0"/>
              </a:rPr>
              <a:t> storage sites will cause major problems</a:t>
            </a:r>
          </a:p>
          <a:p>
            <a:pPr marL="0" indent="0">
              <a:buClr>
                <a:schemeClr val="tx1"/>
              </a:buClr>
              <a:buFont typeface="Wingdings" charset="2"/>
              <a:buNone/>
            </a:pPr>
            <a:endParaRPr lang="en-US" sz="2400" dirty="0" smtClean="0">
              <a:latin typeface="Arial" charset="0"/>
            </a:endParaRPr>
          </a:p>
          <a:p>
            <a:pPr marL="0" indent="0">
              <a:buClr>
                <a:schemeClr val="tx1"/>
              </a:buClr>
              <a:buFont typeface="Wingdings" charset="2"/>
              <a:buAutoNum type="arabicPeriod"/>
            </a:pPr>
            <a:r>
              <a:rPr lang="en-US" sz="2400" dirty="0" smtClean="0">
                <a:latin typeface="Arial" charset="0"/>
              </a:rPr>
              <a:t>Sites Can be Found where Long-Term Storage of CO2 Will be Feasible but It’s Not going to be One of the Solutions to Greenhouse Gas Accumulation</a:t>
            </a:r>
          </a:p>
          <a:p>
            <a:pPr marL="0" indent="0">
              <a:buClr>
                <a:schemeClr val="tx1"/>
              </a:buClr>
              <a:buNone/>
            </a:pPr>
            <a:endParaRPr lang="en-US" sz="2400" dirty="0" smtClean="0"/>
          </a:p>
          <a:p>
            <a:pPr marL="0" indent="0">
              <a:buClr>
                <a:schemeClr val="tx1"/>
              </a:buClr>
              <a:buFont typeface="Wingdings" charset="2"/>
              <a:buNone/>
            </a:pPr>
            <a:endParaRPr lang="en-US" sz="2800" dirty="0"/>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28407E18-468E-AF49-B9F3-8DEC4ACBFE82}" type="slidenum">
              <a:rPr lang="en-US" smtClean="0"/>
              <a:pPr/>
              <a:t>74</a:t>
            </a:fld>
            <a:endParaRPr lang="en-US" smtClean="0"/>
          </a:p>
        </p:txBody>
      </p:sp>
      <p:sp>
        <p:nvSpPr>
          <p:cNvPr id="22531" name="Rectangle 2"/>
          <p:cNvSpPr>
            <a:spLocks noGrp="1" noChangeArrowheads="1"/>
          </p:cNvSpPr>
          <p:nvPr>
            <p:ph type="title"/>
          </p:nvPr>
        </p:nvSpPr>
        <p:spPr>
          <a:xfrm>
            <a:off x="457200" y="152400"/>
            <a:ext cx="8229600" cy="609600"/>
          </a:xfrm>
        </p:spPr>
        <p:txBody>
          <a:bodyPr/>
          <a:lstStyle/>
          <a:p>
            <a:r>
              <a:rPr lang="en-US" sz="3200">
                <a:latin typeface="Arial" charset="0"/>
                <a:ea typeface="Arial" charset="0"/>
                <a:cs typeface="Arial" charset="0"/>
              </a:rPr>
              <a:t>Air Pollution and Energy Source</a:t>
            </a:r>
            <a:r>
              <a:rPr lang="en-US" sz="3200"/>
              <a:t>*</a:t>
            </a:r>
          </a:p>
        </p:txBody>
      </p:sp>
      <p:graphicFrame>
        <p:nvGraphicFramePr>
          <p:cNvPr id="477187" name="Group 3"/>
          <p:cNvGraphicFramePr>
            <a:graphicFrameLocks noGrp="1"/>
          </p:cNvGraphicFramePr>
          <p:nvPr>
            <p:ph idx="1"/>
          </p:nvPr>
        </p:nvGraphicFramePr>
        <p:xfrm>
          <a:off x="228600" y="1600200"/>
          <a:ext cx="8686800" cy="3960814"/>
        </p:xfrm>
        <a:graphic>
          <a:graphicData uri="http://schemas.openxmlformats.org/drawingml/2006/table">
            <a:tbl>
              <a:tblPr/>
              <a:tblGrid>
                <a:gridCol w="2286000"/>
                <a:gridCol w="2057400"/>
                <a:gridCol w="2171700"/>
                <a:gridCol w="2171700"/>
              </a:tblGrid>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CO</a:t>
                      </a:r>
                      <a:r>
                        <a:rPr kumimoji="0" lang="en-US" sz="2800" b="0" i="0" u="none" strike="noStrike" cap="none" normalizeH="0" baseline="-25000">
                          <a:ln>
                            <a:noFill/>
                          </a:ln>
                          <a:solidFill>
                            <a:schemeClr val="tx1"/>
                          </a:solidFill>
                          <a:effectLst/>
                          <a:latin typeface="Times New Roman"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117,000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164,000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208,000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NO</a:t>
                      </a:r>
                      <a:r>
                        <a:rPr kumimoji="0" lang="en-US" sz="2800" b="0" i="0" u="none" strike="noStrike" cap="none" normalizeH="0" baseline="-25000">
                          <a:ln>
                            <a:noFill/>
                          </a:ln>
                          <a:solidFill>
                            <a:schemeClr val="tx1"/>
                          </a:solidFill>
                          <a:effectLst/>
                          <a:latin typeface="Times New Roman"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448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457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SO</a:t>
                      </a:r>
                      <a:r>
                        <a:rPr kumimoji="0" lang="en-US" sz="2800" b="0" i="0" u="none" strike="noStrike" cap="none" normalizeH="0" baseline="-25000">
                          <a:ln>
                            <a:noFill/>
                          </a:ln>
                          <a:solidFill>
                            <a:schemeClr val="tx1"/>
                          </a:solidFill>
                          <a:effectLst/>
                          <a:latin typeface="Times New Roman"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1,122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2,591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Particulates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2,744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Formaldehyde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0.221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Mercury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0.016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74" name="Text Box 45"/>
          <p:cNvSpPr txBox="1">
            <a:spLocks noChangeArrowheads="1"/>
          </p:cNvSpPr>
          <p:nvPr/>
        </p:nvSpPr>
        <p:spPr bwMode="auto">
          <a:xfrm>
            <a:off x="6689725" y="5600700"/>
            <a:ext cx="1136650" cy="366713"/>
          </a:xfrm>
          <a:prstGeom prst="rect">
            <a:avLst/>
          </a:prstGeom>
          <a:noFill/>
          <a:ln w="9525">
            <a:noFill/>
            <a:miter lim="800000"/>
            <a:headEnd/>
            <a:tailEnd/>
          </a:ln>
        </p:spPr>
        <p:txBody>
          <a:bodyPr wrap="none">
            <a:prstTxWarp prst="textNoShape">
              <a:avLst/>
            </a:prstTxWarp>
            <a:spAutoFit/>
          </a:bodyPr>
          <a:lstStyle/>
          <a:p>
            <a:pPr eaLnBrk="0" hangingPunct="0"/>
            <a:r>
              <a:rPr lang="en-US" dirty="0"/>
              <a:t>EIA, 1998</a:t>
            </a:r>
          </a:p>
        </p:txBody>
      </p:sp>
      <p:sp>
        <p:nvSpPr>
          <p:cNvPr id="22575" name="Text Box 46"/>
          <p:cNvSpPr txBox="1">
            <a:spLocks noChangeArrowheads="1"/>
          </p:cNvSpPr>
          <p:nvPr/>
        </p:nvSpPr>
        <p:spPr bwMode="auto">
          <a:xfrm>
            <a:off x="3087688" y="981075"/>
            <a:ext cx="798512"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t>CH</a:t>
            </a:r>
            <a:r>
              <a:rPr lang="en-US" sz="2800" baseline="-25000"/>
              <a:t>4</a:t>
            </a:r>
          </a:p>
        </p:txBody>
      </p:sp>
      <p:sp>
        <p:nvSpPr>
          <p:cNvPr id="22576" name="Text Box 47"/>
          <p:cNvSpPr txBox="1">
            <a:spLocks noChangeArrowheads="1"/>
          </p:cNvSpPr>
          <p:nvPr/>
        </p:nvSpPr>
        <p:spPr bwMode="auto">
          <a:xfrm>
            <a:off x="5305425" y="981075"/>
            <a:ext cx="63817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t>Oil</a:t>
            </a:r>
          </a:p>
        </p:txBody>
      </p:sp>
      <p:sp>
        <p:nvSpPr>
          <p:cNvPr id="22577" name="Text Box 48"/>
          <p:cNvSpPr txBox="1">
            <a:spLocks noChangeArrowheads="1"/>
          </p:cNvSpPr>
          <p:nvPr/>
        </p:nvSpPr>
        <p:spPr bwMode="auto">
          <a:xfrm>
            <a:off x="7299325" y="981075"/>
            <a:ext cx="85407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t>Coal</a:t>
            </a:r>
          </a:p>
        </p:txBody>
      </p:sp>
      <p:sp>
        <p:nvSpPr>
          <p:cNvPr id="22578" name="Text Box 49"/>
          <p:cNvSpPr txBox="1">
            <a:spLocks noChangeArrowheads="1"/>
          </p:cNvSpPr>
          <p:nvPr/>
        </p:nvSpPr>
        <p:spPr bwMode="auto">
          <a:xfrm>
            <a:off x="76200" y="5602288"/>
            <a:ext cx="2184400" cy="366712"/>
          </a:xfrm>
          <a:prstGeom prst="rect">
            <a:avLst/>
          </a:prstGeom>
          <a:noFill/>
          <a:ln w="9525">
            <a:noFill/>
            <a:miter lim="800000"/>
            <a:headEnd/>
            <a:tailEnd/>
          </a:ln>
        </p:spPr>
        <p:txBody>
          <a:bodyPr wrap="none">
            <a:prstTxWarp prst="textNoShape">
              <a:avLst/>
            </a:prstTxWarp>
            <a:spAutoFit/>
          </a:bodyPr>
          <a:lstStyle/>
          <a:p>
            <a:pPr eaLnBrk="0" hangingPunct="0"/>
            <a:r>
              <a:rPr lang="en-US" dirty="0"/>
              <a:t>*Pounds/Billion BTU</a:t>
            </a:r>
          </a:p>
        </p:txBody>
      </p:sp>
      <p:grpSp>
        <p:nvGrpSpPr>
          <p:cNvPr id="2"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8" name="TextBox 7"/>
          <p:cNvSpPr txBox="1"/>
          <p:nvPr/>
        </p:nvSpPr>
        <p:spPr>
          <a:xfrm>
            <a:off x="3369733" y="3081871"/>
            <a:ext cx="2572339" cy="584776"/>
          </a:xfrm>
          <a:prstGeom prst="rect">
            <a:avLst/>
          </a:prstGeom>
          <a:noFill/>
        </p:spPr>
        <p:txBody>
          <a:bodyPr wrap="none" rtlCol="0">
            <a:spAutoFit/>
          </a:bodyPr>
          <a:lstStyle/>
          <a:p>
            <a:r>
              <a:rPr lang="en-US" sz="3200" dirty="0" smtClean="0">
                <a:latin typeface="Arial"/>
                <a:cs typeface="Arial"/>
              </a:rPr>
              <a:t>Coffee Break</a:t>
            </a:r>
            <a:endParaRPr lang="en-US" sz="3200" dirty="0">
              <a:latin typeface="Arial"/>
              <a:cs typeface="Aria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197966" y="0"/>
            <a:ext cx="4737867" cy="684158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60"/>
            <a:ext cx="8229600" cy="1143000"/>
          </a:xfrm>
        </p:spPr>
        <p:txBody>
          <a:bodyPr>
            <a:normAutofit/>
          </a:bodyPr>
          <a:lstStyle/>
          <a:p>
            <a:r>
              <a:rPr lang="en-US" sz="3200" dirty="0" smtClean="0">
                <a:latin typeface="Arial"/>
                <a:cs typeface="Arial"/>
              </a:rPr>
              <a:t>DOE Shale Gas Subcommittee</a:t>
            </a:r>
            <a:endParaRPr lang="en-US" sz="3200" dirty="0">
              <a:latin typeface="Arial"/>
              <a:cs typeface="Arial"/>
            </a:endParaRPr>
          </a:p>
        </p:txBody>
      </p:sp>
      <p:sp>
        <p:nvSpPr>
          <p:cNvPr id="3" name="Content Placeholder 2"/>
          <p:cNvSpPr>
            <a:spLocks noGrp="1"/>
          </p:cNvSpPr>
          <p:nvPr>
            <p:ph idx="1"/>
          </p:nvPr>
        </p:nvSpPr>
        <p:spPr>
          <a:xfrm>
            <a:off x="457200" y="1600200"/>
            <a:ext cx="8458200" cy="4404360"/>
          </a:xfrm>
        </p:spPr>
        <p:txBody>
          <a:bodyPr/>
          <a:lstStyle/>
          <a:p>
            <a:r>
              <a:rPr lang="en-US" dirty="0" smtClean="0">
                <a:latin typeface="Arial"/>
                <a:cs typeface="Arial"/>
              </a:rPr>
              <a:t>John Deutch – MIT</a:t>
            </a:r>
          </a:p>
          <a:p>
            <a:r>
              <a:rPr lang="en-US" dirty="0" smtClean="0">
                <a:latin typeface="Arial"/>
                <a:cs typeface="Arial"/>
              </a:rPr>
              <a:t>Stephen Holditch – Texas A&amp;M</a:t>
            </a:r>
          </a:p>
          <a:p>
            <a:r>
              <a:rPr lang="en-US" dirty="0" smtClean="0">
                <a:latin typeface="Arial"/>
                <a:cs typeface="Arial"/>
              </a:rPr>
              <a:t>Fred Krupp – Environmental Defense Fund</a:t>
            </a:r>
          </a:p>
          <a:p>
            <a:r>
              <a:rPr lang="en-US" dirty="0" smtClean="0">
                <a:latin typeface="Arial"/>
                <a:cs typeface="Arial"/>
              </a:rPr>
              <a:t>Katie McGinty – Pennsylvania DEP</a:t>
            </a:r>
          </a:p>
          <a:p>
            <a:r>
              <a:rPr lang="en-US" dirty="0" smtClean="0">
                <a:latin typeface="Arial"/>
                <a:cs typeface="Arial"/>
              </a:rPr>
              <a:t>Sue Tierney – Massachusetts Energy</a:t>
            </a:r>
          </a:p>
          <a:p>
            <a:r>
              <a:rPr lang="en-US" dirty="0" smtClean="0">
                <a:latin typeface="Arial"/>
                <a:cs typeface="Arial"/>
              </a:rPr>
              <a:t>Dan Yergin – Cambridge Energy Research</a:t>
            </a:r>
          </a:p>
          <a:p>
            <a:r>
              <a:rPr lang="en-US" dirty="0" smtClean="0">
                <a:latin typeface="Arial"/>
                <a:cs typeface="Arial"/>
              </a:rPr>
              <a:t>Mark Zoback - Stanford</a:t>
            </a:r>
          </a:p>
          <a:p>
            <a:endParaRPr lang="en-US" dirty="0" smtClean="0">
              <a:latin typeface="Arial"/>
              <a:cs typeface="Arial"/>
            </a:endParaRPr>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07" name="Title 1"/>
          <p:cNvSpPr>
            <a:spLocks noGrp="1"/>
          </p:cNvSpPr>
          <p:nvPr>
            <p:ph type="title"/>
          </p:nvPr>
        </p:nvSpPr>
        <p:spPr>
          <a:xfrm>
            <a:off x="0" y="76200"/>
            <a:ext cx="9144000" cy="609600"/>
          </a:xfrm>
        </p:spPr>
        <p:txBody>
          <a:bodyPr/>
          <a:lstStyle/>
          <a:p>
            <a:r>
              <a:rPr lang="en-US" sz="3200" smtClean="0">
                <a:latin typeface="Arial" charset="0"/>
                <a:ea typeface="Arial" charset="0"/>
                <a:cs typeface="Arial" charset="0"/>
              </a:rPr>
              <a:t>New DOE Committee</a:t>
            </a:r>
          </a:p>
        </p:txBody>
      </p:sp>
      <p:pic>
        <p:nvPicPr>
          <p:cNvPr id="21508" name="Picture 3"/>
          <p:cNvPicPr>
            <a:picLocks noChangeAspect="1"/>
          </p:cNvPicPr>
          <p:nvPr/>
        </p:nvPicPr>
        <p:blipFill>
          <a:blip r:embed="rId3"/>
          <a:srcRect b="11391"/>
          <a:stretch>
            <a:fillRect/>
          </a:stretch>
        </p:blipFill>
        <p:spPr bwMode="auto">
          <a:xfrm>
            <a:off x="0" y="3276600"/>
            <a:ext cx="9144000" cy="2895600"/>
          </a:xfrm>
          <a:prstGeom prst="rect">
            <a:avLst/>
          </a:prstGeom>
          <a:noFill/>
          <a:ln w="9525">
            <a:noFill/>
            <a:miter lim="800000"/>
            <a:headEnd/>
            <a:tailEnd/>
          </a:ln>
        </p:spPr>
      </p:pic>
      <p:graphicFrame>
        <p:nvGraphicFramePr>
          <p:cNvPr id="21506" name="Object 2"/>
          <p:cNvGraphicFramePr>
            <a:graphicFrameLocks noChangeAspect="1"/>
          </p:cNvGraphicFramePr>
          <p:nvPr/>
        </p:nvGraphicFramePr>
        <p:xfrm>
          <a:off x="53975" y="1066800"/>
          <a:ext cx="8883650" cy="1295400"/>
        </p:xfrm>
        <a:graphic>
          <a:graphicData uri="http://schemas.openxmlformats.org/presentationml/2006/ole">
            <p:oleObj spid="_x0000_s1589250" name="Document" r:id="rId4" imgW="5486400" imgH="800100" progId="Word.Document.12">
              <p:link updateAutomatic="1"/>
            </p:oleObj>
          </a:graphicData>
        </a:graphic>
      </p:graphicFrame>
      <p:sp>
        <p:nvSpPr>
          <p:cNvPr id="21509" name="TextBox 5"/>
          <p:cNvSpPr txBox="1">
            <a:spLocks noChangeArrowheads="1"/>
          </p:cNvSpPr>
          <p:nvPr/>
        </p:nvSpPr>
        <p:spPr bwMode="auto">
          <a:xfrm>
            <a:off x="1905000" y="2133600"/>
            <a:ext cx="5181600" cy="1016000"/>
          </a:xfrm>
          <a:prstGeom prst="rect">
            <a:avLst/>
          </a:prstGeom>
          <a:noFill/>
          <a:ln w="9525">
            <a:solidFill>
              <a:srgbClr val="000000"/>
            </a:solidFill>
            <a:miter lim="800000"/>
            <a:headEnd/>
            <a:tailEnd/>
          </a:ln>
        </p:spPr>
        <p:txBody>
          <a:bodyPr>
            <a:prstTxWarp prst="textNoShape">
              <a:avLst/>
            </a:prstTxWarp>
            <a:spAutoFit/>
          </a:bodyPr>
          <a:lstStyle/>
          <a:p>
            <a:r>
              <a:rPr lang="en-US" sz="2000"/>
              <a:t>President Obama directed Secretary Chu to convene this group as part of the President’s “</a:t>
            </a:r>
            <a:r>
              <a:rPr lang="en-US" sz="2000" u="sng"/>
              <a:t>Blueprint for a Secure Energy Future</a:t>
            </a:r>
            <a:r>
              <a:rPr lang="en-US" sz="2000"/>
              <a:t>” </a:t>
            </a:r>
          </a:p>
        </p:txBody>
      </p:sp>
      <p:cxnSp>
        <p:nvCxnSpPr>
          <p:cNvPr id="21511" name="Straight Connector 8"/>
          <p:cNvCxnSpPr>
            <a:cxnSpLocks noChangeShapeType="1"/>
          </p:cNvCxnSpPr>
          <p:nvPr/>
        </p:nvCxnSpPr>
        <p:spPr bwMode="auto">
          <a:xfrm>
            <a:off x="8826500" y="5562600"/>
            <a:ext cx="211138" cy="1588"/>
          </a:xfrm>
          <a:prstGeom prst="line">
            <a:avLst/>
          </a:prstGeom>
          <a:noFill/>
          <a:ln w="9525">
            <a:solidFill>
              <a:srgbClr val="FF0000"/>
            </a:solidFill>
            <a:round/>
            <a:headEnd/>
            <a:tailEnd/>
          </a:ln>
        </p:spPr>
      </p:cxnSp>
      <p:cxnSp>
        <p:nvCxnSpPr>
          <p:cNvPr id="21512" name="Straight Connector 9"/>
          <p:cNvCxnSpPr>
            <a:cxnSpLocks noChangeShapeType="1"/>
          </p:cNvCxnSpPr>
          <p:nvPr/>
        </p:nvCxnSpPr>
        <p:spPr bwMode="auto">
          <a:xfrm>
            <a:off x="228600" y="5867400"/>
            <a:ext cx="8686800" cy="1588"/>
          </a:xfrm>
          <a:prstGeom prst="line">
            <a:avLst/>
          </a:prstGeom>
          <a:noFill/>
          <a:ln w="9525">
            <a:solidFill>
              <a:srgbClr val="FF0000"/>
            </a:solidFill>
            <a:round/>
            <a:headEnd/>
            <a:tailEnd/>
          </a:ln>
        </p:spPr>
      </p:cxnSp>
      <p:cxnSp>
        <p:nvCxnSpPr>
          <p:cNvPr id="21513" name="Straight Connector 10"/>
          <p:cNvCxnSpPr>
            <a:cxnSpLocks noChangeShapeType="1"/>
          </p:cNvCxnSpPr>
          <p:nvPr/>
        </p:nvCxnSpPr>
        <p:spPr bwMode="auto">
          <a:xfrm>
            <a:off x="228600" y="6170613"/>
            <a:ext cx="8001000" cy="1587"/>
          </a:xfrm>
          <a:prstGeom prst="line">
            <a:avLst/>
          </a:prstGeom>
          <a:noFill/>
          <a:ln w="9525">
            <a:solidFill>
              <a:srgbClr val="FF0000"/>
            </a:solidFill>
            <a:round/>
            <a:headEnd/>
            <a:tailEnd/>
          </a:ln>
        </p:spPr>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198"/>
            <a:ext cx="8229600" cy="1143000"/>
          </a:xfrm>
        </p:spPr>
        <p:txBody>
          <a:bodyPr>
            <a:normAutofit/>
          </a:bodyPr>
          <a:lstStyle/>
          <a:p>
            <a:r>
              <a:rPr lang="en-US" sz="3200" dirty="0" smtClean="0">
                <a:latin typeface="Arial"/>
                <a:cs typeface="Arial"/>
              </a:rPr>
              <a:t>90 Day Report Summary </a:t>
            </a:r>
            <a:r>
              <a:rPr lang="en-US" dirty="0" smtClean="0">
                <a:latin typeface="Arial"/>
                <a:cs typeface="Arial"/>
              </a:rPr>
              <a:t/>
            </a:r>
            <a:br>
              <a:rPr lang="en-US" dirty="0" smtClean="0">
                <a:latin typeface="Arial"/>
                <a:cs typeface="Arial"/>
              </a:rPr>
            </a:br>
            <a:endParaRPr lang="en-US" sz="2800" dirty="0">
              <a:latin typeface="Arial"/>
              <a:cs typeface="Arial"/>
            </a:endParaRPr>
          </a:p>
        </p:txBody>
      </p:sp>
      <p:sp>
        <p:nvSpPr>
          <p:cNvPr id="3" name="Content Placeholder 2"/>
          <p:cNvSpPr>
            <a:spLocks noGrp="1"/>
          </p:cNvSpPr>
          <p:nvPr>
            <p:ph idx="1"/>
          </p:nvPr>
        </p:nvSpPr>
        <p:spPr>
          <a:xfrm>
            <a:off x="260805" y="1202535"/>
            <a:ext cx="8686800" cy="5275713"/>
          </a:xfrm>
        </p:spPr>
        <p:txBody>
          <a:bodyPr>
            <a:noAutofit/>
          </a:bodyPr>
          <a:lstStyle/>
          <a:p>
            <a:r>
              <a:rPr lang="en-US" dirty="0" smtClean="0">
                <a:latin typeface="Arial"/>
                <a:cs typeface="Arial"/>
              </a:rPr>
              <a:t>Shale gas is extremely important to the energy security of the United States</a:t>
            </a:r>
          </a:p>
          <a:p>
            <a:r>
              <a:rPr lang="en-US" dirty="0" smtClean="0">
                <a:latin typeface="Arial"/>
                <a:cs typeface="Arial"/>
              </a:rPr>
              <a:t>Shale gas currently accounts for 30% of the total US natural gas production</a:t>
            </a:r>
          </a:p>
          <a:p>
            <a:r>
              <a:rPr lang="en-US" dirty="0" smtClean="0">
                <a:latin typeface="Arial"/>
                <a:cs typeface="Arial"/>
              </a:rPr>
              <a:t>Shale gas development has a large positive economic impact on local communities and states</a:t>
            </a:r>
          </a:p>
          <a:p>
            <a:r>
              <a:rPr lang="en-US" dirty="0" smtClean="0">
                <a:latin typeface="Arial"/>
                <a:cs typeface="Arial"/>
              </a:rPr>
              <a:t>Shale gas development creates jobs</a:t>
            </a:r>
          </a:p>
          <a:p>
            <a:r>
              <a:rPr lang="en-US" dirty="0" smtClean="0">
                <a:solidFill>
                  <a:srgbClr val="FF0000"/>
                </a:solidFill>
                <a:latin typeface="Arial"/>
                <a:cs typeface="Arial"/>
              </a:rPr>
              <a:t>Shale gas can be developed in an environmentally responsible manner. </a:t>
            </a:r>
            <a:endParaRPr lang="en-US" dirty="0">
              <a:solidFill>
                <a:srgbClr val="FF0000"/>
              </a:solidFill>
              <a:latin typeface="Arial"/>
              <a:cs typeface="Arial"/>
            </a:endParaRPr>
          </a:p>
        </p:txBody>
      </p:sp>
      <p:grpSp>
        <p:nvGrpSpPr>
          <p:cNvPr id="4"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507999" y="-148687"/>
            <a:ext cx="8229600" cy="1143000"/>
          </a:xfrm>
          <a:effectLst>
            <a:outerShdw dist="254000" dir="8999997" sx="97000" sy="97000" algn="tr" rotWithShape="0">
              <a:srgbClr val="953735">
                <a:alpha val="28000"/>
              </a:srgbClr>
            </a:outerShdw>
          </a:effectLst>
        </p:spPr>
        <p:txBody>
          <a:bodyPr>
            <a:normAutofit/>
          </a:bodyPr>
          <a:lstStyle/>
          <a:p>
            <a:pPr>
              <a:defRPr/>
            </a:pPr>
            <a:r>
              <a:rPr lang="en-US" sz="3200" kern="0" dirty="0" smtClean="0">
                <a:latin typeface="Arial" charset="0"/>
                <a:ea typeface="ＭＳ Ｐゴシック" charset="-128"/>
                <a:cs typeface="ＭＳ Ｐゴシック" charset="-128"/>
              </a:rPr>
              <a:t>Reservoir Drainage and EUR</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228600" y="1143000"/>
            <a:ext cx="4343400" cy="3938588"/>
          </a:xfrm>
          <a:prstGeom prst="rect">
            <a:avLst/>
          </a:prstGeom>
          <a:noFill/>
          <a:ln w="9525">
            <a:noFill/>
            <a:miter lim="800000"/>
            <a:headEnd/>
            <a:tailEnd/>
          </a:ln>
        </p:spPr>
      </p:pic>
      <p:sp>
        <p:nvSpPr>
          <p:cNvPr id="8" name="Rectangle 4"/>
          <p:cNvSpPr>
            <a:spLocks noChangeArrowheads="1"/>
          </p:cNvSpPr>
          <p:nvPr/>
        </p:nvSpPr>
        <p:spPr bwMode="auto">
          <a:xfrm>
            <a:off x="254000" y="6400800"/>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3" name="Group 7"/>
          <p:cNvGrpSpPr>
            <a:grpSpLocks/>
          </p:cNvGrpSpPr>
          <p:nvPr/>
        </p:nvGrpSpPr>
        <p:grpSpPr bwMode="auto">
          <a:xfrm>
            <a:off x="6391275" y="1066800"/>
            <a:ext cx="2600325" cy="3868738"/>
            <a:chOff x="3210" y="1048"/>
            <a:chExt cx="1638" cy="2437"/>
          </a:xfrm>
        </p:grpSpPr>
        <p:grpSp>
          <p:nvGrpSpPr>
            <p:cNvPr id="4" name="Group 5"/>
            <p:cNvGrpSpPr>
              <a:grpSpLocks/>
            </p:cNvGrpSpPr>
            <p:nvPr/>
          </p:nvGrpSpPr>
          <p:grpSpPr bwMode="auto">
            <a:xfrm>
              <a:off x="3611" y="1048"/>
              <a:ext cx="1237" cy="2216"/>
              <a:chOff x="3467" y="904"/>
              <a:chExt cx="1237" cy="2216"/>
            </a:xfrm>
          </p:grpSpPr>
          <p:sp>
            <p:nvSpPr>
              <p:cNvPr id="32" name="Rectangle 6"/>
              <p:cNvSpPr>
                <a:spLocks noChangeArrowheads="1"/>
              </p:cNvSpPr>
              <p:nvPr/>
            </p:nvSpPr>
            <p:spPr bwMode="auto">
              <a:xfrm>
                <a:off x="3552" y="1968"/>
                <a:ext cx="96" cy="105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33" name="Line 7"/>
              <p:cNvSpPr>
                <a:spLocks noChangeShapeType="1"/>
              </p:cNvSpPr>
              <p:nvPr/>
            </p:nvSpPr>
            <p:spPr bwMode="auto">
              <a:xfrm flipV="1">
                <a:off x="3648" y="912"/>
                <a:ext cx="981"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34" name="Line 8"/>
              <p:cNvSpPr>
                <a:spLocks noChangeShapeType="1"/>
              </p:cNvSpPr>
              <p:nvPr/>
            </p:nvSpPr>
            <p:spPr bwMode="auto">
              <a:xfrm flipV="1">
                <a:off x="3552" y="912"/>
                <a:ext cx="981" cy="1056"/>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5" name="Group 9"/>
              <p:cNvGrpSpPr>
                <a:grpSpLocks/>
              </p:cNvGrpSpPr>
              <p:nvPr/>
            </p:nvGrpSpPr>
            <p:grpSpPr bwMode="auto">
              <a:xfrm>
                <a:off x="4538" y="904"/>
                <a:ext cx="96" cy="1056"/>
                <a:chOff x="4176" y="1296"/>
                <a:chExt cx="96" cy="1056"/>
              </a:xfrm>
            </p:grpSpPr>
            <p:sp>
              <p:nvSpPr>
                <p:cNvPr id="41" name="Rectangle 10"/>
                <p:cNvSpPr>
                  <a:spLocks noChangeArrowheads="1"/>
                </p:cNvSpPr>
                <p:nvPr/>
              </p:nvSpPr>
              <p:spPr bwMode="auto">
                <a:xfrm>
                  <a:off x="4176" y="1296"/>
                  <a:ext cx="96" cy="1056"/>
                </a:xfrm>
                <a:prstGeom prst="rect">
                  <a:avLst/>
                </a:prstGeom>
                <a:noFill/>
                <a:ln w="9525">
                  <a:solidFill>
                    <a:srgbClr val="969696"/>
                  </a:solidFill>
                  <a:miter lim="800000"/>
                  <a:headEnd/>
                  <a:tailEnd/>
                </a:ln>
              </p:spPr>
              <p:txBody>
                <a:bodyPr wrap="none" anchor="ctr">
                  <a:prstTxWarp prst="textNoShape">
                    <a:avLst/>
                  </a:prstTxWarp>
                </a:bodyPr>
                <a:lstStyle/>
                <a:p>
                  <a:endParaRPr lang="en-US"/>
                </a:p>
              </p:txBody>
            </p:sp>
            <p:sp>
              <p:nvSpPr>
                <p:cNvPr id="42" name="Line 11"/>
                <p:cNvSpPr>
                  <a:spLocks noChangeShapeType="1"/>
                </p:cNvSpPr>
                <p:nvPr/>
              </p:nvSpPr>
              <p:spPr bwMode="auto">
                <a:xfrm>
                  <a:off x="4272" y="1296"/>
                  <a:ext cx="0" cy="1056"/>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36" name="Line 12"/>
              <p:cNvSpPr>
                <a:spLocks noChangeShapeType="1"/>
              </p:cNvSpPr>
              <p:nvPr/>
            </p:nvSpPr>
            <p:spPr bwMode="auto">
              <a:xfrm flipH="1">
                <a:off x="3696" y="1968"/>
                <a:ext cx="1008" cy="1104"/>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7" name="Line 13"/>
              <p:cNvSpPr>
                <a:spLocks noChangeShapeType="1"/>
              </p:cNvSpPr>
              <p:nvPr/>
            </p:nvSpPr>
            <p:spPr bwMode="auto">
              <a:xfrm flipV="1">
                <a:off x="3648" y="1968"/>
                <a:ext cx="981"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38" name="Line 14"/>
              <p:cNvSpPr>
                <a:spLocks noChangeShapeType="1"/>
              </p:cNvSpPr>
              <p:nvPr/>
            </p:nvSpPr>
            <p:spPr bwMode="auto">
              <a:xfrm flipV="1">
                <a:off x="3552" y="1968"/>
                <a:ext cx="981" cy="1056"/>
              </a:xfrm>
              <a:prstGeom prst="line">
                <a:avLst/>
              </a:prstGeom>
              <a:noFill/>
              <a:ln w="9525">
                <a:solidFill>
                  <a:srgbClr val="969696"/>
                </a:solidFill>
                <a:round/>
                <a:headEnd/>
                <a:tailEnd/>
              </a:ln>
            </p:spPr>
            <p:txBody>
              <a:bodyPr>
                <a:prstTxWarp prst="textNoShape">
                  <a:avLst/>
                </a:prstTxWarp>
              </a:bodyPr>
              <a:lstStyle/>
              <a:p>
                <a:endParaRPr lang="en-US"/>
              </a:p>
            </p:txBody>
          </p:sp>
          <p:sp>
            <p:nvSpPr>
              <p:cNvPr id="39" name="Line 15"/>
              <p:cNvSpPr>
                <a:spLocks noChangeShapeType="1"/>
              </p:cNvSpPr>
              <p:nvPr/>
            </p:nvSpPr>
            <p:spPr bwMode="auto">
              <a:xfrm flipH="1">
                <a:off x="3467" y="1968"/>
                <a:ext cx="0" cy="1056"/>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40" name="Line 16"/>
              <p:cNvSpPr>
                <a:spLocks noChangeShapeType="1"/>
              </p:cNvSpPr>
              <p:nvPr/>
            </p:nvSpPr>
            <p:spPr bwMode="auto">
              <a:xfrm rot="5400000" flipH="1">
                <a:off x="3576" y="3048"/>
                <a:ext cx="0" cy="144"/>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grpSp>
        <p:sp>
          <p:nvSpPr>
            <p:cNvPr id="11" name="Text Box 17"/>
            <p:cNvSpPr txBox="1">
              <a:spLocks noChangeArrowheads="1"/>
            </p:cNvSpPr>
            <p:nvPr/>
          </p:nvSpPr>
          <p:spPr bwMode="auto">
            <a:xfrm>
              <a:off x="3210" y="2709"/>
              <a:ext cx="438" cy="173"/>
            </a:xfrm>
            <a:prstGeom prst="rect">
              <a:avLst/>
            </a:prstGeom>
            <a:noFill/>
            <a:ln w="9525">
              <a:noFill/>
              <a:miter lim="800000"/>
              <a:headEnd/>
              <a:tailEnd/>
            </a:ln>
          </p:spPr>
          <p:txBody>
            <a:bodyPr wrap="none">
              <a:prstTxWarp prst="textNoShape">
                <a:avLst/>
              </a:prstTxWarp>
              <a:spAutoFit/>
            </a:bodyPr>
            <a:lstStyle/>
            <a:p>
              <a:pPr algn="ctr"/>
              <a:r>
                <a:rPr lang="en-US" sz="1200" dirty="0"/>
                <a:t>~100 </a:t>
              </a:r>
              <a:r>
                <a:rPr lang="en-US" sz="1200" dirty="0" err="1"/>
                <a:t>m</a:t>
              </a:r>
              <a:endParaRPr lang="en-US" sz="1200" dirty="0"/>
            </a:p>
          </p:txBody>
        </p:sp>
        <p:sp>
          <p:nvSpPr>
            <p:cNvPr id="15" name="Text Box 18"/>
            <p:cNvSpPr txBox="1">
              <a:spLocks noChangeArrowheads="1"/>
            </p:cNvSpPr>
            <p:nvPr/>
          </p:nvSpPr>
          <p:spPr bwMode="auto">
            <a:xfrm>
              <a:off x="4266" y="2661"/>
              <a:ext cx="438" cy="173"/>
            </a:xfrm>
            <a:prstGeom prst="rect">
              <a:avLst/>
            </a:prstGeom>
            <a:noFill/>
            <a:ln w="9525">
              <a:noFill/>
              <a:miter lim="800000"/>
              <a:headEnd/>
              <a:tailEnd/>
            </a:ln>
          </p:spPr>
          <p:txBody>
            <a:bodyPr wrap="none">
              <a:prstTxWarp prst="textNoShape">
                <a:avLst/>
              </a:prstTxWarp>
              <a:spAutoFit/>
            </a:bodyPr>
            <a:lstStyle/>
            <a:p>
              <a:pPr algn="ctr"/>
              <a:r>
                <a:rPr lang="en-US" sz="1200"/>
                <a:t>~300 m</a:t>
              </a:r>
            </a:p>
          </p:txBody>
        </p:sp>
        <p:sp>
          <p:nvSpPr>
            <p:cNvPr id="16" name="Text Box 19"/>
            <p:cNvSpPr txBox="1">
              <a:spLocks noChangeArrowheads="1"/>
            </p:cNvSpPr>
            <p:nvPr/>
          </p:nvSpPr>
          <p:spPr bwMode="auto">
            <a:xfrm>
              <a:off x="3504" y="3312"/>
              <a:ext cx="385" cy="173"/>
            </a:xfrm>
            <a:prstGeom prst="rect">
              <a:avLst/>
            </a:prstGeom>
            <a:noFill/>
            <a:ln w="9525">
              <a:noFill/>
              <a:miter lim="800000"/>
              <a:headEnd/>
              <a:tailEnd/>
            </a:ln>
          </p:spPr>
          <p:txBody>
            <a:bodyPr wrap="none">
              <a:prstTxWarp prst="textNoShape">
                <a:avLst/>
              </a:prstTxWarp>
              <a:spAutoFit/>
            </a:bodyPr>
            <a:lstStyle/>
            <a:p>
              <a:pPr algn="ctr"/>
              <a:r>
                <a:rPr lang="en-US" sz="1200"/>
                <a:t>~50 m</a:t>
              </a:r>
            </a:p>
          </p:txBody>
        </p:sp>
        <p:sp>
          <p:nvSpPr>
            <p:cNvPr id="17" name="Oval 20"/>
            <p:cNvSpPr>
              <a:spLocks noChangeArrowheads="1"/>
            </p:cNvSpPr>
            <p:nvPr/>
          </p:nvSpPr>
          <p:spPr bwMode="auto">
            <a:xfrm rot="-2700000">
              <a:off x="4176" y="1968"/>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18" name="Oval 21"/>
            <p:cNvSpPr>
              <a:spLocks noChangeArrowheads="1"/>
            </p:cNvSpPr>
            <p:nvPr/>
          </p:nvSpPr>
          <p:spPr bwMode="auto">
            <a:xfrm rot="-2700000">
              <a:off x="4272" y="2064"/>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19" name="Oval 22"/>
            <p:cNvSpPr>
              <a:spLocks noChangeArrowheads="1"/>
            </p:cNvSpPr>
            <p:nvPr/>
          </p:nvSpPr>
          <p:spPr bwMode="auto">
            <a:xfrm rot="-2700000">
              <a:off x="4368" y="216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0" name="Oval 23"/>
            <p:cNvSpPr>
              <a:spLocks noChangeArrowheads="1"/>
            </p:cNvSpPr>
            <p:nvPr/>
          </p:nvSpPr>
          <p:spPr bwMode="auto">
            <a:xfrm rot="-2700000">
              <a:off x="3840" y="216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1" name="Oval 24"/>
            <p:cNvSpPr>
              <a:spLocks noChangeArrowheads="1"/>
            </p:cNvSpPr>
            <p:nvPr/>
          </p:nvSpPr>
          <p:spPr bwMode="auto">
            <a:xfrm rot="-2700000">
              <a:off x="4560" y="144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2" name="Oval 25"/>
            <p:cNvSpPr>
              <a:spLocks noChangeArrowheads="1"/>
            </p:cNvSpPr>
            <p:nvPr/>
          </p:nvSpPr>
          <p:spPr bwMode="auto">
            <a:xfrm rot="-2700000">
              <a:off x="3984" y="2208"/>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3" name="Oval 26"/>
            <p:cNvSpPr>
              <a:spLocks noChangeArrowheads="1"/>
            </p:cNvSpPr>
            <p:nvPr/>
          </p:nvSpPr>
          <p:spPr bwMode="auto">
            <a:xfrm rot="-2700000">
              <a:off x="3888" y="2448"/>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4" name="Oval 27"/>
            <p:cNvSpPr>
              <a:spLocks noChangeArrowheads="1"/>
            </p:cNvSpPr>
            <p:nvPr/>
          </p:nvSpPr>
          <p:spPr bwMode="auto">
            <a:xfrm rot="-2700000">
              <a:off x="4320" y="1632"/>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5" name="Oval 28"/>
            <p:cNvSpPr>
              <a:spLocks noChangeArrowheads="1"/>
            </p:cNvSpPr>
            <p:nvPr/>
          </p:nvSpPr>
          <p:spPr bwMode="auto">
            <a:xfrm rot="-2700000">
              <a:off x="4128" y="177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6" name="Oval 29"/>
            <p:cNvSpPr>
              <a:spLocks noChangeArrowheads="1"/>
            </p:cNvSpPr>
            <p:nvPr/>
          </p:nvSpPr>
          <p:spPr bwMode="auto">
            <a:xfrm rot="-2700000">
              <a:off x="4128" y="249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7" name="Oval 30"/>
            <p:cNvSpPr>
              <a:spLocks noChangeArrowheads="1"/>
            </p:cNvSpPr>
            <p:nvPr/>
          </p:nvSpPr>
          <p:spPr bwMode="auto">
            <a:xfrm rot="-2700000">
              <a:off x="4464" y="192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8" name="Oval 31"/>
            <p:cNvSpPr>
              <a:spLocks noChangeArrowheads="1"/>
            </p:cNvSpPr>
            <p:nvPr/>
          </p:nvSpPr>
          <p:spPr bwMode="auto">
            <a:xfrm rot="-2700000">
              <a:off x="3984" y="2544"/>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9" name="Oval 32"/>
            <p:cNvSpPr>
              <a:spLocks noChangeArrowheads="1"/>
            </p:cNvSpPr>
            <p:nvPr/>
          </p:nvSpPr>
          <p:spPr bwMode="auto">
            <a:xfrm rot="-2700000">
              <a:off x="3840" y="273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30" name="Oval 33"/>
            <p:cNvSpPr>
              <a:spLocks noChangeArrowheads="1"/>
            </p:cNvSpPr>
            <p:nvPr/>
          </p:nvSpPr>
          <p:spPr bwMode="auto">
            <a:xfrm rot="-2700000">
              <a:off x="4176" y="2304"/>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31" name="Oval 34"/>
            <p:cNvSpPr>
              <a:spLocks noChangeArrowheads="1"/>
            </p:cNvSpPr>
            <p:nvPr/>
          </p:nvSpPr>
          <p:spPr bwMode="auto">
            <a:xfrm rot="-2700000">
              <a:off x="4368" y="177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grpSp>
      <p:sp>
        <p:nvSpPr>
          <p:cNvPr id="43" name="Text Box 35"/>
          <p:cNvSpPr txBox="1">
            <a:spLocks noChangeArrowheads="1"/>
          </p:cNvSpPr>
          <p:nvPr/>
        </p:nvSpPr>
        <p:spPr bwMode="auto">
          <a:xfrm>
            <a:off x="4648200" y="4648200"/>
            <a:ext cx="4572000" cy="2554288"/>
          </a:xfrm>
          <a:prstGeom prst="rect">
            <a:avLst/>
          </a:prstGeom>
          <a:solidFill>
            <a:schemeClr val="bg1"/>
          </a:solidFill>
          <a:ln w="9525">
            <a:solidFill>
              <a:schemeClr val="tx1"/>
            </a:solidFill>
            <a:miter lim="800000"/>
            <a:headEnd/>
            <a:tailEnd/>
          </a:ln>
        </p:spPr>
        <p:txBody>
          <a:bodyPr>
            <a:prstTxWarp prst="textNoShape">
              <a:avLst/>
            </a:prstTxWarp>
            <a:spAutoFit/>
          </a:bodyPr>
          <a:lstStyle/>
          <a:p>
            <a:pPr marL="342900" indent="-342900"/>
            <a:r>
              <a:rPr lang="en-US" sz="2000"/>
              <a:t>How is an interconnected pore and fracture network created from:</a:t>
            </a:r>
          </a:p>
          <a:p>
            <a:pPr marL="342900" indent="-342900">
              <a:buFontTx/>
              <a:buAutoNum type="arabicPeriod"/>
            </a:pPr>
            <a:r>
              <a:rPr lang="en-US" sz="2000"/>
              <a:t>Nano-scale pore network? </a:t>
            </a:r>
          </a:p>
          <a:p>
            <a:pPr marL="342900" indent="-342900">
              <a:buFontTx/>
              <a:buAutoNum type="arabicPeriod"/>
            </a:pPr>
            <a:r>
              <a:rPr lang="en-US" sz="2000"/>
              <a:t>Pre-existing micro-cracks?</a:t>
            </a:r>
          </a:p>
          <a:p>
            <a:pPr marL="342900" indent="-342900">
              <a:buFontTx/>
              <a:buAutoNum type="arabicPeriod"/>
            </a:pPr>
            <a:r>
              <a:rPr lang="en-US" sz="2000"/>
              <a:t>Pre-existing macro-scale fractures?</a:t>
            </a:r>
          </a:p>
          <a:p>
            <a:pPr marL="342900" indent="-342900">
              <a:buFontTx/>
              <a:buAutoNum type="arabicPeriod"/>
            </a:pPr>
            <a:r>
              <a:rPr lang="en-US" sz="2000"/>
              <a:t>Induced shear events?</a:t>
            </a:r>
          </a:p>
          <a:p>
            <a:pPr marL="342900" indent="-342900">
              <a:buFontTx/>
              <a:buAutoNum type="arabicPeriod"/>
            </a:pPr>
            <a:r>
              <a:rPr lang="en-US" sz="2000"/>
              <a:t>Slick-water frac plane?</a:t>
            </a:r>
          </a:p>
          <a:p>
            <a:pPr marL="342900" indent="-342900">
              <a:buFontTx/>
              <a:buAutoNum type="arabicPeriod"/>
            </a:pPr>
            <a:endParaRPr lang="en-US" sz="2000"/>
          </a:p>
        </p:txBody>
      </p:sp>
      <p:sp>
        <p:nvSpPr>
          <p:cNvPr id="44" name="Text Box 35"/>
          <p:cNvSpPr txBox="1">
            <a:spLocks noChangeArrowheads="1"/>
          </p:cNvSpPr>
          <p:nvPr/>
        </p:nvSpPr>
        <p:spPr bwMode="auto">
          <a:xfrm>
            <a:off x="304800" y="5149850"/>
            <a:ext cx="3962400" cy="1631950"/>
          </a:xfrm>
          <a:prstGeom prst="rect">
            <a:avLst/>
          </a:prstGeom>
          <a:solidFill>
            <a:schemeClr val="bg1"/>
          </a:solidFill>
          <a:ln w="9525">
            <a:solidFill>
              <a:schemeClr val="tx1"/>
            </a:solidFill>
            <a:miter lim="800000"/>
            <a:headEnd/>
            <a:tailEnd/>
          </a:ln>
        </p:spPr>
        <p:txBody>
          <a:bodyPr>
            <a:prstTxWarp prst="textNoShape">
              <a:avLst/>
            </a:prstTxWarp>
            <a:spAutoFit/>
          </a:bodyPr>
          <a:lstStyle/>
          <a:p>
            <a:pPr marL="342900" indent="-342900"/>
            <a:r>
              <a:rPr lang="en-US" sz="2000"/>
              <a:t>How does slip on ~100, ~ 1m fault patches change permeability and create an interconnected fracture network in the stimulated volume? </a:t>
            </a:r>
          </a:p>
        </p:txBody>
      </p:sp>
      <p:pic>
        <p:nvPicPr>
          <p:cNvPr id="46" name="Picture 45" descr="Eagleford_ThinSection3-005-Series1.TIF"/>
          <p:cNvPicPr>
            <a:picLocks noChangeAspect="1"/>
          </p:cNvPicPr>
          <p:nvPr/>
        </p:nvPicPr>
        <p:blipFill>
          <a:blip r:embed="rId5"/>
          <a:stretch>
            <a:fillRect/>
          </a:stretch>
        </p:blipFill>
        <p:spPr>
          <a:xfrm>
            <a:off x="4675760" y="1193918"/>
            <a:ext cx="2265290" cy="1833305"/>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8"/>
            <a:ext cx="8229600" cy="1143000"/>
          </a:xfrm>
        </p:spPr>
        <p:txBody>
          <a:bodyPr>
            <a:normAutofit/>
          </a:bodyPr>
          <a:lstStyle/>
          <a:p>
            <a:r>
              <a:rPr lang="en-US" sz="3200"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431800" y="1048280"/>
            <a:ext cx="8366760" cy="5809720"/>
          </a:xfrm>
        </p:spPr>
        <p:txBody>
          <a:bodyPr>
            <a:noAutofit/>
          </a:bodyPr>
          <a:lstStyle/>
          <a:p>
            <a:r>
              <a:rPr lang="en-US" sz="2800" u="sng" baseline="0" dirty="0" smtClean="0">
                <a:latin typeface="Arial"/>
                <a:cs typeface="Arial"/>
              </a:rPr>
              <a:t>Improve public information about shale gas operations</a:t>
            </a:r>
            <a:r>
              <a:rPr lang="en-US" sz="2800" baseline="0" dirty="0" smtClean="0">
                <a:latin typeface="Arial"/>
                <a:cs typeface="Arial"/>
              </a:rPr>
              <a:t>: Create a portal for</a:t>
            </a:r>
            <a:r>
              <a:rPr lang="en-US" sz="2800" dirty="0" smtClean="0">
                <a:latin typeface="Arial"/>
                <a:cs typeface="Arial"/>
              </a:rPr>
              <a:t> </a:t>
            </a:r>
            <a:r>
              <a:rPr lang="en-US" sz="2800" baseline="0" dirty="0" smtClean="0">
                <a:latin typeface="Arial"/>
                <a:cs typeface="Arial"/>
              </a:rPr>
              <a:t>access to a wide range of public information on shale gas development…</a:t>
            </a:r>
          </a:p>
          <a:p>
            <a:r>
              <a:rPr lang="en-US" sz="2800" u="sng" dirty="0" smtClean="0">
                <a:latin typeface="Arial"/>
                <a:cs typeface="Arial"/>
              </a:rPr>
              <a:t>Improve communication among state and federal regulators</a:t>
            </a:r>
            <a:r>
              <a:rPr lang="en-US" sz="2800" dirty="0" smtClean="0">
                <a:latin typeface="Arial"/>
                <a:cs typeface="Arial"/>
              </a:rPr>
              <a:t>: Provide continuing annual support to STRONGER (the State Review of Oil and Natural Gas Environmental Regulation) and to the Ground Water Protection Council…</a:t>
            </a:r>
            <a:r>
              <a:rPr lang="en-US" sz="2800" u="sng" dirty="0" smtClean="0">
                <a:latin typeface="Arial"/>
                <a:cs typeface="Arial"/>
              </a:rPr>
              <a:t> </a:t>
            </a:r>
          </a:p>
          <a:p>
            <a:r>
              <a:rPr lang="en-US" sz="2800" u="sng" dirty="0" smtClean="0">
                <a:latin typeface="Arial"/>
                <a:cs typeface="Arial"/>
              </a:rPr>
              <a:t>Improve air quality</a:t>
            </a:r>
            <a:r>
              <a:rPr lang="en-US" sz="2800" dirty="0" smtClean="0">
                <a:latin typeface="Arial"/>
                <a:cs typeface="Arial"/>
              </a:rPr>
              <a:t>: Measures should be taken to reduce emissions of air pollutants, ozone precursors, and methane as quickly as practicable...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8"/>
            <a:ext cx="8229600" cy="1143000"/>
          </a:xfrm>
        </p:spPr>
        <p:txBody>
          <a:bodyPr>
            <a:normAutofit/>
          </a:bodyPr>
          <a:lstStyle/>
          <a:p>
            <a:r>
              <a:rPr lang="en-US" sz="3200"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457200" y="1160428"/>
            <a:ext cx="8420100" cy="6616700"/>
          </a:xfrm>
        </p:spPr>
        <p:txBody>
          <a:bodyPr>
            <a:normAutofit/>
          </a:bodyPr>
          <a:lstStyle/>
          <a:p>
            <a:r>
              <a:rPr lang="en-US" u="sng" baseline="0" dirty="0" smtClean="0">
                <a:latin typeface="Arial"/>
                <a:cs typeface="Arial"/>
              </a:rPr>
              <a:t>Protection of water quality-1</a:t>
            </a:r>
            <a:r>
              <a:rPr lang="en-US" baseline="0" dirty="0" smtClean="0">
                <a:latin typeface="Arial"/>
                <a:cs typeface="Arial"/>
              </a:rPr>
              <a:t>: The Subcommittee urges adoption of a systems</a:t>
            </a:r>
            <a:r>
              <a:rPr lang="en-US" dirty="0" smtClean="0">
                <a:latin typeface="Arial"/>
                <a:cs typeface="Arial"/>
              </a:rPr>
              <a:t> </a:t>
            </a:r>
            <a:r>
              <a:rPr lang="en-US" baseline="0" dirty="0" smtClean="0">
                <a:latin typeface="Arial"/>
                <a:cs typeface="Arial"/>
              </a:rPr>
              <a:t>disclosure of the flow and composition of water at every stage of the shale gas</a:t>
            </a:r>
            <a:r>
              <a:rPr lang="en-US" dirty="0" smtClean="0">
                <a:latin typeface="Arial"/>
                <a:cs typeface="Arial"/>
              </a:rPr>
              <a:t> </a:t>
            </a:r>
            <a:r>
              <a:rPr lang="en-US" baseline="0" dirty="0" smtClean="0">
                <a:latin typeface="Arial"/>
                <a:cs typeface="Arial"/>
              </a:rPr>
              <a:t>production process. </a:t>
            </a:r>
          </a:p>
        </p:txBody>
      </p:sp>
      <p:grpSp>
        <p:nvGrpSpPr>
          <p:cNvPr id="4"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8"/>
            <a:ext cx="8229600" cy="1143000"/>
          </a:xfrm>
        </p:spPr>
        <p:txBody>
          <a:bodyPr>
            <a:normAutofit/>
          </a:bodyPr>
          <a:lstStyle/>
          <a:p>
            <a:r>
              <a:rPr lang="en-US" sz="3200"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457200" y="1160428"/>
            <a:ext cx="8420100" cy="6616700"/>
          </a:xfrm>
        </p:spPr>
        <p:txBody>
          <a:bodyPr>
            <a:normAutofit/>
          </a:bodyPr>
          <a:lstStyle/>
          <a:p>
            <a:r>
              <a:rPr lang="en-US" u="sng" baseline="0" dirty="0" smtClean="0">
                <a:latin typeface="Arial"/>
                <a:cs typeface="Arial"/>
              </a:rPr>
              <a:t>Protection of water quality-1</a:t>
            </a:r>
            <a:r>
              <a:rPr lang="en-US" baseline="0" dirty="0" smtClean="0">
                <a:latin typeface="Arial"/>
                <a:cs typeface="Arial"/>
              </a:rPr>
              <a:t>: The Subcommittee urges adoption of a systems</a:t>
            </a:r>
            <a:r>
              <a:rPr lang="en-US" dirty="0" smtClean="0">
                <a:latin typeface="Arial"/>
                <a:cs typeface="Arial"/>
              </a:rPr>
              <a:t> </a:t>
            </a:r>
            <a:r>
              <a:rPr lang="en-US" baseline="0" dirty="0" smtClean="0">
                <a:latin typeface="Arial"/>
                <a:cs typeface="Arial"/>
              </a:rPr>
              <a:t>disclosure of the flow and composition of water at every stage of the shale gas</a:t>
            </a:r>
            <a:r>
              <a:rPr lang="en-US" dirty="0" smtClean="0">
                <a:latin typeface="Arial"/>
                <a:cs typeface="Arial"/>
              </a:rPr>
              <a:t> </a:t>
            </a:r>
            <a:r>
              <a:rPr lang="en-US" baseline="0" dirty="0" smtClean="0">
                <a:latin typeface="Arial"/>
                <a:cs typeface="Arial"/>
              </a:rPr>
              <a:t>production process. </a:t>
            </a:r>
          </a:p>
        </p:txBody>
      </p:sp>
      <p:grpSp>
        <p:nvGrpSpPr>
          <p:cNvPr id="4"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638"/>
            <a:ext cx="8229600" cy="1143000"/>
          </a:xfrm>
        </p:spPr>
        <p:txBody>
          <a:bodyPr>
            <a:normAutofit/>
          </a:bodyPr>
          <a:lstStyle/>
          <a:p>
            <a:r>
              <a:rPr lang="en-US" sz="3200" dirty="0" smtClean="0">
                <a:latin typeface="Arial"/>
                <a:cs typeface="Arial"/>
              </a:rPr>
              <a:t>90 Day Report Summary </a:t>
            </a:r>
            <a:r>
              <a:rPr lang="en-US" dirty="0" smtClean="0">
                <a:latin typeface="Arial"/>
                <a:cs typeface="Arial"/>
              </a:rPr>
              <a:t/>
            </a:r>
            <a:br>
              <a:rPr lang="en-US" dirty="0" smtClean="0">
                <a:latin typeface="Arial"/>
                <a:cs typeface="Arial"/>
              </a:rPr>
            </a:br>
            <a:endParaRPr lang="en-US" sz="2800" dirty="0">
              <a:latin typeface="Arial"/>
              <a:cs typeface="Arial"/>
            </a:endParaRPr>
          </a:p>
        </p:txBody>
      </p:sp>
      <p:sp>
        <p:nvSpPr>
          <p:cNvPr id="3" name="Content Placeholder 2"/>
          <p:cNvSpPr>
            <a:spLocks noGrp="1"/>
          </p:cNvSpPr>
          <p:nvPr>
            <p:ph idx="1"/>
          </p:nvPr>
        </p:nvSpPr>
        <p:spPr>
          <a:xfrm>
            <a:off x="457200" y="1302280"/>
            <a:ext cx="8366760" cy="4450080"/>
          </a:xfrm>
        </p:spPr>
        <p:txBody>
          <a:bodyPr>
            <a:normAutofit/>
          </a:bodyPr>
          <a:lstStyle/>
          <a:p>
            <a:r>
              <a:rPr lang="en-US" sz="2800" u="sng" baseline="0" dirty="0" smtClean="0"/>
              <a:t>Disclosure of fracturing fluid composition</a:t>
            </a:r>
            <a:r>
              <a:rPr lang="en-US" sz="2800" baseline="0" dirty="0" smtClean="0"/>
              <a:t>: The Subcommittee shares the</a:t>
            </a:r>
            <a:r>
              <a:rPr lang="en-US" sz="2800" dirty="0" smtClean="0"/>
              <a:t> </a:t>
            </a:r>
            <a:r>
              <a:rPr lang="en-US" sz="2800" baseline="0" dirty="0" smtClean="0"/>
              <a:t>prevailing view that the risk of fracturing fluid leakage into drinking water sources</a:t>
            </a:r>
            <a:r>
              <a:rPr lang="en-US" sz="2800" dirty="0" smtClean="0"/>
              <a:t> </a:t>
            </a:r>
            <a:r>
              <a:rPr lang="en-US" sz="2800" baseline="0" dirty="0" smtClean="0"/>
              <a:t>through fractures made in deep shale reservoirs is remote. Nevertheless the</a:t>
            </a:r>
            <a:r>
              <a:rPr lang="en-US" sz="2800" dirty="0" smtClean="0"/>
              <a:t> </a:t>
            </a:r>
            <a:r>
              <a:rPr lang="en-US" sz="2800" baseline="0" dirty="0" smtClean="0"/>
              <a:t>Subcommittee believes there is no economic or technical reason to prevent</a:t>
            </a:r>
            <a:r>
              <a:rPr lang="en-US" sz="2800" dirty="0" smtClean="0"/>
              <a:t> </a:t>
            </a:r>
            <a:r>
              <a:rPr lang="en-US" sz="2800" baseline="0" dirty="0" smtClean="0"/>
              <a:t>public disclosure of all chemicals in fracturing fluids...</a:t>
            </a:r>
            <a:endParaRPr lang="en-US" sz="2400" dirty="0" smtClean="0">
              <a:latin typeface="Arial"/>
              <a:cs typeface="Arial"/>
            </a:endParaRPr>
          </a:p>
        </p:txBody>
      </p:sp>
      <p:sp>
        <p:nvSpPr>
          <p:cNvPr id="4" name="Rectangle 3"/>
          <p:cNvSpPr/>
          <p:nvPr/>
        </p:nvSpPr>
        <p:spPr>
          <a:xfrm>
            <a:off x="2652910" y="6287643"/>
            <a:ext cx="3929431" cy="400110"/>
          </a:xfrm>
          <a:prstGeom prst="rect">
            <a:avLst/>
          </a:prstGeom>
        </p:spPr>
        <p:txBody>
          <a:bodyPr wrap="none">
            <a:spAutoFit/>
          </a:bodyPr>
          <a:lstStyle/>
          <a:p>
            <a:r>
              <a:rPr lang="en-US" sz="2000" dirty="0" smtClean="0">
                <a:latin typeface="Arial"/>
                <a:cs typeface="Arial"/>
              </a:rPr>
              <a:t> </a:t>
            </a:r>
            <a:r>
              <a:rPr lang="en-US" sz="2000" dirty="0" smtClean="0">
                <a:latin typeface="Arial"/>
                <a:cs typeface="Arial"/>
                <a:hlinkClick r:id="rId2"/>
              </a:rPr>
              <a:t>http://www.shalegas.energy.gov/</a:t>
            </a:r>
            <a:r>
              <a:rPr lang="en-US" sz="2000" dirty="0" smtClean="0">
                <a:latin typeface="Arial"/>
                <a:cs typeface="Arial"/>
              </a:rPr>
              <a:t>  </a:t>
            </a:r>
            <a:endParaRPr lang="en-US" sz="2000" dirty="0">
              <a:latin typeface="Arial"/>
              <a:cs typeface="Arial"/>
            </a:endParaRPr>
          </a:p>
        </p:txBody>
      </p:sp>
      <p:grpSp>
        <p:nvGrpSpPr>
          <p:cNvPr id="5" name="Group 10"/>
          <p:cNvGrpSpPr>
            <a:grpSpLocks/>
          </p:cNvGrpSpPr>
          <p:nvPr/>
        </p:nvGrpSpPr>
        <p:grpSpPr bwMode="auto">
          <a:xfrm>
            <a:off x="1270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651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8"/>
            <a:ext cx="8229600" cy="1143000"/>
          </a:xfrm>
        </p:spPr>
        <p:txBody>
          <a:bodyPr>
            <a:normAutofit/>
          </a:bodyPr>
          <a:lstStyle/>
          <a:p>
            <a:r>
              <a:rPr lang="en-US" sz="3200"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457200" y="1160428"/>
            <a:ext cx="8420100" cy="6616700"/>
          </a:xfrm>
        </p:spPr>
        <p:txBody>
          <a:bodyPr>
            <a:normAutofit/>
          </a:bodyPr>
          <a:lstStyle/>
          <a:p>
            <a:r>
              <a:rPr lang="en-US" u="sng" baseline="0" dirty="0" smtClean="0">
                <a:latin typeface="Arial"/>
                <a:cs typeface="Arial"/>
              </a:rPr>
              <a:t>Protection of water quality-2</a:t>
            </a:r>
            <a:r>
              <a:rPr lang="en-US" baseline="0" dirty="0" smtClean="0">
                <a:latin typeface="Arial"/>
                <a:cs typeface="Arial"/>
              </a:rPr>
              <a:t>: Hydraulic Fracturing</a:t>
            </a:r>
          </a:p>
        </p:txBody>
      </p:sp>
      <p:grpSp>
        <p:nvGrpSpPr>
          <p:cNvPr id="4"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838200"/>
            <a:ext cx="4267200" cy="609600"/>
          </a:xfrm>
        </p:spPr>
        <p:txBody>
          <a:bodyPr>
            <a:normAutofit fontScale="90000"/>
          </a:bodyPr>
          <a:lstStyle/>
          <a:p>
            <a:r>
              <a:rPr lang="en-US" sz="3200" smtClean="0">
                <a:latin typeface="Arial" charset="0"/>
                <a:ea typeface="Arial" charset="0"/>
                <a:cs typeface="Arial" charset="0"/>
              </a:rPr>
              <a:t>Will Vertical Hydrofrac Growth Affect </a:t>
            </a:r>
            <a:br>
              <a:rPr lang="en-US" sz="3200" smtClean="0">
                <a:latin typeface="Arial" charset="0"/>
                <a:ea typeface="Arial" charset="0"/>
                <a:cs typeface="Arial" charset="0"/>
              </a:rPr>
            </a:br>
            <a:r>
              <a:rPr lang="en-US" sz="3200" smtClean="0">
                <a:latin typeface="Arial" charset="0"/>
                <a:ea typeface="Arial" charset="0"/>
                <a:cs typeface="Arial" charset="0"/>
              </a:rPr>
              <a:t>Water Supplies?</a:t>
            </a:r>
          </a:p>
        </p:txBody>
      </p:sp>
      <p:pic>
        <p:nvPicPr>
          <p:cNvPr id="86019" name="Picture 3"/>
          <p:cNvPicPr>
            <a:picLocks noChangeAspect="1"/>
          </p:cNvPicPr>
          <p:nvPr/>
        </p:nvPicPr>
        <p:blipFill>
          <a:blip r:embed="rId2"/>
          <a:srcRect/>
          <a:stretch>
            <a:fillRect/>
          </a:stretch>
        </p:blipFill>
        <p:spPr bwMode="auto">
          <a:xfrm>
            <a:off x="4238625" y="0"/>
            <a:ext cx="4905375" cy="688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a:stretch>
            <a:fillRect/>
          </a:stretch>
        </p:blipFill>
        <p:spPr bwMode="auto">
          <a:xfrm>
            <a:off x="111125" y="1135063"/>
            <a:ext cx="9032875" cy="4732337"/>
          </a:xfrm>
          <a:prstGeom prst="rect">
            <a:avLst/>
          </a:prstGeom>
          <a:noFill/>
          <a:ln w="9525">
            <a:noFill/>
            <a:miter lim="800000"/>
            <a:headEnd/>
            <a:tailEnd/>
          </a:ln>
        </p:spPr>
      </p:pic>
      <p:sp>
        <p:nvSpPr>
          <p:cNvPr id="87043" name="Rectangle 4"/>
          <p:cNvSpPr>
            <a:spLocks noChangeArrowheads="1"/>
          </p:cNvSpPr>
          <p:nvPr/>
        </p:nvSpPr>
        <p:spPr bwMode="auto">
          <a:xfrm>
            <a:off x="4648200" y="6183313"/>
            <a:ext cx="5181600" cy="369887"/>
          </a:xfrm>
          <a:prstGeom prst="rect">
            <a:avLst/>
          </a:prstGeom>
          <a:noFill/>
          <a:ln w="9525">
            <a:noFill/>
            <a:miter lim="800000"/>
            <a:headEnd/>
            <a:tailEnd/>
          </a:ln>
        </p:spPr>
        <p:txBody>
          <a:bodyPr>
            <a:prstTxWarp prst="textNoShape">
              <a:avLst/>
            </a:prstTxWarp>
            <a:spAutoFit/>
          </a:bodyPr>
          <a:lstStyle/>
          <a:p>
            <a:r>
              <a:rPr lang="en-US" u="sng">
                <a:solidFill>
                  <a:srgbClr val="000000"/>
                </a:solidFill>
                <a:hlinkClick r:id="rId3"/>
              </a:rPr>
              <a:t>http://nwis.waterdata.usgs.gov/nwis/inventory</a:t>
            </a:r>
            <a:r>
              <a:rPr lang="en-US" u="sng">
                <a:solidFill>
                  <a:srgbClr val="000000"/>
                </a:solidFill>
              </a:rPr>
              <a:t> </a:t>
            </a:r>
            <a:endParaRPr lang="en-US">
              <a:solidFill>
                <a:srgbClr val="000000"/>
              </a:solidFill>
            </a:endParaRPr>
          </a:p>
        </p:txBody>
      </p:sp>
      <p:sp>
        <p:nvSpPr>
          <p:cNvPr id="87044" name="TextBox 3"/>
          <p:cNvSpPr txBox="1">
            <a:spLocks noChangeArrowheads="1"/>
          </p:cNvSpPr>
          <p:nvPr/>
        </p:nvSpPr>
        <p:spPr bwMode="auto">
          <a:xfrm>
            <a:off x="1677988" y="-76200"/>
            <a:ext cx="5561012" cy="954088"/>
          </a:xfrm>
          <a:prstGeom prst="rect">
            <a:avLst/>
          </a:prstGeom>
          <a:noFill/>
          <a:ln w="9525">
            <a:noFill/>
            <a:miter lim="800000"/>
            <a:headEnd/>
            <a:tailEnd/>
          </a:ln>
        </p:spPr>
        <p:txBody>
          <a:bodyPr wrap="none">
            <a:prstTxWarp prst="textNoShape">
              <a:avLst/>
            </a:prstTxWarp>
            <a:spAutoFit/>
          </a:bodyPr>
          <a:lstStyle/>
          <a:p>
            <a:pPr algn="ctr"/>
            <a:r>
              <a:rPr lang="en-US" sz="2800">
                <a:latin typeface="Arial" charset="0"/>
                <a:ea typeface="Arial" charset="0"/>
                <a:cs typeface="Arial" charset="0"/>
              </a:rPr>
              <a:t>Depth of Affected Region Affected </a:t>
            </a:r>
          </a:p>
          <a:p>
            <a:pPr algn="ctr"/>
            <a:r>
              <a:rPr lang="en-US" sz="2800">
                <a:latin typeface="Arial" charset="0"/>
                <a:ea typeface="Arial" charset="0"/>
                <a:cs typeface="Arial" charset="0"/>
              </a:rPr>
              <a:t>by Hydraulic Fracturing</a:t>
            </a:r>
          </a:p>
        </p:txBody>
      </p:sp>
      <p:sp>
        <p:nvSpPr>
          <p:cNvPr id="87045" name="TextBox 5"/>
          <p:cNvSpPr txBox="1">
            <a:spLocks noChangeArrowheads="1"/>
          </p:cNvSpPr>
          <p:nvPr/>
        </p:nvSpPr>
        <p:spPr bwMode="auto">
          <a:xfrm>
            <a:off x="381000" y="6248400"/>
            <a:ext cx="1557338" cy="369888"/>
          </a:xfrm>
          <a:prstGeom prst="rect">
            <a:avLst/>
          </a:prstGeom>
          <a:noFill/>
          <a:ln w="9525">
            <a:noFill/>
            <a:miter lim="800000"/>
            <a:headEnd/>
            <a:tailEnd/>
          </a:ln>
        </p:spPr>
        <p:txBody>
          <a:bodyPr wrap="none">
            <a:prstTxWarp prst="textNoShape">
              <a:avLst/>
            </a:prstTxWarp>
            <a:spAutoFit/>
          </a:bodyPr>
          <a:lstStyle/>
          <a:p>
            <a:r>
              <a:rPr lang="en-US">
                <a:latin typeface="Arial" charset="0"/>
                <a:ea typeface="Arial" charset="0"/>
                <a:cs typeface="Arial" charset="0"/>
              </a:rPr>
              <a:t>Fisher (2010)</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8066" name="Picture 3"/>
          <p:cNvPicPr>
            <a:picLocks noChangeAspect="1" noChangeArrowheads="1"/>
          </p:cNvPicPr>
          <p:nvPr/>
        </p:nvPicPr>
        <p:blipFill>
          <a:blip r:embed="rId2"/>
          <a:srcRect/>
          <a:stretch>
            <a:fillRect/>
          </a:stretch>
        </p:blipFill>
        <p:spPr bwMode="auto">
          <a:xfrm>
            <a:off x="304800" y="1143000"/>
            <a:ext cx="8839200" cy="5413375"/>
          </a:xfrm>
          <a:prstGeom prst="rect">
            <a:avLst/>
          </a:prstGeom>
          <a:noFill/>
          <a:ln w="9525">
            <a:noFill/>
            <a:miter lim="800000"/>
            <a:headEnd/>
            <a:tailEnd/>
          </a:ln>
        </p:spPr>
      </p:pic>
      <p:sp>
        <p:nvSpPr>
          <p:cNvPr id="88067" name="TextBox 2"/>
          <p:cNvSpPr txBox="1">
            <a:spLocks noChangeArrowheads="1"/>
          </p:cNvSpPr>
          <p:nvPr/>
        </p:nvSpPr>
        <p:spPr bwMode="auto">
          <a:xfrm>
            <a:off x="1677988" y="-76200"/>
            <a:ext cx="5561012" cy="954088"/>
          </a:xfrm>
          <a:prstGeom prst="rect">
            <a:avLst/>
          </a:prstGeom>
          <a:noFill/>
          <a:ln w="9525">
            <a:noFill/>
            <a:miter lim="800000"/>
            <a:headEnd/>
            <a:tailEnd/>
          </a:ln>
        </p:spPr>
        <p:txBody>
          <a:bodyPr wrap="none">
            <a:prstTxWarp prst="textNoShape">
              <a:avLst/>
            </a:prstTxWarp>
            <a:spAutoFit/>
          </a:bodyPr>
          <a:lstStyle/>
          <a:p>
            <a:pPr algn="ctr"/>
            <a:r>
              <a:rPr lang="en-US" sz="2800">
                <a:latin typeface="Arial" charset="0"/>
                <a:ea typeface="Arial" charset="0"/>
                <a:cs typeface="Arial" charset="0"/>
              </a:rPr>
              <a:t>Depth of Affected Region Affected </a:t>
            </a:r>
          </a:p>
          <a:p>
            <a:pPr algn="ctr"/>
            <a:r>
              <a:rPr lang="en-US" sz="2800">
                <a:latin typeface="Arial" charset="0"/>
                <a:ea typeface="Arial" charset="0"/>
                <a:cs typeface="Arial" charset="0"/>
              </a:rPr>
              <a:t>by Hydraulic Fracturing</a:t>
            </a:r>
          </a:p>
        </p:txBody>
      </p:sp>
      <p:sp>
        <p:nvSpPr>
          <p:cNvPr id="88068" name="TextBox 4"/>
          <p:cNvSpPr txBox="1">
            <a:spLocks noChangeArrowheads="1"/>
          </p:cNvSpPr>
          <p:nvPr/>
        </p:nvSpPr>
        <p:spPr bwMode="auto">
          <a:xfrm>
            <a:off x="381000" y="6248400"/>
            <a:ext cx="1557338" cy="369888"/>
          </a:xfrm>
          <a:prstGeom prst="rect">
            <a:avLst/>
          </a:prstGeom>
          <a:noFill/>
          <a:ln w="9525">
            <a:noFill/>
            <a:miter lim="800000"/>
            <a:headEnd/>
            <a:tailEnd/>
          </a:ln>
        </p:spPr>
        <p:txBody>
          <a:bodyPr wrap="none">
            <a:prstTxWarp prst="textNoShape">
              <a:avLst/>
            </a:prstTxWarp>
            <a:spAutoFit/>
          </a:bodyPr>
          <a:lstStyle/>
          <a:p>
            <a:r>
              <a:rPr lang="en-US">
                <a:latin typeface="Arial" charset="0"/>
                <a:ea typeface="Arial" charset="0"/>
                <a:cs typeface="Arial" charset="0"/>
              </a:rPr>
              <a:t>Fisher (2010)</a:t>
            </a: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2463768"/>
            <a:ext cx="4267200" cy="609600"/>
          </a:xfrm>
        </p:spPr>
        <p:txBody>
          <a:bodyPr>
            <a:normAutofit fontScale="90000"/>
          </a:bodyPr>
          <a:lstStyle/>
          <a:p>
            <a:r>
              <a:rPr lang="en-US" sz="3200" dirty="0" smtClean="0">
                <a:latin typeface="Arial" charset="0"/>
                <a:ea typeface="Arial" charset="0"/>
                <a:cs typeface="Arial" charset="0"/>
              </a:rPr>
              <a:t>Will Vertical </a:t>
            </a:r>
            <a:r>
              <a:rPr lang="en-US" sz="3200" dirty="0" err="1" smtClean="0">
                <a:latin typeface="Arial" charset="0"/>
                <a:ea typeface="Arial" charset="0"/>
                <a:cs typeface="Arial" charset="0"/>
              </a:rPr>
              <a:t>Hydrofrac</a:t>
            </a:r>
            <a:r>
              <a:rPr lang="en-US" sz="3200" dirty="0" smtClean="0">
                <a:latin typeface="Arial" charset="0"/>
                <a:ea typeface="Arial" charset="0"/>
                <a:cs typeface="Arial" charset="0"/>
              </a:rPr>
              <a:t> Growth Affect </a:t>
            </a:r>
            <a:br>
              <a:rPr lang="en-US" sz="3200" dirty="0" smtClean="0">
                <a:latin typeface="Arial" charset="0"/>
                <a:ea typeface="Arial" charset="0"/>
                <a:cs typeface="Arial" charset="0"/>
              </a:rPr>
            </a:br>
            <a:r>
              <a:rPr lang="en-US" sz="3200" dirty="0" smtClean="0">
                <a:latin typeface="Arial" charset="0"/>
                <a:ea typeface="Arial" charset="0"/>
                <a:cs typeface="Arial" charset="0"/>
              </a:rPr>
              <a:t>Water Supplies?</a:t>
            </a:r>
            <a:br>
              <a:rPr lang="en-US" sz="3200" dirty="0" smtClean="0">
                <a:latin typeface="Arial" charset="0"/>
                <a:ea typeface="Arial" charset="0"/>
                <a:cs typeface="Arial" charset="0"/>
              </a:rPr>
            </a:br>
            <a:r>
              <a:rPr lang="en-US" sz="3200" dirty="0" smtClean="0">
                <a:latin typeface="Arial" charset="0"/>
                <a:ea typeface="Arial" charset="0"/>
                <a:cs typeface="Arial" charset="0"/>
              </a:rPr>
              <a:t/>
            </a:r>
            <a:br>
              <a:rPr lang="en-US" sz="3200" dirty="0" smtClean="0">
                <a:latin typeface="Arial" charset="0"/>
                <a:ea typeface="Arial" charset="0"/>
                <a:cs typeface="Arial" charset="0"/>
              </a:rPr>
            </a:br>
            <a:r>
              <a:rPr lang="en-US" sz="3200" dirty="0" smtClean="0">
                <a:latin typeface="Arial" charset="0"/>
                <a:ea typeface="Arial" charset="0"/>
                <a:cs typeface="Arial" charset="0"/>
              </a:rPr>
              <a:t/>
            </a:r>
            <a:br>
              <a:rPr lang="en-US" sz="3200" dirty="0" smtClean="0">
                <a:latin typeface="Arial" charset="0"/>
                <a:ea typeface="Arial" charset="0"/>
                <a:cs typeface="Arial" charset="0"/>
              </a:rPr>
            </a:br>
            <a:r>
              <a:rPr lang="en-US" sz="3200" dirty="0" smtClean="0">
                <a:latin typeface="Arial" charset="0"/>
                <a:ea typeface="Arial" charset="0"/>
                <a:cs typeface="Arial" charset="0"/>
              </a:rPr>
              <a:t/>
            </a:r>
            <a:br>
              <a:rPr lang="en-US" sz="3200" dirty="0" smtClean="0">
                <a:latin typeface="Arial" charset="0"/>
                <a:ea typeface="Arial" charset="0"/>
                <a:cs typeface="Arial" charset="0"/>
              </a:rPr>
            </a:br>
            <a:r>
              <a:rPr lang="en-US" sz="3200" dirty="0" smtClean="0">
                <a:latin typeface="Arial" charset="0"/>
                <a:ea typeface="Arial" charset="0"/>
                <a:cs typeface="Arial" charset="0"/>
              </a:rPr>
              <a:t/>
            </a:r>
            <a:br>
              <a:rPr lang="en-US" sz="3200" dirty="0" smtClean="0">
                <a:latin typeface="Arial" charset="0"/>
                <a:ea typeface="Arial" charset="0"/>
                <a:cs typeface="Arial" charset="0"/>
              </a:rPr>
            </a:br>
            <a:r>
              <a:rPr lang="en-US" sz="3200" dirty="0" smtClean="0">
                <a:latin typeface="Arial" charset="0"/>
                <a:ea typeface="Arial" charset="0"/>
                <a:cs typeface="Arial" charset="0"/>
              </a:rPr>
              <a:t/>
            </a:r>
            <a:br>
              <a:rPr lang="en-US" sz="3200" dirty="0" smtClean="0">
                <a:latin typeface="Arial" charset="0"/>
                <a:ea typeface="Arial" charset="0"/>
                <a:cs typeface="Arial" charset="0"/>
              </a:rPr>
            </a:br>
            <a:r>
              <a:rPr lang="en-US" sz="3200" dirty="0" smtClean="0">
                <a:latin typeface="Arial" charset="0"/>
                <a:ea typeface="Arial" charset="0"/>
                <a:cs typeface="Arial" charset="0"/>
              </a:rPr>
              <a:t>Representation and</a:t>
            </a:r>
            <a:br>
              <a:rPr lang="en-US" sz="3200" dirty="0" smtClean="0">
                <a:latin typeface="Arial" charset="0"/>
                <a:ea typeface="Arial" charset="0"/>
                <a:cs typeface="Arial" charset="0"/>
              </a:rPr>
            </a:br>
            <a:r>
              <a:rPr lang="en-US" sz="3200" dirty="0" smtClean="0">
                <a:latin typeface="Arial" charset="0"/>
                <a:ea typeface="Arial" charset="0"/>
                <a:cs typeface="Arial" charset="0"/>
              </a:rPr>
              <a:t>Public Opinion</a:t>
            </a:r>
          </a:p>
        </p:txBody>
      </p:sp>
      <p:pic>
        <p:nvPicPr>
          <p:cNvPr id="86019" name="Picture 3"/>
          <p:cNvPicPr>
            <a:picLocks noChangeAspect="1"/>
          </p:cNvPicPr>
          <p:nvPr/>
        </p:nvPicPr>
        <p:blipFill>
          <a:blip r:embed="rId2"/>
          <a:srcRect/>
          <a:stretch>
            <a:fillRect/>
          </a:stretch>
        </p:blipFill>
        <p:spPr bwMode="auto">
          <a:xfrm>
            <a:off x="4238625" y="0"/>
            <a:ext cx="4905375" cy="688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a:cs typeface="Arial"/>
              </a:rPr>
              <a:t>News report following </a:t>
            </a:r>
            <a:r>
              <a:rPr lang="en-US" sz="3200" dirty="0" err="1" smtClean="0">
                <a:latin typeface="Arial"/>
                <a:cs typeface="Arial"/>
              </a:rPr>
              <a:t>Blackpool</a:t>
            </a:r>
            <a:r>
              <a:rPr lang="en-US" sz="3200" dirty="0" smtClean="0">
                <a:latin typeface="Arial"/>
                <a:cs typeface="Arial"/>
              </a:rPr>
              <a:t> Earthquake</a:t>
            </a:r>
            <a:endParaRPr lang="en-US" sz="3200" dirty="0">
              <a:latin typeface="Arial"/>
              <a:cs typeface="Arial"/>
            </a:endParaRPr>
          </a:p>
        </p:txBody>
      </p:sp>
      <p:pic>
        <p:nvPicPr>
          <p:cNvPr id="7" name="Picture 6"/>
          <p:cNvPicPr>
            <a:picLocks noChangeAspect="1"/>
          </p:cNvPicPr>
          <p:nvPr/>
        </p:nvPicPr>
        <p:blipFill>
          <a:blip r:embed="rId2"/>
          <a:stretch>
            <a:fillRect/>
          </a:stretch>
        </p:blipFill>
        <p:spPr>
          <a:xfrm>
            <a:off x="1358900" y="1778000"/>
            <a:ext cx="6426200" cy="4419600"/>
          </a:xfrm>
          <a:prstGeom prst="rect">
            <a:avLst/>
          </a:prstGeom>
        </p:spPr>
      </p:pic>
      <p:sp>
        <p:nvSpPr>
          <p:cNvPr id="8" name="TextBox 7"/>
          <p:cNvSpPr txBox="1"/>
          <p:nvPr/>
        </p:nvSpPr>
        <p:spPr>
          <a:xfrm>
            <a:off x="7162800" y="6197600"/>
            <a:ext cx="1793167" cy="369332"/>
          </a:xfrm>
          <a:prstGeom prst="rect">
            <a:avLst/>
          </a:prstGeom>
          <a:noFill/>
        </p:spPr>
        <p:txBody>
          <a:bodyPr wrap="none" rtlCol="0">
            <a:spAutoFit/>
          </a:bodyPr>
          <a:lstStyle/>
          <a:p>
            <a:r>
              <a:rPr lang="en-US" dirty="0" smtClean="0"/>
              <a:t>BBC, online news</a:t>
            </a:r>
            <a:endParaRPr lang="en-US"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148687"/>
            <a:ext cx="8229600" cy="1143000"/>
          </a:xfrm>
        </p:spPr>
        <p:txBody>
          <a:bodyPr>
            <a:normAutofit/>
          </a:bodyPr>
          <a:lstStyle/>
          <a:p>
            <a:r>
              <a:rPr lang="en-US" sz="3200" dirty="0" smtClean="0">
                <a:latin typeface="Arial"/>
                <a:cs typeface="Arial"/>
              </a:rPr>
              <a:t>Permeability in Gas </a:t>
            </a:r>
            <a:r>
              <a:rPr lang="en-US" sz="3200" dirty="0" err="1" smtClean="0">
                <a:latin typeface="Arial"/>
                <a:cs typeface="Arial"/>
              </a:rPr>
              <a:t>Shales</a:t>
            </a:r>
            <a:endParaRPr lang="en-US" sz="3200" dirty="0" smtClean="0">
              <a:latin typeface="Arial"/>
              <a:cs typeface="Arial"/>
            </a:endParaRPr>
          </a:p>
        </p:txBody>
      </p:sp>
      <p:sp>
        <p:nvSpPr>
          <p:cNvPr id="3" name="Content Placeholder 2"/>
          <p:cNvSpPr>
            <a:spLocks noGrp="1"/>
          </p:cNvSpPr>
          <p:nvPr>
            <p:ph idx="1"/>
          </p:nvPr>
        </p:nvSpPr>
        <p:spPr>
          <a:xfrm>
            <a:off x="5040313" y="1520825"/>
            <a:ext cx="3717925" cy="2628900"/>
          </a:xfrm>
        </p:spPr>
        <p:txBody>
          <a:bodyPr rtlCol="0">
            <a:noAutofit/>
          </a:bodyPr>
          <a:lstStyle/>
          <a:p>
            <a:pPr fontAlgn="auto">
              <a:spcAft>
                <a:spcPts val="0"/>
              </a:spcAft>
              <a:buFont typeface="Arial" pitchFamily="34" charset="0"/>
              <a:buChar char="•"/>
              <a:defRPr/>
            </a:pPr>
            <a:r>
              <a:rPr lang="en-US" sz="2000" dirty="0" smtClean="0">
                <a:latin typeface="Arial"/>
                <a:cs typeface="Arial"/>
              </a:rPr>
              <a:t>Stress-dependence of permeability is an important input to reservoir simulators</a:t>
            </a:r>
          </a:p>
          <a:p>
            <a:pPr fontAlgn="auto">
              <a:spcAft>
                <a:spcPts val="0"/>
              </a:spcAft>
              <a:buFont typeface="Arial" pitchFamily="34" charset="0"/>
              <a:buChar char="•"/>
              <a:defRPr/>
            </a:pPr>
            <a:endParaRPr lang="en-US" sz="2000" dirty="0" smtClean="0">
              <a:latin typeface="Arial"/>
              <a:cs typeface="Arial"/>
            </a:endParaRPr>
          </a:p>
          <a:p>
            <a:pPr fontAlgn="auto">
              <a:spcAft>
                <a:spcPts val="0"/>
              </a:spcAft>
              <a:buFont typeface="Arial" pitchFamily="34" charset="0"/>
              <a:buChar char="•"/>
              <a:defRPr/>
            </a:pPr>
            <a:r>
              <a:rPr lang="en-US" sz="2000" dirty="0" smtClean="0">
                <a:latin typeface="Arial"/>
                <a:cs typeface="Arial"/>
              </a:rPr>
              <a:t>Recent work has focused on stress dependence of fracture permeability in the Barnett shale</a:t>
            </a:r>
          </a:p>
        </p:txBody>
      </p:sp>
      <p:sp>
        <p:nvSpPr>
          <p:cNvPr id="4" name="Slide Number Placeholder 3"/>
          <p:cNvSpPr>
            <a:spLocks noGrp="1"/>
          </p:cNvSpPr>
          <p:nvPr>
            <p:ph type="sldNum" sz="quarter" idx="12"/>
          </p:nvPr>
        </p:nvSpPr>
        <p:spPr/>
        <p:txBody>
          <a:bodyPr/>
          <a:lstStyle/>
          <a:p>
            <a:pPr>
              <a:defRPr/>
            </a:pPr>
            <a:fld id="{AA7EF55F-641F-4929-8974-DD630027AD2D}" type="slidenum">
              <a:rPr lang="en-US"/>
              <a:pPr>
                <a:defRPr/>
              </a:pPr>
              <a:t>9</a:t>
            </a:fld>
            <a:endParaRPr lang="en-US" dirty="0"/>
          </a:p>
        </p:txBody>
      </p:sp>
      <p:grpSp>
        <p:nvGrpSpPr>
          <p:cNvPr id="2" name="Group 13"/>
          <p:cNvGrpSpPr>
            <a:grpSpLocks/>
          </p:cNvGrpSpPr>
          <p:nvPr/>
        </p:nvGrpSpPr>
        <p:grpSpPr bwMode="auto">
          <a:xfrm>
            <a:off x="358775" y="1520825"/>
            <a:ext cx="4357688" cy="2447925"/>
            <a:chOff x="4463988" y="1916832"/>
            <a:chExt cx="4356484" cy="2448272"/>
          </a:xfrm>
        </p:grpSpPr>
        <p:sp>
          <p:nvSpPr>
            <p:cNvPr id="47109" name="TextBox 6"/>
            <p:cNvSpPr txBox="1">
              <a:spLocks noChangeArrowheads="1"/>
            </p:cNvSpPr>
            <p:nvPr/>
          </p:nvSpPr>
          <p:spPr bwMode="auto">
            <a:xfrm>
              <a:off x="4572000" y="1988840"/>
              <a:ext cx="3492388" cy="430887"/>
            </a:xfrm>
            <a:prstGeom prst="rect">
              <a:avLst/>
            </a:prstGeom>
            <a:noFill/>
            <a:ln w="9525">
              <a:noFill/>
              <a:miter lim="800000"/>
              <a:headEnd/>
              <a:tailEnd/>
            </a:ln>
          </p:spPr>
          <p:txBody>
            <a:bodyPr lIns="0" tIns="0" rIns="0" bIns="0">
              <a:spAutoFit/>
            </a:bodyPr>
            <a:lstStyle/>
            <a:p>
              <a:r>
                <a:rPr lang="en-US" sz="1400" b="1">
                  <a:latin typeface="Calibri" pitchFamily="34" charset="0"/>
                </a:rPr>
                <a:t>Multiple scales of permeability, all potentially affected by stress changes</a:t>
              </a:r>
            </a:p>
          </p:txBody>
        </p:sp>
        <p:grpSp>
          <p:nvGrpSpPr>
            <p:cNvPr id="5" name="Group 10"/>
            <p:cNvGrpSpPr>
              <a:grpSpLocks/>
            </p:cNvGrpSpPr>
            <p:nvPr/>
          </p:nvGrpSpPr>
          <p:grpSpPr bwMode="auto">
            <a:xfrm>
              <a:off x="4572000" y="2494057"/>
              <a:ext cx="4240324" cy="1799039"/>
              <a:chOff x="4572000" y="2420888"/>
              <a:chExt cx="4240324" cy="1799039"/>
            </a:xfrm>
          </p:grpSpPr>
          <p:pic>
            <p:nvPicPr>
              <p:cNvPr id="47112" name="Picture 4"/>
              <p:cNvPicPr>
                <a:picLocks noChangeAspect="1" noChangeArrowheads="1"/>
              </p:cNvPicPr>
              <p:nvPr/>
            </p:nvPicPr>
            <p:blipFill>
              <a:blip r:embed="rId2"/>
              <a:srcRect l="22736" t="35089" r="51204" b="38196"/>
              <a:stretch>
                <a:fillRect/>
              </a:stretch>
            </p:blipFill>
            <p:spPr bwMode="auto">
              <a:xfrm>
                <a:off x="4572000" y="2420888"/>
                <a:ext cx="4240324" cy="1296144"/>
              </a:xfrm>
              <a:prstGeom prst="rect">
                <a:avLst/>
              </a:prstGeom>
              <a:noFill/>
              <a:ln w="9525">
                <a:noFill/>
                <a:miter lim="800000"/>
                <a:headEnd/>
                <a:tailEnd/>
              </a:ln>
            </p:spPr>
          </p:pic>
          <p:sp>
            <p:nvSpPr>
              <p:cNvPr id="47113" name="TextBox 7"/>
              <p:cNvSpPr txBox="1">
                <a:spLocks noChangeArrowheads="1"/>
              </p:cNvSpPr>
              <p:nvPr/>
            </p:nvSpPr>
            <p:spPr bwMode="auto">
              <a:xfrm>
                <a:off x="4608004" y="3789040"/>
                <a:ext cx="1296144" cy="430887"/>
              </a:xfrm>
              <a:prstGeom prst="rect">
                <a:avLst/>
              </a:prstGeom>
              <a:noFill/>
              <a:ln w="9525">
                <a:noFill/>
                <a:miter lim="800000"/>
                <a:headEnd/>
                <a:tailEnd/>
              </a:ln>
            </p:spPr>
            <p:txBody>
              <a:bodyPr lIns="0" tIns="0" rIns="0" bIns="0">
                <a:spAutoFit/>
              </a:bodyPr>
              <a:lstStyle/>
              <a:p>
                <a:pPr algn="ctr"/>
                <a:r>
                  <a:rPr lang="en-US" sz="1400">
                    <a:latin typeface="Calibri" pitchFamily="34" charset="0"/>
                  </a:rPr>
                  <a:t>Desorption From Internal Surfaces </a:t>
                </a:r>
              </a:p>
            </p:txBody>
          </p:sp>
          <p:sp>
            <p:nvSpPr>
              <p:cNvPr id="47114" name="TextBox 8"/>
              <p:cNvSpPr txBox="1">
                <a:spLocks noChangeArrowheads="1"/>
              </p:cNvSpPr>
              <p:nvPr/>
            </p:nvSpPr>
            <p:spPr bwMode="auto">
              <a:xfrm>
                <a:off x="6120172" y="3789040"/>
                <a:ext cx="1296144" cy="430887"/>
              </a:xfrm>
              <a:prstGeom prst="rect">
                <a:avLst/>
              </a:prstGeom>
              <a:noFill/>
              <a:ln w="9525">
                <a:noFill/>
                <a:miter lim="800000"/>
                <a:headEnd/>
                <a:tailEnd/>
              </a:ln>
            </p:spPr>
            <p:txBody>
              <a:bodyPr lIns="0" tIns="0" rIns="0" bIns="0">
                <a:spAutoFit/>
              </a:bodyPr>
              <a:lstStyle/>
              <a:p>
                <a:pPr algn="ctr"/>
                <a:r>
                  <a:rPr lang="en-US" sz="1400">
                    <a:latin typeface="Calibri" pitchFamily="34" charset="0"/>
                  </a:rPr>
                  <a:t>Flow Through Intact Matrix</a:t>
                </a:r>
              </a:p>
            </p:txBody>
          </p:sp>
          <p:sp>
            <p:nvSpPr>
              <p:cNvPr id="47115" name="TextBox 9"/>
              <p:cNvSpPr txBox="1">
                <a:spLocks noChangeArrowheads="1"/>
              </p:cNvSpPr>
              <p:nvPr/>
            </p:nvSpPr>
            <p:spPr bwMode="auto">
              <a:xfrm>
                <a:off x="7452320" y="3789040"/>
                <a:ext cx="1296144" cy="430887"/>
              </a:xfrm>
              <a:prstGeom prst="rect">
                <a:avLst/>
              </a:prstGeom>
              <a:noFill/>
              <a:ln w="9525">
                <a:noFill/>
                <a:miter lim="800000"/>
                <a:headEnd/>
                <a:tailEnd/>
              </a:ln>
            </p:spPr>
            <p:txBody>
              <a:bodyPr lIns="0" tIns="0" rIns="0" bIns="0">
                <a:spAutoFit/>
              </a:bodyPr>
              <a:lstStyle/>
              <a:p>
                <a:pPr algn="ctr"/>
                <a:r>
                  <a:rPr lang="en-US" sz="1400">
                    <a:latin typeface="Calibri" pitchFamily="34" charset="0"/>
                  </a:rPr>
                  <a:t>Flow Through Fracture Network</a:t>
                </a:r>
              </a:p>
            </p:txBody>
          </p:sp>
        </p:grpSp>
        <p:sp>
          <p:nvSpPr>
            <p:cNvPr id="13" name="Rectangle 12"/>
            <p:cNvSpPr/>
            <p:nvPr/>
          </p:nvSpPr>
          <p:spPr>
            <a:xfrm>
              <a:off x="4463988" y="1916832"/>
              <a:ext cx="4356484" cy="244827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2800" b="1" dirty="0">
                <a:solidFill>
                  <a:schemeClr val="bg1"/>
                </a:solidFill>
              </a:endParaRPr>
            </a:p>
          </p:txBody>
        </p:sp>
      </p:grpSp>
      <p:grpSp>
        <p:nvGrpSpPr>
          <p:cNvPr id="14" name="Group 10"/>
          <p:cNvGrpSpPr>
            <a:grpSpLocks/>
          </p:cNvGrpSpPr>
          <p:nvPr/>
        </p:nvGrpSpPr>
        <p:grpSpPr bwMode="auto">
          <a:xfrm>
            <a:off x="0" y="838200"/>
            <a:ext cx="9144000" cy="136525"/>
            <a:chOff x="0" y="1180"/>
            <a:chExt cx="5760" cy="86"/>
          </a:xfrm>
        </p:grpSpPr>
        <p:sp>
          <p:nvSpPr>
            <p:cNvPr id="15" name="Rectangle 1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 name="Rectangle 1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18" name="Rectangle 13"/>
          <p:cNvSpPr>
            <a:spLocks noChangeArrowheads="1"/>
          </p:cNvSpPr>
          <p:nvPr/>
        </p:nvSpPr>
        <p:spPr bwMode="auto">
          <a:xfrm>
            <a:off x="503238" y="4685765"/>
            <a:ext cx="8101012" cy="1477328"/>
          </a:xfrm>
          <a:prstGeom prst="rect">
            <a:avLst/>
          </a:prstGeom>
          <a:noFill/>
          <a:ln w="9525">
            <a:solidFill>
              <a:schemeClr val="tx1"/>
            </a:solidFill>
            <a:miter lim="800000"/>
            <a:headEnd/>
            <a:tailEnd/>
          </a:ln>
        </p:spPr>
        <p:txBody>
          <a:bodyPr lIns="0" tIns="0" rIns="0" bIns="0">
            <a:spAutoFit/>
          </a:bodyPr>
          <a:lstStyle/>
          <a:p>
            <a:pPr algn="ctr"/>
            <a:r>
              <a:rPr lang="en-US" sz="2400" dirty="0">
                <a:latin typeface="Arial"/>
                <a:cs typeface="Arial"/>
              </a:rPr>
              <a:t>Our study is the first attempt to measure effective stress coefficients for matrix permeability in a gas shale reservoir</a:t>
            </a:r>
          </a:p>
          <a:p>
            <a:pPr algn="ctr"/>
            <a:endParaRPr lang="en-US" sz="2400" dirty="0">
              <a:latin typeface="Arial"/>
              <a:cs typeface="Arial"/>
            </a:endParaRPr>
          </a:p>
          <a:p>
            <a:pPr algn="ctr"/>
            <a:r>
              <a:rPr lang="en-US" sz="2400" dirty="0" err="1">
                <a:latin typeface="Arial"/>
                <a:cs typeface="Arial"/>
              </a:rPr>
              <a:t>k(P</a:t>
            </a:r>
            <a:r>
              <a:rPr lang="en-US" sz="2400" baseline="-25000" dirty="0" err="1">
                <a:latin typeface="Arial"/>
                <a:cs typeface="Arial"/>
              </a:rPr>
              <a:t>eff</a:t>
            </a:r>
            <a:r>
              <a:rPr lang="en-US" sz="2400" dirty="0">
                <a:latin typeface="Arial"/>
                <a:cs typeface="Arial"/>
              </a:rPr>
              <a:t>);   </a:t>
            </a:r>
            <a:r>
              <a:rPr lang="en-US" sz="2400" dirty="0" err="1">
                <a:latin typeface="Arial"/>
                <a:cs typeface="Arial"/>
              </a:rPr>
              <a:t>P</a:t>
            </a:r>
            <a:r>
              <a:rPr lang="en-US" sz="2400" baseline="-25000" dirty="0" err="1">
                <a:latin typeface="Arial"/>
                <a:cs typeface="Arial"/>
              </a:rPr>
              <a:t>eff</a:t>
            </a:r>
            <a:r>
              <a:rPr lang="en-US" sz="2400" dirty="0">
                <a:latin typeface="Arial"/>
                <a:cs typeface="Arial"/>
              </a:rPr>
              <a:t> = P</a:t>
            </a:r>
            <a:r>
              <a:rPr lang="en-US" sz="2400" baseline="-25000" dirty="0">
                <a:latin typeface="Arial"/>
                <a:cs typeface="Arial"/>
              </a:rPr>
              <a:t>c</a:t>
            </a:r>
            <a:r>
              <a:rPr lang="en-US" sz="2400" dirty="0">
                <a:latin typeface="Arial"/>
                <a:cs typeface="Arial"/>
              </a:rPr>
              <a:t> -  </a:t>
            </a:r>
            <a:r>
              <a:rPr lang="en-US" sz="2400" dirty="0" err="1">
                <a:latin typeface="Arial"/>
                <a:cs typeface="Arial"/>
              </a:rPr>
              <a:t>χ</a:t>
            </a:r>
            <a:r>
              <a:rPr lang="en-US" sz="2400" dirty="0">
                <a:latin typeface="Arial"/>
                <a:cs typeface="Arial"/>
              </a:rPr>
              <a:t>*P</a:t>
            </a:r>
            <a:r>
              <a:rPr lang="en-US" sz="2400" baseline="-25000" dirty="0">
                <a:latin typeface="Arial"/>
                <a:cs typeface="Arial"/>
              </a:rPr>
              <a:t>p</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8"/>
            <a:ext cx="8229600" cy="1143000"/>
          </a:xfrm>
        </p:spPr>
        <p:txBody>
          <a:bodyPr>
            <a:normAutofit/>
          </a:bodyPr>
          <a:lstStyle/>
          <a:p>
            <a:r>
              <a:rPr lang="en-US" sz="3200"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431800" y="1048280"/>
            <a:ext cx="8366760" cy="5809720"/>
          </a:xfrm>
        </p:spPr>
        <p:txBody>
          <a:bodyPr>
            <a:noAutofit/>
          </a:bodyPr>
          <a:lstStyle/>
          <a:p>
            <a:r>
              <a:rPr lang="en-US" sz="2800" u="sng" dirty="0" smtClean="0">
                <a:latin typeface="Arial"/>
                <a:cs typeface="Arial"/>
              </a:rPr>
              <a:t>Protection of water quality-3</a:t>
            </a:r>
            <a:r>
              <a:rPr lang="en-US" sz="2800" dirty="0" smtClean="0">
                <a:latin typeface="Arial"/>
                <a:cs typeface="Arial"/>
              </a:rPr>
              <a:t>:</a:t>
            </a:r>
          </a:p>
          <a:p>
            <a:pPr lvl="1"/>
            <a:r>
              <a:rPr lang="en-US" dirty="0" smtClean="0">
                <a:latin typeface="Arial"/>
                <a:cs typeface="Arial"/>
              </a:rPr>
              <a:t>Adopt best practices in well development and construction, especially casing, cementing, and pressure management. Pressure testing of cemented casing and state-of-the-art cement bond logs should be used to confirm formation isolation. </a:t>
            </a:r>
          </a:p>
          <a:p>
            <a:endParaRPr lang="en-US" sz="2400" dirty="0" smtClean="0">
              <a:latin typeface="Arial"/>
              <a:cs typeface="Arial"/>
            </a:endParaRPr>
          </a:p>
          <a:p>
            <a:endParaRPr lang="en-US" sz="2400" dirty="0" smtClean="0">
              <a:latin typeface="Arial"/>
              <a:cs typeface="Arial"/>
            </a:endParaRPr>
          </a:p>
          <a:p>
            <a:endParaRPr lang="en-US" sz="2400" dirty="0" smtClean="0">
              <a:latin typeface="Arial"/>
              <a:cs typeface="Arial"/>
            </a:endParaRPr>
          </a:p>
        </p:txBody>
      </p:sp>
      <p:grpSp>
        <p:nvGrpSpPr>
          <p:cNvPr id="4" name="Group 10"/>
          <p:cNvGrpSpPr>
            <a:grpSpLocks/>
          </p:cNvGrpSpPr>
          <p:nvPr/>
        </p:nvGrpSpPr>
        <p:grpSpPr bwMode="auto">
          <a:xfrm>
            <a:off x="12700" y="8509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65100" y="889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6082" name="Picture 247" descr="10IRPhoto_Marcellus"/>
          <p:cNvPicPr>
            <a:picLocks noChangeAspect="1" noChangeArrowheads="1"/>
          </p:cNvPicPr>
          <p:nvPr/>
        </p:nvPicPr>
        <p:blipFill>
          <a:blip r:embed="rId3">
            <a:lum bright="-12000" contrast="30000"/>
            <a:grayscl/>
          </a:blip>
          <a:srcRect l="124" t="13316" r="2124" b="32053"/>
          <a:stretch>
            <a:fillRect/>
          </a:stretch>
        </p:blipFill>
        <p:spPr bwMode="auto">
          <a:xfrm>
            <a:off x="1128713" y="1808163"/>
            <a:ext cx="7491412" cy="3140075"/>
          </a:xfrm>
          <a:prstGeom prst="rect">
            <a:avLst/>
          </a:prstGeom>
          <a:noFill/>
          <a:ln w="9525">
            <a:noFill/>
            <a:miter lim="800000"/>
            <a:headEnd/>
            <a:tailEnd/>
          </a:ln>
        </p:spPr>
      </p:pic>
      <p:sp>
        <p:nvSpPr>
          <p:cNvPr id="493818" name="Rectangle 250"/>
          <p:cNvSpPr>
            <a:spLocks noChangeArrowheads="1"/>
          </p:cNvSpPr>
          <p:nvPr/>
        </p:nvSpPr>
        <p:spPr bwMode="auto">
          <a:xfrm>
            <a:off x="1133475" y="1797050"/>
            <a:ext cx="7508875" cy="1003300"/>
          </a:xfrm>
          <a:prstGeom prst="rect">
            <a:avLst/>
          </a:prstGeom>
          <a:solidFill>
            <a:srgbClr val="FF0000">
              <a:alpha val="27058"/>
            </a:srgbClr>
          </a:solidFill>
          <a:ln w="9525">
            <a:noFill/>
            <a:miter lim="800000"/>
            <a:headEnd/>
            <a:tailEnd/>
          </a:ln>
        </p:spPr>
        <p:txBody>
          <a:bodyPr wrap="none" anchor="ctr">
            <a:prstTxWarp prst="textNoShape">
              <a:avLst/>
            </a:prstTxWarp>
          </a:bodyPr>
          <a:lstStyle/>
          <a:p>
            <a:endParaRPr lang="en-US"/>
          </a:p>
        </p:txBody>
      </p:sp>
      <p:sp>
        <p:nvSpPr>
          <p:cNvPr id="46084" name="Rectangle 2"/>
          <p:cNvSpPr>
            <a:spLocks noGrp="1" noChangeArrowheads="1"/>
          </p:cNvSpPr>
          <p:nvPr>
            <p:ph type="title"/>
          </p:nvPr>
        </p:nvSpPr>
        <p:spPr>
          <a:xfrm>
            <a:off x="457200" y="-97460"/>
            <a:ext cx="8229600" cy="1143000"/>
          </a:xfrm>
        </p:spPr>
        <p:txBody>
          <a:bodyPr/>
          <a:lstStyle/>
          <a:p>
            <a:pPr eaLnBrk="1" hangingPunct="1"/>
            <a:r>
              <a:rPr lang="en-US" sz="3200" dirty="0" smtClean="0">
                <a:latin typeface="Arial" charset="0"/>
                <a:ea typeface="Arial" charset="0"/>
                <a:cs typeface="Arial" charset="0"/>
              </a:rPr>
              <a:t>The Challenges of $4 Gas</a:t>
            </a:r>
          </a:p>
        </p:txBody>
      </p:sp>
      <p:sp>
        <p:nvSpPr>
          <p:cNvPr id="46085" name="Line 116"/>
          <p:cNvSpPr>
            <a:spLocks noChangeShapeType="1"/>
          </p:cNvSpPr>
          <p:nvPr/>
        </p:nvSpPr>
        <p:spPr bwMode="auto">
          <a:xfrm>
            <a:off x="1133475" y="4032250"/>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6" name="Line 117"/>
          <p:cNvSpPr>
            <a:spLocks noChangeShapeType="1"/>
          </p:cNvSpPr>
          <p:nvPr/>
        </p:nvSpPr>
        <p:spPr bwMode="auto">
          <a:xfrm>
            <a:off x="1133475" y="3151188"/>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7" name="Line 118"/>
          <p:cNvSpPr>
            <a:spLocks noChangeShapeType="1"/>
          </p:cNvSpPr>
          <p:nvPr/>
        </p:nvSpPr>
        <p:spPr bwMode="auto">
          <a:xfrm>
            <a:off x="1133475" y="2255838"/>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8" name="Line 236"/>
          <p:cNvSpPr>
            <a:spLocks noChangeShapeType="1"/>
          </p:cNvSpPr>
          <p:nvPr/>
        </p:nvSpPr>
        <p:spPr bwMode="auto">
          <a:xfrm>
            <a:off x="1133475" y="3589338"/>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9" name="Line 237"/>
          <p:cNvSpPr>
            <a:spLocks noChangeShapeType="1"/>
          </p:cNvSpPr>
          <p:nvPr/>
        </p:nvSpPr>
        <p:spPr bwMode="auto">
          <a:xfrm>
            <a:off x="1133475" y="4473575"/>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90" name="Line 238"/>
          <p:cNvSpPr>
            <a:spLocks noChangeShapeType="1"/>
          </p:cNvSpPr>
          <p:nvPr/>
        </p:nvSpPr>
        <p:spPr bwMode="auto">
          <a:xfrm>
            <a:off x="1133475" y="2708275"/>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91" name="Rectangle 115"/>
          <p:cNvSpPr>
            <a:spLocks noChangeArrowheads="1"/>
          </p:cNvSpPr>
          <p:nvPr/>
        </p:nvSpPr>
        <p:spPr bwMode="auto">
          <a:xfrm>
            <a:off x="1133475" y="1809750"/>
            <a:ext cx="7497763" cy="3109913"/>
          </a:xfrm>
          <a:prstGeom prst="rect">
            <a:avLst/>
          </a:prstGeom>
          <a:noFill/>
          <a:ln w="9525">
            <a:noFill/>
            <a:miter lim="800000"/>
            <a:headEnd/>
            <a:tailEnd/>
          </a:ln>
        </p:spPr>
        <p:txBody>
          <a:bodyPr>
            <a:prstTxWarp prst="textNoShape">
              <a:avLst/>
            </a:prstTxWarp>
          </a:bodyPr>
          <a:lstStyle/>
          <a:p>
            <a:endParaRPr lang="en-US"/>
          </a:p>
        </p:txBody>
      </p:sp>
      <p:sp>
        <p:nvSpPr>
          <p:cNvPr id="46092" name="Rectangle 120"/>
          <p:cNvSpPr>
            <a:spLocks noChangeArrowheads="1"/>
          </p:cNvSpPr>
          <p:nvPr/>
        </p:nvSpPr>
        <p:spPr bwMode="auto">
          <a:xfrm>
            <a:off x="1181100" y="4564063"/>
            <a:ext cx="109538" cy="373062"/>
          </a:xfrm>
          <a:prstGeom prst="rect">
            <a:avLst/>
          </a:prstGeom>
          <a:solidFill>
            <a:schemeClr val="accent1"/>
          </a:solidFill>
          <a:ln w="8001">
            <a:solidFill>
              <a:schemeClr val="bg1"/>
            </a:solidFill>
            <a:miter lim="800000"/>
            <a:headEnd/>
            <a:tailEnd/>
          </a:ln>
        </p:spPr>
        <p:txBody>
          <a:bodyPr>
            <a:prstTxWarp prst="textNoShape">
              <a:avLst/>
            </a:prstTxWarp>
          </a:bodyPr>
          <a:lstStyle/>
          <a:p>
            <a:endParaRPr lang="en-US"/>
          </a:p>
        </p:txBody>
      </p:sp>
      <p:sp>
        <p:nvSpPr>
          <p:cNvPr id="493689" name="Rectangle 121"/>
          <p:cNvSpPr>
            <a:spLocks noChangeArrowheads="1"/>
          </p:cNvSpPr>
          <p:nvPr/>
        </p:nvSpPr>
        <p:spPr bwMode="auto">
          <a:xfrm>
            <a:off x="1400175" y="4532313"/>
            <a:ext cx="98425" cy="4143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0" name="Rectangle 122"/>
          <p:cNvSpPr>
            <a:spLocks noChangeArrowheads="1"/>
          </p:cNvSpPr>
          <p:nvPr/>
        </p:nvSpPr>
        <p:spPr bwMode="auto">
          <a:xfrm>
            <a:off x="1604963" y="4481513"/>
            <a:ext cx="109537" cy="4651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1" name="Rectangle 123"/>
          <p:cNvSpPr>
            <a:spLocks noChangeArrowheads="1"/>
          </p:cNvSpPr>
          <p:nvPr/>
        </p:nvSpPr>
        <p:spPr bwMode="auto">
          <a:xfrm>
            <a:off x="1824038" y="4432300"/>
            <a:ext cx="107950" cy="51435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2" name="Rectangle 124"/>
          <p:cNvSpPr>
            <a:spLocks noChangeArrowheads="1"/>
          </p:cNvSpPr>
          <p:nvPr/>
        </p:nvSpPr>
        <p:spPr bwMode="auto">
          <a:xfrm>
            <a:off x="2041525" y="4432300"/>
            <a:ext cx="98425" cy="51435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3" name="Rectangle 125"/>
          <p:cNvSpPr>
            <a:spLocks noChangeArrowheads="1"/>
          </p:cNvSpPr>
          <p:nvPr/>
        </p:nvSpPr>
        <p:spPr bwMode="auto">
          <a:xfrm>
            <a:off x="2249488" y="4389438"/>
            <a:ext cx="107950" cy="5572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4" name="Rectangle 126"/>
          <p:cNvSpPr>
            <a:spLocks noChangeArrowheads="1"/>
          </p:cNvSpPr>
          <p:nvPr/>
        </p:nvSpPr>
        <p:spPr bwMode="auto">
          <a:xfrm>
            <a:off x="2466975" y="4370388"/>
            <a:ext cx="107950" cy="5762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6099" name="Rectangle 127"/>
          <p:cNvSpPr>
            <a:spLocks noChangeArrowheads="1"/>
          </p:cNvSpPr>
          <p:nvPr/>
        </p:nvSpPr>
        <p:spPr bwMode="auto">
          <a:xfrm>
            <a:off x="2682875" y="4367213"/>
            <a:ext cx="98425" cy="576262"/>
          </a:xfrm>
          <a:prstGeom prst="rect">
            <a:avLst/>
          </a:prstGeom>
          <a:solidFill>
            <a:srgbClr val="FFFF00"/>
          </a:solidFill>
          <a:ln w="8001">
            <a:solidFill>
              <a:schemeClr val="bg1"/>
            </a:solidFill>
            <a:miter lim="800000"/>
            <a:headEnd/>
            <a:tailEnd/>
          </a:ln>
        </p:spPr>
        <p:txBody>
          <a:bodyPr>
            <a:prstTxWarp prst="textNoShape">
              <a:avLst/>
            </a:prstTxWarp>
          </a:bodyPr>
          <a:lstStyle/>
          <a:p>
            <a:endParaRPr lang="en-US"/>
          </a:p>
        </p:txBody>
      </p:sp>
      <p:sp>
        <p:nvSpPr>
          <p:cNvPr id="46100" name="Rectangle 128"/>
          <p:cNvSpPr>
            <a:spLocks noChangeArrowheads="1"/>
          </p:cNvSpPr>
          <p:nvPr/>
        </p:nvSpPr>
        <p:spPr bwMode="auto">
          <a:xfrm>
            <a:off x="2890838" y="4295775"/>
            <a:ext cx="109537" cy="650875"/>
          </a:xfrm>
          <a:prstGeom prst="rect">
            <a:avLst/>
          </a:prstGeom>
          <a:solidFill>
            <a:srgbClr val="FFFF00"/>
          </a:solidFill>
          <a:ln w="8001">
            <a:solidFill>
              <a:schemeClr val="bg1"/>
            </a:solidFill>
            <a:miter lim="800000"/>
            <a:headEnd/>
            <a:tailEnd/>
          </a:ln>
        </p:spPr>
        <p:txBody>
          <a:bodyPr>
            <a:prstTxWarp prst="textNoShape">
              <a:avLst/>
            </a:prstTxWarp>
          </a:bodyPr>
          <a:lstStyle/>
          <a:p>
            <a:endParaRPr lang="en-US"/>
          </a:p>
        </p:txBody>
      </p:sp>
      <p:sp>
        <p:nvSpPr>
          <p:cNvPr id="493697" name="Rectangle 129"/>
          <p:cNvSpPr>
            <a:spLocks noChangeArrowheads="1"/>
          </p:cNvSpPr>
          <p:nvPr/>
        </p:nvSpPr>
        <p:spPr bwMode="auto">
          <a:xfrm>
            <a:off x="3108325" y="4254500"/>
            <a:ext cx="109538" cy="69215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8" name="Rectangle 130"/>
          <p:cNvSpPr>
            <a:spLocks noChangeArrowheads="1"/>
          </p:cNvSpPr>
          <p:nvPr/>
        </p:nvSpPr>
        <p:spPr bwMode="auto">
          <a:xfrm>
            <a:off x="3324225" y="4205288"/>
            <a:ext cx="109538" cy="7413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9" name="Rectangle 131"/>
          <p:cNvSpPr>
            <a:spLocks noChangeArrowheads="1"/>
          </p:cNvSpPr>
          <p:nvPr/>
        </p:nvSpPr>
        <p:spPr bwMode="auto">
          <a:xfrm>
            <a:off x="3543300" y="4160838"/>
            <a:ext cx="93663" cy="7858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0" name="Rectangle 132"/>
          <p:cNvSpPr>
            <a:spLocks noChangeArrowheads="1"/>
          </p:cNvSpPr>
          <p:nvPr/>
        </p:nvSpPr>
        <p:spPr bwMode="auto">
          <a:xfrm>
            <a:off x="3749675" y="4168775"/>
            <a:ext cx="103188" cy="7778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1" name="Rectangle 133"/>
          <p:cNvSpPr>
            <a:spLocks noChangeArrowheads="1"/>
          </p:cNvSpPr>
          <p:nvPr/>
        </p:nvSpPr>
        <p:spPr bwMode="auto">
          <a:xfrm>
            <a:off x="3968750" y="4171950"/>
            <a:ext cx="107950" cy="77470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2" name="Rectangle 134"/>
          <p:cNvSpPr>
            <a:spLocks noChangeArrowheads="1"/>
          </p:cNvSpPr>
          <p:nvPr/>
        </p:nvSpPr>
        <p:spPr bwMode="auto">
          <a:xfrm>
            <a:off x="4184650" y="4181475"/>
            <a:ext cx="98425" cy="7651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6107" name="Rectangle 135"/>
          <p:cNvSpPr>
            <a:spLocks noChangeArrowheads="1"/>
          </p:cNvSpPr>
          <p:nvPr/>
        </p:nvSpPr>
        <p:spPr bwMode="auto">
          <a:xfrm>
            <a:off x="4392613" y="4130675"/>
            <a:ext cx="107950" cy="815975"/>
          </a:xfrm>
          <a:prstGeom prst="rect">
            <a:avLst/>
          </a:prstGeom>
          <a:solidFill>
            <a:srgbClr val="FFFF00"/>
          </a:solidFill>
          <a:ln w="8001">
            <a:solidFill>
              <a:schemeClr val="bg1"/>
            </a:solidFill>
            <a:miter lim="800000"/>
            <a:headEnd/>
            <a:tailEnd/>
          </a:ln>
        </p:spPr>
        <p:txBody>
          <a:bodyPr>
            <a:prstTxWarp prst="textNoShape">
              <a:avLst/>
            </a:prstTxWarp>
          </a:bodyPr>
          <a:lstStyle/>
          <a:p>
            <a:endParaRPr lang="en-US"/>
          </a:p>
        </p:txBody>
      </p:sp>
      <p:sp>
        <p:nvSpPr>
          <p:cNvPr id="493704" name="Rectangle 136"/>
          <p:cNvSpPr>
            <a:spLocks noChangeArrowheads="1"/>
          </p:cNvSpPr>
          <p:nvPr/>
        </p:nvSpPr>
        <p:spPr bwMode="auto">
          <a:xfrm>
            <a:off x="4610100" y="4087813"/>
            <a:ext cx="109538" cy="8588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5" name="Rectangle 137"/>
          <p:cNvSpPr>
            <a:spLocks noChangeArrowheads="1"/>
          </p:cNvSpPr>
          <p:nvPr/>
        </p:nvSpPr>
        <p:spPr bwMode="auto">
          <a:xfrm>
            <a:off x="4827588" y="4033838"/>
            <a:ext cx="98425" cy="9128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6" name="Rectangle 138"/>
          <p:cNvSpPr>
            <a:spLocks noChangeArrowheads="1"/>
          </p:cNvSpPr>
          <p:nvPr/>
        </p:nvSpPr>
        <p:spPr bwMode="auto">
          <a:xfrm>
            <a:off x="5033963" y="3952875"/>
            <a:ext cx="109537" cy="9937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7" name="Rectangle 139"/>
          <p:cNvSpPr>
            <a:spLocks noChangeArrowheads="1"/>
          </p:cNvSpPr>
          <p:nvPr/>
        </p:nvSpPr>
        <p:spPr bwMode="auto">
          <a:xfrm>
            <a:off x="5251450" y="3957638"/>
            <a:ext cx="109538" cy="9890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8" name="Rectangle 140"/>
          <p:cNvSpPr>
            <a:spLocks noChangeArrowheads="1"/>
          </p:cNvSpPr>
          <p:nvPr/>
        </p:nvSpPr>
        <p:spPr bwMode="auto">
          <a:xfrm>
            <a:off x="5468938" y="3903663"/>
            <a:ext cx="100012" cy="104298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9" name="Rectangle 141"/>
          <p:cNvSpPr>
            <a:spLocks noChangeArrowheads="1"/>
          </p:cNvSpPr>
          <p:nvPr/>
        </p:nvSpPr>
        <p:spPr bwMode="auto">
          <a:xfrm>
            <a:off x="5676900" y="3843338"/>
            <a:ext cx="109538" cy="11033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0" name="Rectangle 142"/>
          <p:cNvSpPr>
            <a:spLocks noChangeArrowheads="1"/>
          </p:cNvSpPr>
          <p:nvPr/>
        </p:nvSpPr>
        <p:spPr bwMode="auto">
          <a:xfrm>
            <a:off x="5892800" y="3717925"/>
            <a:ext cx="109538" cy="122872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1" name="Rectangle 143"/>
          <p:cNvSpPr>
            <a:spLocks noChangeArrowheads="1"/>
          </p:cNvSpPr>
          <p:nvPr/>
        </p:nvSpPr>
        <p:spPr bwMode="auto">
          <a:xfrm>
            <a:off x="6111875" y="3709988"/>
            <a:ext cx="107950" cy="12366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2" name="Rectangle 144"/>
          <p:cNvSpPr>
            <a:spLocks noChangeArrowheads="1"/>
          </p:cNvSpPr>
          <p:nvPr/>
        </p:nvSpPr>
        <p:spPr bwMode="auto">
          <a:xfrm>
            <a:off x="6319838" y="3527425"/>
            <a:ext cx="107950" cy="141922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3" name="Rectangle 145"/>
          <p:cNvSpPr>
            <a:spLocks noChangeArrowheads="1"/>
          </p:cNvSpPr>
          <p:nvPr/>
        </p:nvSpPr>
        <p:spPr bwMode="auto">
          <a:xfrm>
            <a:off x="6537325" y="3443288"/>
            <a:ext cx="106363" cy="15033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4" name="Rectangle 146"/>
          <p:cNvSpPr>
            <a:spLocks noChangeArrowheads="1"/>
          </p:cNvSpPr>
          <p:nvPr/>
        </p:nvSpPr>
        <p:spPr bwMode="auto">
          <a:xfrm>
            <a:off x="6753225" y="3308350"/>
            <a:ext cx="109538" cy="163830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5" name="Rectangle 147"/>
          <p:cNvSpPr>
            <a:spLocks noChangeArrowheads="1"/>
          </p:cNvSpPr>
          <p:nvPr/>
        </p:nvSpPr>
        <p:spPr bwMode="auto">
          <a:xfrm>
            <a:off x="6970713" y="3270250"/>
            <a:ext cx="98425" cy="167640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6" name="Rectangle 148"/>
          <p:cNvSpPr>
            <a:spLocks noChangeArrowheads="1"/>
          </p:cNvSpPr>
          <p:nvPr/>
        </p:nvSpPr>
        <p:spPr bwMode="auto">
          <a:xfrm>
            <a:off x="7178675" y="3228975"/>
            <a:ext cx="109538" cy="17176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7" name="Rectangle 149"/>
          <p:cNvSpPr>
            <a:spLocks noChangeArrowheads="1"/>
          </p:cNvSpPr>
          <p:nvPr/>
        </p:nvSpPr>
        <p:spPr bwMode="auto">
          <a:xfrm>
            <a:off x="7396163" y="3224213"/>
            <a:ext cx="109537" cy="17224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8" name="Rectangle 150"/>
          <p:cNvSpPr>
            <a:spLocks noChangeArrowheads="1"/>
          </p:cNvSpPr>
          <p:nvPr/>
        </p:nvSpPr>
        <p:spPr bwMode="auto">
          <a:xfrm>
            <a:off x="7612063" y="3179763"/>
            <a:ext cx="100012" cy="176688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9" name="Rectangle 151"/>
          <p:cNvSpPr>
            <a:spLocks noChangeArrowheads="1"/>
          </p:cNvSpPr>
          <p:nvPr/>
        </p:nvSpPr>
        <p:spPr bwMode="auto">
          <a:xfrm>
            <a:off x="7820025" y="3195638"/>
            <a:ext cx="109538" cy="17510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20" name="Rectangle 152"/>
          <p:cNvSpPr>
            <a:spLocks noChangeArrowheads="1"/>
          </p:cNvSpPr>
          <p:nvPr/>
        </p:nvSpPr>
        <p:spPr bwMode="auto">
          <a:xfrm>
            <a:off x="8037513" y="3082925"/>
            <a:ext cx="109537" cy="186372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21" name="Rectangle 153"/>
          <p:cNvSpPr>
            <a:spLocks noChangeArrowheads="1"/>
          </p:cNvSpPr>
          <p:nvPr/>
        </p:nvSpPr>
        <p:spPr bwMode="auto">
          <a:xfrm>
            <a:off x="8256588" y="2555875"/>
            <a:ext cx="98425" cy="23907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22" name="Rectangle 154"/>
          <p:cNvSpPr>
            <a:spLocks noChangeArrowheads="1"/>
          </p:cNvSpPr>
          <p:nvPr/>
        </p:nvSpPr>
        <p:spPr bwMode="auto">
          <a:xfrm>
            <a:off x="8462963" y="2068513"/>
            <a:ext cx="107950" cy="28781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6127" name="Line 155"/>
          <p:cNvSpPr>
            <a:spLocks noChangeShapeType="1"/>
          </p:cNvSpPr>
          <p:nvPr/>
        </p:nvSpPr>
        <p:spPr bwMode="auto">
          <a:xfrm>
            <a:off x="1133475" y="1809750"/>
            <a:ext cx="0" cy="3109913"/>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28" name="Line 156"/>
          <p:cNvSpPr>
            <a:spLocks noChangeShapeType="1"/>
          </p:cNvSpPr>
          <p:nvPr/>
        </p:nvSpPr>
        <p:spPr bwMode="auto">
          <a:xfrm>
            <a:off x="1073150" y="4919663"/>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29" name="Line 157"/>
          <p:cNvSpPr>
            <a:spLocks noChangeShapeType="1"/>
          </p:cNvSpPr>
          <p:nvPr/>
        </p:nvSpPr>
        <p:spPr bwMode="auto">
          <a:xfrm>
            <a:off x="1073150" y="4032250"/>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30" name="Line 158"/>
          <p:cNvSpPr>
            <a:spLocks noChangeShapeType="1"/>
          </p:cNvSpPr>
          <p:nvPr/>
        </p:nvSpPr>
        <p:spPr bwMode="auto">
          <a:xfrm>
            <a:off x="1073150" y="3143250"/>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31" name="Line 159"/>
          <p:cNvSpPr>
            <a:spLocks noChangeShapeType="1"/>
          </p:cNvSpPr>
          <p:nvPr/>
        </p:nvSpPr>
        <p:spPr bwMode="auto">
          <a:xfrm>
            <a:off x="1073150" y="2255838"/>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32" name="Rectangle 197"/>
          <p:cNvSpPr>
            <a:spLocks noChangeArrowheads="1"/>
          </p:cNvSpPr>
          <p:nvPr/>
        </p:nvSpPr>
        <p:spPr bwMode="auto">
          <a:xfrm>
            <a:off x="533400" y="4802188"/>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$2.00</a:t>
            </a:r>
            <a:endParaRPr lang="en-US"/>
          </a:p>
        </p:txBody>
      </p:sp>
      <p:sp>
        <p:nvSpPr>
          <p:cNvPr id="46133" name="Rectangle 198"/>
          <p:cNvSpPr>
            <a:spLocks noChangeArrowheads="1"/>
          </p:cNvSpPr>
          <p:nvPr/>
        </p:nvSpPr>
        <p:spPr bwMode="auto">
          <a:xfrm>
            <a:off x="533400" y="3913188"/>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$4.00</a:t>
            </a:r>
            <a:endParaRPr lang="en-US"/>
          </a:p>
        </p:txBody>
      </p:sp>
      <p:sp>
        <p:nvSpPr>
          <p:cNvPr id="46134" name="Rectangle 199"/>
          <p:cNvSpPr>
            <a:spLocks noChangeArrowheads="1"/>
          </p:cNvSpPr>
          <p:nvPr/>
        </p:nvSpPr>
        <p:spPr bwMode="auto">
          <a:xfrm>
            <a:off x="533400" y="3025775"/>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$6.00</a:t>
            </a:r>
            <a:endParaRPr lang="en-US"/>
          </a:p>
        </p:txBody>
      </p:sp>
      <p:sp>
        <p:nvSpPr>
          <p:cNvPr id="46135" name="Rectangle 200"/>
          <p:cNvSpPr>
            <a:spLocks noChangeArrowheads="1"/>
          </p:cNvSpPr>
          <p:nvPr/>
        </p:nvSpPr>
        <p:spPr bwMode="auto">
          <a:xfrm>
            <a:off x="533400" y="2136775"/>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$8.00</a:t>
            </a:r>
            <a:endParaRPr lang="en-US"/>
          </a:p>
        </p:txBody>
      </p:sp>
      <p:sp>
        <p:nvSpPr>
          <p:cNvPr id="46136" name="Rectangle 201"/>
          <p:cNvSpPr>
            <a:spLocks noChangeArrowheads="1"/>
          </p:cNvSpPr>
          <p:nvPr/>
        </p:nvSpPr>
        <p:spPr bwMode="auto">
          <a:xfrm rot="-2700000">
            <a:off x="407988" y="5321300"/>
            <a:ext cx="931862"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Marcellus Wet (Core)</a:t>
            </a:r>
            <a:endParaRPr lang="en-US" sz="900"/>
          </a:p>
        </p:txBody>
      </p:sp>
      <p:sp>
        <p:nvSpPr>
          <p:cNvPr id="46137" name="Rectangle 202"/>
          <p:cNvSpPr>
            <a:spLocks noChangeArrowheads="1"/>
          </p:cNvSpPr>
          <p:nvPr/>
        </p:nvSpPr>
        <p:spPr bwMode="auto">
          <a:xfrm rot="-2700000">
            <a:off x="1081088" y="5135563"/>
            <a:ext cx="3841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Pinedale</a:t>
            </a:r>
            <a:endParaRPr lang="en-US" sz="900"/>
          </a:p>
        </p:txBody>
      </p:sp>
      <p:sp>
        <p:nvSpPr>
          <p:cNvPr id="46138" name="Rectangle 203"/>
          <p:cNvSpPr>
            <a:spLocks noChangeArrowheads="1"/>
          </p:cNvSpPr>
          <p:nvPr/>
        </p:nvSpPr>
        <p:spPr bwMode="auto">
          <a:xfrm rot="-2700000">
            <a:off x="860425" y="5303838"/>
            <a:ext cx="908050"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Fayetteville (3.4 Bcf)</a:t>
            </a:r>
            <a:endParaRPr lang="en-US" sz="900"/>
          </a:p>
        </p:txBody>
      </p:sp>
      <p:sp>
        <p:nvSpPr>
          <p:cNvPr id="46139" name="Rectangle 204"/>
          <p:cNvSpPr>
            <a:spLocks noChangeArrowheads="1"/>
          </p:cNvSpPr>
          <p:nvPr/>
        </p:nvSpPr>
        <p:spPr bwMode="auto">
          <a:xfrm rot="-2700000">
            <a:off x="1139825" y="5284788"/>
            <a:ext cx="817563"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Granite Wash (HZ)</a:t>
            </a:r>
            <a:endParaRPr lang="en-US" sz="900"/>
          </a:p>
        </p:txBody>
      </p:sp>
      <p:sp>
        <p:nvSpPr>
          <p:cNvPr id="46140" name="Rectangle 205"/>
          <p:cNvSpPr>
            <a:spLocks noChangeArrowheads="1"/>
          </p:cNvSpPr>
          <p:nvPr/>
        </p:nvSpPr>
        <p:spPr bwMode="auto">
          <a:xfrm rot="-2700000">
            <a:off x="1158875" y="5357813"/>
            <a:ext cx="1084263"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Montney (10 Stage Frac)</a:t>
            </a:r>
            <a:endParaRPr lang="en-US" sz="900"/>
          </a:p>
        </p:txBody>
      </p:sp>
      <p:sp>
        <p:nvSpPr>
          <p:cNvPr id="46141" name="Rectangle 206"/>
          <p:cNvSpPr>
            <a:spLocks noChangeArrowheads="1"/>
          </p:cNvSpPr>
          <p:nvPr/>
        </p:nvSpPr>
        <p:spPr bwMode="auto">
          <a:xfrm rot="-2700000">
            <a:off x="1792288" y="5197475"/>
            <a:ext cx="554037"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Huron Shale</a:t>
            </a:r>
            <a:endParaRPr lang="en-US" sz="900"/>
          </a:p>
        </p:txBody>
      </p:sp>
      <p:sp>
        <p:nvSpPr>
          <p:cNvPr id="46142" name="Rectangle 207"/>
          <p:cNvSpPr>
            <a:spLocks noChangeArrowheads="1"/>
          </p:cNvSpPr>
          <p:nvPr/>
        </p:nvSpPr>
        <p:spPr bwMode="auto">
          <a:xfrm rot="-2700000">
            <a:off x="1701800" y="5316538"/>
            <a:ext cx="9207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Deep Bossier (E. TX)</a:t>
            </a:r>
            <a:endParaRPr lang="en-US" sz="900"/>
          </a:p>
        </p:txBody>
      </p:sp>
      <p:sp>
        <p:nvSpPr>
          <p:cNvPr id="46143" name="Rectangle 208"/>
          <p:cNvSpPr>
            <a:spLocks noChangeArrowheads="1"/>
          </p:cNvSpPr>
          <p:nvPr/>
        </p:nvSpPr>
        <p:spPr bwMode="auto">
          <a:xfrm rot="-2700000">
            <a:off x="1927225" y="5318125"/>
            <a:ext cx="901700" cy="136525"/>
          </a:xfrm>
          <a:prstGeom prst="rect">
            <a:avLst/>
          </a:prstGeom>
          <a:solidFill>
            <a:srgbClr val="FFFF00"/>
          </a:solidFill>
          <a:ln w="9525">
            <a:noFill/>
            <a:miter lim="800000"/>
            <a:headEnd/>
            <a:tailEnd/>
          </a:ln>
        </p:spPr>
        <p:txBody>
          <a:bodyPr wrap="none" lIns="0" tIns="0" rIns="0" bIns="0">
            <a:prstTxWarp prst="textNoShape">
              <a:avLst/>
            </a:prstTxWarp>
            <a:spAutoFit/>
          </a:bodyPr>
          <a:lstStyle/>
          <a:p>
            <a:r>
              <a:rPr lang="en-US" sz="900" b="1" dirty="0">
                <a:latin typeface="Arial Narrow" charset="0"/>
              </a:rPr>
              <a:t>Marcellus Dry (core)</a:t>
            </a:r>
            <a:endParaRPr lang="en-US" sz="900" dirty="0"/>
          </a:p>
        </p:txBody>
      </p:sp>
      <p:sp>
        <p:nvSpPr>
          <p:cNvPr id="46144" name="Rectangle 209"/>
          <p:cNvSpPr>
            <a:spLocks noChangeArrowheads="1"/>
          </p:cNvSpPr>
          <p:nvPr/>
        </p:nvSpPr>
        <p:spPr bwMode="auto">
          <a:xfrm rot="-2700000">
            <a:off x="2003425" y="5357813"/>
            <a:ext cx="1093788" cy="136525"/>
          </a:xfrm>
          <a:prstGeom prst="rect">
            <a:avLst/>
          </a:prstGeom>
          <a:solidFill>
            <a:srgbClr val="FFFF00"/>
          </a:solidFill>
          <a:ln w="9525">
            <a:noFill/>
            <a:miter lim="800000"/>
            <a:headEnd/>
            <a:tailEnd/>
          </a:ln>
        </p:spPr>
        <p:txBody>
          <a:bodyPr wrap="none" lIns="0" tIns="0" rIns="0" bIns="0">
            <a:prstTxWarp prst="textNoShape">
              <a:avLst/>
            </a:prstTxWarp>
            <a:spAutoFit/>
          </a:bodyPr>
          <a:lstStyle/>
          <a:p>
            <a:r>
              <a:rPr lang="en-US" sz="900" b="1">
                <a:latin typeface="Arial Narrow" charset="0"/>
              </a:rPr>
              <a:t>Eagle Ford (Black Hawk)</a:t>
            </a:r>
            <a:endParaRPr lang="en-US" sz="900"/>
          </a:p>
        </p:txBody>
      </p:sp>
      <p:sp>
        <p:nvSpPr>
          <p:cNvPr id="46145" name="Rectangle 210"/>
          <p:cNvSpPr>
            <a:spLocks noChangeArrowheads="1"/>
          </p:cNvSpPr>
          <p:nvPr/>
        </p:nvSpPr>
        <p:spPr bwMode="auto">
          <a:xfrm rot="-2700000">
            <a:off x="2295525" y="5340350"/>
            <a:ext cx="965200"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Woodford (Anadarko)</a:t>
            </a:r>
            <a:endParaRPr lang="en-US" sz="900"/>
          </a:p>
        </p:txBody>
      </p:sp>
      <p:sp>
        <p:nvSpPr>
          <p:cNvPr id="46146" name="Rectangle 211"/>
          <p:cNvSpPr>
            <a:spLocks noChangeArrowheads="1"/>
          </p:cNvSpPr>
          <p:nvPr/>
        </p:nvSpPr>
        <p:spPr bwMode="auto">
          <a:xfrm rot="-2700000">
            <a:off x="2500313" y="5337175"/>
            <a:ext cx="1011237"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Piceance (Valley-Core)</a:t>
            </a:r>
            <a:endParaRPr lang="en-US" sz="900"/>
          </a:p>
        </p:txBody>
      </p:sp>
      <p:sp>
        <p:nvSpPr>
          <p:cNvPr id="46147" name="Rectangle 212"/>
          <p:cNvSpPr>
            <a:spLocks noChangeArrowheads="1"/>
          </p:cNvSpPr>
          <p:nvPr/>
        </p:nvSpPr>
        <p:spPr bwMode="auto">
          <a:xfrm rot="-2700000">
            <a:off x="2990850" y="5227638"/>
            <a:ext cx="668338"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Barnett (Tier 1)</a:t>
            </a:r>
            <a:endParaRPr lang="en-US" sz="900"/>
          </a:p>
        </p:txBody>
      </p:sp>
      <p:sp>
        <p:nvSpPr>
          <p:cNvPr id="46148" name="Rectangle 213"/>
          <p:cNvSpPr>
            <a:spLocks noChangeArrowheads="1"/>
          </p:cNvSpPr>
          <p:nvPr/>
        </p:nvSpPr>
        <p:spPr bwMode="auto">
          <a:xfrm rot="-2700000">
            <a:off x="3346450" y="5173663"/>
            <a:ext cx="47942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Horn River</a:t>
            </a:r>
            <a:endParaRPr lang="en-US" sz="900"/>
          </a:p>
        </p:txBody>
      </p:sp>
      <p:sp>
        <p:nvSpPr>
          <p:cNvPr id="46149" name="Rectangle 214"/>
          <p:cNvSpPr>
            <a:spLocks noChangeArrowheads="1"/>
          </p:cNvSpPr>
          <p:nvPr/>
        </p:nvSpPr>
        <p:spPr bwMode="auto">
          <a:xfrm rot="-2700000">
            <a:off x="3541713" y="5183188"/>
            <a:ext cx="517525"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Nora (CBM)</a:t>
            </a:r>
            <a:endParaRPr lang="en-US" sz="900"/>
          </a:p>
        </p:txBody>
      </p:sp>
      <p:sp>
        <p:nvSpPr>
          <p:cNvPr id="46150" name="Rectangle 215"/>
          <p:cNvSpPr>
            <a:spLocks noChangeArrowheads="1"/>
          </p:cNvSpPr>
          <p:nvPr/>
        </p:nvSpPr>
        <p:spPr bwMode="auto">
          <a:xfrm rot="-2700000">
            <a:off x="3770313" y="5168900"/>
            <a:ext cx="4953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Nikanassin</a:t>
            </a:r>
            <a:endParaRPr lang="en-US" sz="900"/>
          </a:p>
        </p:txBody>
      </p:sp>
      <p:sp>
        <p:nvSpPr>
          <p:cNvPr id="46151" name="Rectangle 216"/>
          <p:cNvSpPr>
            <a:spLocks noChangeArrowheads="1"/>
          </p:cNvSpPr>
          <p:nvPr/>
        </p:nvSpPr>
        <p:spPr bwMode="auto">
          <a:xfrm rot="-2700000">
            <a:off x="3968750" y="5184775"/>
            <a:ext cx="515938" cy="136525"/>
          </a:xfrm>
          <a:prstGeom prst="rect">
            <a:avLst/>
          </a:prstGeom>
          <a:solidFill>
            <a:srgbClr val="FFFF00"/>
          </a:solidFill>
          <a:ln w="9525">
            <a:noFill/>
            <a:miter lim="800000"/>
            <a:headEnd/>
            <a:tailEnd/>
          </a:ln>
        </p:spPr>
        <p:txBody>
          <a:bodyPr wrap="none" lIns="0" tIns="0" rIns="0" bIns="0">
            <a:prstTxWarp prst="textNoShape">
              <a:avLst/>
            </a:prstTxWarp>
            <a:spAutoFit/>
          </a:bodyPr>
          <a:lstStyle/>
          <a:p>
            <a:r>
              <a:rPr lang="en-US" sz="900" b="1">
                <a:latin typeface="Arial Narrow" charset="0"/>
              </a:rPr>
              <a:t>Haynesville</a:t>
            </a:r>
            <a:endParaRPr lang="en-US" sz="900"/>
          </a:p>
        </p:txBody>
      </p:sp>
      <p:sp>
        <p:nvSpPr>
          <p:cNvPr id="46152" name="Rectangle 217"/>
          <p:cNvSpPr>
            <a:spLocks noChangeArrowheads="1"/>
          </p:cNvSpPr>
          <p:nvPr/>
        </p:nvSpPr>
        <p:spPr bwMode="auto">
          <a:xfrm rot="-2700000">
            <a:off x="3810000" y="5335588"/>
            <a:ext cx="954088"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Marcellus Dry (Tier 2)</a:t>
            </a:r>
            <a:endParaRPr lang="en-US" sz="900"/>
          </a:p>
        </p:txBody>
      </p:sp>
      <p:sp>
        <p:nvSpPr>
          <p:cNvPr id="46153" name="Rectangle 218"/>
          <p:cNvSpPr>
            <a:spLocks noChangeArrowheads="1"/>
          </p:cNvSpPr>
          <p:nvPr/>
        </p:nvSpPr>
        <p:spPr bwMode="auto">
          <a:xfrm rot="-2700000">
            <a:off x="4014788" y="5335588"/>
            <a:ext cx="998537"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Eagle Ford (Hawkville)</a:t>
            </a:r>
            <a:endParaRPr lang="en-US" sz="900"/>
          </a:p>
        </p:txBody>
      </p:sp>
      <p:sp>
        <p:nvSpPr>
          <p:cNvPr id="46154" name="Rectangle 219"/>
          <p:cNvSpPr>
            <a:spLocks noChangeArrowheads="1"/>
          </p:cNvSpPr>
          <p:nvPr/>
        </p:nvSpPr>
        <p:spPr bwMode="auto">
          <a:xfrm rot="-2700000">
            <a:off x="4289425" y="5303838"/>
            <a:ext cx="908050"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Fayetteville (2.8 Bcf)</a:t>
            </a:r>
            <a:endParaRPr lang="en-US" sz="900"/>
          </a:p>
        </p:txBody>
      </p:sp>
      <p:sp>
        <p:nvSpPr>
          <p:cNvPr id="46155" name="Rectangle 220"/>
          <p:cNvSpPr>
            <a:spLocks noChangeArrowheads="1"/>
          </p:cNvSpPr>
          <p:nvPr/>
        </p:nvSpPr>
        <p:spPr bwMode="auto">
          <a:xfrm rot="-2700000">
            <a:off x="5026025" y="5102225"/>
            <a:ext cx="27622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Jonah</a:t>
            </a:r>
            <a:endParaRPr lang="en-US" sz="900"/>
          </a:p>
        </p:txBody>
      </p:sp>
      <p:sp>
        <p:nvSpPr>
          <p:cNvPr id="46156" name="Rectangle 221"/>
          <p:cNvSpPr>
            <a:spLocks noChangeArrowheads="1"/>
          </p:cNvSpPr>
          <p:nvPr/>
        </p:nvSpPr>
        <p:spPr bwMode="auto">
          <a:xfrm rot="-2700000">
            <a:off x="4752975" y="5310188"/>
            <a:ext cx="854075"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Woodford(Arkoma)</a:t>
            </a:r>
            <a:endParaRPr lang="en-US" sz="900"/>
          </a:p>
        </p:txBody>
      </p:sp>
      <p:sp>
        <p:nvSpPr>
          <p:cNvPr id="46157" name="Rectangle 222"/>
          <p:cNvSpPr>
            <a:spLocks noChangeArrowheads="1"/>
          </p:cNvSpPr>
          <p:nvPr/>
        </p:nvSpPr>
        <p:spPr bwMode="auto">
          <a:xfrm rot="-2700000">
            <a:off x="4989513" y="5294313"/>
            <a:ext cx="820737"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Wattenberg (Core)</a:t>
            </a:r>
            <a:endParaRPr lang="en-US" sz="900"/>
          </a:p>
        </p:txBody>
      </p:sp>
      <p:sp>
        <p:nvSpPr>
          <p:cNvPr id="46158" name="Rectangle 223"/>
          <p:cNvSpPr>
            <a:spLocks noChangeArrowheads="1"/>
          </p:cNvSpPr>
          <p:nvPr/>
        </p:nvSpPr>
        <p:spPr bwMode="auto">
          <a:xfrm rot="-2700000">
            <a:off x="5329238" y="5240338"/>
            <a:ext cx="674687"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Uinta (Shallow)</a:t>
            </a:r>
            <a:endParaRPr lang="en-US" sz="900"/>
          </a:p>
        </p:txBody>
      </p:sp>
      <p:sp>
        <p:nvSpPr>
          <p:cNvPr id="46159" name="Rectangle 224"/>
          <p:cNvSpPr>
            <a:spLocks noChangeArrowheads="1"/>
          </p:cNvSpPr>
          <p:nvPr/>
        </p:nvSpPr>
        <p:spPr bwMode="auto">
          <a:xfrm rot="-2700000">
            <a:off x="5324475" y="5329238"/>
            <a:ext cx="947738"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Piceance (Highlands)</a:t>
            </a:r>
            <a:endParaRPr lang="en-US" sz="900"/>
          </a:p>
        </p:txBody>
      </p:sp>
      <p:sp>
        <p:nvSpPr>
          <p:cNvPr id="46160" name="Rectangle 225"/>
          <p:cNvSpPr>
            <a:spLocks noChangeArrowheads="1"/>
          </p:cNvSpPr>
          <p:nvPr/>
        </p:nvSpPr>
        <p:spPr bwMode="auto">
          <a:xfrm rot="-2700000">
            <a:off x="5848350" y="5203825"/>
            <a:ext cx="569913"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Raton (CBM)</a:t>
            </a:r>
            <a:endParaRPr lang="en-US" sz="900"/>
          </a:p>
        </p:txBody>
      </p:sp>
      <p:sp>
        <p:nvSpPr>
          <p:cNvPr id="46161" name="Rectangle 226"/>
          <p:cNvSpPr>
            <a:spLocks noChangeArrowheads="1"/>
          </p:cNvSpPr>
          <p:nvPr/>
        </p:nvSpPr>
        <p:spPr bwMode="auto">
          <a:xfrm rot="-2700000">
            <a:off x="5781675" y="5316538"/>
            <a:ext cx="9048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Alberta Shallow Gas</a:t>
            </a:r>
            <a:endParaRPr lang="en-US" sz="900"/>
          </a:p>
        </p:txBody>
      </p:sp>
      <p:sp>
        <p:nvSpPr>
          <p:cNvPr id="46162" name="Rectangle 227"/>
          <p:cNvSpPr>
            <a:spLocks noChangeArrowheads="1"/>
          </p:cNvSpPr>
          <p:nvPr/>
        </p:nvSpPr>
        <p:spPr bwMode="auto">
          <a:xfrm rot="-2700000">
            <a:off x="5730875" y="5421313"/>
            <a:ext cx="12350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Warwick (W. TX Overthrust)</a:t>
            </a:r>
            <a:endParaRPr lang="en-US" sz="900"/>
          </a:p>
        </p:txBody>
      </p:sp>
      <p:sp>
        <p:nvSpPr>
          <p:cNvPr id="46163" name="Rectangle 228"/>
          <p:cNvSpPr>
            <a:spLocks noChangeArrowheads="1"/>
          </p:cNvSpPr>
          <p:nvPr/>
        </p:nvSpPr>
        <p:spPr bwMode="auto">
          <a:xfrm rot="-2700000">
            <a:off x="6100763" y="5359400"/>
            <a:ext cx="1031875"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Montney (4 Stage Frac)</a:t>
            </a:r>
            <a:endParaRPr lang="en-US" sz="900"/>
          </a:p>
        </p:txBody>
      </p:sp>
      <p:sp>
        <p:nvSpPr>
          <p:cNvPr id="46164" name="Rectangle 229"/>
          <p:cNvSpPr>
            <a:spLocks noChangeArrowheads="1"/>
          </p:cNvSpPr>
          <p:nvPr/>
        </p:nvSpPr>
        <p:spPr bwMode="auto">
          <a:xfrm rot="-2700000">
            <a:off x="6635750" y="5226050"/>
            <a:ext cx="668338"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Barnett (Tier 2)</a:t>
            </a:r>
            <a:endParaRPr lang="en-US" sz="900"/>
          </a:p>
        </p:txBody>
      </p:sp>
      <p:sp>
        <p:nvSpPr>
          <p:cNvPr id="46165" name="Rectangle 230"/>
          <p:cNvSpPr>
            <a:spLocks noChangeArrowheads="1"/>
          </p:cNvSpPr>
          <p:nvPr/>
        </p:nvSpPr>
        <p:spPr bwMode="auto">
          <a:xfrm rot="-2700000">
            <a:off x="6642100" y="5314950"/>
            <a:ext cx="901700"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Powder River (CBM)</a:t>
            </a:r>
            <a:endParaRPr lang="en-US" sz="900"/>
          </a:p>
        </p:txBody>
      </p:sp>
      <p:sp>
        <p:nvSpPr>
          <p:cNvPr id="46166" name="Rectangle 231"/>
          <p:cNvSpPr>
            <a:spLocks noChangeArrowheads="1"/>
          </p:cNvSpPr>
          <p:nvPr/>
        </p:nvSpPr>
        <p:spPr bwMode="auto">
          <a:xfrm rot="-2700000">
            <a:off x="6883400" y="5302250"/>
            <a:ext cx="86042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Alberta Deep Basin</a:t>
            </a:r>
            <a:endParaRPr lang="en-US" sz="900"/>
          </a:p>
        </p:txBody>
      </p:sp>
      <p:sp>
        <p:nvSpPr>
          <p:cNvPr id="46167" name="Rectangle 232"/>
          <p:cNvSpPr>
            <a:spLocks noChangeArrowheads="1"/>
          </p:cNvSpPr>
          <p:nvPr/>
        </p:nvSpPr>
        <p:spPr bwMode="auto">
          <a:xfrm rot="-2700000">
            <a:off x="6994525" y="5340350"/>
            <a:ext cx="1004888"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Jean Marie (Tight Gas)</a:t>
            </a:r>
            <a:endParaRPr lang="en-US" sz="900"/>
          </a:p>
        </p:txBody>
      </p:sp>
      <p:sp>
        <p:nvSpPr>
          <p:cNvPr id="46168" name="Rectangle 233"/>
          <p:cNvSpPr>
            <a:spLocks noChangeArrowheads="1"/>
          </p:cNvSpPr>
          <p:nvPr/>
        </p:nvSpPr>
        <p:spPr bwMode="auto">
          <a:xfrm rot="-2700000">
            <a:off x="7072313" y="5405438"/>
            <a:ext cx="11588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Horseshoe Canyon (CBM)</a:t>
            </a:r>
            <a:endParaRPr lang="en-US" sz="900"/>
          </a:p>
        </p:txBody>
      </p:sp>
      <p:sp>
        <p:nvSpPr>
          <p:cNvPr id="46169" name="Rectangle 234"/>
          <p:cNvSpPr>
            <a:spLocks noChangeArrowheads="1"/>
          </p:cNvSpPr>
          <p:nvPr/>
        </p:nvSpPr>
        <p:spPr bwMode="auto">
          <a:xfrm rot="-2700000">
            <a:off x="7635875" y="5260975"/>
            <a:ext cx="730250" cy="134938"/>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Mannville (CBM)</a:t>
            </a:r>
            <a:endParaRPr lang="en-US" sz="900"/>
          </a:p>
        </p:txBody>
      </p:sp>
      <p:sp>
        <p:nvSpPr>
          <p:cNvPr id="46170" name="Rectangle 235"/>
          <p:cNvSpPr>
            <a:spLocks noChangeArrowheads="1"/>
          </p:cNvSpPr>
          <p:nvPr/>
        </p:nvSpPr>
        <p:spPr bwMode="auto">
          <a:xfrm rot="-2700000">
            <a:off x="7924800" y="5227638"/>
            <a:ext cx="666750"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Barnett (Tier 3)</a:t>
            </a:r>
            <a:endParaRPr lang="en-US" sz="900"/>
          </a:p>
        </p:txBody>
      </p:sp>
      <p:sp>
        <p:nvSpPr>
          <p:cNvPr id="46171" name="Rectangle 119"/>
          <p:cNvSpPr>
            <a:spLocks noChangeArrowheads="1"/>
          </p:cNvSpPr>
          <p:nvPr/>
        </p:nvSpPr>
        <p:spPr bwMode="auto">
          <a:xfrm>
            <a:off x="1133475" y="1809750"/>
            <a:ext cx="7497763" cy="3138488"/>
          </a:xfrm>
          <a:prstGeom prst="rect">
            <a:avLst/>
          </a:prstGeom>
          <a:noFill/>
          <a:ln w="19050">
            <a:solidFill>
              <a:srgbClr val="080808"/>
            </a:solidFill>
            <a:miter lim="800000"/>
            <a:headEnd/>
            <a:tailEnd/>
          </a:ln>
        </p:spPr>
        <p:txBody>
          <a:bodyPr>
            <a:prstTxWarp prst="textNoShape">
              <a:avLst/>
            </a:prstTxWarp>
          </a:bodyPr>
          <a:lstStyle/>
          <a:p>
            <a:endParaRPr lang="en-US"/>
          </a:p>
        </p:txBody>
      </p:sp>
      <p:sp>
        <p:nvSpPr>
          <p:cNvPr id="46172" name="Rectangle 240"/>
          <p:cNvSpPr>
            <a:spLocks noChangeArrowheads="1"/>
          </p:cNvSpPr>
          <p:nvPr/>
        </p:nvSpPr>
        <p:spPr bwMode="auto">
          <a:xfrm rot="-5400000">
            <a:off x="-15081" y="3474244"/>
            <a:ext cx="6334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NYMEX</a:t>
            </a:r>
            <a:endParaRPr lang="en-US"/>
          </a:p>
        </p:txBody>
      </p:sp>
      <p:grpSp>
        <p:nvGrpSpPr>
          <p:cNvPr id="2" name="Group 246"/>
          <p:cNvGrpSpPr>
            <a:grpSpLocks/>
          </p:cNvGrpSpPr>
          <p:nvPr/>
        </p:nvGrpSpPr>
        <p:grpSpPr bwMode="auto">
          <a:xfrm>
            <a:off x="1127125" y="2547938"/>
            <a:ext cx="7508875" cy="304800"/>
            <a:chOff x="780" y="1520"/>
            <a:chExt cx="4730" cy="192"/>
          </a:xfrm>
        </p:grpSpPr>
        <p:sp>
          <p:nvSpPr>
            <p:cNvPr id="46179" name="Line 242"/>
            <p:cNvSpPr>
              <a:spLocks noChangeShapeType="1"/>
            </p:cNvSpPr>
            <p:nvPr/>
          </p:nvSpPr>
          <p:spPr bwMode="auto">
            <a:xfrm>
              <a:off x="780" y="1682"/>
              <a:ext cx="4730" cy="0"/>
            </a:xfrm>
            <a:prstGeom prst="line">
              <a:avLst/>
            </a:prstGeom>
            <a:noFill/>
            <a:ln w="19050">
              <a:solidFill>
                <a:srgbClr val="CC0000"/>
              </a:solidFill>
              <a:round/>
              <a:headEnd/>
              <a:tailEnd/>
            </a:ln>
          </p:spPr>
          <p:txBody>
            <a:bodyPr>
              <a:prstTxWarp prst="textNoShape">
                <a:avLst/>
              </a:prstTxWarp>
            </a:bodyPr>
            <a:lstStyle/>
            <a:p>
              <a:endParaRPr lang="en-US"/>
            </a:p>
          </p:txBody>
        </p:sp>
        <p:sp>
          <p:nvSpPr>
            <p:cNvPr id="46180" name="Text Box 243"/>
            <p:cNvSpPr txBox="1">
              <a:spLocks noChangeArrowheads="1"/>
            </p:cNvSpPr>
            <p:nvPr/>
          </p:nvSpPr>
          <p:spPr bwMode="auto">
            <a:xfrm>
              <a:off x="1621" y="1520"/>
              <a:ext cx="1317" cy="192"/>
            </a:xfrm>
            <a:prstGeom prst="rect">
              <a:avLst/>
            </a:prstGeom>
            <a:noFill/>
            <a:ln w="9525">
              <a:noFill/>
              <a:miter lim="800000"/>
              <a:headEnd/>
              <a:tailEnd/>
            </a:ln>
          </p:spPr>
          <p:txBody>
            <a:bodyPr wrap="none">
              <a:prstTxWarp prst="textNoShape">
                <a:avLst/>
              </a:prstTxWarp>
              <a:spAutoFit/>
            </a:bodyPr>
            <a:lstStyle/>
            <a:p>
              <a:r>
                <a:rPr lang="en-US" sz="1400" b="1">
                  <a:solidFill>
                    <a:srgbClr val="CC0000"/>
                  </a:solidFill>
                </a:rPr>
                <a:t>2007-2008 PRICES</a:t>
              </a:r>
            </a:p>
          </p:txBody>
        </p:sp>
      </p:grpSp>
      <p:grpSp>
        <p:nvGrpSpPr>
          <p:cNvPr id="3" name="Group 245"/>
          <p:cNvGrpSpPr>
            <a:grpSpLocks/>
          </p:cNvGrpSpPr>
          <p:nvPr/>
        </p:nvGrpSpPr>
        <p:grpSpPr bwMode="auto">
          <a:xfrm>
            <a:off x="1127125" y="3776663"/>
            <a:ext cx="7508875" cy="307975"/>
            <a:chOff x="780" y="2294"/>
            <a:chExt cx="4730" cy="194"/>
          </a:xfrm>
        </p:grpSpPr>
        <p:sp>
          <p:nvSpPr>
            <p:cNvPr id="46177" name="Line 241"/>
            <p:cNvSpPr>
              <a:spLocks noChangeShapeType="1"/>
            </p:cNvSpPr>
            <p:nvPr/>
          </p:nvSpPr>
          <p:spPr bwMode="auto">
            <a:xfrm>
              <a:off x="780" y="2488"/>
              <a:ext cx="4730" cy="0"/>
            </a:xfrm>
            <a:prstGeom prst="line">
              <a:avLst/>
            </a:prstGeom>
            <a:noFill/>
            <a:ln w="28575">
              <a:solidFill>
                <a:srgbClr val="CC0000"/>
              </a:solidFill>
              <a:prstDash val="dash"/>
              <a:round/>
              <a:headEnd/>
              <a:tailEnd/>
            </a:ln>
          </p:spPr>
          <p:txBody>
            <a:bodyPr>
              <a:prstTxWarp prst="textNoShape">
                <a:avLst/>
              </a:prstTxWarp>
            </a:bodyPr>
            <a:lstStyle/>
            <a:p>
              <a:endParaRPr lang="en-US"/>
            </a:p>
          </p:txBody>
        </p:sp>
        <p:sp>
          <p:nvSpPr>
            <p:cNvPr id="46178" name="Text Box 244"/>
            <p:cNvSpPr txBox="1">
              <a:spLocks noChangeArrowheads="1"/>
            </p:cNvSpPr>
            <p:nvPr/>
          </p:nvSpPr>
          <p:spPr bwMode="auto">
            <a:xfrm>
              <a:off x="1985" y="2294"/>
              <a:ext cx="590" cy="192"/>
            </a:xfrm>
            <a:prstGeom prst="rect">
              <a:avLst/>
            </a:prstGeom>
            <a:noFill/>
            <a:ln w="9525">
              <a:noFill/>
              <a:miter lim="800000"/>
              <a:headEnd/>
              <a:tailEnd/>
            </a:ln>
          </p:spPr>
          <p:txBody>
            <a:bodyPr wrap="none">
              <a:prstTxWarp prst="textNoShape">
                <a:avLst/>
              </a:prstTxWarp>
              <a:spAutoFit/>
            </a:bodyPr>
            <a:lstStyle/>
            <a:p>
              <a:r>
                <a:rPr lang="en-US" sz="1400" b="1" dirty="0">
                  <a:solidFill>
                    <a:srgbClr val="CC0000"/>
                  </a:solidFill>
                </a:rPr>
                <a:t>3/1/11</a:t>
              </a:r>
            </a:p>
          </p:txBody>
        </p:sp>
      </p:grpSp>
      <p:sp>
        <p:nvSpPr>
          <p:cNvPr id="46175" name="Rectangle 248"/>
          <p:cNvSpPr>
            <a:spLocks noChangeArrowheads="1"/>
          </p:cNvSpPr>
          <p:nvPr/>
        </p:nvSpPr>
        <p:spPr bwMode="auto">
          <a:xfrm>
            <a:off x="1096963" y="6067425"/>
            <a:ext cx="2633810" cy="276999"/>
          </a:xfrm>
          <a:prstGeom prst="rect">
            <a:avLst/>
          </a:prstGeom>
          <a:noFill/>
          <a:ln w="9525">
            <a:noFill/>
            <a:miter lim="800000"/>
            <a:headEnd/>
            <a:tailEnd/>
          </a:ln>
        </p:spPr>
        <p:txBody>
          <a:bodyPr wrap="none">
            <a:prstTxWarp prst="textNoShape">
              <a:avLst/>
            </a:prstTxWarp>
            <a:spAutoFit/>
          </a:bodyPr>
          <a:lstStyle/>
          <a:p>
            <a:r>
              <a:rPr lang="en-US" sz="1000" i="1" dirty="0">
                <a:latin typeface="Trebuchet MS" charset="0"/>
              </a:rPr>
              <a:t>Source: Morgan Stanley Research </a:t>
            </a:r>
            <a:r>
              <a:rPr lang="en-US" sz="1200" i="1" dirty="0">
                <a:latin typeface="Trebuchet MS" charset="0"/>
              </a:rPr>
              <a:t>Report</a:t>
            </a:r>
          </a:p>
        </p:txBody>
      </p:sp>
      <p:sp>
        <p:nvSpPr>
          <p:cNvPr id="46176" name="Text Box 249"/>
          <p:cNvSpPr txBox="1">
            <a:spLocks noChangeArrowheads="1"/>
          </p:cNvSpPr>
          <p:nvPr/>
        </p:nvSpPr>
        <p:spPr bwMode="auto">
          <a:xfrm>
            <a:off x="2278210" y="1348689"/>
            <a:ext cx="6037262" cy="396875"/>
          </a:xfrm>
          <a:prstGeom prst="rect">
            <a:avLst/>
          </a:prstGeom>
          <a:noFill/>
          <a:ln w="9525">
            <a:noFill/>
            <a:miter lim="800000"/>
            <a:headEnd/>
            <a:tailEnd/>
          </a:ln>
        </p:spPr>
        <p:txBody>
          <a:bodyPr wrap="none">
            <a:prstTxWarp prst="textNoShape">
              <a:avLst/>
            </a:prstTxWarp>
            <a:spAutoFit/>
          </a:bodyPr>
          <a:lstStyle/>
          <a:p>
            <a:r>
              <a:rPr lang="en-US" sz="2000" dirty="0">
                <a:solidFill>
                  <a:schemeClr val="hlink"/>
                </a:solidFill>
              </a:rPr>
              <a:t>Estimated NYMEX Price Required for 10% IRR</a:t>
            </a:r>
          </a:p>
        </p:txBody>
      </p:sp>
      <p:grpSp>
        <p:nvGrpSpPr>
          <p:cNvPr id="4" name="Group 10"/>
          <p:cNvGrpSpPr>
            <a:grpSpLocks/>
          </p:cNvGrpSpPr>
          <p:nvPr/>
        </p:nvGrpSpPr>
        <p:grpSpPr bwMode="auto">
          <a:xfrm>
            <a:off x="0" y="838200"/>
            <a:ext cx="9144000" cy="136525"/>
            <a:chOff x="0" y="1180"/>
            <a:chExt cx="5760" cy="86"/>
          </a:xfrm>
        </p:grpSpPr>
        <p:sp>
          <p:nvSpPr>
            <p:cNvPr id="102" name="Rectangle 10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3" name="Rectangle 10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4"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210536" y="6359550"/>
            <a:ext cx="3568367" cy="369332"/>
          </a:xfrm>
          <a:prstGeom prst="rect">
            <a:avLst/>
          </a:prstGeom>
          <a:noFill/>
        </p:spPr>
        <p:txBody>
          <a:bodyPr wrap="none" rtlCol="0">
            <a:spAutoFit/>
          </a:bodyPr>
          <a:lstStyle/>
          <a:p>
            <a:r>
              <a:rPr lang="en-US" dirty="0" smtClean="0"/>
              <a:t>Courtesy George King, Apache Corp.</a:t>
            </a:r>
            <a:endParaRPr lang="en-US" dirty="0"/>
          </a:p>
        </p:txBody>
      </p:sp>
      <p:pic>
        <p:nvPicPr>
          <p:cNvPr id="6" name="Picture 5"/>
          <p:cNvPicPr>
            <a:picLocks noChangeAspect="1"/>
          </p:cNvPicPr>
          <p:nvPr/>
        </p:nvPicPr>
        <p:blipFill>
          <a:blip r:embed="rId2"/>
          <a:srcRect t="1203" r="5523"/>
          <a:stretch>
            <a:fillRect/>
          </a:stretch>
        </p:blipFill>
        <p:spPr>
          <a:xfrm>
            <a:off x="-52914" y="24872"/>
            <a:ext cx="5773611" cy="4525962"/>
          </a:xfrm>
          <a:prstGeom prst="rect">
            <a:avLst/>
          </a:prstGeom>
        </p:spPr>
      </p:pic>
      <p:pic>
        <p:nvPicPr>
          <p:cNvPr id="4" name="Picture 3"/>
          <p:cNvPicPr>
            <a:picLocks noChangeAspect="1"/>
          </p:cNvPicPr>
          <p:nvPr/>
        </p:nvPicPr>
        <p:blipFill>
          <a:blip r:embed="rId3"/>
          <a:srcRect l="3882" t="2971" r="3261"/>
          <a:stretch>
            <a:fillRect/>
          </a:stretch>
        </p:blipFill>
        <p:spPr>
          <a:xfrm>
            <a:off x="4351088" y="3102511"/>
            <a:ext cx="4809845" cy="375920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8"/>
            <a:ext cx="8229600" cy="1143000"/>
          </a:xfrm>
        </p:spPr>
        <p:txBody>
          <a:bodyPr>
            <a:normAutofit/>
          </a:bodyPr>
          <a:lstStyle/>
          <a:p>
            <a:r>
              <a:rPr lang="en-US" sz="3200"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431800" y="1048280"/>
            <a:ext cx="8366760" cy="5809720"/>
          </a:xfrm>
        </p:spPr>
        <p:txBody>
          <a:bodyPr>
            <a:noAutofit/>
          </a:bodyPr>
          <a:lstStyle/>
          <a:p>
            <a:r>
              <a:rPr lang="en-US" sz="2800" u="sng" dirty="0" smtClean="0">
                <a:latin typeface="Arial"/>
                <a:cs typeface="Arial"/>
              </a:rPr>
              <a:t>Protection of water quality-4</a:t>
            </a:r>
            <a:r>
              <a:rPr lang="en-US" sz="2800" dirty="0" smtClean="0">
                <a:latin typeface="Arial"/>
                <a:cs typeface="Arial"/>
              </a:rPr>
              <a:t>:</a:t>
            </a:r>
          </a:p>
          <a:p>
            <a:pPr lvl="1"/>
            <a:r>
              <a:rPr lang="en-US" dirty="0" smtClean="0">
                <a:latin typeface="Arial"/>
                <a:cs typeface="Arial"/>
              </a:rPr>
              <a:t>Water use and water disposal issues are changing rapidly</a:t>
            </a:r>
          </a:p>
          <a:p>
            <a:endParaRPr lang="en-US" sz="2400" dirty="0" smtClean="0">
              <a:latin typeface="Arial"/>
              <a:cs typeface="Arial"/>
            </a:endParaRPr>
          </a:p>
          <a:p>
            <a:endParaRPr lang="en-US" sz="2400" dirty="0" smtClean="0">
              <a:latin typeface="Arial"/>
              <a:cs typeface="Arial"/>
            </a:endParaRPr>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2673" y="-117058"/>
            <a:ext cx="8229600" cy="1143000"/>
          </a:xfrm>
        </p:spPr>
        <p:txBody>
          <a:bodyPr>
            <a:normAutofit/>
          </a:bodyPr>
          <a:lstStyle/>
          <a:p>
            <a:r>
              <a:rPr lang="en-US" sz="3200" dirty="0" smtClean="0">
                <a:latin typeface="Arial"/>
                <a:cs typeface="Arial"/>
              </a:rPr>
              <a:t>Water Issues Changing Rapidly</a:t>
            </a:r>
            <a:endParaRPr lang="en-US" sz="3200" dirty="0">
              <a:latin typeface="Arial"/>
              <a:cs typeface="Arial"/>
            </a:endParaRPr>
          </a:p>
        </p:txBody>
      </p:sp>
      <p:pic>
        <p:nvPicPr>
          <p:cNvPr id="9" name="Content Placeholder 8" descr="P1040897.JPG"/>
          <p:cNvPicPr>
            <a:picLocks noGrp="1" noChangeAspect="1"/>
          </p:cNvPicPr>
          <p:nvPr>
            <p:ph idx="1"/>
          </p:nvPr>
        </p:nvPicPr>
        <p:blipFill>
          <a:blip r:embed="rId2"/>
          <a:srcRect l="4571" t="39140" r="1053" b="7097"/>
          <a:stretch>
            <a:fillRect/>
          </a:stretch>
        </p:blipFill>
        <p:spPr>
          <a:xfrm>
            <a:off x="157883" y="1543050"/>
            <a:ext cx="8828234" cy="3771900"/>
          </a:xfrm>
        </p:spPr>
      </p:pic>
      <p:grpSp>
        <p:nvGrpSpPr>
          <p:cNvPr id="3"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2673" y="-25400"/>
            <a:ext cx="8229600" cy="1143000"/>
          </a:xfrm>
        </p:spPr>
        <p:txBody>
          <a:bodyPr>
            <a:normAutofit/>
          </a:bodyPr>
          <a:lstStyle/>
          <a:p>
            <a:r>
              <a:rPr lang="en-US" sz="3200" dirty="0" smtClean="0"/>
              <a:t>Water Issues Changing Rapidly</a:t>
            </a:r>
            <a:endParaRPr lang="en-US" sz="32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2673" y="1117600"/>
            <a:ext cx="8710527" cy="5240337"/>
          </a:xfrm>
          <a:prstGeom prst="rect">
            <a:avLst/>
          </a:prstGeom>
        </p:spPr>
      </p:pic>
      <p:sp>
        <p:nvSpPr>
          <p:cNvPr id="5" name="TextBox 4"/>
          <p:cNvSpPr txBox="1"/>
          <p:nvPr/>
        </p:nvSpPr>
        <p:spPr>
          <a:xfrm>
            <a:off x="5575633" y="6476484"/>
            <a:ext cx="3568367" cy="369332"/>
          </a:xfrm>
          <a:prstGeom prst="rect">
            <a:avLst/>
          </a:prstGeom>
          <a:noFill/>
        </p:spPr>
        <p:txBody>
          <a:bodyPr wrap="none" rtlCol="0">
            <a:spAutoFit/>
          </a:bodyPr>
          <a:lstStyle/>
          <a:p>
            <a:r>
              <a:rPr lang="en-US" dirty="0" smtClean="0"/>
              <a:t>Courtesy George King, Apache Corp.</a:t>
            </a:r>
            <a:endParaRPr lang="en-US" dirty="0"/>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normAutofit/>
          </a:bodyPr>
          <a:lstStyle/>
          <a:p>
            <a:r>
              <a:rPr lang="en-US" sz="3556"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388620" y="1206277"/>
            <a:ext cx="8366760" cy="4979765"/>
          </a:xfrm>
        </p:spPr>
        <p:txBody>
          <a:bodyPr>
            <a:normAutofit/>
          </a:bodyPr>
          <a:lstStyle/>
          <a:p>
            <a:r>
              <a:rPr lang="en-US" sz="2800" u="sng" baseline="0" dirty="0" smtClean="0"/>
              <a:t>Managing short-term and cumulative impacts on communities, land use, wildlife,</a:t>
            </a:r>
            <a:r>
              <a:rPr lang="en-US" sz="2800" u="sng" dirty="0" smtClean="0"/>
              <a:t> </a:t>
            </a:r>
            <a:r>
              <a:rPr lang="en-US" sz="2800" u="sng" baseline="0" dirty="0" smtClean="0"/>
              <a:t>and ecologies</a:t>
            </a:r>
            <a:r>
              <a:rPr lang="en-US" sz="2800" baseline="0" dirty="0" smtClean="0"/>
              <a:t>. Each relevant jurisdiction should pay greater attention to the</a:t>
            </a:r>
            <a:r>
              <a:rPr lang="en-US" sz="2800" dirty="0" smtClean="0"/>
              <a:t> </a:t>
            </a:r>
            <a:r>
              <a:rPr lang="en-US" sz="2800" baseline="0" dirty="0" smtClean="0"/>
              <a:t>combination of impacts from multiple drilling, production and delivery activities</a:t>
            </a:r>
          </a:p>
          <a:p>
            <a:pPr>
              <a:buNone/>
            </a:pPr>
            <a:endParaRPr lang="en-US" sz="3273" dirty="0">
              <a:latin typeface="Arial"/>
              <a:cs typeface="Arial"/>
            </a:endParaRPr>
          </a:p>
        </p:txBody>
      </p:sp>
      <p:sp>
        <p:nvSpPr>
          <p:cNvPr id="4" name="Rectangle 3"/>
          <p:cNvSpPr/>
          <p:nvPr/>
        </p:nvSpPr>
        <p:spPr>
          <a:xfrm>
            <a:off x="2652910" y="6287643"/>
            <a:ext cx="3929431" cy="400110"/>
          </a:xfrm>
          <a:prstGeom prst="rect">
            <a:avLst/>
          </a:prstGeom>
        </p:spPr>
        <p:txBody>
          <a:bodyPr wrap="none">
            <a:spAutoFit/>
          </a:bodyPr>
          <a:lstStyle/>
          <a:p>
            <a:r>
              <a:rPr lang="en-US" sz="2000" dirty="0" smtClean="0">
                <a:latin typeface="Arial"/>
                <a:cs typeface="Arial"/>
              </a:rPr>
              <a:t> </a:t>
            </a:r>
            <a:r>
              <a:rPr lang="en-US" sz="2000" dirty="0" smtClean="0">
                <a:latin typeface="Arial"/>
                <a:cs typeface="Arial"/>
                <a:hlinkClick r:id="rId2"/>
              </a:rPr>
              <a:t>http://www.shalegas.energy.gov/</a:t>
            </a:r>
            <a:r>
              <a:rPr lang="en-US" sz="2000" dirty="0" smtClean="0">
                <a:latin typeface="Arial"/>
                <a:cs typeface="Arial"/>
              </a:rPr>
              <a:t>  </a:t>
            </a:r>
            <a:endParaRPr lang="en-US" sz="2000" dirty="0">
              <a:latin typeface="Arial"/>
              <a:cs typeface="Arial"/>
            </a:endParaRP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38"/>
            <a:ext cx="8229600" cy="1143000"/>
          </a:xfrm>
        </p:spPr>
        <p:txBody>
          <a:bodyPr>
            <a:normAutofit/>
          </a:bodyPr>
          <a:lstStyle/>
          <a:p>
            <a:r>
              <a:rPr lang="en-US" sz="3200" dirty="0" smtClean="0">
                <a:latin typeface="Arial"/>
                <a:cs typeface="Arial"/>
              </a:rPr>
              <a:t>90 Day Report Summary </a:t>
            </a:r>
            <a:r>
              <a:rPr lang="en-US" dirty="0" smtClean="0"/>
              <a:t/>
            </a:r>
            <a:br>
              <a:rPr lang="en-US" dirty="0" smtClean="0"/>
            </a:br>
            <a:endParaRPr lang="en-US" sz="2800" dirty="0"/>
          </a:p>
        </p:txBody>
      </p:sp>
      <p:sp>
        <p:nvSpPr>
          <p:cNvPr id="3" name="Content Placeholder 2"/>
          <p:cNvSpPr>
            <a:spLocks noGrp="1"/>
          </p:cNvSpPr>
          <p:nvPr>
            <p:ph idx="1"/>
          </p:nvPr>
        </p:nvSpPr>
        <p:spPr>
          <a:xfrm>
            <a:off x="457200" y="1302279"/>
            <a:ext cx="8366760" cy="4985363"/>
          </a:xfrm>
        </p:spPr>
        <p:txBody>
          <a:bodyPr>
            <a:normAutofit/>
          </a:bodyPr>
          <a:lstStyle/>
          <a:p>
            <a:r>
              <a:rPr lang="en-US" sz="2800" u="sng" baseline="0" dirty="0" smtClean="0"/>
              <a:t>Organizing for best practice</a:t>
            </a:r>
            <a:r>
              <a:rPr lang="en-US" sz="2800" baseline="0" dirty="0" smtClean="0"/>
              <a:t>: The Subcommittee believes the creation of a shale</a:t>
            </a:r>
            <a:r>
              <a:rPr lang="en-US" sz="2800" dirty="0" smtClean="0"/>
              <a:t> </a:t>
            </a:r>
            <a:r>
              <a:rPr lang="en-US" sz="2800" baseline="0" dirty="0" smtClean="0"/>
              <a:t>gas industry production organization dedicated to continuous improvement of</a:t>
            </a:r>
            <a:r>
              <a:rPr lang="en-US" sz="2800" dirty="0" smtClean="0"/>
              <a:t> </a:t>
            </a:r>
            <a:r>
              <a:rPr lang="en-US" sz="2800" baseline="0" dirty="0" smtClean="0"/>
              <a:t>best practice, defined as improvements in techniques and methods that rely on</a:t>
            </a:r>
            <a:r>
              <a:rPr lang="en-US" sz="2800" dirty="0" smtClean="0"/>
              <a:t> </a:t>
            </a:r>
            <a:r>
              <a:rPr lang="en-US" sz="2800" baseline="0" dirty="0" smtClean="0"/>
              <a:t>measurement and field experience, is needed to improve operational and</a:t>
            </a:r>
            <a:r>
              <a:rPr lang="en-US" sz="2800" dirty="0" smtClean="0"/>
              <a:t> </a:t>
            </a:r>
            <a:r>
              <a:rPr lang="en-US" sz="2800" baseline="0" dirty="0" smtClean="0"/>
              <a:t>environmental outcomes. </a:t>
            </a:r>
            <a:endParaRPr lang="en-US" sz="2800" dirty="0" smtClean="0">
              <a:latin typeface="Arial"/>
              <a:cs typeface="Arial"/>
            </a:endParaRPr>
          </a:p>
        </p:txBody>
      </p:sp>
      <p:sp>
        <p:nvSpPr>
          <p:cNvPr id="4" name="Rectangle 3"/>
          <p:cNvSpPr/>
          <p:nvPr/>
        </p:nvSpPr>
        <p:spPr>
          <a:xfrm>
            <a:off x="2652910" y="6287643"/>
            <a:ext cx="3929431" cy="400110"/>
          </a:xfrm>
          <a:prstGeom prst="rect">
            <a:avLst/>
          </a:prstGeom>
        </p:spPr>
        <p:txBody>
          <a:bodyPr wrap="none">
            <a:spAutoFit/>
          </a:bodyPr>
          <a:lstStyle/>
          <a:p>
            <a:r>
              <a:rPr lang="en-US" sz="2000" dirty="0" smtClean="0">
                <a:latin typeface="Arial"/>
                <a:cs typeface="Arial"/>
              </a:rPr>
              <a:t> </a:t>
            </a:r>
            <a:r>
              <a:rPr lang="en-US" sz="2000" dirty="0" smtClean="0">
                <a:latin typeface="Arial"/>
                <a:cs typeface="Arial"/>
                <a:hlinkClick r:id="rId2"/>
              </a:rPr>
              <a:t>http://www.shalegas.energy.gov/</a:t>
            </a:r>
            <a:r>
              <a:rPr lang="en-US" sz="2000" dirty="0" smtClean="0">
                <a:latin typeface="Arial"/>
                <a:cs typeface="Arial"/>
              </a:rPr>
              <a:t>  </a:t>
            </a:r>
            <a:endParaRPr lang="en-US" sz="2000" dirty="0">
              <a:latin typeface="Arial"/>
              <a:cs typeface="Arial"/>
            </a:endParaRPr>
          </a:p>
        </p:txBody>
      </p:sp>
      <p:sp>
        <p:nvSpPr>
          <p:cNvPr id="5" name="TextBox 4"/>
          <p:cNvSpPr txBox="1"/>
          <p:nvPr/>
        </p:nvSpPr>
        <p:spPr>
          <a:xfrm>
            <a:off x="2517446" y="5435600"/>
            <a:ext cx="4067941" cy="461665"/>
          </a:xfrm>
          <a:prstGeom prst="rect">
            <a:avLst/>
          </a:prstGeom>
          <a:noFill/>
          <a:ln>
            <a:solidFill>
              <a:schemeClr val="tx1"/>
            </a:solidFill>
          </a:ln>
        </p:spPr>
        <p:txBody>
          <a:bodyPr wrap="none" rtlCol="0">
            <a:spAutoFit/>
          </a:bodyPr>
          <a:lstStyle/>
          <a:p>
            <a:r>
              <a:rPr lang="en-US" sz="2400" dirty="0" smtClean="0">
                <a:latin typeface="Arial"/>
                <a:cs typeface="Arial"/>
              </a:rPr>
              <a:t>Final Report:  Just Released</a:t>
            </a:r>
            <a:endParaRPr lang="en-US" sz="2400" dirty="0">
              <a:latin typeface="Arial"/>
              <a:cs typeface="Arial"/>
            </a:endParaRP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540690" y="374837"/>
            <a:ext cx="8229600" cy="625287"/>
          </a:xfrm>
        </p:spPr>
        <p:txBody>
          <a:bodyPr>
            <a:normAutofit fontScale="90000"/>
          </a:bodyPr>
          <a:lstStyle/>
          <a:p>
            <a:r>
              <a:rPr lang="en-US" dirty="0" smtClean="0">
                <a:solidFill>
                  <a:srgbClr val="FFFFFF"/>
                </a:solidFill>
              </a:rPr>
              <a:t>BHI Water Management Solutions</a:t>
            </a:r>
            <a:endParaRPr lang="en-US" dirty="0">
              <a:solidFill>
                <a:srgbClr val="FFFFFF"/>
              </a:solidFill>
            </a:endParaRPr>
          </a:p>
        </p:txBody>
      </p:sp>
      <p:sp>
        <p:nvSpPr>
          <p:cNvPr id="7" name="Text Placeholder 6"/>
          <p:cNvSpPr>
            <a:spLocks noGrp="1"/>
          </p:cNvSpPr>
          <p:nvPr>
            <p:ph type="body" sz="quarter" idx="12"/>
          </p:nvPr>
        </p:nvSpPr>
        <p:spPr/>
        <p:txBody>
          <a:bodyPr>
            <a:normAutofit fontScale="92500" lnSpcReduction="10000"/>
          </a:bodyPr>
          <a:lstStyle/>
          <a:p>
            <a:endParaRPr lang="en-US"/>
          </a:p>
        </p:txBody>
      </p:sp>
      <p:sp>
        <p:nvSpPr>
          <p:cNvPr id="4" name="Footer Placeholder 3"/>
          <p:cNvSpPr>
            <a:spLocks noGrp="1"/>
          </p:cNvSpPr>
          <p:nvPr>
            <p:ph type="ftr" sz="quarter" idx="13"/>
          </p:nvPr>
        </p:nvSpPr>
        <p:spPr/>
        <p:txBody>
          <a:bodyPr/>
          <a:lstStyle/>
          <a:p>
            <a:r>
              <a:rPr lang="en-US" smtClean="0"/>
              <a:t>© 2010 Baker Hughes Incorporated. All Rights Reserved. </a:t>
            </a:r>
            <a:endParaRPr lang="en-US"/>
          </a:p>
        </p:txBody>
      </p:sp>
      <p:sp>
        <p:nvSpPr>
          <p:cNvPr id="5" name="Slide Number Placeholder 4"/>
          <p:cNvSpPr>
            <a:spLocks noGrp="1"/>
          </p:cNvSpPr>
          <p:nvPr>
            <p:ph type="sldNum" sz="quarter" idx="14"/>
          </p:nvPr>
        </p:nvSpPr>
        <p:spPr/>
        <p:txBody>
          <a:bodyPr/>
          <a:lstStyle/>
          <a:p>
            <a:fld id="{1E370FCD-887D-4F9A-991E-82A8E15C0A1B}" type="slidenum">
              <a:rPr lang="en-US" smtClean="0"/>
              <a:pPr/>
              <a:t>98</a:t>
            </a:fld>
            <a:endParaRPr lang="en-US"/>
          </a:p>
        </p:txBody>
      </p:sp>
      <p:sp>
        <p:nvSpPr>
          <p:cNvPr id="8" name="Rectangle 7"/>
          <p:cNvSpPr/>
          <p:nvPr/>
        </p:nvSpPr>
        <p:spPr>
          <a:xfrm>
            <a:off x="165104" y="1536121"/>
            <a:ext cx="5151967" cy="4893647"/>
          </a:xfrm>
          <a:prstGeom prst="rect">
            <a:avLst/>
          </a:prstGeom>
        </p:spPr>
        <p:txBody>
          <a:bodyPr wrap="square">
            <a:spAutoFit/>
          </a:bodyPr>
          <a:lstStyle/>
          <a:p>
            <a:r>
              <a:rPr lang="en-US" sz="2400" u="sng" dirty="0" smtClean="0">
                <a:solidFill>
                  <a:srgbClr val="000000"/>
                </a:solidFill>
                <a:latin typeface="Arial"/>
                <a:cs typeface="Arial"/>
              </a:rPr>
              <a:t>Dilemma of Water Management</a:t>
            </a:r>
          </a:p>
          <a:p>
            <a:pPr>
              <a:buFont typeface="Arial"/>
              <a:buChar char="•"/>
            </a:pPr>
            <a:endParaRPr lang="en-US" sz="2400" dirty="0" smtClean="0">
              <a:solidFill>
                <a:srgbClr val="000000"/>
              </a:solidFill>
              <a:latin typeface="Arial"/>
              <a:cs typeface="Arial"/>
            </a:endParaRPr>
          </a:p>
          <a:p>
            <a:pPr>
              <a:buFont typeface="Arial"/>
              <a:buChar char="•"/>
            </a:pPr>
            <a:r>
              <a:rPr lang="en-US" sz="2400" dirty="0" smtClean="0">
                <a:solidFill>
                  <a:srgbClr val="000000"/>
                </a:solidFill>
                <a:latin typeface="Arial"/>
                <a:cs typeface="Arial"/>
              </a:rPr>
              <a:t> Use of water in every aspect of drilling, completing, and producing     an oil or gas well is heavily regulated</a:t>
            </a:r>
          </a:p>
          <a:p>
            <a:pPr>
              <a:buFont typeface="Arial"/>
              <a:buChar char="•"/>
            </a:pPr>
            <a:endParaRPr lang="en-US" sz="2400" dirty="0" smtClean="0">
              <a:solidFill>
                <a:srgbClr val="000000"/>
              </a:solidFill>
              <a:latin typeface="Arial"/>
              <a:cs typeface="Arial"/>
            </a:endParaRPr>
          </a:p>
          <a:p>
            <a:pPr>
              <a:buFont typeface="Arial"/>
              <a:buChar char="•"/>
            </a:pPr>
            <a:r>
              <a:rPr lang="en-US" sz="2400" dirty="0" smtClean="0">
                <a:solidFill>
                  <a:srgbClr val="000000"/>
                </a:solidFill>
                <a:latin typeface="Arial"/>
                <a:cs typeface="Arial"/>
              </a:rPr>
              <a:t> Each step in this life cycle comes with a Cost</a:t>
            </a:r>
          </a:p>
          <a:p>
            <a:pPr>
              <a:buFont typeface="Arial"/>
              <a:buChar char="•"/>
            </a:pPr>
            <a:endParaRPr lang="en-US" sz="2400" dirty="0" smtClean="0">
              <a:solidFill>
                <a:srgbClr val="000000"/>
              </a:solidFill>
              <a:latin typeface="Arial"/>
              <a:cs typeface="Arial"/>
            </a:endParaRPr>
          </a:p>
          <a:p>
            <a:pPr>
              <a:buFont typeface="Arial"/>
              <a:buChar char="•"/>
            </a:pPr>
            <a:r>
              <a:rPr lang="en-US" sz="2400" dirty="0" smtClean="0">
                <a:solidFill>
                  <a:srgbClr val="000000"/>
                </a:solidFill>
                <a:latin typeface="Arial"/>
                <a:cs typeface="Arial"/>
              </a:rPr>
              <a:t> By Reducing or Recycling produced water, Total Cost of sourcing, using, &amp; disposing of water can be reduced</a:t>
            </a:r>
            <a:endParaRPr lang="en-US" sz="2400" dirty="0">
              <a:solidFill>
                <a:srgbClr val="000000"/>
              </a:solidFill>
              <a:latin typeface="Arial"/>
              <a:cs typeface="Arial"/>
            </a:endParaRPr>
          </a:p>
        </p:txBody>
      </p:sp>
      <p:graphicFrame>
        <p:nvGraphicFramePr>
          <p:cNvPr id="9" name="Content Placeholder 5"/>
          <p:cNvGraphicFramePr>
            <a:graphicFrameLocks/>
          </p:cNvGraphicFramePr>
          <p:nvPr/>
        </p:nvGraphicFramePr>
        <p:xfrm>
          <a:off x="5317071" y="1171639"/>
          <a:ext cx="4195762" cy="4461446"/>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7"/>
            <a:ext cx="8229600" cy="1143000"/>
          </a:xfrm>
        </p:spPr>
        <p:txBody>
          <a:bodyPr/>
          <a:lstStyle/>
          <a:p>
            <a:r>
              <a:rPr lang="en-US" dirty="0" smtClean="0">
                <a:solidFill>
                  <a:schemeClr val="bg1"/>
                </a:solidFill>
              </a:rPr>
              <a:t>Water Management in </a:t>
            </a:r>
            <a:r>
              <a:rPr lang="en-US" dirty="0" err="1" smtClean="0">
                <a:solidFill>
                  <a:schemeClr val="bg1"/>
                </a:solidFill>
              </a:rPr>
              <a:t>Shales</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dirty="0" smtClean="0">
                <a:latin typeface="Arial"/>
                <a:cs typeface="Arial"/>
              </a:rPr>
              <a:t>Most </a:t>
            </a:r>
            <a:r>
              <a:rPr lang="en-US" b="1" dirty="0" smtClean="0">
                <a:latin typeface="Arial"/>
                <a:cs typeface="Arial"/>
              </a:rPr>
              <a:t>Shale Gas </a:t>
            </a:r>
            <a:r>
              <a:rPr lang="en-US" dirty="0" smtClean="0">
                <a:latin typeface="Arial"/>
                <a:cs typeface="Arial"/>
              </a:rPr>
              <a:t>wells produce </a:t>
            </a:r>
            <a:r>
              <a:rPr lang="en-US" b="1" dirty="0" smtClean="0">
                <a:latin typeface="Arial"/>
                <a:cs typeface="Arial"/>
              </a:rPr>
              <a:t>Very</a:t>
            </a:r>
            <a:r>
              <a:rPr lang="en-US" dirty="0" smtClean="0">
                <a:latin typeface="Arial"/>
                <a:cs typeface="Arial"/>
              </a:rPr>
              <a:t> </a:t>
            </a:r>
            <a:r>
              <a:rPr lang="en-US" b="1" dirty="0" smtClean="0">
                <a:latin typeface="Arial"/>
                <a:cs typeface="Arial"/>
              </a:rPr>
              <a:t>little</a:t>
            </a:r>
            <a:r>
              <a:rPr lang="en-US" dirty="0" smtClean="0">
                <a:latin typeface="Arial"/>
                <a:cs typeface="Arial"/>
              </a:rPr>
              <a:t> or </a:t>
            </a:r>
            <a:r>
              <a:rPr lang="en-US" b="1" dirty="0" smtClean="0">
                <a:latin typeface="Arial"/>
                <a:cs typeface="Arial"/>
              </a:rPr>
              <a:t>No water </a:t>
            </a:r>
            <a:r>
              <a:rPr lang="en-US" dirty="0" smtClean="0">
                <a:latin typeface="Arial"/>
                <a:cs typeface="Arial"/>
              </a:rPr>
              <a:t>(Exceptions Antrim and New Albany </a:t>
            </a:r>
            <a:r>
              <a:rPr lang="en-US" dirty="0" err="1" smtClean="0">
                <a:latin typeface="Arial"/>
                <a:cs typeface="Arial"/>
              </a:rPr>
              <a:t>Shales</a:t>
            </a:r>
            <a:r>
              <a:rPr lang="en-US" dirty="0" smtClean="0">
                <a:latin typeface="Arial"/>
                <a:cs typeface="Arial"/>
              </a:rPr>
              <a:t>)</a:t>
            </a:r>
          </a:p>
          <a:p>
            <a:pPr lvl="1"/>
            <a:r>
              <a:rPr lang="en-US" dirty="0" smtClean="0">
                <a:latin typeface="Arial"/>
                <a:cs typeface="Arial"/>
              </a:rPr>
              <a:t>However, water may be produced later in well life </a:t>
            </a:r>
            <a:r>
              <a:rPr lang="en-US" b="1" dirty="0" smtClean="0">
                <a:latin typeface="Arial"/>
                <a:cs typeface="Arial"/>
              </a:rPr>
              <a:t>or</a:t>
            </a:r>
            <a:r>
              <a:rPr lang="en-US" dirty="0" smtClean="0">
                <a:latin typeface="Arial"/>
                <a:cs typeface="Arial"/>
              </a:rPr>
              <a:t> from </a:t>
            </a:r>
            <a:r>
              <a:rPr lang="en-US" dirty="0" err="1" smtClean="0">
                <a:latin typeface="Arial"/>
                <a:cs typeface="Arial"/>
              </a:rPr>
              <a:t>fracing</a:t>
            </a:r>
            <a:r>
              <a:rPr lang="en-US" dirty="0" smtClean="0">
                <a:latin typeface="Arial"/>
                <a:cs typeface="Arial"/>
              </a:rPr>
              <a:t> into a water zone</a:t>
            </a:r>
          </a:p>
          <a:p>
            <a:endParaRPr lang="en-US" dirty="0" smtClean="0">
              <a:latin typeface="Arial"/>
              <a:cs typeface="Arial"/>
            </a:endParaRPr>
          </a:p>
          <a:p>
            <a:r>
              <a:rPr lang="en-US" dirty="0" smtClean="0">
                <a:latin typeface="Arial"/>
                <a:cs typeface="Arial"/>
              </a:rPr>
              <a:t>Water Problems are primarily associated with:</a:t>
            </a:r>
          </a:p>
          <a:p>
            <a:pPr>
              <a:buNone/>
            </a:pPr>
            <a:r>
              <a:rPr lang="en-US" dirty="0" smtClean="0">
                <a:latin typeface="Arial"/>
                <a:cs typeface="Arial"/>
              </a:rPr>
              <a:t>	- </a:t>
            </a:r>
            <a:r>
              <a:rPr lang="en-US" dirty="0" err="1" smtClean="0">
                <a:latin typeface="Arial"/>
                <a:cs typeface="Arial"/>
              </a:rPr>
              <a:t>Frac</a:t>
            </a:r>
            <a:r>
              <a:rPr lang="en-US" dirty="0" smtClean="0">
                <a:latin typeface="Arial"/>
                <a:cs typeface="Arial"/>
              </a:rPr>
              <a:t> </a:t>
            </a:r>
            <a:r>
              <a:rPr lang="en-US" b="1" dirty="0" err="1" smtClean="0">
                <a:latin typeface="Arial"/>
                <a:cs typeface="Arial"/>
              </a:rPr>
              <a:t>Flowback</a:t>
            </a:r>
            <a:r>
              <a:rPr lang="en-US" dirty="0" smtClean="0">
                <a:latin typeface="Arial"/>
                <a:cs typeface="Arial"/>
              </a:rPr>
              <a:t> Water</a:t>
            </a:r>
          </a:p>
          <a:p>
            <a:pPr>
              <a:buNone/>
            </a:pPr>
            <a:r>
              <a:rPr lang="en-US" dirty="0" smtClean="0">
                <a:latin typeface="Arial"/>
                <a:cs typeface="Arial"/>
              </a:rPr>
              <a:t>	- Water </a:t>
            </a:r>
            <a:r>
              <a:rPr lang="en-US" b="1" dirty="0" smtClean="0">
                <a:latin typeface="Arial"/>
                <a:cs typeface="Arial"/>
              </a:rPr>
              <a:t>Sourcing</a:t>
            </a:r>
            <a:r>
              <a:rPr lang="en-US" dirty="0" smtClean="0">
                <a:latin typeface="Arial"/>
                <a:cs typeface="Arial"/>
              </a:rPr>
              <a:t> for </a:t>
            </a:r>
            <a:r>
              <a:rPr lang="en-US" dirty="0" err="1" smtClean="0">
                <a:latin typeface="Arial"/>
                <a:cs typeface="Arial"/>
              </a:rPr>
              <a:t>Frac</a:t>
            </a:r>
            <a:r>
              <a:rPr lang="en-US" dirty="0" smtClean="0">
                <a:latin typeface="Arial"/>
                <a:cs typeface="Arial"/>
              </a:rPr>
              <a:t> and Drilling</a:t>
            </a:r>
          </a:p>
          <a:p>
            <a:pPr>
              <a:buNone/>
            </a:pPr>
            <a:r>
              <a:rPr lang="en-US" dirty="0" smtClean="0">
                <a:latin typeface="Arial"/>
                <a:cs typeface="Arial"/>
              </a:rPr>
              <a:t>	- Water Treating, Handling for </a:t>
            </a:r>
            <a:r>
              <a:rPr lang="en-US" b="1" dirty="0" smtClean="0">
                <a:latin typeface="Arial"/>
                <a:cs typeface="Arial"/>
              </a:rPr>
              <a:t>Re-Use </a:t>
            </a:r>
          </a:p>
          <a:p>
            <a:pPr>
              <a:buNone/>
            </a:pPr>
            <a:r>
              <a:rPr lang="en-US" dirty="0" smtClean="0">
                <a:latin typeface="Arial"/>
                <a:cs typeface="Arial"/>
              </a:rPr>
              <a:t>	- Water Handling for </a:t>
            </a:r>
            <a:r>
              <a:rPr lang="en-US" b="1" dirty="0" smtClean="0">
                <a:latin typeface="Arial"/>
                <a:cs typeface="Arial"/>
              </a:rPr>
              <a:t>Disposal</a:t>
            </a:r>
            <a:endParaRPr lang="en-US" b="1" dirty="0">
              <a:latin typeface="Arial"/>
              <a:cs typeface="Arial"/>
            </a:endParaRPr>
          </a:p>
        </p:txBody>
      </p:sp>
      <p:sp>
        <p:nvSpPr>
          <p:cNvPr id="4" name="Footer Placeholder 3"/>
          <p:cNvSpPr>
            <a:spLocks noGrp="1"/>
          </p:cNvSpPr>
          <p:nvPr>
            <p:ph type="ftr" sz="quarter" idx="10"/>
          </p:nvPr>
        </p:nvSpPr>
        <p:spPr/>
        <p:txBody>
          <a:bodyPr/>
          <a:lstStyle/>
          <a:p>
            <a:r>
              <a:rPr lang="en-US" smtClean="0"/>
              <a:t>© 2010 Baker Hughes Incorporated. All Rights Reserved. </a:t>
            </a:r>
            <a:endParaRPr lang="en-US"/>
          </a:p>
        </p:txBody>
      </p:sp>
      <p:sp>
        <p:nvSpPr>
          <p:cNvPr id="5" name="Slide Number Placeholder 4"/>
          <p:cNvSpPr>
            <a:spLocks noGrp="1"/>
          </p:cNvSpPr>
          <p:nvPr>
            <p:ph type="sldNum" sz="quarter" idx="11"/>
          </p:nvPr>
        </p:nvSpPr>
        <p:spPr/>
        <p:txBody>
          <a:bodyPr/>
          <a:lstStyle/>
          <a:p>
            <a:fld id="{1E370FCD-887D-4F9A-991E-82A8E15C0A1B}" type="slidenum">
              <a:rPr lang="en-US" smtClean="0"/>
              <a:pPr/>
              <a:t>99</a:t>
            </a:fld>
            <a:endParaRPr lang="en-US"/>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34149</TotalTime>
  <Words>4743</Words>
  <Application>Microsoft Macintosh PowerPoint</Application>
  <PresentationFormat>On-screen Show (4:3)</PresentationFormat>
  <Paragraphs>768</Paragraphs>
  <Slides>105</Slides>
  <Notes>32</Notes>
  <HiddenSlides>0</HiddenSlides>
  <MMClips>1</MMClips>
  <ScaleCrop>false</ScaleCrop>
  <HeadingPairs>
    <vt:vector size="8" baseType="variant">
      <vt:variant>
        <vt:lpstr>Design Template</vt:lpstr>
      </vt:variant>
      <vt:variant>
        <vt:i4>1</vt:i4>
      </vt:variant>
      <vt:variant>
        <vt:lpstr>Links</vt:lpstr>
      </vt:variant>
      <vt:variant>
        <vt:i4>8</vt:i4>
      </vt:variant>
      <vt:variant>
        <vt:lpstr>Embedded OLE Servers</vt:lpstr>
      </vt:variant>
      <vt:variant>
        <vt:i4>1</vt:i4>
      </vt:variant>
      <vt:variant>
        <vt:lpstr>Slide Titles</vt:lpstr>
      </vt:variant>
      <vt:variant>
        <vt:i4>105</vt:i4>
      </vt:variant>
    </vt:vector>
  </HeadingPairs>
  <TitlesOfParts>
    <vt:vector size="115" baseType="lpstr">
      <vt:lpstr>Office Theme</vt:lpstr>
      <vt:lpstr>!OLE_LINK3</vt:lpstr>
      <vt:lpstr>!OLE_LINK4</vt:lpstr>
      <vt:lpstr>!OLE_LINK3</vt:lpstr>
      <vt:lpstr>!OLE_LINK4</vt:lpstr>
      <vt:lpstr>!OLE_LINK3</vt:lpstr>
      <vt:lpstr>!OLE_LINK4</vt:lpstr>
      <vt:lpstr>!OLE_LINK1</vt:lpstr>
      <vt:lpstr>???</vt:lpstr>
      <vt:lpstr>Equation</vt:lpstr>
      <vt:lpstr>Slide 1</vt:lpstr>
      <vt:lpstr>Slide 2</vt:lpstr>
      <vt:lpstr>Course Overview</vt:lpstr>
      <vt:lpstr>Slide 4</vt:lpstr>
      <vt:lpstr>Eagleford Shale Pore Structure</vt:lpstr>
      <vt:lpstr>Eagleford Shale Pore Structure</vt:lpstr>
      <vt:lpstr>Eagleford Shale Pore Structure</vt:lpstr>
      <vt:lpstr>Reservoir Drainage and EUR</vt:lpstr>
      <vt:lpstr>Permeability in Gas Shales</vt:lpstr>
      <vt:lpstr>Pore Structure and Composition Controls the Permeability Effective Stress Coefficient</vt:lpstr>
      <vt:lpstr>Permeability Test Methodology</vt:lpstr>
      <vt:lpstr>Results: Sample 27Ha</vt:lpstr>
      <vt:lpstr>Results: Sample 27Ha</vt:lpstr>
      <vt:lpstr>Results: Sample 31Ha</vt:lpstr>
      <vt:lpstr>Permeability of Barnett Shale</vt:lpstr>
      <vt:lpstr>Stress-Dependent Permeability: Conclusions</vt:lpstr>
      <vt:lpstr>Why Is Production Persistent?</vt:lpstr>
      <vt:lpstr>Slide 18</vt:lpstr>
      <vt:lpstr>Slide 19</vt:lpstr>
      <vt:lpstr>Slide 20</vt:lpstr>
      <vt:lpstr>Why Is Production Persistent?</vt:lpstr>
      <vt:lpstr>Slide 22</vt:lpstr>
      <vt:lpstr>Slide 23</vt:lpstr>
      <vt:lpstr>Slide 24</vt:lpstr>
      <vt:lpstr>Slide 25</vt:lpstr>
      <vt:lpstr>Slide 26</vt:lpstr>
      <vt:lpstr>Slide 27</vt:lpstr>
      <vt:lpstr>Slide 28</vt:lpstr>
      <vt:lpstr>Slide 29</vt:lpstr>
      <vt:lpstr>Slide 30</vt:lpstr>
      <vt:lpstr>Slide 31</vt:lpstr>
      <vt:lpstr>Slide 32</vt:lpstr>
      <vt:lpstr>RDS Shale Gas Projects – Continental US</vt:lpstr>
      <vt:lpstr>Microseismic observed zone shape</vt:lpstr>
      <vt:lpstr>Frac and Completion behavior</vt:lpstr>
      <vt:lpstr>Slide 36</vt:lpstr>
      <vt:lpstr>Shear Fracture Activation</vt:lpstr>
      <vt:lpstr>Tuning the Empirical Hysteresis Curves </vt:lpstr>
      <vt:lpstr>Frac and Completion behavior</vt:lpstr>
      <vt:lpstr>Full Model Results</vt:lpstr>
      <vt:lpstr>Slide 41</vt:lpstr>
      <vt:lpstr>Slide 42</vt:lpstr>
      <vt:lpstr>Relationship Between Stress State and Fault Slip</vt:lpstr>
      <vt:lpstr>Earthquakes Triggered by Injection of Flow-Back Water After Hydraulic Fracturing</vt:lpstr>
      <vt:lpstr>Slide 45</vt:lpstr>
      <vt:lpstr>Slide 46</vt:lpstr>
      <vt:lpstr>Managing the Risk Associated with Triggered Earthquakes Associated with Shale Gas Development</vt:lpstr>
      <vt:lpstr>Managing the Risk Associated with Triggered Earthquakes Associated with Shale Gas Development</vt:lpstr>
      <vt:lpstr>Comprehensive Protocol for Risk Reduction</vt:lpstr>
      <vt:lpstr>Strategies for Geologic Sequestration of CO2 </vt:lpstr>
      <vt:lpstr>Most Common Concern About CO2 Sequestration</vt:lpstr>
      <vt:lpstr>Sleipner Field</vt:lpstr>
      <vt:lpstr>Most Common Concern About CO2 Sequestration</vt:lpstr>
      <vt:lpstr>Saline Aquifers in Well-Cemented  Sedimentary Formations</vt:lpstr>
      <vt:lpstr>The Context of Concern: In Most Places, The Brittle Crust is in Frictional Failure Equilibrium </vt:lpstr>
      <vt:lpstr>2. Seismicity is Often Triggered by the Extremely  Small Pressure Perturbation Associated with Reservoir Impoundment</vt:lpstr>
      <vt:lpstr>3. Deep Borehole Stress Measurements</vt:lpstr>
      <vt:lpstr>Slide 58</vt:lpstr>
      <vt:lpstr>Slide 59</vt:lpstr>
      <vt:lpstr>Geomechanics and CO2</vt:lpstr>
      <vt:lpstr>Slide 61</vt:lpstr>
      <vt:lpstr>Geomechanics and CO2</vt:lpstr>
      <vt:lpstr>Slide 63</vt:lpstr>
      <vt:lpstr>AEP Mountaineer Project</vt:lpstr>
      <vt:lpstr>Regional Seismicity and CO2 Point Sources</vt:lpstr>
      <vt:lpstr>After CO2 Injection for 30 Years</vt:lpstr>
      <vt:lpstr>Slip on Optimally-Oriented Fault Planes</vt:lpstr>
      <vt:lpstr>AEP Mountaineer Project</vt:lpstr>
      <vt:lpstr>What if a M~4 Earthquake  Occurred in a CO2 Reservoir?</vt:lpstr>
      <vt:lpstr>A Magnitude 4 Earthquake Threatens Seal</vt:lpstr>
      <vt:lpstr>A Regional Solution?</vt:lpstr>
      <vt:lpstr>Slide 72</vt:lpstr>
      <vt:lpstr>Summary</vt:lpstr>
      <vt:lpstr>Air Pollution and Energy Source*</vt:lpstr>
      <vt:lpstr>Slide 75</vt:lpstr>
      <vt:lpstr>Slide 76</vt:lpstr>
      <vt:lpstr>DOE Shale Gas Subcommittee</vt:lpstr>
      <vt:lpstr>New DOE Committee</vt:lpstr>
      <vt:lpstr>90 Day Report Summary  </vt:lpstr>
      <vt:lpstr>90 Day Report Summary  </vt:lpstr>
      <vt:lpstr>90 Day Report Summary  </vt:lpstr>
      <vt:lpstr>90 Day Report Summary  </vt:lpstr>
      <vt:lpstr>90 Day Report Summary  </vt:lpstr>
      <vt:lpstr>90 Day Report Summary  </vt:lpstr>
      <vt:lpstr>Will Vertical Hydrofrac Growth Affect  Water Supplies?</vt:lpstr>
      <vt:lpstr>Slide 86</vt:lpstr>
      <vt:lpstr>Slide 87</vt:lpstr>
      <vt:lpstr>Will Vertical Hydrofrac Growth Affect  Water Supplies?      Representation and Public Opinion</vt:lpstr>
      <vt:lpstr>News report following Blackpool Earthquake</vt:lpstr>
      <vt:lpstr>90 Day Report Summary  </vt:lpstr>
      <vt:lpstr>The Challenges of $4 Gas</vt:lpstr>
      <vt:lpstr>Slide 92</vt:lpstr>
      <vt:lpstr>90 Day Report Summary  </vt:lpstr>
      <vt:lpstr>Water Issues Changing Rapidly</vt:lpstr>
      <vt:lpstr>Water Issues Changing Rapidly</vt:lpstr>
      <vt:lpstr>90 Day Report Summary  </vt:lpstr>
      <vt:lpstr>90 Day Report Summary  </vt:lpstr>
      <vt:lpstr>BHI Water Management Solutions</vt:lpstr>
      <vt:lpstr>Water Management in Shales</vt:lpstr>
      <vt:lpstr>BHI Water Management Solutions</vt:lpstr>
      <vt:lpstr>BHI Three-Tier Approach to Water Management</vt:lpstr>
      <vt:lpstr>BHI Water Management Solutions</vt:lpstr>
      <vt:lpstr>90 Day Report Summary  </vt:lpstr>
      <vt:lpstr>Slide 104</vt:lpstr>
      <vt:lpstr>Slide 105</vt:lpstr>
    </vt:vector>
  </TitlesOfParts>
  <Company>Stanford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Zoback</dc:creator>
  <cp:lastModifiedBy>Mark Zoback</cp:lastModifiedBy>
  <cp:revision>229</cp:revision>
  <dcterms:created xsi:type="dcterms:W3CDTF">2011-12-14T07:16:01Z</dcterms:created>
  <dcterms:modified xsi:type="dcterms:W3CDTF">2011-12-14T07:18:21Z</dcterms:modified>
</cp:coreProperties>
</file>