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90.xml" ContentType="application/vnd.openxmlformats-officedocument.presentationml.slide+xml"/>
  <Override PartName="/ppt/notesSlides/notesSlide65.xml" ContentType="application/vnd.openxmlformats-officedocument.presentationml.notes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Default Extension="xlsx" ContentType="application/vnd.openxmlformats-officedocument.spreadsheetml.sheet"/>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notesSlides/notesSlide58.xml" ContentType="application/vnd.openxmlformats-officedocument.presentationml.notes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embeddings/Microsoft_Equation1.bin" ContentType="application/vnd.openxmlformats-officedocument.oleObject"/>
  <Override PartName="/ppt/notesSlides/notesSlide24.xml" ContentType="application/vnd.openxmlformats-officedocument.presentationml.notesSlide+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Default Extension="rels" ContentType="application/vnd.openxmlformats-package.relationships+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embeddings/Microsoft_Equation7.bin" ContentType="application/vnd.openxmlformats-officedocument.oleObject"/>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notesSlides/notesSlide59.xml" ContentType="application/vnd.openxmlformats-officedocument.presentationml.notes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06"/>
  </p:notesMasterIdLst>
  <p:sldIdLst>
    <p:sldId id="376" r:id="rId2"/>
    <p:sldId id="456" r:id="rId3"/>
    <p:sldId id="458" r:id="rId4"/>
    <p:sldId id="543" r:id="rId5"/>
    <p:sldId id="532" r:id="rId6"/>
    <p:sldId id="528" r:id="rId7"/>
    <p:sldId id="529" r:id="rId8"/>
    <p:sldId id="530" r:id="rId9"/>
    <p:sldId id="531" r:id="rId10"/>
    <p:sldId id="549" r:id="rId11"/>
    <p:sldId id="546" r:id="rId12"/>
    <p:sldId id="547" r:id="rId13"/>
    <p:sldId id="550" r:id="rId14"/>
    <p:sldId id="551" r:id="rId15"/>
    <p:sldId id="552" r:id="rId16"/>
    <p:sldId id="553" r:id="rId17"/>
    <p:sldId id="548" r:id="rId18"/>
    <p:sldId id="545" r:id="rId19"/>
    <p:sldId id="541" r:id="rId20"/>
    <p:sldId id="557" r:id="rId21"/>
    <p:sldId id="554" r:id="rId22"/>
    <p:sldId id="555" r:id="rId23"/>
    <p:sldId id="556" r:id="rId24"/>
    <p:sldId id="660" r:id="rId25"/>
    <p:sldId id="559" r:id="rId26"/>
    <p:sldId id="558" r:id="rId27"/>
    <p:sldId id="560" r:id="rId28"/>
    <p:sldId id="608" r:id="rId29"/>
    <p:sldId id="609" r:id="rId30"/>
    <p:sldId id="607" r:id="rId31"/>
    <p:sldId id="579" r:id="rId32"/>
    <p:sldId id="577" r:id="rId33"/>
    <p:sldId id="578" r:id="rId34"/>
    <p:sldId id="574" r:id="rId35"/>
    <p:sldId id="580" r:id="rId36"/>
    <p:sldId id="581" r:id="rId37"/>
    <p:sldId id="582" r:id="rId38"/>
    <p:sldId id="583" r:id="rId39"/>
    <p:sldId id="584" r:id="rId40"/>
    <p:sldId id="585" r:id="rId41"/>
    <p:sldId id="586" r:id="rId42"/>
    <p:sldId id="587" r:id="rId43"/>
    <p:sldId id="569" r:id="rId44"/>
    <p:sldId id="576" r:id="rId45"/>
    <p:sldId id="589" r:id="rId46"/>
    <p:sldId id="661" r:id="rId47"/>
    <p:sldId id="610" r:id="rId48"/>
    <p:sldId id="599" r:id="rId49"/>
    <p:sldId id="600" r:id="rId50"/>
    <p:sldId id="602" r:id="rId51"/>
    <p:sldId id="603" r:id="rId52"/>
    <p:sldId id="604" r:id="rId53"/>
    <p:sldId id="575" r:id="rId54"/>
    <p:sldId id="588" r:id="rId55"/>
    <p:sldId id="562" r:id="rId56"/>
    <p:sldId id="564" r:id="rId57"/>
    <p:sldId id="567" r:id="rId58"/>
    <p:sldId id="571" r:id="rId59"/>
    <p:sldId id="572" r:id="rId60"/>
    <p:sldId id="590" r:id="rId61"/>
    <p:sldId id="591" r:id="rId62"/>
    <p:sldId id="535" r:id="rId63"/>
    <p:sldId id="536" r:id="rId64"/>
    <p:sldId id="595" r:id="rId65"/>
    <p:sldId id="537" r:id="rId66"/>
    <p:sldId id="612" r:id="rId67"/>
    <p:sldId id="538" r:id="rId68"/>
    <p:sldId id="539" r:id="rId69"/>
    <p:sldId id="526" r:id="rId70"/>
    <p:sldId id="597" r:id="rId71"/>
    <p:sldId id="481" r:id="rId72"/>
    <p:sldId id="611" r:id="rId73"/>
    <p:sldId id="613" r:id="rId74"/>
    <p:sldId id="614" r:id="rId75"/>
    <p:sldId id="616" r:id="rId76"/>
    <p:sldId id="617" r:id="rId77"/>
    <p:sldId id="619" r:id="rId78"/>
    <p:sldId id="620" r:id="rId79"/>
    <p:sldId id="621" r:id="rId80"/>
    <p:sldId id="542" r:id="rId81"/>
    <p:sldId id="662" r:id="rId82"/>
    <p:sldId id="622" r:id="rId83"/>
    <p:sldId id="623" r:id="rId84"/>
    <p:sldId id="624" r:id="rId85"/>
    <p:sldId id="625" r:id="rId86"/>
    <p:sldId id="626" r:id="rId87"/>
    <p:sldId id="627" r:id="rId88"/>
    <p:sldId id="628" r:id="rId89"/>
    <p:sldId id="629" r:id="rId90"/>
    <p:sldId id="630" r:id="rId91"/>
    <p:sldId id="631" r:id="rId92"/>
    <p:sldId id="632" r:id="rId93"/>
    <p:sldId id="633" r:id="rId94"/>
    <p:sldId id="634" r:id="rId95"/>
    <p:sldId id="635" r:id="rId96"/>
    <p:sldId id="636" r:id="rId97"/>
    <p:sldId id="639" r:id="rId98"/>
    <p:sldId id="641" r:id="rId99"/>
    <p:sldId id="644" r:id="rId100"/>
    <p:sldId id="646" r:id="rId101"/>
    <p:sldId id="650" r:id="rId102"/>
    <p:sldId id="651" r:id="rId103"/>
    <p:sldId id="652" r:id="rId104"/>
    <p:sldId id="653"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003D9F"/>
    <a:srgbClr val="B8B8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42" autoAdjust="0"/>
    <p:restoredTop sz="94541" autoAdjust="0"/>
  </p:normalViewPr>
  <p:slideViewPr>
    <p:cSldViewPr snapToGrid="0" snapToObjects="1" showGuides="1">
      <p:cViewPr>
        <p:scale>
          <a:sx n="100" d="100"/>
          <a:sy n="100" d="100"/>
        </p:scale>
        <p:origin x="-1424" y="-976"/>
      </p:cViewPr>
      <p:guideLst>
        <p:guide orient="horz" pos="2160"/>
        <p:guide pos="2880"/>
      </p:guideLst>
    </p:cSldViewPr>
  </p:slideViewPr>
  <p:outlineViewPr>
    <p:cViewPr>
      <p:scale>
        <a:sx n="33" d="100"/>
        <a:sy n="33" d="100"/>
      </p:scale>
      <p:origin x="0" y="3864"/>
    </p:cViewPr>
    <p:sldLst>
      <p:sld r:id="rId1" collapse="1"/>
      <p:sld r:id="rId2" collapse="1"/>
      <p:sld r:id="rId3" collapse="1"/>
    </p:sldLst>
  </p:outlineViewPr>
  <p:notesTextViewPr>
    <p:cViewPr>
      <p:scale>
        <a:sx n="100" d="100"/>
        <a:sy n="100" d="100"/>
      </p:scale>
      <p:origin x="0" y="0"/>
    </p:cViewPr>
  </p:notesTextViewPr>
  <p:sorterViewPr>
    <p:cViewPr>
      <p:scale>
        <a:sx n="75" d="100"/>
        <a:sy n="75" d="100"/>
      </p:scale>
      <p:origin x="0" y="8728"/>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slide" Target="slides/slide28.xml"/><Relationship Id="rId3"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pict"/><Relationship Id="rId4" Type="http://schemas.openxmlformats.org/officeDocument/2006/relationships/image" Target="../media/image59.pict"/><Relationship Id="rId5" Type="http://schemas.openxmlformats.org/officeDocument/2006/relationships/image" Target="../media/image60.pict"/><Relationship Id="rId1" Type="http://schemas.openxmlformats.org/officeDocument/2006/relationships/image" Target="../media/image56.pict"/><Relationship Id="rId2" Type="http://schemas.openxmlformats.org/officeDocument/2006/relationships/image" Target="../media/image57.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941C-4A3B-634B-AE96-F83AB540D392}" type="datetimeFigureOut">
              <a:rPr lang="en-US" smtClean="0"/>
              <a:pPr/>
              <a:t>12/2/11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5EB42-AC99-3C4A-BCCF-1228E55C1F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3650" name="Rectangle 2"/>
          <p:cNvSpPr>
            <a:spLocks noGrp="1" noRot="1" noChangeArrowheads="1" noTextEdit="1"/>
          </p:cNvSpPr>
          <p:nvPr>
            <p:ph type="sldImg"/>
          </p:nvPr>
        </p:nvSpPr>
        <p:spPr>
          <a:xfrm>
            <a:off x="1143000" y="684213"/>
            <a:ext cx="4572000" cy="3429000"/>
          </a:xfrm>
          <a:ln/>
        </p:spPr>
      </p:sp>
      <p:sp>
        <p:nvSpPr>
          <p:cNvPr id="923651" name="Rectangle 3"/>
          <p:cNvSpPr>
            <a:spLocks noGrp="1" noChangeArrowheads="1"/>
          </p:cNvSpPr>
          <p:nvPr>
            <p:ph type="body" idx="1"/>
          </p:nvPr>
        </p:nvSpPr>
        <p:spPr>
          <a:xfrm>
            <a:off x="686115" y="4343716"/>
            <a:ext cx="5485772" cy="4115430"/>
          </a:xfrm>
          <a:noFill/>
          <a:ln/>
        </p:spPr>
        <p:txBody>
          <a:bodyPr lIns="91417" tIns="45709" rIns="91417" bIns="45709"/>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Rot="1" noChangeArrowheads="1" noTextEdit="1"/>
          </p:cNvSpPr>
          <p:nvPr>
            <p:ph type="sldImg"/>
          </p:nvPr>
        </p:nvSpPr>
        <p:spPr>
          <a:xfrm>
            <a:off x="1144588" y="684213"/>
            <a:ext cx="4572000" cy="3429000"/>
          </a:xfrm>
          <a:ln/>
        </p:spPr>
      </p:sp>
      <p:sp>
        <p:nvSpPr>
          <p:cNvPr id="566275" name="Rectangle 3"/>
          <p:cNvSpPr>
            <a:spLocks noGrp="1" noChangeArrowheads="1"/>
          </p:cNvSpPr>
          <p:nvPr>
            <p:ph type="body" idx="1"/>
          </p:nvPr>
        </p:nvSpPr>
        <p:spPr>
          <a:xfrm>
            <a:off x="913772" y="4345289"/>
            <a:ext cx="5030456" cy="4113856"/>
          </a:xfrm>
          <a:noFill/>
          <a:ln/>
        </p:spPr>
        <p:txBody>
          <a:bodyPr lIns="87622" tIns="43810" rIns="87622" bIns="43810"/>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41953D03-C0A8-AC4D-B523-7EBE92BD198C}" type="slidenum">
              <a:rPr lang="en-US"/>
              <a:pPr/>
              <a:t>21</a:t>
            </a:fld>
            <a:endParaRPr lang="en-US"/>
          </a:p>
        </p:txBody>
      </p:sp>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Rot="1" noChangeArrowheads="1" noTextEdit="1"/>
          </p:cNvSpPr>
          <p:nvPr>
            <p:ph type="sldImg"/>
          </p:nvPr>
        </p:nvSpPr>
        <p:spPr>
          <a:xfrm>
            <a:off x="1144588" y="684213"/>
            <a:ext cx="4572000" cy="3429000"/>
          </a:xfrm>
          <a:ln/>
        </p:spPr>
      </p:sp>
      <p:sp>
        <p:nvSpPr>
          <p:cNvPr id="566275" name="Rectangle 3"/>
          <p:cNvSpPr>
            <a:spLocks noGrp="1" noChangeArrowheads="1"/>
          </p:cNvSpPr>
          <p:nvPr>
            <p:ph type="body" idx="1"/>
          </p:nvPr>
        </p:nvSpPr>
        <p:spPr>
          <a:xfrm>
            <a:off x="913772" y="4345289"/>
            <a:ext cx="5030456" cy="4113856"/>
          </a:xfrm>
          <a:noFill/>
          <a:ln/>
        </p:spPr>
        <p:txBody>
          <a:bodyPr lIns="87622" tIns="43810" rIns="87622" bIns="43810"/>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07024-165B-CE43-9435-0867AD5D23DB}" type="slidenum">
              <a:rPr lang="en-US"/>
              <a:pPr/>
              <a:t>26</a:t>
            </a:fld>
            <a:endParaRPr lang="en-US"/>
          </a:p>
        </p:txBody>
      </p:sp>
      <p:sp>
        <p:nvSpPr>
          <p:cNvPr id="109570" name="Rectangle 2"/>
          <p:cNvSpPr>
            <a:spLocks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8D5D0-FBFB-7B40-B876-B817ADCAC0C6}" type="slidenum">
              <a:rPr lang="en-US"/>
              <a:pPr/>
              <a:t>27</a:t>
            </a:fld>
            <a:endParaRPr lang="en-US"/>
          </a:p>
        </p:txBody>
      </p:sp>
      <p:sp>
        <p:nvSpPr>
          <p:cNvPr id="110594" name="Rectangle 2"/>
          <p:cNvSpPr>
            <a:spLocks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8D5D0-FBFB-7B40-B876-B817ADCAC0C6}" type="slidenum">
              <a:rPr lang="en-US"/>
              <a:pPr/>
              <a:t>28</a:t>
            </a:fld>
            <a:endParaRPr lang="en-US"/>
          </a:p>
        </p:txBody>
      </p:sp>
      <p:sp>
        <p:nvSpPr>
          <p:cNvPr id="110594" name="Rectangle 2"/>
          <p:cNvSpPr>
            <a:spLocks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431131C5-24D6-4207-B0C6-DC376A038C89}" type="slidenum">
              <a:rPr lang="en-US"/>
              <a:pPr/>
              <a:t>29</a:t>
            </a:fld>
            <a:endParaRPr lang="en-US"/>
          </a:p>
        </p:txBody>
      </p:sp>
      <p:sp>
        <p:nvSpPr>
          <p:cNvPr id="153601"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53602"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Rot="1" noChangeArrowheads="1" noTextEdit="1"/>
          </p:cNvSpPr>
          <p:nvPr>
            <p:ph type="sldImg"/>
          </p:nvPr>
        </p:nvSpPr>
        <p:spPr>
          <a:xfrm>
            <a:off x="1144588" y="684213"/>
            <a:ext cx="4572000" cy="3429000"/>
          </a:xfrm>
          <a:ln/>
        </p:spPr>
      </p:sp>
      <p:sp>
        <p:nvSpPr>
          <p:cNvPr id="566275" name="Rectangle 3"/>
          <p:cNvSpPr>
            <a:spLocks noGrp="1" noChangeArrowheads="1"/>
          </p:cNvSpPr>
          <p:nvPr>
            <p:ph type="body" idx="1"/>
          </p:nvPr>
        </p:nvSpPr>
        <p:spPr>
          <a:xfrm>
            <a:off x="913772" y="4345289"/>
            <a:ext cx="5030456" cy="4113856"/>
          </a:xfrm>
          <a:noFill/>
          <a:ln/>
        </p:spPr>
        <p:txBody>
          <a:bodyPr lIns="87622" tIns="43810" rIns="87622" bIns="43810"/>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D49A1-C9D6-F245-B608-B1D6D4ABDDE0}" type="slidenum">
              <a:rPr lang="en-US"/>
              <a:pPr/>
              <a:t>43</a:t>
            </a:fld>
            <a:endParaRPr lang="en-US"/>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9ACE2B-1540-468A-A024-4A16F382F541}" type="slidenum">
              <a:rPr lang="en-US" smtClean="0"/>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Rot="1" noChangeArrowheads="1" noTextEdit="1"/>
          </p:cNvSpPr>
          <p:nvPr>
            <p:ph type="sldImg"/>
          </p:nvPr>
        </p:nvSpPr>
        <p:spPr>
          <a:xfrm>
            <a:off x="1144588" y="684213"/>
            <a:ext cx="4572000" cy="3429000"/>
          </a:xfrm>
          <a:ln/>
        </p:spPr>
      </p:sp>
      <p:sp>
        <p:nvSpPr>
          <p:cNvPr id="566275" name="Rectangle 3"/>
          <p:cNvSpPr>
            <a:spLocks noGrp="1" noChangeArrowheads="1"/>
          </p:cNvSpPr>
          <p:nvPr>
            <p:ph type="body" idx="1"/>
          </p:nvPr>
        </p:nvSpPr>
        <p:spPr>
          <a:xfrm>
            <a:off x="913772" y="4345289"/>
            <a:ext cx="5030456" cy="4113856"/>
          </a:xfrm>
          <a:noFill/>
          <a:ln/>
        </p:spPr>
        <p:txBody>
          <a:bodyPr lIns="87622" tIns="43810" rIns="87622" bIns="43810"/>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DB1FF-81A4-1646-9D35-3E985017ABC2}" type="slidenum">
              <a:rPr lang="en-US"/>
              <a:pPr/>
              <a:t>55</a:t>
            </a:fld>
            <a:endParaRPr lang="en-US"/>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BE338-E64A-094E-92B1-9B91B65EC701}" type="slidenum">
              <a:rPr lang="en-US"/>
              <a:pPr/>
              <a:t>56</a:t>
            </a:fld>
            <a:endParaRPr lang="en-US"/>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7317C-71E1-D842-BE6E-928B70E7CE06}" type="slidenum">
              <a:rPr lang="en-US"/>
              <a:pPr/>
              <a:t>57</a:t>
            </a:fld>
            <a:endParaRPr lang="en-US"/>
          </a:p>
        </p:txBody>
      </p:sp>
      <p:sp>
        <p:nvSpPr>
          <p:cNvPr id="128002" name="Rectangle 2"/>
          <p:cNvSpPr>
            <a:spLocks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F7010-6A55-DB43-B402-F247DE11E724}" type="slidenum">
              <a:rPr lang="en-US"/>
              <a:pPr/>
              <a:t>58</a:t>
            </a:fld>
            <a:endParaRPr lang="en-US"/>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10403-88BD-0942-968B-DBAEA02EF64C}" type="slidenum">
              <a:rPr lang="en-US"/>
              <a:pPr/>
              <a:t>59</a:t>
            </a:fld>
            <a:endParaRPr lang="en-US"/>
          </a:p>
        </p:txBody>
      </p:sp>
      <p:sp>
        <p:nvSpPr>
          <p:cNvPr id="133122" name="Rectangle 2"/>
          <p:cNvSpPr>
            <a:spLocks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0850" name="Rectangle 2"/>
          <p:cNvSpPr>
            <a:spLocks noGrp="1" noRot="1" noChangeArrowheads="1" noTextEdit="1"/>
          </p:cNvSpPr>
          <p:nvPr>
            <p:ph type="sldImg"/>
          </p:nvPr>
        </p:nvSpPr>
        <p:spPr>
          <a:xfrm>
            <a:off x="1138238" y="681038"/>
            <a:ext cx="4552950" cy="3414712"/>
          </a:xfrm>
          <a:ln/>
        </p:spPr>
      </p:sp>
      <p:sp>
        <p:nvSpPr>
          <p:cNvPr id="590851" name="Rectangle 3"/>
          <p:cNvSpPr>
            <a:spLocks noGrp="1" noChangeArrowheads="1"/>
          </p:cNvSpPr>
          <p:nvPr>
            <p:ph type="body" idx="1"/>
          </p:nvPr>
        </p:nvSpPr>
        <p:spPr>
          <a:xfrm>
            <a:off x="891792" y="4324824"/>
            <a:ext cx="5047727" cy="4172107"/>
          </a:xfrm>
          <a:noFill/>
          <a:ln/>
        </p:spPr>
        <p:txBody>
          <a:bodyPr lIns="91425" tIns="45713" rIns="91425" bIns="45713"/>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0962" name="Rectangle 2"/>
          <p:cNvSpPr>
            <a:spLocks noGrp="1" noRot="1" noChangeArrowheads="1" noTextEdit="1"/>
          </p:cNvSpPr>
          <p:nvPr>
            <p:ph type="sldImg"/>
          </p:nvPr>
        </p:nvSpPr>
        <p:spPr>
          <a:ln/>
        </p:spPr>
      </p:sp>
      <p:sp>
        <p:nvSpPr>
          <p:cNvPr id="680963" name="Rectangle 3"/>
          <p:cNvSpPr>
            <a:spLocks noGrp="1" noChangeArrowheads="1"/>
          </p:cNvSpPr>
          <p:nvPr>
            <p:ph type="body" idx="1"/>
          </p:nvPr>
        </p:nvSpPr>
        <p:spPr>
          <a:xfrm>
            <a:off x="913772" y="4343716"/>
            <a:ext cx="5030456" cy="4113855"/>
          </a:xfrm>
          <a:noFill/>
          <a:ln/>
        </p:spPr>
        <p:txBody>
          <a:bodyPr/>
          <a:lstStyle/>
          <a:p>
            <a:r>
              <a:rPr lang="en-US"/>
              <a:t>  </a:t>
            </a:r>
          </a:p>
        </p:txBody>
      </p:sp>
      <p:sp>
        <p:nvSpPr>
          <p:cNvPr id="680964" name="Text Box 4"/>
          <p:cNvSpPr txBox="1">
            <a:spLocks noChangeArrowheads="1"/>
          </p:cNvSpPr>
          <p:nvPr/>
        </p:nvSpPr>
        <p:spPr bwMode="auto">
          <a:xfrm>
            <a:off x="970294" y="4469666"/>
            <a:ext cx="4917412" cy="768119"/>
          </a:xfrm>
          <a:prstGeom prst="rect">
            <a:avLst/>
          </a:prstGeom>
          <a:noFill/>
          <a:ln w="9525">
            <a:noFill/>
            <a:miter lim="800000"/>
            <a:headEnd/>
            <a:tailEnd/>
          </a:ln>
          <a:effectLst/>
        </p:spPr>
        <p:txBody>
          <a:bodyPr lIns="90129" tIns="45065" rIns="90129" bIns="45065">
            <a:prstTxWarp prst="textNoShape">
              <a:avLst/>
            </a:prstTxWarp>
            <a:spAutoFit/>
          </a:bodyPr>
          <a:lstStyle/>
          <a:p>
            <a:pPr defTabSz="899424" eaLnBrk="0" hangingPunct="0"/>
            <a:r>
              <a:rPr lang="en-US" sz="1100" dirty="0"/>
              <a:t>In deviated wells breakouts and tensile wall fractures will propagate at the position of maximum and minimum circumferential stress respectively. Wellbore failures in deviated well do not provide stress orientation directly, failure observations must be forward modeled (using SFIB) to determine the stress tensor.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4316" y="8684282"/>
            <a:ext cx="2972115" cy="458145"/>
          </a:xfrm>
          <a:prstGeom prst="rect">
            <a:avLst/>
          </a:prstGeom>
          <a:noFill/>
          <a:ln w="9525">
            <a:noFill/>
            <a:miter lim="800000"/>
            <a:headEnd/>
            <a:tailEnd/>
          </a:ln>
        </p:spPr>
        <p:txBody>
          <a:bodyPr lIns="90559" tIns="45279" rIns="90559" bIns="45279" anchor="b">
            <a:prstTxWarp prst="textNoShape">
              <a:avLst/>
            </a:prstTxWarp>
          </a:bodyPr>
          <a:lstStyle/>
          <a:p>
            <a:pPr algn="r"/>
            <a:fld id="{00010E72-9E0D-EB47-8996-307BC875A2C1}" type="slidenum">
              <a:rPr lang="en-US" sz="1200">
                <a:latin typeface="Calibri" charset="0"/>
              </a:rPr>
              <a:pPr algn="r"/>
              <a:t>4</a:t>
            </a:fld>
            <a:endParaRPr lang="en-US" sz="1200" dirty="0">
              <a:latin typeface="Calibri" charset="0"/>
            </a:endParaRPr>
          </a:p>
        </p:txBody>
      </p:sp>
      <p:sp>
        <p:nvSpPr>
          <p:cNvPr id="797699" name="Rectangle 2"/>
          <p:cNvSpPr>
            <a:spLocks noGrp="1" noRot="1" noChangeAspect="1" noChangeArrowheads="1" noTextEdit="1"/>
          </p:cNvSpPr>
          <p:nvPr>
            <p:ph type="sldImg"/>
          </p:nvPr>
        </p:nvSpPr>
        <p:spPr>
          <a:xfrm>
            <a:off x="1143000" y="682625"/>
            <a:ext cx="4573588" cy="3432175"/>
          </a:xfrm>
          <a:ln/>
        </p:spPr>
      </p:sp>
      <p:sp>
        <p:nvSpPr>
          <p:cNvPr id="797700" name="Rectangle 3"/>
          <p:cNvSpPr>
            <a:spLocks noGrp="1" noChangeArrowheads="1"/>
          </p:cNvSpPr>
          <p:nvPr>
            <p:ph type="body" idx="1"/>
          </p:nvPr>
        </p:nvSpPr>
        <p:spPr>
          <a:xfrm>
            <a:off x="915343" y="4343715"/>
            <a:ext cx="5027316" cy="4117004"/>
          </a:xfrm>
          <a:noFill/>
          <a:ln/>
        </p:spPr>
        <p:txBody>
          <a:bodyPr lIns="89268" tIns="44633" rIns="89268" bIns="44633"/>
          <a:lstStyle/>
          <a:p>
            <a:pPr>
              <a:spcBef>
                <a:spcPct val="0"/>
              </a:spcBef>
            </a:pPr>
            <a:r>
              <a:rPr lang="en-US"/>
              <a:t>The geomechanical model begins by defining the principal stress tensor.  </a:t>
            </a:r>
          </a:p>
          <a:p>
            <a:pPr>
              <a:spcBef>
                <a:spcPct val="0"/>
              </a:spcBef>
            </a:pPr>
            <a:endParaRPr lang="en-US"/>
          </a:p>
          <a:p>
            <a:pPr>
              <a:spcBef>
                <a:spcPct val="0"/>
              </a:spcBef>
            </a:pPr>
            <a:r>
              <a:rPr lang="en-US"/>
              <a:t>The principal stress tensor resolves the in situ stresses into three mutually perpendicular vectors, S1, S2 and S3.  </a:t>
            </a:r>
          </a:p>
          <a:p>
            <a:pPr>
              <a:spcBef>
                <a:spcPct val="0"/>
              </a:spcBef>
            </a:pPr>
            <a:endParaRPr lang="en-US"/>
          </a:p>
          <a:p>
            <a:pPr>
              <a:spcBef>
                <a:spcPct val="0"/>
              </a:spcBef>
            </a:pPr>
            <a:r>
              <a:rPr lang="en-US"/>
              <a:t>S1 is greater than or equal to S2, which is greater than or equal to S3.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A595F-E341-9C41-BA1E-D0693AA49B52}" type="slidenum">
              <a:rPr lang="en-US"/>
              <a:pPr/>
              <a:t>64</a:t>
            </a:fld>
            <a:endParaRPr lang="en-US"/>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6786" name="Rectangle 2"/>
          <p:cNvSpPr>
            <a:spLocks noGrp="1" noRot="1" noChangeArrowheads="1" noTextEdit="1"/>
          </p:cNvSpPr>
          <p:nvPr>
            <p:ph type="sldImg"/>
          </p:nvPr>
        </p:nvSpPr>
        <p:spPr>
          <a:xfrm>
            <a:off x="1143000" y="685800"/>
            <a:ext cx="4573588" cy="3430588"/>
          </a:xfrm>
          <a:ln/>
        </p:spPr>
      </p:sp>
      <p:sp>
        <p:nvSpPr>
          <p:cNvPr id="886787" name="Rectangle 3"/>
          <p:cNvSpPr>
            <a:spLocks noGrp="1" noChangeArrowheads="1"/>
          </p:cNvSpPr>
          <p:nvPr>
            <p:ph type="body" idx="1"/>
          </p:nvPr>
        </p:nvSpPr>
        <p:spPr>
          <a:xfrm>
            <a:off x="912203" y="4345289"/>
            <a:ext cx="5033596" cy="4112281"/>
          </a:xfrm>
          <a:noFill/>
          <a:ln/>
        </p:spPr>
        <p:txBody>
          <a:bodyPr lIns="90123" tIns="45061" rIns="90123" bIns="45061"/>
          <a:lstStyle/>
          <a:p>
            <a:r>
              <a:rPr lang="en-US"/>
              <a:t>Many of the outputs of GMI’s software display wellbore stability on a “Lower Hemisphere Stereo Plot.”  </a:t>
            </a:r>
          </a:p>
          <a:p>
            <a:endParaRPr lang="en-US"/>
          </a:p>
          <a:p>
            <a:r>
              <a:rPr lang="en-US"/>
              <a:t>This plot enables you to see a 2-D display of all possible wellbore trajectories.  For example, a vertical well is represented at the direct center of the diagram.  As you go farther out from the center, the wells are more inclined.  The outer circle represents perfectly horizontal wells, drilled at 90 degrees.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6482" name="Rectangle 2"/>
          <p:cNvSpPr>
            <a:spLocks noGrp="1" noRot="1" noChangeArrowheads="1" noTextEdit="1"/>
          </p:cNvSpPr>
          <p:nvPr>
            <p:ph type="sldImg"/>
          </p:nvPr>
        </p:nvSpPr>
        <p:spPr>
          <a:xfrm>
            <a:off x="1141413" y="682625"/>
            <a:ext cx="4548187" cy="3413125"/>
          </a:xfrm>
          <a:ln/>
        </p:spPr>
      </p:sp>
      <p:sp>
        <p:nvSpPr>
          <p:cNvPr id="916483" name="Rectangle 3"/>
          <p:cNvSpPr>
            <a:spLocks noGrp="1" noChangeArrowheads="1"/>
          </p:cNvSpPr>
          <p:nvPr>
            <p:ph type="body" idx="1"/>
          </p:nvPr>
        </p:nvSpPr>
        <p:spPr>
          <a:xfrm>
            <a:off x="890222" y="4323249"/>
            <a:ext cx="5049297" cy="4172107"/>
          </a:xfrm>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4738" name="Rectangle 2"/>
          <p:cNvSpPr>
            <a:spLocks noGrp="1" noRot="1" noChangeArrowheads="1" noTextEdit="1"/>
          </p:cNvSpPr>
          <p:nvPr>
            <p:ph type="sldImg"/>
          </p:nvPr>
        </p:nvSpPr>
        <p:spPr>
          <a:xfrm>
            <a:off x="1141413" y="682625"/>
            <a:ext cx="4548187" cy="3413125"/>
          </a:xfrm>
          <a:ln/>
        </p:spPr>
      </p:sp>
      <p:sp>
        <p:nvSpPr>
          <p:cNvPr id="884739" name="Rectangle 3"/>
          <p:cNvSpPr>
            <a:spLocks noGrp="1" noChangeArrowheads="1"/>
          </p:cNvSpPr>
          <p:nvPr>
            <p:ph type="body" idx="1"/>
          </p:nvPr>
        </p:nvSpPr>
        <p:spPr>
          <a:xfrm>
            <a:off x="890222" y="4324824"/>
            <a:ext cx="5049297" cy="4172107"/>
          </a:xfrm>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endParaRPr lang="en-US" smtClean="0"/>
          </a:p>
        </p:txBody>
      </p:sp>
      <p:sp>
        <p:nvSpPr>
          <p:cNvPr id="75779" name="Slide Number Placeholder 3"/>
          <p:cNvSpPr>
            <a:spLocks noGrp="1"/>
          </p:cNvSpPr>
          <p:nvPr>
            <p:ph type="sldNum" sz="quarter" idx="5"/>
          </p:nvPr>
        </p:nvSpPr>
        <p:spPr>
          <a:noFill/>
        </p:spPr>
        <p:txBody>
          <a:bodyPr/>
          <a:lstStyle/>
          <a:p>
            <a:fld id="{F3DE2A6F-9206-4E94-859C-BB7ED9092549}" type="slidenum">
              <a:rPr lang="en-US" smtClean="0">
                <a:ea typeface="MS PGothic"/>
                <a:cs typeface="MS PGothic"/>
              </a:rPr>
              <a:pPr/>
              <a:t>69</a:t>
            </a:fld>
            <a:endParaRPr lang="en-US" smtClean="0">
              <a:ea typeface="MS PGothic"/>
              <a:cs typeface="MS P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E9A34A8-B3E9-4168-A5E2-612924AD3DDC}" type="slidenum">
              <a:rPr lang="en-US" smtClean="0">
                <a:latin typeface="Arial" pitchFamily="34" charset="0"/>
              </a:rPr>
              <a:pPr/>
              <a:t>71</a:t>
            </a:fld>
            <a:endParaRPr 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z="1000" dirty="0" smtClean="0">
                <a:latin typeface="Arial" pitchFamily="34" charset="0"/>
              </a:rPr>
              <a:t>The leading technology offered by the </a:t>
            </a:r>
            <a:r>
              <a:rPr lang="en-US" sz="1000" dirty="0" err="1" smtClean="0">
                <a:latin typeface="Arial" pitchFamily="34" charset="0"/>
              </a:rPr>
              <a:t>OnTrak</a:t>
            </a:r>
            <a:r>
              <a:rPr lang="en-US" sz="1000" dirty="0" smtClean="0">
                <a:latin typeface="Arial" pitchFamily="34" charset="0"/>
              </a:rPr>
              <a:t> service includes;</a:t>
            </a:r>
          </a:p>
          <a:p>
            <a:pPr eaLnBrk="1" hangingPunct="1"/>
            <a:endParaRPr lang="en-US" sz="1000" dirty="0" smtClean="0">
              <a:latin typeface="Arial" pitchFamily="34" charset="0"/>
            </a:endParaRPr>
          </a:p>
          <a:p>
            <a:pPr eaLnBrk="1" hangingPunct="1"/>
            <a:r>
              <a:rPr lang="en-US" sz="1000" dirty="0" smtClean="0">
                <a:latin typeface="Arial" pitchFamily="34" charset="0"/>
              </a:rPr>
              <a:t>The </a:t>
            </a:r>
            <a:r>
              <a:rPr lang="en-US" sz="1000" b="1" dirty="0" err="1" smtClean="0">
                <a:latin typeface="Arial" pitchFamily="34" charset="0"/>
              </a:rPr>
              <a:t>OnTrak</a:t>
            </a:r>
            <a:r>
              <a:rPr lang="en-US" sz="1000" dirty="0" smtClean="0">
                <a:latin typeface="Arial" pitchFamily="34" charset="0"/>
              </a:rPr>
              <a:t> sensor sub offering</a:t>
            </a:r>
            <a:r>
              <a:rPr lang="en-GB" sz="1000" dirty="0" smtClean="0">
                <a:latin typeface="Arial" pitchFamily="34" charset="0"/>
              </a:rPr>
              <a:t> reliability from a truly integrated suite of </a:t>
            </a:r>
            <a:r>
              <a:rPr lang="en-US" sz="1000" dirty="0" smtClean="0">
                <a:latin typeface="Arial" pitchFamily="34" charset="0"/>
              </a:rPr>
              <a:t>five MWD/LWD measurements including </a:t>
            </a:r>
            <a:r>
              <a:rPr lang="en-US" sz="1000" dirty="0" err="1" smtClean="0">
                <a:latin typeface="Arial" pitchFamily="34" charset="0"/>
              </a:rPr>
              <a:t>azimuthal</a:t>
            </a:r>
            <a:r>
              <a:rPr lang="en-US" sz="1000" dirty="0" smtClean="0">
                <a:latin typeface="Arial" pitchFamily="34" charset="0"/>
              </a:rPr>
              <a:t> gamma ray, annular pressure, resistivity, directional surveys and vibration monitoring.</a:t>
            </a:r>
          </a:p>
          <a:p>
            <a:pPr eaLnBrk="1" hangingPunct="1">
              <a:buClr>
                <a:srgbClr val="006699"/>
              </a:buClr>
              <a:buSzPct val="125000"/>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LithoTrak</a:t>
            </a:r>
            <a:r>
              <a:rPr lang="en-US" sz="1000" dirty="0" smtClean="0">
                <a:latin typeface="Arial" pitchFamily="34" charset="0"/>
              </a:rPr>
              <a:t> nuclear service builds on our leading Optimized Rotational Density and Caliper Corrected Neutron measurements to deliver density and photoelectric effect images, neutron porosity and </a:t>
            </a:r>
            <a:r>
              <a:rPr lang="en-US" sz="1000" dirty="0" err="1" smtClean="0">
                <a:latin typeface="Arial" pitchFamily="34" charset="0"/>
              </a:rPr>
              <a:t>azimuthal</a:t>
            </a:r>
            <a:r>
              <a:rPr lang="en-US" sz="1000" dirty="0" smtClean="0">
                <a:latin typeface="Arial" pitchFamily="34" charset="0"/>
              </a:rPr>
              <a:t> borehole caliper.</a:t>
            </a:r>
          </a:p>
          <a:p>
            <a:pPr eaLnBrk="1" hangingPunct="1">
              <a:buClr>
                <a:schemeClr val="tx1"/>
              </a:buClr>
              <a:buSzPct val="65000"/>
              <a:buFont typeface="Wingdings" pitchFamily="2" charset="2"/>
              <a:buNone/>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SoundTrak</a:t>
            </a:r>
            <a:r>
              <a:rPr lang="en-US" sz="1000" dirty="0" smtClean="0">
                <a:latin typeface="Arial" pitchFamily="34" charset="0"/>
              </a:rPr>
              <a:t> service offers the only acoustic logging while drilling tool designed for rotary steerable applications, delivering reliable data in both fast and slow formations.</a:t>
            </a:r>
          </a:p>
          <a:p>
            <a:pPr eaLnBrk="1" hangingPunct="1">
              <a:buClr>
                <a:srgbClr val="006699"/>
              </a:buClr>
              <a:buSzPct val="125000"/>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TesTrak</a:t>
            </a:r>
            <a:r>
              <a:rPr lang="en-US" sz="1000" b="1" dirty="0" smtClean="0">
                <a:latin typeface="Arial" pitchFamily="34" charset="0"/>
              </a:rPr>
              <a:t> </a:t>
            </a:r>
            <a:r>
              <a:rPr lang="en-US" sz="1000" dirty="0" smtClean="0">
                <a:latin typeface="Arial" pitchFamily="34" charset="0"/>
              </a:rPr>
              <a:t>formation pressure testing tool is the only tool capable of intelligently adjusting to formation characteristics on its own, ensuring valid formation pressure measurements are achieved in the shortest time frame possible.</a:t>
            </a:r>
          </a:p>
          <a:p>
            <a:pPr eaLnBrk="1" hangingPunct="1">
              <a:buClr>
                <a:srgbClr val="006699"/>
              </a:buClr>
              <a:buSzPct val="125000"/>
            </a:pPr>
            <a:endParaRPr lang="en-GB" sz="1000" dirty="0" smtClean="0">
              <a:latin typeface="Arial" pitchFamily="34" charset="0"/>
            </a:endParaRPr>
          </a:p>
          <a:p>
            <a:pPr eaLnBrk="1" hangingPunct="1">
              <a:buClr>
                <a:srgbClr val="006699"/>
              </a:buClr>
              <a:buSzPct val="125000"/>
            </a:pPr>
            <a:r>
              <a:rPr lang="en-GB" sz="1000" dirty="0" smtClean="0">
                <a:latin typeface="Arial" pitchFamily="34" charset="0"/>
              </a:rPr>
              <a:t>The </a:t>
            </a:r>
            <a:r>
              <a:rPr lang="en-GB" sz="1000" b="1" dirty="0" err="1" smtClean="0">
                <a:latin typeface="Arial" pitchFamily="34" charset="0"/>
              </a:rPr>
              <a:t>aXcelerate</a:t>
            </a:r>
            <a:r>
              <a:rPr lang="en-GB" sz="1000" b="1" dirty="0" smtClean="0">
                <a:latin typeface="Arial" pitchFamily="34" charset="0"/>
              </a:rPr>
              <a:t> </a:t>
            </a:r>
            <a:r>
              <a:rPr lang="en-GB" sz="1000" dirty="0" smtClean="0">
                <a:latin typeface="Arial" pitchFamily="34" charset="0"/>
              </a:rPr>
              <a:t>High Speed Telemetry Service delivers data at user-selectable transmission rates enabling superior real-time data sets that allow real-time decision making.</a:t>
            </a:r>
          </a:p>
          <a:p>
            <a:pPr eaLnBrk="1" hangingPunct="1">
              <a:buClr>
                <a:srgbClr val="006699"/>
              </a:buClr>
              <a:buSzPct val="125000"/>
            </a:pPr>
            <a:endParaRPr lang="en-GB" sz="1000" dirty="0" smtClean="0">
              <a:latin typeface="Arial" pitchFamily="34" charset="0"/>
            </a:endParaRPr>
          </a:p>
          <a:p>
            <a:pPr eaLnBrk="1" hangingPunct="1"/>
            <a:endParaRPr lang="en-US" sz="1000"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64D15-5CD9-E34A-B455-977150820003}" type="slidenum">
              <a:rPr lang="en-US"/>
              <a:pPr/>
              <a:t>73</a:t>
            </a:fld>
            <a:endParaRPr lang="en-US"/>
          </a:p>
        </p:txBody>
      </p:sp>
      <p:sp>
        <p:nvSpPr>
          <p:cNvPr id="266242" name="Rectangle 2"/>
          <p:cNvSpPr>
            <a:spLocks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B06BCD-C2B7-134E-AA25-A94BD5EF442D}" type="slidenum">
              <a:rPr lang="en-US"/>
              <a:pPr/>
              <a:t>74</a:t>
            </a:fld>
            <a:endParaRPr lang="en-US"/>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61976-AE57-0240-BB5D-10998E6E4341}" type="slidenum">
              <a:rPr lang="en-US"/>
              <a:pPr/>
              <a:t>75</a:t>
            </a:fld>
            <a:endParaRPr lang="en-US"/>
          </a:p>
        </p:txBody>
      </p:sp>
      <p:sp>
        <p:nvSpPr>
          <p:cNvPr id="354306" name="Rectangle 2"/>
          <p:cNvSpPr>
            <a:spLocks noChangeArrowheads="1" noTextEdit="1"/>
          </p:cNvSpPr>
          <p:nvPr>
            <p:ph type="sldImg"/>
          </p:nvPr>
        </p:nvSpPr>
        <p:spPr>
          <a:xfrm>
            <a:off x="1139825" y="682625"/>
            <a:ext cx="4549775" cy="3413125"/>
          </a:xfrm>
          <a:ln/>
        </p:spPr>
      </p:sp>
      <p:sp>
        <p:nvSpPr>
          <p:cNvPr id="354307" name="Rectangle 3"/>
          <p:cNvSpPr>
            <a:spLocks noGrp="1" noChangeArrowheads="1"/>
          </p:cNvSpPr>
          <p:nvPr>
            <p:ph type="body" idx="1"/>
          </p:nvPr>
        </p:nvSpPr>
        <p:spPr>
          <a:xfrm>
            <a:off x="890890" y="4323883"/>
            <a:ext cx="5048379" cy="4172167"/>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74CEE-915A-3D49-A35E-0C3D29F20DC1}" type="slidenum">
              <a:rPr lang="en-US"/>
              <a:pPr/>
              <a:t>76</a:t>
            </a:fld>
            <a:endParaRPr lang="en-US"/>
          </a:p>
        </p:txBody>
      </p:sp>
      <p:sp>
        <p:nvSpPr>
          <p:cNvPr id="269314" name="Rectangle 2"/>
          <p:cNvSpPr>
            <a:spLocks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2DCD6CF5-549E-7F42-B1AF-FD31A213EA90}" type="slidenum">
              <a:rPr lang="en-US"/>
              <a:pPr/>
              <a:t>8</a:t>
            </a:fld>
            <a:endParaRPr lang="en-US"/>
          </a:p>
        </p:txBody>
      </p:sp>
      <p:sp>
        <p:nvSpPr>
          <p:cNvPr id="82946" name="Rectangle 2"/>
          <p:cNvSpPr>
            <a:spLocks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82947" name="Rectangle 3"/>
          <p:cNvSpPr>
            <a:spLocks noChangeArrowheads="1"/>
          </p:cNvSpPr>
          <p:nvPr>
            <p:ph type="body" idx="1"/>
          </p:nvPr>
        </p:nvSpPr>
        <p:spPr bwMode="auto">
          <a:xfrm>
            <a:off x="915343" y="4343283"/>
            <a:ext cx="5027316" cy="4115350"/>
          </a:xfrm>
          <a:prstGeom prst="rect">
            <a:avLst/>
          </a:prstGeom>
          <a:solidFill>
            <a:srgbClr val="FFFFFF"/>
          </a:solidFill>
          <a:ln>
            <a:solidFill>
              <a:srgbClr val="000000"/>
            </a:solidFill>
            <a:miter lim="800000"/>
            <a:headEnd/>
            <a:tailEnd/>
          </a:ln>
        </p:spPr>
        <p:txBody>
          <a:bodyPr lIns="89717" tIns="44858" rIns="89717" bIns="44858">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E13461-CDFA-1344-BA0D-99B0D993A43A}" type="slidenum">
              <a:rPr lang="en-US"/>
              <a:pPr/>
              <a:t>77</a:t>
            </a:fld>
            <a:endParaRPr lang="en-US"/>
          </a:p>
        </p:txBody>
      </p:sp>
      <p:sp>
        <p:nvSpPr>
          <p:cNvPr id="271362" name="Rectangle 2"/>
          <p:cNvSpPr>
            <a:spLocks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63F6A-0972-3D48-9BA0-D04FADA409BE}" type="slidenum">
              <a:rPr lang="en-US"/>
              <a:pPr/>
              <a:t>78</a:t>
            </a:fld>
            <a:endParaRPr lang="en-US"/>
          </a:p>
        </p:txBody>
      </p:sp>
      <p:sp>
        <p:nvSpPr>
          <p:cNvPr id="272386" name="Rectangle 2"/>
          <p:cNvSpPr>
            <a:spLocks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6B64B-E409-5B4F-BC64-8D6E2A403367}" type="slidenum">
              <a:rPr lang="en-US"/>
              <a:pPr/>
              <a:t>79</a:t>
            </a:fld>
            <a:endParaRPr lang="en-US"/>
          </a:p>
        </p:txBody>
      </p:sp>
      <p:sp>
        <p:nvSpPr>
          <p:cNvPr id="273410" name="Rectangle 2"/>
          <p:cNvSpPr>
            <a:spLocks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6722" name="Rectangle 2"/>
          <p:cNvSpPr>
            <a:spLocks noGrp="1" noRot="1" noChangeArrowheads="1" noTextEdit="1"/>
          </p:cNvSpPr>
          <p:nvPr>
            <p:ph type="sldImg"/>
          </p:nvPr>
        </p:nvSpPr>
        <p:spPr>
          <a:xfrm>
            <a:off x="1144588" y="685800"/>
            <a:ext cx="4572000" cy="3429000"/>
          </a:xfrm>
          <a:ln/>
        </p:spPr>
      </p:sp>
      <p:sp>
        <p:nvSpPr>
          <p:cNvPr id="926723" name="Rectangle 3"/>
          <p:cNvSpPr>
            <a:spLocks noGrp="1" noChangeArrowheads="1"/>
          </p:cNvSpPr>
          <p:nvPr>
            <p:ph type="body" idx="1"/>
          </p:nvPr>
        </p:nvSpPr>
        <p:spPr>
          <a:xfrm>
            <a:off x="913772" y="4342141"/>
            <a:ext cx="5030456" cy="4115430"/>
          </a:xfrm>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6722" name="Rectangle 2"/>
          <p:cNvSpPr>
            <a:spLocks noGrp="1" noRot="1" noChangeArrowheads="1" noTextEdit="1"/>
          </p:cNvSpPr>
          <p:nvPr>
            <p:ph type="sldImg"/>
          </p:nvPr>
        </p:nvSpPr>
        <p:spPr>
          <a:xfrm>
            <a:off x="1144588" y="685800"/>
            <a:ext cx="4572000" cy="3429000"/>
          </a:xfrm>
          <a:ln/>
        </p:spPr>
      </p:sp>
      <p:sp>
        <p:nvSpPr>
          <p:cNvPr id="926723" name="Rectangle 3"/>
          <p:cNvSpPr>
            <a:spLocks noGrp="1" noChangeArrowheads="1"/>
          </p:cNvSpPr>
          <p:nvPr>
            <p:ph type="body" idx="1"/>
          </p:nvPr>
        </p:nvSpPr>
        <p:spPr>
          <a:xfrm>
            <a:off x="913772" y="4342141"/>
            <a:ext cx="5030456" cy="4115430"/>
          </a:xfrm>
          <a:no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A1958-AD54-E34D-9950-284BE911E5C6}" type="slidenum">
              <a:rPr lang="en-US"/>
              <a:pPr/>
              <a:t>82</a:t>
            </a:fld>
            <a:endParaRPr lang="en-US"/>
          </a:p>
        </p:txBody>
      </p:sp>
      <p:sp>
        <p:nvSpPr>
          <p:cNvPr id="180226" name="Rectangle 2"/>
          <p:cNvSpPr>
            <a:spLocks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180227" name="Rectangle 3"/>
          <p:cNvSpPr>
            <a:spLocks noChangeArrowheads="1"/>
          </p:cNvSpPr>
          <p:nvPr>
            <p:ph type="body" idx="1"/>
          </p:nvPr>
        </p:nvSpPr>
        <p:spPr bwMode="auto">
          <a:xfrm>
            <a:off x="914091" y="4342847"/>
            <a:ext cx="5029819" cy="4115274"/>
          </a:xfrm>
          <a:prstGeom prst="rect">
            <a:avLst/>
          </a:prstGeom>
          <a:solidFill>
            <a:srgbClr val="FFFFFF"/>
          </a:solidFill>
          <a:ln>
            <a:solidFill>
              <a:srgbClr val="000000"/>
            </a:solidFill>
            <a:miter lim="800000"/>
            <a:headEnd/>
            <a:tailEnd/>
          </a:ln>
        </p:spPr>
        <p:txBody>
          <a:bodyPr lIns="90178" tIns="45089" rIns="90178" bIns="45089">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E0C6B-2BF9-7641-9070-8ED8AB29F824}" type="slidenum">
              <a:rPr lang="en-US"/>
              <a:pPr/>
              <a:t>83</a:t>
            </a:fld>
            <a:endParaRPr lang="en-US"/>
          </a:p>
        </p:txBody>
      </p:sp>
      <p:sp>
        <p:nvSpPr>
          <p:cNvPr id="301058" name="Rectangle 2"/>
          <p:cNvSpPr>
            <a:spLocks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16530-3C61-EE4B-BE8D-71F8E029487B}" type="slidenum">
              <a:rPr lang="en-US"/>
              <a:pPr/>
              <a:t>84</a:t>
            </a:fld>
            <a:endParaRPr lang="en-US"/>
          </a:p>
        </p:txBody>
      </p:sp>
      <p:sp>
        <p:nvSpPr>
          <p:cNvPr id="302082" name="Rectangle 2"/>
          <p:cNvSpPr>
            <a:spLocks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50B79-8B44-9D41-976F-B8BB9E195C7F}" type="slidenum">
              <a:rPr lang="en-US"/>
              <a:pPr/>
              <a:t>85</a:t>
            </a:fld>
            <a:endParaRPr lang="en-US"/>
          </a:p>
        </p:txBody>
      </p:sp>
      <p:sp>
        <p:nvSpPr>
          <p:cNvPr id="303106" name="Rectangle 2"/>
          <p:cNvSpPr>
            <a:spLocks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E8264-7437-D047-92FA-9BB8CC9E2F41}" type="slidenum">
              <a:rPr lang="en-US"/>
              <a:pPr/>
              <a:t>86</a:t>
            </a:fld>
            <a:endParaRPr lang="en-US"/>
          </a:p>
        </p:txBody>
      </p:sp>
      <p:sp>
        <p:nvSpPr>
          <p:cNvPr id="304130" name="Rectangle 2"/>
          <p:cNvSpPr>
            <a:spLocks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956595D9-5F59-C042-9B70-AD8D12296ADC}" type="slidenum">
              <a:rPr lang="en-US"/>
              <a:pPr/>
              <a:t>9</a:t>
            </a:fld>
            <a:endParaRPr lang="en-US"/>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p:txBody>
          <a:bodyPr/>
          <a:lstStyle/>
          <a:p>
            <a:pPr algn="just"/>
            <a:r>
              <a:rPr lang="en-US" b="1">
                <a:latin typeface="Times" charset="0"/>
              </a:rPr>
              <a:t>Figure 1-3 (a-c) </a:t>
            </a:r>
            <a:r>
              <a:rPr lang="en-US">
                <a:latin typeface="Times" charset="0"/>
              </a:rPr>
              <a:t>- Schematically demonstrates possible stress magnitudes for normal, strike-slip and reverse faulting environments when pore pressure is hydrostatic (a-c) and when it approaches pore pressure approaches lithostatic pressure at depth (d-f). At each depth the range of possible values of S</a:t>
            </a:r>
            <a:r>
              <a:rPr lang="en-US" baseline="-25000">
                <a:latin typeface="Times" charset="0"/>
              </a:rPr>
              <a:t>hmin</a:t>
            </a:r>
            <a:r>
              <a:rPr lang="en-US">
                <a:latin typeface="Times" charset="0"/>
              </a:rPr>
              <a:t> and S</a:t>
            </a:r>
            <a:r>
              <a:rPr lang="en-US" baseline="-25000">
                <a:latin typeface="Times" charset="0"/>
              </a:rPr>
              <a:t>Hmax</a:t>
            </a:r>
            <a:r>
              <a:rPr lang="en-US">
                <a:latin typeface="Times" charset="0"/>
              </a:rPr>
              <a:t> are limited by Anderson faulting theory (which defines the relative stress magnitude) and Coulomb faulting theory which determines maximum values of the differences between the maximum and minimum principal stresses in terms of the frictional strength of faulted rock at a given depth and pore pressure. Note in Fig. 1-3a, </a:t>
            </a:r>
            <a:r>
              <a:rPr lang="en-US">
                <a:solidFill>
                  <a:srgbClr val="000000"/>
                </a:solidFill>
                <a:latin typeface="Times" charset="0"/>
              </a:rPr>
              <a:t>that if pore pressure is close to hydrostatic and the least principal stress is significantly below the vertical stress, an extensional, or normal faulting, regime is indicated and the maximum</a:t>
            </a:r>
            <a:r>
              <a:rPr lang="en-US">
                <a:solidFill>
                  <a:srgbClr val="FF0000"/>
                </a:solidFill>
                <a:latin typeface="Times" charset="0"/>
              </a:rPr>
              <a:t> </a:t>
            </a:r>
            <a:r>
              <a:rPr lang="en-US">
                <a:latin typeface="Times" charset="0"/>
              </a:rPr>
              <a:t>horizontal stress is less than or equal to the vertical stress. Alternatively, for the same pore pressure conditions, if S</a:t>
            </a:r>
            <a:r>
              <a:rPr lang="en-US" baseline="-25000">
                <a:latin typeface="Times" charset="0"/>
              </a:rPr>
              <a:t>hmin</a:t>
            </a:r>
            <a:r>
              <a:rPr lang="en-US">
                <a:latin typeface="Times" charset="0"/>
              </a:rPr>
              <a:t> increases more rapidly with respect to S</a:t>
            </a:r>
            <a:r>
              <a:rPr lang="en-US" baseline="-25000">
                <a:latin typeface="Times" charset="0"/>
              </a:rPr>
              <a:t>v</a:t>
            </a:r>
            <a:r>
              <a:rPr lang="en-US">
                <a:latin typeface="Times" charset="0"/>
              </a:rPr>
              <a:t> as shown in Fig. 1-3b, a more compressional strike-slip stress state may be indicated and S</a:t>
            </a:r>
            <a:r>
              <a:rPr lang="en-US" baseline="-25000">
                <a:latin typeface="Times" charset="0"/>
              </a:rPr>
              <a:t>Hmax</a:t>
            </a:r>
            <a:r>
              <a:rPr lang="en-US">
                <a:latin typeface="Times" charset="0"/>
              </a:rPr>
              <a:t> may exceed S</a:t>
            </a:r>
            <a:r>
              <a:rPr lang="en-US" baseline="-25000">
                <a:latin typeface="Times" charset="0"/>
              </a:rPr>
              <a:t>v</a:t>
            </a:r>
            <a:r>
              <a:rPr lang="en-US">
                <a:latin typeface="Times" charset="0"/>
              </a:rPr>
              <a:t>. When the least principal stress is equal to the overburden, a reverse faulting regime is indicated and both horizontal stresses will be greater than the vertical stress (Fig. 1-3c). As seen in (Fig. 1-3a-c), the differences between the three principal stresses can be large and can grow rapidly with depth when pore pressure is close to hydrostatic.</a:t>
            </a:r>
            <a:endParaRPr lang="en-US"/>
          </a:p>
          <a:p>
            <a:pPr algn="just"/>
            <a:endParaRPr lang="en-US"/>
          </a:p>
          <a:p>
            <a:pPr algn="just"/>
            <a:r>
              <a:rPr lang="en-US"/>
              <a:t>NOTES: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C626B4-6F69-A145-BA13-27812766094F}" type="slidenum">
              <a:rPr lang="en-US"/>
              <a:pPr/>
              <a:t>87</a:t>
            </a:fld>
            <a:endParaRPr lang="en-US"/>
          </a:p>
        </p:txBody>
      </p:sp>
      <p:sp>
        <p:nvSpPr>
          <p:cNvPr id="305154" name="Rectangle 2"/>
          <p:cNvSpPr>
            <a:spLocks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16A94B-969D-7F48-B8C0-D2E35BBBADE3}" type="slidenum">
              <a:rPr lang="en-US"/>
              <a:pPr/>
              <a:t>88</a:t>
            </a:fld>
            <a:endParaRPr lang="en-US"/>
          </a:p>
        </p:txBody>
      </p:sp>
      <p:sp>
        <p:nvSpPr>
          <p:cNvPr id="306178" name="Rectangle 2"/>
          <p:cNvSpPr>
            <a:spLocks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5663DD-10B8-1A4D-BD0D-EFBADB8B0F8D}" type="slidenum">
              <a:rPr lang="en-US"/>
              <a:pPr/>
              <a:t>89</a:t>
            </a:fld>
            <a:endParaRPr lang="en-US"/>
          </a:p>
        </p:txBody>
      </p:sp>
      <p:sp>
        <p:nvSpPr>
          <p:cNvPr id="307202" name="Rectangle 2"/>
          <p:cNvSpPr>
            <a:spLocks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C32DE9-DDC0-2341-B99A-8BE76A30D265}" type="slidenum">
              <a:rPr lang="en-US"/>
              <a:pPr/>
              <a:t>90</a:t>
            </a:fld>
            <a:endParaRPr lang="en-US"/>
          </a:p>
        </p:txBody>
      </p:sp>
      <p:sp>
        <p:nvSpPr>
          <p:cNvPr id="308226" name="Rectangle 2"/>
          <p:cNvSpPr>
            <a:spLocks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BDA95-0B8A-A343-8C86-EC8C314A14B5}" type="slidenum">
              <a:rPr lang="en-US"/>
              <a:pPr/>
              <a:t>91</a:t>
            </a:fld>
            <a:endParaRPr lang="en-US"/>
          </a:p>
        </p:txBody>
      </p:sp>
      <p:sp>
        <p:nvSpPr>
          <p:cNvPr id="309250" name="Rectangle 2"/>
          <p:cNvSpPr>
            <a:spLocks noChangeArrowheads="1" noTextEdit="1"/>
          </p:cNvSpPr>
          <p:nvPr>
            <p:ph type="sldImg"/>
          </p:nvPr>
        </p:nvSpPr>
        <p:spPr>
          <a:ln/>
        </p:spPr>
      </p:sp>
      <p:sp>
        <p:nvSpPr>
          <p:cNvPr id="309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36FFC9-59BD-FA47-B431-F6853931511B}" type="slidenum">
              <a:rPr lang="en-US"/>
              <a:pPr/>
              <a:t>92</a:t>
            </a:fld>
            <a:endParaRPr lang="en-US"/>
          </a:p>
        </p:txBody>
      </p:sp>
      <p:sp>
        <p:nvSpPr>
          <p:cNvPr id="310274" name="Rectangle 2"/>
          <p:cNvSpPr>
            <a:spLocks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1D5C5-DF32-E741-A5F3-303CDF3603F6}" type="slidenum">
              <a:rPr lang="en-US"/>
              <a:pPr/>
              <a:t>93</a:t>
            </a:fld>
            <a:endParaRPr lang="en-US"/>
          </a:p>
        </p:txBody>
      </p:sp>
      <p:sp>
        <p:nvSpPr>
          <p:cNvPr id="192514" name="Rectangle 2"/>
          <p:cNvSpPr>
            <a:spLocks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192515" name="Rectangle 3"/>
          <p:cNvSpPr>
            <a:spLocks noChangeArrowheads="1"/>
          </p:cNvSpPr>
          <p:nvPr>
            <p:ph type="body" idx="1"/>
          </p:nvPr>
        </p:nvSpPr>
        <p:spPr bwMode="auto">
          <a:xfrm>
            <a:off x="914091" y="4342847"/>
            <a:ext cx="5029819" cy="4115274"/>
          </a:xfrm>
          <a:prstGeom prst="rect">
            <a:avLst/>
          </a:prstGeom>
          <a:solidFill>
            <a:srgbClr val="FFFFFF"/>
          </a:solidFill>
          <a:ln>
            <a:solidFill>
              <a:srgbClr val="000000"/>
            </a:solidFill>
            <a:miter lim="800000"/>
            <a:headEnd/>
            <a:tailEnd/>
          </a:ln>
        </p:spPr>
        <p:txBody>
          <a:bodyPr lIns="90178" tIns="45089" rIns="90178" bIns="45089">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latin typeface="Arial" pitchFamily="34" charset="0"/>
            </a:endParaRPr>
          </a:p>
        </p:txBody>
      </p:sp>
      <p:sp>
        <p:nvSpPr>
          <p:cNvPr id="171012" name="Slide Number Placeholder 3"/>
          <p:cNvSpPr>
            <a:spLocks noGrp="1"/>
          </p:cNvSpPr>
          <p:nvPr>
            <p:ph type="sldNum" sz="quarter" idx="5"/>
          </p:nvPr>
        </p:nvSpPr>
        <p:spPr>
          <a:noFill/>
        </p:spPr>
        <p:txBody>
          <a:bodyPr/>
          <a:lstStyle/>
          <a:p>
            <a:fld id="{8CF55AE5-AFCE-40DB-92BF-DF598A23C59B}" type="slidenum">
              <a:rPr lang="en-US" smtClean="0">
                <a:latin typeface="Arial" pitchFamily="34" charset="0"/>
              </a:rPr>
              <a:pPr/>
              <a:t>95</a:t>
            </a:fld>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D2993D7-A5FE-D449-A4DD-5E69D695F9CB}" type="slidenum">
              <a:rPr lang="en-US" smtClean="0"/>
              <a:pPr>
                <a:defRPr/>
              </a:pPr>
              <a:t>96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Major Challenges:</a:t>
            </a:r>
          </a:p>
          <a:p>
            <a:pPr marL="334549" indent="-334549">
              <a:buFont typeface="+mj-lt"/>
              <a:buAutoNum type="arabicPeriod"/>
            </a:pPr>
            <a:r>
              <a:rPr lang="en-US" dirty="0" smtClean="0"/>
              <a:t>Minimize the trip time</a:t>
            </a:r>
          </a:p>
          <a:p>
            <a:pPr marL="334549" indent="-334549">
              <a:buFont typeface="+mj-lt"/>
              <a:buAutoNum type="arabicPeriod"/>
            </a:pPr>
            <a:r>
              <a:rPr lang="en-US" dirty="0" smtClean="0"/>
              <a:t>Optimize drilling to increase ROP</a:t>
            </a:r>
          </a:p>
          <a:p>
            <a:pPr marL="334549" indent="-334549">
              <a:buFont typeface="+mj-lt"/>
              <a:buAutoNum type="arabicPeriod"/>
            </a:pPr>
            <a:r>
              <a:rPr lang="en-US" dirty="0" smtClean="0"/>
              <a:t>How to steer to the right place in the formation</a:t>
            </a:r>
          </a:p>
          <a:p>
            <a:pPr eaLnBrk="1" hangingPunct="1">
              <a:buFont typeface="Arial" pitchFamily="34" charset="0"/>
              <a:buChar char="•"/>
            </a:pPr>
            <a:r>
              <a:rPr lang="en-US" dirty="0" smtClean="0">
                <a:latin typeface="Tahoma" pitchFamily="34" charset="0"/>
                <a:ea typeface="ＭＳ Ｐゴシック"/>
                <a:cs typeface="ＭＳ Ｐゴシック"/>
              </a:rPr>
              <a:t>Applications engineering for drilling optimization</a:t>
            </a:r>
          </a:p>
          <a:p>
            <a:pPr eaLnBrk="1" hangingPunct="1">
              <a:buFont typeface="Arial" pitchFamily="34" charset="0"/>
              <a:buChar char="•"/>
            </a:pPr>
            <a:r>
              <a:rPr lang="en-US" dirty="0" smtClean="0">
                <a:latin typeface="Tahoma" pitchFamily="34" charset="0"/>
                <a:ea typeface="ＭＳ Ｐゴシック"/>
                <a:cs typeface="ＭＳ Ｐゴシック"/>
              </a:rPr>
              <a:t>Advanced technology (RSS/ Motors / LWD / RNS)</a:t>
            </a:r>
          </a:p>
          <a:p>
            <a:pPr eaLnBrk="1" hangingPunct="1">
              <a:buFont typeface="Arial" pitchFamily="34" charset="0"/>
              <a:buChar char="•"/>
            </a:pPr>
            <a:r>
              <a:rPr lang="en-US" dirty="0" smtClean="0">
                <a:latin typeface="Tahoma" pitchFamily="34" charset="0"/>
                <a:ea typeface="ＭＳ Ｐゴシック"/>
                <a:cs typeface="ＭＳ Ｐゴシック"/>
              </a:rPr>
              <a:t>PDC field engineer, design, and applications support</a:t>
            </a:r>
          </a:p>
          <a:p>
            <a:pPr eaLnBrk="1" hangingPunct="1">
              <a:buFont typeface="Arial" pitchFamily="34" charset="0"/>
              <a:buChar char="•"/>
            </a:pPr>
            <a:r>
              <a:rPr lang="en-US" dirty="0" smtClean="0">
                <a:latin typeface="Tahoma" pitchFamily="34" charset="0"/>
                <a:ea typeface="ＭＳ Ｐゴシック"/>
                <a:cs typeface="ＭＳ Ｐゴシック"/>
              </a:rPr>
              <a:t>Strategic Fluids Management</a:t>
            </a:r>
            <a:endParaRPr lang="en-US" dirty="0" smtClean="0"/>
          </a:p>
        </p:txBody>
      </p:sp>
      <p:sp>
        <p:nvSpPr>
          <p:cNvPr id="4" name="Slide Number Placeholder 3"/>
          <p:cNvSpPr>
            <a:spLocks noGrp="1"/>
          </p:cNvSpPr>
          <p:nvPr>
            <p:ph type="sldNum" sz="quarter" idx="10"/>
          </p:nvPr>
        </p:nvSpPr>
        <p:spPr/>
        <p:txBody>
          <a:bodyPr/>
          <a:lstStyle/>
          <a:p>
            <a:pPr>
              <a:defRPr/>
            </a:pPr>
            <a:fld id="{DD2993D7-A5FE-D449-A4DD-5E69D695F9CB}" type="slidenum">
              <a:rPr lang="en-US" smtClean="0"/>
              <a:pPr>
                <a:defRPr/>
              </a:pPr>
              <a:t>97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B6F6B666-A60F-4D45-B4C0-3272855BBB22}" type="slidenum">
              <a:rPr lang="en-US"/>
              <a:pPr/>
              <a:t>10</a:t>
            </a:fld>
            <a:endParaRPr lang="en-US"/>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ln/>
        </p:spPr>
        <p:txBody>
          <a:bodyPr/>
          <a:lstStyle/>
          <a:p>
            <a:r>
              <a:rPr lang="en-US" sz="1000" b="1" u="sng" dirty="0">
                <a:latin typeface="Arial" charset="0"/>
                <a:ea typeface="ＭＳ Ｐゴシック" charset="-128"/>
                <a:cs typeface="ＭＳ Ｐゴシック" charset="-128"/>
              </a:rPr>
              <a:t>OPTIMIZATION</a:t>
            </a:r>
          </a:p>
          <a:p>
            <a:pPr>
              <a:buFontTx/>
              <a:buChar char="•"/>
            </a:pPr>
            <a:r>
              <a:rPr lang="en-US" sz="1000" dirty="0">
                <a:latin typeface="Arial" charset="0"/>
                <a:ea typeface="ＭＳ Ｐゴシック" charset="-128"/>
                <a:cs typeface="ＭＳ Ｐゴシック" charset="-128"/>
              </a:rPr>
              <a:t>Modified PDC Bits</a:t>
            </a:r>
          </a:p>
          <a:p>
            <a:pPr>
              <a:buFontTx/>
              <a:buChar char="•"/>
            </a:pPr>
            <a:r>
              <a:rPr lang="en-US" sz="1000" dirty="0">
                <a:latin typeface="Arial" charset="0"/>
                <a:ea typeface="ＭＳ Ｐゴシック" charset="-128"/>
                <a:cs typeface="ＭＳ Ｐゴシック" charset="-128"/>
              </a:rPr>
              <a:t>Model Re-design BHA  - </a:t>
            </a:r>
            <a:r>
              <a:rPr lang="en-US" dirty="0">
                <a:latin typeface="Arial" charset="0"/>
                <a:ea typeface="ＭＳ Ｐゴシック" charset="-128"/>
                <a:cs typeface="ＭＳ Ｐゴシック" charset="-128"/>
              </a:rPr>
              <a:t> torque, drag, hydraulics</a:t>
            </a:r>
          </a:p>
          <a:p>
            <a:pPr>
              <a:buFontTx/>
              <a:buChar char="•"/>
            </a:pPr>
            <a:r>
              <a:rPr lang="en-US" sz="1000" dirty="0">
                <a:latin typeface="Arial" charset="0"/>
                <a:ea typeface="ＭＳ Ｐゴシック" charset="-128"/>
                <a:cs typeface="ＭＳ Ｐゴシック" charset="-128"/>
              </a:rPr>
              <a:t>Optimized Parameters -</a:t>
            </a:r>
            <a:r>
              <a:rPr lang="en-US" dirty="0">
                <a:latin typeface="Arial" charset="0"/>
                <a:ea typeface="ＭＳ Ｐゴシック" charset="-128"/>
                <a:cs typeface="ＭＳ Ｐゴシック" charset="-128"/>
              </a:rPr>
              <a:t>WOB, Rotation</a:t>
            </a:r>
          </a:p>
          <a:p>
            <a:pPr>
              <a:buFontTx/>
              <a:buChar char="•"/>
            </a:pPr>
            <a:r>
              <a:rPr lang="en-US" sz="1000" dirty="0">
                <a:latin typeface="Arial" charset="0"/>
                <a:ea typeface="ＭＳ Ｐゴシック" charset="-128"/>
                <a:cs typeface="ＭＳ Ｐゴシック" charset="-128"/>
              </a:rPr>
              <a:t>Critical Speed Analysis </a:t>
            </a:r>
            <a:r>
              <a:rPr lang="en-US" dirty="0">
                <a:latin typeface="Arial" charset="0"/>
                <a:ea typeface="ＭＳ Ｐゴシック" charset="-128"/>
                <a:cs typeface="ＭＳ Ｐゴシック" charset="-128"/>
              </a:rPr>
              <a:t>to Reduce Vibration</a:t>
            </a:r>
          </a:p>
          <a:p>
            <a:pPr>
              <a:buFontTx/>
              <a:buChar char="•"/>
            </a:pPr>
            <a:r>
              <a:rPr lang="en-US" sz="1000" dirty="0">
                <a:latin typeface="Arial" charset="0"/>
                <a:ea typeface="ＭＳ Ｐゴシック" charset="-128"/>
                <a:cs typeface="ＭＳ Ｐゴシック" charset="-128"/>
              </a:rPr>
              <a:t> Result: increase ROP</a:t>
            </a:r>
            <a:endParaRPr lang="en-US" dirty="0">
              <a:latin typeface="Arial" charset="0"/>
              <a:ea typeface="ＭＳ Ｐゴシック" charset="-128"/>
              <a:cs typeface="ＭＳ Ｐゴシック" charset="-128"/>
            </a:endParaRPr>
          </a:p>
        </p:txBody>
      </p:sp>
      <p:sp>
        <p:nvSpPr>
          <p:cNvPr id="116740" name="Slide Number Placeholder 3"/>
          <p:cNvSpPr>
            <a:spLocks noGrp="1"/>
          </p:cNvSpPr>
          <p:nvPr>
            <p:ph type="sldNum" sz="quarter" idx="5"/>
          </p:nvPr>
        </p:nvSpPr>
        <p:spPr>
          <a:noFill/>
        </p:spPr>
        <p:txBody>
          <a:bodyPr/>
          <a:lstStyle/>
          <a:p>
            <a:fld id="{0362716B-728D-2D46-9088-F9D7776AEAC7}" type="slidenum">
              <a:rPr lang="en-US"/>
              <a:pPr/>
              <a:t>99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latin typeface="Arial" charset="0"/>
                <a:ea typeface="ＭＳ Ｐゴシック" charset="-128"/>
                <a:cs typeface="ＭＳ Ｐゴシック" charset="-128"/>
              </a:rPr>
              <a:t>Goal: Drill the curve and lateral with single bit and BHA trip -</a:t>
            </a:r>
          </a:p>
          <a:p>
            <a:r>
              <a:rPr lang="en-US" dirty="0">
                <a:latin typeface="Arial" charset="0"/>
                <a:ea typeface="ＭＳ Ｐゴシック" charset="-128"/>
                <a:cs typeface="ＭＳ Ｐゴシック" charset="-128"/>
              </a:rPr>
              <a:t>Consistently being achieved</a:t>
            </a:r>
          </a:p>
          <a:p>
            <a:pPr eaLnBrk="1" hangingPunct="1"/>
            <a:r>
              <a:rPr lang="en-US" sz="1900" b="1" dirty="0" err="1" smtClean="0"/>
              <a:t>Quantec</a:t>
            </a:r>
            <a:r>
              <a:rPr lang="en-US" sz="1900" b="1" dirty="0" smtClean="0"/>
              <a:t> PDC </a:t>
            </a:r>
            <a:r>
              <a:rPr lang="en-US" sz="1900" dirty="0" smtClean="0"/>
              <a:t>– BHI most advanced bits utilize diamond volume management (DVM), superior cutters, optimized hydraulics and      a unique stability technology</a:t>
            </a:r>
          </a:p>
          <a:p>
            <a:pPr eaLnBrk="1" hangingPunct="1"/>
            <a:r>
              <a:rPr lang="en-US" sz="1900" b="1" dirty="0" err="1" smtClean="0"/>
              <a:t>Quantec</a:t>
            </a:r>
            <a:r>
              <a:rPr lang="en-US" sz="1900" b="1" dirty="0" smtClean="0"/>
              <a:t> Force PDC </a:t>
            </a:r>
            <a:r>
              <a:rPr lang="en-US" sz="1900" dirty="0" smtClean="0"/>
              <a:t>– New generation of cutter and stabilization technology        Delivers supreme performance in wide range of environments.</a:t>
            </a:r>
          </a:p>
          <a:p>
            <a:pPr eaLnBrk="1" hangingPunct="1"/>
            <a:r>
              <a:rPr lang="en-US" sz="1900" b="1" dirty="0" smtClean="0"/>
              <a:t>D-Technology</a:t>
            </a:r>
          </a:p>
          <a:p>
            <a:pPr lvl="1" eaLnBrk="1" hangingPunct="1"/>
            <a:r>
              <a:rPr lang="en-US" sz="1800" b="1" dirty="0" err="1" smtClean="0"/>
              <a:t>EZSteer</a:t>
            </a:r>
            <a:r>
              <a:rPr lang="en-US" sz="1800" dirty="0" smtClean="0"/>
              <a:t> </a:t>
            </a:r>
            <a:r>
              <a:rPr lang="en-US" sz="1800" b="1" dirty="0" smtClean="0"/>
              <a:t>Depth of Cut Control</a:t>
            </a:r>
            <a:r>
              <a:rPr lang="en-US" dirty="0" smtClean="0"/>
              <a:t>,</a:t>
            </a:r>
          </a:p>
          <a:p>
            <a:pPr lvl="2" eaLnBrk="1" hangingPunct="1"/>
            <a:r>
              <a:rPr lang="en-US" dirty="0" smtClean="0"/>
              <a:t>Patented </a:t>
            </a:r>
          </a:p>
          <a:p>
            <a:pPr lvl="2" eaLnBrk="1" hangingPunct="1"/>
            <a:r>
              <a:rPr lang="en-US" dirty="0" smtClean="0"/>
              <a:t>Superior directional control</a:t>
            </a:r>
          </a:p>
          <a:p>
            <a:pPr lvl="2" eaLnBrk="1" hangingPunct="1"/>
            <a:r>
              <a:rPr lang="en-US" dirty="0" smtClean="0"/>
              <a:t>Application specific </a:t>
            </a:r>
          </a:p>
          <a:p>
            <a:pPr lvl="2" eaLnBrk="1" hangingPunct="1"/>
            <a:r>
              <a:rPr lang="en-US" dirty="0" smtClean="0"/>
              <a:t>Mitigate </a:t>
            </a:r>
            <a:r>
              <a:rPr lang="en-US" dirty="0" err="1" smtClean="0"/>
              <a:t>torsional</a:t>
            </a:r>
            <a:r>
              <a:rPr lang="en-US" dirty="0" smtClean="0"/>
              <a:t> vibrations </a:t>
            </a:r>
          </a:p>
          <a:p>
            <a:pPr lvl="2" eaLnBrk="1" hangingPunct="1"/>
            <a:r>
              <a:rPr lang="en-US" dirty="0" smtClean="0"/>
              <a:t>Improve ROPs through stringers </a:t>
            </a:r>
          </a:p>
          <a:p>
            <a:pPr eaLnBrk="1" hangingPunct="1"/>
            <a:endParaRPr lang="en-US" dirty="0">
              <a:latin typeface="Arial" charset="0"/>
              <a:ea typeface="ＭＳ Ｐゴシック" charset="-128"/>
              <a:cs typeface="ＭＳ Ｐゴシック" charset="-128"/>
            </a:endParaRPr>
          </a:p>
        </p:txBody>
      </p:sp>
      <p:sp>
        <p:nvSpPr>
          <p:cNvPr id="117764" name="Slide Number Placeholder 3"/>
          <p:cNvSpPr>
            <a:spLocks noGrp="1"/>
          </p:cNvSpPr>
          <p:nvPr>
            <p:ph type="sldNum" sz="quarter" idx="5"/>
          </p:nvPr>
        </p:nvSpPr>
        <p:spPr>
          <a:noFill/>
        </p:spPr>
        <p:txBody>
          <a:bodyPr/>
          <a:lstStyle/>
          <a:p>
            <a:fld id="{24828B21-607F-DA42-8DEC-CF2F11CCC7C8}" type="slidenum">
              <a:rPr lang="en-US"/>
              <a:pPr/>
              <a:t>100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199684" name="Slide Number Placeholder 3"/>
          <p:cNvSpPr>
            <a:spLocks noGrp="1"/>
          </p:cNvSpPr>
          <p:nvPr>
            <p:ph type="sldNum" sz="quarter" idx="5"/>
          </p:nvPr>
        </p:nvSpPr>
        <p:spPr>
          <a:noFill/>
        </p:spPr>
        <p:txBody>
          <a:bodyPr/>
          <a:lstStyle/>
          <a:p>
            <a:fld id="{17ACCBAA-8DA0-432E-BECE-E6568A836D80}" type="slidenum">
              <a:rPr lang="en-US" smtClean="0">
                <a:latin typeface="Arial" pitchFamily="34" charset="0"/>
              </a:rPr>
              <a:pPr/>
              <a:t>101</a:t>
            </a:fld>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the t</a:t>
            </a:r>
            <a:r>
              <a:rPr lang="en-US" dirty="0" smtClean="0"/>
              <a:t>arget zone has been identified it is important to place the well bore</a:t>
            </a:r>
            <a:r>
              <a:rPr lang="en-US" baseline="0" dirty="0" smtClean="0"/>
              <a:t> in the optimal part of reservoir following the natural dips in the formations and moving to follow faults. </a:t>
            </a:r>
            <a:r>
              <a:rPr lang="en-US" dirty="0" smtClean="0"/>
              <a:t> Today it is possible to use</a:t>
            </a:r>
            <a:r>
              <a:rPr lang="en-US" baseline="0" dirty="0" smtClean="0"/>
              <a:t> reservoir navigation services where engineers use the shale analysis with available seismic and offset well data to plan the trajectory of the well bore. During the drilling of the LWD data is monitored by experts located in remote Beacon centers and modifications are made to the trajectory to maintain the well bore in the optimal zone..</a:t>
            </a:r>
          </a:p>
          <a:p>
            <a:endParaRPr lang="en-US" baseline="0" dirty="0" smtClean="0"/>
          </a:p>
          <a:p>
            <a:r>
              <a:rPr lang="en-US" baseline="0" dirty="0" smtClean="0"/>
              <a:t>The example above shows a well drilled in the Marcellus where the target is a </a:t>
            </a:r>
            <a:r>
              <a:rPr lang="en-US" dirty="0" smtClean="0"/>
              <a:t>High organic content zone about</a:t>
            </a:r>
            <a:r>
              <a:rPr lang="en-US" baseline="0" dirty="0" smtClean="0"/>
              <a:t> </a:t>
            </a:r>
            <a:r>
              <a:rPr lang="en-US" dirty="0" smtClean="0"/>
              <a:t>15ft thick. Data from seismic was used to identify dip angle and the well planned appropriately.</a:t>
            </a:r>
          </a:p>
          <a:p>
            <a:r>
              <a:rPr lang="en-US" dirty="0" smtClean="0"/>
              <a:t>Monitoring gamma ray up and down during drilling identified whether well was approaching top or bottom of zone and remedial action taken to correct well path.</a:t>
            </a:r>
          </a:p>
          <a:p>
            <a:r>
              <a:rPr lang="en-US" dirty="0" smtClean="0"/>
              <a:t>Image data allowed engineers to correct dip calculations to actual dip to allow forward planning of well path. </a:t>
            </a:r>
          </a:p>
          <a:p>
            <a:r>
              <a:rPr lang="en-US" dirty="0" smtClean="0"/>
              <a:t>Red line is well path , light green zone is 15ft target zone. Dark green bands are less interesting formations either side of target. </a:t>
            </a:r>
          </a:p>
          <a:p>
            <a:r>
              <a:rPr lang="en-US" dirty="0" smtClean="0"/>
              <a:t>Images at bottom identify whether we have drilled out of the top or bottom of zone, they are used to correct well path and establish the actual dip of the formation for forward planning.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F1ADBF3-5131-454B-A75C-6CB572B8877B}" type="slidenum">
              <a:rPr lang="en-US" smtClean="0"/>
              <a:pPr>
                <a:defRPr/>
              </a:pPr>
              <a:t>102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B8056D-DAB8-438A-9AE2-99F1BF22FB91}" type="slidenum">
              <a:rPr lang="en-US" smtClean="0"/>
              <a:pPr>
                <a:defRPr/>
              </a:pPr>
              <a:t>103</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666393729"/>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63643368-5D7B-7B4A-80BC-CD59C80A244F}" type="slidenum">
              <a:rPr lang="en-US"/>
              <a:pPr/>
              <a:t>12</a:t>
            </a:fld>
            <a:endParaRPr lang="en-US"/>
          </a:p>
        </p:txBody>
      </p:sp>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p:txBody>
          <a:bodyPr/>
          <a:lstStyle/>
          <a:p>
            <a:pPr algn="just"/>
            <a:r>
              <a:rPr lang="en-US" b="1">
                <a:latin typeface="Times" charset="0"/>
              </a:rPr>
              <a:t>Figure 1-6 </a:t>
            </a:r>
            <a:r>
              <a:rPr lang="en-US">
                <a:latin typeface="Times" charset="0"/>
              </a:rPr>
              <a:t>- Figure 1-6 is a generalized version of the Global Stress Map that is quite similar to that originally presented by . It delineates provinces of approximately uniform constant stress orientation and relative magnitude. In addition to stress orientations, relative stress magnitudes (stress regimes) are indicated in Fig. 5 using the following definitions: extensional stress regime</a:t>
            </a:r>
            <a:r>
              <a:rPr lang="en-US" i="1">
                <a:latin typeface="Times" charset="0"/>
              </a:rPr>
              <a:t> (S</a:t>
            </a:r>
            <a:r>
              <a:rPr lang="en-US" i="1" baseline="-25000">
                <a:latin typeface="Times" charset="0"/>
              </a:rPr>
              <a:t>v</a:t>
            </a:r>
            <a:r>
              <a:rPr lang="en-US" i="1">
                <a:latin typeface="Times" charset="0"/>
              </a:rPr>
              <a:t> &gt; S</a:t>
            </a:r>
            <a:r>
              <a:rPr lang="en-US" i="1" baseline="-25000">
                <a:latin typeface="Times" charset="0"/>
              </a:rPr>
              <a:t>Hmax </a:t>
            </a:r>
            <a:r>
              <a:rPr lang="en-US" i="1">
                <a:latin typeface="Times" charset="0"/>
              </a:rPr>
              <a:t>&gt; S</a:t>
            </a:r>
            <a:r>
              <a:rPr lang="en-US" i="1" baseline="-25000">
                <a:latin typeface="Times" charset="0"/>
              </a:rPr>
              <a:t>h</a:t>
            </a:r>
            <a:r>
              <a:rPr lang="en-US" i="1">
                <a:latin typeface="Times" charset="0"/>
              </a:rPr>
              <a:t>)</a:t>
            </a:r>
            <a:r>
              <a:rPr lang="en-US">
                <a:latin typeface="Times" charset="0"/>
              </a:rPr>
              <a:t> (normal dip slip), includes categories NF and NS (rakes generally &gt;50</a:t>
            </a:r>
            <a:r>
              <a:rPr lang="en-US" baseline="30000">
                <a:latin typeface="Times" charset="0"/>
              </a:rPr>
              <a:t>o</a:t>
            </a:r>
            <a:r>
              <a:rPr lang="en-US">
                <a:latin typeface="Times" charset="0"/>
              </a:rPr>
              <a:t>); strike-slip stress regime </a:t>
            </a:r>
            <a:r>
              <a:rPr lang="en-US" i="1">
                <a:latin typeface="Times" charset="0"/>
              </a:rPr>
              <a:t>(S</a:t>
            </a:r>
            <a:r>
              <a:rPr lang="en-US" i="1" baseline="-25000">
                <a:latin typeface="Times" charset="0"/>
              </a:rPr>
              <a:t>Hmax </a:t>
            </a:r>
            <a:r>
              <a:rPr lang="en-US" i="1">
                <a:latin typeface="Times" charset="0"/>
              </a:rPr>
              <a:t>&gt; S</a:t>
            </a:r>
            <a:r>
              <a:rPr lang="en-US" i="1" baseline="-25000">
                <a:latin typeface="Times" charset="0"/>
              </a:rPr>
              <a:t>v</a:t>
            </a:r>
            <a:r>
              <a:rPr lang="en-US" i="1">
                <a:latin typeface="Times" charset="0"/>
              </a:rPr>
              <a:t> &gt; S</a:t>
            </a:r>
            <a:r>
              <a:rPr lang="en-US" i="1" baseline="-25000">
                <a:latin typeface="Times" charset="0"/>
              </a:rPr>
              <a:t>h </a:t>
            </a:r>
            <a:r>
              <a:rPr lang="en-US" i="1">
                <a:latin typeface="Times" charset="0"/>
              </a:rPr>
              <a:t>)</a:t>
            </a:r>
            <a:r>
              <a:rPr lang="en-US">
                <a:latin typeface="Times" charset="0"/>
              </a:rPr>
              <a:t> (dominant horizontal slip), SS category (rakes generally &gt;40</a:t>
            </a:r>
            <a:r>
              <a:rPr lang="en-US" baseline="30000">
                <a:latin typeface="Times" charset="0"/>
              </a:rPr>
              <a:t>o</a:t>
            </a:r>
            <a:r>
              <a:rPr lang="en-US">
                <a:latin typeface="Times" charset="0"/>
              </a:rPr>
              <a:t>); and thrust stress regime </a:t>
            </a:r>
            <a:r>
              <a:rPr lang="en-US" i="1">
                <a:latin typeface="Times" charset="0"/>
              </a:rPr>
              <a:t>(S</a:t>
            </a:r>
            <a:r>
              <a:rPr lang="en-US" i="1" baseline="-25000">
                <a:latin typeface="Times" charset="0"/>
              </a:rPr>
              <a:t>Hmax </a:t>
            </a:r>
            <a:r>
              <a:rPr lang="en-US" i="1">
                <a:latin typeface="Times" charset="0"/>
              </a:rPr>
              <a:t>&gt; S</a:t>
            </a:r>
            <a:r>
              <a:rPr lang="en-US" i="1" baseline="-25000">
                <a:latin typeface="Times" charset="0"/>
              </a:rPr>
              <a:t>h </a:t>
            </a:r>
            <a:r>
              <a:rPr lang="en-US" i="1">
                <a:latin typeface="Times" charset="0"/>
              </a:rPr>
              <a:t>&gt; </a:t>
            </a:r>
            <a:r>
              <a:rPr lang="en-US" i="1" baseline="-25000">
                <a:latin typeface="Times" charset="0"/>
              </a:rPr>
              <a:t> </a:t>
            </a:r>
            <a:r>
              <a:rPr lang="en-US" i="1">
                <a:latin typeface="Times" charset="0"/>
              </a:rPr>
              <a:t>S</a:t>
            </a:r>
            <a:r>
              <a:rPr lang="en-US" i="1" baseline="-25000">
                <a:latin typeface="Times" charset="0"/>
              </a:rPr>
              <a:t>v</a:t>
            </a:r>
            <a:r>
              <a:rPr lang="en-US" i="1">
                <a:latin typeface="Times" charset="0"/>
              </a:rPr>
              <a:t>)</a:t>
            </a:r>
            <a:r>
              <a:rPr lang="en-US">
                <a:latin typeface="Times" charset="0"/>
              </a:rPr>
              <a:t>  (reverse dip slip), includes categories TF and TS (rakes generally &gt;50</a:t>
            </a:r>
            <a:r>
              <a:rPr lang="en-US" baseline="30000">
                <a:latin typeface="Times" charset="0"/>
              </a:rPr>
              <a:t>o</a:t>
            </a:r>
            <a:r>
              <a:rPr lang="en-US">
                <a:latin typeface="Times" charset="0"/>
              </a:rPr>
              <a:t>)..  Stress regime was inferred primarily from earthquake focal mechanisms and style of Quaternary faulting.  Thick inward pointing arrows indicate </a:t>
            </a:r>
            <a:r>
              <a:rPr lang="en-US" i="1">
                <a:latin typeface="Times" charset="0"/>
              </a:rPr>
              <a:t>S</a:t>
            </a:r>
            <a:r>
              <a:rPr lang="en-US" i="1" baseline="-25000">
                <a:latin typeface="Times" charset="0"/>
              </a:rPr>
              <a:t>Hmax</a:t>
            </a:r>
            <a:r>
              <a:rPr lang="en-US">
                <a:latin typeface="Times" charset="0"/>
              </a:rPr>
              <a:t> orientations in areas of compressional (strike-slip and thrust) stress regimes. Thick outward pointing arrows give  </a:t>
            </a:r>
            <a:r>
              <a:rPr lang="en-US" i="1">
                <a:latin typeface="Times" charset="0"/>
              </a:rPr>
              <a:t>S</a:t>
            </a:r>
            <a:r>
              <a:rPr lang="en-US" i="1" baseline="-25000">
                <a:latin typeface="Times" charset="0"/>
              </a:rPr>
              <a:t>hmin</a:t>
            </a:r>
            <a:r>
              <a:rPr lang="en-US">
                <a:latin typeface="Times" charset="0"/>
              </a:rPr>
              <a:t> orientations in areas of normal faulting regimes. Regions dominated by strike-slip tectonics are distinguished with the thick inward pointing and orthogonal, thin outward pointing arrows.</a:t>
            </a:r>
          </a:p>
          <a:p>
            <a:endParaRPr lang="en-US"/>
          </a:p>
          <a:p>
            <a:r>
              <a:rPr lang="en-US"/>
              <a:t>NOTES: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Title of Course</a:t>
            </a:r>
          </a:p>
        </p:txBody>
      </p:sp>
      <p:sp>
        <p:nvSpPr>
          <p:cNvPr id="5" name="Rectangle 3"/>
          <p:cNvSpPr>
            <a:spLocks noGrp="1" noChangeArrowheads="1"/>
          </p:cNvSpPr>
          <p:nvPr>
            <p:ph type="dt" idx="1"/>
          </p:nvPr>
        </p:nvSpPr>
        <p:spPr>
          <a:ln/>
        </p:spPr>
        <p:txBody>
          <a:bodyPr/>
          <a:lstStyle/>
          <a:p>
            <a:r>
              <a:rPr lang="en-US"/>
              <a:t>Dates of Course</a:t>
            </a:r>
          </a:p>
        </p:txBody>
      </p:sp>
      <p:sp>
        <p:nvSpPr>
          <p:cNvPr id="7" name="Rectangle 7"/>
          <p:cNvSpPr>
            <a:spLocks noGrp="1" noChangeArrowheads="1"/>
          </p:cNvSpPr>
          <p:nvPr>
            <p:ph type="sldNum" sz="quarter" idx="5"/>
          </p:nvPr>
        </p:nvSpPr>
        <p:spPr>
          <a:ln/>
        </p:spPr>
        <p:txBody>
          <a:bodyPr/>
          <a:lstStyle/>
          <a:p>
            <a:fld id="{EE9EA855-6D06-CC47-A714-0E8C0C5D6306}" type="slidenum">
              <a:rPr lang="en-US"/>
              <a:pPr/>
              <a:t>15</a:t>
            </a:fld>
            <a:endParaRPr lang="en-US"/>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b="1">
                <a:latin typeface="Times" charset="0"/>
              </a:rPr>
              <a:t>Figure 1-8 </a:t>
            </a:r>
            <a:r>
              <a:rPr lang="en-US">
                <a:latin typeface="Times" charset="0"/>
              </a:rPr>
              <a:t>- Drilling-induced tensile wall fractures reveal a consistent picture of stress orientation is also observed in the oil fields in the northern North Sea (after Wiprut).</a:t>
            </a:r>
          </a:p>
          <a:p>
            <a:endParaRPr lang="en-US">
              <a:latin typeface="Times" charset="0"/>
            </a:endParaRPr>
          </a:p>
          <a:p>
            <a:r>
              <a:rPr lang="en-US">
                <a:latin typeface="Times" charset="0"/>
              </a:rPr>
              <a:t>NOTES: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Rot="1" noChangeArrowheads="1" noTextEdit="1"/>
          </p:cNvSpPr>
          <p:nvPr>
            <p:ph type="sldImg"/>
          </p:nvPr>
        </p:nvSpPr>
        <p:spPr>
          <a:xfrm>
            <a:off x="1144588" y="684213"/>
            <a:ext cx="4572000" cy="3429000"/>
          </a:xfrm>
          <a:ln/>
        </p:spPr>
      </p:sp>
      <p:sp>
        <p:nvSpPr>
          <p:cNvPr id="566275" name="Rectangle 3"/>
          <p:cNvSpPr>
            <a:spLocks noGrp="1" noChangeArrowheads="1"/>
          </p:cNvSpPr>
          <p:nvPr>
            <p:ph type="body" idx="1"/>
          </p:nvPr>
        </p:nvSpPr>
        <p:spPr>
          <a:xfrm>
            <a:off x="913772" y="4345289"/>
            <a:ext cx="5030456" cy="4113856"/>
          </a:xfrm>
          <a:noFill/>
          <a:ln/>
        </p:spPr>
        <p:txBody>
          <a:bodyPr lIns="87622" tIns="43810" rIns="87622" bIns="4381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24000"/>
            <a:ext cx="7772400" cy="4495800"/>
          </a:xfrm>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524000"/>
            <a:ext cx="3810000" cy="4495800"/>
          </a:xfrm>
        </p:spPr>
        <p:txBody>
          <a:bodyPr/>
          <a:lstStyle/>
          <a:p>
            <a:endParaRPr lang="en-US"/>
          </a:p>
        </p:txBody>
      </p:sp>
      <p:sp>
        <p:nvSpPr>
          <p:cNvPr id="4" name="Text Placeholder 3"/>
          <p:cNvSpPr>
            <a:spLocks noGrp="1"/>
          </p:cNvSpPr>
          <p:nvPr>
            <p:ph type="body" sz="half" idx="2"/>
          </p:nvPr>
        </p:nvSpPr>
        <p:spPr>
          <a:xfrm>
            <a:off x="4648200" y="15240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r>
              <a:rPr lang="en-US"/>
              <a:t>© 2010 Baker Hughes Incorporated. All Rights Reserved. </a:t>
            </a:r>
          </a:p>
        </p:txBody>
      </p:sp>
      <p:sp>
        <p:nvSpPr>
          <p:cNvPr id="5" name="Rectangle 6"/>
          <p:cNvSpPr>
            <a:spLocks noGrp="1" noChangeArrowheads="1"/>
          </p:cNvSpPr>
          <p:nvPr>
            <p:ph type="sldNum" sz="quarter" idx="14"/>
          </p:nvPr>
        </p:nvSpPr>
        <p:spPr>
          <a:ln/>
        </p:spPr>
        <p:txBody>
          <a:bodyPr/>
          <a:lstStyle>
            <a:lvl1pPr>
              <a:defRPr/>
            </a:lvl1pPr>
          </a:lstStyle>
          <a:p>
            <a:fld id="{AA68CED4-8FAA-45DD-8F87-2EE79D4AE27C}"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Custom Layout">
    <p:spTree>
      <p:nvGrpSpPr>
        <p:cNvPr id="1" name=""/>
        <p:cNvGrpSpPr/>
        <p:nvPr/>
      </p:nvGrpSpPr>
      <p:grpSpPr>
        <a:xfrm>
          <a:off x="0" y="0"/>
          <a:ext cx="0" cy="0"/>
          <a:chOff x="0" y="0"/>
          <a:chExt cx="0" cy="0"/>
        </a:xfrm>
      </p:grpSpPr>
      <p:pic>
        <p:nvPicPr>
          <p:cNvPr id="6" name="Picture 5" descr="mountain2.jpg"/>
          <p:cNvPicPr>
            <a:picLocks noChangeAspect="1"/>
          </p:cNvPicPr>
          <p:nvPr userDrawn="1"/>
        </p:nvPicPr>
        <p:blipFill>
          <a:blip r:embed="rId2" cstate="print"/>
          <a:stretch>
            <a:fillRect/>
          </a:stretch>
        </p:blipFill>
        <p:spPr>
          <a:xfrm>
            <a:off x="4061" y="0"/>
            <a:ext cx="9135876" cy="6857998"/>
          </a:xfrm>
          <a:prstGeom prst="rect">
            <a:avLst/>
          </a:prstGeom>
        </p:spPr>
      </p:pic>
      <p:pic>
        <p:nvPicPr>
          <p:cNvPr id="7" name="Picture 6" descr="swoosh.png"/>
          <p:cNvPicPr>
            <a:picLocks noChangeAspect="1"/>
          </p:cNvPicPr>
          <p:nvPr userDrawn="1"/>
        </p:nvPicPr>
        <p:blipFill>
          <a:blip r:embed="rId3" cstate="print"/>
          <a:stretch>
            <a:fillRect/>
          </a:stretch>
        </p:blipFill>
        <p:spPr>
          <a:xfrm>
            <a:off x="0" y="6059424"/>
            <a:ext cx="9144000" cy="798576"/>
          </a:xfrm>
          <a:prstGeom prst="rect">
            <a:avLst/>
          </a:prstGeom>
        </p:spPr>
      </p:pic>
      <p:sp>
        <p:nvSpPr>
          <p:cNvPr id="4" name="Footer Placeholder 3"/>
          <p:cNvSpPr>
            <a:spLocks noGrp="1"/>
          </p:cNvSpPr>
          <p:nvPr>
            <p:ph type="ftr" sz="quarter" idx="11"/>
          </p:nvPr>
        </p:nvSpPr>
        <p:spPr/>
        <p:txBody>
          <a:bodyPr/>
          <a:lstStyle/>
          <a:p>
            <a:r>
              <a:rPr lang="en-US" smtClean="0"/>
              <a:t>© 2010 Baker Hughes Incorporated. All Rights Reserved.</a:t>
            </a:r>
            <a:endParaRPr lang="en-US"/>
          </a:p>
        </p:txBody>
      </p:sp>
      <p:sp>
        <p:nvSpPr>
          <p:cNvPr id="5" name="Slide Number Placeholder 4"/>
          <p:cNvSpPr>
            <a:spLocks noGrp="1"/>
          </p:cNvSpPr>
          <p:nvPr>
            <p:ph type="sldNum" sz="quarter" idx="12"/>
          </p:nvPr>
        </p:nvSpPr>
        <p:spPr/>
        <p:txBody>
          <a:bodyPr/>
          <a:lstStyle/>
          <a:p>
            <a:pPr>
              <a:defRPr/>
            </a:pPr>
            <a:fld id="{14427E92-0193-F943-B45D-867F31B544EC}" type="slidenum">
              <a:rPr lang="en-US" smtClean="0"/>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r>
              <a:rPr lang="en-US"/>
              <a:t>© 2010 Baker Hughes Incorporated. All Rights Reserved. </a:t>
            </a:r>
          </a:p>
        </p:txBody>
      </p:sp>
      <p:sp>
        <p:nvSpPr>
          <p:cNvPr id="5" name="Rectangle 6"/>
          <p:cNvSpPr>
            <a:spLocks noGrp="1" noChangeArrowheads="1"/>
          </p:cNvSpPr>
          <p:nvPr>
            <p:ph type="sldNum" sz="quarter" idx="14"/>
          </p:nvPr>
        </p:nvSpPr>
        <p:spPr>
          <a:ln/>
        </p:spPr>
        <p:txBody>
          <a:bodyPr/>
          <a:lstStyle>
            <a:lvl1pPr>
              <a:defRPr/>
            </a:lvl1pPr>
          </a:lstStyle>
          <a:p>
            <a:fld id="{AA68CED4-8FAA-45DD-8F87-2EE79D4AE27C}"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05C035-9F10-2C40-9943-20C03FFDA588}" type="datetimeFigureOut">
              <a:rPr lang="en-US" smtClean="0"/>
              <a:pPr/>
              <a:t>12/2/11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05C035-9F10-2C40-9943-20C03FFDA588}" type="datetimeFigureOut">
              <a:rPr lang="en-US" smtClean="0"/>
              <a:pPr/>
              <a:t>12/2/11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05C035-9F10-2C40-9943-20C03FFDA588}" type="datetimeFigureOut">
              <a:rPr lang="en-US" smtClean="0"/>
              <a:pPr/>
              <a:t>12/2/11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05C035-9F10-2C40-9943-20C03FFDA588}" type="datetimeFigureOut">
              <a:rPr lang="en-US" smtClean="0"/>
              <a:pPr/>
              <a:t>12/2/11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C035-9F10-2C40-9943-20C03FFDA588}" type="datetimeFigureOut">
              <a:rPr lang="en-US" smtClean="0"/>
              <a:pPr/>
              <a:t>12/2/11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5C035-9F10-2C40-9943-20C03FFDA588}" type="datetimeFigureOut">
              <a:rPr lang="en-US" smtClean="0"/>
              <a:pPr/>
              <a:t>12/4/11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A135A-B784-DF4D-A859-4185F1ED286B}" type="slidenum">
              <a:rPr lang="en-US" smtClean="0"/>
              <a:pPr/>
              <a:t>‹#›</a:t>
            </a:fld>
            <a:endParaRPr lang="en-US"/>
          </a:p>
        </p:txBody>
      </p:sp>
      <p:pic>
        <p:nvPicPr>
          <p:cNvPr id="7" name="Picture 7" descr="White_inside_1110.jpg"/>
          <p:cNvPicPr>
            <a:picLocks noChangeAspect="1"/>
          </p:cNvPicPr>
          <p:nvPr userDrawn="1"/>
        </p:nvPicPr>
        <p:blipFill>
          <a:blip r:embed="rId18"/>
          <a:srcRect/>
          <a:stretch>
            <a:fillRect/>
          </a:stretch>
        </p:blipFill>
        <p:spPr bwMode="auto">
          <a:xfrm>
            <a:off x="4763" y="0"/>
            <a:ext cx="9139237" cy="6858000"/>
          </a:xfrm>
          <a:prstGeom prst="rect">
            <a:avLst/>
          </a:prstGeom>
          <a:noFill/>
          <a:ln w="9525">
            <a:noFill/>
            <a:miter lim="800000"/>
            <a:headEnd/>
            <a:tailEnd/>
          </a:ln>
        </p:spPr>
      </p:pic>
      <p:sp>
        <p:nvSpPr>
          <p:cNvPr id="10" name="Rectangle 5"/>
          <p:cNvSpPr txBox="1">
            <a:spLocks noChangeArrowheads="1"/>
          </p:cNvSpPr>
          <p:nvPr userDrawn="1"/>
        </p:nvSpPr>
        <p:spPr bwMode="auto">
          <a:xfrm>
            <a:off x="568325" y="6675438"/>
            <a:ext cx="28956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solidFill>
                  <a:srgbClr val="96999C"/>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smtClean="0">
                <a:ln>
                  <a:noFill/>
                </a:ln>
                <a:solidFill>
                  <a:srgbClr val="96999C"/>
                </a:solidFill>
                <a:effectLst/>
                <a:uLnTx/>
                <a:uFillTx/>
                <a:latin typeface="+mn-lt"/>
                <a:ea typeface="+mn-ea"/>
                <a:cs typeface="+mn-cs"/>
              </a:rPr>
              <a:t>© 2010 Baker Hughes Incorporated. All Rights Reserved. </a:t>
            </a:r>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1" name="Rectangle 6"/>
          <p:cNvSpPr txBox="1">
            <a:spLocks noChangeArrowheads="1"/>
          </p:cNvSpPr>
          <p:nvPr userDrawn="1"/>
        </p:nvSpPr>
        <p:spPr bwMode="auto">
          <a:xfrm>
            <a:off x="315913" y="6673850"/>
            <a:ext cx="3429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solidFill>
                  <a:srgbClr val="96999C"/>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43C9E0-7F53-457C-B584-73E261BAA6AA}" type="slidenum">
              <a:rPr kumimoji="0" lang="en-US" sz="600" b="0" i="0" u="none" strike="noStrike" kern="1200" cap="none" spc="0" normalizeH="0" baseline="0" noProof="0" smtClean="0">
                <a:ln>
                  <a:noFill/>
                </a:ln>
                <a:solidFill>
                  <a:srgbClr val="96999C"/>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2" name="Line 8"/>
          <p:cNvSpPr>
            <a:spLocks noChangeShapeType="1"/>
          </p:cNvSpPr>
          <p:nvPr userDrawn="1"/>
        </p:nvSpPr>
        <p:spPr bwMode="auto">
          <a:xfrm>
            <a:off x="620713" y="6731000"/>
            <a:ext cx="0" cy="79375"/>
          </a:xfrm>
          <a:prstGeom prst="line">
            <a:avLst/>
          </a:prstGeom>
          <a:noFill/>
          <a:ln w="9525">
            <a:solidFill>
              <a:srgbClr val="F4AA00"/>
            </a:solidFill>
            <a:round/>
            <a:headEnd/>
            <a:tailEnd/>
          </a:ln>
          <a:effectLst/>
        </p:spPr>
        <p:txBody>
          <a:bodyPr/>
          <a:lstStyle/>
          <a:p>
            <a:pPr>
              <a:defRPr/>
            </a:pPr>
            <a:endParaRPr lang="en-US">
              <a:latin typeface="Arial" pitchFamily="-109" charset="0"/>
              <a:ea typeface="+mn-ea"/>
            </a:endParaRPr>
          </a:p>
        </p:txBody>
      </p:sp>
      <p:pic>
        <p:nvPicPr>
          <p:cNvPr id="14" name="Picture 7" descr="White_inside_1110.jpg"/>
          <p:cNvPicPr>
            <a:picLocks noChangeAspect="1"/>
          </p:cNvPicPr>
          <p:nvPr userDrawn="1"/>
        </p:nvPicPr>
        <p:blipFill>
          <a:blip r:embed="rId18"/>
          <a:srcRect/>
          <a:stretch>
            <a:fillRect/>
          </a:stretch>
        </p:blipFill>
        <p:spPr bwMode="auto">
          <a:xfrm>
            <a:off x="268111" y="0"/>
            <a:ext cx="913923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2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30.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13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4.xml"/><Relationship Id="rId3" Type="http://schemas.openxmlformats.org/officeDocument/2006/relationships/image" Target="../media/image127.png"/></Relationships>
</file>

<file path=ppt/slides/_rels/slide104.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wmf"/><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7.png"/><Relationship Id="rId5"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package" Target="../embeddings/Microsoft_Excel_Sheet1.xlsx"/><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wmf"/></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61.png"/><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oleObject" Target="../embeddings/Microsoft_Equation5.bin"/><Relationship Id="rId8" Type="http://schemas.openxmlformats.org/officeDocument/2006/relationships/oleObject" Target="../embeddings/Microsoft_Equation6.bin"/><Relationship Id="rId9" Type="http://schemas.openxmlformats.org/officeDocument/2006/relationships/oleObject" Target="../embeddings/Microsoft_Equation7.bin"/><Relationship Id="rId10" Type="http://schemas.openxmlformats.org/officeDocument/2006/relationships/image" Target="../media/image7.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wmf"/><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Microsoft_Equation8.bin"/><Relationship Id="rId4" Type="http://schemas.openxmlformats.org/officeDocument/2006/relationships/image" Target="../media/image7.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bin"/><Relationship Id="rId5" Type="http://schemas.openxmlformats.org/officeDocument/2006/relationships/image" Target="../media/image71.png"/><Relationship Id="rId6" Type="http://schemas.openxmlformats.org/officeDocument/2006/relationships/image" Target="../media/image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84.x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85.xml.rels><?xml version="1.0" encoding="UTF-8" standalone="yes"?>
<Relationships xmlns="http://schemas.openxmlformats.org/package/2006/relationships"><Relationship Id="rId3" Type="http://schemas.openxmlformats.org/officeDocument/2006/relationships/image" Target="../media/image96.wmf"/><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96.xml.rels><?xml version="1.0" encoding="UTF-8" standalone="yes"?>
<Relationships xmlns="http://schemas.openxmlformats.org/package/2006/relationships"><Relationship Id="rId9" Type="http://schemas.openxmlformats.org/officeDocument/2006/relationships/image" Target="../media/image112.png"/><Relationship Id="rId20" Type="http://schemas.openxmlformats.org/officeDocument/2006/relationships/image" Target="../media/image123.emf"/><Relationship Id="rId21" Type="http://schemas.openxmlformats.org/officeDocument/2006/relationships/image" Target="../media/image124.emf"/><Relationship Id="rId22" Type="http://schemas.openxmlformats.org/officeDocument/2006/relationships/image" Target="../media/image125.png"/><Relationship Id="rId10" Type="http://schemas.openxmlformats.org/officeDocument/2006/relationships/image" Target="../media/image113.png"/><Relationship Id="rId11" Type="http://schemas.openxmlformats.org/officeDocument/2006/relationships/image" Target="../media/image114.png"/><Relationship Id="rId12" Type="http://schemas.openxmlformats.org/officeDocument/2006/relationships/image" Target="../media/image115.jpeg"/><Relationship Id="rId13" Type="http://schemas.openxmlformats.org/officeDocument/2006/relationships/image" Target="../media/image116.jpeg"/><Relationship Id="rId14" Type="http://schemas.openxmlformats.org/officeDocument/2006/relationships/image" Target="../media/image117.jpeg"/><Relationship Id="rId15" Type="http://schemas.openxmlformats.org/officeDocument/2006/relationships/image" Target="../media/image118.jpeg"/><Relationship Id="rId16" Type="http://schemas.openxmlformats.org/officeDocument/2006/relationships/image" Target="../media/image119.jpeg"/><Relationship Id="rId17" Type="http://schemas.openxmlformats.org/officeDocument/2006/relationships/image" Target="../media/image120.jpeg"/><Relationship Id="rId18" Type="http://schemas.openxmlformats.org/officeDocument/2006/relationships/image" Target="../media/image121.jpeg"/><Relationship Id="rId19" Type="http://schemas.openxmlformats.org/officeDocument/2006/relationships/image" Target="../media/image122.emf"/><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2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28.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1</a:t>
            </a:fld>
            <a:endParaRPr lang="en-US" sz="1400" dirty="0">
              <a:latin typeface="Arial" charset="0"/>
            </a:endParaRPr>
          </a:p>
        </p:txBody>
      </p:sp>
      <p:sp>
        <p:nvSpPr>
          <p:cNvPr id="17411"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t>
            </a:r>
            <a:r>
              <a:rPr lang="en-US" sz="3200" dirty="0" smtClean="0">
                <a:latin typeface="Arial"/>
                <a:cs typeface="Arial"/>
              </a:rPr>
              <a:t>and Challenges of</a:t>
            </a:r>
            <a:r>
              <a:rPr lang="en-US" sz="3200" dirty="0" smtClean="0">
                <a:latin typeface="Arial"/>
                <a:cs typeface="Arial"/>
              </a:rPr>
              <a:t> </a:t>
            </a:r>
          </a:p>
          <a:p>
            <a:pPr algn="ctr"/>
            <a:r>
              <a:rPr lang="en-US" sz="3200" dirty="0" smtClean="0">
                <a:latin typeface="Arial"/>
                <a:cs typeface="Arial"/>
              </a:rPr>
              <a:t>Shale Gas Development</a:t>
            </a:r>
          </a:p>
          <a:p>
            <a:pPr algn="ctr"/>
            <a:r>
              <a:rPr lang="en-US" sz="3200" dirty="0" smtClean="0">
                <a:latin typeface="Arial"/>
                <a:cs typeface="Arial"/>
              </a:rPr>
              <a:t>Day 2</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Professor </a:t>
            </a:r>
            <a:r>
              <a:rPr lang="en-US" sz="2000" dirty="0">
                <a:latin typeface="Arial" charset="0"/>
              </a:rPr>
              <a:t>of Geophysics</a:t>
            </a:r>
          </a:p>
          <a:p>
            <a:pPr algn="ctr">
              <a:lnSpc>
                <a:spcPct val="75000"/>
              </a:lnSpc>
              <a:spcBef>
                <a:spcPct val="35000"/>
              </a:spcBef>
            </a:pPr>
            <a:r>
              <a:rPr lang="en-US" sz="2000" dirty="0">
                <a:latin typeface="Arial" charset="0"/>
              </a:rPr>
              <a:t>Stanford University</a:t>
            </a:r>
          </a:p>
          <a:p>
            <a:pPr algn="ctr">
              <a:lnSpc>
                <a:spcPct val="75000"/>
              </a:lnSpc>
              <a:spcBef>
                <a:spcPct val="35000"/>
              </a:spcBef>
            </a:pPr>
            <a:endParaRPr lang="en-US" sz="2800" b="1"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33120" name="Rectangle 0"/>
          <p:cNvSpPr>
            <a:spLocks noChangeArrowheads="1"/>
          </p:cNvSpPr>
          <p:nvPr/>
        </p:nvSpPr>
        <p:spPr bwMode="auto">
          <a:xfrm>
            <a:off x="304800" y="210206"/>
            <a:ext cx="8686800" cy="5970865"/>
          </a:xfrm>
          <a:prstGeom prst="rect">
            <a:avLst/>
          </a:prstGeom>
          <a:noFill/>
          <a:ln w="9525">
            <a:noFill/>
            <a:miter lim="800000"/>
            <a:headEnd/>
            <a:tailEnd/>
          </a:ln>
          <a:effectLst/>
        </p:spPr>
        <p:txBody>
          <a:bodyPr wrap="square" anchor="ctr">
            <a:prstTxWarp prst="textNoShape">
              <a:avLst/>
            </a:prstTxWarp>
            <a:spAutoFit/>
          </a:bodyPr>
          <a:lstStyle/>
          <a:p>
            <a:pPr indent="228600" algn="ctr"/>
            <a:r>
              <a:rPr lang="en-US" sz="2800" dirty="0" smtClean="0">
                <a:solidFill>
                  <a:srgbClr val="000000"/>
                </a:solidFill>
                <a:latin typeface="Arial" charset="0"/>
              </a:rPr>
              <a:t>   Horizontal </a:t>
            </a:r>
            <a:r>
              <a:rPr lang="en-US" sz="2800" dirty="0">
                <a:solidFill>
                  <a:srgbClr val="000000"/>
                </a:solidFill>
                <a:latin typeface="Arial" charset="0"/>
              </a:rPr>
              <a:t>Principal Stress Measurement Methods</a:t>
            </a:r>
            <a:endParaRPr lang="en-US" sz="2800" dirty="0" smtClean="0">
              <a:solidFill>
                <a:srgbClr val="000000"/>
              </a:solidFill>
              <a:latin typeface="Arial" charset="0"/>
            </a:endParaRPr>
          </a:p>
          <a:p>
            <a:pPr indent="228600"/>
            <a:endParaRPr lang="en-US" dirty="0" smtClean="0"/>
          </a:p>
          <a:p>
            <a:pPr indent="228600"/>
            <a:endParaRPr lang="en-US" dirty="0" smtClean="0"/>
          </a:p>
          <a:p>
            <a:pPr indent="228600"/>
            <a:r>
              <a:rPr lang="en-US" sz="2000" b="1" dirty="0">
                <a:latin typeface="Arial"/>
                <a:cs typeface="Arial"/>
              </a:rPr>
              <a:t>Stress Orientation</a:t>
            </a:r>
            <a:endParaRPr lang="en-US" sz="2000" dirty="0">
              <a:latin typeface="Arial"/>
              <a:cs typeface="Arial"/>
            </a:endParaRPr>
          </a:p>
          <a:p>
            <a:pPr indent="228600"/>
            <a:r>
              <a:rPr lang="en-US" sz="2000" dirty="0">
                <a:latin typeface="Arial"/>
                <a:cs typeface="Arial"/>
              </a:rPr>
              <a:t>	Stress-induced wellbore breakouts (Ch. 6) </a:t>
            </a:r>
          </a:p>
          <a:p>
            <a:pPr indent="228600"/>
            <a:r>
              <a:rPr lang="en-US" sz="2000" dirty="0">
                <a:latin typeface="Arial"/>
                <a:cs typeface="Arial"/>
              </a:rPr>
              <a:t>	Stress-induced tensile wall fractures (Ch. 6)</a:t>
            </a:r>
          </a:p>
          <a:p>
            <a:pPr indent="228600"/>
            <a:r>
              <a:rPr lang="en-US" sz="2000" dirty="0">
                <a:latin typeface="Arial"/>
                <a:cs typeface="Arial"/>
              </a:rPr>
              <a:t>	Hydraulic fracture </a:t>
            </a:r>
            <a:r>
              <a:rPr lang="en-US" sz="2000" dirty="0" smtClean="0">
                <a:latin typeface="Arial"/>
                <a:cs typeface="Arial"/>
              </a:rPr>
              <a:t>orientations </a:t>
            </a:r>
            <a:r>
              <a:rPr lang="en-US" sz="2000" dirty="0">
                <a:latin typeface="Arial"/>
                <a:cs typeface="Arial"/>
              </a:rPr>
              <a:t>(Ch. 6)</a:t>
            </a:r>
          </a:p>
          <a:p>
            <a:pPr indent="228600"/>
            <a:r>
              <a:rPr lang="en-US" sz="2000" dirty="0">
                <a:latin typeface="Arial"/>
                <a:cs typeface="Arial"/>
              </a:rPr>
              <a:t>	Earthquake focal plane mechanisms (Ch. 5)</a:t>
            </a:r>
          </a:p>
          <a:p>
            <a:pPr indent="228600"/>
            <a:r>
              <a:rPr lang="en-US" sz="2000" dirty="0">
                <a:latin typeface="Arial"/>
                <a:cs typeface="Arial"/>
              </a:rPr>
              <a:t>	Shear velocity anisotropy (Ch. 8)</a:t>
            </a:r>
          </a:p>
          <a:p>
            <a:pPr indent="228600"/>
            <a:endParaRPr lang="en-US" sz="2000" dirty="0">
              <a:latin typeface="Arial"/>
              <a:cs typeface="Arial"/>
            </a:endParaRPr>
          </a:p>
          <a:p>
            <a:pPr indent="228600"/>
            <a:r>
              <a:rPr lang="en-US" sz="2000" b="1" dirty="0">
                <a:latin typeface="Arial"/>
                <a:cs typeface="Arial"/>
              </a:rPr>
              <a:t>Relative Stress Magnitude</a:t>
            </a:r>
            <a:endParaRPr lang="en-US" sz="2000" dirty="0">
              <a:latin typeface="Arial"/>
              <a:cs typeface="Arial"/>
            </a:endParaRPr>
          </a:p>
          <a:p>
            <a:pPr indent="228600"/>
            <a:r>
              <a:rPr lang="en-US" sz="2000" dirty="0">
                <a:latin typeface="Arial"/>
                <a:cs typeface="Arial"/>
              </a:rPr>
              <a:t>	Earthquake focal plane mechanisms (Ch. 5)</a:t>
            </a:r>
          </a:p>
          <a:p>
            <a:pPr indent="228600"/>
            <a:endParaRPr lang="en-US" sz="2000" dirty="0">
              <a:latin typeface="Arial"/>
              <a:cs typeface="Arial"/>
            </a:endParaRPr>
          </a:p>
          <a:p>
            <a:pPr indent="228600"/>
            <a:r>
              <a:rPr lang="en-US" sz="2000" b="1" dirty="0">
                <a:latin typeface="Arial"/>
                <a:cs typeface="Arial"/>
              </a:rPr>
              <a:t>Absolute Stress Magnitude</a:t>
            </a:r>
            <a:endParaRPr lang="en-US" sz="2000" dirty="0">
              <a:latin typeface="Arial"/>
              <a:cs typeface="Arial"/>
            </a:endParaRPr>
          </a:p>
          <a:p>
            <a:pPr indent="228600"/>
            <a:r>
              <a:rPr lang="en-US" sz="2000" dirty="0">
                <a:latin typeface="Arial"/>
                <a:cs typeface="Arial"/>
              </a:rPr>
              <a:t>	Hydraulic fracturing/Leak-off tests (Ch. 7)</a:t>
            </a:r>
          </a:p>
          <a:p>
            <a:pPr indent="228600"/>
            <a:r>
              <a:rPr lang="en-US" sz="2000" dirty="0">
                <a:latin typeface="Arial"/>
                <a:cs typeface="Arial"/>
              </a:rPr>
              <a:t>	Modeling stress-induced wellbore breakouts (Ch. 7, 8)</a:t>
            </a:r>
          </a:p>
          <a:p>
            <a:pPr indent="228600"/>
            <a:r>
              <a:rPr lang="en-US" sz="2000" dirty="0">
                <a:latin typeface="Arial"/>
                <a:cs typeface="Arial"/>
              </a:rPr>
              <a:t>	Modeling stress-induced tensile wall fractures (Ch. 7, 8)</a:t>
            </a:r>
          </a:p>
          <a:p>
            <a:pPr indent="228600"/>
            <a:r>
              <a:rPr lang="en-US" sz="2000" dirty="0">
                <a:latin typeface="Arial"/>
                <a:cs typeface="Arial"/>
              </a:rPr>
              <a:t>	Modeling breakout rotations due to slip on faults (Ch. 7)</a:t>
            </a:r>
          </a:p>
          <a:p>
            <a:pPr indent="228600"/>
            <a:endParaRPr lang="en-US" dirty="0"/>
          </a:p>
        </p:txBody>
      </p:sp>
      <p:sp>
        <p:nvSpPr>
          <p:cNvPr id="133121" name="Text Box 1"/>
          <p:cNvSpPr txBox="1">
            <a:spLocks noChangeArrowheads="1"/>
          </p:cNvSpPr>
          <p:nvPr/>
        </p:nvSpPr>
        <p:spPr bwMode="auto">
          <a:xfrm>
            <a:off x="3505200" y="6491288"/>
            <a:ext cx="1581150" cy="731837"/>
          </a:xfrm>
          <a:prstGeom prst="rect">
            <a:avLst/>
          </a:prstGeom>
          <a:noFill/>
          <a:ln w="9525">
            <a:noFill/>
            <a:miter lim="800000"/>
            <a:headEnd/>
            <a:tailEnd/>
          </a:ln>
          <a:effectLst/>
        </p:spPr>
        <p:txBody>
          <a:bodyPr wrap="none">
            <a:prstTxWarp prst="textNoShape">
              <a:avLst/>
            </a:prstTxWarp>
            <a:spAutoFit/>
          </a:bodyPr>
          <a:lstStyle/>
          <a:p>
            <a:r>
              <a:rPr lang="en-US" sz="1800" i="1"/>
              <a:t>Table 1-2 p. 15</a:t>
            </a:r>
          </a:p>
          <a:p>
            <a:endParaRPr lang="en-US"/>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0"/>
          <p:cNvGrpSpPr/>
          <p:nvPr/>
        </p:nvGrpSpPr>
        <p:grpSpPr>
          <a:xfrm>
            <a:off x="417513" y="3445607"/>
            <a:ext cx="8552316" cy="2726596"/>
            <a:chOff x="417513" y="3195229"/>
            <a:chExt cx="8242724" cy="2864196"/>
          </a:xfrm>
        </p:grpSpPr>
        <p:sp>
          <p:nvSpPr>
            <p:cNvPr id="23" name="Content Placeholder 3"/>
            <p:cNvSpPr txBox="1">
              <a:spLocks/>
            </p:cNvSpPr>
            <p:nvPr/>
          </p:nvSpPr>
          <p:spPr bwMode="auto">
            <a:xfrm>
              <a:off x="4840132" y="3968780"/>
              <a:ext cx="3813854" cy="2069164"/>
            </a:xfrm>
            <a:prstGeom prst="rect">
              <a:avLst/>
            </a:prstGeom>
            <a:solidFill>
              <a:srgbClr val="A3C60E">
                <a:alpha val="43000"/>
              </a:srgbClr>
            </a:solidFill>
            <a:ln w="9525">
              <a:noFill/>
              <a:miter lim="800000"/>
              <a:headEnd/>
              <a:tailEnd/>
            </a:ln>
          </p:spPr>
          <p:txBody>
            <a:bodyPr vert="horz" wrap="square" lIns="91440" tIns="45720" rIns="91440" bIns="45720" numCol="1" anchor="t" anchorCtr="0" compatLnSpc="1">
              <a:prstTxWarp prst="textNoShape">
                <a:avLst/>
              </a:prstTxWarp>
            </a:bodyPr>
            <a:lstStyle/>
            <a:p>
              <a:pPr marL="411163" lvl="1" indent="-228600">
                <a:spcBef>
                  <a:spcPct val="20000"/>
                </a:spcBef>
                <a:buClr>
                  <a:schemeClr val="tx2"/>
                </a:buClr>
                <a:buFont typeface="Arial" charset="0"/>
                <a:buChar char="–"/>
              </a:pPr>
              <a:r>
                <a:rPr lang="en-US" dirty="0" smtClean="0">
                  <a:solidFill>
                    <a:schemeClr val="tx2"/>
                  </a:solidFill>
                </a:rPr>
                <a:t>Customized BHAs</a:t>
              </a:r>
            </a:p>
            <a:p>
              <a:pPr marL="411163" lvl="1" indent="-228600">
                <a:spcBef>
                  <a:spcPct val="20000"/>
                </a:spcBef>
                <a:buClr>
                  <a:schemeClr val="tx2"/>
                </a:buClr>
                <a:buFont typeface="Arial" charset="0"/>
                <a:buChar char="–"/>
              </a:pPr>
              <a:r>
                <a:rPr lang="en-US" dirty="0" smtClean="0">
                  <a:solidFill>
                    <a:schemeClr val="tx2"/>
                  </a:solidFill>
                </a:rPr>
                <a:t>Ultra</a:t>
              </a:r>
              <a:r>
                <a:rPr lang="en-US" baseline="30000" dirty="0" smtClean="0">
                  <a:solidFill>
                    <a:schemeClr val="tx2"/>
                  </a:solidFill>
                </a:rPr>
                <a:t> </a:t>
              </a:r>
              <a:r>
                <a:rPr lang="en-US" dirty="0" smtClean="0">
                  <a:solidFill>
                    <a:schemeClr val="tx2"/>
                  </a:solidFill>
                </a:rPr>
                <a:t> and X-</a:t>
              </a:r>
              <a:r>
                <a:rPr lang="en-US" dirty="0" err="1" smtClean="0">
                  <a:solidFill>
                    <a:schemeClr val="tx2"/>
                  </a:solidFill>
                </a:rPr>
                <a:t>treme</a:t>
              </a:r>
              <a:r>
                <a:rPr lang="en-US" dirty="0" smtClean="0">
                  <a:solidFill>
                    <a:schemeClr val="tx2"/>
                  </a:solidFill>
                </a:rPr>
                <a:t> motor technology</a:t>
              </a:r>
            </a:p>
            <a:p>
              <a:pPr marL="411163" lvl="1" indent="-228600">
                <a:spcBef>
                  <a:spcPct val="20000"/>
                </a:spcBef>
                <a:buClr>
                  <a:schemeClr val="tx2"/>
                </a:buClr>
                <a:buFont typeface="Arial" charset="0"/>
                <a:buChar char="–"/>
              </a:pPr>
              <a:r>
                <a:rPr lang="en-US" dirty="0" smtClean="0">
                  <a:solidFill>
                    <a:schemeClr val="tx2"/>
                  </a:solidFill>
                </a:rPr>
                <a:t>Rotary Steerable: </a:t>
              </a:r>
              <a:r>
                <a:rPr lang="en-US" dirty="0" err="1" smtClean="0">
                  <a:solidFill>
                    <a:schemeClr val="tx2"/>
                  </a:solidFill>
                </a:rPr>
                <a:t>AutoTrak</a:t>
              </a:r>
              <a:r>
                <a:rPr lang="en-US" dirty="0" smtClean="0">
                  <a:solidFill>
                    <a:schemeClr val="tx2"/>
                  </a:solidFill>
                </a:rPr>
                <a:t> G3, </a:t>
              </a:r>
              <a:r>
                <a:rPr lang="en-US" dirty="0" err="1" smtClean="0">
                  <a:solidFill>
                    <a:schemeClr val="tx2"/>
                  </a:solidFill>
                </a:rPr>
                <a:t>AutoTrak</a:t>
              </a:r>
              <a:r>
                <a:rPr lang="en-US" dirty="0" smtClean="0">
                  <a:solidFill>
                    <a:schemeClr val="tx2"/>
                  </a:solidFill>
                </a:rPr>
                <a:t> </a:t>
              </a:r>
              <a:r>
                <a:rPr lang="en-US" dirty="0" err="1" smtClean="0">
                  <a:solidFill>
                    <a:schemeClr val="tx2"/>
                  </a:solidFill>
                </a:rPr>
                <a:t>eXpress</a:t>
              </a:r>
              <a:endParaRPr lang="en-US" dirty="0" smtClean="0">
                <a:solidFill>
                  <a:schemeClr val="tx2"/>
                </a:solidFill>
              </a:endParaRPr>
            </a:p>
            <a:p>
              <a:pPr marL="411163" lvl="1" indent="-228600">
                <a:spcBef>
                  <a:spcPct val="20000"/>
                </a:spcBef>
                <a:buClr>
                  <a:schemeClr val="tx2"/>
                </a:buClr>
                <a:buFont typeface="Arial" charset="0"/>
                <a:buChar char="–"/>
              </a:pPr>
              <a:r>
                <a:rPr lang="en-US" dirty="0" smtClean="0">
                  <a:solidFill>
                    <a:schemeClr val="tx2"/>
                  </a:solidFill>
                </a:rPr>
                <a:t>MWD tools – </a:t>
              </a:r>
              <a:r>
                <a:rPr lang="en-US" dirty="0" err="1" smtClean="0">
                  <a:solidFill>
                    <a:schemeClr val="tx2"/>
                  </a:solidFill>
                </a:rPr>
                <a:t>TeleTrak</a:t>
              </a:r>
              <a:r>
                <a:rPr lang="en-US" dirty="0" smtClean="0">
                  <a:solidFill>
                    <a:schemeClr val="tx2"/>
                  </a:solidFill>
                </a:rPr>
                <a:t>, E-</a:t>
              </a:r>
              <a:r>
                <a:rPr lang="en-US" dirty="0" err="1" smtClean="0">
                  <a:solidFill>
                    <a:schemeClr val="tx2"/>
                  </a:solidFill>
                </a:rPr>
                <a:t>MTrak</a:t>
              </a:r>
              <a:endParaRPr lang="en-US" dirty="0">
                <a:solidFill>
                  <a:schemeClr val="tx2"/>
                </a:solidFill>
              </a:endParaRPr>
            </a:p>
          </p:txBody>
        </p:sp>
        <p:sp>
          <p:nvSpPr>
            <p:cNvPr id="19" name="Rectangle 18"/>
            <p:cNvSpPr/>
            <p:nvPr/>
          </p:nvSpPr>
          <p:spPr>
            <a:xfrm>
              <a:off x="417513" y="3812663"/>
              <a:ext cx="3822603" cy="2246762"/>
            </a:xfrm>
            <a:prstGeom prst="rect">
              <a:avLst/>
            </a:prstGeom>
            <a:solidFill>
              <a:schemeClr val="accent1">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lvl="1" eaLnBrk="1" hangingPunct="1"/>
              <a:endParaRPr lang="en-US" dirty="0" smtClean="0">
                <a:latin typeface="Arial" charset="0"/>
                <a:ea typeface="ＭＳ Ｐゴシック" charset="-128"/>
              </a:endParaRPr>
            </a:p>
            <a:p>
              <a:pPr marL="238125" lvl="1" eaLnBrk="1" hangingPunct="1"/>
              <a:r>
                <a:rPr lang="en-US" dirty="0" err="1" smtClean="0">
                  <a:latin typeface="Arial" charset="0"/>
                  <a:ea typeface="ＭＳ Ｐゴシック" charset="-128"/>
                </a:rPr>
                <a:t>Quantec</a:t>
              </a:r>
              <a:r>
                <a:rPr lang="en-US" baseline="30000" dirty="0" smtClean="0">
                  <a:solidFill>
                    <a:schemeClr val="tx2"/>
                  </a:solidFill>
                  <a:latin typeface="Arial" pitchFamily="32" charset="0"/>
                </a:rPr>
                <a:t>™</a:t>
              </a:r>
              <a:r>
                <a:rPr lang="en-US" dirty="0" smtClean="0">
                  <a:latin typeface="Arial" charset="0"/>
                  <a:ea typeface="ＭＳ Ｐゴシック" charset="-128"/>
                </a:rPr>
                <a:t> PDC and </a:t>
              </a:r>
              <a:r>
                <a:rPr lang="en-US" dirty="0" err="1" smtClean="0">
                  <a:latin typeface="Arial" charset="0"/>
                  <a:ea typeface="ＭＳ Ｐゴシック" charset="-128"/>
                </a:rPr>
                <a:t>Tricone</a:t>
              </a:r>
              <a:r>
                <a:rPr lang="en-US" dirty="0" smtClean="0">
                  <a:latin typeface="Arial" charset="0"/>
                  <a:ea typeface="ＭＳ Ｐゴシック" charset="-128"/>
                </a:rPr>
                <a:t> bits specifically designed for shale gas - vertical, curve, and laterals</a:t>
              </a:r>
              <a:endParaRPr lang="en-US" dirty="0">
                <a:latin typeface="Arial" charset="0"/>
                <a:ea typeface="ＭＳ Ｐゴシック" charset="-128"/>
              </a:endParaRPr>
            </a:p>
          </p:txBody>
        </p:sp>
        <p:sp>
          <p:nvSpPr>
            <p:cNvPr id="24" name="Rectangle 23"/>
            <p:cNvSpPr/>
            <p:nvPr/>
          </p:nvSpPr>
          <p:spPr>
            <a:xfrm>
              <a:off x="417513" y="3195229"/>
              <a:ext cx="3822603" cy="787445"/>
            </a:xfrm>
            <a:prstGeom prst="rect">
              <a:avLst/>
            </a:prstGeom>
            <a:solidFill>
              <a:srgbClr val="FDB7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ea typeface="ＭＳ Ｐゴシック" charset="-128"/>
                  <a:cs typeface="ＭＳ Ｐゴシック" charset="-128"/>
                </a:rPr>
                <a:t>Drill Bits</a:t>
              </a:r>
              <a:endParaRPr lang="en-US" sz="2200" b="1" dirty="0"/>
            </a:p>
          </p:txBody>
        </p:sp>
        <p:sp>
          <p:nvSpPr>
            <p:cNvPr id="25" name="Rectangle 24"/>
            <p:cNvSpPr/>
            <p:nvPr/>
          </p:nvSpPr>
          <p:spPr>
            <a:xfrm>
              <a:off x="4837634" y="3195229"/>
              <a:ext cx="3822603" cy="787445"/>
            </a:xfrm>
            <a:prstGeom prst="rect">
              <a:avLst/>
            </a:prstGeom>
            <a:solidFill>
              <a:srgbClr val="A3C6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defRPr/>
              </a:pPr>
              <a:r>
                <a:rPr lang="en-US" sz="2200" b="1" kern="0" dirty="0" smtClean="0"/>
                <a:t>Directional Services</a:t>
              </a:r>
              <a:endParaRPr lang="en-US" sz="2200" b="1" kern="0" dirty="0"/>
            </a:p>
          </p:txBody>
        </p:sp>
      </p:grpSp>
      <p:sp>
        <p:nvSpPr>
          <p:cNvPr id="55298" name="Title 1"/>
          <p:cNvSpPr>
            <a:spLocks noGrp="1"/>
          </p:cNvSpPr>
          <p:nvPr>
            <p:ph type="title"/>
          </p:nvPr>
        </p:nvSpPr>
        <p:spPr>
          <a:xfrm>
            <a:off x="450850" y="166688"/>
            <a:ext cx="8142288" cy="1054100"/>
          </a:xfrm>
        </p:spPr>
        <p:txBody>
          <a:bodyPr/>
          <a:lstStyle/>
          <a:p>
            <a:pPr eaLnBrk="1" hangingPunct="1"/>
            <a:r>
              <a:rPr lang="en-US" sz="2400" dirty="0">
                <a:solidFill>
                  <a:srgbClr val="FFFFFF"/>
                </a:solidFill>
                <a:latin typeface="Arial" charset="0"/>
                <a:ea typeface="ＭＳ Ｐゴシック" charset="-128"/>
                <a:cs typeface="ＭＳ Ｐゴシック" charset="-128"/>
              </a:rPr>
              <a:t>Reducing </a:t>
            </a:r>
            <a:r>
              <a:rPr lang="en-US" sz="2400" dirty="0" smtClean="0">
                <a:solidFill>
                  <a:srgbClr val="FFFFFF"/>
                </a:solidFill>
                <a:latin typeface="Arial" charset="0"/>
                <a:ea typeface="ＭＳ Ｐゴシック" charset="-128"/>
                <a:cs typeface="ＭＳ Ｐゴシック" charset="-128"/>
              </a:rPr>
              <a:t>Cost (Minimizing Additional </a:t>
            </a:r>
            <a:r>
              <a:rPr lang="en-US" sz="2400" dirty="0">
                <a:solidFill>
                  <a:srgbClr val="FFFFFF"/>
                </a:solidFill>
                <a:latin typeface="Arial" charset="0"/>
                <a:ea typeface="ＭＳ Ｐゴシック" charset="-128"/>
                <a:cs typeface="ＭＳ Ｐゴシック" charset="-128"/>
              </a:rPr>
              <a:t>Trips)</a:t>
            </a:r>
          </a:p>
        </p:txBody>
      </p:sp>
      <p:sp>
        <p:nvSpPr>
          <p:cNvPr id="17" name="Content Placeholder 2"/>
          <p:cNvSpPr txBox="1">
            <a:spLocks/>
          </p:cNvSpPr>
          <p:nvPr/>
        </p:nvSpPr>
        <p:spPr bwMode="auto">
          <a:xfrm>
            <a:off x="4584700" y="4030663"/>
            <a:ext cx="4371975" cy="4548187"/>
          </a:xfrm>
          <a:prstGeom prst="rect">
            <a:avLst/>
          </a:prstGeom>
          <a:noFill/>
          <a:ln w="9525">
            <a:noFill/>
            <a:miter lim="800000"/>
            <a:headEnd/>
            <a:tailEnd/>
          </a:ln>
        </p:spPr>
        <p:txBody>
          <a:bodyPr>
            <a:prstTxWarp prst="textNoShape">
              <a:avLst/>
            </a:prstTxWarp>
            <a:normAutofit/>
          </a:bodyPr>
          <a:lstStyle/>
          <a:p>
            <a:pPr marL="571500" lvl="1" indent="-228600">
              <a:spcBef>
                <a:spcPct val="20000"/>
              </a:spcBef>
              <a:buClr>
                <a:schemeClr val="tx2"/>
              </a:buClr>
              <a:buFont typeface="Arial" charset="0"/>
              <a:buChar char="–"/>
            </a:pPr>
            <a:endParaRPr lang="en-US" sz="2200" dirty="0">
              <a:solidFill>
                <a:schemeClr val="tx2"/>
              </a:solidFill>
            </a:endParaRPr>
          </a:p>
        </p:txBody>
      </p:sp>
      <p:sp>
        <p:nvSpPr>
          <p:cNvPr id="27" name="Slide Number Placeholder 26"/>
          <p:cNvSpPr>
            <a:spLocks noGrp="1"/>
          </p:cNvSpPr>
          <p:nvPr>
            <p:ph type="sldNum" sz="quarter" idx="11"/>
          </p:nvPr>
        </p:nvSpPr>
        <p:spPr/>
        <p:txBody>
          <a:bodyPr/>
          <a:lstStyle/>
          <a:p>
            <a:pPr>
              <a:defRPr/>
            </a:pPr>
            <a:fld id="{96A107B4-1824-E244-A23F-1E950FD15AFA}" type="slidenum">
              <a:rPr lang="en-US" smtClean="0"/>
              <a:pPr>
                <a:defRPr/>
              </a:pPr>
              <a:t>100</a:t>
            </a:fld>
            <a:endParaRPr lang="en-US" dirty="0"/>
          </a:p>
        </p:txBody>
      </p:sp>
      <p:sp>
        <p:nvSpPr>
          <p:cNvPr id="28" name="Footer Placeholder 27"/>
          <p:cNvSpPr>
            <a:spLocks noGrp="1"/>
          </p:cNvSpPr>
          <p:nvPr>
            <p:ph type="ftr" sz="quarter" idx="10"/>
          </p:nvPr>
        </p:nvSpPr>
        <p:spPr/>
        <p:txBody>
          <a:bodyPr/>
          <a:lstStyle/>
          <a:p>
            <a:pPr>
              <a:defRPr/>
            </a:pPr>
            <a:r>
              <a:rPr lang="en-US" smtClean="0"/>
              <a:t>© 2011 Baker Hughes Incorporated. All Rights Reserved.</a:t>
            </a:r>
            <a:endParaRPr lang="en-US" dirty="0"/>
          </a:p>
        </p:txBody>
      </p:sp>
      <p:sp>
        <p:nvSpPr>
          <p:cNvPr id="55302" name="TextBox 16"/>
          <p:cNvSpPr txBox="1">
            <a:spLocks noChangeArrowheads="1"/>
          </p:cNvSpPr>
          <p:nvPr/>
        </p:nvSpPr>
        <p:spPr bwMode="auto">
          <a:xfrm>
            <a:off x="189593" y="1876425"/>
            <a:ext cx="4425949" cy="769441"/>
          </a:xfrm>
          <a:prstGeom prst="rect">
            <a:avLst/>
          </a:prstGeom>
          <a:solidFill>
            <a:schemeClr val="accent1">
              <a:lumMod val="60000"/>
              <a:lumOff val="40000"/>
            </a:schemeClr>
          </a:solidFill>
          <a:ln w="285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ysDash"/>
            <a:miter lim="800000"/>
            <a:headEnd/>
            <a:tailEnd/>
          </a:ln>
          <a:scene3d>
            <a:camera prst="orthographicFront"/>
            <a:lightRig rig="threePt" dir="t"/>
          </a:scene3d>
          <a:sp3d>
            <a:bevelT/>
            <a:bevelB w="152400" h="50800" prst="softRound"/>
          </a:sp3d>
        </p:spPr>
        <p:txBody>
          <a:bodyPr wrap="square">
            <a:prstTxWarp prst="textNoShape">
              <a:avLst/>
            </a:prstTxWarp>
            <a:spAutoFit/>
          </a:bodyPr>
          <a:lstStyle/>
          <a:p>
            <a:r>
              <a:rPr lang="en-US" sz="2200" b="1" dirty="0"/>
              <a:t>Goal: Drill the curve and lateral with single bit and </a:t>
            </a:r>
            <a:r>
              <a:rPr lang="en-US" sz="2200" b="1" dirty="0" smtClean="0"/>
              <a:t>BHA trip</a:t>
            </a:r>
            <a:endParaRPr lang="en-US" sz="2200" b="1" dirty="0"/>
          </a:p>
        </p:txBody>
      </p:sp>
      <p:pic>
        <p:nvPicPr>
          <p:cNvPr id="30" name="Picture 3" descr="hydraulicfracturingdiagram.jpg"/>
          <p:cNvPicPr>
            <a:picLocks noChangeAspect="1"/>
          </p:cNvPicPr>
          <p:nvPr/>
        </p:nvPicPr>
        <p:blipFill>
          <a:blip r:embed="rId3"/>
          <a:srcRect/>
          <a:stretch>
            <a:fillRect/>
          </a:stretch>
        </p:blipFill>
        <p:spPr bwMode="auto">
          <a:xfrm>
            <a:off x="5061322" y="1337214"/>
            <a:ext cx="3320683" cy="2085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3000" fill="hold"/>
                                        <p:tgtEl>
                                          <p:spTgt spid="55302"/>
                                        </p:tgtEl>
                                        <p:attrNameLst>
                                          <p:attrName>ppt_w</p:attrName>
                                        </p:attrNameLst>
                                      </p:cBhvr>
                                      <p:tavLst>
                                        <p:tav tm="0">
                                          <p:val>
                                            <p:strVal val="#ppt_w*0.70"/>
                                          </p:val>
                                        </p:tav>
                                        <p:tav tm="100000">
                                          <p:val>
                                            <p:strVal val="#ppt_w"/>
                                          </p:val>
                                        </p:tav>
                                      </p:tavLst>
                                    </p:anim>
                                    <p:anim calcmode="lin" valueType="num">
                                      <p:cBhvr>
                                        <p:cTn id="8" dur="3000" fill="hold"/>
                                        <p:tgtEl>
                                          <p:spTgt spid="55302"/>
                                        </p:tgtEl>
                                        <p:attrNameLst>
                                          <p:attrName>ppt_h</p:attrName>
                                        </p:attrNameLst>
                                      </p:cBhvr>
                                      <p:tavLst>
                                        <p:tav tm="0">
                                          <p:val>
                                            <p:strVal val="#ppt_h"/>
                                          </p:val>
                                        </p:tav>
                                        <p:tav tm="100000">
                                          <p:val>
                                            <p:strVal val="#ppt_h"/>
                                          </p:val>
                                        </p:tav>
                                      </p:tavLst>
                                    </p:anim>
                                    <p:animEffect transition="in" filter="fade">
                                      <p:cBhvr>
                                        <p:cTn id="9" dur="3000"/>
                                        <p:tgtEl>
                                          <p:spTgt spid="5530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0850" y="317500"/>
            <a:ext cx="8380413" cy="814388"/>
          </a:xfrm>
        </p:spPr>
        <p:txBody>
          <a:bodyPr>
            <a:noAutofit/>
          </a:bodyPr>
          <a:lstStyle/>
          <a:p>
            <a:pPr eaLnBrk="1" hangingPunct="1"/>
            <a:r>
              <a:rPr lang="en-US" sz="3200" dirty="0" smtClean="0">
                <a:solidFill>
                  <a:srgbClr val="FFFFFF"/>
                </a:solidFill>
              </a:rPr>
              <a:t>Optimizing Wellbore Placement –</a:t>
            </a:r>
            <a:r>
              <a:rPr lang="en-US" sz="3200" dirty="0" smtClean="0">
                <a:solidFill>
                  <a:srgbClr val="FFFFFF"/>
                </a:solidFill>
              </a:rPr>
              <a:t>  </a:t>
            </a:r>
            <a:r>
              <a:rPr lang="en-US" sz="3200" dirty="0" smtClean="0">
                <a:solidFill>
                  <a:srgbClr val="FFFFFF"/>
                </a:solidFill>
              </a:rPr>
              <a:t>Reservoir Navigation Services (RNS)</a:t>
            </a:r>
          </a:p>
        </p:txBody>
      </p:sp>
      <p:sp>
        <p:nvSpPr>
          <p:cNvPr id="3" name="Content Placeholder 2"/>
          <p:cNvSpPr>
            <a:spLocks noGrp="1"/>
          </p:cNvSpPr>
          <p:nvPr>
            <p:ph idx="1"/>
          </p:nvPr>
        </p:nvSpPr>
        <p:spPr>
          <a:xfrm>
            <a:off x="276225" y="1376362"/>
            <a:ext cx="4784725" cy="4979987"/>
          </a:xfrm>
        </p:spPr>
        <p:txBody>
          <a:bodyPr>
            <a:normAutofit lnSpcReduction="10000"/>
          </a:bodyPr>
          <a:lstStyle/>
          <a:p>
            <a:pPr marL="0" indent="0" eaLnBrk="1" hangingPunct="1">
              <a:buFontTx/>
              <a:buNone/>
              <a:defRPr/>
            </a:pPr>
            <a:r>
              <a:rPr lang="en-US" b="1" dirty="0" smtClean="0"/>
              <a:t>RNS </a:t>
            </a:r>
            <a:r>
              <a:rPr lang="en-US" sz="2000" dirty="0" smtClean="0"/>
              <a:t>-</a:t>
            </a:r>
            <a:r>
              <a:rPr lang="en-US" sz="2000" b="1" dirty="0" smtClean="0"/>
              <a:t> </a:t>
            </a:r>
            <a:r>
              <a:rPr lang="en-US" sz="2200" dirty="0" smtClean="0"/>
              <a:t>Real-time </a:t>
            </a:r>
            <a:r>
              <a:rPr lang="en-US" sz="2200" b="1" dirty="0" smtClean="0"/>
              <a:t>LWD</a:t>
            </a:r>
            <a:r>
              <a:rPr lang="en-US" sz="2200" dirty="0" smtClean="0"/>
              <a:t> to detect adjacent formations </a:t>
            </a:r>
            <a:r>
              <a:rPr lang="en-US" sz="1600" dirty="0" smtClean="0"/>
              <a:t>(</a:t>
            </a:r>
            <a:r>
              <a:rPr lang="en-GB" sz="1600" b="1" dirty="0" err="1" smtClean="0"/>
              <a:t>AziTrak</a:t>
            </a:r>
            <a:r>
              <a:rPr lang="en-GB" sz="1600" b="1" dirty="0" smtClean="0"/>
              <a:t>™ </a:t>
            </a:r>
            <a:r>
              <a:rPr lang="en-GB" sz="1600" dirty="0" smtClean="0"/>
              <a:t>&amp; </a:t>
            </a:r>
            <a:r>
              <a:rPr lang="en-GB" sz="1600" b="1" dirty="0" smtClean="0"/>
              <a:t>GR</a:t>
            </a:r>
            <a:r>
              <a:rPr lang="en-GB" sz="1600" dirty="0" smtClean="0"/>
              <a:t>)</a:t>
            </a:r>
            <a:endParaRPr lang="en-US" sz="1600" dirty="0" smtClean="0"/>
          </a:p>
          <a:p>
            <a:pPr marL="801688" lvl="2" indent="-401638" eaLnBrk="1" hangingPunct="1">
              <a:buFontTx/>
              <a:buNone/>
              <a:defRPr/>
            </a:pPr>
            <a:r>
              <a:rPr lang="en-GB" sz="1800" b="1" dirty="0" smtClean="0"/>
              <a:t>-</a:t>
            </a:r>
            <a:r>
              <a:rPr lang="en-GB" sz="1800" dirty="0" smtClean="0"/>
              <a:t> </a:t>
            </a:r>
            <a:r>
              <a:rPr lang="en-GB" b="1" dirty="0" smtClean="0"/>
              <a:t>Ensure</a:t>
            </a:r>
            <a:r>
              <a:rPr lang="en-GB" dirty="0" smtClean="0"/>
              <a:t> optimal reservoir </a:t>
            </a:r>
            <a:r>
              <a:rPr lang="en-GB" b="1" dirty="0" smtClean="0"/>
              <a:t>entry</a:t>
            </a:r>
          </a:p>
          <a:p>
            <a:pPr marL="576263" lvl="2" indent="-176213" eaLnBrk="1" hangingPunct="1">
              <a:spcBef>
                <a:spcPts val="0"/>
              </a:spcBef>
              <a:buFontTx/>
              <a:buNone/>
              <a:defRPr/>
            </a:pPr>
            <a:r>
              <a:rPr lang="en-GB" b="1" dirty="0" smtClean="0"/>
              <a:t>- Maintain</a:t>
            </a:r>
            <a:r>
              <a:rPr lang="en-GB" dirty="0" smtClean="0"/>
              <a:t> optimal </a:t>
            </a:r>
            <a:r>
              <a:rPr lang="en-GB" b="1" dirty="0" smtClean="0"/>
              <a:t>position  </a:t>
            </a:r>
            <a:r>
              <a:rPr lang="en-GB" dirty="0" smtClean="0"/>
              <a:t>     within reservoir</a:t>
            </a:r>
            <a:endParaRPr lang="en-GB" b="1" dirty="0" smtClean="0"/>
          </a:p>
          <a:p>
            <a:pPr marL="576263" lvl="2" indent="-176213" eaLnBrk="1" hangingPunct="1">
              <a:spcBef>
                <a:spcPts val="0"/>
              </a:spcBef>
              <a:buFontTx/>
              <a:buNone/>
              <a:defRPr/>
            </a:pPr>
            <a:r>
              <a:rPr lang="en-GB" b="1" dirty="0" smtClean="0"/>
              <a:t>- Avoid</a:t>
            </a:r>
            <a:r>
              <a:rPr lang="en-GB" dirty="0" smtClean="0"/>
              <a:t> reservoir </a:t>
            </a:r>
            <a:r>
              <a:rPr lang="en-GB" b="1" dirty="0" smtClean="0"/>
              <a:t>exit</a:t>
            </a:r>
          </a:p>
          <a:p>
            <a:pPr lvl="2" indent="-457200" eaLnBrk="1" hangingPunct="1">
              <a:spcBef>
                <a:spcPts val="0"/>
              </a:spcBef>
              <a:buFontTx/>
              <a:buNone/>
              <a:defRPr/>
            </a:pPr>
            <a:r>
              <a:rPr lang="en-GB" b="1" dirty="0" smtClean="0"/>
              <a:t>-</a:t>
            </a:r>
            <a:r>
              <a:rPr lang="en-GB" dirty="0" smtClean="0"/>
              <a:t> </a:t>
            </a:r>
            <a:r>
              <a:rPr lang="en-GB" b="1" dirty="0" smtClean="0"/>
              <a:t>Steer</a:t>
            </a:r>
            <a:r>
              <a:rPr lang="en-GB" dirty="0" smtClean="0"/>
              <a:t> to ‘</a:t>
            </a:r>
            <a:r>
              <a:rPr lang="en-GB" b="1" dirty="0" smtClean="0"/>
              <a:t>sweet spot’</a:t>
            </a:r>
          </a:p>
          <a:p>
            <a:pPr marL="174625" lvl="2" indent="-174625" eaLnBrk="1" hangingPunct="1">
              <a:tabLst>
                <a:tab pos="688975" algn="l"/>
              </a:tabLst>
              <a:defRPr/>
            </a:pPr>
            <a:endParaRPr lang="en-GB" b="1" dirty="0" smtClean="0"/>
          </a:p>
          <a:p>
            <a:pPr eaLnBrk="1" hangingPunct="1">
              <a:buSzPct val="110000"/>
              <a:buFontTx/>
              <a:buNone/>
              <a:defRPr/>
            </a:pPr>
            <a:endParaRPr lang="en-GB" sz="800" b="1" dirty="0" smtClean="0"/>
          </a:p>
          <a:p>
            <a:pPr eaLnBrk="1" hangingPunct="1">
              <a:buSzPct val="110000"/>
              <a:defRPr/>
            </a:pPr>
            <a:r>
              <a:rPr lang="en-GB" sz="2000" b="1" dirty="0" smtClean="0"/>
              <a:t>Reduced Number Wells/ST’s</a:t>
            </a:r>
          </a:p>
          <a:p>
            <a:pPr eaLnBrk="1" hangingPunct="1">
              <a:buSzPct val="110000"/>
              <a:buFontTx/>
              <a:buNone/>
              <a:defRPr/>
            </a:pPr>
            <a:endParaRPr lang="en-GB" sz="2000" b="1" dirty="0" smtClean="0"/>
          </a:p>
          <a:p>
            <a:pPr eaLnBrk="1" hangingPunct="1">
              <a:buSzPct val="110000"/>
              <a:defRPr/>
            </a:pPr>
            <a:r>
              <a:rPr lang="en-GB" sz="2000" b="1" dirty="0" smtClean="0"/>
              <a:t>Reduced overall Costs</a:t>
            </a:r>
          </a:p>
          <a:p>
            <a:pPr eaLnBrk="1" hangingPunct="1">
              <a:buSzPct val="110000"/>
              <a:buFontTx/>
              <a:buNone/>
              <a:defRPr/>
            </a:pPr>
            <a:endParaRPr lang="en-GB" sz="2000" b="1" dirty="0" smtClean="0"/>
          </a:p>
          <a:p>
            <a:pPr eaLnBrk="1" hangingPunct="1">
              <a:buSzPct val="110000"/>
              <a:defRPr/>
            </a:pPr>
            <a:r>
              <a:rPr lang="en-GB" sz="2000" b="1" dirty="0" smtClean="0"/>
              <a:t>Increased Production &amp; EUR</a:t>
            </a:r>
          </a:p>
          <a:p>
            <a:pPr eaLnBrk="1" hangingPunct="1">
              <a:buSzPct val="110000"/>
              <a:defRPr/>
            </a:pPr>
            <a:endParaRPr lang="en-GB" sz="2000" b="1" dirty="0" smtClean="0"/>
          </a:p>
          <a:p>
            <a:pPr marL="801688" lvl="2" indent="-514350" eaLnBrk="1" hangingPunct="1">
              <a:spcBef>
                <a:spcPts val="0"/>
              </a:spcBef>
              <a:buFontTx/>
              <a:buNone/>
              <a:defRPr/>
            </a:pPr>
            <a:endParaRPr lang="en-GB" sz="1800" dirty="0" smtClean="0"/>
          </a:p>
          <a:p>
            <a:pPr eaLnBrk="1" hangingPunct="1">
              <a:buFontTx/>
              <a:buNone/>
              <a:defRPr/>
            </a:pPr>
            <a:endParaRPr lang="en-US" dirty="0" smtClean="0"/>
          </a:p>
        </p:txBody>
      </p:sp>
      <p:sp>
        <p:nvSpPr>
          <p:cNvPr id="4" name="Footer Placeholder 3"/>
          <p:cNvSpPr>
            <a:spLocks noGrp="1"/>
          </p:cNvSpPr>
          <p:nvPr>
            <p:ph type="ftr" sz="quarter" idx="11"/>
          </p:nvPr>
        </p:nvSpPr>
        <p:spPr/>
        <p:txBody>
          <a:bodyPr/>
          <a:lstStyle/>
          <a:p>
            <a:pPr>
              <a:defRPr/>
            </a:pPr>
            <a:r>
              <a:rPr lang="en-US" smtClean="0"/>
              <a:t>© 2009 Baker Hughes Incorporated. All Rights Reserved.</a:t>
            </a:r>
            <a:endParaRPr lang="en-US"/>
          </a:p>
        </p:txBody>
      </p:sp>
      <p:sp>
        <p:nvSpPr>
          <p:cNvPr id="5" name="Slide Number Placeholder 4"/>
          <p:cNvSpPr>
            <a:spLocks noGrp="1"/>
          </p:cNvSpPr>
          <p:nvPr>
            <p:ph type="sldNum" sz="quarter" idx="4294967295"/>
          </p:nvPr>
        </p:nvSpPr>
        <p:spPr>
          <a:xfrm>
            <a:off x="133350" y="6669088"/>
            <a:ext cx="485775" cy="176212"/>
          </a:xfrm>
          <a:prstGeom prst="rect">
            <a:avLst/>
          </a:prstGeom>
        </p:spPr>
        <p:txBody>
          <a:bodyPr/>
          <a:lstStyle/>
          <a:p>
            <a:pPr>
              <a:defRPr/>
            </a:pPr>
            <a:fld id="{0D5D8375-9719-4DBB-AC79-A7B253A7A4C9}" type="slidenum">
              <a:rPr lang="en-US" sz="800" smtClean="0"/>
              <a:pPr>
                <a:defRPr/>
              </a:pPr>
              <a:t>101</a:t>
            </a:fld>
            <a:endParaRPr lang="en-US" sz="800" dirty="0"/>
          </a:p>
        </p:txBody>
      </p:sp>
      <p:pic>
        <p:nvPicPr>
          <p:cNvPr id="86022" name="Picture 4"/>
          <p:cNvPicPr>
            <a:picLocks noChangeAspect="1" noChangeArrowheads="1"/>
          </p:cNvPicPr>
          <p:nvPr/>
        </p:nvPicPr>
        <p:blipFill>
          <a:blip r:embed="rId3" cstate="print"/>
          <a:srcRect/>
          <a:stretch>
            <a:fillRect/>
          </a:stretch>
        </p:blipFill>
        <p:spPr bwMode="auto">
          <a:xfrm>
            <a:off x="4851400" y="2243138"/>
            <a:ext cx="4070350" cy="2847975"/>
          </a:xfrm>
          <a:prstGeom prst="rect">
            <a:avLst/>
          </a:prstGeom>
          <a:noFill/>
          <a:ln w="9525">
            <a:noFill/>
            <a:miter lim="800000"/>
            <a:headEnd/>
            <a:tailEnd/>
          </a:ln>
        </p:spPr>
      </p:pic>
      <p:sp>
        <p:nvSpPr>
          <p:cNvPr id="86023" name="TextBox 7"/>
          <p:cNvSpPr txBox="1">
            <a:spLocks noChangeArrowheads="1"/>
          </p:cNvSpPr>
          <p:nvPr/>
        </p:nvSpPr>
        <p:spPr bwMode="auto">
          <a:xfrm>
            <a:off x="4659313" y="1992313"/>
            <a:ext cx="4321175" cy="306387"/>
          </a:xfrm>
          <a:prstGeom prst="rect">
            <a:avLst/>
          </a:prstGeom>
          <a:noFill/>
          <a:ln w="9525">
            <a:noFill/>
            <a:miter lim="800000"/>
            <a:headEnd/>
            <a:tailEnd/>
          </a:ln>
        </p:spPr>
        <p:txBody>
          <a:bodyPr>
            <a:spAutoFit/>
          </a:bodyPr>
          <a:lstStyle/>
          <a:p>
            <a:r>
              <a:rPr lang="en-US" sz="1400" b="1"/>
              <a:t>                   Reservoir Navigation Services</a:t>
            </a:r>
          </a:p>
        </p:txBody>
      </p:sp>
      <p:sp>
        <p:nvSpPr>
          <p:cNvPr id="9" name="Rectangle 8"/>
          <p:cNvSpPr/>
          <p:nvPr/>
        </p:nvSpPr>
        <p:spPr>
          <a:xfrm>
            <a:off x="261938" y="1366838"/>
            <a:ext cx="4462462" cy="2620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dissolve">
                                      <p:cBhvr>
                                        <p:cTn id="10" dur="500"/>
                                        <p:tgtEl>
                                          <p:spTgt spid="3">
                                            <p:txEl>
                                              <p:pRg st="9" end="9"/>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dissolve">
                                      <p:cBhvr>
                                        <p:cTn id="1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ular Callout 4"/>
          <p:cNvSpPr/>
          <p:nvPr/>
        </p:nvSpPr>
        <p:spPr>
          <a:xfrm>
            <a:off x="1764445" y="0"/>
            <a:ext cx="7379555" cy="2801855"/>
          </a:xfrm>
          <a:prstGeom prst="wedgeRectCallout">
            <a:avLst>
              <a:gd name="adj1" fmla="val 24859"/>
              <a:gd name="adj2" fmla="val 93909"/>
            </a:avLst>
          </a:prstGeom>
          <a:solidFill>
            <a:srgbClr val="2A13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 2010 Baker Hughes Incorporated. All Rights Reserved.</a:t>
            </a:r>
            <a:endParaRPr lang="en-US"/>
          </a:p>
        </p:txBody>
      </p:sp>
      <p:sp>
        <p:nvSpPr>
          <p:cNvPr id="4" name="Slide Number Placeholder 3"/>
          <p:cNvSpPr>
            <a:spLocks noGrp="1"/>
          </p:cNvSpPr>
          <p:nvPr>
            <p:ph type="sldNum" sz="quarter" idx="12"/>
          </p:nvPr>
        </p:nvSpPr>
        <p:spPr/>
        <p:txBody>
          <a:bodyPr/>
          <a:lstStyle/>
          <a:p>
            <a:pPr>
              <a:defRPr/>
            </a:pPr>
            <a:fld id="{14427E92-0193-F943-B45D-867F31B544EC}" type="slidenum">
              <a:rPr lang="en-US" smtClean="0"/>
              <a:pPr>
                <a:defRPr/>
              </a:pPr>
              <a:t>102</a:t>
            </a:fld>
            <a:endParaRPr lang="en-US"/>
          </a:p>
        </p:txBody>
      </p:sp>
      <p:pic>
        <p:nvPicPr>
          <p:cNvPr id="6" name="Picture 2"/>
          <p:cNvPicPr>
            <a:picLocks noChangeAspect="1" noChangeArrowheads="1"/>
          </p:cNvPicPr>
          <p:nvPr/>
        </p:nvPicPr>
        <p:blipFill>
          <a:blip r:embed="rId3" cstate="print"/>
          <a:srcRect l="1648" t="5868" r="3250" b="31009"/>
          <a:stretch>
            <a:fillRect/>
          </a:stretch>
        </p:blipFill>
        <p:spPr bwMode="auto">
          <a:xfrm>
            <a:off x="1875702" y="1197015"/>
            <a:ext cx="7230198" cy="1501366"/>
          </a:xfrm>
          <a:prstGeom prst="rect">
            <a:avLst/>
          </a:prstGeom>
          <a:noFill/>
          <a:ln w="50800" cap="flat" cmpd="sng" algn="ctr">
            <a:solidFill>
              <a:srgbClr val="FFFFFF"/>
            </a:solidFill>
            <a:prstDash val="solid"/>
            <a:miter lim="800000"/>
            <a:headEnd type="none" w="med" len="med"/>
            <a:tailEnd type="none" w="med" len="med"/>
          </a:ln>
          <a:effectLst>
            <a:outerShdw blurRad="127000" dist="38100" dir="2700000">
              <a:srgbClr val="000000"/>
            </a:outerShdw>
          </a:effectLst>
        </p:spPr>
      </p:pic>
      <p:sp>
        <p:nvSpPr>
          <p:cNvPr id="8" name="TextBox 7"/>
          <p:cNvSpPr txBox="1"/>
          <p:nvPr/>
        </p:nvSpPr>
        <p:spPr>
          <a:xfrm>
            <a:off x="1900514" y="60325"/>
            <a:ext cx="7243486" cy="1138773"/>
          </a:xfrm>
          <a:prstGeom prst="rect">
            <a:avLst/>
          </a:prstGeom>
          <a:noFill/>
        </p:spPr>
        <p:txBody>
          <a:bodyPr wrap="square" rtlCol="0">
            <a:spAutoFit/>
          </a:bodyPr>
          <a:lstStyle/>
          <a:p>
            <a:r>
              <a:rPr lang="en-US" sz="2400" dirty="0" smtClean="0">
                <a:solidFill>
                  <a:srgbClr val="F4AA00"/>
                </a:solidFill>
                <a:latin typeface="+mn-lt"/>
              </a:rPr>
              <a:t>Reservoir Navigation Services - RNS </a:t>
            </a:r>
          </a:p>
          <a:p>
            <a:r>
              <a:rPr lang="en-US" sz="2400" dirty="0" smtClean="0">
                <a:solidFill>
                  <a:srgbClr val="F4AA00"/>
                </a:solidFill>
                <a:latin typeface="+mn-lt"/>
              </a:rPr>
              <a:t>(</a:t>
            </a:r>
            <a:r>
              <a:rPr lang="en-US" sz="2400" dirty="0" err="1" smtClean="0">
                <a:solidFill>
                  <a:srgbClr val="F4AA00"/>
                </a:solidFill>
                <a:latin typeface="+mn-lt"/>
              </a:rPr>
              <a:t>Azimuthal</a:t>
            </a:r>
            <a:r>
              <a:rPr lang="en-US" sz="2400" dirty="0" smtClean="0">
                <a:solidFill>
                  <a:srgbClr val="F4AA00"/>
                </a:solidFill>
                <a:latin typeface="+mn-lt"/>
              </a:rPr>
              <a:t> Resistivity &amp; Gamma Images)</a:t>
            </a:r>
          </a:p>
          <a:p>
            <a:r>
              <a:rPr lang="en-US" sz="2000" dirty="0" smtClean="0">
                <a:solidFill>
                  <a:srgbClr val="FFFFFF"/>
                </a:solidFill>
                <a:latin typeface="+mn-lt"/>
              </a:rPr>
              <a:t>Armstrong Co., Pennsylvania – Marcellus Case History</a:t>
            </a:r>
            <a:endParaRPr lang="en-US" sz="2000" dirty="0">
              <a:solidFill>
                <a:srgbClr val="FFFFFF"/>
              </a:solidFill>
              <a:latin typeface="+mn-lt"/>
            </a:endParaRPr>
          </a:p>
        </p:txBody>
      </p:sp>
      <p:sp>
        <p:nvSpPr>
          <p:cNvPr id="10" name="TextBox 9"/>
          <p:cNvSpPr txBox="1"/>
          <p:nvPr/>
        </p:nvSpPr>
        <p:spPr>
          <a:xfrm>
            <a:off x="3914774" y="3752850"/>
            <a:ext cx="2657476" cy="523220"/>
          </a:xfrm>
          <a:prstGeom prst="rect">
            <a:avLst/>
          </a:prstGeom>
          <a:noFill/>
        </p:spPr>
        <p:txBody>
          <a:bodyPr wrap="square" rtlCol="0">
            <a:spAutoFit/>
          </a:bodyPr>
          <a:lstStyle/>
          <a:p>
            <a:r>
              <a:rPr lang="en-US" sz="1400" dirty="0" smtClean="0">
                <a:solidFill>
                  <a:srgbClr val="FFFFFF"/>
                </a:solidFill>
              </a:rPr>
              <a:t>       Target  for Lateral</a:t>
            </a:r>
          </a:p>
          <a:p>
            <a:r>
              <a:rPr lang="en-US" sz="1400" dirty="0" smtClean="0">
                <a:solidFill>
                  <a:srgbClr val="FFFFFF"/>
                </a:solidFill>
              </a:rPr>
              <a:t>High TOC =  only 15ft Thick  </a:t>
            </a:r>
            <a:endParaRPr lang="en-US" sz="1400" dirty="0">
              <a:solidFill>
                <a:srgbClr val="FFFFFF"/>
              </a:solidFill>
            </a:endParaRPr>
          </a:p>
        </p:txBody>
      </p:sp>
      <p:cxnSp>
        <p:nvCxnSpPr>
          <p:cNvPr id="12" name="Straight Arrow Connector 11"/>
          <p:cNvCxnSpPr/>
          <p:nvPr/>
        </p:nvCxnSpPr>
        <p:spPr>
          <a:xfrm flipH="1">
            <a:off x="3581400" y="4257675"/>
            <a:ext cx="609600" cy="581025"/>
          </a:xfrm>
          <a:prstGeom prst="straightConnector1">
            <a:avLst/>
          </a:prstGeom>
          <a:ln>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315075" y="3952875"/>
            <a:ext cx="1181100" cy="161925"/>
          </a:xfrm>
          <a:prstGeom prst="straightConnector1">
            <a:avLst/>
          </a:prstGeom>
          <a:ln>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885951" y="5229225"/>
            <a:ext cx="2647950" cy="1200329"/>
          </a:xfrm>
          <a:prstGeom prst="rect">
            <a:avLst/>
          </a:prstGeom>
          <a:noFill/>
          <a:ln w="28575">
            <a:solidFill>
              <a:srgbClr val="FFFFFF"/>
            </a:solidFill>
          </a:ln>
        </p:spPr>
        <p:txBody>
          <a:bodyPr wrap="square" rtlCol="0">
            <a:spAutoFit/>
          </a:bodyPr>
          <a:lstStyle/>
          <a:p>
            <a:r>
              <a:rPr lang="en-US" u="sng" dirty="0" smtClean="0">
                <a:solidFill>
                  <a:srgbClr val="FFFFFF"/>
                </a:solidFill>
              </a:rPr>
              <a:t>Well Trajectory Planned</a:t>
            </a:r>
          </a:p>
          <a:p>
            <a:pPr>
              <a:buFont typeface="Arial" pitchFamily="34" charset="0"/>
              <a:buChar char="•"/>
            </a:pPr>
            <a:r>
              <a:rPr lang="en-US" dirty="0" smtClean="0">
                <a:solidFill>
                  <a:srgbClr val="FFFFFF"/>
                </a:solidFill>
              </a:rPr>
              <a:t> Seismic</a:t>
            </a:r>
          </a:p>
          <a:p>
            <a:pPr>
              <a:buFont typeface="Arial" pitchFamily="34" charset="0"/>
              <a:buChar char="•"/>
            </a:pPr>
            <a:r>
              <a:rPr lang="en-US" dirty="0" smtClean="0">
                <a:solidFill>
                  <a:srgbClr val="FFFFFF"/>
                </a:solidFill>
              </a:rPr>
              <a:t> Shale Analysis</a:t>
            </a:r>
          </a:p>
          <a:p>
            <a:pPr>
              <a:buFont typeface="Arial" pitchFamily="34" charset="0"/>
              <a:buChar char="•"/>
            </a:pPr>
            <a:r>
              <a:rPr lang="en-US" dirty="0" smtClean="0">
                <a:solidFill>
                  <a:srgbClr val="FFFFFF"/>
                </a:solidFill>
              </a:rPr>
              <a:t> Offset Well Data</a:t>
            </a:r>
            <a:endParaRPr lang="en-US" dirty="0">
              <a:solidFill>
                <a:srgbClr val="FFFFFF"/>
              </a:solidFill>
            </a:endParaRPr>
          </a:p>
        </p:txBody>
      </p:sp>
      <p:sp>
        <p:nvSpPr>
          <p:cNvPr id="16" name="TextBox 15"/>
          <p:cNvSpPr txBox="1"/>
          <p:nvPr/>
        </p:nvSpPr>
        <p:spPr>
          <a:xfrm>
            <a:off x="5905501" y="4391025"/>
            <a:ext cx="2571749" cy="1754326"/>
          </a:xfrm>
          <a:prstGeom prst="rect">
            <a:avLst/>
          </a:prstGeom>
          <a:noFill/>
          <a:ln w="28575">
            <a:noFill/>
          </a:ln>
        </p:spPr>
        <p:txBody>
          <a:bodyPr wrap="square" rtlCol="0">
            <a:spAutoFit/>
          </a:bodyPr>
          <a:lstStyle/>
          <a:p>
            <a:r>
              <a:rPr lang="en-US" u="sng" dirty="0" smtClean="0">
                <a:solidFill>
                  <a:srgbClr val="FFFFFF"/>
                </a:solidFill>
              </a:rPr>
              <a:t>Monitored LWD GR</a:t>
            </a:r>
          </a:p>
          <a:p>
            <a:pPr>
              <a:buFont typeface="Arial" pitchFamily="34" charset="0"/>
              <a:buChar char="•"/>
            </a:pPr>
            <a:r>
              <a:rPr lang="en-US" dirty="0" smtClean="0">
                <a:solidFill>
                  <a:srgbClr val="FFFFFF"/>
                </a:solidFill>
              </a:rPr>
              <a:t> Up and Down</a:t>
            </a:r>
          </a:p>
          <a:p>
            <a:pPr marL="114300" indent="-114300">
              <a:buFont typeface="Arial" pitchFamily="34" charset="0"/>
              <a:buChar char="•"/>
            </a:pPr>
            <a:r>
              <a:rPr lang="en-US" dirty="0" smtClean="0">
                <a:solidFill>
                  <a:srgbClr val="FFFFFF"/>
                </a:solidFill>
              </a:rPr>
              <a:t>To determine if well approaching formation top or bottom / correct</a:t>
            </a:r>
          </a:p>
          <a:p>
            <a:pPr>
              <a:buFont typeface="Arial" pitchFamily="34" charset="0"/>
              <a:buChar char="•"/>
            </a:pPr>
            <a:endParaRPr lang="en-US" u="sng" dirty="0">
              <a:solidFill>
                <a:srgbClr val="FFFFFF"/>
              </a:solidFill>
            </a:endParaRPr>
          </a:p>
        </p:txBody>
      </p:sp>
      <p:sp>
        <p:nvSpPr>
          <p:cNvPr id="17" name="Rectangle 16"/>
          <p:cNvSpPr/>
          <p:nvPr/>
        </p:nvSpPr>
        <p:spPr>
          <a:xfrm>
            <a:off x="5848350" y="4419600"/>
            <a:ext cx="2705100" cy="1485900"/>
          </a:xfrm>
          <a:prstGeom prst="rect">
            <a:avLst/>
          </a:prstGeom>
          <a:noFill/>
          <a:ln w="28575">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
                                            <p:txEl>
                                              <p:pRg st="2" end="2"/>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5" grpId="0" build="allAtOnce" animBg="1"/>
      <p:bldP spid="17" grpId="0" animBg="1"/>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0690" y="470374"/>
            <a:ext cx="8229600" cy="544046"/>
          </a:xfrm>
        </p:spPr>
        <p:txBody>
          <a:bodyPr>
            <a:noAutofit/>
          </a:bodyPr>
          <a:lstStyle/>
          <a:p>
            <a:r>
              <a:rPr lang="en-US" sz="3200" kern="1200" dirty="0" smtClean="0">
                <a:solidFill>
                  <a:srgbClr val="FFFFFF"/>
                </a:solidFill>
              </a:rPr>
              <a:t>REALTIME IMPLEMENTATION</a:t>
            </a:r>
            <a:br>
              <a:rPr lang="en-US" sz="3200" kern="1200" dirty="0" smtClean="0">
                <a:solidFill>
                  <a:srgbClr val="FFFFFF"/>
                </a:solidFill>
              </a:rPr>
            </a:br>
            <a:r>
              <a:rPr lang="en-US" sz="3200" kern="1200" dirty="0" smtClean="0">
                <a:solidFill>
                  <a:srgbClr val="FFFFFF"/>
                </a:solidFill>
              </a:rPr>
              <a:t>Drilling </a:t>
            </a:r>
            <a:r>
              <a:rPr lang="en-US" sz="3200" kern="1200" dirty="0">
                <a:solidFill>
                  <a:srgbClr val="FFFFFF"/>
                </a:solidFill>
              </a:rPr>
              <a:t>Fluid </a:t>
            </a:r>
          </a:p>
        </p:txBody>
      </p:sp>
      <p:sp>
        <p:nvSpPr>
          <p:cNvPr id="4" name="Footer Placeholder 3"/>
          <p:cNvSpPr>
            <a:spLocks noGrp="1"/>
          </p:cNvSpPr>
          <p:nvPr>
            <p:ph type="ftr" sz="quarter" idx="13"/>
          </p:nvPr>
        </p:nvSpPr>
        <p:spPr/>
        <p:txBody>
          <a:bodyPr/>
          <a:lstStyle/>
          <a:p>
            <a:pPr>
              <a:defRPr/>
            </a:pPr>
            <a:r>
              <a:rPr lang="en-US" smtClean="0"/>
              <a:t>© 2011 Baker Hughes Incorporated. All Rights Reserved. </a:t>
            </a:r>
            <a:endParaRPr lang="en-US"/>
          </a:p>
        </p:txBody>
      </p:sp>
      <p:sp>
        <p:nvSpPr>
          <p:cNvPr id="5" name="Slide Number Placeholder 4"/>
          <p:cNvSpPr>
            <a:spLocks noGrp="1"/>
          </p:cNvSpPr>
          <p:nvPr>
            <p:ph type="sldNum" sz="quarter" idx="14"/>
          </p:nvPr>
        </p:nvSpPr>
        <p:spPr>
          <a:xfrm>
            <a:off x="315913" y="6692900"/>
            <a:ext cx="342900" cy="184150"/>
          </a:xfrm>
        </p:spPr>
        <p:txBody>
          <a:bodyPr/>
          <a:lstStyle/>
          <a:p>
            <a:pPr>
              <a:defRPr/>
            </a:pPr>
            <a:fld id="{92CE94C9-5BD1-4D99-8E73-106A402142C3}" type="slidenum">
              <a:rPr lang="en-US" smtClean="0"/>
              <a:pPr>
                <a:defRPr/>
              </a:pPr>
              <a:t>103</a:t>
            </a:fld>
            <a:endParaRPr lang="en-US" dirty="0"/>
          </a:p>
        </p:txBody>
      </p:sp>
      <p:sp>
        <p:nvSpPr>
          <p:cNvPr id="7" name="Rectangle 6"/>
          <p:cNvSpPr/>
          <p:nvPr/>
        </p:nvSpPr>
        <p:spPr>
          <a:xfrm>
            <a:off x="301739" y="4749520"/>
            <a:ext cx="5500332" cy="1938992"/>
          </a:xfrm>
          <a:prstGeom prst="rect">
            <a:avLst/>
          </a:prstGeom>
        </p:spPr>
        <p:txBody>
          <a:bodyPr wrap="square">
            <a:spAutoFit/>
          </a:bodyPr>
          <a:lstStyle/>
          <a:p>
            <a:pPr marL="628650" lvl="1">
              <a:lnSpc>
                <a:spcPts val="2400"/>
              </a:lnSpc>
              <a:spcBef>
                <a:spcPts val="0"/>
              </a:spcBef>
              <a:buClr>
                <a:srgbClr val="003EA3"/>
              </a:buClr>
              <a:buSzPct val="95000"/>
              <a:buFontTx/>
              <a:buChar char="•"/>
            </a:pPr>
            <a:endParaRPr lang="en-US" kern="0" dirty="0" smtClean="0">
              <a:solidFill>
                <a:srgbClr val="000000"/>
              </a:solidFill>
              <a:latin typeface="+mn-lt"/>
            </a:endParaRPr>
          </a:p>
          <a:p>
            <a:pPr marL="628650" lvl="1">
              <a:lnSpc>
                <a:spcPts val="2400"/>
              </a:lnSpc>
              <a:spcBef>
                <a:spcPts val="0"/>
              </a:spcBef>
              <a:buClr>
                <a:srgbClr val="003EA3"/>
              </a:buClr>
              <a:buSzPct val="95000"/>
            </a:pPr>
            <a:endParaRPr lang="en-US" kern="0" dirty="0" smtClean="0">
              <a:solidFill>
                <a:srgbClr val="000000"/>
              </a:solidFill>
              <a:latin typeface="+mn-lt"/>
              <a:cs typeface="+mn-cs"/>
            </a:endParaRPr>
          </a:p>
          <a:p>
            <a:pPr marL="171450" lvl="0">
              <a:lnSpc>
                <a:spcPts val="2400"/>
              </a:lnSpc>
              <a:spcBef>
                <a:spcPts val="0"/>
              </a:spcBef>
              <a:buClr>
                <a:srgbClr val="003EA3"/>
              </a:buClr>
              <a:buSzPct val="95000"/>
            </a:pPr>
            <a:r>
              <a:rPr lang="en-US" b="1" kern="0" dirty="0" smtClean="0">
                <a:solidFill>
                  <a:srgbClr val="000000"/>
                </a:solidFill>
                <a:latin typeface="+mn-lt"/>
                <a:cs typeface="+mn-cs"/>
              </a:rPr>
              <a:t>Cost Savings Compared to OBM</a:t>
            </a:r>
          </a:p>
          <a:p>
            <a:pPr marL="628650" lvl="1">
              <a:lnSpc>
                <a:spcPts val="2400"/>
              </a:lnSpc>
              <a:spcBef>
                <a:spcPts val="0"/>
              </a:spcBef>
              <a:buClr>
                <a:srgbClr val="003EA3"/>
              </a:buClr>
              <a:buSzPct val="95000"/>
              <a:buFontTx/>
              <a:buChar char="•"/>
            </a:pPr>
            <a:r>
              <a:rPr lang="en-US" b="1" kern="0" dirty="0" smtClean="0">
                <a:solidFill>
                  <a:srgbClr val="000000"/>
                </a:solidFill>
                <a:latin typeface="+mn-lt"/>
                <a:cs typeface="+mn-cs"/>
              </a:rPr>
              <a:t>Reduced time </a:t>
            </a:r>
            <a:r>
              <a:rPr lang="en-US" kern="0" dirty="0" smtClean="0">
                <a:solidFill>
                  <a:srgbClr val="000000"/>
                </a:solidFill>
                <a:latin typeface="+mn-lt"/>
                <a:cs typeface="+mn-cs"/>
              </a:rPr>
              <a:t>to drill the well</a:t>
            </a:r>
          </a:p>
          <a:p>
            <a:pPr marL="628650" lvl="1">
              <a:lnSpc>
                <a:spcPts val="2400"/>
              </a:lnSpc>
              <a:spcBef>
                <a:spcPts val="0"/>
              </a:spcBef>
              <a:buClr>
                <a:srgbClr val="003EA3"/>
              </a:buClr>
              <a:buSzPct val="95000"/>
              <a:buFontTx/>
              <a:buChar char="•"/>
            </a:pPr>
            <a:r>
              <a:rPr lang="en-US" kern="0" dirty="0" smtClean="0">
                <a:solidFill>
                  <a:srgbClr val="000000"/>
                </a:solidFill>
                <a:latin typeface="+mn-lt"/>
                <a:cs typeface="+mn-cs"/>
              </a:rPr>
              <a:t>Can be </a:t>
            </a:r>
            <a:r>
              <a:rPr lang="en-US" b="1" kern="0" dirty="0" smtClean="0">
                <a:solidFill>
                  <a:srgbClr val="000000"/>
                </a:solidFill>
                <a:latin typeface="+mn-lt"/>
                <a:cs typeface="+mn-cs"/>
              </a:rPr>
              <a:t>reused</a:t>
            </a:r>
            <a:r>
              <a:rPr lang="en-US" kern="0" dirty="0" smtClean="0">
                <a:solidFill>
                  <a:srgbClr val="000000"/>
                </a:solidFill>
                <a:latin typeface="+mn-lt"/>
                <a:cs typeface="+mn-cs"/>
              </a:rPr>
              <a:t> from well to well</a:t>
            </a:r>
          </a:p>
          <a:p>
            <a:pPr marL="628650" lvl="1">
              <a:lnSpc>
                <a:spcPts val="2400"/>
              </a:lnSpc>
              <a:spcBef>
                <a:spcPts val="0"/>
              </a:spcBef>
              <a:buClr>
                <a:srgbClr val="003EA3"/>
              </a:buClr>
              <a:buSzPct val="95000"/>
              <a:buFontTx/>
              <a:buChar char="•"/>
            </a:pPr>
            <a:r>
              <a:rPr lang="en-US" kern="0" dirty="0" smtClean="0">
                <a:solidFill>
                  <a:srgbClr val="000000"/>
                </a:solidFill>
                <a:latin typeface="+mn-lt"/>
                <a:cs typeface="+mn-cs"/>
              </a:rPr>
              <a:t>Faster </a:t>
            </a:r>
            <a:r>
              <a:rPr lang="en-US" b="1" kern="0" dirty="0" smtClean="0">
                <a:solidFill>
                  <a:srgbClr val="000000"/>
                </a:solidFill>
                <a:latin typeface="+mn-lt"/>
                <a:cs typeface="+mn-cs"/>
              </a:rPr>
              <a:t>cleanup</a:t>
            </a:r>
            <a:r>
              <a:rPr lang="en-US" kern="0" dirty="0" smtClean="0">
                <a:solidFill>
                  <a:srgbClr val="000000"/>
                </a:solidFill>
                <a:latin typeface="+mn-lt"/>
                <a:cs typeface="+mn-cs"/>
              </a:rPr>
              <a:t> at the completion of the well</a:t>
            </a:r>
          </a:p>
        </p:txBody>
      </p:sp>
      <p:sp>
        <p:nvSpPr>
          <p:cNvPr id="9" name="Rectangle 8"/>
          <p:cNvSpPr/>
          <p:nvPr/>
        </p:nvSpPr>
        <p:spPr>
          <a:xfrm>
            <a:off x="486888" y="1282788"/>
            <a:ext cx="5177642" cy="3146707"/>
          </a:xfrm>
          <a:prstGeom prst="rect">
            <a:avLst/>
          </a:prstGeom>
          <a:solidFill>
            <a:schemeClr val="accent1">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lvl="0">
              <a:lnSpc>
                <a:spcPts val="2400"/>
              </a:lnSpc>
              <a:spcBef>
                <a:spcPts val="0"/>
              </a:spcBef>
              <a:buClr>
                <a:srgbClr val="003EA3"/>
              </a:buClr>
              <a:buSzPct val="95000"/>
            </a:pPr>
            <a:r>
              <a:rPr lang="en-US" b="1" kern="0" dirty="0" smtClean="0">
                <a:solidFill>
                  <a:srgbClr val="000000"/>
                </a:solidFill>
              </a:rPr>
              <a:t>Hole Cleaning</a:t>
            </a:r>
          </a:p>
          <a:p>
            <a:pPr marL="628650" lvl="1">
              <a:lnSpc>
                <a:spcPts val="2400"/>
              </a:lnSpc>
              <a:spcBef>
                <a:spcPts val="0"/>
              </a:spcBef>
              <a:buClr>
                <a:srgbClr val="003EA3"/>
              </a:buClr>
              <a:buSzPct val="95000"/>
              <a:buFontTx/>
              <a:buChar char="•"/>
            </a:pPr>
            <a:r>
              <a:rPr lang="en-US" kern="0" dirty="0" smtClean="0">
                <a:solidFill>
                  <a:srgbClr val="000000"/>
                </a:solidFill>
              </a:rPr>
              <a:t>Cuttings removal</a:t>
            </a:r>
          </a:p>
          <a:p>
            <a:pPr marL="628650" lvl="1">
              <a:lnSpc>
                <a:spcPts val="2400"/>
              </a:lnSpc>
              <a:spcBef>
                <a:spcPts val="0"/>
              </a:spcBef>
              <a:buClr>
                <a:srgbClr val="003EA3"/>
              </a:buClr>
              <a:buSzPct val="95000"/>
              <a:buFontTx/>
              <a:buChar char="•"/>
            </a:pPr>
            <a:r>
              <a:rPr lang="en-US" kern="0" dirty="0" smtClean="0">
                <a:solidFill>
                  <a:srgbClr val="000000"/>
                </a:solidFill>
              </a:rPr>
              <a:t>Chemically inhibit clays</a:t>
            </a:r>
          </a:p>
          <a:p>
            <a:pPr marL="171450" lvl="0">
              <a:lnSpc>
                <a:spcPts val="2400"/>
              </a:lnSpc>
              <a:spcBef>
                <a:spcPts val="0"/>
              </a:spcBef>
              <a:buClr>
                <a:srgbClr val="003EA3"/>
              </a:buClr>
              <a:buSzPct val="95000"/>
            </a:pPr>
            <a:r>
              <a:rPr lang="en-US" b="1" kern="0" dirty="0" smtClean="0">
                <a:solidFill>
                  <a:srgbClr val="000000"/>
                </a:solidFill>
              </a:rPr>
              <a:t>Wellbore Stability</a:t>
            </a:r>
          </a:p>
          <a:p>
            <a:pPr marL="628650" lvl="1">
              <a:lnSpc>
                <a:spcPts val="2400"/>
              </a:lnSpc>
              <a:spcBef>
                <a:spcPts val="0"/>
              </a:spcBef>
              <a:buClr>
                <a:srgbClr val="003EA3"/>
              </a:buClr>
              <a:buSzPct val="95000"/>
              <a:buFontTx/>
              <a:buChar char="•"/>
            </a:pPr>
            <a:r>
              <a:rPr lang="en-US" kern="0" dirty="0" smtClean="0">
                <a:solidFill>
                  <a:srgbClr val="000000"/>
                </a:solidFill>
              </a:rPr>
              <a:t>Reduced fluid and pressure transmission     to the wellbore</a:t>
            </a:r>
          </a:p>
          <a:p>
            <a:pPr marL="171450" lvl="0">
              <a:lnSpc>
                <a:spcPts val="2400"/>
              </a:lnSpc>
              <a:spcBef>
                <a:spcPts val="0"/>
              </a:spcBef>
              <a:buClr>
                <a:srgbClr val="003EA3"/>
              </a:buClr>
              <a:buSzPct val="95000"/>
            </a:pPr>
            <a:r>
              <a:rPr lang="en-US" b="1" kern="0" dirty="0" smtClean="0">
                <a:solidFill>
                  <a:srgbClr val="000000"/>
                </a:solidFill>
              </a:rPr>
              <a:t>High Performing</a:t>
            </a:r>
          </a:p>
          <a:p>
            <a:pPr marL="628650" lvl="1">
              <a:lnSpc>
                <a:spcPts val="2400"/>
              </a:lnSpc>
              <a:spcBef>
                <a:spcPts val="0"/>
              </a:spcBef>
              <a:buClr>
                <a:srgbClr val="003EA3"/>
              </a:buClr>
              <a:buSzPct val="95000"/>
              <a:buFontTx/>
              <a:buChar char="•"/>
            </a:pPr>
            <a:r>
              <a:rPr lang="en-US" kern="0" dirty="0" smtClean="0">
                <a:solidFill>
                  <a:srgbClr val="000000"/>
                </a:solidFill>
              </a:rPr>
              <a:t>Lubricous to avoid torque &amp; drag and stuck pipe</a:t>
            </a:r>
          </a:p>
          <a:p>
            <a:pPr marL="628650" lvl="1">
              <a:lnSpc>
                <a:spcPts val="2400"/>
              </a:lnSpc>
              <a:spcBef>
                <a:spcPts val="0"/>
              </a:spcBef>
              <a:buClr>
                <a:srgbClr val="003EA3"/>
              </a:buClr>
              <a:buSzPct val="95000"/>
              <a:buFontTx/>
              <a:buChar char="•"/>
            </a:pPr>
            <a:r>
              <a:rPr lang="en-US" kern="0" dirty="0" smtClean="0">
                <a:solidFill>
                  <a:srgbClr val="000000"/>
                </a:solidFill>
              </a:rPr>
              <a:t>High ROPs</a:t>
            </a:r>
          </a:p>
        </p:txBody>
      </p:sp>
      <p:sp>
        <p:nvSpPr>
          <p:cNvPr id="11" name="Rectangle 10"/>
          <p:cNvSpPr/>
          <p:nvPr/>
        </p:nvSpPr>
        <p:spPr>
          <a:xfrm>
            <a:off x="276226" y="4549757"/>
            <a:ext cx="8696324" cy="668606"/>
          </a:xfrm>
          <a:prstGeom prst="rect">
            <a:avLst/>
          </a:prstGeom>
          <a:solidFill>
            <a:srgbClr val="FDB700"/>
          </a:solidFill>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TERRA-MAX</a:t>
            </a:r>
            <a:r>
              <a:rPr lang="en-US" sz="2000" b="1" baseline="30000" dirty="0" smtClean="0"/>
              <a:t> ™ </a:t>
            </a:r>
            <a:r>
              <a:rPr lang="en-US" sz="2000" b="1" dirty="0" smtClean="0"/>
              <a:t>(WBM) </a:t>
            </a:r>
            <a:r>
              <a:rPr lang="en-US" sz="2000" dirty="0" smtClean="0">
                <a:solidFill>
                  <a:srgbClr val="FF0000"/>
                </a:solidFill>
              </a:rPr>
              <a:t>alternative to OBM </a:t>
            </a:r>
            <a:r>
              <a:rPr lang="en-US" sz="2000" b="1" dirty="0" smtClean="0">
                <a:solidFill>
                  <a:srgbClr val="FF0000"/>
                </a:solidFill>
              </a:rPr>
              <a:t>“Environmentally Friendly”</a:t>
            </a:r>
            <a:endParaRPr lang="en-US" sz="2000" b="1" dirty="0">
              <a:solidFill>
                <a:srgbClr val="FF0000"/>
              </a:solidFill>
            </a:endParaRPr>
          </a:p>
        </p:txBody>
      </p:sp>
      <p:pic>
        <p:nvPicPr>
          <p:cNvPr id="12" name="Picture 3"/>
          <p:cNvPicPr>
            <a:picLocks noChangeAspect="1" noChangeArrowheads="1"/>
          </p:cNvPicPr>
          <p:nvPr/>
        </p:nvPicPr>
        <p:blipFill>
          <a:blip r:embed="rId3"/>
          <a:srcRect/>
          <a:stretch>
            <a:fillRect/>
          </a:stretch>
        </p:blipFill>
        <p:spPr bwMode="auto">
          <a:xfrm>
            <a:off x="5684246" y="1944366"/>
            <a:ext cx="3316879" cy="2042980"/>
          </a:xfrm>
          <a:prstGeom prst="rect">
            <a:avLst/>
          </a:prstGeom>
          <a:noFill/>
          <a:ln w="9525">
            <a:noFill/>
            <a:miter lim="800000"/>
            <a:headEnd/>
            <a:tailEnd/>
          </a:ln>
        </p:spPr>
      </p:pic>
      <p:sp>
        <p:nvSpPr>
          <p:cNvPr id="13" name="Rectangle 12"/>
          <p:cNvSpPr/>
          <p:nvPr/>
        </p:nvSpPr>
        <p:spPr>
          <a:xfrm>
            <a:off x="6353175" y="1638300"/>
            <a:ext cx="2647950" cy="1943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05500" y="3848100"/>
            <a:ext cx="1447800" cy="2095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457951" y="1524000"/>
            <a:ext cx="2476499" cy="1477328"/>
          </a:xfrm>
          <a:prstGeom prst="rect">
            <a:avLst/>
          </a:prstGeom>
          <a:noFill/>
          <a:ln w="38100">
            <a:solidFill>
              <a:srgbClr val="00448C"/>
            </a:solidFill>
          </a:ln>
        </p:spPr>
        <p:txBody>
          <a:bodyPr wrap="square" rtlCol="0">
            <a:spAutoFit/>
          </a:bodyPr>
          <a:lstStyle/>
          <a:p>
            <a:r>
              <a:rPr lang="en-US" b="1" dirty="0" smtClean="0"/>
              <a:t>Most US Shale wells </a:t>
            </a:r>
            <a:r>
              <a:rPr lang="en-US" dirty="0" smtClean="0"/>
              <a:t>convert to some form</a:t>
            </a:r>
            <a:r>
              <a:rPr lang="en-US" b="1" dirty="0" smtClean="0"/>
              <a:t> </a:t>
            </a:r>
            <a:r>
              <a:rPr lang="en-US" dirty="0" smtClean="0"/>
              <a:t>of </a:t>
            </a:r>
            <a:r>
              <a:rPr lang="en-US" b="1" dirty="0" smtClean="0"/>
              <a:t>Oil Based Mud   </a:t>
            </a:r>
            <a:r>
              <a:rPr lang="en-US" dirty="0" smtClean="0"/>
              <a:t>for Drilling the </a:t>
            </a:r>
            <a:r>
              <a:rPr lang="en-US" b="1" dirty="0" smtClean="0"/>
              <a:t>Curve</a:t>
            </a:r>
            <a:r>
              <a:rPr lang="en-US" dirty="0" smtClean="0"/>
              <a:t>   and </a:t>
            </a:r>
            <a:r>
              <a:rPr lang="en-US" b="1" dirty="0" smtClean="0"/>
              <a:t>Lateral</a:t>
            </a:r>
            <a:endParaRPr lang="en-US" b="1"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579417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box(in)">
                                      <p:cBhvr>
                                        <p:cTn id="14" dur="500"/>
                                        <p:tgtEl>
                                          <p:spTgt spid="7">
                                            <p:txEl>
                                              <p:pRg st="2" end="2"/>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ox(in)">
                                      <p:cBhvr>
                                        <p:cTn id="17" dur="500"/>
                                        <p:tgtEl>
                                          <p:spTgt spid="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ox(in)">
                                      <p:cBhvr>
                                        <p:cTn id="20" dur="500"/>
                                        <p:tgtEl>
                                          <p:spTgt spid="7">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box(in)">
                                      <p:cBhvr>
                                        <p:cTn id="2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9" name="Slide Number Placeholder 4"/>
          <p:cNvSpPr>
            <a:spLocks noGrp="1"/>
          </p:cNvSpPr>
          <p:nvPr>
            <p:ph type="sldNum" sz="quarter" idx="11"/>
          </p:nvPr>
        </p:nvSpPr>
        <p:spPr>
          <a:noFill/>
        </p:spPr>
        <p:txBody>
          <a:bodyPr/>
          <a:lstStyle/>
          <a:p>
            <a:fld id="{33BAE106-0E8C-4469-BF84-C87870B28D55}" type="slidenum">
              <a:rPr lang="en-US"/>
              <a:pPr/>
              <a:t>104</a:t>
            </a:fld>
            <a:endParaRPr lang="en-US"/>
          </a:p>
        </p:txBody>
      </p:sp>
      <p:sp>
        <p:nvSpPr>
          <p:cNvPr id="7" name="Title 5"/>
          <p:cNvSpPr txBox="1">
            <a:spLocks/>
          </p:cNvSpPr>
          <p:nvPr/>
        </p:nvSpPr>
        <p:spPr bwMode="auto">
          <a:xfrm>
            <a:off x="671330" y="316242"/>
            <a:ext cx="82296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2800" dirty="0" smtClean="0">
                <a:solidFill>
                  <a:srgbClr val="FFFFFF"/>
                </a:solidFill>
                <a:latin typeface="Arial" charset="0"/>
                <a:ea typeface="ＭＳ Ｐゴシック" pitchFamily="32" charset="-128"/>
                <a:cs typeface="+mj-cs"/>
              </a:rPr>
              <a:t>Reduce Cost and Environmental Risk with BHI </a:t>
            </a:r>
            <a:br>
              <a:rPr lang="en-US" sz="2800" dirty="0" smtClean="0">
                <a:solidFill>
                  <a:srgbClr val="FFFFFF"/>
                </a:solidFill>
                <a:latin typeface="Arial" charset="0"/>
                <a:ea typeface="ＭＳ Ｐゴシック" pitchFamily="32" charset="-128"/>
                <a:cs typeface="+mj-cs"/>
              </a:rPr>
            </a:br>
            <a:r>
              <a:rPr lang="en-US" sz="2800" dirty="0" smtClean="0">
                <a:solidFill>
                  <a:srgbClr val="FFFFFF"/>
                </a:solidFill>
                <a:latin typeface="Arial" charset="0"/>
                <a:ea typeface="ＭＳ Ｐゴシック" pitchFamily="32" charset="-128"/>
                <a:cs typeface="+mj-cs"/>
              </a:rPr>
              <a:t>Centralized Dewatering</a:t>
            </a:r>
          </a:p>
        </p:txBody>
      </p:sp>
      <p:sp>
        <p:nvSpPr>
          <p:cNvPr id="8" name="Rectangle 4"/>
          <p:cNvSpPr>
            <a:spLocks noChangeArrowheads="1"/>
          </p:cNvSpPr>
          <p:nvPr/>
        </p:nvSpPr>
        <p:spPr bwMode="auto">
          <a:xfrm>
            <a:off x="471488" y="1266940"/>
            <a:ext cx="8672512" cy="1200329"/>
          </a:xfrm>
          <a:prstGeom prst="rect">
            <a:avLst/>
          </a:prstGeom>
          <a:noFill/>
          <a:ln w="9525">
            <a:noFill/>
            <a:miter lim="800000"/>
            <a:headEnd/>
            <a:tailEnd/>
          </a:ln>
        </p:spPr>
        <p:txBody>
          <a:bodyPr wrap="square">
            <a:spAutoFit/>
          </a:bodyPr>
          <a:lstStyle/>
          <a:p>
            <a:pPr marL="176213" indent="-176213">
              <a:buClr>
                <a:srgbClr val="0070C0"/>
              </a:buClr>
              <a:buSzPct val="120000"/>
              <a:buFontTx/>
              <a:buChar char="•"/>
            </a:pPr>
            <a:r>
              <a:rPr lang="en-US" dirty="0" smtClean="0"/>
              <a:t>Process WBM to remove suspended solids</a:t>
            </a:r>
          </a:p>
          <a:p>
            <a:pPr marL="176213" indent="-176213">
              <a:buClr>
                <a:srgbClr val="0070C0"/>
              </a:buClr>
              <a:buSzPct val="120000"/>
              <a:buFontTx/>
              <a:buChar char="•"/>
            </a:pPr>
            <a:r>
              <a:rPr lang="en-US" dirty="0" smtClean="0"/>
              <a:t>Recycle flow back water and other waste water into </a:t>
            </a:r>
            <a:r>
              <a:rPr lang="en-US" dirty="0"/>
              <a:t>drill or wash water</a:t>
            </a:r>
          </a:p>
          <a:p>
            <a:pPr marL="176213" indent="-176213">
              <a:buClr>
                <a:srgbClr val="0070C0"/>
              </a:buClr>
              <a:buSzPct val="120000"/>
              <a:buFontTx/>
              <a:buChar char="•"/>
            </a:pPr>
            <a:r>
              <a:rPr lang="en-US" dirty="0" smtClean="0"/>
              <a:t>Improves disposal efficiency after de-watering</a:t>
            </a:r>
          </a:p>
          <a:p>
            <a:pPr marL="176213" indent="-176213">
              <a:buClr>
                <a:srgbClr val="0070C0"/>
              </a:buClr>
              <a:buSzPct val="120000"/>
              <a:buFontTx/>
              <a:buChar char="•"/>
            </a:pPr>
            <a:r>
              <a:rPr lang="en-US" dirty="0" smtClean="0"/>
              <a:t>Modular system can service multiple rigs and can be adapted to meet demand</a:t>
            </a:r>
            <a:endParaRPr lang="en-US" dirty="0"/>
          </a:p>
        </p:txBody>
      </p:sp>
      <p:pic>
        <p:nvPicPr>
          <p:cNvPr id="10" name="Picture 3" descr="pit image4_blue.jpg"/>
          <p:cNvPicPr>
            <a:picLocks noChangeAspect="1"/>
          </p:cNvPicPr>
          <p:nvPr/>
        </p:nvPicPr>
        <p:blipFill>
          <a:blip r:embed="rId3" cstate="print"/>
          <a:srcRect/>
          <a:stretch>
            <a:fillRect/>
          </a:stretch>
        </p:blipFill>
        <p:spPr bwMode="auto">
          <a:xfrm>
            <a:off x="30345" y="3940668"/>
            <a:ext cx="3835400" cy="2151062"/>
          </a:xfrm>
          <a:prstGeom prst="rect">
            <a:avLst/>
          </a:prstGeom>
          <a:noFill/>
          <a:ln w="9525">
            <a:noFill/>
            <a:miter lim="800000"/>
            <a:headEnd/>
            <a:tailEnd/>
          </a:ln>
        </p:spPr>
      </p:pic>
      <p:sp>
        <p:nvSpPr>
          <p:cNvPr id="11" name="Rectangle 10"/>
          <p:cNvSpPr/>
          <p:nvPr/>
        </p:nvSpPr>
        <p:spPr>
          <a:xfrm>
            <a:off x="2329786" y="2907247"/>
            <a:ext cx="4572000" cy="738664"/>
          </a:xfrm>
          <a:prstGeom prst="rect">
            <a:avLst/>
          </a:prstGeom>
          <a:ln w="38100">
            <a:solidFill>
              <a:srgbClr val="00B050"/>
            </a:solidFill>
          </a:ln>
        </p:spPr>
        <p:txBody>
          <a:bodyPr>
            <a:spAutoFit/>
          </a:bodyPr>
          <a:lstStyle/>
          <a:p>
            <a:pPr marL="176213" indent="-176213">
              <a:buFont typeface="Arial" pitchFamily="34" charset="0"/>
              <a:buChar char="•"/>
              <a:defRPr/>
            </a:pPr>
            <a:r>
              <a:rPr lang="en-US" sz="1400" dirty="0" smtClean="0">
                <a:latin typeface="Arial" charset="0"/>
              </a:rPr>
              <a:t>Reduce fluid waste, disposal costs,  transportation fees, environmental impact</a:t>
            </a:r>
          </a:p>
          <a:p>
            <a:pPr marL="176213" indent="-176213">
              <a:buFont typeface="Arial" pitchFamily="34" charset="0"/>
              <a:buChar char="•"/>
              <a:defRPr/>
            </a:pPr>
            <a:r>
              <a:rPr lang="en-US" sz="1400" dirty="0" smtClean="0">
                <a:latin typeface="Arial" charset="0"/>
              </a:rPr>
              <a:t> Reuse </a:t>
            </a:r>
            <a:r>
              <a:rPr lang="en-US" sz="1400" dirty="0">
                <a:latin typeface="Arial" charset="0"/>
              </a:rPr>
              <a:t>fluid in future well operations</a:t>
            </a:r>
          </a:p>
        </p:txBody>
      </p:sp>
      <p:pic>
        <p:nvPicPr>
          <p:cNvPr id="12" name="Picture 2" descr="Dsc_3843_edit"/>
          <p:cNvPicPr>
            <a:picLocks noChangeAspect="1" noChangeArrowheads="1"/>
          </p:cNvPicPr>
          <p:nvPr/>
        </p:nvPicPr>
        <p:blipFill>
          <a:blip r:embed="rId4" cstate="print"/>
          <a:srcRect/>
          <a:stretch>
            <a:fillRect/>
          </a:stretch>
        </p:blipFill>
        <p:spPr bwMode="auto">
          <a:xfrm>
            <a:off x="3840345" y="3935905"/>
            <a:ext cx="5273675" cy="2144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endParaRPr lang="en-US"/>
          </a:p>
        </p:txBody>
      </p:sp>
      <p:sp>
        <p:nvSpPr>
          <p:cNvPr id="153603" name="Rectangle 3"/>
          <p:cNvSpPr>
            <a:spLocks noGrp="1" noChangeArrowheads="1"/>
          </p:cNvSpPr>
          <p:nvPr>
            <p:ph type="body" idx="1"/>
          </p:nvPr>
        </p:nvSpPr>
        <p:spPr/>
        <p:txBody>
          <a:bodyPr/>
          <a:lstStyle/>
          <a:p>
            <a:endParaRPr lang="en-US"/>
          </a:p>
        </p:txBody>
      </p:sp>
      <p:pic>
        <p:nvPicPr>
          <p:cNvPr id="153604" name="Picture 5" descr="Eastern US Stress 1989"/>
          <p:cNvPicPr>
            <a:picLocks noChangeAspect="1" noChangeArrowheads="1"/>
          </p:cNvPicPr>
          <p:nvPr/>
        </p:nvPicPr>
        <p:blipFill>
          <a:blip r:embed="rId2"/>
          <a:srcRect/>
          <a:stretch>
            <a:fillRect/>
          </a:stretch>
        </p:blipFill>
        <p:spPr bwMode="auto">
          <a:xfrm>
            <a:off x="1752600" y="-49213"/>
            <a:ext cx="6102350" cy="6954838"/>
          </a:xfrm>
          <a:prstGeom prst="rect">
            <a:avLst/>
          </a:prstGeom>
          <a:noFill/>
          <a:ln w="9525">
            <a:noFill/>
            <a:miter lim="800000"/>
            <a:headEnd/>
            <a:tailEnd/>
          </a:ln>
        </p:spPr>
      </p:pic>
      <p:sp>
        <p:nvSpPr>
          <p:cNvPr id="153605" name="Text Box 5"/>
          <p:cNvSpPr txBox="1">
            <a:spLocks noChangeArrowheads="1"/>
          </p:cNvSpPr>
          <p:nvPr/>
        </p:nvSpPr>
        <p:spPr bwMode="auto">
          <a:xfrm>
            <a:off x="304800" y="6477000"/>
            <a:ext cx="2422525" cy="274638"/>
          </a:xfrm>
          <a:prstGeom prst="rect">
            <a:avLst/>
          </a:prstGeom>
          <a:noFill/>
          <a:ln w="9525">
            <a:noFill/>
            <a:miter lim="800000"/>
            <a:headEnd/>
            <a:tailEnd/>
          </a:ln>
          <a:effectLst/>
        </p:spPr>
        <p:txBody>
          <a:bodyPr wrap="none">
            <a:prstTxWarp prst="textNoShape">
              <a:avLst/>
            </a:prstTxWarp>
            <a:spAutoFit/>
          </a:bodyPr>
          <a:lstStyle/>
          <a:p>
            <a:r>
              <a:rPr lang="en-US" sz="1200">
                <a:latin typeface="Arial" charset="0"/>
              </a:rPr>
              <a:t>Zoback and Zoback (1980, 1989)</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38243" name="Rectangle 3"/>
          <p:cNvSpPr>
            <a:spLocks noGrp="1" noChangeArrowheads="1"/>
          </p:cNvSpPr>
          <p:nvPr>
            <p:ph type="title"/>
          </p:nvPr>
        </p:nvSpPr>
        <p:spPr>
          <a:xfrm>
            <a:off x="685800" y="76200"/>
            <a:ext cx="7772400" cy="762000"/>
          </a:xfrm>
        </p:spPr>
        <p:txBody>
          <a:bodyPr>
            <a:normAutofit/>
          </a:bodyPr>
          <a:lstStyle/>
          <a:p>
            <a:r>
              <a:rPr lang="en-US" sz="3200" dirty="0">
                <a:latin typeface="Arial"/>
                <a:cs typeface="Arial"/>
              </a:rPr>
              <a:t>Generalized World Stress Map</a:t>
            </a:r>
          </a:p>
        </p:txBody>
      </p:sp>
      <p:pic>
        <p:nvPicPr>
          <p:cNvPr id="138244" name="Picture 4" descr="Figure 9-2"/>
          <p:cNvPicPr>
            <a:picLocks noChangeAspect="1" noChangeArrowheads="1"/>
          </p:cNvPicPr>
          <p:nvPr/>
        </p:nvPicPr>
        <p:blipFill>
          <a:blip r:embed="rId3"/>
          <a:srcRect/>
          <a:stretch>
            <a:fillRect/>
          </a:stretch>
        </p:blipFill>
        <p:spPr bwMode="auto">
          <a:xfrm rot="5400000">
            <a:off x="1933576" y="-827088"/>
            <a:ext cx="5276850" cy="8512175"/>
          </a:xfrm>
          <a:prstGeom prst="rect">
            <a:avLst/>
          </a:prstGeom>
          <a:noFill/>
        </p:spPr>
      </p:pic>
      <p:sp>
        <p:nvSpPr>
          <p:cNvPr id="4" name="TextBox 3"/>
          <p:cNvSpPr txBox="1"/>
          <p:nvPr/>
        </p:nvSpPr>
        <p:spPr>
          <a:xfrm>
            <a:off x="685800" y="6375400"/>
            <a:ext cx="4204058" cy="369332"/>
          </a:xfrm>
          <a:prstGeom prst="rect">
            <a:avLst/>
          </a:prstGeom>
          <a:noFill/>
        </p:spPr>
        <p:txBody>
          <a:bodyPr wrap="none" rtlCol="0">
            <a:spAutoFit/>
          </a:bodyPr>
          <a:lstStyle/>
          <a:p>
            <a:r>
              <a:rPr lang="en-US" dirty="0" smtClean="0"/>
              <a:t>M.L. Zoback (1992) and subsequent papers</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346200" y="-228600"/>
            <a:ext cx="6489700" cy="1143000"/>
          </a:xfrm>
        </p:spPr>
        <p:txBody>
          <a:bodyPr>
            <a:noAutofit/>
          </a:bodyPr>
          <a:lstStyle/>
          <a:p>
            <a:r>
              <a:rPr lang="en-US" sz="3200" dirty="0">
                <a:latin typeface="Arial"/>
                <a:cs typeface="Arial"/>
              </a:rPr>
              <a:t>First </a:t>
            </a:r>
            <a:r>
              <a:rPr lang="en-US" sz="3200" dirty="0" smtClean="0">
                <a:latin typeface="Arial"/>
                <a:cs typeface="Arial"/>
              </a:rPr>
              <a:t>Order Stress Patterns</a:t>
            </a:r>
            <a:endParaRPr lang="en-US" sz="3200" dirty="0">
              <a:latin typeface="Arial"/>
              <a:cs typeface="Arial"/>
            </a:endParaRPr>
          </a:p>
        </p:txBody>
      </p:sp>
      <p:sp>
        <p:nvSpPr>
          <p:cNvPr id="68611" name="Rectangle 3"/>
          <p:cNvSpPr>
            <a:spLocks noGrp="1" noChangeArrowheads="1"/>
          </p:cNvSpPr>
          <p:nvPr>
            <p:ph type="body" idx="1"/>
          </p:nvPr>
        </p:nvSpPr>
        <p:spPr>
          <a:xfrm>
            <a:off x="457200" y="4953000"/>
            <a:ext cx="8356600" cy="1752600"/>
          </a:xfrm>
        </p:spPr>
        <p:txBody>
          <a:bodyPr/>
          <a:lstStyle/>
          <a:p>
            <a:pPr>
              <a:lnSpc>
                <a:spcPct val="85000"/>
              </a:lnSpc>
              <a:spcBef>
                <a:spcPct val="0"/>
              </a:spcBef>
              <a:buNone/>
            </a:pPr>
            <a:r>
              <a:rPr lang="en-US" sz="2000" dirty="0">
                <a:latin typeface="Arial"/>
                <a:cs typeface="Arial"/>
              </a:rPr>
              <a:t>Regional consistency of both stress orientations and relative magnitudes</a:t>
            </a:r>
            <a:endParaRPr lang="en-US" dirty="0" smtClean="0">
              <a:latin typeface="Arial"/>
              <a:cs typeface="Arial"/>
            </a:endParaRPr>
          </a:p>
          <a:p>
            <a:pPr marL="1031875" lvl="2">
              <a:lnSpc>
                <a:spcPct val="85000"/>
              </a:lnSpc>
              <a:spcBef>
                <a:spcPct val="0"/>
              </a:spcBef>
            </a:pPr>
            <a:endParaRPr lang="en-US" sz="2000" dirty="0" smtClean="0">
              <a:latin typeface="Arial"/>
              <a:cs typeface="Arial"/>
            </a:endParaRPr>
          </a:p>
          <a:p>
            <a:pPr marL="1031875" lvl="2">
              <a:lnSpc>
                <a:spcPct val="85000"/>
              </a:lnSpc>
              <a:spcBef>
                <a:spcPct val="0"/>
              </a:spcBef>
            </a:pPr>
            <a:r>
              <a:rPr lang="en-US" sz="2000" dirty="0" smtClean="0">
                <a:latin typeface="Arial"/>
                <a:cs typeface="Arial"/>
              </a:rPr>
              <a:t>Broad </a:t>
            </a:r>
            <a:r>
              <a:rPr lang="en-US" sz="2000" dirty="0">
                <a:latin typeface="Arial"/>
                <a:cs typeface="Arial"/>
              </a:rPr>
              <a:t>scale regional stress provinces may be defined, many of which coincide with physiographic provinces, particularly in tectonically active regions.</a:t>
            </a:r>
            <a:endParaRPr lang="en-US" dirty="0">
              <a:latin typeface="Arial"/>
              <a:cs typeface="Arial"/>
            </a:endParaRPr>
          </a:p>
        </p:txBody>
      </p:sp>
      <p:sp>
        <p:nvSpPr>
          <p:cNvPr id="68612" name="Rectangle 4"/>
          <p:cNvSpPr>
            <a:spLocks noChangeArrowheads="1"/>
          </p:cNvSpPr>
          <p:nvPr/>
        </p:nvSpPr>
        <p:spPr bwMode="auto">
          <a:xfrm>
            <a:off x="457200" y="1295400"/>
            <a:ext cx="7772400" cy="1146446"/>
          </a:xfrm>
          <a:prstGeom prst="rect">
            <a:avLst/>
          </a:prstGeom>
          <a:noFill/>
          <a:ln w="9525">
            <a:noFill/>
            <a:miter lim="800000"/>
            <a:headEnd/>
            <a:tailEnd/>
          </a:ln>
          <a:effectLst/>
        </p:spPr>
        <p:txBody>
          <a:bodyPr lIns="91417" tIns="45709" rIns="91417" bIns="45709">
            <a:prstTxWarp prst="textNoShape">
              <a:avLst/>
            </a:prstTxWarp>
            <a:spAutoFit/>
          </a:bodyPr>
          <a:lstStyle/>
          <a:p>
            <a:pPr>
              <a:lnSpc>
                <a:spcPct val="85000"/>
              </a:lnSpc>
            </a:pPr>
            <a:r>
              <a:rPr lang="en-US" sz="2000" b="1" dirty="0">
                <a:solidFill>
                  <a:srgbClr val="800000"/>
                </a:solidFill>
                <a:latin typeface="Arial"/>
                <a:cs typeface="Arial"/>
              </a:rPr>
              <a:t>In most places a uniform stress field exists throughout the upper brittle crust</a:t>
            </a:r>
            <a:endParaRPr lang="en-US" sz="2000" dirty="0">
              <a:latin typeface="Arial"/>
              <a:cs typeface="Arial"/>
            </a:endParaRPr>
          </a:p>
          <a:p>
            <a:pPr lvl="2" indent="-346075">
              <a:lnSpc>
                <a:spcPct val="85000"/>
              </a:lnSpc>
              <a:buFontTx/>
              <a:buChar char="•"/>
            </a:pPr>
            <a:r>
              <a:rPr lang="en-US" sz="2000" dirty="0">
                <a:latin typeface="Arial"/>
                <a:cs typeface="Arial"/>
              </a:rPr>
              <a:t>Consistent orientations from different techniques which sample very different rock volumes and depth ranges</a:t>
            </a:r>
          </a:p>
        </p:txBody>
      </p:sp>
      <p:sp>
        <p:nvSpPr>
          <p:cNvPr id="68613" name="Rectangle 5"/>
          <p:cNvSpPr>
            <a:spLocks noChangeArrowheads="1"/>
          </p:cNvSpPr>
          <p:nvPr/>
        </p:nvSpPr>
        <p:spPr bwMode="auto">
          <a:xfrm>
            <a:off x="457200" y="2686050"/>
            <a:ext cx="7696200" cy="884835"/>
          </a:xfrm>
          <a:prstGeom prst="rect">
            <a:avLst/>
          </a:prstGeom>
          <a:noFill/>
          <a:ln w="9525">
            <a:noFill/>
            <a:miter lim="800000"/>
            <a:headEnd/>
            <a:tailEnd/>
          </a:ln>
          <a:effectLst/>
        </p:spPr>
        <p:txBody>
          <a:bodyPr lIns="91417" tIns="45709" rIns="91417" bIns="45709">
            <a:prstTxWarp prst="textNoShape">
              <a:avLst/>
            </a:prstTxWarp>
            <a:spAutoFit/>
          </a:bodyPr>
          <a:lstStyle/>
          <a:p>
            <a:pPr>
              <a:lnSpc>
                <a:spcPct val="85000"/>
              </a:lnSpc>
            </a:pPr>
            <a:r>
              <a:rPr lang="en-US" sz="2000" b="1">
                <a:solidFill>
                  <a:srgbClr val="800000"/>
                </a:solidFill>
                <a:latin typeface="Arial"/>
                <a:cs typeface="Arial"/>
              </a:rPr>
              <a:t>Intraplate regions are dominated by compression</a:t>
            </a:r>
            <a:endParaRPr lang="en-US" sz="2000">
              <a:latin typeface="Arial"/>
              <a:cs typeface="Arial"/>
            </a:endParaRPr>
          </a:p>
          <a:p>
            <a:pPr lvl="2" indent="-290513">
              <a:lnSpc>
                <a:spcPct val="85000"/>
              </a:lnSpc>
              <a:buFontTx/>
              <a:buChar char="•"/>
            </a:pPr>
            <a:r>
              <a:rPr lang="en-US" sz="2000">
                <a:latin typeface="Arial"/>
                <a:cs typeface="Arial"/>
              </a:rPr>
              <a:t>Thrust and strike-slip stress regimes in which the maximum principal stress is horizontal</a:t>
            </a:r>
          </a:p>
        </p:txBody>
      </p:sp>
      <p:sp>
        <p:nvSpPr>
          <p:cNvPr id="68614" name="Rectangle 6"/>
          <p:cNvSpPr>
            <a:spLocks noChangeArrowheads="1"/>
          </p:cNvSpPr>
          <p:nvPr/>
        </p:nvSpPr>
        <p:spPr bwMode="auto">
          <a:xfrm>
            <a:off x="457200" y="3819525"/>
            <a:ext cx="8077200" cy="884835"/>
          </a:xfrm>
          <a:prstGeom prst="rect">
            <a:avLst/>
          </a:prstGeom>
          <a:noFill/>
          <a:ln w="9525">
            <a:noFill/>
            <a:miter lim="800000"/>
            <a:headEnd/>
            <a:tailEnd/>
          </a:ln>
          <a:effectLst/>
        </p:spPr>
        <p:txBody>
          <a:bodyPr lIns="91417" tIns="45709" rIns="91417" bIns="45709">
            <a:prstTxWarp prst="textNoShape">
              <a:avLst/>
            </a:prstTxWarp>
            <a:spAutoFit/>
          </a:bodyPr>
          <a:lstStyle/>
          <a:p>
            <a:pPr>
              <a:lnSpc>
                <a:spcPct val="85000"/>
              </a:lnSpc>
            </a:pPr>
            <a:r>
              <a:rPr lang="en-US" sz="2000" b="1">
                <a:solidFill>
                  <a:srgbClr val="800000"/>
                </a:solidFill>
                <a:latin typeface="Arial"/>
                <a:cs typeface="Arial"/>
              </a:rPr>
              <a:t>Active extensional tectonism </a:t>
            </a:r>
            <a:endParaRPr lang="en-US" sz="2000">
              <a:latin typeface="Arial"/>
              <a:cs typeface="Arial"/>
            </a:endParaRPr>
          </a:p>
          <a:p>
            <a:pPr lvl="2" indent="-346075">
              <a:lnSpc>
                <a:spcPct val="85000"/>
              </a:lnSpc>
              <a:buFontTx/>
              <a:buChar char="•"/>
            </a:pPr>
            <a:r>
              <a:rPr lang="en-US" sz="2000">
                <a:latin typeface="Arial"/>
                <a:cs typeface="Arial"/>
              </a:rPr>
              <a:t>Normal faulting stress regimes in which the maximum principal stress is vertical occurs in topographically high areas</a:t>
            </a: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p:txBody>
          <a:bodyPr/>
          <a:lstStyle/>
          <a:p>
            <a:endParaRPr lang="en-US"/>
          </a:p>
        </p:txBody>
      </p:sp>
      <p:pic>
        <p:nvPicPr>
          <p:cNvPr id="154627" name="Picture 3"/>
          <p:cNvPicPr>
            <a:picLocks noChangeAspect="1" noChangeArrowheads="1"/>
          </p:cNvPicPr>
          <p:nvPr/>
        </p:nvPicPr>
        <p:blipFill>
          <a:blip r:embed="rId2"/>
          <a:srcRect l="20215" t="10901" r="18750" b="1620"/>
          <a:stretch>
            <a:fillRect/>
          </a:stretch>
        </p:blipFill>
        <p:spPr bwMode="auto">
          <a:xfrm>
            <a:off x="2049072" y="1155700"/>
            <a:ext cx="5064515" cy="5613400"/>
          </a:xfrm>
          <a:prstGeom prst="rect">
            <a:avLst/>
          </a:prstGeom>
          <a:noFill/>
          <a:ln w="9525">
            <a:noFill/>
            <a:miter lim="800000"/>
            <a:headEnd/>
            <a:tailEnd/>
          </a:ln>
          <a:effectLst/>
        </p:spPr>
      </p:pic>
      <p:sp>
        <p:nvSpPr>
          <p:cNvPr id="154628" name="Text Box 4"/>
          <p:cNvSpPr txBox="1">
            <a:spLocks noChangeArrowheads="1"/>
          </p:cNvSpPr>
          <p:nvPr/>
        </p:nvSpPr>
        <p:spPr bwMode="auto">
          <a:xfrm>
            <a:off x="965200" y="101600"/>
            <a:ext cx="7662073"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solidFill>
                  <a:srgbClr val="000000"/>
                </a:solidFill>
                <a:latin typeface="Arial" charset="0"/>
              </a:rPr>
              <a:t>Stress </a:t>
            </a:r>
            <a:r>
              <a:rPr lang="en-US" sz="2800" dirty="0">
                <a:solidFill>
                  <a:srgbClr val="000000"/>
                </a:solidFill>
                <a:latin typeface="Arial" charset="0"/>
              </a:rPr>
              <a:t>in</a:t>
            </a:r>
            <a:r>
              <a:rPr lang="en-US" sz="2800" dirty="0" smtClean="0">
                <a:solidFill>
                  <a:srgbClr val="000000"/>
                </a:solidFill>
                <a:latin typeface="Arial" charset="0"/>
              </a:rPr>
              <a:t> the Timor </a:t>
            </a:r>
            <a:r>
              <a:rPr lang="en-US" sz="2800" dirty="0">
                <a:solidFill>
                  <a:srgbClr val="000000"/>
                </a:solidFill>
                <a:latin typeface="Arial" charset="0"/>
              </a:rPr>
              <a:t>Sea and Western California</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31762"/>
            <a:ext cx="8229600" cy="1143000"/>
          </a:xfrm>
        </p:spPr>
        <p:txBody>
          <a:bodyPr>
            <a:normAutofit/>
          </a:bodyPr>
          <a:lstStyle/>
          <a:p>
            <a:r>
              <a:rPr lang="en-US" sz="3200" dirty="0">
                <a:latin typeface="Arial"/>
                <a:cs typeface="Arial"/>
              </a:rPr>
              <a:t>Stress Map of Northern North Sea</a:t>
            </a:r>
          </a:p>
        </p:txBody>
      </p:sp>
      <p:pic>
        <p:nvPicPr>
          <p:cNvPr id="41987" name="Picture 3" descr="1-8 North Sea stress"/>
          <p:cNvPicPr>
            <a:picLocks noChangeAspect="1" noChangeArrowheads="1"/>
          </p:cNvPicPr>
          <p:nvPr/>
        </p:nvPicPr>
        <p:blipFill>
          <a:blip r:embed="rId3"/>
          <a:srcRect/>
          <a:stretch>
            <a:fillRect/>
          </a:stretch>
        </p:blipFill>
        <p:spPr bwMode="auto">
          <a:xfrm>
            <a:off x="1905000" y="1181100"/>
            <a:ext cx="5334000" cy="5137150"/>
          </a:xfrm>
          <a:prstGeom prst="rect">
            <a:avLst/>
          </a:prstGeom>
          <a:noFill/>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190500"/>
            <a:ext cx="7772400" cy="533400"/>
          </a:xfrm>
        </p:spPr>
        <p:txBody>
          <a:bodyPr>
            <a:noAutofit/>
          </a:bodyPr>
          <a:lstStyle/>
          <a:p>
            <a:r>
              <a:rPr lang="en-US" sz="3200" dirty="0" err="1">
                <a:latin typeface="Arial"/>
                <a:cs typeface="Arial"/>
              </a:rPr>
              <a:t>Visund</a:t>
            </a:r>
            <a:r>
              <a:rPr lang="en-US" sz="3200" dirty="0">
                <a:latin typeface="Arial"/>
                <a:cs typeface="Arial"/>
              </a:rPr>
              <a:t> Field</a:t>
            </a:r>
            <a:r>
              <a:rPr lang="en-US" sz="3200" dirty="0" smtClean="0">
                <a:latin typeface="Arial"/>
                <a:cs typeface="Arial"/>
              </a:rPr>
              <a:t> Stress Orientations</a:t>
            </a:r>
            <a:endParaRPr lang="en-US" sz="3200" dirty="0">
              <a:latin typeface="Arial"/>
              <a:cs typeface="Arial"/>
            </a:endParaRPr>
          </a:p>
        </p:txBody>
      </p:sp>
      <p:pic>
        <p:nvPicPr>
          <p:cNvPr id="92163" name="Picture 3" descr="Visund Leakage Map"/>
          <p:cNvPicPr>
            <a:picLocks noChangeAspect="1" noChangeArrowheads="1"/>
          </p:cNvPicPr>
          <p:nvPr/>
        </p:nvPicPr>
        <p:blipFill>
          <a:blip r:embed="rId2"/>
          <a:srcRect/>
          <a:stretch>
            <a:fillRect/>
          </a:stretch>
        </p:blipFill>
        <p:spPr bwMode="auto">
          <a:xfrm>
            <a:off x="457200" y="1198563"/>
            <a:ext cx="8234363" cy="4897437"/>
          </a:xfrm>
          <a:prstGeom prst="rect">
            <a:avLst/>
          </a:prstGeom>
          <a:noFill/>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143000"/>
          </a:xfrm>
        </p:spPr>
        <p:txBody>
          <a:bodyPr>
            <a:normAutofit/>
          </a:bodyPr>
          <a:lstStyle/>
          <a:p>
            <a:r>
              <a:rPr lang="en-US" sz="3200" dirty="0" smtClean="0">
                <a:latin typeface="Arial"/>
                <a:cs typeface="Arial"/>
              </a:rPr>
              <a:t>Stress Map of Poland</a:t>
            </a:r>
            <a:endParaRPr lang="en-US" sz="3200" dirty="0">
              <a:latin typeface="Arial"/>
              <a:cs typeface="Arial"/>
            </a:endParaRPr>
          </a:p>
        </p:txBody>
      </p:sp>
      <p:pic>
        <p:nvPicPr>
          <p:cNvPr id="5" name="Picture 4"/>
          <p:cNvPicPr>
            <a:picLocks noChangeAspect="1"/>
          </p:cNvPicPr>
          <p:nvPr/>
        </p:nvPicPr>
        <p:blipFill>
          <a:blip r:embed="rId2"/>
          <a:srcRect t="45997" b="10669"/>
          <a:stretch>
            <a:fillRect/>
          </a:stretch>
        </p:blipFill>
        <p:spPr>
          <a:xfrm>
            <a:off x="2743200" y="5655435"/>
            <a:ext cx="5689600" cy="1202565"/>
          </a:xfrm>
          <a:prstGeom prst="rect">
            <a:avLst/>
          </a:prstGeom>
        </p:spPr>
      </p:pic>
      <p:pic>
        <p:nvPicPr>
          <p:cNvPr id="4" name="Picture 3" descr="Poland Stress Map with Shale Basins.jpg"/>
          <p:cNvPicPr>
            <a:picLocks noChangeAspect="1"/>
          </p:cNvPicPr>
          <p:nvPr/>
        </p:nvPicPr>
        <p:blipFill>
          <a:blip r:embed="rId3"/>
          <a:srcRect l="12521" t="14943" r="15759" b="9706"/>
          <a:stretch>
            <a:fillRect/>
          </a:stretch>
        </p:blipFill>
        <p:spPr>
          <a:xfrm>
            <a:off x="2088083" y="909639"/>
            <a:ext cx="4960417" cy="4720396"/>
          </a:xfrm>
          <a:prstGeom prst="rect">
            <a:avLst/>
          </a:prstGeom>
        </p:spPr>
      </p:pic>
      <p:pic>
        <p:nvPicPr>
          <p:cNvPr id="6" name="Picture 5"/>
          <p:cNvPicPr>
            <a:picLocks noChangeAspect="1"/>
          </p:cNvPicPr>
          <p:nvPr/>
        </p:nvPicPr>
        <p:blipFill>
          <a:blip r:embed="rId2"/>
          <a:srcRect l="74777" b="59494"/>
          <a:stretch>
            <a:fillRect/>
          </a:stretch>
        </p:blipFill>
        <p:spPr>
          <a:xfrm>
            <a:off x="1574800" y="5591935"/>
            <a:ext cx="1435100" cy="1124075"/>
          </a:xfrm>
          <a:prstGeom prst="rect">
            <a:avLst/>
          </a:prstGeom>
        </p:spPr>
      </p:pic>
      <p:pic>
        <p:nvPicPr>
          <p:cNvPr id="7" name="Picture 6"/>
          <p:cNvPicPr>
            <a:picLocks noChangeAspect="1"/>
          </p:cNvPicPr>
          <p:nvPr/>
        </p:nvPicPr>
        <p:blipFill>
          <a:blip r:embed="rId2"/>
          <a:srcRect l="32143" t="23431" r="40848" b="66043"/>
          <a:stretch>
            <a:fillRect/>
          </a:stretch>
        </p:blipFill>
        <p:spPr>
          <a:xfrm>
            <a:off x="1397000" y="6604000"/>
            <a:ext cx="1536700" cy="292100"/>
          </a:xfrm>
          <a:prstGeom prst="rect">
            <a:avLst/>
          </a:prstGeom>
        </p:spPr>
      </p:pic>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4" name="Rectangle 43"/>
          <p:cNvSpPr/>
          <p:nvPr/>
        </p:nvSpPr>
        <p:spPr>
          <a:xfrm>
            <a:off x="-203200" y="-165100"/>
            <a:ext cx="10058400" cy="7480300"/>
          </a:xfrm>
          <a:prstGeom prst="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250" name="Rectangle 2"/>
          <p:cNvSpPr>
            <a:spLocks noChangeArrowheads="1"/>
          </p:cNvSpPr>
          <p:nvPr/>
        </p:nvSpPr>
        <p:spPr bwMode="auto">
          <a:xfrm>
            <a:off x="0" y="0"/>
            <a:ext cx="9144000" cy="6858000"/>
          </a:xfrm>
          <a:prstGeom prst="rect">
            <a:avLst/>
          </a:prstGeom>
          <a:noFill/>
          <a:ln w="12700" cap="sq">
            <a:noFill/>
            <a:miter lim="800000"/>
            <a:headEnd/>
            <a:tailEnd/>
          </a:ln>
        </p:spPr>
        <p:txBody>
          <a:bodyPr wrap="none" anchor="ctr">
            <a:prstTxWarp prst="textNoShape">
              <a:avLst/>
            </a:prstTxWarp>
          </a:bodyPr>
          <a:lstStyle/>
          <a:p>
            <a:endParaRPr lang="en-US" b="1">
              <a:latin typeface="Arial" charset="0"/>
            </a:endParaRPr>
          </a:p>
        </p:txBody>
      </p:sp>
      <p:sp>
        <p:nvSpPr>
          <p:cNvPr id="565251" name="Line 3"/>
          <p:cNvSpPr>
            <a:spLocks noChangeShapeType="1"/>
          </p:cNvSpPr>
          <p:nvPr/>
        </p:nvSpPr>
        <p:spPr bwMode="auto">
          <a:xfrm>
            <a:off x="3200400" y="4130675"/>
            <a:ext cx="762000"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565253" name="Line 5"/>
          <p:cNvSpPr>
            <a:spLocks noChangeShapeType="1"/>
          </p:cNvSpPr>
          <p:nvPr/>
        </p:nvSpPr>
        <p:spPr bwMode="auto">
          <a:xfrm>
            <a:off x="3200400" y="48101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4" name="Line 6"/>
          <p:cNvSpPr>
            <a:spLocks noChangeShapeType="1"/>
          </p:cNvSpPr>
          <p:nvPr/>
        </p:nvSpPr>
        <p:spPr bwMode="auto">
          <a:xfrm>
            <a:off x="3200400" y="1955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5" name="Rectangle 7"/>
          <p:cNvSpPr>
            <a:spLocks noChangeArrowheads="1"/>
          </p:cNvSpPr>
          <p:nvPr/>
        </p:nvSpPr>
        <p:spPr bwMode="auto">
          <a:xfrm>
            <a:off x="4114800" y="1490663"/>
            <a:ext cx="4648200" cy="4757737"/>
          </a:xfrm>
          <a:prstGeom prst="rect">
            <a:avLst/>
          </a:prstGeom>
          <a:noFill/>
          <a:ln w="9525">
            <a:noFill/>
            <a:miter lim="800000"/>
            <a:headEnd/>
            <a:tailEnd/>
          </a:ln>
        </p:spPr>
        <p:txBody>
          <a:bodyPr wrap="none" anchor="ctr">
            <a:prstTxWarp prst="textNoShape">
              <a:avLst/>
            </a:prstTxWarp>
          </a:bodyPr>
          <a:lstStyle/>
          <a:p>
            <a:pPr algn="ctr"/>
            <a:endParaRPr lang="en-US">
              <a:solidFill>
                <a:srgbClr val="FFFF00"/>
              </a:solidFill>
              <a:latin typeface="Arial" charset="0"/>
            </a:endParaRPr>
          </a:p>
        </p:txBody>
      </p:sp>
      <p:sp>
        <p:nvSpPr>
          <p:cNvPr id="565256" name="Rectangle 8"/>
          <p:cNvSpPr>
            <a:spLocks noGrp="1" noChangeArrowheads="1"/>
          </p:cNvSpPr>
          <p:nvPr>
            <p:ph type="title" idx="4294967295"/>
          </p:nvPr>
        </p:nvSpPr>
        <p:spPr>
          <a:xfrm>
            <a:off x="118539" y="-131754"/>
            <a:ext cx="8957733" cy="1143000"/>
          </a:xfrm>
        </p:spPr>
        <p:txBody>
          <a:bodyPr/>
          <a:lstStyle/>
          <a:p>
            <a:r>
              <a:rPr lang="en-US" sz="2800" dirty="0">
                <a:solidFill>
                  <a:srgbClr val="FFFF00"/>
                </a:solidFill>
                <a:latin typeface="Arial" charset="0"/>
              </a:rPr>
              <a:t>Developing a Comprehensive </a:t>
            </a:r>
            <a:r>
              <a:rPr lang="en-US" sz="2800" dirty="0" err="1">
                <a:solidFill>
                  <a:srgbClr val="FFFF00"/>
                </a:solidFill>
                <a:latin typeface="Arial" charset="0"/>
              </a:rPr>
              <a:t>Geomechanical</a:t>
            </a:r>
            <a:r>
              <a:rPr lang="en-US" sz="2800" dirty="0">
                <a:solidFill>
                  <a:srgbClr val="FFFF00"/>
                </a:solidFill>
                <a:latin typeface="Arial" charset="0"/>
              </a:rPr>
              <a:t> Model</a:t>
            </a:r>
          </a:p>
        </p:txBody>
      </p:sp>
      <p:sp>
        <p:nvSpPr>
          <p:cNvPr id="565257" name="Rectangle 9"/>
          <p:cNvSpPr>
            <a:spLocks noGrp="1" noChangeArrowheads="1"/>
          </p:cNvSpPr>
          <p:nvPr>
            <p:ph type="body" idx="4294967295"/>
          </p:nvPr>
        </p:nvSpPr>
        <p:spPr>
          <a:xfrm>
            <a:off x="457200" y="1803400"/>
            <a:ext cx="2232025" cy="406400"/>
          </a:xfrm>
        </p:spPr>
        <p:txBody>
          <a:bodyPr/>
          <a:lstStyle/>
          <a:p>
            <a:pPr algn="ctr">
              <a:lnSpc>
                <a:spcPct val="80000"/>
              </a:lnSpc>
              <a:spcBef>
                <a:spcPct val="0"/>
              </a:spcBef>
              <a:buFont typeface="Wingdings" charset="2"/>
              <a:buNone/>
            </a:pPr>
            <a:r>
              <a:rPr lang="en-US" sz="2400">
                <a:solidFill>
                  <a:srgbClr val="FAFD00"/>
                </a:solidFill>
                <a:latin typeface="Arial" charset="0"/>
              </a:rPr>
              <a:t>Vertical stress</a:t>
            </a:r>
          </a:p>
        </p:txBody>
      </p:sp>
      <p:grpSp>
        <p:nvGrpSpPr>
          <p:cNvPr id="2" name="Group 10"/>
          <p:cNvGrpSpPr>
            <a:grpSpLocks/>
          </p:cNvGrpSpPr>
          <p:nvPr/>
        </p:nvGrpSpPr>
        <p:grpSpPr bwMode="auto">
          <a:xfrm>
            <a:off x="4248150" y="1412875"/>
            <a:ext cx="2205038" cy="1087438"/>
            <a:chOff x="2676" y="890"/>
            <a:chExt cx="1389" cy="685"/>
          </a:xfrm>
        </p:grpSpPr>
        <p:sp>
          <p:nvSpPr>
            <p:cNvPr id="565259" name="Rectangle 11"/>
            <p:cNvSpPr>
              <a:spLocks noChangeArrowheads="1"/>
            </p:cNvSpPr>
            <p:nvPr/>
          </p:nvSpPr>
          <p:spPr bwMode="auto">
            <a:xfrm>
              <a:off x="2676" y="1073"/>
              <a:ext cx="112"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S</a:t>
              </a:r>
              <a:endParaRPr lang="en-US" sz="2400">
                <a:solidFill>
                  <a:srgbClr val="FFFF00"/>
                </a:solidFill>
              </a:endParaRPr>
            </a:p>
          </p:txBody>
        </p:sp>
        <p:sp>
          <p:nvSpPr>
            <p:cNvPr id="565260" name="Rectangle 12"/>
            <p:cNvSpPr>
              <a:spLocks noChangeArrowheads="1"/>
            </p:cNvSpPr>
            <p:nvPr/>
          </p:nvSpPr>
          <p:spPr bwMode="auto">
            <a:xfrm>
              <a:off x="2781" y="1238"/>
              <a:ext cx="57"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v</a:t>
              </a:r>
              <a:endParaRPr lang="en-US" sz="2400">
                <a:solidFill>
                  <a:srgbClr val="FFFF00"/>
                </a:solidFill>
              </a:endParaRPr>
            </a:p>
          </p:txBody>
        </p:sp>
        <p:sp>
          <p:nvSpPr>
            <p:cNvPr id="565261" name="Rectangle 13"/>
            <p:cNvSpPr>
              <a:spLocks noChangeArrowheads="1"/>
            </p:cNvSpPr>
            <p:nvPr/>
          </p:nvSpPr>
          <p:spPr bwMode="auto">
            <a:xfrm>
              <a:off x="2939" y="1073"/>
              <a:ext cx="87"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z</a:t>
              </a:r>
              <a:endParaRPr lang="en-US" sz="2400">
                <a:solidFill>
                  <a:srgbClr val="FFFF00"/>
                </a:solidFill>
              </a:endParaRPr>
            </a:p>
          </p:txBody>
        </p:sp>
        <p:sp>
          <p:nvSpPr>
            <p:cNvPr id="565262" name="Rectangle 14"/>
            <p:cNvSpPr>
              <a:spLocks noChangeArrowheads="1"/>
            </p:cNvSpPr>
            <p:nvPr/>
          </p:nvSpPr>
          <p:spPr bwMode="auto">
            <a:xfrm>
              <a:off x="3009" y="1238"/>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3" name="Rectangle 15"/>
            <p:cNvSpPr>
              <a:spLocks noChangeArrowheads="1"/>
            </p:cNvSpPr>
            <p:nvPr/>
          </p:nvSpPr>
          <p:spPr bwMode="auto">
            <a:xfrm>
              <a:off x="2851"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4" name="Rectangle 16"/>
            <p:cNvSpPr>
              <a:spLocks noChangeArrowheads="1"/>
            </p:cNvSpPr>
            <p:nvPr/>
          </p:nvSpPr>
          <p:spPr bwMode="auto">
            <a:xfrm>
              <a:off x="3097"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5" name="Rectangle 17"/>
            <p:cNvSpPr>
              <a:spLocks noChangeArrowheads="1"/>
            </p:cNvSpPr>
            <p:nvPr/>
          </p:nvSpPr>
          <p:spPr bwMode="auto">
            <a:xfrm>
              <a:off x="3220"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a:solidFill>
                    <a:srgbClr val="FFFF00"/>
                  </a:solidFill>
                  <a:latin typeface="Symbol" charset="2"/>
                </a:rPr>
                <a:t>=</a:t>
              </a:r>
              <a:endParaRPr lang="en-US" sz="2400">
                <a:solidFill>
                  <a:srgbClr val="FFFF00"/>
                </a:solidFill>
              </a:endParaRPr>
            </a:p>
          </p:txBody>
        </p:sp>
        <p:sp>
          <p:nvSpPr>
            <p:cNvPr id="565266" name="Rectangle 18"/>
            <p:cNvSpPr>
              <a:spLocks noChangeArrowheads="1"/>
            </p:cNvSpPr>
            <p:nvPr/>
          </p:nvSpPr>
          <p:spPr bwMode="auto">
            <a:xfrm>
              <a:off x="3536"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latin typeface="Symbol" charset="2"/>
                </a:rPr>
                <a:t>r</a:t>
              </a:r>
              <a:endParaRPr lang="en-US" sz="2400">
                <a:solidFill>
                  <a:srgbClr val="FFFF00"/>
                </a:solidFill>
              </a:endParaRPr>
            </a:p>
          </p:txBody>
        </p:sp>
        <p:sp>
          <p:nvSpPr>
            <p:cNvPr id="565267" name="Rectangle 19"/>
            <p:cNvSpPr>
              <a:spLocks noChangeArrowheads="1"/>
            </p:cNvSpPr>
            <p:nvPr/>
          </p:nvSpPr>
          <p:spPr bwMode="auto">
            <a:xfrm>
              <a:off x="3642" y="1073"/>
              <a:ext cx="4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 g dz</a:t>
              </a:r>
              <a:endParaRPr lang="en-US" sz="2400">
                <a:solidFill>
                  <a:srgbClr val="FFFF00"/>
                </a:solidFill>
              </a:endParaRPr>
            </a:p>
          </p:txBody>
        </p:sp>
        <p:sp>
          <p:nvSpPr>
            <p:cNvPr id="565268" name="Rectangle 20"/>
            <p:cNvSpPr>
              <a:spLocks noChangeArrowheads="1"/>
            </p:cNvSpPr>
            <p:nvPr/>
          </p:nvSpPr>
          <p:spPr bwMode="auto">
            <a:xfrm>
              <a:off x="3431" y="1421"/>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9" name="Rectangle 21"/>
            <p:cNvSpPr>
              <a:spLocks noChangeArrowheads="1"/>
            </p:cNvSpPr>
            <p:nvPr/>
          </p:nvSpPr>
          <p:spPr bwMode="auto">
            <a:xfrm>
              <a:off x="3396" y="890"/>
              <a:ext cx="5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z</a:t>
              </a:r>
              <a:endParaRPr lang="en-US" sz="2400">
                <a:solidFill>
                  <a:srgbClr val="FFFF00"/>
                </a:solidFill>
              </a:endParaRPr>
            </a:p>
          </p:txBody>
        </p:sp>
        <p:sp>
          <p:nvSpPr>
            <p:cNvPr id="565270" name="Rectangle 22"/>
            <p:cNvSpPr>
              <a:spLocks noChangeArrowheads="1"/>
            </p:cNvSpPr>
            <p:nvPr/>
          </p:nvSpPr>
          <p:spPr bwMode="auto">
            <a:xfrm>
              <a:off x="3448" y="963"/>
              <a:ext cx="48" cy="11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a:solidFill>
                    <a:srgbClr val="FFFFCC"/>
                  </a:solidFill>
                </a:rPr>
                <a:t>0</a:t>
              </a:r>
              <a:endParaRPr lang="en-US" sz="2400">
                <a:solidFill>
                  <a:srgbClr val="FFFFCC"/>
                </a:solidFill>
              </a:endParaRPr>
            </a:p>
          </p:txBody>
        </p:sp>
        <p:sp>
          <p:nvSpPr>
            <p:cNvPr id="565271" name="Rectangle 23"/>
            <p:cNvSpPr>
              <a:spLocks noChangeArrowheads="1"/>
            </p:cNvSpPr>
            <p:nvPr/>
          </p:nvSpPr>
          <p:spPr bwMode="auto">
            <a:xfrm>
              <a:off x="3413" y="1073"/>
              <a:ext cx="90" cy="39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4100">
                  <a:solidFill>
                    <a:srgbClr val="FFFF00"/>
                  </a:solidFill>
                  <a:latin typeface="Symbol" charset="2"/>
                </a:rPr>
                <a:t>ò</a:t>
              </a:r>
              <a:endParaRPr lang="en-US" sz="2400">
                <a:solidFill>
                  <a:srgbClr val="FFFF00"/>
                </a:solidFill>
              </a:endParaRPr>
            </a:p>
          </p:txBody>
        </p:sp>
      </p:grpSp>
      <p:sp>
        <p:nvSpPr>
          <p:cNvPr id="565272" name="Text Box 24"/>
          <p:cNvSpPr txBox="1">
            <a:spLocks noChangeArrowheads="1"/>
          </p:cNvSpPr>
          <p:nvPr/>
        </p:nvSpPr>
        <p:spPr bwMode="auto">
          <a:xfrm>
            <a:off x="4191000" y="2370138"/>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hmin</a:t>
            </a:r>
            <a:r>
              <a:rPr lang="en-US" sz="2400">
                <a:solidFill>
                  <a:srgbClr val="FAFD00"/>
                </a:solidFill>
                <a:latin typeface="Arial" charset="0"/>
              </a:rPr>
              <a:t> </a:t>
            </a:r>
            <a:r>
              <a:rPr lang="en-US" sz="2400">
                <a:solidFill>
                  <a:srgbClr val="FAFD00"/>
                </a:solidFill>
                <a:latin typeface="Arial" charset="0"/>
                <a:sym typeface="Symbol" charset="2"/>
              </a:rPr>
              <a:t>  </a:t>
            </a:r>
            <a:r>
              <a:rPr lang="en-US" sz="2400">
                <a:solidFill>
                  <a:srgbClr val="FAFD00"/>
                </a:solidFill>
                <a:latin typeface="Arial" charset="0"/>
              </a:rPr>
              <a:t>LOT, XLOT, minifrac</a:t>
            </a:r>
          </a:p>
        </p:txBody>
      </p:sp>
      <p:sp>
        <p:nvSpPr>
          <p:cNvPr id="565273" name="Rectangle 25"/>
          <p:cNvSpPr>
            <a:spLocks noChangeArrowheads="1"/>
          </p:cNvSpPr>
          <p:nvPr/>
        </p:nvSpPr>
        <p:spPr bwMode="auto">
          <a:xfrm>
            <a:off x="304800" y="2286000"/>
            <a:ext cx="2743200" cy="7620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AFD00"/>
                </a:solidFill>
                <a:latin typeface="Arial" charset="0"/>
              </a:rPr>
              <a:t>Least principal stress</a:t>
            </a:r>
          </a:p>
        </p:txBody>
      </p:sp>
      <p:sp>
        <p:nvSpPr>
          <p:cNvPr id="565274" name="Text Box 26"/>
          <p:cNvSpPr txBox="1">
            <a:spLocks noChangeArrowheads="1"/>
          </p:cNvSpPr>
          <p:nvPr/>
        </p:nvSpPr>
        <p:spPr bwMode="auto">
          <a:xfrm>
            <a:off x="4222750" y="3043238"/>
            <a:ext cx="4311650"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Hmax</a:t>
            </a:r>
            <a:r>
              <a:rPr lang="en-US" sz="2400">
                <a:solidFill>
                  <a:srgbClr val="FAFD00"/>
                </a:solidFill>
                <a:latin typeface="Arial" charset="0"/>
              </a:rPr>
              <a:t> magnitude </a:t>
            </a:r>
            <a:r>
              <a:rPr lang="en-US" sz="2400">
                <a:solidFill>
                  <a:srgbClr val="FAFD00"/>
                </a:solidFill>
                <a:latin typeface="Arial" charset="0"/>
                <a:sym typeface="Symbol" charset="2"/>
              </a:rPr>
              <a:t>  modeling wellbore failures</a:t>
            </a:r>
          </a:p>
        </p:txBody>
      </p:sp>
      <p:sp>
        <p:nvSpPr>
          <p:cNvPr id="565275" name="Text Box 27"/>
          <p:cNvSpPr txBox="1">
            <a:spLocks noChangeArrowheads="1"/>
          </p:cNvSpPr>
          <p:nvPr/>
        </p:nvSpPr>
        <p:spPr bwMode="auto">
          <a:xfrm>
            <a:off x="381000" y="2965450"/>
            <a:ext cx="2743200" cy="676275"/>
          </a:xfrm>
          <a:prstGeom prst="rect">
            <a:avLst/>
          </a:prstGeom>
          <a:noFill/>
          <a:ln w="9525">
            <a:noFill/>
            <a:miter lim="800000"/>
            <a:headEnd/>
            <a:tailEnd/>
          </a:ln>
        </p:spPr>
        <p:txBody>
          <a:bodyPr>
            <a:prstTxWarp prst="textNoShape">
              <a:avLst/>
            </a:prstTxWarp>
            <a:spAutoFit/>
          </a:bodyPr>
          <a:lstStyle/>
          <a:p>
            <a:pPr algn="ctr" eaLnBrk="0" hangingPunct="0">
              <a:lnSpc>
                <a:spcPct val="80000"/>
              </a:lnSpc>
            </a:pPr>
            <a:r>
              <a:rPr lang="en-US" sz="2400">
                <a:solidFill>
                  <a:srgbClr val="FFFF00"/>
                </a:solidFill>
                <a:latin typeface="Arial" charset="0"/>
              </a:rPr>
              <a:t>Max. Horizontal Stress</a:t>
            </a:r>
            <a:r>
              <a:rPr lang="en-US" sz="2400">
                <a:solidFill>
                  <a:srgbClr val="800000"/>
                </a:solidFill>
                <a:latin typeface="Arial" charset="0"/>
              </a:rPr>
              <a:t> </a:t>
            </a:r>
          </a:p>
        </p:txBody>
      </p:sp>
      <p:sp>
        <p:nvSpPr>
          <p:cNvPr id="565276" name="Rectangle 28"/>
          <p:cNvSpPr>
            <a:spLocks noChangeArrowheads="1"/>
          </p:cNvSpPr>
          <p:nvPr/>
        </p:nvSpPr>
        <p:spPr bwMode="auto">
          <a:xfrm>
            <a:off x="458788" y="454342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Pore pressure</a:t>
            </a:r>
          </a:p>
        </p:txBody>
      </p:sp>
      <p:sp>
        <p:nvSpPr>
          <p:cNvPr id="565277" name="Text Box 29"/>
          <p:cNvSpPr txBox="1">
            <a:spLocks noChangeArrowheads="1"/>
          </p:cNvSpPr>
          <p:nvPr/>
        </p:nvSpPr>
        <p:spPr bwMode="auto">
          <a:xfrm>
            <a:off x="4191000" y="45815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P</a:t>
            </a:r>
            <a:r>
              <a:rPr lang="en-US" sz="2400" baseline="-25000">
                <a:solidFill>
                  <a:srgbClr val="FFFF00"/>
                </a:solidFill>
                <a:latin typeface="Arial" charset="0"/>
              </a:rPr>
              <a:t>p</a:t>
            </a:r>
            <a:r>
              <a:rPr lang="en-US" sz="2400">
                <a:solidFill>
                  <a:srgbClr val="FFFF00"/>
                </a:solidFill>
                <a:latin typeface="Arial" charset="0"/>
              </a:rPr>
              <a:t> </a:t>
            </a:r>
            <a:r>
              <a:rPr lang="en-US" sz="2400">
                <a:solidFill>
                  <a:srgbClr val="FFFF00"/>
                </a:solidFill>
                <a:latin typeface="Arial" charset="0"/>
                <a:sym typeface="Symbol" charset="2"/>
              </a:rPr>
              <a:t>  </a:t>
            </a:r>
            <a:r>
              <a:rPr lang="en-US" sz="2400">
                <a:solidFill>
                  <a:srgbClr val="FFFF00"/>
                </a:solidFill>
                <a:latin typeface="Arial" charset="0"/>
              </a:rPr>
              <a:t>Measure, sonic, seismic</a:t>
            </a:r>
          </a:p>
        </p:txBody>
      </p:sp>
      <p:sp>
        <p:nvSpPr>
          <p:cNvPr id="565278" name="Rectangle 30"/>
          <p:cNvSpPr>
            <a:spLocks noChangeArrowheads="1"/>
          </p:cNvSpPr>
          <p:nvPr/>
        </p:nvSpPr>
        <p:spPr bwMode="auto">
          <a:xfrm>
            <a:off x="609600" y="4114800"/>
            <a:ext cx="8001000" cy="608013"/>
          </a:xfrm>
          <a:prstGeom prst="rect">
            <a:avLst/>
          </a:prstGeom>
          <a:noFill/>
          <a:ln w="9525">
            <a:noFill/>
            <a:miter lim="800000"/>
            <a:headEnd/>
            <a:tailEnd/>
          </a:ln>
        </p:spPr>
        <p:txBody>
          <a:bodyPr wrap="none" anchor="ctr">
            <a:prstTxWarp prst="textNoShape">
              <a:avLst/>
            </a:prstTxWarp>
          </a:bodyPr>
          <a:lstStyle/>
          <a:p>
            <a:endParaRPr lang="en-US" b="1">
              <a:latin typeface="Arial" charset="0"/>
            </a:endParaRPr>
          </a:p>
        </p:txBody>
      </p:sp>
      <p:sp>
        <p:nvSpPr>
          <p:cNvPr id="565279" name="Rectangle 31"/>
          <p:cNvSpPr>
            <a:spLocks noChangeArrowheads="1"/>
          </p:cNvSpPr>
          <p:nvPr/>
        </p:nvSpPr>
        <p:spPr bwMode="auto">
          <a:xfrm>
            <a:off x="992188" y="3776663"/>
            <a:ext cx="1524000" cy="692150"/>
          </a:xfrm>
          <a:prstGeom prst="rect">
            <a:avLst/>
          </a:prstGeom>
          <a:noFill/>
          <a:ln w="9525">
            <a:noFill/>
            <a:miter lim="800000"/>
            <a:headEnd/>
            <a:tailEnd/>
          </a:ln>
        </p:spPr>
        <p:txBody>
          <a:bodyPr wrap="none">
            <a:prstTxWarp prst="textNoShape">
              <a:avLst/>
            </a:prstTxWarp>
            <a:spAutoFit/>
          </a:bodyPr>
          <a:lstStyle/>
          <a:p>
            <a:pPr algn="ctr" eaLnBrk="0" hangingPunct="0">
              <a:lnSpc>
                <a:spcPct val="80000"/>
              </a:lnSpc>
            </a:pPr>
            <a:r>
              <a:rPr lang="en-US" sz="2400">
                <a:solidFill>
                  <a:srgbClr val="FFFF00"/>
                </a:solidFill>
                <a:latin typeface="Arial" charset="0"/>
              </a:rPr>
              <a:t>Stress</a:t>
            </a:r>
          </a:p>
          <a:p>
            <a:pPr algn="ctr" eaLnBrk="0" hangingPunct="0">
              <a:lnSpc>
                <a:spcPct val="80000"/>
              </a:lnSpc>
            </a:pPr>
            <a:r>
              <a:rPr lang="en-US" sz="2400">
                <a:solidFill>
                  <a:srgbClr val="FFFF00"/>
                </a:solidFill>
                <a:latin typeface="Arial" charset="0"/>
              </a:rPr>
              <a:t>Orientation</a:t>
            </a:r>
          </a:p>
        </p:txBody>
      </p:sp>
      <p:sp>
        <p:nvSpPr>
          <p:cNvPr id="565280" name="Rectangle 32"/>
          <p:cNvSpPr>
            <a:spLocks noChangeArrowheads="1"/>
          </p:cNvSpPr>
          <p:nvPr/>
        </p:nvSpPr>
        <p:spPr bwMode="auto">
          <a:xfrm>
            <a:off x="4270375" y="3887788"/>
            <a:ext cx="4416425"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rgbClr val="FAFD00"/>
                </a:solidFill>
                <a:latin typeface="Arial" charset="0"/>
              </a:rPr>
              <a:t>Orientation of Wellbore failures</a:t>
            </a:r>
          </a:p>
        </p:txBody>
      </p:sp>
      <p:sp>
        <p:nvSpPr>
          <p:cNvPr id="565281" name="Text Box 33"/>
          <p:cNvSpPr txBox="1">
            <a:spLocks noChangeArrowheads="1"/>
          </p:cNvSpPr>
          <p:nvPr/>
        </p:nvSpPr>
        <p:spPr bwMode="auto">
          <a:xfrm>
            <a:off x="873125" y="990600"/>
            <a:ext cx="1762125"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latin typeface="Arial" charset="0"/>
              </a:rPr>
              <a:t>Parameter</a:t>
            </a:r>
            <a:r>
              <a:rPr lang="en-US" sz="2400" b="1">
                <a:solidFill>
                  <a:schemeClr val="hlink"/>
                </a:solidFill>
                <a:latin typeface="Arial" charset="0"/>
              </a:rPr>
              <a:t> </a:t>
            </a:r>
          </a:p>
        </p:txBody>
      </p:sp>
      <p:sp>
        <p:nvSpPr>
          <p:cNvPr id="565282" name="Text Box 34"/>
          <p:cNvSpPr txBox="1">
            <a:spLocks noChangeArrowheads="1"/>
          </p:cNvSpPr>
          <p:nvPr/>
        </p:nvSpPr>
        <p:spPr bwMode="auto">
          <a:xfrm>
            <a:off x="5638800" y="990600"/>
            <a:ext cx="930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FFFF00"/>
                </a:solidFill>
                <a:latin typeface="Arial" charset="0"/>
              </a:rPr>
              <a:t>Data </a:t>
            </a:r>
          </a:p>
        </p:txBody>
      </p:sp>
      <p:sp>
        <p:nvSpPr>
          <p:cNvPr id="565283" name="Line 35"/>
          <p:cNvSpPr>
            <a:spLocks noChangeShapeType="1"/>
          </p:cNvSpPr>
          <p:nvPr/>
        </p:nvSpPr>
        <p:spPr bwMode="auto">
          <a:xfrm>
            <a:off x="304800" y="1447800"/>
            <a:ext cx="8305800" cy="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565284" name="Line 36"/>
          <p:cNvSpPr>
            <a:spLocks noChangeShapeType="1"/>
          </p:cNvSpPr>
          <p:nvPr/>
        </p:nvSpPr>
        <p:spPr bwMode="auto">
          <a:xfrm>
            <a:off x="3200400" y="2657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5" name="Line 37"/>
          <p:cNvSpPr>
            <a:spLocks noChangeShapeType="1"/>
          </p:cNvSpPr>
          <p:nvPr/>
        </p:nvSpPr>
        <p:spPr bwMode="auto">
          <a:xfrm>
            <a:off x="3200400" y="33401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6" name="Line 38"/>
          <p:cNvSpPr>
            <a:spLocks noChangeShapeType="1"/>
          </p:cNvSpPr>
          <p:nvPr/>
        </p:nvSpPr>
        <p:spPr bwMode="auto">
          <a:xfrm>
            <a:off x="3217863" y="53562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7" name="Rectangle 39"/>
          <p:cNvSpPr>
            <a:spLocks noChangeArrowheads="1"/>
          </p:cNvSpPr>
          <p:nvPr/>
        </p:nvSpPr>
        <p:spPr bwMode="auto">
          <a:xfrm>
            <a:off x="476250" y="5089525"/>
            <a:ext cx="2590800" cy="5334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Rock Strength</a:t>
            </a:r>
          </a:p>
        </p:txBody>
      </p:sp>
      <p:sp>
        <p:nvSpPr>
          <p:cNvPr id="565288" name="Text Box 40"/>
          <p:cNvSpPr txBox="1">
            <a:spLocks noChangeArrowheads="1"/>
          </p:cNvSpPr>
          <p:nvPr/>
        </p:nvSpPr>
        <p:spPr bwMode="auto">
          <a:xfrm>
            <a:off x="4208463" y="51276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Lab, Logs, Modeling well failure </a:t>
            </a:r>
          </a:p>
        </p:txBody>
      </p:sp>
      <p:sp>
        <p:nvSpPr>
          <p:cNvPr id="565289" name="Line 41"/>
          <p:cNvSpPr>
            <a:spLocks noChangeShapeType="1"/>
          </p:cNvSpPr>
          <p:nvPr/>
        </p:nvSpPr>
        <p:spPr bwMode="auto">
          <a:xfrm>
            <a:off x="3200400" y="5959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90" name="Rectangle 42"/>
          <p:cNvSpPr>
            <a:spLocks noChangeArrowheads="1"/>
          </p:cNvSpPr>
          <p:nvPr/>
        </p:nvSpPr>
        <p:spPr bwMode="auto">
          <a:xfrm>
            <a:off x="458788" y="569277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Faults/Bedding Planes</a:t>
            </a:r>
          </a:p>
        </p:txBody>
      </p:sp>
      <p:sp>
        <p:nvSpPr>
          <p:cNvPr id="565291" name="Text Box 43"/>
          <p:cNvSpPr txBox="1">
            <a:spLocks noChangeArrowheads="1"/>
          </p:cNvSpPr>
          <p:nvPr/>
        </p:nvSpPr>
        <p:spPr bwMode="auto">
          <a:xfrm>
            <a:off x="4191000" y="5732463"/>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Wellbore Imaging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2626" name="Rectangle 42"/>
          <p:cNvSpPr>
            <a:spLocks noChangeArrowheads="1"/>
          </p:cNvSpPr>
          <p:nvPr/>
        </p:nvSpPr>
        <p:spPr bwMode="auto">
          <a:xfrm>
            <a:off x="5410200" y="1524000"/>
            <a:ext cx="1519238" cy="3236913"/>
          </a:xfrm>
          <a:prstGeom prst="rect">
            <a:avLst/>
          </a:prstGeom>
          <a:solidFill>
            <a:srgbClr val="CCFFCC"/>
          </a:solidFill>
          <a:ln w="19050">
            <a:solidFill>
              <a:schemeClr val="tx1"/>
            </a:solidFill>
            <a:miter lim="800000"/>
            <a:headEnd/>
            <a:tailEnd/>
          </a:ln>
        </p:spPr>
        <p:txBody>
          <a:bodyPr wrap="none" anchor="ctr">
            <a:prstTxWarp prst="textNoShape">
              <a:avLst/>
            </a:prstTxWarp>
          </a:bodyPr>
          <a:lstStyle/>
          <a:p>
            <a:pPr algn="ctr"/>
            <a:endParaRPr lang="en-US" sz="1400" b="1"/>
          </a:p>
        </p:txBody>
      </p:sp>
      <p:sp>
        <p:nvSpPr>
          <p:cNvPr id="922627" name="Rectangle 43"/>
          <p:cNvSpPr>
            <a:spLocks noChangeArrowheads="1"/>
          </p:cNvSpPr>
          <p:nvPr/>
        </p:nvSpPr>
        <p:spPr bwMode="auto">
          <a:xfrm>
            <a:off x="3890963" y="1520825"/>
            <a:ext cx="1519237" cy="3238500"/>
          </a:xfrm>
          <a:prstGeom prst="rect">
            <a:avLst/>
          </a:prstGeom>
          <a:solidFill>
            <a:srgbClr val="FFFF99"/>
          </a:solidFill>
          <a:ln w="19050">
            <a:solidFill>
              <a:schemeClr val="tx1"/>
            </a:solidFill>
            <a:miter lim="800000"/>
            <a:headEnd/>
            <a:tailEnd/>
          </a:ln>
        </p:spPr>
        <p:txBody>
          <a:bodyPr wrap="none" anchor="ctr">
            <a:prstTxWarp prst="textNoShape">
              <a:avLst/>
            </a:prstTxWarp>
          </a:bodyPr>
          <a:lstStyle/>
          <a:p>
            <a:pPr algn="ctr"/>
            <a:endParaRPr lang="en-US" sz="1400" b="1">
              <a:latin typeface="FIRSTHOME" charset="0"/>
            </a:endParaRPr>
          </a:p>
        </p:txBody>
      </p:sp>
      <p:sp>
        <p:nvSpPr>
          <p:cNvPr id="922628" name="Rectangle 44"/>
          <p:cNvSpPr>
            <a:spLocks noChangeArrowheads="1"/>
          </p:cNvSpPr>
          <p:nvPr/>
        </p:nvSpPr>
        <p:spPr bwMode="auto">
          <a:xfrm>
            <a:off x="2365375" y="1519238"/>
            <a:ext cx="1519238" cy="3236912"/>
          </a:xfrm>
          <a:prstGeom prst="rect">
            <a:avLst/>
          </a:prstGeom>
          <a:solidFill>
            <a:srgbClr val="99CCFF"/>
          </a:solidFill>
          <a:ln w="19050">
            <a:solidFill>
              <a:schemeClr val="tx1"/>
            </a:solidFill>
            <a:miter lim="800000"/>
            <a:headEnd/>
            <a:tailEnd/>
          </a:ln>
        </p:spPr>
        <p:txBody>
          <a:bodyPr wrap="none" anchor="ctr">
            <a:prstTxWarp prst="textNoShape">
              <a:avLst/>
            </a:prstTxWarp>
          </a:bodyPr>
          <a:lstStyle/>
          <a:p>
            <a:pPr algn="ctr"/>
            <a:endParaRPr lang="en-US" sz="1400" b="1">
              <a:latin typeface="FIRSTHOME" charset="0"/>
            </a:endParaRPr>
          </a:p>
        </p:txBody>
      </p:sp>
      <p:sp>
        <p:nvSpPr>
          <p:cNvPr id="922629" name="Rectangle 45"/>
          <p:cNvSpPr>
            <a:spLocks noChangeArrowheads="1"/>
          </p:cNvSpPr>
          <p:nvPr/>
        </p:nvSpPr>
        <p:spPr bwMode="auto">
          <a:xfrm>
            <a:off x="6900863" y="1519238"/>
            <a:ext cx="1519237" cy="3236912"/>
          </a:xfrm>
          <a:prstGeom prst="rect">
            <a:avLst/>
          </a:prstGeom>
          <a:solidFill>
            <a:srgbClr val="CCFFFF"/>
          </a:solidFill>
          <a:ln w="19050">
            <a:solidFill>
              <a:schemeClr val="tx1"/>
            </a:solidFill>
            <a:miter lim="800000"/>
            <a:headEnd/>
            <a:tailEnd/>
          </a:ln>
        </p:spPr>
        <p:txBody>
          <a:bodyPr wrap="none" anchor="ctr">
            <a:prstTxWarp prst="textNoShape">
              <a:avLst/>
            </a:prstTxWarp>
          </a:bodyPr>
          <a:lstStyle/>
          <a:p>
            <a:pPr algn="ctr"/>
            <a:endParaRPr lang="en-US" sz="1400" b="1">
              <a:latin typeface="FIRSTHOME" charset="0"/>
            </a:endParaRPr>
          </a:p>
          <a:p>
            <a:pPr algn="ctr"/>
            <a:endParaRPr lang="en-US" sz="1400">
              <a:latin typeface="FIRSTHOME" charset="0"/>
            </a:endParaRPr>
          </a:p>
        </p:txBody>
      </p:sp>
      <p:sp>
        <p:nvSpPr>
          <p:cNvPr id="922630" name="Rectangle 46"/>
          <p:cNvSpPr>
            <a:spLocks noChangeArrowheads="1"/>
          </p:cNvSpPr>
          <p:nvPr/>
        </p:nvSpPr>
        <p:spPr bwMode="auto">
          <a:xfrm>
            <a:off x="852488" y="1520825"/>
            <a:ext cx="1519237" cy="3238500"/>
          </a:xfrm>
          <a:prstGeom prst="rect">
            <a:avLst/>
          </a:prstGeom>
          <a:solidFill>
            <a:srgbClr val="FFCCCC"/>
          </a:solidFill>
          <a:ln w="19050">
            <a:solidFill>
              <a:schemeClr val="tx1"/>
            </a:solidFill>
            <a:miter lim="800000"/>
            <a:headEnd/>
            <a:tailEnd/>
          </a:ln>
        </p:spPr>
        <p:txBody>
          <a:bodyPr wrap="none" anchor="ctr">
            <a:prstTxWarp prst="textNoShape">
              <a:avLst/>
            </a:prstTxWarp>
          </a:bodyPr>
          <a:lstStyle/>
          <a:p>
            <a:pPr algn="ctr"/>
            <a:endParaRPr lang="en-US" sz="1400" b="1">
              <a:latin typeface="FIRSTHOME" charset="0"/>
            </a:endParaRPr>
          </a:p>
        </p:txBody>
      </p:sp>
      <p:sp>
        <p:nvSpPr>
          <p:cNvPr id="922631" name="Text Box 47"/>
          <p:cNvSpPr txBox="1">
            <a:spLocks noChangeArrowheads="1"/>
          </p:cNvSpPr>
          <p:nvPr/>
        </p:nvSpPr>
        <p:spPr bwMode="auto">
          <a:xfrm>
            <a:off x="860425" y="1612900"/>
            <a:ext cx="1425575" cy="304800"/>
          </a:xfrm>
          <a:prstGeom prst="rect">
            <a:avLst/>
          </a:prstGeom>
          <a:noFill/>
          <a:ln w="9525">
            <a:noFill/>
            <a:miter lim="800000"/>
            <a:headEnd/>
            <a:tailEnd/>
          </a:ln>
        </p:spPr>
        <p:txBody>
          <a:bodyPr lIns="91429" tIns="45714" rIns="91429" bIns="45714">
            <a:prstTxWarp prst="textNoShape">
              <a:avLst/>
            </a:prstTxWarp>
            <a:spAutoFit/>
          </a:bodyPr>
          <a:lstStyle/>
          <a:p>
            <a:pPr algn="ctr" eaLnBrk="0" hangingPunct="0">
              <a:spcBef>
                <a:spcPct val="50000"/>
              </a:spcBef>
            </a:pPr>
            <a:r>
              <a:rPr lang="en-US" sz="1400" b="1">
                <a:latin typeface="FIRSTHOME" charset="0"/>
              </a:rPr>
              <a:t>Exploration</a:t>
            </a:r>
          </a:p>
        </p:txBody>
      </p:sp>
      <p:sp>
        <p:nvSpPr>
          <p:cNvPr id="922632" name="Text Box 48"/>
          <p:cNvSpPr txBox="1">
            <a:spLocks noChangeArrowheads="1"/>
          </p:cNvSpPr>
          <p:nvPr/>
        </p:nvSpPr>
        <p:spPr bwMode="auto">
          <a:xfrm>
            <a:off x="2460625" y="1617663"/>
            <a:ext cx="1279525" cy="304800"/>
          </a:xfrm>
          <a:prstGeom prst="rect">
            <a:avLst/>
          </a:prstGeom>
          <a:noFill/>
          <a:ln w="9525">
            <a:noFill/>
            <a:miter lim="800000"/>
            <a:headEnd/>
            <a:tailEnd/>
          </a:ln>
        </p:spPr>
        <p:txBody>
          <a:bodyPr lIns="91429" tIns="45714" rIns="91429" bIns="45714">
            <a:prstTxWarp prst="textNoShape">
              <a:avLst/>
            </a:prstTxWarp>
            <a:spAutoFit/>
          </a:bodyPr>
          <a:lstStyle/>
          <a:p>
            <a:pPr algn="ctr" eaLnBrk="0" hangingPunct="0">
              <a:spcBef>
                <a:spcPct val="50000"/>
              </a:spcBef>
            </a:pPr>
            <a:r>
              <a:rPr lang="en-US" sz="1400" b="1">
                <a:latin typeface="FIRSTHOME" charset="0"/>
              </a:rPr>
              <a:t>Appraisal</a:t>
            </a:r>
          </a:p>
        </p:txBody>
      </p:sp>
      <p:sp>
        <p:nvSpPr>
          <p:cNvPr id="922633" name="Text Box 49"/>
          <p:cNvSpPr txBox="1">
            <a:spLocks noChangeArrowheads="1"/>
          </p:cNvSpPr>
          <p:nvPr/>
        </p:nvSpPr>
        <p:spPr bwMode="auto">
          <a:xfrm>
            <a:off x="3868738" y="1617663"/>
            <a:ext cx="1546225" cy="304800"/>
          </a:xfrm>
          <a:prstGeom prst="rect">
            <a:avLst/>
          </a:prstGeom>
          <a:noFill/>
          <a:ln w="9525">
            <a:noFill/>
            <a:miter lim="800000"/>
            <a:headEnd/>
            <a:tailEnd/>
          </a:ln>
        </p:spPr>
        <p:txBody>
          <a:bodyPr lIns="91429" tIns="45714" rIns="91429" bIns="45714">
            <a:prstTxWarp prst="textNoShape">
              <a:avLst/>
            </a:prstTxWarp>
            <a:spAutoFit/>
          </a:bodyPr>
          <a:lstStyle/>
          <a:p>
            <a:pPr algn="ctr" eaLnBrk="0" hangingPunct="0">
              <a:spcBef>
                <a:spcPct val="50000"/>
              </a:spcBef>
            </a:pPr>
            <a:r>
              <a:rPr lang="en-US" sz="1400" b="1">
                <a:latin typeface="FIRSTHOME" charset="0"/>
              </a:rPr>
              <a:t>Development</a:t>
            </a:r>
          </a:p>
        </p:txBody>
      </p:sp>
      <p:sp>
        <p:nvSpPr>
          <p:cNvPr id="922634" name="Text Box 50"/>
          <p:cNvSpPr txBox="1">
            <a:spLocks noChangeArrowheads="1"/>
          </p:cNvSpPr>
          <p:nvPr/>
        </p:nvSpPr>
        <p:spPr bwMode="auto">
          <a:xfrm>
            <a:off x="5470525" y="1617663"/>
            <a:ext cx="1277938" cy="304800"/>
          </a:xfrm>
          <a:prstGeom prst="rect">
            <a:avLst/>
          </a:prstGeom>
          <a:noFill/>
          <a:ln w="9525">
            <a:noFill/>
            <a:miter lim="800000"/>
            <a:headEnd/>
            <a:tailEnd/>
          </a:ln>
        </p:spPr>
        <p:txBody>
          <a:bodyPr lIns="91429" tIns="45714" rIns="91429" bIns="45714">
            <a:prstTxWarp prst="textNoShape">
              <a:avLst/>
            </a:prstTxWarp>
            <a:spAutoFit/>
          </a:bodyPr>
          <a:lstStyle/>
          <a:p>
            <a:pPr algn="ctr" eaLnBrk="0" hangingPunct="0">
              <a:spcBef>
                <a:spcPct val="50000"/>
              </a:spcBef>
            </a:pPr>
            <a:r>
              <a:rPr lang="en-US" sz="1400" b="1">
                <a:latin typeface="FIRSTHOME" charset="0"/>
              </a:rPr>
              <a:t>Harvest</a:t>
            </a:r>
          </a:p>
        </p:txBody>
      </p:sp>
      <p:sp>
        <p:nvSpPr>
          <p:cNvPr id="922635" name="Text Box 51"/>
          <p:cNvSpPr txBox="1">
            <a:spLocks noChangeArrowheads="1"/>
          </p:cNvSpPr>
          <p:nvPr/>
        </p:nvSpPr>
        <p:spPr bwMode="auto">
          <a:xfrm>
            <a:off x="6804025" y="1617663"/>
            <a:ext cx="1677988" cy="304800"/>
          </a:xfrm>
          <a:prstGeom prst="rect">
            <a:avLst/>
          </a:prstGeom>
          <a:noFill/>
          <a:ln w="9525">
            <a:noFill/>
            <a:miter lim="800000"/>
            <a:headEnd/>
            <a:tailEnd/>
          </a:ln>
        </p:spPr>
        <p:txBody>
          <a:bodyPr lIns="91429" tIns="45714" rIns="91429" bIns="45714">
            <a:prstTxWarp prst="textNoShape">
              <a:avLst/>
            </a:prstTxWarp>
            <a:spAutoFit/>
          </a:bodyPr>
          <a:lstStyle/>
          <a:p>
            <a:pPr algn="ctr" eaLnBrk="0" hangingPunct="0">
              <a:spcBef>
                <a:spcPct val="50000"/>
              </a:spcBef>
            </a:pPr>
            <a:r>
              <a:rPr lang="en-US" sz="1400" b="1">
                <a:latin typeface="FIRSTHOME" charset="0"/>
              </a:rPr>
              <a:t>Abandonment</a:t>
            </a:r>
          </a:p>
        </p:txBody>
      </p:sp>
      <p:sp>
        <p:nvSpPr>
          <p:cNvPr id="922636" name="Freeform 52"/>
          <p:cNvSpPr>
            <a:spLocks/>
          </p:cNvSpPr>
          <p:nvPr/>
        </p:nvSpPr>
        <p:spPr bwMode="auto">
          <a:xfrm>
            <a:off x="890588" y="2206625"/>
            <a:ext cx="7529512" cy="2312988"/>
          </a:xfrm>
          <a:custGeom>
            <a:avLst/>
            <a:gdLst>
              <a:gd name="T0" fmla="*/ 0 w 4520"/>
              <a:gd name="T1" fmla="*/ 2147483647 h 1200"/>
              <a:gd name="T2" fmla="*/ 2147483647 w 4520"/>
              <a:gd name="T3" fmla="*/ 2147483647 h 1200"/>
              <a:gd name="T4" fmla="*/ 2147483647 w 4520"/>
              <a:gd name="T5" fmla="*/ 2147483647 h 1200"/>
              <a:gd name="T6" fmla="*/ 2147483647 w 4520"/>
              <a:gd name="T7" fmla="*/ 2147483647 h 1200"/>
              <a:gd name="T8" fmla="*/ 2147483647 w 4520"/>
              <a:gd name="T9" fmla="*/ 2147483647 h 1200"/>
              <a:gd name="T10" fmla="*/ 0 60000 65536"/>
              <a:gd name="T11" fmla="*/ 0 60000 65536"/>
              <a:gd name="T12" fmla="*/ 0 60000 65536"/>
              <a:gd name="T13" fmla="*/ 0 60000 65536"/>
              <a:gd name="T14" fmla="*/ 0 60000 65536"/>
              <a:gd name="T15" fmla="*/ 0 w 4520"/>
              <a:gd name="T16" fmla="*/ 0 h 1200"/>
              <a:gd name="T17" fmla="*/ 4520 w 4520"/>
              <a:gd name="T18" fmla="*/ 1200 h 1200"/>
            </a:gdLst>
            <a:ahLst/>
            <a:cxnLst>
              <a:cxn ang="T10">
                <a:pos x="T0" y="T1"/>
              </a:cxn>
              <a:cxn ang="T11">
                <a:pos x="T2" y="T3"/>
              </a:cxn>
              <a:cxn ang="T12">
                <a:pos x="T4" y="T5"/>
              </a:cxn>
              <a:cxn ang="T13">
                <a:pos x="T6" y="T7"/>
              </a:cxn>
              <a:cxn ang="T14">
                <a:pos x="T8" y="T9"/>
              </a:cxn>
            </a:cxnLst>
            <a:rect l="T15" t="T16" r="T17" b="T18"/>
            <a:pathLst>
              <a:path w="4520" h="1200">
                <a:moveTo>
                  <a:pt x="0" y="1163"/>
                </a:moveTo>
                <a:cubicBezTo>
                  <a:pt x="367" y="1182"/>
                  <a:pt x="733" y="1200"/>
                  <a:pt x="1182" y="1007"/>
                </a:cubicBezTo>
                <a:cubicBezTo>
                  <a:pt x="1631" y="814"/>
                  <a:pt x="2233" y="10"/>
                  <a:pt x="2693" y="5"/>
                </a:cubicBezTo>
                <a:cubicBezTo>
                  <a:pt x="3153" y="0"/>
                  <a:pt x="3637" y="790"/>
                  <a:pt x="3941" y="976"/>
                </a:cubicBezTo>
                <a:cubicBezTo>
                  <a:pt x="4245" y="1162"/>
                  <a:pt x="4400" y="1090"/>
                  <a:pt x="4520" y="1120"/>
                </a:cubicBezTo>
              </a:path>
            </a:pathLst>
          </a:custGeom>
          <a:noFill/>
          <a:ln w="25400">
            <a:solidFill>
              <a:schemeClr val="bg2"/>
            </a:solidFill>
            <a:round/>
            <a:headEnd/>
            <a:tailEnd/>
          </a:ln>
        </p:spPr>
        <p:txBody>
          <a:bodyPr wrap="none" anchor="ctr">
            <a:prstTxWarp prst="textNoShape">
              <a:avLst/>
            </a:prstTxWarp>
          </a:bodyPr>
          <a:lstStyle/>
          <a:p>
            <a:endParaRPr lang="en-US"/>
          </a:p>
        </p:txBody>
      </p:sp>
      <p:sp>
        <p:nvSpPr>
          <p:cNvPr id="922637" name="Rectangle 53"/>
          <p:cNvSpPr>
            <a:spLocks noChangeArrowheads="1"/>
          </p:cNvSpPr>
          <p:nvPr/>
        </p:nvSpPr>
        <p:spPr bwMode="auto">
          <a:xfrm>
            <a:off x="860425" y="4760913"/>
            <a:ext cx="7559675" cy="687387"/>
          </a:xfrm>
          <a:prstGeom prst="rect">
            <a:avLst/>
          </a:prstGeom>
          <a:solidFill>
            <a:srgbClr val="009999"/>
          </a:solidFill>
          <a:ln w="9525">
            <a:solidFill>
              <a:schemeClr val="tx1"/>
            </a:solidFill>
            <a:miter lim="800000"/>
            <a:headEnd/>
            <a:tailEnd/>
          </a:ln>
        </p:spPr>
        <p:txBody>
          <a:bodyPr wrap="none" anchor="ctr">
            <a:prstTxWarp prst="textNoShape">
              <a:avLst/>
            </a:prstTxWarp>
          </a:bodyPr>
          <a:lstStyle/>
          <a:p>
            <a:pPr algn="ctr"/>
            <a:r>
              <a:rPr lang="en-US" sz="2400">
                <a:latin typeface="Arial" charset="0"/>
              </a:rPr>
              <a:t>Geomechanical Model</a:t>
            </a:r>
          </a:p>
        </p:txBody>
      </p:sp>
      <p:grpSp>
        <p:nvGrpSpPr>
          <p:cNvPr id="2" name="Group 92"/>
          <p:cNvGrpSpPr>
            <a:grpSpLocks/>
          </p:cNvGrpSpPr>
          <p:nvPr/>
        </p:nvGrpSpPr>
        <p:grpSpPr bwMode="auto">
          <a:xfrm>
            <a:off x="1660525" y="4338638"/>
            <a:ext cx="5959475" cy="422275"/>
            <a:chOff x="1080" y="2281"/>
            <a:chExt cx="3754" cy="433"/>
          </a:xfrm>
        </p:grpSpPr>
        <p:sp>
          <p:nvSpPr>
            <p:cNvPr id="922639" name="Line 54"/>
            <p:cNvSpPr>
              <a:spLocks noChangeShapeType="1"/>
            </p:cNvSpPr>
            <p:nvPr/>
          </p:nvSpPr>
          <p:spPr bwMode="auto">
            <a:xfrm flipV="1">
              <a:off x="1080" y="2281"/>
              <a:ext cx="0" cy="433"/>
            </a:xfrm>
            <a:prstGeom prst="line">
              <a:avLst/>
            </a:prstGeom>
            <a:noFill/>
            <a:ln w="79375">
              <a:solidFill>
                <a:srgbClr val="009999"/>
              </a:solidFill>
              <a:round/>
              <a:headEnd/>
              <a:tailEnd type="triangle" w="med" len="med"/>
            </a:ln>
          </p:spPr>
          <p:txBody>
            <a:bodyPr>
              <a:prstTxWarp prst="textNoShape">
                <a:avLst/>
              </a:prstTxWarp>
            </a:bodyPr>
            <a:lstStyle/>
            <a:p>
              <a:endParaRPr lang="en-US"/>
            </a:p>
          </p:txBody>
        </p:sp>
        <p:sp>
          <p:nvSpPr>
            <p:cNvPr id="922640" name="Line 55"/>
            <p:cNvSpPr>
              <a:spLocks noChangeShapeType="1"/>
            </p:cNvSpPr>
            <p:nvPr/>
          </p:nvSpPr>
          <p:spPr bwMode="auto">
            <a:xfrm flipV="1">
              <a:off x="1977" y="2281"/>
              <a:ext cx="0" cy="433"/>
            </a:xfrm>
            <a:prstGeom prst="line">
              <a:avLst/>
            </a:prstGeom>
            <a:noFill/>
            <a:ln w="79375">
              <a:solidFill>
                <a:srgbClr val="009999"/>
              </a:solidFill>
              <a:round/>
              <a:headEnd/>
              <a:tailEnd type="triangle" w="med" len="med"/>
            </a:ln>
          </p:spPr>
          <p:txBody>
            <a:bodyPr>
              <a:prstTxWarp prst="textNoShape">
                <a:avLst/>
              </a:prstTxWarp>
            </a:bodyPr>
            <a:lstStyle/>
            <a:p>
              <a:endParaRPr lang="en-US"/>
            </a:p>
          </p:txBody>
        </p:sp>
        <p:sp>
          <p:nvSpPr>
            <p:cNvPr id="922641" name="Line 56"/>
            <p:cNvSpPr>
              <a:spLocks noChangeShapeType="1"/>
            </p:cNvSpPr>
            <p:nvPr/>
          </p:nvSpPr>
          <p:spPr bwMode="auto">
            <a:xfrm flipV="1">
              <a:off x="2929" y="2281"/>
              <a:ext cx="0" cy="433"/>
            </a:xfrm>
            <a:prstGeom prst="line">
              <a:avLst/>
            </a:prstGeom>
            <a:noFill/>
            <a:ln w="79375">
              <a:solidFill>
                <a:srgbClr val="009999"/>
              </a:solidFill>
              <a:round/>
              <a:headEnd/>
              <a:tailEnd type="triangle" w="med" len="med"/>
            </a:ln>
          </p:spPr>
          <p:txBody>
            <a:bodyPr>
              <a:prstTxWarp prst="textNoShape">
                <a:avLst/>
              </a:prstTxWarp>
            </a:bodyPr>
            <a:lstStyle/>
            <a:p>
              <a:endParaRPr lang="en-US"/>
            </a:p>
          </p:txBody>
        </p:sp>
        <p:sp>
          <p:nvSpPr>
            <p:cNvPr id="922642" name="Line 57"/>
            <p:cNvSpPr>
              <a:spLocks noChangeShapeType="1"/>
            </p:cNvSpPr>
            <p:nvPr/>
          </p:nvSpPr>
          <p:spPr bwMode="auto">
            <a:xfrm flipV="1">
              <a:off x="3881" y="2281"/>
              <a:ext cx="0" cy="433"/>
            </a:xfrm>
            <a:prstGeom prst="line">
              <a:avLst/>
            </a:prstGeom>
            <a:noFill/>
            <a:ln w="79375">
              <a:solidFill>
                <a:srgbClr val="009999"/>
              </a:solidFill>
              <a:round/>
              <a:headEnd/>
              <a:tailEnd type="triangle" w="med" len="med"/>
            </a:ln>
          </p:spPr>
          <p:txBody>
            <a:bodyPr>
              <a:prstTxWarp prst="textNoShape">
                <a:avLst/>
              </a:prstTxWarp>
            </a:bodyPr>
            <a:lstStyle/>
            <a:p>
              <a:endParaRPr lang="en-US"/>
            </a:p>
          </p:txBody>
        </p:sp>
        <p:sp>
          <p:nvSpPr>
            <p:cNvPr id="922643" name="Line 58"/>
            <p:cNvSpPr>
              <a:spLocks noChangeShapeType="1"/>
            </p:cNvSpPr>
            <p:nvPr/>
          </p:nvSpPr>
          <p:spPr bwMode="auto">
            <a:xfrm flipV="1">
              <a:off x="4834" y="2281"/>
              <a:ext cx="0" cy="433"/>
            </a:xfrm>
            <a:prstGeom prst="line">
              <a:avLst/>
            </a:prstGeom>
            <a:noFill/>
            <a:ln w="79375">
              <a:solidFill>
                <a:srgbClr val="009999"/>
              </a:solidFill>
              <a:round/>
              <a:headEnd/>
              <a:tailEnd type="triangle" w="med" len="med"/>
            </a:ln>
          </p:spPr>
          <p:txBody>
            <a:bodyPr>
              <a:prstTxWarp prst="textNoShape">
                <a:avLst/>
              </a:prstTxWarp>
            </a:bodyPr>
            <a:lstStyle/>
            <a:p>
              <a:endParaRPr lang="en-US"/>
            </a:p>
          </p:txBody>
        </p:sp>
      </p:grpSp>
      <p:sp>
        <p:nvSpPr>
          <p:cNvPr id="922644" name="Text Box 59"/>
          <p:cNvSpPr txBox="1">
            <a:spLocks noChangeArrowheads="1"/>
          </p:cNvSpPr>
          <p:nvPr/>
        </p:nvSpPr>
        <p:spPr bwMode="auto">
          <a:xfrm>
            <a:off x="860425" y="5448300"/>
            <a:ext cx="1030288" cy="458788"/>
          </a:xfrm>
          <a:prstGeom prst="rect">
            <a:avLst/>
          </a:prstGeom>
          <a:noFill/>
          <a:ln w="9525">
            <a:noFill/>
            <a:miter lim="800000"/>
            <a:headEnd/>
            <a:tailEnd/>
          </a:ln>
        </p:spPr>
        <p:txBody>
          <a:bodyPr wrap="none">
            <a:prstTxWarp prst="textNoShape">
              <a:avLst/>
            </a:prstTxWarp>
            <a:spAutoFit/>
          </a:bodyPr>
          <a:lstStyle/>
          <a:p>
            <a:r>
              <a:rPr lang="en-US" sz="2400">
                <a:latin typeface="FIRSTHOME" charset="0"/>
              </a:rPr>
              <a:t>Time  </a:t>
            </a:r>
          </a:p>
        </p:txBody>
      </p:sp>
      <p:sp>
        <p:nvSpPr>
          <p:cNvPr id="922645" name="Line 60"/>
          <p:cNvSpPr>
            <a:spLocks noChangeShapeType="1"/>
          </p:cNvSpPr>
          <p:nvPr/>
        </p:nvSpPr>
        <p:spPr bwMode="auto">
          <a:xfrm>
            <a:off x="2105025" y="5743575"/>
            <a:ext cx="2668588"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922646" name="Text Box 61"/>
          <p:cNvSpPr txBox="1">
            <a:spLocks noChangeArrowheads="1"/>
          </p:cNvSpPr>
          <p:nvPr/>
        </p:nvSpPr>
        <p:spPr bwMode="auto">
          <a:xfrm>
            <a:off x="327025" y="1654175"/>
            <a:ext cx="355600" cy="2838450"/>
          </a:xfrm>
          <a:prstGeom prst="rect">
            <a:avLst/>
          </a:prstGeom>
          <a:noFill/>
          <a:ln w="9525">
            <a:noFill/>
            <a:miter lim="800000"/>
            <a:headEnd/>
            <a:tailEnd/>
          </a:ln>
        </p:spPr>
        <p:txBody>
          <a:bodyPr>
            <a:prstTxWarp prst="textNoShape">
              <a:avLst/>
            </a:prstTxWarp>
            <a:spAutoFit/>
          </a:bodyPr>
          <a:lstStyle/>
          <a:p>
            <a:r>
              <a:rPr lang="en-US" b="1">
                <a:latin typeface="FIRSTHOME" charset="0"/>
              </a:rPr>
              <a:t>Product</a:t>
            </a:r>
          </a:p>
          <a:p>
            <a:r>
              <a:rPr lang="en-US" b="1">
                <a:latin typeface="FIRSTHOME" charset="0"/>
              </a:rPr>
              <a:t>ion</a:t>
            </a:r>
          </a:p>
        </p:txBody>
      </p:sp>
      <p:sp>
        <p:nvSpPr>
          <p:cNvPr id="922647" name="Rectangle 62"/>
          <p:cNvSpPr>
            <a:spLocks noChangeArrowheads="1"/>
          </p:cNvSpPr>
          <p:nvPr/>
        </p:nvSpPr>
        <p:spPr bwMode="auto">
          <a:xfrm>
            <a:off x="2841625" y="1925638"/>
            <a:ext cx="1752600" cy="304800"/>
          </a:xfrm>
          <a:prstGeom prst="rect">
            <a:avLst/>
          </a:prstGeom>
          <a:noFill/>
          <a:ln w="9525">
            <a:noFill/>
            <a:miter lim="800000"/>
            <a:headEnd/>
            <a:tailEnd/>
          </a:ln>
        </p:spPr>
        <p:txBody>
          <a:bodyPr>
            <a:prstTxWarp prst="textNoShape">
              <a:avLst/>
            </a:prstTxWarp>
            <a:spAutoFit/>
          </a:bodyPr>
          <a:lstStyle/>
          <a:p>
            <a:pPr algn="ctr"/>
            <a:r>
              <a:rPr lang="en-US" sz="1400">
                <a:latin typeface="Arial" charset="0"/>
              </a:rPr>
              <a:t>Wellbore Stability</a:t>
            </a:r>
          </a:p>
        </p:txBody>
      </p:sp>
      <p:sp>
        <p:nvSpPr>
          <p:cNvPr id="922648" name="Rectangle 63"/>
          <p:cNvSpPr>
            <a:spLocks noChangeArrowheads="1"/>
          </p:cNvSpPr>
          <p:nvPr/>
        </p:nvSpPr>
        <p:spPr bwMode="auto">
          <a:xfrm>
            <a:off x="1546225" y="2192338"/>
            <a:ext cx="2155825"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Pore Pressure Prediction</a:t>
            </a:r>
          </a:p>
        </p:txBody>
      </p:sp>
      <p:sp>
        <p:nvSpPr>
          <p:cNvPr id="922649" name="Rectangle 64"/>
          <p:cNvSpPr>
            <a:spLocks noChangeArrowheads="1"/>
          </p:cNvSpPr>
          <p:nvPr/>
        </p:nvSpPr>
        <p:spPr bwMode="auto">
          <a:xfrm>
            <a:off x="3832225" y="2738438"/>
            <a:ext cx="23336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Arial" charset="0"/>
              </a:rPr>
              <a:t>Sand Production Prediction</a:t>
            </a:r>
          </a:p>
        </p:txBody>
      </p:sp>
      <p:sp>
        <p:nvSpPr>
          <p:cNvPr id="922650" name="Rectangle 65"/>
          <p:cNvSpPr>
            <a:spLocks noChangeArrowheads="1"/>
          </p:cNvSpPr>
          <p:nvPr/>
        </p:nvSpPr>
        <p:spPr bwMode="auto">
          <a:xfrm>
            <a:off x="4746625" y="3052763"/>
            <a:ext cx="1295400" cy="304800"/>
          </a:xfrm>
          <a:prstGeom prst="rect">
            <a:avLst/>
          </a:prstGeom>
          <a:noFill/>
          <a:ln w="9525">
            <a:noFill/>
            <a:miter lim="800000"/>
            <a:headEnd/>
            <a:tailEnd/>
          </a:ln>
        </p:spPr>
        <p:txBody>
          <a:bodyPr>
            <a:prstTxWarp prst="textNoShape">
              <a:avLst/>
            </a:prstTxWarp>
            <a:spAutoFit/>
          </a:bodyPr>
          <a:lstStyle/>
          <a:p>
            <a:r>
              <a:rPr lang="en-US" sz="1400">
                <a:latin typeface="Arial" charset="0"/>
              </a:rPr>
              <a:t>Compaction</a:t>
            </a:r>
          </a:p>
        </p:txBody>
      </p:sp>
      <p:sp>
        <p:nvSpPr>
          <p:cNvPr id="922651" name="Rectangle 66"/>
          <p:cNvSpPr>
            <a:spLocks noChangeArrowheads="1"/>
          </p:cNvSpPr>
          <p:nvPr/>
        </p:nvSpPr>
        <p:spPr bwMode="auto">
          <a:xfrm>
            <a:off x="6299200" y="4252913"/>
            <a:ext cx="933450"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Depletion</a:t>
            </a:r>
          </a:p>
        </p:txBody>
      </p:sp>
      <p:sp>
        <p:nvSpPr>
          <p:cNvPr id="922652" name="Rectangle 67"/>
          <p:cNvSpPr>
            <a:spLocks noChangeArrowheads="1"/>
          </p:cNvSpPr>
          <p:nvPr/>
        </p:nvSpPr>
        <p:spPr bwMode="auto">
          <a:xfrm>
            <a:off x="5346700" y="3548063"/>
            <a:ext cx="1111250"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Subsidence</a:t>
            </a:r>
          </a:p>
        </p:txBody>
      </p:sp>
      <p:sp>
        <p:nvSpPr>
          <p:cNvPr id="922653" name="Rectangle 68"/>
          <p:cNvSpPr>
            <a:spLocks noChangeArrowheads="1"/>
          </p:cNvSpPr>
          <p:nvPr/>
        </p:nvSpPr>
        <p:spPr bwMode="auto">
          <a:xfrm>
            <a:off x="4365625" y="3348038"/>
            <a:ext cx="1258888"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Casing Shear</a:t>
            </a:r>
          </a:p>
        </p:txBody>
      </p:sp>
      <p:sp>
        <p:nvSpPr>
          <p:cNvPr id="922654" name="Rectangle 69"/>
          <p:cNvSpPr>
            <a:spLocks noChangeArrowheads="1"/>
          </p:cNvSpPr>
          <p:nvPr/>
        </p:nvSpPr>
        <p:spPr bwMode="auto">
          <a:xfrm>
            <a:off x="2716213" y="2433638"/>
            <a:ext cx="2765425"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Fault Seal/ Fracture Permeability</a:t>
            </a:r>
          </a:p>
        </p:txBody>
      </p:sp>
      <p:sp>
        <p:nvSpPr>
          <p:cNvPr id="922655" name="Rectangle 70"/>
          <p:cNvSpPr>
            <a:spLocks noChangeArrowheads="1"/>
          </p:cNvSpPr>
          <p:nvPr/>
        </p:nvSpPr>
        <p:spPr bwMode="auto">
          <a:xfrm>
            <a:off x="4365625" y="4033838"/>
            <a:ext cx="2390775" cy="304800"/>
          </a:xfrm>
          <a:prstGeom prst="rect">
            <a:avLst/>
          </a:prstGeom>
          <a:noFill/>
          <a:ln w="9525">
            <a:noFill/>
            <a:miter lim="800000"/>
            <a:headEnd/>
            <a:tailEnd/>
          </a:ln>
        </p:spPr>
        <p:txBody>
          <a:bodyPr wrap="none">
            <a:prstTxWarp prst="textNoShape">
              <a:avLst/>
            </a:prstTxWarp>
            <a:spAutoFit/>
          </a:bodyPr>
          <a:lstStyle/>
          <a:p>
            <a:r>
              <a:rPr lang="en-US" sz="1400">
                <a:latin typeface="Arial" charset="0"/>
              </a:rPr>
              <a:t>Fracture Stimulation/ Refrac</a:t>
            </a:r>
          </a:p>
        </p:txBody>
      </p:sp>
      <p:sp>
        <p:nvSpPr>
          <p:cNvPr id="922656" name="Line 71"/>
          <p:cNvSpPr>
            <a:spLocks noChangeShapeType="1"/>
          </p:cNvSpPr>
          <p:nvPr/>
        </p:nvSpPr>
        <p:spPr bwMode="auto">
          <a:xfrm flipH="1">
            <a:off x="2155825" y="20780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57" name="Line 72"/>
          <p:cNvSpPr>
            <a:spLocks noChangeShapeType="1"/>
          </p:cNvSpPr>
          <p:nvPr/>
        </p:nvSpPr>
        <p:spPr bwMode="auto">
          <a:xfrm flipH="1">
            <a:off x="860425" y="2366963"/>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58" name="Line 73"/>
          <p:cNvSpPr>
            <a:spLocks noChangeShapeType="1"/>
          </p:cNvSpPr>
          <p:nvPr/>
        </p:nvSpPr>
        <p:spPr bwMode="auto">
          <a:xfrm>
            <a:off x="5356225" y="2586038"/>
            <a:ext cx="838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59" name="Line 74"/>
          <p:cNvSpPr>
            <a:spLocks noChangeShapeType="1"/>
          </p:cNvSpPr>
          <p:nvPr/>
        </p:nvSpPr>
        <p:spPr bwMode="auto">
          <a:xfrm flipH="1">
            <a:off x="3679825" y="35004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0" name="Line 75"/>
          <p:cNvSpPr>
            <a:spLocks noChangeShapeType="1"/>
          </p:cNvSpPr>
          <p:nvPr/>
        </p:nvSpPr>
        <p:spPr bwMode="auto">
          <a:xfrm flipH="1">
            <a:off x="2384425" y="2586038"/>
            <a:ext cx="381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1" name="Line 76"/>
          <p:cNvSpPr>
            <a:spLocks noChangeShapeType="1"/>
          </p:cNvSpPr>
          <p:nvPr/>
        </p:nvSpPr>
        <p:spPr bwMode="auto">
          <a:xfrm flipH="1">
            <a:off x="3146425" y="28908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2" name="Line 77"/>
          <p:cNvSpPr>
            <a:spLocks noChangeShapeType="1"/>
          </p:cNvSpPr>
          <p:nvPr/>
        </p:nvSpPr>
        <p:spPr bwMode="auto">
          <a:xfrm>
            <a:off x="6270625" y="2890838"/>
            <a:ext cx="5334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3" name="Line 78"/>
          <p:cNvSpPr>
            <a:spLocks noChangeShapeType="1"/>
          </p:cNvSpPr>
          <p:nvPr/>
        </p:nvSpPr>
        <p:spPr bwMode="auto">
          <a:xfrm flipH="1">
            <a:off x="5584825" y="44148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4" name="Line 79"/>
          <p:cNvSpPr>
            <a:spLocks noChangeShapeType="1"/>
          </p:cNvSpPr>
          <p:nvPr/>
        </p:nvSpPr>
        <p:spPr bwMode="auto">
          <a:xfrm flipH="1">
            <a:off x="3832225" y="4186238"/>
            <a:ext cx="5334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5" name="Line 80"/>
          <p:cNvSpPr>
            <a:spLocks noChangeShapeType="1"/>
          </p:cNvSpPr>
          <p:nvPr/>
        </p:nvSpPr>
        <p:spPr bwMode="auto">
          <a:xfrm>
            <a:off x="3679825" y="2366963"/>
            <a:ext cx="1143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6" name="Line 81"/>
          <p:cNvSpPr>
            <a:spLocks noChangeShapeType="1"/>
          </p:cNvSpPr>
          <p:nvPr/>
        </p:nvSpPr>
        <p:spPr bwMode="auto">
          <a:xfrm>
            <a:off x="4518025" y="2078038"/>
            <a:ext cx="12954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7" name="Line 82"/>
          <p:cNvSpPr>
            <a:spLocks noChangeShapeType="1"/>
          </p:cNvSpPr>
          <p:nvPr/>
        </p:nvSpPr>
        <p:spPr bwMode="auto">
          <a:xfrm flipH="1">
            <a:off x="4060825" y="31956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8" name="Line 83"/>
          <p:cNvSpPr>
            <a:spLocks noChangeShapeType="1"/>
          </p:cNvSpPr>
          <p:nvPr/>
        </p:nvSpPr>
        <p:spPr bwMode="auto">
          <a:xfrm>
            <a:off x="5813425" y="3195638"/>
            <a:ext cx="838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69" name="Line 84"/>
          <p:cNvSpPr>
            <a:spLocks noChangeShapeType="1"/>
          </p:cNvSpPr>
          <p:nvPr/>
        </p:nvSpPr>
        <p:spPr bwMode="auto">
          <a:xfrm>
            <a:off x="5584825" y="3500438"/>
            <a:ext cx="7620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0" name="Line 85"/>
          <p:cNvSpPr>
            <a:spLocks noChangeShapeType="1"/>
          </p:cNvSpPr>
          <p:nvPr/>
        </p:nvSpPr>
        <p:spPr bwMode="auto">
          <a:xfrm>
            <a:off x="6727825" y="4186238"/>
            <a:ext cx="6858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1" name="Line 86"/>
          <p:cNvSpPr>
            <a:spLocks noChangeShapeType="1"/>
          </p:cNvSpPr>
          <p:nvPr/>
        </p:nvSpPr>
        <p:spPr bwMode="auto">
          <a:xfrm flipH="1">
            <a:off x="4975225" y="3700463"/>
            <a:ext cx="371475"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2" name="Line 87"/>
          <p:cNvSpPr>
            <a:spLocks noChangeShapeType="1"/>
          </p:cNvSpPr>
          <p:nvPr/>
        </p:nvSpPr>
        <p:spPr bwMode="auto">
          <a:xfrm>
            <a:off x="6413500" y="3700463"/>
            <a:ext cx="6096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3" name="Line 88"/>
          <p:cNvSpPr>
            <a:spLocks noChangeShapeType="1"/>
          </p:cNvSpPr>
          <p:nvPr/>
        </p:nvSpPr>
        <p:spPr bwMode="auto">
          <a:xfrm>
            <a:off x="7261225" y="4414838"/>
            <a:ext cx="6096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4" name="Rectangle 89"/>
          <p:cNvSpPr>
            <a:spLocks noChangeArrowheads="1"/>
          </p:cNvSpPr>
          <p:nvPr/>
        </p:nvSpPr>
        <p:spPr bwMode="auto">
          <a:xfrm>
            <a:off x="3451225" y="3776663"/>
            <a:ext cx="2819400" cy="304800"/>
          </a:xfrm>
          <a:prstGeom prst="rect">
            <a:avLst/>
          </a:prstGeom>
          <a:noFill/>
          <a:ln w="9525">
            <a:noFill/>
            <a:miter lim="800000"/>
            <a:headEnd/>
            <a:tailEnd/>
          </a:ln>
        </p:spPr>
        <p:txBody>
          <a:bodyPr>
            <a:prstTxWarp prst="textNoShape">
              <a:avLst/>
            </a:prstTxWarp>
            <a:spAutoFit/>
          </a:bodyPr>
          <a:lstStyle/>
          <a:p>
            <a:r>
              <a:rPr lang="en-US" sz="1400">
                <a:latin typeface="Arial" charset="0"/>
              </a:rPr>
              <a:t>Coupled Reservoir Simulation</a:t>
            </a:r>
          </a:p>
        </p:txBody>
      </p:sp>
      <p:sp>
        <p:nvSpPr>
          <p:cNvPr id="922675" name="Line 90"/>
          <p:cNvSpPr>
            <a:spLocks noChangeShapeType="1"/>
          </p:cNvSpPr>
          <p:nvPr/>
        </p:nvSpPr>
        <p:spPr bwMode="auto">
          <a:xfrm flipH="1">
            <a:off x="3298825" y="3929063"/>
            <a:ext cx="2286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6" name="Line 91"/>
          <p:cNvSpPr>
            <a:spLocks noChangeShapeType="1"/>
          </p:cNvSpPr>
          <p:nvPr/>
        </p:nvSpPr>
        <p:spPr bwMode="auto">
          <a:xfrm>
            <a:off x="5965825" y="3929063"/>
            <a:ext cx="6858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22677" name="Text Box 54"/>
          <p:cNvSpPr txBox="1">
            <a:spLocks noChangeArrowheads="1"/>
          </p:cNvSpPr>
          <p:nvPr/>
        </p:nvSpPr>
        <p:spPr bwMode="auto">
          <a:xfrm>
            <a:off x="1143000" y="152400"/>
            <a:ext cx="6818313" cy="519113"/>
          </a:xfrm>
          <a:prstGeom prst="rect">
            <a:avLst/>
          </a:prstGeom>
          <a:noFill/>
          <a:ln w="9525">
            <a:noFill/>
            <a:miter lim="800000"/>
            <a:headEnd/>
            <a:tailEnd/>
          </a:ln>
        </p:spPr>
        <p:txBody>
          <a:bodyPr wrap="none">
            <a:prstTxWarp prst="textNoShape">
              <a:avLst/>
            </a:prstTxWarp>
            <a:spAutoFit/>
          </a:bodyPr>
          <a:lstStyle/>
          <a:p>
            <a:r>
              <a:rPr lang="en-US" sz="2800">
                <a:latin typeface="Arial" charset="0"/>
              </a:rPr>
              <a:t>Geomechanics Through the Life of a Field</a:t>
            </a:r>
          </a:p>
        </p:txBody>
      </p:sp>
      <p:pic>
        <p:nvPicPr>
          <p:cNvPr id="922678" name="Picture 7" descr="Color Logo green-brown"/>
          <p:cNvPicPr>
            <a:picLocks noChangeAspect="1" noChangeArrowheads="1"/>
          </p:cNvPicPr>
          <p:nvPr/>
        </p:nvPicPr>
        <p:blipFill>
          <a:blip r:embed="rId3"/>
          <a:srcRect/>
          <a:stretch>
            <a:fillRect/>
          </a:stretch>
        </p:blipFill>
        <p:spPr bwMode="auto">
          <a:xfrm>
            <a:off x="6629400" y="5867400"/>
            <a:ext cx="2332038" cy="715963"/>
          </a:xfrm>
          <a:prstGeom prst="rect">
            <a:avLst/>
          </a:prstGeom>
          <a:noFill/>
          <a:ln w="9525">
            <a:noFill/>
            <a:miter lim="800000"/>
            <a:headEnd/>
            <a:tailEnd/>
          </a:ln>
        </p:spPr>
      </p:pic>
      <p:grpSp>
        <p:nvGrpSpPr>
          <p:cNvPr id="55" name="Group 10"/>
          <p:cNvGrpSpPr>
            <a:grpSpLocks/>
          </p:cNvGrpSpPr>
          <p:nvPr/>
        </p:nvGrpSpPr>
        <p:grpSpPr bwMode="auto">
          <a:xfrm>
            <a:off x="0" y="838200"/>
            <a:ext cx="9144000" cy="136525"/>
            <a:chOff x="0" y="1180"/>
            <a:chExt cx="5760" cy="86"/>
          </a:xfrm>
        </p:grpSpPr>
        <p:sp>
          <p:nvSpPr>
            <p:cNvPr id="56" name="Rectangle 5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7" name="Rectangle 5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5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2</a:t>
            </a:fld>
            <a:endParaRPr lang="en-US" sz="1400"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pic>
        <p:nvPicPr>
          <p:cNvPr id="18" name="Picture 9" descr="bh_ppt_design_white_contentV4final"/>
          <p:cNvPicPr>
            <a:picLocks noChangeAspect="1" noChangeArrowheads="1"/>
          </p:cNvPicPr>
          <p:nvPr/>
        </p:nvPicPr>
        <p:blipFill>
          <a:blip r:embed="rId5"/>
          <a:srcRect/>
          <a:stretch>
            <a:fillRect/>
          </a:stretch>
        </p:blipFill>
        <p:spPr bwMode="auto">
          <a:xfrm>
            <a:off x="0" y="-25400"/>
            <a:ext cx="9144000" cy="6886575"/>
          </a:xfrm>
          <a:prstGeom prst="rect">
            <a:avLst/>
          </a:prstGeom>
          <a:noFill/>
          <a:ln w="9525">
            <a:noFill/>
            <a:miter lim="800000"/>
            <a:headEnd/>
            <a:tailEnd/>
          </a:ln>
        </p:spPr>
      </p:pic>
      <p:sp>
        <p:nvSpPr>
          <p:cNvPr id="20"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t>
            </a:r>
            <a:r>
              <a:rPr lang="en-US" sz="3200" dirty="0" smtClean="0">
                <a:latin typeface="Arial"/>
                <a:cs typeface="Arial"/>
              </a:rPr>
              <a:t>and Challenges of</a:t>
            </a:r>
            <a:r>
              <a:rPr lang="en-US" sz="3200" dirty="0" smtClean="0">
                <a:latin typeface="Arial"/>
                <a:cs typeface="Arial"/>
              </a:rPr>
              <a:t> </a:t>
            </a:r>
          </a:p>
          <a:p>
            <a:pPr algn="ctr"/>
            <a:r>
              <a:rPr lang="en-US" sz="3200" dirty="0" smtClean="0">
                <a:latin typeface="Arial"/>
                <a:cs typeface="Arial"/>
              </a:rPr>
              <a:t>Shale Gas Development</a:t>
            </a:r>
          </a:p>
          <a:p>
            <a:pPr algn="ctr"/>
            <a:r>
              <a:rPr lang="en-US" sz="3200" dirty="0" smtClean="0">
                <a:latin typeface="Arial"/>
                <a:cs typeface="Arial"/>
              </a:rPr>
              <a:t>Day 2</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endParaRPr lang="en-US" sz="2000" dirty="0" smtClean="0">
              <a:latin typeface="Arial" charset="0"/>
            </a:endParaRPr>
          </a:p>
          <a:p>
            <a:pPr algn="ctr">
              <a:lnSpc>
                <a:spcPct val="75000"/>
              </a:lnSpc>
              <a:spcBef>
                <a:spcPct val="35000"/>
              </a:spcBef>
            </a:pPr>
            <a:r>
              <a:rPr lang="en-US" sz="2000" dirty="0" smtClean="0">
                <a:latin typeface="Arial" charset="0"/>
              </a:rPr>
              <a:t>Senior Technical Advisor</a:t>
            </a:r>
          </a:p>
          <a:p>
            <a:pPr algn="ctr">
              <a:lnSpc>
                <a:spcPct val="75000"/>
              </a:lnSpc>
              <a:spcBef>
                <a:spcPct val="35000"/>
              </a:spcBef>
            </a:pPr>
            <a:r>
              <a:rPr lang="en-US" sz="2000" dirty="0" smtClean="0">
                <a:latin typeface="Arial" charset="0"/>
              </a:rPr>
              <a:t>Baker Hughes Incorporated</a:t>
            </a:r>
          </a:p>
          <a:p>
            <a:pPr algn="ctr">
              <a:lnSpc>
                <a:spcPct val="75000"/>
              </a:lnSpc>
              <a:spcBef>
                <a:spcPct val="35000"/>
              </a:spcBef>
            </a:pPr>
            <a:endParaRPr lang="en-US" sz="2800" b="1"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4" name="Rectangle 43"/>
          <p:cNvSpPr/>
          <p:nvPr/>
        </p:nvSpPr>
        <p:spPr>
          <a:xfrm>
            <a:off x="-203200" y="-165100"/>
            <a:ext cx="10058400" cy="7480300"/>
          </a:xfrm>
          <a:prstGeom prst="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250" name="Rectangle 2"/>
          <p:cNvSpPr>
            <a:spLocks noChangeArrowheads="1"/>
          </p:cNvSpPr>
          <p:nvPr/>
        </p:nvSpPr>
        <p:spPr bwMode="auto">
          <a:xfrm>
            <a:off x="0" y="0"/>
            <a:ext cx="9144000" cy="6858000"/>
          </a:xfrm>
          <a:prstGeom prst="rect">
            <a:avLst/>
          </a:prstGeom>
          <a:noFill/>
          <a:ln w="12700" cap="sq">
            <a:noFill/>
            <a:miter lim="800000"/>
            <a:headEnd/>
            <a:tailEnd/>
          </a:ln>
        </p:spPr>
        <p:txBody>
          <a:bodyPr wrap="none" anchor="ctr">
            <a:prstTxWarp prst="textNoShape">
              <a:avLst/>
            </a:prstTxWarp>
          </a:bodyPr>
          <a:lstStyle/>
          <a:p>
            <a:endParaRPr lang="en-US" b="1">
              <a:latin typeface="Arial" charset="0"/>
            </a:endParaRPr>
          </a:p>
        </p:txBody>
      </p:sp>
      <p:sp>
        <p:nvSpPr>
          <p:cNvPr id="565251" name="Line 3"/>
          <p:cNvSpPr>
            <a:spLocks noChangeShapeType="1"/>
          </p:cNvSpPr>
          <p:nvPr/>
        </p:nvSpPr>
        <p:spPr bwMode="auto">
          <a:xfrm>
            <a:off x="3200400" y="4130675"/>
            <a:ext cx="762000" cy="0"/>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565252" name="Line 4"/>
          <p:cNvSpPr>
            <a:spLocks noChangeShapeType="1"/>
          </p:cNvSpPr>
          <p:nvPr/>
        </p:nvSpPr>
        <p:spPr bwMode="auto">
          <a:xfrm>
            <a:off x="3200400" y="4114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3" name="Line 5"/>
          <p:cNvSpPr>
            <a:spLocks noChangeShapeType="1"/>
          </p:cNvSpPr>
          <p:nvPr/>
        </p:nvSpPr>
        <p:spPr bwMode="auto">
          <a:xfrm>
            <a:off x="3200400" y="48101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4" name="Line 6"/>
          <p:cNvSpPr>
            <a:spLocks noChangeShapeType="1"/>
          </p:cNvSpPr>
          <p:nvPr/>
        </p:nvSpPr>
        <p:spPr bwMode="auto">
          <a:xfrm>
            <a:off x="3200400" y="1955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5" name="Rectangle 7"/>
          <p:cNvSpPr>
            <a:spLocks noChangeArrowheads="1"/>
          </p:cNvSpPr>
          <p:nvPr/>
        </p:nvSpPr>
        <p:spPr bwMode="auto">
          <a:xfrm>
            <a:off x="4114800" y="1490663"/>
            <a:ext cx="4648200" cy="4757737"/>
          </a:xfrm>
          <a:prstGeom prst="rect">
            <a:avLst/>
          </a:prstGeom>
          <a:noFill/>
          <a:ln w="9525">
            <a:noFill/>
            <a:miter lim="800000"/>
            <a:headEnd/>
            <a:tailEnd/>
          </a:ln>
        </p:spPr>
        <p:txBody>
          <a:bodyPr wrap="none" anchor="ctr">
            <a:prstTxWarp prst="textNoShape">
              <a:avLst/>
            </a:prstTxWarp>
          </a:bodyPr>
          <a:lstStyle/>
          <a:p>
            <a:pPr algn="ctr"/>
            <a:endParaRPr lang="en-US">
              <a:solidFill>
                <a:srgbClr val="FFFF00"/>
              </a:solidFill>
              <a:latin typeface="Arial" charset="0"/>
            </a:endParaRPr>
          </a:p>
        </p:txBody>
      </p:sp>
      <p:sp>
        <p:nvSpPr>
          <p:cNvPr id="565256" name="Rectangle 8"/>
          <p:cNvSpPr>
            <a:spLocks noGrp="1" noChangeArrowheads="1"/>
          </p:cNvSpPr>
          <p:nvPr>
            <p:ph type="title" idx="4294967295"/>
          </p:nvPr>
        </p:nvSpPr>
        <p:spPr>
          <a:xfrm>
            <a:off x="237071" y="-250285"/>
            <a:ext cx="8686800" cy="1143000"/>
          </a:xfrm>
        </p:spPr>
        <p:txBody>
          <a:bodyPr/>
          <a:lstStyle/>
          <a:p>
            <a:r>
              <a:rPr lang="en-US" sz="2800" dirty="0">
                <a:solidFill>
                  <a:srgbClr val="FFFF00"/>
                </a:solidFill>
                <a:latin typeface="Arial" charset="0"/>
              </a:rPr>
              <a:t>Developing a Comprehensive </a:t>
            </a:r>
            <a:r>
              <a:rPr lang="en-US" sz="2800" dirty="0" err="1">
                <a:solidFill>
                  <a:srgbClr val="FFFF00"/>
                </a:solidFill>
                <a:latin typeface="Arial" charset="0"/>
              </a:rPr>
              <a:t>Geomechanical</a:t>
            </a:r>
            <a:r>
              <a:rPr lang="en-US" sz="2800" dirty="0">
                <a:solidFill>
                  <a:srgbClr val="FFFF00"/>
                </a:solidFill>
                <a:latin typeface="Arial" charset="0"/>
              </a:rPr>
              <a:t> Model</a:t>
            </a:r>
          </a:p>
        </p:txBody>
      </p:sp>
      <p:sp>
        <p:nvSpPr>
          <p:cNvPr id="565257" name="Rectangle 9"/>
          <p:cNvSpPr>
            <a:spLocks noGrp="1" noChangeArrowheads="1"/>
          </p:cNvSpPr>
          <p:nvPr>
            <p:ph type="body" idx="4294967295"/>
          </p:nvPr>
        </p:nvSpPr>
        <p:spPr>
          <a:xfrm>
            <a:off x="457200" y="1803400"/>
            <a:ext cx="2232025" cy="406400"/>
          </a:xfrm>
        </p:spPr>
        <p:txBody>
          <a:bodyPr/>
          <a:lstStyle/>
          <a:p>
            <a:pPr algn="ctr">
              <a:lnSpc>
                <a:spcPct val="80000"/>
              </a:lnSpc>
              <a:spcBef>
                <a:spcPct val="0"/>
              </a:spcBef>
              <a:buFont typeface="Wingdings" charset="2"/>
              <a:buNone/>
            </a:pPr>
            <a:r>
              <a:rPr lang="en-US" sz="2400">
                <a:solidFill>
                  <a:srgbClr val="FAFD00"/>
                </a:solidFill>
                <a:latin typeface="Arial" charset="0"/>
              </a:rPr>
              <a:t>Vertical stress</a:t>
            </a:r>
          </a:p>
        </p:txBody>
      </p:sp>
      <p:grpSp>
        <p:nvGrpSpPr>
          <p:cNvPr id="2" name="Group 10"/>
          <p:cNvGrpSpPr>
            <a:grpSpLocks/>
          </p:cNvGrpSpPr>
          <p:nvPr/>
        </p:nvGrpSpPr>
        <p:grpSpPr bwMode="auto">
          <a:xfrm>
            <a:off x="4248150" y="1565275"/>
            <a:ext cx="2205038" cy="935038"/>
            <a:chOff x="2676" y="986"/>
            <a:chExt cx="1389" cy="589"/>
          </a:xfrm>
        </p:grpSpPr>
        <p:sp>
          <p:nvSpPr>
            <p:cNvPr id="565259" name="Rectangle 11"/>
            <p:cNvSpPr>
              <a:spLocks noChangeArrowheads="1"/>
            </p:cNvSpPr>
            <p:nvPr/>
          </p:nvSpPr>
          <p:spPr bwMode="auto">
            <a:xfrm>
              <a:off x="2676" y="1073"/>
              <a:ext cx="112"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S</a:t>
              </a:r>
              <a:endParaRPr lang="en-US" sz="2400">
                <a:solidFill>
                  <a:srgbClr val="FFFF00"/>
                </a:solidFill>
              </a:endParaRPr>
            </a:p>
          </p:txBody>
        </p:sp>
        <p:sp>
          <p:nvSpPr>
            <p:cNvPr id="565260" name="Rectangle 12"/>
            <p:cNvSpPr>
              <a:spLocks noChangeArrowheads="1"/>
            </p:cNvSpPr>
            <p:nvPr/>
          </p:nvSpPr>
          <p:spPr bwMode="auto">
            <a:xfrm>
              <a:off x="2781" y="1238"/>
              <a:ext cx="57"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v</a:t>
              </a:r>
              <a:endParaRPr lang="en-US" sz="2400">
                <a:solidFill>
                  <a:srgbClr val="FFFF00"/>
                </a:solidFill>
              </a:endParaRPr>
            </a:p>
          </p:txBody>
        </p:sp>
        <p:sp>
          <p:nvSpPr>
            <p:cNvPr id="565261" name="Rectangle 13"/>
            <p:cNvSpPr>
              <a:spLocks noChangeArrowheads="1"/>
            </p:cNvSpPr>
            <p:nvPr/>
          </p:nvSpPr>
          <p:spPr bwMode="auto">
            <a:xfrm>
              <a:off x="2939" y="1073"/>
              <a:ext cx="87"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z</a:t>
              </a:r>
              <a:endParaRPr lang="en-US" sz="2400">
                <a:solidFill>
                  <a:srgbClr val="FFFF00"/>
                </a:solidFill>
              </a:endParaRPr>
            </a:p>
          </p:txBody>
        </p:sp>
        <p:sp>
          <p:nvSpPr>
            <p:cNvPr id="565262" name="Rectangle 14"/>
            <p:cNvSpPr>
              <a:spLocks noChangeArrowheads="1"/>
            </p:cNvSpPr>
            <p:nvPr/>
          </p:nvSpPr>
          <p:spPr bwMode="auto">
            <a:xfrm>
              <a:off x="3009" y="1238"/>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3" name="Rectangle 15"/>
            <p:cNvSpPr>
              <a:spLocks noChangeArrowheads="1"/>
            </p:cNvSpPr>
            <p:nvPr/>
          </p:nvSpPr>
          <p:spPr bwMode="auto">
            <a:xfrm>
              <a:off x="2851"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4" name="Rectangle 16"/>
            <p:cNvSpPr>
              <a:spLocks noChangeArrowheads="1"/>
            </p:cNvSpPr>
            <p:nvPr/>
          </p:nvSpPr>
          <p:spPr bwMode="auto">
            <a:xfrm>
              <a:off x="3097"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5" name="Rectangle 17"/>
            <p:cNvSpPr>
              <a:spLocks noChangeArrowheads="1"/>
            </p:cNvSpPr>
            <p:nvPr/>
          </p:nvSpPr>
          <p:spPr bwMode="auto">
            <a:xfrm>
              <a:off x="3220"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a:solidFill>
                    <a:srgbClr val="FFFF00"/>
                  </a:solidFill>
                  <a:latin typeface="Symbol" charset="2"/>
                </a:rPr>
                <a:t>=</a:t>
              </a:r>
              <a:endParaRPr lang="en-US" sz="2400">
                <a:solidFill>
                  <a:srgbClr val="FFFF00"/>
                </a:solidFill>
              </a:endParaRPr>
            </a:p>
          </p:txBody>
        </p:sp>
        <p:sp>
          <p:nvSpPr>
            <p:cNvPr id="565266" name="Rectangle 18"/>
            <p:cNvSpPr>
              <a:spLocks noChangeArrowheads="1"/>
            </p:cNvSpPr>
            <p:nvPr/>
          </p:nvSpPr>
          <p:spPr bwMode="auto">
            <a:xfrm>
              <a:off x="3536"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latin typeface="Symbol" charset="2"/>
                </a:rPr>
                <a:t>r</a:t>
              </a:r>
              <a:endParaRPr lang="en-US" sz="2400">
                <a:solidFill>
                  <a:srgbClr val="FFFF00"/>
                </a:solidFill>
              </a:endParaRPr>
            </a:p>
          </p:txBody>
        </p:sp>
        <p:sp>
          <p:nvSpPr>
            <p:cNvPr id="565267" name="Rectangle 19"/>
            <p:cNvSpPr>
              <a:spLocks noChangeArrowheads="1"/>
            </p:cNvSpPr>
            <p:nvPr/>
          </p:nvSpPr>
          <p:spPr bwMode="auto">
            <a:xfrm>
              <a:off x="3642" y="1073"/>
              <a:ext cx="4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 g dz</a:t>
              </a:r>
              <a:endParaRPr lang="en-US" sz="2400">
                <a:solidFill>
                  <a:srgbClr val="FFFF00"/>
                </a:solidFill>
              </a:endParaRPr>
            </a:p>
          </p:txBody>
        </p:sp>
        <p:sp>
          <p:nvSpPr>
            <p:cNvPr id="565268" name="Rectangle 20"/>
            <p:cNvSpPr>
              <a:spLocks noChangeArrowheads="1"/>
            </p:cNvSpPr>
            <p:nvPr/>
          </p:nvSpPr>
          <p:spPr bwMode="auto">
            <a:xfrm>
              <a:off x="3431" y="1421"/>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9" name="Rectangle 21"/>
            <p:cNvSpPr>
              <a:spLocks noChangeArrowheads="1"/>
            </p:cNvSpPr>
            <p:nvPr/>
          </p:nvSpPr>
          <p:spPr bwMode="auto">
            <a:xfrm>
              <a:off x="3460" y="986"/>
              <a:ext cx="5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dirty="0" err="1">
                  <a:solidFill>
                    <a:srgbClr val="FFFF00"/>
                  </a:solidFill>
                </a:rPr>
                <a:t>z</a:t>
              </a:r>
              <a:endParaRPr lang="en-US" sz="2400" dirty="0">
                <a:solidFill>
                  <a:srgbClr val="FFFF00"/>
                </a:solidFill>
              </a:endParaRPr>
            </a:p>
          </p:txBody>
        </p:sp>
        <p:sp>
          <p:nvSpPr>
            <p:cNvPr id="565270" name="Rectangle 22"/>
            <p:cNvSpPr>
              <a:spLocks noChangeArrowheads="1"/>
            </p:cNvSpPr>
            <p:nvPr/>
          </p:nvSpPr>
          <p:spPr bwMode="auto">
            <a:xfrm>
              <a:off x="3512" y="1075"/>
              <a:ext cx="48" cy="11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dirty="0" smtClean="0">
                  <a:solidFill>
                    <a:srgbClr val="FFFFCC"/>
                  </a:solidFill>
                </a:rPr>
                <a:t>0</a:t>
              </a:r>
              <a:endParaRPr lang="en-US" sz="2400" dirty="0">
                <a:solidFill>
                  <a:srgbClr val="FFFFCC"/>
                </a:solidFill>
              </a:endParaRPr>
            </a:p>
          </p:txBody>
        </p:sp>
        <p:sp>
          <p:nvSpPr>
            <p:cNvPr id="565271" name="Rectangle 23"/>
            <p:cNvSpPr>
              <a:spLocks noChangeArrowheads="1"/>
            </p:cNvSpPr>
            <p:nvPr/>
          </p:nvSpPr>
          <p:spPr bwMode="auto">
            <a:xfrm>
              <a:off x="3413" y="1073"/>
              <a:ext cx="90" cy="39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4100">
                  <a:solidFill>
                    <a:srgbClr val="FFFF00"/>
                  </a:solidFill>
                  <a:latin typeface="Symbol" charset="2"/>
                </a:rPr>
                <a:t>ò</a:t>
              </a:r>
              <a:endParaRPr lang="en-US" sz="2400">
                <a:solidFill>
                  <a:srgbClr val="FFFF00"/>
                </a:solidFill>
              </a:endParaRPr>
            </a:p>
          </p:txBody>
        </p:sp>
      </p:grpSp>
      <p:sp>
        <p:nvSpPr>
          <p:cNvPr id="565272" name="Text Box 24"/>
          <p:cNvSpPr txBox="1">
            <a:spLocks noChangeArrowheads="1"/>
          </p:cNvSpPr>
          <p:nvPr/>
        </p:nvSpPr>
        <p:spPr bwMode="auto">
          <a:xfrm>
            <a:off x="4191000" y="2370138"/>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hmin</a:t>
            </a:r>
            <a:r>
              <a:rPr lang="en-US" sz="2400">
                <a:solidFill>
                  <a:srgbClr val="FAFD00"/>
                </a:solidFill>
                <a:latin typeface="Arial" charset="0"/>
              </a:rPr>
              <a:t> </a:t>
            </a:r>
            <a:r>
              <a:rPr lang="en-US" sz="2400">
                <a:solidFill>
                  <a:srgbClr val="FAFD00"/>
                </a:solidFill>
                <a:latin typeface="Arial" charset="0"/>
                <a:sym typeface="Symbol" charset="2"/>
              </a:rPr>
              <a:t>  </a:t>
            </a:r>
            <a:r>
              <a:rPr lang="en-US" sz="2400">
                <a:solidFill>
                  <a:srgbClr val="FAFD00"/>
                </a:solidFill>
                <a:latin typeface="Arial" charset="0"/>
              </a:rPr>
              <a:t>LOT, XLOT, minifrac</a:t>
            </a:r>
          </a:p>
        </p:txBody>
      </p:sp>
      <p:sp>
        <p:nvSpPr>
          <p:cNvPr id="565273" name="Rectangle 25"/>
          <p:cNvSpPr>
            <a:spLocks noChangeArrowheads="1"/>
          </p:cNvSpPr>
          <p:nvPr/>
        </p:nvSpPr>
        <p:spPr bwMode="auto">
          <a:xfrm>
            <a:off x="304800" y="2387600"/>
            <a:ext cx="2743200" cy="7620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dirty="0">
                <a:solidFill>
                  <a:srgbClr val="FAFD00"/>
                </a:solidFill>
                <a:latin typeface="Arial" charset="0"/>
              </a:rPr>
              <a:t>Least principal stress</a:t>
            </a:r>
          </a:p>
        </p:txBody>
      </p:sp>
      <p:sp>
        <p:nvSpPr>
          <p:cNvPr id="565274" name="Text Box 26"/>
          <p:cNvSpPr txBox="1">
            <a:spLocks noChangeArrowheads="1"/>
          </p:cNvSpPr>
          <p:nvPr/>
        </p:nvSpPr>
        <p:spPr bwMode="auto">
          <a:xfrm>
            <a:off x="4222750" y="3043238"/>
            <a:ext cx="4311650"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Hmax</a:t>
            </a:r>
            <a:r>
              <a:rPr lang="en-US" sz="2400">
                <a:solidFill>
                  <a:srgbClr val="FAFD00"/>
                </a:solidFill>
                <a:latin typeface="Arial" charset="0"/>
              </a:rPr>
              <a:t> magnitude </a:t>
            </a:r>
            <a:r>
              <a:rPr lang="en-US" sz="2400">
                <a:solidFill>
                  <a:srgbClr val="FAFD00"/>
                </a:solidFill>
                <a:latin typeface="Arial" charset="0"/>
                <a:sym typeface="Symbol" charset="2"/>
              </a:rPr>
              <a:t>  modeling wellbore failures</a:t>
            </a:r>
          </a:p>
        </p:txBody>
      </p:sp>
      <p:sp>
        <p:nvSpPr>
          <p:cNvPr id="565275" name="Text Box 27"/>
          <p:cNvSpPr txBox="1">
            <a:spLocks noChangeArrowheads="1"/>
          </p:cNvSpPr>
          <p:nvPr/>
        </p:nvSpPr>
        <p:spPr bwMode="auto">
          <a:xfrm>
            <a:off x="381000" y="2965450"/>
            <a:ext cx="2743200" cy="676275"/>
          </a:xfrm>
          <a:prstGeom prst="rect">
            <a:avLst/>
          </a:prstGeom>
          <a:noFill/>
          <a:ln w="9525">
            <a:noFill/>
            <a:miter lim="800000"/>
            <a:headEnd/>
            <a:tailEnd/>
          </a:ln>
        </p:spPr>
        <p:txBody>
          <a:bodyPr>
            <a:prstTxWarp prst="textNoShape">
              <a:avLst/>
            </a:prstTxWarp>
            <a:spAutoFit/>
          </a:bodyPr>
          <a:lstStyle/>
          <a:p>
            <a:pPr algn="ctr" eaLnBrk="0" hangingPunct="0">
              <a:lnSpc>
                <a:spcPct val="80000"/>
              </a:lnSpc>
            </a:pPr>
            <a:r>
              <a:rPr lang="en-US" sz="2400">
                <a:solidFill>
                  <a:srgbClr val="FFFF00"/>
                </a:solidFill>
                <a:latin typeface="Arial" charset="0"/>
              </a:rPr>
              <a:t>Max. Horizontal Stress</a:t>
            </a:r>
            <a:r>
              <a:rPr lang="en-US" sz="2400">
                <a:solidFill>
                  <a:srgbClr val="800000"/>
                </a:solidFill>
                <a:latin typeface="Arial" charset="0"/>
              </a:rPr>
              <a:t> </a:t>
            </a:r>
          </a:p>
        </p:txBody>
      </p:sp>
      <p:sp>
        <p:nvSpPr>
          <p:cNvPr id="565276" name="Rectangle 28"/>
          <p:cNvSpPr>
            <a:spLocks noChangeArrowheads="1"/>
          </p:cNvSpPr>
          <p:nvPr/>
        </p:nvSpPr>
        <p:spPr bwMode="auto">
          <a:xfrm>
            <a:off x="458788" y="454342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Pore pressure</a:t>
            </a:r>
          </a:p>
        </p:txBody>
      </p:sp>
      <p:sp>
        <p:nvSpPr>
          <p:cNvPr id="565277" name="Text Box 29"/>
          <p:cNvSpPr txBox="1">
            <a:spLocks noChangeArrowheads="1"/>
          </p:cNvSpPr>
          <p:nvPr/>
        </p:nvSpPr>
        <p:spPr bwMode="auto">
          <a:xfrm>
            <a:off x="4191000" y="45815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P</a:t>
            </a:r>
            <a:r>
              <a:rPr lang="en-US" sz="2400" baseline="-25000">
                <a:solidFill>
                  <a:srgbClr val="FFFF00"/>
                </a:solidFill>
                <a:latin typeface="Arial" charset="0"/>
              </a:rPr>
              <a:t>p</a:t>
            </a:r>
            <a:r>
              <a:rPr lang="en-US" sz="2400">
                <a:solidFill>
                  <a:srgbClr val="FFFF00"/>
                </a:solidFill>
                <a:latin typeface="Arial" charset="0"/>
              </a:rPr>
              <a:t> </a:t>
            </a:r>
            <a:r>
              <a:rPr lang="en-US" sz="2400">
                <a:solidFill>
                  <a:srgbClr val="FFFF00"/>
                </a:solidFill>
                <a:latin typeface="Arial" charset="0"/>
                <a:sym typeface="Symbol" charset="2"/>
              </a:rPr>
              <a:t>  </a:t>
            </a:r>
            <a:r>
              <a:rPr lang="en-US" sz="2400">
                <a:solidFill>
                  <a:srgbClr val="FFFF00"/>
                </a:solidFill>
                <a:latin typeface="Arial" charset="0"/>
              </a:rPr>
              <a:t>Measure, sonic, seismic</a:t>
            </a:r>
          </a:p>
        </p:txBody>
      </p:sp>
      <p:sp>
        <p:nvSpPr>
          <p:cNvPr id="565278" name="Rectangle 30"/>
          <p:cNvSpPr>
            <a:spLocks noChangeArrowheads="1"/>
          </p:cNvSpPr>
          <p:nvPr/>
        </p:nvSpPr>
        <p:spPr bwMode="auto">
          <a:xfrm>
            <a:off x="609600" y="4114800"/>
            <a:ext cx="8001000" cy="608013"/>
          </a:xfrm>
          <a:prstGeom prst="rect">
            <a:avLst/>
          </a:prstGeom>
          <a:noFill/>
          <a:ln w="9525">
            <a:noFill/>
            <a:miter lim="800000"/>
            <a:headEnd/>
            <a:tailEnd/>
          </a:ln>
        </p:spPr>
        <p:txBody>
          <a:bodyPr wrap="none" anchor="ctr">
            <a:prstTxWarp prst="textNoShape">
              <a:avLst/>
            </a:prstTxWarp>
          </a:bodyPr>
          <a:lstStyle/>
          <a:p>
            <a:endParaRPr lang="en-US" b="1">
              <a:latin typeface="Arial" charset="0"/>
            </a:endParaRPr>
          </a:p>
        </p:txBody>
      </p:sp>
      <p:sp>
        <p:nvSpPr>
          <p:cNvPr id="565279" name="Rectangle 31"/>
          <p:cNvSpPr>
            <a:spLocks noChangeArrowheads="1"/>
          </p:cNvSpPr>
          <p:nvPr/>
        </p:nvSpPr>
        <p:spPr bwMode="auto">
          <a:xfrm>
            <a:off x="992188" y="3776663"/>
            <a:ext cx="1524000" cy="692150"/>
          </a:xfrm>
          <a:prstGeom prst="rect">
            <a:avLst/>
          </a:prstGeom>
          <a:noFill/>
          <a:ln w="9525">
            <a:noFill/>
            <a:miter lim="800000"/>
            <a:headEnd/>
            <a:tailEnd/>
          </a:ln>
        </p:spPr>
        <p:txBody>
          <a:bodyPr wrap="none">
            <a:prstTxWarp prst="textNoShape">
              <a:avLst/>
            </a:prstTxWarp>
            <a:spAutoFit/>
          </a:bodyPr>
          <a:lstStyle/>
          <a:p>
            <a:pPr algn="ctr" eaLnBrk="0" hangingPunct="0">
              <a:lnSpc>
                <a:spcPct val="80000"/>
              </a:lnSpc>
            </a:pPr>
            <a:r>
              <a:rPr lang="en-US" sz="2400">
                <a:solidFill>
                  <a:srgbClr val="FFFF00"/>
                </a:solidFill>
                <a:latin typeface="Arial" charset="0"/>
              </a:rPr>
              <a:t>Stress</a:t>
            </a:r>
          </a:p>
          <a:p>
            <a:pPr algn="ctr" eaLnBrk="0" hangingPunct="0">
              <a:lnSpc>
                <a:spcPct val="80000"/>
              </a:lnSpc>
            </a:pPr>
            <a:r>
              <a:rPr lang="en-US" sz="2400">
                <a:solidFill>
                  <a:srgbClr val="FFFF00"/>
                </a:solidFill>
                <a:latin typeface="Arial" charset="0"/>
              </a:rPr>
              <a:t>Orientation</a:t>
            </a:r>
          </a:p>
        </p:txBody>
      </p:sp>
      <p:sp>
        <p:nvSpPr>
          <p:cNvPr id="565280" name="Rectangle 32"/>
          <p:cNvSpPr>
            <a:spLocks noChangeArrowheads="1"/>
          </p:cNvSpPr>
          <p:nvPr/>
        </p:nvSpPr>
        <p:spPr bwMode="auto">
          <a:xfrm>
            <a:off x="4270375" y="3887788"/>
            <a:ext cx="4416425"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rgbClr val="FAFD00"/>
                </a:solidFill>
                <a:latin typeface="Arial" charset="0"/>
              </a:rPr>
              <a:t>Orientation of Wellbore failures</a:t>
            </a:r>
          </a:p>
        </p:txBody>
      </p:sp>
      <p:sp>
        <p:nvSpPr>
          <p:cNvPr id="565281" name="Text Box 33"/>
          <p:cNvSpPr txBox="1">
            <a:spLocks noChangeArrowheads="1"/>
          </p:cNvSpPr>
          <p:nvPr/>
        </p:nvSpPr>
        <p:spPr bwMode="auto">
          <a:xfrm>
            <a:off x="873125" y="990600"/>
            <a:ext cx="1762125"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latin typeface="Arial" charset="0"/>
              </a:rPr>
              <a:t>Parameter</a:t>
            </a:r>
            <a:r>
              <a:rPr lang="en-US" sz="2400" b="1">
                <a:solidFill>
                  <a:schemeClr val="hlink"/>
                </a:solidFill>
                <a:latin typeface="Arial" charset="0"/>
              </a:rPr>
              <a:t> </a:t>
            </a:r>
          </a:p>
        </p:txBody>
      </p:sp>
      <p:sp>
        <p:nvSpPr>
          <p:cNvPr id="565282" name="Text Box 34"/>
          <p:cNvSpPr txBox="1">
            <a:spLocks noChangeArrowheads="1"/>
          </p:cNvSpPr>
          <p:nvPr/>
        </p:nvSpPr>
        <p:spPr bwMode="auto">
          <a:xfrm>
            <a:off x="5638800" y="990600"/>
            <a:ext cx="930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FFFF00"/>
                </a:solidFill>
                <a:latin typeface="Arial" charset="0"/>
              </a:rPr>
              <a:t>Data </a:t>
            </a:r>
          </a:p>
        </p:txBody>
      </p:sp>
      <p:sp>
        <p:nvSpPr>
          <p:cNvPr id="565283" name="Line 35"/>
          <p:cNvSpPr>
            <a:spLocks noChangeShapeType="1"/>
          </p:cNvSpPr>
          <p:nvPr/>
        </p:nvSpPr>
        <p:spPr bwMode="auto">
          <a:xfrm>
            <a:off x="304800" y="1447800"/>
            <a:ext cx="8305800" cy="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565284" name="Line 36"/>
          <p:cNvSpPr>
            <a:spLocks noChangeShapeType="1"/>
          </p:cNvSpPr>
          <p:nvPr/>
        </p:nvSpPr>
        <p:spPr bwMode="auto">
          <a:xfrm>
            <a:off x="3200400" y="2657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5" name="Line 37"/>
          <p:cNvSpPr>
            <a:spLocks noChangeShapeType="1"/>
          </p:cNvSpPr>
          <p:nvPr/>
        </p:nvSpPr>
        <p:spPr bwMode="auto">
          <a:xfrm>
            <a:off x="3200400" y="33401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6" name="Line 38"/>
          <p:cNvSpPr>
            <a:spLocks noChangeShapeType="1"/>
          </p:cNvSpPr>
          <p:nvPr/>
        </p:nvSpPr>
        <p:spPr bwMode="auto">
          <a:xfrm>
            <a:off x="3217863" y="53562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7" name="Rectangle 39"/>
          <p:cNvSpPr>
            <a:spLocks noChangeArrowheads="1"/>
          </p:cNvSpPr>
          <p:nvPr/>
        </p:nvSpPr>
        <p:spPr bwMode="auto">
          <a:xfrm>
            <a:off x="476250" y="5089525"/>
            <a:ext cx="2590800" cy="5334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Rock Strength</a:t>
            </a:r>
          </a:p>
        </p:txBody>
      </p:sp>
      <p:sp>
        <p:nvSpPr>
          <p:cNvPr id="565288" name="Text Box 40"/>
          <p:cNvSpPr txBox="1">
            <a:spLocks noChangeArrowheads="1"/>
          </p:cNvSpPr>
          <p:nvPr/>
        </p:nvSpPr>
        <p:spPr bwMode="auto">
          <a:xfrm>
            <a:off x="4208463" y="51276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Lab, Logs, Modeling well failure </a:t>
            </a:r>
          </a:p>
        </p:txBody>
      </p:sp>
      <p:sp>
        <p:nvSpPr>
          <p:cNvPr id="565289" name="Line 41"/>
          <p:cNvSpPr>
            <a:spLocks noChangeShapeType="1"/>
          </p:cNvSpPr>
          <p:nvPr/>
        </p:nvSpPr>
        <p:spPr bwMode="auto">
          <a:xfrm>
            <a:off x="3200400" y="5959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90" name="Rectangle 42"/>
          <p:cNvSpPr>
            <a:spLocks noChangeArrowheads="1"/>
          </p:cNvSpPr>
          <p:nvPr/>
        </p:nvSpPr>
        <p:spPr bwMode="auto">
          <a:xfrm>
            <a:off x="458788" y="569277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Faults/Bedding Planes</a:t>
            </a:r>
          </a:p>
        </p:txBody>
      </p:sp>
      <p:sp>
        <p:nvSpPr>
          <p:cNvPr id="565291" name="Text Box 43"/>
          <p:cNvSpPr txBox="1">
            <a:spLocks noChangeArrowheads="1"/>
          </p:cNvSpPr>
          <p:nvPr/>
        </p:nvSpPr>
        <p:spPr bwMode="auto">
          <a:xfrm>
            <a:off x="4191000" y="5732463"/>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Wellbore Imaging</a:t>
            </a:r>
          </a:p>
        </p:txBody>
      </p:sp>
      <p:sp>
        <p:nvSpPr>
          <p:cNvPr id="45" name="Rectangle 44"/>
          <p:cNvSpPr/>
          <p:nvPr/>
        </p:nvSpPr>
        <p:spPr>
          <a:xfrm>
            <a:off x="457200" y="1616075"/>
            <a:ext cx="8077200" cy="876828"/>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28134" y="101605"/>
            <a:ext cx="7772400" cy="762000"/>
          </a:xfrm>
        </p:spPr>
        <p:txBody>
          <a:bodyPr>
            <a:normAutofit/>
          </a:bodyPr>
          <a:lstStyle/>
          <a:p>
            <a:r>
              <a:rPr lang="en-US" sz="3200" dirty="0">
                <a:latin typeface="Arial"/>
                <a:cs typeface="Arial"/>
              </a:rPr>
              <a:t>Calculating a Value for </a:t>
            </a:r>
            <a:r>
              <a:rPr lang="en-US" sz="3200" dirty="0" err="1">
                <a:latin typeface="Arial"/>
                <a:cs typeface="Arial"/>
              </a:rPr>
              <a:t>S</a:t>
            </a:r>
            <a:r>
              <a:rPr lang="en-US" sz="3200" baseline="-25000" dirty="0" err="1">
                <a:latin typeface="Arial"/>
                <a:cs typeface="Arial"/>
              </a:rPr>
              <a:t>v</a:t>
            </a:r>
            <a:endParaRPr lang="en-US" sz="3200" dirty="0">
              <a:latin typeface="Arial"/>
              <a:cs typeface="Arial"/>
            </a:endParaRPr>
          </a:p>
        </p:txBody>
      </p:sp>
      <p:sp>
        <p:nvSpPr>
          <p:cNvPr id="140291" name="Text Box 3"/>
          <p:cNvSpPr txBox="1">
            <a:spLocks noChangeArrowheads="1"/>
          </p:cNvSpPr>
          <p:nvPr/>
        </p:nvSpPr>
        <p:spPr bwMode="auto">
          <a:xfrm>
            <a:off x="3200400" y="1954213"/>
            <a:ext cx="2050778" cy="584753"/>
          </a:xfrm>
          <a:prstGeom prst="rect">
            <a:avLst/>
          </a:prstGeom>
          <a:noFill/>
          <a:ln w="9525">
            <a:noFill/>
            <a:miter lim="800000"/>
            <a:headEnd/>
            <a:tailEnd/>
          </a:ln>
          <a:effectLst/>
        </p:spPr>
        <p:txBody>
          <a:bodyPr wrap="none" lIns="91417" tIns="45709" rIns="91417" bIns="45709">
            <a:prstTxWarp prst="textNoShape">
              <a:avLst/>
            </a:prstTxWarp>
            <a:spAutoFit/>
          </a:bodyPr>
          <a:lstStyle/>
          <a:p>
            <a:r>
              <a:rPr lang="en-US" dirty="0" err="1">
                <a:latin typeface="Times" charset="0"/>
              </a:rPr>
              <a:t>S</a:t>
            </a:r>
            <a:r>
              <a:rPr lang="en-US" baseline="-25000" dirty="0" err="1">
                <a:latin typeface="Times" charset="0"/>
              </a:rPr>
              <a:t>v</a:t>
            </a:r>
            <a:r>
              <a:rPr lang="en-US" dirty="0">
                <a:latin typeface="Times" charset="0"/>
              </a:rPr>
              <a:t> =</a:t>
            </a:r>
            <a:r>
              <a:rPr lang="en-US" sz="4800" baseline="-5000" dirty="0">
                <a:latin typeface="Times" charset="0"/>
              </a:rPr>
              <a:t>∫</a:t>
            </a:r>
            <a:r>
              <a:rPr lang="en-US" dirty="0" err="1">
                <a:latin typeface="Symbol" charset="2"/>
              </a:rPr>
              <a:t>r</a:t>
            </a:r>
            <a:r>
              <a:rPr lang="en-US" dirty="0" err="1">
                <a:latin typeface="Times" charset="0"/>
              </a:rPr>
              <a:t>(z)gdz</a:t>
            </a:r>
            <a:r>
              <a:rPr lang="en-US" dirty="0" smtClean="0">
                <a:latin typeface="Times" charset="0"/>
              </a:rPr>
              <a:t> ≈  </a:t>
            </a:r>
            <a:r>
              <a:rPr lang="en-US" dirty="0" err="1">
                <a:latin typeface="Symbol" charset="2"/>
                <a:sym typeface="Symbol" charset="2"/>
              </a:rPr>
              <a:t>r</a:t>
            </a:r>
            <a:r>
              <a:rPr lang="en-US" dirty="0" err="1">
                <a:latin typeface="Times" charset="0"/>
              </a:rPr>
              <a:t>gz</a:t>
            </a:r>
            <a:endParaRPr lang="en-US" dirty="0">
              <a:latin typeface="Times" charset="0"/>
            </a:endParaRPr>
          </a:p>
        </p:txBody>
      </p:sp>
      <p:sp>
        <p:nvSpPr>
          <p:cNvPr id="140292" name="Text Box 4"/>
          <p:cNvSpPr txBox="1">
            <a:spLocks noChangeArrowheads="1"/>
          </p:cNvSpPr>
          <p:nvPr/>
        </p:nvSpPr>
        <p:spPr bwMode="auto">
          <a:xfrm>
            <a:off x="2508404" y="3810000"/>
            <a:ext cx="4093855" cy="1138751"/>
          </a:xfrm>
          <a:prstGeom prst="rect">
            <a:avLst/>
          </a:prstGeom>
          <a:noFill/>
          <a:ln w="9525">
            <a:noFill/>
            <a:miter lim="800000"/>
            <a:headEnd/>
            <a:tailEnd/>
          </a:ln>
          <a:effectLst/>
        </p:spPr>
        <p:txBody>
          <a:bodyPr wrap="none" lIns="91417" tIns="45709" rIns="91417" bIns="45709">
            <a:prstTxWarp prst="textNoShape">
              <a:avLst/>
            </a:prstTxWarp>
            <a:spAutoFit/>
          </a:bodyPr>
          <a:lstStyle/>
          <a:p>
            <a:pPr algn="ctr"/>
            <a:r>
              <a:rPr lang="en-US" dirty="0" err="1">
                <a:latin typeface="Times" charset="0"/>
              </a:rPr>
              <a:t>S</a:t>
            </a:r>
            <a:r>
              <a:rPr lang="en-US" baseline="-25000" dirty="0" err="1">
                <a:latin typeface="Times" charset="0"/>
              </a:rPr>
              <a:t>v</a:t>
            </a:r>
            <a:r>
              <a:rPr lang="en-US" dirty="0">
                <a:latin typeface="Times" charset="0"/>
              </a:rPr>
              <a:t> = </a:t>
            </a:r>
            <a:r>
              <a:rPr lang="en-US" dirty="0" err="1">
                <a:latin typeface="Symbol" charset="2"/>
                <a:sym typeface="Symbol" charset="2"/>
              </a:rPr>
              <a:t>r</a:t>
            </a:r>
            <a:r>
              <a:rPr lang="en-US" baseline="-25000" dirty="0" err="1">
                <a:latin typeface="Times" charset="0"/>
              </a:rPr>
              <a:t>w</a:t>
            </a:r>
            <a:r>
              <a:rPr lang="en-US" dirty="0" err="1">
                <a:latin typeface="Times" charset="0"/>
              </a:rPr>
              <a:t>gz</a:t>
            </a:r>
            <a:r>
              <a:rPr lang="en-US" baseline="-25000" dirty="0" err="1">
                <a:latin typeface="Times" charset="0"/>
              </a:rPr>
              <a:t>w</a:t>
            </a:r>
            <a:r>
              <a:rPr lang="en-US" dirty="0">
                <a:latin typeface="Times" charset="0"/>
              </a:rPr>
              <a:t> + </a:t>
            </a:r>
            <a:r>
              <a:rPr lang="en-US" sz="4800" baseline="-5000" dirty="0">
                <a:latin typeface="Times" charset="0"/>
              </a:rPr>
              <a:t>∫</a:t>
            </a:r>
            <a:r>
              <a:rPr lang="en-US" dirty="0" err="1">
                <a:latin typeface="Symbol" charset="2"/>
              </a:rPr>
              <a:t>r</a:t>
            </a:r>
            <a:r>
              <a:rPr lang="en-US" dirty="0" err="1">
                <a:latin typeface="Times" charset="0"/>
              </a:rPr>
              <a:t>(z)gdz</a:t>
            </a:r>
            <a:r>
              <a:rPr lang="en-US" dirty="0" smtClean="0">
                <a:latin typeface="Times" charset="0"/>
              </a:rPr>
              <a:t> </a:t>
            </a:r>
            <a:r>
              <a:rPr lang="en-US" dirty="0" smtClean="0">
                <a:latin typeface="Times" charset="0"/>
              </a:rPr>
              <a:t>≈</a:t>
            </a:r>
            <a:r>
              <a:rPr lang="en-US" dirty="0" smtClean="0">
                <a:latin typeface="Times" charset="0"/>
              </a:rPr>
              <a:t>  </a:t>
            </a:r>
            <a:r>
              <a:rPr lang="en-US" dirty="0" err="1">
                <a:latin typeface="Symbol" charset="2"/>
                <a:sym typeface="Symbol" charset="2"/>
              </a:rPr>
              <a:t>r</a:t>
            </a:r>
            <a:r>
              <a:rPr lang="en-US" baseline="-25000" dirty="0" err="1">
                <a:latin typeface="Times" charset="0"/>
              </a:rPr>
              <a:t>w</a:t>
            </a:r>
            <a:r>
              <a:rPr lang="en-US" dirty="0" err="1">
                <a:latin typeface="Times" charset="0"/>
              </a:rPr>
              <a:t>gz</a:t>
            </a:r>
            <a:r>
              <a:rPr lang="en-US" baseline="-25000" dirty="0" err="1">
                <a:latin typeface="Times" charset="0"/>
              </a:rPr>
              <a:t>w</a:t>
            </a:r>
            <a:r>
              <a:rPr lang="en-US" baseline="-25000" dirty="0">
                <a:latin typeface="Times" charset="0"/>
              </a:rPr>
              <a:t> + </a:t>
            </a:r>
            <a:r>
              <a:rPr lang="en-US" dirty="0" err="1">
                <a:latin typeface="Symbol" charset="2"/>
                <a:sym typeface="Symbol" charset="2"/>
              </a:rPr>
              <a:t>r</a:t>
            </a:r>
            <a:r>
              <a:rPr lang="en-US" dirty="0" err="1">
                <a:latin typeface="Times" charset="0"/>
              </a:rPr>
              <a:t>g(z-z</a:t>
            </a:r>
            <a:r>
              <a:rPr lang="en-US" baseline="-25000" dirty="0" err="1">
                <a:latin typeface="Times" charset="0"/>
              </a:rPr>
              <a:t>w</a:t>
            </a:r>
            <a:r>
              <a:rPr lang="en-US" dirty="0">
                <a:latin typeface="Times" charset="0"/>
              </a:rPr>
              <a:t>)</a:t>
            </a:r>
          </a:p>
          <a:p>
            <a:pPr algn="ctr"/>
            <a:endParaRPr lang="en-US" dirty="0" smtClean="0">
              <a:latin typeface="Times" charset="0"/>
            </a:endParaRPr>
          </a:p>
          <a:p>
            <a:pPr algn="ctr"/>
            <a:endParaRPr lang="en-US" dirty="0">
              <a:latin typeface="Times" charset="0"/>
            </a:endParaRPr>
          </a:p>
        </p:txBody>
      </p:sp>
      <p:sp>
        <p:nvSpPr>
          <p:cNvPr id="140293" name="Rectangle 5"/>
          <p:cNvSpPr>
            <a:spLocks noChangeArrowheads="1"/>
          </p:cNvSpPr>
          <p:nvPr/>
        </p:nvSpPr>
        <p:spPr bwMode="auto">
          <a:xfrm>
            <a:off x="2286000" y="3048000"/>
            <a:ext cx="4633913" cy="396875"/>
          </a:xfrm>
          <a:prstGeom prst="rect">
            <a:avLst/>
          </a:prstGeom>
          <a:noFill/>
          <a:ln w="9525">
            <a:noFill/>
            <a:miter lim="800000"/>
            <a:headEnd/>
            <a:tailEnd/>
          </a:ln>
          <a:effectLst/>
        </p:spPr>
        <p:txBody>
          <a:bodyPr wrap="none" lIns="91417" tIns="45709" rIns="91417" bIns="45709">
            <a:prstTxWarp prst="textNoShape">
              <a:avLst/>
            </a:prstTxWarp>
            <a:spAutoFit/>
          </a:bodyPr>
          <a:lstStyle/>
          <a:p>
            <a:pPr>
              <a:spcBef>
                <a:spcPct val="50000"/>
              </a:spcBef>
            </a:pPr>
            <a:r>
              <a:rPr lang="en-US" sz="2000"/>
              <a:t>Correcting for water depth in offshore areas</a:t>
            </a:r>
          </a:p>
        </p:txBody>
      </p:sp>
      <p:sp>
        <p:nvSpPr>
          <p:cNvPr id="140294" name="Text Box 6"/>
          <p:cNvSpPr txBox="1">
            <a:spLocks noChangeArrowheads="1"/>
          </p:cNvSpPr>
          <p:nvPr/>
        </p:nvSpPr>
        <p:spPr bwMode="auto">
          <a:xfrm>
            <a:off x="4690546" y="1817687"/>
            <a:ext cx="336550" cy="641350"/>
          </a:xfrm>
          <a:prstGeom prst="rect">
            <a:avLst/>
          </a:prstGeom>
          <a:noFill/>
          <a:ln w="9525">
            <a:noFill/>
            <a:miter lim="800000"/>
            <a:headEnd/>
            <a:tailEnd/>
          </a:ln>
          <a:effectLst/>
        </p:spPr>
        <p:txBody>
          <a:bodyPr wrap="none" lIns="91417" tIns="45709" rIns="91417" bIns="45709">
            <a:prstTxWarp prst="textNoShape">
              <a:avLst/>
            </a:prstTxWarp>
            <a:spAutoFit/>
          </a:bodyPr>
          <a:lstStyle/>
          <a:p>
            <a:r>
              <a:rPr lang="en-US" sz="3600" dirty="0">
                <a:latin typeface="Times" charset="0"/>
              </a:rPr>
              <a:t>-</a:t>
            </a:r>
          </a:p>
        </p:txBody>
      </p:sp>
      <p:sp>
        <p:nvSpPr>
          <p:cNvPr id="140295" name="Text Box 7"/>
          <p:cNvSpPr txBox="1">
            <a:spLocks noChangeArrowheads="1"/>
          </p:cNvSpPr>
          <p:nvPr/>
        </p:nvSpPr>
        <p:spPr bwMode="auto">
          <a:xfrm>
            <a:off x="5638809" y="3886197"/>
            <a:ext cx="285750" cy="457200"/>
          </a:xfrm>
          <a:prstGeom prst="rect">
            <a:avLst/>
          </a:prstGeom>
          <a:noFill/>
          <a:ln w="9525">
            <a:noFill/>
            <a:miter lim="800000"/>
            <a:headEnd/>
            <a:tailEnd/>
          </a:ln>
          <a:effectLst/>
        </p:spPr>
        <p:txBody>
          <a:bodyPr wrap="none">
            <a:prstTxWarp prst="textNoShape">
              <a:avLst/>
            </a:prstTxWarp>
            <a:spAutoFit/>
          </a:bodyPr>
          <a:lstStyle/>
          <a:p>
            <a:r>
              <a:rPr lang="en-US" dirty="0"/>
              <a:t>-</a:t>
            </a:r>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12" name="Text Box 6"/>
          <p:cNvSpPr txBox="1">
            <a:spLocks noChangeArrowheads="1"/>
          </p:cNvSpPr>
          <p:nvPr/>
        </p:nvSpPr>
        <p:spPr bwMode="auto">
          <a:xfrm>
            <a:off x="5604931" y="3697253"/>
            <a:ext cx="336550" cy="641350"/>
          </a:xfrm>
          <a:prstGeom prst="rect">
            <a:avLst/>
          </a:prstGeom>
          <a:noFill/>
          <a:ln w="9525">
            <a:noFill/>
            <a:miter lim="800000"/>
            <a:headEnd/>
            <a:tailEnd/>
          </a:ln>
          <a:effectLst/>
        </p:spPr>
        <p:txBody>
          <a:bodyPr wrap="none" lIns="91417" tIns="45709" rIns="91417" bIns="45709">
            <a:prstTxWarp prst="textNoShape">
              <a:avLst/>
            </a:prstTxWarp>
            <a:spAutoFit/>
          </a:bodyPr>
          <a:lstStyle/>
          <a:p>
            <a:r>
              <a:rPr lang="en-US" sz="3600" dirty="0">
                <a:latin typeface="Times" charset="0"/>
              </a:rPr>
              <a: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96258" name="Picture 2050"/>
          <p:cNvPicPr>
            <a:picLocks noChangeAspect="1" noChangeArrowheads="1"/>
          </p:cNvPicPr>
          <p:nvPr/>
        </p:nvPicPr>
        <p:blipFill>
          <a:blip r:embed="rId2"/>
          <a:srcRect/>
          <a:stretch>
            <a:fillRect/>
          </a:stretch>
        </p:blipFill>
        <p:spPr bwMode="auto">
          <a:xfrm>
            <a:off x="626521" y="863598"/>
            <a:ext cx="7848600" cy="5882895"/>
          </a:xfrm>
          <a:prstGeom prst="rect">
            <a:avLst/>
          </a:prstGeom>
          <a:noFill/>
          <a:ln w="9525">
            <a:noFill/>
            <a:miter lim="800000"/>
            <a:headEnd/>
            <a:tailEnd/>
          </a:ln>
          <a:effectLst/>
        </p:spPr>
      </p:pic>
      <p:sp>
        <p:nvSpPr>
          <p:cNvPr id="96259" name="Text Box 2051"/>
          <p:cNvSpPr txBox="1">
            <a:spLocks noChangeArrowheads="1"/>
          </p:cNvSpPr>
          <p:nvPr/>
        </p:nvSpPr>
        <p:spPr bwMode="auto">
          <a:xfrm>
            <a:off x="1026594" y="32282"/>
            <a:ext cx="8075602" cy="584753"/>
          </a:xfrm>
          <a:prstGeom prst="rect">
            <a:avLst/>
          </a:prstGeom>
          <a:noFill/>
          <a:ln w="9525">
            <a:noFill/>
            <a:miter lim="800000"/>
            <a:headEnd/>
            <a:tailEnd/>
          </a:ln>
          <a:effectLst/>
        </p:spPr>
        <p:txBody>
          <a:bodyPr wrap="none" lIns="91417" tIns="45709" rIns="91417" bIns="45709">
            <a:prstTxWarp prst="textNoShape">
              <a:avLst/>
            </a:prstTxWarp>
            <a:spAutoFit/>
          </a:bodyPr>
          <a:lstStyle/>
          <a:p>
            <a:r>
              <a:rPr lang="en-US" sz="3200" dirty="0">
                <a:solidFill>
                  <a:srgbClr val="000000"/>
                </a:solidFill>
                <a:latin typeface="Arial" charset="0"/>
              </a:rPr>
              <a:t>Estimating Overburden Stress from Density</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15714" name="Picture 2" descr="Shmin vs Depth(B&amp;W)"/>
          <p:cNvPicPr>
            <a:picLocks noChangeAspect="1" noChangeArrowheads="1"/>
          </p:cNvPicPr>
          <p:nvPr/>
        </p:nvPicPr>
        <p:blipFill>
          <a:blip r:embed="rId2"/>
          <a:srcRect/>
          <a:stretch>
            <a:fillRect/>
          </a:stretch>
        </p:blipFill>
        <p:spPr bwMode="auto">
          <a:xfrm>
            <a:off x="189984" y="1139820"/>
            <a:ext cx="4400550" cy="5413375"/>
          </a:xfrm>
          <a:prstGeom prst="rect">
            <a:avLst/>
          </a:prstGeom>
          <a:noFill/>
        </p:spPr>
      </p:pic>
      <p:sp>
        <p:nvSpPr>
          <p:cNvPr id="115716" name="Text Box 4"/>
          <p:cNvSpPr txBox="1">
            <a:spLocks noChangeArrowheads="1"/>
          </p:cNvSpPr>
          <p:nvPr/>
        </p:nvSpPr>
        <p:spPr bwMode="auto">
          <a:xfrm>
            <a:off x="1481681" y="143935"/>
            <a:ext cx="6221775" cy="584776"/>
          </a:xfrm>
          <a:prstGeom prst="rect">
            <a:avLst/>
          </a:prstGeom>
          <a:noFill/>
          <a:ln w="12700">
            <a:noFill/>
            <a:miter lim="800000"/>
            <a:headEnd/>
            <a:tailEnd/>
          </a:ln>
          <a:effectLst/>
        </p:spPr>
        <p:txBody>
          <a:bodyPr wrap="none">
            <a:prstTxWarp prst="textNoShape">
              <a:avLst/>
            </a:prstTxWarp>
            <a:spAutoFit/>
          </a:bodyPr>
          <a:lstStyle/>
          <a:p>
            <a:r>
              <a:rPr lang="en-US" sz="3200" dirty="0" err="1">
                <a:solidFill>
                  <a:srgbClr val="000000"/>
                </a:solidFill>
                <a:latin typeface="Arial" charset="0"/>
              </a:rPr>
              <a:t>Visund</a:t>
            </a:r>
            <a:r>
              <a:rPr lang="en-US" sz="3200" dirty="0">
                <a:solidFill>
                  <a:srgbClr val="000000"/>
                </a:solidFill>
                <a:latin typeface="Arial" charset="0"/>
              </a:rPr>
              <a:t> Field, Northern North Sea</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10" name="TextBox 9"/>
          <p:cNvSpPr txBox="1"/>
          <p:nvPr/>
        </p:nvSpPr>
        <p:spPr>
          <a:xfrm>
            <a:off x="4842933" y="1794933"/>
            <a:ext cx="3982130" cy="4154983"/>
          </a:xfrm>
          <a:prstGeom prst="rect">
            <a:avLst/>
          </a:prstGeom>
          <a:noFill/>
          <a:ln>
            <a:solidFill>
              <a:schemeClr val="tx1"/>
            </a:solidFill>
          </a:ln>
        </p:spPr>
        <p:txBody>
          <a:bodyPr wrap="none" rtlCol="0">
            <a:spAutoFit/>
          </a:bodyPr>
          <a:lstStyle/>
          <a:p>
            <a:r>
              <a:rPr lang="en-US" sz="2400" dirty="0" smtClean="0">
                <a:latin typeface="Arial"/>
                <a:cs typeface="Arial"/>
              </a:rPr>
              <a:t>S</a:t>
            </a:r>
            <a:r>
              <a:rPr lang="en-US" sz="2400" baseline="-25000" dirty="0" smtClean="0">
                <a:latin typeface="Arial"/>
                <a:cs typeface="Arial"/>
              </a:rPr>
              <a:t>3</a:t>
            </a:r>
            <a:r>
              <a:rPr lang="en-US" sz="2400" dirty="0" smtClean="0">
                <a:latin typeface="Arial"/>
                <a:cs typeface="Arial"/>
              </a:rPr>
              <a:t> (as measured by</a:t>
            </a:r>
          </a:p>
          <a:p>
            <a:r>
              <a:rPr lang="en-US" sz="2400" dirty="0" smtClean="0">
                <a:latin typeface="Arial"/>
                <a:cs typeface="Arial"/>
              </a:rPr>
              <a:t>hydraulic fracturing) is</a:t>
            </a:r>
          </a:p>
          <a:p>
            <a:r>
              <a:rPr lang="en-US" sz="2400" dirty="0" smtClean="0">
                <a:latin typeface="Arial"/>
                <a:cs typeface="Arial"/>
              </a:rPr>
              <a:t>slightly less than </a:t>
            </a:r>
            <a:r>
              <a:rPr lang="en-US" sz="2400" dirty="0" err="1" smtClean="0">
                <a:latin typeface="Arial"/>
                <a:cs typeface="Arial"/>
              </a:rPr>
              <a:t>S</a:t>
            </a:r>
            <a:r>
              <a:rPr lang="en-US" sz="2400" baseline="-25000" dirty="0" err="1" smtClean="0">
                <a:latin typeface="Arial"/>
                <a:cs typeface="Arial"/>
              </a:rPr>
              <a:t>v</a:t>
            </a:r>
            <a:endParaRPr lang="en-US" sz="2400" baseline="-25000" dirty="0" smtClean="0">
              <a:latin typeface="Arial"/>
              <a:cs typeface="Arial"/>
            </a:endParaRPr>
          </a:p>
          <a:p>
            <a:endParaRPr lang="en-US" sz="2400" dirty="0" smtClean="0">
              <a:latin typeface="Arial"/>
              <a:cs typeface="Arial"/>
            </a:endParaRPr>
          </a:p>
          <a:p>
            <a:r>
              <a:rPr lang="en-US" sz="2400" dirty="0" smtClean="0">
                <a:latin typeface="Arial"/>
                <a:cs typeface="Arial"/>
              </a:rPr>
              <a:t>Consistent with strike-slip/</a:t>
            </a:r>
          </a:p>
          <a:p>
            <a:r>
              <a:rPr lang="en-US" sz="2400" dirty="0" smtClean="0">
                <a:latin typeface="Arial"/>
                <a:cs typeface="Arial"/>
              </a:rPr>
              <a:t>reverse faulting regime.</a:t>
            </a:r>
          </a:p>
          <a:p>
            <a:endParaRPr lang="en-US" sz="2400" dirty="0" smtClean="0">
              <a:latin typeface="Arial"/>
              <a:cs typeface="Arial"/>
            </a:endParaRPr>
          </a:p>
          <a:p>
            <a:r>
              <a:rPr lang="en-US" sz="2400" dirty="0" smtClean="0">
                <a:latin typeface="Arial"/>
                <a:cs typeface="Arial"/>
              </a:rPr>
              <a:t>Why do we care?</a:t>
            </a:r>
          </a:p>
          <a:p>
            <a:endParaRPr lang="en-US" sz="2400" dirty="0" smtClean="0">
              <a:latin typeface="Arial"/>
              <a:cs typeface="Arial"/>
            </a:endParaRPr>
          </a:p>
          <a:p>
            <a:r>
              <a:rPr lang="en-US" sz="2400" dirty="0" smtClean="0">
                <a:latin typeface="Arial"/>
                <a:cs typeface="Arial"/>
              </a:rPr>
              <a:t>Hint: It has something to</a:t>
            </a:r>
          </a:p>
          <a:p>
            <a:r>
              <a:rPr lang="en-US" sz="2400" dirty="0" smtClean="0">
                <a:latin typeface="Arial"/>
                <a:cs typeface="Arial"/>
              </a:rPr>
              <a:t>do with hydraulic fracturing.</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4" name="Rectangle 43"/>
          <p:cNvSpPr/>
          <p:nvPr/>
        </p:nvSpPr>
        <p:spPr>
          <a:xfrm>
            <a:off x="-203200" y="-165100"/>
            <a:ext cx="10058400" cy="7480300"/>
          </a:xfrm>
          <a:prstGeom prst="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250" name="Rectangle 2"/>
          <p:cNvSpPr>
            <a:spLocks noChangeArrowheads="1"/>
          </p:cNvSpPr>
          <p:nvPr/>
        </p:nvSpPr>
        <p:spPr bwMode="auto">
          <a:xfrm>
            <a:off x="0" y="0"/>
            <a:ext cx="9144000" cy="6858000"/>
          </a:xfrm>
          <a:prstGeom prst="rect">
            <a:avLst/>
          </a:prstGeom>
          <a:noFill/>
          <a:ln w="12700" cap="sq">
            <a:noFill/>
            <a:miter lim="800000"/>
            <a:headEnd/>
            <a:tailEnd/>
          </a:ln>
        </p:spPr>
        <p:txBody>
          <a:bodyPr wrap="none" anchor="ctr">
            <a:prstTxWarp prst="textNoShape">
              <a:avLst/>
            </a:prstTxWarp>
          </a:bodyPr>
          <a:lstStyle/>
          <a:p>
            <a:endParaRPr lang="en-US" b="1">
              <a:latin typeface="Arial" charset="0"/>
            </a:endParaRPr>
          </a:p>
        </p:txBody>
      </p:sp>
      <p:sp>
        <p:nvSpPr>
          <p:cNvPr id="565251" name="Line 3"/>
          <p:cNvSpPr>
            <a:spLocks noChangeShapeType="1"/>
          </p:cNvSpPr>
          <p:nvPr/>
        </p:nvSpPr>
        <p:spPr bwMode="auto">
          <a:xfrm>
            <a:off x="3200400" y="4130675"/>
            <a:ext cx="762000" cy="0"/>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565252" name="Line 4"/>
          <p:cNvSpPr>
            <a:spLocks noChangeShapeType="1"/>
          </p:cNvSpPr>
          <p:nvPr/>
        </p:nvSpPr>
        <p:spPr bwMode="auto">
          <a:xfrm>
            <a:off x="3200400" y="4114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3" name="Line 5"/>
          <p:cNvSpPr>
            <a:spLocks noChangeShapeType="1"/>
          </p:cNvSpPr>
          <p:nvPr/>
        </p:nvSpPr>
        <p:spPr bwMode="auto">
          <a:xfrm>
            <a:off x="3200400" y="48101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4" name="Line 6"/>
          <p:cNvSpPr>
            <a:spLocks noChangeShapeType="1"/>
          </p:cNvSpPr>
          <p:nvPr/>
        </p:nvSpPr>
        <p:spPr bwMode="auto">
          <a:xfrm>
            <a:off x="3200400" y="1955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5" name="Rectangle 7"/>
          <p:cNvSpPr>
            <a:spLocks noChangeArrowheads="1"/>
          </p:cNvSpPr>
          <p:nvPr/>
        </p:nvSpPr>
        <p:spPr bwMode="auto">
          <a:xfrm>
            <a:off x="4114800" y="1490663"/>
            <a:ext cx="4648200" cy="4757737"/>
          </a:xfrm>
          <a:prstGeom prst="rect">
            <a:avLst/>
          </a:prstGeom>
          <a:noFill/>
          <a:ln w="9525">
            <a:noFill/>
            <a:miter lim="800000"/>
            <a:headEnd/>
            <a:tailEnd/>
          </a:ln>
        </p:spPr>
        <p:txBody>
          <a:bodyPr wrap="none" anchor="ctr">
            <a:prstTxWarp prst="textNoShape">
              <a:avLst/>
            </a:prstTxWarp>
          </a:bodyPr>
          <a:lstStyle/>
          <a:p>
            <a:pPr algn="ctr"/>
            <a:endParaRPr lang="en-US">
              <a:solidFill>
                <a:srgbClr val="FFFF00"/>
              </a:solidFill>
              <a:latin typeface="Arial" charset="0"/>
            </a:endParaRPr>
          </a:p>
        </p:txBody>
      </p:sp>
      <p:sp>
        <p:nvSpPr>
          <p:cNvPr id="565256" name="Rectangle 8"/>
          <p:cNvSpPr>
            <a:spLocks noGrp="1" noChangeArrowheads="1"/>
          </p:cNvSpPr>
          <p:nvPr>
            <p:ph type="title" idx="4294967295"/>
          </p:nvPr>
        </p:nvSpPr>
        <p:spPr>
          <a:xfrm>
            <a:off x="237071" y="-250285"/>
            <a:ext cx="8686800" cy="1143000"/>
          </a:xfrm>
        </p:spPr>
        <p:txBody>
          <a:bodyPr/>
          <a:lstStyle/>
          <a:p>
            <a:r>
              <a:rPr lang="en-US" sz="2800" dirty="0">
                <a:solidFill>
                  <a:srgbClr val="FFFF00"/>
                </a:solidFill>
                <a:latin typeface="Arial" charset="0"/>
              </a:rPr>
              <a:t>Developing a Comprehensive </a:t>
            </a:r>
            <a:r>
              <a:rPr lang="en-US" sz="2800" dirty="0" err="1">
                <a:solidFill>
                  <a:srgbClr val="FFFF00"/>
                </a:solidFill>
                <a:latin typeface="Arial" charset="0"/>
              </a:rPr>
              <a:t>Geomechanical</a:t>
            </a:r>
            <a:r>
              <a:rPr lang="en-US" sz="2800" dirty="0">
                <a:solidFill>
                  <a:srgbClr val="FFFF00"/>
                </a:solidFill>
                <a:latin typeface="Arial" charset="0"/>
              </a:rPr>
              <a:t> Model</a:t>
            </a:r>
          </a:p>
        </p:txBody>
      </p:sp>
      <p:sp>
        <p:nvSpPr>
          <p:cNvPr id="565257" name="Rectangle 9"/>
          <p:cNvSpPr>
            <a:spLocks noGrp="1" noChangeArrowheads="1"/>
          </p:cNvSpPr>
          <p:nvPr>
            <p:ph type="body" idx="4294967295"/>
          </p:nvPr>
        </p:nvSpPr>
        <p:spPr>
          <a:xfrm>
            <a:off x="457200" y="1803400"/>
            <a:ext cx="2232025" cy="406400"/>
          </a:xfrm>
        </p:spPr>
        <p:txBody>
          <a:bodyPr/>
          <a:lstStyle/>
          <a:p>
            <a:pPr algn="ctr">
              <a:lnSpc>
                <a:spcPct val="80000"/>
              </a:lnSpc>
              <a:spcBef>
                <a:spcPct val="0"/>
              </a:spcBef>
              <a:buFont typeface="Wingdings" charset="2"/>
              <a:buNone/>
            </a:pPr>
            <a:r>
              <a:rPr lang="en-US" sz="2400">
                <a:solidFill>
                  <a:srgbClr val="FAFD00"/>
                </a:solidFill>
                <a:latin typeface="Arial" charset="0"/>
              </a:rPr>
              <a:t>Vertical stress</a:t>
            </a:r>
          </a:p>
        </p:txBody>
      </p:sp>
      <p:grpSp>
        <p:nvGrpSpPr>
          <p:cNvPr id="2" name="Group 10"/>
          <p:cNvGrpSpPr>
            <a:grpSpLocks/>
          </p:cNvGrpSpPr>
          <p:nvPr/>
        </p:nvGrpSpPr>
        <p:grpSpPr bwMode="auto">
          <a:xfrm>
            <a:off x="4248150" y="1412875"/>
            <a:ext cx="2205038" cy="1087438"/>
            <a:chOff x="2676" y="890"/>
            <a:chExt cx="1389" cy="685"/>
          </a:xfrm>
        </p:grpSpPr>
        <p:sp>
          <p:nvSpPr>
            <p:cNvPr id="565259" name="Rectangle 11"/>
            <p:cNvSpPr>
              <a:spLocks noChangeArrowheads="1"/>
            </p:cNvSpPr>
            <p:nvPr/>
          </p:nvSpPr>
          <p:spPr bwMode="auto">
            <a:xfrm>
              <a:off x="2676" y="1073"/>
              <a:ext cx="112"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S</a:t>
              </a:r>
              <a:endParaRPr lang="en-US" sz="2400">
                <a:solidFill>
                  <a:srgbClr val="FFFF00"/>
                </a:solidFill>
              </a:endParaRPr>
            </a:p>
          </p:txBody>
        </p:sp>
        <p:sp>
          <p:nvSpPr>
            <p:cNvPr id="565260" name="Rectangle 12"/>
            <p:cNvSpPr>
              <a:spLocks noChangeArrowheads="1"/>
            </p:cNvSpPr>
            <p:nvPr/>
          </p:nvSpPr>
          <p:spPr bwMode="auto">
            <a:xfrm>
              <a:off x="2781" y="1238"/>
              <a:ext cx="57"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v</a:t>
              </a:r>
              <a:endParaRPr lang="en-US" sz="2400">
                <a:solidFill>
                  <a:srgbClr val="FFFF00"/>
                </a:solidFill>
              </a:endParaRPr>
            </a:p>
          </p:txBody>
        </p:sp>
        <p:sp>
          <p:nvSpPr>
            <p:cNvPr id="565261" name="Rectangle 13"/>
            <p:cNvSpPr>
              <a:spLocks noChangeArrowheads="1"/>
            </p:cNvSpPr>
            <p:nvPr/>
          </p:nvSpPr>
          <p:spPr bwMode="auto">
            <a:xfrm>
              <a:off x="2939" y="1073"/>
              <a:ext cx="87"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z</a:t>
              </a:r>
              <a:endParaRPr lang="en-US" sz="2400">
                <a:solidFill>
                  <a:srgbClr val="FFFF00"/>
                </a:solidFill>
              </a:endParaRPr>
            </a:p>
          </p:txBody>
        </p:sp>
        <p:sp>
          <p:nvSpPr>
            <p:cNvPr id="565262" name="Rectangle 14"/>
            <p:cNvSpPr>
              <a:spLocks noChangeArrowheads="1"/>
            </p:cNvSpPr>
            <p:nvPr/>
          </p:nvSpPr>
          <p:spPr bwMode="auto">
            <a:xfrm>
              <a:off x="3009" y="1238"/>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3" name="Rectangle 15"/>
            <p:cNvSpPr>
              <a:spLocks noChangeArrowheads="1"/>
            </p:cNvSpPr>
            <p:nvPr/>
          </p:nvSpPr>
          <p:spPr bwMode="auto">
            <a:xfrm>
              <a:off x="2851"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4" name="Rectangle 16"/>
            <p:cNvSpPr>
              <a:spLocks noChangeArrowheads="1"/>
            </p:cNvSpPr>
            <p:nvPr/>
          </p:nvSpPr>
          <p:spPr bwMode="auto">
            <a:xfrm>
              <a:off x="3097"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5" name="Rectangle 17"/>
            <p:cNvSpPr>
              <a:spLocks noChangeArrowheads="1"/>
            </p:cNvSpPr>
            <p:nvPr/>
          </p:nvSpPr>
          <p:spPr bwMode="auto">
            <a:xfrm>
              <a:off x="3220"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a:solidFill>
                    <a:srgbClr val="FFFF00"/>
                  </a:solidFill>
                  <a:latin typeface="Symbol" charset="2"/>
                </a:rPr>
                <a:t>=</a:t>
              </a:r>
              <a:endParaRPr lang="en-US" sz="2400">
                <a:solidFill>
                  <a:srgbClr val="FFFF00"/>
                </a:solidFill>
              </a:endParaRPr>
            </a:p>
          </p:txBody>
        </p:sp>
        <p:sp>
          <p:nvSpPr>
            <p:cNvPr id="565266" name="Rectangle 18"/>
            <p:cNvSpPr>
              <a:spLocks noChangeArrowheads="1"/>
            </p:cNvSpPr>
            <p:nvPr/>
          </p:nvSpPr>
          <p:spPr bwMode="auto">
            <a:xfrm>
              <a:off x="3536"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latin typeface="Symbol" charset="2"/>
                </a:rPr>
                <a:t>r</a:t>
              </a:r>
              <a:endParaRPr lang="en-US" sz="2400">
                <a:solidFill>
                  <a:srgbClr val="FFFF00"/>
                </a:solidFill>
              </a:endParaRPr>
            </a:p>
          </p:txBody>
        </p:sp>
        <p:sp>
          <p:nvSpPr>
            <p:cNvPr id="565267" name="Rectangle 19"/>
            <p:cNvSpPr>
              <a:spLocks noChangeArrowheads="1"/>
            </p:cNvSpPr>
            <p:nvPr/>
          </p:nvSpPr>
          <p:spPr bwMode="auto">
            <a:xfrm>
              <a:off x="3642" y="1073"/>
              <a:ext cx="4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 g dz</a:t>
              </a:r>
              <a:endParaRPr lang="en-US" sz="2400">
                <a:solidFill>
                  <a:srgbClr val="FFFF00"/>
                </a:solidFill>
              </a:endParaRPr>
            </a:p>
          </p:txBody>
        </p:sp>
        <p:sp>
          <p:nvSpPr>
            <p:cNvPr id="565268" name="Rectangle 20"/>
            <p:cNvSpPr>
              <a:spLocks noChangeArrowheads="1"/>
            </p:cNvSpPr>
            <p:nvPr/>
          </p:nvSpPr>
          <p:spPr bwMode="auto">
            <a:xfrm>
              <a:off x="3431" y="1421"/>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9" name="Rectangle 21"/>
            <p:cNvSpPr>
              <a:spLocks noChangeArrowheads="1"/>
            </p:cNvSpPr>
            <p:nvPr/>
          </p:nvSpPr>
          <p:spPr bwMode="auto">
            <a:xfrm>
              <a:off x="3396" y="890"/>
              <a:ext cx="5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z</a:t>
              </a:r>
              <a:endParaRPr lang="en-US" sz="2400">
                <a:solidFill>
                  <a:srgbClr val="FFFF00"/>
                </a:solidFill>
              </a:endParaRPr>
            </a:p>
          </p:txBody>
        </p:sp>
        <p:sp>
          <p:nvSpPr>
            <p:cNvPr id="565270" name="Rectangle 22"/>
            <p:cNvSpPr>
              <a:spLocks noChangeArrowheads="1"/>
            </p:cNvSpPr>
            <p:nvPr/>
          </p:nvSpPr>
          <p:spPr bwMode="auto">
            <a:xfrm>
              <a:off x="3448" y="963"/>
              <a:ext cx="48" cy="11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a:solidFill>
                    <a:srgbClr val="FFFFCC"/>
                  </a:solidFill>
                </a:rPr>
                <a:t>0</a:t>
              </a:r>
              <a:endParaRPr lang="en-US" sz="2400">
                <a:solidFill>
                  <a:srgbClr val="FFFFCC"/>
                </a:solidFill>
              </a:endParaRPr>
            </a:p>
          </p:txBody>
        </p:sp>
        <p:sp>
          <p:nvSpPr>
            <p:cNvPr id="565271" name="Rectangle 23"/>
            <p:cNvSpPr>
              <a:spLocks noChangeArrowheads="1"/>
            </p:cNvSpPr>
            <p:nvPr/>
          </p:nvSpPr>
          <p:spPr bwMode="auto">
            <a:xfrm>
              <a:off x="3413" y="1073"/>
              <a:ext cx="90" cy="39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4100">
                  <a:solidFill>
                    <a:srgbClr val="FFFF00"/>
                  </a:solidFill>
                  <a:latin typeface="Symbol" charset="2"/>
                </a:rPr>
                <a:t>ò</a:t>
              </a:r>
              <a:endParaRPr lang="en-US" sz="2400">
                <a:solidFill>
                  <a:srgbClr val="FFFF00"/>
                </a:solidFill>
              </a:endParaRPr>
            </a:p>
          </p:txBody>
        </p:sp>
      </p:grpSp>
      <p:sp>
        <p:nvSpPr>
          <p:cNvPr id="565272" name="Text Box 24"/>
          <p:cNvSpPr txBox="1">
            <a:spLocks noChangeArrowheads="1"/>
          </p:cNvSpPr>
          <p:nvPr/>
        </p:nvSpPr>
        <p:spPr bwMode="auto">
          <a:xfrm>
            <a:off x="4191000" y="2370138"/>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hmin</a:t>
            </a:r>
            <a:r>
              <a:rPr lang="en-US" sz="2400">
                <a:solidFill>
                  <a:srgbClr val="FAFD00"/>
                </a:solidFill>
                <a:latin typeface="Arial" charset="0"/>
              </a:rPr>
              <a:t> </a:t>
            </a:r>
            <a:r>
              <a:rPr lang="en-US" sz="2400">
                <a:solidFill>
                  <a:srgbClr val="FAFD00"/>
                </a:solidFill>
                <a:latin typeface="Arial" charset="0"/>
                <a:sym typeface="Symbol" charset="2"/>
              </a:rPr>
              <a:t>  </a:t>
            </a:r>
            <a:r>
              <a:rPr lang="en-US" sz="2400">
                <a:solidFill>
                  <a:srgbClr val="FAFD00"/>
                </a:solidFill>
                <a:latin typeface="Arial" charset="0"/>
              </a:rPr>
              <a:t>LOT, XLOT, minifrac</a:t>
            </a:r>
          </a:p>
        </p:txBody>
      </p:sp>
      <p:sp>
        <p:nvSpPr>
          <p:cNvPr id="565273" name="Rectangle 25"/>
          <p:cNvSpPr>
            <a:spLocks noChangeArrowheads="1"/>
          </p:cNvSpPr>
          <p:nvPr/>
        </p:nvSpPr>
        <p:spPr bwMode="auto">
          <a:xfrm>
            <a:off x="304800" y="2286000"/>
            <a:ext cx="2743200" cy="7620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AFD00"/>
                </a:solidFill>
                <a:latin typeface="Arial" charset="0"/>
              </a:rPr>
              <a:t>Least principal stress</a:t>
            </a:r>
          </a:p>
        </p:txBody>
      </p:sp>
      <p:sp>
        <p:nvSpPr>
          <p:cNvPr id="565274" name="Text Box 26"/>
          <p:cNvSpPr txBox="1">
            <a:spLocks noChangeArrowheads="1"/>
          </p:cNvSpPr>
          <p:nvPr/>
        </p:nvSpPr>
        <p:spPr bwMode="auto">
          <a:xfrm>
            <a:off x="4222750" y="3043238"/>
            <a:ext cx="4311650"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Hmax</a:t>
            </a:r>
            <a:r>
              <a:rPr lang="en-US" sz="2400">
                <a:solidFill>
                  <a:srgbClr val="FAFD00"/>
                </a:solidFill>
                <a:latin typeface="Arial" charset="0"/>
              </a:rPr>
              <a:t> magnitude </a:t>
            </a:r>
            <a:r>
              <a:rPr lang="en-US" sz="2400">
                <a:solidFill>
                  <a:srgbClr val="FAFD00"/>
                </a:solidFill>
                <a:latin typeface="Arial" charset="0"/>
                <a:sym typeface="Symbol" charset="2"/>
              </a:rPr>
              <a:t>  modeling wellbore failures</a:t>
            </a:r>
          </a:p>
        </p:txBody>
      </p:sp>
      <p:sp>
        <p:nvSpPr>
          <p:cNvPr id="565275" name="Text Box 27"/>
          <p:cNvSpPr txBox="1">
            <a:spLocks noChangeArrowheads="1"/>
          </p:cNvSpPr>
          <p:nvPr/>
        </p:nvSpPr>
        <p:spPr bwMode="auto">
          <a:xfrm>
            <a:off x="381000" y="2965450"/>
            <a:ext cx="2743200" cy="676275"/>
          </a:xfrm>
          <a:prstGeom prst="rect">
            <a:avLst/>
          </a:prstGeom>
          <a:noFill/>
          <a:ln w="9525">
            <a:noFill/>
            <a:miter lim="800000"/>
            <a:headEnd/>
            <a:tailEnd/>
          </a:ln>
        </p:spPr>
        <p:txBody>
          <a:bodyPr>
            <a:prstTxWarp prst="textNoShape">
              <a:avLst/>
            </a:prstTxWarp>
            <a:spAutoFit/>
          </a:bodyPr>
          <a:lstStyle/>
          <a:p>
            <a:pPr algn="ctr" eaLnBrk="0" hangingPunct="0">
              <a:lnSpc>
                <a:spcPct val="80000"/>
              </a:lnSpc>
            </a:pPr>
            <a:r>
              <a:rPr lang="en-US" sz="2400">
                <a:solidFill>
                  <a:srgbClr val="FFFF00"/>
                </a:solidFill>
                <a:latin typeface="Arial" charset="0"/>
              </a:rPr>
              <a:t>Max. Horizontal Stress</a:t>
            </a:r>
            <a:r>
              <a:rPr lang="en-US" sz="2400">
                <a:solidFill>
                  <a:srgbClr val="800000"/>
                </a:solidFill>
                <a:latin typeface="Arial" charset="0"/>
              </a:rPr>
              <a:t> </a:t>
            </a:r>
          </a:p>
        </p:txBody>
      </p:sp>
      <p:sp>
        <p:nvSpPr>
          <p:cNvPr id="565276" name="Rectangle 28"/>
          <p:cNvSpPr>
            <a:spLocks noChangeArrowheads="1"/>
          </p:cNvSpPr>
          <p:nvPr/>
        </p:nvSpPr>
        <p:spPr bwMode="auto">
          <a:xfrm>
            <a:off x="458788" y="454342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Pore pressure</a:t>
            </a:r>
          </a:p>
        </p:txBody>
      </p:sp>
      <p:sp>
        <p:nvSpPr>
          <p:cNvPr id="565277" name="Text Box 29"/>
          <p:cNvSpPr txBox="1">
            <a:spLocks noChangeArrowheads="1"/>
          </p:cNvSpPr>
          <p:nvPr/>
        </p:nvSpPr>
        <p:spPr bwMode="auto">
          <a:xfrm>
            <a:off x="4191000" y="45815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P</a:t>
            </a:r>
            <a:r>
              <a:rPr lang="en-US" sz="2400" baseline="-25000">
                <a:solidFill>
                  <a:srgbClr val="FFFF00"/>
                </a:solidFill>
                <a:latin typeface="Arial" charset="0"/>
              </a:rPr>
              <a:t>p</a:t>
            </a:r>
            <a:r>
              <a:rPr lang="en-US" sz="2400">
                <a:solidFill>
                  <a:srgbClr val="FFFF00"/>
                </a:solidFill>
                <a:latin typeface="Arial" charset="0"/>
              </a:rPr>
              <a:t> </a:t>
            </a:r>
            <a:r>
              <a:rPr lang="en-US" sz="2400">
                <a:solidFill>
                  <a:srgbClr val="FFFF00"/>
                </a:solidFill>
                <a:latin typeface="Arial" charset="0"/>
                <a:sym typeface="Symbol" charset="2"/>
              </a:rPr>
              <a:t>  </a:t>
            </a:r>
            <a:r>
              <a:rPr lang="en-US" sz="2400">
                <a:solidFill>
                  <a:srgbClr val="FFFF00"/>
                </a:solidFill>
                <a:latin typeface="Arial" charset="0"/>
              </a:rPr>
              <a:t>Measure, sonic, seismic</a:t>
            </a:r>
          </a:p>
        </p:txBody>
      </p:sp>
      <p:sp>
        <p:nvSpPr>
          <p:cNvPr id="565278" name="Rectangle 30"/>
          <p:cNvSpPr>
            <a:spLocks noChangeArrowheads="1"/>
          </p:cNvSpPr>
          <p:nvPr/>
        </p:nvSpPr>
        <p:spPr bwMode="auto">
          <a:xfrm>
            <a:off x="609600" y="4114800"/>
            <a:ext cx="8001000" cy="608013"/>
          </a:xfrm>
          <a:prstGeom prst="rect">
            <a:avLst/>
          </a:prstGeom>
          <a:noFill/>
          <a:ln w="9525">
            <a:noFill/>
            <a:miter lim="800000"/>
            <a:headEnd/>
            <a:tailEnd/>
          </a:ln>
        </p:spPr>
        <p:txBody>
          <a:bodyPr wrap="none" anchor="ctr">
            <a:prstTxWarp prst="textNoShape">
              <a:avLst/>
            </a:prstTxWarp>
          </a:bodyPr>
          <a:lstStyle/>
          <a:p>
            <a:endParaRPr lang="en-US" b="1">
              <a:latin typeface="Arial" charset="0"/>
            </a:endParaRPr>
          </a:p>
        </p:txBody>
      </p:sp>
      <p:sp>
        <p:nvSpPr>
          <p:cNvPr id="565279" name="Rectangle 31"/>
          <p:cNvSpPr>
            <a:spLocks noChangeArrowheads="1"/>
          </p:cNvSpPr>
          <p:nvPr/>
        </p:nvSpPr>
        <p:spPr bwMode="auto">
          <a:xfrm>
            <a:off x="992188" y="3776663"/>
            <a:ext cx="1524000" cy="692150"/>
          </a:xfrm>
          <a:prstGeom prst="rect">
            <a:avLst/>
          </a:prstGeom>
          <a:noFill/>
          <a:ln w="9525">
            <a:noFill/>
            <a:miter lim="800000"/>
            <a:headEnd/>
            <a:tailEnd/>
          </a:ln>
        </p:spPr>
        <p:txBody>
          <a:bodyPr wrap="none">
            <a:prstTxWarp prst="textNoShape">
              <a:avLst/>
            </a:prstTxWarp>
            <a:spAutoFit/>
          </a:bodyPr>
          <a:lstStyle/>
          <a:p>
            <a:pPr algn="ctr" eaLnBrk="0" hangingPunct="0">
              <a:lnSpc>
                <a:spcPct val="80000"/>
              </a:lnSpc>
            </a:pPr>
            <a:r>
              <a:rPr lang="en-US" sz="2400">
                <a:solidFill>
                  <a:srgbClr val="FFFF00"/>
                </a:solidFill>
                <a:latin typeface="Arial" charset="0"/>
              </a:rPr>
              <a:t>Stress</a:t>
            </a:r>
          </a:p>
          <a:p>
            <a:pPr algn="ctr" eaLnBrk="0" hangingPunct="0">
              <a:lnSpc>
                <a:spcPct val="80000"/>
              </a:lnSpc>
            </a:pPr>
            <a:r>
              <a:rPr lang="en-US" sz="2400">
                <a:solidFill>
                  <a:srgbClr val="FFFF00"/>
                </a:solidFill>
                <a:latin typeface="Arial" charset="0"/>
              </a:rPr>
              <a:t>Orientation</a:t>
            </a:r>
          </a:p>
        </p:txBody>
      </p:sp>
      <p:sp>
        <p:nvSpPr>
          <p:cNvPr id="565280" name="Rectangle 32"/>
          <p:cNvSpPr>
            <a:spLocks noChangeArrowheads="1"/>
          </p:cNvSpPr>
          <p:nvPr/>
        </p:nvSpPr>
        <p:spPr bwMode="auto">
          <a:xfrm>
            <a:off x="4270375" y="3887788"/>
            <a:ext cx="4416425"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rgbClr val="FAFD00"/>
                </a:solidFill>
                <a:latin typeface="Arial" charset="0"/>
              </a:rPr>
              <a:t>Orientation of Wellbore failures</a:t>
            </a:r>
          </a:p>
        </p:txBody>
      </p:sp>
      <p:sp>
        <p:nvSpPr>
          <p:cNvPr id="565281" name="Text Box 33"/>
          <p:cNvSpPr txBox="1">
            <a:spLocks noChangeArrowheads="1"/>
          </p:cNvSpPr>
          <p:nvPr/>
        </p:nvSpPr>
        <p:spPr bwMode="auto">
          <a:xfrm>
            <a:off x="873125" y="990600"/>
            <a:ext cx="1762125"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latin typeface="Arial" charset="0"/>
              </a:rPr>
              <a:t>Parameter</a:t>
            </a:r>
            <a:r>
              <a:rPr lang="en-US" sz="2400" b="1">
                <a:solidFill>
                  <a:schemeClr val="hlink"/>
                </a:solidFill>
                <a:latin typeface="Arial" charset="0"/>
              </a:rPr>
              <a:t> </a:t>
            </a:r>
          </a:p>
        </p:txBody>
      </p:sp>
      <p:sp>
        <p:nvSpPr>
          <p:cNvPr id="565282" name="Text Box 34"/>
          <p:cNvSpPr txBox="1">
            <a:spLocks noChangeArrowheads="1"/>
          </p:cNvSpPr>
          <p:nvPr/>
        </p:nvSpPr>
        <p:spPr bwMode="auto">
          <a:xfrm>
            <a:off x="5638800" y="990600"/>
            <a:ext cx="930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FFFF00"/>
                </a:solidFill>
                <a:latin typeface="Arial" charset="0"/>
              </a:rPr>
              <a:t>Data </a:t>
            </a:r>
          </a:p>
        </p:txBody>
      </p:sp>
      <p:sp>
        <p:nvSpPr>
          <p:cNvPr id="565283" name="Line 35"/>
          <p:cNvSpPr>
            <a:spLocks noChangeShapeType="1"/>
          </p:cNvSpPr>
          <p:nvPr/>
        </p:nvSpPr>
        <p:spPr bwMode="auto">
          <a:xfrm>
            <a:off x="304800" y="1447800"/>
            <a:ext cx="8305800" cy="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565284" name="Line 36"/>
          <p:cNvSpPr>
            <a:spLocks noChangeShapeType="1"/>
          </p:cNvSpPr>
          <p:nvPr/>
        </p:nvSpPr>
        <p:spPr bwMode="auto">
          <a:xfrm>
            <a:off x="3200400" y="2657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5" name="Line 37"/>
          <p:cNvSpPr>
            <a:spLocks noChangeShapeType="1"/>
          </p:cNvSpPr>
          <p:nvPr/>
        </p:nvSpPr>
        <p:spPr bwMode="auto">
          <a:xfrm>
            <a:off x="3200400" y="33401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6" name="Line 38"/>
          <p:cNvSpPr>
            <a:spLocks noChangeShapeType="1"/>
          </p:cNvSpPr>
          <p:nvPr/>
        </p:nvSpPr>
        <p:spPr bwMode="auto">
          <a:xfrm>
            <a:off x="3217863" y="53562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7" name="Rectangle 39"/>
          <p:cNvSpPr>
            <a:spLocks noChangeArrowheads="1"/>
          </p:cNvSpPr>
          <p:nvPr/>
        </p:nvSpPr>
        <p:spPr bwMode="auto">
          <a:xfrm>
            <a:off x="476250" y="5089525"/>
            <a:ext cx="2590800" cy="5334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Rock Strength</a:t>
            </a:r>
          </a:p>
        </p:txBody>
      </p:sp>
      <p:sp>
        <p:nvSpPr>
          <p:cNvPr id="565288" name="Text Box 40"/>
          <p:cNvSpPr txBox="1">
            <a:spLocks noChangeArrowheads="1"/>
          </p:cNvSpPr>
          <p:nvPr/>
        </p:nvSpPr>
        <p:spPr bwMode="auto">
          <a:xfrm>
            <a:off x="4208463" y="51276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Lab, Logs, Modeling well failure </a:t>
            </a:r>
          </a:p>
        </p:txBody>
      </p:sp>
      <p:sp>
        <p:nvSpPr>
          <p:cNvPr id="565289" name="Line 41"/>
          <p:cNvSpPr>
            <a:spLocks noChangeShapeType="1"/>
          </p:cNvSpPr>
          <p:nvPr/>
        </p:nvSpPr>
        <p:spPr bwMode="auto">
          <a:xfrm>
            <a:off x="3200400" y="5959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90" name="Rectangle 42"/>
          <p:cNvSpPr>
            <a:spLocks noChangeArrowheads="1"/>
          </p:cNvSpPr>
          <p:nvPr/>
        </p:nvSpPr>
        <p:spPr bwMode="auto">
          <a:xfrm>
            <a:off x="458788" y="569277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Faults/Bedding Planes</a:t>
            </a:r>
          </a:p>
        </p:txBody>
      </p:sp>
      <p:sp>
        <p:nvSpPr>
          <p:cNvPr id="565291" name="Text Box 43"/>
          <p:cNvSpPr txBox="1">
            <a:spLocks noChangeArrowheads="1"/>
          </p:cNvSpPr>
          <p:nvPr/>
        </p:nvSpPr>
        <p:spPr bwMode="auto">
          <a:xfrm>
            <a:off x="4191000" y="5732463"/>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Wellbore Imaging</a:t>
            </a:r>
          </a:p>
        </p:txBody>
      </p:sp>
      <p:sp>
        <p:nvSpPr>
          <p:cNvPr id="45" name="Rectangle 44"/>
          <p:cNvSpPr/>
          <p:nvPr/>
        </p:nvSpPr>
        <p:spPr>
          <a:xfrm>
            <a:off x="457200" y="2340503"/>
            <a:ext cx="8077200" cy="5715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182553"/>
            <a:ext cx="8229600" cy="1143000"/>
          </a:xfrm>
        </p:spPr>
        <p:txBody>
          <a:bodyPr>
            <a:normAutofit/>
          </a:bodyPr>
          <a:lstStyle/>
          <a:p>
            <a:r>
              <a:rPr lang="en-US" sz="3200" dirty="0">
                <a:latin typeface="Arial"/>
                <a:cs typeface="Arial"/>
              </a:rPr>
              <a:t>Propagation of a Mode I Fracture</a:t>
            </a:r>
          </a:p>
        </p:txBody>
      </p:sp>
      <p:pic>
        <p:nvPicPr>
          <p:cNvPr id="163843" name="Picture 3" descr="Mode I fracture1"/>
          <p:cNvPicPr>
            <a:picLocks noChangeAspect="1" noChangeArrowheads="1"/>
          </p:cNvPicPr>
          <p:nvPr/>
        </p:nvPicPr>
        <p:blipFill>
          <a:blip r:embed="rId2"/>
          <a:srcRect/>
          <a:stretch>
            <a:fillRect/>
          </a:stretch>
        </p:blipFill>
        <p:spPr bwMode="auto">
          <a:xfrm>
            <a:off x="914400" y="1143000"/>
            <a:ext cx="7010400" cy="2279650"/>
          </a:xfrm>
          <a:prstGeom prst="rect">
            <a:avLst/>
          </a:prstGeom>
          <a:noFill/>
        </p:spPr>
      </p:pic>
      <p:pic>
        <p:nvPicPr>
          <p:cNvPr id="163844" name="Picture 4" descr="Mode I fracture2"/>
          <p:cNvPicPr>
            <a:picLocks noChangeAspect="1" noChangeArrowheads="1"/>
          </p:cNvPicPr>
          <p:nvPr/>
        </p:nvPicPr>
        <p:blipFill>
          <a:blip r:embed="rId3"/>
          <a:srcRect/>
          <a:stretch>
            <a:fillRect/>
          </a:stretch>
        </p:blipFill>
        <p:spPr bwMode="auto">
          <a:xfrm>
            <a:off x="3200400" y="3667125"/>
            <a:ext cx="3035300" cy="2286000"/>
          </a:xfrm>
          <a:prstGeom prst="rect">
            <a:avLst/>
          </a:prstGeom>
          <a:noFill/>
        </p:spPr>
      </p:pic>
      <p:sp>
        <p:nvSpPr>
          <p:cNvPr id="163845" name="Text Box 5"/>
          <p:cNvSpPr txBox="1">
            <a:spLocks noChangeArrowheads="1"/>
          </p:cNvSpPr>
          <p:nvPr/>
        </p:nvSpPr>
        <p:spPr bwMode="auto">
          <a:xfrm>
            <a:off x="839788" y="1755775"/>
            <a:ext cx="444500" cy="457200"/>
          </a:xfrm>
          <a:prstGeom prst="rect">
            <a:avLst/>
          </a:prstGeom>
          <a:solidFill>
            <a:schemeClr val="bg1"/>
          </a:solidFill>
          <a:ln w="9525">
            <a:noFill/>
            <a:miter lim="800000"/>
            <a:headEnd/>
            <a:tailEnd/>
          </a:ln>
          <a:effectLst/>
        </p:spPr>
        <p:txBody>
          <a:bodyPr wrap="none">
            <a:prstTxWarp prst="textNoShape">
              <a:avLst/>
            </a:prstTxWarp>
            <a:spAutoFit/>
          </a:bodyPr>
          <a:lstStyle/>
          <a:p>
            <a:r>
              <a:rPr lang="en-US">
                <a:latin typeface="Arial" charset="0"/>
              </a:rPr>
              <a:t>P</a:t>
            </a:r>
            <a:r>
              <a:rPr lang="en-US" baseline="-25000">
                <a:latin typeface="Arial" charset="0"/>
              </a:rPr>
              <a:t>f</a:t>
            </a:r>
          </a:p>
        </p:txBody>
      </p:sp>
      <p:sp>
        <p:nvSpPr>
          <p:cNvPr id="163846" name="Text Box 6"/>
          <p:cNvSpPr txBox="1">
            <a:spLocks noChangeArrowheads="1"/>
          </p:cNvSpPr>
          <p:nvPr/>
        </p:nvSpPr>
        <p:spPr bwMode="auto">
          <a:xfrm>
            <a:off x="4183063" y="3770313"/>
            <a:ext cx="444500" cy="457200"/>
          </a:xfrm>
          <a:prstGeom prst="rect">
            <a:avLst/>
          </a:prstGeom>
          <a:solidFill>
            <a:srgbClr val="D9F1FF"/>
          </a:solidFill>
          <a:ln w="9525">
            <a:noFill/>
            <a:miter lim="800000"/>
            <a:headEnd/>
            <a:tailEnd/>
          </a:ln>
          <a:effectLst/>
        </p:spPr>
        <p:txBody>
          <a:bodyPr wrap="none">
            <a:prstTxWarp prst="textNoShape">
              <a:avLst/>
            </a:prstTxWarp>
            <a:spAutoFit/>
          </a:bodyPr>
          <a:lstStyle/>
          <a:p>
            <a:r>
              <a:rPr lang="en-US">
                <a:latin typeface="Arial" charset="0"/>
              </a:rPr>
              <a:t>P</a:t>
            </a:r>
            <a:r>
              <a:rPr lang="en-US" baseline="-25000">
                <a:latin typeface="Arial" charset="0"/>
              </a:rPr>
              <a:t>f</a:t>
            </a:r>
          </a:p>
        </p:txBody>
      </p:sp>
      <p:sp>
        <p:nvSpPr>
          <p:cNvPr id="163847" name="Text Box 7"/>
          <p:cNvSpPr txBox="1">
            <a:spLocks noChangeArrowheads="1"/>
          </p:cNvSpPr>
          <p:nvPr/>
        </p:nvSpPr>
        <p:spPr bwMode="auto">
          <a:xfrm>
            <a:off x="3467100" y="5256213"/>
            <a:ext cx="444500" cy="457200"/>
          </a:xfrm>
          <a:prstGeom prst="rect">
            <a:avLst/>
          </a:prstGeom>
          <a:solidFill>
            <a:srgbClr val="FFFFCC"/>
          </a:solidFill>
          <a:ln w="9525">
            <a:noFill/>
            <a:miter lim="800000"/>
            <a:headEnd/>
            <a:tailEnd/>
          </a:ln>
          <a:effectLst/>
        </p:spPr>
        <p:txBody>
          <a:bodyPr wrap="none">
            <a:prstTxWarp prst="textNoShape">
              <a:avLst/>
            </a:prstTxWarp>
            <a:spAutoFit/>
          </a:bodyPr>
          <a:lstStyle/>
          <a:p>
            <a:r>
              <a:rPr lang="en-US">
                <a:latin typeface="Arial" charset="0"/>
              </a:rPr>
              <a:t>P</a:t>
            </a:r>
            <a:r>
              <a:rPr lang="en-US" baseline="-25000">
                <a:latin typeface="Arial" charset="0"/>
              </a:rPr>
              <a:t>f</a:t>
            </a:r>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10"/>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9634" name="Picture 2" descr="fracture-experiments"/>
          <p:cNvPicPr>
            <a:picLocks noChangeAspect="1" noChangeArrowheads="1"/>
          </p:cNvPicPr>
          <p:nvPr/>
        </p:nvPicPr>
        <p:blipFill>
          <a:blip r:embed="rId3"/>
          <a:srcRect l="4237" t="41882" r="2542" b="4387"/>
          <a:stretch>
            <a:fillRect/>
          </a:stretch>
        </p:blipFill>
        <p:spPr bwMode="auto">
          <a:xfrm>
            <a:off x="277813" y="1219200"/>
            <a:ext cx="8610600" cy="3835400"/>
          </a:xfrm>
          <a:prstGeom prst="rect">
            <a:avLst/>
          </a:prstGeom>
          <a:noFill/>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6"/>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1540970" y="-33855"/>
            <a:ext cx="6151619" cy="954107"/>
          </a:xfrm>
          <a:prstGeom prst="rect">
            <a:avLst/>
          </a:prstGeom>
          <a:noFill/>
        </p:spPr>
        <p:txBody>
          <a:bodyPr wrap="none" rtlCol="0">
            <a:spAutoFit/>
          </a:bodyPr>
          <a:lstStyle/>
          <a:p>
            <a:pPr algn="ctr"/>
            <a:r>
              <a:rPr lang="en-US" sz="2800" dirty="0" err="1" smtClean="0">
                <a:latin typeface="Arial"/>
                <a:cs typeface="Arial"/>
              </a:rPr>
              <a:t>Hydrofracs</a:t>
            </a:r>
            <a:r>
              <a:rPr lang="en-US" sz="2800" dirty="0" smtClean="0">
                <a:latin typeface="Arial"/>
                <a:cs typeface="Arial"/>
              </a:rPr>
              <a:t> Always Propagate Normal </a:t>
            </a:r>
          </a:p>
          <a:p>
            <a:pPr algn="ctr"/>
            <a:r>
              <a:rPr lang="en-US" sz="2800" dirty="0" smtClean="0">
                <a:latin typeface="Arial"/>
                <a:cs typeface="Arial"/>
              </a:rPr>
              <a:t>to the Least Principal Stress</a:t>
            </a:r>
            <a:endParaRPr lang="en-US" sz="2800" dirty="0">
              <a:latin typeface="Arial"/>
              <a:cs typeface="Arial"/>
            </a:endParaRPr>
          </a:p>
        </p:txBody>
      </p:sp>
      <p:sp>
        <p:nvSpPr>
          <p:cNvPr id="9" name="TextBox 8"/>
          <p:cNvSpPr txBox="1"/>
          <p:nvPr/>
        </p:nvSpPr>
        <p:spPr>
          <a:xfrm>
            <a:off x="5571067" y="5977467"/>
            <a:ext cx="2789082" cy="369332"/>
          </a:xfrm>
          <a:prstGeom prst="rect">
            <a:avLst/>
          </a:prstGeom>
          <a:noFill/>
        </p:spPr>
        <p:txBody>
          <a:bodyPr wrap="none" rtlCol="0">
            <a:spAutoFit/>
          </a:bodyPr>
          <a:lstStyle/>
          <a:p>
            <a:r>
              <a:rPr lang="en-US" dirty="0" err="1" smtClean="0">
                <a:latin typeface="Arial"/>
                <a:cs typeface="Arial"/>
              </a:rPr>
              <a:t>Hubbert</a:t>
            </a:r>
            <a:r>
              <a:rPr lang="en-US" dirty="0" smtClean="0">
                <a:latin typeface="Arial"/>
                <a:cs typeface="Arial"/>
              </a:rPr>
              <a:t> and Willis (1957)</a:t>
            </a:r>
            <a:endParaRPr lang="en-US"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0658" name="Picture 2" descr="NEW Gaarenstroom"/>
          <p:cNvPicPr>
            <a:picLocks noChangeAspect="1" noChangeArrowheads="1"/>
          </p:cNvPicPr>
          <p:nvPr/>
        </p:nvPicPr>
        <p:blipFill>
          <a:blip r:embed="rId3"/>
          <a:srcRect/>
          <a:stretch>
            <a:fillRect/>
          </a:stretch>
        </p:blipFill>
        <p:spPr bwMode="auto">
          <a:xfrm>
            <a:off x="4067142" y="1590675"/>
            <a:ext cx="4924425" cy="4149725"/>
          </a:xfrm>
          <a:prstGeom prst="rect">
            <a:avLst/>
          </a:prstGeom>
          <a:noFill/>
        </p:spPr>
      </p:pic>
      <p:sp>
        <p:nvSpPr>
          <p:cNvPr id="70660" name="Text Box 4"/>
          <p:cNvSpPr txBox="1">
            <a:spLocks noChangeArrowheads="1"/>
          </p:cNvSpPr>
          <p:nvPr/>
        </p:nvSpPr>
        <p:spPr bwMode="auto">
          <a:xfrm>
            <a:off x="981558" y="93139"/>
            <a:ext cx="7468203" cy="584776"/>
          </a:xfrm>
          <a:prstGeom prst="rect">
            <a:avLst/>
          </a:prstGeom>
          <a:noFill/>
          <a:ln w="9525">
            <a:noFill/>
            <a:miter lim="800000"/>
            <a:headEnd/>
            <a:tailEnd/>
          </a:ln>
          <a:effectLst/>
        </p:spPr>
        <p:txBody>
          <a:bodyPr wrap="square">
            <a:prstTxWarp prst="textNoShape">
              <a:avLst/>
            </a:prstTxWarp>
            <a:spAutoFit/>
          </a:bodyPr>
          <a:lstStyle/>
          <a:p>
            <a:pPr algn="ctr"/>
            <a:r>
              <a:rPr lang="en-US" sz="3200" dirty="0">
                <a:latin typeface="Arial" charset="0"/>
              </a:rPr>
              <a:t>Extended Leak Off </a:t>
            </a:r>
            <a:r>
              <a:rPr lang="en-US" sz="3200" dirty="0" smtClean="0">
                <a:latin typeface="Arial" charset="0"/>
              </a:rPr>
              <a:t>Test (</a:t>
            </a:r>
            <a:r>
              <a:rPr lang="en-US" sz="3200" dirty="0">
                <a:latin typeface="Arial" charset="0"/>
              </a:rPr>
              <a:t>or Mini-</a:t>
            </a:r>
            <a:r>
              <a:rPr lang="en-US" sz="3200" dirty="0" err="1">
                <a:latin typeface="Arial" charset="0"/>
              </a:rPr>
              <a:t>Frac</a:t>
            </a:r>
            <a:r>
              <a:rPr lang="en-US" sz="3200" dirty="0">
                <a:latin typeface="Arial" charset="0"/>
              </a:rPr>
              <a:t>)</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8"/>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pic>
        <p:nvPicPr>
          <p:cNvPr id="10" name="Picture 9"/>
          <p:cNvPicPr>
            <a:picLocks noChangeAspect="1"/>
          </p:cNvPicPr>
          <p:nvPr/>
        </p:nvPicPr>
        <p:blipFill>
          <a:blip r:embed="rId5"/>
          <a:stretch>
            <a:fillRect/>
          </a:stretch>
        </p:blipFill>
        <p:spPr>
          <a:xfrm>
            <a:off x="-82562" y="1590674"/>
            <a:ext cx="3922159" cy="4149725"/>
          </a:xfrm>
          <a:prstGeom prst="rect">
            <a:avLst/>
          </a:prstGeom>
        </p:spPr>
      </p:pic>
      <p:sp>
        <p:nvSpPr>
          <p:cNvPr id="11" name="Rectangle 10"/>
          <p:cNvSpPr/>
          <p:nvPr/>
        </p:nvSpPr>
        <p:spPr>
          <a:xfrm>
            <a:off x="816505" y="5249333"/>
            <a:ext cx="2231495" cy="237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0658" name="Picture 2" descr="NEW Gaarenstroom"/>
          <p:cNvPicPr>
            <a:picLocks noChangeAspect="1" noChangeArrowheads="1"/>
          </p:cNvPicPr>
          <p:nvPr/>
        </p:nvPicPr>
        <p:blipFill>
          <a:blip r:embed="rId3"/>
          <a:srcRect/>
          <a:stretch>
            <a:fillRect/>
          </a:stretch>
        </p:blipFill>
        <p:spPr bwMode="auto">
          <a:xfrm>
            <a:off x="4067142" y="1590675"/>
            <a:ext cx="4924425" cy="4149725"/>
          </a:xfrm>
          <a:prstGeom prst="rect">
            <a:avLst/>
          </a:prstGeom>
          <a:noFill/>
        </p:spPr>
      </p:pic>
      <p:sp>
        <p:nvSpPr>
          <p:cNvPr id="70660" name="Text Box 4"/>
          <p:cNvSpPr txBox="1">
            <a:spLocks noChangeArrowheads="1"/>
          </p:cNvSpPr>
          <p:nvPr/>
        </p:nvSpPr>
        <p:spPr bwMode="auto">
          <a:xfrm>
            <a:off x="981558" y="93139"/>
            <a:ext cx="7468203" cy="584776"/>
          </a:xfrm>
          <a:prstGeom prst="rect">
            <a:avLst/>
          </a:prstGeom>
          <a:noFill/>
          <a:ln w="9525">
            <a:noFill/>
            <a:miter lim="800000"/>
            <a:headEnd/>
            <a:tailEnd/>
          </a:ln>
          <a:effectLst/>
        </p:spPr>
        <p:txBody>
          <a:bodyPr wrap="square">
            <a:prstTxWarp prst="textNoShape">
              <a:avLst/>
            </a:prstTxWarp>
            <a:spAutoFit/>
          </a:bodyPr>
          <a:lstStyle/>
          <a:p>
            <a:pPr algn="ctr"/>
            <a:r>
              <a:rPr lang="en-US" sz="3200" dirty="0">
                <a:latin typeface="Arial" charset="0"/>
              </a:rPr>
              <a:t>Extended Leak Off </a:t>
            </a:r>
            <a:r>
              <a:rPr lang="en-US" sz="3200" dirty="0" smtClean="0">
                <a:latin typeface="Arial" charset="0"/>
              </a:rPr>
              <a:t>Test (</a:t>
            </a:r>
            <a:r>
              <a:rPr lang="en-US" sz="3200" dirty="0">
                <a:latin typeface="Arial" charset="0"/>
              </a:rPr>
              <a:t>or Mini-</a:t>
            </a:r>
            <a:r>
              <a:rPr lang="en-US" sz="3200" dirty="0" err="1">
                <a:latin typeface="Arial" charset="0"/>
              </a:rPr>
              <a:t>Frac</a:t>
            </a:r>
            <a:r>
              <a:rPr lang="en-US" sz="3200" dirty="0">
                <a:latin typeface="Arial" charset="0"/>
              </a:rPr>
              <a:t>)</a:t>
            </a:r>
          </a:p>
        </p:txBody>
      </p:sp>
      <p:grpSp>
        <p:nvGrpSpPr>
          <p:cNvPr id="2"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8"/>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11" name="Rectangle 10"/>
          <p:cNvSpPr/>
          <p:nvPr/>
        </p:nvSpPr>
        <p:spPr>
          <a:xfrm>
            <a:off x="816505" y="5249333"/>
            <a:ext cx="2231495" cy="237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541338" y="352425"/>
            <a:ext cx="8229600" cy="835025"/>
          </a:xfrm>
          <a:ln/>
        </p:spPr>
        <p:txBody>
          <a:bodyPr>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smtClean="0">
                <a:solidFill>
                  <a:srgbClr val="FFFFFF"/>
                </a:solidFill>
                <a:latin typeface="Arial"/>
                <a:cs typeface="Arial"/>
              </a:rPr>
              <a:t>Hydraulic Fracturing in Horizontal Wells</a:t>
            </a:r>
            <a:endParaRPr lang="en-US" sz="3200" dirty="0">
              <a:solidFill>
                <a:srgbClr val="FFFFFF"/>
              </a:solidFill>
              <a:latin typeface="Arial"/>
              <a:cs typeface="Arial"/>
            </a:endParaRPr>
          </a:p>
        </p:txBody>
      </p:sp>
      <p:grpSp>
        <p:nvGrpSpPr>
          <p:cNvPr id="2" name="Group 8"/>
          <p:cNvGrpSpPr>
            <a:grpSpLocks/>
          </p:cNvGrpSpPr>
          <p:nvPr/>
        </p:nvGrpSpPr>
        <p:grpSpPr bwMode="auto">
          <a:xfrm>
            <a:off x="1471798" y="1503363"/>
            <a:ext cx="6088063" cy="3748088"/>
            <a:chOff x="1656" y="947"/>
            <a:chExt cx="3835" cy="2361"/>
          </a:xfrm>
        </p:grpSpPr>
        <p:sp>
          <p:nvSpPr>
            <p:cNvPr id="28681" name="Text Box 9"/>
            <p:cNvSpPr txBox="1">
              <a:spLocks noChangeArrowheads="1"/>
            </p:cNvSpPr>
            <p:nvPr/>
          </p:nvSpPr>
          <p:spPr bwMode="auto">
            <a:xfrm>
              <a:off x="1656" y="2028"/>
              <a:ext cx="3835" cy="232"/>
            </a:xfrm>
            <a:prstGeom prst="rect">
              <a:avLst/>
            </a:prstGeom>
            <a:noFill/>
            <a:ln w="9525">
              <a:noFill/>
              <a:round/>
              <a:headEnd/>
              <a:tailEnd/>
            </a:ln>
            <a:effectLst/>
          </p:spPr>
          <p:txBody>
            <a:bodyPr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rPr>
                <a:t>Horizontal Well, Vertical Plane, Perpendicular to Wellbore</a:t>
              </a:r>
            </a:p>
          </p:txBody>
        </p:sp>
        <p:grpSp>
          <p:nvGrpSpPr>
            <p:cNvPr id="3" name="Group 10"/>
            <p:cNvGrpSpPr>
              <a:grpSpLocks/>
            </p:cNvGrpSpPr>
            <p:nvPr/>
          </p:nvGrpSpPr>
          <p:grpSpPr bwMode="auto">
            <a:xfrm>
              <a:off x="2887" y="947"/>
              <a:ext cx="2008" cy="2361"/>
              <a:chOff x="2887" y="947"/>
              <a:chExt cx="2008" cy="2361"/>
            </a:xfrm>
          </p:grpSpPr>
          <p:sp>
            <p:nvSpPr>
              <p:cNvPr id="28683" name="AutoShape 11"/>
              <p:cNvSpPr>
                <a:spLocks noChangeArrowheads="1"/>
              </p:cNvSpPr>
              <p:nvPr/>
            </p:nvSpPr>
            <p:spPr bwMode="auto">
              <a:xfrm>
                <a:off x="3005" y="1332"/>
                <a:ext cx="172" cy="201"/>
              </a:xfrm>
              <a:custGeom>
                <a:avLst/>
                <a:gdLst>
                  <a:gd name="T0" fmla="*/ 59 w 118"/>
                  <a:gd name="T1" fmla="*/ 124 h 132"/>
                  <a:gd name="T2" fmla="*/ 73 w 118"/>
                  <a:gd name="T3" fmla="*/ 116 h 132"/>
                  <a:gd name="T4" fmla="*/ 88 w 118"/>
                  <a:gd name="T5" fmla="*/ 102 h 132"/>
                  <a:gd name="T6" fmla="*/ 103 w 118"/>
                  <a:gd name="T7" fmla="*/ 82 h 132"/>
                  <a:gd name="T8" fmla="*/ 111 w 118"/>
                  <a:gd name="T9" fmla="*/ 65 h 132"/>
                  <a:gd name="T10" fmla="*/ 118 w 118"/>
                  <a:gd name="T11" fmla="*/ 37 h 132"/>
                  <a:gd name="T12" fmla="*/ 112 w 118"/>
                  <a:gd name="T13" fmla="*/ 18 h 132"/>
                  <a:gd name="T14" fmla="*/ 102 w 118"/>
                  <a:gd name="T15" fmla="*/ 7 h 132"/>
                  <a:gd name="T16" fmla="*/ 88 w 118"/>
                  <a:gd name="T17" fmla="*/ 1 h 132"/>
                  <a:gd name="T18" fmla="*/ 73 w 118"/>
                  <a:gd name="T19" fmla="*/ 4 h 132"/>
                  <a:gd name="T20" fmla="*/ 59 w 118"/>
                  <a:gd name="T21" fmla="*/ 9 h 132"/>
                  <a:gd name="T22" fmla="*/ 44 w 118"/>
                  <a:gd name="T23" fmla="*/ 18 h 132"/>
                  <a:gd name="T24" fmla="*/ 30 w 118"/>
                  <a:gd name="T25" fmla="*/ 30 h 132"/>
                  <a:gd name="T26" fmla="*/ 15 w 118"/>
                  <a:gd name="T27" fmla="*/ 51 h 132"/>
                  <a:gd name="T28" fmla="*/ 5 w 118"/>
                  <a:gd name="T29" fmla="*/ 72 h 132"/>
                  <a:gd name="T30" fmla="*/ 0 w 118"/>
                  <a:gd name="T31" fmla="*/ 96 h 132"/>
                  <a:gd name="T32" fmla="*/ 6 w 118"/>
                  <a:gd name="T33" fmla="*/ 115 h 132"/>
                  <a:gd name="T34" fmla="*/ 14 w 118"/>
                  <a:gd name="T35" fmla="*/ 126 h 132"/>
                  <a:gd name="T36" fmla="*/ 30 w 118"/>
                  <a:gd name="T37" fmla="*/ 131 h 132"/>
                  <a:gd name="T38" fmla="*/ 43 w 118"/>
                  <a:gd name="T39" fmla="*/ 131 h 132"/>
                  <a:gd name="T40" fmla="*/ 59 w 118"/>
                  <a:gd name="T41" fmla="*/ 124 h 132"/>
                  <a:gd name="T42" fmla="*/ 0 w 118"/>
                  <a:gd name="T43" fmla="*/ 0 h 132"/>
                  <a:gd name="T44" fmla="*/ 118 w 118"/>
                  <a:gd name="T4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18" h="132">
                    <a:moveTo>
                      <a:pt x="59" y="124"/>
                    </a:moveTo>
                    <a:cubicBezTo>
                      <a:pt x="64" y="122"/>
                      <a:pt x="69" y="119"/>
                      <a:pt x="73" y="116"/>
                    </a:cubicBezTo>
                    <a:cubicBezTo>
                      <a:pt x="78" y="112"/>
                      <a:pt x="83" y="107"/>
                      <a:pt x="88" y="102"/>
                    </a:cubicBezTo>
                    <a:cubicBezTo>
                      <a:pt x="93" y="96"/>
                      <a:pt x="99" y="88"/>
                      <a:pt x="103" y="82"/>
                    </a:cubicBezTo>
                    <a:cubicBezTo>
                      <a:pt x="107" y="76"/>
                      <a:pt x="109" y="73"/>
                      <a:pt x="111" y="65"/>
                    </a:cubicBezTo>
                    <a:cubicBezTo>
                      <a:pt x="114" y="58"/>
                      <a:pt x="118" y="45"/>
                      <a:pt x="118" y="37"/>
                    </a:cubicBezTo>
                    <a:cubicBezTo>
                      <a:pt x="118" y="29"/>
                      <a:pt x="114" y="23"/>
                      <a:pt x="112" y="18"/>
                    </a:cubicBezTo>
                    <a:cubicBezTo>
                      <a:pt x="109" y="13"/>
                      <a:pt x="106" y="10"/>
                      <a:pt x="102" y="7"/>
                    </a:cubicBezTo>
                    <a:cubicBezTo>
                      <a:pt x="98" y="4"/>
                      <a:pt x="93" y="2"/>
                      <a:pt x="88" y="1"/>
                    </a:cubicBezTo>
                    <a:cubicBezTo>
                      <a:pt x="83" y="0"/>
                      <a:pt x="78" y="2"/>
                      <a:pt x="73" y="4"/>
                    </a:cubicBezTo>
                    <a:cubicBezTo>
                      <a:pt x="69" y="5"/>
                      <a:pt x="64" y="7"/>
                      <a:pt x="59" y="9"/>
                    </a:cubicBezTo>
                    <a:cubicBezTo>
                      <a:pt x="54" y="12"/>
                      <a:pt x="49" y="15"/>
                      <a:pt x="44" y="18"/>
                    </a:cubicBezTo>
                    <a:cubicBezTo>
                      <a:pt x="39" y="22"/>
                      <a:pt x="35" y="25"/>
                      <a:pt x="30" y="30"/>
                    </a:cubicBezTo>
                    <a:cubicBezTo>
                      <a:pt x="25" y="36"/>
                      <a:pt x="19" y="44"/>
                      <a:pt x="15" y="51"/>
                    </a:cubicBezTo>
                    <a:cubicBezTo>
                      <a:pt x="11" y="58"/>
                      <a:pt x="8" y="64"/>
                      <a:pt x="5" y="72"/>
                    </a:cubicBezTo>
                    <a:cubicBezTo>
                      <a:pt x="3" y="79"/>
                      <a:pt x="0" y="89"/>
                      <a:pt x="0" y="96"/>
                    </a:cubicBezTo>
                    <a:cubicBezTo>
                      <a:pt x="0" y="103"/>
                      <a:pt x="3" y="110"/>
                      <a:pt x="6" y="115"/>
                    </a:cubicBezTo>
                    <a:cubicBezTo>
                      <a:pt x="8" y="120"/>
                      <a:pt x="10" y="123"/>
                      <a:pt x="14" y="126"/>
                    </a:cubicBezTo>
                    <a:cubicBezTo>
                      <a:pt x="18" y="128"/>
                      <a:pt x="25" y="130"/>
                      <a:pt x="30" y="131"/>
                    </a:cubicBezTo>
                    <a:cubicBezTo>
                      <a:pt x="35" y="132"/>
                      <a:pt x="38" y="132"/>
                      <a:pt x="43" y="131"/>
                    </a:cubicBezTo>
                    <a:cubicBezTo>
                      <a:pt x="48" y="130"/>
                      <a:pt x="54" y="127"/>
                      <a:pt x="59" y="124"/>
                    </a:cubicBezTo>
                    <a:close/>
                  </a:path>
                </a:pathLst>
              </a:custGeom>
              <a:solidFill>
                <a:srgbClr val="FF0000"/>
              </a:solidFill>
              <a:ln w="9525">
                <a:noFill/>
                <a:round/>
                <a:headEnd/>
                <a:tailEnd/>
              </a:ln>
              <a:effectLst/>
            </p:spPr>
            <p:txBody>
              <a:bodyPr wrap="none" anchor="ctr"/>
              <a:lstStyle/>
              <a:p>
                <a:endParaRPr lang="en-US"/>
              </a:p>
            </p:txBody>
          </p:sp>
          <p:sp>
            <p:nvSpPr>
              <p:cNvPr id="28684" name="AutoShape 12"/>
              <p:cNvSpPr>
                <a:spLocks noChangeArrowheads="1"/>
              </p:cNvSpPr>
              <p:nvPr/>
            </p:nvSpPr>
            <p:spPr bwMode="auto">
              <a:xfrm>
                <a:off x="3179" y="1411"/>
                <a:ext cx="210" cy="244"/>
              </a:xfrm>
              <a:custGeom>
                <a:avLst/>
                <a:gdLst>
                  <a:gd name="T0" fmla="*/ 72 w 144"/>
                  <a:gd name="T1" fmla="*/ 151 h 160"/>
                  <a:gd name="T2" fmla="*/ 89 w 144"/>
                  <a:gd name="T3" fmla="*/ 140 h 160"/>
                  <a:gd name="T4" fmla="*/ 107 w 144"/>
                  <a:gd name="T5" fmla="*/ 124 h 160"/>
                  <a:gd name="T6" fmla="*/ 125 w 144"/>
                  <a:gd name="T7" fmla="*/ 99 h 160"/>
                  <a:gd name="T8" fmla="*/ 136 w 144"/>
                  <a:gd name="T9" fmla="*/ 79 h 160"/>
                  <a:gd name="T10" fmla="*/ 144 w 144"/>
                  <a:gd name="T11" fmla="*/ 45 h 160"/>
                  <a:gd name="T12" fmla="*/ 136 w 144"/>
                  <a:gd name="T13" fmla="*/ 21 h 160"/>
                  <a:gd name="T14" fmla="*/ 125 w 144"/>
                  <a:gd name="T15" fmla="*/ 8 h 160"/>
                  <a:gd name="T16" fmla="*/ 107 w 144"/>
                  <a:gd name="T17" fmla="*/ 1 h 160"/>
                  <a:gd name="T18" fmla="*/ 89 w 144"/>
                  <a:gd name="T19" fmla="*/ 4 h 160"/>
                  <a:gd name="T20" fmla="*/ 72 w 144"/>
                  <a:gd name="T21" fmla="*/ 10 h 160"/>
                  <a:gd name="T22" fmla="*/ 53 w 144"/>
                  <a:gd name="T23" fmla="*/ 22 h 160"/>
                  <a:gd name="T24" fmla="*/ 36 w 144"/>
                  <a:gd name="T25" fmla="*/ 37 h 160"/>
                  <a:gd name="T26" fmla="*/ 18 w 144"/>
                  <a:gd name="T27" fmla="*/ 61 h 160"/>
                  <a:gd name="T28" fmla="*/ 6 w 144"/>
                  <a:gd name="T29" fmla="*/ 87 h 160"/>
                  <a:gd name="T30" fmla="*/ 1 w 144"/>
                  <a:gd name="T31" fmla="*/ 116 h 160"/>
                  <a:gd name="T32" fmla="*/ 7 w 144"/>
                  <a:gd name="T33" fmla="*/ 140 h 160"/>
                  <a:gd name="T34" fmla="*/ 18 w 144"/>
                  <a:gd name="T35" fmla="*/ 153 h 160"/>
                  <a:gd name="T36" fmla="*/ 36 w 144"/>
                  <a:gd name="T37" fmla="*/ 159 h 160"/>
                  <a:gd name="T38" fmla="*/ 53 w 144"/>
                  <a:gd name="T39" fmla="*/ 159 h 160"/>
                  <a:gd name="T40" fmla="*/ 72 w 144"/>
                  <a:gd name="T41" fmla="*/ 151 h 160"/>
                  <a:gd name="T42" fmla="*/ 0 w 144"/>
                  <a:gd name="T43" fmla="*/ 0 h 160"/>
                  <a:gd name="T44" fmla="*/ 144 w 144"/>
                  <a:gd name="T4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44" h="160">
                    <a:moveTo>
                      <a:pt x="72" y="151"/>
                    </a:moveTo>
                    <a:cubicBezTo>
                      <a:pt x="79" y="148"/>
                      <a:pt x="84" y="145"/>
                      <a:pt x="89" y="140"/>
                    </a:cubicBezTo>
                    <a:cubicBezTo>
                      <a:pt x="95" y="136"/>
                      <a:pt x="101" y="130"/>
                      <a:pt x="107" y="124"/>
                    </a:cubicBezTo>
                    <a:cubicBezTo>
                      <a:pt x="113" y="117"/>
                      <a:pt x="121" y="107"/>
                      <a:pt x="125" y="99"/>
                    </a:cubicBezTo>
                    <a:cubicBezTo>
                      <a:pt x="130" y="92"/>
                      <a:pt x="133" y="88"/>
                      <a:pt x="136" y="79"/>
                    </a:cubicBezTo>
                    <a:cubicBezTo>
                      <a:pt x="139" y="70"/>
                      <a:pt x="143" y="55"/>
                      <a:pt x="144" y="45"/>
                    </a:cubicBezTo>
                    <a:cubicBezTo>
                      <a:pt x="144" y="35"/>
                      <a:pt x="140" y="27"/>
                      <a:pt x="136" y="21"/>
                    </a:cubicBezTo>
                    <a:cubicBezTo>
                      <a:pt x="133" y="15"/>
                      <a:pt x="130" y="11"/>
                      <a:pt x="125" y="8"/>
                    </a:cubicBezTo>
                    <a:cubicBezTo>
                      <a:pt x="120" y="4"/>
                      <a:pt x="113" y="1"/>
                      <a:pt x="107" y="1"/>
                    </a:cubicBezTo>
                    <a:cubicBezTo>
                      <a:pt x="101" y="0"/>
                      <a:pt x="95" y="2"/>
                      <a:pt x="89" y="4"/>
                    </a:cubicBezTo>
                    <a:cubicBezTo>
                      <a:pt x="84" y="6"/>
                      <a:pt x="78" y="8"/>
                      <a:pt x="72" y="10"/>
                    </a:cubicBezTo>
                    <a:cubicBezTo>
                      <a:pt x="66" y="13"/>
                      <a:pt x="59" y="17"/>
                      <a:pt x="53" y="22"/>
                    </a:cubicBezTo>
                    <a:cubicBezTo>
                      <a:pt x="48" y="26"/>
                      <a:pt x="42" y="30"/>
                      <a:pt x="36" y="37"/>
                    </a:cubicBezTo>
                    <a:cubicBezTo>
                      <a:pt x="31" y="43"/>
                      <a:pt x="23" y="53"/>
                      <a:pt x="18" y="61"/>
                    </a:cubicBezTo>
                    <a:cubicBezTo>
                      <a:pt x="13" y="70"/>
                      <a:pt x="9" y="78"/>
                      <a:pt x="6" y="87"/>
                    </a:cubicBezTo>
                    <a:cubicBezTo>
                      <a:pt x="3" y="96"/>
                      <a:pt x="0" y="108"/>
                      <a:pt x="1" y="116"/>
                    </a:cubicBezTo>
                    <a:cubicBezTo>
                      <a:pt x="1" y="125"/>
                      <a:pt x="4" y="134"/>
                      <a:pt x="7" y="140"/>
                    </a:cubicBezTo>
                    <a:cubicBezTo>
                      <a:pt x="10" y="146"/>
                      <a:pt x="13" y="150"/>
                      <a:pt x="18" y="153"/>
                    </a:cubicBezTo>
                    <a:cubicBezTo>
                      <a:pt x="22" y="156"/>
                      <a:pt x="31" y="158"/>
                      <a:pt x="36" y="159"/>
                    </a:cubicBezTo>
                    <a:cubicBezTo>
                      <a:pt x="42" y="160"/>
                      <a:pt x="47" y="160"/>
                      <a:pt x="53" y="159"/>
                    </a:cubicBezTo>
                    <a:cubicBezTo>
                      <a:pt x="59" y="158"/>
                      <a:pt x="66" y="154"/>
                      <a:pt x="72" y="151"/>
                    </a:cubicBezTo>
                    <a:close/>
                  </a:path>
                </a:pathLst>
              </a:custGeom>
              <a:solidFill>
                <a:srgbClr val="FF0000"/>
              </a:solidFill>
              <a:ln w="9525">
                <a:noFill/>
                <a:round/>
                <a:headEnd/>
                <a:tailEnd/>
              </a:ln>
              <a:effectLst/>
            </p:spPr>
            <p:txBody>
              <a:bodyPr wrap="none" anchor="ctr"/>
              <a:lstStyle/>
              <a:p>
                <a:endParaRPr lang="en-US"/>
              </a:p>
            </p:txBody>
          </p:sp>
          <p:sp>
            <p:nvSpPr>
              <p:cNvPr id="28685" name="AutoShape 13"/>
              <p:cNvSpPr>
                <a:spLocks noChangeArrowheads="1"/>
              </p:cNvSpPr>
              <p:nvPr/>
            </p:nvSpPr>
            <p:spPr bwMode="auto">
              <a:xfrm>
                <a:off x="3398" y="1511"/>
                <a:ext cx="255" cy="296"/>
              </a:xfrm>
              <a:custGeom>
                <a:avLst/>
                <a:gdLst>
                  <a:gd name="T0" fmla="*/ 87 w 174"/>
                  <a:gd name="T1" fmla="*/ 183 h 194"/>
                  <a:gd name="T2" fmla="*/ 108 w 174"/>
                  <a:gd name="T3" fmla="*/ 170 h 194"/>
                  <a:gd name="T4" fmla="*/ 129 w 174"/>
                  <a:gd name="T5" fmla="*/ 150 h 194"/>
                  <a:gd name="T6" fmla="*/ 152 w 174"/>
                  <a:gd name="T7" fmla="*/ 120 h 194"/>
                  <a:gd name="T8" fmla="*/ 164 w 174"/>
                  <a:gd name="T9" fmla="*/ 96 h 194"/>
                  <a:gd name="T10" fmla="*/ 174 w 174"/>
                  <a:gd name="T11" fmla="*/ 55 h 194"/>
                  <a:gd name="T12" fmla="*/ 165 w 174"/>
                  <a:gd name="T13" fmla="*/ 25 h 194"/>
                  <a:gd name="T14" fmla="*/ 151 w 174"/>
                  <a:gd name="T15" fmla="*/ 9 h 194"/>
                  <a:gd name="T16" fmla="*/ 129 w 174"/>
                  <a:gd name="T17" fmla="*/ 1 h 194"/>
                  <a:gd name="T18" fmla="*/ 108 w 174"/>
                  <a:gd name="T19" fmla="*/ 5 h 194"/>
                  <a:gd name="T20" fmla="*/ 87 w 174"/>
                  <a:gd name="T21" fmla="*/ 13 h 194"/>
                  <a:gd name="T22" fmla="*/ 64 w 174"/>
                  <a:gd name="T23" fmla="*/ 26 h 194"/>
                  <a:gd name="T24" fmla="*/ 44 w 174"/>
                  <a:gd name="T25" fmla="*/ 44 h 194"/>
                  <a:gd name="T26" fmla="*/ 22 w 174"/>
                  <a:gd name="T27" fmla="*/ 74 h 194"/>
                  <a:gd name="T28" fmla="*/ 7 w 174"/>
                  <a:gd name="T29" fmla="*/ 105 h 194"/>
                  <a:gd name="T30" fmla="*/ 0 w 174"/>
                  <a:gd name="T31" fmla="*/ 141 h 194"/>
                  <a:gd name="T32" fmla="*/ 8 w 174"/>
                  <a:gd name="T33" fmla="*/ 169 h 194"/>
                  <a:gd name="T34" fmla="*/ 21 w 174"/>
                  <a:gd name="T35" fmla="*/ 185 h 194"/>
                  <a:gd name="T36" fmla="*/ 44 w 174"/>
                  <a:gd name="T37" fmla="*/ 193 h 194"/>
                  <a:gd name="T38" fmla="*/ 64 w 174"/>
                  <a:gd name="T39" fmla="*/ 192 h 194"/>
                  <a:gd name="T40" fmla="*/ 87 w 174"/>
                  <a:gd name="T41" fmla="*/ 183 h 194"/>
                  <a:gd name="T42" fmla="*/ 0 w 174"/>
                  <a:gd name="T43" fmla="*/ 0 h 194"/>
                  <a:gd name="T44" fmla="*/ 174 w 174"/>
                  <a:gd name="T4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74" h="194">
                    <a:moveTo>
                      <a:pt x="87" y="183"/>
                    </a:moveTo>
                    <a:cubicBezTo>
                      <a:pt x="95" y="179"/>
                      <a:pt x="101" y="176"/>
                      <a:pt x="108" y="170"/>
                    </a:cubicBezTo>
                    <a:cubicBezTo>
                      <a:pt x="115" y="165"/>
                      <a:pt x="122" y="158"/>
                      <a:pt x="129" y="150"/>
                    </a:cubicBezTo>
                    <a:cubicBezTo>
                      <a:pt x="137" y="141"/>
                      <a:pt x="146" y="129"/>
                      <a:pt x="152" y="120"/>
                    </a:cubicBezTo>
                    <a:cubicBezTo>
                      <a:pt x="157" y="111"/>
                      <a:pt x="161" y="107"/>
                      <a:pt x="164" y="96"/>
                    </a:cubicBezTo>
                    <a:cubicBezTo>
                      <a:pt x="168" y="85"/>
                      <a:pt x="174" y="66"/>
                      <a:pt x="174" y="55"/>
                    </a:cubicBezTo>
                    <a:cubicBezTo>
                      <a:pt x="174" y="43"/>
                      <a:pt x="169" y="33"/>
                      <a:pt x="165" y="25"/>
                    </a:cubicBezTo>
                    <a:cubicBezTo>
                      <a:pt x="161" y="18"/>
                      <a:pt x="157" y="13"/>
                      <a:pt x="151" y="9"/>
                    </a:cubicBezTo>
                    <a:cubicBezTo>
                      <a:pt x="145" y="5"/>
                      <a:pt x="136" y="1"/>
                      <a:pt x="129" y="1"/>
                    </a:cubicBezTo>
                    <a:cubicBezTo>
                      <a:pt x="122" y="0"/>
                      <a:pt x="115" y="3"/>
                      <a:pt x="108" y="5"/>
                    </a:cubicBezTo>
                    <a:cubicBezTo>
                      <a:pt x="101" y="7"/>
                      <a:pt x="94" y="9"/>
                      <a:pt x="87" y="13"/>
                    </a:cubicBezTo>
                    <a:cubicBezTo>
                      <a:pt x="79" y="16"/>
                      <a:pt x="72" y="21"/>
                      <a:pt x="64" y="26"/>
                    </a:cubicBezTo>
                    <a:cubicBezTo>
                      <a:pt x="57" y="31"/>
                      <a:pt x="51" y="36"/>
                      <a:pt x="44" y="44"/>
                    </a:cubicBezTo>
                    <a:cubicBezTo>
                      <a:pt x="37" y="52"/>
                      <a:pt x="28" y="64"/>
                      <a:pt x="22" y="74"/>
                    </a:cubicBezTo>
                    <a:cubicBezTo>
                      <a:pt x="16" y="85"/>
                      <a:pt x="11" y="94"/>
                      <a:pt x="7" y="105"/>
                    </a:cubicBezTo>
                    <a:cubicBezTo>
                      <a:pt x="4" y="116"/>
                      <a:pt x="0" y="130"/>
                      <a:pt x="0" y="141"/>
                    </a:cubicBezTo>
                    <a:cubicBezTo>
                      <a:pt x="0" y="152"/>
                      <a:pt x="5" y="162"/>
                      <a:pt x="8" y="169"/>
                    </a:cubicBezTo>
                    <a:cubicBezTo>
                      <a:pt x="12" y="177"/>
                      <a:pt x="15" y="181"/>
                      <a:pt x="21" y="185"/>
                    </a:cubicBezTo>
                    <a:cubicBezTo>
                      <a:pt x="27" y="189"/>
                      <a:pt x="37" y="192"/>
                      <a:pt x="44" y="193"/>
                    </a:cubicBezTo>
                    <a:cubicBezTo>
                      <a:pt x="51" y="194"/>
                      <a:pt x="57" y="194"/>
                      <a:pt x="64" y="192"/>
                    </a:cubicBezTo>
                    <a:cubicBezTo>
                      <a:pt x="71" y="191"/>
                      <a:pt x="80" y="187"/>
                      <a:pt x="87" y="183"/>
                    </a:cubicBezTo>
                    <a:close/>
                  </a:path>
                </a:pathLst>
              </a:custGeom>
              <a:solidFill>
                <a:srgbClr val="FF0000"/>
              </a:solidFill>
              <a:ln w="9525">
                <a:noFill/>
                <a:round/>
                <a:headEnd/>
                <a:tailEnd/>
              </a:ln>
              <a:effectLst/>
            </p:spPr>
            <p:txBody>
              <a:bodyPr wrap="none" anchor="ctr"/>
              <a:lstStyle/>
              <a:p>
                <a:endParaRPr lang="en-US"/>
              </a:p>
            </p:txBody>
          </p:sp>
          <p:sp>
            <p:nvSpPr>
              <p:cNvPr id="28686" name="AutoShape 14"/>
              <p:cNvSpPr>
                <a:spLocks noChangeArrowheads="1"/>
              </p:cNvSpPr>
              <p:nvPr/>
            </p:nvSpPr>
            <p:spPr bwMode="auto">
              <a:xfrm>
                <a:off x="3665" y="1630"/>
                <a:ext cx="307" cy="360"/>
              </a:xfrm>
              <a:custGeom>
                <a:avLst/>
                <a:gdLst>
                  <a:gd name="T0" fmla="*/ 106 w 210"/>
                  <a:gd name="T1" fmla="*/ 222 h 236"/>
                  <a:gd name="T2" fmla="*/ 131 w 210"/>
                  <a:gd name="T3" fmla="*/ 207 h 236"/>
                  <a:gd name="T4" fmla="*/ 157 w 210"/>
                  <a:gd name="T5" fmla="*/ 182 h 236"/>
                  <a:gd name="T6" fmla="*/ 184 w 210"/>
                  <a:gd name="T7" fmla="*/ 147 h 236"/>
                  <a:gd name="T8" fmla="*/ 199 w 210"/>
                  <a:gd name="T9" fmla="*/ 117 h 236"/>
                  <a:gd name="T10" fmla="*/ 210 w 210"/>
                  <a:gd name="T11" fmla="*/ 67 h 236"/>
                  <a:gd name="T12" fmla="*/ 200 w 210"/>
                  <a:gd name="T13" fmla="*/ 31 h 236"/>
                  <a:gd name="T14" fmla="*/ 183 w 210"/>
                  <a:gd name="T15" fmla="*/ 12 h 236"/>
                  <a:gd name="T16" fmla="*/ 157 w 210"/>
                  <a:gd name="T17" fmla="*/ 1 h 236"/>
                  <a:gd name="T18" fmla="*/ 131 w 210"/>
                  <a:gd name="T19" fmla="*/ 6 h 236"/>
                  <a:gd name="T20" fmla="*/ 105 w 210"/>
                  <a:gd name="T21" fmla="*/ 16 h 236"/>
                  <a:gd name="T22" fmla="*/ 78 w 210"/>
                  <a:gd name="T23" fmla="*/ 32 h 236"/>
                  <a:gd name="T24" fmla="*/ 53 w 210"/>
                  <a:gd name="T25" fmla="*/ 54 h 236"/>
                  <a:gd name="T26" fmla="*/ 26 w 210"/>
                  <a:gd name="T27" fmla="*/ 91 h 236"/>
                  <a:gd name="T28" fmla="*/ 9 w 210"/>
                  <a:gd name="T29" fmla="*/ 128 h 236"/>
                  <a:gd name="T30" fmla="*/ 0 w 210"/>
                  <a:gd name="T31" fmla="*/ 171 h 236"/>
                  <a:gd name="T32" fmla="*/ 10 w 210"/>
                  <a:gd name="T33" fmla="*/ 206 h 236"/>
                  <a:gd name="T34" fmla="*/ 25 w 210"/>
                  <a:gd name="T35" fmla="*/ 225 h 236"/>
                  <a:gd name="T36" fmla="*/ 53 w 210"/>
                  <a:gd name="T37" fmla="*/ 235 h 236"/>
                  <a:gd name="T38" fmla="*/ 77 w 210"/>
                  <a:gd name="T39" fmla="*/ 234 h 236"/>
                  <a:gd name="T40" fmla="*/ 106 w 210"/>
                  <a:gd name="T41" fmla="*/ 222 h 236"/>
                  <a:gd name="T42" fmla="*/ 0 w 210"/>
                  <a:gd name="T43" fmla="*/ 0 h 236"/>
                  <a:gd name="T44" fmla="*/ 210 w 210"/>
                  <a:gd name="T4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10" h="236">
                    <a:moveTo>
                      <a:pt x="106" y="222"/>
                    </a:moveTo>
                    <a:cubicBezTo>
                      <a:pt x="115" y="218"/>
                      <a:pt x="122" y="214"/>
                      <a:pt x="131" y="207"/>
                    </a:cubicBezTo>
                    <a:cubicBezTo>
                      <a:pt x="139" y="200"/>
                      <a:pt x="148" y="192"/>
                      <a:pt x="157" y="182"/>
                    </a:cubicBezTo>
                    <a:cubicBezTo>
                      <a:pt x="165" y="172"/>
                      <a:pt x="176" y="157"/>
                      <a:pt x="184" y="147"/>
                    </a:cubicBezTo>
                    <a:cubicBezTo>
                      <a:pt x="191" y="136"/>
                      <a:pt x="194" y="130"/>
                      <a:pt x="199" y="117"/>
                    </a:cubicBezTo>
                    <a:cubicBezTo>
                      <a:pt x="203" y="103"/>
                      <a:pt x="210" y="81"/>
                      <a:pt x="210" y="67"/>
                    </a:cubicBezTo>
                    <a:cubicBezTo>
                      <a:pt x="210" y="52"/>
                      <a:pt x="205" y="40"/>
                      <a:pt x="200" y="31"/>
                    </a:cubicBezTo>
                    <a:cubicBezTo>
                      <a:pt x="195" y="22"/>
                      <a:pt x="190" y="17"/>
                      <a:pt x="183" y="12"/>
                    </a:cubicBezTo>
                    <a:cubicBezTo>
                      <a:pt x="175" y="7"/>
                      <a:pt x="165" y="2"/>
                      <a:pt x="157" y="1"/>
                    </a:cubicBezTo>
                    <a:cubicBezTo>
                      <a:pt x="148" y="0"/>
                      <a:pt x="139" y="4"/>
                      <a:pt x="131" y="6"/>
                    </a:cubicBezTo>
                    <a:cubicBezTo>
                      <a:pt x="122" y="9"/>
                      <a:pt x="114" y="12"/>
                      <a:pt x="105" y="16"/>
                    </a:cubicBezTo>
                    <a:cubicBezTo>
                      <a:pt x="96" y="20"/>
                      <a:pt x="86" y="26"/>
                      <a:pt x="78" y="32"/>
                    </a:cubicBezTo>
                    <a:cubicBezTo>
                      <a:pt x="69" y="39"/>
                      <a:pt x="61" y="44"/>
                      <a:pt x="53" y="54"/>
                    </a:cubicBezTo>
                    <a:cubicBezTo>
                      <a:pt x="44" y="64"/>
                      <a:pt x="33" y="78"/>
                      <a:pt x="26" y="91"/>
                    </a:cubicBezTo>
                    <a:cubicBezTo>
                      <a:pt x="18" y="103"/>
                      <a:pt x="13" y="115"/>
                      <a:pt x="9" y="128"/>
                    </a:cubicBezTo>
                    <a:cubicBezTo>
                      <a:pt x="4" y="142"/>
                      <a:pt x="0" y="158"/>
                      <a:pt x="0" y="171"/>
                    </a:cubicBezTo>
                    <a:cubicBezTo>
                      <a:pt x="0" y="184"/>
                      <a:pt x="5" y="197"/>
                      <a:pt x="10" y="206"/>
                    </a:cubicBezTo>
                    <a:cubicBezTo>
                      <a:pt x="14" y="215"/>
                      <a:pt x="18" y="220"/>
                      <a:pt x="25" y="225"/>
                    </a:cubicBezTo>
                    <a:cubicBezTo>
                      <a:pt x="32" y="230"/>
                      <a:pt x="44" y="233"/>
                      <a:pt x="53" y="235"/>
                    </a:cubicBezTo>
                    <a:cubicBezTo>
                      <a:pt x="61" y="236"/>
                      <a:pt x="68" y="236"/>
                      <a:pt x="77" y="234"/>
                    </a:cubicBezTo>
                    <a:cubicBezTo>
                      <a:pt x="85" y="232"/>
                      <a:pt x="97" y="227"/>
                      <a:pt x="106" y="222"/>
                    </a:cubicBezTo>
                    <a:close/>
                  </a:path>
                </a:pathLst>
              </a:custGeom>
              <a:solidFill>
                <a:srgbClr val="FF0000"/>
              </a:solidFill>
              <a:ln w="9525">
                <a:noFill/>
                <a:round/>
                <a:headEnd/>
                <a:tailEnd/>
              </a:ln>
              <a:effectLst/>
            </p:spPr>
            <p:txBody>
              <a:bodyPr wrap="none" anchor="ctr"/>
              <a:lstStyle/>
              <a:p>
                <a:endParaRPr lang="en-US"/>
              </a:p>
            </p:txBody>
          </p:sp>
          <p:sp>
            <p:nvSpPr>
              <p:cNvPr id="28687" name="AutoShape 15"/>
              <p:cNvSpPr>
                <a:spLocks noChangeArrowheads="1"/>
              </p:cNvSpPr>
              <p:nvPr/>
            </p:nvSpPr>
            <p:spPr bwMode="auto">
              <a:xfrm>
                <a:off x="2887" y="1134"/>
                <a:ext cx="190" cy="290"/>
              </a:xfrm>
              <a:custGeom>
                <a:avLst/>
                <a:gdLst>
                  <a:gd name="T0" fmla="*/ 130 w 130"/>
                  <a:gd name="T1" fmla="*/ 190 h 190"/>
                  <a:gd name="T2" fmla="*/ 108 w 130"/>
                  <a:gd name="T3" fmla="*/ 179 h 190"/>
                  <a:gd name="T4" fmla="*/ 75 w 130"/>
                  <a:gd name="T5" fmla="*/ 150 h 190"/>
                  <a:gd name="T6" fmla="*/ 50 w 130"/>
                  <a:gd name="T7" fmla="*/ 122 h 190"/>
                  <a:gd name="T8" fmla="*/ 25 w 130"/>
                  <a:gd name="T9" fmla="*/ 86 h 190"/>
                  <a:gd name="T10" fmla="*/ 9 w 130"/>
                  <a:gd name="T11" fmla="*/ 42 h 190"/>
                  <a:gd name="T12" fmla="*/ 2 w 130"/>
                  <a:gd name="T13" fmla="*/ 13 h 190"/>
                  <a:gd name="T14" fmla="*/ 1 w 130"/>
                  <a:gd name="T15" fmla="*/ 0 h 190"/>
                  <a:gd name="T16" fmla="*/ 0 w 130"/>
                  <a:gd name="T17" fmla="*/ 0 h 190"/>
                  <a:gd name="T18" fmla="*/ 130 w 130"/>
                  <a:gd name="T19" fmla="*/ 190 h 19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130" h="190">
                    <a:moveTo>
                      <a:pt x="130" y="190"/>
                    </a:moveTo>
                    <a:cubicBezTo>
                      <a:pt x="123" y="188"/>
                      <a:pt x="117" y="185"/>
                      <a:pt x="108" y="179"/>
                    </a:cubicBezTo>
                    <a:cubicBezTo>
                      <a:pt x="98" y="172"/>
                      <a:pt x="84" y="160"/>
                      <a:pt x="75" y="150"/>
                    </a:cubicBezTo>
                    <a:cubicBezTo>
                      <a:pt x="65" y="141"/>
                      <a:pt x="58" y="133"/>
                      <a:pt x="50" y="122"/>
                    </a:cubicBezTo>
                    <a:cubicBezTo>
                      <a:pt x="42" y="111"/>
                      <a:pt x="32" y="99"/>
                      <a:pt x="25" y="86"/>
                    </a:cubicBezTo>
                    <a:cubicBezTo>
                      <a:pt x="18" y="72"/>
                      <a:pt x="13" y="54"/>
                      <a:pt x="9" y="42"/>
                    </a:cubicBezTo>
                    <a:cubicBezTo>
                      <a:pt x="5" y="30"/>
                      <a:pt x="3" y="20"/>
                      <a:pt x="2" y="13"/>
                    </a:cubicBezTo>
                    <a:cubicBezTo>
                      <a:pt x="0" y="6"/>
                      <a:pt x="0" y="3"/>
                      <a:pt x="1" y="0"/>
                    </a:cubicBezTo>
                  </a:path>
                </a:pathLst>
              </a:custGeom>
              <a:noFill/>
              <a:ln w="9360">
                <a:solidFill>
                  <a:srgbClr val="808080"/>
                </a:solidFill>
                <a:round/>
                <a:headEnd/>
                <a:tailEnd/>
              </a:ln>
              <a:effectLst/>
            </p:spPr>
            <p:txBody>
              <a:bodyPr wrap="none" anchor="ctr"/>
              <a:lstStyle/>
              <a:p>
                <a:endParaRPr lang="en-US"/>
              </a:p>
            </p:txBody>
          </p:sp>
          <p:sp>
            <p:nvSpPr>
              <p:cNvPr id="28688" name="Line 16"/>
              <p:cNvSpPr>
                <a:spLocks noChangeShapeType="1"/>
              </p:cNvSpPr>
              <p:nvPr/>
            </p:nvSpPr>
            <p:spPr bwMode="auto">
              <a:xfrm flipV="1">
                <a:off x="2888" y="951"/>
                <a:ext cx="1" cy="184"/>
              </a:xfrm>
              <a:prstGeom prst="line">
                <a:avLst/>
              </a:prstGeom>
              <a:noFill/>
              <a:ln w="9360">
                <a:solidFill>
                  <a:srgbClr val="808080"/>
                </a:solidFill>
                <a:miter lim="800000"/>
                <a:headEnd/>
                <a:tailEnd/>
              </a:ln>
              <a:effectLst/>
            </p:spPr>
            <p:txBody>
              <a:bodyPr/>
              <a:lstStyle/>
              <a:p>
                <a:endParaRPr lang="en-US"/>
              </a:p>
            </p:txBody>
          </p:sp>
          <p:sp>
            <p:nvSpPr>
              <p:cNvPr id="28689" name="AutoShape 17"/>
              <p:cNvSpPr>
                <a:spLocks noChangeArrowheads="1"/>
              </p:cNvSpPr>
              <p:nvPr/>
            </p:nvSpPr>
            <p:spPr bwMode="auto">
              <a:xfrm>
                <a:off x="3065" y="1420"/>
                <a:ext cx="950" cy="503"/>
              </a:xfrm>
              <a:custGeom>
                <a:avLst/>
                <a:gdLst>
                  <a:gd name="T0" fmla="*/ 1288 w 1288"/>
                  <a:gd name="T1" fmla="*/ 609 h 655"/>
                  <a:gd name="T2" fmla="*/ 12 w 1288"/>
                  <a:gd name="T3" fmla="*/ 2 h 655"/>
                  <a:gd name="T4" fmla="*/ 0 w 1288"/>
                  <a:gd name="T5" fmla="*/ 0 h 655"/>
                  <a:gd name="T6" fmla="*/ 1256 w 1288"/>
                  <a:gd name="T7" fmla="*/ 655 h 655"/>
                  <a:gd name="T8" fmla="*/ 1288 w 1288"/>
                  <a:gd name="T9" fmla="*/ 609 h 655"/>
                  <a:gd name="T10" fmla="*/ 0 w 1288"/>
                  <a:gd name="T11" fmla="*/ 0 h 655"/>
                  <a:gd name="T12" fmla="*/ 1288 w 1288"/>
                  <a:gd name="T13" fmla="*/ 655 h 655"/>
                </a:gdLst>
                <a:ahLst/>
                <a:cxnLst>
                  <a:cxn ang="0">
                    <a:pos x="T0" y="T1"/>
                  </a:cxn>
                  <a:cxn ang="0">
                    <a:pos x="T2" y="T3"/>
                  </a:cxn>
                  <a:cxn ang="0">
                    <a:pos x="T4" y="T5"/>
                  </a:cxn>
                  <a:cxn ang="0">
                    <a:pos x="T6" y="T7"/>
                  </a:cxn>
                  <a:cxn ang="0">
                    <a:pos x="T8" y="T9"/>
                  </a:cxn>
                </a:cxnLst>
                <a:rect l="T10" t="T11" r="T12" b="T13"/>
                <a:pathLst>
                  <a:path w="1288" h="655">
                    <a:moveTo>
                      <a:pt x="1288" y="609"/>
                    </a:moveTo>
                    <a:lnTo>
                      <a:pt x="12" y="2"/>
                    </a:lnTo>
                    <a:lnTo>
                      <a:pt x="0" y="0"/>
                    </a:lnTo>
                    <a:lnTo>
                      <a:pt x="1256" y="655"/>
                    </a:lnTo>
                    <a:lnTo>
                      <a:pt x="1288" y="609"/>
                    </a:lnTo>
                    <a:close/>
                  </a:path>
                </a:pathLst>
              </a:custGeom>
              <a:solidFill>
                <a:srgbClr val="808080"/>
              </a:solidFill>
              <a:ln w="6480">
                <a:solidFill>
                  <a:srgbClr val="808080"/>
                </a:solidFill>
                <a:round/>
                <a:headEnd/>
                <a:tailEnd/>
              </a:ln>
              <a:effectLst/>
            </p:spPr>
            <p:txBody>
              <a:bodyPr wrap="none" anchor="ctr"/>
              <a:lstStyle/>
              <a:p>
                <a:endParaRPr lang="en-US"/>
              </a:p>
            </p:txBody>
          </p:sp>
          <p:sp>
            <p:nvSpPr>
              <p:cNvPr id="28690" name="AutoShape 18"/>
              <p:cNvSpPr>
                <a:spLocks noChangeArrowheads="1"/>
              </p:cNvSpPr>
              <p:nvPr/>
            </p:nvSpPr>
            <p:spPr bwMode="auto">
              <a:xfrm>
                <a:off x="3987" y="1886"/>
                <a:ext cx="34" cy="40"/>
              </a:xfrm>
              <a:custGeom>
                <a:avLst/>
                <a:gdLst>
                  <a:gd name="T0" fmla="*/ 11 w 23"/>
                  <a:gd name="T1" fmla="*/ 25 h 26"/>
                  <a:gd name="T2" fmla="*/ 14 w 23"/>
                  <a:gd name="T3" fmla="*/ 23 h 26"/>
                  <a:gd name="T4" fmla="*/ 17 w 23"/>
                  <a:gd name="T5" fmla="*/ 20 h 26"/>
                  <a:gd name="T6" fmla="*/ 20 w 23"/>
                  <a:gd name="T7" fmla="*/ 16 h 26"/>
                  <a:gd name="T8" fmla="*/ 21 w 23"/>
                  <a:gd name="T9" fmla="*/ 13 h 26"/>
                  <a:gd name="T10" fmla="*/ 23 w 23"/>
                  <a:gd name="T11" fmla="*/ 8 h 26"/>
                  <a:gd name="T12" fmla="*/ 22 w 23"/>
                  <a:gd name="T13" fmla="*/ 4 h 26"/>
                  <a:gd name="T14" fmla="*/ 20 w 23"/>
                  <a:gd name="T15" fmla="*/ 2 h 26"/>
                  <a:gd name="T16" fmla="*/ 17 w 23"/>
                  <a:gd name="T17" fmla="*/ 1 h 26"/>
                  <a:gd name="T18" fmla="*/ 14 w 23"/>
                  <a:gd name="T19" fmla="*/ 1 h 26"/>
                  <a:gd name="T20" fmla="*/ 11 w 23"/>
                  <a:gd name="T21" fmla="*/ 2 h 26"/>
                  <a:gd name="T22" fmla="*/ 8 w 23"/>
                  <a:gd name="T23" fmla="*/ 4 h 26"/>
                  <a:gd name="T24" fmla="*/ 6 w 23"/>
                  <a:gd name="T25" fmla="*/ 6 h 26"/>
                  <a:gd name="T26" fmla="*/ 3 w 23"/>
                  <a:gd name="T27" fmla="*/ 10 h 26"/>
                  <a:gd name="T28" fmla="*/ 1 w 23"/>
                  <a:gd name="T29" fmla="*/ 14 h 26"/>
                  <a:gd name="T30" fmla="*/ 0 w 23"/>
                  <a:gd name="T31" fmla="*/ 19 h 26"/>
                  <a:gd name="T32" fmla="*/ 1 w 23"/>
                  <a:gd name="T33" fmla="*/ 23 h 26"/>
                  <a:gd name="T34" fmla="*/ 3 w 23"/>
                  <a:gd name="T35" fmla="*/ 25 h 26"/>
                  <a:gd name="T36" fmla="*/ 6 w 23"/>
                  <a:gd name="T37" fmla="*/ 26 h 26"/>
                  <a:gd name="T38" fmla="*/ 8 w 23"/>
                  <a:gd name="T39" fmla="*/ 26 h 26"/>
                  <a:gd name="T40" fmla="*/ 11 w 23"/>
                  <a:gd name="T41" fmla="*/ 25 h 26"/>
                  <a:gd name="T42" fmla="*/ 0 w 23"/>
                  <a:gd name="T43" fmla="*/ 0 h 26"/>
                  <a:gd name="T44" fmla="*/ 23 w 23"/>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3" h="26">
                    <a:moveTo>
                      <a:pt x="11" y="25"/>
                    </a:moveTo>
                    <a:cubicBezTo>
                      <a:pt x="12" y="24"/>
                      <a:pt x="13" y="24"/>
                      <a:pt x="14" y="23"/>
                    </a:cubicBezTo>
                    <a:cubicBezTo>
                      <a:pt x="15" y="22"/>
                      <a:pt x="16" y="21"/>
                      <a:pt x="17" y="20"/>
                    </a:cubicBezTo>
                    <a:cubicBezTo>
                      <a:pt x="18" y="19"/>
                      <a:pt x="19" y="18"/>
                      <a:pt x="20" y="16"/>
                    </a:cubicBezTo>
                    <a:cubicBezTo>
                      <a:pt x="21" y="15"/>
                      <a:pt x="21" y="15"/>
                      <a:pt x="21" y="13"/>
                    </a:cubicBezTo>
                    <a:cubicBezTo>
                      <a:pt x="22" y="12"/>
                      <a:pt x="23" y="9"/>
                      <a:pt x="23" y="8"/>
                    </a:cubicBezTo>
                    <a:cubicBezTo>
                      <a:pt x="23" y="6"/>
                      <a:pt x="22" y="5"/>
                      <a:pt x="22" y="4"/>
                    </a:cubicBezTo>
                    <a:cubicBezTo>
                      <a:pt x="21" y="3"/>
                      <a:pt x="20" y="2"/>
                      <a:pt x="20" y="2"/>
                    </a:cubicBezTo>
                    <a:cubicBezTo>
                      <a:pt x="19" y="1"/>
                      <a:pt x="18" y="1"/>
                      <a:pt x="17" y="1"/>
                    </a:cubicBezTo>
                    <a:cubicBezTo>
                      <a:pt x="16" y="0"/>
                      <a:pt x="15" y="1"/>
                      <a:pt x="14" y="1"/>
                    </a:cubicBezTo>
                    <a:cubicBezTo>
                      <a:pt x="13" y="1"/>
                      <a:pt x="12" y="2"/>
                      <a:pt x="11" y="2"/>
                    </a:cubicBezTo>
                    <a:cubicBezTo>
                      <a:pt x="10" y="3"/>
                      <a:pt x="9" y="3"/>
                      <a:pt x="8" y="4"/>
                    </a:cubicBezTo>
                    <a:cubicBezTo>
                      <a:pt x="7" y="5"/>
                      <a:pt x="7" y="5"/>
                      <a:pt x="6" y="6"/>
                    </a:cubicBezTo>
                    <a:cubicBezTo>
                      <a:pt x="5" y="7"/>
                      <a:pt x="3" y="9"/>
                      <a:pt x="3" y="10"/>
                    </a:cubicBezTo>
                    <a:cubicBezTo>
                      <a:pt x="2" y="12"/>
                      <a:pt x="1" y="13"/>
                      <a:pt x="1" y="14"/>
                    </a:cubicBezTo>
                    <a:cubicBezTo>
                      <a:pt x="0" y="16"/>
                      <a:pt x="0" y="18"/>
                      <a:pt x="0" y="19"/>
                    </a:cubicBezTo>
                    <a:cubicBezTo>
                      <a:pt x="0" y="21"/>
                      <a:pt x="0" y="22"/>
                      <a:pt x="1" y="23"/>
                    </a:cubicBezTo>
                    <a:cubicBezTo>
                      <a:pt x="1" y="24"/>
                      <a:pt x="2" y="24"/>
                      <a:pt x="3" y="25"/>
                    </a:cubicBezTo>
                    <a:cubicBezTo>
                      <a:pt x="3" y="25"/>
                      <a:pt x="5" y="26"/>
                      <a:pt x="6" y="26"/>
                    </a:cubicBezTo>
                    <a:cubicBezTo>
                      <a:pt x="7" y="26"/>
                      <a:pt x="7" y="26"/>
                      <a:pt x="8" y="26"/>
                    </a:cubicBezTo>
                    <a:cubicBezTo>
                      <a:pt x="9" y="26"/>
                      <a:pt x="10" y="25"/>
                      <a:pt x="11" y="25"/>
                    </a:cubicBezTo>
                    <a:close/>
                  </a:path>
                </a:pathLst>
              </a:custGeom>
              <a:solidFill>
                <a:srgbClr val="B2B2B2"/>
              </a:solidFill>
              <a:ln w="6480">
                <a:solidFill>
                  <a:srgbClr val="B2B2B2"/>
                </a:solidFill>
                <a:round/>
                <a:headEnd/>
                <a:tailEnd/>
              </a:ln>
              <a:effectLst/>
            </p:spPr>
            <p:txBody>
              <a:bodyPr wrap="none" anchor="ctr"/>
              <a:lstStyle/>
              <a:p>
                <a:endParaRPr lang="en-US"/>
              </a:p>
            </p:txBody>
          </p:sp>
          <p:sp>
            <p:nvSpPr>
              <p:cNvPr id="28691" name="AutoShape 19"/>
              <p:cNvSpPr>
                <a:spLocks noChangeArrowheads="1"/>
              </p:cNvSpPr>
              <p:nvPr/>
            </p:nvSpPr>
            <p:spPr bwMode="auto">
              <a:xfrm>
                <a:off x="3701" y="1741"/>
                <a:ext cx="127" cy="91"/>
              </a:xfrm>
              <a:custGeom>
                <a:avLst/>
                <a:gdLst>
                  <a:gd name="T0" fmla="*/ 26 w 173"/>
                  <a:gd name="T1" fmla="*/ 0 h 119"/>
                  <a:gd name="T2" fmla="*/ 173 w 173"/>
                  <a:gd name="T3" fmla="*/ 69 h 119"/>
                  <a:gd name="T4" fmla="*/ 165 w 173"/>
                  <a:gd name="T5" fmla="*/ 69 h 119"/>
                  <a:gd name="T6" fmla="*/ 157 w 173"/>
                  <a:gd name="T7" fmla="*/ 73 h 119"/>
                  <a:gd name="T8" fmla="*/ 149 w 173"/>
                  <a:gd name="T9" fmla="*/ 81 h 119"/>
                  <a:gd name="T10" fmla="*/ 145 w 173"/>
                  <a:gd name="T11" fmla="*/ 87 h 119"/>
                  <a:gd name="T12" fmla="*/ 141 w 173"/>
                  <a:gd name="T13" fmla="*/ 95 h 119"/>
                  <a:gd name="T14" fmla="*/ 141 w 173"/>
                  <a:gd name="T15" fmla="*/ 103 h 119"/>
                  <a:gd name="T16" fmla="*/ 143 w 173"/>
                  <a:gd name="T17" fmla="*/ 109 h 119"/>
                  <a:gd name="T18" fmla="*/ 155 w 173"/>
                  <a:gd name="T19" fmla="*/ 119 h 119"/>
                  <a:gd name="T20" fmla="*/ 0 w 173"/>
                  <a:gd name="T21" fmla="*/ 38 h 119"/>
                  <a:gd name="T22" fmla="*/ 14 w 173"/>
                  <a:gd name="T23" fmla="*/ 16 h 119"/>
                  <a:gd name="T24" fmla="*/ 26 w 173"/>
                  <a:gd name="T25" fmla="*/ 0 h 119"/>
                  <a:gd name="T26" fmla="*/ 0 w 173"/>
                  <a:gd name="T27" fmla="*/ 0 h 119"/>
                  <a:gd name="T28" fmla="*/ 173 w 173"/>
                  <a:gd name="T2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73" h="119">
                    <a:moveTo>
                      <a:pt x="26" y="0"/>
                    </a:moveTo>
                    <a:lnTo>
                      <a:pt x="173" y="69"/>
                    </a:lnTo>
                    <a:lnTo>
                      <a:pt x="165" y="69"/>
                    </a:lnTo>
                    <a:lnTo>
                      <a:pt x="157" y="73"/>
                    </a:lnTo>
                    <a:lnTo>
                      <a:pt x="149" y="81"/>
                    </a:lnTo>
                    <a:lnTo>
                      <a:pt x="145" y="87"/>
                    </a:lnTo>
                    <a:lnTo>
                      <a:pt x="141" y="95"/>
                    </a:lnTo>
                    <a:lnTo>
                      <a:pt x="141" y="103"/>
                    </a:lnTo>
                    <a:lnTo>
                      <a:pt x="143" y="109"/>
                    </a:lnTo>
                    <a:lnTo>
                      <a:pt x="155" y="119"/>
                    </a:lnTo>
                    <a:lnTo>
                      <a:pt x="0" y="38"/>
                    </a:lnTo>
                    <a:lnTo>
                      <a:pt x="14" y="16"/>
                    </a:lnTo>
                    <a:lnTo>
                      <a:pt x="26" y="0"/>
                    </a:lnTo>
                    <a:close/>
                  </a:path>
                </a:pathLst>
              </a:custGeom>
              <a:solidFill>
                <a:srgbClr val="FF0000"/>
              </a:solidFill>
              <a:ln w="9525">
                <a:noFill/>
                <a:round/>
                <a:headEnd/>
                <a:tailEnd/>
              </a:ln>
              <a:effectLst/>
            </p:spPr>
            <p:txBody>
              <a:bodyPr wrap="none" anchor="ctr"/>
              <a:lstStyle/>
              <a:p>
                <a:endParaRPr lang="en-US"/>
              </a:p>
            </p:txBody>
          </p:sp>
          <p:sp>
            <p:nvSpPr>
              <p:cNvPr id="28692" name="AutoShape 20"/>
              <p:cNvSpPr>
                <a:spLocks noChangeArrowheads="1"/>
              </p:cNvSpPr>
              <p:nvPr/>
            </p:nvSpPr>
            <p:spPr bwMode="auto">
              <a:xfrm>
                <a:off x="3429" y="1601"/>
                <a:ext cx="105" cy="77"/>
              </a:xfrm>
              <a:custGeom>
                <a:avLst/>
                <a:gdLst>
                  <a:gd name="T0" fmla="*/ 22 w 143"/>
                  <a:gd name="T1" fmla="*/ 0 h 100"/>
                  <a:gd name="T2" fmla="*/ 143 w 143"/>
                  <a:gd name="T3" fmla="*/ 58 h 100"/>
                  <a:gd name="T4" fmla="*/ 135 w 143"/>
                  <a:gd name="T5" fmla="*/ 58 h 100"/>
                  <a:gd name="T6" fmla="*/ 129 w 143"/>
                  <a:gd name="T7" fmla="*/ 62 h 100"/>
                  <a:gd name="T8" fmla="*/ 123 w 143"/>
                  <a:gd name="T9" fmla="*/ 68 h 100"/>
                  <a:gd name="T10" fmla="*/ 119 w 143"/>
                  <a:gd name="T11" fmla="*/ 72 h 100"/>
                  <a:gd name="T12" fmla="*/ 117 w 143"/>
                  <a:gd name="T13" fmla="*/ 80 h 100"/>
                  <a:gd name="T14" fmla="*/ 117 w 143"/>
                  <a:gd name="T15" fmla="*/ 86 h 100"/>
                  <a:gd name="T16" fmla="*/ 119 w 143"/>
                  <a:gd name="T17" fmla="*/ 90 h 100"/>
                  <a:gd name="T18" fmla="*/ 127 w 143"/>
                  <a:gd name="T19" fmla="*/ 100 h 100"/>
                  <a:gd name="T20" fmla="*/ 0 w 143"/>
                  <a:gd name="T21" fmla="*/ 32 h 100"/>
                  <a:gd name="T22" fmla="*/ 12 w 143"/>
                  <a:gd name="T23" fmla="*/ 14 h 100"/>
                  <a:gd name="T24" fmla="*/ 22 w 143"/>
                  <a:gd name="T25" fmla="*/ 0 h 100"/>
                  <a:gd name="T26" fmla="*/ 0 w 143"/>
                  <a:gd name="T27" fmla="*/ 0 h 100"/>
                  <a:gd name="T28" fmla="*/ 143 w 143"/>
                  <a:gd name="T2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43" h="100">
                    <a:moveTo>
                      <a:pt x="22" y="0"/>
                    </a:moveTo>
                    <a:lnTo>
                      <a:pt x="143" y="58"/>
                    </a:lnTo>
                    <a:lnTo>
                      <a:pt x="135" y="58"/>
                    </a:lnTo>
                    <a:lnTo>
                      <a:pt x="129" y="62"/>
                    </a:lnTo>
                    <a:lnTo>
                      <a:pt x="123" y="68"/>
                    </a:lnTo>
                    <a:lnTo>
                      <a:pt x="119" y="72"/>
                    </a:lnTo>
                    <a:lnTo>
                      <a:pt x="117" y="80"/>
                    </a:lnTo>
                    <a:lnTo>
                      <a:pt x="117" y="86"/>
                    </a:lnTo>
                    <a:lnTo>
                      <a:pt x="119" y="90"/>
                    </a:lnTo>
                    <a:lnTo>
                      <a:pt x="127" y="100"/>
                    </a:lnTo>
                    <a:lnTo>
                      <a:pt x="0" y="32"/>
                    </a:lnTo>
                    <a:lnTo>
                      <a:pt x="12" y="14"/>
                    </a:lnTo>
                    <a:lnTo>
                      <a:pt x="22" y="0"/>
                    </a:lnTo>
                    <a:close/>
                  </a:path>
                </a:pathLst>
              </a:custGeom>
              <a:solidFill>
                <a:srgbClr val="FF0000"/>
              </a:solidFill>
              <a:ln w="9525">
                <a:noFill/>
                <a:round/>
                <a:headEnd/>
                <a:tailEnd/>
              </a:ln>
              <a:effectLst/>
            </p:spPr>
            <p:txBody>
              <a:bodyPr wrap="none" anchor="ctr"/>
              <a:lstStyle/>
              <a:p>
                <a:endParaRPr lang="en-US"/>
              </a:p>
            </p:txBody>
          </p:sp>
          <p:sp>
            <p:nvSpPr>
              <p:cNvPr id="28693" name="AutoShape 21"/>
              <p:cNvSpPr>
                <a:spLocks noChangeArrowheads="1"/>
              </p:cNvSpPr>
              <p:nvPr/>
            </p:nvSpPr>
            <p:spPr bwMode="auto">
              <a:xfrm>
                <a:off x="3208" y="1489"/>
                <a:ext cx="85" cy="65"/>
              </a:xfrm>
              <a:custGeom>
                <a:avLst/>
                <a:gdLst>
                  <a:gd name="T0" fmla="*/ 116 w 116"/>
                  <a:gd name="T1" fmla="*/ 40 h 84"/>
                  <a:gd name="T2" fmla="*/ 90 w 116"/>
                  <a:gd name="T3" fmla="*/ 84 h 84"/>
                  <a:gd name="T4" fmla="*/ 0 w 116"/>
                  <a:gd name="T5" fmla="*/ 16 h 84"/>
                  <a:gd name="T6" fmla="*/ 10 w 116"/>
                  <a:gd name="T7" fmla="*/ 0 h 84"/>
                  <a:gd name="T8" fmla="*/ 116 w 116"/>
                  <a:gd name="T9" fmla="*/ 40 h 84"/>
                  <a:gd name="T10" fmla="*/ 0 w 116"/>
                  <a:gd name="T11" fmla="*/ 0 h 84"/>
                  <a:gd name="T12" fmla="*/ 116 w 116"/>
                  <a:gd name="T13" fmla="*/ 84 h 84"/>
                </a:gdLst>
                <a:ahLst/>
                <a:cxnLst>
                  <a:cxn ang="0">
                    <a:pos x="T0" y="T1"/>
                  </a:cxn>
                  <a:cxn ang="0">
                    <a:pos x="T2" y="T3"/>
                  </a:cxn>
                  <a:cxn ang="0">
                    <a:pos x="T4" y="T5"/>
                  </a:cxn>
                  <a:cxn ang="0">
                    <a:pos x="T6" y="T7"/>
                  </a:cxn>
                  <a:cxn ang="0">
                    <a:pos x="T8" y="T9"/>
                  </a:cxn>
                </a:cxnLst>
                <a:rect l="T10" t="T11" r="T12" b="T13"/>
                <a:pathLst>
                  <a:path w="116" h="84">
                    <a:moveTo>
                      <a:pt x="116" y="40"/>
                    </a:moveTo>
                    <a:lnTo>
                      <a:pt x="90" y="84"/>
                    </a:lnTo>
                    <a:lnTo>
                      <a:pt x="0" y="16"/>
                    </a:lnTo>
                    <a:lnTo>
                      <a:pt x="10" y="0"/>
                    </a:lnTo>
                    <a:lnTo>
                      <a:pt x="116" y="40"/>
                    </a:lnTo>
                    <a:close/>
                  </a:path>
                </a:pathLst>
              </a:custGeom>
              <a:solidFill>
                <a:srgbClr val="FF0000"/>
              </a:solidFill>
              <a:ln w="9525">
                <a:noFill/>
                <a:round/>
                <a:headEnd/>
                <a:tailEnd/>
              </a:ln>
              <a:effectLst/>
            </p:spPr>
            <p:txBody>
              <a:bodyPr wrap="none" anchor="ctr"/>
              <a:lstStyle/>
              <a:p>
                <a:endParaRPr lang="en-US"/>
              </a:p>
            </p:txBody>
          </p:sp>
          <p:sp>
            <p:nvSpPr>
              <p:cNvPr id="28694" name="AutoShape 22"/>
              <p:cNvSpPr>
                <a:spLocks noChangeArrowheads="1"/>
              </p:cNvSpPr>
              <p:nvPr/>
            </p:nvSpPr>
            <p:spPr bwMode="auto">
              <a:xfrm>
                <a:off x="3280" y="1527"/>
                <a:ext cx="10" cy="14"/>
              </a:xfrm>
              <a:custGeom>
                <a:avLst/>
                <a:gdLst>
                  <a:gd name="T0" fmla="*/ 4 w 7"/>
                  <a:gd name="T1" fmla="*/ 8 h 9"/>
                  <a:gd name="T2" fmla="*/ 5 w 7"/>
                  <a:gd name="T3" fmla="*/ 8 h 9"/>
                  <a:gd name="T4" fmla="*/ 5 w 7"/>
                  <a:gd name="T5" fmla="*/ 7 h 9"/>
                  <a:gd name="T6" fmla="*/ 6 w 7"/>
                  <a:gd name="T7" fmla="*/ 5 h 9"/>
                  <a:gd name="T8" fmla="*/ 7 w 7"/>
                  <a:gd name="T9" fmla="*/ 4 h 9"/>
                  <a:gd name="T10" fmla="*/ 7 w 7"/>
                  <a:gd name="T11" fmla="*/ 2 h 9"/>
                  <a:gd name="T12" fmla="*/ 7 w 7"/>
                  <a:gd name="T13" fmla="*/ 1 h 9"/>
                  <a:gd name="T14" fmla="*/ 6 w 7"/>
                  <a:gd name="T15" fmla="*/ 0 h 9"/>
                  <a:gd name="T16" fmla="*/ 5 w 7"/>
                  <a:gd name="T17" fmla="*/ 0 h 9"/>
                  <a:gd name="T18" fmla="*/ 5 w 7"/>
                  <a:gd name="T19" fmla="*/ 0 h 9"/>
                  <a:gd name="T20" fmla="*/ 4 w 7"/>
                  <a:gd name="T21" fmla="*/ 0 h 9"/>
                  <a:gd name="T22" fmla="*/ 3 w 7"/>
                  <a:gd name="T23" fmla="*/ 1 h 9"/>
                  <a:gd name="T24" fmla="*/ 2 w 7"/>
                  <a:gd name="T25" fmla="*/ 2 h 9"/>
                  <a:gd name="T26" fmla="*/ 1 w 7"/>
                  <a:gd name="T27" fmla="*/ 3 h 9"/>
                  <a:gd name="T28" fmla="*/ 0 w 7"/>
                  <a:gd name="T29" fmla="*/ 5 h 9"/>
                  <a:gd name="T30" fmla="*/ 0 w 7"/>
                  <a:gd name="T31" fmla="*/ 6 h 9"/>
                  <a:gd name="T32" fmla="*/ 0 w 7"/>
                  <a:gd name="T33" fmla="*/ 8 h 9"/>
                  <a:gd name="T34" fmla="*/ 1 w 7"/>
                  <a:gd name="T35" fmla="*/ 8 h 9"/>
                  <a:gd name="T36" fmla="*/ 2 w 7"/>
                  <a:gd name="T37" fmla="*/ 9 h 9"/>
                  <a:gd name="T38" fmla="*/ 3 w 7"/>
                  <a:gd name="T39" fmla="*/ 9 h 9"/>
                  <a:gd name="T40" fmla="*/ 4 w 7"/>
                  <a:gd name="T41" fmla="*/ 8 h 9"/>
                  <a:gd name="T42" fmla="*/ 0 w 7"/>
                  <a:gd name="T43" fmla="*/ 0 h 9"/>
                  <a:gd name="T44" fmla="*/ 7 w 7"/>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 h="9">
                    <a:moveTo>
                      <a:pt x="4" y="8"/>
                    </a:moveTo>
                    <a:cubicBezTo>
                      <a:pt x="4" y="8"/>
                      <a:pt x="4" y="8"/>
                      <a:pt x="5" y="8"/>
                    </a:cubicBezTo>
                    <a:cubicBezTo>
                      <a:pt x="5" y="7"/>
                      <a:pt x="5" y="7"/>
                      <a:pt x="5" y="7"/>
                    </a:cubicBezTo>
                    <a:cubicBezTo>
                      <a:pt x="6" y="6"/>
                      <a:pt x="6" y="6"/>
                      <a:pt x="6" y="5"/>
                    </a:cubicBezTo>
                    <a:cubicBezTo>
                      <a:pt x="7" y="5"/>
                      <a:pt x="7" y="5"/>
                      <a:pt x="7" y="4"/>
                    </a:cubicBezTo>
                    <a:cubicBezTo>
                      <a:pt x="7" y="4"/>
                      <a:pt x="7" y="3"/>
                      <a:pt x="7" y="2"/>
                    </a:cubicBezTo>
                    <a:cubicBezTo>
                      <a:pt x="7" y="2"/>
                      <a:pt x="7" y="1"/>
                      <a:pt x="7" y="1"/>
                    </a:cubicBezTo>
                    <a:cubicBezTo>
                      <a:pt x="7" y="1"/>
                      <a:pt x="7" y="0"/>
                      <a:pt x="6" y="0"/>
                    </a:cubicBezTo>
                    <a:cubicBezTo>
                      <a:pt x="6" y="0"/>
                      <a:pt x="6" y="0"/>
                      <a:pt x="5" y="0"/>
                    </a:cubicBezTo>
                    <a:cubicBezTo>
                      <a:pt x="5" y="0"/>
                      <a:pt x="5" y="0"/>
                      <a:pt x="5" y="0"/>
                    </a:cubicBezTo>
                    <a:cubicBezTo>
                      <a:pt x="4" y="0"/>
                      <a:pt x="4" y="0"/>
                      <a:pt x="4" y="0"/>
                    </a:cubicBezTo>
                    <a:cubicBezTo>
                      <a:pt x="3" y="1"/>
                      <a:pt x="3" y="1"/>
                      <a:pt x="3" y="1"/>
                    </a:cubicBezTo>
                    <a:cubicBezTo>
                      <a:pt x="2" y="1"/>
                      <a:pt x="2" y="1"/>
                      <a:pt x="2" y="2"/>
                    </a:cubicBezTo>
                    <a:cubicBezTo>
                      <a:pt x="1" y="2"/>
                      <a:pt x="1" y="3"/>
                      <a:pt x="1" y="3"/>
                    </a:cubicBezTo>
                    <a:cubicBezTo>
                      <a:pt x="0" y="4"/>
                      <a:pt x="0" y="4"/>
                      <a:pt x="0" y="5"/>
                    </a:cubicBezTo>
                    <a:cubicBezTo>
                      <a:pt x="0" y="5"/>
                      <a:pt x="0" y="6"/>
                      <a:pt x="0" y="6"/>
                    </a:cubicBezTo>
                    <a:cubicBezTo>
                      <a:pt x="0" y="7"/>
                      <a:pt x="0" y="7"/>
                      <a:pt x="0" y="8"/>
                    </a:cubicBezTo>
                    <a:cubicBezTo>
                      <a:pt x="0" y="8"/>
                      <a:pt x="0" y="8"/>
                      <a:pt x="1" y="8"/>
                    </a:cubicBezTo>
                    <a:cubicBezTo>
                      <a:pt x="1" y="8"/>
                      <a:pt x="1" y="9"/>
                      <a:pt x="2" y="9"/>
                    </a:cubicBezTo>
                    <a:cubicBezTo>
                      <a:pt x="2" y="9"/>
                      <a:pt x="2" y="9"/>
                      <a:pt x="3" y="9"/>
                    </a:cubicBezTo>
                    <a:cubicBezTo>
                      <a:pt x="3" y="9"/>
                      <a:pt x="3" y="8"/>
                      <a:pt x="4" y="8"/>
                    </a:cubicBezTo>
                    <a:close/>
                  </a:path>
                </a:pathLst>
              </a:custGeom>
              <a:solidFill>
                <a:srgbClr val="808080"/>
              </a:solidFill>
              <a:ln w="9525">
                <a:noFill/>
                <a:round/>
                <a:headEnd/>
                <a:tailEnd/>
              </a:ln>
              <a:effectLst/>
            </p:spPr>
            <p:txBody>
              <a:bodyPr wrap="none" anchor="ctr"/>
              <a:lstStyle/>
              <a:p>
                <a:endParaRPr lang="en-US"/>
              </a:p>
            </p:txBody>
          </p:sp>
          <p:sp>
            <p:nvSpPr>
              <p:cNvPr id="28695" name="AutoShape 23"/>
              <p:cNvSpPr>
                <a:spLocks noChangeArrowheads="1"/>
              </p:cNvSpPr>
              <p:nvPr/>
            </p:nvSpPr>
            <p:spPr bwMode="auto">
              <a:xfrm>
                <a:off x="3031" y="1393"/>
                <a:ext cx="72" cy="55"/>
              </a:xfrm>
              <a:custGeom>
                <a:avLst/>
                <a:gdLst>
                  <a:gd name="T0" fmla="*/ 94 w 98"/>
                  <a:gd name="T1" fmla="*/ 44 h 72"/>
                  <a:gd name="T2" fmla="*/ 84 w 98"/>
                  <a:gd name="T3" fmla="*/ 50 h 72"/>
                  <a:gd name="T4" fmla="*/ 80 w 98"/>
                  <a:gd name="T5" fmla="*/ 52 h 72"/>
                  <a:gd name="T6" fmla="*/ 82 w 98"/>
                  <a:gd name="T7" fmla="*/ 56 h 72"/>
                  <a:gd name="T8" fmla="*/ 98 w 98"/>
                  <a:gd name="T9" fmla="*/ 72 h 72"/>
                  <a:gd name="T10" fmla="*/ 4 w 98"/>
                  <a:gd name="T11" fmla="*/ 18 h 72"/>
                  <a:gd name="T12" fmla="*/ 0 w 98"/>
                  <a:gd name="T13" fmla="*/ 12 h 72"/>
                  <a:gd name="T14" fmla="*/ 8 w 98"/>
                  <a:gd name="T15" fmla="*/ 0 h 72"/>
                  <a:gd name="T16" fmla="*/ 94 w 98"/>
                  <a:gd name="T17" fmla="*/ 44 h 72"/>
                  <a:gd name="T18" fmla="*/ 0 w 98"/>
                  <a:gd name="T19" fmla="*/ 0 h 72"/>
                  <a:gd name="T20" fmla="*/ 98 w 98"/>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98" h="72">
                    <a:moveTo>
                      <a:pt x="94" y="44"/>
                    </a:moveTo>
                    <a:lnTo>
                      <a:pt x="84" y="50"/>
                    </a:lnTo>
                    <a:lnTo>
                      <a:pt x="80" y="52"/>
                    </a:lnTo>
                    <a:lnTo>
                      <a:pt x="82" y="56"/>
                    </a:lnTo>
                    <a:lnTo>
                      <a:pt x="98" y="72"/>
                    </a:lnTo>
                    <a:lnTo>
                      <a:pt x="4" y="18"/>
                    </a:lnTo>
                    <a:lnTo>
                      <a:pt x="0" y="12"/>
                    </a:lnTo>
                    <a:lnTo>
                      <a:pt x="8" y="0"/>
                    </a:lnTo>
                    <a:lnTo>
                      <a:pt x="94" y="44"/>
                    </a:lnTo>
                    <a:close/>
                  </a:path>
                </a:pathLst>
              </a:custGeom>
              <a:solidFill>
                <a:srgbClr val="FF0000"/>
              </a:solidFill>
              <a:ln w="9525">
                <a:noFill/>
                <a:round/>
                <a:headEnd/>
                <a:tailEnd/>
              </a:ln>
              <a:effectLst/>
            </p:spPr>
            <p:txBody>
              <a:bodyPr wrap="none" anchor="ctr"/>
              <a:lstStyle/>
              <a:p>
                <a:endParaRPr lang="en-US"/>
              </a:p>
            </p:txBody>
          </p:sp>
          <p:grpSp>
            <p:nvGrpSpPr>
              <p:cNvPr id="4" name="Group 24"/>
              <p:cNvGrpSpPr>
                <a:grpSpLocks/>
              </p:cNvGrpSpPr>
              <p:nvPr/>
            </p:nvGrpSpPr>
            <p:grpSpPr bwMode="auto">
              <a:xfrm>
                <a:off x="3622" y="1192"/>
                <a:ext cx="363" cy="278"/>
                <a:chOff x="3622" y="1192"/>
                <a:chExt cx="363" cy="278"/>
              </a:xfrm>
            </p:grpSpPr>
            <p:sp>
              <p:nvSpPr>
                <p:cNvPr id="28697" name="Line 25"/>
                <p:cNvSpPr>
                  <a:spLocks noChangeShapeType="1"/>
                </p:cNvSpPr>
                <p:nvPr/>
              </p:nvSpPr>
              <p:spPr bwMode="auto">
                <a:xfrm>
                  <a:off x="3622" y="1314"/>
                  <a:ext cx="364" cy="157"/>
                </a:xfrm>
                <a:prstGeom prst="line">
                  <a:avLst/>
                </a:prstGeom>
                <a:noFill/>
                <a:ln w="19080">
                  <a:solidFill>
                    <a:srgbClr val="808080"/>
                  </a:solidFill>
                  <a:miter lim="800000"/>
                  <a:headEnd/>
                  <a:tailEnd type="triangle" w="med" len="med"/>
                </a:ln>
                <a:effectLst/>
              </p:spPr>
              <p:txBody>
                <a:bodyPr/>
                <a:lstStyle/>
                <a:p>
                  <a:endParaRPr lang="en-US"/>
                </a:p>
              </p:txBody>
            </p:sp>
            <p:sp>
              <p:nvSpPr>
                <p:cNvPr id="28698" name="Line 26"/>
                <p:cNvSpPr>
                  <a:spLocks noChangeShapeType="1"/>
                </p:cNvSpPr>
                <p:nvPr/>
              </p:nvSpPr>
              <p:spPr bwMode="auto">
                <a:xfrm flipV="1">
                  <a:off x="3625" y="1191"/>
                  <a:ext cx="194" cy="125"/>
                </a:xfrm>
                <a:prstGeom prst="line">
                  <a:avLst/>
                </a:prstGeom>
                <a:noFill/>
                <a:ln w="19080">
                  <a:solidFill>
                    <a:srgbClr val="808080"/>
                  </a:solidFill>
                  <a:miter lim="800000"/>
                  <a:headEnd/>
                  <a:tailEnd type="triangle" w="med" len="med"/>
                </a:ln>
                <a:effectLst/>
              </p:spPr>
              <p:txBody>
                <a:bodyPr/>
                <a:lstStyle/>
                <a:p>
                  <a:endParaRPr lang="en-US"/>
                </a:p>
              </p:txBody>
            </p:sp>
            <p:sp>
              <p:nvSpPr>
                <p:cNvPr id="28699" name="Line 27"/>
                <p:cNvSpPr>
                  <a:spLocks noChangeShapeType="1"/>
                </p:cNvSpPr>
                <p:nvPr/>
              </p:nvSpPr>
              <p:spPr bwMode="auto">
                <a:xfrm>
                  <a:off x="3663" y="1293"/>
                  <a:ext cx="51" cy="21"/>
                </a:xfrm>
                <a:prstGeom prst="line">
                  <a:avLst/>
                </a:prstGeom>
                <a:noFill/>
                <a:ln w="9360">
                  <a:solidFill>
                    <a:srgbClr val="808080"/>
                  </a:solidFill>
                  <a:miter lim="800000"/>
                  <a:headEnd/>
                  <a:tailEnd/>
                </a:ln>
                <a:effectLst/>
              </p:spPr>
              <p:txBody>
                <a:bodyPr/>
                <a:lstStyle/>
                <a:p>
                  <a:endParaRPr lang="en-US"/>
                </a:p>
              </p:txBody>
            </p:sp>
            <p:sp>
              <p:nvSpPr>
                <p:cNvPr id="28700" name="Line 28"/>
                <p:cNvSpPr>
                  <a:spLocks noChangeShapeType="1"/>
                </p:cNvSpPr>
                <p:nvPr/>
              </p:nvSpPr>
              <p:spPr bwMode="auto">
                <a:xfrm flipH="1">
                  <a:off x="3672" y="1313"/>
                  <a:ext cx="47" cy="25"/>
                </a:xfrm>
                <a:prstGeom prst="line">
                  <a:avLst/>
                </a:prstGeom>
                <a:noFill/>
                <a:ln w="9360">
                  <a:solidFill>
                    <a:srgbClr val="808080"/>
                  </a:solidFill>
                  <a:miter lim="800000"/>
                  <a:headEnd/>
                  <a:tailEnd/>
                </a:ln>
                <a:effectLst/>
              </p:spPr>
              <p:txBody>
                <a:bodyPr/>
                <a:lstStyle/>
                <a:p>
                  <a:endParaRPr lang="en-US"/>
                </a:p>
              </p:txBody>
            </p:sp>
          </p:grpSp>
          <p:sp>
            <p:nvSpPr>
              <p:cNvPr id="28701" name="Text Box 29"/>
              <p:cNvSpPr txBox="1">
                <a:spLocks noChangeArrowheads="1"/>
              </p:cNvSpPr>
              <p:nvPr/>
            </p:nvSpPr>
            <p:spPr bwMode="auto">
              <a:xfrm>
                <a:off x="3785" y="947"/>
                <a:ext cx="741" cy="370"/>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i="1" dirty="0" err="1" smtClean="0">
                    <a:solidFill>
                      <a:srgbClr val="0000FF"/>
                    </a:solidFill>
                    <a:latin typeface="Arial"/>
                    <a:cs typeface="Arial"/>
                  </a:rPr>
                  <a:t>S</a:t>
                </a:r>
                <a:r>
                  <a:rPr lang="en-GB" sz="3200" i="1" baseline="-25000" dirty="0" err="1" smtClean="0">
                    <a:solidFill>
                      <a:srgbClr val="0000FF"/>
                    </a:solidFill>
                  </a:rPr>
                  <a:t>H</a:t>
                </a:r>
                <a:r>
                  <a:rPr lang="en-GB" sz="3200" i="1" baseline="-25000" dirty="0" err="1" smtClean="0">
                    <a:solidFill>
                      <a:srgbClr val="0000FF"/>
                    </a:solidFill>
                  </a:rPr>
                  <a:t>max</a:t>
                </a:r>
                <a:endParaRPr lang="en-GB" sz="3200" i="1" baseline="-25000" dirty="0">
                  <a:solidFill>
                    <a:srgbClr val="0000FF"/>
                  </a:solidFill>
                </a:endParaRPr>
              </a:p>
            </p:txBody>
          </p:sp>
          <p:sp>
            <p:nvSpPr>
              <p:cNvPr id="28702" name="Text Box 30"/>
              <p:cNvSpPr txBox="1">
                <a:spLocks noChangeArrowheads="1"/>
              </p:cNvSpPr>
              <p:nvPr/>
            </p:nvSpPr>
            <p:spPr bwMode="auto">
              <a:xfrm>
                <a:off x="3927" y="1390"/>
                <a:ext cx="687" cy="370"/>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i="1" dirty="0" err="1" smtClean="0">
                    <a:solidFill>
                      <a:srgbClr val="0000FF"/>
                    </a:solidFill>
                    <a:latin typeface="Arial"/>
                    <a:cs typeface="Arial"/>
                  </a:rPr>
                  <a:t>S</a:t>
                </a:r>
                <a:r>
                  <a:rPr lang="en-GB" sz="3200" i="1" baseline="-25000" dirty="0" err="1" smtClean="0">
                    <a:solidFill>
                      <a:srgbClr val="0000FF"/>
                    </a:solidFill>
                  </a:rPr>
                  <a:t>hmin</a:t>
                </a:r>
                <a:endParaRPr lang="en-GB" sz="3200" i="1" baseline="-25000" dirty="0">
                  <a:solidFill>
                    <a:srgbClr val="0000FF"/>
                  </a:solidFill>
                </a:endParaRPr>
              </a:p>
            </p:txBody>
          </p:sp>
          <p:sp>
            <p:nvSpPr>
              <p:cNvPr id="46" name="Text Box 29"/>
              <p:cNvSpPr txBox="1">
                <a:spLocks noChangeArrowheads="1"/>
              </p:cNvSpPr>
              <p:nvPr/>
            </p:nvSpPr>
            <p:spPr bwMode="auto">
              <a:xfrm>
                <a:off x="4154" y="2938"/>
                <a:ext cx="741" cy="370"/>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i="1" dirty="0" err="1" smtClean="0">
                    <a:solidFill>
                      <a:srgbClr val="0000FF"/>
                    </a:solidFill>
                    <a:latin typeface="Arial"/>
                    <a:cs typeface="Arial"/>
                  </a:rPr>
                  <a:t>S</a:t>
                </a:r>
                <a:r>
                  <a:rPr lang="en-GB" sz="3200" i="1" baseline="-25000" dirty="0" err="1" smtClean="0">
                    <a:solidFill>
                      <a:srgbClr val="0000FF"/>
                    </a:solidFill>
                  </a:rPr>
                  <a:t>H</a:t>
                </a:r>
                <a:r>
                  <a:rPr lang="en-GB" sz="3200" i="1" baseline="-25000" dirty="0" err="1" smtClean="0">
                    <a:solidFill>
                      <a:srgbClr val="0000FF"/>
                    </a:solidFill>
                  </a:rPr>
                  <a:t>max</a:t>
                </a:r>
                <a:endParaRPr lang="en-GB" sz="3200" i="1" baseline="-25000" dirty="0">
                  <a:solidFill>
                    <a:srgbClr val="0000FF"/>
                  </a:solidFill>
                </a:endParaRPr>
              </a:p>
            </p:txBody>
          </p:sp>
          <p:sp>
            <p:nvSpPr>
              <p:cNvPr id="47" name="Text Box 30"/>
              <p:cNvSpPr txBox="1">
                <a:spLocks noChangeArrowheads="1"/>
              </p:cNvSpPr>
              <p:nvPr/>
            </p:nvSpPr>
            <p:spPr bwMode="auto">
              <a:xfrm>
                <a:off x="3933" y="2490"/>
                <a:ext cx="687" cy="370"/>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i="1" dirty="0" err="1" smtClean="0">
                    <a:solidFill>
                      <a:srgbClr val="0000FF"/>
                    </a:solidFill>
                    <a:latin typeface="Arial"/>
                    <a:cs typeface="Arial"/>
                  </a:rPr>
                  <a:t>S</a:t>
                </a:r>
                <a:r>
                  <a:rPr lang="en-GB" sz="3200" i="1" baseline="-25000" dirty="0" err="1" smtClean="0">
                    <a:solidFill>
                      <a:srgbClr val="0000FF"/>
                    </a:solidFill>
                  </a:rPr>
                  <a:t>hmin</a:t>
                </a:r>
                <a:endParaRPr lang="en-GB" sz="3200" i="1" baseline="-25000" dirty="0">
                  <a:solidFill>
                    <a:srgbClr val="0000FF"/>
                  </a:solidFill>
                </a:endParaRPr>
              </a:p>
            </p:txBody>
          </p:sp>
        </p:grpSp>
      </p:grpSp>
      <p:grpSp>
        <p:nvGrpSpPr>
          <p:cNvPr id="5" name="Group 31"/>
          <p:cNvGrpSpPr>
            <a:grpSpLocks/>
          </p:cNvGrpSpPr>
          <p:nvPr/>
        </p:nvGrpSpPr>
        <p:grpSpPr bwMode="auto">
          <a:xfrm>
            <a:off x="2124261" y="3824552"/>
            <a:ext cx="5353049" cy="2455862"/>
            <a:chOff x="2067" y="2306"/>
            <a:chExt cx="3372" cy="1547"/>
          </a:xfrm>
        </p:grpSpPr>
        <p:sp>
          <p:nvSpPr>
            <p:cNvPr id="28704" name="Text Box 32"/>
            <p:cNvSpPr txBox="1">
              <a:spLocks noChangeArrowheads="1"/>
            </p:cNvSpPr>
            <p:nvPr/>
          </p:nvSpPr>
          <p:spPr bwMode="auto">
            <a:xfrm>
              <a:off x="2067" y="3621"/>
              <a:ext cx="3372" cy="23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rPr>
                <a:t>Horizontal Well, Vertical Plane, Parallel to Wellbore</a:t>
              </a:r>
            </a:p>
          </p:txBody>
        </p:sp>
        <p:grpSp>
          <p:nvGrpSpPr>
            <p:cNvPr id="6" name="Group 33"/>
            <p:cNvGrpSpPr>
              <a:grpSpLocks/>
            </p:cNvGrpSpPr>
            <p:nvPr/>
          </p:nvGrpSpPr>
          <p:grpSpPr bwMode="auto">
            <a:xfrm>
              <a:off x="2714" y="2306"/>
              <a:ext cx="1538" cy="1349"/>
              <a:chOff x="2714" y="2306"/>
              <a:chExt cx="1538" cy="1349"/>
            </a:xfrm>
          </p:grpSpPr>
          <p:sp>
            <p:nvSpPr>
              <p:cNvPr id="28706" name="AutoShape 34"/>
              <p:cNvSpPr>
                <a:spLocks noChangeArrowheads="1"/>
              </p:cNvSpPr>
              <p:nvPr/>
            </p:nvSpPr>
            <p:spPr bwMode="auto">
              <a:xfrm>
                <a:off x="3770" y="3187"/>
                <a:ext cx="416" cy="468"/>
              </a:xfrm>
              <a:custGeom>
                <a:avLst/>
                <a:gdLst>
                  <a:gd name="T0" fmla="*/ 105 w 210"/>
                  <a:gd name="T1" fmla="*/ 222 h 236"/>
                  <a:gd name="T2" fmla="*/ 80 w 210"/>
                  <a:gd name="T3" fmla="*/ 207 h 236"/>
                  <a:gd name="T4" fmla="*/ 54 w 210"/>
                  <a:gd name="T5" fmla="*/ 182 h 236"/>
                  <a:gd name="T6" fmla="*/ 27 w 210"/>
                  <a:gd name="T7" fmla="*/ 147 h 236"/>
                  <a:gd name="T8" fmla="*/ 11 w 210"/>
                  <a:gd name="T9" fmla="*/ 117 h 236"/>
                  <a:gd name="T10" fmla="*/ 0 w 210"/>
                  <a:gd name="T11" fmla="*/ 67 h 236"/>
                  <a:gd name="T12" fmla="*/ 10 w 210"/>
                  <a:gd name="T13" fmla="*/ 31 h 236"/>
                  <a:gd name="T14" fmla="*/ 28 w 210"/>
                  <a:gd name="T15" fmla="*/ 12 h 236"/>
                  <a:gd name="T16" fmla="*/ 54 w 210"/>
                  <a:gd name="T17" fmla="*/ 1 h 236"/>
                  <a:gd name="T18" fmla="*/ 80 w 210"/>
                  <a:gd name="T19" fmla="*/ 6 h 236"/>
                  <a:gd name="T20" fmla="*/ 106 w 210"/>
                  <a:gd name="T21" fmla="*/ 16 h 236"/>
                  <a:gd name="T22" fmla="*/ 133 w 210"/>
                  <a:gd name="T23" fmla="*/ 32 h 236"/>
                  <a:gd name="T24" fmla="*/ 158 w 210"/>
                  <a:gd name="T25" fmla="*/ 54 h 236"/>
                  <a:gd name="T26" fmla="*/ 184 w 210"/>
                  <a:gd name="T27" fmla="*/ 91 h 236"/>
                  <a:gd name="T28" fmla="*/ 202 w 210"/>
                  <a:gd name="T29" fmla="*/ 128 h 236"/>
                  <a:gd name="T30" fmla="*/ 210 w 210"/>
                  <a:gd name="T31" fmla="*/ 171 h 236"/>
                  <a:gd name="T32" fmla="*/ 201 w 210"/>
                  <a:gd name="T33" fmla="*/ 206 h 236"/>
                  <a:gd name="T34" fmla="*/ 185 w 210"/>
                  <a:gd name="T35" fmla="*/ 225 h 236"/>
                  <a:gd name="T36" fmla="*/ 158 w 210"/>
                  <a:gd name="T37" fmla="*/ 235 h 236"/>
                  <a:gd name="T38" fmla="*/ 134 w 210"/>
                  <a:gd name="T39" fmla="*/ 234 h 236"/>
                  <a:gd name="T40" fmla="*/ 105 w 210"/>
                  <a:gd name="T41" fmla="*/ 222 h 236"/>
                  <a:gd name="T42" fmla="*/ 0 w 210"/>
                  <a:gd name="T43" fmla="*/ 0 h 236"/>
                  <a:gd name="T44" fmla="*/ 210 w 210"/>
                  <a:gd name="T4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10" h="236">
                    <a:moveTo>
                      <a:pt x="105" y="222"/>
                    </a:moveTo>
                    <a:cubicBezTo>
                      <a:pt x="96" y="218"/>
                      <a:pt x="88" y="214"/>
                      <a:pt x="80" y="207"/>
                    </a:cubicBezTo>
                    <a:cubicBezTo>
                      <a:pt x="71" y="200"/>
                      <a:pt x="63" y="192"/>
                      <a:pt x="54" y="182"/>
                    </a:cubicBezTo>
                    <a:cubicBezTo>
                      <a:pt x="45" y="172"/>
                      <a:pt x="34" y="157"/>
                      <a:pt x="27" y="147"/>
                    </a:cubicBezTo>
                    <a:cubicBezTo>
                      <a:pt x="20" y="136"/>
                      <a:pt x="16" y="130"/>
                      <a:pt x="11" y="117"/>
                    </a:cubicBezTo>
                    <a:cubicBezTo>
                      <a:pt x="7" y="103"/>
                      <a:pt x="0" y="81"/>
                      <a:pt x="0" y="67"/>
                    </a:cubicBezTo>
                    <a:cubicBezTo>
                      <a:pt x="0" y="52"/>
                      <a:pt x="6" y="40"/>
                      <a:pt x="10" y="31"/>
                    </a:cubicBezTo>
                    <a:cubicBezTo>
                      <a:pt x="15" y="22"/>
                      <a:pt x="21" y="17"/>
                      <a:pt x="28" y="12"/>
                    </a:cubicBezTo>
                    <a:cubicBezTo>
                      <a:pt x="35" y="7"/>
                      <a:pt x="45" y="2"/>
                      <a:pt x="54" y="1"/>
                    </a:cubicBezTo>
                    <a:cubicBezTo>
                      <a:pt x="62" y="0"/>
                      <a:pt x="71" y="4"/>
                      <a:pt x="80" y="6"/>
                    </a:cubicBezTo>
                    <a:cubicBezTo>
                      <a:pt x="88" y="9"/>
                      <a:pt x="97" y="12"/>
                      <a:pt x="106" y="16"/>
                    </a:cubicBezTo>
                    <a:cubicBezTo>
                      <a:pt x="114" y="20"/>
                      <a:pt x="124" y="26"/>
                      <a:pt x="133" y="32"/>
                    </a:cubicBezTo>
                    <a:cubicBezTo>
                      <a:pt x="141" y="39"/>
                      <a:pt x="149" y="44"/>
                      <a:pt x="158" y="54"/>
                    </a:cubicBezTo>
                    <a:cubicBezTo>
                      <a:pt x="166" y="64"/>
                      <a:pt x="177" y="78"/>
                      <a:pt x="184" y="91"/>
                    </a:cubicBezTo>
                    <a:cubicBezTo>
                      <a:pt x="192" y="103"/>
                      <a:pt x="197" y="115"/>
                      <a:pt x="202" y="128"/>
                    </a:cubicBezTo>
                    <a:cubicBezTo>
                      <a:pt x="206" y="142"/>
                      <a:pt x="210" y="158"/>
                      <a:pt x="210" y="171"/>
                    </a:cubicBezTo>
                    <a:cubicBezTo>
                      <a:pt x="210" y="184"/>
                      <a:pt x="205" y="197"/>
                      <a:pt x="201" y="206"/>
                    </a:cubicBezTo>
                    <a:cubicBezTo>
                      <a:pt x="197" y="215"/>
                      <a:pt x="193" y="220"/>
                      <a:pt x="185" y="225"/>
                    </a:cubicBezTo>
                    <a:cubicBezTo>
                      <a:pt x="178" y="230"/>
                      <a:pt x="166" y="233"/>
                      <a:pt x="158" y="235"/>
                    </a:cubicBezTo>
                    <a:cubicBezTo>
                      <a:pt x="149" y="236"/>
                      <a:pt x="142" y="236"/>
                      <a:pt x="134" y="234"/>
                    </a:cubicBezTo>
                    <a:cubicBezTo>
                      <a:pt x="125" y="232"/>
                      <a:pt x="114" y="227"/>
                      <a:pt x="105" y="222"/>
                    </a:cubicBezTo>
                    <a:close/>
                  </a:path>
                </a:pathLst>
              </a:custGeom>
              <a:solidFill>
                <a:srgbClr val="FF0000"/>
              </a:solidFill>
              <a:ln w="9525">
                <a:noFill/>
                <a:round/>
                <a:headEnd/>
                <a:tailEnd/>
              </a:ln>
              <a:effectLst/>
            </p:spPr>
            <p:txBody>
              <a:bodyPr wrap="none" anchor="ctr"/>
              <a:lstStyle/>
              <a:p>
                <a:endParaRPr lang="en-US"/>
              </a:p>
            </p:txBody>
          </p:sp>
          <p:sp>
            <p:nvSpPr>
              <p:cNvPr id="28707" name="Line 35"/>
              <p:cNvSpPr>
                <a:spLocks noChangeShapeType="1"/>
              </p:cNvSpPr>
              <p:nvPr/>
            </p:nvSpPr>
            <p:spPr bwMode="auto">
              <a:xfrm flipV="1">
                <a:off x="2716" y="2306"/>
                <a:ext cx="1" cy="238"/>
              </a:xfrm>
              <a:prstGeom prst="line">
                <a:avLst/>
              </a:prstGeom>
              <a:noFill/>
              <a:ln w="9360">
                <a:solidFill>
                  <a:srgbClr val="808080"/>
                </a:solidFill>
                <a:miter lim="800000"/>
                <a:headEnd/>
                <a:tailEnd/>
              </a:ln>
              <a:effectLst/>
            </p:spPr>
            <p:txBody>
              <a:bodyPr/>
              <a:lstStyle/>
              <a:p>
                <a:endParaRPr lang="en-US"/>
              </a:p>
            </p:txBody>
          </p:sp>
          <p:sp>
            <p:nvSpPr>
              <p:cNvPr id="28708" name="AutoShape 36"/>
              <p:cNvSpPr>
                <a:spLocks noChangeArrowheads="1"/>
              </p:cNvSpPr>
              <p:nvPr/>
            </p:nvSpPr>
            <p:spPr bwMode="auto">
              <a:xfrm>
                <a:off x="3408" y="3032"/>
                <a:ext cx="346" cy="385"/>
              </a:xfrm>
              <a:custGeom>
                <a:avLst/>
                <a:gdLst>
                  <a:gd name="T0" fmla="*/ 87 w 174"/>
                  <a:gd name="T1" fmla="*/ 183 h 194"/>
                  <a:gd name="T2" fmla="*/ 66 w 174"/>
                  <a:gd name="T3" fmla="*/ 170 h 194"/>
                  <a:gd name="T4" fmla="*/ 45 w 174"/>
                  <a:gd name="T5" fmla="*/ 150 h 194"/>
                  <a:gd name="T6" fmla="*/ 22 w 174"/>
                  <a:gd name="T7" fmla="*/ 120 h 194"/>
                  <a:gd name="T8" fmla="*/ 10 w 174"/>
                  <a:gd name="T9" fmla="*/ 96 h 194"/>
                  <a:gd name="T10" fmla="*/ 0 w 174"/>
                  <a:gd name="T11" fmla="*/ 55 h 194"/>
                  <a:gd name="T12" fmla="*/ 9 w 174"/>
                  <a:gd name="T13" fmla="*/ 25 h 194"/>
                  <a:gd name="T14" fmla="*/ 23 w 174"/>
                  <a:gd name="T15" fmla="*/ 9 h 194"/>
                  <a:gd name="T16" fmla="*/ 45 w 174"/>
                  <a:gd name="T17" fmla="*/ 1 h 194"/>
                  <a:gd name="T18" fmla="*/ 66 w 174"/>
                  <a:gd name="T19" fmla="*/ 5 h 194"/>
                  <a:gd name="T20" fmla="*/ 87 w 174"/>
                  <a:gd name="T21" fmla="*/ 13 h 194"/>
                  <a:gd name="T22" fmla="*/ 110 w 174"/>
                  <a:gd name="T23" fmla="*/ 26 h 194"/>
                  <a:gd name="T24" fmla="*/ 130 w 174"/>
                  <a:gd name="T25" fmla="*/ 44 h 194"/>
                  <a:gd name="T26" fmla="*/ 152 w 174"/>
                  <a:gd name="T27" fmla="*/ 74 h 194"/>
                  <a:gd name="T28" fmla="*/ 167 w 174"/>
                  <a:gd name="T29" fmla="*/ 105 h 194"/>
                  <a:gd name="T30" fmla="*/ 174 w 174"/>
                  <a:gd name="T31" fmla="*/ 141 h 194"/>
                  <a:gd name="T32" fmla="*/ 166 w 174"/>
                  <a:gd name="T33" fmla="*/ 169 h 194"/>
                  <a:gd name="T34" fmla="*/ 153 w 174"/>
                  <a:gd name="T35" fmla="*/ 185 h 194"/>
                  <a:gd name="T36" fmla="*/ 130 w 174"/>
                  <a:gd name="T37" fmla="*/ 193 h 194"/>
                  <a:gd name="T38" fmla="*/ 110 w 174"/>
                  <a:gd name="T39" fmla="*/ 192 h 194"/>
                  <a:gd name="T40" fmla="*/ 87 w 174"/>
                  <a:gd name="T41" fmla="*/ 183 h 194"/>
                  <a:gd name="T42" fmla="*/ 0 w 174"/>
                  <a:gd name="T43" fmla="*/ 0 h 194"/>
                  <a:gd name="T44" fmla="*/ 174 w 174"/>
                  <a:gd name="T4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74" h="194">
                    <a:moveTo>
                      <a:pt x="87" y="183"/>
                    </a:moveTo>
                    <a:cubicBezTo>
                      <a:pt x="79" y="179"/>
                      <a:pt x="73" y="176"/>
                      <a:pt x="66" y="170"/>
                    </a:cubicBezTo>
                    <a:cubicBezTo>
                      <a:pt x="59" y="165"/>
                      <a:pt x="52" y="158"/>
                      <a:pt x="45" y="150"/>
                    </a:cubicBezTo>
                    <a:cubicBezTo>
                      <a:pt x="37" y="141"/>
                      <a:pt x="28" y="129"/>
                      <a:pt x="22" y="120"/>
                    </a:cubicBezTo>
                    <a:cubicBezTo>
                      <a:pt x="17" y="111"/>
                      <a:pt x="13" y="107"/>
                      <a:pt x="10" y="96"/>
                    </a:cubicBezTo>
                    <a:cubicBezTo>
                      <a:pt x="6" y="85"/>
                      <a:pt x="0" y="66"/>
                      <a:pt x="0" y="55"/>
                    </a:cubicBezTo>
                    <a:cubicBezTo>
                      <a:pt x="0" y="43"/>
                      <a:pt x="5" y="33"/>
                      <a:pt x="9" y="25"/>
                    </a:cubicBezTo>
                    <a:cubicBezTo>
                      <a:pt x="13" y="18"/>
                      <a:pt x="17" y="13"/>
                      <a:pt x="23" y="9"/>
                    </a:cubicBezTo>
                    <a:cubicBezTo>
                      <a:pt x="29" y="5"/>
                      <a:pt x="38" y="1"/>
                      <a:pt x="45" y="1"/>
                    </a:cubicBezTo>
                    <a:cubicBezTo>
                      <a:pt x="52" y="0"/>
                      <a:pt x="59" y="3"/>
                      <a:pt x="66" y="5"/>
                    </a:cubicBezTo>
                    <a:cubicBezTo>
                      <a:pt x="73" y="7"/>
                      <a:pt x="80" y="9"/>
                      <a:pt x="87" y="13"/>
                    </a:cubicBezTo>
                    <a:cubicBezTo>
                      <a:pt x="95" y="16"/>
                      <a:pt x="102" y="21"/>
                      <a:pt x="110" y="26"/>
                    </a:cubicBezTo>
                    <a:cubicBezTo>
                      <a:pt x="117" y="31"/>
                      <a:pt x="123" y="36"/>
                      <a:pt x="130" y="44"/>
                    </a:cubicBezTo>
                    <a:cubicBezTo>
                      <a:pt x="137" y="52"/>
                      <a:pt x="146" y="64"/>
                      <a:pt x="152" y="74"/>
                    </a:cubicBezTo>
                    <a:cubicBezTo>
                      <a:pt x="158" y="85"/>
                      <a:pt x="163" y="94"/>
                      <a:pt x="167" y="105"/>
                    </a:cubicBezTo>
                    <a:cubicBezTo>
                      <a:pt x="170" y="116"/>
                      <a:pt x="174" y="130"/>
                      <a:pt x="174" y="141"/>
                    </a:cubicBezTo>
                    <a:cubicBezTo>
                      <a:pt x="174" y="152"/>
                      <a:pt x="169" y="162"/>
                      <a:pt x="166" y="169"/>
                    </a:cubicBezTo>
                    <a:cubicBezTo>
                      <a:pt x="162" y="177"/>
                      <a:pt x="159" y="181"/>
                      <a:pt x="153" y="185"/>
                    </a:cubicBezTo>
                    <a:cubicBezTo>
                      <a:pt x="147" y="189"/>
                      <a:pt x="137" y="192"/>
                      <a:pt x="130" y="193"/>
                    </a:cubicBezTo>
                    <a:cubicBezTo>
                      <a:pt x="123" y="194"/>
                      <a:pt x="117" y="194"/>
                      <a:pt x="110" y="192"/>
                    </a:cubicBezTo>
                    <a:cubicBezTo>
                      <a:pt x="103" y="191"/>
                      <a:pt x="94" y="187"/>
                      <a:pt x="87" y="183"/>
                    </a:cubicBezTo>
                    <a:close/>
                  </a:path>
                </a:pathLst>
              </a:custGeom>
              <a:solidFill>
                <a:srgbClr val="FF0000"/>
              </a:solidFill>
              <a:ln w="9525">
                <a:noFill/>
                <a:round/>
                <a:headEnd/>
                <a:tailEnd/>
              </a:ln>
              <a:effectLst/>
            </p:spPr>
            <p:txBody>
              <a:bodyPr wrap="none" anchor="ctr"/>
              <a:lstStyle/>
              <a:p>
                <a:endParaRPr lang="en-US"/>
              </a:p>
            </p:txBody>
          </p:sp>
          <p:sp>
            <p:nvSpPr>
              <p:cNvPr id="28709" name="AutoShape 37"/>
              <p:cNvSpPr>
                <a:spLocks noChangeArrowheads="1"/>
              </p:cNvSpPr>
              <p:nvPr/>
            </p:nvSpPr>
            <p:spPr bwMode="auto">
              <a:xfrm>
                <a:off x="3111" y="2903"/>
                <a:ext cx="285" cy="318"/>
              </a:xfrm>
              <a:custGeom>
                <a:avLst/>
                <a:gdLst>
                  <a:gd name="T0" fmla="*/ 72 w 144"/>
                  <a:gd name="T1" fmla="*/ 151 h 160"/>
                  <a:gd name="T2" fmla="*/ 55 w 144"/>
                  <a:gd name="T3" fmla="*/ 140 h 160"/>
                  <a:gd name="T4" fmla="*/ 37 w 144"/>
                  <a:gd name="T5" fmla="*/ 124 h 160"/>
                  <a:gd name="T6" fmla="*/ 19 w 144"/>
                  <a:gd name="T7" fmla="*/ 99 h 160"/>
                  <a:gd name="T8" fmla="*/ 8 w 144"/>
                  <a:gd name="T9" fmla="*/ 79 h 160"/>
                  <a:gd name="T10" fmla="*/ 1 w 144"/>
                  <a:gd name="T11" fmla="*/ 45 h 160"/>
                  <a:gd name="T12" fmla="*/ 8 w 144"/>
                  <a:gd name="T13" fmla="*/ 21 h 160"/>
                  <a:gd name="T14" fmla="*/ 19 w 144"/>
                  <a:gd name="T15" fmla="*/ 8 h 160"/>
                  <a:gd name="T16" fmla="*/ 37 w 144"/>
                  <a:gd name="T17" fmla="*/ 1 h 160"/>
                  <a:gd name="T18" fmla="*/ 55 w 144"/>
                  <a:gd name="T19" fmla="*/ 4 h 160"/>
                  <a:gd name="T20" fmla="*/ 72 w 144"/>
                  <a:gd name="T21" fmla="*/ 10 h 160"/>
                  <a:gd name="T22" fmla="*/ 91 w 144"/>
                  <a:gd name="T23" fmla="*/ 22 h 160"/>
                  <a:gd name="T24" fmla="*/ 108 w 144"/>
                  <a:gd name="T25" fmla="*/ 37 h 160"/>
                  <a:gd name="T26" fmla="*/ 126 w 144"/>
                  <a:gd name="T27" fmla="*/ 61 h 160"/>
                  <a:gd name="T28" fmla="*/ 138 w 144"/>
                  <a:gd name="T29" fmla="*/ 87 h 160"/>
                  <a:gd name="T30" fmla="*/ 144 w 144"/>
                  <a:gd name="T31" fmla="*/ 116 h 160"/>
                  <a:gd name="T32" fmla="*/ 137 w 144"/>
                  <a:gd name="T33" fmla="*/ 140 h 160"/>
                  <a:gd name="T34" fmla="*/ 127 w 144"/>
                  <a:gd name="T35" fmla="*/ 153 h 160"/>
                  <a:gd name="T36" fmla="*/ 108 w 144"/>
                  <a:gd name="T37" fmla="*/ 159 h 160"/>
                  <a:gd name="T38" fmla="*/ 91 w 144"/>
                  <a:gd name="T39" fmla="*/ 159 h 160"/>
                  <a:gd name="T40" fmla="*/ 72 w 144"/>
                  <a:gd name="T41" fmla="*/ 151 h 160"/>
                  <a:gd name="T42" fmla="*/ 0 w 144"/>
                  <a:gd name="T43" fmla="*/ 0 h 160"/>
                  <a:gd name="T44" fmla="*/ 144 w 144"/>
                  <a:gd name="T4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44" h="160">
                    <a:moveTo>
                      <a:pt x="72" y="151"/>
                    </a:moveTo>
                    <a:cubicBezTo>
                      <a:pt x="66" y="148"/>
                      <a:pt x="60" y="145"/>
                      <a:pt x="55" y="140"/>
                    </a:cubicBezTo>
                    <a:cubicBezTo>
                      <a:pt x="49" y="136"/>
                      <a:pt x="43" y="130"/>
                      <a:pt x="37" y="124"/>
                    </a:cubicBezTo>
                    <a:cubicBezTo>
                      <a:pt x="31" y="117"/>
                      <a:pt x="24" y="107"/>
                      <a:pt x="19" y="99"/>
                    </a:cubicBezTo>
                    <a:cubicBezTo>
                      <a:pt x="14" y="92"/>
                      <a:pt x="11" y="88"/>
                      <a:pt x="8" y="79"/>
                    </a:cubicBezTo>
                    <a:cubicBezTo>
                      <a:pt x="5" y="70"/>
                      <a:pt x="1" y="55"/>
                      <a:pt x="1" y="45"/>
                    </a:cubicBezTo>
                    <a:cubicBezTo>
                      <a:pt x="0" y="35"/>
                      <a:pt x="5" y="27"/>
                      <a:pt x="8" y="21"/>
                    </a:cubicBezTo>
                    <a:cubicBezTo>
                      <a:pt x="11" y="15"/>
                      <a:pt x="15" y="11"/>
                      <a:pt x="19" y="8"/>
                    </a:cubicBezTo>
                    <a:cubicBezTo>
                      <a:pt x="24" y="4"/>
                      <a:pt x="31" y="1"/>
                      <a:pt x="37" y="1"/>
                    </a:cubicBezTo>
                    <a:cubicBezTo>
                      <a:pt x="43" y="0"/>
                      <a:pt x="49" y="2"/>
                      <a:pt x="55" y="4"/>
                    </a:cubicBezTo>
                    <a:cubicBezTo>
                      <a:pt x="61" y="6"/>
                      <a:pt x="66" y="8"/>
                      <a:pt x="72" y="10"/>
                    </a:cubicBezTo>
                    <a:cubicBezTo>
                      <a:pt x="78" y="13"/>
                      <a:pt x="85" y="17"/>
                      <a:pt x="91" y="22"/>
                    </a:cubicBezTo>
                    <a:cubicBezTo>
                      <a:pt x="97" y="26"/>
                      <a:pt x="102" y="30"/>
                      <a:pt x="108" y="37"/>
                    </a:cubicBezTo>
                    <a:cubicBezTo>
                      <a:pt x="113" y="43"/>
                      <a:pt x="121" y="53"/>
                      <a:pt x="126" y="61"/>
                    </a:cubicBezTo>
                    <a:cubicBezTo>
                      <a:pt x="131" y="70"/>
                      <a:pt x="135" y="78"/>
                      <a:pt x="138" y="87"/>
                    </a:cubicBezTo>
                    <a:cubicBezTo>
                      <a:pt x="141" y="96"/>
                      <a:pt x="144" y="108"/>
                      <a:pt x="144" y="116"/>
                    </a:cubicBezTo>
                    <a:cubicBezTo>
                      <a:pt x="143" y="125"/>
                      <a:pt x="140" y="134"/>
                      <a:pt x="137" y="140"/>
                    </a:cubicBezTo>
                    <a:cubicBezTo>
                      <a:pt x="134" y="146"/>
                      <a:pt x="132" y="150"/>
                      <a:pt x="127" y="153"/>
                    </a:cubicBezTo>
                    <a:cubicBezTo>
                      <a:pt x="122" y="156"/>
                      <a:pt x="113" y="158"/>
                      <a:pt x="108" y="159"/>
                    </a:cubicBezTo>
                    <a:cubicBezTo>
                      <a:pt x="102" y="160"/>
                      <a:pt x="97" y="160"/>
                      <a:pt x="91" y="159"/>
                    </a:cubicBezTo>
                    <a:cubicBezTo>
                      <a:pt x="86" y="158"/>
                      <a:pt x="78" y="154"/>
                      <a:pt x="72" y="151"/>
                    </a:cubicBezTo>
                    <a:close/>
                  </a:path>
                </a:pathLst>
              </a:custGeom>
              <a:solidFill>
                <a:srgbClr val="FF0000"/>
              </a:solidFill>
              <a:ln w="9525">
                <a:noFill/>
                <a:round/>
                <a:headEnd/>
                <a:tailEnd/>
              </a:ln>
              <a:effectLst/>
            </p:spPr>
            <p:txBody>
              <a:bodyPr wrap="none" anchor="ctr"/>
              <a:lstStyle/>
              <a:p>
                <a:endParaRPr lang="en-US"/>
              </a:p>
            </p:txBody>
          </p:sp>
          <p:sp>
            <p:nvSpPr>
              <p:cNvPr id="28710" name="AutoShape 38"/>
              <p:cNvSpPr>
                <a:spLocks noChangeArrowheads="1"/>
              </p:cNvSpPr>
              <p:nvPr/>
            </p:nvSpPr>
            <p:spPr bwMode="auto">
              <a:xfrm>
                <a:off x="2875" y="2800"/>
                <a:ext cx="234" cy="262"/>
              </a:xfrm>
              <a:custGeom>
                <a:avLst/>
                <a:gdLst>
                  <a:gd name="T0" fmla="*/ 59 w 118"/>
                  <a:gd name="T1" fmla="*/ 124 h 132"/>
                  <a:gd name="T2" fmla="*/ 45 w 118"/>
                  <a:gd name="T3" fmla="*/ 116 h 132"/>
                  <a:gd name="T4" fmla="*/ 30 w 118"/>
                  <a:gd name="T5" fmla="*/ 102 h 132"/>
                  <a:gd name="T6" fmla="*/ 15 w 118"/>
                  <a:gd name="T7" fmla="*/ 82 h 132"/>
                  <a:gd name="T8" fmla="*/ 7 w 118"/>
                  <a:gd name="T9" fmla="*/ 65 h 132"/>
                  <a:gd name="T10" fmla="*/ 0 w 118"/>
                  <a:gd name="T11" fmla="*/ 37 h 132"/>
                  <a:gd name="T12" fmla="*/ 6 w 118"/>
                  <a:gd name="T13" fmla="*/ 18 h 132"/>
                  <a:gd name="T14" fmla="*/ 16 w 118"/>
                  <a:gd name="T15" fmla="*/ 7 h 132"/>
                  <a:gd name="T16" fmla="*/ 30 w 118"/>
                  <a:gd name="T17" fmla="*/ 1 h 132"/>
                  <a:gd name="T18" fmla="*/ 45 w 118"/>
                  <a:gd name="T19" fmla="*/ 4 h 132"/>
                  <a:gd name="T20" fmla="*/ 59 w 118"/>
                  <a:gd name="T21" fmla="*/ 9 h 132"/>
                  <a:gd name="T22" fmla="*/ 74 w 118"/>
                  <a:gd name="T23" fmla="*/ 18 h 132"/>
                  <a:gd name="T24" fmla="*/ 88 w 118"/>
                  <a:gd name="T25" fmla="*/ 30 h 132"/>
                  <a:gd name="T26" fmla="*/ 103 w 118"/>
                  <a:gd name="T27" fmla="*/ 51 h 132"/>
                  <a:gd name="T28" fmla="*/ 113 w 118"/>
                  <a:gd name="T29" fmla="*/ 72 h 132"/>
                  <a:gd name="T30" fmla="*/ 118 w 118"/>
                  <a:gd name="T31" fmla="*/ 96 h 132"/>
                  <a:gd name="T32" fmla="*/ 112 w 118"/>
                  <a:gd name="T33" fmla="*/ 115 h 132"/>
                  <a:gd name="T34" fmla="*/ 104 w 118"/>
                  <a:gd name="T35" fmla="*/ 126 h 132"/>
                  <a:gd name="T36" fmla="*/ 88 w 118"/>
                  <a:gd name="T37" fmla="*/ 131 h 132"/>
                  <a:gd name="T38" fmla="*/ 75 w 118"/>
                  <a:gd name="T39" fmla="*/ 131 h 132"/>
                  <a:gd name="T40" fmla="*/ 59 w 118"/>
                  <a:gd name="T41" fmla="*/ 124 h 132"/>
                  <a:gd name="T42" fmla="*/ 0 w 118"/>
                  <a:gd name="T43" fmla="*/ 0 h 132"/>
                  <a:gd name="T44" fmla="*/ 118 w 118"/>
                  <a:gd name="T4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118" h="132">
                    <a:moveTo>
                      <a:pt x="59" y="124"/>
                    </a:moveTo>
                    <a:cubicBezTo>
                      <a:pt x="54" y="122"/>
                      <a:pt x="50" y="119"/>
                      <a:pt x="45" y="116"/>
                    </a:cubicBezTo>
                    <a:cubicBezTo>
                      <a:pt x="40" y="112"/>
                      <a:pt x="35" y="107"/>
                      <a:pt x="30" y="102"/>
                    </a:cubicBezTo>
                    <a:cubicBezTo>
                      <a:pt x="25" y="96"/>
                      <a:pt x="19" y="88"/>
                      <a:pt x="15" y="82"/>
                    </a:cubicBezTo>
                    <a:cubicBezTo>
                      <a:pt x="11" y="76"/>
                      <a:pt x="9" y="73"/>
                      <a:pt x="7" y="65"/>
                    </a:cubicBezTo>
                    <a:cubicBezTo>
                      <a:pt x="4" y="58"/>
                      <a:pt x="0" y="45"/>
                      <a:pt x="0" y="37"/>
                    </a:cubicBezTo>
                    <a:cubicBezTo>
                      <a:pt x="0" y="29"/>
                      <a:pt x="4" y="23"/>
                      <a:pt x="6" y="18"/>
                    </a:cubicBezTo>
                    <a:cubicBezTo>
                      <a:pt x="9" y="13"/>
                      <a:pt x="12" y="10"/>
                      <a:pt x="16" y="7"/>
                    </a:cubicBezTo>
                    <a:cubicBezTo>
                      <a:pt x="20" y="4"/>
                      <a:pt x="26" y="2"/>
                      <a:pt x="30" y="1"/>
                    </a:cubicBezTo>
                    <a:cubicBezTo>
                      <a:pt x="35" y="0"/>
                      <a:pt x="40" y="2"/>
                      <a:pt x="45" y="4"/>
                    </a:cubicBezTo>
                    <a:cubicBezTo>
                      <a:pt x="50" y="5"/>
                      <a:pt x="54" y="7"/>
                      <a:pt x="59" y="9"/>
                    </a:cubicBezTo>
                    <a:cubicBezTo>
                      <a:pt x="64" y="12"/>
                      <a:pt x="70" y="15"/>
                      <a:pt x="74" y="18"/>
                    </a:cubicBezTo>
                    <a:cubicBezTo>
                      <a:pt x="79" y="22"/>
                      <a:pt x="84" y="25"/>
                      <a:pt x="88" y="30"/>
                    </a:cubicBezTo>
                    <a:cubicBezTo>
                      <a:pt x="93" y="36"/>
                      <a:pt x="99" y="44"/>
                      <a:pt x="103" y="51"/>
                    </a:cubicBezTo>
                    <a:cubicBezTo>
                      <a:pt x="107" y="58"/>
                      <a:pt x="111" y="64"/>
                      <a:pt x="113" y="72"/>
                    </a:cubicBezTo>
                    <a:cubicBezTo>
                      <a:pt x="115" y="79"/>
                      <a:pt x="118" y="89"/>
                      <a:pt x="118" y="96"/>
                    </a:cubicBezTo>
                    <a:cubicBezTo>
                      <a:pt x="118" y="103"/>
                      <a:pt x="115" y="110"/>
                      <a:pt x="112" y="115"/>
                    </a:cubicBezTo>
                    <a:cubicBezTo>
                      <a:pt x="110" y="120"/>
                      <a:pt x="108" y="123"/>
                      <a:pt x="104" y="126"/>
                    </a:cubicBezTo>
                    <a:cubicBezTo>
                      <a:pt x="100" y="128"/>
                      <a:pt x="93" y="130"/>
                      <a:pt x="88" y="131"/>
                    </a:cubicBezTo>
                    <a:cubicBezTo>
                      <a:pt x="84" y="132"/>
                      <a:pt x="80" y="132"/>
                      <a:pt x="75" y="131"/>
                    </a:cubicBezTo>
                    <a:cubicBezTo>
                      <a:pt x="70" y="130"/>
                      <a:pt x="64" y="127"/>
                      <a:pt x="59" y="124"/>
                    </a:cubicBezTo>
                    <a:close/>
                  </a:path>
                </a:pathLst>
              </a:custGeom>
              <a:solidFill>
                <a:srgbClr val="FF0000"/>
              </a:solidFill>
              <a:ln w="9525">
                <a:noFill/>
                <a:round/>
                <a:headEnd/>
                <a:tailEnd/>
              </a:ln>
              <a:effectLst/>
            </p:spPr>
            <p:txBody>
              <a:bodyPr wrap="none" anchor="ctr"/>
              <a:lstStyle/>
              <a:p>
                <a:endParaRPr lang="en-US"/>
              </a:p>
            </p:txBody>
          </p:sp>
          <p:sp>
            <p:nvSpPr>
              <p:cNvPr id="28711" name="AutoShape 39"/>
              <p:cNvSpPr>
                <a:spLocks noChangeArrowheads="1"/>
              </p:cNvSpPr>
              <p:nvPr/>
            </p:nvSpPr>
            <p:spPr bwMode="auto">
              <a:xfrm>
                <a:off x="2956" y="2915"/>
                <a:ext cx="1288" cy="655"/>
              </a:xfrm>
              <a:custGeom>
                <a:avLst/>
                <a:gdLst>
                  <a:gd name="T0" fmla="*/ 1288 w 1288"/>
                  <a:gd name="T1" fmla="*/ 609 h 655"/>
                  <a:gd name="T2" fmla="*/ 12 w 1288"/>
                  <a:gd name="T3" fmla="*/ 2 h 655"/>
                  <a:gd name="T4" fmla="*/ 0 w 1288"/>
                  <a:gd name="T5" fmla="*/ 0 h 655"/>
                  <a:gd name="T6" fmla="*/ 1256 w 1288"/>
                  <a:gd name="T7" fmla="*/ 655 h 655"/>
                  <a:gd name="T8" fmla="*/ 1288 w 1288"/>
                  <a:gd name="T9" fmla="*/ 609 h 655"/>
                  <a:gd name="T10" fmla="*/ 0 w 1288"/>
                  <a:gd name="T11" fmla="*/ 0 h 655"/>
                  <a:gd name="T12" fmla="*/ 1288 w 1288"/>
                  <a:gd name="T13" fmla="*/ 655 h 655"/>
                </a:gdLst>
                <a:ahLst/>
                <a:cxnLst>
                  <a:cxn ang="0">
                    <a:pos x="T0" y="T1"/>
                  </a:cxn>
                  <a:cxn ang="0">
                    <a:pos x="T2" y="T3"/>
                  </a:cxn>
                  <a:cxn ang="0">
                    <a:pos x="T4" y="T5"/>
                  </a:cxn>
                  <a:cxn ang="0">
                    <a:pos x="T6" y="T7"/>
                  </a:cxn>
                  <a:cxn ang="0">
                    <a:pos x="T8" y="T9"/>
                  </a:cxn>
                </a:cxnLst>
                <a:rect l="T10" t="T11" r="T12" b="T13"/>
                <a:pathLst>
                  <a:path w="1288" h="655">
                    <a:moveTo>
                      <a:pt x="1288" y="609"/>
                    </a:moveTo>
                    <a:lnTo>
                      <a:pt x="12" y="2"/>
                    </a:lnTo>
                    <a:lnTo>
                      <a:pt x="0" y="0"/>
                    </a:lnTo>
                    <a:lnTo>
                      <a:pt x="1256" y="655"/>
                    </a:lnTo>
                    <a:lnTo>
                      <a:pt x="1288" y="609"/>
                    </a:lnTo>
                    <a:close/>
                  </a:path>
                </a:pathLst>
              </a:custGeom>
              <a:solidFill>
                <a:srgbClr val="808080"/>
              </a:solidFill>
              <a:ln w="6480">
                <a:solidFill>
                  <a:srgbClr val="808080"/>
                </a:solidFill>
                <a:round/>
                <a:headEnd/>
                <a:tailEnd/>
              </a:ln>
              <a:effectLst/>
            </p:spPr>
            <p:txBody>
              <a:bodyPr wrap="none" anchor="ctr"/>
              <a:lstStyle/>
              <a:p>
                <a:endParaRPr lang="en-US"/>
              </a:p>
            </p:txBody>
          </p:sp>
          <p:sp>
            <p:nvSpPr>
              <p:cNvPr id="28712" name="AutoShape 40"/>
              <p:cNvSpPr>
                <a:spLocks noChangeArrowheads="1"/>
              </p:cNvSpPr>
              <p:nvPr/>
            </p:nvSpPr>
            <p:spPr bwMode="auto">
              <a:xfrm>
                <a:off x="2714" y="2542"/>
                <a:ext cx="258" cy="377"/>
              </a:xfrm>
              <a:custGeom>
                <a:avLst/>
                <a:gdLst>
                  <a:gd name="T0" fmla="*/ 130 w 130"/>
                  <a:gd name="T1" fmla="*/ 190 h 190"/>
                  <a:gd name="T2" fmla="*/ 108 w 130"/>
                  <a:gd name="T3" fmla="*/ 179 h 190"/>
                  <a:gd name="T4" fmla="*/ 75 w 130"/>
                  <a:gd name="T5" fmla="*/ 150 h 190"/>
                  <a:gd name="T6" fmla="*/ 50 w 130"/>
                  <a:gd name="T7" fmla="*/ 122 h 190"/>
                  <a:gd name="T8" fmla="*/ 25 w 130"/>
                  <a:gd name="T9" fmla="*/ 86 h 190"/>
                  <a:gd name="T10" fmla="*/ 9 w 130"/>
                  <a:gd name="T11" fmla="*/ 42 h 190"/>
                  <a:gd name="T12" fmla="*/ 2 w 130"/>
                  <a:gd name="T13" fmla="*/ 13 h 190"/>
                  <a:gd name="T14" fmla="*/ 1 w 130"/>
                  <a:gd name="T15" fmla="*/ 0 h 190"/>
                  <a:gd name="T16" fmla="*/ 0 w 130"/>
                  <a:gd name="T17" fmla="*/ 0 h 190"/>
                  <a:gd name="T18" fmla="*/ 130 w 130"/>
                  <a:gd name="T19" fmla="*/ 190 h 19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130" h="190">
                    <a:moveTo>
                      <a:pt x="130" y="190"/>
                    </a:moveTo>
                    <a:cubicBezTo>
                      <a:pt x="123" y="188"/>
                      <a:pt x="117" y="185"/>
                      <a:pt x="108" y="179"/>
                    </a:cubicBezTo>
                    <a:cubicBezTo>
                      <a:pt x="98" y="172"/>
                      <a:pt x="84" y="160"/>
                      <a:pt x="75" y="150"/>
                    </a:cubicBezTo>
                    <a:cubicBezTo>
                      <a:pt x="65" y="141"/>
                      <a:pt x="58" y="133"/>
                      <a:pt x="50" y="122"/>
                    </a:cubicBezTo>
                    <a:cubicBezTo>
                      <a:pt x="42" y="111"/>
                      <a:pt x="32" y="99"/>
                      <a:pt x="25" y="86"/>
                    </a:cubicBezTo>
                    <a:cubicBezTo>
                      <a:pt x="18" y="72"/>
                      <a:pt x="13" y="54"/>
                      <a:pt x="9" y="42"/>
                    </a:cubicBezTo>
                    <a:cubicBezTo>
                      <a:pt x="5" y="30"/>
                      <a:pt x="3" y="20"/>
                      <a:pt x="2" y="13"/>
                    </a:cubicBezTo>
                    <a:cubicBezTo>
                      <a:pt x="0" y="6"/>
                      <a:pt x="0" y="3"/>
                      <a:pt x="1" y="0"/>
                    </a:cubicBezTo>
                  </a:path>
                </a:pathLst>
              </a:custGeom>
              <a:noFill/>
              <a:ln w="9360">
                <a:solidFill>
                  <a:srgbClr val="808080"/>
                </a:solidFill>
                <a:round/>
                <a:headEnd/>
                <a:tailEnd/>
              </a:ln>
              <a:effectLst/>
            </p:spPr>
            <p:txBody>
              <a:bodyPr wrap="none" anchor="ctr"/>
              <a:lstStyle/>
              <a:p>
                <a:endParaRPr lang="en-US"/>
              </a:p>
            </p:txBody>
          </p:sp>
          <p:sp>
            <p:nvSpPr>
              <p:cNvPr id="28713" name="AutoShape 41"/>
              <p:cNvSpPr>
                <a:spLocks noChangeArrowheads="1"/>
              </p:cNvSpPr>
              <p:nvPr/>
            </p:nvSpPr>
            <p:spPr bwMode="auto">
              <a:xfrm>
                <a:off x="4206" y="3520"/>
                <a:ext cx="46" cy="52"/>
              </a:xfrm>
              <a:custGeom>
                <a:avLst/>
                <a:gdLst>
                  <a:gd name="T0" fmla="*/ 11 w 23"/>
                  <a:gd name="T1" fmla="*/ 25 h 26"/>
                  <a:gd name="T2" fmla="*/ 14 w 23"/>
                  <a:gd name="T3" fmla="*/ 23 h 26"/>
                  <a:gd name="T4" fmla="*/ 17 w 23"/>
                  <a:gd name="T5" fmla="*/ 20 h 26"/>
                  <a:gd name="T6" fmla="*/ 20 w 23"/>
                  <a:gd name="T7" fmla="*/ 16 h 26"/>
                  <a:gd name="T8" fmla="*/ 21 w 23"/>
                  <a:gd name="T9" fmla="*/ 13 h 26"/>
                  <a:gd name="T10" fmla="*/ 23 w 23"/>
                  <a:gd name="T11" fmla="*/ 8 h 26"/>
                  <a:gd name="T12" fmla="*/ 22 w 23"/>
                  <a:gd name="T13" fmla="*/ 4 h 26"/>
                  <a:gd name="T14" fmla="*/ 20 w 23"/>
                  <a:gd name="T15" fmla="*/ 2 h 26"/>
                  <a:gd name="T16" fmla="*/ 17 w 23"/>
                  <a:gd name="T17" fmla="*/ 1 h 26"/>
                  <a:gd name="T18" fmla="*/ 14 w 23"/>
                  <a:gd name="T19" fmla="*/ 1 h 26"/>
                  <a:gd name="T20" fmla="*/ 11 w 23"/>
                  <a:gd name="T21" fmla="*/ 2 h 26"/>
                  <a:gd name="T22" fmla="*/ 8 w 23"/>
                  <a:gd name="T23" fmla="*/ 4 h 26"/>
                  <a:gd name="T24" fmla="*/ 6 w 23"/>
                  <a:gd name="T25" fmla="*/ 6 h 26"/>
                  <a:gd name="T26" fmla="*/ 3 w 23"/>
                  <a:gd name="T27" fmla="*/ 10 h 26"/>
                  <a:gd name="T28" fmla="*/ 1 w 23"/>
                  <a:gd name="T29" fmla="*/ 14 h 26"/>
                  <a:gd name="T30" fmla="*/ 0 w 23"/>
                  <a:gd name="T31" fmla="*/ 19 h 26"/>
                  <a:gd name="T32" fmla="*/ 1 w 23"/>
                  <a:gd name="T33" fmla="*/ 23 h 26"/>
                  <a:gd name="T34" fmla="*/ 3 w 23"/>
                  <a:gd name="T35" fmla="*/ 25 h 26"/>
                  <a:gd name="T36" fmla="*/ 6 w 23"/>
                  <a:gd name="T37" fmla="*/ 26 h 26"/>
                  <a:gd name="T38" fmla="*/ 8 w 23"/>
                  <a:gd name="T39" fmla="*/ 26 h 26"/>
                  <a:gd name="T40" fmla="*/ 11 w 23"/>
                  <a:gd name="T41" fmla="*/ 25 h 26"/>
                  <a:gd name="T42" fmla="*/ 0 w 23"/>
                  <a:gd name="T43" fmla="*/ 0 h 26"/>
                  <a:gd name="T44" fmla="*/ 23 w 23"/>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3" h="26">
                    <a:moveTo>
                      <a:pt x="11" y="25"/>
                    </a:moveTo>
                    <a:cubicBezTo>
                      <a:pt x="12" y="24"/>
                      <a:pt x="13" y="24"/>
                      <a:pt x="14" y="23"/>
                    </a:cubicBezTo>
                    <a:cubicBezTo>
                      <a:pt x="15" y="22"/>
                      <a:pt x="16" y="21"/>
                      <a:pt x="17" y="20"/>
                    </a:cubicBezTo>
                    <a:cubicBezTo>
                      <a:pt x="18" y="19"/>
                      <a:pt x="19" y="18"/>
                      <a:pt x="20" y="16"/>
                    </a:cubicBezTo>
                    <a:cubicBezTo>
                      <a:pt x="21" y="15"/>
                      <a:pt x="21" y="15"/>
                      <a:pt x="21" y="13"/>
                    </a:cubicBezTo>
                    <a:cubicBezTo>
                      <a:pt x="22" y="12"/>
                      <a:pt x="23" y="9"/>
                      <a:pt x="23" y="8"/>
                    </a:cubicBezTo>
                    <a:cubicBezTo>
                      <a:pt x="23" y="6"/>
                      <a:pt x="22" y="5"/>
                      <a:pt x="22" y="4"/>
                    </a:cubicBezTo>
                    <a:cubicBezTo>
                      <a:pt x="21" y="3"/>
                      <a:pt x="20" y="2"/>
                      <a:pt x="20" y="2"/>
                    </a:cubicBezTo>
                    <a:cubicBezTo>
                      <a:pt x="19" y="1"/>
                      <a:pt x="18" y="1"/>
                      <a:pt x="17" y="1"/>
                    </a:cubicBezTo>
                    <a:cubicBezTo>
                      <a:pt x="16" y="0"/>
                      <a:pt x="15" y="1"/>
                      <a:pt x="14" y="1"/>
                    </a:cubicBezTo>
                    <a:cubicBezTo>
                      <a:pt x="13" y="1"/>
                      <a:pt x="12" y="2"/>
                      <a:pt x="11" y="2"/>
                    </a:cubicBezTo>
                    <a:cubicBezTo>
                      <a:pt x="10" y="3"/>
                      <a:pt x="9" y="3"/>
                      <a:pt x="8" y="4"/>
                    </a:cubicBezTo>
                    <a:cubicBezTo>
                      <a:pt x="7" y="5"/>
                      <a:pt x="7" y="5"/>
                      <a:pt x="6" y="6"/>
                    </a:cubicBezTo>
                    <a:cubicBezTo>
                      <a:pt x="5" y="7"/>
                      <a:pt x="3" y="9"/>
                      <a:pt x="3" y="10"/>
                    </a:cubicBezTo>
                    <a:cubicBezTo>
                      <a:pt x="2" y="12"/>
                      <a:pt x="1" y="13"/>
                      <a:pt x="1" y="14"/>
                    </a:cubicBezTo>
                    <a:cubicBezTo>
                      <a:pt x="0" y="16"/>
                      <a:pt x="0" y="18"/>
                      <a:pt x="0" y="19"/>
                    </a:cubicBezTo>
                    <a:cubicBezTo>
                      <a:pt x="0" y="21"/>
                      <a:pt x="0" y="22"/>
                      <a:pt x="1" y="23"/>
                    </a:cubicBezTo>
                    <a:cubicBezTo>
                      <a:pt x="1" y="24"/>
                      <a:pt x="2" y="24"/>
                      <a:pt x="3" y="25"/>
                    </a:cubicBezTo>
                    <a:cubicBezTo>
                      <a:pt x="3" y="25"/>
                      <a:pt x="5" y="26"/>
                      <a:pt x="6" y="26"/>
                    </a:cubicBezTo>
                    <a:cubicBezTo>
                      <a:pt x="7" y="26"/>
                      <a:pt x="7" y="26"/>
                      <a:pt x="8" y="26"/>
                    </a:cubicBezTo>
                    <a:cubicBezTo>
                      <a:pt x="9" y="26"/>
                      <a:pt x="10" y="25"/>
                      <a:pt x="11" y="25"/>
                    </a:cubicBezTo>
                    <a:close/>
                  </a:path>
                </a:pathLst>
              </a:custGeom>
              <a:solidFill>
                <a:srgbClr val="B2B2B2"/>
              </a:solidFill>
              <a:ln w="6480">
                <a:solidFill>
                  <a:srgbClr val="B2B2B2"/>
                </a:solidFill>
                <a:round/>
                <a:headEnd/>
                <a:tailEnd/>
              </a:ln>
              <a:effectLst/>
            </p:spPr>
            <p:txBody>
              <a:bodyPr wrap="none" anchor="ctr"/>
              <a:lstStyle/>
              <a:p>
                <a:endParaRPr lang="en-US"/>
              </a:p>
            </p:txBody>
          </p:sp>
          <p:grpSp>
            <p:nvGrpSpPr>
              <p:cNvPr id="7" name="Group 42"/>
              <p:cNvGrpSpPr>
                <a:grpSpLocks/>
              </p:cNvGrpSpPr>
              <p:nvPr/>
            </p:nvGrpSpPr>
            <p:grpSpPr bwMode="auto">
              <a:xfrm>
                <a:off x="3677" y="2631"/>
                <a:ext cx="493" cy="363"/>
                <a:chOff x="3677" y="2631"/>
                <a:chExt cx="493" cy="363"/>
              </a:xfrm>
            </p:grpSpPr>
            <p:sp>
              <p:nvSpPr>
                <p:cNvPr id="28715" name="Line 43"/>
                <p:cNvSpPr>
                  <a:spLocks noChangeShapeType="1"/>
                </p:cNvSpPr>
                <p:nvPr/>
              </p:nvSpPr>
              <p:spPr bwMode="auto">
                <a:xfrm>
                  <a:off x="3677" y="2790"/>
                  <a:ext cx="494" cy="205"/>
                </a:xfrm>
                <a:prstGeom prst="line">
                  <a:avLst/>
                </a:prstGeom>
                <a:noFill/>
                <a:ln w="19080">
                  <a:solidFill>
                    <a:srgbClr val="808080"/>
                  </a:solidFill>
                  <a:miter lim="800000"/>
                  <a:headEnd/>
                  <a:tailEnd type="triangle" w="med" len="med"/>
                </a:ln>
                <a:effectLst/>
              </p:spPr>
              <p:txBody>
                <a:bodyPr/>
                <a:lstStyle/>
                <a:p>
                  <a:endParaRPr lang="en-US"/>
                </a:p>
              </p:txBody>
            </p:sp>
            <p:sp>
              <p:nvSpPr>
                <p:cNvPr id="28716" name="Line 44"/>
                <p:cNvSpPr>
                  <a:spLocks noChangeShapeType="1"/>
                </p:cNvSpPr>
                <p:nvPr/>
              </p:nvSpPr>
              <p:spPr bwMode="auto">
                <a:xfrm flipV="1">
                  <a:off x="3681" y="2630"/>
                  <a:ext cx="263" cy="162"/>
                </a:xfrm>
                <a:prstGeom prst="line">
                  <a:avLst/>
                </a:prstGeom>
                <a:noFill/>
                <a:ln w="19080">
                  <a:solidFill>
                    <a:srgbClr val="808080"/>
                  </a:solidFill>
                  <a:miter lim="800000"/>
                  <a:headEnd/>
                  <a:tailEnd type="triangle" w="med" len="med"/>
                </a:ln>
                <a:effectLst/>
              </p:spPr>
              <p:txBody>
                <a:bodyPr/>
                <a:lstStyle/>
                <a:p>
                  <a:endParaRPr lang="en-US"/>
                </a:p>
              </p:txBody>
            </p:sp>
            <p:sp>
              <p:nvSpPr>
                <p:cNvPr id="28717" name="Line 45"/>
                <p:cNvSpPr>
                  <a:spLocks noChangeShapeType="1"/>
                </p:cNvSpPr>
                <p:nvPr/>
              </p:nvSpPr>
              <p:spPr bwMode="auto">
                <a:xfrm>
                  <a:off x="3733" y="2762"/>
                  <a:ext cx="70" cy="28"/>
                </a:xfrm>
                <a:prstGeom prst="line">
                  <a:avLst/>
                </a:prstGeom>
                <a:noFill/>
                <a:ln w="9360">
                  <a:solidFill>
                    <a:srgbClr val="808080"/>
                  </a:solidFill>
                  <a:miter lim="800000"/>
                  <a:headEnd/>
                  <a:tailEnd/>
                </a:ln>
                <a:effectLst/>
              </p:spPr>
              <p:txBody>
                <a:bodyPr/>
                <a:lstStyle/>
                <a:p>
                  <a:endParaRPr lang="en-US"/>
                </a:p>
              </p:txBody>
            </p:sp>
            <p:sp>
              <p:nvSpPr>
                <p:cNvPr id="28718" name="Line 46"/>
                <p:cNvSpPr>
                  <a:spLocks noChangeShapeType="1"/>
                </p:cNvSpPr>
                <p:nvPr/>
              </p:nvSpPr>
              <p:spPr bwMode="auto">
                <a:xfrm flipH="1">
                  <a:off x="3745" y="2789"/>
                  <a:ext cx="62" cy="33"/>
                </a:xfrm>
                <a:prstGeom prst="line">
                  <a:avLst/>
                </a:prstGeom>
                <a:noFill/>
                <a:ln w="9360">
                  <a:solidFill>
                    <a:srgbClr val="808080"/>
                  </a:solidFill>
                  <a:miter lim="800000"/>
                  <a:headEnd/>
                  <a:tailEnd/>
                </a:ln>
                <a:effectLst/>
              </p:spPr>
              <p:txBody>
                <a:bodyPr/>
                <a:lstStyle/>
                <a:p>
                  <a:endParaRPr lang="en-US"/>
                </a:p>
              </p:txBody>
            </p:sp>
          </p:grpSp>
        </p:grpSp>
      </p:grpSp>
      <p:sp>
        <p:nvSpPr>
          <p:cNvPr id="50" name="TextBox 49"/>
          <p:cNvSpPr txBox="1"/>
          <p:nvPr/>
        </p:nvSpPr>
        <p:spPr>
          <a:xfrm>
            <a:off x="3810683" y="1310185"/>
            <a:ext cx="3643952" cy="400110"/>
          </a:xfrm>
          <a:prstGeom prst="rect">
            <a:avLst/>
          </a:prstGeom>
          <a:noFill/>
        </p:spPr>
        <p:txBody>
          <a:bodyPr wrap="square" rtlCol="0">
            <a:spAutoFit/>
          </a:bodyPr>
          <a:lstStyle/>
          <a:p>
            <a:r>
              <a:rPr lang="en-US" sz="2000" b="1" dirty="0" smtClean="0"/>
              <a:t>Transverse</a:t>
            </a:r>
            <a:endParaRPr lang="en-US" sz="2000" b="1" dirty="0"/>
          </a:p>
        </p:txBody>
      </p:sp>
      <p:sp>
        <p:nvSpPr>
          <p:cNvPr id="51" name="TextBox 50"/>
          <p:cNvSpPr txBox="1"/>
          <p:nvPr/>
        </p:nvSpPr>
        <p:spPr>
          <a:xfrm>
            <a:off x="3988104" y="3753134"/>
            <a:ext cx="3207224" cy="369332"/>
          </a:xfrm>
          <a:prstGeom prst="rect">
            <a:avLst/>
          </a:prstGeom>
          <a:noFill/>
        </p:spPr>
        <p:txBody>
          <a:bodyPr wrap="square" rtlCol="0">
            <a:spAutoFit/>
          </a:bodyPr>
          <a:lstStyle/>
          <a:p>
            <a:r>
              <a:rPr lang="en-US" b="1" dirty="0" smtClean="0"/>
              <a:t>Longitudinal</a:t>
            </a:r>
            <a:endParaRPr lang="en-US" b="1"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normAutofit/>
          </a:bodyPr>
          <a:lstStyle/>
          <a:p>
            <a:r>
              <a:rPr lang="en-US" sz="3200" dirty="0" smtClean="0">
                <a:latin typeface="Arial"/>
                <a:cs typeface="Arial"/>
              </a:rPr>
              <a:t>Course Overview</a:t>
            </a:r>
            <a:endParaRPr lang="en-US" sz="3200" dirty="0">
              <a:latin typeface="Arial"/>
              <a:cs typeface="Arial"/>
            </a:endParaRPr>
          </a:p>
        </p:txBody>
      </p:sp>
      <p:sp>
        <p:nvSpPr>
          <p:cNvPr id="3" name="Content Placeholder 2"/>
          <p:cNvSpPr>
            <a:spLocks noGrp="1"/>
          </p:cNvSpPr>
          <p:nvPr>
            <p:ph idx="1"/>
          </p:nvPr>
        </p:nvSpPr>
        <p:spPr>
          <a:xfrm>
            <a:off x="177800" y="1193800"/>
            <a:ext cx="8763000" cy="5461000"/>
          </a:xfrm>
        </p:spPr>
        <p:txBody>
          <a:bodyPr>
            <a:normAutofit fontScale="85000" lnSpcReduction="20000"/>
          </a:bodyPr>
          <a:lstStyle/>
          <a:p>
            <a:pPr>
              <a:buNone/>
            </a:pPr>
            <a:r>
              <a:rPr lang="en-US" sz="2824" b="1" dirty="0" smtClean="0">
                <a:latin typeface="Arial"/>
                <a:cs typeface="Arial"/>
              </a:rPr>
              <a:t>Day 1</a:t>
            </a:r>
            <a:r>
              <a:rPr lang="en-US" sz="2824" b="1" dirty="0" smtClean="0">
                <a:latin typeface="Arial"/>
                <a:cs typeface="Arial"/>
              </a:rPr>
              <a:t>	</a:t>
            </a:r>
            <a:r>
              <a:rPr lang="en-US" sz="2824" dirty="0" smtClean="0">
                <a:latin typeface="Arial"/>
                <a:cs typeface="Arial"/>
              </a:rPr>
              <a:t>Opportunities </a:t>
            </a:r>
            <a:r>
              <a:rPr lang="en-US" sz="2824" dirty="0" smtClean="0">
                <a:latin typeface="Arial"/>
                <a:cs typeface="Arial"/>
              </a:rPr>
              <a:t>and Challenges of Shale</a:t>
            </a:r>
            <a:r>
              <a:rPr lang="en-US" sz="2824" dirty="0" smtClean="0">
                <a:latin typeface="Arial"/>
                <a:cs typeface="Arial"/>
              </a:rPr>
              <a:t> Gas 						Development </a:t>
            </a:r>
            <a:endParaRPr lang="en-US" sz="2824" dirty="0" smtClean="0">
              <a:latin typeface="Arial"/>
              <a:cs typeface="Arial"/>
            </a:endParaRPr>
          </a:p>
          <a:p>
            <a:pPr>
              <a:buNone/>
            </a:pPr>
            <a:r>
              <a:rPr lang="en-US" sz="2824" dirty="0" smtClean="0">
                <a:latin typeface="Arial"/>
                <a:cs typeface="Arial"/>
              </a:rPr>
              <a:t>	</a:t>
            </a:r>
            <a:r>
              <a:rPr lang="en-US" sz="2824" dirty="0" smtClean="0">
                <a:latin typeface="Arial"/>
                <a:cs typeface="Arial"/>
              </a:rPr>
              <a:t>		Characterization </a:t>
            </a:r>
            <a:r>
              <a:rPr lang="en-US" sz="2824" dirty="0" smtClean="0">
                <a:latin typeface="Arial"/>
                <a:cs typeface="Arial"/>
              </a:rPr>
              <a:t>and Physical Properties of Organic</a:t>
            </a:r>
            <a:r>
              <a:rPr lang="en-US" sz="2824" dirty="0" smtClean="0">
                <a:latin typeface="Arial"/>
                <a:cs typeface="Arial"/>
              </a:rPr>
              <a:t> 				Rich </a:t>
            </a:r>
            <a:r>
              <a:rPr lang="en-US" sz="2824" dirty="0" err="1" smtClean="0">
                <a:latin typeface="Arial"/>
                <a:cs typeface="Arial"/>
              </a:rPr>
              <a:t>Shales</a:t>
            </a:r>
            <a:endParaRPr lang="en-US" sz="2824" dirty="0" smtClean="0">
              <a:latin typeface="Arial"/>
              <a:cs typeface="Arial"/>
            </a:endParaRPr>
          </a:p>
          <a:p>
            <a:pPr>
              <a:buNone/>
            </a:pPr>
            <a:r>
              <a:rPr lang="en-US" sz="2824" b="1" dirty="0" smtClean="0">
                <a:latin typeface="Arial"/>
                <a:cs typeface="Arial"/>
              </a:rPr>
              <a:t> </a:t>
            </a:r>
            <a:endParaRPr lang="en-US" sz="2824" dirty="0" smtClean="0">
              <a:latin typeface="Arial"/>
              <a:cs typeface="Arial"/>
            </a:endParaRPr>
          </a:p>
          <a:p>
            <a:pPr>
              <a:buNone/>
            </a:pPr>
            <a:r>
              <a:rPr lang="en-US" sz="2824" b="1" dirty="0" smtClean="0">
                <a:latin typeface="Arial"/>
                <a:cs typeface="Arial"/>
              </a:rPr>
              <a:t>Day 2</a:t>
            </a:r>
            <a:r>
              <a:rPr lang="en-US" sz="2824" b="1" dirty="0" smtClean="0">
                <a:latin typeface="Arial"/>
                <a:cs typeface="Arial"/>
              </a:rPr>
              <a:t>	</a:t>
            </a:r>
            <a:r>
              <a:rPr lang="en-US" sz="2824" dirty="0" err="1" smtClean="0">
                <a:latin typeface="Arial"/>
                <a:cs typeface="Arial"/>
              </a:rPr>
              <a:t>Geomechanics</a:t>
            </a:r>
            <a:r>
              <a:rPr lang="en-US" sz="2824" dirty="0" smtClean="0">
                <a:latin typeface="Arial"/>
                <a:cs typeface="Arial"/>
              </a:rPr>
              <a:t> </a:t>
            </a:r>
          </a:p>
          <a:p>
            <a:pPr>
              <a:buNone/>
            </a:pPr>
            <a:r>
              <a:rPr lang="en-US" sz="2824" dirty="0" smtClean="0">
                <a:latin typeface="Arial"/>
                <a:cs typeface="Arial"/>
              </a:rPr>
              <a:t>			Wellbore </a:t>
            </a:r>
            <a:r>
              <a:rPr lang="en-US" sz="2824" dirty="0" smtClean="0">
                <a:latin typeface="Arial"/>
                <a:cs typeface="Arial"/>
              </a:rPr>
              <a:t>Stability</a:t>
            </a:r>
            <a:r>
              <a:rPr lang="en-US" sz="2824" dirty="0" smtClean="0">
                <a:latin typeface="Arial"/>
                <a:cs typeface="Arial"/>
              </a:rPr>
              <a:t> </a:t>
            </a:r>
          </a:p>
          <a:p>
            <a:pPr>
              <a:buNone/>
            </a:pPr>
            <a:r>
              <a:rPr lang="en-US" sz="2824" dirty="0" smtClean="0">
                <a:latin typeface="Arial"/>
                <a:cs typeface="Arial"/>
              </a:rPr>
              <a:t>			Drilling </a:t>
            </a:r>
            <a:r>
              <a:rPr lang="en-US" sz="2824" dirty="0" smtClean="0">
                <a:latin typeface="Arial"/>
                <a:cs typeface="Arial"/>
              </a:rPr>
              <a:t>Operations </a:t>
            </a:r>
          </a:p>
          <a:p>
            <a:pPr>
              <a:buNone/>
            </a:pPr>
            <a:r>
              <a:rPr lang="en-US" sz="2824" dirty="0" smtClean="0">
                <a:latin typeface="Arial"/>
                <a:cs typeface="Arial"/>
              </a:rPr>
              <a:t> </a:t>
            </a:r>
          </a:p>
          <a:p>
            <a:pPr>
              <a:buNone/>
            </a:pPr>
            <a:r>
              <a:rPr lang="en-US" sz="2824" b="1" dirty="0" smtClean="0">
                <a:latin typeface="Arial"/>
                <a:cs typeface="Arial"/>
              </a:rPr>
              <a:t>Day 3</a:t>
            </a:r>
            <a:r>
              <a:rPr lang="en-US" sz="2824" b="1" dirty="0" smtClean="0">
                <a:latin typeface="Arial"/>
                <a:cs typeface="Arial"/>
              </a:rPr>
              <a:t>	</a:t>
            </a:r>
            <a:r>
              <a:rPr lang="en-US" sz="2824" dirty="0" smtClean="0">
                <a:latin typeface="Arial"/>
                <a:cs typeface="Arial"/>
              </a:rPr>
              <a:t>Hydraulic </a:t>
            </a:r>
            <a:r>
              <a:rPr lang="en-US" sz="2824" dirty="0" smtClean="0">
                <a:latin typeface="Arial"/>
                <a:cs typeface="Arial"/>
              </a:rPr>
              <a:t>Fracturing and Reservoir Stimulation </a:t>
            </a:r>
          </a:p>
          <a:p>
            <a:pPr>
              <a:buNone/>
            </a:pPr>
            <a:r>
              <a:rPr lang="en-US" sz="2824" dirty="0" smtClean="0">
                <a:latin typeface="Arial"/>
                <a:cs typeface="Arial"/>
              </a:rPr>
              <a:t> </a:t>
            </a:r>
          </a:p>
          <a:p>
            <a:pPr>
              <a:buNone/>
            </a:pPr>
            <a:r>
              <a:rPr lang="en-US" sz="2824" b="1" dirty="0" smtClean="0">
                <a:latin typeface="Arial"/>
                <a:cs typeface="Arial"/>
              </a:rPr>
              <a:t>Day 4</a:t>
            </a:r>
            <a:r>
              <a:rPr lang="en-US" sz="2824" b="1" dirty="0" smtClean="0">
                <a:latin typeface="Arial"/>
                <a:cs typeface="Arial"/>
              </a:rPr>
              <a:t>	</a:t>
            </a:r>
            <a:r>
              <a:rPr lang="en-US" sz="2824" dirty="0" smtClean="0">
                <a:latin typeface="Arial"/>
                <a:cs typeface="Arial"/>
              </a:rPr>
              <a:t>Shale </a:t>
            </a:r>
            <a:r>
              <a:rPr lang="en-US" sz="2824" dirty="0" smtClean="0">
                <a:latin typeface="Arial"/>
                <a:cs typeface="Arial"/>
              </a:rPr>
              <a:t>Permeability, Gas Production and Reservoir</a:t>
            </a:r>
            <a:r>
              <a:rPr lang="en-US" sz="2824" dirty="0" smtClean="0">
                <a:latin typeface="Arial"/>
                <a:cs typeface="Arial"/>
              </a:rPr>
              <a:t> 					Simulation </a:t>
            </a:r>
            <a:endParaRPr lang="en-US" sz="2824" dirty="0" smtClean="0">
              <a:latin typeface="Arial"/>
              <a:cs typeface="Arial"/>
            </a:endParaRPr>
          </a:p>
          <a:p>
            <a:pPr>
              <a:buNone/>
            </a:pPr>
            <a:r>
              <a:rPr lang="en-US" sz="2824" dirty="0" smtClean="0">
                <a:latin typeface="Arial"/>
                <a:cs typeface="Arial"/>
              </a:rPr>
              <a:t>	</a:t>
            </a:r>
            <a:r>
              <a:rPr lang="en-US" sz="2824" dirty="0" smtClean="0">
                <a:latin typeface="Arial"/>
                <a:cs typeface="Arial"/>
              </a:rPr>
              <a:t>		Water Management </a:t>
            </a:r>
            <a:r>
              <a:rPr lang="en-US" sz="2824" dirty="0" smtClean="0">
                <a:latin typeface="Arial"/>
                <a:cs typeface="Arial"/>
              </a:rPr>
              <a:t>and Minimizing Environmental</a:t>
            </a:r>
            <a:r>
              <a:rPr lang="en-US" sz="2824" dirty="0" smtClean="0">
                <a:latin typeface="Arial"/>
                <a:cs typeface="Arial"/>
              </a:rPr>
              <a:t> 				Impacts</a:t>
            </a:r>
            <a:endParaRPr lang="en-US" sz="2824" dirty="0" smtClean="0">
              <a:latin typeface="Arial"/>
              <a:cs typeface="Arial"/>
            </a:endParaRPr>
          </a:p>
          <a:p>
            <a:endParaRPr lang="en-US"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7"/>
          <p:cNvSpPr/>
          <p:nvPr/>
        </p:nvSpPr>
        <p:spPr>
          <a:xfrm>
            <a:off x="152400" y="2755900"/>
            <a:ext cx="4102100" cy="1320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1"/>
          <p:cNvSpPr>
            <a:spLocks noGrp="1"/>
          </p:cNvSpPr>
          <p:nvPr>
            <p:ph type="title"/>
          </p:nvPr>
        </p:nvSpPr>
        <p:spPr>
          <a:xfrm>
            <a:off x="439738" y="319065"/>
            <a:ext cx="9066212" cy="814388"/>
          </a:xfrm>
        </p:spPr>
        <p:txBody>
          <a:bodyPr/>
          <a:lstStyle/>
          <a:p>
            <a:r>
              <a:rPr lang="en-US" dirty="0" smtClean="0">
                <a:solidFill>
                  <a:srgbClr val="FFFFFF"/>
                </a:solidFill>
              </a:rPr>
              <a:t>Use of Multiple RCI </a:t>
            </a:r>
            <a:r>
              <a:rPr lang="en-US" dirty="0" err="1" smtClean="0">
                <a:solidFill>
                  <a:srgbClr val="FFFFFF"/>
                </a:solidFill>
              </a:rPr>
              <a:t>Microfrac</a:t>
            </a:r>
            <a:r>
              <a:rPr lang="en-US" dirty="0" smtClean="0">
                <a:solidFill>
                  <a:srgbClr val="FFFFFF"/>
                </a:solidFill>
              </a:rPr>
              <a:t> Data</a:t>
            </a:r>
          </a:p>
        </p:txBody>
      </p:sp>
      <p:sp>
        <p:nvSpPr>
          <p:cNvPr id="4" name="Footer Placeholder 3"/>
          <p:cNvSpPr>
            <a:spLocks noGrp="1"/>
          </p:cNvSpPr>
          <p:nvPr>
            <p:ph type="ftr" sz="quarter" idx="11"/>
          </p:nvPr>
        </p:nvSpPr>
        <p:spPr/>
        <p:txBody>
          <a:bodyPr/>
          <a:lstStyle/>
          <a:p>
            <a:pPr>
              <a:defRPr/>
            </a:pPr>
            <a:r>
              <a:rPr lang="en-US"/>
              <a:t>© 2010 Baker Hughes Incorporated. All Rights Reserved.</a:t>
            </a:r>
          </a:p>
        </p:txBody>
      </p:sp>
      <p:sp>
        <p:nvSpPr>
          <p:cNvPr id="5" name="Slide Number Placeholder 4"/>
          <p:cNvSpPr>
            <a:spLocks noGrp="1"/>
          </p:cNvSpPr>
          <p:nvPr>
            <p:ph type="sldNum" sz="quarter" idx="4294967295"/>
          </p:nvPr>
        </p:nvSpPr>
        <p:spPr>
          <a:xfrm>
            <a:off x="133350" y="6669088"/>
            <a:ext cx="485775" cy="176212"/>
          </a:xfrm>
          <a:prstGeom prst="rect">
            <a:avLst/>
          </a:prstGeom>
        </p:spPr>
        <p:txBody>
          <a:bodyPr/>
          <a:lstStyle/>
          <a:p>
            <a:pPr>
              <a:defRPr/>
            </a:pPr>
            <a:fld id="{3ED450D6-45F2-4F5D-9396-C8E82E94CFBD}" type="slidenum">
              <a:rPr lang="en-US" sz="800" smtClean="0"/>
              <a:pPr>
                <a:defRPr/>
              </a:pPr>
              <a:t>30</a:t>
            </a:fld>
            <a:endParaRPr lang="en-US" sz="800" dirty="0"/>
          </a:p>
        </p:txBody>
      </p:sp>
      <p:pic>
        <p:nvPicPr>
          <p:cNvPr id="34820" name="Picture 2"/>
          <p:cNvPicPr>
            <a:picLocks noChangeAspect="1" noChangeArrowheads="1"/>
          </p:cNvPicPr>
          <p:nvPr/>
        </p:nvPicPr>
        <p:blipFill>
          <a:blip r:embed="rId3" cstate="print"/>
          <a:srcRect l="32368" t="36169" r="3114" b="4832"/>
          <a:stretch>
            <a:fillRect/>
          </a:stretch>
        </p:blipFill>
        <p:spPr bwMode="auto">
          <a:xfrm>
            <a:off x="3598863" y="1716088"/>
            <a:ext cx="5289550" cy="3163887"/>
          </a:xfrm>
          <a:prstGeom prst="rect">
            <a:avLst/>
          </a:prstGeom>
          <a:noFill/>
          <a:ln w="9525">
            <a:noFill/>
            <a:miter lim="800000"/>
            <a:headEnd/>
            <a:tailEnd/>
          </a:ln>
        </p:spPr>
      </p:pic>
      <p:pic>
        <p:nvPicPr>
          <p:cNvPr id="34821" name="Picture 2"/>
          <p:cNvPicPr>
            <a:picLocks noChangeAspect="1" noChangeArrowheads="1"/>
          </p:cNvPicPr>
          <p:nvPr/>
        </p:nvPicPr>
        <p:blipFill>
          <a:blip r:embed="rId3" cstate="print"/>
          <a:srcRect t="1447" r="70439" b="3191"/>
          <a:stretch>
            <a:fillRect/>
          </a:stretch>
        </p:blipFill>
        <p:spPr bwMode="auto">
          <a:xfrm>
            <a:off x="7938" y="1479129"/>
            <a:ext cx="2424112" cy="5114925"/>
          </a:xfrm>
          <a:prstGeom prst="rect">
            <a:avLst/>
          </a:prstGeom>
          <a:noFill/>
          <a:ln w="9525">
            <a:noFill/>
            <a:miter lim="800000"/>
            <a:headEnd/>
            <a:tailEnd/>
          </a:ln>
        </p:spPr>
      </p:pic>
      <p:sp>
        <p:nvSpPr>
          <p:cNvPr id="34822" name="TextBox 7"/>
          <p:cNvSpPr txBox="1">
            <a:spLocks noChangeArrowheads="1"/>
          </p:cNvSpPr>
          <p:nvPr/>
        </p:nvSpPr>
        <p:spPr bwMode="auto">
          <a:xfrm>
            <a:off x="2423578" y="4258106"/>
            <a:ext cx="1138488" cy="523220"/>
          </a:xfrm>
          <a:prstGeom prst="rect">
            <a:avLst/>
          </a:prstGeom>
          <a:noFill/>
          <a:ln w="9525">
            <a:solidFill>
              <a:srgbClr val="003EA3"/>
            </a:solidFill>
            <a:miter lim="800000"/>
            <a:headEnd/>
            <a:tailEnd/>
          </a:ln>
        </p:spPr>
        <p:txBody>
          <a:bodyPr wrap="square">
            <a:spAutoFit/>
          </a:bodyPr>
          <a:lstStyle/>
          <a:p>
            <a:r>
              <a:rPr lang="en-US" sz="1400" b="1" dirty="0"/>
              <a:t>Shale Reservoir</a:t>
            </a:r>
          </a:p>
        </p:txBody>
      </p:sp>
      <p:sp>
        <p:nvSpPr>
          <p:cNvPr id="34823" name="TextBox 8"/>
          <p:cNvSpPr txBox="1">
            <a:spLocks noChangeArrowheads="1"/>
          </p:cNvSpPr>
          <p:nvPr/>
        </p:nvSpPr>
        <p:spPr bwMode="auto">
          <a:xfrm>
            <a:off x="2382635" y="3756552"/>
            <a:ext cx="1138238" cy="307975"/>
          </a:xfrm>
          <a:prstGeom prst="rect">
            <a:avLst/>
          </a:prstGeom>
          <a:noFill/>
          <a:ln w="9525">
            <a:solidFill>
              <a:srgbClr val="003EA3"/>
            </a:solidFill>
            <a:miter lim="800000"/>
            <a:headEnd/>
            <a:tailEnd/>
          </a:ln>
        </p:spPr>
        <p:txBody>
          <a:bodyPr>
            <a:spAutoFit/>
          </a:bodyPr>
          <a:lstStyle/>
          <a:p>
            <a:r>
              <a:rPr lang="en-US" sz="1400" b="1" dirty="0"/>
              <a:t>Cap Rock</a:t>
            </a:r>
          </a:p>
        </p:txBody>
      </p:sp>
      <p:sp>
        <p:nvSpPr>
          <p:cNvPr id="34824" name="TextBox 11"/>
          <p:cNvSpPr txBox="1">
            <a:spLocks noChangeArrowheads="1"/>
          </p:cNvSpPr>
          <p:nvPr/>
        </p:nvSpPr>
        <p:spPr bwMode="auto">
          <a:xfrm>
            <a:off x="2409931" y="5212312"/>
            <a:ext cx="1087438" cy="307975"/>
          </a:xfrm>
          <a:prstGeom prst="rect">
            <a:avLst/>
          </a:prstGeom>
          <a:noFill/>
          <a:ln w="9525">
            <a:solidFill>
              <a:srgbClr val="003EA3"/>
            </a:solidFill>
            <a:miter lim="800000"/>
            <a:headEnd/>
            <a:tailEnd/>
          </a:ln>
        </p:spPr>
        <p:txBody>
          <a:bodyPr>
            <a:spAutoFit/>
          </a:bodyPr>
          <a:lstStyle/>
          <a:p>
            <a:r>
              <a:rPr lang="en-US" sz="1400" b="1" dirty="0"/>
              <a:t>Cap Rock</a:t>
            </a:r>
          </a:p>
        </p:txBody>
      </p:sp>
      <p:sp>
        <p:nvSpPr>
          <p:cNvPr id="34825" name="TextBox 12"/>
          <p:cNvSpPr txBox="1">
            <a:spLocks noChangeArrowheads="1"/>
          </p:cNvSpPr>
          <p:nvPr/>
        </p:nvSpPr>
        <p:spPr bwMode="auto">
          <a:xfrm>
            <a:off x="2409931" y="5813950"/>
            <a:ext cx="1138487" cy="523220"/>
          </a:xfrm>
          <a:prstGeom prst="rect">
            <a:avLst/>
          </a:prstGeom>
          <a:noFill/>
          <a:ln w="9525">
            <a:solidFill>
              <a:srgbClr val="003EA3"/>
            </a:solidFill>
            <a:miter lim="800000"/>
            <a:headEnd/>
            <a:tailEnd/>
          </a:ln>
        </p:spPr>
        <p:txBody>
          <a:bodyPr wrap="square">
            <a:spAutoFit/>
          </a:bodyPr>
          <a:lstStyle/>
          <a:p>
            <a:r>
              <a:rPr lang="en-US" sz="1400" b="1" dirty="0"/>
              <a:t>Shale Reservoir</a:t>
            </a:r>
          </a:p>
        </p:txBody>
      </p:sp>
      <p:sp>
        <p:nvSpPr>
          <p:cNvPr id="34826" name="TextBox 13"/>
          <p:cNvSpPr txBox="1">
            <a:spLocks noChangeArrowheads="1"/>
          </p:cNvSpPr>
          <p:nvPr/>
        </p:nvSpPr>
        <p:spPr bwMode="auto">
          <a:xfrm>
            <a:off x="3698544" y="5132388"/>
            <a:ext cx="5268035" cy="923330"/>
          </a:xfrm>
          <a:prstGeom prst="rect">
            <a:avLst/>
          </a:prstGeom>
          <a:noFill/>
          <a:ln w="38100">
            <a:solidFill>
              <a:srgbClr val="FF0000"/>
            </a:solidFill>
            <a:miter lim="800000"/>
            <a:headEnd/>
            <a:tailEnd/>
          </a:ln>
        </p:spPr>
        <p:txBody>
          <a:bodyPr wrap="square">
            <a:spAutoFit/>
          </a:bodyPr>
          <a:lstStyle/>
          <a:p>
            <a:r>
              <a:rPr lang="en-US" b="1" dirty="0" smtClean="0"/>
              <a:t>Key </a:t>
            </a:r>
            <a:r>
              <a:rPr lang="en-US" dirty="0"/>
              <a:t>is</a:t>
            </a:r>
            <a:r>
              <a:rPr lang="en-US" b="1" dirty="0"/>
              <a:t> understanding </a:t>
            </a:r>
            <a:r>
              <a:rPr lang="en-US" dirty="0" smtClean="0"/>
              <a:t>spatial</a:t>
            </a:r>
            <a:r>
              <a:rPr lang="en-US" b="1" dirty="0" smtClean="0"/>
              <a:t> </a:t>
            </a:r>
            <a:r>
              <a:rPr lang="en-US" b="1" dirty="0"/>
              <a:t>variation in </a:t>
            </a:r>
            <a:r>
              <a:rPr lang="en-US" b="1" dirty="0" err="1"/>
              <a:t>S</a:t>
            </a:r>
            <a:r>
              <a:rPr lang="en-US" b="1" baseline="-25000" dirty="0" err="1"/>
              <a:t>hmin</a:t>
            </a:r>
            <a:r>
              <a:rPr lang="en-US" b="1" baseline="-25000" dirty="0"/>
              <a:t> </a:t>
            </a:r>
            <a:r>
              <a:rPr lang="en-US" b="1" baseline="-25000" dirty="0" smtClean="0"/>
              <a:t> </a:t>
            </a:r>
            <a:r>
              <a:rPr lang="en-US" b="1" dirty="0" smtClean="0"/>
              <a:t>or </a:t>
            </a:r>
            <a:r>
              <a:rPr lang="en-US" b="1" dirty="0"/>
              <a:t>Fracture Gradient </a:t>
            </a:r>
            <a:r>
              <a:rPr lang="en-US" dirty="0"/>
              <a:t>for purposes of </a:t>
            </a:r>
            <a:r>
              <a:rPr lang="en-US" b="1" dirty="0" smtClean="0"/>
              <a:t>Reservoir Performance </a:t>
            </a:r>
            <a:r>
              <a:rPr lang="en-US" dirty="0"/>
              <a:t>and</a:t>
            </a:r>
            <a:r>
              <a:rPr lang="en-US" b="1" dirty="0"/>
              <a:t> </a:t>
            </a:r>
            <a:r>
              <a:rPr lang="en-US" b="1" dirty="0" smtClean="0"/>
              <a:t>Fracturing Efficiency</a:t>
            </a:r>
            <a:endParaRPr lang="en-US" b="1" dirty="0"/>
          </a:p>
        </p:txBody>
      </p:sp>
      <p:sp>
        <p:nvSpPr>
          <p:cNvPr id="34827" name="TextBox 14"/>
          <p:cNvSpPr txBox="1">
            <a:spLocks noChangeArrowheads="1"/>
          </p:cNvSpPr>
          <p:nvPr/>
        </p:nvSpPr>
        <p:spPr bwMode="auto">
          <a:xfrm>
            <a:off x="5051425" y="1885950"/>
            <a:ext cx="3635375" cy="306388"/>
          </a:xfrm>
          <a:prstGeom prst="rect">
            <a:avLst/>
          </a:prstGeom>
          <a:noFill/>
          <a:ln w="9525">
            <a:solidFill>
              <a:srgbClr val="003EA3"/>
            </a:solidFill>
            <a:miter lim="800000"/>
            <a:headEnd/>
            <a:tailEnd/>
          </a:ln>
        </p:spPr>
        <p:txBody>
          <a:bodyPr>
            <a:spAutoFit/>
          </a:bodyPr>
          <a:lstStyle/>
          <a:p>
            <a:r>
              <a:rPr lang="en-US" sz="1400" b="1" dirty="0"/>
              <a:t>Complete Formation Breakdown</a:t>
            </a:r>
          </a:p>
        </p:txBody>
      </p:sp>
      <p:sp>
        <p:nvSpPr>
          <p:cNvPr id="34828" name="TextBox 15"/>
          <p:cNvSpPr txBox="1">
            <a:spLocks noChangeArrowheads="1"/>
          </p:cNvSpPr>
          <p:nvPr/>
        </p:nvSpPr>
        <p:spPr bwMode="auto">
          <a:xfrm>
            <a:off x="5337175" y="3046413"/>
            <a:ext cx="1235075" cy="461962"/>
          </a:xfrm>
          <a:prstGeom prst="rect">
            <a:avLst/>
          </a:prstGeom>
          <a:noFill/>
          <a:ln w="9525">
            <a:solidFill>
              <a:srgbClr val="006600"/>
            </a:solidFill>
            <a:miter lim="800000"/>
            <a:headEnd/>
            <a:tailEnd/>
          </a:ln>
        </p:spPr>
        <p:txBody>
          <a:bodyPr>
            <a:spAutoFit/>
          </a:bodyPr>
          <a:lstStyle/>
          <a:p>
            <a:r>
              <a:rPr lang="en-US" sz="1200" b="1" dirty="0">
                <a:solidFill>
                  <a:srgbClr val="006600"/>
                </a:solidFill>
              </a:rPr>
              <a:t>Downhole Pressure</a:t>
            </a:r>
          </a:p>
        </p:txBody>
      </p:sp>
      <p:sp>
        <p:nvSpPr>
          <p:cNvPr id="34829" name="TextBox 16"/>
          <p:cNvSpPr txBox="1">
            <a:spLocks noChangeArrowheads="1"/>
          </p:cNvSpPr>
          <p:nvPr/>
        </p:nvSpPr>
        <p:spPr bwMode="auto">
          <a:xfrm>
            <a:off x="5800725" y="4056063"/>
            <a:ext cx="654050" cy="460375"/>
          </a:xfrm>
          <a:prstGeom prst="rect">
            <a:avLst/>
          </a:prstGeom>
          <a:noFill/>
          <a:ln w="9525">
            <a:solidFill>
              <a:srgbClr val="C00000"/>
            </a:solidFill>
            <a:miter lim="800000"/>
            <a:headEnd/>
            <a:tailEnd/>
          </a:ln>
        </p:spPr>
        <p:txBody>
          <a:bodyPr>
            <a:spAutoFit/>
          </a:bodyPr>
          <a:lstStyle/>
          <a:p>
            <a:r>
              <a:rPr lang="en-US" sz="1200" b="1" dirty="0">
                <a:solidFill>
                  <a:srgbClr val="C00000"/>
                </a:solidFill>
              </a:rPr>
              <a:t>Flow Rate</a:t>
            </a:r>
          </a:p>
        </p:txBody>
      </p:sp>
      <p:sp>
        <p:nvSpPr>
          <p:cNvPr id="34830" name="TextBox 17"/>
          <p:cNvSpPr txBox="1">
            <a:spLocks noChangeArrowheads="1"/>
          </p:cNvSpPr>
          <p:nvPr/>
        </p:nvSpPr>
        <p:spPr bwMode="auto">
          <a:xfrm>
            <a:off x="1389063" y="1395413"/>
            <a:ext cx="2078037" cy="1384300"/>
          </a:xfrm>
          <a:prstGeom prst="rect">
            <a:avLst/>
          </a:prstGeom>
          <a:noFill/>
          <a:ln w="9525">
            <a:noFill/>
            <a:miter lim="800000"/>
            <a:headEnd/>
            <a:tailEnd/>
          </a:ln>
        </p:spPr>
        <p:txBody>
          <a:bodyPr>
            <a:spAutoFit/>
          </a:bodyPr>
          <a:lstStyle/>
          <a:p>
            <a:r>
              <a:rPr lang="en-US" sz="2400" b="1" dirty="0"/>
              <a:t>RCI</a:t>
            </a:r>
          </a:p>
          <a:p>
            <a:r>
              <a:rPr lang="en-US" sz="2000" dirty="0"/>
              <a:t>Reservoir Characterization </a:t>
            </a:r>
            <a:r>
              <a:rPr lang="en-US" sz="2000" dirty="0" smtClean="0"/>
              <a:t>Instrument (BHI)</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153987"/>
            <a:ext cx="8229600" cy="1143000"/>
          </a:xfrm>
        </p:spPr>
        <p:txBody>
          <a:bodyPr>
            <a:normAutofit/>
          </a:bodyPr>
          <a:lstStyle/>
          <a:p>
            <a:r>
              <a:rPr lang="en-US" sz="3200" dirty="0">
                <a:latin typeface="Arial"/>
                <a:cs typeface="Arial"/>
              </a:rPr>
              <a:t>Least Principal </a:t>
            </a:r>
            <a:r>
              <a:rPr lang="en-US" sz="3200" dirty="0" smtClean="0">
                <a:latin typeface="Arial"/>
                <a:cs typeface="Arial"/>
              </a:rPr>
              <a:t>Stress – Normal Faulting</a:t>
            </a:r>
            <a:endParaRPr lang="en-US" sz="3200" dirty="0">
              <a:latin typeface="Arial"/>
              <a:cs typeface="Arial"/>
            </a:endParaRPr>
          </a:p>
        </p:txBody>
      </p:sp>
      <p:pic>
        <p:nvPicPr>
          <p:cNvPr id="122884" name="Picture 4"/>
          <p:cNvPicPr>
            <a:picLocks noChangeAspect="1" noChangeArrowheads="1"/>
          </p:cNvPicPr>
          <p:nvPr/>
        </p:nvPicPr>
        <p:blipFill>
          <a:blip r:embed="rId2"/>
          <a:srcRect l="9375" t="11406" r="6982" b="2441"/>
          <a:stretch>
            <a:fillRect/>
          </a:stretch>
        </p:blipFill>
        <p:spPr bwMode="auto">
          <a:xfrm>
            <a:off x="1201738" y="989013"/>
            <a:ext cx="6738937" cy="5367337"/>
          </a:xfrm>
          <a:prstGeom prst="rect">
            <a:avLst/>
          </a:prstGeom>
          <a:noFill/>
          <a:ln w="9525">
            <a:noFill/>
            <a:miter lim="800000"/>
            <a:headEnd/>
            <a:tailEnd/>
          </a:ln>
          <a:effectLst/>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endParaRPr lang="en-US"/>
          </a:p>
        </p:txBody>
      </p:sp>
      <p:sp>
        <p:nvSpPr>
          <p:cNvPr id="150531" name="Rectangle 3"/>
          <p:cNvSpPr>
            <a:spLocks noGrp="1" noChangeArrowheads="1"/>
          </p:cNvSpPr>
          <p:nvPr>
            <p:ph type="body" idx="1"/>
          </p:nvPr>
        </p:nvSpPr>
        <p:spPr/>
        <p:txBody>
          <a:bodyPr/>
          <a:lstStyle/>
          <a:p>
            <a:endParaRPr lang="en-US"/>
          </a:p>
        </p:txBody>
      </p:sp>
      <p:pic>
        <p:nvPicPr>
          <p:cNvPr id="150532" name="Picture 4"/>
          <p:cNvPicPr>
            <a:picLocks noChangeAspect="1" noChangeArrowheads="1"/>
          </p:cNvPicPr>
          <p:nvPr/>
        </p:nvPicPr>
        <p:blipFill>
          <a:blip r:embed="rId2"/>
          <a:srcRect l="3581" t="15320" r="2034" b="12227"/>
          <a:stretch>
            <a:fillRect/>
          </a:stretch>
        </p:blipFill>
        <p:spPr bwMode="auto">
          <a:xfrm>
            <a:off x="430213" y="1299097"/>
            <a:ext cx="8291512" cy="4922837"/>
          </a:xfrm>
          <a:prstGeom prst="rect">
            <a:avLst/>
          </a:prstGeom>
          <a:noFill/>
          <a:ln w="9525">
            <a:noFill/>
            <a:miter lim="800000"/>
            <a:headEnd/>
            <a:tailEnd/>
          </a:ln>
          <a:effectLst/>
        </p:spPr>
      </p:pic>
      <p:sp>
        <p:nvSpPr>
          <p:cNvPr id="6" name="Rectangle 2"/>
          <p:cNvSpPr txBox="1">
            <a:spLocks noChangeArrowheads="1"/>
          </p:cNvSpPr>
          <p:nvPr/>
        </p:nvSpPr>
        <p:spPr>
          <a:xfrm>
            <a:off x="761994" y="-153987"/>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Least Principal Stress – Normal/SS Faulting</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9"/>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en-US"/>
          </a:p>
        </p:txBody>
      </p:sp>
      <p:sp>
        <p:nvSpPr>
          <p:cNvPr id="147459" name="Rectangle 3"/>
          <p:cNvSpPr>
            <a:spLocks noGrp="1" noChangeArrowheads="1"/>
          </p:cNvSpPr>
          <p:nvPr>
            <p:ph type="body" idx="1"/>
          </p:nvPr>
        </p:nvSpPr>
        <p:spPr/>
        <p:txBody>
          <a:bodyPr/>
          <a:lstStyle/>
          <a:p>
            <a:endParaRPr lang="en-US"/>
          </a:p>
        </p:txBody>
      </p:sp>
      <p:pic>
        <p:nvPicPr>
          <p:cNvPr id="147460" name="Picture 4"/>
          <p:cNvPicPr>
            <a:picLocks noChangeAspect="1" noChangeArrowheads="1"/>
          </p:cNvPicPr>
          <p:nvPr/>
        </p:nvPicPr>
        <p:blipFill>
          <a:blip r:embed="rId2"/>
          <a:srcRect l="22054" t="12605" r="20947" b="2504"/>
          <a:stretch>
            <a:fillRect/>
          </a:stretch>
        </p:blipFill>
        <p:spPr bwMode="auto">
          <a:xfrm>
            <a:off x="2116138" y="1064673"/>
            <a:ext cx="4903787" cy="5648325"/>
          </a:xfrm>
          <a:prstGeom prst="rect">
            <a:avLst/>
          </a:prstGeom>
          <a:noFill/>
          <a:ln w="9525">
            <a:noFill/>
            <a:miter lim="800000"/>
            <a:headEnd/>
            <a:tailEnd/>
          </a:ln>
          <a:effectLst/>
        </p:spPr>
      </p:pic>
      <p:sp>
        <p:nvSpPr>
          <p:cNvPr id="6" name="Rectangle 2"/>
          <p:cNvSpPr txBox="1">
            <a:spLocks noChangeArrowheads="1"/>
          </p:cNvSpPr>
          <p:nvPr/>
        </p:nvSpPr>
        <p:spPr>
          <a:xfrm>
            <a:off x="677329" y="-153987"/>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Least Principal Stress – SS/Rev Faulting</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9"/>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4" name="Rectangle 43"/>
          <p:cNvSpPr/>
          <p:nvPr/>
        </p:nvSpPr>
        <p:spPr>
          <a:xfrm>
            <a:off x="-203200" y="-165100"/>
            <a:ext cx="10058400" cy="7480300"/>
          </a:xfrm>
          <a:prstGeom prst="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250" name="Rectangle 2"/>
          <p:cNvSpPr>
            <a:spLocks noChangeArrowheads="1"/>
          </p:cNvSpPr>
          <p:nvPr/>
        </p:nvSpPr>
        <p:spPr bwMode="auto">
          <a:xfrm>
            <a:off x="0" y="0"/>
            <a:ext cx="9144000" cy="6858000"/>
          </a:xfrm>
          <a:prstGeom prst="rect">
            <a:avLst/>
          </a:prstGeom>
          <a:noFill/>
          <a:ln w="12700" cap="sq">
            <a:noFill/>
            <a:miter lim="800000"/>
            <a:headEnd/>
            <a:tailEnd/>
          </a:ln>
        </p:spPr>
        <p:txBody>
          <a:bodyPr wrap="none" anchor="ctr">
            <a:prstTxWarp prst="textNoShape">
              <a:avLst/>
            </a:prstTxWarp>
          </a:bodyPr>
          <a:lstStyle/>
          <a:p>
            <a:endParaRPr lang="en-US" b="1">
              <a:latin typeface="Arial" charset="0"/>
            </a:endParaRPr>
          </a:p>
        </p:txBody>
      </p:sp>
      <p:sp>
        <p:nvSpPr>
          <p:cNvPr id="565251" name="Line 3"/>
          <p:cNvSpPr>
            <a:spLocks noChangeShapeType="1"/>
          </p:cNvSpPr>
          <p:nvPr/>
        </p:nvSpPr>
        <p:spPr bwMode="auto">
          <a:xfrm>
            <a:off x="3200400" y="4130675"/>
            <a:ext cx="762000"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565253" name="Line 5"/>
          <p:cNvSpPr>
            <a:spLocks noChangeShapeType="1"/>
          </p:cNvSpPr>
          <p:nvPr/>
        </p:nvSpPr>
        <p:spPr bwMode="auto">
          <a:xfrm>
            <a:off x="3200400" y="48101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4" name="Line 6"/>
          <p:cNvSpPr>
            <a:spLocks noChangeShapeType="1"/>
          </p:cNvSpPr>
          <p:nvPr/>
        </p:nvSpPr>
        <p:spPr bwMode="auto">
          <a:xfrm>
            <a:off x="3200400" y="1955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5" name="Rectangle 7"/>
          <p:cNvSpPr>
            <a:spLocks noChangeArrowheads="1"/>
          </p:cNvSpPr>
          <p:nvPr/>
        </p:nvSpPr>
        <p:spPr bwMode="auto">
          <a:xfrm>
            <a:off x="4114800" y="1490663"/>
            <a:ext cx="4648200" cy="4757737"/>
          </a:xfrm>
          <a:prstGeom prst="rect">
            <a:avLst/>
          </a:prstGeom>
          <a:noFill/>
          <a:ln w="9525">
            <a:noFill/>
            <a:miter lim="800000"/>
            <a:headEnd/>
            <a:tailEnd/>
          </a:ln>
        </p:spPr>
        <p:txBody>
          <a:bodyPr wrap="none" anchor="ctr">
            <a:prstTxWarp prst="textNoShape">
              <a:avLst/>
            </a:prstTxWarp>
          </a:bodyPr>
          <a:lstStyle/>
          <a:p>
            <a:pPr algn="ctr"/>
            <a:endParaRPr lang="en-US">
              <a:solidFill>
                <a:srgbClr val="FFFF00"/>
              </a:solidFill>
              <a:latin typeface="Arial" charset="0"/>
            </a:endParaRPr>
          </a:p>
        </p:txBody>
      </p:sp>
      <p:sp>
        <p:nvSpPr>
          <p:cNvPr id="565256" name="Rectangle 8"/>
          <p:cNvSpPr>
            <a:spLocks noGrp="1" noChangeArrowheads="1"/>
          </p:cNvSpPr>
          <p:nvPr>
            <p:ph type="title" idx="4294967295"/>
          </p:nvPr>
        </p:nvSpPr>
        <p:spPr>
          <a:xfrm>
            <a:off x="287870" y="-182553"/>
            <a:ext cx="8686800" cy="1143000"/>
          </a:xfrm>
        </p:spPr>
        <p:txBody>
          <a:bodyPr/>
          <a:lstStyle/>
          <a:p>
            <a:r>
              <a:rPr lang="en-US" sz="2800" dirty="0">
                <a:solidFill>
                  <a:srgbClr val="FFFF00"/>
                </a:solidFill>
                <a:latin typeface="Arial" charset="0"/>
              </a:rPr>
              <a:t>Developing a Comprehensive </a:t>
            </a:r>
            <a:r>
              <a:rPr lang="en-US" sz="2800" dirty="0" err="1">
                <a:solidFill>
                  <a:srgbClr val="FFFF00"/>
                </a:solidFill>
                <a:latin typeface="Arial" charset="0"/>
              </a:rPr>
              <a:t>Geomechanical</a:t>
            </a:r>
            <a:r>
              <a:rPr lang="en-US" sz="2800" dirty="0">
                <a:solidFill>
                  <a:srgbClr val="FFFF00"/>
                </a:solidFill>
                <a:latin typeface="Arial" charset="0"/>
              </a:rPr>
              <a:t> Model</a:t>
            </a:r>
          </a:p>
        </p:txBody>
      </p:sp>
      <p:sp>
        <p:nvSpPr>
          <p:cNvPr id="565257" name="Rectangle 9"/>
          <p:cNvSpPr>
            <a:spLocks noGrp="1" noChangeArrowheads="1"/>
          </p:cNvSpPr>
          <p:nvPr>
            <p:ph type="body" idx="4294967295"/>
          </p:nvPr>
        </p:nvSpPr>
        <p:spPr>
          <a:xfrm>
            <a:off x="457200" y="1803400"/>
            <a:ext cx="2232025" cy="406400"/>
          </a:xfrm>
        </p:spPr>
        <p:txBody>
          <a:bodyPr/>
          <a:lstStyle/>
          <a:p>
            <a:pPr algn="ctr">
              <a:lnSpc>
                <a:spcPct val="80000"/>
              </a:lnSpc>
              <a:spcBef>
                <a:spcPct val="0"/>
              </a:spcBef>
              <a:buFont typeface="Wingdings" charset="2"/>
              <a:buNone/>
            </a:pPr>
            <a:r>
              <a:rPr lang="en-US" sz="2400">
                <a:solidFill>
                  <a:srgbClr val="FAFD00"/>
                </a:solidFill>
                <a:latin typeface="Arial" charset="0"/>
              </a:rPr>
              <a:t>Vertical stress</a:t>
            </a:r>
          </a:p>
        </p:txBody>
      </p:sp>
      <p:grpSp>
        <p:nvGrpSpPr>
          <p:cNvPr id="2" name="Group 10"/>
          <p:cNvGrpSpPr>
            <a:grpSpLocks/>
          </p:cNvGrpSpPr>
          <p:nvPr/>
        </p:nvGrpSpPr>
        <p:grpSpPr bwMode="auto">
          <a:xfrm>
            <a:off x="4248150" y="1412875"/>
            <a:ext cx="2205038" cy="1087438"/>
            <a:chOff x="2676" y="890"/>
            <a:chExt cx="1389" cy="685"/>
          </a:xfrm>
        </p:grpSpPr>
        <p:sp>
          <p:nvSpPr>
            <p:cNvPr id="565259" name="Rectangle 11"/>
            <p:cNvSpPr>
              <a:spLocks noChangeArrowheads="1"/>
            </p:cNvSpPr>
            <p:nvPr/>
          </p:nvSpPr>
          <p:spPr bwMode="auto">
            <a:xfrm>
              <a:off x="2676" y="1073"/>
              <a:ext cx="112"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S</a:t>
              </a:r>
              <a:endParaRPr lang="en-US" sz="2400">
                <a:solidFill>
                  <a:srgbClr val="FFFF00"/>
                </a:solidFill>
              </a:endParaRPr>
            </a:p>
          </p:txBody>
        </p:sp>
        <p:sp>
          <p:nvSpPr>
            <p:cNvPr id="565260" name="Rectangle 12"/>
            <p:cNvSpPr>
              <a:spLocks noChangeArrowheads="1"/>
            </p:cNvSpPr>
            <p:nvPr/>
          </p:nvSpPr>
          <p:spPr bwMode="auto">
            <a:xfrm>
              <a:off x="2781" y="1238"/>
              <a:ext cx="57"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v</a:t>
              </a:r>
              <a:endParaRPr lang="en-US" sz="2400">
                <a:solidFill>
                  <a:srgbClr val="FFFF00"/>
                </a:solidFill>
              </a:endParaRPr>
            </a:p>
          </p:txBody>
        </p:sp>
        <p:sp>
          <p:nvSpPr>
            <p:cNvPr id="565261" name="Rectangle 13"/>
            <p:cNvSpPr>
              <a:spLocks noChangeArrowheads="1"/>
            </p:cNvSpPr>
            <p:nvPr/>
          </p:nvSpPr>
          <p:spPr bwMode="auto">
            <a:xfrm>
              <a:off x="2939" y="1073"/>
              <a:ext cx="87"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z</a:t>
              </a:r>
              <a:endParaRPr lang="en-US" sz="2400">
                <a:solidFill>
                  <a:srgbClr val="FFFF00"/>
                </a:solidFill>
              </a:endParaRPr>
            </a:p>
          </p:txBody>
        </p:sp>
        <p:sp>
          <p:nvSpPr>
            <p:cNvPr id="565262" name="Rectangle 14"/>
            <p:cNvSpPr>
              <a:spLocks noChangeArrowheads="1"/>
            </p:cNvSpPr>
            <p:nvPr/>
          </p:nvSpPr>
          <p:spPr bwMode="auto">
            <a:xfrm>
              <a:off x="3009" y="1238"/>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3" name="Rectangle 15"/>
            <p:cNvSpPr>
              <a:spLocks noChangeArrowheads="1"/>
            </p:cNvSpPr>
            <p:nvPr/>
          </p:nvSpPr>
          <p:spPr bwMode="auto">
            <a:xfrm>
              <a:off x="2851"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4" name="Rectangle 16"/>
            <p:cNvSpPr>
              <a:spLocks noChangeArrowheads="1"/>
            </p:cNvSpPr>
            <p:nvPr/>
          </p:nvSpPr>
          <p:spPr bwMode="auto">
            <a:xfrm>
              <a:off x="3097"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5" name="Rectangle 17"/>
            <p:cNvSpPr>
              <a:spLocks noChangeArrowheads="1"/>
            </p:cNvSpPr>
            <p:nvPr/>
          </p:nvSpPr>
          <p:spPr bwMode="auto">
            <a:xfrm>
              <a:off x="3220"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a:solidFill>
                    <a:srgbClr val="FFFF00"/>
                  </a:solidFill>
                  <a:latin typeface="Symbol" charset="2"/>
                </a:rPr>
                <a:t>=</a:t>
              </a:r>
              <a:endParaRPr lang="en-US" sz="2400">
                <a:solidFill>
                  <a:srgbClr val="FFFF00"/>
                </a:solidFill>
              </a:endParaRPr>
            </a:p>
          </p:txBody>
        </p:sp>
        <p:sp>
          <p:nvSpPr>
            <p:cNvPr id="565266" name="Rectangle 18"/>
            <p:cNvSpPr>
              <a:spLocks noChangeArrowheads="1"/>
            </p:cNvSpPr>
            <p:nvPr/>
          </p:nvSpPr>
          <p:spPr bwMode="auto">
            <a:xfrm>
              <a:off x="3536"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latin typeface="Symbol" charset="2"/>
                </a:rPr>
                <a:t>r</a:t>
              </a:r>
              <a:endParaRPr lang="en-US" sz="2400">
                <a:solidFill>
                  <a:srgbClr val="FFFF00"/>
                </a:solidFill>
              </a:endParaRPr>
            </a:p>
          </p:txBody>
        </p:sp>
        <p:sp>
          <p:nvSpPr>
            <p:cNvPr id="565267" name="Rectangle 19"/>
            <p:cNvSpPr>
              <a:spLocks noChangeArrowheads="1"/>
            </p:cNvSpPr>
            <p:nvPr/>
          </p:nvSpPr>
          <p:spPr bwMode="auto">
            <a:xfrm>
              <a:off x="3642" y="1073"/>
              <a:ext cx="4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 g dz</a:t>
              </a:r>
              <a:endParaRPr lang="en-US" sz="2400">
                <a:solidFill>
                  <a:srgbClr val="FFFF00"/>
                </a:solidFill>
              </a:endParaRPr>
            </a:p>
          </p:txBody>
        </p:sp>
        <p:sp>
          <p:nvSpPr>
            <p:cNvPr id="565268" name="Rectangle 20"/>
            <p:cNvSpPr>
              <a:spLocks noChangeArrowheads="1"/>
            </p:cNvSpPr>
            <p:nvPr/>
          </p:nvSpPr>
          <p:spPr bwMode="auto">
            <a:xfrm>
              <a:off x="3431" y="1421"/>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9" name="Rectangle 21"/>
            <p:cNvSpPr>
              <a:spLocks noChangeArrowheads="1"/>
            </p:cNvSpPr>
            <p:nvPr/>
          </p:nvSpPr>
          <p:spPr bwMode="auto">
            <a:xfrm>
              <a:off x="3396" y="890"/>
              <a:ext cx="5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z</a:t>
              </a:r>
              <a:endParaRPr lang="en-US" sz="2400">
                <a:solidFill>
                  <a:srgbClr val="FFFF00"/>
                </a:solidFill>
              </a:endParaRPr>
            </a:p>
          </p:txBody>
        </p:sp>
        <p:sp>
          <p:nvSpPr>
            <p:cNvPr id="565270" name="Rectangle 22"/>
            <p:cNvSpPr>
              <a:spLocks noChangeArrowheads="1"/>
            </p:cNvSpPr>
            <p:nvPr/>
          </p:nvSpPr>
          <p:spPr bwMode="auto">
            <a:xfrm>
              <a:off x="3448" y="963"/>
              <a:ext cx="48" cy="11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a:solidFill>
                    <a:srgbClr val="FFFFCC"/>
                  </a:solidFill>
                </a:rPr>
                <a:t>0</a:t>
              </a:r>
              <a:endParaRPr lang="en-US" sz="2400">
                <a:solidFill>
                  <a:srgbClr val="FFFFCC"/>
                </a:solidFill>
              </a:endParaRPr>
            </a:p>
          </p:txBody>
        </p:sp>
        <p:sp>
          <p:nvSpPr>
            <p:cNvPr id="565271" name="Rectangle 23"/>
            <p:cNvSpPr>
              <a:spLocks noChangeArrowheads="1"/>
            </p:cNvSpPr>
            <p:nvPr/>
          </p:nvSpPr>
          <p:spPr bwMode="auto">
            <a:xfrm>
              <a:off x="3413" y="1073"/>
              <a:ext cx="90" cy="39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4100">
                  <a:solidFill>
                    <a:srgbClr val="FFFF00"/>
                  </a:solidFill>
                  <a:latin typeface="Symbol" charset="2"/>
                </a:rPr>
                <a:t>ò</a:t>
              </a:r>
              <a:endParaRPr lang="en-US" sz="2400">
                <a:solidFill>
                  <a:srgbClr val="FFFF00"/>
                </a:solidFill>
              </a:endParaRPr>
            </a:p>
          </p:txBody>
        </p:sp>
      </p:grpSp>
      <p:sp>
        <p:nvSpPr>
          <p:cNvPr id="565272" name="Text Box 24"/>
          <p:cNvSpPr txBox="1">
            <a:spLocks noChangeArrowheads="1"/>
          </p:cNvSpPr>
          <p:nvPr/>
        </p:nvSpPr>
        <p:spPr bwMode="auto">
          <a:xfrm>
            <a:off x="4191000" y="2370138"/>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hmin</a:t>
            </a:r>
            <a:r>
              <a:rPr lang="en-US" sz="2400">
                <a:solidFill>
                  <a:srgbClr val="FAFD00"/>
                </a:solidFill>
                <a:latin typeface="Arial" charset="0"/>
              </a:rPr>
              <a:t> </a:t>
            </a:r>
            <a:r>
              <a:rPr lang="en-US" sz="2400">
                <a:solidFill>
                  <a:srgbClr val="FAFD00"/>
                </a:solidFill>
                <a:latin typeface="Arial" charset="0"/>
                <a:sym typeface="Symbol" charset="2"/>
              </a:rPr>
              <a:t>  </a:t>
            </a:r>
            <a:r>
              <a:rPr lang="en-US" sz="2400">
                <a:solidFill>
                  <a:srgbClr val="FAFD00"/>
                </a:solidFill>
                <a:latin typeface="Arial" charset="0"/>
              </a:rPr>
              <a:t>LOT, XLOT, minifrac</a:t>
            </a:r>
          </a:p>
        </p:txBody>
      </p:sp>
      <p:sp>
        <p:nvSpPr>
          <p:cNvPr id="565273" name="Rectangle 25"/>
          <p:cNvSpPr>
            <a:spLocks noChangeArrowheads="1"/>
          </p:cNvSpPr>
          <p:nvPr/>
        </p:nvSpPr>
        <p:spPr bwMode="auto">
          <a:xfrm>
            <a:off x="304800" y="2286000"/>
            <a:ext cx="2743200" cy="7620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AFD00"/>
                </a:solidFill>
                <a:latin typeface="Arial" charset="0"/>
              </a:rPr>
              <a:t>Least principal stress</a:t>
            </a:r>
          </a:p>
        </p:txBody>
      </p:sp>
      <p:sp>
        <p:nvSpPr>
          <p:cNvPr id="565274" name="Text Box 26"/>
          <p:cNvSpPr txBox="1">
            <a:spLocks noChangeArrowheads="1"/>
          </p:cNvSpPr>
          <p:nvPr/>
        </p:nvSpPr>
        <p:spPr bwMode="auto">
          <a:xfrm>
            <a:off x="4222750" y="3043238"/>
            <a:ext cx="4311650"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Hmax</a:t>
            </a:r>
            <a:r>
              <a:rPr lang="en-US" sz="2400">
                <a:solidFill>
                  <a:srgbClr val="FAFD00"/>
                </a:solidFill>
                <a:latin typeface="Arial" charset="0"/>
              </a:rPr>
              <a:t> magnitude </a:t>
            </a:r>
            <a:r>
              <a:rPr lang="en-US" sz="2400">
                <a:solidFill>
                  <a:srgbClr val="FAFD00"/>
                </a:solidFill>
                <a:latin typeface="Arial" charset="0"/>
                <a:sym typeface="Symbol" charset="2"/>
              </a:rPr>
              <a:t>  modeling wellbore failures</a:t>
            </a:r>
          </a:p>
        </p:txBody>
      </p:sp>
      <p:sp>
        <p:nvSpPr>
          <p:cNvPr id="565275" name="Text Box 27"/>
          <p:cNvSpPr txBox="1">
            <a:spLocks noChangeArrowheads="1"/>
          </p:cNvSpPr>
          <p:nvPr/>
        </p:nvSpPr>
        <p:spPr bwMode="auto">
          <a:xfrm>
            <a:off x="381000" y="2965450"/>
            <a:ext cx="2743200" cy="676275"/>
          </a:xfrm>
          <a:prstGeom prst="rect">
            <a:avLst/>
          </a:prstGeom>
          <a:noFill/>
          <a:ln w="9525">
            <a:noFill/>
            <a:miter lim="800000"/>
            <a:headEnd/>
            <a:tailEnd/>
          </a:ln>
        </p:spPr>
        <p:txBody>
          <a:bodyPr>
            <a:prstTxWarp prst="textNoShape">
              <a:avLst/>
            </a:prstTxWarp>
            <a:spAutoFit/>
          </a:bodyPr>
          <a:lstStyle/>
          <a:p>
            <a:pPr algn="ctr" eaLnBrk="0" hangingPunct="0">
              <a:lnSpc>
                <a:spcPct val="80000"/>
              </a:lnSpc>
            </a:pPr>
            <a:r>
              <a:rPr lang="en-US" sz="2400">
                <a:solidFill>
                  <a:srgbClr val="FFFF00"/>
                </a:solidFill>
                <a:latin typeface="Arial" charset="0"/>
              </a:rPr>
              <a:t>Max. Horizontal Stress</a:t>
            </a:r>
            <a:r>
              <a:rPr lang="en-US" sz="2400">
                <a:solidFill>
                  <a:srgbClr val="800000"/>
                </a:solidFill>
                <a:latin typeface="Arial" charset="0"/>
              </a:rPr>
              <a:t> </a:t>
            </a:r>
          </a:p>
        </p:txBody>
      </p:sp>
      <p:sp>
        <p:nvSpPr>
          <p:cNvPr id="565276" name="Rectangle 28"/>
          <p:cNvSpPr>
            <a:spLocks noChangeArrowheads="1"/>
          </p:cNvSpPr>
          <p:nvPr/>
        </p:nvSpPr>
        <p:spPr bwMode="auto">
          <a:xfrm>
            <a:off x="458788" y="454342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Pore pressure</a:t>
            </a:r>
          </a:p>
        </p:txBody>
      </p:sp>
      <p:sp>
        <p:nvSpPr>
          <p:cNvPr id="565277" name="Text Box 29"/>
          <p:cNvSpPr txBox="1">
            <a:spLocks noChangeArrowheads="1"/>
          </p:cNvSpPr>
          <p:nvPr/>
        </p:nvSpPr>
        <p:spPr bwMode="auto">
          <a:xfrm>
            <a:off x="4191000" y="45815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P</a:t>
            </a:r>
            <a:r>
              <a:rPr lang="en-US" sz="2400" baseline="-25000">
                <a:solidFill>
                  <a:srgbClr val="FFFF00"/>
                </a:solidFill>
                <a:latin typeface="Arial" charset="0"/>
              </a:rPr>
              <a:t>p</a:t>
            </a:r>
            <a:r>
              <a:rPr lang="en-US" sz="2400">
                <a:solidFill>
                  <a:srgbClr val="FFFF00"/>
                </a:solidFill>
                <a:latin typeface="Arial" charset="0"/>
              </a:rPr>
              <a:t> </a:t>
            </a:r>
            <a:r>
              <a:rPr lang="en-US" sz="2400">
                <a:solidFill>
                  <a:srgbClr val="FFFF00"/>
                </a:solidFill>
                <a:latin typeface="Arial" charset="0"/>
                <a:sym typeface="Symbol" charset="2"/>
              </a:rPr>
              <a:t>  </a:t>
            </a:r>
            <a:r>
              <a:rPr lang="en-US" sz="2400">
                <a:solidFill>
                  <a:srgbClr val="FFFF00"/>
                </a:solidFill>
                <a:latin typeface="Arial" charset="0"/>
              </a:rPr>
              <a:t>Measure, sonic, seismic</a:t>
            </a:r>
          </a:p>
        </p:txBody>
      </p:sp>
      <p:sp>
        <p:nvSpPr>
          <p:cNvPr id="565279" name="Rectangle 31"/>
          <p:cNvSpPr>
            <a:spLocks noChangeArrowheads="1"/>
          </p:cNvSpPr>
          <p:nvPr/>
        </p:nvSpPr>
        <p:spPr bwMode="auto">
          <a:xfrm>
            <a:off x="992188" y="3776663"/>
            <a:ext cx="1524000" cy="692150"/>
          </a:xfrm>
          <a:prstGeom prst="rect">
            <a:avLst/>
          </a:prstGeom>
          <a:noFill/>
          <a:ln w="9525">
            <a:noFill/>
            <a:miter lim="800000"/>
            <a:headEnd/>
            <a:tailEnd/>
          </a:ln>
        </p:spPr>
        <p:txBody>
          <a:bodyPr wrap="none">
            <a:prstTxWarp prst="textNoShape">
              <a:avLst/>
            </a:prstTxWarp>
            <a:spAutoFit/>
          </a:bodyPr>
          <a:lstStyle/>
          <a:p>
            <a:pPr algn="ctr" eaLnBrk="0" hangingPunct="0">
              <a:lnSpc>
                <a:spcPct val="80000"/>
              </a:lnSpc>
            </a:pPr>
            <a:r>
              <a:rPr lang="en-US" sz="2400">
                <a:solidFill>
                  <a:srgbClr val="FFFF00"/>
                </a:solidFill>
                <a:latin typeface="Arial" charset="0"/>
              </a:rPr>
              <a:t>Stress</a:t>
            </a:r>
          </a:p>
          <a:p>
            <a:pPr algn="ctr" eaLnBrk="0" hangingPunct="0">
              <a:lnSpc>
                <a:spcPct val="80000"/>
              </a:lnSpc>
            </a:pPr>
            <a:r>
              <a:rPr lang="en-US" sz="2400">
                <a:solidFill>
                  <a:srgbClr val="FFFF00"/>
                </a:solidFill>
                <a:latin typeface="Arial" charset="0"/>
              </a:rPr>
              <a:t>Orientation</a:t>
            </a:r>
          </a:p>
        </p:txBody>
      </p:sp>
      <p:sp>
        <p:nvSpPr>
          <p:cNvPr id="565280" name="Rectangle 32"/>
          <p:cNvSpPr>
            <a:spLocks noChangeArrowheads="1"/>
          </p:cNvSpPr>
          <p:nvPr/>
        </p:nvSpPr>
        <p:spPr bwMode="auto">
          <a:xfrm>
            <a:off x="4270375" y="3887788"/>
            <a:ext cx="4416425" cy="457200"/>
          </a:xfrm>
          <a:prstGeom prst="rect">
            <a:avLst/>
          </a:prstGeom>
          <a:noFill/>
          <a:ln w="9525">
            <a:noFill/>
            <a:miter lim="800000"/>
            <a:headEnd/>
            <a:tailEnd/>
          </a:ln>
        </p:spPr>
        <p:txBody>
          <a:bodyPr>
            <a:prstTxWarp prst="textNoShape">
              <a:avLst/>
            </a:prstTxWarp>
            <a:spAutoFit/>
          </a:bodyPr>
          <a:lstStyle/>
          <a:p>
            <a:pPr eaLnBrk="0" hangingPunct="0"/>
            <a:r>
              <a:rPr lang="en-US" sz="2400" dirty="0">
                <a:solidFill>
                  <a:srgbClr val="FAFD00"/>
                </a:solidFill>
                <a:latin typeface="Arial" charset="0"/>
              </a:rPr>
              <a:t>Orientation of</a:t>
            </a:r>
            <a:r>
              <a:rPr lang="en-US" sz="2400" dirty="0" smtClean="0">
                <a:solidFill>
                  <a:srgbClr val="FAFD00"/>
                </a:solidFill>
                <a:latin typeface="Arial" charset="0"/>
              </a:rPr>
              <a:t> wellbore </a:t>
            </a:r>
            <a:r>
              <a:rPr lang="en-US" sz="2400" dirty="0">
                <a:solidFill>
                  <a:srgbClr val="FAFD00"/>
                </a:solidFill>
                <a:latin typeface="Arial" charset="0"/>
              </a:rPr>
              <a:t>failures</a:t>
            </a:r>
          </a:p>
        </p:txBody>
      </p:sp>
      <p:sp>
        <p:nvSpPr>
          <p:cNvPr id="565281" name="Text Box 33"/>
          <p:cNvSpPr txBox="1">
            <a:spLocks noChangeArrowheads="1"/>
          </p:cNvSpPr>
          <p:nvPr/>
        </p:nvSpPr>
        <p:spPr bwMode="auto">
          <a:xfrm>
            <a:off x="873125" y="990600"/>
            <a:ext cx="1762125"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latin typeface="Arial" charset="0"/>
              </a:rPr>
              <a:t>Parameter</a:t>
            </a:r>
            <a:r>
              <a:rPr lang="en-US" sz="2400" b="1">
                <a:solidFill>
                  <a:schemeClr val="hlink"/>
                </a:solidFill>
                <a:latin typeface="Arial" charset="0"/>
              </a:rPr>
              <a:t> </a:t>
            </a:r>
          </a:p>
        </p:txBody>
      </p:sp>
      <p:sp>
        <p:nvSpPr>
          <p:cNvPr id="565282" name="Text Box 34"/>
          <p:cNvSpPr txBox="1">
            <a:spLocks noChangeArrowheads="1"/>
          </p:cNvSpPr>
          <p:nvPr/>
        </p:nvSpPr>
        <p:spPr bwMode="auto">
          <a:xfrm>
            <a:off x="5638800" y="990600"/>
            <a:ext cx="930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FFFF00"/>
                </a:solidFill>
                <a:latin typeface="Arial" charset="0"/>
              </a:rPr>
              <a:t>Data </a:t>
            </a:r>
          </a:p>
        </p:txBody>
      </p:sp>
      <p:sp>
        <p:nvSpPr>
          <p:cNvPr id="565283" name="Line 35"/>
          <p:cNvSpPr>
            <a:spLocks noChangeShapeType="1"/>
          </p:cNvSpPr>
          <p:nvPr/>
        </p:nvSpPr>
        <p:spPr bwMode="auto">
          <a:xfrm>
            <a:off x="304800" y="1447800"/>
            <a:ext cx="8305800" cy="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565284" name="Line 36"/>
          <p:cNvSpPr>
            <a:spLocks noChangeShapeType="1"/>
          </p:cNvSpPr>
          <p:nvPr/>
        </p:nvSpPr>
        <p:spPr bwMode="auto">
          <a:xfrm>
            <a:off x="3200400" y="2657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5" name="Line 37"/>
          <p:cNvSpPr>
            <a:spLocks noChangeShapeType="1"/>
          </p:cNvSpPr>
          <p:nvPr/>
        </p:nvSpPr>
        <p:spPr bwMode="auto">
          <a:xfrm>
            <a:off x="3200400" y="33401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6" name="Line 38"/>
          <p:cNvSpPr>
            <a:spLocks noChangeShapeType="1"/>
          </p:cNvSpPr>
          <p:nvPr/>
        </p:nvSpPr>
        <p:spPr bwMode="auto">
          <a:xfrm>
            <a:off x="3217863" y="53562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7" name="Rectangle 39"/>
          <p:cNvSpPr>
            <a:spLocks noChangeArrowheads="1"/>
          </p:cNvSpPr>
          <p:nvPr/>
        </p:nvSpPr>
        <p:spPr bwMode="auto">
          <a:xfrm>
            <a:off x="476250" y="5089525"/>
            <a:ext cx="2590800" cy="5334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Rock Strength</a:t>
            </a:r>
          </a:p>
        </p:txBody>
      </p:sp>
      <p:sp>
        <p:nvSpPr>
          <p:cNvPr id="565288" name="Text Box 40"/>
          <p:cNvSpPr txBox="1">
            <a:spLocks noChangeArrowheads="1"/>
          </p:cNvSpPr>
          <p:nvPr/>
        </p:nvSpPr>
        <p:spPr bwMode="auto">
          <a:xfrm>
            <a:off x="4208463" y="51276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Lab, Logs, Modeling well failure </a:t>
            </a:r>
          </a:p>
        </p:txBody>
      </p:sp>
      <p:sp>
        <p:nvSpPr>
          <p:cNvPr id="565289" name="Line 41"/>
          <p:cNvSpPr>
            <a:spLocks noChangeShapeType="1"/>
          </p:cNvSpPr>
          <p:nvPr/>
        </p:nvSpPr>
        <p:spPr bwMode="auto">
          <a:xfrm>
            <a:off x="3200400" y="5959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90" name="Rectangle 42"/>
          <p:cNvSpPr>
            <a:spLocks noChangeArrowheads="1"/>
          </p:cNvSpPr>
          <p:nvPr/>
        </p:nvSpPr>
        <p:spPr bwMode="auto">
          <a:xfrm>
            <a:off x="458788" y="569277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Faults/Bedding Planes</a:t>
            </a:r>
          </a:p>
        </p:txBody>
      </p:sp>
      <p:sp>
        <p:nvSpPr>
          <p:cNvPr id="565291" name="Text Box 43"/>
          <p:cNvSpPr txBox="1">
            <a:spLocks noChangeArrowheads="1"/>
          </p:cNvSpPr>
          <p:nvPr/>
        </p:nvSpPr>
        <p:spPr bwMode="auto">
          <a:xfrm>
            <a:off x="4191000" y="5732463"/>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Wellbore Imaging</a:t>
            </a:r>
          </a:p>
        </p:txBody>
      </p:sp>
      <p:sp>
        <p:nvSpPr>
          <p:cNvPr id="45" name="Rectangle 44"/>
          <p:cNvSpPr/>
          <p:nvPr/>
        </p:nvSpPr>
        <p:spPr>
          <a:xfrm>
            <a:off x="626530" y="3847540"/>
            <a:ext cx="8077200" cy="57150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99068" y="84671"/>
            <a:ext cx="7239000" cy="762000"/>
          </a:xfrm>
        </p:spPr>
        <p:txBody>
          <a:bodyPr>
            <a:normAutofit/>
          </a:bodyPr>
          <a:lstStyle/>
          <a:p>
            <a:r>
              <a:rPr lang="en-US" sz="3200" dirty="0" smtClean="0">
                <a:latin typeface="Arial"/>
                <a:cs typeface="Arial"/>
              </a:rPr>
              <a:t>Kirsch (</a:t>
            </a:r>
            <a:r>
              <a:rPr lang="en-US" sz="3200" dirty="0">
                <a:latin typeface="Arial"/>
                <a:cs typeface="Arial"/>
              </a:rPr>
              <a:t>1898)</a:t>
            </a:r>
          </a:p>
        </p:txBody>
      </p:sp>
      <p:pic>
        <p:nvPicPr>
          <p:cNvPr id="37891" name="Picture 3" descr="4Kirsch_1898"/>
          <p:cNvPicPr>
            <a:picLocks noChangeAspect="1" noChangeArrowheads="1"/>
          </p:cNvPicPr>
          <p:nvPr/>
        </p:nvPicPr>
        <p:blipFill>
          <a:blip r:embed="rId2"/>
          <a:srcRect t="25444"/>
          <a:stretch>
            <a:fillRect/>
          </a:stretch>
        </p:blipFill>
        <p:spPr bwMode="auto">
          <a:xfrm>
            <a:off x="609600" y="1143000"/>
            <a:ext cx="7315200" cy="5159375"/>
          </a:xfrm>
          <a:prstGeom prst="rect">
            <a:avLst/>
          </a:prstGeom>
          <a:noFill/>
        </p:spPr>
      </p:pic>
      <p:sp>
        <p:nvSpPr>
          <p:cNvPr id="37892" name="Text Box 4"/>
          <p:cNvSpPr txBox="1">
            <a:spLocks noChangeArrowheads="1"/>
          </p:cNvSpPr>
          <p:nvPr/>
        </p:nvSpPr>
        <p:spPr bwMode="auto">
          <a:xfrm>
            <a:off x="6324600" y="1371600"/>
            <a:ext cx="2209800" cy="1006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Times New Roman" charset="0"/>
              </a:rPr>
              <a:t>Local stress field perturbed due to the borehole</a:t>
            </a:r>
          </a:p>
        </p:txBody>
      </p:sp>
      <p:sp>
        <p:nvSpPr>
          <p:cNvPr id="37893" name="Line 5"/>
          <p:cNvSpPr>
            <a:spLocks noChangeShapeType="1"/>
          </p:cNvSpPr>
          <p:nvPr/>
        </p:nvSpPr>
        <p:spPr bwMode="auto">
          <a:xfrm flipH="1">
            <a:off x="6248400" y="2438400"/>
            <a:ext cx="838200" cy="4572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37894" name="Line 6"/>
          <p:cNvSpPr>
            <a:spLocks noChangeShapeType="1"/>
          </p:cNvSpPr>
          <p:nvPr/>
        </p:nvSpPr>
        <p:spPr bwMode="auto">
          <a:xfrm flipV="1">
            <a:off x="7086600" y="2286000"/>
            <a:ext cx="0" cy="15240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3910" name="Text Box 6"/>
          <p:cNvSpPr txBox="1">
            <a:spLocks noChangeArrowheads="1"/>
          </p:cNvSpPr>
          <p:nvPr/>
        </p:nvSpPr>
        <p:spPr bwMode="auto">
          <a:xfrm>
            <a:off x="1143000" y="2667000"/>
            <a:ext cx="5654675" cy="457200"/>
          </a:xfrm>
          <a:prstGeom prst="rect">
            <a:avLst/>
          </a:prstGeom>
          <a:noFill/>
          <a:ln w="9525">
            <a:noFill/>
            <a:miter lim="800000"/>
            <a:headEnd/>
            <a:tailEnd/>
          </a:ln>
          <a:effectLst/>
        </p:spPr>
        <p:txBody>
          <a:bodyPr>
            <a:prstTxWarp prst="textNoShape">
              <a:avLst/>
            </a:prstTxWarp>
            <a:spAutoFit/>
          </a:bodyPr>
          <a:lstStyle/>
          <a:p>
            <a:endParaRPr lang="en-US" sz="2400">
              <a:latin typeface="Times New Roman" charset="0"/>
            </a:endParaRPr>
          </a:p>
        </p:txBody>
      </p:sp>
      <p:sp>
        <p:nvSpPr>
          <p:cNvPr id="123912" name="Rectangle 8"/>
          <p:cNvSpPr>
            <a:spLocks noChangeArrowheads="1"/>
          </p:cNvSpPr>
          <p:nvPr/>
        </p:nvSpPr>
        <p:spPr bwMode="auto">
          <a:xfrm>
            <a:off x="2457450" y="3219450"/>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123914" name="Text Box 10"/>
          <p:cNvSpPr txBox="1">
            <a:spLocks noChangeArrowheads="1"/>
          </p:cNvSpPr>
          <p:nvPr/>
        </p:nvSpPr>
        <p:spPr bwMode="auto">
          <a:xfrm>
            <a:off x="533400" y="4343400"/>
            <a:ext cx="5060950" cy="457200"/>
          </a:xfrm>
          <a:prstGeom prst="rect">
            <a:avLst/>
          </a:prstGeom>
          <a:noFill/>
          <a:ln w="9525">
            <a:noFill/>
            <a:miter lim="800000"/>
            <a:headEnd/>
            <a:tailEnd/>
          </a:ln>
          <a:effectLst/>
        </p:spPr>
        <p:txBody>
          <a:bodyPr>
            <a:prstTxWarp prst="textNoShape">
              <a:avLst/>
            </a:prstTxWarp>
            <a:spAutoFit/>
          </a:bodyPr>
          <a:lstStyle/>
          <a:p>
            <a:r>
              <a:rPr lang="en-US" sz="2400" baseline="30000">
                <a:latin typeface="Symbol" charset="2"/>
                <a:ea typeface="Times New Roman" charset="0"/>
                <a:cs typeface="Times New Roman" charset="0"/>
              </a:rPr>
              <a:t> </a:t>
            </a:r>
            <a:endParaRPr lang="en-US" sz="2400">
              <a:latin typeface="Times New Roman" charset="0"/>
            </a:endParaRPr>
          </a:p>
        </p:txBody>
      </p:sp>
      <p:graphicFrame>
        <p:nvGraphicFramePr>
          <p:cNvPr id="123916" name="Object 12"/>
          <p:cNvGraphicFramePr>
            <a:graphicFrameLocks noChangeAspect="1"/>
          </p:cNvGraphicFramePr>
          <p:nvPr/>
        </p:nvGraphicFramePr>
        <p:xfrm>
          <a:off x="450850" y="1836738"/>
          <a:ext cx="8235950" cy="3954462"/>
        </p:xfrm>
        <a:graphic>
          <a:graphicData uri="http://schemas.openxmlformats.org/presentationml/2006/ole">
            <p:oleObj spid="_x0000_s655362" name="Equation" r:id="rId3" imgW="4952880" imgH="2374560" progId="Equation.3">
              <p:embed/>
            </p:oleObj>
          </a:graphicData>
        </a:graphic>
      </p:graphicFrame>
      <p:sp>
        <p:nvSpPr>
          <p:cNvPr id="123918" name="Text Box 14"/>
          <p:cNvSpPr txBox="1">
            <a:spLocks noChangeArrowheads="1"/>
          </p:cNvSpPr>
          <p:nvPr/>
        </p:nvSpPr>
        <p:spPr bwMode="auto">
          <a:xfrm>
            <a:off x="842455" y="59276"/>
            <a:ext cx="7505129" cy="830997"/>
          </a:xfrm>
          <a:prstGeom prst="rect">
            <a:avLst/>
          </a:prstGeom>
          <a:noFill/>
          <a:ln w="9525">
            <a:noFill/>
            <a:miter lim="800000"/>
            <a:headEnd/>
            <a:tailEnd/>
          </a:ln>
          <a:effectLst/>
        </p:spPr>
        <p:txBody>
          <a:bodyPr wrap="none">
            <a:prstTxWarp prst="textNoShape">
              <a:avLst/>
            </a:prstTxWarp>
            <a:spAutoFit/>
          </a:bodyPr>
          <a:lstStyle/>
          <a:p>
            <a:pPr algn="ctr"/>
            <a:r>
              <a:rPr lang="en-US" sz="2400" dirty="0">
                <a:latin typeface="Arial"/>
                <a:cs typeface="Arial"/>
              </a:rPr>
              <a:t>Kirsch Eqns. –Vertical Well, Stress Field (</a:t>
            </a:r>
            <a:r>
              <a:rPr lang="en-US" sz="2400" dirty="0" err="1">
                <a:latin typeface="Arial"/>
                <a:cs typeface="Arial"/>
              </a:rPr>
              <a:t>S</a:t>
            </a:r>
            <a:r>
              <a:rPr lang="en-US" sz="2400" baseline="-25000" dirty="0" err="1">
                <a:latin typeface="Arial"/>
                <a:cs typeface="Arial"/>
              </a:rPr>
              <a:t>Hmax</a:t>
            </a:r>
            <a:r>
              <a:rPr lang="en-US" sz="2400" dirty="0">
                <a:latin typeface="Arial"/>
                <a:cs typeface="Arial"/>
              </a:rPr>
              <a:t>, </a:t>
            </a:r>
            <a:r>
              <a:rPr lang="en-US" sz="2400" dirty="0" err="1">
                <a:latin typeface="Arial"/>
                <a:cs typeface="Arial"/>
              </a:rPr>
              <a:t>S</a:t>
            </a:r>
            <a:r>
              <a:rPr lang="en-US" sz="2400" baseline="-25000" dirty="0" err="1">
                <a:latin typeface="Arial"/>
                <a:cs typeface="Arial"/>
              </a:rPr>
              <a:t>hmin</a:t>
            </a:r>
            <a:r>
              <a:rPr lang="en-US" sz="2400" dirty="0">
                <a:latin typeface="Arial"/>
                <a:cs typeface="Arial"/>
              </a:rPr>
              <a:t>)</a:t>
            </a:r>
          </a:p>
          <a:p>
            <a:pPr algn="ctr"/>
            <a:r>
              <a:rPr lang="en-US" sz="2400" dirty="0">
                <a:latin typeface="Arial"/>
                <a:cs typeface="Arial"/>
              </a:rPr>
              <a:t> Internal Pressure P</a:t>
            </a:r>
            <a:r>
              <a:rPr lang="en-US" sz="2400" baseline="-25000" dirty="0">
                <a:latin typeface="Arial"/>
                <a:cs typeface="Arial"/>
              </a:rPr>
              <a:t>0</a:t>
            </a:r>
            <a:r>
              <a:rPr lang="en-US" sz="2400" dirty="0">
                <a:latin typeface="Arial"/>
                <a:cs typeface="Arial"/>
              </a:rPr>
              <a:t>, </a:t>
            </a:r>
            <a:r>
              <a:rPr lang="en-US" sz="2400" dirty="0">
                <a:latin typeface="Symbol" charset="2"/>
                <a:cs typeface="Symbol" charset="2"/>
              </a:rPr>
              <a:t>Q</a:t>
            </a:r>
            <a:r>
              <a:rPr lang="en-US" sz="2400" dirty="0">
                <a:latin typeface="Arial"/>
                <a:cs typeface="Arial"/>
              </a:rPr>
              <a:t> measured from </a:t>
            </a:r>
            <a:r>
              <a:rPr lang="en-US" sz="2400" dirty="0" err="1">
                <a:latin typeface="Arial"/>
                <a:cs typeface="Arial"/>
              </a:rPr>
              <a:t>S</a:t>
            </a:r>
            <a:r>
              <a:rPr lang="en-US" sz="2400" baseline="-25000" dirty="0" err="1">
                <a:latin typeface="Arial"/>
                <a:cs typeface="Arial"/>
              </a:rPr>
              <a:t>Hmax</a:t>
            </a:r>
            <a:endParaRPr lang="en-US" sz="2400" baseline="-25000" dirty="0">
              <a:latin typeface="Arial"/>
              <a:cs typeface="Arial"/>
            </a:endParaRPr>
          </a:p>
        </p:txBody>
      </p:sp>
      <p:sp>
        <p:nvSpPr>
          <p:cNvPr id="123919" name="Text Box 15"/>
          <p:cNvSpPr txBox="1">
            <a:spLocks noChangeArrowheads="1"/>
          </p:cNvSpPr>
          <p:nvPr/>
        </p:nvSpPr>
        <p:spPr bwMode="auto">
          <a:xfrm>
            <a:off x="5503863" y="4175125"/>
            <a:ext cx="3259137" cy="701675"/>
          </a:xfrm>
          <a:prstGeom prst="rect">
            <a:avLst/>
          </a:prstGeom>
          <a:noFill/>
          <a:ln w="9525">
            <a:noFill/>
            <a:miter lim="800000"/>
            <a:headEnd/>
            <a:tailEnd/>
          </a:ln>
          <a:effectLst/>
        </p:spPr>
        <p:txBody>
          <a:bodyPr wrap="none">
            <a:prstTxWarp prst="textNoShape">
              <a:avLst/>
            </a:prstTxWarp>
            <a:spAutoFit/>
          </a:bodyPr>
          <a:lstStyle/>
          <a:p>
            <a:r>
              <a:rPr lang="en-US" sz="2000" b="1">
                <a:latin typeface="Times New Roman" charset="0"/>
              </a:rPr>
              <a:t>R</a:t>
            </a:r>
            <a:r>
              <a:rPr lang="en-US" sz="2000">
                <a:latin typeface="Times New Roman" charset="0"/>
              </a:rPr>
              <a:t> – Wellbore radius</a:t>
            </a:r>
          </a:p>
          <a:p>
            <a:r>
              <a:rPr lang="en-US" sz="2000" b="1">
                <a:latin typeface="Times New Roman" charset="0"/>
              </a:rPr>
              <a:t>r</a:t>
            </a:r>
            <a:r>
              <a:rPr lang="en-US" sz="2000">
                <a:latin typeface="Times New Roman" charset="0"/>
              </a:rPr>
              <a:t> – radial distance from center</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85800" y="135473"/>
            <a:ext cx="7772400" cy="762000"/>
          </a:xfrm>
        </p:spPr>
        <p:txBody>
          <a:bodyPr>
            <a:normAutofit/>
          </a:bodyPr>
          <a:lstStyle/>
          <a:p>
            <a:r>
              <a:rPr lang="en-US" sz="3200" dirty="0">
                <a:latin typeface="Arial"/>
                <a:cs typeface="Arial"/>
              </a:rPr>
              <a:t>Parameters for</a:t>
            </a:r>
            <a:r>
              <a:rPr lang="en-US" sz="3200" dirty="0" smtClean="0">
                <a:latin typeface="Arial"/>
                <a:cs typeface="Arial"/>
              </a:rPr>
              <a:t> Following Figures</a:t>
            </a:r>
            <a:endParaRPr lang="en-US" sz="3200" dirty="0">
              <a:latin typeface="Arial"/>
              <a:cs typeface="Arial"/>
            </a:endParaRPr>
          </a:p>
        </p:txBody>
      </p:sp>
      <p:graphicFrame>
        <p:nvGraphicFramePr>
          <p:cNvPr id="165892" name="Object 4"/>
          <p:cNvGraphicFramePr>
            <a:graphicFrameLocks noChangeAspect="1"/>
          </p:cNvGraphicFramePr>
          <p:nvPr>
            <p:ph idx="1"/>
          </p:nvPr>
        </p:nvGraphicFramePr>
        <p:xfrm>
          <a:off x="1143000" y="1600200"/>
          <a:ext cx="6858000" cy="3355975"/>
        </p:xfrm>
        <a:graphic>
          <a:graphicData uri="http://schemas.openxmlformats.org/presentationml/2006/ole">
            <p:oleObj spid="_x0000_s656386" name="Equation" r:id="rId3" imgW="2412720" imgH="1180800" progId="Equation.3">
              <p:embed/>
            </p:oleObj>
          </a:graphicData>
        </a:graphic>
      </p:graphicFrame>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165620"/>
            <a:ext cx="8229600" cy="1143000"/>
          </a:xfrm>
        </p:spPr>
        <p:txBody>
          <a:bodyPr>
            <a:normAutofit/>
          </a:bodyPr>
          <a:lstStyle/>
          <a:p>
            <a:r>
              <a:rPr lang="en-US" sz="3200" dirty="0" smtClean="0">
                <a:latin typeface="Arial"/>
                <a:cs typeface="Arial"/>
              </a:rPr>
              <a:t>“Hoop” Stress Concentration </a:t>
            </a:r>
            <a:endParaRPr lang="en-US" sz="3200" dirty="0">
              <a:latin typeface="Arial"/>
              <a:cs typeface="Arial"/>
            </a:endParaRPr>
          </a:p>
        </p:txBody>
      </p:sp>
      <p:sp>
        <p:nvSpPr>
          <p:cNvPr id="125955" name="Rectangle 3"/>
          <p:cNvSpPr>
            <a:spLocks noGrp="1" noChangeArrowheads="1"/>
          </p:cNvSpPr>
          <p:nvPr>
            <p:ph type="body" idx="1"/>
          </p:nvPr>
        </p:nvSpPr>
        <p:spPr/>
        <p:txBody>
          <a:bodyPr/>
          <a:lstStyle/>
          <a:p>
            <a:endParaRPr lang="en-US"/>
          </a:p>
        </p:txBody>
      </p:sp>
      <p:pic>
        <p:nvPicPr>
          <p:cNvPr id="125957" name="Picture 5"/>
          <p:cNvPicPr>
            <a:picLocks noChangeAspect="1" noChangeArrowheads="1"/>
          </p:cNvPicPr>
          <p:nvPr/>
        </p:nvPicPr>
        <p:blipFill>
          <a:blip r:embed="rId2"/>
          <a:srcRect l="8594" t="15657" r="6250" b="11617"/>
          <a:stretch>
            <a:fillRect/>
          </a:stretch>
        </p:blipFill>
        <p:spPr bwMode="auto">
          <a:xfrm>
            <a:off x="228600" y="973655"/>
            <a:ext cx="8686800" cy="5738813"/>
          </a:xfrm>
          <a:prstGeom prst="rect">
            <a:avLst/>
          </a:prstGeom>
          <a:noFill/>
          <a:ln w="9525">
            <a:noFill/>
            <a:miter lim="800000"/>
            <a:headEnd/>
            <a:tailEnd/>
          </a:ln>
          <a:effectLst/>
        </p:spPr>
      </p:pic>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457200" y="-114821"/>
            <a:ext cx="8229600" cy="1143000"/>
          </a:xfrm>
        </p:spPr>
        <p:txBody>
          <a:bodyPr>
            <a:normAutofit/>
          </a:bodyPr>
          <a:lstStyle/>
          <a:p>
            <a:r>
              <a:rPr lang="en-US" sz="3200" dirty="0">
                <a:latin typeface="Arial"/>
                <a:cs typeface="Arial"/>
              </a:rPr>
              <a:t>Stress Concentration</a:t>
            </a:r>
            <a:r>
              <a:rPr lang="en-US" sz="3200" dirty="0" smtClean="0">
                <a:latin typeface="Arial"/>
                <a:cs typeface="Arial"/>
              </a:rPr>
              <a:t> At Wellbore Wall</a:t>
            </a:r>
            <a:endParaRPr lang="en-US" sz="3200" dirty="0">
              <a:latin typeface="Arial"/>
              <a:cs typeface="Arial"/>
            </a:endParaRPr>
          </a:p>
        </p:txBody>
      </p:sp>
      <p:sp>
        <p:nvSpPr>
          <p:cNvPr id="103427" name="Rectangle 1027"/>
          <p:cNvSpPr>
            <a:spLocks noGrp="1" noChangeArrowheads="1"/>
          </p:cNvSpPr>
          <p:nvPr>
            <p:ph type="body" idx="1"/>
          </p:nvPr>
        </p:nvSpPr>
        <p:spPr>
          <a:xfrm>
            <a:off x="685800" y="1524000"/>
            <a:ext cx="7772400" cy="4648200"/>
          </a:xfrm>
        </p:spPr>
        <p:txBody>
          <a:bodyPr/>
          <a:lstStyle/>
          <a:p>
            <a:pPr algn="just">
              <a:lnSpc>
                <a:spcPct val="90000"/>
              </a:lnSpc>
              <a:buNone/>
            </a:pPr>
            <a:r>
              <a:rPr lang="en-US" sz="1600" b="0" dirty="0">
                <a:solidFill>
                  <a:schemeClr val="tx1"/>
                </a:solidFill>
                <a:latin typeface="Times New Roman" charset="0"/>
              </a:rPr>
              <a:t>Compressive and tensile wellbore failure is a direct result of the stress concentration around the wellbore that results from drilling a well into an already-stressed rock mass. In a homogeneous and isotropic elastic material in which one principal stress acts parallel to the wellbore axis, the effective hoop stress and radial stress at the wall of a cylindrical, vertical wellbore (overburden stress, </a:t>
            </a:r>
            <a:r>
              <a:rPr lang="en-US" sz="1600" b="0" dirty="0" err="1">
                <a:solidFill>
                  <a:schemeClr val="tx1"/>
                </a:solidFill>
                <a:latin typeface="Times New Roman" charset="0"/>
              </a:rPr>
              <a:t>S</a:t>
            </a:r>
            <a:r>
              <a:rPr lang="en-US" sz="1600" b="0" baseline="-30000" dirty="0" err="1">
                <a:solidFill>
                  <a:schemeClr val="tx1"/>
                </a:solidFill>
                <a:latin typeface="Times New Roman" charset="0"/>
              </a:rPr>
              <a:t>v</a:t>
            </a:r>
            <a:r>
              <a:rPr lang="en-US" sz="1600" b="0" dirty="0">
                <a:solidFill>
                  <a:schemeClr val="tx1"/>
                </a:solidFill>
                <a:latin typeface="Times New Roman" charset="0"/>
              </a:rPr>
              <a:t> is a principal stress acting parallel to the wellbore axis) is given by the following equation:</a:t>
            </a:r>
          </a:p>
          <a:p>
            <a:pPr algn="ctr">
              <a:lnSpc>
                <a:spcPct val="90000"/>
              </a:lnSpc>
            </a:pPr>
            <a:r>
              <a:rPr lang="en-US" sz="1800" b="0" dirty="0" err="1">
                <a:solidFill>
                  <a:schemeClr val="tx1"/>
                </a:solidFill>
                <a:latin typeface="Symbol" charset="2"/>
              </a:rPr>
              <a:t>s</a:t>
            </a:r>
            <a:r>
              <a:rPr lang="en-US" sz="1800" b="0" baseline="-30000" dirty="0" err="1">
                <a:solidFill>
                  <a:schemeClr val="tx1"/>
                </a:solidFill>
                <a:latin typeface="Symbol" charset="2"/>
              </a:rPr>
              <a:t>qq</a:t>
            </a:r>
            <a:r>
              <a:rPr lang="en-US" sz="1800" b="0" dirty="0">
                <a:solidFill>
                  <a:schemeClr val="tx1"/>
                </a:solidFill>
                <a:latin typeface="Times New Roman" charset="0"/>
              </a:rPr>
              <a:t> =  </a:t>
            </a:r>
            <a:r>
              <a:rPr lang="en-US" sz="1800" b="0" dirty="0" err="1">
                <a:solidFill>
                  <a:schemeClr val="tx1"/>
                </a:solidFill>
                <a:latin typeface="Times New Roman" charset="0"/>
              </a:rPr>
              <a:t>S</a:t>
            </a:r>
            <a:r>
              <a:rPr lang="en-US" sz="1800" b="0" baseline="-30000" dirty="0" err="1">
                <a:solidFill>
                  <a:schemeClr val="tx1"/>
                </a:solidFill>
                <a:latin typeface="Times New Roman" charset="0"/>
              </a:rPr>
              <a:t>hmin</a:t>
            </a:r>
            <a:r>
              <a:rPr lang="en-US" sz="1800" b="0" dirty="0">
                <a:solidFill>
                  <a:schemeClr val="tx1"/>
                </a:solidFill>
                <a:latin typeface="Times New Roman" charset="0"/>
              </a:rPr>
              <a:t> + </a:t>
            </a:r>
            <a:r>
              <a:rPr lang="en-US" sz="1800" b="0" dirty="0" err="1">
                <a:solidFill>
                  <a:schemeClr val="tx1"/>
                </a:solidFill>
                <a:latin typeface="Times New Roman" charset="0"/>
              </a:rPr>
              <a:t>S</a:t>
            </a:r>
            <a:r>
              <a:rPr lang="en-US" sz="1800" b="0" baseline="-30000" dirty="0" err="1">
                <a:solidFill>
                  <a:schemeClr val="tx1"/>
                </a:solidFill>
                <a:latin typeface="Times New Roman" charset="0"/>
              </a:rPr>
              <a:t>Hmax</a:t>
            </a:r>
            <a:r>
              <a:rPr lang="en-US" sz="1800" b="0" dirty="0">
                <a:solidFill>
                  <a:schemeClr val="tx1"/>
                </a:solidFill>
                <a:latin typeface="Times New Roman" charset="0"/>
              </a:rPr>
              <a:t> - 2(S</a:t>
            </a:r>
            <a:r>
              <a:rPr lang="en-US" sz="1800" b="0" baseline="-30000" dirty="0">
                <a:solidFill>
                  <a:schemeClr val="tx1"/>
                </a:solidFill>
                <a:latin typeface="Times New Roman" charset="0"/>
              </a:rPr>
              <a:t>Hmax</a:t>
            </a:r>
            <a:r>
              <a:rPr lang="en-US" sz="1800" b="0" dirty="0">
                <a:solidFill>
                  <a:schemeClr val="tx1"/>
                </a:solidFill>
                <a:latin typeface="Times New Roman" charset="0"/>
              </a:rPr>
              <a:t> - </a:t>
            </a:r>
            <a:r>
              <a:rPr lang="en-US" sz="1800" b="0" dirty="0" err="1">
                <a:solidFill>
                  <a:schemeClr val="tx1"/>
                </a:solidFill>
                <a:latin typeface="Times New Roman" charset="0"/>
              </a:rPr>
              <a:t>S</a:t>
            </a:r>
            <a:r>
              <a:rPr lang="en-US" sz="1800" b="0" baseline="-30000" dirty="0" err="1">
                <a:solidFill>
                  <a:schemeClr val="tx1"/>
                </a:solidFill>
                <a:latin typeface="Times New Roman" charset="0"/>
              </a:rPr>
              <a:t>hmin</a:t>
            </a:r>
            <a:r>
              <a:rPr lang="en-US" sz="1800" b="0" dirty="0">
                <a:solidFill>
                  <a:schemeClr val="tx1"/>
                </a:solidFill>
                <a:latin typeface="Times New Roman" charset="0"/>
              </a:rPr>
              <a:t>) cos2</a:t>
            </a:r>
            <a:r>
              <a:rPr lang="en-US" sz="1800" b="0" dirty="0">
                <a:solidFill>
                  <a:schemeClr val="tx1"/>
                </a:solidFill>
                <a:latin typeface="Symbol" charset="2"/>
              </a:rPr>
              <a:t>q</a:t>
            </a:r>
            <a:r>
              <a:rPr lang="en-US" sz="1800" b="0" dirty="0">
                <a:solidFill>
                  <a:schemeClr val="tx1"/>
                </a:solidFill>
                <a:latin typeface="Times New Roman" charset="0"/>
              </a:rPr>
              <a:t> - 2P</a:t>
            </a:r>
            <a:r>
              <a:rPr lang="en-US" sz="1800" b="0" baseline="-25000" dirty="0">
                <a:solidFill>
                  <a:schemeClr val="tx1"/>
                </a:solidFill>
                <a:latin typeface="Times New Roman" charset="0"/>
              </a:rPr>
              <a:t>0</a:t>
            </a:r>
            <a:r>
              <a:rPr lang="en-US" sz="1800" b="0" dirty="0">
                <a:solidFill>
                  <a:schemeClr val="tx1"/>
                </a:solidFill>
                <a:latin typeface="Times New Roman" charset="0"/>
              </a:rPr>
              <a:t> - </a:t>
            </a:r>
            <a:r>
              <a:rPr lang="en-US" sz="1800" b="0" dirty="0">
                <a:solidFill>
                  <a:schemeClr val="tx1"/>
                </a:solidFill>
                <a:latin typeface="Symbol" charset="2"/>
              </a:rPr>
              <a:t>D</a:t>
            </a:r>
            <a:r>
              <a:rPr lang="en-US" sz="1800" b="0" dirty="0">
                <a:solidFill>
                  <a:schemeClr val="tx1"/>
                </a:solidFill>
                <a:latin typeface="Times New Roman" charset="0"/>
              </a:rPr>
              <a:t>P – </a:t>
            </a:r>
            <a:r>
              <a:rPr lang="en-US" sz="1800" b="0" dirty="0" err="1">
                <a:solidFill>
                  <a:schemeClr val="tx1"/>
                </a:solidFill>
                <a:latin typeface="Symbol" charset="2"/>
              </a:rPr>
              <a:t>s</a:t>
            </a:r>
            <a:r>
              <a:rPr lang="en-US" sz="1800" b="0" baseline="30000" dirty="0" err="1">
                <a:solidFill>
                  <a:schemeClr val="tx1"/>
                </a:solidFill>
                <a:latin typeface="Symbol" charset="2"/>
              </a:rPr>
              <a:t>D</a:t>
            </a:r>
            <a:r>
              <a:rPr lang="en-US" sz="1800" b="0" baseline="30000" dirty="0" err="1">
                <a:solidFill>
                  <a:schemeClr val="tx1"/>
                </a:solidFill>
                <a:latin typeface="Times New Roman" charset="0"/>
              </a:rPr>
              <a:t>T</a:t>
            </a:r>
            <a:endParaRPr lang="en-US" sz="1800" b="0" baseline="30000" dirty="0">
              <a:solidFill>
                <a:schemeClr val="tx1"/>
              </a:solidFill>
              <a:latin typeface="Times New Roman" charset="0"/>
            </a:endParaRPr>
          </a:p>
          <a:p>
            <a:pPr algn="ctr">
              <a:lnSpc>
                <a:spcPct val="90000"/>
              </a:lnSpc>
            </a:pPr>
            <a:r>
              <a:rPr lang="en-US" sz="1800" b="0" dirty="0" err="1">
                <a:solidFill>
                  <a:schemeClr val="tx1"/>
                </a:solidFill>
                <a:latin typeface="Symbol" charset="2"/>
              </a:rPr>
              <a:t>s</a:t>
            </a:r>
            <a:r>
              <a:rPr lang="en-US" sz="1800" b="0" baseline="-30000" dirty="0" err="1">
                <a:solidFill>
                  <a:schemeClr val="tx1"/>
                </a:solidFill>
                <a:latin typeface="Times New Roman" charset="0"/>
              </a:rPr>
              <a:t>rr</a:t>
            </a:r>
            <a:r>
              <a:rPr lang="en-US" sz="1800" b="0" dirty="0">
                <a:solidFill>
                  <a:schemeClr val="tx1"/>
                </a:solidFill>
                <a:latin typeface="Times New Roman" charset="0"/>
              </a:rPr>
              <a:t> = </a:t>
            </a:r>
            <a:r>
              <a:rPr lang="en-US" sz="1800" b="0" dirty="0">
                <a:solidFill>
                  <a:schemeClr val="tx1"/>
                </a:solidFill>
                <a:latin typeface="Symbol" charset="2"/>
              </a:rPr>
              <a:t>D</a:t>
            </a:r>
            <a:r>
              <a:rPr lang="en-US" sz="1800" b="0" dirty="0">
                <a:solidFill>
                  <a:schemeClr val="tx1"/>
                </a:solidFill>
                <a:latin typeface="Times New Roman" charset="0"/>
              </a:rPr>
              <a:t>P </a:t>
            </a:r>
          </a:p>
          <a:p>
            <a:pPr algn="just">
              <a:lnSpc>
                <a:spcPct val="90000"/>
              </a:lnSpc>
              <a:buNone/>
            </a:pPr>
            <a:r>
              <a:rPr lang="en-US" sz="1600" b="0" dirty="0">
                <a:solidFill>
                  <a:schemeClr val="tx1"/>
                </a:solidFill>
                <a:latin typeface="Times New Roman" charset="0"/>
              </a:rPr>
              <a:t>where </a:t>
            </a:r>
            <a:r>
              <a:rPr lang="en-US" sz="1600" b="0" dirty="0" err="1">
                <a:solidFill>
                  <a:schemeClr val="tx1"/>
                </a:solidFill>
                <a:latin typeface="Symbol" charset="2"/>
              </a:rPr>
              <a:t>q</a:t>
            </a:r>
            <a:r>
              <a:rPr lang="en-US" sz="1600" b="0" dirty="0">
                <a:solidFill>
                  <a:schemeClr val="tx1"/>
                </a:solidFill>
                <a:latin typeface="Symbol" charset="2"/>
              </a:rPr>
              <a:t> </a:t>
            </a:r>
            <a:r>
              <a:rPr lang="en-US" sz="1600" b="0" dirty="0">
                <a:solidFill>
                  <a:schemeClr val="tx1"/>
                </a:solidFill>
                <a:latin typeface="Times New Roman" charset="0"/>
              </a:rPr>
              <a:t>is an angle measured from the azimuth of the maximum horizontal stress, </a:t>
            </a:r>
            <a:r>
              <a:rPr lang="en-US" sz="1600" b="0" dirty="0" err="1">
                <a:solidFill>
                  <a:schemeClr val="tx1"/>
                </a:solidFill>
                <a:latin typeface="Times New Roman" charset="0"/>
              </a:rPr>
              <a:t>S</a:t>
            </a:r>
            <a:r>
              <a:rPr lang="en-US" sz="1600" b="0" baseline="-30000" dirty="0" err="1">
                <a:solidFill>
                  <a:schemeClr val="tx1"/>
                </a:solidFill>
                <a:latin typeface="Times New Roman" charset="0"/>
              </a:rPr>
              <a:t>Hmax</a:t>
            </a:r>
            <a:r>
              <a:rPr lang="en-US" sz="1600" b="0" dirty="0">
                <a:solidFill>
                  <a:schemeClr val="tx1"/>
                </a:solidFill>
                <a:latin typeface="Times New Roman" charset="0"/>
              </a:rPr>
              <a:t>, </a:t>
            </a:r>
            <a:r>
              <a:rPr lang="en-US" sz="1600" b="0" dirty="0" err="1">
                <a:solidFill>
                  <a:schemeClr val="tx1"/>
                </a:solidFill>
                <a:latin typeface="Times New Roman" charset="0"/>
              </a:rPr>
              <a:t>S</a:t>
            </a:r>
            <a:r>
              <a:rPr lang="en-US" sz="1600" b="0" baseline="-30000" dirty="0" err="1">
                <a:solidFill>
                  <a:schemeClr val="tx1"/>
                </a:solidFill>
                <a:latin typeface="Times New Roman" charset="0"/>
              </a:rPr>
              <a:t>hmin</a:t>
            </a:r>
            <a:r>
              <a:rPr lang="en-US" sz="1600" b="0" dirty="0">
                <a:solidFill>
                  <a:schemeClr val="tx1"/>
                </a:solidFill>
                <a:latin typeface="Times New Roman" charset="0"/>
              </a:rPr>
              <a:t> is the minimum horizontal stress, P</a:t>
            </a:r>
            <a:r>
              <a:rPr lang="en-US" sz="1600" b="0" baseline="-30000" dirty="0">
                <a:solidFill>
                  <a:schemeClr val="tx1"/>
                </a:solidFill>
                <a:latin typeface="Times New Roman" charset="0"/>
              </a:rPr>
              <a:t>0</a:t>
            </a:r>
            <a:r>
              <a:rPr lang="en-US" sz="1600" b="0" dirty="0">
                <a:solidFill>
                  <a:schemeClr val="tx1"/>
                </a:solidFill>
                <a:latin typeface="Times New Roman" charset="0"/>
              </a:rPr>
              <a:t> is the pore pressure, </a:t>
            </a:r>
            <a:r>
              <a:rPr lang="en-US" sz="1600" b="0" dirty="0">
                <a:solidFill>
                  <a:schemeClr val="tx1"/>
                </a:solidFill>
                <a:latin typeface="Symbol" charset="2"/>
              </a:rPr>
              <a:t>D</a:t>
            </a:r>
            <a:r>
              <a:rPr lang="en-US" sz="1600" b="0" dirty="0">
                <a:solidFill>
                  <a:schemeClr val="tx1"/>
                </a:solidFill>
                <a:latin typeface="Times New Roman" charset="0"/>
              </a:rPr>
              <a:t>P is the difference between the wellbore pressure (mud weight) and the pore pressure, and </a:t>
            </a:r>
            <a:r>
              <a:rPr lang="en-US" sz="1600" b="0" dirty="0" err="1">
                <a:solidFill>
                  <a:schemeClr val="tx1"/>
                </a:solidFill>
                <a:latin typeface="Symbol" charset="2"/>
              </a:rPr>
              <a:t>s</a:t>
            </a:r>
            <a:r>
              <a:rPr lang="en-US" sz="1600" b="0" baseline="30000" dirty="0" err="1">
                <a:solidFill>
                  <a:schemeClr val="tx1"/>
                </a:solidFill>
                <a:latin typeface="Symbol" charset="2"/>
              </a:rPr>
              <a:t>D</a:t>
            </a:r>
            <a:r>
              <a:rPr lang="en-US" sz="1600" b="0" baseline="30000" dirty="0" err="1">
                <a:solidFill>
                  <a:schemeClr val="tx1"/>
                </a:solidFill>
                <a:latin typeface="Times New Roman" charset="0"/>
              </a:rPr>
              <a:t>T</a:t>
            </a:r>
            <a:r>
              <a:rPr lang="en-US" sz="1600" b="0" dirty="0">
                <a:solidFill>
                  <a:schemeClr val="tx1"/>
                </a:solidFill>
                <a:latin typeface="Times New Roman" charset="0"/>
              </a:rPr>
              <a:t> is the thermal stress induced by the cooling of the wellbore by </a:t>
            </a:r>
            <a:r>
              <a:rPr lang="en-US" sz="1600" b="0" dirty="0">
                <a:solidFill>
                  <a:schemeClr val="tx1"/>
                </a:solidFill>
                <a:latin typeface="Symbol" charset="2"/>
              </a:rPr>
              <a:t>D</a:t>
            </a:r>
            <a:r>
              <a:rPr lang="en-US" sz="1600" b="0" dirty="0">
                <a:solidFill>
                  <a:schemeClr val="tx1"/>
                </a:solidFill>
                <a:latin typeface="Times New Roman" charset="0"/>
              </a:rPr>
              <a:t>T. </a:t>
            </a:r>
          </a:p>
          <a:p>
            <a:pPr algn="just">
              <a:lnSpc>
                <a:spcPct val="90000"/>
              </a:lnSpc>
              <a:buNone/>
            </a:pPr>
            <a:r>
              <a:rPr lang="en-US" sz="1600" b="0" dirty="0">
                <a:solidFill>
                  <a:schemeClr val="tx1"/>
                </a:solidFill>
                <a:latin typeface="Times New Roman" charset="0"/>
              </a:rPr>
              <a:t> </a:t>
            </a:r>
          </a:p>
          <a:p>
            <a:pPr algn="just">
              <a:lnSpc>
                <a:spcPct val="90000"/>
              </a:lnSpc>
              <a:buNone/>
            </a:pPr>
            <a:r>
              <a:rPr lang="en-US" sz="1600" b="0" dirty="0">
                <a:solidFill>
                  <a:schemeClr val="tx1"/>
                </a:solidFill>
                <a:latin typeface="Times New Roman" charset="0"/>
              </a:rPr>
              <a:t>The effective stress acting parallel to the wellbore axis is:</a:t>
            </a:r>
          </a:p>
          <a:p>
            <a:pPr algn="ctr">
              <a:lnSpc>
                <a:spcPct val="90000"/>
              </a:lnSpc>
            </a:pPr>
            <a:r>
              <a:rPr lang="en-US" sz="1800" b="0" dirty="0" err="1">
                <a:solidFill>
                  <a:schemeClr val="tx1"/>
                </a:solidFill>
                <a:latin typeface="Symbol" charset="2"/>
              </a:rPr>
              <a:t>s</a:t>
            </a:r>
            <a:r>
              <a:rPr lang="en-US" sz="1800" b="0" baseline="-30000" dirty="0" err="1">
                <a:solidFill>
                  <a:schemeClr val="tx1"/>
                </a:solidFill>
                <a:latin typeface="Times New Roman" charset="0"/>
              </a:rPr>
              <a:t>zz</a:t>
            </a:r>
            <a:r>
              <a:rPr lang="en-US" sz="1800" b="0" dirty="0">
                <a:solidFill>
                  <a:schemeClr val="tx1"/>
                </a:solidFill>
                <a:latin typeface="Times New Roman" charset="0"/>
              </a:rPr>
              <a:t> =  S</a:t>
            </a:r>
            <a:r>
              <a:rPr lang="en-US" sz="1800" b="0" baseline="-30000" dirty="0">
                <a:solidFill>
                  <a:schemeClr val="tx1"/>
                </a:solidFill>
                <a:latin typeface="Times New Roman" charset="0"/>
              </a:rPr>
              <a:t>V </a:t>
            </a:r>
            <a:r>
              <a:rPr lang="en-US" sz="1800" b="0" dirty="0">
                <a:solidFill>
                  <a:schemeClr val="tx1"/>
                </a:solidFill>
                <a:latin typeface="Times New Roman" charset="0"/>
              </a:rPr>
              <a:t>- 2</a:t>
            </a:r>
            <a:r>
              <a:rPr lang="en-US" sz="1800" b="0" dirty="0">
                <a:solidFill>
                  <a:schemeClr val="tx1"/>
                </a:solidFill>
                <a:latin typeface="Symbol" charset="2"/>
              </a:rPr>
              <a:t>n</a:t>
            </a:r>
            <a:r>
              <a:rPr lang="en-US" sz="1800" b="0" dirty="0">
                <a:solidFill>
                  <a:schemeClr val="tx1"/>
                </a:solidFill>
                <a:latin typeface="Times New Roman" charset="0"/>
              </a:rPr>
              <a:t>(S</a:t>
            </a:r>
            <a:r>
              <a:rPr lang="en-US" sz="1800" b="0" baseline="-30000" dirty="0">
                <a:solidFill>
                  <a:schemeClr val="tx1"/>
                </a:solidFill>
                <a:latin typeface="Times New Roman" charset="0"/>
              </a:rPr>
              <a:t>Hmax</a:t>
            </a:r>
            <a:r>
              <a:rPr lang="en-US" sz="1800" b="0" dirty="0">
                <a:solidFill>
                  <a:schemeClr val="tx1"/>
                </a:solidFill>
                <a:latin typeface="Times New Roman" charset="0"/>
              </a:rPr>
              <a:t> - </a:t>
            </a:r>
            <a:r>
              <a:rPr lang="en-US" sz="1800" b="0" dirty="0" err="1">
                <a:solidFill>
                  <a:schemeClr val="tx1"/>
                </a:solidFill>
                <a:latin typeface="Times New Roman" charset="0"/>
              </a:rPr>
              <a:t>S</a:t>
            </a:r>
            <a:r>
              <a:rPr lang="en-US" sz="1800" b="0" baseline="-30000" dirty="0" err="1">
                <a:solidFill>
                  <a:schemeClr val="tx1"/>
                </a:solidFill>
                <a:latin typeface="Times New Roman" charset="0"/>
              </a:rPr>
              <a:t>hmin</a:t>
            </a:r>
            <a:r>
              <a:rPr lang="en-US" sz="1800" b="0" dirty="0">
                <a:solidFill>
                  <a:schemeClr val="tx1"/>
                </a:solidFill>
                <a:latin typeface="Times New Roman" charset="0"/>
              </a:rPr>
              <a:t>) cos2</a:t>
            </a:r>
            <a:r>
              <a:rPr lang="en-US" sz="1800" b="0" dirty="0">
                <a:solidFill>
                  <a:schemeClr val="tx1"/>
                </a:solidFill>
                <a:latin typeface="Symbol" charset="2"/>
              </a:rPr>
              <a:t>q</a:t>
            </a:r>
            <a:r>
              <a:rPr lang="en-US" sz="1800" b="0" dirty="0">
                <a:solidFill>
                  <a:schemeClr val="tx1"/>
                </a:solidFill>
                <a:latin typeface="Times New Roman" charset="0"/>
              </a:rPr>
              <a:t> – P</a:t>
            </a:r>
            <a:r>
              <a:rPr lang="en-US" sz="1800" b="0" baseline="-25000" dirty="0">
                <a:solidFill>
                  <a:schemeClr val="tx1"/>
                </a:solidFill>
                <a:latin typeface="Times New Roman" charset="0"/>
              </a:rPr>
              <a:t>0</a:t>
            </a:r>
            <a:r>
              <a:rPr lang="en-US" sz="1800" b="0" dirty="0">
                <a:solidFill>
                  <a:schemeClr val="tx1"/>
                </a:solidFill>
                <a:latin typeface="Times New Roman" charset="0"/>
              </a:rPr>
              <a:t> - </a:t>
            </a:r>
            <a:r>
              <a:rPr lang="en-US" sz="1800" b="0" dirty="0" err="1">
                <a:solidFill>
                  <a:schemeClr val="tx1"/>
                </a:solidFill>
                <a:latin typeface="Symbol" charset="2"/>
              </a:rPr>
              <a:t>s</a:t>
            </a:r>
            <a:r>
              <a:rPr lang="en-US" sz="1800" b="0" baseline="30000" dirty="0" err="1">
                <a:solidFill>
                  <a:schemeClr val="tx1"/>
                </a:solidFill>
                <a:latin typeface="Symbol" charset="2"/>
              </a:rPr>
              <a:t>D</a:t>
            </a:r>
            <a:r>
              <a:rPr lang="en-US" sz="1800" b="0" baseline="30000" dirty="0" err="1">
                <a:solidFill>
                  <a:schemeClr val="tx1"/>
                </a:solidFill>
                <a:latin typeface="Times New Roman" charset="0"/>
              </a:rPr>
              <a:t>T</a:t>
            </a:r>
            <a:endParaRPr lang="en-US" sz="1800" b="0" dirty="0">
              <a:solidFill>
                <a:schemeClr val="tx1"/>
              </a:solidFill>
              <a:latin typeface="Times New Roman" charset="0"/>
            </a:endParaRPr>
          </a:p>
          <a:p>
            <a:pPr>
              <a:lnSpc>
                <a:spcPct val="90000"/>
              </a:lnSpc>
              <a:buNone/>
            </a:pPr>
            <a:r>
              <a:rPr lang="en-US" sz="1600" b="0" dirty="0">
                <a:solidFill>
                  <a:schemeClr val="tx1"/>
                </a:solidFill>
                <a:latin typeface="Times New Roman" charset="0"/>
              </a:rPr>
              <a:t>where </a:t>
            </a:r>
            <a:r>
              <a:rPr lang="en-US" sz="1600" b="0" dirty="0" err="1">
                <a:solidFill>
                  <a:schemeClr val="tx1"/>
                </a:solidFill>
                <a:latin typeface="Symbol" charset="2"/>
              </a:rPr>
              <a:t>n</a:t>
            </a:r>
            <a:r>
              <a:rPr lang="en-US" sz="1600" b="0" dirty="0">
                <a:solidFill>
                  <a:schemeClr val="tx1"/>
                </a:solidFill>
                <a:latin typeface="Times New Roman" charset="0"/>
              </a:rPr>
              <a:t> is Poisson's ratio.</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96674" name="Picture 2" descr="Horizontal multilateral clean crop"/>
          <p:cNvPicPr>
            <a:picLocks noChangeAspect="1" noChangeArrowheads="1"/>
          </p:cNvPicPr>
          <p:nvPr/>
        </p:nvPicPr>
        <p:blipFill>
          <a:blip r:embed="rId3"/>
          <a:srcRect/>
          <a:stretch>
            <a:fillRect/>
          </a:stretch>
        </p:blipFill>
        <p:spPr bwMode="auto">
          <a:xfrm>
            <a:off x="76200" y="2635250"/>
            <a:ext cx="3733800" cy="3579813"/>
          </a:xfrm>
          <a:prstGeom prst="rect">
            <a:avLst/>
          </a:prstGeom>
          <a:noFill/>
          <a:ln w="9525">
            <a:noFill/>
            <a:miter lim="800000"/>
            <a:headEnd/>
            <a:tailEnd/>
          </a:ln>
        </p:spPr>
      </p:pic>
      <p:sp>
        <p:nvSpPr>
          <p:cNvPr id="796675" name="Rectangle 3"/>
          <p:cNvSpPr>
            <a:spLocks noGrp="1" noChangeArrowheads="1"/>
          </p:cNvSpPr>
          <p:nvPr>
            <p:ph type="title" idx="4294967295"/>
          </p:nvPr>
        </p:nvSpPr>
        <p:spPr>
          <a:xfrm>
            <a:off x="609600" y="76200"/>
            <a:ext cx="7924800" cy="838200"/>
          </a:xfrm>
        </p:spPr>
        <p:txBody>
          <a:bodyPr>
            <a:normAutofit/>
          </a:bodyPr>
          <a:lstStyle/>
          <a:p>
            <a:r>
              <a:rPr lang="en-US" sz="3200" dirty="0" smtClean="0">
                <a:latin typeface="Arial" charset="0"/>
              </a:rPr>
              <a:t>Building a </a:t>
            </a:r>
            <a:r>
              <a:rPr lang="en-US" sz="3200" dirty="0" err="1" smtClean="0">
                <a:latin typeface="Arial" charset="0"/>
              </a:rPr>
              <a:t>Geomechanical</a:t>
            </a:r>
            <a:r>
              <a:rPr lang="en-US" sz="3200" dirty="0" smtClean="0">
                <a:latin typeface="Arial" charset="0"/>
              </a:rPr>
              <a:t> Model</a:t>
            </a:r>
            <a:endParaRPr lang="en-US" sz="3200" dirty="0">
              <a:solidFill>
                <a:srgbClr val="FFFF66"/>
              </a:solidFill>
              <a:latin typeface="Arial" charset="0"/>
            </a:endParaRPr>
          </a:p>
        </p:txBody>
      </p:sp>
      <p:sp>
        <p:nvSpPr>
          <p:cNvPr id="796676" name="Text Box 4"/>
          <p:cNvSpPr txBox="1">
            <a:spLocks noChangeArrowheads="1"/>
          </p:cNvSpPr>
          <p:nvPr/>
        </p:nvSpPr>
        <p:spPr bwMode="auto">
          <a:xfrm>
            <a:off x="4191000" y="1600200"/>
            <a:ext cx="4800600" cy="1700213"/>
          </a:xfrm>
          <a:prstGeom prst="rect">
            <a:avLst/>
          </a:prstGeom>
          <a:noFill/>
          <a:ln w="12700" cap="sq">
            <a:solidFill>
              <a:schemeClr val="tx1"/>
            </a:solidFill>
            <a:miter lim="800000"/>
            <a:headEnd type="none" w="sm" len="sm"/>
            <a:tailEnd type="none" w="sm" len="sm"/>
          </a:ln>
        </p:spPr>
        <p:txBody>
          <a:bodyPr>
            <a:prstTxWarp prst="textNoShape">
              <a:avLst/>
            </a:prstTxWarp>
            <a:spAutoFit/>
          </a:bodyPr>
          <a:lstStyle/>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v</a:t>
            </a:r>
            <a:r>
              <a:rPr lang="en-US" sz="2400">
                <a:latin typeface="Trebuchet MS" charset="0"/>
              </a:rPr>
              <a:t>  </a:t>
            </a:r>
            <a:r>
              <a:rPr lang="en-US" sz="2400">
                <a:latin typeface="Trebuchet MS" charset="0"/>
                <a:ea typeface="Times New Roman" charset="0"/>
                <a:cs typeface="Times New Roman" charset="0"/>
              </a:rPr>
              <a:t>–</a:t>
            </a:r>
            <a:r>
              <a:rPr lang="en-US" sz="2400">
                <a:latin typeface="Trebuchet MS" charset="0"/>
              </a:rPr>
              <a:t> Overburden</a:t>
            </a:r>
          </a:p>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Hmax </a:t>
            </a:r>
            <a:r>
              <a:rPr lang="en-US" sz="2400">
                <a:latin typeface="Trebuchet MS" charset="0"/>
                <a:ea typeface="Times New Roman" charset="0"/>
                <a:cs typeface="Times New Roman" charset="0"/>
              </a:rPr>
              <a:t>–</a:t>
            </a:r>
            <a:r>
              <a:rPr lang="en-US" sz="2400">
                <a:latin typeface="Trebuchet MS" charset="0"/>
              </a:rPr>
              <a:t> Maximum horizontal principal stress</a:t>
            </a:r>
          </a:p>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hmin </a:t>
            </a:r>
            <a:r>
              <a:rPr lang="en-US" sz="2400">
                <a:latin typeface="Trebuchet MS" charset="0"/>
                <a:ea typeface="Times New Roman" charset="0"/>
                <a:cs typeface="Times New Roman" charset="0"/>
              </a:rPr>
              <a:t>– </a:t>
            </a:r>
            <a:r>
              <a:rPr lang="en-US" sz="2400">
                <a:latin typeface="Trebuchet MS" charset="0"/>
              </a:rPr>
              <a:t>Minimum horizontal principal stress</a:t>
            </a:r>
          </a:p>
        </p:txBody>
      </p:sp>
      <p:sp>
        <p:nvSpPr>
          <p:cNvPr id="796677" name="Text Box 6"/>
          <p:cNvSpPr txBox="1">
            <a:spLocks noChangeArrowheads="1"/>
          </p:cNvSpPr>
          <p:nvPr/>
        </p:nvSpPr>
        <p:spPr bwMode="auto">
          <a:xfrm>
            <a:off x="1066800" y="2209800"/>
            <a:ext cx="509588"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v</a:t>
            </a:r>
          </a:p>
        </p:txBody>
      </p:sp>
      <p:sp>
        <p:nvSpPr>
          <p:cNvPr id="796678" name="Text Box 7"/>
          <p:cNvSpPr txBox="1">
            <a:spLocks noChangeArrowheads="1"/>
          </p:cNvSpPr>
          <p:nvPr/>
        </p:nvSpPr>
        <p:spPr bwMode="auto">
          <a:xfrm>
            <a:off x="19050" y="5440363"/>
            <a:ext cx="968375" cy="579437"/>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hmin</a:t>
            </a:r>
          </a:p>
        </p:txBody>
      </p:sp>
      <p:sp>
        <p:nvSpPr>
          <p:cNvPr id="796679" name="Text Box 8"/>
          <p:cNvSpPr txBox="1">
            <a:spLocks noChangeArrowheads="1"/>
          </p:cNvSpPr>
          <p:nvPr/>
        </p:nvSpPr>
        <p:spPr bwMode="auto">
          <a:xfrm>
            <a:off x="3200400" y="5562600"/>
            <a:ext cx="1047750"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Hmax</a:t>
            </a:r>
          </a:p>
        </p:txBody>
      </p:sp>
      <p:sp>
        <p:nvSpPr>
          <p:cNvPr id="796680" name="Line 9"/>
          <p:cNvSpPr>
            <a:spLocks noChangeShapeType="1"/>
          </p:cNvSpPr>
          <p:nvPr/>
        </p:nvSpPr>
        <p:spPr bwMode="auto">
          <a:xfrm flipV="1">
            <a:off x="1295400" y="2743200"/>
            <a:ext cx="0" cy="5334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796681" name="Line 10"/>
          <p:cNvSpPr>
            <a:spLocks noChangeShapeType="1"/>
          </p:cNvSpPr>
          <p:nvPr/>
        </p:nvSpPr>
        <p:spPr bwMode="auto">
          <a:xfrm rot="5400000">
            <a:off x="495300" y="5143500"/>
            <a:ext cx="457200" cy="5334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796682" name="Rectangle 11"/>
          <p:cNvSpPr>
            <a:spLocks noChangeArrowheads="1"/>
          </p:cNvSpPr>
          <p:nvPr/>
        </p:nvSpPr>
        <p:spPr bwMode="auto">
          <a:xfrm>
            <a:off x="4613275" y="1066800"/>
            <a:ext cx="3844925" cy="457200"/>
          </a:xfrm>
          <a:prstGeom prst="rect">
            <a:avLst/>
          </a:prstGeom>
          <a:noFill/>
          <a:ln w="9525">
            <a:noFill/>
            <a:miter lim="800000"/>
            <a:headEnd/>
            <a:tailEnd/>
          </a:ln>
        </p:spPr>
        <p:txBody>
          <a:bodyPr wrap="none">
            <a:prstTxWarp prst="textNoShape">
              <a:avLst/>
            </a:prstTxWarp>
            <a:spAutoFit/>
          </a:bodyPr>
          <a:lstStyle/>
          <a:p>
            <a:pPr algn="ctr"/>
            <a:r>
              <a:rPr lang="en-US" sz="2400">
                <a:latin typeface="Trebuchet MS" charset="0"/>
              </a:rPr>
              <a:t>Principal Stresses at Depth</a:t>
            </a:r>
          </a:p>
        </p:txBody>
      </p:sp>
      <p:sp>
        <p:nvSpPr>
          <p:cNvPr id="796683" name="Line 12"/>
          <p:cNvSpPr>
            <a:spLocks noChangeShapeType="1"/>
          </p:cNvSpPr>
          <p:nvPr/>
        </p:nvSpPr>
        <p:spPr bwMode="auto">
          <a:xfrm>
            <a:off x="3276600" y="5410200"/>
            <a:ext cx="457200" cy="3048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16" name="Slide Number Placeholder 4"/>
          <p:cNvSpPr txBox="1">
            <a:spLocks noGrp="1"/>
          </p:cNvSpPr>
          <p:nvPr/>
        </p:nvSpPr>
        <p:spPr>
          <a:xfrm>
            <a:off x="6553200" y="6356350"/>
            <a:ext cx="2133600" cy="365125"/>
          </a:xfrm>
          <a:prstGeom prst="rect">
            <a:avLst/>
          </a:prstGeom>
          <a:noFill/>
        </p:spPr>
        <p:txBody>
          <a:bodyPr anchor="ctr">
            <a:prstTxWarp prst="textNoShape">
              <a:avLst/>
            </a:prstTxWarp>
          </a:bodyPr>
          <a:lstStyle/>
          <a:p>
            <a:pPr algn="r"/>
            <a:fld id="{F15155CF-7ECD-6C49-9239-BA75C8109D9F}" type="slidenum">
              <a:rPr lang="en-US" sz="1200">
                <a:solidFill>
                  <a:srgbClr val="898989"/>
                </a:solidFill>
                <a:latin typeface="Arial" charset="0"/>
              </a:rPr>
              <a:pPr algn="r"/>
              <a:t>4</a:t>
            </a:fld>
            <a:endParaRPr lang="en-US" sz="1200">
              <a:solidFill>
                <a:srgbClr val="898989"/>
              </a:solidFill>
              <a:latin typeface="Arial" charset="0"/>
            </a:endParaRPr>
          </a:p>
        </p:txBody>
      </p:sp>
      <p:sp>
        <p:nvSpPr>
          <p:cNvPr id="796685" name="Text Box 15"/>
          <p:cNvSpPr txBox="1">
            <a:spLocks noChangeArrowheads="1"/>
          </p:cNvSpPr>
          <p:nvPr/>
        </p:nvSpPr>
        <p:spPr bwMode="auto">
          <a:xfrm>
            <a:off x="2438400" y="4238625"/>
            <a:ext cx="828675" cy="822325"/>
          </a:xfrm>
          <a:prstGeom prst="rect">
            <a:avLst/>
          </a:prstGeom>
          <a:noFill/>
          <a:ln w="9525">
            <a:noFill/>
            <a:miter lim="800000"/>
            <a:headEnd/>
            <a:tailEnd/>
          </a:ln>
        </p:spPr>
        <p:txBody>
          <a:bodyPr wrap="none">
            <a:prstTxWarp prst="textNoShape">
              <a:avLst/>
            </a:prstTxWarp>
            <a:spAutoFit/>
          </a:bodyPr>
          <a:lstStyle/>
          <a:p>
            <a:r>
              <a:rPr lang="en-US" sz="2400" b="1">
                <a:solidFill>
                  <a:schemeClr val="bg1"/>
                </a:solidFill>
                <a:latin typeface="Arial" charset="0"/>
              </a:rPr>
              <a:t>UCS</a:t>
            </a:r>
          </a:p>
          <a:p>
            <a:r>
              <a:rPr lang="en-US" sz="2400" b="1">
                <a:solidFill>
                  <a:schemeClr val="accent1"/>
                </a:solidFill>
                <a:latin typeface="Arial" charset="0"/>
              </a:rPr>
              <a:t>Pp</a:t>
            </a:r>
          </a:p>
        </p:txBody>
      </p:sp>
      <p:sp>
        <p:nvSpPr>
          <p:cNvPr id="796686" name="Text Box 4"/>
          <p:cNvSpPr txBox="1">
            <a:spLocks noChangeArrowheads="1"/>
          </p:cNvSpPr>
          <p:nvPr/>
        </p:nvSpPr>
        <p:spPr bwMode="auto">
          <a:xfrm>
            <a:off x="4191000" y="4471988"/>
            <a:ext cx="4800600" cy="1425575"/>
          </a:xfrm>
          <a:prstGeom prst="rect">
            <a:avLst/>
          </a:prstGeom>
          <a:noFill/>
          <a:ln w="12700" cap="sq">
            <a:solidFill>
              <a:schemeClr val="tx1"/>
            </a:solidFill>
            <a:miter lim="800000"/>
            <a:headEnd type="none" w="sm" len="sm"/>
            <a:tailEnd type="none" w="sm" len="sm"/>
          </a:ln>
        </p:spPr>
        <p:txBody>
          <a:bodyPr>
            <a:prstTxWarp prst="textNoShape">
              <a:avLst/>
            </a:prstTxWarp>
            <a:spAutoFit/>
          </a:bodyPr>
          <a:lstStyle/>
          <a:p>
            <a:pPr marL="1320800" indent="-1320800" eaLnBrk="0" hangingPunct="0">
              <a:lnSpc>
                <a:spcPct val="75000"/>
              </a:lnSpc>
              <a:spcBef>
                <a:spcPct val="25000"/>
              </a:spcBef>
              <a:spcAft>
                <a:spcPct val="5000"/>
              </a:spcAft>
            </a:pPr>
            <a:r>
              <a:rPr lang="en-US" sz="2400">
                <a:latin typeface="Trebuchet MS" charset="0"/>
              </a:rPr>
              <a:t>P</a:t>
            </a:r>
            <a:r>
              <a:rPr lang="en-US" sz="2400" baseline="-25000">
                <a:latin typeface="Trebuchet MS" charset="0"/>
              </a:rPr>
              <a:t>p</a:t>
            </a:r>
            <a:r>
              <a:rPr lang="en-US" sz="2400">
                <a:latin typeface="Trebuchet MS" charset="0"/>
              </a:rPr>
              <a:t>  </a:t>
            </a:r>
            <a:r>
              <a:rPr lang="en-US" sz="2400">
                <a:latin typeface="Trebuchet MS" charset="0"/>
                <a:ea typeface="Times New Roman" charset="0"/>
                <a:cs typeface="Times New Roman" charset="0"/>
              </a:rPr>
              <a:t>–</a:t>
            </a:r>
            <a:r>
              <a:rPr lang="en-US" sz="2400">
                <a:latin typeface="Trebuchet MS" charset="0"/>
              </a:rPr>
              <a:t> Pore Pressure</a:t>
            </a:r>
          </a:p>
          <a:p>
            <a:pPr marL="1320800" indent="-1320800" eaLnBrk="0" hangingPunct="0">
              <a:lnSpc>
                <a:spcPct val="75000"/>
              </a:lnSpc>
              <a:spcBef>
                <a:spcPct val="25000"/>
              </a:spcBef>
              <a:spcAft>
                <a:spcPct val="5000"/>
              </a:spcAft>
            </a:pPr>
            <a:r>
              <a:rPr lang="en-US" sz="2400">
                <a:latin typeface="Trebuchet MS" charset="0"/>
              </a:rPr>
              <a:t>UCS</a:t>
            </a:r>
            <a:r>
              <a:rPr lang="en-US" sz="2400" baseline="-25000">
                <a:latin typeface="Trebuchet MS" charset="0"/>
              </a:rPr>
              <a:t> </a:t>
            </a:r>
            <a:r>
              <a:rPr lang="en-US" sz="2400">
                <a:latin typeface="Trebuchet MS" charset="0"/>
                <a:ea typeface="Times New Roman" charset="0"/>
                <a:cs typeface="Times New Roman" charset="0"/>
              </a:rPr>
              <a:t>–</a:t>
            </a:r>
            <a:r>
              <a:rPr lang="en-US" sz="2400">
                <a:latin typeface="Trebuchet MS" charset="0"/>
              </a:rPr>
              <a:t> Rock Strength (from logs)</a:t>
            </a:r>
          </a:p>
          <a:p>
            <a:pPr marL="1320800" indent="-1320800" eaLnBrk="0" hangingPunct="0">
              <a:lnSpc>
                <a:spcPct val="75000"/>
              </a:lnSpc>
              <a:spcBef>
                <a:spcPct val="25000"/>
              </a:spcBef>
              <a:spcAft>
                <a:spcPct val="5000"/>
              </a:spcAft>
            </a:pPr>
            <a:r>
              <a:rPr lang="en-US" sz="2400">
                <a:latin typeface="Trebuchet MS" charset="0"/>
              </a:rPr>
              <a:t>Fractures and Faults (from Image Logs, Seismic, etc.)</a:t>
            </a:r>
          </a:p>
        </p:txBody>
      </p:sp>
      <p:sp>
        <p:nvSpPr>
          <p:cNvPr id="796687" name="Rectangle 11"/>
          <p:cNvSpPr>
            <a:spLocks noChangeArrowheads="1"/>
          </p:cNvSpPr>
          <p:nvPr/>
        </p:nvSpPr>
        <p:spPr bwMode="auto">
          <a:xfrm>
            <a:off x="4532313" y="3581400"/>
            <a:ext cx="4060825" cy="822325"/>
          </a:xfrm>
          <a:prstGeom prst="rect">
            <a:avLst/>
          </a:prstGeom>
          <a:noFill/>
          <a:ln w="9525">
            <a:noFill/>
            <a:miter lim="800000"/>
            <a:headEnd/>
            <a:tailEnd/>
          </a:ln>
        </p:spPr>
        <p:txBody>
          <a:bodyPr wrap="none">
            <a:prstTxWarp prst="textNoShape">
              <a:avLst/>
            </a:prstTxWarp>
            <a:spAutoFit/>
          </a:bodyPr>
          <a:lstStyle/>
          <a:p>
            <a:pPr algn="ctr"/>
            <a:r>
              <a:rPr lang="en-US" sz="2400">
                <a:latin typeface="Trebuchet MS" charset="0"/>
              </a:rPr>
              <a:t>Additional Components of a </a:t>
            </a:r>
          </a:p>
          <a:p>
            <a:pPr algn="ctr"/>
            <a:r>
              <a:rPr lang="en-US" sz="2400">
                <a:latin typeface="Trebuchet MS" charset="0"/>
              </a:rPr>
              <a:t>Geomechanical Model</a:t>
            </a:r>
          </a:p>
        </p:txBody>
      </p:sp>
      <p:grpSp>
        <p:nvGrpSpPr>
          <p:cNvPr id="17" name="Group 10"/>
          <p:cNvGrpSpPr>
            <a:grpSpLocks/>
          </p:cNvGrpSpPr>
          <p:nvPr/>
        </p:nvGrpSpPr>
        <p:grpSpPr bwMode="auto">
          <a:xfrm>
            <a:off x="0" y="838200"/>
            <a:ext cx="9144000" cy="136525"/>
            <a:chOff x="0" y="1180"/>
            <a:chExt cx="5760" cy="86"/>
          </a:xfrm>
        </p:grpSpPr>
        <p:sp>
          <p:nvSpPr>
            <p:cNvPr id="18" name="Rectangle 1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9" name="Rectangle 1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50805"/>
            <a:ext cx="7772400" cy="990600"/>
          </a:xfrm>
        </p:spPr>
        <p:txBody>
          <a:bodyPr>
            <a:normAutofit/>
          </a:bodyPr>
          <a:lstStyle/>
          <a:p>
            <a:r>
              <a:rPr lang="en-US" sz="3200" dirty="0">
                <a:latin typeface="Arial"/>
                <a:cs typeface="Arial"/>
              </a:rPr>
              <a:t>Stress Concentration</a:t>
            </a:r>
            <a:r>
              <a:rPr lang="en-US" sz="3200" dirty="0" smtClean="0">
                <a:latin typeface="Arial"/>
                <a:cs typeface="Arial"/>
              </a:rPr>
              <a:t> at Wall of Wellbore</a:t>
            </a:r>
            <a:endParaRPr lang="en-US" sz="3200" dirty="0">
              <a:latin typeface="Arial"/>
              <a:cs typeface="Arial"/>
            </a:endParaRPr>
          </a:p>
        </p:txBody>
      </p:sp>
      <p:pic>
        <p:nvPicPr>
          <p:cNvPr id="33796" name="Picture 4" descr="circ"/>
          <p:cNvPicPr>
            <a:picLocks noChangeAspect="1" noChangeArrowheads="1"/>
          </p:cNvPicPr>
          <p:nvPr/>
        </p:nvPicPr>
        <p:blipFill>
          <a:blip r:embed="rId2"/>
          <a:srcRect/>
          <a:stretch>
            <a:fillRect/>
          </a:stretch>
        </p:blipFill>
        <p:spPr bwMode="auto">
          <a:xfrm>
            <a:off x="381000" y="1866900"/>
            <a:ext cx="8431213" cy="3467100"/>
          </a:xfrm>
          <a:prstGeom prst="rect">
            <a:avLst/>
          </a:prstGeom>
          <a:noFill/>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610582" y="4490491"/>
            <a:ext cx="646181" cy="400110"/>
          </a:xfrm>
          <a:prstGeom prst="rect">
            <a:avLst/>
          </a:prstGeom>
          <a:solidFill>
            <a:srgbClr val="FFFFFF"/>
          </a:solidFill>
        </p:spPr>
        <p:txBody>
          <a:bodyPr wrap="none" rtlCol="0">
            <a:spAutoFit/>
          </a:bodyPr>
          <a:lstStyle/>
          <a:p>
            <a:r>
              <a:rPr lang="en-US" sz="2000" dirty="0" smtClean="0">
                <a:latin typeface="Symbol" charset="2"/>
                <a:cs typeface="Symbol" charset="2"/>
              </a:rPr>
              <a:t>-p</a:t>
            </a:r>
            <a:r>
              <a:rPr lang="en-US" dirty="0" smtClean="0">
                <a:latin typeface="Symbol" charset="2"/>
                <a:cs typeface="Symbol" charset="2"/>
              </a:rPr>
              <a:t>/</a:t>
            </a:r>
            <a:r>
              <a:rPr lang="en-US" dirty="0" smtClean="0">
                <a:latin typeface="Arial"/>
                <a:cs typeface="Arial"/>
              </a:rPr>
              <a:t>2</a:t>
            </a:r>
            <a:endParaRPr lang="en-US" dirty="0">
              <a:latin typeface="Arial"/>
              <a:cs typeface="Arial"/>
            </a:endParaRPr>
          </a:p>
        </p:txBody>
      </p:sp>
      <p:sp>
        <p:nvSpPr>
          <p:cNvPr id="9" name="TextBox 8"/>
          <p:cNvSpPr txBox="1"/>
          <p:nvPr/>
        </p:nvSpPr>
        <p:spPr>
          <a:xfrm>
            <a:off x="4003261" y="4493632"/>
            <a:ext cx="517940" cy="400110"/>
          </a:xfrm>
          <a:prstGeom prst="rect">
            <a:avLst/>
          </a:prstGeom>
          <a:solidFill>
            <a:schemeClr val="bg1"/>
          </a:solidFill>
        </p:spPr>
        <p:txBody>
          <a:bodyPr wrap="none" rtlCol="0">
            <a:spAutoFit/>
          </a:bodyPr>
          <a:lstStyle/>
          <a:p>
            <a:r>
              <a:rPr lang="en-US" sz="2000" dirty="0" smtClean="0">
                <a:latin typeface="Symbol" charset="2"/>
                <a:cs typeface="Symbol" charset="2"/>
              </a:rPr>
              <a:t>p</a:t>
            </a:r>
            <a:r>
              <a:rPr lang="en-US" dirty="0" smtClean="0">
                <a:latin typeface="Symbol" charset="2"/>
                <a:cs typeface="Symbol" charset="2"/>
              </a:rPr>
              <a:t>/</a:t>
            </a:r>
            <a:r>
              <a:rPr lang="en-US" dirty="0" smtClean="0">
                <a:latin typeface="Arial"/>
                <a:cs typeface="Arial"/>
              </a:rPr>
              <a:t>2</a:t>
            </a:r>
            <a:endParaRPr lang="en-US"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990600"/>
            <a:ext cx="8512175" cy="5029200"/>
            <a:chOff x="240" y="624"/>
            <a:chExt cx="5362" cy="3168"/>
          </a:xfrm>
        </p:grpSpPr>
        <p:pic>
          <p:nvPicPr>
            <p:cNvPr id="198659" name="Picture 3" descr="Teg14Breakout"/>
            <p:cNvPicPr>
              <a:picLocks noChangeAspect="1" noChangeArrowheads="1"/>
            </p:cNvPicPr>
            <p:nvPr/>
          </p:nvPicPr>
          <p:blipFill>
            <a:blip r:embed="rId2"/>
            <a:srcRect/>
            <a:stretch>
              <a:fillRect/>
            </a:stretch>
          </p:blipFill>
          <p:spPr bwMode="auto">
            <a:xfrm>
              <a:off x="240" y="624"/>
              <a:ext cx="1779" cy="3168"/>
            </a:xfrm>
            <a:prstGeom prst="rect">
              <a:avLst/>
            </a:prstGeom>
            <a:noFill/>
          </p:spPr>
        </p:pic>
        <p:pic>
          <p:nvPicPr>
            <p:cNvPr id="198660" name="Picture 4" descr="TegUBIpolar"/>
            <p:cNvPicPr>
              <a:picLocks noChangeAspect="1" noChangeArrowheads="1"/>
            </p:cNvPicPr>
            <p:nvPr/>
          </p:nvPicPr>
          <p:blipFill>
            <a:blip r:embed="rId3"/>
            <a:srcRect/>
            <a:stretch>
              <a:fillRect/>
            </a:stretch>
          </p:blipFill>
          <p:spPr bwMode="auto">
            <a:xfrm>
              <a:off x="3984" y="1152"/>
              <a:ext cx="1618" cy="1824"/>
            </a:xfrm>
            <a:prstGeom prst="rect">
              <a:avLst/>
            </a:prstGeom>
            <a:noFill/>
          </p:spPr>
        </p:pic>
        <p:pic>
          <p:nvPicPr>
            <p:cNvPr id="198661" name="Picture 5" descr="Reg12Breakout"/>
            <p:cNvPicPr>
              <a:picLocks noChangeAspect="1" noChangeArrowheads="1"/>
            </p:cNvPicPr>
            <p:nvPr/>
          </p:nvPicPr>
          <p:blipFill>
            <a:blip r:embed="rId4"/>
            <a:srcRect/>
            <a:stretch>
              <a:fillRect/>
            </a:stretch>
          </p:blipFill>
          <p:spPr bwMode="auto">
            <a:xfrm>
              <a:off x="2160" y="624"/>
              <a:ext cx="1772" cy="3168"/>
            </a:xfrm>
            <a:prstGeom prst="rect">
              <a:avLst/>
            </a:prstGeom>
            <a:noFill/>
          </p:spPr>
        </p:pic>
      </p:grpSp>
      <p:sp>
        <p:nvSpPr>
          <p:cNvPr id="198662" name="Line 6"/>
          <p:cNvSpPr>
            <a:spLocks noChangeShapeType="1"/>
          </p:cNvSpPr>
          <p:nvPr/>
        </p:nvSpPr>
        <p:spPr bwMode="auto">
          <a:xfrm>
            <a:off x="7239000" y="2857500"/>
            <a:ext cx="333375" cy="4191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663" name="Line 7"/>
          <p:cNvSpPr>
            <a:spLocks noChangeShapeType="1"/>
          </p:cNvSpPr>
          <p:nvPr/>
        </p:nvSpPr>
        <p:spPr bwMode="auto">
          <a:xfrm flipV="1">
            <a:off x="7029450" y="3267075"/>
            <a:ext cx="533400" cy="762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664" name="Text Box 8"/>
          <p:cNvSpPr txBox="1">
            <a:spLocks noChangeArrowheads="1"/>
          </p:cNvSpPr>
          <p:nvPr/>
        </p:nvSpPr>
        <p:spPr bwMode="auto">
          <a:xfrm>
            <a:off x="7070725" y="3005138"/>
            <a:ext cx="441325" cy="274637"/>
          </a:xfrm>
          <a:prstGeom prst="rect">
            <a:avLst/>
          </a:prstGeom>
          <a:noFill/>
          <a:ln w="9525">
            <a:noFill/>
            <a:miter lim="800000"/>
            <a:headEnd/>
            <a:tailEnd/>
          </a:ln>
          <a:effectLst/>
        </p:spPr>
        <p:txBody>
          <a:bodyPr wrap="none">
            <a:prstTxWarp prst="textNoShape">
              <a:avLst/>
            </a:prstTxWarp>
            <a:spAutoFit/>
          </a:bodyPr>
          <a:lstStyle/>
          <a:p>
            <a:r>
              <a:rPr lang="en-US"/>
              <a:t>w</a:t>
            </a:r>
            <a:r>
              <a:rPr lang="en-US" baseline="-25000"/>
              <a:t>BO</a:t>
            </a:r>
          </a:p>
        </p:txBody>
      </p:sp>
      <p:sp>
        <p:nvSpPr>
          <p:cNvPr id="198665" name="Line 9"/>
          <p:cNvSpPr>
            <a:spLocks noChangeShapeType="1"/>
          </p:cNvSpPr>
          <p:nvPr/>
        </p:nvSpPr>
        <p:spPr bwMode="auto">
          <a:xfrm flipV="1">
            <a:off x="8001000" y="1295400"/>
            <a:ext cx="381000" cy="939800"/>
          </a:xfrm>
          <a:prstGeom prst="line">
            <a:avLst/>
          </a:prstGeom>
          <a:noFill/>
          <a:ln w="76200" cmpd="tri">
            <a:solidFill>
              <a:srgbClr val="FF0000"/>
            </a:solidFill>
            <a:round/>
            <a:headEnd type="triangle" w="med" len="med"/>
            <a:tailEnd/>
          </a:ln>
          <a:effectLst/>
        </p:spPr>
        <p:txBody>
          <a:bodyPr>
            <a:prstTxWarp prst="textNoShape">
              <a:avLst/>
            </a:prstTxWarp>
          </a:bodyPr>
          <a:lstStyle/>
          <a:p>
            <a:endParaRPr lang="en-US"/>
          </a:p>
        </p:txBody>
      </p:sp>
      <p:sp>
        <p:nvSpPr>
          <p:cNvPr id="198666" name="Line 10"/>
          <p:cNvSpPr>
            <a:spLocks noChangeShapeType="1"/>
          </p:cNvSpPr>
          <p:nvPr/>
        </p:nvSpPr>
        <p:spPr bwMode="auto">
          <a:xfrm flipV="1">
            <a:off x="6705600" y="4241800"/>
            <a:ext cx="431800" cy="939800"/>
          </a:xfrm>
          <a:prstGeom prst="line">
            <a:avLst/>
          </a:prstGeom>
          <a:noFill/>
          <a:ln w="76200" cmpd="tri">
            <a:solidFill>
              <a:srgbClr val="FF0000"/>
            </a:solidFill>
            <a:round/>
            <a:headEnd/>
            <a:tailEnd type="stealth" w="med" len="med"/>
          </a:ln>
          <a:effectLst/>
        </p:spPr>
        <p:txBody>
          <a:bodyPr>
            <a:prstTxWarp prst="textNoShape">
              <a:avLst/>
            </a:prstTxWarp>
          </a:bodyPr>
          <a:lstStyle/>
          <a:p>
            <a:endParaRPr lang="en-US"/>
          </a:p>
        </p:txBody>
      </p:sp>
      <p:sp>
        <p:nvSpPr>
          <p:cNvPr id="198667" name="Text Box 11"/>
          <p:cNvSpPr txBox="1">
            <a:spLocks noChangeArrowheads="1"/>
          </p:cNvSpPr>
          <p:nvPr/>
        </p:nvSpPr>
        <p:spPr bwMode="auto">
          <a:xfrm>
            <a:off x="7299325" y="803275"/>
            <a:ext cx="850900" cy="457200"/>
          </a:xfrm>
          <a:prstGeom prst="rect">
            <a:avLst/>
          </a:prstGeom>
          <a:noFill/>
          <a:ln w="9525">
            <a:noFill/>
            <a:miter lim="800000"/>
            <a:headEnd/>
            <a:tailEnd/>
          </a:ln>
          <a:effectLst/>
        </p:spPr>
        <p:txBody>
          <a:bodyPr wrap="none">
            <a:prstTxWarp prst="textNoShape">
              <a:avLst/>
            </a:prstTxWarp>
            <a:spAutoFit/>
          </a:bodyPr>
          <a:lstStyle/>
          <a:p>
            <a:r>
              <a:rPr lang="en-US" sz="2400">
                <a:solidFill>
                  <a:srgbClr val="FF0000"/>
                </a:solidFill>
                <a:latin typeface="Times New Roman" charset="0"/>
              </a:rPr>
              <a:t>S</a:t>
            </a:r>
            <a:r>
              <a:rPr lang="en-US" sz="2400" baseline="-25000">
                <a:solidFill>
                  <a:srgbClr val="FF0000"/>
                </a:solidFill>
                <a:latin typeface="Times New Roman" charset="0"/>
              </a:rPr>
              <a:t>Hmax</a:t>
            </a:r>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7" name="TextBox 16"/>
          <p:cNvSpPr txBox="1"/>
          <p:nvPr/>
        </p:nvSpPr>
        <p:spPr>
          <a:xfrm>
            <a:off x="2963315" y="203206"/>
            <a:ext cx="3164849" cy="584776"/>
          </a:xfrm>
          <a:prstGeom prst="rect">
            <a:avLst/>
          </a:prstGeom>
          <a:noFill/>
        </p:spPr>
        <p:txBody>
          <a:bodyPr wrap="none" rtlCol="0">
            <a:spAutoFit/>
          </a:bodyPr>
          <a:lstStyle/>
          <a:p>
            <a:r>
              <a:rPr lang="en-US" sz="3200" dirty="0" smtClean="0">
                <a:latin typeface="Arial"/>
                <a:cs typeface="Arial"/>
              </a:rPr>
              <a:t>Wellbore Failure</a:t>
            </a:r>
            <a:endParaRPr lang="en-US" sz="3200" dirty="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p:txBody>
          <a:bodyPr/>
          <a:lstStyle/>
          <a:p>
            <a:endParaRPr lang="en-US"/>
          </a:p>
        </p:txBody>
      </p:sp>
      <p:sp>
        <p:nvSpPr>
          <p:cNvPr id="124931" name="Rectangle 1027"/>
          <p:cNvSpPr>
            <a:spLocks noGrp="1" noChangeArrowheads="1"/>
          </p:cNvSpPr>
          <p:nvPr>
            <p:ph type="body" idx="1"/>
          </p:nvPr>
        </p:nvSpPr>
        <p:spPr/>
        <p:txBody>
          <a:bodyPr/>
          <a:lstStyle/>
          <a:p>
            <a:endParaRPr lang="en-US"/>
          </a:p>
        </p:txBody>
      </p:sp>
      <p:pic>
        <p:nvPicPr>
          <p:cNvPr id="124933" name="Picture 1029"/>
          <p:cNvPicPr>
            <a:picLocks noChangeAspect="1" noChangeArrowheads="1"/>
          </p:cNvPicPr>
          <p:nvPr/>
        </p:nvPicPr>
        <p:blipFill>
          <a:blip r:embed="rId2"/>
          <a:srcRect l="21404" t="16667" r="19954" b="1515"/>
          <a:stretch>
            <a:fillRect/>
          </a:stretch>
        </p:blipFill>
        <p:spPr bwMode="auto">
          <a:xfrm>
            <a:off x="1579563" y="200025"/>
            <a:ext cx="5984875" cy="645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1442" name="Picture 1026"/>
          <p:cNvPicPr>
            <a:picLocks noChangeAspect="1" noChangeArrowheads="1"/>
          </p:cNvPicPr>
          <p:nvPr>
            <p:ph type="clipArt" sz="half" idx="1"/>
          </p:nvPr>
        </p:nvPicPr>
        <p:blipFill>
          <a:blip r:embed="rId3"/>
          <a:srcRect b="2069"/>
          <a:stretch>
            <a:fillRect/>
          </a:stretch>
        </p:blipFill>
        <p:spPr>
          <a:xfrm>
            <a:off x="1295400" y="1066800"/>
            <a:ext cx="6096000" cy="5334000"/>
          </a:xfrm>
        </p:spPr>
      </p:pic>
      <p:sp>
        <p:nvSpPr>
          <p:cNvPr id="61443" name="Text Box 1027"/>
          <p:cNvSpPr txBox="1">
            <a:spLocks noChangeArrowheads="1"/>
          </p:cNvSpPr>
          <p:nvPr/>
        </p:nvSpPr>
        <p:spPr bwMode="auto">
          <a:xfrm>
            <a:off x="1159930" y="169336"/>
            <a:ext cx="6858000" cy="584776"/>
          </a:xfrm>
          <a:prstGeom prst="rect">
            <a:avLst/>
          </a:prstGeom>
          <a:noFill/>
          <a:ln w="12700" cap="sq">
            <a:noFill/>
            <a:miter lim="800000"/>
            <a:headEnd type="none" w="sm" len="sm"/>
            <a:tailEnd type="none" w="sm" len="sm"/>
          </a:ln>
          <a:effectLst/>
        </p:spPr>
        <p:txBody>
          <a:bodyPr>
            <a:prstTxWarp prst="textNoShape">
              <a:avLst/>
            </a:prstTxWarp>
            <a:spAutoFit/>
          </a:bodyPr>
          <a:lstStyle/>
          <a:p>
            <a:pPr algn="ctr"/>
            <a:r>
              <a:rPr lang="en-US" sz="3200" dirty="0" smtClean="0">
                <a:latin typeface="Arial" charset="0"/>
              </a:rPr>
              <a:t>Drilling-Induced Tensile Fractures</a:t>
            </a:r>
            <a:endParaRPr lang="en-US" sz="3200" dirty="0">
              <a:latin typeface="Arial" charset="0"/>
            </a:endParaRPr>
          </a:p>
        </p:txBody>
      </p:sp>
      <p:sp>
        <p:nvSpPr>
          <p:cNvPr id="61444" name="Text Box 1028"/>
          <p:cNvSpPr txBox="1">
            <a:spLocks noChangeArrowheads="1"/>
          </p:cNvSpPr>
          <p:nvPr/>
        </p:nvSpPr>
        <p:spPr bwMode="auto">
          <a:xfrm>
            <a:off x="2362200" y="6143625"/>
            <a:ext cx="1219200" cy="366713"/>
          </a:xfrm>
          <a:prstGeom prst="rect">
            <a:avLst/>
          </a:prstGeom>
          <a:noFill/>
          <a:ln w="12700" cap="sq">
            <a:noFill/>
            <a:miter lim="800000"/>
            <a:headEnd type="none" w="sm" len="sm"/>
            <a:tailEnd type="none" w="sm" len="sm"/>
          </a:ln>
          <a:effectLst/>
        </p:spPr>
        <p:txBody>
          <a:bodyPr>
            <a:prstTxWarp prst="textNoShape">
              <a:avLst/>
            </a:prstTxWarp>
            <a:spAutoFit/>
          </a:bodyPr>
          <a:lstStyle/>
          <a:p>
            <a:pPr algn="ctr">
              <a:spcBef>
                <a:spcPct val="50000"/>
              </a:spcBef>
            </a:pPr>
            <a:r>
              <a:rPr lang="en-US" sz="1800"/>
              <a:t>FMI</a:t>
            </a:r>
          </a:p>
        </p:txBody>
      </p:sp>
      <p:sp>
        <p:nvSpPr>
          <p:cNvPr id="61445" name="Text Box 1029"/>
          <p:cNvSpPr txBox="1">
            <a:spLocks noChangeArrowheads="1"/>
          </p:cNvSpPr>
          <p:nvPr/>
        </p:nvSpPr>
        <p:spPr bwMode="auto">
          <a:xfrm>
            <a:off x="5543550" y="6257925"/>
            <a:ext cx="1219200" cy="366713"/>
          </a:xfrm>
          <a:prstGeom prst="rect">
            <a:avLst/>
          </a:prstGeom>
          <a:noFill/>
          <a:ln w="12700" cap="sq">
            <a:noFill/>
            <a:miter lim="800000"/>
            <a:headEnd type="none" w="sm" len="sm"/>
            <a:tailEnd type="none" w="sm" len="sm"/>
          </a:ln>
          <a:effectLst/>
        </p:spPr>
        <p:txBody>
          <a:bodyPr>
            <a:prstTxWarp prst="textNoShape">
              <a:avLst/>
            </a:prstTxWarp>
            <a:spAutoFit/>
          </a:bodyPr>
          <a:lstStyle/>
          <a:p>
            <a:pPr algn="ctr">
              <a:spcBef>
                <a:spcPct val="50000"/>
              </a:spcBef>
            </a:pPr>
            <a:r>
              <a:rPr lang="en-US" sz="1800"/>
              <a:t>FMS</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190500"/>
            <a:ext cx="7772400" cy="533400"/>
          </a:xfrm>
        </p:spPr>
        <p:txBody>
          <a:bodyPr>
            <a:noAutofit/>
          </a:bodyPr>
          <a:lstStyle/>
          <a:p>
            <a:r>
              <a:rPr lang="en-US" sz="3200" dirty="0" err="1">
                <a:latin typeface="Arial"/>
                <a:cs typeface="Arial"/>
              </a:rPr>
              <a:t>Visund</a:t>
            </a:r>
            <a:r>
              <a:rPr lang="en-US" sz="3200" dirty="0">
                <a:latin typeface="Arial"/>
                <a:cs typeface="Arial"/>
              </a:rPr>
              <a:t> Field</a:t>
            </a:r>
            <a:r>
              <a:rPr lang="en-US" sz="3200" dirty="0" smtClean="0">
                <a:latin typeface="Arial"/>
                <a:cs typeface="Arial"/>
              </a:rPr>
              <a:t> Stress Orientations</a:t>
            </a:r>
            <a:endParaRPr lang="en-US" sz="3200" dirty="0">
              <a:latin typeface="Arial"/>
              <a:cs typeface="Arial"/>
            </a:endParaRPr>
          </a:p>
        </p:txBody>
      </p:sp>
      <p:pic>
        <p:nvPicPr>
          <p:cNvPr id="92163" name="Picture 3" descr="Visund Leakage Map"/>
          <p:cNvPicPr>
            <a:picLocks noChangeAspect="1" noChangeArrowheads="1"/>
          </p:cNvPicPr>
          <p:nvPr/>
        </p:nvPicPr>
        <p:blipFill>
          <a:blip r:embed="rId2"/>
          <a:srcRect/>
          <a:stretch>
            <a:fillRect/>
          </a:stretch>
        </p:blipFill>
        <p:spPr bwMode="auto">
          <a:xfrm>
            <a:off x="457200" y="1198563"/>
            <a:ext cx="8234363" cy="4897437"/>
          </a:xfrm>
          <a:prstGeom prst="rect">
            <a:avLst/>
          </a:prstGeom>
          <a:noFill/>
        </p:spPr>
      </p:pic>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04349" y="25407"/>
            <a:ext cx="8119518" cy="762000"/>
          </a:xfrm>
        </p:spPr>
        <p:txBody>
          <a:bodyPr>
            <a:noAutofit/>
          </a:bodyPr>
          <a:lstStyle/>
          <a:p>
            <a:r>
              <a:rPr lang="en-US" sz="3200" dirty="0">
                <a:latin typeface="Arial"/>
                <a:cs typeface="Arial"/>
              </a:rPr>
              <a:t>Why</a:t>
            </a:r>
            <a:r>
              <a:rPr lang="en-US" sz="3200" dirty="0" smtClean="0">
                <a:latin typeface="Arial"/>
                <a:cs typeface="Arial"/>
              </a:rPr>
              <a:t> Does Wellbore </a:t>
            </a:r>
            <a:r>
              <a:rPr lang="en-US" sz="3200" dirty="0">
                <a:latin typeface="Arial"/>
                <a:cs typeface="Arial"/>
              </a:rPr>
              <a:t>Failure</a:t>
            </a:r>
            <a:r>
              <a:rPr lang="en-US" sz="3200" dirty="0" smtClean="0">
                <a:latin typeface="Arial"/>
                <a:cs typeface="Arial"/>
              </a:rPr>
              <a:t> Work So Well for Determining Stress Orientations?</a:t>
            </a:r>
            <a:endParaRPr lang="en-US" sz="3200" dirty="0">
              <a:latin typeface="Arial"/>
              <a:cs typeface="Arial"/>
            </a:endParaRPr>
          </a:p>
        </p:txBody>
      </p:sp>
      <p:sp>
        <p:nvSpPr>
          <p:cNvPr id="38915" name="Rectangle 3"/>
          <p:cNvSpPr>
            <a:spLocks noGrp="1" noChangeArrowheads="1"/>
          </p:cNvSpPr>
          <p:nvPr>
            <p:ph type="body" idx="1"/>
          </p:nvPr>
        </p:nvSpPr>
        <p:spPr>
          <a:xfrm>
            <a:off x="762000" y="1752600"/>
            <a:ext cx="7772400" cy="4191000"/>
          </a:xfrm>
        </p:spPr>
        <p:txBody>
          <a:bodyPr/>
          <a:lstStyle/>
          <a:p>
            <a:pPr algn="just">
              <a:buNone/>
            </a:pPr>
            <a:r>
              <a:rPr lang="en-US" sz="2000" b="0" dirty="0">
                <a:solidFill>
                  <a:schemeClr val="tx1"/>
                </a:solidFill>
                <a:latin typeface="Times New Roman" charset="0"/>
              </a:rPr>
              <a:t>At the point of minimum compression around the wellbore (</a:t>
            </a:r>
            <a:r>
              <a:rPr lang="en-US" sz="2000" b="0" dirty="0" err="1">
                <a:solidFill>
                  <a:schemeClr val="tx1"/>
                </a:solidFill>
                <a:latin typeface="Times New Roman" charset="0"/>
              </a:rPr>
              <a:t>i.e</a:t>
            </a:r>
            <a:r>
              <a:rPr lang="en-US" sz="2000" b="0" dirty="0">
                <a:solidFill>
                  <a:schemeClr val="tx1"/>
                </a:solidFill>
                <a:latin typeface="Times New Roman" charset="0"/>
              </a:rPr>
              <a:t>, at </a:t>
            </a:r>
            <a:r>
              <a:rPr lang="en-US" sz="2000" b="0" dirty="0" err="1">
                <a:solidFill>
                  <a:schemeClr val="tx1"/>
                </a:solidFill>
                <a:latin typeface="Symbol" charset="2"/>
              </a:rPr>
              <a:t>q</a:t>
            </a:r>
            <a:r>
              <a:rPr lang="en-US" sz="2000" b="0" dirty="0">
                <a:solidFill>
                  <a:schemeClr val="tx1"/>
                </a:solidFill>
                <a:latin typeface="Times New Roman" charset="0"/>
              </a:rPr>
              <a:t> = 0, parallel to </a:t>
            </a:r>
            <a:r>
              <a:rPr lang="en-US" sz="2000" b="0" dirty="0" err="1">
                <a:solidFill>
                  <a:schemeClr val="tx1"/>
                </a:solidFill>
                <a:latin typeface="Times New Roman" charset="0"/>
              </a:rPr>
              <a:t>S</a:t>
            </a:r>
            <a:r>
              <a:rPr lang="en-US" sz="2000" b="0" baseline="-30000" dirty="0" err="1">
                <a:solidFill>
                  <a:schemeClr val="tx1"/>
                </a:solidFill>
                <a:latin typeface="Times New Roman" charset="0"/>
              </a:rPr>
              <a:t>Hmax</a:t>
            </a:r>
            <a:r>
              <a:rPr lang="en-US" sz="2000" b="0" dirty="0">
                <a:solidFill>
                  <a:schemeClr val="tx1"/>
                </a:solidFill>
                <a:latin typeface="Times New Roman" charset="0"/>
              </a:rPr>
              <a:t>), Equation (1) reduces to </a:t>
            </a:r>
          </a:p>
          <a:p>
            <a:pPr algn="just">
              <a:buNone/>
            </a:pPr>
            <a:endParaRPr lang="en-US" sz="2000" b="0" dirty="0">
              <a:solidFill>
                <a:schemeClr val="tx1"/>
              </a:solidFill>
              <a:latin typeface="Times New Roman" charset="0"/>
            </a:endParaRPr>
          </a:p>
          <a:p>
            <a:pPr algn="ctr">
              <a:buNone/>
            </a:pPr>
            <a:r>
              <a:rPr lang="en-US" sz="2000" b="0" dirty="0" err="1">
                <a:solidFill>
                  <a:schemeClr val="tx1"/>
                </a:solidFill>
                <a:latin typeface="Symbol" charset="2"/>
              </a:rPr>
              <a:t>s</a:t>
            </a:r>
            <a:r>
              <a:rPr lang="en-US" sz="2000" b="0" baseline="-30000" dirty="0" err="1">
                <a:solidFill>
                  <a:schemeClr val="tx1"/>
                </a:solidFill>
                <a:latin typeface="Symbol" charset="2"/>
              </a:rPr>
              <a:t>qq</a:t>
            </a:r>
            <a:r>
              <a:rPr lang="en-US" sz="2000" b="0" baseline="30000" dirty="0" err="1">
                <a:solidFill>
                  <a:schemeClr val="tx1"/>
                </a:solidFill>
              </a:rPr>
              <a:t>min</a:t>
            </a:r>
            <a:r>
              <a:rPr lang="en-US" sz="2000" b="0" dirty="0">
                <a:solidFill>
                  <a:schemeClr val="tx1"/>
                </a:solidFill>
              </a:rPr>
              <a:t> =  3S</a:t>
            </a:r>
            <a:r>
              <a:rPr lang="en-US" sz="2000" b="0" baseline="-30000" dirty="0">
                <a:solidFill>
                  <a:schemeClr val="tx1"/>
                </a:solidFill>
              </a:rPr>
              <a:t>hmin</a:t>
            </a:r>
            <a:r>
              <a:rPr lang="en-US" sz="2000" b="0" dirty="0">
                <a:solidFill>
                  <a:schemeClr val="tx1"/>
                </a:solidFill>
              </a:rPr>
              <a:t> - </a:t>
            </a:r>
            <a:r>
              <a:rPr lang="en-US" sz="2000" b="0" dirty="0" err="1">
                <a:solidFill>
                  <a:schemeClr val="tx1"/>
                </a:solidFill>
              </a:rPr>
              <a:t>S</a:t>
            </a:r>
            <a:r>
              <a:rPr lang="en-US" sz="2000" b="0" baseline="-30000" dirty="0" err="1">
                <a:solidFill>
                  <a:schemeClr val="tx1"/>
                </a:solidFill>
              </a:rPr>
              <a:t>Hmax</a:t>
            </a:r>
            <a:r>
              <a:rPr lang="en-US" sz="2000" b="0" dirty="0">
                <a:solidFill>
                  <a:schemeClr val="tx1"/>
                </a:solidFill>
              </a:rPr>
              <a:t> - 2P</a:t>
            </a:r>
            <a:r>
              <a:rPr lang="en-US" sz="2000" b="0" baseline="-30000" dirty="0">
                <a:solidFill>
                  <a:schemeClr val="tx1"/>
                </a:solidFill>
              </a:rPr>
              <a:t>0</a:t>
            </a:r>
            <a:r>
              <a:rPr lang="en-US" sz="2000" b="0" dirty="0">
                <a:solidFill>
                  <a:schemeClr val="tx1"/>
                </a:solidFill>
              </a:rPr>
              <a:t> - </a:t>
            </a:r>
            <a:r>
              <a:rPr lang="en-US" sz="2000" b="0" dirty="0">
                <a:solidFill>
                  <a:schemeClr val="tx1"/>
                </a:solidFill>
                <a:latin typeface="Symbol" charset="2"/>
              </a:rPr>
              <a:t>D</a:t>
            </a:r>
            <a:r>
              <a:rPr lang="en-US" sz="2000" b="0" dirty="0">
                <a:solidFill>
                  <a:schemeClr val="tx1"/>
                </a:solidFill>
              </a:rPr>
              <a:t>P - </a:t>
            </a:r>
            <a:r>
              <a:rPr lang="en-US" sz="2000" b="0" dirty="0" err="1">
                <a:solidFill>
                  <a:schemeClr val="tx1"/>
                </a:solidFill>
                <a:latin typeface="Symbol" charset="2"/>
              </a:rPr>
              <a:t>s</a:t>
            </a:r>
            <a:r>
              <a:rPr lang="en-US" sz="2000" b="0" baseline="30000" dirty="0" err="1">
                <a:solidFill>
                  <a:schemeClr val="tx1"/>
                </a:solidFill>
                <a:latin typeface="Symbol" charset="2"/>
              </a:rPr>
              <a:t>D</a:t>
            </a:r>
            <a:r>
              <a:rPr lang="en-US" sz="2000" b="0" baseline="30000" dirty="0" err="1">
                <a:solidFill>
                  <a:schemeClr val="tx1"/>
                </a:solidFill>
              </a:rPr>
              <a:t>T</a:t>
            </a:r>
            <a:endParaRPr lang="en-US" sz="2000" b="0" dirty="0">
              <a:solidFill>
                <a:schemeClr val="tx1"/>
              </a:solidFill>
            </a:endParaRPr>
          </a:p>
          <a:p>
            <a:pPr algn="ctr">
              <a:buNone/>
            </a:pPr>
            <a:r>
              <a:rPr lang="en-US" b="0" dirty="0">
                <a:solidFill>
                  <a:schemeClr val="tx1"/>
                </a:solidFill>
              </a:rPr>
              <a:t> </a:t>
            </a:r>
          </a:p>
          <a:p>
            <a:pPr>
              <a:buNone/>
            </a:pPr>
            <a:r>
              <a:rPr lang="en-US" sz="2000" b="0" dirty="0">
                <a:solidFill>
                  <a:schemeClr val="tx1"/>
                </a:solidFill>
                <a:latin typeface="Times New Roman" charset="0"/>
              </a:rPr>
              <a:t>Whereas, at the point of maximum stress concentration around the wellbore (</a:t>
            </a:r>
            <a:r>
              <a:rPr lang="en-US" sz="2000" b="0" dirty="0" err="1">
                <a:solidFill>
                  <a:schemeClr val="tx1"/>
                </a:solidFill>
                <a:latin typeface="Times New Roman" charset="0"/>
              </a:rPr>
              <a:t>i.e</a:t>
            </a:r>
            <a:r>
              <a:rPr lang="en-US" sz="2000" b="0" dirty="0">
                <a:solidFill>
                  <a:schemeClr val="tx1"/>
                </a:solidFill>
                <a:latin typeface="Times New Roman" charset="0"/>
              </a:rPr>
              <a:t>, at </a:t>
            </a:r>
            <a:r>
              <a:rPr lang="en-US" sz="2000" b="0" dirty="0" err="1">
                <a:solidFill>
                  <a:schemeClr val="tx1"/>
                </a:solidFill>
                <a:latin typeface="Symbol" charset="2"/>
              </a:rPr>
              <a:t>q</a:t>
            </a:r>
            <a:r>
              <a:rPr lang="en-US" sz="2000" b="0" dirty="0">
                <a:solidFill>
                  <a:schemeClr val="tx1"/>
                </a:solidFill>
                <a:latin typeface="Times New Roman" charset="0"/>
              </a:rPr>
              <a:t> = 90°, parallel to </a:t>
            </a:r>
            <a:r>
              <a:rPr lang="en-US" sz="2000" b="0" dirty="0" err="1">
                <a:solidFill>
                  <a:schemeClr val="tx1"/>
                </a:solidFill>
                <a:latin typeface="Times New Roman" charset="0"/>
              </a:rPr>
              <a:t>S</a:t>
            </a:r>
            <a:r>
              <a:rPr lang="en-US" sz="2000" b="0" baseline="-30000" dirty="0" err="1">
                <a:solidFill>
                  <a:schemeClr val="tx1"/>
                </a:solidFill>
                <a:latin typeface="Times New Roman" charset="0"/>
              </a:rPr>
              <a:t>hmin</a:t>
            </a:r>
            <a:r>
              <a:rPr lang="en-US" sz="2000" b="0" dirty="0">
                <a:solidFill>
                  <a:schemeClr val="tx1"/>
                </a:solidFill>
                <a:latin typeface="Times New Roman" charset="0"/>
              </a:rPr>
              <a:t>), </a:t>
            </a:r>
          </a:p>
          <a:p>
            <a:pPr algn="just">
              <a:buNone/>
            </a:pPr>
            <a:r>
              <a:rPr lang="en-US" sz="2000" b="0" dirty="0">
                <a:solidFill>
                  <a:schemeClr val="tx1"/>
                </a:solidFill>
                <a:latin typeface="Times New Roman" charset="0"/>
              </a:rPr>
              <a:t> </a:t>
            </a:r>
          </a:p>
          <a:p>
            <a:pPr algn="ctr">
              <a:buNone/>
            </a:pPr>
            <a:r>
              <a:rPr lang="en-US" sz="2000" b="0" dirty="0" err="1">
                <a:solidFill>
                  <a:schemeClr val="tx1"/>
                </a:solidFill>
                <a:latin typeface="Symbol" charset="2"/>
              </a:rPr>
              <a:t>s</a:t>
            </a:r>
            <a:r>
              <a:rPr lang="en-US" sz="2000" b="0" baseline="-30000" dirty="0" err="1">
                <a:solidFill>
                  <a:schemeClr val="tx1"/>
                </a:solidFill>
                <a:latin typeface="Symbol" charset="2"/>
              </a:rPr>
              <a:t>qq</a:t>
            </a:r>
            <a:r>
              <a:rPr lang="en-US" sz="2000" b="0" baseline="30000" dirty="0" err="1">
                <a:solidFill>
                  <a:schemeClr val="tx1"/>
                </a:solidFill>
              </a:rPr>
              <a:t>max</a:t>
            </a:r>
            <a:r>
              <a:rPr lang="en-US" sz="2000" b="0" dirty="0">
                <a:solidFill>
                  <a:schemeClr val="tx1"/>
                </a:solidFill>
              </a:rPr>
              <a:t> =  3S</a:t>
            </a:r>
            <a:r>
              <a:rPr lang="en-US" sz="2000" b="0" baseline="-30000" dirty="0">
                <a:solidFill>
                  <a:schemeClr val="tx1"/>
                </a:solidFill>
              </a:rPr>
              <a:t>Hmax</a:t>
            </a:r>
            <a:r>
              <a:rPr lang="en-US" sz="2000" b="0" dirty="0">
                <a:solidFill>
                  <a:schemeClr val="tx1"/>
                </a:solidFill>
              </a:rPr>
              <a:t> - </a:t>
            </a:r>
            <a:r>
              <a:rPr lang="en-US" sz="2000" b="0" dirty="0" err="1">
                <a:solidFill>
                  <a:schemeClr val="tx1"/>
                </a:solidFill>
              </a:rPr>
              <a:t>S</a:t>
            </a:r>
            <a:r>
              <a:rPr lang="en-US" sz="2000" b="0" baseline="-30000" dirty="0" err="1">
                <a:solidFill>
                  <a:schemeClr val="tx1"/>
                </a:solidFill>
              </a:rPr>
              <a:t>hmin</a:t>
            </a:r>
            <a:r>
              <a:rPr lang="en-US" sz="2000" b="0" dirty="0">
                <a:solidFill>
                  <a:schemeClr val="tx1"/>
                </a:solidFill>
              </a:rPr>
              <a:t> - 2P</a:t>
            </a:r>
            <a:r>
              <a:rPr lang="en-US" sz="2000" b="0" baseline="-30000" dirty="0">
                <a:solidFill>
                  <a:schemeClr val="tx1"/>
                </a:solidFill>
              </a:rPr>
              <a:t>0</a:t>
            </a:r>
            <a:r>
              <a:rPr lang="en-US" sz="2000" b="0" dirty="0">
                <a:solidFill>
                  <a:schemeClr val="tx1"/>
                </a:solidFill>
              </a:rPr>
              <a:t> - </a:t>
            </a:r>
            <a:r>
              <a:rPr lang="en-US" sz="2000" b="0" dirty="0">
                <a:solidFill>
                  <a:schemeClr val="tx1"/>
                </a:solidFill>
                <a:latin typeface="Symbol" charset="2"/>
              </a:rPr>
              <a:t>D</a:t>
            </a:r>
            <a:r>
              <a:rPr lang="en-US" sz="2000" b="0" dirty="0">
                <a:solidFill>
                  <a:schemeClr val="tx1"/>
                </a:solidFill>
              </a:rPr>
              <a:t>P - </a:t>
            </a:r>
            <a:r>
              <a:rPr lang="en-US" sz="2000" b="0" dirty="0" err="1">
                <a:solidFill>
                  <a:schemeClr val="tx1"/>
                </a:solidFill>
                <a:latin typeface="Symbol" charset="2"/>
              </a:rPr>
              <a:t>s</a:t>
            </a:r>
            <a:r>
              <a:rPr lang="en-US" sz="2000" b="0" baseline="30000" dirty="0" err="1">
                <a:solidFill>
                  <a:schemeClr val="tx1"/>
                </a:solidFill>
                <a:latin typeface="Symbol" charset="2"/>
              </a:rPr>
              <a:t>D</a:t>
            </a:r>
            <a:r>
              <a:rPr lang="en-US" sz="2000" b="0" baseline="30000" dirty="0" err="1">
                <a:solidFill>
                  <a:schemeClr val="tx1"/>
                </a:solidFill>
              </a:rPr>
              <a:t>T</a:t>
            </a:r>
            <a:r>
              <a:rPr lang="en-US" sz="2000" b="0" dirty="0">
                <a:solidFill>
                  <a:schemeClr val="tx1"/>
                </a:solidFill>
              </a:rPr>
              <a:t>    </a:t>
            </a:r>
          </a:p>
          <a:p>
            <a:pPr algn="ctr"/>
            <a:endParaRPr lang="en-US" sz="2000" b="0" dirty="0">
              <a:solidFill>
                <a:schemeClr val="tx1"/>
              </a:solidFill>
            </a:endParaRPr>
          </a:p>
          <a:p>
            <a:pPr algn="ctr">
              <a:buNone/>
            </a:pPr>
            <a:r>
              <a:rPr lang="en-US" sz="2000" b="0" dirty="0" err="1">
                <a:solidFill>
                  <a:schemeClr val="tx1"/>
                </a:solidFill>
                <a:latin typeface="Symbol" charset="2"/>
              </a:rPr>
              <a:t>s</a:t>
            </a:r>
            <a:r>
              <a:rPr lang="en-US" sz="2000" b="0" baseline="-30000" dirty="0" err="1">
                <a:solidFill>
                  <a:schemeClr val="tx1"/>
                </a:solidFill>
                <a:latin typeface="Symbol" charset="2"/>
              </a:rPr>
              <a:t>qq</a:t>
            </a:r>
            <a:r>
              <a:rPr lang="en-US" sz="2000" b="0" baseline="30000" dirty="0" err="1">
                <a:solidFill>
                  <a:schemeClr val="tx1"/>
                </a:solidFill>
              </a:rPr>
              <a:t>max</a:t>
            </a:r>
            <a:r>
              <a:rPr lang="en-US" sz="2000" b="0" dirty="0">
                <a:solidFill>
                  <a:schemeClr val="tx1"/>
                </a:solidFill>
              </a:rPr>
              <a:t> - </a:t>
            </a:r>
            <a:r>
              <a:rPr lang="en-US" sz="2000" b="0" dirty="0" err="1">
                <a:solidFill>
                  <a:schemeClr val="tx1"/>
                </a:solidFill>
                <a:latin typeface="Symbol" charset="2"/>
              </a:rPr>
              <a:t>s</a:t>
            </a:r>
            <a:r>
              <a:rPr lang="en-US" sz="2000" b="0" baseline="-30000" dirty="0" err="1">
                <a:solidFill>
                  <a:schemeClr val="tx1"/>
                </a:solidFill>
                <a:latin typeface="Symbol" charset="2"/>
              </a:rPr>
              <a:t>qq</a:t>
            </a:r>
            <a:r>
              <a:rPr lang="en-US" sz="2000" b="0" baseline="30000" dirty="0" err="1">
                <a:solidFill>
                  <a:schemeClr val="tx1"/>
                </a:solidFill>
              </a:rPr>
              <a:t>min</a:t>
            </a:r>
            <a:r>
              <a:rPr lang="en-US" sz="2000" b="0" dirty="0">
                <a:solidFill>
                  <a:schemeClr val="tx1"/>
                </a:solidFill>
              </a:rPr>
              <a:t> =   4 (</a:t>
            </a:r>
            <a:r>
              <a:rPr lang="en-US" sz="2000" b="0" dirty="0" err="1">
                <a:solidFill>
                  <a:schemeClr val="tx1"/>
                </a:solidFill>
              </a:rPr>
              <a:t>S</a:t>
            </a:r>
            <a:r>
              <a:rPr lang="en-US" sz="2000" b="0" baseline="-30000" dirty="0" err="1">
                <a:solidFill>
                  <a:schemeClr val="tx1"/>
                </a:solidFill>
              </a:rPr>
              <a:t>Hmax</a:t>
            </a:r>
            <a:r>
              <a:rPr lang="en-US" sz="2000" b="0" dirty="0">
                <a:solidFill>
                  <a:schemeClr val="tx1"/>
                </a:solidFill>
              </a:rPr>
              <a:t>- </a:t>
            </a:r>
            <a:r>
              <a:rPr lang="en-US" sz="2000" b="0" dirty="0" err="1">
                <a:solidFill>
                  <a:schemeClr val="tx1"/>
                </a:solidFill>
              </a:rPr>
              <a:t>S</a:t>
            </a:r>
            <a:r>
              <a:rPr lang="en-US" sz="2000" b="0" baseline="-30000" dirty="0" err="1">
                <a:solidFill>
                  <a:schemeClr val="tx1"/>
                </a:solidFill>
              </a:rPr>
              <a:t>hmin</a:t>
            </a:r>
            <a:r>
              <a:rPr lang="en-US" sz="2000" b="0" dirty="0">
                <a:solidFill>
                  <a:schemeClr val="tx1"/>
                </a:solidFill>
              </a:rPr>
              <a:t>) </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5738"/>
            <a:ext cx="8229600" cy="1143000"/>
          </a:xfrm>
        </p:spPr>
        <p:txBody>
          <a:bodyPr>
            <a:normAutofit/>
          </a:bodyPr>
          <a:lstStyle/>
          <a:p>
            <a:r>
              <a:rPr lang="en-US" sz="3200" dirty="0" smtClean="0">
                <a:solidFill>
                  <a:schemeClr val="bg1"/>
                </a:solidFill>
                <a:latin typeface="Arial"/>
                <a:cs typeface="Arial"/>
              </a:rPr>
              <a:t>XMAC</a:t>
            </a:r>
            <a:r>
              <a:rPr lang="en-US" sz="3200" baseline="30000" dirty="0" smtClean="0">
                <a:solidFill>
                  <a:schemeClr val="bg1"/>
                </a:solidFill>
                <a:latin typeface="Arial"/>
                <a:cs typeface="Arial"/>
              </a:rPr>
              <a:t>sm</a:t>
            </a:r>
            <a:r>
              <a:rPr lang="en-US" sz="3200" dirty="0" smtClean="0">
                <a:solidFill>
                  <a:schemeClr val="bg1"/>
                </a:solidFill>
                <a:latin typeface="Arial"/>
                <a:cs typeface="Arial"/>
              </a:rPr>
              <a:t> F1 </a:t>
            </a:r>
            <a:r>
              <a:rPr lang="en-US" sz="3200" dirty="0" smtClean="0">
                <a:solidFill>
                  <a:schemeClr val="bg1"/>
                </a:solidFill>
                <a:latin typeface="Arial"/>
                <a:ea typeface="ＭＳ Ｐゴシック" pitchFamily="32" charset="-128"/>
                <a:cs typeface="Arial"/>
              </a:rPr>
              <a:t>Tool Design and Specifications</a:t>
            </a:r>
            <a:endParaRPr lang="en-US" sz="3200" dirty="0">
              <a:solidFill>
                <a:schemeClr val="bg1"/>
              </a:solidFill>
              <a:latin typeface="Arial"/>
              <a:cs typeface="Arial"/>
            </a:endParaRPr>
          </a:p>
        </p:txBody>
      </p:sp>
      <p:sp>
        <p:nvSpPr>
          <p:cNvPr id="4" name="Footer Placeholder 3"/>
          <p:cNvSpPr>
            <a:spLocks noGrp="1"/>
          </p:cNvSpPr>
          <p:nvPr>
            <p:ph type="ftr" sz="quarter" idx="10"/>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1E370FCD-887D-4F9A-991E-82A8E15C0A1B}" type="slidenum">
              <a:rPr lang="en-US" smtClean="0"/>
              <a:pPr/>
              <a:t>46</a:t>
            </a:fld>
            <a:endParaRPr lang="en-US"/>
          </a:p>
        </p:txBody>
      </p:sp>
      <p:pic>
        <p:nvPicPr>
          <p:cNvPr id="6" name="Picture 2"/>
          <p:cNvPicPr>
            <a:picLocks noChangeAspect="1" noChangeArrowheads="1"/>
          </p:cNvPicPr>
          <p:nvPr/>
        </p:nvPicPr>
        <p:blipFill>
          <a:blip r:embed="rId4" cstate="print"/>
          <a:srcRect/>
          <a:stretch>
            <a:fillRect/>
          </a:stretch>
        </p:blipFill>
        <p:spPr bwMode="auto">
          <a:xfrm>
            <a:off x="7315200" y="2057400"/>
            <a:ext cx="1649836" cy="3535363"/>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0" y="1752600"/>
            <a:ext cx="2520915" cy="4252840"/>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2743200" y="2895600"/>
          <a:ext cx="4416926" cy="2247900"/>
        </p:xfrm>
        <a:graphic>
          <a:graphicData uri="http://schemas.openxmlformats.org/presentationml/2006/ole">
            <p:oleObj spid="_x0000_s825346" name="Worksheet" r:id="rId6" imgW="3543300" imgH="1816100" progId="Excel.Sheet.12">
              <p:embed/>
            </p:oleObj>
          </a:graphicData>
        </a:graphic>
      </p:graphicFrame>
      <p:sp>
        <p:nvSpPr>
          <p:cNvPr id="11" name="TextBox 10"/>
          <p:cNvSpPr txBox="1"/>
          <p:nvPr/>
        </p:nvSpPr>
        <p:spPr>
          <a:xfrm>
            <a:off x="2514600" y="1600200"/>
            <a:ext cx="4876800" cy="1077218"/>
          </a:xfrm>
          <a:prstGeom prst="rect">
            <a:avLst/>
          </a:prstGeom>
          <a:noFill/>
        </p:spPr>
        <p:txBody>
          <a:bodyPr wrap="square" rtlCol="0">
            <a:spAutoFit/>
          </a:bodyPr>
          <a:lstStyle/>
          <a:p>
            <a:r>
              <a:rPr lang="en-US" sz="1600" dirty="0" smtClean="0">
                <a:solidFill>
                  <a:schemeClr val="tx2"/>
                </a:solidFill>
              </a:rPr>
              <a:t>Acquires 44 waveforms simultaneously at 30 ft/min:</a:t>
            </a:r>
          </a:p>
          <a:p>
            <a:r>
              <a:rPr lang="en-US" sz="1600" dirty="0" smtClean="0">
                <a:solidFill>
                  <a:schemeClr val="tx2"/>
                </a:solidFill>
              </a:rPr>
              <a:t> - 4 Delta-T</a:t>
            </a:r>
          </a:p>
          <a:p>
            <a:r>
              <a:rPr lang="en-US" sz="1600" dirty="0" smtClean="0">
                <a:solidFill>
                  <a:schemeClr val="tx2"/>
                </a:solidFill>
              </a:rPr>
              <a:t> - 8 Fullwave Monopole</a:t>
            </a:r>
          </a:p>
          <a:p>
            <a:r>
              <a:rPr lang="en-US" sz="1600" dirty="0" smtClean="0">
                <a:solidFill>
                  <a:schemeClr val="tx2"/>
                </a:solidFill>
              </a:rPr>
              <a:t> - 32 Cross Dipole</a:t>
            </a:r>
            <a:endParaRPr lang="en-US" sz="1600" dirty="0">
              <a:solidFill>
                <a:schemeClr val="tx2"/>
              </a:solidFill>
            </a:endParaRPr>
          </a:p>
        </p:txBody>
      </p:sp>
      <p:sp>
        <p:nvSpPr>
          <p:cNvPr id="12" name="TextBox 11"/>
          <p:cNvSpPr txBox="1"/>
          <p:nvPr/>
        </p:nvSpPr>
        <p:spPr>
          <a:xfrm>
            <a:off x="2743200" y="5486400"/>
            <a:ext cx="4537817" cy="830997"/>
          </a:xfrm>
          <a:prstGeom prst="rect">
            <a:avLst/>
          </a:prstGeom>
          <a:noFill/>
        </p:spPr>
        <p:txBody>
          <a:bodyPr wrap="square" rtlCol="0">
            <a:spAutoFit/>
          </a:bodyPr>
          <a:lstStyle/>
          <a:p>
            <a:r>
              <a:rPr lang="en-US" sz="1600" dirty="0" smtClean="0"/>
              <a:t>Acoustic Isolator has 45,000 lb compression and tensile rating and limits rotation about tool body to &lt; 1.5 degrees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68854" y="482595"/>
            <a:ext cx="8475145" cy="493713"/>
          </a:xfrm>
        </p:spPr>
        <p:txBody>
          <a:bodyPr>
            <a:noAutofit/>
          </a:bodyPr>
          <a:lstStyle/>
          <a:p>
            <a:r>
              <a:rPr lang="en-US" sz="3200" dirty="0" smtClean="0">
                <a:solidFill>
                  <a:srgbClr val="FFFFFF"/>
                </a:solidFill>
                <a:latin typeface="Arial"/>
                <a:cs typeface="Arial"/>
              </a:rPr>
              <a:t>Acoustic Anisotropy and Breakouts - </a:t>
            </a:r>
            <a:r>
              <a:rPr lang="en-US" sz="3200" dirty="0" err="1" smtClean="0">
                <a:solidFill>
                  <a:srgbClr val="FFFFFF"/>
                </a:solidFill>
                <a:latin typeface="Arial"/>
                <a:cs typeface="Arial"/>
              </a:rPr>
              <a:t>XMac</a:t>
            </a:r>
            <a:endParaRPr lang="en-US" sz="3200" dirty="0">
              <a:solidFill>
                <a:srgbClr val="FFFFFF"/>
              </a:solidFill>
              <a:latin typeface="Arial"/>
              <a:cs typeface="Arial"/>
            </a:endParaRPr>
          </a:p>
        </p:txBody>
      </p:sp>
      <p:pic>
        <p:nvPicPr>
          <p:cNvPr id="128003" name="Picture 3"/>
          <p:cNvPicPr>
            <a:picLocks noChangeAspect="1" noChangeArrowheads="1"/>
          </p:cNvPicPr>
          <p:nvPr/>
        </p:nvPicPr>
        <p:blipFill>
          <a:blip r:embed="rId2"/>
          <a:srcRect/>
          <a:stretch>
            <a:fillRect/>
          </a:stretch>
        </p:blipFill>
        <p:spPr bwMode="auto">
          <a:xfrm>
            <a:off x="475724" y="1388527"/>
            <a:ext cx="7920037" cy="52228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1938902" y="1371600"/>
            <a:ext cx="5181600" cy="3471863"/>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pic>
        <p:nvPicPr>
          <p:cNvPr id="98308" name="Picture 4" descr="randomlyfractured_model1"/>
          <p:cNvPicPr>
            <a:picLocks noChangeAspect="1" noChangeArrowheads="1"/>
          </p:cNvPicPr>
          <p:nvPr/>
        </p:nvPicPr>
        <p:blipFill>
          <a:blip r:embed="rId2"/>
          <a:srcRect/>
          <a:stretch>
            <a:fillRect/>
          </a:stretch>
        </p:blipFill>
        <p:spPr bwMode="auto">
          <a:xfrm>
            <a:off x="2015102" y="1582738"/>
            <a:ext cx="4419600" cy="3221037"/>
          </a:xfrm>
          <a:prstGeom prst="rect">
            <a:avLst/>
          </a:prstGeom>
          <a:noFill/>
        </p:spPr>
      </p:pic>
      <p:sp>
        <p:nvSpPr>
          <p:cNvPr id="98309" name="Text Box 5"/>
          <p:cNvSpPr txBox="1">
            <a:spLocks noChangeArrowheads="1"/>
          </p:cNvSpPr>
          <p:nvPr/>
        </p:nvSpPr>
        <p:spPr bwMode="auto">
          <a:xfrm>
            <a:off x="1357864" y="23816"/>
            <a:ext cx="6418293" cy="1372683"/>
          </a:xfrm>
          <a:prstGeom prst="rect">
            <a:avLst/>
          </a:prstGeom>
          <a:noFill/>
          <a:ln w="9525">
            <a:noFill/>
            <a:miter lim="800000"/>
            <a:headEnd/>
            <a:tailEnd/>
          </a:ln>
          <a:effectLst/>
        </p:spPr>
        <p:txBody>
          <a:bodyPr wrap="none">
            <a:prstTxWarp prst="textNoShape">
              <a:avLst/>
            </a:prstTxWarp>
            <a:spAutoFit/>
          </a:bodyPr>
          <a:lstStyle/>
          <a:p>
            <a:pPr algn="ctr" eaLnBrk="1" hangingPunct="1">
              <a:spcBef>
                <a:spcPct val="20000"/>
              </a:spcBef>
            </a:pPr>
            <a:r>
              <a:rPr lang="en-US" sz="2800" dirty="0">
                <a:solidFill>
                  <a:srgbClr val="000000"/>
                </a:solidFill>
                <a:latin typeface="Arial"/>
                <a:cs typeface="Arial"/>
              </a:rPr>
              <a:t>Stress-induced</a:t>
            </a:r>
            <a:r>
              <a:rPr lang="en-US" sz="2800" dirty="0" smtClean="0">
                <a:solidFill>
                  <a:srgbClr val="000000"/>
                </a:solidFill>
                <a:latin typeface="Arial"/>
                <a:cs typeface="Arial"/>
              </a:rPr>
              <a:t> Shear Wave Anisotropy</a:t>
            </a:r>
          </a:p>
          <a:p>
            <a:pPr algn="ctr" eaLnBrk="1" hangingPunct="1">
              <a:spcBef>
                <a:spcPct val="20000"/>
              </a:spcBef>
            </a:pPr>
            <a:endParaRPr lang="en-US" sz="2800" b="1" dirty="0" smtClean="0">
              <a:solidFill>
                <a:srgbClr val="000000"/>
              </a:solidFill>
              <a:latin typeface="Tahoma" charset="0"/>
            </a:endParaRPr>
          </a:p>
          <a:p>
            <a:pPr algn="ctr" eaLnBrk="1" hangingPunct="1">
              <a:spcBef>
                <a:spcPct val="20000"/>
              </a:spcBef>
            </a:pPr>
            <a:r>
              <a:rPr lang="en-US" dirty="0">
                <a:solidFill>
                  <a:srgbClr val="000000"/>
                </a:solidFill>
                <a:latin typeface="Tahoma" charset="0"/>
              </a:rPr>
              <a:t>Highly disordered system </a:t>
            </a:r>
          </a:p>
        </p:txBody>
      </p:sp>
      <p:grpSp>
        <p:nvGrpSpPr>
          <p:cNvPr id="2" name="Group 6"/>
          <p:cNvGrpSpPr>
            <a:grpSpLocks/>
          </p:cNvGrpSpPr>
          <p:nvPr/>
        </p:nvGrpSpPr>
        <p:grpSpPr bwMode="auto">
          <a:xfrm>
            <a:off x="2015102" y="1414463"/>
            <a:ext cx="5105400" cy="5387974"/>
            <a:chOff x="2400" y="891"/>
            <a:chExt cx="3216" cy="3394"/>
          </a:xfrm>
        </p:grpSpPr>
        <p:sp>
          <p:nvSpPr>
            <p:cNvPr id="98311" name="Rectangle 7"/>
            <p:cNvSpPr>
              <a:spLocks noChangeArrowheads="1"/>
            </p:cNvSpPr>
            <p:nvPr/>
          </p:nvSpPr>
          <p:spPr bwMode="auto">
            <a:xfrm>
              <a:off x="2928" y="3102"/>
              <a:ext cx="2688" cy="1183"/>
            </a:xfrm>
            <a:prstGeom prst="rect">
              <a:avLst/>
            </a:prstGeom>
            <a:noFill/>
            <a:ln w="9525">
              <a:noFill/>
              <a:miter lim="800000"/>
              <a:headEnd/>
              <a:tailEnd/>
            </a:ln>
            <a:effectLst/>
          </p:spPr>
          <p:txBody>
            <a:bodyPr>
              <a:prstTxWarp prst="textNoShape">
                <a:avLst/>
              </a:prstTxWarp>
              <a:spAutoFit/>
            </a:bodyPr>
            <a:lstStyle/>
            <a:p>
              <a:pPr eaLnBrk="1" hangingPunct="1">
                <a:spcBef>
                  <a:spcPct val="20000"/>
                </a:spcBef>
                <a:buFont typeface="Wingdings" charset="2"/>
                <a:buChar char="§"/>
              </a:pPr>
              <a:r>
                <a:rPr lang="en-US" sz="2000">
                  <a:solidFill>
                    <a:srgbClr val="000000"/>
                  </a:solidFill>
                  <a:latin typeface="Tahoma" charset="0"/>
                </a:rPr>
                <a:t> Preferential closure of</a:t>
              </a:r>
            </a:p>
            <a:p>
              <a:pPr eaLnBrk="1" hangingPunct="1">
                <a:spcBef>
                  <a:spcPct val="20000"/>
                </a:spcBef>
                <a:buFont typeface="Wingdings" charset="2"/>
                <a:buNone/>
              </a:pPr>
              <a:r>
                <a:rPr lang="en-US" sz="2000">
                  <a:solidFill>
                    <a:srgbClr val="000000"/>
                  </a:solidFill>
                  <a:latin typeface="Tahoma" charset="0"/>
                </a:rPr>
                <a:t>   fractures in response to </a:t>
              </a:r>
              <a:r>
                <a:rPr lang="en-US" sz="2000" b="1">
                  <a:solidFill>
                    <a:srgbClr val="000000"/>
                  </a:solidFill>
                  <a:latin typeface="Tahoma" charset="0"/>
                </a:rPr>
                <a:t>S</a:t>
              </a:r>
              <a:r>
                <a:rPr lang="en-US" b="1" baseline="-15000">
                  <a:solidFill>
                    <a:srgbClr val="000000"/>
                  </a:solidFill>
                  <a:latin typeface="Tahoma" charset="0"/>
                </a:rPr>
                <a:t>Hmax</a:t>
              </a:r>
            </a:p>
            <a:p>
              <a:pPr eaLnBrk="1" hangingPunct="1">
                <a:spcBef>
                  <a:spcPct val="20000"/>
                </a:spcBef>
                <a:buFont typeface="Wingdings" charset="2"/>
                <a:buChar char="§"/>
              </a:pPr>
              <a:r>
                <a:rPr lang="en-US" sz="2000">
                  <a:solidFill>
                    <a:srgbClr val="000000"/>
                  </a:solidFill>
                  <a:latin typeface="Tahoma" charset="0"/>
                </a:rPr>
                <a:t> Stress parallel fast direction</a:t>
              </a:r>
            </a:p>
            <a:p>
              <a:pPr eaLnBrk="1" hangingPunct="1">
                <a:spcBef>
                  <a:spcPct val="20000"/>
                </a:spcBef>
                <a:buFont typeface="Wingdings" charset="2"/>
                <a:buChar char="§"/>
              </a:pPr>
              <a:r>
                <a:rPr lang="en-US" sz="2000">
                  <a:solidFill>
                    <a:srgbClr val="000000"/>
                  </a:solidFill>
                  <a:latin typeface="Tahoma" charset="0"/>
                </a:rPr>
                <a:t> Decreasing anisotropy with</a:t>
              </a:r>
            </a:p>
            <a:p>
              <a:pPr eaLnBrk="1" hangingPunct="1">
                <a:spcBef>
                  <a:spcPct val="20000"/>
                </a:spcBef>
                <a:buFont typeface="Wingdings" charset="2"/>
                <a:buNone/>
              </a:pPr>
              <a:r>
                <a:rPr lang="en-US" sz="2000">
                  <a:solidFill>
                    <a:srgbClr val="000000"/>
                  </a:solidFill>
                  <a:latin typeface="Tahoma" charset="0"/>
                </a:rPr>
                <a:t>   depth as stress increases.</a:t>
              </a:r>
            </a:p>
          </p:txBody>
        </p:sp>
        <p:pic>
          <p:nvPicPr>
            <p:cNvPr id="98312" name="Picture 8" descr="randomlyfractured_model"/>
            <p:cNvPicPr>
              <a:picLocks noChangeAspect="1" noChangeArrowheads="1"/>
            </p:cNvPicPr>
            <p:nvPr/>
          </p:nvPicPr>
          <p:blipFill>
            <a:blip r:embed="rId3"/>
            <a:srcRect/>
            <a:stretch>
              <a:fillRect/>
            </a:stretch>
          </p:blipFill>
          <p:spPr bwMode="auto">
            <a:xfrm>
              <a:off x="2400" y="891"/>
              <a:ext cx="3177" cy="2105"/>
            </a:xfrm>
            <a:prstGeom prst="rect">
              <a:avLst/>
            </a:prstGeom>
            <a:noFill/>
          </p:spPr>
        </p:pic>
      </p:gr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9331" name="Text Box 3"/>
          <p:cNvSpPr txBox="1">
            <a:spLocks noChangeArrowheads="1"/>
          </p:cNvSpPr>
          <p:nvPr/>
        </p:nvSpPr>
        <p:spPr bwMode="auto">
          <a:xfrm>
            <a:off x="2557763" y="-43916"/>
            <a:ext cx="3948116" cy="1508105"/>
          </a:xfrm>
          <a:prstGeom prst="rect">
            <a:avLst/>
          </a:prstGeom>
          <a:noFill/>
          <a:ln w="9525">
            <a:noFill/>
            <a:miter lim="800000"/>
            <a:headEnd/>
            <a:tailEnd/>
          </a:ln>
          <a:effectLst/>
        </p:spPr>
        <p:txBody>
          <a:bodyPr wrap="none">
            <a:prstTxWarp prst="textNoShape">
              <a:avLst/>
            </a:prstTxWarp>
            <a:spAutoFit/>
          </a:bodyPr>
          <a:lstStyle/>
          <a:p>
            <a:pPr algn="ctr" eaLnBrk="1" hangingPunct="1">
              <a:spcBef>
                <a:spcPct val="20000"/>
              </a:spcBef>
            </a:pPr>
            <a:r>
              <a:rPr lang="en-US" sz="3200" dirty="0">
                <a:solidFill>
                  <a:srgbClr val="000000"/>
                </a:solidFill>
                <a:latin typeface="Arial"/>
                <a:cs typeface="Arial"/>
              </a:rPr>
              <a:t>Structural </a:t>
            </a:r>
            <a:r>
              <a:rPr lang="en-US" sz="3200" dirty="0" smtClean="0">
                <a:solidFill>
                  <a:srgbClr val="000000"/>
                </a:solidFill>
                <a:latin typeface="Arial"/>
                <a:cs typeface="Arial"/>
              </a:rPr>
              <a:t>anisotropy</a:t>
            </a:r>
          </a:p>
          <a:p>
            <a:pPr algn="ctr" eaLnBrk="1" hangingPunct="1">
              <a:spcBef>
                <a:spcPct val="20000"/>
              </a:spcBef>
            </a:pPr>
            <a:endParaRPr lang="en-US" sz="3200" dirty="0" smtClean="0">
              <a:solidFill>
                <a:srgbClr val="000000"/>
              </a:solidFill>
              <a:latin typeface="Arial"/>
              <a:cs typeface="Arial"/>
            </a:endParaRPr>
          </a:p>
          <a:p>
            <a:pPr algn="ctr" eaLnBrk="1" hangingPunct="1">
              <a:spcBef>
                <a:spcPct val="20000"/>
              </a:spcBef>
            </a:pPr>
            <a:r>
              <a:rPr lang="en-US" dirty="0">
                <a:solidFill>
                  <a:srgbClr val="000000"/>
                </a:solidFill>
                <a:latin typeface="Tahoma" charset="0"/>
              </a:rPr>
              <a:t>Highly ordered system</a:t>
            </a:r>
          </a:p>
        </p:txBody>
      </p:sp>
      <p:sp>
        <p:nvSpPr>
          <p:cNvPr id="99332" name="Rectangle 4"/>
          <p:cNvSpPr>
            <a:spLocks noChangeArrowheads="1"/>
          </p:cNvSpPr>
          <p:nvPr/>
        </p:nvSpPr>
        <p:spPr bwMode="auto">
          <a:xfrm>
            <a:off x="2658571" y="5122333"/>
            <a:ext cx="4038600" cy="1446550"/>
          </a:xfrm>
          <a:prstGeom prst="rect">
            <a:avLst/>
          </a:prstGeom>
          <a:noFill/>
          <a:ln w="9525">
            <a:noFill/>
            <a:miter lim="800000"/>
            <a:headEnd/>
            <a:tailEnd/>
          </a:ln>
          <a:effectLst/>
        </p:spPr>
        <p:txBody>
          <a:bodyPr>
            <a:prstTxWarp prst="textNoShape">
              <a:avLst/>
            </a:prstTxWarp>
            <a:spAutoFit/>
          </a:bodyPr>
          <a:lstStyle/>
          <a:p>
            <a:pPr eaLnBrk="1" hangingPunct="1">
              <a:spcBef>
                <a:spcPct val="20000"/>
              </a:spcBef>
              <a:buFont typeface="Wingdings" charset="2"/>
              <a:buChar char="§"/>
            </a:pPr>
            <a:r>
              <a:rPr lang="en-US" sz="2000">
                <a:solidFill>
                  <a:srgbClr val="000000"/>
                </a:solidFill>
                <a:latin typeface="Tahoma" charset="0"/>
              </a:rPr>
              <a:t> Aligned macroscopic features (e.g., fault fabric or bedding)</a:t>
            </a:r>
          </a:p>
          <a:p>
            <a:pPr eaLnBrk="1" hangingPunct="1">
              <a:spcBef>
                <a:spcPct val="20000"/>
              </a:spcBef>
              <a:buFont typeface="Wingdings" charset="2"/>
              <a:buChar char="§"/>
            </a:pPr>
            <a:r>
              <a:rPr lang="en-US" sz="2000">
                <a:solidFill>
                  <a:srgbClr val="000000"/>
                </a:solidFill>
                <a:latin typeface="Tahoma" charset="0"/>
              </a:rPr>
              <a:t> Fast direction parallel to</a:t>
            </a:r>
          </a:p>
          <a:p>
            <a:pPr eaLnBrk="1" hangingPunct="1">
              <a:spcBef>
                <a:spcPct val="20000"/>
              </a:spcBef>
              <a:buFont typeface="Wingdings" charset="2"/>
              <a:buNone/>
            </a:pPr>
            <a:r>
              <a:rPr lang="en-US" sz="2000">
                <a:solidFill>
                  <a:srgbClr val="000000"/>
                </a:solidFill>
                <a:latin typeface="Tahoma" charset="0"/>
              </a:rPr>
              <a:t>  structure</a:t>
            </a:r>
          </a:p>
        </p:txBody>
      </p:sp>
      <p:grpSp>
        <p:nvGrpSpPr>
          <p:cNvPr id="2" name="Group 5"/>
          <p:cNvGrpSpPr>
            <a:grpSpLocks/>
          </p:cNvGrpSpPr>
          <p:nvPr/>
        </p:nvGrpSpPr>
        <p:grpSpPr bwMode="auto">
          <a:xfrm>
            <a:off x="1820371" y="1388533"/>
            <a:ext cx="5105400" cy="3557588"/>
            <a:chOff x="2448" y="1296"/>
            <a:chExt cx="3120" cy="2145"/>
          </a:xfrm>
        </p:grpSpPr>
        <p:sp>
          <p:nvSpPr>
            <p:cNvPr id="99334" name="Rectangle 6"/>
            <p:cNvSpPr>
              <a:spLocks noChangeArrowheads="1"/>
            </p:cNvSpPr>
            <p:nvPr/>
          </p:nvSpPr>
          <p:spPr bwMode="auto">
            <a:xfrm>
              <a:off x="2448" y="1296"/>
              <a:ext cx="3120" cy="2145"/>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pic>
          <p:nvPicPr>
            <p:cNvPr id="99335" name="Picture 7" descr="structure_fracs2"/>
            <p:cNvPicPr>
              <a:picLocks noChangeAspect="1" noChangeArrowheads="1"/>
            </p:cNvPicPr>
            <p:nvPr/>
          </p:nvPicPr>
          <p:blipFill>
            <a:blip r:embed="rId2"/>
            <a:srcRect/>
            <a:stretch>
              <a:fillRect/>
            </a:stretch>
          </p:blipFill>
          <p:spPr bwMode="auto">
            <a:xfrm>
              <a:off x="2568" y="1347"/>
              <a:ext cx="2879" cy="2061"/>
            </a:xfrm>
            <a:prstGeom prst="rect">
              <a:avLst/>
            </a:prstGeom>
            <a:noFill/>
          </p:spPr>
        </p:pic>
      </p:gr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87810" name="Rectangle 2"/>
          <p:cNvSpPr>
            <a:spLocks noGrp="1" noChangeArrowheads="1"/>
          </p:cNvSpPr>
          <p:nvPr>
            <p:ph type="title" idx="4294967295"/>
          </p:nvPr>
        </p:nvSpPr>
        <p:spPr/>
        <p:txBody>
          <a:bodyPr/>
          <a:lstStyle/>
          <a:p>
            <a:endParaRPr lang="en-US"/>
          </a:p>
        </p:txBody>
      </p:sp>
      <p:sp>
        <p:nvSpPr>
          <p:cNvPr id="887811" name="Rectangle 3"/>
          <p:cNvSpPr>
            <a:spLocks noGrp="1" noChangeArrowheads="1"/>
          </p:cNvSpPr>
          <p:nvPr>
            <p:ph type="body" idx="4294967295"/>
          </p:nvPr>
        </p:nvSpPr>
        <p:spPr/>
        <p:txBody>
          <a:bodyPr/>
          <a:lstStyle/>
          <a:p>
            <a:endParaRPr lang="en-US"/>
          </a:p>
        </p:txBody>
      </p:sp>
      <p:pic>
        <p:nvPicPr>
          <p:cNvPr id="887812" name="Picture 5" descr="Book Cover"/>
          <p:cNvPicPr>
            <a:picLocks noChangeAspect="1" noChangeArrowheads="1"/>
          </p:cNvPicPr>
          <p:nvPr/>
        </p:nvPicPr>
        <p:blipFill>
          <a:blip r:embed="rId2"/>
          <a:srcRect/>
          <a:stretch>
            <a:fillRect/>
          </a:stretch>
        </p:blipFill>
        <p:spPr bwMode="auto">
          <a:xfrm>
            <a:off x="2209800" y="381000"/>
            <a:ext cx="4321175"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0837" name="Rectangle 5"/>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120838" name="Picture 6"/>
          <p:cNvPicPr>
            <a:picLocks noChangeAspect="1" noChangeArrowheads="1"/>
          </p:cNvPicPr>
          <p:nvPr/>
        </p:nvPicPr>
        <p:blipFill>
          <a:blip r:embed="rId2"/>
          <a:srcRect/>
          <a:stretch>
            <a:fillRect/>
          </a:stretch>
        </p:blipFill>
        <p:spPr bwMode="auto">
          <a:xfrm>
            <a:off x="1741488" y="1111773"/>
            <a:ext cx="5659437" cy="5310187"/>
          </a:xfrm>
          <a:prstGeom prst="rect">
            <a:avLst/>
          </a:prstGeom>
          <a:noFill/>
        </p:spPr>
      </p:pic>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10" name="TextBox 9"/>
          <p:cNvSpPr txBox="1"/>
          <p:nvPr/>
        </p:nvSpPr>
        <p:spPr>
          <a:xfrm>
            <a:off x="2472272" y="254005"/>
            <a:ext cx="4198986" cy="584776"/>
          </a:xfrm>
          <a:prstGeom prst="rect">
            <a:avLst/>
          </a:prstGeom>
          <a:noFill/>
        </p:spPr>
        <p:txBody>
          <a:bodyPr wrap="none" rtlCol="0">
            <a:spAutoFit/>
          </a:bodyPr>
          <a:lstStyle/>
          <a:p>
            <a:r>
              <a:rPr lang="en-US" sz="3200" dirty="0" smtClean="0">
                <a:latin typeface="Arial"/>
                <a:cs typeface="Arial"/>
              </a:rPr>
              <a:t>Scott Field, North Sea</a:t>
            </a:r>
            <a:endParaRPr lang="en-US" sz="3200" dirty="0">
              <a:latin typeface="Arial"/>
              <a:cs typeface="Arial"/>
            </a:endParaRPr>
          </a:p>
        </p:txBody>
      </p:sp>
      <p:sp>
        <p:nvSpPr>
          <p:cNvPr id="11" name="TextBox 10"/>
          <p:cNvSpPr txBox="1"/>
          <p:nvPr/>
        </p:nvSpPr>
        <p:spPr>
          <a:xfrm>
            <a:off x="6671258" y="6485474"/>
            <a:ext cx="1360919" cy="369332"/>
          </a:xfrm>
          <a:prstGeom prst="rect">
            <a:avLst/>
          </a:prstGeom>
          <a:noFill/>
        </p:spPr>
        <p:txBody>
          <a:bodyPr wrap="none" rtlCol="0">
            <a:spAutoFit/>
          </a:bodyPr>
          <a:lstStyle/>
          <a:p>
            <a:r>
              <a:rPr lang="en-US" dirty="0" smtClean="0">
                <a:latin typeface="Arial"/>
                <a:cs typeface="Arial"/>
              </a:rPr>
              <a:t>Yale (2003)</a:t>
            </a:r>
            <a:endParaRPr lang="en-US" dirty="0">
              <a:latin typeface="Arial"/>
              <a:cs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233352"/>
            <a:ext cx="8229600" cy="1143000"/>
          </a:xfrm>
        </p:spPr>
        <p:txBody>
          <a:bodyPr>
            <a:normAutofit/>
          </a:bodyPr>
          <a:lstStyle/>
          <a:p>
            <a:r>
              <a:rPr lang="en-US" sz="3200" dirty="0" smtClean="0">
                <a:latin typeface="Arial"/>
                <a:cs typeface="Arial"/>
              </a:rPr>
              <a:t>Southeast Asia</a:t>
            </a:r>
            <a:endParaRPr lang="en-US" sz="3200" dirty="0">
              <a:latin typeface="Arial"/>
              <a:cs typeface="Arial"/>
            </a:endParaRPr>
          </a:p>
        </p:txBody>
      </p:sp>
      <p:sp>
        <p:nvSpPr>
          <p:cNvPr id="126979" name="Rectangle 3"/>
          <p:cNvSpPr>
            <a:spLocks noGrp="1" noChangeArrowheads="1"/>
          </p:cNvSpPr>
          <p:nvPr>
            <p:ph type="body" idx="1"/>
          </p:nvPr>
        </p:nvSpPr>
        <p:spPr/>
        <p:txBody>
          <a:bodyPr/>
          <a:lstStyle/>
          <a:p>
            <a:endParaRPr lang="en-US"/>
          </a:p>
        </p:txBody>
      </p:sp>
      <p:pic>
        <p:nvPicPr>
          <p:cNvPr id="126980" name="Picture 4"/>
          <p:cNvPicPr>
            <a:picLocks noChangeAspect="1" noChangeArrowheads="1"/>
          </p:cNvPicPr>
          <p:nvPr/>
        </p:nvPicPr>
        <p:blipFill>
          <a:blip r:embed="rId2"/>
          <a:srcRect l="15950" t="13342" r="13672" b="14667"/>
          <a:stretch>
            <a:fillRect/>
          </a:stretch>
        </p:blipFill>
        <p:spPr bwMode="auto">
          <a:xfrm>
            <a:off x="1370013" y="1291159"/>
            <a:ext cx="6378575" cy="5046663"/>
          </a:xfrm>
          <a:prstGeom prst="rect">
            <a:avLst/>
          </a:prstGeom>
          <a:noFill/>
          <a:ln w="9525">
            <a:noFill/>
            <a:miter lim="800000"/>
            <a:headEnd/>
            <a:tailEnd/>
          </a:ln>
          <a:effectLst/>
        </p:spPr>
      </p:pic>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3426" name="Freeform 2"/>
          <p:cNvSpPr>
            <a:spLocks/>
          </p:cNvSpPr>
          <p:nvPr/>
        </p:nvSpPr>
        <p:spPr bwMode="auto">
          <a:xfrm>
            <a:off x="4724400" y="152400"/>
            <a:ext cx="2743200" cy="3429000"/>
          </a:xfrm>
          <a:custGeom>
            <a:avLst/>
            <a:gdLst/>
            <a:ahLst/>
            <a:cxnLst>
              <a:cxn ang="0">
                <a:pos x="0" y="0"/>
              </a:cxn>
              <a:cxn ang="0">
                <a:pos x="1728" y="2160"/>
              </a:cxn>
              <a:cxn ang="0">
                <a:pos x="0" y="0"/>
              </a:cxn>
            </a:cxnLst>
            <a:rect l="0" t="0" r="r" b="b"/>
            <a:pathLst>
              <a:path w="1728" h="2160">
                <a:moveTo>
                  <a:pt x="0" y="0"/>
                </a:moveTo>
                <a:lnTo>
                  <a:pt x="1728" y="2160"/>
                </a:lnTo>
                <a:lnTo>
                  <a:pt x="0" y="0"/>
                </a:lnTo>
                <a:close/>
              </a:path>
            </a:pathLst>
          </a:custGeom>
          <a:solidFill>
            <a:schemeClr val="bg1">
              <a:alpha val="52000"/>
            </a:schemeClr>
          </a:solidFill>
          <a:ln w="9525">
            <a:noFill/>
            <a:round/>
            <a:headEnd/>
            <a:tailEnd/>
          </a:ln>
          <a:effectLst/>
        </p:spPr>
        <p:txBody>
          <a:bodyPr wrap="none" anchor="ctr">
            <a:prstTxWarp prst="textNoShape">
              <a:avLst/>
            </a:prstTxWarp>
          </a:bodyPr>
          <a:lstStyle/>
          <a:p>
            <a:endParaRPr lang="en-US"/>
          </a:p>
        </p:txBody>
      </p:sp>
      <p:sp>
        <p:nvSpPr>
          <p:cNvPr id="103428" name="Text Box 4"/>
          <p:cNvSpPr txBox="1">
            <a:spLocks noChangeArrowheads="1"/>
          </p:cNvSpPr>
          <p:nvPr/>
        </p:nvSpPr>
        <p:spPr bwMode="auto">
          <a:xfrm>
            <a:off x="1889328" y="-67732"/>
            <a:ext cx="5327751" cy="1384995"/>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2800" dirty="0" smtClean="0">
                <a:latin typeface="Arial"/>
                <a:cs typeface="Arial"/>
              </a:rPr>
              <a:t>Deviated Wells and Bedding Dip</a:t>
            </a:r>
          </a:p>
          <a:p>
            <a:pPr algn="ctr" eaLnBrk="1" hangingPunct="1"/>
            <a:r>
              <a:rPr lang="en-US" sz="2800" dirty="0" smtClean="0">
                <a:latin typeface="Arial"/>
                <a:cs typeface="Arial"/>
              </a:rPr>
              <a:t>Adds Complexity</a:t>
            </a:r>
          </a:p>
          <a:p>
            <a:pPr algn="ctr" eaLnBrk="1" hangingPunct="1"/>
            <a:endParaRPr lang="en-US" sz="2800" dirty="0">
              <a:latin typeface="Arial"/>
              <a:cs typeface="Arial"/>
            </a:endParaRPr>
          </a:p>
        </p:txBody>
      </p:sp>
      <p:pic>
        <p:nvPicPr>
          <p:cNvPr id="103431" name="Picture 7"/>
          <p:cNvPicPr>
            <a:picLocks noChangeAspect="1" noChangeArrowheads="1"/>
          </p:cNvPicPr>
          <p:nvPr/>
        </p:nvPicPr>
        <p:blipFill>
          <a:blip r:embed="rId2"/>
          <a:srcRect l="3467" t="14954" r="1775" b="16826"/>
          <a:stretch>
            <a:fillRect/>
          </a:stretch>
        </p:blipFill>
        <p:spPr bwMode="auto">
          <a:xfrm>
            <a:off x="879475" y="2165350"/>
            <a:ext cx="7378700" cy="4108450"/>
          </a:xfrm>
          <a:prstGeom prst="rect">
            <a:avLst/>
          </a:prstGeom>
          <a:noFill/>
          <a:ln w="9525">
            <a:noFill/>
            <a:miter lim="800000"/>
            <a:headEnd/>
            <a:tailEnd/>
          </a:ln>
          <a:effectLst/>
        </p:spPr>
      </p:pic>
      <p:sp>
        <p:nvSpPr>
          <p:cNvPr id="6" name="TextBox 5"/>
          <p:cNvSpPr txBox="1"/>
          <p:nvPr/>
        </p:nvSpPr>
        <p:spPr>
          <a:xfrm>
            <a:off x="6062142" y="6366937"/>
            <a:ext cx="2956346" cy="369332"/>
          </a:xfrm>
          <a:prstGeom prst="rect">
            <a:avLst/>
          </a:prstGeom>
          <a:noFill/>
        </p:spPr>
        <p:txBody>
          <a:bodyPr wrap="none" rtlCol="0">
            <a:spAutoFit/>
          </a:bodyPr>
          <a:lstStyle/>
          <a:p>
            <a:r>
              <a:rPr lang="en-US" dirty="0" err="1" smtClean="0">
                <a:latin typeface="Arial"/>
                <a:cs typeface="Arial"/>
              </a:rPr>
              <a:t>Boness</a:t>
            </a:r>
            <a:r>
              <a:rPr lang="en-US" dirty="0" smtClean="0">
                <a:latin typeface="Arial"/>
                <a:cs typeface="Arial"/>
              </a:rPr>
              <a:t> and Zoback (2006)</a:t>
            </a:r>
            <a:endParaRPr lang="en-US" dirty="0">
              <a:latin typeface="Arial"/>
              <a:cs typeface="Arial"/>
            </a:endParaRP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4" name="Rectangle 43"/>
          <p:cNvSpPr/>
          <p:nvPr/>
        </p:nvSpPr>
        <p:spPr>
          <a:xfrm>
            <a:off x="-203200" y="-165100"/>
            <a:ext cx="10058400" cy="7480300"/>
          </a:xfrm>
          <a:prstGeom prst="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250" name="Rectangle 2"/>
          <p:cNvSpPr>
            <a:spLocks noChangeArrowheads="1"/>
          </p:cNvSpPr>
          <p:nvPr/>
        </p:nvSpPr>
        <p:spPr bwMode="auto">
          <a:xfrm>
            <a:off x="0" y="0"/>
            <a:ext cx="9144000" cy="6858000"/>
          </a:xfrm>
          <a:prstGeom prst="rect">
            <a:avLst/>
          </a:prstGeom>
          <a:noFill/>
          <a:ln w="12700" cap="sq">
            <a:noFill/>
            <a:miter lim="800000"/>
            <a:headEnd/>
            <a:tailEnd/>
          </a:ln>
        </p:spPr>
        <p:txBody>
          <a:bodyPr wrap="none" anchor="ctr">
            <a:prstTxWarp prst="textNoShape">
              <a:avLst/>
            </a:prstTxWarp>
          </a:bodyPr>
          <a:lstStyle/>
          <a:p>
            <a:endParaRPr lang="en-US" b="1">
              <a:latin typeface="Arial" charset="0"/>
            </a:endParaRPr>
          </a:p>
        </p:txBody>
      </p:sp>
      <p:sp>
        <p:nvSpPr>
          <p:cNvPr id="565251" name="Line 3"/>
          <p:cNvSpPr>
            <a:spLocks noChangeShapeType="1"/>
          </p:cNvSpPr>
          <p:nvPr/>
        </p:nvSpPr>
        <p:spPr bwMode="auto">
          <a:xfrm>
            <a:off x="3200400" y="4130675"/>
            <a:ext cx="762000" cy="0"/>
          </a:xfrm>
          <a:prstGeom prst="line">
            <a:avLst/>
          </a:prstGeom>
          <a:noFill/>
          <a:ln w="28575">
            <a:solidFill>
              <a:schemeClr val="bg1"/>
            </a:solidFill>
            <a:round/>
            <a:headEnd/>
            <a:tailEnd type="triangle" w="med" len="med"/>
          </a:ln>
        </p:spPr>
        <p:txBody>
          <a:bodyPr wrap="none" anchor="ctr">
            <a:prstTxWarp prst="textNoShape">
              <a:avLst/>
            </a:prstTxWarp>
          </a:bodyPr>
          <a:lstStyle/>
          <a:p>
            <a:endParaRPr lang="en-US"/>
          </a:p>
        </p:txBody>
      </p:sp>
      <p:sp>
        <p:nvSpPr>
          <p:cNvPr id="565252" name="Line 4"/>
          <p:cNvSpPr>
            <a:spLocks noChangeShapeType="1"/>
          </p:cNvSpPr>
          <p:nvPr/>
        </p:nvSpPr>
        <p:spPr bwMode="auto">
          <a:xfrm>
            <a:off x="3200400" y="4114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3" name="Line 5"/>
          <p:cNvSpPr>
            <a:spLocks noChangeShapeType="1"/>
          </p:cNvSpPr>
          <p:nvPr/>
        </p:nvSpPr>
        <p:spPr bwMode="auto">
          <a:xfrm>
            <a:off x="3200400" y="48101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4" name="Line 6"/>
          <p:cNvSpPr>
            <a:spLocks noChangeShapeType="1"/>
          </p:cNvSpPr>
          <p:nvPr/>
        </p:nvSpPr>
        <p:spPr bwMode="auto">
          <a:xfrm>
            <a:off x="3200400" y="19558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55" name="Rectangle 7"/>
          <p:cNvSpPr>
            <a:spLocks noChangeArrowheads="1"/>
          </p:cNvSpPr>
          <p:nvPr/>
        </p:nvSpPr>
        <p:spPr bwMode="auto">
          <a:xfrm>
            <a:off x="4114800" y="1490663"/>
            <a:ext cx="4648200" cy="4757737"/>
          </a:xfrm>
          <a:prstGeom prst="rect">
            <a:avLst/>
          </a:prstGeom>
          <a:noFill/>
          <a:ln w="9525">
            <a:noFill/>
            <a:miter lim="800000"/>
            <a:headEnd/>
            <a:tailEnd/>
          </a:ln>
        </p:spPr>
        <p:txBody>
          <a:bodyPr wrap="none" anchor="ctr">
            <a:prstTxWarp prst="textNoShape">
              <a:avLst/>
            </a:prstTxWarp>
          </a:bodyPr>
          <a:lstStyle/>
          <a:p>
            <a:pPr algn="ctr"/>
            <a:endParaRPr lang="en-US">
              <a:solidFill>
                <a:srgbClr val="FFFF00"/>
              </a:solidFill>
              <a:latin typeface="Arial" charset="0"/>
            </a:endParaRPr>
          </a:p>
        </p:txBody>
      </p:sp>
      <p:sp>
        <p:nvSpPr>
          <p:cNvPr id="565256" name="Rectangle 8"/>
          <p:cNvSpPr>
            <a:spLocks noGrp="1" noChangeArrowheads="1"/>
          </p:cNvSpPr>
          <p:nvPr>
            <p:ph type="title" idx="4294967295"/>
          </p:nvPr>
        </p:nvSpPr>
        <p:spPr>
          <a:xfrm>
            <a:off x="457200" y="-148687"/>
            <a:ext cx="8686800" cy="1143000"/>
          </a:xfrm>
        </p:spPr>
        <p:txBody>
          <a:bodyPr/>
          <a:lstStyle/>
          <a:p>
            <a:r>
              <a:rPr lang="en-US" sz="2800" dirty="0">
                <a:solidFill>
                  <a:srgbClr val="FFFF00"/>
                </a:solidFill>
                <a:latin typeface="Arial" charset="0"/>
              </a:rPr>
              <a:t>Developing a Comprehensive </a:t>
            </a:r>
            <a:r>
              <a:rPr lang="en-US" sz="2800" dirty="0" err="1">
                <a:solidFill>
                  <a:srgbClr val="FFFF00"/>
                </a:solidFill>
                <a:latin typeface="Arial" charset="0"/>
              </a:rPr>
              <a:t>Geomechanical</a:t>
            </a:r>
            <a:r>
              <a:rPr lang="en-US" sz="2800" dirty="0">
                <a:solidFill>
                  <a:srgbClr val="FFFF00"/>
                </a:solidFill>
                <a:latin typeface="Arial" charset="0"/>
              </a:rPr>
              <a:t> Model</a:t>
            </a:r>
          </a:p>
        </p:txBody>
      </p:sp>
      <p:sp>
        <p:nvSpPr>
          <p:cNvPr id="565257" name="Rectangle 9"/>
          <p:cNvSpPr>
            <a:spLocks noGrp="1" noChangeArrowheads="1"/>
          </p:cNvSpPr>
          <p:nvPr>
            <p:ph type="body" idx="4294967295"/>
          </p:nvPr>
        </p:nvSpPr>
        <p:spPr>
          <a:xfrm>
            <a:off x="457200" y="1803400"/>
            <a:ext cx="2232025" cy="406400"/>
          </a:xfrm>
        </p:spPr>
        <p:txBody>
          <a:bodyPr/>
          <a:lstStyle/>
          <a:p>
            <a:pPr algn="ctr">
              <a:lnSpc>
                <a:spcPct val="80000"/>
              </a:lnSpc>
              <a:spcBef>
                <a:spcPct val="0"/>
              </a:spcBef>
              <a:buFont typeface="Wingdings" charset="2"/>
              <a:buNone/>
            </a:pPr>
            <a:r>
              <a:rPr lang="en-US" sz="2400">
                <a:solidFill>
                  <a:srgbClr val="FAFD00"/>
                </a:solidFill>
                <a:latin typeface="Arial" charset="0"/>
              </a:rPr>
              <a:t>Vertical stress</a:t>
            </a:r>
          </a:p>
        </p:txBody>
      </p:sp>
      <p:grpSp>
        <p:nvGrpSpPr>
          <p:cNvPr id="2" name="Group 10"/>
          <p:cNvGrpSpPr>
            <a:grpSpLocks/>
          </p:cNvGrpSpPr>
          <p:nvPr/>
        </p:nvGrpSpPr>
        <p:grpSpPr bwMode="auto">
          <a:xfrm>
            <a:off x="4248150" y="1412875"/>
            <a:ext cx="2205038" cy="1087438"/>
            <a:chOff x="2676" y="890"/>
            <a:chExt cx="1389" cy="685"/>
          </a:xfrm>
        </p:grpSpPr>
        <p:sp>
          <p:nvSpPr>
            <p:cNvPr id="565259" name="Rectangle 11"/>
            <p:cNvSpPr>
              <a:spLocks noChangeArrowheads="1"/>
            </p:cNvSpPr>
            <p:nvPr/>
          </p:nvSpPr>
          <p:spPr bwMode="auto">
            <a:xfrm>
              <a:off x="2676" y="1073"/>
              <a:ext cx="112"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S</a:t>
              </a:r>
              <a:endParaRPr lang="en-US" sz="2400">
                <a:solidFill>
                  <a:srgbClr val="FFFF00"/>
                </a:solidFill>
              </a:endParaRPr>
            </a:p>
          </p:txBody>
        </p:sp>
        <p:sp>
          <p:nvSpPr>
            <p:cNvPr id="565260" name="Rectangle 12"/>
            <p:cNvSpPr>
              <a:spLocks noChangeArrowheads="1"/>
            </p:cNvSpPr>
            <p:nvPr/>
          </p:nvSpPr>
          <p:spPr bwMode="auto">
            <a:xfrm>
              <a:off x="2781" y="1238"/>
              <a:ext cx="57"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v</a:t>
              </a:r>
              <a:endParaRPr lang="en-US" sz="2400">
                <a:solidFill>
                  <a:srgbClr val="FFFF00"/>
                </a:solidFill>
              </a:endParaRPr>
            </a:p>
          </p:txBody>
        </p:sp>
        <p:sp>
          <p:nvSpPr>
            <p:cNvPr id="565261" name="Rectangle 13"/>
            <p:cNvSpPr>
              <a:spLocks noChangeArrowheads="1"/>
            </p:cNvSpPr>
            <p:nvPr/>
          </p:nvSpPr>
          <p:spPr bwMode="auto">
            <a:xfrm>
              <a:off x="2939" y="1073"/>
              <a:ext cx="87"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z</a:t>
              </a:r>
              <a:endParaRPr lang="en-US" sz="2400">
                <a:solidFill>
                  <a:srgbClr val="FFFF00"/>
                </a:solidFill>
              </a:endParaRPr>
            </a:p>
          </p:txBody>
        </p:sp>
        <p:sp>
          <p:nvSpPr>
            <p:cNvPr id="565262" name="Rectangle 14"/>
            <p:cNvSpPr>
              <a:spLocks noChangeArrowheads="1"/>
            </p:cNvSpPr>
            <p:nvPr/>
          </p:nvSpPr>
          <p:spPr bwMode="auto">
            <a:xfrm>
              <a:off x="3009" y="1238"/>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3" name="Rectangle 15"/>
            <p:cNvSpPr>
              <a:spLocks noChangeArrowheads="1"/>
            </p:cNvSpPr>
            <p:nvPr/>
          </p:nvSpPr>
          <p:spPr bwMode="auto">
            <a:xfrm>
              <a:off x="2851"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4" name="Rectangle 16"/>
            <p:cNvSpPr>
              <a:spLocks noChangeArrowheads="1"/>
            </p:cNvSpPr>
            <p:nvPr/>
          </p:nvSpPr>
          <p:spPr bwMode="auto">
            <a:xfrm>
              <a:off x="3097" y="1018"/>
              <a:ext cx="99" cy="35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3700">
                  <a:solidFill>
                    <a:srgbClr val="FFFF00"/>
                  </a:solidFill>
                  <a:latin typeface="Symbol" charset="2"/>
                </a:rPr>
                <a:t>)</a:t>
              </a:r>
              <a:endParaRPr lang="en-US" sz="2400">
                <a:solidFill>
                  <a:srgbClr val="FFFF00"/>
                </a:solidFill>
              </a:endParaRPr>
            </a:p>
          </p:txBody>
        </p:sp>
        <p:sp>
          <p:nvSpPr>
            <p:cNvPr id="565265" name="Rectangle 17"/>
            <p:cNvSpPr>
              <a:spLocks noChangeArrowheads="1"/>
            </p:cNvSpPr>
            <p:nvPr/>
          </p:nvSpPr>
          <p:spPr bwMode="auto">
            <a:xfrm>
              <a:off x="3220"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a:solidFill>
                    <a:srgbClr val="FFFF00"/>
                  </a:solidFill>
                  <a:latin typeface="Symbol" charset="2"/>
                </a:rPr>
                <a:t>=</a:t>
              </a:r>
              <a:endParaRPr lang="en-US" sz="2400">
                <a:solidFill>
                  <a:srgbClr val="FFFF00"/>
                </a:solidFill>
              </a:endParaRPr>
            </a:p>
          </p:txBody>
        </p:sp>
        <p:sp>
          <p:nvSpPr>
            <p:cNvPr id="565266" name="Rectangle 18"/>
            <p:cNvSpPr>
              <a:spLocks noChangeArrowheads="1"/>
            </p:cNvSpPr>
            <p:nvPr/>
          </p:nvSpPr>
          <p:spPr bwMode="auto">
            <a:xfrm>
              <a:off x="3536" y="1073"/>
              <a:ext cx="1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latin typeface="Symbol" charset="2"/>
                </a:rPr>
                <a:t>r</a:t>
              </a:r>
              <a:endParaRPr lang="en-US" sz="2400">
                <a:solidFill>
                  <a:srgbClr val="FFFF00"/>
                </a:solidFill>
              </a:endParaRPr>
            </a:p>
          </p:txBody>
        </p:sp>
        <p:sp>
          <p:nvSpPr>
            <p:cNvPr id="565267" name="Rectangle 19"/>
            <p:cNvSpPr>
              <a:spLocks noChangeArrowheads="1"/>
            </p:cNvSpPr>
            <p:nvPr/>
          </p:nvSpPr>
          <p:spPr bwMode="auto">
            <a:xfrm>
              <a:off x="3642" y="1073"/>
              <a:ext cx="423" cy="26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800" i="1">
                  <a:solidFill>
                    <a:srgbClr val="FFFF00"/>
                  </a:solidFill>
                </a:rPr>
                <a:t> g dz</a:t>
              </a:r>
              <a:endParaRPr lang="en-US" sz="2400">
                <a:solidFill>
                  <a:srgbClr val="FFFF00"/>
                </a:solidFill>
              </a:endParaRPr>
            </a:p>
          </p:txBody>
        </p:sp>
        <p:sp>
          <p:nvSpPr>
            <p:cNvPr id="565268" name="Rectangle 20"/>
            <p:cNvSpPr>
              <a:spLocks noChangeArrowheads="1"/>
            </p:cNvSpPr>
            <p:nvPr/>
          </p:nvSpPr>
          <p:spPr bwMode="auto">
            <a:xfrm>
              <a:off x="3431" y="1421"/>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FFFF00"/>
                  </a:solidFill>
                </a:rPr>
                <a:t>0</a:t>
              </a:r>
              <a:endParaRPr lang="en-US" sz="2400">
                <a:solidFill>
                  <a:srgbClr val="FFFF00"/>
                </a:solidFill>
              </a:endParaRPr>
            </a:p>
          </p:txBody>
        </p:sp>
        <p:sp>
          <p:nvSpPr>
            <p:cNvPr id="565269" name="Rectangle 21"/>
            <p:cNvSpPr>
              <a:spLocks noChangeArrowheads="1"/>
            </p:cNvSpPr>
            <p:nvPr/>
          </p:nvSpPr>
          <p:spPr bwMode="auto">
            <a:xfrm>
              <a:off x="3396" y="890"/>
              <a:ext cx="5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i="1">
                  <a:solidFill>
                    <a:srgbClr val="FFFF00"/>
                  </a:solidFill>
                </a:rPr>
                <a:t>z</a:t>
              </a:r>
              <a:endParaRPr lang="en-US" sz="2400">
                <a:solidFill>
                  <a:srgbClr val="FFFF00"/>
                </a:solidFill>
              </a:endParaRPr>
            </a:p>
          </p:txBody>
        </p:sp>
        <p:sp>
          <p:nvSpPr>
            <p:cNvPr id="565270" name="Rectangle 22"/>
            <p:cNvSpPr>
              <a:spLocks noChangeArrowheads="1"/>
            </p:cNvSpPr>
            <p:nvPr/>
          </p:nvSpPr>
          <p:spPr bwMode="auto">
            <a:xfrm>
              <a:off x="3448" y="963"/>
              <a:ext cx="48" cy="11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a:solidFill>
                    <a:srgbClr val="FFFFCC"/>
                  </a:solidFill>
                </a:rPr>
                <a:t>0</a:t>
              </a:r>
              <a:endParaRPr lang="en-US" sz="2400">
                <a:solidFill>
                  <a:srgbClr val="FFFFCC"/>
                </a:solidFill>
              </a:endParaRPr>
            </a:p>
          </p:txBody>
        </p:sp>
        <p:sp>
          <p:nvSpPr>
            <p:cNvPr id="565271" name="Rectangle 23"/>
            <p:cNvSpPr>
              <a:spLocks noChangeArrowheads="1"/>
            </p:cNvSpPr>
            <p:nvPr/>
          </p:nvSpPr>
          <p:spPr bwMode="auto">
            <a:xfrm>
              <a:off x="3413" y="1073"/>
              <a:ext cx="90" cy="39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4100">
                  <a:solidFill>
                    <a:srgbClr val="FFFF00"/>
                  </a:solidFill>
                  <a:latin typeface="Symbol" charset="2"/>
                </a:rPr>
                <a:t>ò</a:t>
              </a:r>
              <a:endParaRPr lang="en-US" sz="2400">
                <a:solidFill>
                  <a:srgbClr val="FFFF00"/>
                </a:solidFill>
              </a:endParaRPr>
            </a:p>
          </p:txBody>
        </p:sp>
      </p:grpSp>
      <p:sp>
        <p:nvSpPr>
          <p:cNvPr id="565272" name="Text Box 24"/>
          <p:cNvSpPr txBox="1">
            <a:spLocks noChangeArrowheads="1"/>
          </p:cNvSpPr>
          <p:nvPr/>
        </p:nvSpPr>
        <p:spPr bwMode="auto">
          <a:xfrm>
            <a:off x="4191000" y="2370138"/>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hmin</a:t>
            </a:r>
            <a:r>
              <a:rPr lang="en-US" sz="2400">
                <a:solidFill>
                  <a:srgbClr val="FAFD00"/>
                </a:solidFill>
                <a:latin typeface="Arial" charset="0"/>
              </a:rPr>
              <a:t> </a:t>
            </a:r>
            <a:r>
              <a:rPr lang="en-US" sz="2400">
                <a:solidFill>
                  <a:srgbClr val="FAFD00"/>
                </a:solidFill>
                <a:latin typeface="Arial" charset="0"/>
                <a:sym typeface="Symbol" charset="2"/>
              </a:rPr>
              <a:t>  </a:t>
            </a:r>
            <a:r>
              <a:rPr lang="en-US" sz="2400">
                <a:solidFill>
                  <a:srgbClr val="FAFD00"/>
                </a:solidFill>
                <a:latin typeface="Arial" charset="0"/>
              </a:rPr>
              <a:t>LOT, XLOT, minifrac</a:t>
            </a:r>
          </a:p>
        </p:txBody>
      </p:sp>
      <p:sp>
        <p:nvSpPr>
          <p:cNvPr id="565273" name="Rectangle 25"/>
          <p:cNvSpPr>
            <a:spLocks noChangeArrowheads="1"/>
          </p:cNvSpPr>
          <p:nvPr/>
        </p:nvSpPr>
        <p:spPr bwMode="auto">
          <a:xfrm>
            <a:off x="304800" y="2286000"/>
            <a:ext cx="2743200" cy="7620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AFD00"/>
                </a:solidFill>
                <a:latin typeface="Arial" charset="0"/>
              </a:rPr>
              <a:t>Least principal stress</a:t>
            </a:r>
          </a:p>
        </p:txBody>
      </p:sp>
      <p:sp>
        <p:nvSpPr>
          <p:cNvPr id="565274" name="Text Box 26"/>
          <p:cNvSpPr txBox="1">
            <a:spLocks noChangeArrowheads="1"/>
          </p:cNvSpPr>
          <p:nvPr/>
        </p:nvSpPr>
        <p:spPr bwMode="auto">
          <a:xfrm>
            <a:off x="4222750" y="3043238"/>
            <a:ext cx="4311650" cy="822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AFD00"/>
                </a:solidFill>
                <a:latin typeface="Arial" charset="0"/>
              </a:rPr>
              <a:t>S</a:t>
            </a:r>
            <a:r>
              <a:rPr lang="en-US" sz="2400" baseline="-25000">
                <a:solidFill>
                  <a:srgbClr val="FAFD00"/>
                </a:solidFill>
                <a:latin typeface="Arial" charset="0"/>
              </a:rPr>
              <a:t>Hmax</a:t>
            </a:r>
            <a:r>
              <a:rPr lang="en-US" sz="2400">
                <a:solidFill>
                  <a:srgbClr val="FAFD00"/>
                </a:solidFill>
                <a:latin typeface="Arial" charset="0"/>
              </a:rPr>
              <a:t> magnitude </a:t>
            </a:r>
            <a:r>
              <a:rPr lang="en-US" sz="2400">
                <a:solidFill>
                  <a:srgbClr val="FAFD00"/>
                </a:solidFill>
                <a:latin typeface="Arial" charset="0"/>
                <a:sym typeface="Symbol" charset="2"/>
              </a:rPr>
              <a:t>  modeling wellbore failures</a:t>
            </a:r>
          </a:p>
        </p:txBody>
      </p:sp>
      <p:sp>
        <p:nvSpPr>
          <p:cNvPr id="565275" name="Text Box 27"/>
          <p:cNvSpPr txBox="1">
            <a:spLocks noChangeArrowheads="1"/>
          </p:cNvSpPr>
          <p:nvPr/>
        </p:nvSpPr>
        <p:spPr bwMode="auto">
          <a:xfrm>
            <a:off x="381000" y="2965450"/>
            <a:ext cx="2743200" cy="676275"/>
          </a:xfrm>
          <a:prstGeom prst="rect">
            <a:avLst/>
          </a:prstGeom>
          <a:noFill/>
          <a:ln w="9525">
            <a:noFill/>
            <a:miter lim="800000"/>
            <a:headEnd/>
            <a:tailEnd/>
          </a:ln>
        </p:spPr>
        <p:txBody>
          <a:bodyPr>
            <a:prstTxWarp prst="textNoShape">
              <a:avLst/>
            </a:prstTxWarp>
            <a:spAutoFit/>
          </a:bodyPr>
          <a:lstStyle/>
          <a:p>
            <a:pPr algn="ctr" eaLnBrk="0" hangingPunct="0">
              <a:lnSpc>
                <a:spcPct val="80000"/>
              </a:lnSpc>
            </a:pPr>
            <a:r>
              <a:rPr lang="en-US" sz="2400">
                <a:solidFill>
                  <a:srgbClr val="FFFF00"/>
                </a:solidFill>
                <a:latin typeface="Arial" charset="0"/>
              </a:rPr>
              <a:t>Max. Horizontal Stress</a:t>
            </a:r>
            <a:r>
              <a:rPr lang="en-US" sz="2400">
                <a:solidFill>
                  <a:srgbClr val="800000"/>
                </a:solidFill>
                <a:latin typeface="Arial" charset="0"/>
              </a:rPr>
              <a:t> </a:t>
            </a:r>
          </a:p>
        </p:txBody>
      </p:sp>
      <p:sp>
        <p:nvSpPr>
          <p:cNvPr id="565276" name="Rectangle 28"/>
          <p:cNvSpPr>
            <a:spLocks noChangeArrowheads="1"/>
          </p:cNvSpPr>
          <p:nvPr/>
        </p:nvSpPr>
        <p:spPr bwMode="auto">
          <a:xfrm>
            <a:off x="458788" y="454342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Pore pressure</a:t>
            </a:r>
          </a:p>
        </p:txBody>
      </p:sp>
      <p:sp>
        <p:nvSpPr>
          <p:cNvPr id="565277" name="Text Box 29"/>
          <p:cNvSpPr txBox="1">
            <a:spLocks noChangeArrowheads="1"/>
          </p:cNvSpPr>
          <p:nvPr/>
        </p:nvSpPr>
        <p:spPr bwMode="auto">
          <a:xfrm>
            <a:off x="4191000" y="45815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P</a:t>
            </a:r>
            <a:r>
              <a:rPr lang="en-US" sz="2400" baseline="-25000">
                <a:solidFill>
                  <a:srgbClr val="FFFF00"/>
                </a:solidFill>
                <a:latin typeface="Arial" charset="0"/>
              </a:rPr>
              <a:t>p</a:t>
            </a:r>
            <a:r>
              <a:rPr lang="en-US" sz="2400">
                <a:solidFill>
                  <a:srgbClr val="FFFF00"/>
                </a:solidFill>
                <a:latin typeface="Arial" charset="0"/>
              </a:rPr>
              <a:t> </a:t>
            </a:r>
            <a:r>
              <a:rPr lang="en-US" sz="2400">
                <a:solidFill>
                  <a:srgbClr val="FFFF00"/>
                </a:solidFill>
                <a:latin typeface="Arial" charset="0"/>
                <a:sym typeface="Symbol" charset="2"/>
              </a:rPr>
              <a:t>  </a:t>
            </a:r>
            <a:r>
              <a:rPr lang="en-US" sz="2400">
                <a:solidFill>
                  <a:srgbClr val="FFFF00"/>
                </a:solidFill>
                <a:latin typeface="Arial" charset="0"/>
              </a:rPr>
              <a:t>Measure, sonic, seismic</a:t>
            </a:r>
          </a:p>
        </p:txBody>
      </p:sp>
      <p:sp>
        <p:nvSpPr>
          <p:cNvPr id="565278" name="Rectangle 30"/>
          <p:cNvSpPr>
            <a:spLocks noChangeArrowheads="1"/>
          </p:cNvSpPr>
          <p:nvPr/>
        </p:nvSpPr>
        <p:spPr bwMode="auto">
          <a:xfrm>
            <a:off x="609600" y="4114800"/>
            <a:ext cx="8001000" cy="608013"/>
          </a:xfrm>
          <a:prstGeom prst="rect">
            <a:avLst/>
          </a:prstGeom>
          <a:noFill/>
          <a:ln w="9525">
            <a:noFill/>
            <a:miter lim="800000"/>
            <a:headEnd/>
            <a:tailEnd/>
          </a:ln>
        </p:spPr>
        <p:txBody>
          <a:bodyPr wrap="none" anchor="ctr">
            <a:prstTxWarp prst="textNoShape">
              <a:avLst/>
            </a:prstTxWarp>
          </a:bodyPr>
          <a:lstStyle/>
          <a:p>
            <a:endParaRPr lang="en-US" b="1">
              <a:latin typeface="Arial" charset="0"/>
            </a:endParaRPr>
          </a:p>
        </p:txBody>
      </p:sp>
      <p:sp>
        <p:nvSpPr>
          <p:cNvPr id="565279" name="Rectangle 31"/>
          <p:cNvSpPr>
            <a:spLocks noChangeArrowheads="1"/>
          </p:cNvSpPr>
          <p:nvPr/>
        </p:nvSpPr>
        <p:spPr bwMode="auto">
          <a:xfrm>
            <a:off x="992188" y="3776663"/>
            <a:ext cx="1524000" cy="692150"/>
          </a:xfrm>
          <a:prstGeom prst="rect">
            <a:avLst/>
          </a:prstGeom>
          <a:noFill/>
          <a:ln w="9525">
            <a:noFill/>
            <a:miter lim="800000"/>
            <a:headEnd/>
            <a:tailEnd/>
          </a:ln>
        </p:spPr>
        <p:txBody>
          <a:bodyPr wrap="none">
            <a:prstTxWarp prst="textNoShape">
              <a:avLst/>
            </a:prstTxWarp>
            <a:spAutoFit/>
          </a:bodyPr>
          <a:lstStyle/>
          <a:p>
            <a:pPr algn="ctr" eaLnBrk="0" hangingPunct="0">
              <a:lnSpc>
                <a:spcPct val="80000"/>
              </a:lnSpc>
            </a:pPr>
            <a:r>
              <a:rPr lang="en-US" sz="2400">
                <a:solidFill>
                  <a:srgbClr val="FFFF00"/>
                </a:solidFill>
                <a:latin typeface="Arial" charset="0"/>
              </a:rPr>
              <a:t>Stress</a:t>
            </a:r>
          </a:p>
          <a:p>
            <a:pPr algn="ctr" eaLnBrk="0" hangingPunct="0">
              <a:lnSpc>
                <a:spcPct val="80000"/>
              </a:lnSpc>
            </a:pPr>
            <a:r>
              <a:rPr lang="en-US" sz="2400">
                <a:solidFill>
                  <a:srgbClr val="FFFF00"/>
                </a:solidFill>
                <a:latin typeface="Arial" charset="0"/>
              </a:rPr>
              <a:t>Orientation</a:t>
            </a:r>
          </a:p>
        </p:txBody>
      </p:sp>
      <p:sp>
        <p:nvSpPr>
          <p:cNvPr id="565280" name="Rectangle 32"/>
          <p:cNvSpPr>
            <a:spLocks noChangeArrowheads="1"/>
          </p:cNvSpPr>
          <p:nvPr/>
        </p:nvSpPr>
        <p:spPr bwMode="auto">
          <a:xfrm>
            <a:off x="4270375" y="3887788"/>
            <a:ext cx="4416425"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rgbClr val="FAFD00"/>
                </a:solidFill>
                <a:latin typeface="Arial" charset="0"/>
              </a:rPr>
              <a:t>Orientation of Wellbore failures</a:t>
            </a:r>
          </a:p>
        </p:txBody>
      </p:sp>
      <p:sp>
        <p:nvSpPr>
          <p:cNvPr id="565281" name="Text Box 33"/>
          <p:cNvSpPr txBox="1">
            <a:spLocks noChangeArrowheads="1"/>
          </p:cNvSpPr>
          <p:nvPr/>
        </p:nvSpPr>
        <p:spPr bwMode="auto">
          <a:xfrm>
            <a:off x="873125" y="990600"/>
            <a:ext cx="1762125"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latin typeface="Arial" charset="0"/>
              </a:rPr>
              <a:t>Parameter</a:t>
            </a:r>
            <a:r>
              <a:rPr lang="en-US" sz="2400" b="1">
                <a:solidFill>
                  <a:schemeClr val="hlink"/>
                </a:solidFill>
                <a:latin typeface="Arial" charset="0"/>
              </a:rPr>
              <a:t> </a:t>
            </a:r>
          </a:p>
        </p:txBody>
      </p:sp>
      <p:sp>
        <p:nvSpPr>
          <p:cNvPr id="565282" name="Text Box 34"/>
          <p:cNvSpPr txBox="1">
            <a:spLocks noChangeArrowheads="1"/>
          </p:cNvSpPr>
          <p:nvPr/>
        </p:nvSpPr>
        <p:spPr bwMode="auto">
          <a:xfrm>
            <a:off x="5638800" y="990600"/>
            <a:ext cx="930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b="1">
                <a:solidFill>
                  <a:srgbClr val="FFFF00"/>
                </a:solidFill>
                <a:latin typeface="Arial" charset="0"/>
              </a:rPr>
              <a:t>Data </a:t>
            </a:r>
          </a:p>
        </p:txBody>
      </p:sp>
      <p:sp>
        <p:nvSpPr>
          <p:cNvPr id="565283" name="Line 35"/>
          <p:cNvSpPr>
            <a:spLocks noChangeShapeType="1"/>
          </p:cNvSpPr>
          <p:nvPr/>
        </p:nvSpPr>
        <p:spPr bwMode="auto">
          <a:xfrm>
            <a:off x="304800" y="1447800"/>
            <a:ext cx="8305800" cy="0"/>
          </a:xfrm>
          <a:prstGeom prst="line">
            <a:avLst/>
          </a:prstGeom>
          <a:noFill/>
          <a:ln w="38100">
            <a:solidFill>
              <a:srgbClr val="FFFF00"/>
            </a:solidFill>
            <a:round/>
            <a:headEnd/>
            <a:tailEnd/>
          </a:ln>
        </p:spPr>
        <p:txBody>
          <a:bodyPr>
            <a:prstTxWarp prst="textNoShape">
              <a:avLst/>
            </a:prstTxWarp>
          </a:bodyPr>
          <a:lstStyle/>
          <a:p>
            <a:endParaRPr lang="en-US"/>
          </a:p>
        </p:txBody>
      </p:sp>
      <p:sp>
        <p:nvSpPr>
          <p:cNvPr id="565284" name="Line 36"/>
          <p:cNvSpPr>
            <a:spLocks noChangeShapeType="1"/>
          </p:cNvSpPr>
          <p:nvPr/>
        </p:nvSpPr>
        <p:spPr bwMode="auto">
          <a:xfrm>
            <a:off x="3200400" y="2657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5" name="Line 37"/>
          <p:cNvSpPr>
            <a:spLocks noChangeShapeType="1"/>
          </p:cNvSpPr>
          <p:nvPr/>
        </p:nvSpPr>
        <p:spPr bwMode="auto">
          <a:xfrm>
            <a:off x="3200400" y="3340100"/>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6" name="Line 38"/>
          <p:cNvSpPr>
            <a:spLocks noChangeShapeType="1"/>
          </p:cNvSpPr>
          <p:nvPr/>
        </p:nvSpPr>
        <p:spPr bwMode="auto">
          <a:xfrm>
            <a:off x="3217863" y="535622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87" name="Rectangle 39"/>
          <p:cNvSpPr>
            <a:spLocks noChangeArrowheads="1"/>
          </p:cNvSpPr>
          <p:nvPr/>
        </p:nvSpPr>
        <p:spPr bwMode="auto">
          <a:xfrm>
            <a:off x="476250" y="5089525"/>
            <a:ext cx="2590800" cy="533400"/>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Rock Strength</a:t>
            </a:r>
          </a:p>
        </p:txBody>
      </p:sp>
      <p:sp>
        <p:nvSpPr>
          <p:cNvPr id="565288" name="Text Box 40"/>
          <p:cNvSpPr txBox="1">
            <a:spLocks noChangeArrowheads="1"/>
          </p:cNvSpPr>
          <p:nvPr/>
        </p:nvSpPr>
        <p:spPr bwMode="auto">
          <a:xfrm>
            <a:off x="4208463" y="5127625"/>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Lab, Logs, Modeling well failure </a:t>
            </a:r>
          </a:p>
        </p:txBody>
      </p:sp>
      <p:sp>
        <p:nvSpPr>
          <p:cNvPr id="565289" name="Line 41"/>
          <p:cNvSpPr>
            <a:spLocks noChangeShapeType="1"/>
          </p:cNvSpPr>
          <p:nvPr/>
        </p:nvSpPr>
        <p:spPr bwMode="auto">
          <a:xfrm>
            <a:off x="3200400" y="5959475"/>
            <a:ext cx="762000" cy="0"/>
          </a:xfrm>
          <a:prstGeom prst="line">
            <a:avLst/>
          </a:prstGeom>
          <a:noFill/>
          <a:ln w="28575">
            <a:solidFill>
              <a:srgbClr val="FAFD00"/>
            </a:solidFill>
            <a:round/>
            <a:headEnd/>
            <a:tailEnd type="triangle" w="med" len="med"/>
          </a:ln>
        </p:spPr>
        <p:txBody>
          <a:bodyPr wrap="none" anchor="ctr">
            <a:prstTxWarp prst="textNoShape">
              <a:avLst/>
            </a:prstTxWarp>
          </a:bodyPr>
          <a:lstStyle/>
          <a:p>
            <a:endParaRPr lang="en-US"/>
          </a:p>
        </p:txBody>
      </p:sp>
      <p:sp>
        <p:nvSpPr>
          <p:cNvPr id="565290" name="Rectangle 42"/>
          <p:cNvSpPr>
            <a:spLocks noChangeArrowheads="1"/>
          </p:cNvSpPr>
          <p:nvPr/>
        </p:nvSpPr>
        <p:spPr bwMode="auto">
          <a:xfrm>
            <a:off x="458788" y="5692775"/>
            <a:ext cx="2590800" cy="534988"/>
          </a:xfrm>
          <a:prstGeom prst="rect">
            <a:avLst/>
          </a:prstGeom>
          <a:noFill/>
          <a:ln w="9525">
            <a:noFill/>
            <a:miter lim="800000"/>
            <a:headEnd/>
            <a:tailEnd/>
          </a:ln>
        </p:spPr>
        <p:txBody>
          <a:bodyPr>
            <a:prstTxWarp prst="textNoShape">
              <a:avLst/>
            </a:prstTxWarp>
          </a:bodyPr>
          <a:lstStyle/>
          <a:p>
            <a:pPr algn="ctr" eaLnBrk="0" hangingPunct="0">
              <a:lnSpc>
                <a:spcPct val="80000"/>
              </a:lnSpc>
              <a:buClr>
                <a:schemeClr val="accent2"/>
              </a:buClr>
              <a:buFont typeface="Monotype Sorts" charset="2"/>
              <a:buNone/>
            </a:pPr>
            <a:r>
              <a:rPr kumimoji="1" lang="en-US" sz="2400">
                <a:solidFill>
                  <a:srgbClr val="FFFF00"/>
                </a:solidFill>
                <a:latin typeface="Arial" charset="0"/>
              </a:rPr>
              <a:t>Faults/Bedding Planes</a:t>
            </a:r>
          </a:p>
        </p:txBody>
      </p:sp>
      <p:sp>
        <p:nvSpPr>
          <p:cNvPr id="565291" name="Text Box 43"/>
          <p:cNvSpPr txBox="1">
            <a:spLocks noChangeArrowheads="1"/>
          </p:cNvSpPr>
          <p:nvPr/>
        </p:nvSpPr>
        <p:spPr bwMode="auto">
          <a:xfrm>
            <a:off x="4191000" y="5732463"/>
            <a:ext cx="48006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srgbClr val="FFFF00"/>
                </a:solidFill>
                <a:latin typeface="Arial" charset="0"/>
              </a:rPr>
              <a:t>Wellbore Imaging</a:t>
            </a:r>
          </a:p>
        </p:txBody>
      </p:sp>
      <p:sp>
        <p:nvSpPr>
          <p:cNvPr id="45" name="Rectangle 44"/>
          <p:cNvSpPr/>
          <p:nvPr/>
        </p:nvSpPr>
        <p:spPr>
          <a:xfrm>
            <a:off x="457200" y="2965451"/>
            <a:ext cx="8077200" cy="845078"/>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295394"/>
            <a:ext cx="8512175" cy="5029200"/>
            <a:chOff x="240" y="624"/>
            <a:chExt cx="5362" cy="3168"/>
          </a:xfrm>
        </p:grpSpPr>
        <p:pic>
          <p:nvPicPr>
            <p:cNvPr id="140291" name="Picture 3" descr="Teg14Breakout"/>
            <p:cNvPicPr>
              <a:picLocks noChangeAspect="1" noChangeArrowheads="1"/>
            </p:cNvPicPr>
            <p:nvPr/>
          </p:nvPicPr>
          <p:blipFill>
            <a:blip r:embed="rId2"/>
            <a:srcRect/>
            <a:stretch>
              <a:fillRect/>
            </a:stretch>
          </p:blipFill>
          <p:spPr bwMode="auto">
            <a:xfrm>
              <a:off x="240" y="624"/>
              <a:ext cx="1779" cy="3168"/>
            </a:xfrm>
            <a:prstGeom prst="rect">
              <a:avLst/>
            </a:prstGeom>
            <a:noFill/>
          </p:spPr>
        </p:pic>
        <p:pic>
          <p:nvPicPr>
            <p:cNvPr id="140292" name="Picture 4" descr="TegUBIpolar"/>
            <p:cNvPicPr>
              <a:picLocks noChangeAspect="1" noChangeArrowheads="1"/>
            </p:cNvPicPr>
            <p:nvPr/>
          </p:nvPicPr>
          <p:blipFill>
            <a:blip r:embed="rId3"/>
            <a:srcRect/>
            <a:stretch>
              <a:fillRect/>
            </a:stretch>
          </p:blipFill>
          <p:spPr bwMode="auto">
            <a:xfrm>
              <a:off x="3984" y="1152"/>
              <a:ext cx="1618" cy="1824"/>
            </a:xfrm>
            <a:prstGeom prst="rect">
              <a:avLst/>
            </a:prstGeom>
            <a:noFill/>
          </p:spPr>
        </p:pic>
        <p:pic>
          <p:nvPicPr>
            <p:cNvPr id="140293" name="Picture 5" descr="Reg12Breakout"/>
            <p:cNvPicPr>
              <a:picLocks noChangeAspect="1" noChangeArrowheads="1"/>
            </p:cNvPicPr>
            <p:nvPr/>
          </p:nvPicPr>
          <p:blipFill>
            <a:blip r:embed="rId4"/>
            <a:srcRect/>
            <a:stretch>
              <a:fillRect/>
            </a:stretch>
          </p:blipFill>
          <p:spPr bwMode="auto">
            <a:xfrm>
              <a:off x="2160" y="624"/>
              <a:ext cx="1772" cy="3168"/>
            </a:xfrm>
            <a:prstGeom prst="rect">
              <a:avLst/>
            </a:prstGeom>
            <a:noFill/>
          </p:spPr>
        </p:pic>
      </p:grpSp>
      <p:sp>
        <p:nvSpPr>
          <p:cNvPr id="140294" name="Line 6"/>
          <p:cNvSpPr>
            <a:spLocks noChangeShapeType="1"/>
          </p:cNvSpPr>
          <p:nvPr/>
        </p:nvSpPr>
        <p:spPr bwMode="auto">
          <a:xfrm>
            <a:off x="7239000" y="3162294"/>
            <a:ext cx="333375" cy="4191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0295" name="Line 7"/>
          <p:cNvSpPr>
            <a:spLocks noChangeShapeType="1"/>
          </p:cNvSpPr>
          <p:nvPr/>
        </p:nvSpPr>
        <p:spPr bwMode="auto">
          <a:xfrm flipV="1">
            <a:off x="7029450" y="3571869"/>
            <a:ext cx="533400" cy="762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0296" name="Text Box 8"/>
          <p:cNvSpPr txBox="1">
            <a:spLocks noChangeArrowheads="1"/>
          </p:cNvSpPr>
          <p:nvPr/>
        </p:nvSpPr>
        <p:spPr bwMode="auto">
          <a:xfrm>
            <a:off x="7070725" y="3309932"/>
            <a:ext cx="441325" cy="274637"/>
          </a:xfrm>
          <a:prstGeom prst="rect">
            <a:avLst/>
          </a:prstGeom>
          <a:noFill/>
          <a:ln w="9525">
            <a:noFill/>
            <a:miter lim="800000"/>
            <a:headEnd/>
            <a:tailEnd/>
          </a:ln>
          <a:effectLst/>
        </p:spPr>
        <p:txBody>
          <a:bodyPr wrap="none">
            <a:prstTxWarp prst="textNoShape">
              <a:avLst/>
            </a:prstTxWarp>
            <a:spAutoFit/>
          </a:bodyPr>
          <a:lstStyle/>
          <a:p>
            <a:r>
              <a:rPr lang="en-US"/>
              <a:t>w</a:t>
            </a:r>
            <a:r>
              <a:rPr lang="en-US" baseline="-25000"/>
              <a:t>BO</a:t>
            </a:r>
          </a:p>
        </p:txBody>
      </p:sp>
      <p:sp>
        <p:nvSpPr>
          <p:cNvPr id="140297" name="Line 9"/>
          <p:cNvSpPr>
            <a:spLocks noChangeShapeType="1"/>
          </p:cNvSpPr>
          <p:nvPr/>
        </p:nvSpPr>
        <p:spPr bwMode="auto">
          <a:xfrm flipV="1">
            <a:off x="8001000" y="1600194"/>
            <a:ext cx="381000" cy="939800"/>
          </a:xfrm>
          <a:prstGeom prst="line">
            <a:avLst/>
          </a:prstGeom>
          <a:noFill/>
          <a:ln w="76200" cmpd="tri">
            <a:solidFill>
              <a:srgbClr val="FF0000"/>
            </a:solidFill>
            <a:round/>
            <a:headEnd type="triangle" w="med" len="med"/>
            <a:tailEnd/>
          </a:ln>
          <a:effectLst/>
        </p:spPr>
        <p:txBody>
          <a:bodyPr>
            <a:prstTxWarp prst="textNoShape">
              <a:avLst/>
            </a:prstTxWarp>
          </a:bodyPr>
          <a:lstStyle/>
          <a:p>
            <a:endParaRPr lang="en-US"/>
          </a:p>
        </p:txBody>
      </p:sp>
      <p:sp>
        <p:nvSpPr>
          <p:cNvPr id="140298" name="Line 10"/>
          <p:cNvSpPr>
            <a:spLocks noChangeShapeType="1"/>
          </p:cNvSpPr>
          <p:nvPr/>
        </p:nvSpPr>
        <p:spPr bwMode="auto">
          <a:xfrm flipV="1">
            <a:off x="6705600" y="4546594"/>
            <a:ext cx="431800" cy="939800"/>
          </a:xfrm>
          <a:prstGeom prst="line">
            <a:avLst/>
          </a:prstGeom>
          <a:noFill/>
          <a:ln w="76200" cmpd="tri">
            <a:solidFill>
              <a:srgbClr val="FF0000"/>
            </a:solidFill>
            <a:round/>
            <a:headEnd/>
            <a:tailEnd type="stealth" w="med" len="med"/>
          </a:ln>
          <a:effectLst/>
        </p:spPr>
        <p:txBody>
          <a:bodyPr>
            <a:prstTxWarp prst="textNoShape">
              <a:avLst/>
            </a:prstTxWarp>
          </a:bodyPr>
          <a:lstStyle/>
          <a:p>
            <a:endParaRPr lang="en-US"/>
          </a:p>
        </p:txBody>
      </p:sp>
      <p:sp>
        <p:nvSpPr>
          <p:cNvPr id="140299" name="Text Box 11"/>
          <p:cNvSpPr txBox="1">
            <a:spLocks noChangeArrowheads="1"/>
          </p:cNvSpPr>
          <p:nvPr/>
        </p:nvSpPr>
        <p:spPr bwMode="auto">
          <a:xfrm>
            <a:off x="7299325" y="1108069"/>
            <a:ext cx="850900" cy="457200"/>
          </a:xfrm>
          <a:prstGeom prst="rect">
            <a:avLst/>
          </a:prstGeom>
          <a:noFill/>
          <a:ln w="9525">
            <a:noFill/>
            <a:miter lim="800000"/>
            <a:headEnd/>
            <a:tailEnd/>
          </a:ln>
          <a:effectLst/>
        </p:spPr>
        <p:txBody>
          <a:bodyPr wrap="none">
            <a:prstTxWarp prst="textNoShape">
              <a:avLst/>
            </a:prstTxWarp>
            <a:spAutoFit/>
          </a:bodyPr>
          <a:lstStyle/>
          <a:p>
            <a:r>
              <a:rPr lang="en-US" sz="2400">
                <a:solidFill>
                  <a:srgbClr val="FF0000"/>
                </a:solidFill>
                <a:latin typeface="Times New Roman" charset="0"/>
              </a:rPr>
              <a:t>S</a:t>
            </a:r>
            <a:r>
              <a:rPr lang="en-US" sz="2400" baseline="-25000">
                <a:solidFill>
                  <a:srgbClr val="FF0000"/>
                </a:solidFill>
                <a:latin typeface="Times New Roman" charset="0"/>
              </a:rPr>
              <a:t>Hmax</a:t>
            </a:r>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7" name="TextBox 16"/>
          <p:cNvSpPr txBox="1"/>
          <p:nvPr/>
        </p:nvSpPr>
        <p:spPr>
          <a:xfrm>
            <a:off x="931348" y="186273"/>
            <a:ext cx="7756717" cy="584776"/>
          </a:xfrm>
          <a:prstGeom prst="rect">
            <a:avLst/>
          </a:prstGeom>
          <a:noFill/>
        </p:spPr>
        <p:txBody>
          <a:bodyPr wrap="none" rtlCol="0">
            <a:spAutoFit/>
          </a:bodyPr>
          <a:lstStyle/>
          <a:p>
            <a:r>
              <a:rPr lang="en-US" sz="3200" dirty="0" smtClean="0">
                <a:latin typeface="Arial"/>
                <a:cs typeface="Arial"/>
              </a:rPr>
              <a:t>Using Wellbore Failure to Constrain </a:t>
            </a:r>
            <a:r>
              <a:rPr lang="en-US" sz="3200" dirty="0" err="1" smtClean="0">
                <a:latin typeface="Arial"/>
                <a:cs typeface="Arial"/>
              </a:rPr>
              <a:t>S</a:t>
            </a:r>
            <a:r>
              <a:rPr lang="en-US" sz="3200" baseline="-25000" dirty="0" err="1" smtClean="0">
                <a:latin typeface="Arial"/>
                <a:cs typeface="Arial"/>
              </a:rPr>
              <a:t>Hmax</a:t>
            </a:r>
            <a:endParaRPr lang="en-US" sz="3200" baseline="-25000" dirty="0">
              <a:latin typeface="Arial"/>
              <a:cs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0" y="5808135"/>
            <a:ext cx="6324600" cy="762000"/>
          </a:xfrm>
        </p:spPr>
        <p:txBody>
          <a:bodyPr>
            <a:noAutofit/>
          </a:bodyPr>
          <a:lstStyle/>
          <a:p>
            <a:r>
              <a:rPr lang="en-US" sz="3200" dirty="0">
                <a:latin typeface="Arial"/>
                <a:cs typeface="Arial"/>
              </a:rPr>
              <a:t>Breakouts Deepen with Successive Episodes of Failure</a:t>
            </a:r>
          </a:p>
        </p:txBody>
      </p:sp>
      <p:pic>
        <p:nvPicPr>
          <p:cNvPr id="38915" name="Picture 3" descr="BO Shapes in Failure"/>
          <p:cNvPicPr>
            <a:picLocks noChangeAspect="1" noChangeArrowheads="1"/>
          </p:cNvPicPr>
          <p:nvPr/>
        </p:nvPicPr>
        <p:blipFill>
          <a:blip r:embed="rId3"/>
          <a:srcRect/>
          <a:stretch>
            <a:fillRect/>
          </a:stretch>
        </p:blipFill>
        <p:spPr bwMode="auto">
          <a:xfrm>
            <a:off x="1447800" y="1600200"/>
            <a:ext cx="6324600" cy="3898900"/>
          </a:xfrm>
          <a:prstGeom prst="rect">
            <a:avLst/>
          </a:prstGeom>
          <a:noFill/>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9" name="Rectangle 2"/>
          <p:cNvSpPr txBox="1">
            <a:spLocks noChangeArrowheads="1"/>
          </p:cNvSpPr>
          <p:nvPr/>
        </p:nvSpPr>
        <p:spPr>
          <a:xfrm>
            <a:off x="1409700" y="76200"/>
            <a:ext cx="6324600" cy="762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Breakout</a:t>
            </a:r>
            <a:r>
              <a:rPr kumimoji="0" lang="en-US" sz="3200" b="0" i="0" u="none" strike="noStrike" kern="1200" cap="none" spc="0" normalizeH="0" noProof="0" dirty="0" smtClean="0">
                <a:ln>
                  <a:noFill/>
                </a:ln>
                <a:solidFill>
                  <a:schemeClr val="tx1"/>
                </a:solidFill>
                <a:effectLst/>
                <a:uLnTx/>
                <a:uFillTx/>
                <a:latin typeface="Arial"/>
                <a:ea typeface="+mj-ea"/>
                <a:cs typeface="Arial"/>
              </a:rPr>
              <a:t> Width (Knowing </a:t>
            </a:r>
            <a:r>
              <a:rPr kumimoji="0" lang="en-US" sz="3200" b="0" i="0" u="none" strike="noStrike" kern="1200" cap="none" spc="0" normalizeH="0" noProof="0" dirty="0" err="1" smtClean="0">
                <a:ln>
                  <a:noFill/>
                </a:ln>
                <a:solidFill>
                  <a:schemeClr val="tx1"/>
                </a:solidFill>
                <a:effectLst/>
                <a:uLnTx/>
                <a:uFillTx/>
                <a:latin typeface="Arial"/>
                <a:ea typeface="+mj-ea"/>
                <a:cs typeface="Arial"/>
              </a:rPr>
              <a:t>S</a:t>
            </a:r>
            <a:r>
              <a:rPr kumimoji="0" lang="en-US" sz="3200" b="0" i="0" u="none" strike="noStrike" kern="1200" cap="none" spc="0" normalizeH="0" baseline="-25000" noProof="0" dirty="0" err="1" smtClean="0">
                <a:ln>
                  <a:noFill/>
                </a:ln>
                <a:solidFill>
                  <a:schemeClr val="tx1"/>
                </a:solidFill>
                <a:effectLst/>
                <a:uLnTx/>
                <a:uFillTx/>
                <a:latin typeface="Arial"/>
                <a:ea typeface="+mj-ea"/>
                <a:cs typeface="Arial"/>
              </a:rPr>
              <a:t>hmin</a:t>
            </a:r>
            <a:r>
              <a:rPr kumimoji="0" lang="en-US" sz="3200" b="0" i="0" u="none" strike="noStrike" kern="1200" cap="none" spc="0" normalizeH="0" noProof="0" dirty="0" smtClean="0">
                <a:ln>
                  <a:noFill/>
                </a:ln>
                <a:solidFill>
                  <a:schemeClr val="tx1"/>
                </a:solidFill>
                <a:effectLst/>
                <a:uLnTx/>
                <a:uFillTx/>
                <a:latin typeface="Arial"/>
                <a:ea typeface="+mj-ea"/>
                <a:cs typeface="Arial"/>
              </a:rPr>
              <a:t>)</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7895" name="Picture 7" descr="borehole-stress2"/>
          <p:cNvPicPr>
            <a:picLocks noChangeAspect="1" noChangeArrowheads="1"/>
          </p:cNvPicPr>
          <p:nvPr/>
        </p:nvPicPr>
        <p:blipFill>
          <a:blip r:embed="rId4"/>
          <a:srcRect/>
          <a:stretch>
            <a:fillRect/>
          </a:stretch>
        </p:blipFill>
        <p:spPr bwMode="auto">
          <a:xfrm>
            <a:off x="3775075" y="3816350"/>
            <a:ext cx="5257800" cy="2682875"/>
          </a:xfrm>
          <a:prstGeom prst="rect">
            <a:avLst/>
          </a:prstGeom>
          <a:noFill/>
        </p:spPr>
      </p:pic>
      <p:graphicFrame>
        <p:nvGraphicFramePr>
          <p:cNvPr id="37896" name="Object 8"/>
          <p:cNvGraphicFramePr>
            <a:graphicFrameLocks noChangeAspect="1"/>
          </p:cNvGraphicFramePr>
          <p:nvPr/>
        </p:nvGraphicFramePr>
        <p:xfrm>
          <a:off x="962025" y="1428750"/>
          <a:ext cx="7237413" cy="422275"/>
        </p:xfrm>
        <a:graphic>
          <a:graphicData uri="http://schemas.openxmlformats.org/presentationml/2006/ole">
            <p:oleObj spid="_x0000_s625666" name="Equation" r:id="rId5" imgW="4165600" imgH="241300" progId="Equation.3">
              <p:embed/>
            </p:oleObj>
          </a:graphicData>
        </a:graphic>
      </p:graphicFrame>
      <p:sp>
        <p:nvSpPr>
          <p:cNvPr id="37897" name="Text Box 9"/>
          <p:cNvSpPr txBox="1">
            <a:spLocks noChangeArrowheads="1"/>
          </p:cNvSpPr>
          <p:nvPr/>
        </p:nvSpPr>
        <p:spPr bwMode="auto">
          <a:xfrm>
            <a:off x="304800" y="1066800"/>
            <a:ext cx="2418100" cy="400110"/>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A50021"/>
                </a:solidFill>
                <a:latin typeface="Arial" charset="0"/>
              </a:rPr>
              <a:t>Wellbore Breakouts</a:t>
            </a:r>
          </a:p>
        </p:txBody>
      </p:sp>
      <p:graphicFrame>
        <p:nvGraphicFramePr>
          <p:cNvPr id="37898" name="Object 10"/>
          <p:cNvGraphicFramePr>
            <a:graphicFrameLocks noChangeAspect="1"/>
          </p:cNvGraphicFramePr>
          <p:nvPr/>
        </p:nvGraphicFramePr>
        <p:xfrm>
          <a:off x="1120775" y="2144181"/>
          <a:ext cx="6904038" cy="801688"/>
        </p:xfrm>
        <a:graphic>
          <a:graphicData uri="http://schemas.openxmlformats.org/presentationml/2006/ole">
            <p:oleObj spid="_x0000_s625667" name="Equation" r:id="rId6" imgW="4165600" imgH="482600" progId="Equation.3">
              <p:embed/>
            </p:oleObj>
          </a:graphicData>
        </a:graphic>
      </p:graphicFrame>
      <p:sp>
        <p:nvSpPr>
          <p:cNvPr id="37899" name="Text Box 11"/>
          <p:cNvSpPr txBox="1">
            <a:spLocks noChangeArrowheads="1"/>
          </p:cNvSpPr>
          <p:nvPr/>
        </p:nvSpPr>
        <p:spPr bwMode="auto">
          <a:xfrm>
            <a:off x="304800" y="3286125"/>
            <a:ext cx="2137449" cy="400110"/>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A50021"/>
                </a:solidFill>
                <a:latin typeface="Arial" charset="0"/>
              </a:rPr>
              <a:t>Tensile</a:t>
            </a:r>
            <a:r>
              <a:rPr lang="en-US" sz="2000" dirty="0" smtClean="0">
                <a:solidFill>
                  <a:srgbClr val="A50021"/>
                </a:solidFill>
                <a:latin typeface="Arial" charset="0"/>
              </a:rPr>
              <a:t> Fractures</a:t>
            </a:r>
            <a:endParaRPr lang="en-US" sz="2000" dirty="0">
              <a:solidFill>
                <a:srgbClr val="A50021"/>
              </a:solidFill>
              <a:latin typeface="Arial" charset="0"/>
            </a:endParaRPr>
          </a:p>
        </p:txBody>
      </p:sp>
      <p:graphicFrame>
        <p:nvGraphicFramePr>
          <p:cNvPr id="37900" name="Object 12"/>
          <p:cNvGraphicFramePr>
            <a:graphicFrameLocks noChangeAspect="1"/>
          </p:cNvGraphicFramePr>
          <p:nvPr/>
        </p:nvGraphicFramePr>
        <p:xfrm>
          <a:off x="549275" y="3792538"/>
          <a:ext cx="4710113" cy="407987"/>
        </p:xfrm>
        <a:graphic>
          <a:graphicData uri="http://schemas.openxmlformats.org/presentationml/2006/ole">
            <p:oleObj spid="_x0000_s625668" name="Equation" r:id="rId7" imgW="2654300" imgH="228600" progId="Equation.3">
              <p:embed/>
            </p:oleObj>
          </a:graphicData>
        </a:graphic>
      </p:graphicFrame>
      <p:graphicFrame>
        <p:nvGraphicFramePr>
          <p:cNvPr id="37902" name="Object 14"/>
          <p:cNvGraphicFramePr>
            <a:graphicFrameLocks noChangeAspect="1"/>
          </p:cNvGraphicFramePr>
          <p:nvPr/>
        </p:nvGraphicFramePr>
        <p:xfrm>
          <a:off x="547688" y="4365625"/>
          <a:ext cx="4219575" cy="431800"/>
        </p:xfrm>
        <a:graphic>
          <a:graphicData uri="http://schemas.openxmlformats.org/presentationml/2006/ole">
            <p:oleObj spid="_x0000_s625669" name="Equation" r:id="rId8" imgW="2247900" imgH="228600" progId="Equation.3">
              <p:embed/>
            </p:oleObj>
          </a:graphicData>
        </a:graphic>
      </p:graphicFrame>
      <p:graphicFrame>
        <p:nvGraphicFramePr>
          <p:cNvPr id="37903" name="Object 15"/>
          <p:cNvGraphicFramePr>
            <a:graphicFrameLocks noChangeAspect="1"/>
          </p:cNvGraphicFramePr>
          <p:nvPr/>
        </p:nvGraphicFramePr>
        <p:xfrm>
          <a:off x="555625" y="5064125"/>
          <a:ext cx="698500" cy="314325"/>
        </p:xfrm>
        <a:graphic>
          <a:graphicData uri="http://schemas.openxmlformats.org/presentationml/2006/ole">
            <p:oleObj spid="_x0000_s625670" name="Equation" r:id="rId9" imgW="393700" imgH="177800" progId="Equation.3">
              <p:embed/>
            </p:oleObj>
          </a:graphicData>
        </a:graphic>
      </p:graphicFrame>
      <p:sp>
        <p:nvSpPr>
          <p:cNvPr id="13" name="Title 12"/>
          <p:cNvSpPr>
            <a:spLocks noGrp="1"/>
          </p:cNvSpPr>
          <p:nvPr>
            <p:ph type="title"/>
          </p:nvPr>
        </p:nvSpPr>
        <p:spPr>
          <a:xfrm>
            <a:off x="457200" y="-114821"/>
            <a:ext cx="8229600" cy="1143000"/>
          </a:xfrm>
        </p:spPr>
        <p:txBody>
          <a:bodyPr>
            <a:normAutofit/>
          </a:bodyPr>
          <a:lstStyle/>
          <a:p>
            <a:r>
              <a:rPr lang="en-US" sz="3200" dirty="0" smtClean="0">
                <a:latin typeface="Arial"/>
                <a:cs typeface="Arial"/>
              </a:rPr>
              <a:t>Breakout Width and </a:t>
            </a:r>
            <a:r>
              <a:rPr lang="en-US" sz="3200" dirty="0" err="1" smtClean="0">
                <a:latin typeface="Arial"/>
                <a:cs typeface="Arial"/>
              </a:rPr>
              <a:t>DITF’s</a:t>
            </a:r>
            <a:endParaRPr lang="en-US" sz="3200" dirty="0">
              <a:latin typeface="Arial"/>
              <a:cs typeface="Arial"/>
            </a:endParaRPr>
          </a:p>
        </p:txBody>
      </p:sp>
      <p:grpSp>
        <p:nvGrpSpPr>
          <p:cNvPr id="14"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10"/>
          <a:srcRect/>
          <a:stretch>
            <a:fillRect/>
          </a:stretch>
        </p:blipFill>
        <p:spPr bwMode="auto">
          <a:xfrm>
            <a:off x="152400" y="76200"/>
            <a:ext cx="681038" cy="685800"/>
          </a:xfrm>
          <a:prstGeom prst="rect">
            <a:avLst/>
          </a:prstGeom>
          <a:noFill/>
          <a:ln w="9525">
            <a:noFill/>
            <a:miter lim="800000"/>
            <a:headEnd/>
            <a:tailEnd/>
          </a:ln>
        </p:spPr>
      </p:pic>
      <p:cxnSp>
        <p:nvCxnSpPr>
          <p:cNvPr id="19" name="Straight Connector 18"/>
          <p:cNvCxnSpPr/>
          <p:nvPr/>
        </p:nvCxnSpPr>
        <p:spPr>
          <a:xfrm>
            <a:off x="7484534" y="5175252"/>
            <a:ext cx="8466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73134" y="5175252"/>
            <a:ext cx="8466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131762"/>
            <a:ext cx="8229600" cy="1143000"/>
          </a:xfrm>
        </p:spPr>
        <p:txBody>
          <a:bodyPr>
            <a:normAutofit/>
          </a:bodyPr>
          <a:lstStyle/>
          <a:p>
            <a:r>
              <a:rPr lang="en-US" sz="3200" dirty="0" smtClean="0">
                <a:latin typeface="Arial"/>
                <a:cs typeface="Arial"/>
              </a:rPr>
              <a:t>Constraining Stress Magnitudes</a:t>
            </a:r>
            <a:endParaRPr lang="en-US" sz="3200" dirty="0">
              <a:latin typeface="Arial"/>
              <a:cs typeface="Arial"/>
            </a:endParaRPr>
          </a:p>
        </p:txBody>
      </p:sp>
      <p:sp>
        <p:nvSpPr>
          <p:cNvPr id="83971" name="Rectangle 3"/>
          <p:cNvSpPr>
            <a:spLocks noGrp="1" noChangeArrowheads="1"/>
          </p:cNvSpPr>
          <p:nvPr>
            <p:ph type="body" idx="1"/>
          </p:nvPr>
        </p:nvSpPr>
        <p:spPr/>
        <p:txBody>
          <a:bodyPr/>
          <a:lstStyle/>
          <a:p>
            <a:endParaRPr lang="en-US"/>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10" name="Picture 19"/>
          <p:cNvPicPr>
            <a:picLocks noChangeAspect="1" noChangeArrowheads="1"/>
          </p:cNvPicPr>
          <p:nvPr/>
        </p:nvPicPr>
        <p:blipFill>
          <a:blip r:embed="rId4" cstate="print"/>
          <a:srcRect r="40871"/>
          <a:stretch>
            <a:fillRect/>
          </a:stretch>
        </p:blipFill>
        <p:spPr bwMode="auto">
          <a:xfrm>
            <a:off x="1604962" y="1132126"/>
            <a:ext cx="5900737" cy="554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20662"/>
            <a:ext cx="8229600" cy="1143000"/>
          </a:xfrm>
        </p:spPr>
        <p:txBody>
          <a:bodyPr>
            <a:normAutofit/>
          </a:bodyPr>
          <a:lstStyle/>
          <a:p>
            <a:r>
              <a:rPr lang="en-US" sz="3200" dirty="0" err="1">
                <a:latin typeface="Arial"/>
                <a:cs typeface="Arial"/>
              </a:rPr>
              <a:t>Visund</a:t>
            </a:r>
            <a:r>
              <a:rPr lang="en-US" sz="3200" dirty="0">
                <a:latin typeface="Arial"/>
                <a:cs typeface="Arial"/>
              </a:rPr>
              <a:t> Stress Magnitudes</a:t>
            </a:r>
          </a:p>
        </p:txBody>
      </p:sp>
      <p:pic>
        <p:nvPicPr>
          <p:cNvPr id="47108" name="Picture 4" descr="Vis"/>
          <p:cNvPicPr>
            <a:picLocks noChangeAspect="1" noChangeArrowheads="1"/>
          </p:cNvPicPr>
          <p:nvPr/>
        </p:nvPicPr>
        <p:blipFill>
          <a:blip r:embed="rId3"/>
          <a:srcRect/>
          <a:stretch>
            <a:fillRect/>
          </a:stretch>
        </p:blipFill>
        <p:spPr bwMode="auto">
          <a:xfrm>
            <a:off x="1905000" y="1181100"/>
            <a:ext cx="5410200" cy="5375275"/>
          </a:xfrm>
          <a:prstGeom prst="rect">
            <a:avLst/>
          </a:prstGeom>
          <a:noFill/>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a:xfrm>
            <a:off x="685800" y="95250"/>
            <a:ext cx="7772400" cy="762000"/>
          </a:xfrm>
        </p:spPr>
        <p:txBody>
          <a:bodyPr>
            <a:normAutofit/>
          </a:bodyPr>
          <a:lstStyle/>
          <a:p>
            <a:r>
              <a:rPr lang="en-US" sz="3200" dirty="0" err="1" smtClean="0">
                <a:latin typeface="Arial"/>
                <a:cs typeface="Arial"/>
              </a:rPr>
              <a:t>Visund</a:t>
            </a:r>
            <a:r>
              <a:rPr lang="en-US" sz="3200" dirty="0" smtClean="0">
                <a:latin typeface="Arial"/>
                <a:cs typeface="Arial"/>
              </a:rPr>
              <a:t> Stress </a:t>
            </a:r>
            <a:r>
              <a:rPr lang="en-US" sz="3200" dirty="0">
                <a:latin typeface="Arial"/>
                <a:cs typeface="Arial"/>
              </a:rPr>
              <a:t>Magnitudes</a:t>
            </a:r>
          </a:p>
        </p:txBody>
      </p:sp>
      <p:pic>
        <p:nvPicPr>
          <p:cNvPr id="59396" name="Picture 1028"/>
          <p:cNvPicPr>
            <a:picLocks noChangeAspect="1" noChangeArrowheads="1"/>
          </p:cNvPicPr>
          <p:nvPr/>
        </p:nvPicPr>
        <p:blipFill>
          <a:blip r:embed="rId3"/>
          <a:srcRect l="22803" t="9848" r="21321" b="4630"/>
          <a:stretch>
            <a:fillRect/>
          </a:stretch>
        </p:blipFill>
        <p:spPr bwMode="auto">
          <a:xfrm>
            <a:off x="2254250" y="1171575"/>
            <a:ext cx="4638675" cy="5491163"/>
          </a:xfrm>
          <a:prstGeom prst="rect">
            <a:avLst/>
          </a:prstGeom>
          <a:noFill/>
          <a:ln w="9525">
            <a:noFill/>
            <a:miter lim="800000"/>
            <a:headEnd/>
            <a:tailEnd/>
          </a:ln>
          <a:effectLst/>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21860" name="Picture 4"/>
          <p:cNvPicPr>
            <a:picLocks noChangeAspect="1" noChangeArrowheads="1"/>
          </p:cNvPicPr>
          <p:nvPr/>
        </p:nvPicPr>
        <p:blipFill>
          <a:blip r:embed="rId2"/>
          <a:srcRect/>
          <a:stretch>
            <a:fillRect/>
          </a:stretch>
        </p:blipFill>
        <p:spPr bwMode="auto">
          <a:xfrm>
            <a:off x="847725" y="1000125"/>
            <a:ext cx="7712075" cy="5680075"/>
          </a:xfrm>
          <a:prstGeom prst="rect">
            <a:avLst/>
          </a:prstGeom>
          <a:noFill/>
          <a:ln w="9525">
            <a:noFill/>
            <a:miter lim="800000"/>
            <a:headEnd/>
            <a:tailEnd/>
          </a:ln>
          <a:effectLst/>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812800" y="190500"/>
            <a:ext cx="8460870" cy="523220"/>
          </a:xfrm>
          <a:prstGeom prst="rect">
            <a:avLst/>
          </a:prstGeom>
          <a:noFill/>
        </p:spPr>
        <p:txBody>
          <a:bodyPr wrap="none" rtlCol="0">
            <a:spAutoFit/>
          </a:bodyPr>
          <a:lstStyle/>
          <a:p>
            <a:r>
              <a:rPr lang="en-US" sz="2800" dirty="0" smtClean="0">
                <a:latin typeface="Arial"/>
                <a:cs typeface="Arial"/>
              </a:rPr>
              <a:t>Stress is a Second Rank Tensor with 9 Components</a:t>
            </a:r>
            <a:endParaRPr lang="en-US" sz="2800" dirty="0">
              <a:latin typeface="Arial"/>
              <a:cs typeface="Aria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43000" y="38100"/>
            <a:ext cx="6858000" cy="762000"/>
          </a:xfrm>
        </p:spPr>
        <p:txBody>
          <a:bodyPr>
            <a:noAutofit/>
          </a:bodyPr>
          <a:lstStyle/>
          <a:p>
            <a:r>
              <a:rPr lang="en-US" sz="2800" dirty="0">
                <a:latin typeface="Arial"/>
                <a:cs typeface="Arial"/>
              </a:rPr>
              <a:t>Tensile Fractures in Vertical Wells Imply a Strike-Slip Faulting Environment</a:t>
            </a:r>
          </a:p>
        </p:txBody>
      </p:sp>
      <p:sp>
        <p:nvSpPr>
          <p:cNvPr id="60419" name="Text Box 3"/>
          <p:cNvSpPr txBox="1">
            <a:spLocks noChangeArrowheads="1"/>
          </p:cNvSpPr>
          <p:nvPr/>
        </p:nvSpPr>
        <p:spPr bwMode="auto">
          <a:xfrm>
            <a:off x="1066800" y="1493838"/>
            <a:ext cx="3162300" cy="396875"/>
          </a:xfrm>
          <a:prstGeom prst="rect">
            <a:avLst/>
          </a:prstGeom>
          <a:noFill/>
          <a:ln w="9525">
            <a:noFill/>
            <a:miter lim="800000"/>
            <a:headEnd/>
            <a:tailEnd/>
          </a:ln>
          <a:effectLst/>
        </p:spPr>
        <p:txBody>
          <a:bodyPr wrap="none">
            <a:prstTxWarp prst="textNoShape">
              <a:avLst/>
            </a:prstTxWarp>
            <a:spAutoFit/>
          </a:bodyPr>
          <a:lstStyle/>
          <a:p>
            <a:r>
              <a:rPr lang="en-US" sz="2000">
                <a:solidFill>
                  <a:srgbClr val="800000"/>
                </a:solidFill>
              </a:rPr>
              <a:t>Earth (Strike-Slip Faulting)</a:t>
            </a:r>
          </a:p>
        </p:txBody>
      </p:sp>
      <p:graphicFrame>
        <p:nvGraphicFramePr>
          <p:cNvPr id="60420" name="Object 4"/>
          <p:cNvGraphicFramePr>
            <a:graphicFrameLocks noChangeAspect="1"/>
          </p:cNvGraphicFramePr>
          <p:nvPr/>
        </p:nvGraphicFramePr>
        <p:xfrm>
          <a:off x="2143125" y="2057400"/>
          <a:ext cx="3332163" cy="766763"/>
        </p:xfrm>
        <a:graphic>
          <a:graphicData uri="http://schemas.openxmlformats.org/presentationml/2006/ole">
            <p:oleObj spid="_x0000_s664578" name="Equation" r:id="rId3" imgW="2044440" imgH="469800" progId="Equation.3">
              <p:embed/>
            </p:oleObj>
          </a:graphicData>
        </a:graphic>
      </p:graphicFrame>
      <p:sp>
        <p:nvSpPr>
          <p:cNvPr id="60421" name="Text Box 5"/>
          <p:cNvSpPr txBox="1">
            <a:spLocks noChangeArrowheads="1"/>
          </p:cNvSpPr>
          <p:nvPr/>
        </p:nvSpPr>
        <p:spPr bwMode="auto">
          <a:xfrm>
            <a:off x="5943600" y="2209800"/>
            <a:ext cx="1276350" cy="396875"/>
          </a:xfrm>
          <a:prstGeom prst="rect">
            <a:avLst/>
          </a:prstGeom>
          <a:noFill/>
          <a:ln w="9525">
            <a:noFill/>
            <a:miter lim="800000"/>
            <a:headEnd/>
            <a:tailEnd/>
          </a:ln>
          <a:effectLst/>
        </p:spPr>
        <p:txBody>
          <a:bodyPr wrap="none">
            <a:prstTxWarp prst="textNoShape">
              <a:avLst/>
            </a:prstTxWarp>
            <a:spAutoFit/>
          </a:bodyPr>
          <a:lstStyle/>
          <a:p>
            <a:r>
              <a:rPr lang="en-US" sz="2000">
                <a:latin typeface="Times New Roman" charset="0"/>
              </a:rPr>
              <a:t>for </a:t>
            </a:r>
            <a:r>
              <a:rPr lang="en-US" sz="2000">
                <a:latin typeface="Times New Roman" charset="0"/>
                <a:sym typeface="Symbol" charset="2"/>
              </a:rPr>
              <a:t> = 0.6</a:t>
            </a:r>
            <a:endParaRPr lang="en-US" sz="2000">
              <a:latin typeface="Times New Roman" charset="0"/>
            </a:endParaRPr>
          </a:p>
        </p:txBody>
      </p:sp>
      <p:sp>
        <p:nvSpPr>
          <p:cNvPr id="60422" name="Text Box 6"/>
          <p:cNvSpPr txBox="1">
            <a:spLocks noChangeArrowheads="1"/>
          </p:cNvSpPr>
          <p:nvPr/>
        </p:nvSpPr>
        <p:spPr bwMode="auto">
          <a:xfrm>
            <a:off x="2057400" y="3124200"/>
            <a:ext cx="4648200" cy="854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Times New Roman" charset="0"/>
              </a:rPr>
              <a:t>S</a:t>
            </a:r>
            <a:r>
              <a:rPr lang="en-US" sz="2000" baseline="-25000">
                <a:latin typeface="Times New Roman" charset="0"/>
              </a:rPr>
              <a:t>Hmax</a:t>
            </a:r>
            <a:r>
              <a:rPr lang="en-US" sz="2000">
                <a:latin typeface="Times New Roman" charset="0"/>
              </a:rPr>
              <a:t> = 3.1 S</a:t>
            </a:r>
            <a:r>
              <a:rPr lang="en-US" sz="2000" baseline="-25000">
                <a:latin typeface="Times New Roman" charset="0"/>
              </a:rPr>
              <a:t>hmin</a:t>
            </a:r>
            <a:r>
              <a:rPr lang="en-US" sz="2000">
                <a:latin typeface="Times New Roman" charset="0"/>
              </a:rPr>
              <a:t> – 2.1 P</a:t>
            </a:r>
            <a:r>
              <a:rPr lang="en-US" sz="2000" baseline="-25000">
                <a:latin typeface="Times New Roman" charset="0"/>
              </a:rPr>
              <a:t>p</a:t>
            </a:r>
          </a:p>
          <a:p>
            <a:pPr>
              <a:spcBef>
                <a:spcPct val="50000"/>
              </a:spcBef>
            </a:pPr>
            <a:r>
              <a:rPr lang="en-US" sz="2000">
                <a:latin typeface="Times New Roman" charset="0"/>
              </a:rPr>
              <a:t>S</a:t>
            </a:r>
            <a:r>
              <a:rPr lang="en-US" sz="2000" baseline="-25000">
                <a:latin typeface="Times New Roman" charset="0"/>
              </a:rPr>
              <a:t>Hmax</a:t>
            </a:r>
            <a:r>
              <a:rPr lang="en-US" sz="2000">
                <a:latin typeface="Times New Roman" charset="0"/>
              </a:rPr>
              <a:t> = 3S</a:t>
            </a:r>
            <a:r>
              <a:rPr lang="en-US" sz="2000" baseline="-25000">
                <a:latin typeface="Times New Roman" charset="0"/>
              </a:rPr>
              <a:t>hmin</a:t>
            </a:r>
            <a:r>
              <a:rPr lang="en-US" sz="2000">
                <a:latin typeface="Times New Roman" charset="0"/>
              </a:rPr>
              <a:t> – 2P</a:t>
            </a:r>
            <a:r>
              <a:rPr lang="en-US" sz="2000" baseline="-25000">
                <a:latin typeface="Times New Roman" charset="0"/>
              </a:rPr>
              <a:t>p</a:t>
            </a:r>
            <a:r>
              <a:rPr lang="en-US" sz="2000">
                <a:latin typeface="Times New Roman" charset="0"/>
              </a:rPr>
              <a:t> + 0.1 (S</a:t>
            </a:r>
            <a:r>
              <a:rPr lang="en-US" sz="2000" baseline="-25000">
                <a:latin typeface="Times New Roman" charset="0"/>
              </a:rPr>
              <a:t>hmin</a:t>
            </a:r>
            <a:r>
              <a:rPr lang="en-US" sz="2000">
                <a:latin typeface="Times New Roman" charset="0"/>
              </a:rPr>
              <a:t> – P</a:t>
            </a:r>
            <a:r>
              <a:rPr lang="en-US" sz="2000" baseline="-25000">
                <a:latin typeface="Times New Roman" charset="0"/>
              </a:rPr>
              <a:t>p</a:t>
            </a:r>
            <a:r>
              <a:rPr lang="en-US" sz="2000">
                <a:latin typeface="Times New Roman" charset="0"/>
              </a:rPr>
              <a:t>)</a:t>
            </a:r>
          </a:p>
        </p:txBody>
      </p:sp>
      <p:sp>
        <p:nvSpPr>
          <p:cNvPr id="60423" name="Text Box 7"/>
          <p:cNvSpPr txBox="1">
            <a:spLocks noChangeArrowheads="1"/>
          </p:cNvSpPr>
          <p:nvPr/>
        </p:nvSpPr>
        <p:spPr bwMode="auto">
          <a:xfrm>
            <a:off x="990600" y="4419600"/>
            <a:ext cx="4876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solidFill>
                  <a:srgbClr val="800000"/>
                </a:solidFill>
              </a:rPr>
              <a:t>Vertical Wellbore (Tensile Fractures)</a:t>
            </a:r>
          </a:p>
        </p:txBody>
      </p:sp>
      <p:sp>
        <p:nvSpPr>
          <p:cNvPr id="60424" name="Text Box 8"/>
          <p:cNvSpPr txBox="1">
            <a:spLocks noChangeArrowheads="1"/>
          </p:cNvSpPr>
          <p:nvPr/>
        </p:nvSpPr>
        <p:spPr bwMode="auto">
          <a:xfrm>
            <a:off x="1905000" y="5105400"/>
            <a:ext cx="5257800" cy="854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Times New Roman" charset="0"/>
                <a:sym typeface="Symbol" charset="2"/>
              </a:rPr>
              <a:t></a:t>
            </a:r>
            <a:r>
              <a:rPr lang="en-US" sz="2000" baseline="-25000">
                <a:latin typeface="Times New Roman" charset="0"/>
                <a:sym typeface="Symbol" charset="2"/>
              </a:rPr>
              <a:t></a:t>
            </a:r>
            <a:r>
              <a:rPr lang="en-US" sz="2000">
                <a:latin typeface="Times New Roman" charset="0"/>
                <a:sym typeface="Symbol" charset="2"/>
              </a:rPr>
              <a:t> = 3S</a:t>
            </a:r>
            <a:r>
              <a:rPr lang="en-US" sz="2000" baseline="-25000">
                <a:latin typeface="Times New Roman" charset="0"/>
                <a:sym typeface="Symbol" charset="2"/>
              </a:rPr>
              <a:t>hmin</a:t>
            </a:r>
            <a:r>
              <a:rPr lang="en-US" sz="2000">
                <a:latin typeface="Times New Roman" charset="0"/>
                <a:sym typeface="Symbol" charset="2"/>
              </a:rPr>
              <a:t> – S</a:t>
            </a:r>
            <a:r>
              <a:rPr lang="en-US" sz="2000" baseline="-25000">
                <a:latin typeface="Times New Roman" charset="0"/>
                <a:sym typeface="Symbol" charset="2"/>
              </a:rPr>
              <a:t>Hmax</a:t>
            </a:r>
            <a:r>
              <a:rPr lang="en-US" sz="2000">
                <a:latin typeface="Times New Roman" charset="0"/>
                <a:sym typeface="Symbol" charset="2"/>
              </a:rPr>
              <a:t> – 2P</a:t>
            </a:r>
            <a:r>
              <a:rPr lang="en-US" sz="2000" baseline="-25000">
                <a:latin typeface="Times New Roman" charset="0"/>
                <a:sym typeface="Symbol" charset="2"/>
              </a:rPr>
              <a:t>p</a:t>
            </a:r>
            <a:r>
              <a:rPr lang="en-US" sz="2000">
                <a:latin typeface="Times New Roman" charset="0"/>
                <a:sym typeface="Symbol" charset="2"/>
              </a:rPr>
              <a:t> = -T	for T = 0</a:t>
            </a:r>
          </a:p>
          <a:p>
            <a:pPr>
              <a:spcBef>
                <a:spcPct val="50000"/>
              </a:spcBef>
            </a:pPr>
            <a:r>
              <a:rPr lang="en-US" sz="2000">
                <a:latin typeface="Times New Roman" charset="0"/>
                <a:sym typeface="Symbol" charset="2"/>
              </a:rPr>
              <a:t>S</a:t>
            </a:r>
            <a:r>
              <a:rPr lang="en-US" sz="2000" baseline="-25000">
                <a:latin typeface="Times New Roman" charset="0"/>
                <a:sym typeface="Symbol" charset="2"/>
              </a:rPr>
              <a:t>Hmax</a:t>
            </a:r>
            <a:r>
              <a:rPr lang="en-US" sz="2000">
                <a:latin typeface="Times New Roman" charset="0"/>
                <a:sym typeface="Symbol" charset="2"/>
              </a:rPr>
              <a:t> = 3S</a:t>
            </a:r>
            <a:r>
              <a:rPr lang="en-US" sz="2000" baseline="-25000">
                <a:latin typeface="Times New Roman" charset="0"/>
                <a:sym typeface="Symbol" charset="2"/>
              </a:rPr>
              <a:t>hmin</a:t>
            </a:r>
            <a:r>
              <a:rPr lang="en-US" sz="2000">
                <a:latin typeface="Times New Roman" charset="0"/>
                <a:sym typeface="Symbol" charset="2"/>
              </a:rPr>
              <a:t> – 2P</a:t>
            </a:r>
            <a:r>
              <a:rPr lang="en-US" sz="2000" baseline="-25000">
                <a:latin typeface="Times New Roman" charset="0"/>
                <a:sym typeface="Symbol" charset="2"/>
              </a:rPr>
              <a:t>p</a:t>
            </a:r>
            <a:endParaRPr lang="en-US" sz="2000" baseline="-25000">
              <a:latin typeface="Times New Roman" charset="0"/>
            </a:endParaRPr>
          </a:p>
        </p:txBody>
      </p:sp>
      <p:sp>
        <p:nvSpPr>
          <p:cNvPr id="60425" name="Rectangle 9"/>
          <p:cNvSpPr>
            <a:spLocks noChangeArrowheads="1"/>
          </p:cNvSpPr>
          <p:nvPr/>
        </p:nvSpPr>
        <p:spPr bwMode="auto">
          <a:xfrm>
            <a:off x="2057400" y="3581400"/>
            <a:ext cx="2133600" cy="4572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0426" name="Rectangle 10"/>
          <p:cNvSpPr>
            <a:spLocks noChangeArrowheads="1"/>
          </p:cNvSpPr>
          <p:nvPr/>
        </p:nvSpPr>
        <p:spPr bwMode="auto">
          <a:xfrm>
            <a:off x="1933575" y="5575300"/>
            <a:ext cx="2133600" cy="4572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nvGrpSpPr>
          <p:cNvPr id="12"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92075"/>
            <a:ext cx="7772400" cy="558800"/>
          </a:xfrm>
        </p:spPr>
        <p:txBody>
          <a:bodyPr>
            <a:noAutofit/>
          </a:bodyPr>
          <a:lstStyle/>
          <a:p>
            <a:r>
              <a:rPr lang="en-US" sz="3200" dirty="0">
                <a:latin typeface="Arial"/>
                <a:cs typeface="Arial"/>
              </a:rPr>
              <a:t>Tensile Fractures in Vertical Wells</a:t>
            </a:r>
          </a:p>
        </p:txBody>
      </p:sp>
      <p:pic>
        <p:nvPicPr>
          <p:cNvPr id="201731" name="Picture 3"/>
          <p:cNvPicPr>
            <a:picLocks noChangeAspect="1" noChangeArrowheads="1"/>
          </p:cNvPicPr>
          <p:nvPr/>
        </p:nvPicPr>
        <p:blipFill>
          <a:blip r:embed="rId2"/>
          <a:srcRect l="15837" t="10522" r="14160" b="2820"/>
          <a:stretch>
            <a:fillRect/>
          </a:stretch>
        </p:blipFill>
        <p:spPr bwMode="auto">
          <a:xfrm>
            <a:off x="1100138" y="1008063"/>
            <a:ext cx="3025775" cy="2895600"/>
          </a:xfrm>
          <a:prstGeom prst="rect">
            <a:avLst/>
          </a:prstGeom>
          <a:noFill/>
          <a:ln w="9525">
            <a:noFill/>
            <a:miter lim="800000"/>
            <a:headEnd/>
            <a:tailEnd/>
          </a:ln>
          <a:effectLst/>
        </p:spPr>
      </p:pic>
      <p:pic>
        <p:nvPicPr>
          <p:cNvPr id="201732" name="Picture 4"/>
          <p:cNvPicPr>
            <a:picLocks noChangeAspect="1" noChangeArrowheads="1"/>
          </p:cNvPicPr>
          <p:nvPr/>
        </p:nvPicPr>
        <p:blipFill>
          <a:blip r:embed="rId3"/>
          <a:srcRect l="15739" t="9848" r="13948" b="2820"/>
          <a:stretch>
            <a:fillRect/>
          </a:stretch>
        </p:blipFill>
        <p:spPr bwMode="auto">
          <a:xfrm>
            <a:off x="5002213" y="992188"/>
            <a:ext cx="3043237" cy="2922587"/>
          </a:xfrm>
          <a:prstGeom prst="rect">
            <a:avLst/>
          </a:prstGeom>
          <a:noFill/>
          <a:ln w="9525">
            <a:noFill/>
            <a:miter lim="800000"/>
            <a:headEnd/>
            <a:tailEnd/>
          </a:ln>
          <a:effectLst/>
        </p:spPr>
      </p:pic>
      <p:pic>
        <p:nvPicPr>
          <p:cNvPr id="201733" name="Picture 5"/>
          <p:cNvPicPr>
            <a:picLocks noChangeAspect="1" noChangeArrowheads="1"/>
          </p:cNvPicPr>
          <p:nvPr/>
        </p:nvPicPr>
        <p:blipFill>
          <a:blip r:embed="rId4"/>
          <a:srcRect l="15837" t="9828" r="14160" b="3368"/>
          <a:stretch>
            <a:fillRect/>
          </a:stretch>
        </p:blipFill>
        <p:spPr bwMode="auto">
          <a:xfrm>
            <a:off x="3062288" y="3916363"/>
            <a:ext cx="3024187" cy="2900362"/>
          </a:xfrm>
          <a:prstGeom prst="rect">
            <a:avLst/>
          </a:prstGeom>
          <a:noFill/>
          <a:ln w="9525">
            <a:noFill/>
            <a:miter lim="800000"/>
            <a:headEnd/>
            <a:tailEnd/>
          </a:ln>
          <a:effectLst/>
        </p:spPr>
      </p:pic>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9826" name="Rectangle 2"/>
          <p:cNvSpPr>
            <a:spLocks noGrp="1" noChangeArrowheads="1"/>
          </p:cNvSpPr>
          <p:nvPr>
            <p:ph type="title" idx="4294967295"/>
          </p:nvPr>
        </p:nvSpPr>
        <p:spPr>
          <a:xfrm>
            <a:off x="228600" y="173038"/>
            <a:ext cx="8763000" cy="563562"/>
          </a:xfrm>
        </p:spPr>
        <p:txBody>
          <a:bodyPr/>
          <a:lstStyle/>
          <a:p>
            <a:r>
              <a:rPr lang="en-US" sz="2800" dirty="0" smtClean="0">
                <a:latin typeface="Arial" charset="0"/>
              </a:rPr>
              <a:t>Wall </a:t>
            </a:r>
            <a:r>
              <a:rPr lang="en-US" sz="2800" dirty="0">
                <a:latin typeface="Arial" charset="0"/>
              </a:rPr>
              <a:t>Stresses</a:t>
            </a:r>
            <a:r>
              <a:rPr lang="en-US" sz="2800" dirty="0" smtClean="0">
                <a:latin typeface="Arial" charset="0"/>
              </a:rPr>
              <a:t> in a Deviated Well</a:t>
            </a:r>
            <a:endParaRPr lang="en-US" sz="2800" dirty="0">
              <a:latin typeface="Arial" charset="0"/>
            </a:endParaRPr>
          </a:p>
        </p:txBody>
      </p:sp>
      <p:pic>
        <p:nvPicPr>
          <p:cNvPr id="589827" name="Picture 3"/>
          <p:cNvPicPr>
            <a:picLocks noChangeAspect="1" noChangeArrowheads="1"/>
          </p:cNvPicPr>
          <p:nvPr/>
        </p:nvPicPr>
        <p:blipFill>
          <a:blip r:embed="rId3"/>
          <a:srcRect l="4329" t="10101" r="17188" b="2968"/>
          <a:stretch>
            <a:fillRect/>
          </a:stretch>
        </p:blipFill>
        <p:spPr bwMode="auto">
          <a:xfrm>
            <a:off x="1731963" y="1189038"/>
            <a:ext cx="5686425" cy="4872037"/>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79938" name="Rectangle 2"/>
          <p:cNvSpPr>
            <a:spLocks noChangeArrowheads="1"/>
          </p:cNvSpPr>
          <p:nvPr/>
        </p:nvSpPr>
        <p:spPr bwMode="auto">
          <a:xfrm>
            <a:off x="381000" y="850900"/>
            <a:ext cx="3429000" cy="5562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aphicFrame>
        <p:nvGraphicFramePr>
          <p:cNvPr id="679939" name="Object 3"/>
          <p:cNvGraphicFramePr>
            <a:graphicFrameLocks noChangeAspect="1"/>
          </p:cNvGraphicFramePr>
          <p:nvPr/>
        </p:nvGraphicFramePr>
        <p:xfrm>
          <a:off x="4152900" y="1193800"/>
          <a:ext cx="4648200" cy="4953000"/>
        </p:xfrm>
        <a:graphic>
          <a:graphicData uri="http://schemas.openxmlformats.org/presentationml/2006/ole">
            <p:oleObj spid="_x0000_s575490" name="Image" r:id="rId4" imgW="23940699" imgH="18349453" progId="Photoshop.Image.5">
              <p:embed/>
            </p:oleObj>
          </a:graphicData>
        </a:graphic>
      </p:graphicFrame>
      <p:sp>
        <p:nvSpPr>
          <p:cNvPr id="679940" name="Rectangle 4"/>
          <p:cNvSpPr>
            <a:spLocks noGrp="1" noChangeArrowheads="1"/>
          </p:cNvSpPr>
          <p:nvPr>
            <p:ph type="title"/>
          </p:nvPr>
        </p:nvSpPr>
        <p:spPr>
          <a:xfrm>
            <a:off x="457200" y="-284162"/>
            <a:ext cx="8229600" cy="1143000"/>
          </a:xfrm>
        </p:spPr>
        <p:txBody>
          <a:bodyPr/>
          <a:lstStyle/>
          <a:p>
            <a:r>
              <a:rPr lang="en-US" sz="3200" dirty="0">
                <a:latin typeface="Arial" charset="0"/>
              </a:rPr>
              <a:t>Breakouts in Deviated Wells</a:t>
            </a:r>
          </a:p>
        </p:txBody>
      </p:sp>
      <p:pic>
        <p:nvPicPr>
          <p:cNvPr id="679941" name="Picture 5" descr="Borehole Stress Vert[047]Incl"/>
          <p:cNvPicPr>
            <a:picLocks noChangeAspect="1" noChangeArrowheads="1"/>
          </p:cNvPicPr>
          <p:nvPr/>
        </p:nvPicPr>
        <p:blipFill>
          <a:blip r:embed="rId5"/>
          <a:srcRect t="26782" r="58853"/>
          <a:stretch>
            <a:fillRect/>
          </a:stretch>
        </p:blipFill>
        <p:spPr bwMode="auto">
          <a:xfrm>
            <a:off x="457200" y="984250"/>
            <a:ext cx="2667000" cy="3276600"/>
          </a:xfrm>
          <a:prstGeom prst="rect">
            <a:avLst/>
          </a:prstGeom>
          <a:noFill/>
        </p:spPr>
      </p:pic>
      <p:sp>
        <p:nvSpPr>
          <p:cNvPr id="679942" name="Text Box 6"/>
          <p:cNvSpPr txBox="1">
            <a:spLocks noChangeArrowheads="1"/>
          </p:cNvSpPr>
          <p:nvPr/>
        </p:nvSpPr>
        <p:spPr bwMode="auto">
          <a:xfrm>
            <a:off x="2057400" y="1441450"/>
            <a:ext cx="1177925" cy="366713"/>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a:latin typeface="Arial" charset="0"/>
              </a:rPr>
              <a:t>55</a:t>
            </a:r>
            <a:r>
              <a:rPr lang="en-US">
                <a:latin typeface="Arial" charset="0"/>
                <a:ea typeface="Times New Roman" charset="0"/>
                <a:cs typeface="Times New Roman" charset="0"/>
              </a:rPr>
              <a:t>º/235º</a:t>
            </a:r>
          </a:p>
        </p:txBody>
      </p:sp>
      <p:sp>
        <p:nvSpPr>
          <p:cNvPr id="679943" name="Text Box 7"/>
          <p:cNvSpPr txBox="1">
            <a:spLocks noChangeArrowheads="1"/>
          </p:cNvSpPr>
          <p:nvPr/>
        </p:nvSpPr>
        <p:spPr bwMode="auto">
          <a:xfrm>
            <a:off x="5562600" y="2736850"/>
            <a:ext cx="1266825" cy="366713"/>
          </a:xfrm>
          <a:prstGeom prst="rect">
            <a:avLst/>
          </a:prstGeom>
          <a:noFill/>
          <a:ln w="9525">
            <a:noFill/>
            <a:miter lim="800000"/>
            <a:headEnd/>
            <a:tailEnd/>
          </a:ln>
          <a:effectLst/>
        </p:spPr>
        <p:txBody>
          <a:bodyPr>
            <a:prstTxWarp prst="textNoShape">
              <a:avLst/>
            </a:prstTxWarp>
            <a:spAutoFit/>
          </a:bodyPr>
          <a:lstStyle/>
          <a:p>
            <a:pPr eaLnBrk="0" hangingPunct="0"/>
            <a:r>
              <a:rPr lang="en-US">
                <a:solidFill>
                  <a:schemeClr val="bg1"/>
                </a:solidFill>
                <a:latin typeface="Arial" charset="0"/>
              </a:rPr>
              <a:t>100</a:t>
            </a:r>
            <a:r>
              <a:rPr lang="en-US">
                <a:solidFill>
                  <a:schemeClr val="bg1"/>
                </a:solidFill>
                <a:latin typeface="Arial" charset="0"/>
                <a:ea typeface="Times New Roman" charset="0"/>
                <a:cs typeface="Times New Roman" charset="0"/>
              </a:rPr>
              <a:t>º/280º</a:t>
            </a:r>
          </a:p>
        </p:txBody>
      </p:sp>
      <p:sp>
        <p:nvSpPr>
          <p:cNvPr id="679944" name="Text Box 8"/>
          <p:cNvSpPr txBox="1">
            <a:spLocks noChangeArrowheads="1"/>
          </p:cNvSpPr>
          <p:nvPr/>
        </p:nvSpPr>
        <p:spPr bwMode="auto">
          <a:xfrm>
            <a:off x="177800" y="911225"/>
            <a:ext cx="1177925" cy="738664"/>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1400" dirty="0" err="1">
                <a:latin typeface="Arial" charset="0"/>
              </a:rPr>
              <a:t>S</a:t>
            </a:r>
            <a:r>
              <a:rPr lang="en-US" sz="1400" baseline="-25000" dirty="0" err="1">
                <a:latin typeface="Arial" charset="0"/>
              </a:rPr>
              <a:t>Hmax</a:t>
            </a:r>
            <a:r>
              <a:rPr lang="en-US" sz="1400" dirty="0">
                <a:latin typeface="Arial" charset="0"/>
              </a:rPr>
              <a:t> azimuth 145</a:t>
            </a:r>
            <a:r>
              <a:rPr lang="en-US" sz="1400" dirty="0">
                <a:latin typeface="Arial" charset="0"/>
                <a:ea typeface="Arial" charset="0"/>
                <a:cs typeface="Arial" charset="0"/>
              </a:rPr>
              <a:t>°</a:t>
            </a:r>
          </a:p>
        </p:txBody>
      </p:sp>
      <p:sp>
        <p:nvSpPr>
          <p:cNvPr id="679945" name="Text Box 9"/>
          <p:cNvSpPr txBox="1">
            <a:spLocks noChangeArrowheads="1"/>
          </p:cNvSpPr>
          <p:nvPr/>
        </p:nvSpPr>
        <p:spPr bwMode="auto">
          <a:xfrm>
            <a:off x="990600" y="2984500"/>
            <a:ext cx="1524000" cy="366713"/>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a:latin typeface="Arial" charset="0"/>
              </a:rPr>
              <a:t>vertical well</a:t>
            </a:r>
            <a:endParaRPr lang="en-US">
              <a:latin typeface="Arial" charset="0"/>
              <a:ea typeface="Arial" charset="0"/>
              <a:cs typeface="Arial" charset="0"/>
            </a:endParaRPr>
          </a:p>
        </p:txBody>
      </p:sp>
      <p:pic>
        <p:nvPicPr>
          <p:cNvPr id="679946" name="Picture 10" descr="Borehole Stress Vert[047]Incl"/>
          <p:cNvPicPr>
            <a:picLocks noChangeAspect="1" noChangeArrowheads="1"/>
          </p:cNvPicPr>
          <p:nvPr/>
        </p:nvPicPr>
        <p:blipFill>
          <a:blip r:embed="rId5"/>
          <a:srcRect l="58780" t="26782" b="13622"/>
          <a:stretch>
            <a:fillRect/>
          </a:stretch>
        </p:blipFill>
        <p:spPr bwMode="auto">
          <a:xfrm>
            <a:off x="381000" y="3746500"/>
            <a:ext cx="2671763" cy="2667000"/>
          </a:xfrm>
          <a:prstGeom prst="rect">
            <a:avLst/>
          </a:prstGeom>
          <a:noFill/>
        </p:spPr>
      </p:pic>
      <p:sp>
        <p:nvSpPr>
          <p:cNvPr id="679947" name="Text Box 11"/>
          <p:cNvSpPr txBox="1">
            <a:spLocks noChangeArrowheads="1"/>
          </p:cNvSpPr>
          <p:nvPr/>
        </p:nvSpPr>
        <p:spPr bwMode="auto">
          <a:xfrm>
            <a:off x="1676400" y="5575300"/>
            <a:ext cx="1266825" cy="366713"/>
          </a:xfrm>
          <a:prstGeom prst="rect">
            <a:avLst/>
          </a:prstGeom>
          <a:noFill/>
          <a:ln w="9525">
            <a:noFill/>
            <a:miter lim="800000"/>
            <a:headEnd/>
            <a:tailEnd/>
          </a:ln>
          <a:effectLst/>
        </p:spPr>
        <p:txBody>
          <a:bodyPr>
            <a:prstTxWarp prst="textNoShape">
              <a:avLst/>
            </a:prstTxWarp>
            <a:spAutoFit/>
          </a:bodyPr>
          <a:lstStyle/>
          <a:p>
            <a:pPr eaLnBrk="0" hangingPunct="0"/>
            <a:r>
              <a:rPr lang="en-US">
                <a:solidFill>
                  <a:schemeClr val="bg1"/>
                </a:solidFill>
                <a:latin typeface="Arial" charset="0"/>
              </a:rPr>
              <a:t>100</a:t>
            </a:r>
            <a:r>
              <a:rPr lang="en-US">
                <a:solidFill>
                  <a:schemeClr val="bg1"/>
                </a:solidFill>
                <a:latin typeface="Arial" charset="0"/>
                <a:ea typeface="Times New Roman" charset="0"/>
                <a:cs typeface="Times New Roman" charset="0"/>
              </a:rPr>
              <a:t>º/280º</a:t>
            </a:r>
          </a:p>
        </p:txBody>
      </p:sp>
      <p:sp>
        <p:nvSpPr>
          <p:cNvPr id="679948" name="Text Box 12"/>
          <p:cNvSpPr txBox="1">
            <a:spLocks noChangeArrowheads="1"/>
          </p:cNvSpPr>
          <p:nvPr/>
        </p:nvSpPr>
        <p:spPr bwMode="auto">
          <a:xfrm>
            <a:off x="630238" y="6092825"/>
            <a:ext cx="2112962" cy="1006475"/>
          </a:xfrm>
          <a:prstGeom prst="rect">
            <a:avLst/>
          </a:prstGeom>
          <a:solidFill>
            <a:srgbClr val="FFFFF3"/>
          </a:solidFill>
          <a:ln w="9525">
            <a:noFill/>
            <a:miter lim="800000"/>
            <a:headEnd/>
            <a:tailEnd/>
          </a:ln>
          <a:effectLst/>
        </p:spPr>
        <p:txBody>
          <a:bodyPr>
            <a:prstTxWarp prst="textNoShape">
              <a:avLst/>
            </a:prstTxWarp>
            <a:spAutoFit/>
          </a:bodyPr>
          <a:lstStyle/>
          <a:p>
            <a:pPr algn="ctr" eaLnBrk="0" hangingPunct="0">
              <a:spcBef>
                <a:spcPct val="50000"/>
              </a:spcBef>
            </a:pPr>
            <a:r>
              <a:rPr lang="en-US">
                <a:latin typeface="Arial" charset="0"/>
              </a:rPr>
              <a:t>well inclined 70</a:t>
            </a:r>
            <a:r>
              <a:rPr lang="en-US">
                <a:latin typeface="Arial" charset="0"/>
                <a:ea typeface="Arial" charset="0"/>
                <a:cs typeface="Arial" charset="0"/>
              </a:rPr>
              <a:t>° at an azimuth of 280 </a:t>
            </a:r>
            <a:r>
              <a:rPr lang="en-US" sz="2400">
                <a:latin typeface="Bookman Old Style" charset="0"/>
              </a:rPr>
              <a:t>°</a:t>
            </a:r>
          </a:p>
        </p:txBody>
      </p:sp>
      <p:sp>
        <p:nvSpPr>
          <p:cNvPr id="679949" name="Line 13"/>
          <p:cNvSpPr>
            <a:spLocks noChangeShapeType="1"/>
          </p:cNvSpPr>
          <p:nvPr/>
        </p:nvSpPr>
        <p:spPr bwMode="auto">
          <a:xfrm flipH="1">
            <a:off x="2209800" y="1765300"/>
            <a:ext cx="304800" cy="22860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a:p>
        </p:txBody>
      </p:sp>
      <p:sp>
        <p:nvSpPr>
          <p:cNvPr id="679950" name="Line 14"/>
          <p:cNvSpPr>
            <a:spLocks noChangeShapeType="1"/>
          </p:cNvSpPr>
          <p:nvPr/>
        </p:nvSpPr>
        <p:spPr bwMode="auto">
          <a:xfrm flipH="1" flipV="1">
            <a:off x="2209800" y="5270500"/>
            <a:ext cx="228600" cy="381000"/>
          </a:xfrm>
          <a:prstGeom prst="line">
            <a:avLst/>
          </a:prstGeom>
          <a:noFill/>
          <a:ln w="9525">
            <a:solidFill>
              <a:schemeClr val="tx1"/>
            </a:solidFill>
            <a:round/>
            <a:headEnd/>
            <a:tailEnd type="triangle" w="med" len="med"/>
          </a:ln>
          <a:effectLst/>
        </p:spPr>
        <p:txBody>
          <a:bodyPr wrap="none">
            <a:prstTxWarp prst="textNoShape">
              <a:avLst/>
            </a:prstTxWarp>
          </a:bodyPr>
          <a:lstStyle/>
          <a:p>
            <a:endParaRPr lang="en-US"/>
          </a:p>
        </p:txBody>
      </p:sp>
      <p:sp>
        <p:nvSpPr>
          <p:cNvPr id="679951" name="Text Box 15"/>
          <p:cNvSpPr txBox="1">
            <a:spLocks noChangeArrowheads="1"/>
          </p:cNvSpPr>
          <p:nvPr/>
        </p:nvSpPr>
        <p:spPr bwMode="auto">
          <a:xfrm>
            <a:off x="2819400" y="3441700"/>
            <a:ext cx="1371600" cy="51752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1400">
                <a:latin typeface="Arial" charset="0"/>
              </a:rPr>
              <a:t>tangential </a:t>
            </a:r>
            <a:br>
              <a:rPr lang="en-US" sz="1400">
                <a:latin typeface="Arial" charset="0"/>
              </a:rPr>
            </a:br>
            <a:r>
              <a:rPr lang="en-US" sz="1400">
                <a:latin typeface="Arial" charset="0"/>
              </a:rPr>
              <a:t>stress</a:t>
            </a:r>
            <a:endParaRPr lang="en-US">
              <a:latin typeface="Bookman Old Style" charset="0"/>
            </a:endParaRPr>
          </a:p>
        </p:txBody>
      </p:sp>
      <p:grpSp>
        <p:nvGrpSpPr>
          <p:cNvPr id="16" name="Group 10"/>
          <p:cNvGrpSpPr>
            <a:grpSpLocks/>
          </p:cNvGrpSpPr>
          <p:nvPr/>
        </p:nvGrpSpPr>
        <p:grpSpPr bwMode="auto">
          <a:xfrm>
            <a:off x="0" y="838200"/>
            <a:ext cx="9144000" cy="136525"/>
            <a:chOff x="0" y="1180"/>
            <a:chExt cx="5760" cy="86"/>
          </a:xfrm>
        </p:grpSpPr>
        <p:sp>
          <p:nvSpPr>
            <p:cNvPr id="17" name="Rectangle 1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8" name="Rectangle 1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9"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101600"/>
            <a:ext cx="7772400" cy="609600"/>
          </a:xfrm>
        </p:spPr>
        <p:txBody>
          <a:bodyPr>
            <a:normAutofit/>
          </a:bodyPr>
          <a:lstStyle/>
          <a:p>
            <a:r>
              <a:rPr lang="en-US" sz="3200" dirty="0" smtClean="0">
                <a:latin typeface="Arial"/>
                <a:cs typeface="Arial"/>
              </a:rPr>
              <a:t>Drilling</a:t>
            </a:r>
            <a:r>
              <a:rPr lang="en-US" sz="3200" dirty="0">
                <a:latin typeface="Arial"/>
                <a:cs typeface="Arial"/>
              </a:rPr>
              <a:t>-Induced Tensile Fractures</a:t>
            </a:r>
          </a:p>
        </p:txBody>
      </p:sp>
      <p:pic>
        <p:nvPicPr>
          <p:cNvPr id="176132" name="Picture 4" descr="tensile-rainbow-2 copy"/>
          <p:cNvPicPr>
            <a:picLocks noChangeAspect="1" noChangeArrowheads="1"/>
          </p:cNvPicPr>
          <p:nvPr/>
        </p:nvPicPr>
        <p:blipFill>
          <a:blip r:embed="rId3"/>
          <a:srcRect/>
          <a:stretch>
            <a:fillRect/>
          </a:stretch>
        </p:blipFill>
        <p:spPr bwMode="auto">
          <a:xfrm>
            <a:off x="762000" y="838200"/>
            <a:ext cx="3384550" cy="5705475"/>
          </a:xfrm>
          <a:prstGeom prst="rect">
            <a:avLst/>
          </a:prstGeom>
          <a:noFill/>
        </p:spPr>
      </p:pic>
      <p:pic>
        <p:nvPicPr>
          <p:cNvPr id="176133" name="Picture 5" descr="tensile-rainbow1 copy"/>
          <p:cNvPicPr>
            <a:picLocks noChangeAspect="1" noChangeArrowheads="1"/>
          </p:cNvPicPr>
          <p:nvPr/>
        </p:nvPicPr>
        <p:blipFill>
          <a:blip r:embed="rId4"/>
          <a:srcRect/>
          <a:stretch>
            <a:fillRect/>
          </a:stretch>
        </p:blipFill>
        <p:spPr bwMode="auto">
          <a:xfrm>
            <a:off x="4572000" y="1716088"/>
            <a:ext cx="3886200" cy="3541712"/>
          </a:xfrm>
          <a:prstGeom prst="rect">
            <a:avLst/>
          </a:prstGeom>
          <a:noFill/>
        </p:spPr>
      </p:pic>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85762" name="Rectangle 2"/>
          <p:cNvSpPr>
            <a:spLocks noGrp="1" noChangeArrowheads="1"/>
          </p:cNvSpPr>
          <p:nvPr>
            <p:ph type="title" idx="4294967295"/>
          </p:nvPr>
        </p:nvSpPr>
        <p:spPr>
          <a:xfrm>
            <a:off x="457200" y="-152400"/>
            <a:ext cx="8229600" cy="1143000"/>
          </a:xfrm>
        </p:spPr>
        <p:txBody>
          <a:bodyPr/>
          <a:lstStyle/>
          <a:p>
            <a:r>
              <a:rPr lang="en-US" sz="2800" dirty="0" smtClean="0">
                <a:latin typeface="Arial" charset="0"/>
              </a:rPr>
              <a:t>Hemispherical </a:t>
            </a:r>
            <a:r>
              <a:rPr lang="en-US" sz="2800" dirty="0">
                <a:latin typeface="Arial" charset="0"/>
              </a:rPr>
              <a:t>Plot for Deviated Wells</a:t>
            </a:r>
          </a:p>
        </p:txBody>
      </p:sp>
      <p:pic>
        <p:nvPicPr>
          <p:cNvPr id="885763" name="Picture 3" descr="sterio_plot_what"/>
          <p:cNvPicPr>
            <a:picLocks noChangeAspect="1" noChangeArrowheads="1"/>
          </p:cNvPicPr>
          <p:nvPr/>
        </p:nvPicPr>
        <p:blipFill>
          <a:blip r:embed="rId3"/>
          <a:srcRect/>
          <a:stretch>
            <a:fillRect/>
          </a:stretch>
        </p:blipFill>
        <p:spPr bwMode="auto">
          <a:xfrm>
            <a:off x="762000" y="1387475"/>
            <a:ext cx="7464425" cy="5089525"/>
          </a:xfrm>
          <a:prstGeom prst="rect">
            <a:avLst/>
          </a:prstGeom>
          <a:noFill/>
          <a:ln w="9525">
            <a:noFill/>
            <a:miter lim="800000"/>
            <a:headEnd/>
            <a:tailEnd/>
          </a:ln>
        </p:spPr>
      </p:pic>
      <p:sp>
        <p:nvSpPr>
          <p:cNvPr id="885764" name="Text Box 4"/>
          <p:cNvSpPr txBox="1">
            <a:spLocks noChangeArrowheads="1"/>
          </p:cNvSpPr>
          <p:nvPr/>
        </p:nvSpPr>
        <p:spPr bwMode="auto">
          <a:xfrm>
            <a:off x="5715000" y="3789363"/>
            <a:ext cx="2936875" cy="935037"/>
          </a:xfrm>
          <a:prstGeom prst="rect">
            <a:avLst/>
          </a:prstGeom>
          <a:noFill/>
          <a:ln w="19050" cap="sq">
            <a:solidFill>
              <a:srgbClr val="333399"/>
            </a:solidFill>
            <a:miter lim="800000"/>
            <a:headEnd type="none" w="sm" len="sm"/>
            <a:tailEnd type="none" w="sm" len="sm"/>
          </a:ln>
        </p:spPr>
        <p:txBody>
          <a:bodyPr>
            <a:prstTxWarp prst="textNoShape">
              <a:avLst/>
            </a:prstTxWarp>
            <a:spAutoFit/>
          </a:bodyPr>
          <a:lstStyle/>
          <a:p>
            <a:pPr algn="ctr" eaLnBrk="0" hangingPunct="0"/>
            <a:r>
              <a:rPr lang="en-US" b="1">
                <a:solidFill>
                  <a:srgbClr val="333399"/>
                </a:solidFill>
              </a:rPr>
              <a:t>Easy and functional display of wellbore stability or risk for wells of any orientation.</a:t>
            </a: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1076325" y="152400"/>
            <a:ext cx="6991350" cy="609600"/>
          </a:xfrm>
        </p:spPr>
        <p:txBody>
          <a:bodyPr>
            <a:normAutofit fontScale="90000"/>
          </a:bodyPr>
          <a:lstStyle/>
          <a:p>
            <a:r>
              <a:rPr lang="en-US" sz="2800">
                <a:solidFill>
                  <a:schemeClr val="tx1"/>
                </a:solidFill>
                <a:latin typeface="Arial" charset="0"/>
              </a:rPr>
              <a:t>Tendency for Breakout Initiation for Different Stress Regimes</a:t>
            </a:r>
          </a:p>
        </p:txBody>
      </p:sp>
      <p:sp>
        <p:nvSpPr>
          <p:cNvPr id="915459" name="Text Box 3"/>
          <p:cNvSpPr txBox="1">
            <a:spLocks noChangeArrowheads="1"/>
          </p:cNvSpPr>
          <p:nvPr/>
        </p:nvSpPr>
        <p:spPr bwMode="auto">
          <a:xfrm>
            <a:off x="425450" y="6029325"/>
            <a:ext cx="3109913"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solidFill>
                  <a:srgbClr val="800000"/>
                </a:solidFill>
                <a:latin typeface="Arial" charset="0"/>
              </a:rPr>
              <a:t>3 km Depth, Hydrostatic P</a:t>
            </a:r>
            <a:r>
              <a:rPr lang="en-US" b="1" baseline="-25000">
                <a:solidFill>
                  <a:srgbClr val="800000"/>
                </a:solidFill>
                <a:latin typeface="Arial" charset="0"/>
              </a:rPr>
              <a:t>p</a:t>
            </a:r>
          </a:p>
        </p:txBody>
      </p:sp>
      <p:pic>
        <p:nvPicPr>
          <p:cNvPr id="915460" name="Picture 4"/>
          <p:cNvPicPr>
            <a:picLocks noChangeAspect="1" noChangeArrowheads="1"/>
          </p:cNvPicPr>
          <p:nvPr/>
        </p:nvPicPr>
        <p:blipFill>
          <a:blip r:embed="rId3"/>
          <a:srcRect l="3828" t="17331" r="2168" b="13263"/>
          <a:stretch>
            <a:fillRect/>
          </a:stretch>
        </p:blipFill>
        <p:spPr bwMode="auto">
          <a:xfrm>
            <a:off x="455613" y="1208088"/>
            <a:ext cx="8220075" cy="4694237"/>
          </a:xfrm>
          <a:prstGeom prst="rect">
            <a:avLst/>
          </a:prstGeom>
          <a:noFill/>
          <a:ln w="9525">
            <a:noFill/>
            <a:miter lim="800000"/>
            <a:headEnd/>
            <a:tailEnd/>
          </a:ln>
          <a:effectLst/>
        </p:spPr>
      </p:pic>
      <p:sp>
        <p:nvSpPr>
          <p:cNvPr id="915462" name="Rectangle 6"/>
          <p:cNvSpPr>
            <a:spLocks noChangeArrowheads="1"/>
          </p:cNvSpPr>
          <p:nvPr/>
        </p:nvSpPr>
        <p:spPr bwMode="auto">
          <a:xfrm>
            <a:off x="771525" y="5457825"/>
            <a:ext cx="7300913" cy="314325"/>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457200" y="0"/>
            <a:ext cx="8229600" cy="800100"/>
          </a:xfrm>
        </p:spPr>
        <p:txBody>
          <a:bodyPr/>
          <a:lstStyle/>
          <a:p>
            <a:r>
              <a:rPr lang="en-US" sz="2800">
                <a:latin typeface="Arial" charset="0"/>
              </a:rPr>
              <a:t>Wellbore Failure Orientation in Deviated Wells</a:t>
            </a:r>
          </a:p>
        </p:txBody>
      </p:sp>
      <p:pic>
        <p:nvPicPr>
          <p:cNvPr id="883715" name="Picture 3"/>
          <p:cNvPicPr>
            <a:picLocks noChangeAspect="1" noChangeArrowheads="1"/>
          </p:cNvPicPr>
          <p:nvPr/>
        </p:nvPicPr>
        <p:blipFill>
          <a:blip r:embed="rId3"/>
          <a:srcRect l="18294" t="11406" r="15251" b="842"/>
          <a:stretch>
            <a:fillRect/>
          </a:stretch>
        </p:blipFill>
        <p:spPr bwMode="auto">
          <a:xfrm>
            <a:off x="1646238" y="901700"/>
            <a:ext cx="5897562" cy="6022975"/>
          </a:xfrm>
          <a:prstGeom prst="rect">
            <a:avLst/>
          </a:prstGeom>
          <a:noFill/>
          <a:ln w="9525">
            <a:noFill/>
            <a:miter lim="800000"/>
            <a:headEnd/>
            <a:tailEnd/>
          </a:ln>
          <a:effectLst/>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14082" name="Picture 2"/>
          <p:cNvPicPr>
            <a:picLocks noChangeAspect="1" noChangeArrowheads="1"/>
          </p:cNvPicPr>
          <p:nvPr/>
        </p:nvPicPr>
        <p:blipFill>
          <a:blip r:embed="rId2"/>
          <a:srcRect l="391" t="25386" r="65965" b="3534"/>
          <a:stretch>
            <a:fillRect/>
          </a:stretch>
        </p:blipFill>
        <p:spPr bwMode="auto">
          <a:xfrm>
            <a:off x="0" y="1484313"/>
            <a:ext cx="4060825" cy="5218112"/>
          </a:xfrm>
          <a:prstGeom prst="rect">
            <a:avLst/>
          </a:prstGeom>
          <a:noFill/>
          <a:ln w="9525">
            <a:noFill/>
            <a:miter lim="800000"/>
            <a:headEnd/>
            <a:tailEnd/>
          </a:ln>
          <a:effectLst/>
        </p:spPr>
      </p:pic>
      <p:pic>
        <p:nvPicPr>
          <p:cNvPr id="814083" name="Picture 3"/>
          <p:cNvPicPr>
            <a:picLocks noChangeAspect="1" noChangeArrowheads="1"/>
          </p:cNvPicPr>
          <p:nvPr/>
        </p:nvPicPr>
        <p:blipFill>
          <a:blip r:embed="rId3"/>
          <a:srcRect/>
          <a:stretch>
            <a:fillRect/>
          </a:stretch>
        </p:blipFill>
        <p:spPr bwMode="auto">
          <a:xfrm>
            <a:off x="4105275" y="1760538"/>
            <a:ext cx="5038725" cy="2414587"/>
          </a:xfrm>
          <a:prstGeom prst="rect">
            <a:avLst/>
          </a:prstGeom>
          <a:noFill/>
          <a:ln w="9525">
            <a:noFill/>
            <a:miter lim="800000"/>
            <a:headEnd/>
            <a:tailEnd/>
          </a:ln>
          <a:effectLst/>
        </p:spPr>
      </p:pic>
      <p:pic>
        <p:nvPicPr>
          <p:cNvPr id="814084" name="Picture 4"/>
          <p:cNvPicPr>
            <a:picLocks noChangeAspect="1" noChangeArrowheads="1"/>
          </p:cNvPicPr>
          <p:nvPr/>
        </p:nvPicPr>
        <p:blipFill>
          <a:blip r:embed="rId4"/>
          <a:srcRect/>
          <a:stretch>
            <a:fillRect/>
          </a:stretch>
        </p:blipFill>
        <p:spPr bwMode="auto">
          <a:xfrm>
            <a:off x="4105275" y="4175125"/>
            <a:ext cx="5038725" cy="2051050"/>
          </a:xfrm>
          <a:prstGeom prst="rect">
            <a:avLst/>
          </a:prstGeom>
          <a:noFill/>
          <a:ln w="9525">
            <a:noFill/>
            <a:miter lim="800000"/>
            <a:headEnd/>
            <a:tailEnd/>
          </a:ln>
          <a:effectLst/>
        </p:spPr>
      </p:pic>
      <p:sp>
        <p:nvSpPr>
          <p:cNvPr id="814085" name="Text Box 5"/>
          <p:cNvSpPr txBox="1">
            <a:spLocks noChangeArrowheads="1"/>
          </p:cNvSpPr>
          <p:nvPr/>
        </p:nvSpPr>
        <p:spPr bwMode="auto">
          <a:xfrm>
            <a:off x="0" y="152400"/>
            <a:ext cx="9144000" cy="519113"/>
          </a:xfrm>
          <a:prstGeom prst="rect">
            <a:avLst/>
          </a:prstGeom>
          <a:solidFill>
            <a:schemeClr val="bg1"/>
          </a:solidFill>
          <a:ln w="9525">
            <a:noFill/>
            <a:miter lim="800000"/>
            <a:headEnd/>
            <a:tailEnd/>
          </a:ln>
          <a:effectLst/>
        </p:spPr>
        <p:txBody>
          <a:bodyPr>
            <a:prstTxWarp prst="textNoShape">
              <a:avLst/>
            </a:prstTxWarp>
            <a:spAutoFit/>
          </a:bodyPr>
          <a:lstStyle/>
          <a:p>
            <a:pPr algn="ctr"/>
            <a:r>
              <a:rPr lang="en-US" sz="2800">
                <a:latin typeface="Arial" charset="0"/>
              </a:rPr>
              <a:t>Pre-Salt, Brazil - S</a:t>
            </a:r>
            <a:r>
              <a:rPr lang="en-US" sz="2800" baseline="-25000">
                <a:latin typeface="Arial" charset="0"/>
              </a:rPr>
              <a:t>HMax</a:t>
            </a:r>
            <a:r>
              <a:rPr lang="en-US" sz="2800">
                <a:latin typeface="Arial" charset="0"/>
              </a:rPr>
              <a:t> Azimuth?</a:t>
            </a:r>
            <a:endParaRPr lang="ru-RU" sz="2800">
              <a:latin typeface="Arial" charset="0"/>
            </a:endParaRP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3" name="Picture 13" descr="1470279139_5580051752_b.jpg"/>
          <p:cNvPicPr>
            <a:picLocks noChangeAspect="1"/>
          </p:cNvPicPr>
          <p:nvPr/>
        </p:nvPicPr>
        <p:blipFill>
          <a:blip r:embed="rId3">
            <a:lum bright="-34000" contrast="-34000"/>
          </a:blip>
          <a:srcRect/>
          <a:stretch>
            <a:fillRect/>
          </a:stretch>
        </p:blipFill>
        <p:spPr bwMode="auto">
          <a:xfrm>
            <a:off x="0" y="0"/>
            <a:ext cx="9144000" cy="6858000"/>
          </a:xfrm>
          <a:prstGeom prst="rect">
            <a:avLst/>
          </a:prstGeom>
          <a:noFill/>
          <a:ln w="9525">
            <a:noFill/>
            <a:miter lim="800000"/>
            <a:headEnd/>
            <a:tailEnd/>
          </a:ln>
        </p:spPr>
      </p:pic>
      <p:pic>
        <p:nvPicPr>
          <p:cNvPr id="74754" name="Picture 8" descr="swoosh.png"/>
          <p:cNvPicPr>
            <a:picLocks noChangeAspect="1"/>
          </p:cNvPicPr>
          <p:nvPr/>
        </p:nvPicPr>
        <p:blipFill>
          <a:blip r:embed="rId4"/>
          <a:srcRect/>
          <a:stretch>
            <a:fillRect/>
          </a:stretch>
        </p:blipFill>
        <p:spPr bwMode="auto">
          <a:xfrm>
            <a:off x="0" y="6056313"/>
            <a:ext cx="9144000" cy="798512"/>
          </a:xfrm>
          <a:prstGeom prst="rect">
            <a:avLst/>
          </a:prstGeom>
          <a:noFill/>
          <a:ln w="9525">
            <a:noFill/>
            <a:miter lim="800000"/>
            <a:headEnd/>
            <a:tailEnd/>
          </a:ln>
        </p:spPr>
      </p:pic>
      <p:sp>
        <p:nvSpPr>
          <p:cNvPr id="74755" name="Rectangle 2"/>
          <p:cNvSpPr>
            <a:spLocks noGrp="1"/>
          </p:cNvSpPr>
          <p:nvPr>
            <p:ph type="title"/>
          </p:nvPr>
        </p:nvSpPr>
        <p:spPr>
          <a:xfrm>
            <a:off x="249238" y="120650"/>
            <a:ext cx="9144000" cy="714375"/>
          </a:xfrm>
        </p:spPr>
        <p:txBody>
          <a:bodyPr/>
          <a:lstStyle/>
          <a:p>
            <a:r>
              <a:rPr lang="en-US" sz="2800" smtClean="0">
                <a:solidFill>
                  <a:srgbClr val="FFFFFF"/>
                </a:solidFill>
                <a:cs typeface="Tahoma" pitchFamily="34" charset="0"/>
              </a:rPr>
              <a:t>BHI Shale Evaluation Suite: Log/Analyses</a:t>
            </a:r>
            <a:endParaRPr lang="en-US" sz="2100" smtClean="0">
              <a:solidFill>
                <a:srgbClr val="FFFFFF"/>
              </a:solidFill>
              <a:cs typeface="Tahoma" pitchFamily="34" charset="0"/>
            </a:endParaRPr>
          </a:p>
        </p:txBody>
      </p:sp>
      <p:graphicFrame>
        <p:nvGraphicFramePr>
          <p:cNvPr id="17" name="Table 16"/>
          <p:cNvGraphicFramePr>
            <a:graphicFrameLocks noGrp="1"/>
          </p:cNvGraphicFramePr>
          <p:nvPr/>
        </p:nvGraphicFramePr>
        <p:xfrm>
          <a:off x="452438" y="2381250"/>
          <a:ext cx="8342312" cy="3686176"/>
        </p:xfrm>
        <a:graphic>
          <a:graphicData uri="http://schemas.openxmlformats.org/drawingml/2006/table">
            <a:tbl>
              <a:tblPr/>
              <a:tblGrid>
                <a:gridCol w="1266825"/>
                <a:gridCol w="1211262"/>
                <a:gridCol w="1230313"/>
                <a:gridCol w="939800"/>
                <a:gridCol w="930275"/>
                <a:gridCol w="1428750"/>
                <a:gridCol w="1335087"/>
              </a:tblGrid>
              <a:tr h="357188">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Tahoma" pitchFamily="34" charset="0"/>
                          <a:ea typeface="MS PGothic"/>
                          <a:cs typeface="MS PGothic"/>
                        </a:rPr>
                        <a:t>Resistivity / Density /Neutron</a:t>
                      </a:r>
                    </a:p>
                  </a:txBody>
                  <a:tcPr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1D3461">
                        <a:alpha val="9411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44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FLeX /RockView</a:t>
                      </a:r>
                    </a:p>
                  </a:txBody>
                  <a:tcPr anchor="ctr"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Spectralog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FracXplorer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Micro-seismic</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STAR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EI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CBIL</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RCOR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FFFFF"/>
                        </a:solidFill>
                        <a:effectLst/>
                        <a:latin typeface="Tahoma" pitchFamily="34" charset="0"/>
                        <a:ea typeface="MS PGothic"/>
                        <a:cs typeface="MS PGothic"/>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XMAC</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MReX</a:t>
                      </a: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r>
              <a:tr h="1257300">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Geochemistry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err="1" smtClean="0">
                          <a:ln>
                            <a:noFill/>
                          </a:ln>
                          <a:solidFill>
                            <a:srgbClr val="FFFFFF"/>
                          </a:solidFill>
                          <a:effectLst/>
                          <a:latin typeface="Tahoma" pitchFamily="34" charset="0"/>
                          <a:ea typeface="MS PGothic"/>
                          <a:cs typeface="MS PGothic"/>
                        </a:rPr>
                        <a:t>Lithology</a:t>
                      </a:r>
                      <a:endParaRPr kumimoji="0" lang="en-US" sz="1200" b="0" i="0" u="none" strike="noStrike" cap="none" normalizeH="0" baseline="0" dirty="0" smtClean="0">
                        <a:ln>
                          <a:noFill/>
                        </a:ln>
                        <a:solidFill>
                          <a:srgbClr val="FFFFFF"/>
                        </a:solidFill>
                        <a:effectLst/>
                        <a:latin typeface="Tahoma" pitchFamily="34" charset="0"/>
                        <a:ea typeface="MS PGothic"/>
                        <a:cs typeface="MS PGothic"/>
                      </a:endParaRP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Mineralogy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Total organic carbon</a:t>
                      </a:r>
                    </a:p>
                  </a:txBody>
                  <a:tcPr anchor="ctr"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Lithology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Mineralogy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Th/U for Carbon classification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Image correlation with lithology and facies determined using FLeX</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Fracture detection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Core analyses</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Geomechanical properties from FLeX /RockView mineralogy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Porosity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Independent determination of total organic carbon</a:t>
                      </a: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r>
              <a:tr h="1227138">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Logging and analyses identify:</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Optimum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fracturable</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intervals</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Optimum formations to drill horizontal laterals</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Potential barriers for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frac</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containment</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Mineralogy key component integrated with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geomechanics</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a:t>
                      </a:r>
                    </a:p>
                  </a:txBody>
                  <a:tcPr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FFB500">
                        <a:alpha val="4313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 name="TextBox 7"/>
          <p:cNvSpPr txBox="1"/>
          <p:nvPr/>
        </p:nvSpPr>
        <p:spPr>
          <a:xfrm>
            <a:off x="452438" y="952500"/>
            <a:ext cx="7853362" cy="1938338"/>
          </a:xfrm>
          <a:prstGeom prst="rect">
            <a:avLst/>
          </a:prstGeom>
          <a:noFill/>
        </p:spPr>
        <p:txBody>
          <a:bodyPr>
            <a:spAutoFit/>
          </a:bodyPr>
          <a:lstStyle/>
          <a:p>
            <a:pPr marL="169863" indent="-169863" defTabSz="457200" fontAlgn="auto">
              <a:spcBef>
                <a:spcPts val="0"/>
              </a:spcBef>
              <a:spcAft>
                <a:spcPts val="0"/>
              </a:spcAft>
              <a:buClr>
                <a:srgbClr val="FFB500"/>
              </a:buClr>
              <a:buSzPct val="115000"/>
              <a:buFont typeface="Arial"/>
              <a:buChar char="•"/>
              <a:defRPr/>
            </a:pPr>
            <a:r>
              <a:rPr lang="en-US" sz="2000" dirty="0">
                <a:solidFill>
                  <a:srgbClr val="FFFFFF"/>
                </a:solidFill>
                <a:effectLst>
                  <a:outerShdw blurRad="50800" dist="38100" dir="2700000">
                    <a:srgbClr val="000000">
                      <a:alpha val="43000"/>
                    </a:srgbClr>
                  </a:outerShdw>
                </a:effectLst>
                <a:latin typeface="Tahoma"/>
                <a:ea typeface="MS PGothic" charset="0"/>
                <a:cs typeface="Tahoma"/>
              </a:rPr>
              <a:t>BHI Shale Evaluation Suite is an integrated </a:t>
            </a:r>
            <a:r>
              <a:rPr lang="en-US" sz="2000" dirty="0" err="1">
                <a:solidFill>
                  <a:srgbClr val="FFFFFF"/>
                </a:solidFill>
                <a:effectLst>
                  <a:outerShdw blurRad="50800" dist="38100" dir="2700000">
                    <a:srgbClr val="000000">
                      <a:alpha val="43000"/>
                    </a:srgbClr>
                  </a:outerShdw>
                </a:effectLst>
                <a:latin typeface="Tahoma"/>
                <a:ea typeface="MS PGothic" charset="0"/>
                <a:cs typeface="Tahoma"/>
              </a:rPr>
              <a:t>petrophysical</a:t>
            </a:r>
            <a:r>
              <a:rPr lang="en-US" sz="2000" dirty="0">
                <a:solidFill>
                  <a:srgbClr val="FFFFFF"/>
                </a:solidFill>
                <a:effectLst>
                  <a:outerShdw blurRad="50800" dist="38100" dir="2700000">
                    <a:srgbClr val="000000">
                      <a:alpha val="43000"/>
                    </a:srgbClr>
                  </a:outerShdw>
                </a:effectLst>
                <a:latin typeface="Tahoma"/>
                <a:ea typeface="MS PGothic" charset="0"/>
                <a:cs typeface="Tahoma"/>
              </a:rPr>
              <a:t> approach using logs and analyses to characterize the highly complex shale reservoirs</a:t>
            </a:r>
          </a:p>
          <a:p>
            <a:pPr marL="169863" indent="-169863" defTabSz="457200" fontAlgn="auto">
              <a:spcBef>
                <a:spcPts val="0"/>
              </a:spcBef>
              <a:spcAft>
                <a:spcPts val="0"/>
              </a:spcAft>
              <a:buClr>
                <a:srgbClr val="FFB500"/>
              </a:buClr>
              <a:buSzPct val="115000"/>
              <a:buFont typeface="Arial"/>
              <a:buChar char="•"/>
              <a:defRPr/>
            </a:pPr>
            <a:r>
              <a:rPr lang="en-US" sz="2000" dirty="0">
                <a:solidFill>
                  <a:srgbClr val="FFFFFF"/>
                </a:solidFill>
                <a:effectLst>
                  <a:outerShdw blurRad="50800" dist="38100" dir="2700000">
                    <a:srgbClr val="000000">
                      <a:alpha val="43000"/>
                    </a:srgbClr>
                  </a:outerShdw>
                </a:effectLst>
                <a:latin typeface="Tahoma"/>
                <a:ea typeface="MS PGothic" charset="0"/>
                <a:cs typeface="Tahoma"/>
              </a:rPr>
              <a:t>300+ Evaluation Suites in US shale plays; 40+ in Canada </a:t>
            </a:r>
          </a:p>
          <a:p>
            <a:pPr marL="169863" indent="-169863" defTabSz="457200" fontAlgn="auto">
              <a:spcBef>
                <a:spcPts val="0"/>
              </a:spcBef>
              <a:spcAft>
                <a:spcPts val="0"/>
              </a:spcAft>
              <a:buClr>
                <a:srgbClr val="FFB500"/>
              </a:buClr>
              <a:buSzPct val="115000"/>
              <a:buFont typeface="Arial"/>
              <a:buChar char="•"/>
              <a:defRPr/>
            </a:pPr>
            <a:endParaRPr lang="en-US" sz="2000" dirty="0">
              <a:solidFill>
                <a:srgbClr val="FFFFFF"/>
              </a:solidFill>
              <a:effectLst>
                <a:outerShdw blurRad="50800" dist="38100" dir="2700000">
                  <a:srgbClr val="000000">
                    <a:alpha val="43000"/>
                  </a:srgbClr>
                </a:outerShdw>
              </a:effectLst>
              <a:latin typeface="Tahoma"/>
              <a:ea typeface="MS PGothic" charset="0"/>
              <a:cs typeface="Tahoma"/>
            </a:endParaRPr>
          </a:p>
          <a:p>
            <a:pPr>
              <a:buClr>
                <a:srgbClr val="FFB500"/>
              </a:buClr>
              <a:buFont typeface="Arial"/>
              <a:buChar char="•"/>
              <a:defRPr/>
            </a:pPr>
            <a:endParaRPr lang="en-US" sz="2000" dirty="0">
              <a:solidFill>
                <a:srgbClr val="FFFFFF"/>
              </a:solidFill>
              <a:latin typeface="Tahoma"/>
              <a:ea typeface="MS PGothic" charset="0"/>
              <a:cs typeface="Tahoma"/>
            </a:endParaRPr>
          </a:p>
        </p:txBody>
      </p:sp>
      <p:sp>
        <p:nvSpPr>
          <p:cNvPr id="74783" name="Footer Placeholder 3"/>
          <p:cNvSpPr>
            <a:spLocks noGrp="1"/>
          </p:cNvSpPr>
          <p:nvPr>
            <p:ph type="ftr" sz="quarter" idx="11"/>
          </p:nvPr>
        </p:nvSpPr>
        <p:spPr>
          <a:noFill/>
        </p:spPr>
        <p:txBody>
          <a:bodyPr/>
          <a:lstStyle/>
          <a:p>
            <a:r>
              <a:rPr lang="en-US" smtClean="0">
                <a:solidFill>
                  <a:srgbClr val="FFFFFF"/>
                </a:solidFill>
                <a:latin typeface="Tahoma" pitchFamily="34" charset="0"/>
                <a:ea typeface="MS PGothic"/>
                <a:cs typeface="MS PGothic"/>
              </a:rPr>
              <a:t>© 2010 Baker Hughes Incorporated. All Rights Reserved.</a:t>
            </a:r>
          </a:p>
        </p:txBody>
      </p:sp>
      <p:sp>
        <p:nvSpPr>
          <p:cNvPr id="74784" name="Slide Number Placeholder 4"/>
          <p:cNvSpPr>
            <a:spLocks noGrp="1"/>
          </p:cNvSpPr>
          <p:nvPr>
            <p:ph type="sldNum" sz="quarter" idx="12"/>
          </p:nvPr>
        </p:nvSpPr>
        <p:spPr>
          <a:noFill/>
        </p:spPr>
        <p:txBody>
          <a:bodyPr/>
          <a:lstStyle/>
          <a:p>
            <a:fld id="{23864654-ABE3-4DD8-AE65-EA62565013DF}" type="slidenum">
              <a:rPr lang="en-US" smtClean="0">
                <a:solidFill>
                  <a:srgbClr val="FFFFFF"/>
                </a:solidFill>
                <a:latin typeface="Tahoma" pitchFamily="34" charset="0"/>
                <a:ea typeface="MS PGothic"/>
                <a:cs typeface="MS PGothic"/>
              </a:rPr>
              <a:pPr/>
              <a:t>69</a:t>
            </a:fld>
            <a:endParaRPr lang="en-US" smtClean="0">
              <a:solidFill>
                <a:srgbClr val="FFFFFF"/>
              </a:solidFill>
              <a:latin typeface="Tahoma" pitchFamily="34" charset="0"/>
              <a:ea typeface="MS PGothic"/>
              <a:cs typeface="MS PGothic"/>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0898" name="Picture 2050"/>
          <p:cNvPicPr>
            <a:picLocks noChangeAspect="1" noChangeArrowheads="1"/>
          </p:cNvPicPr>
          <p:nvPr/>
        </p:nvPicPr>
        <p:blipFill>
          <a:blip r:embed="rId2"/>
          <a:srcRect r="35944"/>
          <a:stretch>
            <a:fillRect/>
          </a:stretch>
        </p:blipFill>
        <p:spPr bwMode="auto">
          <a:xfrm>
            <a:off x="1371600" y="990600"/>
            <a:ext cx="4572000" cy="5280025"/>
          </a:xfrm>
          <a:prstGeom prst="rect">
            <a:avLst/>
          </a:prstGeom>
          <a:noFill/>
        </p:spPr>
      </p:pic>
      <p:sp>
        <p:nvSpPr>
          <p:cNvPr id="80899" name="Rectangle 2051"/>
          <p:cNvSpPr>
            <a:spLocks noGrp="1" noChangeArrowheads="1"/>
          </p:cNvSpPr>
          <p:nvPr>
            <p:ph type="title"/>
          </p:nvPr>
        </p:nvSpPr>
        <p:spPr>
          <a:xfrm>
            <a:off x="533400" y="152400"/>
            <a:ext cx="8153400" cy="508000"/>
          </a:xfrm>
        </p:spPr>
        <p:txBody>
          <a:bodyPr>
            <a:normAutofit fontScale="90000"/>
          </a:bodyPr>
          <a:lstStyle/>
          <a:p>
            <a:r>
              <a:rPr lang="en-US" sz="3111" dirty="0">
                <a:latin typeface="Arial"/>
                <a:cs typeface="Arial"/>
              </a:rPr>
              <a:t>Anderson Classification of Relative Stress Magnitudes</a:t>
            </a:r>
          </a:p>
        </p:txBody>
      </p:sp>
      <p:pic>
        <p:nvPicPr>
          <p:cNvPr id="80900" name="Picture 2052"/>
          <p:cNvPicPr>
            <a:picLocks noChangeAspect="1" noChangeArrowheads="1"/>
          </p:cNvPicPr>
          <p:nvPr/>
        </p:nvPicPr>
        <p:blipFill>
          <a:blip r:embed="rId3"/>
          <a:srcRect/>
          <a:stretch>
            <a:fillRect/>
          </a:stretch>
        </p:blipFill>
        <p:spPr bwMode="auto">
          <a:xfrm>
            <a:off x="6096000" y="955675"/>
            <a:ext cx="1371600" cy="5368925"/>
          </a:xfrm>
          <a:prstGeom prst="rect">
            <a:avLst/>
          </a:prstGeom>
          <a:noFill/>
          <a:ln w="9525">
            <a:noFill/>
            <a:miter lim="800000"/>
            <a:headEnd/>
            <a:tailEnd/>
          </a:ln>
          <a:effectLst/>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68854" y="482595"/>
            <a:ext cx="8475145" cy="493713"/>
          </a:xfrm>
        </p:spPr>
        <p:txBody>
          <a:bodyPr>
            <a:noAutofit/>
          </a:bodyPr>
          <a:lstStyle/>
          <a:p>
            <a:r>
              <a:rPr lang="en-US" sz="3200" dirty="0" smtClean="0">
                <a:solidFill>
                  <a:srgbClr val="FFFFFF"/>
                </a:solidFill>
                <a:latin typeface="Arial"/>
                <a:cs typeface="Arial"/>
              </a:rPr>
              <a:t>Wellbore Imaging </a:t>
            </a:r>
            <a:endParaRPr lang="en-US" sz="3200" dirty="0">
              <a:solidFill>
                <a:srgbClr val="FFFFFF"/>
              </a:solidFill>
              <a:latin typeface="Arial"/>
              <a:cs typeface="Arial"/>
            </a:endParaRPr>
          </a:p>
        </p:txBody>
      </p:sp>
      <p:pic>
        <p:nvPicPr>
          <p:cNvPr id="5" name="Picture 4"/>
          <p:cNvPicPr>
            <a:picLocks noChangeAspect="1"/>
          </p:cNvPicPr>
          <p:nvPr/>
        </p:nvPicPr>
        <p:blipFill>
          <a:blip r:embed="rId2"/>
          <a:stretch>
            <a:fillRect/>
          </a:stretch>
        </p:blipFill>
        <p:spPr>
          <a:xfrm>
            <a:off x="-264576" y="1282700"/>
            <a:ext cx="6580710" cy="3128383"/>
          </a:xfrm>
          <a:prstGeom prst="rect">
            <a:avLst/>
          </a:prstGeom>
        </p:spPr>
      </p:pic>
      <p:pic>
        <p:nvPicPr>
          <p:cNvPr id="6" name="Picture 5"/>
          <p:cNvPicPr>
            <a:picLocks noChangeAspect="1"/>
          </p:cNvPicPr>
          <p:nvPr/>
        </p:nvPicPr>
        <p:blipFill>
          <a:blip r:embed="rId3"/>
          <a:stretch>
            <a:fillRect/>
          </a:stretch>
        </p:blipFill>
        <p:spPr>
          <a:xfrm>
            <a:off x="3479739" y="3848050"/>
            <a:ext cx="6131643" cy="3102983"/>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41338" y="352425"/>
            <a:ext cx="8602662" cy="835025"/>
          </a:xfrm>
        </p:spPr>
        <p:txBody>
          <a:bodyPr>
            <a:normAutofit fontScale="90000"/>
          </a:bodyPr>
          <a:lstStyle/>
          <a:p>
            <a:pPr eaLnBrk="1" hangingPunct="1"/>
            <a:r>
              <a:rPr lang="en-US" sz="3200" dirty="0" smtClean="0">
                <a:solidFill>
                  <a:srgbClr val="FFFFFF"/>
                </a:solidFill>
                <a:latin typeface="Arial"/>
                <a:cs typeface="Arial"/>
              </a:rPr>
              <a:t>Logging While Drilling (LWD) – BHI “</a:t>
            </a:r>
            <a:r>
              <a:rPr lang="en-US" sz="3200" dirty="0" err="1" smtClean="0">
                <a:solidFill>
                  <a:srgbClr val="FFFFFF"/>
                </a:solidFill>
                <a:latin typeface="Arial"/>
                <a:cs typeface="Arial"/>
              </a:rPr>
              <a:t>Trak</a:t>
            </a:r>
            <a:r>
              <a:rPr lang="en-US" sz="3200" dirty="0" smtClean="0">
                <a:solidFill>
                  <a:srgbClr val="FFFFFF"/>
                </a:solidFill>
                <a:latin typeface="Arial"/>
                <a:cs typeface="Arial"/>
              </a:rPr>
              <a:t>” Family</a:t>
            </a:r>
          </a:p>
        </p:txBody>
      </p:sp>
      <p:sp>
        <p:nvSpPr>
          <p:cNvPr id="14339" name="Rectangle 3"/>
          <p:cNvSpPr>
            <a:spLocks noGrp="1" noChangeArrowheads="1"/>
          </p:cNvSpPr>
          <p:nvPr>
            <p:ph idx="1"/>
          </p:nvPr>
        </p:nvSpPr>
        <p:spPr>
          <a:xfrm>
            <a:off x="228600" y="1570037"/>
            <a:ext cx="5887528" cy="4678363"/>
          </a:xfrm>
        </p:spPr>
        <p:txBody>
          <a:bodyPr>
            <a:normAutofit fontScale="85000" lnSpcReduction="10000"/>
          </a:bodyPr>
          <a:lstStyle/>
          <a:p>
            <a:pPr eaLnBrk="1" hangingPunct="1"/>
            <a:r>
              <a:rPr lang="en-US" dirty="0" err="1" smtClean="0"/>
              <a:t>OnTrak</a:t>
            </a:r>
            <a:r>
              <a:rPr lang="en-US" baseline="30000" dirty="0" smtClean="0"/>
              <a:t>™ </a:t>
            </a:r>
            <a:r>
              <a:rPr lang="en-US" dirty="0" smtClean="0"/>
              <a:t>MWD </a:t>
            </a:r>
          </a:p>
          <a:p>
            <a:pPr eaLnBrk="1" hangingPunct="1"/>
            <a:r>
              <a:rPr lang="en-US" b="1" dirty="0" smtClean="0">
                <a:solidFill>
                  <a:srgbClr val="FF0000"/>
                </a:solidFill>
              </a:rPr>
              <a:t>AziTrak</a:t>
            </a:r>
            <a:r>
              <a:rPr lang="en-US" b="1" baseline="30000" dirty="0" smtClean="0">
                <a:solidFill>
                  <a:srgbClr val="FF0000"/>
                </a:solidFill>
              </a:rPr>
              <a:t>™</a:t>
            </a:r>
            <a:r>
              <a:rPr lang="en-US" b="1" dirty="0" smtClean="0">
                <a:solidFill>
                  <a:srgbClr val="FF0000"/>
                </a:solidFill>
              </a:rPr>
              <a:t> Deep Azimuthal Resistivity</a:t>
            </a:r>
          </a:p>
          <a:p>
            <a:pPr eaLnBrk="1" hangingPunct="1"/>
            <a:r>
              <a:rPr lang="en-US" dirty="0" err="1" smtClean="0"/>
              <a:t>LithoTrak</a:t>
            </a:r>
            <a:r>
              <a:rPr lang="en-US" baseline="30000" dirty="0" smtClean="0"/>
              <a:t>™</a:t>
            </a:r>
            <a:r>
              <a:rPr lang="en-US" dirty="0" smtClean="0"/>
              <a:t> LWD porosity </a:t>
            </a:r>
          </a:p>
          <a:p>
            <a:pPr eaLnBrk="1" hangingPunct="1"/>
            <a:r>
              <a:rPr lang="en-US" dirty="0" err="1" smtClean="0"/>
              <a:t>SoundTrak</a:t>
            </a:r>
            <a:r>
              <a:rPr lang="en-US" baseline="30000" dirty="0" smtClean="0"/>
              <a:t>™</a:t>
            </a:r>
            <a:r>
              <a:rPr lang="en-US" dirty="0" smtClean="0"/>
              <a:t> LWD acoustic</a:t>
            </a:r>
          </a:p>
          <a:p>
            <a:pPr eaLnBrk="1" hangingPunct="1"/>
            <a:r>
              <a:rPr lang="en-US" dirty="0" err="1" smtClean="0"/>
              <a:t>TesTrak</a:t>
            </a:r>
            <a:r>
              <a:rPr lang="en-US" baseline="30000" dirty="0" smtClean="0"/>
              <a:t>™</a:t>
            </a:r>
            <a:r>
              <a:rPr lang="en-US" dirty="0" smtClean="0"/>
              <a:t> real-time formation pressure</a:t>
            </a:r>
          </a:p>
          <a:p>
            <a:pPr eaLnBrk="1" hangingPunct="1"/>
            <a:r>
              <a:rPr lang="en-US" b="1" dirty="0" smtClean="0">
                <a:solidFill>
                  <a:srgbClr val="FF0000"/>
                </a:solidFill>
              </a:rPr>
              <a:t>StarTrak</a:t>
            </a:r>
            <a:r>
              <a:rPr lang="en-US" b="1" baseline="30000" dirty="0" smtClean="0">
                <a:solidFill>
                  <a:srgbClr val="FF0000"/>
                </a:solidFill>
              </a:rPr>
              <a:t>™</a:t>
            </a:r>
            <a:r>
              <a:rPr lang="en-US" b="1" dirty="0" smtClean="0">
                <a:solidFill>
                  <a:srgbClr val="FF0000"/>
                </a:solidFill>
              </a:rPr>
              <a:t> imaging services</a:t>
            </a:r>
          </a:p>
          <a:p>
            <a:pPr eaLnBrk="1" hangingPunct="1"/>
            <a:r>
              <a:rPr lang="nb-NO" dirty="0" smtClean="0"/>
              <a:t>ZoneTrak</a:t>
            </a:r>
            <a:r>
              <a:rPr lang="en-US" baseline="30000" dirty="0" smtClean="0"/>
              <a:t>™ </a:t>
            </a:r>
            <a:r>
              <a:rPr lang="en-US" dirty="0" smtClean="0"/>
              <a:t>Resistivity Near Bit</a:t>
            </a:r>
          </a:p>
          <a:p>
            <a:pPr eaLnBrk="1" hangingPunct="1"/>
            <a:r>
              <a:rPr lang="en-US" dirty="0" smtClean="0"/>
              <a:t>MagTrak</a:t>
            </a:r>
            <a:r>
              <a:rPr lang="en-US" baseline="30000" dirty="0" smtClean="0"/>
              <a:t>™</a:t>
            </a:r>
            <a:r>
              <a:rPr lang="en-US" dirty="0" smtClean="0"/>
              <a:t> LWD magnetic resonance</a:t>
            </a:r>
          </a:p>
          <a:p>
            <a:pPr eaLnBrk="1" hangingPunct="1">
              <a:buFontTx/>
              <a:buNone/>
            </a:pPr>
            <a:endParaRPr lang="en-US" dirty="0" smtClean="0"/>
          </a:p>
        </p:txBody>
      </p:sp>
      <p:pic>
        <p:nvPicPr>
          <p:cNvPr id="14340" name="Picture 4" descr="lithotrak 02"/>
          <p:cNvPicPr>
            <a:picLocks noChangeAspect="1" noChangeArrowheads="1"/>
          </p:cNvPicPr>
          <p:nvPr/>
        </p:nvPicPr>
        <p:blipFill>
          <a:blip r:embed="rId3" cstate="print"/>
          <a:srcRect/>
          <a:stretch>
            <a:fillRect/>
          </a:stretch>
        </p:blipFill>
        <p:spPr bwMode="auto">
          <a:xfrm>
            <a:off x="5994400" y="1371600"/>
            <a:ext cx="3125788" cy="3657600"/>
          </a:xfrm>
          <a:prstGeom prst="rect">
            <a:avLst/>
          </a:prstGeom>
          <a:noFill/>
          <a:ln w="12700">
            <a:solidFill>
              <a:srgbClr val="000000"/>
            </a:solidFill>
            <a:miter lim="800000"/>
            <a:headEnd/>
            <a:tailEnd/>
          </a:ln>
        </p:spPr>
      </p:pic>
      <p:pic>
        <p:nvPicPr>
          <p:cNvPr id="14341" name="Picture 5" descr="testrak 03"/>
          <p:cNvPicPr>
            <a:picLocks noChangeAspect="1" noChangeArrowheads="1"/>
          </p:cNvPicPr>
          <p:nvPr/>
        </p:nvPicPr>
        <p:blipFill>
          <a:blip r:embed="rId4" cstate="print"/>
          <a:srcRect/>
          <a:stretch>
            <a:fillRect/>
          </a:stretch>
        </p:blipFill>
        <p:spPr bwMode="auto">
          <a:xfrm>
            <a:off x="5906219" y="3654725"/>
            <a:ext cx="2413000" cy="2590800"/>
          </a:xfrm>
          <a:prstGeom prst="rect">
            <a:avLst/>
          </a:prstGeom>
          <a:noFill/>
          <a:ln w="127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extBox 1"/>
          <p:cNvSpPr txBox="1"/>
          <p:nvPr/>
        </p:nvSpPr>
        <p:spPr>
          <a:xfrm>
            <a:off x="3251200" y="2870200"/>
            <a:ext cx="2572339" cy="584776"/>
          </a:xfrm>
          <a:prstGeom prst="rect">
            <a:avLst/>
          </a:prstGeom>
          <a:noFill/>
        </p:spPr>
        <p:txBody>
          <a:bodyPr wrap="none" rtlCol="0">
            <a:spAutoFit/>
          </a:bodyPr>
          <a:lstStyle/>
          <a:p>
            <a:r>
              <a:rPr lang="en-US" sz="3200" dirty="0" smtClean="0">
                <a:latin typeface="Arial"/>
                <a:cs typeface="Arial"/>
              </a:rPr>
              <a:t>Coffee Break</a:t>
            </a:r>
            <a:endParaRPr lang="en-US" sz="3200" dirty="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1970" name="Rectangle 2050"/>
          <p:cNvSpPr>
            <a:spLocks noGrp="1" noChangeArrowheads="1"/>
          </p:cNvSpPr>
          <p:nvPr>
            <p:ph type="title"/>
          </p:nvPr>
        </p:nvSpPr>
        <p:spPr>
          <a:xfrm>
            <a:off x="685800" y="76200"/>
            <a:ext cx="8229600" cy="762000"/>
          </a:xfrm>
        </p:spPr>
        <p:txBody>
          <a:bodyPr>
            <a:noAutofit/>
          </a:bodyPr>
          <a:lstStyle/>
          <a:p>
            <a:r>
              <a:rPr lang="en-US" sz="2800" dirty="0">
                <a:latin typeface="Arial"/>
                <a:ea typeface="Times New Roman" charset="0"/>
                <a:cs typeface="Arial"/>
              </a:rPr>
              <a:t>The Key to Wellbore Stability is Controlling the Width of Failure Zones</a:t>
            </a:r>
            <a:r>
              <a:rPr lang="en-US" sz="2800" dirty="0">
                <a:latin typeface="Arial"/>
                <a:cs typeface="Arial"/>
              </a:rPr>
              <a:t> </a:t>
            </a:r>
          </a:p>
        </p:txBody>
      </p:sp>
      <p:sp>
        <p:nvSpPr>
          <p:cNvPr id="211971" name="Rectangle 2051"/>
          <p:cNvSpPr>
            <a:spLocks noChangeArrowheads="1"/>
          </p:cNvSpPr>
          <p:nvPr/>
        </p:nvSpPr>
        <p:spPr bwMode="auto">
          <a:xfrm>
            <a:off x="2514600" y="685800"/>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211973" name="Picture 2053" descr="Fig overview-36"/>
          <p:cNvPicPr>
            <a:picLocks noChangeAspect="1" noChangeArrowheads="1"/>
          </p:cNvPicPr>
          <p:nvPr/>
        </p:nvPicPr>
        <p:blipFill>
          <a:blip r:embed="rId3"/>
          <a:srcRect/>
          <a:stretch>
            <a:fillRect/>
          </a:stretch>
        </p:blipFill>
        <p:spPr bwMode="auto">
          <a:xfrm>
            <a:off x="1295400" y="1122363"/>
            <a:ext cx="6553200" cy="5126037"/>
          </a:xfrm>
          <a:prstGeom prst="rect">
            <a:avLst/>
          </a:prstGeom>
          <a:noFill/>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508000" y="61913"/>
            <a:ext cx="9296400" cy="762000"/>
          </a:xfrm>
        </p:spPr>
        <p:txBody>
          <a:bodyPr>
            <a:normAutofit fontScale="90000"/>
          </a:bodyPr>
          <a:lstStyle/>
          <a:p>
            <a:r>
              <a:rPr lang="en-US" sz="3111" b="0" dirty="0">
                <a:solidFill>
                  <a:schemeClr val="tx1"/>
                </a:solidFill>
                <a:latin typeface="Arial"/>
                <a:cs typeface="Arial"/>
              </a:rPr>
              <a:t>Design for Variations in </a:t>
            </a:r>
            <a:r>
              <a:rPr lang="en-US" sz="3111" b="0" dirty="0" smtClean="0">
                <a:solidFill>
                  <a:schemeClr val="tx1"/>
                </a:solidFill>
                <a:latin typeface="Arial"/>
                <a:cs typeface="Arial"/>
              </a:rPr>
              <a:t>Strength Increase </a:t>
            </a:r>
            <a:br>
              <a:rPr lang="en-US" sz="3111" b="0" dirty="0" smtClean="0">
                <a:solidFill>
                  <a:schemeClr val="tx1"/>
                </a:solidFill>
                <a:latin typeface="Arial"/>
                <a:cs typeface="Arial"/>
              </a:rPr>
            </a:br>
            <a:r>
              <a:rPr lang="en-US" sz="3111" b="0" dirty="0" smtClean="0">
                <a:solidFill>
                  <a:schemeClr val="tx1"/>
                </a:solidFill>
                <a:latin typeface="Arial"/>
                <a:cs typeface="Arial"/>
              </a:rPr>
              <a:t>Mud </a:t>
            </a:r>
            <a:r>
              <a:rPr lang="en-US" sz="3111" b="0" dirty="0">
                <a:solidFill>
                  <a:schemeClr val="tx1"/>
                </a:solidFill>
                <a:latin typeface="Arial"/>
                <a:cs typeface="Arial"/>
              </a:rPr>
              <a:t>Weight as Needed (Stay in Mud Window)</a:t>
            </a:r>
          </a:p>
        </p:txBody>
      </p:sp>
      <p:sp>
        <p:nvSpPr>
          <p:cNvPr id="256003" name="Rectangle 3"/>
          <p:cNvSpPr>
            <a:spLocks noGrp="1" noChangeArrowheads="1"/>
          </p:cNvSpPr>
          <p:nvPr>
            <p:ph type="body" idx="1"/>
          </p:nvPr>
        </p:nvSpPr>
        <p:spPr/>
        <p:txBody>
          <a:bodyPr/>
          <a:lstStyle/>
          <a:p>
            <a:endParaRPr lang="en-US"/>
          </a:p>
        </p:txBody>
      </p:sp>
      <p:pic>
        <p:nvPicPr>
          <p:cNvPr id="256004" name="Picture 4"/>
          <p:cNvPicPr>
            <a:picLocks noChangeAspect="1" noChangeArrowheads="1"/>
          </p:cNvPicPr>
          <p:nvPr/>
        </p:nvPicPr>
        <p:blipFill>
          <a:blip r:embed="rId3"/>
          <a:srcRect l="15640" t="11111" r="13785" b="16035"/>
          <a:stretch>
            <a:fillRect/>
          </a:stretch>
        </p:blipFill>
        <p:spPr bwMode="auto">
          <a:xfrm>
            <a:off x="1135063" y="923925"/>
            <a:ext cx="6883400" cy="5495925"/>
          </a:xfrm>
          <a:prstGeom prst="rect">
            <a:avLst/>
          </a:prstGeom>
          <a:noFill/>
          <a:ln w="9525">
            <a:noFill/>
            <a:miter lim="800000"/>
            <a:headEnd/>
            <a:tailEnd/>
          </a:ln>
          <a:effectLst/>
        </p:spPr>
      </p:pic>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1600200" y="38100"/>
            <a:ext cx="5943600" cy="762000"/>
          </a:xfrm>
        </p:spPr>
        <p:txBody>
          <a:bodyPr>
            <a:noAutofit/>
          </a:bodyPr>
          <a:lstStyle/>
          <a:p>
            <a:r>
              <a:rPr lang="en-US" sz="2800" b="0" dirty="0">
                <a:solidFill>
                  <a:schemeClr val="tx1"/>
                </a:solidFill>
                <a:latin typeface="Arial"/>
                <a:cs typeface="Arial"/>
              </a:rPr>
              <a:t>Tendency for Breakout Initiation for Different Stress Regimes</a:t>
            </a:r>
          </a:p>
        </p:txBody>
      </p:sp>
      <p:sp>
        <p:nvSpPr>
          <p:cNvPr id="353283" name="Text Box 3"/>
          <p:cNvSpPr txBox="1">
            <a:spLocks noChangeArrowheads="1"/>
          </p:cNvSpPr>
          <p:nvPr/>
        </p:nvSpPr>
        <p:spPr bwMode="auto">
          <a:xfrm>
            <a:off x="425450" y="6029325"/>
            <a:ext cx="3109913"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800000"/>
                </a:solidFill>
                <a:latin typeface="Arial" charset="0"/>
              </a:rPr>
              <a:t>3 km Depth, Hydrostatic P</a:t>
            </a:r>
            <a:r>
              <a:rPr lang="en-US" sz="1800" b="1" baseline="-25000">
                <a:solidFill>
                  <a:srgbClr val="800000"/>
                </a:solidFill>
                <a:latin typeface="Arial" charset="0"/>
              </a:rPr>
              <a:t>p</a:t>
            </a:r>
          </a:p>
        </p:txBody>
      </p:sp>
      <p:pic>
        <p:nvPicPr>
          <p:cNvPr id="353284" name="Picture 4"/>
          <p:cNvPicPr>
            <a:picLocks noChangeAspect="1" noChangeArrowheads="1"/>
          </p:cNvPicPr>
          <p:nvPr/>
        </p:nvPicPr>
        <p:blipFill>
          <a:blip r:embed="rId3"/>
          <a:srcRect l="3828" t="17331" r="2168" b="13263"/>
          <a:stretch>
            <a:fillRect/>
          </a:stretch>
        </p:blipFill>
        <p:spPr bwMode="auto">
          <a:xfrm>
            <a:off x="455613" y="1208088"/>
            <a:ext cx="8220075" cy="4694237"/>
          </a:xfrm>
          <a:prstGeom prst="rect">
            <a:avLst/>
          </a:prstGeom>
          <a:noFill/>
          <a:ln w="9525">
            <a:noFill/>
            <a:miter lim="800000"/>
            <a:headEnd/>
            <a:tailEnd/>
          </a:ln>
          <a:effectLst/>
        </p:spPr>
      </p:pic>
      <p:sp>
        <p:nvSpPr>
          <p:cNvPr id="353286" name="Rectangle 6"/>
          <p:cNvSpPr>
            <a:spLocks noChangeArrowheads="1"/>
          </p:cNvSpPr>
          <p:nvPr/>
        </p:nvSpPr>
        <p:spPr bwMode="auto">
          <a:xfrm>
            <a:off x="771525" y="5457825"/>
            <a:ext cx="7300913" cy="314325"/>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774700" y="-220662"/>
            <a:ext cx="8229600" cy="1143000"/>
          </a:xfrm>
        </p:spPr>
        <p:txBody>
          <a:bodyPr>
            <a:normAutofit/>
          </a:bodyPr>
          <a:lstStyle/>
          <a:p>
            <a:r>
              <a:rPr lang="en-US" sz="2800" b="0" dirty="0">
                <a:solidFill>
                  <a:schemeClr val="tx1"/>
                </a:solidFill>
                <a:latin typeface="Arial"/>
                <a:cs typeface="Arial"/>
              </a:rPr>
              <a:t>Mud Weight Needed to Maintain 30</a:t>
            </a:r>
            <a:r>
              <a:rPr lang="en-US" sz="2800" b="0" dirty="0">
                <a:solidFill>
                  <a:schemeClr val="tx1"/>
                </a:solidFill>
                <a:latin typeface="Arial"/>
                <a:ea typeface="Arial" charset="0"/>
                <a:cs typeface="Arial"/>
              </a:rPr>
              <a:t>º</a:t>
            </a:r>
            <a:r>
              <a:rPr lang="en-US" sz="2800" b="0" dirty="0">
                <a:solidFill>
                  <a:schemeClr val="tx1"/>
                </a:solidFill>
                <a:latin typeface="Arial"/>
                <a:cs typeface="Arial"/>
              </a:rPr>
              <a:t> Breakouts</a:t>
            </a:r>
          </a:p>
        </p:txBody>
      </p:sp>
      <p:sp>
        <p:nvSpPr>
          <p:cNvPr id="258051" name="Rectangle 3"/>
          <p:cNvSpPr>
            <a:spLocks noGrp="1" noChangeArrowheads="1"/>
          </p:cNvSpPr>
          <p:nvPr>
            <p:ph type="body" idx="1"/>
          </p:nvPr>
        </p:nvSpPr>
        <p:spPr/>
        <p:txBody>
          <a:bodyPr/>
          <a:lstStyle/>
          <a:p>
            <a:endParaRPr lang="en-US"/>
          </a:p>
        </p:txBody>
      </p:sp>
      <p:pic>
        <p:nvPicPr>
          <p:cNvPr id="258052" name="Picture 4"/>
          <p:cNvPicPr>
            <a:picLocks noChangeAspect="1" noChangeArrowheads="1"/>
          </p:cNvPicPr>
          <p:nvPr/>
        </p:nvPicPr>
        <p:blipFill>
          <a:blip r:embed="rId3"/>
          <a:srcRect l="3369" t="18539" r="1692" b="28851"/>
          <a:stretch>
            <a:fillRect/>
          </a:stretch>
        </p:blipFill>
        <p:spPr bwMode="auto">
          <a:xfrm>
            <a:off x="209550" y="1193800"/>
            <a:ext cx="8720138" cy="3736975"/>
          </a:xfrm>
          <a:prstGeom prst="rect">
            <a:avLst/>
          </a:prstGeom>
          <a:noFill/>
          <a:ln w="9525">
            <a:noFill/>
            <a:miter lim="800000"/>
            <a:headEnd/>
            <a:tailEnd/>
          </a:ln>
          <a:effectLst/>
        </p:spPr>
      </p:pic>
      <p:sp>
        <p:nvSpPr>
          <p:cNvPr id="258054" name="Text Box 6"/>
          <p:cNvSpPr txBox="1">
            <a:spLocks noChangeArrowheads="1"/>
          </p:cNvSpPr>
          <p:nvPr/>
        </p:nvSpPr>
        <p:spPr bwMode="auto">
          <a:xfrm>
            <a:off x="1189038" y="928688"/>
            <a:ext cx="838200" cy="336550"/>
          </a:xfrm>
          <a:prstGeom prst="rect">
            <a:avLst/>
          </a:prstGeom>
          <a:noFill/>
          <a:ln w="9525">
            <a:noFill/>
            <a:miter lim="800000"/>
            <a:headEnd/>
            <a:tailEnd/>
          </a:ln>
          <a:effectLst/>
        </p:spPr>
        <p:txBody>
          <a:bodyPr wrap="none">
            <a:prstTxWarp prst="textNoShape">
              <a:avLst/>
            </a:prstTxWarp>
            <a:spAutoFit/>
          </a:bodyPr>
          <a:lstStyle/>
          <a:p>
            <a:r>
              <a:rPr lang="en-US" sz="1600">
                <a:latin typeface="Arial" charset="0"/>
              </a:rPr>
              <a:t>Normal</a:t>
            </a:r>
          </a:p>
        </p:txBody>
      </p:sp>
      <p:sp>
        <p:nvSpPr>
          <p:cNvPr id="258055" name="Text Box 7"/>
          <p:cNvSpPr txBox="1">
            <a:spLocks noChangeArrowheads="1"/>
          </p:cNvSpPr>
          <p:nvPr/>
        </p:nvSpPr>
        <p:spPr bwMode="auto">
          <a:xfrm>
            <a:off x="4000500" y="947738"/>
            <a:ext cx="1108075" cy="336550"/>
          </a:xfrm>
          <a:prstGeom prst="rect">
            <a:avLst/>
          </a:prstGeom>
          <a:noFill/>
          <a:ln w="9525">
            <a:noFill/>
            <a:miter lim="800000"/>
            <a:headEnd/>
            <a:tailEnd/>
          </a:ln>
          <a:effectLst/>
        </p:spPr>
        <p:txBody>
          <a:bodyPr wrap="none">
            <a:prstTxWarp prst="textNoShape">
              <a:avLst/>
            </a:prstTxWarp>
            <a:spAutoFit/>
          </a:bodyPr>
          <a:lstStyle/>
          <a:p>
            <a:r>
              <a:rPr lang="en-US" sz="1600">
                <a:latin typeface="Arial" charset="0"/>
              </a:rPr>
              <a:t>Strike-Slip</a:t>
            </a:r>
          </a:p>
        </p:txBody>
      </p:sp>
      <p:sp>
        <p:nvSpPr>
          <p:cNvPr id="258056" name="Text Box 8"/>
          <p:cNvSpPr txBox="1">
            <a:spLocks noChangeArrowheads="1"/>
          </p:cNvSpPr>
          <p:nvPr/>
        </p:nvSpPr>
        <p:spPr bwMode="auto">
          <a:xfrm>
            <a:off x="7089775" y="966788"/>
            <a:ext cx="939800" cy="336550"/>
          </a:xfrm>
          <a:prstGeom prst="rect">
            <a:avLst/>
          </a:prstGeom>
          <a:noFill/>
          <a:ln w="9525">
            <a:noFill/>
            <a:miter lim="800000"/>
            <a:headEnd/>
            <a:tailEnd/>
          </a:ln>
          <a:effectLst/>
        </p:spPr>
        <p:txBody>
          <a:bodyPr wrap="none">
            <a:prstTxWarp prst="textNoShape">
              <a:avLst/>
            </a:prstTxWarp>
            <a:spAutoFit/>
          </a:bodyPr>
          <a:lstStyle/>
          <a:p>
            <a:r>
              <a:rPr lang="en-US" sz="1600">
                <a:latin typeface="Arial" charset="0"/>
              </a:rPr>
              <a:t>Reverse</a:t>
            </a:r>
          </a:p>
        </p:txBody>
      </p:sp>
      <p:sp>
        <p:nvSpPr>
          <p:cNvPr id="258057" name="Text Box 9"/>
          <p:cNvSpPr txBox="1">
            <a:spLocks noChangeArrowheads="1"/>
          </p:cNvSpPr>
          <p:nvPr/>
        </p:nvSpPr>
        <p:spPr bwMode="auto">
          <a:xfrm>
            <a:off x="220663" y="5924550"/>
            <a:ext cx="3824287" cy="822325"/>
          </a:xfrm>
          <a:prstGeom prst="rect">
            <a:avLst/>
          </a:prstGeom>
          <a:noFill/>
          <a:ln w="9525">
            <a:noFill/>
            <a:miter lim="800000"/>
            <a:headEnd/>
            <a:tailEnd/>
          </a:ln>
          <a:effectLst/>
        </p:spPr>
        <p:txBody>
          <a:bodyPr wrap="none">
            <a:prstTxWarp prst="textNoShape">
              <a:avLst/>
            </a:prstTxWarp>
            <a:spAutoFit/>
          </a:bodyPr>
          <a:lstStyle/>
          <a:p>
            <a:r>
              <a:rPr lang="en-US">
                <a:latin typeface="Arial" charset="0"/>
              </a:rPr>
              <a:t>Stress States as in Fig. 8.2</a:t>
            </a:r>
          </a:p>
          <a:p>
            <a:r>
              <a:rPr lang="en-US">
                <a:latin typeface="Arial" charset="0"/>
              </a:rPr>
              <a:t>UCS = 50 MPa</a:t>
            </a:r>
          </a:p>
        </p:txBody>
      </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11200" y="-165100"/>
            <a:ext cx="8229600" cy="1143000"/>
          </a:xfrm>
        </p:spPr>
        <p:txBody>
          <a:bodyPr>
            <a:normAutofit/>
          </a:bodyPr>
          <a:lstStyle/>
          <a:p>
            <a:r>
              <a:rPr lang="en-US" sz="3200" dirty="0">
                <a:latin typeface="Arial"/>
                <a:cs typeface="Arial"/>
              </a:rPr>
              <a:t>Failed Well Design – Pompano </a:t>
            </a:r>
          </a:p>
        </p:txBody>
      </p:sp>
      <p:pic>
        <p:nvPicPr>
          <p:cNvPr id="47107" name="Picture 3" descr="SFIBQRA"/>
          <p:cNvPicPr>
            <a:picLocks noChangeAspect="1" noChangeArrowheads="1"/>
          </p:cNvPicPr>
          <p:nvPr/>
        </p:nvPicPr>
        <p:blipFill>
          <a:blip r:embed="rId3"/>
          <a:srcRect/>
          <a:stretch>
            <a:fillRect/>
          </a:stretch>
        </p:blipFill>
        <p:spPr bwMode="auto">
          <a:xfrm>
            <a:off x="1066800" y="990600"/>
            <a:ext cx="7162800" cy="5267325"/>
          </a:xfrm>
          <a:prstGeom prst="rect">
            <a:avLst/>
          </a:prstGeom>
          <a:noFill/>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3657600" y="6019800"/>
            <a:ext cx="2286000" cy="5334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44038" name="Picture 6"/>
          <p:cNvPicPr>
            <a:picLocks noChangeAspect="1" noChangeArrowheads="1"/>
          </p:cNvPicPr>
          <p:nvPr/>
        </p:nvPicPr>
        <p:blipFill>
          <a:blip r:embed="rId3"/>
          <a:srcRect l="20720" t="10669" r="19124" b="1305"/>
          <a:stretch>
            <a:fillRect/>
          </a:stretch>
        </p:blipFill>
        <p:spPr bwMode="auto">
          <a:xfrm>
            <a:off x="1897063" y="920750"/>
            <a:ext cx="5343525" cy="6048375"/>
          </a:xfrm>
          <a:prstGeom prst="rect">
            <a:avLst/>
          </a:prstGeom>
          <a:noFill/>
          <a:ln w="9525">
            <a:noFill/>
            <a:miter lim="800000"/>
            <a:headEnd/>
            <a:tailEnd/>
          </a:ln>
          <a:effectLst/>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9" name="TextBox 8"/>
          <p:cNvSpPr txBox="1"/>
          <p:nvPr/>
        </p:nvSpPr>
        <p:spPr>
          <a:xfrm>
            <a:off x="1244600" y="165100"/>
            <a:ext cx="7590139" cy="584776"/>
          </a:xfrm>
          <a:prstGeom prst="rect">
            <a:avLst/>
          </a:prstGeom>
          <a:noFill/>
        </p:spPr>
        <p:txBody>
          <a:bodyPr wrap="none" rtlCol="0">
            <a:spAutoFit/>
          </a:bodyPr>
          <a:lstStyle/>
          <a:p>
            <a:r>
              <a:rPr lang="en-US" sz="3200" dirty="0" smtClean="0">
                <a:latin typeface="Arial"/>
                <a:cs typeface="Arial"/>
              </a:rPr>
              <a:t>Wellbore Stability Depends on Trajectory</a:t>
            </a:r>
            <a:endParaRPr lang="en-US" sz="3200" dirty="0">
              <a:latin typeface="Arial"/>
              <a:cs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76300" y="-165100"/>
            <a:ext cx="8229600" cy="1143000"/>
          </a:xfrm>
        </p:spPr>
        <p:txBody>
          <a:bodyPr>
            <a:normAutofit/>
          </a:bodyPr>
          <a:lstStyle/>
          <a:p>
            <a:r>
              <a:rPr lang="en-US" sz="3200" dirty="0">
                <a:latin typeface="Arial"/>
                <a:cs typeface="Arial"/>
              </a:rPr>
              <a:t>Successful Well Design – Pompano </a:t>
            </a:r>
          </a:p>
        </p:txBody>
      </p:sp>
      <p:pic>
        <p:nvPicPr>
          <p:cNvPr id="48132" name="Picture 4"/>
          <p:cNvPicPr>
            <a:picLocks noChangeAspect="1" noChangeArrowheads="1"/>
          </p:cNvPicPr>
          <p:nvPr/>
        </p:nvPicPr>
        <p:blipFill>
          <a:blip r:embed="rId3"/>
          <a:srcRect l="4021" t="22412" r="2246" b="9575"/>
          <a:stretch>
            <a:fillRect/>
          </a:stretch>
        </p:blipFill>
        <p:spPr bwMode="auto">
          <a:xfrm>
            <a:off x="220663" y="1041400"/>
            <a:ext cx="8704262" cy="4884738"/>
          </a:xfrm>
          <a:prstGeom prst="rect">
            <a:avLst/>
          </a:prstGeom>
          <a:noFill/>
          <a:ln w="9525">
            <a:noFill/>
            <a:miter lim="800000"/>
            <a:headEnd/>
            <a:tailEnd/>
          </a:ln>
          <a:effectLst/>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1922" name="Rectangle 3074"/>
          <p:cNvSpPr>
            <a:spLocks noGrp="1" noChangeArrowheads="1"/>
          </p:cNvSpPr>
          <p:nvPr>
            <p:ph type="title"/>
          </p:nvPr>
        </p:nvSpPr>
        <p:spPr>
          <a:xfrm>
            <a:off x="1981200" y="533400"/>
            <a:ext cx="5486400" cy="762000"/>
          </a:xfrm>
        </p:spPr>
        <p:txBody>
          <a:bodyPr>
            <a:noAutofit/>
          </a:bodyPr>
          <a:lstStyle/>
          <a:p>
            <a:r>
              <a:rPr lang="en-US" sz="3200" dirty="0" smtClean="0">
                <a:latin typeface="Arial"/>
                <a:cs typeface="Arial"/>
              </a:rPr>
              <a:t>Relative </a:t>
            </a:r>
            <a:r>
              <a:rPr lang="en-US" sz="3200" dirty="0">
                <a:latin typeface="Arial"/>
                <a:cs typeface="Arial"/>
              </a:rPr>
              <a:t>Stress Magnitudes</a:t>
            </a:r>
            <a:r>
              <a:rPr lang="en-US" sz="3200" dirty="0" smtClean="0">
                <a:latin typeface="Arial"/>
                <a:cs typeface="Arial"/>
              </a:rPr>
              <a:t> and </a:t>
            </a:r>
            <a:r>
              <a:rPr lang="en-US" sz="3200" dirty="0">
                <a:latin typeface="Arial"/>
                <a:cs typeface="Arial"/>
              </a:rPr>
              <a:t>Faulting Regimes</a:t>
            </a:r>
          </a:p>
        </p:txBody>
      </p:sp>
      <p:sp>
        <p:nvSpPr>
          <p:cNvPr id="81923" name="Rectangle 3075"/>
          <p:cNvSpPr>
            <a:spLocks noChangeArrowheads="1"/>
          </p:cNvSpPr>
          <p:nvPr/>
        </p:nvSpPr>
        <p:spPr bwMode="auto">
          <a:xfrm>
            <a:off x="915988" y="2057400"/>
            <a:ext cx="917575"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800000"/>
                </a:solidFill>
                <a:latin typeface="Arial" charset="0"/>
              </a:rPr>
              <a:t>Regime</a:t>
            </a:r>
            <a:endParaRPr lang="en-US"/>
          </a:p>
        </p:txBody>
      </p:sp>
      <p:sp>
        <p:nvSpPr>
          <p:cNvPr id="81924" name="Rectangle 3076"/>
          <p:cNvSpPr>
            <a:spLocks noChangeArrowheads="1"/>
          </p:cNvSpPr>
          <p:nvPr/>
        </p:nvSpPr>
        <p:spPr bwMode="auto">
          <a:xfrm>
            <a:off x="1809750" y="2057400"/>
            <a:ext cx="846138"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800000"/>
                </a:solidFill>
                <a:latin typeface="Arial" charset="0"/>
              </a:rPr>
              <a:t>/Stress</a:t>
            </a:r>
            <a:endParaRPr lang="en-US"/>
          </a:p>
        </p:txBody>
      </p:sp>
      <p:sp>
        <p:nvSpPr>
          <p:cNvPr id="81925" name="Rectangle 3077"/>
          <p:cNvSpPr>
            <a:spLocks noChangeArrowheads="1"/>
          </p:cNvSpPr>
          <p:nvPr/>
        </p:nvSpPr>
        <p:spPr bwMode="auto">
          <a:xfrm>
            <a:off x="2635250" y="2057400"/>
            <a:ext cx="6985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FF0000"/>
                </a:solidFill>
                <a:latin typeface="Arial" charset="0"/>
              </a:rPr>
              <a:t> </a:t>
            </a:r>
            <a:endParaRPr lang="en-US"/>
          </a:p>
        </p:txBody>
      </p:sp>
      <p:sp>
        <p:nvSpPr>
          <p:cNvPr id="81926" name="Rectangle 3078"/>
          <p:cNvSpPr>
            <a:spLocks noChangeArrowheads="1"/>
          </p:cNvSpPr>
          <p:nvPr/>
        </p:nvSpPr>
        <p:spPr bwMode="auto">
          <a:xfrm>
            <a:off x="3613150" y="2057400"/>
            <a:ext cx="195263" cy="350838"/>
          </a:xfrm>
          <a:prstGeom prst="rect">
            <a:avLst/>
          </a:prstGeom>
          <a:noFill/>
          <a:ln w="9525">
            <a:noFill/>
            <a:miter lim="800000"/>
            <a:headEnd/>
            <a:tailEnd/>
          </a:ln>
        </p:spPr>
        <p:txBody>
          <a:bodyPr wrap="none" lIns="0" tIns="0" rIns="0" bIns="0">
            <a:prstTxWarp prst="textNoShape">
              <a:avLst/>
            </a:prstTxWarp>
            <a:spAutoFit/>
          </a:bodyPr>
          <a:lstStyle/>
          <a:p>
            <a:r>
              <a:rPr lang="en-US" sz="2300" b="1">
                <a:solidFill>
                  <a:srgbClr val="FF0000"/>
                </a:solidFill>
                <a:latin typeface="Arial" charset="0"/>
              </a:rPr>
              <a:t>S</a:t>
            </a:r>
            <a:endParaRPr lang="en-US">
              <a:solidFill>
                <a:srgbClr val="FF0000"/>
              </a:solidFill>
            </a:endParaRPr>
          </a:p>
        </p:txBody>
      </p:sp>
      <p:sp>
        <p:nvSpPr>
          <p:cNvPr id="81927" name="Rectangle 3079"/>
          <p:cNvSpPr>
            <a:spLocks noChangeArrowheads="1"/>
          </p:cNvSpPr>
          <p:nvPr/>
        </p:nvSpPr>
        <p:spPr bwMode="auto">
          <a:xfrm>
            <a:off x="3810000" y="2195513"/>
            <a:ext cx="106363" cy="228600"/>
          </a:xfrm>
          <a:prstGeom prst="rect">
            <a:avLst/>
          </a:prstGeom>
          <a:noFill/>
          <a:ln w="9525">
            <a:noFill/>
            <a:miter lim="800000"/>
            <a:headEnd/>
            <a:tailEnd/>
          </a:ln>
        </p:spPr>
        <p:txBody>
          <a:bodyPr wrap="none" lIns="0" tIns="0" rIns="0" bIns="0">
            <a:prstTxWarp prst="textNoShape">
              <a:avLst/>
            </a:prstTxWarp>
            <a:spAutoFit/>
          </a:bodyPr>
          <a:lstStyle/>
          <a:p>
            <a:r>
              <a:rPr lang="en-US" sz="1500" b="1">
                <a:solidFill>
                  <a:srgbClr val="FF0000"/>
                </a:solidFill>
                <a:latin typeface="Arial" charset="0"/>
              </a:rPr>
              <a:t>1</a:t>
            </a:r>
            <a:endParaRPr lang="en-US">
              <a:solidFill>
                <a:srgbClr val="FF0000"/>
              </a:solidFill>
            </a:endParaRPr>
          </a:p>
        </p:txBody>
      </p:sp>
      <p:sp>
        <p:nvSpPr>
          <p:cNvPr id="81928" name="Rectangle 3080"/>
          <p:cNvSpPr>
            <a:spLocks noChangeArrowheads="1"/>
          </p:cNvSpPr>
          <p:nvPr/>
        </p:nvSpPr>
        <p:spPr bwMode="auto">
          <a:xfrm>
            <a:off x="3916363" y="2101850"/>
            <a:ext cx="6985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FF0000"/>
                </a:solidFill>
                <a:latin typeface="Arial" charset="0"/>
              </a:rPr>
              <a:t> </a:t>
            </a:r>
            <a:endParaRPr lang="en-US"/>
          </a:p>
        </p:txBody>
      </p:sp>
      <p:sp>
        <p:nvSpPr>
          <p:cNvPr id="81929" name="Rectangle 3081"/>
          <p:cNvSpPr>
            <a:spLocks noChangeArrowheads="1"/>
          </p:cNvSpPr>
          <p:nvPr/>
        </p:nvSpPr>
        <p:spPr bwMode="auto">
          <a:xfrm>
            <a:off x="5503863" y="2057400"/>
            <a:ext cx="195262" cy="350838"/>
          </a:xfrm>
          <a:prstGeom prst="rect">
            <a:avLst/>
          </a:prstGeom>
          <a:noFill/>
          <a:ln w="9525">
            <a:noFill/>
            <a:miter lim="800000"/>
            <a:headEnd/>
            <a:tailEnd/>
          </a:ln>
        </p:spPr>
        <p:txBody>
          <a:bodyPr wrap="none" lIns="0" tIns="0" rIns="0" bIns="0">
            <a:prstTxWarp prst="textNoShape">
              <a:avLst/>
            </a:prstTxWarp>
            <a:spAutoFit/>
          </a:bodyPr>
          <a:lstStyle/>
          <a:p>
            <a:r>
              <a:rPr lang="en-US" sz="2300" b="1">
                <a:latin typeface="Arial" charset="0"/>
              </a:rPr>
              <a:t>S</a:t>
            </a:r>
            <a:endParaRPr lang="en-US"/>
          </a:p>
        </p:txBody>
      </p:sp>
      <p:sp>
        <p:nvSpPr>
          <p:cNvPr id="81930" name="Rectangle 3082"/>
          <p:cNvSpPr>
            <a:spLocks noChangeArrowheads="1"/>
          </p:cNvSpPr>
          <p:nvPr/>
        </p:nvSpPr>
        <p:spPr bwMode="auto">
          <a:xfrm>
            <a:off x="5700713" y="2195513"/>
            <a:ext cx="107950" cy="228600"/>
          </a:xfrm>
          <a:prstGeom prst="rect">
            <a:avLst/>
          </a:prstGeom>
          <a:noFill/>
          <a:ln w="9525">
            <a:noFill/>
            <a:miter lim="800000"/>
            <a:headEnd/>
            <a:tailEnd/>
          </a:ln>
        </p:spPr>
        <p:txBody>
          <a:bodyPr wrap="none" lIns="0" tIns="0" rIns="0" bIns="0">
            <a:prstTxWarp prst="textNoShape">
              <a:avLst/>
            </a:prstTxWarp>
            <a:spAutoFit/>
          </a:bodyPr>
          <a:lstStyle/>
          <a:p>
            <a:r>
              <a:rPr lang="en-US" sz="1500" b="1">
                <a:latin typeface="Arial" charset="0"/>
              </a:rPr>
              <a:t>2</a:t>
            </a:r>
            <a:endParaRPr lang="en-US"/>
          </a:p>
        </p:txBody>
      </p:sp>
      <p:sp>
        <p:nvSpPr>
          <p:cNvPr id="81931" name="Rectangle 3083"/>
          <p:cNvSpPr>
            <a:spLocks noChangeArrowheads="1"/>
          </p:cNvSpPr>
          <p:nvPr/>
        </p:nvSpPr>
        <p:spPr bwMode="auto">
          <a:xfrm>
            <a:off x="5808663" y="2106613"/>
            <a:ext cx="69850" cy="304800"/>
          </a:xfrm>
          <a:prstGeom prst="rect">
            <a:avLst/>
          </a:prstGeom>
          <a:noFill/>
          <a:ln w="9525">
            <a:noFill/>
            <a:miter lim="800000"/>
            <a:headEnd/>
            <a:tailEnd/>
          </a:ln>
        </p:spPr>
        <p:txBody>
          <a:bodyPr wrap="none" lIns="0" tIns="0" rIns="0" bIns="0">
            <a:prstTxWarp prst="textNoShape">
              <a:avLst/>
            </a:prstTxWarp>
            <a:spAutoFit/>
          </a:bodyPr>
          <a:lstStyle/>
          <a:p>
            <a:r>
              <a:rPr lang="en-US" sz="2000">
                <a:solidFill>
                  <a:srgbClr val="FF0000"/>
                </a:solidFill>
                <a:latin typeface="Arial" charset="0"/>
              </a:rPr>
              <a:t> </a:t>
            </a:r>
            <a:endParaRPr lang="en-US"/>
          </a:p>
        </p:txBody>
      </p:sp>
      <p:sp>
        <p:nvSpPr>
          <p:cNvPr id="81932" name="Rectangle 3084"/>
          <p:cNvSpPr>
            <a:spLocks noChangeArrowheads="1"/>
          </p:cNvSpPr>
          <p:nvPr/>
        </p:nvSpPr>
        <p:spPr bwMode="auto">
          <a:xfrm>
            <a:off x="7337425" y="2057400"/>
            <a:ext cx="195263" cy="350838"/>
          </a:xfrm>
          <a:prstGeom prst="rect">
            <a:avLst/>
          </a:prstGeom>
          <a:noFill/>
          <a:ln w="9525">
            <a:noFill/>
            <a:miter lim="800000"/>
            <a:headEnd/>
            <a:tailEnd/>
          </a:ln>
        </p:spPr>
        <p:txBody>
          <a:bodyPr wrap="none" lIns="0" tIns="0" rIns="0" bIns="0">
            <a:prstTxWarp prst="textNoShape">
              <a:avLst/>
            </a:prstTxWarp>
            <a:spAutoFit/>
          </a:bodyPr>
          <a:lstStyle/>
          <a:p>
            <a:r>
              <a:rPr lang="en-US" sz="2300" b="1">
                <a:solidFill>
                  <a:schemeClr val="accent2"/>
                </a:solidFill>
                <a:latin typeface="Arial" charset="0"/>
              </a:rPr>
              <a:t>S</a:t>
            </a:r>
            <a:endParaRPr lang="en-US">
              <a:solidFill>
                <a:schemeClr val="accent2"/>
              </a:solidFill>
            </a:endParaRPr>
          </a:p>
        </p:txBody>
      </p:sp>
      <p:sp>
        <p:nvSpPr>
          <p:cNvPr id="81933" name="Rectangle 3085"/>
          <p:cNvSpPr>
            <a:spLocks noChangeArrowheads="1"/>
          </p:cNvSpPr>
          <p:nvPr/>
        </p:nvSpPr>
        <p:spPr bwMode="auto">
          <a:xfrm>
            <a:off x="7534275" y="2195513"/>
            <a:ext cx="106363" cy="228600"/>
          </a:xfrm>
          <a:prstGeom prst="rect">
            <a:avLst/>
          </a:prstGeom>
          <a:noFill/>
          <a:ln w="9525">
            <a:noFill/>
            <a:miter lim="800000"/>
            <a:headEnd/>
            <a:tailEnd/>
          </a:ln>
        </p:spPr>
        <p:txBody>
          <a:bodyPr wrap="none" lIns="0" tIns="0" rIns="0" bIns="0">
            <a:prstTxWarp prst="textNoShape">
              <a:avLst/>
            </a:prstTxWarp>
            <a:spAutoFit/>
          </a:bodyPr>
          <a:lstStyle/>
          <a:p>
            <a:r>
              <a:rPr lang="en-US" sz="1500" b="1">
                <a:solidFill>
                  <a:schemeClr val="accent2"/>
                </a:solidFill>
                <a:latin typeface="Arial" charset="0"/>
              </a:rPr>
              <a:t>3</a:t>
            </a:r>
            <a:endParaRPr lang="en-US">
              <a:solidFill>
                <a:schemeClr val="accent2"/>
              </a:solidFill>
            </a:endParaRPr>
          </a:p>
        </p:txBody>
      </p:sp>
      <p:sp>
        <p:nvSpPr>
          <p:cNvPr id="81934" name="Rectangle 3086"/>
          <p:cNvSpPr>
            <a:spLocks noChangeArrowheads="1"/>
          </p:cNvSpPr>
          <p:nvPr/>
        </p:nvSpPr>
        <p:spPr bwMode="auto">
          <a:xfrm>
            <a:off x="7640638" y="2106613"/>
            <a:ext cx="69850" cy="304800"/>
          </a:xfrm>
          <a:prstGeom prst="rect">
            <a:avLst/>
          </a:prstGeom>
          <a:noFill/>
          <a:ln w="9525">
            <a:noFill/>
            <a:miter lim="800000"/>
            <a:headEnd/>
            <a:tailEnd/>
          </a:ln>
        </p:spPr>
        <p:txBody>
          <a:bodyPr wrap="none" lIns="0" tIns="0" rIns="0" bIns="0">
            <a:prstTxWarp prst="textNoShape">
              <a:avLst/>
            </a:prstTxWarp>
            <a:spAutoFit/>
          </a:bodyPr>
          <a:lstStyle/>
          <a:p>
            <a:r>
              <a:rPr lang="en-US" sz="2000">
                <a:solidFill>
                  <a:srgbClr val="FF0000"/>
                </a:solidFill>
                <a:latin typeface="Arial" charset="0"/>
              </a:rPr>
              <a:t> </a:t>
            </a:r>
            <a:endParaRPr lang="en-US"/>
          </a:p>
        </p:txBody>
      </p:sp>
      <p:sp>
        <p:nvSpPr>
          <p:cNvPr id="81935" name="Rectangle 3087"/>
          <p:cNvSpPr>
            <a:spLocks noChangeArrowheads="1"/>
          </p:cNvSpPr>
          <p:nvPr/>
        </p:nvSpPr>
        <p:spPr bwMode="auto">
          <a:xfrm>
            <a:off x="2816225" y="1981200"/>
            <a:ext cx="7938" cy="582613"/>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36" name="Line 3088"/>
          <p:cNvSpPr>
            <a:spLocks noChangeShapeType="1"/>
          </p:cNvSpPr>
          <p:nvPr/>
        </p:nvSpPr>
        <p:spPr bwMode="auto">
          <a:xfrm>
            <a:off x="2816225" y="1981200"/>
            <a:ext cx="1588" cy="582613"/>
          </a:xfrm>
          <a:prstGeom prst="line">
            <a:avLst/>
          </a:prstGeom>
          <a:noFill/>
          <a:ln w="0">
            <a:solidFill>
              <a:srgbClr val="000000"/>
            </a:solidFill>
            <a:round/>
            <a:headEnd/>
            <a:tailEnd/>
          </a:ln>
        </p:spPr>
        <p:txBody>
          <a:bodyPr>
            <a:prstTxWarp prst="textNoShape">
              <a:avLst/>
            </a:prstTxWarp>
          </a:bodyPr>
          <a:lstStyle/>
          <a:p>
            <a:endParaRPr lang="en-US"/>
          </a:p>
        </p:txBody>
      </p:sp>
      <p:sp>
        <p:nvSpPr>
          <p:cNvPr id="81937" name="Rectangle 3089"/>
          <p:cNvSpPr>
            <a:spLocks noChangeArrowheads="1"/>
          </p:cNvSpPr>
          <p:nvPr/>
        </p:nvSpPr>
        <p:spPr bwMode="auto">
          <a:xfrm>
            <a:off x="4705350" y="1981200"/>
            <a:ext cx="9525" cy="582613"/>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38" name="Line 3090"/>
          <p:cNvSpPr>
            <a:spLocks noChangeShapeType="1"/>
          </p:cNvSpPr>
          <p:nvPr/>
        </p:nvSpPr>
        <p:spPr bwMode="auto">
          <a:xfrm>
            <a:off x="4705350" y="1981200"/>
            <a:ext cx="1588" cy="582613"/>
          </a:xfrm>
          <a:prstGeom prst="line">
            <a:avLst/>
          </a:prstGeom>
          <a:noFill/>
          <a:ln w="0">
            <a:solidFill>
              <a:srgbClr val="000000"/>
            </a:solidFill>
            <a:round/>
            <a:headEnd/>
            <a:tailEnd/>
          </a:ln>
        </p:spPr>
        <p:txBody>
          <a:bodyPr>
            <a:prstTxWarp prst="textNoShape">
              <a:avLst/>
            </a:prstTxWarp>
          </a:bodyPr>
          <a:lstStyle/>
          <a:p>
            <a:endParaRPr lang="en-US"/>
          </a:p>
        </p:txBody>
      </p:sp>
      <p:sp>
        <p:nvSpPr>
          <p:cNvPr id="81939" name="Rectangle 3091"/>
          <p:cNvSpPr>
            <a:spLocks noChangeArrowheads="1"/>
          </p:cNvSpPr>
          <p:nvPr/>
        </p:nvSpPr>
        <p:spPr bwMode="auto">
          <a:xfrm>
            <a:off x="6596063" y="1981200"/>
            <a:ext cx="7937" cy="582613"/>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40" name="Line 3092"/>
          <p:cNvSpPr>
            <a:spLocks noChangeShapeType="1"/>
          </p:cNvSpPr>
          <p:nvPr/>
        </p:nvSpPr>
        <p:spPr bwMode="auto">
          <a:xfrm>
            <a:off x="6596063" y="1981200"/>
            <a:ext cx="1587" cy="582613"/>
          </a:xfrm>
          <a:prstGeom prst="line">
            <a:avLst/>
          </a:prstGeom>
          <a:noFill/>
          <a:ln w="0">
            <a:solidFill>
              <a:srgbClr val="000000"/>
            </a:solidFill>
            <a:round/>
            <a:headEnd/>
            <a:tailEnd/>
          </a:ln>
        </p:spPr>
        <p:txBody>
          <a:bodyPr>
            <a:prstTxWarp prst="textNoShape">
              <a:avLst/>
            </a:prstTxWarp>
          </a:bodyPr>
          <a:lstStyle/>
          <a:p>
            <a:endParaRPr lang="en-US"/>
          </a:p>
        </p:txBody>
      </p:sp>
      <p:sp>
        <p:nvSpPr>
          <p:cNvPr id="81941" name="Rectangle 3093"/>
          <p:cNvSpPr>
            <a:spLocks noChangeArrowheads="1"/>
          </p:cNvSpPr>
          <p:nvPr/>
        </p:nvSpPr>
        <p:spPr bwMode="auto">
          <a:xfrm>
            <a:off x="1368425" y="2649538"/>
            <a:ext cx="83185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Normal</a:t>
            </a:r>
            <a:endParaRPr lang="en-US"/>
          </a:p>
        </p:txBody>
      </p:sp>
      <p:sp>
        <p:nvSpPr>
          <p:cNvPr id="81942" name="Rectangle 3094"/>
          <p:cNvSpPr>
            <a:spLocks noChangeArrowheads="1"/>
          </p:cNvSpPr>
          <p:nvPr/>
        </p:nvSpPr>
        <p:spPr bwMode="auto">
          <a:xfrm>
            <a:off x="2181225" y="2649538"/>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43" name="Rectangle 3095"/>
          <p:cNvSpPr>
            <a:spLocks noChangeArrowheads="1"/>
          </p:cNvSpPr>
          <p:nvPr/>
        </p:nvSpPr>
        <p:spPr bwMode="auto">
          <a:xfrm>
            <a:off x="3656013" y="2649538"/>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FF0000"/>
                </a:solidFill>
              </a:rPr>
              <a:t>S</a:t>
            </a:r>
            <a:endParaRPr lang="en-US">
              <a:solidFill>
                <a:srgbClr val="FF0000"/>
              </a:solidFill>
            </a:endParaRPr>
          </a:p>
        </p:txBody>
      </p:sp>
      <p:sp>
        <p:nvSpPr>
          <p:cNvPr id="81944" name="Rectangle 3096"/>
          <p:cNvSpPr>
            <a:spLocks noChangeArrowheads="1"/>
          </p:cNvSpPr>
          <p:nvPr/>
        </p:nvSpPr>
        <p:spPr bwMode="auto">
          <a:xfrm>
            <a:off x="3810000" y="2743200"/>
            <a:ext cx="82550" cy="196850"/>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rgbClr val="FF0000"/>
                </a:solidFill>
              </a:rPr>
              <a:t>v</a:t>
            </a:r>
            <a:endParaRPr lang="en-US">
              <a:solidFill>
                <a:srgbClr val="FF0000"/>
              </a:solidFill>
            </a:endParaRPr>
          </a:p>
        </p:txBody>
      </p:sp>
      <p:sp>
        <p:nvSpPr>
          <p:cNvPr id="81945" name="Rectangle 3097"/>
          <p:cNvSpPr>
            <a:spLocks noChangeArrowheads="1"/>
          </p:cNvSpPr>
          <p:nvPr/>
        </p:nvSpPr>
        <p:spPr bwMode="auto">
          <a:xfrm>
            <a:off x="3873500" y="2649538"/>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46" name="Rectangle 3098"/>
          <p:cNvSpPr>
            <a:spLocks noChangeArrowheads="1"/>
          </p:cNvSpPr>
          <p:nvPr/>
        </p:nvSpPr>
        <p:spPr bwMode="auto">
          <a:xfrm>
            <a:off x="5376863" y="2649538"/>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t>S</a:t>
            </a:r>
            <a:endParaRPr lang="en-US"/>
          </a:p>
        </p:txBody>
      </p:sp>
      <p:sp>
        <p:nvSpPr>
          <p:cNvPr id="81947" name="Rectangle 3099"/>
          <p:cNvSpPr>
            <a:spLocks noChangeArrowheads="1"/>
          </p:cNvSpPr>
          <p:nvPr/>
        </p:nvSpPr>
        <p:spPr bwMode="auto">
          <a:xfrm>
            <a:off x="5514975" y="2765425"/>
            <a:ext cx="4318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t>Hmax</a:t>
            </a:r>
            <a:endParaRPr lang="en-US"/>
          </a:p>
        </p:txBody>
      </p:sp>
      <p:sp>
        <p:nvSpPr>
          <p:cNvPr id="81948" name="Rectangle 3100"/>
          <p:cNvSpPr>
            <a:spLocks noChangeArrowheads="1"/>
          </p:cNvSpPr>
          <p:nvPr/>
        </p:nvSpPr>
        <p:spPr bwMode="auto">
          <a:xfrm>
            <a:off x="5932488" y="2649538"/>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49" name="Rectangle 3101"/>
          <p:cNvSpPr>
            <a:spLocks noChangeArrowheads="1"/>
          </p:cNvSpPr>
          <p:nvPr/>
        </p:nvSpPr>
        <p:spPr bwMode="auto">
          <a:xfrm>
            <a:off x="7243763" y="2649538"/>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chemeClr val="accent2"/>
                </a:solidFill>
              </a:rPr>
              <a:t>S</a:t>
            </a:r>
            <a:endParaRPr lang="en-US">
              <a:solidFill>
                <a:schemeClr val="accent2"/>
              </a:solidFill>
            </a:endParaRPr>
          </a:p>
        </p:txBody>
      </p:sp>
      <p:sp>
        <p:nvSpPr>
          <p:cNvPr id="81950" name="Rectangle 3102"/>
          <p:cNvSpPr>
            <a:spLocks noChangeArrowheads="1"/>
          </p:cNvSpPr>
          <p:nvPr/>
        </p:nvSpPr>
        <p:spPr bwMode="auto">
          <a:xfrm>
            <a:off x="7381875" y="2765425"/>
            <a:ext cx="3683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chemeClr val="accent2"/>
                </a:solidFill>
              </a:rPr>
              <a:t>hmin</a:t>
            </a:r>
            <a:endParaRPr lang="en-US">
              <a:solidFill>
                <a:schemeClr val="accent2"/>
              </a:solidFill>
            </a:endParaRPr>
          </a:p>
        </p:txBody>
      </p:sp>
      <p:sp>
        <p:nvSpPr>
          <p:cNvPr id="81951" name="Rectangle 3103"/>
          <p:cNvSpPr>
            <a:spLocks noChangeArrowheads="1"/>
          </p:cNvSpPr>
          <p:nvPr/>
        </p:nvSpPr>
        <p:spPr bwMode="auto">
          <a:xfrm>
            <a:off x="7735888" y="2649538"/>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54" name="Rectangle 3106"/>
          <p:cNvSpPr>
            <a:spLocks noChangeArrowheads="1"/>
          </p:cNvSpPr>
          <p:nvPr/>
        </p:nvSpPr>
        <p:spPr bwMode="auto">
          <a:xfrm>
            <a:off x="2816225" y="2563813"/>
            <a:ext cx="7938" cy="793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55" name="Line 3107"/>
          <p:cNvSpPr>
            <a:spLocks noChangeShapeType="1"/>
          </p:cNvSpPr>
          <p:nvPr/>
        </p:nvSpPr>
        <p:spPr bwMode="auto">
          <a:xfrm>
            <a:off x="2816225" y="2563813"/>
            <a:ext cx="793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81956" name="Line 3108"/>
          <p:cNvSpPr>
            <a:spLocks noChangeShapeType="1"/>
          </p:cNvSpPr>
          <p:nvPr/>
        </p:nvSpPr>
        <p:spPr bwMode="auto">
          <a:xfrm>
            <a:off x="2816225" y="2563813"/>
            <a:ext cx="1588" cy="7937"/>
          </a:xfrm>
          <a:prstGeom prst="line">
            <a:avLst/>
          </a:prstGeom>
          <a:noFill/>
          <a:ln w="0">
            <a:solidFill>
              <a:srgbClr val="000000"/>
            </a:solidFill>
            <a:round/>
            <a:headEnd/>
            <a:tailEnd/>
          </a:ln>
        </p:spPr>
        <p:txBody>
          <a:bodyPr>
            <a:prstTxWarp prst="textNoShape">
              <a:avLst/>
            </a:prstTxWarp>
          </a:bodyPr>
          <a:lstStyle/>
          <a:p>
            <a:endParaRPr lang="en-US"/>
          </a:p>
        </p:txBody>
      </p:sp>
      <p:sp>
        <p:nvSpPr>
          <p:cNvPr id="81959" name="Rectangle 3111"/>
          <p:cNvSpPr>
            <a:spLocks noChangeArrowheads="1"/>
          </p:cNvSpPr>
          <p:nvPr/>
        </p:nvSpPr>
        <p:spPr bwMode="auto">
          <a:xfrm>
            <a:off x="4705350" y="2563813"/>
            <a:ext cx="9525" cy="793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60" name="Line 3112"/>
          <p:cNvSpPr>
            <a:spLocks noChangeShapeType="1"/>
          </p:cNvSpPr>
          <p:nvPr/>
        </p:nvSpPr>
        <p:spPr bwMode="auto">
          <a:xfrm>
            <a:off x="4705350" y="2563813"/>
            <a:ext cx="9525"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81961" name="Line 3113"/>
          <p:cNvSpPr>
            <a:spLocks noChangeShapeType="1"/>
          </p:cNvSpPr>
          <p:nvPr/>
        </p:nvSpPr>
        <p:spPr bwMode="auto">
          <a:xfrm>
            <a:off x="4705350" y="2563813"/>
            <a:ext cx="1588" cy="7937"/>
          </a:xfrm>
          <a:prstGeom prst="line">
            <a:avLst/>
          </a:prstGeom>
          <a:noFill/>
          <a:ln w="0">
            <a:solidFill>
              <a:srgbClr val="000000"/>
            </a:solidFill>
            <a:round/>
            <a:headEnd/>
            <a:tailEnd/>
          </a:ln>
        </p:spPr>
        <p:txBody>
          <a:bodyPr>
            <a:prstTxWarp prst="textNoShape">
              <a:avLst/>
            </a:prstTxWarp>
          </a:bodyPr>
          <a:lstStyle/>
          <a:p>
            <a:endParaRPr lang="en-US"/>
          </a:p>
        </p:txBody>
      </p:sp>
      <p:sp>
        <p:nvSpPr>
          <p:cNvPr id="81964" name="Rectangle 3116"/>
          <p:cNvSpPr>
            <a:spLocks noChangeArrowheads="1"/>
          </p:cNvSpPr>
          <p:nvPr/>
        </p:nvSpPr>
        <p:spPr bwMode="auto">
          <a:xfrm>
            <a:off x="6596063" y="2563813"/>
            <a:ext cx="7937" cy="793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65" name="Line 3117"/>
          <p:cNvSpPr>
            <a:spLocks noChangeShapeType="1"/>
          </p:cNvSpPr>
          <p:nvPr/>
        </p:nvSpPr>
        <p:spPr bwMode="auto">
          <a:xfrm>
            <a:off x="6596063" y="2563813"/>
            <a:ext cx="7937"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81966" name="Line 3118"/>
          <p:cNvSpPr>
            <a:spLocks noChangeShapeType="1"/>
          </p:cNvSpPr>
          <p:nvPr/>
        </p:nvSpPr>
        <p:spPr bwMode="auto">
          <a:xfrm>
            <a:off x="6596063" y="2563813"/>
            <a:ext cx="1587" cy="7937"/>
          </a:xfrm>
          <a:prstGeom prst="line">
            <a:avLst/>
          </a:prstGeom>
          <a:noFill/>
          <a:ln w="0">
            <a:solidFill>
              <a:srgbClr val="000000"/>
            </a:solidFill>
            <a:round/>
            <a:headEnd/>
            <a:tailEnd/>
          </a:ln>
        </p:spPr>
        <p:txBody>
          <a:bodyPr>
            <a:prstTxWarp prst="textNoShape">
              <a:avLst/>
            </a:prstTxWarp>
          </a:bodyPr>
          <a:lstStyle/>
          <a:p>
            <a:endParaRPr lang="en-US"/>
          </a:p>
        </p:txBody>
      </p:sp>
      <p:sp>
        <p:nvSpPr>
          <p:cNvPr id="81969" name="Rectangle 3121"/>
          <p:cNvSpPr>
            <a:spLocks noChangeArrowheads="1"/>
          </p:cNvSpPr>
          <p:nvPr/>
        </p:nvSpPr>
        <p:spPr bwMode="auto">
          <a:xfrm>
            <a:off x="2816225" y="2571750"/>
            <a:ext cx="7938"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70" name="Line 3122"/>
          <p:cNvSpPr>
            <a:spLocks noChangeShapeType="1"/>
          </p:cNvSpPr>
          <p:nvPr/>
        </p:nvSpPr>
        <p:spPr bwMode="auto">
          <a:xfrm>
            <a:off x="2816225" y="2571750"/>
            <a:ext cx="1588"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1971" name="Rectangle 3123"/>
          <p:cNvSpPr>
            <a:spLocks noChangeArrowheads="1"/>
          </p:cNvSpPr>
          <p:nvPr/>
        </p:nvSpPr>
        <p:spPr bwMode="auto">
          <a:xfrm>
            <a:off x="4705350" y="2571750"/>
            <a:ext cx="9525"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72" name="Line 3124"/>
          <p:cNvSpPr>
            <a:spLocks noChangeShapeType="1"/>
          </p:cNvSpPr>
          <p:nvPr/>
        </p:nvSpPr>
        <p:spPr bwMode="auto">
          <a:xfrm>
            <a:off x="4705350" y="2571750"/>
            <a:ext cx="1588"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1973" name="Rectangle 3125"/>
          <p:cNvSpPr>
            <a:spLocks noChangeArrowheads="1"/>
          </p:cNvSpPr>
          <p:nvPr/>
        </p:nvSpPr>
        <p:spPr bwMode="auto">
          <a:xfrm>
            <a:off x="6596063" y="2571750"/>
            <a:ext cx="7937"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1974" name="Line 3126"/>
          <p:cNvSpPr>
            <a:spLocks noChangeShapeType="1"/>
          </p:cNvSpPr>
          <p:nvPr/>
        </p:nvSpPr>
        <p:spPr bwMode="auto">
          <a:xfrm>
            <a:off x="6596063" y="2571750"/>
            <a:ext cx="1587"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1975" name="Rectangle 3127"/>
          <p:cNvSpPr>
            <a:spLocks noChangeArrowheads="1"/>
          </p:cNvSpPr>
          <p:nvPr/>
        </p:nvSpPr>
        <p:spPr bwMode="auto">
          <a:xfrm>
            <a:off x="1204913" y="3238500"/>
            <a:ext cx="6619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Strike</a:t>
            </a:r>
            <a:endParaRPr lang="en-US"/>
          </a:p>
        </p:txBody>
      </p:sp>
      <p:sp>
        <p:nvSpPr>
          <p:cNvPr id="81976" name="Rectangle 3128"/>
          <p:cNvSpPr>
            <a:spLocks noChangeArrowheads="1"/>
          </p:cNvSpPr>
          <p:nvPr/>
        </p:nvSpPr>
        <p:spPr bwMode="auto">
          <a:xfrm>
            <a:off x="1851025" y="3238500"/>
            <a:ext cx="84138"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a:t>
            </a:r>
            <a:endParaRPr lang="en-US"/>
          </a:p>
        </p:txBody>
      </p:sp>
      <p:sp>
        <p:nvSpPr>
          <p:cNvPr id="81977" name="Rectangle 3129"/>
          <p:cNvSpPr>
            <a:spLocks noChangeArrowheads="1"/>
          </p:cNvSpPr>
          <p:nvPr/>
        </p:nvSpPr>
        <p:spPr bwMode="auto">
          <a:xfrm>
            <a:off x="1935163" y="3238500"/>
            <a:ext cx="422275"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Slip</a:t>
            </a:r>
            <a:endParaRPr lang="en-US"/>
          </a:p>
        </p:txBody>
      </p:sp>
      <p:sp>
        <p:nvSpPr>
          <p:cNvPr id="81978" name="Rectangle 3130"/>
          <p:cNvSpPr>
            <a:spLocks noChangeArrowheads="1"/>
          </p:cNvSpPr>
          <p:nvPr/>
        </p:nvSpPr>
        <p:spPr bwMode="auto">
          <a:xfrm>
            <a:off x="2347913" y="323850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79" name="Rectangle 3131"/>
          <p:cNvSpPr>
            <a:spLocks noChangeArrowheads="1"/>
          </p:cNvSpPr>
          <p:nvPr/>
        </p:nvSpPr>
        <p:spPr bwMode="auto">
          <a:xfrm>
            <a:off x="3487738" y="3238500"/>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FF0000"/>
                </a:solidFill>
              </a:rPr>
              <a:t>S</a:t>
            </a:r>
            <a:endParaRPr lang="en-US">
              <a:solidFill>
                <a:srgbClr val="FF0000"/>
              </a:solidFill>
            </a:endParaRPr>
          </a:p>
        </p:txBody>
      </p:sp>
      <p:sp>
        <p:nvSpPr>
          <p:cNvPr id="81980" name="Rectangle 3132"/>
          <p:cNvSpPr>
            <a:spLocks noChangeArrowheads="1"/>
          </p:cNvSpPr>
          <p:nvPr/>
        </p:nvSpPr>
        <p:spPr bwMode="auto">
          <a:xfrm>
            <a:off x="3625850" y="3355975"/>
            <a:ext cx="4318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rgbClr val="FF0000"/>
                </a:solidFill>
              </a:rPr>
              <a:t>Hmax</a:t>
            </a:r>
            <a:endParaRPr lang="en-US">
              <a:solidFill>
                <a:srgbClr val="FF0000"/>
              </a:solidFill>
            </a:endParaRPr>
          </a:p>
        </p:txBody>
      </p:sp>
      <p:sp>
        <p:nvSpPr>
          <p:cNvPr id="81981" name="Rectangle 3133"/>
          <p:cNvSpPr>
            <a:spLocks noChangeArrowheads="1"/>
          </p:cNvSpPr>
          <p:nvPr/>
        </p:nvSpPr>
        <p:spPr bwMode="auto">
          <a:xfrm>
            <a:off x="4043363" y="323850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82" name="Rectangle 3134"/>
          <p:cNvSpPr>
            <a:spLocks noChangeArrowheads="1"/>
          </p:cNvSpPr>
          <p:nvPr/>
        </p:nvSpPr>
        <p:spPr bwMode="auto">
          <a:xfrm>
            <a:off x="5546725" y="3238500"/>
            <a:ext cx="141288" cy="304800"/>
          </a:xfrm>
          <a:prstGeom prst="rect">
            <a:avLst/>
          </a:prstGeom>
          <a:noFill/>
          <a:ln w="9525">
            <a:noFill/>
            <a:miter lim="800000"/>
            <a:headEnd/>
            <a:tailEnd/>
          </a:ln>
        </p:spPr>
        <p:txBody>
          <a:bodyPr wrap="none" lIns="0" tIns="0" rIns="0" bIns="0">
            <a:prstTxWarp prst="textNoShape">
              <a:avLst/>
            </a:prstTxWarp>
            <a:spAutoFit/>
          </a:bodyPr>
          <a:lstStyle/>
          <a:p>
            <a:r>
              <a:rPr lang="en-US" sz="2000" b="1"/>
              <a:t>S</a:t>
            </a:r>
            <a:endParaRPr lang="en-US"/>
          </a:p>
        </p:txBody>
      </p:sp>
      <p:sp>
        <p:nvSpPr>
          <p:cNvPr id="81983" name="Rectangle 3135"/>
          <p:cNvSpPr>
            <a:spLocks noChangeArrowheads="1"/>
          </p:cNvSpPr>
          <p:nvPr/>
        </p:nvSpPr>
        <p:spPr bwMode="auto">
          <a:xfrm>
            <a:off x="5684838" y="3355975"/>
            <a:ext cx="8255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rgbClr val="000000"/>
                </a:solidFill>
              </a:rPr>
              <a:t>v</a:t>
            </a:r>
            <a:endParaRPr lang="en-US"/>
          </a:p>
        </p:txBody>
      </p:sp>
      <p:sp>
        <p:nvSpPr>
          <p:cNvPr id="81984" name="Rectangle 3136"/>
          <p:cNvSpPr>
            <a:spLocks noChangeArrowheads="1"/>
          </p:cNvSpPr>
          <p:nvPr/>
        </p:nvSpPr>
        <p:spPr bwMode="auto">
          <a:xfrm>
            <a:off x="5764213" y="323850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1985" name="Rectangle 3137"/>
          <p:cNvSpPr>
            <a:spLocks noChangeArrowheads="1"/>
          </p:cNvSpPr>
          <p:nvPr/>
        </p:nvSpPr>
        <p:spPr bwMode="auto">
          <a:xfrm>
            <a:off x="7243763" y="3238500"/>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chemeClr val="accent2"/>
                </a:solidFill>
              </a:rPr>
              <a:t>S</a:t>
            </a:r>
            <a:endParaRPr lang="en-US">
              <a:solidFill>
                <a:schemeClr val="accent2"/>
              </a:solidFill>
            </a:endParaRPr>
          </a:p>
        </p:txBody>
      </p:sp>
      <p:sp>
        <p:nvSpPr>
          <p:cNvPr id="81986" name="Rectangle 3138"/>
          <p:cNvSpPr>
            <a:spLocks noChangeArrowheads="1"/>
          </p:cNvSpPr>
          <p:nvPr/>
        </p:nvSpPr>
        <p:spPr bwMode="auto">
          <a:xfrm>
            <a:off x="7381875" y="3355975"/>
            <a:ext cx="3683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chemeClr val="accent2"/>
                </a:solidFill>
              </a:rPr>
              <a:t>hmin</a:t>
            </a:r>
            <a:endParaRPr lang="en-US">
              <a:solidFill>
                <a:schemeClr val="accent2"/>
              </a:solidFill>
            </a:endParaRPr>
          </a:p>
        </p:txBody>
      </p:sp>
      <p:sp>
        <p:nvSpPr>
          <p:cNvPr id="81987" name="Rectangle 3139"/>
          <p:cNvSpPr>
            <a:spLocks noChangeArrowheads="1"/>
          </p:cNvSpPr>
          <p:nvPr/>
        </p:nvSpPr>
        <p:spPr bwMode="auto">
          <a:xfrm>
            <a:off x="7735888" y="323850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2005" name="Rectangle 3157"/>
          <p:cNvSpPr>
            <a:spLocks noChangeArrowheads="1"/>
          </p:cNvSpPr>
          <p:nvPr/>
        </p:nvSpPr>
        <p:spPr bwMode="auto">
          <a:xfrm>
            <a:off x="2816225" y="3160713"/>
            <a:ext cx="7938" cy="58261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06" name="Line 3158"/>
          <p:cNvSpPr>
            <a:spLocks noChangeShapeType="1"/>
          </p:cNvSpPr>
          <p:nvPr/>
        </p:nvSpPr>
        <p:spPr bwMode="auto">
          <a:xfrm>
            <a:off x="2816225" y="3160713"/>
            <a:ext cx="1588" cy="582612"/>
          </a:xfrm>
          <a:prstGeom prst="line">
            <a:avLst/>
          </a:prstGeom>
          <a:noFill/>
          <a:ln w="0">
            <a:solidFill>
              <a:srgbClr val="000000"/>
            </a:solidFill>
            <a:round/>
            <a:headEnd/>
            <a:tailEnd/>
          </a:ln>
        </p:spPr>
        <p:txBody>
          <a:bodyPr>
            <a:prstTxWarp prst="textNoShape">
              <a:avLst/>
            </a:prstTxWarp>
          </a:bodyPr>
          <a:lstStyle/>
          <a:p>
            <a:endParaRPr lang="en-US"/>
          </a:p>
        </p:txBody>
      </p:sp>
      <p:sp>
        <p:nvSpPr>
          <p:cNvPr id="82007" name="Rectangle 3159"/>
          <p:cNvSpPr>
            <a:spLocks noChangeArrowheads="1"/>
          </p:cNvSpPr>
          <p:nvPr/>
        </p:nvSpPr>
        <p:spPr bwMode="auto">
          <a:xfrm>
            <a:off x="4705350" y="3160713"/>
            <a:ext cx="9525" cy="58261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08" name="Line 3160"/>
          <p:cNvSpPr>
            <a:spLocks noChangeShapeType="1"/>
          </p:cNvSpPr>
          <p:nvPr/>
        </p:nvSpPr>
        <p:spPr bwMode="auto">
          <a:xfrm>
            <a:off x="4705350" y="3160713"/>
            <a:ext cx="1588" cy="582612"/>
          </a:xfrm>
          <a:prstGeom prst="line">
            <a:avLst/>
          </a:prstGeom>
          <a:noFill/>
          <a:ln w="0">
            <a:solidFill>
              <a:srgbClr val="000000"/>
            </a:solidFill>
            <a:round/>
            <a:headEnd/>
            <a:tailEnd/>
          </a:ln>
        </p:spPr>
        <p:txBody>
          <a:bodyPr>
            <a:prstTxWarp prst="textNoShape">
              <a:avLst/>
            </a:prstTxWarp>
          </a:bodyPr>
          <a:lstStyle/>
          <a:p>
            <a:endParaRPr lang="en-US"/>
          </a:p>
        </p:txBody>
      </p:sp>
      <p:sp>
        <p:nvSpPr>
          <p:cNvPr id="82009" name="Rectangle 3161"/>
          <p:cNvSpPr>
            <a:spLocks noChangeArrowheads="1"/>
          </p:cNvSpPr>
          <p:nvPr/>
        </p:nvSpPr>
        <p:spPr bwMode="auto">
          <a:xfrm>
            <a:off x="6596063" y="3160713"/>
            <a:ext cx="7937" cy="582612"/>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10" name="Line 3162"/>
          <p:cNvSpPr>
            <a:spLocks noChangeShapeType="1"/>
          </p:cNvSpPr>
          <p:nvPr/>
        </p:nvSpPr>
        <p:spPr bwMode="auto">
          <a:xfrm>
            <a:off x="6596063" y="3160713"/>
            <a:ext cx="1587" cy="582612"/>
          </a:xfrm>
          <a:prstGeom prst="line">
            <a:avLst/>
          </a:prstGeom>
          <a:noFill/>
          <a:ln w="0">
            <a:solidFill>
              <a:srgbClr val="000000"/>
            </a:solidFill>
            <a:round/>
            <a:headEnd/>
            <a:tailEnd/>
          </a:ln>
        </p:spPr>
        <p:txBody>
          <a:bodyPr>
            <a:prstTxWarp prst="textNoShape">
              <a:avLst/>
            </a:prstTxWarp>
          </a:bodyPr>
          <a:lstStyle/>
          <a:p>
            <a:endParaRPr lang="en-US"/>
          </a:p>
        </p:txBody>
      </p:sp>
      <p:sp>
        <p:nvSpPr>
          <p:cNvPr id="82011" name="Rectangle 3163"/>
          <p:cNvSpPr>
            <a:spLocks noChangeArrowheads="1"/>
          </p:cNvSpPr>
          <p:nvPr/>
        </p:nvSpPr>
        <p:spPr bwMode="auto">
          <a:xfrm>
            <a:off x="1355725" y="3829050"/>
            <a:ext cx="860425"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Reverse</a:t>
            </a:r>
            <a:endParaRPr lang="en-US"/>
          </a:p>
        </p:txBody>
      </p:sp>
      <p:sp>
        <p:nvSpPr>
          <p:cNvPr id="82012" name="Rectangle 3164"/>
          <p:cNvSpPr>
            <a:spLocks noChangeArrowheads="1"/>
          </p:cNvSpPr>
          <p:nvPr/>
        </p:nvSpPr>
        <p:spPr bwMode="auto">
          <a:xfrm>
            <a:off x="2193925" y="382905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2013" name="Rectangle 3165"/>
          <p:cNvSpPr>
            <a:spLocks noChangeArrowheads="1"/>
          </p:cNvSpPr>
          <p:nvPr/>
        </p:nvSpPr>
        <p:spPr bwMode="auto">
          <a:xfrm>
            <a:off x="3487738" y="3829050"/>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FF0000"/>
                </a:solidFill>
              </a:rPr>
              <a:t>S</a:t>
            </a:r>
            <a:endParaRPr lang="en-US">
              <a:solidFill>
                <a:srgbClr val="FF0000"/>
              </a:solidFill>
            </a:endParaRPr>
          </a:p>
        </p:txBody>
      </p:sp>
      <p:sp>
        <p:nvSpPr>
          <p:cNvPr id="82014" name="Rectangle 3166"/>
          <p:cNvSpPr>
            <a:spLocks noChangeArrowheads="1"/>
          </p:cNvSpPr>
          <p:nvPr/>
        </p:nvSpPr>
        <p:spPr bwMode="auto">
          <a:xfrm>
            <a:off x="3625850" y="3946525"/>
            <a:ext cx="4318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rgbClr val="FF0000"/>
                </a:solidFill>
              </a:rPr>
              <a:t>Hmax</a:t>
            </a:r>
            <a:endParaRPr lang="en-US">
              <a:solidFill>
                <a:srgbClr val="FF0000"/>
              </a:solidFill>
            </a:endParaRPr>
          </a:p>
        </p:txBody>
      </p:sp>
      <p:sp>
        <p:nvSpPr>
          <p:cNvPr id="82015" name="Rectangle 3167"/>
          <p:cNvSpPr>
            <a:spLocks noChangeArrowheads="1"/>
          </p:cNvSpPr>
          <p:nvPr/>
        </p:nvSpPr>
        <p:spPr bwMode="auto">
          <a:xfrm>
            <a:off x="4043363" y="382905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rPr>
              <a:t> </a:t>
            </a:r>
            <a:endParaRPr lang="en-US"/>
          </a:p>
        </p:txBody>
      </p:sp>
      <p:sp>
        <p:nvSpPr>
          <p:cNvPr id="82016" name="Rectangle 3168"/>
          <p:cNvSpPr>
            <a:spLocks noChangeArrowheads="1"/>
          </p:cNvSpPr>
          <p:nvPr/>
        </p:nvSpPr>
        <p:spPr bwMode="auto">
          <a:xfrm>
            <a:off x="5408613" y="3829050"/>
            <a:ext cx="141287" cy="304800"/>
          </a:xfrm>
          <a:prstGeom prst="rect">
            <a:avLst/>
          </a:prstGeom>
          <a:noFill/>
          <a:ln w="9525">
            <a:noFill/>
            <a:miter lim="800000"/>
            <a:headEnd/>
            <a:tailEnd/>
          </a:ln>
        </p:spPr>
        <p:txBody>
          <a:bodyPr wrap="none" lIns="0" tIns="0" rIns="0" bIns="0">
            <a:prstTxWarp prst="textNoShape">
              <a:avLst/>
            </a:prstTxWarp>
            <a:spAutoFit/>
          </a:bodyPr>
          <a:lstStyle/>
          <a:p>
            <a:r>
              <a:rPr lang="en-US" sz="2000" b="1"/>
              <a:t>S</a:t>
            </a:r>
            <a:endParaRPr lang="en-US"/>
          </a:p>
        </p:txBody>
      </p:sp>
      <p:sp>
        <p:nvSpPr>
          <p:cNvPr id="82017" name="Rectangle 3169"/>
          <p:cNvSpPr>
            <a:spLocks noChangeArrowheads="1"/>
          </p:cNvSpPr>
          <p:nvPr/>
        </p:nvSpPr>
        <p:spPr bwMode="auto">
          <a:xfrm>
            <a:off x="5546725" y="3946525"/>
            <a:ext cx="36830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rgbClr val="000000"/>
                </a:solidFill>
              </a:rPr>
              <a:t>hmin</a:t>
            </a:r>
            <a:endParaRPr lang="en-US"/>
          </a:p>
        </p:txBody>
      </p:sp>
      <p:sp>
        <p:nvSpPr>
          <p:cNvPr id="82018" name="Rectangle 3170"/>
          <p:cNvSpPr>
            <a:spLocks noChangeArrowheads="1"/>
          </p:cNvSpPr>
          <p:nvPr/>
        </p:nvSpPr>
        <p:spPr bwMode="auto">
          <a:xfrm>
            <a:off x="5900738" y="382905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t> </a:t>
            </a:r>
            <a:endParaRPr lang="en-US"/>
          </a:p>
        </p:txBody>
      </p:sp>
      <p:sp>
        <p:nvSpPr>
          <p:cNvPr id="82019" name="Rectangle 3171"/>
          <p:cNvSpPr>
            <a:spLocks noChangeArrowheads="1"/>
          </p:cNvSpPr>
          <p:nvPr/>
        </p:nvSpPr>
        <p:spPr bwMode="auto">
          <a:xfrm>
            <a:off x="7380288" y="3829050"/>
            <a:ext cx="142875"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chemeClr val="accent2"/>
                </a:solidFill>
              </a:rPr>
              <a:t>S</a:t>
            </a:r>
            <a:endParaRPr lang="en-US">
              <a:solidFill>
                <a:schemeClr val="accent2"/>
              </a:solidFill>
            </a:endParaRPr>
          </a:p>
        </p:txBody>
      </p:sp>
      <p:sp>
        <p:nvSpPr>
          <p:cNvPr id="82020" name="Rectangle 3172"/>
          <p:cNvSpPr>
            <a:spLocks noChangeArrowheads="1"/>
          </p:cNvSpPr>
          <p:nvPr/>
        </p:nvSpPr>
        <p:spPr bwMode="auto">
          <a:xfrm>
            <a:off x="7518400" y="3946525"/>
            <a:ext cx="82550" cy="198438"/>
          </a:xfrm>
          <a:prstGeom prst="rect">
            <a:avLst/>
          </a:prstGeom>
          <a:noFill/>
          <a:ln w="9525">
            <a:noFill/>
            <a:miter lim="800000"/>
            <a:headEnd/>
            <a:tailEnd/>
          </a:ln>
        </p:spPr>
        <p:txBody>
          <a:bodyPr wrap="none" lIns="0" tIns="0" rIns="0" bIns="0">
            <a:prstTxWarp prst="textNoShape">
              <a:avLst/>
            </a:prstTxWarp>
            <a:spAutoFit/>
          </a:bodyPr>
          <a:lstStyle/>
          <a:p>
            <a:r>
              <a:rPr lang="en-US" sz="1300" b="1">
                <a:solidFill>
                  <a:schemeClr val="accent2"/>
                </a:solidFill>
              </a:rPr>
              <a:t>v</a:t>
            </a:r>
            <a:endParaRPr lang="en-US">
              <a:solidFill>
                <a:schemeClr val="accent2"/>
              </a:solidFill>
            </a:endParaRPr>
          </a:p>
        </p:txBody>
      </p:sp>
      <p:sp>
        <p:nvSpPr>
          <p:cNvPr id="82021" name="Rectangle 3173"/>
          <p:cNvSpPr>
            <a:spLocks noChangeArrowheads="1"/>
          </p:cNvSpPr>
          <p:nvPr/>
        </p:nvSpPr>
        <p:spPr bwMode="auto">
          <a:xfrm>
            <a:off x="7597775" y="3829050"/>
            <a:ext cx="63500" cy="304800"/>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chemeClr val="accent2"/>
                </a:solidFill>
              </a:rPr>
              <a:t> </a:t>
            </a:r>
            <a:endParaRPr lang="en-US">
              <a:solidFill>
                <a:schemeClr val="accent2"/>
              </a:solidFill>
            </a:endParaRPr>
          </a:p>
        </p:txBody>
      </p:sp>
      <p:sp>
        <p:nvSpPr>
          <p:cNvPr id="82039" name="Rectangle 3191"/>
          <p:cNvSpPr>
            <a:spLocks noChangeArrowheads="1"/>
          </p:cNvSpPr>
          <p:nvPr/>
        </p:nvSpPr>
        <p:spPr bwMode="auto">
          <a:xfrm>
            <a:off x="2816225" y="3752850"/>
            <a:ext cx="7938"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40" name="Line 3192"/>
          <p:cNvSpPr>
            <a:spLocks noChangeShapeType="1"/>
          </p:cNvSpPr>
          <p:nvPr/>
        </p:nvSpPr>
        <p:spPr bwMode="auto">
          <a:xfrm>
            <a:off x="2816225" y="3752850"/>
            <a:ext cx="1588"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2041" name="Rectangle 3193"/>
          <p:cNvSpPr>
            <a:spLocks noChangeArrowheads="1"/>
          </p:cNvSpPr>
          <p:nvPr/>
        </p:nvSpPr>
        <p:spPr bwMode="auto">
          <a:xfrm>
            <a:off x="4705350" y="3752850"/>
            <a:ext cx="9525"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42" name="Line 3194"/>
          <p:cNvSpPr>
            <a:spLocks noChangeShapeType="1"/>
          </p:cNvSpPr>
          <p:nvPr/>
        </p:nvSpPr>
        <p:spPr bwMode="auto">
          <a:xfrm>
            <a:off x="4705350" y="3752850"/>
            <a:ext cx="1588"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2043" name="Rectangle 3195"/>
          <p:cNvSpPr>
            <a:spLocks noChangeArrowheads="1"/>
          </p:cNvSpPr>
          <p:nvPr/>
        </p:nvSpPr>
        <p:spPr bwMode="auto">
          <a:xfrm>
            <a:off x="6596063" y="3752850"/>
            <a:ext cx="7937" cy="58102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82044" name="Line 3196"/>
          <p:cNvSpPr>
            <a:spLocks noChangeShapeType="1"/>
          </p:cNvSpPr>
          <p:nvPr/>
        </p:nvSpPr>
        <p:spPr bwMode="auto">
          <a:xfrm>
            <a:off x="6596063" y="3752850"/>
            <a:ext cx="1587" cy="581025"/>
          </a:xfrm>
          <a:prstGeom prst="line">
            <a:avLst/>
          </a:prstGeom>
          <a:noFill/>
          <a:ln w="0">
            <a:solidFill>
              <a:srgbClr val="000000"/>
            </a:solidFill>
            <a:round/>
            <a:headEnd/>
            <a:tailEnd/>
          </a:ln>
        </p:spPr>
        <p:txBody>
          <a:bodyPr>
            <a:prstTxWarp prst="textNoShape">
              <a:avLst/>
            </a:prstTxWarp>
          </a:bodyPr>
          <a:lstStyle/>
          <a:p>
            <a:endParaRPr lang="en-US"/>
          </a:p>
        </p:txBody>
      </p:sp>
      <p:sp>
        <p:nvSpPr>
          <p:cNvPr id="82045" name="Rectangle 3197"/>
          <p:cNvSpPr>
            <a:spLocks noChangeArrowheads="1"/>
          </p:cNvSpPr>
          <p:nvPr/>
        </p:nvSpPr>
        <p:spPr bwMode="auto">
          <a:xfrm>
            <a:off x="708025" y="4332288"/>
            <a:ext cx="3175" cy="15875"/>
          </a:xfrm>
          <a:prstGeom prst="rect">
            <a:avLst/>
          </a:prstGeom>
          <a:noFill/>
          <a:ln w="9525">
            <a:noFill/>
            <a:miter lim="800000"/>
            <a:headEnd/>
            <a:tailEnd/>
          </a:ln>
        </p:spPr>
        <p:txBody>
          <a:bodyPr wrap="none" lIns="0" tIns="0" rIns="0" bIns="0">
            <a:prstTxWarp prst="textNoShape">
              <a:avLst/>
            </a:prstTxWarp>
            <a:spAutoFit/>
          </a:bodyPr>
          <a:lstStyle/>
          <a:p>
            <a:r>
              <a:rPr lang="en-US" sz="100">
                <a:solidFill>
                  <a:srgbClr val="000000"/>
                </a:solidFill>
                <a:latin typeface="Arial" charset="0"/>
              </a:rPr>
              <a:t> </a:t>
            </a:r>
            <a:endParaRPr lang="en-US"/>
          </a:p>
        </p:txBody>
      </p:sp>
      <p:sp>
        <p:nvSpPr>
          <p:cNvPr id="82046" name="Rectangle 3198"/>
          <p:cNvSpPr>
            <a:spLocks noChangeArrowheads="1"/>
          </p:cNvSpPr>
          <p:nvPr/>
        </p:nvSpPr>
        <p:spPr bwMode="auto">
          <a:xfrm>
            <a:off x="708025" y="4351338"/>
            <a:ext cx="31750" cy="152400"/>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000000"/>
                </a:solidFill>
              </a:rPr>
              <a:t> </a:t>
            </a:r>
            <a:endParaRPr lang="en-US"/>
          </a:p>
        </p:txBody>
      </p:sp>
      <p:sp>
        <p:nvSpPr>
          <p:cNvPr id="82047" name="Rectangle 3199"/>
          <p:cNvSpPr>
            <a:spLocks noChangeArrowheads="1"/>
          </p:cNvSpPr>
          <p:nvPr/>
        </p:nvSpPr>
        <p:spPr bwMode="auto">
          <a:xfrm>
            <a:off x="685800" y="1981200"/>
            <a:ext cx="7696200" cy="23622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048" name="Line 3200"/>
          <p:cNvSpPr>
            <a:spLocks noChangeShapeType="1"/>
          </p:cNvSpPr>
          <p:nvPr/>
        </p:nvSpPr>
        <p:spPr bwMode="auto">
          <a:xfrm flipH="1">
            <a:off x="685800" y="2590800"/>
            <a:ext cx="76962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049" name="Line 3201"/>
          <p:cNvSpPr>
            <a:spLocks noChangeShapeType="1"/>
          </p:cNvSpPr>
          <p:nvPr/>
        </p:nvSpPr>
        <p:spPr bwMode="auto">
          <a:xfrm flipH="1">
            <a:off x="685800" y="3190875"/>
            <a:ext cx="76962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050" name="Line 3202"/>
          <p:cNvSpPr>
            <a:spLocks noChangeShapeType="1"/>
          </p:cNvSpPr>
          <p:nvPr/>
        </p:nvSpPr>
        <p:spPr bwMode="auto">
          <a:xfrm flipH="1">
            <a:off x="685800" y="3781425"/>
            <a:ext cx="7696200" cy="0"/>
          </a:xfrm>
          <a:prstGeom prst="line">
            <a:avLst/>
          </a:prstGeom>
          <a:noFill/>
          <a:ln w="9525">
            <a:solidFill>
              <a:schemeClr val="tx1"/>
            </a:solidFill>
            <a:round/>
            <a:headEnd/>
            <a:tailEnd/>
          </a:ln>
          <a:effectLst/>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546100" y="-169862"/>
            <a:ext cx="8229600" cy="1143000"/>
          </a:xfrm>
        </p:spPr>
        <p:txBody>
          <a:bodyPr/>
          <a:lstStyle/>
          <a:p>
            <a:r>
              <a:rPr lang="en-US" sz="3200" dirty="0" smtClean="0">
                <a:latin typeface="Arial" charset="0"/>
              </a:rPr>
              <a:t>Drilling in South America</a:t>
            </a:r>
            <a:endParaRPr lang="en-US" sz="3200" dirty="0">
              <a:latin typeface="Arial" charset="0"/>
            </a:endParaRPr>
          </a:p>
        </p:txBody>
      </p:sp>
      <p:pic>
        <p:nvPicPr>
          <p:cNvPr id="925699" name="Picture 3" descr="Fig32GFLR_all_tena_mw10"/>
          <p:cNvPicPr>
            <a:picLocks noChangeAspect="1" noChangeArrowheads="1"/>
          </p:cNvPicPr>
          <p:nvPr/>
        </p:nvPicPr>
        <p:blipFill>
          <a:blip r:embed="rId3"/>
          <a:srcRect/>
          <a:stretch>
            <a:fillRect/>
          </a:stretch>
        </p:blipFill>
        <p:spPr bwMode="auto">
          <a:xfrm>
            <a:off x="838200" y="1143000"/>
            <a:ext cx="7848600" cy="5476875"/>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546100" y="-169862"/>
            <a:ext cx="8229600" cy="1143000"/>
          </a:xfrm>
        </p:spPr>
        <p:txBody>
          <a:bodyPr/>
          <a:lstStyle/>
          <a:p>
            <a:r>
              <a:rPr lang="en-US" sz="3200" dirty="0" smtClean="0">
                <a:latin typeface="Arial" charset="0"/>
              </a:rPr>
              <a:t>Drilling in Central and Eastern America</a:t>
            </a:r>
            <a:endParaRPr lang="en-US" sz="3200" dirty="0">
              <a:latin typeface="Arial" charset="0"/>
            </a:endParaRPr>
          </a:p>
        </p:txBody>
      </p: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0" y="1155700"/>
            <a:ext cx="5547975" cy="5524500"/>
          </a:xfrm>
          <a:prstGeom prst="rect">
            <a:avLst/>
          </a:prstGeom>
        </p:spPr>
      </p:pic>
      <p:sp>
        <p:nvSpPr>
          <p:cNvPr id="9" name="TextBox 8"/>
          <p:cNvSpPr txBox="1"/>
          <p:nvPr/>
        </p:nvSpPr>
        <p:spPr>
          <a:xfrm>
            <a:off x="5765800" y="2019300"/>
            <a:ext cx="3213099" cy="2862323"/>
          </a:xfrm>
          <a:prstGeom prst="rect">
            <a:avLst/>
          </a:prstGeom>
          <a:noFill/>
        </p:spPr>
        <p:txBody>
          <a:bodyPr wrap="square" rtlCol="0">
            <a:spAutoFit/>
          </a:bodyPr>
          <a:lstStyle/>
          <a:p>
            <a:r>
              <a:rPr lang="en-US" dirty="0" smtClean="0"/>
              <a:t>Barnett Shale – 1.5 km laterals</a:t>
            </a:r>
          </a:p>
          <a:p>
            <a:r>
              <a:rPr lang="en-US" dirty="0" smtClean="0"/>
              <a:t>Few Wellbore Stability Problems</a:t>
            </a:r>
          </a:p>
          <a:p>
            <a:endParaRPr lang="en-US" dirty="0" smtClean="0"/>
          </a:p>
          <a:p>
            <a:r>
              <a:rPr lang="en-US" dirty="0" err="1" smtClean="0"/>
              <a:t>Bakken</a:t>
            </a:r>
            <a:r>
              <a:rPr lang="en-US" dirty="0" smtClean="0"/>
              <a:t> Shale – 3.0 km laterals</a:t>
            </a:r>
          </a:p>
          <a:p>
            <a:r>
              <a:rPr lang="en-US" dirty="0" smtClean="0"/>
              <a:t>Few Wellbore Stability Problems</a:t>
            </a:r>
          </a:p>
          <a:p>
            <a:endParaRPr lang="en-US" dirty="0" smtClean="0"/>
          </a:p>
          <a:p>
            <a:r>
              <a:rPr lang="en-US" dirty="0" smtClean="0"/>
              <a:t>Marcellus Shale – 1.0 km laterals</a:t>
            </a:r>
          </a:p>
          <a:p>
            <a:r>
              <a:rPr lang="en-US" dirty="0" smtClean="0"/>
              <a:t>Wellbore Stability Problems (especially due to weak bedding planes)</a:t>
            </a:r>
            <a:endParaRPr lang="en-US" dirty="0"/>
          </a:p>
        </p:txBody>
      </p:sp>
      <p:sp>
        <p:nvSpPr>
          <p:cNvPr id="10" name="TextBox 9"/>
          <p:cNvSpPr txBox="1"/>
          <p:nvPr/>
        </p:nvSpPr>
        <p:spPr>
          <a:xfrm>
            <a:off x="2534352" y="5245100"/>
            <a:ext cx="2670723" cy="338554"/>
          </a:xfrm>
          <a:prstGeom prst="rect">
            <a:avLst/>
          </a:prstGeom>
          <a:solidFill>
            <a:schemeClr val="bg1"/>
          </a:solidFill>
        </p:spPr>
        <p:txBody>
          <a:bodyPr wrap="none" rtlCol="0">
            <a:spAutoFit/>
          </a:bodyPr>
          <a:lstStyle/>
          <a:p>
            <a:r>
              <a:rPr lang="en-US" sz="1600" dirty="0" err="1" smtClean="0">
                <a:latin typeface="Arial"/>
                <a:cs typeface="Arial"/>
              </a:rPr>
              <a:t>Hurd</a:t>
            </a:r>
            <a:r>
              <a:rPr lang="en-US" sz="1600" dirty="0" smtClean="0">
                <a:latin typeface="Arial"/>
                <a:cs typeface="Arial"/>
              </a:rPr>
              <a:t> and Zoback (in press)</a:t>
            </a:r>
            <a:endParaRPr lang="en-US" sz="1600" dirty="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381000" y="1117600"/>
            <a:ext cx="8310563" cy="5791200"/>
            <a:chOff x="240" y="48"/>
            <a:chExt cx="5235" cy="3648"/>
          </a:xfrm>
        </p:grpSpPr>
        <p:pic>
          <p:nvPicPr>
            <p:cNvPr id="179203" name="Picture 3" descr="gig3str_bsand"/>
            <p:cNvPicPr>
              <a:picLocks noChangeAspect="1" noChangeArrowheads="1"/>
            </p:cNvPicPr>
            <p:nvPr/>
          </p:nvPicPr>
          <p:blipFill>
            <a:blip r:embed="rId3"/>
            <a:srcRect b="5000"/>
            <a:stretch>
              <a:fillRect/>
            </a:stretch>
          </p:blipFill>
          <p:spPr bwMode="auto">
            <a:xfrm>
              <a:off x="240" y="48"/>
              <a:ext cx="5235" cy="3648"/>
            </a:xfrm>
            <a:prstGeom prst="rect">
              <a:avLst/>
            </a:prstGeom>
            <a:noFill/>
            <a:ln w="9525">
              <a:noFill/>
              <a:miter lim="800000"/>
              <a:headEnd/>
              <a:tailEnd/>
            </a:ln>
          </p:spPr>
        </p:pic>
        <p:sp>
          <p:nvSpPr>
            <p:cNvPr id="179204" name="Line 4"/>
            <p:cNvSpPr>
              <a:spLocks noChangeShapeType="1"/>
            </p:cNvSpPr>
            <p:nvPr/>
          </p:nvSpPr>
          <p:spPr bwMode="auto">
            <a:xfrm>
              <a:off x="1344" y="350"/>
              <a:ext cx="2799" cy="2688"/>
            </a:xfrm>
            <a:prstGeom prst="line">
              <a:avLst/>
            </a:prstGeom>
            <a:noFill/>
            <a:ln w="57150">
              <a:solidFill>
                <a:schemeClr val="tx1"/>
              </a:solidFill>
              <a:round/>
              <a:headEnd/>
              <a:tailEnd/>
            </a:ln>
            <a:effectLst/>
          </p:spPr>
          <p:txBody>
            <a:bodyPr wrap="none" anchor="ctr">
              <a:prstTxWarp prst="textNoShape">
                <a:avLst/>
              </a:prstTxWarp>
            </a:bodyPr>
            <a:lstStyle/>
            <a:p>
              <a:endParaRPr lang="en-US"/>
            </a:p>
          </p:txBody>
        </p:sp>
        <p:sp>
          <p:nvSpPr>
            <p:cNvPr id="179205" name="Line 5"/>
            <p:cNvSpPr>
              <a:spLocks noChangeShapeType="1"/>
            </p:cNvSpPr>
            <p:nvPr/>
          </p:nvSpPr>
          <p:spPr bwMode="auto">
            <a:xfrm>
              <a:off x="3455" y="2651"/>
              <a:ext cx="642" cy="341"/>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79206" name="Line 6"/>
            <p:cNvSpPr>
              <a:spLocks noChangeShapeType="1"/>
            </p:cNvSpPr>
            <p:nvPr/>
          </p:nvSpPr>
          <p:spPr bwMode="auto">
            <a:xfrm>
              <a:off x="3501" y="2693"/>
              <a:ext cx="642" cy="34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79207" name="Rectangle 7"/>
            <p:cNvSpPr>
              <a:spLocks noChangeArrowheads="1"/>
            </p:cNvSpPr>
            <p:nvPr/>
          </p:nvSpPr>
          <p:spPr bwMode="auto">
            <a:xfrm>
              <a:off x="3363" y="2523"/>
              <a:ext cx="367" cy="213"/>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08" name="Rectangle 8"/>
            <p:cNvSpPr>
              <a:spLocks noChangeArrowheads="1"/>
            </p:cNvSpPr>
            <p:nvPr/>
          </p:nvSpPr>
          <p:spPr bwMode="auto">
            <a:xfrm>
              <a:off x="3776" y="2693"/>
              <a:ext cx="203" cy="128"/>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09" name="Rectangle 9"/>
            <p:cNvSpPr>
              <a:spLocks noChangeArrowheads="1"/>
            </p:cNvSpPr>
            <p:nvPr/>
          </p:nvSpPr>
          <p:spPr bwMode="auto">
            <a:xfrm>
              <a:off x="4138" y="2827"/>
              <a:ext cx="137" cy="128"/>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10" name="Oval 10"/>
            <p:cNvSpPr>
              <a:spLocks noChangeArrowheads="1"/>
            </p:cNvSpPr>
            <p:nvPr/>
          </p:nvSpPr>
          <p:spPr bwMode="auto">
            <a:xfrm>
              <a:off x="4040" y="2933"/>
              <a:ext cx="115" cy="107"/>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79211" name="Line 11"/>
            <p:cNvSpPr>
              <a:spLocks noChangeShapeType="1"/>
            </p:cNvSpPr>
            <p:nvPr/>
          </p:nvSpPr>
          <p:spPr bwMode="auto">
            <a:xfrm flipH="1">
              <a:off x="4096" y="1024"/>
              <a:ext cx="108" cy="1957"/>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179212" name="Oval 12"/>
            <p:cNvSpPr>
              <a:spLocks noChangeArrowheads="1"/>
            </p:cNvSpPr>
            <p:nvPr/>
          </p:nvSpPr>
          <p:spPr bwMode="auto">
            <a:xfrm>
              <a:off x="4161" y="976"/>
              <a:ext cx="91" cy="85"/>
            </a:xfrm>
            <a:prstGeom prst="ellipse">
              <a:avLst/>
            </a:prstGeom>
            <a:solidFill>
              <a:srgbClr val="FF0000"/>
            </a:solidFill>
            <a:ln w="12700">
              <a:solidFill>
                <a:srgbClr val="FF0000"/>
              </a:solidFill>
              <a:round/>
              <a:headEnd/>
              <a:tailEnd/>
            </a:ln>
            <a:effectLst/>
          </p:spPr>
          <p:txBody>
            <a:bodyPr wrap="none" anchor="ctr">
              <a:prstTxWarp prst="textNoShape">
                <a:avLst/>
              </a:prstTxWarp>
            </a:bodyPr>
            <a:lstStyle/>
            <a:p>
              <a:endParaRPr lang="en-US"/>
            </a:p>
          </p:txBody>
        </p:sp>
        <p:sp>
          <p:nvSpPr>
            <p:cNvPr id="179213" name="Oval 13"/>
            <p:cNvSpPr>
              <a:spLocks noChangeArrowheads="1"/>
            </p:cNvSpPr>
            <p:nvPr/>
          </p:nvSpPr>
          <p:spPr bwMode="auto">
            <a:xfrm>
              <a:off x="4237" y="715"/>
              <a:ext cx="92" cy="85"/>
            </a:xfrm>
            <a:prstGeom prst="ellipse">
              <a:avLst/>
            </a:prstGeom>
            <a:solidFill>
              <a:schemeClr val="bg1"/>
            </a:solidFill>
            <a:ln w="12700">
              <a:solidFill>
                <a:schemeClr val="bg1"/>
              </a:solidFill>
              <a:round/>
              <a:headEnd/>
              <a:tailEnd/>
            </a:ln>
            <a:effectLst/>
          </p:spPr>
          <p:txBody>
            <a:bodyPr wrap="none" anchor="ctr">
              <a:prstTxWarp prst="textNoShape">
                <a:avLst/>
              </a:prstTxWarp>
            </a:bodyPr>
            <a:lstStyle/>
            <a:p>
              <a:endParaRPr lang="en-US"/>
            </a:p>
          </p:txBody>
        </p:sp>
        <p:sp>
          <p:nvSpPr>
            <p:cNvPr id="179214" name="Line 14"/>
            <p:cNvSpPr>
              <a:spLocks noChangeShapeType="1"/>
            </p:cNvSpPr>
            <p:nvPr/>
          </p:nvSpPr>
          <p:spPr bwMode="auto">
            <a:xfrm flipV="1">
              <a:off x="4204" y="1054"/>
              <a:ext cx="54" cy="182"/>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179215" name="Rectangle 15"/>
            <p:cNvSpPr>
              <a:spLocks noChangeArrowheads="1"/>
            </p:cNvSpPr>
            <p:nvPr/>
          </p:nvSpPr>
          <p:spPr bwMode="auto">
            <a:xfrm>
              <a:off x="4239" y="894"/>
              <a:ext cx="153" cy="8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16" name="Line 16"/>
            <p:cNvSpPr>
              <a:spLocks noChangeShapeType="1"/>
            </p:cNvSpPr>
            <p:nvPr/>
          </p:nvSpPr>
          <p:spPr bwMode="auto">
            <a:xfrm flipH="1">
              <a:off x="4269" y="766"/>
              <a:ext cx="16" cy="153"/>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179217" name="Line 17"/>
            <p:cNvSpPr>
              <a:spLocks noChangeShapeType="1"/>
            </p:cNvSpPr>
            <p:nvPr/>
          </p:nvSpPr>
          <p:spPr bwMode="auto">
            <a:xfrm flipH="1">
              <a:off x="4262" y="905"/>
              <a:ext cx="11" cy="149"/>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179218" name="Rectangle 18"/>
            <p:cNvSpPr>
              <a:spLocks noChangeArrowheads="1"/>
            </p:cNvSpPr>
            <p:nvPr/>
          </p:nvSpPr>
          <p:spPr bwMode="auto">
            <a:xfrm>
              <a:off x="4319" y="642"/>
              <a:ext cx="153" cy="9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19" name="Line 19"/>
            <p:cNvSpPr>
              <a:spLocks noChangeShapeType="1"/>
            </p:cNvSpPr>
            <p:nvPr/>
          </p:nvSpPr>
          <p:spPr bwMode="auto">
            <a:xfrm flipV="1">
              <a:off x="4187" y="1015"/>
              <a:ext cx="21" cy="208"/>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79220" name="Oval 20"/>
            <p:cNvSpPr>
              <a:spLocks noChangeArrowheads="1"/>
            </p:cNvSpPr>
            <p:nvPr/>
          </p:nvSpPr>
          <p:spPr bwMode="auto">
            <a:xfrm>
              <a:off x="3734" y="2789"/>
              <a:ext cx="92" cy="86"/>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79221" name="Oval 21"/>
            <p:cNvSpPr>
              <a:spLocks noChangeArrowheads="1"/>
            </p:cNvSpPr>
            <p:nvPr/>
          </p:nvSpPr>
          <p:spPr bwMode="auto">
            <a:xfrm>
              <a:off x="1532" y="539"/>
              <a:ext cx="91" cy="85"/>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79222" name="Oval 22"/>
            <p:cNvSpPr>
              <a:spLocks noChangeArrowheads="1"/>
            </p:cNvSpPr>
            <p:nvPr/>
          </p:nvSpPr>
          <p:spPr bwMode="auto">
            <a:xfrm>
              <a:off x="1371" y="389"/>
              <a:ext cx="92" cy="86"/>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79223" name="Oval 23"/>
            <p:cNvSpPr>
              <a:spLocks noChangeArrowheads="1"/>
            </p:cNvSpPr>
            <p:nvPr/>
          </p:nvSpPr>
          <p:spPr bwMode="auto">
            <a:xfrm>
              <a:off x="1291" y="308"/>
              <a:ext cx="91" cy="85"/>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79224" name="Rectangle 24"/>
            <p:cNvSpPr>
              <a:spLocks noChangeArrowheads="1"/>
            </p:cNvSpPr>
            <p:nvPr/>
          </p:nvSpPr>
          <p:spPr bwMode="auto">
            <a:xfrm>
              <a:off x="1363" y="226"/>
              <a:ext cx="146" cy="89"/>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25" name="Rectangle 25"/>
            <p:cNvSpPr>
              <a:spLocks noChangeArrowheads="1"/>
            </p:cNvSpPr>
            <p:nvPr/>
          </p:nvSpPr>
          <p:spPr bwMode="auto">
            <a:xfrm>
              <a:off x="1455" y="311"/>
              <a:ext cx="145" cy="89"/>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26" name="Rectangle 26"/>
            <p:cNvSpPr>
              <a:spLocks noChangeArrowheads="1"/>
            </p:cNvSpPr>
            <p:nvPr/>
          </p:nvSpPr>
          <p:spPr bwMode="auto">
            <a:xfrm>
              <a:off x="1600" y="457"/>
              <a:ext cx="146" cy="89"/>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27" name="Text Box 27"/>
            <p:cNvSpPr txBox="1">
              <a:spLocks noChangeArrowheads="1"/>
            </p:cNvSpPr>
            <p:nvPr/>
          </p:nvSpPr>
          <p:spPr bwMode="auto">
            <a:xfrm rot="-5183178">
              <a:off x="4002" y="1487"/>
              <a:ext cx="522" cy="288"/>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PG-2</a:t>
              </a:r>
            </a:p>
          </p:txBody>
        </p:sp>
        <p:sp>
          <p:nvSpPr>
            <p:cNvPr id="179228" name="Text Box 28"/>
            <p:cNvSpPr txBox="1">
              <a:spLocks noChangeArrowheads="1"/>
            </p:cNvSpPr>
            <p:nvPr/>
          </p:nvSpPr>
          <p:spPr bwMode="auto">
            <a:xfrm>
              <a:off x="3132" y="1156"/>
              <a:ext cx="947" cy="288"/>
            </a:xfrm>
            <a:prstGeom prst="rect">
              <a:avLst/>
            </a:prstGeom>
            <a:noFill/>
            <a:ln w="9525">
              <a:noFill/>
              <a:miter lim="800000"/>
              <a:headEnd/>
              <a:tailEnd/>
            </a:ln>
            <a:effectLst/>
          </p:spPr>
          <p:txBody>
            <a:bodyPr wrap="none">
              <a:prstTxWarp prst="textNoShape">
                <a:avLst/>
              </a:prstTxWarp>
              <a:spAutoFit/>
            </a:bodyPr>
            <a:lstStyle/>
            <a:p>
              <a:r>
                <a:rPr lang="en-US">
                  <a:solidFill>
                    <a:srgbClr val="FF0000"/>
                  </a:solidFill>
                </a:rPr>
                <a:t>abandoned</a:t>
              </a:r>
            </a:p>
          </p:txBody>
        </p:sp>
        <p:sp>
          <p:nvSpPr>
            <p:cNvPr id="179229" name="Line 29"/>
            <p:cNvSpPr>
              <a:spLocks noChangeShapeType="1"/>
            </p:cNvSpPr>
            <p:nvPr/>
          </p:nvSpPr>
          <p:spPr bwMode="auto">
            <a:xfrm flipV="1">
              <a:off x="3984" y="1118"/>
              <a:ext cx="186" cy="132"/>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
          <p:nvSpPr>
            <p:cNvPr id="179230" name="Text Box 30"/>
            <p:cNvSpPr txBox="1">
              <a:spLocks noChangeArrowheads="1"/>
            </p:cNvSpPr>
            <p:nvPr/>
          </p:nvSpPr>
          <p:spPr bwMode="auto">
            <a:xfrm>
              <a:off x="4506" y="764"/>
              <a:ext cx="888" cy="288"/>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Side track</a:t>
              </a:r>
            </a:p>
          </p:txBody>
        </p:sp>
        <p:sp>
          <p:nvSpPr>
            <p:cNvPr id="179231" name="Line 31"/>
            <p:cNvSpPr>
              <a:spLocks noChangeShapeType="1"/>
            </p:cNvSpPr>
            <p:nvPr/>
          </p:nvSpPr>
          <p:spPr bwMode="auto">
            <a:xfrm flipV="1">
              <a:off x="4296" y="912"/>
              <a:ext cx="226" cy="7"/>
            </a:xfrm>
            <a:prstGeom prst="line">
              <a:avLst/>
            </a:prstGeom>
            <a:noFill/>
            <a:ln w="28575">
              <a:solidFill>
                <a:schemeClr val="bg1"/>
              </a:solidFill>
              <a:round/>
              <a:headEnd type="triangle" w="med" len="med"/>
              <a:tailEnd/>
            </a:ln>
            <a:effectLst/>
          </p:spPr>
          <p:txBody>
            <a:bodyPr wrap="none" anchor="ctr">
              <a:prstTxWarp prst="textNoShape">
                <a:avLst/>
              </a:prstTxWarp>
            </a:bodyPr>
            <a:lstStyle/>
            <a:p>
              <a:endParaRPr lang="en-US"/>
            </a:p>
          </p:txBody>
        </p:sp>
        <p:sp>
          <p:nvSpPr>
            <p:cNvPr id="179232" name="Rectangle 32"/>
            <p:cNvSpPr>
              <a:spLocks noChangeArrowheads="1"/>
            </p:cNvSpPr>
            <p:nvPr/>
          </p:nvSpPr>
          <p:spPr bwMode="auto">
            <a:xfrm>
              <a:off x="4023" y="2917"/>
              <a:ext cx="143" cy="134"/>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179235" name="Text Box 35"/>
          <p:cNvSpPr txBox="1">
            <a:spLocks noChangeArrowheads="1"/>
          </p:cNvSpPr>
          <p:nvPr/>
        </p:nvSpPr>
        <p:spPr bwMode="auto">
          <a:xfrm>
            <a:off x="55563" y="1117600"/>
            <a:ext cx="4059237" cy="5589588"/>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marL="169863" indent="-169863"/>
            <a:r>
              <a:rPr lang="en-US" dirty="0">
                <a:solidFill>
                  <a:srgbClr val="333399"/>
                </a:solidFill>
                <a:latin typeface="Arial" charset="0"/>
              </a:rPr>
              <a:t>		   </a:t>
            </a:r>
            <a:r>
              <a:rPr lang="en-US" b="1" dirty="0">
                <a:solidFill>
                  <a:srgbClr val="333399"/>
                </a:solidFill>
                <a:latin typeface="Arial" charset="0"/>
              </a:rPr>
              <a:t>Problem</a:t>
            </a:r>
          </a:p>
          <a:p>
            <a:pPr marL="169863" indent="-169863">
              <a:spcBef>
                <a:spcPct val="25000"/>
              </a:spcBef>
              <a:buFontTx/>
              <a:buChar char="•"/>
            </a:pPr>
            <a:r>
              <a:rPr lang="en-US" sz="1800" dirty="0">
                <a:solidFill>
                  <a:srgbClr val="990000"/>
                </a:solidFill>
                <a:latin typeface="Arial" charset="0"/>
              </a:rPr>
              <a:t>Severe wellbore instabilities in</a:t>
            </a:r>
          </a:p>
          <a:p>
            <a:pPr marL="169863" indent="-169863"/>
            <a:r>
              <a:rPr lang="en-US" sz="1800" dirty="0">
                <a:solidFill>
                  <a:srgbClr val="990000"/>
                </a:solidFill>
                <a:latin typeface="Arial" charset="0"/>
              </a:rPr>
              <a:t>	the Fortune Bay shale led to</a:t>
            </a:r>
          </a:p>
          <a:p>
            <a:pPr marL="169863" indent="-169863"/>
            <a:r>
              <a:rPr lang="en-US" sz="1800" dirty="0">
                <a:solidFill>
                  <a:srgbClr val="990000"/>
                </a:solidFill>
                <a:latin typeface="Arial" charset="0"/>
              </a:rPr>
              <a:t>	abandonment of original PG-2</a:t>
            </a:r>
          </a:p>
          <a:p>
            <a:pPr marL="169863" indent="-169863"/>
            <a:r>
              <a:rPr lang="en-US" sz="1800" dirty="0">
                <a:solidFill>
                  <a:srgbClr val="990000"/>
                </a:solidFill>
                <a:latin typeface="Arial" charset="0"/>
              </a:rPr>
              <a:t>	well and required drilling a side track</a:t>
            </a:r>
          </a:p>
          <a:p>
            <a:pPr marL="169863" indent="-169863">
              <a:spcBef>
                <a:spcPct val="25000"/>
              </a:spcBef>
              <a:buFontTx/>
              <a:buChar char="•"/>
            </a:pPr>
            <a:r>
              <a:rPr lang="en-US" sz="1800" dirty="0">
                <a:solidFill>
                  <a:srgbClr val="990000"/>
                </a:solidFill>
                <a:latin typeface="Arial" charset="0"/>
              </a:rPr>
              <a:t>The side track was completed</a:t>
            </a:r>
          </a:p>
          <a:p>
            <a:pPr marL="169863" indent="-169863"/>
            <a:r>
              <a:rPr lang="en-US" sz="1800" dirty="0">
                <a:solidFill>
                  <a:srgbClr val="990000"/>
                </a:solidFill>
                <a:latin typeface="Arial" charset="0"/>
              </a:rPr>
              <a:t>	successfully by switching to oil</a:t>
            </a:r>
          </a:p>
          <a:p>
            <a:pPr marL="169863" indent="-169863"/>
            <a:r>
              <a:rPr lang="en-US" sz="1800" dirty="0">
                <a:solidFill>
                  <a:srgbClr val="990000"/>
                </a:solidFill>
                <a:latin typeface="Arial" charset="0"/>
              </a:rPr>
              <a:t>	based mud and raising the mud</a:t>
            </a:r>
          </a:p>
          <a:p>
            <a:pPr marL="169863" indent="-169863"/>
            <a:r>
              <a:rPr lang="en-US" sz="1800" dirty="0">
                <a:solidFill>
                  <a:srgbClr val="990000"/>
                </a:solidFill>
                <a:latin typeface="Arial" charset="0"/>
              </a:rPr>
              <a:t>	weight to 12 </a:t>
            </a:r>
            <a:r>
              <a:rPr lang="en-US" sz="1800" dirty="0" err="1">
                <a:solidFill>
                  <a:srgbClr val="990000"/>
                </a:solidFill>
                <a:latin typeface="Arial" charset="0"/>
              </a:rPr>
              <a:t>ppg</a:t>
            </a:r>
            <a:r>
              <a:rPr lang="en-US" sz="1800" dirty="0">
                <a:solidFill>
                  <a:srgbClr val="990000"/>
                </a:solidFill>
                <a:latin typeface="Arial" charset="0"/>
              </a:rPr>
              <a:t> in the Fortune</a:t>
            </a:r>
          </a:p>
          <a:p>
            <a:pPr marL="169863" indent="-169863"/>
            <a:r>
              <a:rPr lang="en-US" sz="1800" dirty="0">
                <a:solidFill>
                  <a:srgbClr val="990000"/>
                </a:solidFill>
                <a:latin typeface="Arial" charset="0"/>
              </a:rPr>
              <a:t>	Bay shale.</a:t>
            </a:r>
          </a:p>
          <a:p>
            <a:pPr marL="169863" indent="-169863"/>
            <a:endParaRPr lang="en-US" sz="1800" dirty="0">
              <a:solidFill>
                <a:srgbClr val="990000"/>
              </a:solidFill>
              <a:latin typeface="Arial" charset="0"/>
            </a:endParaRPr>
          </a:p>
          <a:p>
            <a:pPr marL="169863" indent="-169863"/>
            <a:endParaRPr lang="en-US" b="1" dirty="0">
              <a:solidFill>
                <a:srgbClr val="333399"/>
              </a:solidFill>
              <a:latin typeface="Arial" charset="0"/>
            </a:endParaRPr>
          </a:p>
          <a:p>
            <a:pPr marL="169863" indent="-169863"/>
            <a:r>
              <a:rPr lang="en-US" b="1" dirty="0">
                <a:solidFill>
                  <a:srgbClr val="333399"/>
                </a:solidFill>
                <a:latin typeface="Arial" charset="0"/>
              </a:rPr>
              <a:t>Objective for future wells</a:t>
            </a:r>
          </a:p>
          <a:p>
            <a:pPr marL="169863" indent="-169863">
              <a:spcBef>
                <a:spcPct val="25000"/>
              </a:spcBef>
              <a:buFontTx/>
              <a:buChar char="•"/>
            </a:pPr>
            <a:r>
              <a:rPr lang="en-US" sz="1800" dirty="0">
                <a:solidFill>
                  <a:srgbClr val="990000"/>
                </a:solidFill>
                <a:latin typeface="Arial" charset="0"/>
              </a:rPr>
              <a:t>Optimization of wellbore stability</a:t>
            </a:r>
          </a:p>
          <a:p>
            <a:pPr marL="169863" indent="-169863"/>
            <a:r>
              <a:rPr lang="en-US" sz="1800" dirty="0">
                <a:solidFill>
                  <a:srgbClr val="990000"/>
                </a:solidFill>
                <a:latin typeface="Arial" charset="0"/>
              </a:rPr>
              <a:t>	in deviated and horizontal wells</a:t>
            </a:r>
          </a:p>
          <a:p>
            <a:pPr marL="169863" indent="-169863">
              <a:spcBef>
                <a:spcPct val="25000"/>
              </a:spcBef>
              <a:buFontTx/>
              <a:buChar char="•"/>
            </a:pPr>
            <a:r>
              <a:rPr lang="en-US" sz="1800" dirty="0">
                <a:solidFill>
                  <a:srgbClr val="990000"/>
                </a:solidFill>
                <a:latin typeface="Arial" charset="0"/>
              </a:rPr>
              <a:t>Feasibility of drilling highly</a:t>
            </a:r>
          </a:p>
          <a:p>
            <a:pPr marL="169863" indent="-169863"/>
            <a:r>
              <a:rPr lang="en-US" sz="1800" dirty="0">
                <a:solidFill>
                  <a:srgbClr val="990000"/>
                </a:solidFill>
                <a:latin typeface="Arial" charset="0"/>
              </a:rPr>
              <a:t>	deviated wells with a maximum</a:t>
            </a:r>
          </a:p>
          <a:p>
            <a:pPr marL="169863" indent="-169863"/>
            <a:r>
              <a:rPr lang="en-US" sz="1800" dirty="0">
                <a:solidFill>
                  <a:srgbClr val="990000"/>
                </a:solidFill>
                <a:latin typeface="Arial" charset="0"/>
              </a:rPr>
              <a:t>	mud weight of ~11.5 </a:t>
            </a:r>
            <a:r>
              <a:rPr lang="en-US" sz="1800" dirty="0" err="1">
                <a:solidFill>
                  <a:srgbClr val="990000"/>
                </a:solidFill>
                <a:latin typeface="Arial" charset="0"/>
              </a:rPr>
              <a:t>ppg</a:t>
            </a:r>
            <a:endParaRPr lang="en-US" sz="1800" dirty="0">
              <a:solidFill>
                <a:srgbClr val="990000"/>
              </a:solidFill>
              <a:latin typeface="Arial" charset="0"/>
            </a:endParaRPr>
          </a:p>
        </p:txBody>
      </p:sp>
      <p:grpSp>
        <p:nvGrpSpPr>
          <p:cNvPr id="36" name="Group 10"/>
          <p:cNvGrpSpPr>
            <a:grpSpLocks/>
          </p:cNvGrpSpPr>
          <p:nvPr/>
        </p:nvGrpSpPr>
        <p:grpSpPr bwMode="auto">
          <a:xfrm>
            <a:off x="0" y="838200"/>
            <a:ext cx="9144000" cy="136525"/>
            <a:chOff x="0" y="1180"/>
            <a:chExt cx="5760" cy="86"/>
          </a:xfrm>
        </p:grpSpPr>
        <p:sp>
          <p:nvSpPr>
            <p:cNvPr id="37" name="Rectangle 3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8" name="Rectangle 3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40" name="TextBox 39"/>
          <p:cNvSpPr txBox="1"/>
          <p:nvPr/>
        </p:nvSpPr>
        <p:spPr>
          <a:xfrm>
            <a:off x="1714500" y="215900"/>
            <a:ext cx="5673949" cy="584776"/>
          </a:xfrm>
          <a:prstGeom prst="rect">
            <a:avLst/>
          </a:prstGeom>
          <a:noFill/>
        </p:spPr>
        <p:txBody>
          <a:bodyPr wrap="none" rtlCol="0">
            <a:spAutoFit/>
          </a:bodyPr>
          <a:lstStyle/>
          <a:p>
            <a:r>
              <a:rPr lang="en-US" sz="3200" dirty="0" smtClean="0">
                <a:latin typeface="Arial"/>
                <a:cs typeface="Arial"/>
              </a:rPr>
              <a:t>Wellbore Stability Nova Scotia</a:t>
            </a:r>
            <a:endParaRPr lang="en-US" sz="3200" dirty="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33362"/>
            <a:ext cx="8229600" cy="1143000"/>
          </a:xfrm>
        </p:spPr>
        <p:txBody>
          <a:bodyPr>
            <a:normAutofit/>
          </a:bodyPr>
          <a:lstStyle/>
          <a:p>
            <a:r>
              <a:rPr lang="en-US" sz="3200" dirty="0">
                <a:latin typeface="Arial"/>
                <a:cs typeface="Arial"/>
              </a:rPr>
              <a:t>Orientation of </a:t>
            </a:r>
            <a:r>
              <a:rPr lang="en-US" sz="3200" dirty="0" err="1">
                <a:latin typeface="Arial"/>
                <a:cs typeface="Arial"/>
              </a:rPr>
              <a:t>S</a:t>
            </a:r>
            <a:r>
              <a:rPr lang="en-US" sz="3200" baseline="-25000" dirty="0" err="1">
                <a:latin typeface="Arial"/>
                <a:cs typeface="Arial"/>
              </a:rPr>
              <a:t>Hmax</a:t>
            </a:r>
            <a:endParaRPr lang="en-US" sz="3200" baseline="-25000" dirty="0">
              <a:latin typeface="Arial"/>
              <a:cs typeface="Arial"/>
            </a:endParaRPr>
          </a:p>
        </p:txBody>
      </p:sp>
      <p:sp>
        <p:nvSpPr>
          <p:cNvPr id="181251" name="Rectangle 3"/>
          <p:cNvSpPr>
            <a:spLocks noChangeArrowheads="1"/>
          </p:cNvSpPr>
          <p:nvPr/>
        </p:nvSpPr>
        <p:spPr bwMode="auto">
          <a:xfrm>
            <a:off x="152400" y="6400800"/>
            <a:ext cx="1106488" cy="379413"/>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81252" name="Picture 4" descr="Fig_1"/>
          <p:cNvPicPr>
            <a:picLocks noChangeAspect="1" noChangeArrowheads="1"/>
          </p:cNvPicPr>
          <p:nvPr/>
        </p:nvPicPr>
        <p:blipFill>
          <a:blip r:embed="rId3"/>
          <a:srcRect/>
          <a:stretch>
            <a:fillRect/>
          </a:stretch>
        </p:blipFill>
        <p:spPr bwMode="auto">
          <a:xfrm>
            <a:off x="228600" y="1114425"/>
            <a:ext cx="4916488" cy="5591175"/>
          </a:xfrm>
          <a:prstGeom prst="rect">
            <a:avLst/>
          </a:prstGeom>
          <a:noFill/>
          <a:ln w="9525">
            <a:noFill/>
            <a:miter lim="800000"/>
            <a:headEnd/>
            <a:tailEnd/>
          </a:ln>
        </p:spPr>
      </p:pic>
      <p:sp>
        <p:nvSpPr>
          <p:cNvPr id="181253" name="Text Box 5"/>
          <p:cNvSpPr txBox="1">
            <a:spLocks noChangeArrowheads="1"/>
          </p:cNvSpPr>
          <p:nvPr/>
        </p:nvSpPr>
        <p:spPr bwMode="auto">
          <a:xfrm>
            <a:off x="5175250" y="2895600"/>
            <a:ext cx="3816350" cy="1749425"/>
          </a:xfrm>
          <a:prstGeom prst="rect">
            <a:avLst/>
          </a:prstGeom>
          <a:noFill/>
          <a:ln w="9525">
            <a:solidFill>
              <a:srgbClr val="333399"/>
            </a:solidFill>
            <a:miter lim="800000"/>
            <a:headEnd/>
            <a:tailEnd/>
          </a:ln>
          <a:effectLst/>
        </p:spPr>
        <p:txBody>
          <a:bodyPr>
            <a:prstTxWarp prst="textNoShape">
              <a:avLst/>
            </a:prstTxWarp>
            <a:spAutoFit/>
          </a:bodyPr>
          <a:lstStyle/>
          <a:p>
            <a:r>
              <a:rPr lang="en-US" sz="1800">
                <a:solidFill>
                  <a:srgbClr val="333399"/>
                </a:solidFill>
                <a:latin typeface="Arial" charset="0"/>
              </a:rPr>
              <a:t>World stress map data superimposed with mean S</a:t>
            </a:r>
            <a:r>
              <a:rPr lang="en-US" sz="1800" baseline="-25000">
                <a:solidFill>
                  <a:srgbClr val="333399"/>
                </a:solidFill>
                <a:latin typeface="Arial" charset="0"/>
              </a:rPr>
              <a:t>Hmax</a:t>
            </a:r>
            <a:r>
              <a:rPr lang="en-US" sz="1800">
                <a:solidFill>
                  <a:srgbClr val="333399"/>
                </a:solidFill>
                <a:latin typeface="Arial" charset="0"/>
              </a:rPr>
              <a:t> orientation (red arrow) derived from 4-arm caliper and UBI breakout analysis in vertical wells of the Terra Nova field</a:t>
            </a:r>
          </a:p>
        </p:txBody>
      </p:sp>
      <p:sp>
        <p:nvSpPr>
          <p:cNvPr id="181254" name="Freeform 6"/>
          <p:cNvSpPr>
            <a:spLocks/>
          </p:cNvSpPr>
          <p:nvPr/>
        </p:nvSpPr>
        <p:spPr bwMode="auto">
          <a:xfrm rot="-374470">
            <a:off x="3938588" y="2970213"/>
            <a:ext cx="533400" cy="762000"/>
          </a:xfrm>
          <a:custGeom>
            <a:avLst/>
            <a:gdLst/>
            <a:ahLst/>
            <a:cxnLst>
              <a:cxn ang="0">
                <a:pos x="0" y="480"/>
              </a:cxn>
              <a:cxn ang="0">
                <a:pos x="192" y="144"/>
              </a:cxn>
              <a:cxn ang="0">
                <a:pos x="144" y="384"/>
              </a:cxn>
              <a:cxn ang="0">
                <a:pos x="336" y="0"/>
              </a:cxn>
            </a:cxnLst>
            <a:rect l="0" t="0" r="r" b="b"/>
            <a:pathLst>
              <a:path w="336" h="480">
                <a:moveTo>
                  <a:pt x="0" y="480"/>
                </a:moveTo>
                <a:cubicBezTo>
                  <a:pt x="84" y="320"/>
                  <a:pt x="168" y="160"/>
                  <a:pt x="192" y="144"/>
                </a:cubicBezTo>
                <a:cubicBezTo>
                  <a:pt x="216" y="128"/>
                  <a:pt x="120" y="408"/>
                  <a:pt x="144" y="384"/>
                </a:cubicBezTo>
                <a:cubicBezTo>
                  <a:pt x="168" y="360"/>
                  <a:pt x="304" y="64"/>
                  <a:pt x="336" y="0"/>
                </a:cubicBezTo>
              </a:path>
            </a:pathLst>
          </a:custGeom>
          <a:noFill/>
          <a:ln w="12700" cmpd="sng">
            <a:solidFill>
              <a:srgbClr val="990000"/>
            </a:solidFill>
            <a:round/>
            <a:headEnd type="triangle" w="med" len="med"/>
            <a:tailEnd type="none" w="med" len="med"/>
          </a:ln>
          <a:effectLst/>
        </p:spPr>
        <p:txBody>
          <a:bodyPr>
            <a:prstTxWarp prst="textNoShape">
              <a:avLst/>
            </a:prstTxWarp>
          </a:bodyPr>
          <a:lstStyle/>
          <a:p>
            <a:endParaRPr lang="en-US"/>
          </a:p>
        </p:txBody>
      </p:sp>
      <p:sp>
        <p:nvSpPr>
          <p:cNvPr id="181255" name="Text Box 7"/>
          <p:cNvSpPr txBox="1">
            <a:spLocks noChangeArrowheads="1"/>
          </p:cNvSpPr>
          <p:nvPr/>
        </p:nvSpPr>
        <p:spPr bwMode="auto">
          <a:xfrm>
            <a:off x="3886200" y="2632075"/>
            <a:ext cx="874713" cy="314325"/>
          </a:xfrm>
          <a:prstGeom prst="rect">
            <a:avLst/>
          </a:prstGeom>
          <a:noFill/>
          <a:ln w="9525">
            <a:solidFill>
              <a:srgbClr val="990000"/>
            </a:solidFill>
            <a:miter lim="800000"/>
            <a:headEnd/>
            <a:tailEnd/>
          </a:ln>
          <a:effectLst/>
        </p:spPr>
        <p:txBody>
          <a:bodyPr wrap="none">
            <a:prstTxWarp prst="textNoShape">
              <a:avLst/>
            </a:prstTxWarp>
            <a:spAutoFit/>
          </a:bodyPr>
          <a:lstStyle/>
          <a:p>
            <a:r>
              <a:rPr lang="en-US" sz="1400" b="1">
                <a:solidFill>
                  <a:srgbClr val="990000"/>
                </a:solidFill>
              </a:rPr>
              <a:t>Hibernia</a:t>
            </a:r>
          </a:p>
        </p:txBody>
      </p:sp>
      <p:sp>
        <p:nvSpPr>
          <p:cNvPr id="181256" name="Freeform 8"/>
          <p:cNvSpPr>
            <a:spLocks/>
          </p:cNvSpPr>
          <p:nvPr/>
        </p:nvSpPr>
        <p:spPr bwMode="auto">
          <a:xfrm rot="8777608">
            <a:off x="3719513" y="4513263"/>
            <a:ext cx="533400" cy="762000"/>
          </a:xfrm>
          <a:custGeom>
            <a:avLst/>
            <a:gdLst/>
            <a:ahLst/>
            <a:cxnLst>
              <a:cxn ang="0">
                <a:pos x="0" y="480"/>
              </a:cxn>
              <a:cxn ang="0">
                <a:pos x="192" y="144"/>
              </a:cxn>
              <a:cxn ang="0">
                <a:pos x="144" y="384"/>
              </a:cxn>
              <a:cxn ang="0">
                <a:pos x="336" y="0"/>
              </a:cxn>
            </a:cxnLst>
            <a:rect l="0" t="0" r="r" b="b"/>
            <a:pathLst>
              <a:path w="336" h="480">
                <a:moveTo>
                  <a:pt x="0" y="480"/>
                </a:moveTo>
                <a:cubicBezTo>
                  <a:pt x="84" y="320"/>
                  <a:pt x="168" y="160"/>
                  <a:pt x="192" y="144"/>
                </a:cubicBezTo>
                <a:cubicBezTo>
                  <a:pt x="216" y="128"/>
                  <a:pt x="120" y="408"/>
                  <a:pt x="144" y="384"/>
                </a:cubicBezTo>
                <a:cubicBezTo>
                  <a:pt x="168" y="360"/>
                  <a:pt x="304" y="64"/>
                  <a:pt x="336" y="0"/>
                </a:cubicBezTo>
              </a:path>
            </a:pathLst>
          </a:custGeom>
          <a:noFill/>
          <a:ln w="12700" cmpd="sng">
            <a:solidFill>
              <a:srgbClr val="990000"/>
            </a:solidFill>
            <a:round/>
            <a:headEnd type="triangle" w="med" len="med"/>
            <a:tailEnd type="none" w="med" len="med"/>
          </a:ln>
          <a:effectLst/>
        </p:spPr>
        <p:txBody>
          <a:bodyPr>
            <a:prstTxWarp prst="textNoShape">
              <a:avLst/>
            </a:prstTxWarp>
          </a:bodyPr>
          <a:lstStyle/>
          <a:p>
            <a:endParaRPr lang="en-US"/>
          </a:p>
        </p:txBody>
      </p:sp>
      <p:sp>
        <p:nvSpPr>
          <p:cNvPr id="181257" name="Text Box 9"/>
          <p:cNvSpPr txBox="1">
            <a:spLocks noChangeArrowheads="1"/>
          </p:cNvSpPr>
          <p:nvPr/>
        </p:nvSpPr>
        <p:spPr bwMode="auto">
          <a:xfrm>
            <a:off x="3440113" y="5349875"/>
            <a:ext cx="1079500" cy="314325"/>
          </a:xfrm>
          <a:prstGeom prst="rect">
            <a:avLst/>
          </a:prstGeom>
          <a:noFill/>
          <a:ln w="9525">
            <a:solidFill>
              <a:srgbClr val="990000"/>
            </a:solidFill>
            <a:miter lim="800000"/>
            <a:headEnd/>
            <a:tailEnd/>
          </a:ln>
          <a:effectLst/>
        </p:spPr>
        <p:txBody>
          <a:bodyPr wrap="none">
            <a:prstTxWarp prst="textNoShape">
              <a:avLst/>
            </a:prstTxWarp>
            <a:spAutoFit/>
          </a:bodyPr>
          <a:lstStyle/>
          <a:p>
            <a:r>
              <a:rPr lang="en-US" sz="1400" b="1">
                <a:solidFill>
                  <a:srgbClr val="990000"/>
                </a:solidFill>
              </a:rPr>
              <a:t>Terra Nova</a:t>
            </a:r>
          </a:p>
        </p:txBody>
      </p:sp>
      <p:sp>
        <p:nvSpPr>
          <p:cNvPr id="181258" name="Rectangle 10"/>
          <p:cNvSpPr>
            <a:spLocks noChangeArrowheads="1"/>
          </p:cNvSpPr>
          <p:nvPr/>
        </p:nvSpPr>
        <p:spPr bwMode="auto">
          <a:xfrm>
            <a:off x="2894013" y="3979863"/>
            <a:ext cx="76200" cy="762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259" name="Text Box 11"/>
          <p:cNvSpPr txBox="1">
            <a:spLocks noChangeArrowheads="1"/>
          </p:cNvSpPr>
          <p:nvPr/>
        </p:nvSpPr>
        <p:spPr bwMode="auto">
          <a:xfrm>
            <a:off x="2951163" y="3878263"/>
            <a:ext cx="784225" cy="274637"/>
          </a:xfrm>
          <a:prstGeom prst="rect">
            <a:avLst/>
          </a:prstGeom>
          <a:noFill/>
          <a:ln w="9525">
            <a:noFill/>
            <a:miter lim="800000"/>
            <a:headEnd/>
            <a:tailEnd/>
          </a:ln>
          <a:effectLst/>
        </p:spPr>
        <p:txBody>
          <a:bodyPr wrap="none">
            <a:prstTxWarp prst="textNoShape">
              <a:avLst/>
            </a:prstTxWarp>
            <a:spAutoFit/>
          </a:bodyPr>
          <a:lstStyle/>
          <a:p>
            <a:r>
              <a:rPr lang="en-US" sz="1200"/>
              <a:t>St. John’s</a:t>
            </a:r>
          </a:p>
        </p:txBody>
      </p:sp>
      <p:sp>
        <p:nvSpPr>
          <p:cNvPr id="181260" name="Text Box 12"/>
          <p:cNvSpPr txBox="1">
            <a:spLocks noChangeArrowheads="1"/>
          </p:cNvSpPr>
          <p:nvPr/>
        </p:nvSpPr>
        <p:spPr bwMode="auto">
          <a:xfrm>
            <a:off x="1647825" y="3559175"/>
            <a:ext cx="1090613" cy="274638"/>
          </a:xfrm>
          <a:prstGeom prst="rect">
            <a:avLst/>
          </a:prstGeom>
          <a:noFill/>
          <a:ln w="9525">
            <a:noFill/>
            <a:miter lim="800000"/>
            <a:headEnd/>
            <a:tailEnd/>
          </a:ln>
          <a:effectLst/>
        </p:spPr>
        <p:txBody>
          <a:bodyPr wrap="none">
            <a:prstTxWarp prst="textNoShape">
              <a:avLst/>
            </a:prstTxWarp>
            <a:spAutoFit/>
          </a:bodyPr>
          <a:lstStyle/>
          <a:p>
            <a:r>
              <a:rPr lang="en-US" sz="1200"/>
              <a:t>Newfoundland</a:t>
            </a:r>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2274" name="Rectangle 1026"/>
          <p:cNvSpPr>
            <a:spLocks noGrp="1" noChangeArrowheads="1"/>
          </p:cNvSpPr>
          <p:nvPr>
            <p:ph type="title"/>
          </p:nvPr>
        </p:nvSpPr>
        <p:spPr>
          <a:xfrm>
            <a:off x="457200" y="-182562"/>
            <a:ext cx="8686800" cy="1143000"/>
          </a:xfrm>
        </p:spPr>
        <p:txBody>
          <a:bodyPr>
            <a:normAutofit/>
          </a:bodyPr>
          <a:lstStyle/>
          <a:p>
            <a:r>
              <a:rPr lang="en-US" sz="2800" dirty="0">
                <a:latin typeface="Arial"/>
                <a:cs typeface="Arial"/>
              </a:rPr>
              <a:t>Pore pressure and stress in the</a:t>
            </a:r>
            <a:r>
              <a:rPr lang="en-US" sz="2800" dirty="0" smtClean="0">
                <a:latin typeface="Arial"/>
                <a:cs typeface="Arial"/>
              </a:rPr>
              <a:t> </a:t>
            </a:r>
            <a:br>
              <a:rPr lang="en-US" sz="2800" dirty="0" smtClean="0">
                <a:latin typeface="Arial"/>
                <a:cs typeface="Arial"/>
              </a:rPr>
            </a:br>
            <a:r>
              <a:rPr lang="en-US" sz="2800" dirty="0" smtClean="0">
                <a:latin typeface="Arial"/>
                <a:cs typeface="Arial"/>
              </a:rPr>
              <a:t>Terra </a:t>
            </a:r>
            <a:r>
              <a:rPr lang="en-US" sz="2800" dirty="0">
                <a:latin typeface="Arial"/>
                <a:cs typeface="Arial"/>
              </a:rPr>
              <a:t>Nova Field</a:t>
            </a:r>
          </a:p>
        </p:txBody>
      </p:sp>
      <p:pic>
        <p:nvPicPr>
          <p:cNvPr id="182275" name="Picture 1027" descr="Fig 07"/>
          <p:cNvPicPr>
            <a:picLocks noChangeAspect="1" noChangeArrowheads="1"/>
          </p:cNvPicPr>
          <p:nvPr/>
        </p:nvPicPr>
        <p:blipFill>
          <a:blip r:embed="rId3"/>
          <a:srcRect t="5527" b="7765"/>
          <a:stretch>
            <a:fillRect/>
          </a:stretch>
        </p:blipFill>
        <p:spPr bwMode="auto">
          <a:xfrm>
            <a:off x="2243138" y="1219200"/>
            <a:ext cx="4614862" cy="5334000"/>
          </a:xfrm>
          <a:prstGeom prst="rect">
            <a:avLst/>
          </a:prstGeom>
          <a:noFill/>
        </p:spPr>
      </p:pic>
      <p:sp>
        <p:nvSpPr>
          <p:cNvPr id="182276" name="Rectangle 1028"/>
          <p:cNvSpPr>
            <a:spLocks noChangeArrowheads="1"/>
          </p:cNvSpPr>
          <p:nvPr/>
        </p:nvSpPr>
        <p:spPr bwMode="auto">
          <a:xfrm>
            <a:off x="2514600" y="3276600"/>
            <a:ext cx="228600" cy="381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82277" name="Text Box 1029"/>
          <p:cNvSpPr txBox="1">
            <a:spLocks noChangeArrowheads="1"/>
          </p:cNvSpPr>
          <p:nvPr/>
        </p:nvSpPr>
        <p:spPr bwMode="auto">
          <a:xfrm rot="-5400000">
            <a:off x="2079625" y="3697288"/>
            <a:ext cx="947737" cy="274638"/>
          </a:xfrm>
          <a:prstGeom prst="rect">
            <a:avLst/>
          </a:prstGeom>
          <a:noFill/>
          <a:ln w="9525">
            <a:noFill/>
            <a:miter lim="800000"/>
            <a:headEnd/>
            <a:tailEnd/>
          </a:ln>
          <a:effectLst/>
        </p:spPr>
        <p:txBody>
          <a:bodyPr wrap="none">
            <a:prstTxWarp prst="textNoShape">
              <a:avLst/>
            </a:prstTxWarp>
            <a:spAutoFit/>
          </a:bodyPr>
          <a:lstStyle/>
          <a:p>
            <a:r>
              <a:rPr lang="en-US" sz="1200">
                <a:latin typeface="Arial" charset="0"/>
              </a:rPr>
              <a:t>SSTVD [m]</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3298" name="Rectangle 1026"/>
          <p:cNvSpPr>
            <a:spLocks noGrp="1" noChangeArrowheads="1"/>
          </p:cNvSpPr>
          <p:nvPr>
            <p:ph type="title"/>
          </p:nvPr>
        </p:nvSpPr>
        <p:spPr>
          <a:xfrm>
            <a:off x="368300" y="177800"/>
            <a:ext cx="8720138" cy="762000"/>
          </a:xfrm>
        </p:spPr>
        <p:txBody>
          <a:bodyPr>
            <a:noAutofit/>
          </a:bodyPr>
          <a:lstStyle/>
          <a:p>
            <a:r>
              <a:rPr lang="en-US" sz="3200" dirty="0">
                <a:latin typeface="Arial"/>
                <a:cs typeface="Arial"/>
              </a:rPr>
              <a:t>Breakouts from UBI log in PG-2</a:t>
            </a:r>
            <a:br>
              <a:rPr lang="en-US" sz="3200" dirty="0">
                <a:latin typeface="Arial"/>
                <a:cs typeface="Arial"/>
              </a:rPr>
            </a:br>
            <a:endParaRPr lang="en-US" sz="3200" dirty="0">
              <a:latin typeface="Arial"/>
              <a:cs typeface="Arial"/>
            </a:endParaRPr>
          </a:p>
        </p:txBody>
      </p:sp>
      <p:sp>
        <p:nvSpPr>
          <p:cNvPr id="183299" name="Rectangle 1027"/>
          <p:cNvSpPr>
            <a:spLocks noGrp="1" noChangeArrowheads="1"/>
          </p:cNvSpPr>
          <p:nvPr>
            <p:ph type="body" sz="half" idx="2"/>
          </p:nvPr>
        </p:nvSpPr>
        <p:spPr>
          <a:xfrm>
            <a:off x="5486400" y="1524000"/>
            <a:ext cx="3505200" cy="4495800"/>
          </a:xfrm>
        </p:spPr>
        <p:txBody>
          <a:bodyPr/>
          <a:lstStyle/>
          <a:p>
            <a:pPr>
              <a:spcBef>
                <a:spcPct val="0"/>
              </a:spcBef>
            </a:pPr>
            <a:r>
              <a:rPr lang="en-US" sz="1800" b="0">
                <a:solidFill>
                  <a:srgbClr val="990000"/>
                </a:solidFill>
              </a:rPr>
              <a:t>Total breakout length: 32 m</a:t>
            </a:r>
          </a:p>
          <a:p>
            <a:pPr>
              <a:spcBef>
                <a:spcPct val="0"/>
              </a:spcBef>
            </a:pPr>
            <a:endParaRPr lang="en-US" sz="1800" b="0">
              <a:solidFill>
                <a:srgbClr val="990000"/>
              </a:solidFill>
            </a:endParaRPr>
          </a:p>
          <a:p>
            <a:pPr>
              <a:spcBef>
                <a:spcPct val="0"/>
              </a:spcBef>
            </a:pPr>
            <a:r>
              <a:rPr lang="en-US" sz="1800" b="0">
                <a:solidFill>
                  <a:srgbClr val="990000"/>
                </a:solidFill>
              </a:rPr>
              <a:t>Mean breakout width: 40</a:t>
            </a:r>
            <a:r>
              <a:rPr lang="en-US" sz="1800" b="0" baseline="30000">
                <a:solidFill>
                  <a:srgbClr val="990000"/>
                </a:solidFill>
                <a:ea typeface="Times New Roman" charset="0"/>
                <a:cs typeface="Times New Roman" charset="0"/>
              </a:rPr>
              <a:t>°</a:t>
            </a:r>
            <a:r>
              <a:rPr lang="en-US" sz="1800" b="0" baseline="30000">
                <a:solidFill>
                  <a:srgbClr val="990000"/>
                </a:solidFill>
              </a:rPr>
              <a:t> </a:t>
            </a:r>
            <a:r>
              <a:rPr lang="en-US" sz="1800" b="0">
                <a:solidFill>
                  <a:srgbClr val="990000"/>
                </a:solidFill>
              </a:rPr>
              <a:t>(</a:t>
            </a:r>
            <a:r>
              <a:rPr lang="en-US" sz="1800" b="0">
                <a:solidFill>
                  <a:srgbClr val="990000"/>
                </a:solidFill>
                <a:ea typeface="Times New Roman" charset="0"/>
                <a:cs typeface="Times New Roman" charset="0"/>
              </a:rPr>
              <a:t>±</a:t>
            </a:r>
            <a:r>
              <a:rPr lang="en-US" sz="1800" b="0">
                <a:solidFill>
                  <a:srgbClr val="990000"/>
                </a:solidFill>
              </a:rPr>
              <a:t>11</a:t>
            </a:r>
            <a:r>
              <a:rPr lang="en-US" sz="1800" b="0" baseline="30000">
                <a:solidFill>
                  <a:srgbClr val="990000"/>
                </a:solidFill>
                <a:ea typeface="Times New Roman" charset="0"/>
                <a:cs typeface="Times New Roman" charset="0"/>
              </a:rPr>
              <a:t>°</a:t>
            </a:r>
            <a:r>
              <a:rPr lang="en-US" sz="1800" b="0">
                <a:solidFill>
                  <a:srgbClr val="990000"/>
                </a:solidFill>
              </a:rPr>
              <a:t>) </a:t>
            </a:r>
          </a:p>
          <a:p>
            <a:endParaRPr lang="en-US" sz="2000"/>
          </a:p>
        </p:txBody>
      </p:sp>
      <p:pic>
        <p:nvPicPr>
          <p:cNvPr id="183300" name="Picture 1028" descr="Fig 01"/>
          <p:cNvPicPr>
            <a:picLocks noChangeAspect="1" noChangeArrowheads="1"/>
          </p:cNvPicPr>
          <p:nvPr/>
        </p:nvPicPr>
        <p:blipFill>
          <a:blip r:embed="rId3"/>
          <a:srcRect/>
          <a:stretch>
            <a:fillRect/>
          </a:stretch>
        </p:blipFill>
        <p:spPr bwMode="auto">
          <a:xfrm>
            <a:off x="0" y="914400"/>
            <a:ext cx="5410200" cy="5791200"/>
          </a:xfrm>
          <a:prstGeom prst="rect">
            <a:avLst/>
          </a:prstGeom>
          <a:noFill/>
        </p:spPr>
      </p:pic>
      <p:sp>
        <p:nvSpPr>
          <p:cNvPr id="183301" name="Line 1029"/>
          <p:cNvSpPr>
            <a:spLocks noChangeShapeType="1"/>
          </p:cNvSpPr>
          <p:nvPr/>
        </p:nvSpPr>
        <p:spPr bwMode="auto">
          <a:xfrm flipH="1">
            <a:off x="781050" y="2112963"/>
            <a:ext cx="4371975" cy="0"/>
          </a:xfrm>
          <a:prstGeom prst="line">
            <a:avLst/>
          </a:prstGeom>
          <a:noFill/>
          <a:ln w="19050">
            <a:solidFill>
              <a:schemeClr val="tx1"/>
            </a:solidFill>
            <a:prstDash val="sysDot"/>
            <a:round/>
            <a:headEnd/>
            <a:tailEnd/>
          </a:ln>
          <a:effectLst/>
        </p:spPr>
        <p:txBody>
          <a:bodyPr>
            <a:prstTxWarp prst="textNoShape">
              <a:avLst/>
            </a:prstTxWarp>
          </a:bodyPr>
          <a:lstStyle/>
          <a:p>
            <a:endParaRPr lang="en-US"/>
          </a:p>
        </p:txBody>
      </p:sp>
      <p:sp>
        <p:nvSpPr>
          <p:cNvPr id="183302" name="Text Box 1030"/>
          <p:cNvSpPr txBox="1">
            <a:spLocks noChangeArrowheads="1"/>
          </p:cNvSpPr>
          <p:nvPr/>
        </p:nvSpPr>
        <p:spPr bwMode="auto">
          <a:xfrm rot="-5400000">
            <a:off x="4073525" y="3890963"/>
            <a:ext cx="1368425" cy="581025"/>
          </a:xfrm>
          <a:prstGeom prst="rect">
            <a:avLst/>
          </a:prstGeom>
          <a:noFill/>
          <a:ln w="9525">
            <a:noFill/>
            <a:miter lim="800000"/>
            <a:headEnd/>
            <a:tailEnd/>
          </a:ln>
          <a:effectLst/>
        </p:spPr>
        <p:txBody>
          <a:bodyPr wrap="none">
            <a:prstTxWarp prst="textNoShape">
              <a:avLst/>
            </a:prstTxWarp>
            <a:spAutoFit/>
          </a:bodyPr>
          <a:lstStyle/>
          <a:p>
            <a:pPr algn="ctr"/>
            <a:r>
              <a:rPr lang="en-US" sz="1600">
                <a:latin typeface="Arial" charset="0"/>
              </a:rPr>
              <a:t>Jeanne d’Arc</a:t>
            </a:r>
          </a:p>
          <a:p>
            <a:pPr algn="ctr"/>
            <a:r>
              <a:rPr lang="en-US" sz="1600">
                <a:latin typeface="Arial" charset="0"/>
              </a:rPr>
              <a:t>Reservoir</a:t>
            </a:r>
          </a:p>
        </p:txBody>
      </p:sp>
      <p:sp>
        <p:nvSpPr>
          <p:cNvPr id="183303" name="Text Box 1031"/>
          <p:cNvSpPr txBox="1">
            <a:spLocks noChangeArrowheads="1"/>
          </p:cNvSpPr>
          <p:nvPr/>
        </p:nvSpPr>
        <p:spPr bwMode="auto">
          <a:xfrm rot="-5400000">
            <a:off x="4315619" y="1281907"/>
            <a:ext cx="884237" cy="825500"/>
          </a:xfrm>
          <a:prstGeom prst="rect">
            <a:avLst/>
          </a:prstGeom>
          <a:noFill/>
          <a:ln w="9525">
            <a:noFill/>
            <a:miter lim="800000"/>
            <a:headEnd/>
            <a:tailEnd/>
          </a:ln>
          <a:effectLst/>
        </p:spPr>
        <p:txBody>
          <a:bodyPr wrap="none">
            <a:prstTxWarp prst="textNoShape">
              <a:avLst/>
            </a:prstTxWarp>
            <a:spAutoFit/>
          </a:bodyPr>
          <a:lstStyle/>
          <a:p>
            <a:r>
              <a:rPr lang="en-US" sz="1600">
                <a:latin typeface="Arial" charset="0"/>
              </a:rPr>
              <a:t>Fortune</a:t>
            </a:r>
          </a:p>
          <a:p>
            <a:r>
              <a:rPr lang="en-US" sz="1600">
                <a:latin typeface="Arial" charset="0"/>
              </a:rPr>
              <a:t>Bay</a:t>
            </a:r>
          </a:p>
          <a:p>
            <a:r>
              <a:rPr lang="en-US" sz="1600">
                <a:latin typeface="Arial" charset="0"/>
              </a:rPr>
              <a:t>Shale</a:t>
            </a:r>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85346" name="Picture 2" descr="Fig 09"/>
          <p:cNvPicPr>
            <a:picLocks noChangeAspect="1" noChangeArrowheads="1"/>
          </p:cNvPicPr>
          <p:nvPr/>
        </p:nvPicPr>
        <p:blipFill>
          <a:blip r:embed="rId3"/>
          <a:srcRect/>
          <a:stretch>
            <a:fillRect/>
          </a:stretch>
        </p:blipFill>
        <p:spPr bwMode="auto">
          <a:xfrm>
            <a:off x="3448050" y="990600"/>
            <a:ext cx="5314950" cy="5291138"/>
          </a:xfrm>
          <a:prstGeom prst="rect">
            <a:avLst/>
          </a:prstGeom>
          <a:noFill/>
        </p:spPr>
      </p:pic>
      <p:sp>
        <p:nvSpPr>
          <p:cNvPr id="185347" name="Text Box 3"/>
          <p:cNvSpPr txBox="1">
            <a:spLocks noChangeArrowheads="1"/>
          </p:cNvSpPr>
          <p:nvPr/>
        </p:nvSpPr>
        <p:spPr bwMode="auto">
          <a:xfrm>
            <a:off x="990600" y="-47625"/>
            <a:ext cx="7543800" cy="954107"/>
          </a:xfrm>
          <a:prstGeom prst="rect">
            <a:avLst/>
          </a:prstGeom>
          <a:noFill/>
          <a:ln w="9525">
            <a:noFill/>
            <a:miter lim="800000"/>
            <a:headEnd/>
            <a:tailEnd/>
          </a:ln>
          <a:effectLst/>
        </p:spPr>
        <p:txBody>
          <a:bodyPr>
            <a:prstTxWarp prst="textNoShape">
              <a:avLst/>
            </a:prstTxWarp>
            <a:spAutoFit/>
          </a:bodyPr>
          <a:lstStyle/>
          <a:p>
            <a:pPr algn="ctr"/>
            <a:r>
              <a:rPr lang="en-US" sz="2800" dirty="0">
                <a:solidFill>
                  <a:srgbClr val="000000"/>
                </a:solidFill>
                <a:latin typeface="Arial" charset="0"/>
              </a:rPr>
              <a:t>Confirming </a:t>
            </a:r>
            <a:r>
              <a:rPr lang="en-US" sz="2800" dirty="0" err="1">
                <a:solidFill>
                  <a:srgbClr val="000000"/>
                </a:solidFill>
                <a:latin typeface="Arial" charset="0"/>
              </a:rPr>
              <a:t>S</a:t>
            </a:r>
            <a:r>
              <a:rPr lang="en-US" sz="2800" baseline="-25000" dirty="0" err="1">
                <a:solidFill>
                  <a:srgbClr val="000000"/>
                </a:solidFill>
                <a:latin typeface="Arial" charset="0"/>
              </a:rPr>
              <a:t>Hmax</a:t>
            </a:r>
            <a:r>
              <a:rPr lang="en-US" sz="2800" dirty="0">
                <a:solidFill>
                  <a:srgbClr val="000000"/>
                </a:solidFill>
                <a:latin typeface="Arial" charset="0"/>
              </a:rPr>
              <a:t> magnitude and rock strength with breakouts in a deviated well</a:t>
            </a:r>
          </a:p>
        </p:txBody>
      </p:sp>
      <p:sp>
        <p:nvSpPr>
          <p:cNvPr id="185348" name="AutoShape 4"/>
          <p:cNvSpPr>
            <a:spLocks/>
          </p:cNvSpPr>
          <p:nvPr/>
        </p:nvSpPr>
        <p:spPr bwMode="auto">
          <a:xfrm rot="16200000">
            <a:off x="6544469" y="1910556"/>
            <a:ext cx="107950" cy="814388"/>
          </a:xfrm>
          <a:prstGeom prst="rightBrace">
            <a:avLst>
              <a:gd name="adj1" fmla="val 62868"/>
              <a:gd name="adj2" fmla="val 50102"/>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185349" name="Text Box 5"/>
          <p:cNvSpPr txBox="1">
            <a:spLocks noChangeArrowheads="1"/>
          </p:cNvSpPr>
          <p:nvPr/>
        </p:nvSpPr>
        <p:spPr bwMode="auto">
          <a:xfrm>
            <a:off x="6103938" y="1368425"/>
            <a:ext cx="1239837" cy="841375"/>
          </a:xfrm>
          <a:prstGeom prst="rect">
            <a:avLst/>
          </a:prstGeom>
          <a:solidFill>
            <a:schemeClr val="bg1"/>
          </a:solidFill>
          <a:ln w="19050">
            <a:solidFill>
              <a:schemeClr val="tx1"/>
            </a:solidFill>
            <a:miter lim="800000"/>
            <a:headEnd/>
            <a:tailEnd/>
          </a:ln>
          <a:effectLst/>
        </p:spPr>
        <p:txBody>
          <a:bodyPr wrap="none">
            <a:prstTxWarp prst="textNoShape">
              <a:avLst/>
            </a:prstTxWarp>
            <a:spAutoFit/>
          </a:bodyPr>
          <a:lstStyle/>
          <a:p>
            <a:r>
              <a:rPr lang="en-US" sz="1200">
                <a:latin typeface="Arial" charset="0"/>
              </a:rPr>
              <a:t>Range of S</a:t>
            </a:r>
            <a:r>
              <a:rPr lang="en-US" sz="1200" baseline="-25000">
                <a:latin typeface="Arial" charset="0"/>
              </a:rPr>
              <a:t>Hmax</a:t>
            </a:r>
            <a:endParaRPr lang="en-US" sz="1200">
              <a:latin typeface="Arial" charset="0"/>
            </a:endParaRPr>
          </a:p>
          <a:p>
            <a:r>
              <a:rPr lang="en-US" sz="1200">
                <a:latin typeface="Arial" charset="0"/>
              </a:rPr>
              <a:t>azimuth from</a:t>
            </a:r>
          </a:p>
          <a:p>
            <a:r>
              <a:rPr lang="en-US" sz="1200">
                <a:latin typeface="Arial" charset="0"/>
              </a:rPr>
              <a:t>caliper analysis</a:t>
            </a:r>
          </a:p>
          <a:p>
            <a:r>
              <a:rPr lang="en-US" sz="1200">
                <a:latin typeface="Arial" charset="0"/>
              </a:rPr>
              <a:t>in vertical wells</a:t>
            </a:r>
          </a:p>
        </p:txBody>
      </p:sp>
      <p:sp>
        <p:nvSpPr>
          <p:cNvPr id="185350" name="Rectangle 6"/>
          <p:cNvSpPr>
            <a:spLocks noChangeArrowheads="1"/>
          </p:cNvSpPr>
          <p:nvPr/>
        </p:nvSpPr>
        <p:spPr bwMode="auto">
          <a:xfrm>
            <a:off x="5556250" y="5583238"/>
            <a:ext cx="1016000" cy="266700"/>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5351" name="Rectangle 7"/>
          <p:cNvSpPr>
            <a:spLocks noChangeArrowheads="1"/>
          </p:cNvSpPr>
          <p:nvPr/>
        </p:nvSpPr>
        <p:spPr bwMode="auto">
          <a:xfrm>
            <a:off x="7562850" y="2319338"/>
            <a:ext cx="457200" cy="381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85352" name="Text Box 8"/>
          <p:cNvSpPr txBox="1">
            <a:spLocks noChangeArrowheads="1"/>
          </p:cNvSpPr>
          <p:nvPr/>
        </p:nvSpPr>
        <p:spPr bwMode="auto">
          <a:xfrm>
            <a:off x="7500938" y="2287588"/>
            <a:ext cx="412750"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charset="0"/>
              </a:rPr>
              <a:t>S</a:t>
            </a:r>
            <a:r>
              <a:rPr lang="en-US" sz="1800" baseline="-25000">
                <a:latin typeface="Arial" charset="0"/>
              </a:rPr>
              <a:t>v</a:t>
            </a:r>
          </a:p>
        </p:txBody>
      </p:sp>
      <p:sp>
        <p:nvSpPr>
          <p:cNvPr id="185353" name="Text Box 9"/>
          <p:cNvSpPr txBox="1">
            <a:spLocks noChangeArrowheads="1"/>
          </p:cNvSpPr>
          <p:nvPr/>
        </p:nvSpPr>
        <p:spPr bwMode="auto">
          <a:xfrm>
            <a:off x="381000" y="1196975"/>
            <a:ext cx="2743200" cy="4518025"/>
          </a:xfrm>
          <a:prstGeom prst="rect">
            <a:avLst/>
          </a:prstGeom>
          <a:noFill/>
          <a:ln w="9525">
            <a:noFill/>
            <a:miter lim="800000"/>
            <a:headEnd/>
            <a:tailEnd/>
          </a:ln>
          <a:effectLst/>
        </p:spPr>
        <p:txBody>
          <a:bodyPr>
            <a:prstTxWarp prst="textNoShape">
              <a:avLst/>
            </a:prstTxWarp>
            <a:spAutoFit/>
          </a:bodyPr>
          <a:lstStyle/>
          <a:p>
            <a:pPr marL="169863" indent="-169863">
              <a:spcAft>
                <a:spcPct val="35000"/>
              </a:spcAft>
            </a:pPr>
            <a:r>
              <a:rPr lang="en-US" sz="1800" u="sng">
                <a:solidFill>
                  <a:srgbClr val="990000"/>
                </a:solidFill>
                <a:latin typeface="Arial" charset="0"/>
              </a:rPr>
              <a:t>In-situ conditions</a:t>
            </a:r>
            <a:r>
              <a:rPr lang="en-US" sz="1800">
                <a:solidFill>
                  <a:srgbClr val="990000"/>
                </a:solidFill>
                <a:latin typeface="Arial" charset="0"/>
              </a:rPr>
              <a:t>:</a:t>
            </a:r>
          </a:p>
          <a:p>
            <a:pPr marL="169863" indent="-169863">
              <a:spcAft>
                <a:spcPct val="35000"/>
              </a:spcAft>
              <a:buFontTx/>
              <a:buChar char="•"/>
            </a:pPr>
            <a:r>
              <a:rPr lang="en-US" sz="1800">
                <a:solidFill>
                  <a:srgbClr val="990000"/>
                </a:solidFill>
                <a:latin typeface="Arial" charset="0"/>
              </a:rPr>
              <a:t>Borehole breakout (i.e., wBO and posBO) in PG-2 (deviated) from UBI images</a:t>
            </a:r>
          </a:p>
          <a:p>
            <a:pPr marL="169863" indent="-169863">
              <a:spcAft>
                <a:spcPct val="35000"/>
              </a:spcAft>
              <a:buFontTx/>
              <a:buChar char="•"/>
            </a:pPr>
            <a:r>
              <a:rPr lang="en-US" sz="1800">
                <a:solidFill>
                  <a:srgbClr val="990000"/>
                </a:solidFill>
                <a:latin typeface="Arial" charset="0"/>
              </a:rPr>
              <a:t>S</a:t>
            </a:r>
            <a:r>
              <a:rPr lang="en-US" sz="1800" baseline="-25000">
                <a:solidFill>
                  <a:srgbClr val="990000"/>
                </a:solidFill>
                <a:latin typeface="Arial" charset="0"/>
              </a:rPr>
              <a:t>Hmax</a:t>
            </a:r>
            <a:r>
              <a:rPr lang="en-US" sz="1800">
                <a:solidFill>
                  <a:srgbClr val="990000"/>
                </a:solidFill>
                <a:latin typeface="Arial" charset="0"/>
              </a:rPr>
              <a:t> azimuth from borehole breakouts in vertical well</a:t>
            </a:r>
          </a:p>
          <a:p>
            <a:pPr marL="169863" indent="-169863">
              <a:spcAft>
                <a:spcPct val="35000"/>
              </a:spcAft>
              <a:buFontTx/>
              <a:buChar char="•"/>
            </a:pPr>
            <a:r>
              <a:rPr lang="en-US" sz="1800">
                <a:solidFill>
                  <a:srgbClr val="990000"/>
                </a:solidFill>
                <a:latin typeface="Arial" charset="0"/>
              </a:rPr>
              <a:t>S</a:t>
            </a:r>
            <a:r>
              <a:rPr lang="en-US" sz="1800" baseline="-25000">
                <a:solidFill>
                  <a:srgbClr val="990000"/>
                </a:solidFill>
                <a:latin typeface="Arial" charset="0"/>
              </a:rPr>
              <a:t>hmin</a:t>
            </a:r>
            <a:r>
              <a:rPr lang="en-US" sz="1800">
                <a:solidFill>
                  <a:srgbClr val="990000"/>
                </a:solidFill>
                <a:latin typeface="Arial" charset="0"/>
              </a:rPr>
              <a:t> from XLOT</a:t>
            </a:r>
          </a:p>
          <a:p>
            <a:pPr marL="169863" indent="-169863">
              <a:spcAft>
                <a:spcPct val="35000"/>
              </a:spcAft>
              <a:buFontTx/>
              <a:buChar char="•"/>
            </a:pPr>
            <a:r>
              <a:rPr lang="en-US" sz="1800">
                <a:solidFill>
                  <a:srgbClr val="990000"/>
                </a:solidFill>
                <a:latin typeface="Arial" charset="0"/>
              </a:rPr>
              <a:t>S</a:t>
            </a:r>
            <a:r>
              <a:rPr lang="en-US" sz="1800" baseline="-25000">
                <a:solidFill>
                  <a:srgbClr val="990000"/>
                </a:solidFill>
                <a:latin typeface="Arial" charset="0"/>
              </a:rPr>
              <a:t>v</a:t>
            </a:r>
            <a:r>
              <a:rPr lang="en-US" sz="1800">
                <a:solidFill>
                  <a:srgbClr val="990000"/>
                </a:solidFill>
                <a:latin typeface="Arial" charset="0"/>
              </a:rPr>
              <a:t> from integrated density log</a:t>
            </a:r>
          </a:p>
          <a:p>
            <a:pPr marL="169863" indent="-169863">
              <a:spcAft>
                <a:spcPct val="35000"/>
              </a:spcAft>
              <a:buFontTx/>
              <a:buChar char="•"/>
            </a:pPr>
            <a:r>
              <a:rPr lang="en-US" sz="1800">
                <a:solidFill>
                  <a:srgbClr val="990000"/>
                </a:solidFill>
                <a:latin typeface="Arial" charset="0"/>
              </a:rPr>
              <a:t>P</a:t>
            </a:r>
            <a:r>
              <a:rPr lang="en-US" sz="1800" baseline="-25000">
                <a:solidFill>
                  <a:srgbClr val="990000"/>
                </a:solidFill>
                <a:latin typeface="Arial" charset="0"/>
              </a:rPr>
              <a:t>p</a:t>
            </a:r>
            <a:r>
              <a:rPr lang="en-US" sz="1800">
                <a:solidFill>
                  <a:srgbClr val="990000"/>
                </a:solidFill>
                <a:latin typeface="Arial" charset="0"/>
              </a:rPr>
              <a:t> from in-situ measurements</a:t>
            </a:r>
          </a:p>
          <a:p>
            <a:pPr marL="169863" indent="-169863">
              <a:spcAft>
                <a:spcPct val="35000"/>
              </a:spcAft>
              <a:buFontTx/>
              <a:buChar char="•"/>
            </a:pPr>
            <a:r>
              <a:rPr lang="en-US" sz="1800">
                <a:solidFill>
                  <a:srgbClr val="990000"/>
                </a:solidFill>
                <a:latin typeface="Arial" charset="0"/>
              </a:rPr>
              <a:t>P</a:t>
            </a:r>
            <a:r>
              <a:rPr lang="en-US" sz="1800" baseline="-25000">
                <a:solidFill>
                  <a:srgbClr val="990000"/>
                </a:solidFill>
                <a:latin typeface="Arial" charset="0"/>
              </a:rPr>
              <a:t>m</a:t>
            </a:r>
            <a:r>
              <a:rPr lang="en-US" sz="1800">
                <a:solidFill>
                  <a:srgbClr val="990000"/>
                </a:solidFill>
                <a:latin typeface="Arial" charset="0"/>
              </a:rPr>
              <a:t> from drilling reports</a:t>
            </a:r>
          </a:p>
        </p:txBody>
      </p:sp>
      <p:sp>
        <p:nvSpPr>
          <p:cNvPr id="185354" name="Line 10"/>
          <p:cNvSpPr>
            <a:spLocks noChangeShapeType="1"/>
          </p:cNvSpPr>
          <p:nvPr/>
        </p:nvSpPr>
        <p:spPr bwMode="auto">
          <a:xfrm>
            <a:off x="5572125" y="4189413"/>
            <a:ext cx="187325" cy="1341437"/>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4322" name="Rectangle 1026"/>
          <p:cNvSpPr>
            <a:spLocks noGrp="1" noChangeArrowheads="1"/>
          </p:cNvSpPr>
          <p:nvPr>
            <p:ph type="title"/>
          </p:nvPr>
        </p:nvSpPr>
        <p:spPr>
          <a:xfrm>
            <a:off x="457200" y="58738"/>
            <a:ext cx="8229600" cy="1143000"/>
          </a:xfrm>
        </p:spPr>
        <p:txBody>
          <a:bodyPr>
            <a:normAutofit/>
          </a:bodyPr>
          <a:lstStyle/>
          <a:p>
            <a:r>
              <a:rPr lang="en-US" sz="3200" dirty="0">
                <a:solidFill>
                  <a:srgbClr val="000000"/>
                </a:solidFill>
                <a:latin typeface="Arial"/>
                <a:cs typeface="Arial"/>
              </a:rPr>
              <a:t>Breakouts from UBI log in PG-2</a:t>
            </a:r>
            <a:br>
              <a:rPr lang="en-US" sz="3200" dirty="0">
                <a:solidFill>
                  <a:srgbClr val="000000"/>
                </a:solidFill>
                <a:latin typeface="Arial"/>
                <a:cs typeface="Arial"/>
              </a:rPr>
            </a:br>
            <a:endParaRPr lang="en-US" sz="3200" dirty="0">
              <a:solidFill>
                <a:srgbClr val="000000"/>
              </a:solidFill>
              <a:latin typeface="Arial"/>
              <a:cs typeface="Arial"/>
            </a:endParaRPr>
          </a:p>
        </p:txBody>
      </p:sp>
      <p:pic>
        <p:nvPicPr>
          <p:cNvPr id="184323" name="Picture 1027" descr="Fig 02-new"/>
          <p:cNvPicPr>
            <a:picLocks noChangeAspect="1" noChangeArrowheads="1"/>
          </p:cNvPicPr>
          <p:nvPr/>
        </p:nvPicPr>
        <p:blipFill>
          <a:blip r:embed="rId3"/>
          <a:srcRect/>
          <a:stretch>
            <a:fillRect/>
          </a:stretch>
        </p:blipFill>
        <p:spPr bwMode="auto">
          <a:xfrm>
            <a:off x="387350" y="838200"/>
            <a:ext cx="5099050" cy="5943600"/>
          </a:xfrm>
          <a:prstGeom prst="rect">
            <a:avLst/>
          </a:prstGeom>
          <a:noFill/>
        </p:spPr>
      </p:pic>
      <p:sp>
        <p:nvSpPr>
          <p:cNvPr id="184324" name="Rectangle 1028"/>
          <p:cNvSpPr>
            <a:spLocks noChangeArrowheads="1"/>
          </p:cNvSpPr>
          <p:nvPr/>
        </p:nvSpPr>
        <p:spPr bwMode="auto">
          <a:xfrm>
            <a:off x="2514600" y="3581400"/>
            <a:ext cx="3810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84325" name="Rectangle 1029"/>
          <p:cNvSpPr>
            <a:spLocks noChangeArrowheads="1"/>
          </p:cNvSpPr>
          <p:nvPr/>
        </p:nvSpPr>
        <p:spPr bwMode="auto">
          <a:xfrm>
            <a:off x="2501900" y="6548438"/>
            <a:ext cx="3810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84326" name="Text Box 1030"/>
          <p:cNvSpPr txBox="1">
            <a:spLocks noChangeArrowheads="1"/>
          </p:cNvSpPr>
          <p:nvPr/>
        </p:nvSpPr>
        <p:spPr bwMode="auto">
          <a:xfrm>
            <a:off x="5467350" y="1790700"/>
            <a:ext cx="2660650" cy="641350"/>
          </a:xfrm>
          <a:prstGeom prst="rect">
            <a:avLst/>
          </a:prstGeom>
          <a:noFill/>
          <a:ln w="9525">
            <a:noFill/>
            <a:miter lim="800000"/>
            <a:headEnd/>
            <a:tailEnd/>
          </a:ln>
          <a:effectLst/>
        </p:spPr>
        <p:txBody>
          <a:bodyPr wrap="none">
            <a:prstTxWarp prst="textNoShape">
              <a:avLst/>
            </a:prstTxWarp>
            <a:spAutoFit/>
          </a:bodyPr>
          <a:lstStyle/>
          <a:p>
            <a:r>
              <a:rPr lang="en-US" sz="1800" b="1">
                <a:solidFill>
                  <a:srgbClr val="990000"/>
                </a:solidFill>
                <a:latin typeface="Arial" charset="0"/>
              </a:rPr>
              <a:t>Lc2 shale within the</a:t>
            </a:r>
          </a:p>
          <a:p>
            <a:r>
              <a:rPr lang="en-US" sz="1800" b="1">
                <a:solidFill>
                  <a:srgbClr val="990000"/>
                </a:solidFill>
                <a:latin typeface="Arial" charset="0"/>
              </a:rPr>
              <a:t>Jeanne d’Arc reservoir</a:t>
            </a:r>
          </a:p>
        </p:txBody>
      </p:sp>
      <p:sp>
        <p:nvSpPr>
          <p:cNvPr id="184327" name="Text Box 1031"/>
          <p:cNvSpPr txBox="1">
            <a:spLocks noChangeArrowheads="1"/>
          </p:cNvSpPr>
          <p:nvPr/>
        </p:nvSpPr>
        <p:spPr bwMode="auto">
          <a:xfrm>
            <a:off x="5467350" y="5205413"/>
            <a:ext cx="2660650" cy="641350"/>
          </a:xfrm>
          <a:prstGeom prst="rect">
            <a:avLst/>
          </a:prstGeom>
          <a:noFill/>
          <a:ln w="9525">
            <a:noFill/>
            <a:miter lim="800000"/>
            <a:headEnd/>
            <a:tailEnd/>
          </a:ln>
          <a:effectLst/>
        </p:spPr>
        <p:txBody>
          <a:bodyPr wrap="none">
            <a:prstTxWarp prst="textNoShape">
              <a:avLst/>
            </a:prstTxWarp>
            <a:spAutoFit/>
          </a:bodyPr>
          <a:lstStyle/>
          <a:p>
            <a:r>
              <a:rPr lang="en-US" sz="1800" b="1">
                <a:solidFill>
                  <a:srgbClr val="990000"/>
                </a:solidFill>
                <a:latin typeface="Arial" charset="0"/>
              </a:rPr>
              <a:t>C1 sand within the</a:t>
            </a:r>
          </a:p>
          <a:p>
            <a:r>
              <a:rPr lang="en-US" sz="1800" b="1">
                <a:solidFill>
                  <a:srgbClr val="990000"/>
                </a:solidFill>
                <a:latin typeface="Arial" charset="0"/>
              </a:rPr>
              <a:t>Jeanne d’Arc reservoir</a:t>
            </a:r>
          </a:p>
        </p:txBody>
      </p:sp>
      <p:sp>
        <p:nvSpPr>
          <p:cNvPr id="184328" name="Text Box 1032"/>
          <p:cNvSpPr txBox="1">
            <a:spLocks noChangeArrowheads="1"/>
          </p:cNvSpPr>
          <p:nvPr/>
        </p:nvSpPr>
        <p:spPr bwMode="auto">
          <a:xfrm>
            <a:off x="5467350" y="3500438"/>
            <a:ext cx="3089275" cy="376237"/>
          </a:xfrm>
          <a:prstGeom prst="rect">
            <a:avLst/>
          </a:prstGeom>
          <a:noFill/>
          <a:ln w="9525">
            <a:solidFill>
              <a:srgbClr val="333399"/>
            </a:solidFill>
            <a:miter lim="800000"/>
            <a:headEnd/>
            <a:tailEnd/>
          </a:ln>
          <a:effectLst/>
        </p:spPr>
        <p:txBody>
          <a:bodyPr wrap="none">
            <a:prstTxWarp prst="textNoShape">
              <a:avLst/>
            </a:prstTxWarp>
            <a:spAutoFit/>
          </a:bodyPr>
          <a:lstStyle/>
          <a:p>
            <a:r>
              <a:rPr lang="en-US" sz="1800">
                <a:solidFill>
                  <a:srgbClr val="333399"/>
                </a:solidFill>
                <a:latin typeface="Arial" charset="0"/>
              </a:rPr>
              <a:t>Isotropic compressive failure</a:t>
            </a:r>
          </a:p>
        </p:txBody>
      </p:sp>
      <p:sp>
        <p:nvSpPr>
          <p:cNvPr id="184329" name="Text Box 1033"/>
          <p:cNvSpPr txBox="1">
            <a:spLocks noChangeArrowheads="1"/>
          </p:cNvSpPr>
          <p:nvPr/>
        </p:nvSpPr>
        <p:spPr bwMode="auto">
          <a:xfrm>
            <a:off x="3997325" y="1114425"/>
            <a:ext cx="293688" cy="274638"/>
          </a:xfrm>
          <a:prstGeom prst="rect">
            <a:avLst/>
          </a:prstGeom>
          <a:noFill/>
          <a:ln w="9525">
            <a:noFill/>
            <a:miter lim="800000"/>
            <a:headEnd/>
            <a:tailEnd/>
          </a:ln>
          <a:effectLst/>
        </p:spPr>
        <p:txBody>
          <a:bodyPr wrap="none">
            <a:prstTxWarp prst="textNoShape">
              <a:avLst/>
            </a:prstTxWarp>
            <a:spAutoFit/>
          </a:bodyPr>
          <a:lstStyle/>
          <a:p>
            <a:r>
              <a:rPr lang="en-US" sz="1200"/>
              <a:t>N</a:t>
            </a:r>
          </a:p>
        </p:txBody>
      </p:sp>
      <p:sp>
        <p:nvSpPr>
          <p:cNvPr id="184330" name="Text Box 1034"/>
          <p:cNvSpPr txBox="1">
            <a:spLocks noChangeArrowheads="1"/>
          </p:cNvSpPr>
          <p:nvPr/>
        </p:nvSpPr>
        <p:spPr bwMode="auto">
          <a:xfrm>
            <a:off x="3995738" y="2919413"/>
            <a:ext cx="268287" cy="274637"/>
          </a:xfrm>
          <a:prstGeom prst="rect">
            <a:avLst/>
          </a:prstGeom>
          <a:noFill/>
          <a:ln w="9525">
            <a:noFill/>
            <a:miter lim="800000"/>
            <a:headEnd/>
            <a:tailEnd/>
          </a:ln>
          <a:effectLst/>
        </p:spPr>
        <p:txBody>
          <a:bodyPr wrap="none">
            <a:prstTxWarp prst="textNoShape">
              <a:avLst/>
            </a:prstTxWarp>
            <a:spAutoFit/>
          </a:bodyPr>
          <a:lstStyle/>
          <a:p>
            <a:r>
              <a:rPr lang="en-US" sz="1200"/>
              <a:t>S</a:t>
            </a:r>
          </a:p>
        </p:txBody>
      </p:sp>
      <p:sp>
        <p:nvSpPr>
          <p:cNvPr id="184331" name="Text Box 1035"/>
          <p:cNvSpPr txBox="1">
            <a:spLocks noChangeArrowheads="1"/>
          </p:cNvSpPr>
          <p:nvPr/>
        </p:nvSpPr>
        <p:spPr bwMode="auto">
          <a:xfrm>
            <a:off x="4886325" y="2027238"/>
            <a:ext cx="277813" cy="274637"/>
          </a:xfrm>
          <a:prstGeom prst="rect">
            <a:avLst/>
          </a:prstGeom>
          <a:noFill/>
          <a:ln w="9525">
            <a:noFill/>
            <a:miter lim="800000"/>
            <a:headEnd/>
            <a:tailEnd/>
          </a:ln>
          <a:effectLst/>
        </p:spPr>
        <p:txBody>
          <a:bodyPr wrap="none">
            <a:prstTxWarp prst="textNoShape">
              <a:avLst/>
            </a:prstTxWarp>
            <a:spAutoFit/>
          </a:bodyPr>
          <a:lstStyle/>
          <a:p>
            <a:r>
              <a:rPr lang="en-US" sz="1200"/>
              <a:t>E</a:t>
            </a:r>
          </a:p>
        </p:txBody>
      </p:sp>
      <p:sp>
        <p:nvSpPr>
          <p:cNvPr id="184332" name="Text Box 1036"/>
          <p:cNvSpPr txBox="1">
            <a:spLocks noChangeArrowheads="1"/>
          </p:cNvSpPr>
          <p:nvPr/>
        </p:nvSpPr>
        <p:spPr bwMode="auto">
          <a:xfrm>
            <a:off x="3070225" y="2016125"/>
            <a:ext cx="328613" cy="274638"/>
          </a:xfrm>
          <a:prstGeom prst="rect">
            <a:avLst/>
          </a:prstGeom>
          <a:noFill/>
          <a:ln w="9525">
            <a:noFill/>
            <a:miter lim="800000"/>
            <a:headEnd/>
            <a:tailEnd/>
          </a:ln>
          <a:effectLst/>
        </p:spPr>
        <p:txBody>
          <a:bodyPr wrap="none">
            <a:prstTxWarp prst="textNoShape">
              <a:avLst/>
            </a:prstTxWarp>
            <a:spAutoFit/>
          </a:bodyPr>
          <a:lstStyle/>
          <a:p>
            <a:r>
              <a:rPr lang="en-US" sz="1200"/>
              <a:t>W</a:t>
            </a:r>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a:xfrm>
            <a:off x="584200" y="-169862"/>
            <a:ext cx="8686800" cy="1143000"/>
          </a:xfrm>
        </p:spPr>
        <p:txBody>
          <a:bodyPr>
            <a:normAutofit/>
          </a:bodyPr>
          <a:lstStyle/>
          <a:p>
            <a:r>
              <a:rPr lang="en-US" sz="2800" dirty="0">
                <a:solidFill>
                  <a:srgbClr val="000000"/>
                </a:solidFill>
                <a:latin typeface="Arial"/>
                <a:cs typeface="Arial"/>
              </a:rPr>
              <a:t>Breakouts from EMS 6-arm caliper log in PG-2</a:t>
            </a:r>
          </a:p>
        </p:txBody>
      </p:sp>
      <p:pic>
        <p:nvPicPr>
          <p:cNvPr id="187395" name="Picture 1027" descr="Fig 05"/>
          <p:cNvPicPr>
            <a:picLocks noChangeAspect="1" noChangeArrowheads="1"/>
          </p:cNvPicPr>
          <p:nvPr/>
        </p:nvPicPr>
        <p:blipFill>
          <a:blip r:embed="rId3"/>
          <a:srcRect/>
          <a:stretch>
            <a:fillRect/>
          </a:stretch>
        </p:blipFill>
        <p:spPr bwMode="auto">
          <a:xfrm>
            <a:off x="2157413" y="1460500"/>
            <a:ext cx="5029200" cy="3492500"/>
          </a:xfrm>
          <a:prstGeom prst="rect">
            <a:avLst/>
          </a:prstGeom>
          <a:noFill/>
        </p:spPr>
      </p:pic>
      <p:sp>
        <p:nvSpPr>
          <p:cNvPr id="187396" name="Text Box 1028"/>
          <p:cNvSpPr txBox="1">
            <a:spLocks noChangeArrowheads="1"/>
          </p:cNvSpPr>
          <p:nvPr/>
        </p:nvSpPr>
        <p:spPr bwMode="auto">
          <a:xfrm>
            <a:off x="4838700" y="1143000"/>
            <a:ext cx="21653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990000"/>
                </a:solidFill>
                <a:latin typeface="Arial" charset="0"/>
              </a:rPr>
              <a:t>Fortune Bay shale</a:t>
            </a:r>
          </a:p>
        </p:txBody>
      </p:sp>
      <p:sp>
        <p:nvSpPr>
          <p:cNvPr id="187397" name="Text Box 1029"/>
          <p:cNvSpPr txBox="1">
            <a:spLocks noChangeArrowheads="1"/>
          </p:cNvSpPr>
          <p:nvPr/>
        </p:nvSpPr>
        <p:spPr bwMode="auto">
          <a:xfrm>
            <a:off x="1617663" y="1143000"/>
            <a:ext cx="26606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990000"/>
                </a:solidFill>
                <a:latin typeface="Arial" charset="0"/>
              </a:rPr>
              <a:t>Jeanne d’Arc reservoir</a:t>
            </a:r>
          </a:p>
        </p:txBody>
      </p:sp>
      <p:sp>
        <p:nvSpPr>
          <p:cNvPr id="187398" name="Text Box 1030"/>
          <p:cNvSpPr txBox="1">
            <a:spLocks noChangeArrowheads="1"/>
          </p:cNvSpPr>
          <p:nvPr/>
        </p:nvSpPr>
        <p:spPr bwMode="auto">
          <a:xfrm>
            <a:off x="1143000" y="5597525"/>
            <a:ext cx="6781800" cy="650875"/>
          </a:xfrm>
          <a:prstGeom prst="rect">
            <a:avLst/>
          </a:prstGeom>
          <a:noFill/>
          <a:ln w="9525">
            <a:solidFill>
              <a:srgbClr val="333399"/>
            </a:solidFill>
            <a:miter lim="800000"/>
            <a:headEnd/>
            <a:tailEnd/>
          </a:ln>
          <a:effectLst/>
        </p:spPr>
        <p:txBody>
          <a:bodyPr>
            <a:prstTxWarp prst="textNoShape">
              <a:avLst/>
            </a:prstTxWarp>
            <a:spAutoFit/>
          </a:bodyPr>
          <a:lstStyle/>
          <a:p>
            <a:r>
              <a:rPr lang="en-US" sz="1800">
                <a:solidFill>
                  <a:srgbClr val="333399"/>
                </a:solidFill>
                <a:latin typeface="Arial" charset="0"/>
              </a:rPr>
              <a:t>The difference in failure behavior between the Fortune Bay shale and the Jeanne d’Arc reservoir is similar to the UBI images</a:t>
            </a:r>
          </a:p>
        </p:txBody>
      </p:sp>
      <p:sp>
        <p:nvSpPr>
          <p:cNvPr id="187399" name="Text Box 1031"/>
          <p:cNvSpPr txBox="1">
            <a:spLocks noChangeArrowheads="1"/>
          </p:cNvSpPr>
          <p:nvPr/>
        </p:nvSpPr>
        <p:spPr bwMode="auto">
          <a:xfrm>
            <a:off x="4899025" y="5027613"/>
            <a:ext cx="1981200"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333399"/>
                </a:solidFill>
                <a:latin typeface="Arial" charset="0"/>
              </a:rPr>
              <a:t>Anisotropic failure</a:t>
            </a:r>
          </a:p>
        </p:txBody>
      </p:sp>
      <p:sp>
        <p:nvSpPr>
          <p:cNvPr id="187400" name="Text Box 1032"/>
          <p:cNvSpPr txBox="1">
            <a:spLocks noChangeArrowheads="1"/>
          </p:cNvSpPr>
          <p:nvPr/>
        </p:nvSpPr>
        <p:spPr bwMode="auto">
          <a:xfrm>
            <a:off x="1998663" y="5027613"/>
            <a:ext cx="1711325"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333399"/>
                </a:solidFill>
                <a:latin typeface="Arial" charset="0"/>
              </a:rPr>
              <a:t>Isotropic failure</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a:xfrm>
            <a:off x="457200" y="-157162"/>
            <a:ext cx="8229600" cy="1143000"/>
          </a:xfrm>
        </p:spPr>
        <p:txBody>
          <a:bodyPr>
            <a:normAutofit/>
          </a:bodyPr>
          <a:lstStyle/>
          <a:p>
            <a:r>
              <a:rPr lang="en-US" sz="3200" dirty="0">
                <a:solidFill>
                  <a:srgbClr val="000000"/>
                </a:solidFill>
                <a:latin typeface="Arial"/>
                <a:cs typeface="Arial"/>
              </a:rPr>
              <a:t>Breakouts from UBI log in PG-2</a:t>
            </a:r>
          </a:p>
        </p:txBody>
      </p:sp>
      <p:pic>
        <p:nvPicPr>
          <p:cNvPr id="186371" name="Picture 1027" descr="Fig 03"/>
          <p:cNvPicPr>
            <a:picLocks noChangeAspect="1" noChangeArrowheads="1"/>
          </p:cNvPicPr>
          <p:nvPr/>
        </p:nvPicPr>
        <p:blipFill>
          <a:blip r:embed="rId3"/>
          <a:srcRect/>
          <a:stretch>
            <a:fillRect/>
          </a:stretch>
        </p:blipFill>
        <p:spPr bwMode="auto">
          <a:xfrm>
            <a:off x="1085850" y="1160463"/>
            <a:ext cx="6991350" cy="4729162"/>
          </a:xfrm>
          <a:prstGeom prst="rect">
            <a:avLst/>
          </a:prstGeom>
          <a:noFill/>
        </p:spPr>
      </p:pic>
      <p:sp>
        <p:nvSpPr>
          <p:cNvPr id="186372" name="Text Box 1028"/>
          <p:cNvSpPr txBox="1">
            <a:spLocks noChangeArrowheads="1"/>
          </p:cNvSpPr>
          <p:nvPr/>
        </p:nvSpPr>
        <p:spPr bwMode="auto">
          <a:xfrm>
            <a:off x="4410075" y="1493838"/>
            <a:ext cx="3448050" cy="366712"/>
          </a:xfrm>
          <a:prstGeom prst="rect">
            <a:avLst/>
          </a:prstGeom>
          <a:noFill/>
          <a:ln w="9525">
            <a:noFill/>
            <a:miter lim="800000"/>
            <a:headEnd/>
            <a:tailEnd/>
          </a:ln>
          <a:effectLst/>
        </p:spPr>
        <p:txBody>
          <a:bodyPr wrap="none">
            <a:prstTxWarp prst="textNoShape">
              <a:avLst/>
            </a:prstTxWarp>
            <a:spAutoFit/>
          </a:bodyPr>
          <a:lstStyle/>
          <a:p>
            <a:r>
              <a:rPr lang="en-US" sz="1800" b="1">
                <a:solidFill>
                  <a:srgbClr val="990000"/>
                </a:solidFill>
                <a:latin typeface="Arial" charset="0"/>
              </a:rPr>
              <a:t>Lowermost Fortune Bay shale</a:t>
            </a:r>
          </a:p>
        </p:txBody>
      </p:sp>
      <p:sp>
        <p:nvSpPr>
          <p:cNvPr id="186373" name="Text Box 1029"/>
          <p:cNvSpPr txBox="1">
            <a:spLocks noChangeArrowheads="1"/>
          </p:cNvSpPr>
          <p:nvPr/>
        </p:nvSpPr>
        <p:spPr bwMode="auto">
          <a:xfrm>
            <a:off x="4237038" y="5494338"/>
            <a:ext cx="3355975" cy="376237"/>
          </a:xfrm>
          <a:prstGeom prst="rect">
            <a:avLst/>
          </a:prstGeom>
          <a:noFill/>
          <a:ln w="9525">
            <a:solidFill>
              <a:srgbClr val="333399"/>
            </a:solidFill>
            <a:miter lim="800000"/>
            <a:headEnd/>
            <a:tailEnd/>
          </a:ln>
          <a:effectLst/>
        </p:spPr>
        <p:txBody>
          <a:bodyPr wrap="none">
            <a:prstTxWarp prst="textNoShape">
              <a:avLst/>
            </a:prstTxWarp>
            <a:spAutoFit/>
          </a:bodyPr>
          <a:lstStyle/>
          <a:p>
            <a:r>
              <a:rPr lang="en-US" sz="1800">
                <a:solidFill>
                  <a:srgbClr val="333399"/>
                </a:solidFill>
                <a:latin typeface="Arial" charset="0"/>
              </a:rPr>
              <a:t>Anisotropic compressive failure</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95262"/>
            <a:ext cx="8229600" cy="1143000"/>
          </a:xfrm>
        </p:spPr>
        <p:txBody>
          <a:bodyPr>
            <a:normAutofit/>
          </a:bodyPr>
          <a:lstStyle/>
          <a:p>
            <a:r>
              <a:rPr lang="en-US" sz="3200" dirty="0">
                <a:latin typeface="Arial"/>
                <a:cs typeface="Arial"/>
              </a:rPr>
              <a:t>Range of Stress Magnitudes at Depth</a:t>
            </a:r>
          </a:p>
        </p:txBody>
      </p:sp>
      <p:pic>
        <p:nvPicPr>
          <p:cNvPr id="36871" name="Picture 7" descr="3a"/>
          <p:cNvPicPr>
            <a:picLocks noChangeAspect="1" noChangeArrowheads="1"/>
          </p:cNvPicPr>
          <p:nvPr/>
        </p:nvPicPr>
        <p:blipFill>
          <a:blip r:embed="rId3"/>
          <a:srcRect/>
          <a:stretch>
            <a:fillRect/>
          </a:stretch>
        </p:blipFill>
        <p:spPr bwMode="auto">
          <a:xfrm>
            <a:off x="228600" y="1371600"/>
            <a:ext cx="2900363" cy="2971800"/>
          </a:xfrm>
          <a:prstGeom prst="rect">
            <a:avLst/>
          </a:prstGeom>
          <a:noFill/>
        </p:spPr>
      </p:pic>
      <p:pic>
        <p:nvPicPr>
          <p:cNvPr id="36872" name="Picture 8" descr="3b"/>
          <p:cNvPicPr>
            <a:picLocks noChangeAspect="1" noChangeArrowheads="1"/>
          </p:cNvPicPr>
          <p:nvPr/>
        </p:nvPicPr>
        <p:blipFill>
          <a:blip r:embed="rId4"/>
          <a:srcRect/>
          <a:stretch>
            <a:fillRect/>
          </a:stretch>
        </p:blipFill>
        <p:spPr bwMode="auto">
          <a:xfrm>
            <a:off x="3200400" y="2362200"/>
            <a:ext cx="2865438" cy="2971800"/>
          </a:xfrm>
          <a:prstGeom prst="rect">
            <a:avLst/>
          </a:prstGeom>
          <a:noFill/>
        </p:spPr>
      </p:pic>
      <p:pic>
        <p:nvPicPr>
          <p:cNvPr id="36873" name="Picture 9" descr="3c"/>
          <p:cNvPicPr>
            <a:picLocks noChangeAspect="1" noChangeArrowheads="1"/>
          </p:cNvPicPr>
          <p:nvPr/>
        </p:nvPicPr>
        <p:blipFill>
          <a:blip r:embed="rId5"/>
          <a:srcRect/>
          <a:stretch>
            <a:fillRect/>
          </a:stretch>
        </p:blipFill>
        <p:spPr bwMode="auto">
          <a:xfrm>
            <a:off x="6172200" y="3276600"/>
            <a:ext cx="2778125" cy="2895600"/>
          </a:xfrm>
          <a:prstGeom prst="rect">
            <a:avLst/>
          </a:prstGeom>
          <a:noFill/>
        </p:spPr>
      </p:pic>
      <p:sp>
        <p:nvSpPr>
          <p:cNvPr id="36874" name="Text Box 10"/>
          <p:cNvSpPr txBox="1">
            <a:spLocks noChangeArrowheads="1"/>
          </p:cNvSpPr>
          <p:nvPr/>
        </p:nvSpPr>
        <p:spPr bwMode="auto">
          <a:xfrm>
            <a:off x="3733800" y="1081088"/>
            <a:ext cx="1627188" cy="366712"/>
          </a:xfrm>
          <a:prstGeom prst="rect">
            <a:avLst/>
          </a:prstGeom>
          <a:noFill/>
          <a:ln w="9525">
            <a:noFill/>
            <a:miter lim="800000"/>
            <a:headEnd/>
            <a:tailEnd/>
          </a:ln>
          <a:effectLst/>
        </p:spPr>
        <p:txBody>
          <a:bodyPr wrap="none" lIns="91417" tIns="45709" rIns="91417" bIns="45709">
            <a:prstTxWarp prst="textNoShape">
              <a:avLst/>
            </a:prstTxWarp>
            <a:spAutoFit/>
          </a:bodyPr>
          <a:lstStyle/>
          <a:p>
            <a:r>
              <a:rPr lang="en-US" sz="1800">
                <a:latin typeface="Arial" charset="0"/>
              </a:rPr>
              <a:t>Hydrostatic P</a:t>
            </a:r>
            <a:r>
              <a:rPr lang="en-US" sz="1800" baseline="-25000">
                <a:latin typeface="Arial" charset="0"/>
              </a:rPr>
              <a:t>p</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8418" name="Rectangle 1026"/>
          <p:cNvSpPr>
            <a:spLocks noGrp="1" noChangeArrowheads="1"/>
          </p:cNvSpPr>
          <p:nvPr>
            <p:ph type="title"/>
          </p:nvPr>
        </p:nvSpPr>
        <p:spPr>
          <a:xfrm>
            <a:off x="838200" y="-166687"/>
            <a:ext cx="8229600" cy="1143000"/>
          </a:xfrm>
        </p:spPr>
        <p:txBody>
          <a:bodyPr>
            <a:normAutofit/>
          </a:bodyPr>
          <a:lstStyle/>
          <a:p>
            <a:r>
              <a:rPr lang="en-US" sz="2800" dirty="0">
                <a:latin typeface="Arial"/>
                <a:cs typeface="Arial"/>
              </a:rPr>
              <a:t>Modeling anisotropic breakouts in the Fortune Bay shale with the given in situ stress state</a:t>
            </a:r>
          </a:p>
        </p:txBody>
      </p:sp>
      <p:sp>
        <p:nvSpPr>
          <p:cNvPr id="188419" name="Rectangle 1027"/>
          <p:cNvSpPr>
            <a:spLocks noChangeArrowheads="1"/>
          </p:cNvSpPr>
          <p:nvPr/>
        </p:nvSpPr>
        <p:spPr bwMode="auto">
          <a:xfrm>
            <a:off x="92075" y="6477000"/>
            <a:ext cx="1355725" cy="303213"/>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88420" name="Picture 1028" descr="Fig 10"/>
          <p:cNvPicPr>
            <a:picLocks noChangeAspect="1" noChangeArrowheads="1"/>
          </p:cNvPicPr>
          <p:nvPr/>
        </p:nvPicPr>
        <p:blipFill>
          <a:blip r:embed="rId3"/>
          <a:srcRect r="16327" b="4121"/>
          <a:stretch>
            <a:fillRect/>
          </a:stretch>
        </p:blipFill>
        <p:spPr bwMode="auto">
          <a:xfrm>
            <a:off x="257175" y="1539875"/>
            <a:ext cx="5076825" cy="5318125"/>
          </a:xfrm>
          <a:prstGeom prst="rect">
            <a:avLst/>
          </a:prstGeom>
          <a:noFill/>
        </p:spPr>
      </p:pic>
      <p:sp>
        <p:nvSpPr>
          <p:cNvPr id="188421" name="Text Box 1029"/>
          <p:cNvSpPr txBox="1">
            <a:spLocks noChangeArrowheads="1"/>
          </p:cNvSpPr>
          <p:nvPr/>
        </p:nvSpPr>
        <p:spPr bwMode="auto">
          <a:xfrm>
            <a:off x="381000" y="1293813"/>
            <a:ext cx="1990725" cy="346075"/>
          </a:xfrm>
          <a:prstGeom prst="rect">
            <a:avLst/>
          </a:prstGeom>
          <a:solidFill>
            <a:schemeClr val="bg1"/>
          </a:solidFill>
          <a:ln w="9525">
            <a:solidFill>
              <a:srgbClr val="333399"/>
            </a:solidFill>
            <a:miter lim="800000"/>
            <a:headEnd/>
            <a:tailEnd/>
          </a:ln>
          <a:effectLst/>
        </p:spPr>
        <p:txBody>
          <a:bodyPr wrap="none">
            <a:prstTxWarp prst="textNoShape">
              <a:avLst/>
            </a:prstTxWarp>
            <a:spAutoFit/>
          </a:bodyPr>
          <a:lstStyle/>
          <a:p>
            <a:r>
              <a:rPr lang="en-US" sz="1600" b="1">
                <a:solidFill>
                  <a:srgbClr val="333399"/>
                </a:solidFill>
                <a:latin typeface="Arial" charset="0"/>
              </a:rPr>
              <a:t>Anisotropic failure</a:t>
            </a:r>
          </a:p>
        </p:txBody>
      </p:sp>
      <p:sp>
        <p:nvSpPr>
          <p:cNvPr id="188422" name="Text Box 1030"/>
          <p:cNvSpPr txBox="1">
            <a:spLocks noChangeArrowheads="1"/>
          </p:cNvSpPr>
          <p:nvPr/>
        </p:nvSpPr>
        <p:spPr bwMode="auto">
          <a:xfrm>
            <a:off x="1304925" y="3484563"/>
            <a:ext cx="1249363" cy="274637"/>
          </a:xfrm>
          <a:prstGeom prst="rect">
            <a:avLst/>
          </a:prstGeom>
          <a:noFill/>
          <a:ln w="9525">
            <a:noFill/>
            <a:miter lim="800000"/>
            <a:headEnd/>
            <a:tailEnd/>
          </a:ln>
          <a:effectLst/>
        </p:spPr>
        <p:txBody>
          <a:bodyPr wrap="none">
            <a:prstTxWarp prst="textNoShape">
              <a:avLst/>
            </a:prstTxWarp>
            <a:spAutoFit/>
          </a:bodyPr>
          <a:lstStyle/>
          <a:p>
            <a:r>
              <a:rPr lang="en-US" sz="1200" b="1">
                <a:solidFill>
                  <a:srgbClr val="990000"/>
                </a:solidFill>
                <a:latin typeface="Arial" charset="0"/>
              </a:rPr>
              <a:t>MW = 10.5 ppg</a:t>
            </a:r>
          </a:p>
        </p:txBody>
      </p:sp>
      <p:sp>
        <p:nvSpPr>
          <p:cNvPr id="188423" name="Rectangle 1031"/>
          <p:cNvSpPr>
            <a:spLocks noChangeArrowheads="1"/>
          </p:cNvSpPr>
          <p:nvPr/>
        </p:nvSpPr>
        <p:spPr bwMode="auto">
          <a:xfrm>
            <a:off x="1219200" y="3810000"/>
            <a:ext cx="3200400" cy="3048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88425" name="Text Box 1033"/>
          <p:cNvSpPr txBox="1">
            <a:spLocks noChangeArrowheads="1"/>
          </p:cNvSpPr>
          <p:nvPr/>
        </p:nvSpPr>
        <p:spPr bwMode="auto">
          <a:xfrm>
            <a:off x="587375" y="4073525"/>
            <a:ext cx="1720850" cy="346075"/>
          </a:xfrm>
          <a:prstGeom prst="rect">
            <a:avLst/>
          </a:prstGeom>
          <a:noFill/>
          <a:ln w="9525">
            <a:solidFill>
              <a:srgbClr val="333399"/>
            </a:solidFill>
            <a:miter lim="800000"/>
            <a:headEnd/>
            <a:tailEnd/>
          </a:ln>
          <a:effectLst/>
        </p:spPr>
        <p:txBody>
          <a:bodyPr wrap="none">
            <a:prstTxWarp prst="textNoShape">
              <a:avLst/>
            </a:prstTxWarp>
            <a:spAutoFit/>
          </a:bodyPr>
          <a:lstStyle/>
          <a:p>
            <a:r>
              <a:rPr lang="en-US" sz="1600" b="1">
                <a:solidFill>
                  <a:srgbClr val="333399"/>
                </a:solidFill>
                <a:latin typeface="Arial" charset="0"/>
              </a:rPr>
              <a:t>Isotropic failure</a:t>
            </a:r>
          </a:p>
        </p:txBody>
      </p:sp>
      <p:sp>
        <p:nvSpPr>
          <p:cNvPr id="188426" name="Text Box 1034"/>
          <p:cNvSpPr txBox="1">
            <a:spLocks noChangeArrowheads="1"/>
          </p:cNvSpPr>
          <p:nvPr/>
        </p:nvSpPr>
        <p:spPr bwMode="auto">
          <a:xfrm>
            <a:off x="3194050" y="1293813"/>
            <a:ext cx="1990725" cy="346075"/>
          </a:xfrm>
          <a:prstGeom prst="rect">
            <a:avLst/>
          </a:prstGeom>
          <a:solidFill>
            <a:schemeClr val="bg1"/>
          </a:solidFill>
          <a:ln w="9525">
            <a:solidFill>
              <a:srgbClr val="333399"/>
            </a:solidFill>
            <a:miter lim="800000"/>
            <a:headEnd/>
            <a:tailEnd/>
          </a:ln>
          <a:effectLst/>
        </p:spPr>
        <p:txBody>
          <a:bodyPr wrap="none">
            <a:prstTxWarp prst="textNoShape">
              <a:avLst/>
            </a:prstTxWarp>
            <a:spAutoFit/>
          </a:bodyPr>
          <a:lstStyle/>
          <a:p>
            <a:r>
              <a:rPr lang="en-US" sz="1600" b="1">
                <a:solidFill>
                  <a:srgbClr val="333399"/>
                </a:solidFill>
                <a:latin typeface="Arial" charset="0"/>
              </a:rPr>
              <a:t>Anisotropic failure</a:t>
            </a:r>
          </a:p>
        </p:txBody>
      </p:sp>
      <p:sp>
        <p:nvSpPr>
          <p:cNvPr id="188427" name="Text Box 1035"/>
          <p:cNvSpPr txBox="1">
            <a:spLocks noChangeArrowheads="1"/>
          </p:cNvSpPr>
          <p:nvPr/>
        </p:nvSpPr>
        <p:spPr bwMode="auto">
          <a:xfrm>
            <a:off x="4244975" y="3484563"/>
            <a:ext cx="1122363" cy="274637"/>
          </a:xfrm>
          <a:prstGeom prst="rect">
            <a:avLst/>
          </a:prstGeom>
          <a:noFill/>
          <a:ln w="9525">
            <a:noFill/>
            <a:miter lim="800000"/>
            <a:headEnd/>
            <a:tailEnd/>
          </a:ln>
          <a:effectLst/>
        </p:spPr>
        <p:txBody>
          <a:bodyPr wrap="none">
            <a:prstTxWarp prst="textNoShape">
              <a:avLst/>
            </a:prstTxWarp>
            <a:spAutoFit/>
          </a:bodyPr>
          <a:lstStyle/>
          <a:p>
            <a:r>
              <a:rPr lang="en-US" sz="1200" b="1">
                <a:solidFill>
                  <a:srgbClr val="990000"/>
                </a:solidFill>
                <a:latin typeface="Arial" charset="0"/>
              </a:rPr>
              <a:t>MW = 12 ppg</a:t>
            </a:r>
          </a:p>
        </p:txBody>
      </p:sp>
      <p:sp>
        <p:nvSpPr>
          <p:cNvPr id="188428" name="Text Box 1036"/>
          <p:cNvSpPr txBox="1">
            <a:spLocks noChangeArrowheads="1"/>
          </p:cNvSpPr>
          <p:nvPr/>
        </p:nvSpPr>
        <p:spPr bwMode="auto">
          <a:xfrm>
            <a:off x="3721100" y="4038600"/>
            <a:ext cx="1130300" cy="346075"/>
          </a:xfrm>
          <a:prstGeom prst="rect">
            <a:avLst/>
          </a:prstGeom>
          <a:solidFill>
            <a:schemeClr val="bg1"/>
          </a:solidFill>
          <a:ln w="9525">
            <a:solidFill>
              <a:srgbClr val="333399"/>
            </a:solidFill>
            <a:miter lim="800000"/>
            <a:headEnd/>
            <a:tailEnd/>
          </a:ln>
          <a:effectLst/>
        </p:spPr>
        <p:txBody>
          <a:bodyPr wrap="none">
            <a:prstTxWarp prst="textNoShape">
              <a:avLst/>
            </a:prstTxWarp>
            <a:spAutoFit/>
          </a:bodyPr>
          <a:lstStyle/>
          <a:p>
            <a:r>
              <a:rPr lang="en-US" sz="1600" b="1">
                <a:solidFill>
                  <a:srgbClr val="333399"/>
                </a:solidFill>
                <a:latin typeface="Arial" charset="0"/>
              </a:rPr>
              <a:t>Observed</a:t>
            </a:r>
          </a:p>
        </p:txBody>
      </p:sp>
      <p:sp>
        <p:nvSpPr>
          <p:cNvPr id="188429" name="Text Box 1037"/>
          <p:cNvSpPr txBox="1">
            <a:spLocks noChangeArrowheads="1"/>
          </p:cNvSpPr>
          <p:nvPr/>
        </p:nvSpPr>
        <p:spPr bwMode="auto">
          <a:xfrm>
            <a:off x="5486400" y="1447800"/>
            <a:ext cx="3429000" cy="1852613"/>
          </a:xfrm>
          <a:prstGeom prst="rect">
            <a:avLst/>
          </a:prstGeom>
          <a:noFill/>
          <a:ln w="9525">
            <a:noFill/>
            <a:miter lim="800000"/>
            <a:headEnd/>
            <a:tailEnd/>
          </a:ln>
          <a:effectLst/>
        </p:spPr>
        <p:txBody>
          <a:bodyPr>
            <a:prstTxWarp prst="textNoShape">
              <a:avLst/>
            </a:prstTxWarp>
            <a:spAutoFit/>
          </a:bodyPr>
          <a:lstStyle/>
          <a:p>
            <a:pPr marL="169863" indent="-169863">
              <a:spcAft>
                <a:spcPct val="35000"/>
              </a:spcAft>
            </a:pPr>
            <a:r>
              <a:rPr lang="en-US" sz="1800" u="sng">
                <a:latin typeface="Arial" charset="0"/>
              </a:rPr>
              <a:t>Bedding plane properties</a:t>
            </a:r>
            <a:r>
              <a:rPr lang="en-US" sz="1800">
                <a:latin typeface="Arial" charset="0"/>
              </a:rPr>
              <a:t>:</a:t>
            </a:r>
          </a:p>
          <a:p>
            <a:pPr marL="169863" indent="-169863">
              <a:spcAft>
                <a:spcPct val="35000"/>
              </a:spcAft>
              <a:buFontTx/>
              <a:buChar char="•"/>
            </a:pPr>
            <a:r>
              <a:rPr lang="en-US" sz="1800">
                <a:latin typeface="Arial" charset="0"/>
              </a:rPr>
              <a:t>dip = 8</a:t>
            </a:r>
            <a:r>
              <a:rPr lang="en-US" sz="1800">
                <a:latin typeface="Arial" charset="0"/>
                <a:ea typeface="Arial" charset="0"/>
                <a:cs typeface="Arial" charset="0"/>
              </a:rPr>
              <a:t>°</a:t>
            </a:r>
            <a:r>
              <a:rPr lang="en-US" sz="1800">
                <a:latin typeface="Arial" charset="0"/>
              </a:rPr>
              <a:t>  (from core data)</a:t>
            </a:r>
          </a:p>
          <a:p>
            <a:pPr marL="169863" indent="-169863">
              <a:spcAft>
                <a:spcPct val="35000"/>
              </a:spcAft>
              <a:buFontTx/>
              <a:buChar char="•"/>
            </a:pPr>
            <a:r>
              <a:rPr lang="en-US" sz="1800">
                <a:latin typeface="Arial" charset="0"/>
              </a:rPr>
              <a:t>Azi = 23</a:t>
            </a:r>
            <a:r>
              <a:rPr lang="en-US" sz="1800">
                <a:latin typeface="Arial" charset="0"/>
                <a:ea typeface="Arial" charset="0"/>
                <a:cs typeface="Arial" charset="0"/>
              </a:rPr>
              <a:t>°</a:t>
            </a:r>
            <a:r>
              <a:rPr lang="en-US" sz="1800">
                <a:latin typeface="Arial" charset="0"/>
              </a:rPr>
              <a:t> (from core data)</a:t>
            </a:r>
          </a:p>
          <a:p>
            <a:pPr marL="169863" indent="-169863">
              <a:spcAft>
                <a:spcPct val="35000"/>
              </a:spcAft>
              <a:buFontTx/>
              <a:buChar char="•"/>
            </a:pPr>
            <a:r>
              <a:rPr lang="en-US" sz="1800">
                <a:latin typeface="Arial" charset="0"/>
              </a:rPr>
              <a:t>S</a:t>
            </a:r>
            <a:r>
              <a:rPr lang="en-US" sz="1800" baseline="-25000">
                <a:latin typeface="Arial" charset="0"/>
              </a:rPr>
              <a:t>0</a:t>
            </a:r>
            <a:r>
              <a:rPr lang="en-US" sz="1800">
                <a:latin typeface="Arial" charset="0"/>
              </a:rPr>
              <a:t> = 4.8 MPa (from lab data)</a:t>
            </a:r>
          </a:p>
          <a:p>
            <a:pPr marL="169863" indent="-169863">
              <a:spcAft>
                <a:spcPct val="35000"/>
              </a:spcAft>
              <a:buFontTx/>
              <a:buChar char="•"/>
            </a:pPr>
            <a:r>
              <a:rPr lang="en-US" sz="1800">
                <a:latin typeface="Arial" charset="0"/>
              </a:rPr>
              <a:t> </a:t>
            </a:r>
            <a:r>
              <a:rPr lang="en-US" sz="1800">
                <a:latin typeface="Symbol" charset="2"/>
              </a:rPr>
              <a:t>m</a:t>
            </a:r>
            <a:r>
              <a:rPr lang="en-US" sz="1800" baseline="-25000">
                <a:latin typeface="Arial" charset="0"/>
              </a:rPr>
              <a:t>s</a:t>
            </a:r>
            <a:r>
              <a:rPr lang="en-US" sz="1800">
                <a:latin typeface="Arial" charset="0"/>
              </a:rPr>
              <a:t> = 0.21 (from lab data)</a:t>
            </a:r>
          </a:p>
        </p:txBody>
      </p:sp>
      <p:sp>
        <p:nvSpPr>
          <p:cNvPr id="188430" name="Text Box 1038"/>
          <p:cNvSpPr txBox="1">
            <a:spLocks noChangeArrowheads="1"/>
          </p:cNvSpPr>
          <p:nvPr/>
        </p:nvSpPr>
        <p:spPr bwMode="auto">
          <a:xfrm>
            <a:off x="5535613" y="3429000"/>
            <a:ext cx="3455987" cy="2767013"/>
          </a:xfrm>
          <a:prstGeom prst="rect">
            <a:avLst/>
          </a:prstGeom>
          <a:solidFill>
            <a:schemeClr val="bg1"/>
          </a:solidFill>
          <a:ln w="19050">
            <a:noFill/>
            <a:miter lim="800000"/>
            <a:headEnd/>
            <a:tailEnd/>
          </a:ln>
          <a:effectLst/>
        </p:spPr>
        <p:txBody>
          <a:bodyPr>
            <a:prstTxWarp prst="textNoShape">
              <a:avLst/>
            </a:prstTxWarp>
            <a:spAutoFit/>
          </a:bodyPr>
          <a:lstStyle/>
          <a:p>
            <a:r>
              <a:rPr lang="en-US" sz="1800" u="sng">
                <a:solidFill>
                  <a:srgbClr val="FF0000"/>
                </a:solidFill>
                <a:latin typeface="Arial" charset="0"/>
              </a:rPr>
              <a:t>Result</a:t>
            </a:r>
            <a:r>
              <a:rPr lang="en-US" sz="1800">
                <a:solidFill>
                  <a:srgbClr val="FF0000"/>
                </a:solidFill>
                <a:latin typeface="Arial" charset="0"/>
              </a:rPr>
              <a:t>: </a:t>
            </a:r>
          </a:p>
          <a:p>
            <a:pPr>
              <a:spcBef>
                <a:spcPct val="25000"/>
              </a:spcBef>
            </a:pPr>
            <a:r>
              <a:rPr lang="en-US" sz="1800">
                <a:solidFill>
                  <a:srgbClr val="FF0000"/>
                </a:solidFill>
                <a:latin typeface="Arial" charset="0"/>
              </a:rPr>
              <a:t>The in situ stress tensor</a:t>
            </a:r>
          </a:p>
          <a:p>
            <a:pPr>
              <a:spcBef>
                <a:spcPct val="25000"/>
              </a:spcBef>
            </a:pPr>
            <a:r>
              <a:rPr lang="en-US" sz="1800">
                <a:solidFill>
                  <a:srgbClr val="FF0000"/>
                </a:solidFill>
                <a:latin typeface="Arial" charset="0"/>
              </a:rPr>
              <a:t>derived in this study and the</a:t>
            </a:r>
          </a:p>
          <a:p>
            <a:pPr>
              <a:spcBef>
                <a:spcPct val="25000"/>
              </a:spcBef>
            </a:pPr>
            <a:r>
              <a:rPr lang="en-US" sz="1800">
                <a:solidFill>
                  <a:srgbClr val="FF0000"/>
                </a:solidFill>
                <a:latin typeface="Arial" charset="0"/>
              </a:rPr>
              <a:t>bedding plane properties</a:t>
            </a:r>
          </a:p>
          <a:p>
            <a:pPr>
              <a:spcBef>
                <a:spcPct val="25000"/>
              </a:spcBef>
            </a:pPr>
            <a:r>
              <a:rPr lang="en-US" sz="1800">
                <a:solidFill>
                  <a:srgbClr val="FF0000"/>
                </a:solidFill>
                <a:latin typeface="Arial" charset="0"/>
              </a:rPr>
              <a:t>measured in the lab can</a:t>
            </a:r>
          </a:p>
          <a:p>
            <a:pPr>
              <a:spcBef>
                <a:spcPct val="25000"/>
              </a:spcBef>
            </a:pPr>
            <a:r>
              <a:rPr lang="en-US" sz="1800">
                <a:solidFill>
                  <a:srgbClr val="FF0000"/>
                </a:solidFill>
                <a:latin typeface="Arial" charset="0"/>
              </a:rPr>
              <a:t>account for the anisotropic</a:t>
            </a:r>
          </a:p>
          <a:p>
            <a:pPr>
              <a:spcBef>
                <a:spcPct val="25000"/>
              </a:spcBef>
            </a:pPr>
            <a:r>
              <a:rPr lang="en-US" sz="1800">
                <a:solidFill>
                  <a:srgbClr val="FF0000"/>
                </a:solidFill>
                <a:latin typeface="Arial" charset="0"/>
              </a:rPr>
              <a:t>breakouts seen in the Fortune</a:t>
            </a:r>
          </a:p>
          <a:p>
            <a:pPr>
              <a:spcBef>
                <a:spcPct val="25000"/>
              </a:spcBef>
            </a:pPr>
            <a:r>
              <a:rPr lang="en-US" sz="1800">
                <a:solidFill>
                  <a:srgbClr val="FF0000"/>
                </a:solidFill>
                <a:latin typeface="Arial" charset="0"/>
              </a:rPr>
              <a:t>Bay shale</a:t>
            </a:r>
          </a:p>
        </p:txBody>
      </p:sp>
      <p:grpSp>
        <p:nvGrpSpPr>
          <p:cNvPr id="14"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9442" name="Rectangle 1026"/>
          <p:cNvSpPr>
            <a:spLocks noGrp="1" noChangeArrowheads="1"/>
          </p:cNvSpPr>
          <p:nvPr>
            <p:ph type="title"/>
          </p:nvPr>
        </p:nvSpPr>
        <p:spPr>
          <a:xfrm>
            <a:off x="749300" y="12700"/>
            <a:ext cx="7772400" cy="762000"/>
          </a:xfrm>
        </p:spPr>
        <p:txBody>
          <a:bodyPr>
            <a:noAutofit/>
          </a:bodyPr>
          <a:lstStyle/>
          <a:p>
            <a:r>
              <a:rPr lang="en-US" sz="3200" dirty="0">
                <a:latin typeface="Arial"/>
                <a:cs typeface="Arial"/>
              </a:rPr>
              <a:t>Predicting stability in the</a:t>
            </a:r>
            <a:br>
              <a:rPr lang="en-US" sz="3200" dirty="0">
                <a:latin typeface="Arial"/>
                <a:cs typeface="Arial"/>
              </a:rPr>
            </a:br>
            <a:r>
              <a:rPr lang="en-US" sz="3200" dirty="0">
                <a:latin typeface="Arial"/>
                <a:cs typeface="Arial"/>
              </a:rPr>
              <a:t>Fortune Bay shale for well GIG-3</a:t>
            </a:r>
          </a:p>
        </p:txBody>
      </p:sp>
      <p:grpSp>
        <p:nvGrpSpPr>
          <p:cNvPr id="2" name="Group 1027"/>
          <p:cNvGrpSpPr>
            <a:grpSpLocks/>
          </p:cNvGrpSpPr>
          <p:nvPr/>
        </p:nvGrpSpPr>
        <p:grpSpPr bwMode="auto">
          <a:xfrm>
            <a:off x="5094288" y="990600"/>
            <a:ext cx="3211512" cy="3676650"/>
            <a:chOff x="3283" y="1009"/>
            <a:chExt cx="2023" cy="2316"/>
          </a:xfrm>
        </p:grpSpPr>
        <p:pic>
          <p:nvPicPr>
            <p:cNvPr id="189444" name="Picture 1028" descr="Fig 11b"/>
            <p:cNvPicPr>
              <a:picLocks noChangeAspect="1" noChangeArrowheads="1"/>
            </p:cNvPicPr>
            <p:nvPr/>
          </p:nvPicPr>
          <p:blipFill>
            <a:blip r:embed="rId3"/>
            <a:srcRect/>
            <a:stretch>
              <a:fillRect/>
            </a:stretch>
          </p:blipFill>
          <p:spPr bwMode="auto">
            <a:xfrm>
              <a:off x="3283" y="1009"/>
              <a:ext cx="1978" cy="2316"/>
            </a:xfrm>
            <a:prstGeom prst="rect">
              <a:avLst/>
            </a:prstGeom>
            <a:noFill/>
          </p:spPr>
        </p:pic>
        <p:sp>
          <p:nvSpPr>
            <p:cNvPr id="189445" name="Text Box 1029"/>
            <p:cNvSpPr txBox="1">
              <a:spLocks noChangeArrowheads="1"/>
            </p:cNvSpPr>
            <p:nvPr/>
          </p:nvSpPr>
          <p:spPr bwMode="auto">
            <a:xfrm>
              <a:off x="4523" y="2753"/>
              <a:ext cx="783" cy="192"/>
            </a:xfrm>
            <a:prstGeom prst="rect">
              <a:avLst/>
            </a:prstGeom>
            <a:noFill/>
            <a:ln w="9525">
              <a:noFill/>
              <a:miter lim="800000"/>
              <a:headEnd/>
              <a:tailEnd/>
            </a:ln>
            <a:effectLst/>
          </p:spPr>
          <p:txBody>
            <a:bodyPr wrap="none">
              <a:prstTxWarp prst="textNoShape">
                <a:avLst/>
              </a:prstTxWarp>
              <a:spAutoFit/>
            </a:bodyPr>
            <a:lstStyle/>
            <a:p>
              <a:r>
                <a:rPr lang="en-US" sz="1400">
                  <a:solidFill>
                    <a:srgbClr val="333399"/>
                  </a:solidFill>
                  <a:latin typeface="Arial" charset="0"/>
                </a:rPr>
                <a:t>MW = 12 ppg</a:t>
              </a:r>
            </a:p>
          </p:txBody>
        </p:sp>
      </p:grpSp>
      <p:grpSp>
        <p:nvGrpSpPr>
          <p:cNvPr id="3" name="Group 1030"/>
          <p:cNvGrpSpPr>
            <a:grpSpLocks/>
          </p:cNvGrpSpPr>
          <p:nvPr/>
        </p:nvGrpSpPr>
        <p:grpSpPr bwMode="auto">
          <a:xfrm>
            <a:off x="685800" y="990600"/>
            <a:ext cx="3292475" cy="3689350"/>
            <a:chOff x="662" y="991"/>
            <a:chExt cx="2074" cy="2324"/>
          </a:xfrm>
        </p:grpSpPr>
        <p:pic>
          <p:nvPicPr>
            <p:cNvPr id="189447" name="Picture 1031" descr="Fig 11a"/>
            <p:cNvPicPr>
              <a:picLocks noChangeAspect="1" noChangeArrowheads="1"/>
            </p:cNvPicPr>
            <p:nvPr/>
          </p:nvPicPr>
          <p:blipFill>
            <a:blip r:embed="rId4"/>
            <a:srcRect/>
            <a:stretch>
              <a:fillRect/>
            </a:stretch>
          </p:blipFill>
          <p:spPr bwMode="auto">
            <a:xfrm>
              <a:off x="662" y="991"/>
              <a:ext cx="2028" cy="2324"/>
            </a:xfrm>
            <a:prstGeom prst="rect">
              <a:avLst/>
            </a:prstGeom>
            <a:noFill/>
          </p:spPr>
        </p:pic>
        <p:sp>
          <p:nvSpPr>
            <p:cNvPr id="189448" name="Text Box 1032"/>
            <p:cNvSpPr txBox="1">
              <a:spLocks noChangeArrowheads="1"/>
            </p:cNvSpPr>
            <p:nvPr/>
          </p:nvSpPr>
          <p:spPr bwMode="auto">
            <a:xfrm>
              <a:off x="2081" y="2707"/>
              <a:ext cx="655" cy="192"/>
            </a:xfrm>
            <a:prstGeom prst="rect">
              <a:avLst/>
            </a:prstGeom>
            <a:noFill/>
            <a:ln w="9525">
              <a:noFill/>
              <a:miter lim="800000"/>
              <a:headEnd/>
              <a:tailEnd/>
            </a:ln>
            <a:effectLst/>
          </p:spPr>
          <p:txBody>
            <a:bodyPr wrap="none">
              <a:prstTxWarp prst="textNoShape">
                <a:avLst/>
              </a:prstTxWarp>
              <a:spAutoFit/>
            </a:bodyPr>
            <a:lstStyle/>
            <a:p>
              <a:r>
                <a:rPr lang="en-US" sz="1400">
                  <a:solidFill>
                    <a:srgbClr val="333399"/>
                  </a:solidFill>
                  <a:latin typeface="Arial" charset="0"/>
                </a:rPr>
                <a:t>wBO = 75</a:t>
              </a:r>
              <a:r>
                <a:rPr lang="en-US" sz="1400">
                  <a:solidFill>
                    <a:srgbClr val="333399"/>
                  </a:solidFill>
                  <a:latin typeface="Arial" charset="0"/>
                  <a:ea typeface="Arial" charset="0"/>
                  <a:cs typeface="Arial" charset="0"/>
                </a:rPr>
                <a:t>°</a:t>
              </a:r>
              <a:endParaRPr lang="en-US" sz="1400">
                <a:solidFill>
                  <a:srgbClr val="333399"/>
                </a:solidFill>
                <a:latin typeface="Arial" charset="0"/>
              </a:endParaRPr>
            </a:p>
          </p:txBody>
        </p:sp>
      </p:grpSp>
      <p:sp>
        <p:nvSpPr>
          <p:cNvPr id="189449" name="Text Box 1033"/>
          <p:cNvSpPr txBox="1">
            <a:spLocks noChangeArrowheads="1"/>
          </p:cNvSpPr>
          <p:nvPr/>
        </p:nvSpPr>
        <p:spPr bwMode="auto">
          <a:xfrm>
            <a:off x="838200" y="4724400"/>
            <a:ext cx="7154863" cy="1739900"/>
          </a:xfrm>
          <a:prstGeom prst="rect">
            <a:avLst/>
          </a:prstGeom>
          <a:noFill/>
          <a:ln w="9525">
            <a:noFill/>
            <a:miter lim="800000"/>
            <a:headEnd/>
            <a:tailEnd/>
          </a:ln>
          <a:effectLst/>
        </p:spPr>
        <p:txBody>
          <a:bodyPr wrap="none">
            <a:prstTxWarp prst="textNoShape">
              <a:avLst/>
            </a:prstTxWarp>
            <a:spAutoFit/>
          </a:bodyPr>
          <a:lstStyle/>
          <a:p>
            <a:pPr marL="233363" indent="-233363"/>
            <a:r>
              <a:rPr lang="en-US" sz="1800">
                <a:solidFill>
                  <a:srgbClr val="990000"/>
                </a:solidFill>
                <a:latin typeface="Arial" charset="0"/>
              </a:rPr>
              <a:t>Assuming anisotropic behavior</a:t>
            </a:r>
          </a:p>
          <a:p>
            <a:pPr marL="233363" indent="-233363">
              <a:buFontTx/>
              <a:buChar char="•"/>
            </a:pPr>
            <a:r>
              <a:rPr lang="en-US" sz="1800"/>
              <a:t>There exists a steep stability gradient for deviations between 25</a:t>
            </a:r>
            <a:r>
              <a:rPr lang="en-US" sz="1800">
                <a:ea typeface="Arial" charset="0"/>
                <a:cs typeface="Arial" charset="0"/>
              </a:rPr>
              <a:t>°</a:t>
            </a:r>
            <a:r>
              <a:rPr lang="en-US" sz="1800"/>
              <a:t> and 45 </a:t>
            </a:r>
            <a:r>
              <a:rPr lang="en-US" sz="1800">
                <a:ea typeface="Arial" charset="0"/>
                <a:cs typeface="Arial" charset="0"/>
              </a:rPr>
              <a:t>°</a:t>
            </a:r>
          </a:p>
          <a:p>
            <a:pPr marL="233363" indent="-233363">
              <a:buFontTx/>
              <a:buChar char="•"/>
            </a:pPr>
            <a:r>
              <a:rPr lang="en-US" sz="1800"/>
              <a:t>Well PG-2 is oriented less favorably in the current stress field</a:t>
            </a:r>
          </a:p>
          <a:p>
            <a:pPr marL="233363" indent="-233363">
              <a:buFontTx/>
              <a:buChar char="•"/>
            </a:pPr>
            <a:r>
              <a:rPr lang="en-US" sz="1800"/>
              <a:t>Well GIG-3 is oriented more favorably in the current stress field</a:t>
            </a:r>
          </a:p>
          <a:p>
            <a:pPr marL="233363" indent="-233363">
              <a:buFontTx/>
              <a:buChar char="•"/>
            </a:pPr>
            <a:r>
              <a:rPr lang="en-US" sz="1800"/>
              <a:t>Severe stability problems can be avoided for GIG-3 with a maximum</a:t>
            </a:r>
          </a:p>
          <a:p>
            <a:pPr marL="233363" indent="-233363"/>
            <a:r>
              <a:rPr lang="en-US" sz="1800"/>
              <a:t>    mud weight of 11.5 ppg if deviation &lt; 30 </a:t>
            </a:r>
            <a:r>
              <a:rPr lang="en-US" sz="1800">
                <a:ea typeface="Arial" charset="0"/>
                <a:cs typeface="Arial" charset="0"/>
              </a:rPr>
              <a:t>°</a:t>
            </a:r>
          </a:p>
        </p:txBody>
      </p:sp>
      <p:sp>
        <p:nvSpPr>
          <p:cNvPr id="189450" name="Text Box 1034"/>
          <p:cNvSpPr txBox="1">
            <a:spLocks noChangeArrowheads="1"/>
          </p:cNvSpPr>
          <p:nvPr/>
        </p:nvSpPr>
        <p:spPr bwMode="auto">
          <a:xfrm>
            <a:off x="3906838" y="1130300"/>
            <a:ext cx="1198562" cy="314325"/>
          </a:xfrm>
          <a:prstGeom prst="rect">
            <a:avLst/>
          </a:prstGeom>
          <a:noFill/>
          <a:ln w="9525">
            <a:solidFill>
              <a:srgbClr val="333399"/>
            </a:solidFill>
            <a:miter lim="800000"/>
            <a:headEnd/>
            <a:tailEnd/>
          </a:ln>
          <a:effectLst/>
        </p:spPr>
        <p:txBody>
          <a:bodyPr wrap="none">
            <a:prstTxWarp prst="textNoShape">
              <a:avLst/>
            </a:prstTxWarp>
            <a:spAutoFit/>
          </a:bodyPr>
          <a:lstStyle/>
          <a:p>
            <a:r>
              <a:rPr lang="en-US" sz="1400" b="1">
                <a:solidFill>
                  <a:srgbClr val="333399"/>
                </a:solidFill>
                <a:latin typeface="Arial" charset="0"/>
              </a:rPr>
              <a:t>C</a:t>
            </a:r>
            <a:r>
              <a:rPr lang="en-US" sz="1400" b="1" baseline="-25000">
                <a:solidFill>
                  <a:srgbClr val="333399"/>
                </a:solidFill>
                <a:latin typeface="Arial" charset="0"/>
              </a:rPr>
              <a:t>0</a:t>
            </a:r>
            <a:r>
              <a:rPr lang="en-US" sz="1400" b="1">
                <a:solidFill>
                  <a:srgbClr val="333399"/>
                </a:solidFill>
                <a:latin typeface="Arial" charset="0"/>
              </a:rPr>
              <a:t> = 55 MPa</a:t>
            </a:r>
            <a:endParaRPr lang="en-US" b="1">
              <a:solidFill>
                <a:srgbClr val="333399"/>
              </a:solidFill>
            </a:endParaRP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90466" name="Picture 2" descr="Fig 12a"/>
          <p:cNvPicPr>
            <a:picLocks noChangeAspect="1" noChangeArrowheads="1"/>
          </p:cNvPicPr>
          <p:nvPr/>
        </p:nvPicPr>
        <p:blipFill>
          <a:blip r:embed="rId3"/>
          <a:srcRect/>
          <a:stretch>
            <a:fillRect/>
          </a:stretch>
        </p:blipFill>
        <p:spPr bwMode="auto">
          <a:xfrm>
            <a:off x="893763" y="1143000"/>
            <a:ext cx="3103562" cy="3700463"/>
          </a:xfrm>
          <a:prstGeom prst="rect">
            <a:avLst/>
          </a:prstGeom>
          <a:noFill/>
        </p:spPr>
      </p:pic>
      <p:pic>
        <p:nvPicPr>
          <p:cNvPr id="190467" name="Picture 3" descr="Fig 12b"/>
          <p:cNvPicPr>
            <a:picLocks noChangeAspect="1" noChangeArrowheads="1"/>
          </p:cNvPicPr>
          <p:nvPr/>
        </p:nvPicPr>
        <p:blipFill>
          <a:blip r:embed="rId4"/>
          <a:srcRect/>
          <a:stretch>
            <a:fillRect/>
          </a:stretch>
        </p:blipFill>
        <p:spPr bwMode="auto">
          <a:xfrm>
            <a:off x="5226050" y="1143000"/>
            <a:ext cx="3079750" cy="3689350"/>
          </a:xfrm>
          <a:prstGeom prst="rect">
            <a:avLst/>
          </a:prstGeom>
          <a:noFill/>
        </p:spPr>
      </p:pic>
      <p:sp>
        <p:nvSpPr>
          <p:cNvPr id="190468" name="Rectangle 4"/>
          <p:cNvSpPr>
            <a:spLocks noChangeArrowheads="1"/>
          </p:cNvSpPr>
          <p:nvPr/>
        </p:nvSpPr>
        <p:spPr bwMode="auto">
          <a:xfrm>
            <a:off x="762000" y="25400"/>
            <a:ext cx="7772400" cy="762000"/>
          </a:xfrm>
          <a:prstGeom prst="rect">
            <a:avLst/>
          </a:prstGeom>
          <a:noFill/>
          <a:ln w="9525">
            <a:noFill/>
            <a:miter lim="800000"/>
            <a:headEnd/>
            <a:tailEnd/>
          </a:ln>
          <a:effectLst/>
        </p:spPr>
        <p:txBody>
          <a:bodyPr anchor="ctr">
            <a:prstTxWarp prst="textNoShape">
              <a:avLst/>
            </a:prstTxWarp>
          </a:bodyPr>
          <a:lstStyle/>
          <a:p>
            <a:pPr algn="ctr"/>
            <a:r>
              <a:rPr lang="en-US" sz="3200" dirty="0">
                <a:solidFill>
                  <a:srgbClr val="000000"/>
                </a:solidFill>
                <a:latin typeface="Arial" charset="0"/>
              </a:rPr>
              <a:t>Prediction of stability in the</a:t>
            </a:r>
            <a:br>
              <a:rPr lang="en-US" sz="3200" dirty="0">
                <a:solidFill>
                  <a:srgbClr val="000000"/>
                </a:solidFill>
                <a:latin typeface="Arial" charset="0"/>
              </a:rPr>
            </a:br>
            <a:r>
              <a:rPr lang="en-US" sz="3200" dirty="0">
                <a:solidFill>
                  <a:srgbClr val="000000"/>
                </a:solidFill>
                <a:latin typeface="Arial" charset="0"/>
              </a:rPr>
              <a:t>Jeanne </a:t>
            </a:r>
            <a:r>
              <a:rPr lang="en-US" sz="3200" dirty="0" err="1">
                <a:solidFill>
                  <a:srgbClr val="000000"/>
                </a:solidFill>
                <a:latin typeface="Arial" charset="0"/>
              </a:rPr>
              <a:t>d’Arc</a:t>
            </a:r>
            <a:r>
              <a:rPr lang="en-US" sz="3200" dirty="0">
                <a:solidFill>
                  <a:srgbClr val="000000"/>
                </a:solidFill>
                <a:latin typeface="Arial" charset="0"/>
              </a:rPr>
              <a:t> reservoir for well GIG-3</a:t>
            </a:r>
          </a:p>
        </p:txBody>
      </p:sp>
      <p:sp>
        <p:nvSpPr>
          <p:cNvPr id="190469" name="Text Box 5"/>
          <p:cNvSpPr txBox="1">
            <a:spLocks noChangeArrowheads="1"/>
          </p:cNvSpPr>
          <p:nvPr/>
        </p:nvSpPr>
        <p:spPr bwMode="auto">
          <a:xfrm>
            <a:off x="762000" y="5103813"/>
            <a:ext cx="7715250" cy="915987"/>
          </a:xfrm>
          <a:prstGeom prst="rect">
            <a:avLst/>
          </a:prstGeom>
          <a:noFill/>
          <a:ln w="9525">
            <a:noFill/>
            <a:miter lim="800000"/>
            <a:headEnd/>
            <a:tailEnd/>
          </a:ln>
          <a:effectLst/>
        </p:spPr>
        <p:txBody>
          <a:bodyPr wrap="none">
            <a:prstTxWarp prst="textNoShape">
              <a:avLst/>
            </a:prstTxWarp>
            <a:spAutoFit/>
          </a:bodyPr>
          <a:lstStyle/>
          <a:p>
            <a:r>
              <a:rPr lang="en-US" sz="1800">
                <a:solidFill>
                  <a:srgbClr val="990000"/>
                </a:solidFill>
                <a:latin typeface="Arial" charset="0"/>
              </a:rPr>
              <a:t>For an isotropic Jeanne d’Arc reservoir, no stability problems are predicted</a:t>
            </a:r>
          </a:p>
          <a:p>
            <a:r>
              <a:rPr lang="en-US" sz="1800">
                <a:solidFill>
                  <a:srgbClr val="990000"/>
                </a:solidFill>
                <a:latin typeface="Arial" charset="0"/>
              </a:rPr>
              <a:t>if the mud weight is approximately 10.5 ppg even for a rock strength that is</a:t>
            </a:r>
          </a:p>
          <a:p>
            <a:r>
              <a:rPr lang="en-US" sz="1800">
                <a:solidFill>
                  <a:srgbClr val="990000"/>
                </a:solidFill>
                <a:latin typeface="Arial" charset="0"/>
              </a:rPr>
              <a:t>lower than the Fortune Bay shale.</a:t>
            </a:r>
            <a:endParaRPr lang="en-US" sz="1800">
              <a:solidFill>
                <a:srgbClr val="990000"/>
              </a:solidFill>
              <a:latin typeface="Arial" charset="0"/>
              <a:ea typeface="Arial" charset="0"/>
              <a:cs typeface="Arial" charset="0"/>
            </a:endParaRPr>
          </a:p>
        </p:txBody>
      </p:sp>
      <p:sp>
        <p:nvSpPr>
          <p:cNvPr id="190470" name="Text Box 6"/>
          <p:cNvSpPr txBox="1">
            <a:spLocks noChangeArrowheads="1"/>
          </p:cNvSpPr>
          <p:nvPr/>
        </p:nvSpPr>
        <p:spPr bwMode="auto">
          <a:xfrm>
            <a:off x="4010025" y="1254125"/>
            <a:ext cx="1198563" cy="314325"/>
          </a:xfrm>
          <a:prstGeom prst="rect">
            <a:avLst/>
          </a:prstGeom>
          <a:noFill/>
          <a:ln w="9525">
            <a:solidFill>
              <a:srgbClr val="333399"/>
            </a:solidFill>
            <a:miter lim="800000"/>
            <a:headEnd/>
            <a:tailEnd/>
          </a:ln>
          <a:effectLst/>
        </p:spPr>
        <p:txBody>
          <a:bodyPr wrap="none">
            <a:prstTxWarp prst="textNoShape">
              <a:avLst/>
            </a:prstTxWarp>
            <a:spAutoFit/>
          </a:bodyPr>
          <a:lstStyle/>
          <a:p>
            <a:r>
              <a:rPr lang="en-US" sz="1400" b="1">
                <a:solidFill>
                  <a:srgbClr val="333399"/>
                </a:solidFill>
                <a:latin typeface="Arial" charset="0"/>
              </a:rPr>
              <a:t>C</a:t>
            </a:r>
            <a:r>
              <a:rPr lang="en-US" sz="1400" b="1" baseline="-25000">
                <a:solidFill>
                  <a:srgbClr val="333399"/>
                </a:solidFill>
                <a:latin typeface="Arial" charset="0"/>
              </a:rPr>
              <a:t>0</a:t>
            </a:r>
            <a:r>
              <a:rPr lang="en-US" sz="1400" b="1">
                <a:solidFill>
                  <a:srgbClr val="333399"/>
                </a:solidFill>
                <a:latin typeface="Arial" charset="0"/>
              </a:rPr>
              <a:t> = 35 MPa</a:t>
            </a:r>
            <a:endParaRPr lang="en-US" b="1">
              <a:solidFill>
                <a:srgbClr val="333399"/>
              </a:solidFill>
            </a:endParaRPr>
          </a:p>
        </p:txBody>
      </p:sp>
      <p:sp>
        <p:nvSpPr>
          <p:cNvPr id="190471" name="Rectangle 7"/>
          <p:cNvSpPr>
            <a:spLocks noChangeArrowheads="1"/>
          </p:cNvSpPr>
          <p:nvPr/>
        </p:nvSpPr>
        <p:spPr bwMode="auto">
          <a:xfrm>
            <a:off x="3032125" y="3886200"/>
            <a:ext cx="1039813" cy="304800"/>
          </a:xfrm>
          <a:prstGeom prst="rect">
            <a:avLst/>
          </a:prstGeom>
          <a:noFill/>
          <a:ln w="9525">
            <a:noFill/>
            <a:miter lim="800000"/>
            <a:headEnd/>
            <a:tailEnd/>
          </a:ln>
          <a:effectLst/>
        </p:spPr>
        <p:txBody>
          <a:bodyPr wrap="none">
            <a:prstTxWarp prst="textNoShape">
              <a:avLst/>
            </a:prstTxWarp>
            <a:spAutoFit/>
          </a:bodyPr>
          <a:lstStyle/>
          <a:p>
            <a:r>
              <a:rPr lang="en-US" sz="1400">
                <a:solidFill>
                  <a:srgbClr val="333399"/>
                </a:solidFill>
                <a:latin typeface="Arial" charset="0"/>
              </a:rPr>
              <a:t>wBO = 75</a:t>
            </a:r>
            <a:r>
              <a:rPr lang="en-US" sz="1400">
                <a:solidFill>
                  <a:srgbClr val="333399"/>
                </a:solidFill>
                <a:latin typeface="Arial" charset="0"/>
                <a:ea typeface="Arial" charset="0"/>
                <a:cs typeface="Arial" charset="0"/>
              </a:rPr>
              <a:t>°</a:t>
            </a:r>
          </a:p>
        </p:txBody>
      </p:sp>
      <p:sp>
        <p:nvSpPr>
          <p:cNvPr id="190472" name="Rectangle 8"/>
          <p:cNvSpPr>
            <a:spLocks noChangeArrowheads="1"/>
          </p:cNvSpPr>
          <p:nvPr/>
        </p:nvSpPr>
        <p:spPr bwMode="auto">
          <a:xfrm>
            <a:off x="7004050" y="3886200"/>
            <a:ext cx="1390650" cy="304800"/>
          </a:xfrm>
          <a:prstGeom prst="rect">
            <a:avLst/>
          </a:prstGeom>
          <a:noFill/>
          <a:ln w="9525">
            <a:noFill/>
            <a:miter lim="800000"/>
            <a:headEnd/>
            <a:tailEnd/>
          </a:ln>
          <a:effectLst/>
        </p:spPr>
        <p:txBody>
          <a:bodyPr wrap="none">
            <a:prstTxWarp prst="textNoShape">
              <a:avLst/>
            </a:prstTxWarp>
            <a:spAutoFit/>
          </a:bodyPr>
          <a:lstStyle/>
          <a:p>
            <a:r>
              <a:rPr lang="en-US" sz="1400">
                <a:solidFill>
                  <a:srgbClr val="333399"/>
                </a:solidFill>
                <a:latin typeface="Arial" charset="0"/>
              </a:rPr>
              <a:t>MW = 10.5 ppg</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0038" y="76200"/>
            <a:ext cx="8615362" cy="6019800"/>
            <a:chOff x="141" y="0"/>
            <a:chExt cx="5476" cy="4320"/>
          </a:xfrm>
        </p:grpSpPr>
        <p:pic>
          <p:nvPicPr>
            <p:cNvPr id="191493" name="Picture 5" descr="gig3str_bsand"/>
            <p:cNvPicPr>
              <a:picLocks noChangeAspect="1" noChangeArrowheads="1"/>
            </p:cNvPicPr>
            <p:nvPr/>
          </p:nvPicPr>
          <p:blipFill>
            <a:blip r:embed="rId3"/>
            <a:srcRect/>
            <a:stretch>
              <a:fillRect/>
            </a:stretch>
          </p:blipFill>
          <p:spPr bwMode="auto">
            <a:xfrm>
              <a:off x="141" y="0"/>
              <a:ext cx="5476" cy="4320"/>
            </a:xfrm>
            <a:prstGeom prst="rect">
              <a:avLst/>
            </a:prstGeom>
            <a:noFill/>
            <a:ln w="9525">
              <a:noFill/>
              <a:miter lim="800000"/>
              <a:headEnd/>
              <a:tailEnd/>
            </a:ln>
          </p:spPr>
        </p:pic>
        <p:sp>
          <p:nvSpPr>
            <p:cNvPr id="191494" name="Rectangle 6"/>
            <p:cNvSpPr>
              <a:spLocks noChangeArrowheads="1"/>
            </p:cNvSpPr>
            <p:nvPr/>
          </p:nvSpPr>
          <p:spPr bwMode="auto">
            <a:xfrm>
              <a:off x="4218" y="3126"/>
              <a:ext cx="144" cy="144"/>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495" name="Oval 7"/>
            <p:cNvSpPr>
              <a:spLocks noChangeArrowheads="1"/>
            </p:cNvSpPr>
            <p:nvPr/>
          </p:nvSpPr>
          <p:spPr bwMode="auto">
            <a:xfrm>
              <a:off x="4116" y="3246"/>
              <a:ext cx="120" cy="12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91496" name="Line 8"/>
            <p:cNvSpPr>
              <a:spLocks noChangeShapeType="1"/>
            </p:cNvSpPr>
            <p:nvPr/>
          </p:nvSpPr>
          <p:spPr bwMode="auto">
            <a:xfrm flipH="1">
              <a:off x="4174" y="1098"/>
              <a:ext cx="114" cy="2202"/>
            </a:xfrm>
            <a:prstGeom prst="line">
              <a:avLst/>
            </a:prstGeom>
            <a:noFill/>
            <a:ln w="19050">
              <a:solidFill>
                <a:schemeClr val="bg1"/>
              </a:solidFill>
              <a:round/>
              <a:headEnd/>
              <a:tailEnd/>
            </a:ln>
            <a:effectLst/>
          </p:spPr>
          <p:txBody>
            <a:bodyPr wrap="none" anchor="ctr">
              <a:prstTxWarp prst="textNoShape">
                <a:avLst/>
              </a:prstTxWarp>
            </a:bodyPr>
            <a:lstStyle/>
            <a:p>
              <a:endParaRPr lang="en-US"/>
            </a:p>
          </p:txBody>
        </p:sp>
        <p:sp>
          <p:nvSpPr>
            <p:cNvPr id="191497" name="Oval 9"/>
            <p:cNvSpPr>
              <a:spLocks noChangeArrowheads="1"/>
            </p:cNvSpPr>
            <p:nvPr/>
          </p:nvSpPr>
          <p:spPr bwMode="auto">
            <a:xfrm>
              <a:off x="4242" y="1044"/>
              <a:ext cx="96" cy="96"/>
            </a:xfrm>
            <a:prstGeom prst="ellipse">
              <a:avLst/>
            </a:prstGeom>
            <a:solidFill>
              <a:srgbClr val="FF0000"/>
            </a:solidFill>
            <a:ln w="12700">
              <a:solidFill>
                <a:srgbClr val="FF0000"/>
              </a:solidFill>
              <a:round/>
              <a:headEnd/>
              <a:tailEnd/>
            </a:ln>
            <a:effectLst/>
          </p:spPr>
          <p:txBody>
            <a:bodyPr wrap="none" anchor="ctr">
              <a:prstTxWarp prst="textNoShape">
                <a:avLst/>
              </a:prstTxWarp>
            </a:bodyPr>
            <a:lstStyle/>
            <a:p>
              <a:endParaRPr lang="en-US"/>
            </a:p>
          </p:txBody>
        </p:sp>
        <p:sp>
          <p:nvSpPr>
            <p:cNvPr id="191498" name="Oval 10"/>
            <p:cNvSpPr>
              <a:spLocks noChangeArrowheads="1"/>
            </p:cNvSpPr>
            <p:nvPr/>
          </p:nvSpPr>
          <p:spPr bwMode="auto">
            <a:xfrm>
              <a:off x="4322" y="750"/>
              <a:ext cx="96" cy="96"/>
            </a:xfrm>
            <a:prstGeom prst="ellipse">
              <a:avLst/>
            </a:prstGeom>
            <a:solidFill>
              <a:srgbClr val="00CC00"/>
            </a:solidFill>
            <a:ln w="12700">
              <a:solidFill>
                <a:srgbClr val="00CC00"/>
              </a:solidFill>
              <a:round/>
              <a:headEnd/>
              <a:tailEnd/>
            </a:ln>
            <a:effectLst/>
          </p:spPr>
          <p:txBody>
            <a:bodyPr wrap="none" anchor="ctr">
              <a:prstTxWarp prst="textNoShape">
                <a:avLst/>
              </a:prstTxWarp>
            </a:bodyPr>
            <a:lstStyle/>
            <a:p>
              <a:endParaRPr lang="en-US"/>
            </a:p>
          </p:txBody>
        </p:sp>
        <p:sp>
          <p:nvSpPr>
            <p:cNvPr id="191499" name="Line 11"/>
            <p:cNvSpPr>
              <a:spLocks noChangeShapeType="1"/>
            </p:cNvSpPr>
            <p:nvPr/>
          </p:nvSpPr>
          <p:spPr bwMode="auto">
            <a:xfrm flipV="1">
              <a:off x="4288" y="1132"/>
              <a:ext cx="56" cy="204"/>
            </a:xfrm>
            <a:prstGeom prst="line">
              <a:avLst/>
            </a:prstGeom>
            <a:noFill/>
            <a:ln w="19050">
              <a:solidFill>
                <a:srgbClr val="00CC00"/>
              </a:solidFill>
              <a:round/>
              <a:headEnd/>
              <a:tailEnd/>
            </a:ln>
            <a:effectLst/>
          </p:spPr>
          <p:txBody>
            <a:bodyPr wrap="none" anchor="ctr">
              <a:prstTxWarp prst="textNoShape">
                <a:avLst/>
              </a:prstTxWarp>
            </a:bodyPr>
            <a:lstStyle/>
            <a:p>
              <a:endParaRPr lang="en-US"/>
            </a:p>
          </p:txBody>
        </p:sp>
        <p:sp>
          <p:nvSpPr>
            <p:cNvPr id="191500" name="Rectangle 12"/>
            <p:cNvSpPr>
              <a:spLocks noChangeArrowheads="1"/>
            </p:cNvSpPr>
            <p:nvPr/>
          </p:nvSpPr>
          <p:spPr bwMode="auto">
            <a:xfrm>
              <a:off x="4324" y="952"/>
              <a:ext cx="160" cy="9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01" name="Line 13"/>
            <p:cNvSpPr>
              <a:spLocks noChangeShapeType="1"/>
            </p:cNvSpPr>
            <p:nvPr/>
          </p:nvSpPr>
          <p:spPr bwMode="auto">
            <a:xfrm flipH="1">
              <a:off x="4356" y="808"/>
              <a:ext cx="16" cy="172"/>
            </a:xfrm>
            <a:prstGeom prst="line">
              <a:avLst/>
            </a:prstGeom>
            <a:noFill/>
            <a:ln w="19050">
              <a:solidFill>
                <a:srgbClr val="00CC00"/>
              </a:solidFill>
              <a:round/>
              <a:headEnd/>
              <a:tailEnd/>
            </a:ln>
            <a:effectLst/>
          </p:spPr>
          <p:txBody>
            <a:bodyPr wrap="none" anchor="ctr">
              <a:prstTxWarp prst="textNoShape">
                <a:avLst/>
              </a:prstTxWarp>
            </a:bodyPr>
            <a:lstStyle/>
            <a:p>
              <a:endParaRPr lang="en-US"/>
            </a:p>
          </p:txBody>
        </p:sp>
        <p:sp>
          <p:nvSpPr>
            <p:cNvPr id="191502" name="Line 14"/>
            <p:cNvSpPr>
              <a:spLocks noChangeShapeType="1"/>
            </p:cNvSpPr>
            <p:nvPr/>
          </p:nvSpPr>
          <p:spPr bwMode="auto">
            <a:xfrm flipH="1">
              <a:off x="4348" y="964"/>
              <a:ext cx="12" cy="168"/>
            </a:xfrm>
            <a:prstGeom prst="line">
              <a:avLst/>
            </a:prstGeom>
            <a:noFill/>
            <a:ln w="19050">
              <a:solidFill>
                <a:srgbClr val="00CC00"/>
              </a:solidFill>
              <a:round/>
              <a:headEnd/>
              <a:tailEnd/>
            </a:ln>
            <a:effectLst/>
          </p:spPr>
          <p:txBody>
            <a:bodyPr wrap="none" anchor="ctr">
              <a:prstTxWarp prst="textNoShape">
                <a:avLst/>
              </a:prstTxWarp>
            </a:bodyPr>
            <a:lstStyle/>
            <a:p>
              <a:endParaRPr lang="en-US"/>
            </a:p>
          </p:txBody>
        </p:sp>
        <p:sp>
          <p:nvSpPr>
            <p:cNvPr id="191503" name="Rectangle 15"/>
            <p:cNvSpPr>
              <a:spLocks noChangeArrowheads="1"/>
            </p:cNvSpPr>
            <p:nvPr/>
          </p:nvSpPr>
          <p:spPr bwMode="auto">
            <a:xfrm>
              <a:off x="4408" y="668"/>
              <a:ext cx="160" cy="108"/>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04" name="Line 16"/>
            <p:cNvSpPr>
              <a:spLocks noChangeShapeType="1"/>
            </p:cNvSpPr>
            <p:nvPr/>
          </p:nvSpPr>
          <p:spPr bwMode="auto">
            <a:xfrm flipV="1">
              <a:off x="4270" y="1088"/>
              <a:ext cx="22" cy="234"/>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91505" name="Oval 17"/>
            <p:cNvSpPr>
              <a:spLocks noChangeArrowheads="1"/>
            </p:cNvSpPr>
            <p:nvPr/>
          </p:nvSpPr>
          <p:spPr bwMode="auto">
            <a:xfrm>
              <a:off x="1326" y="375"/>
              <a:ext cx="96" cy="96"/>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1506" name="Rectangle 18"/>
            <p:cNvSpPr>
              <a:spLocks noChangeArrowheads="1"/>
            </p:cNvSpPr>
            <p:nvPr/>
          </p:nvSpPr>
          <p:spPr bwMode="auto">
            <a:xfrm>
              <a:off x="1316" y="200"/>
              <a:ext cx="152" cy="1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07" name="Rectangle 19"/>
            <p:cNvSpPr>
              <a:spLocks noChangeArrowheads="1"/>
            </p:cNvSpPr>
            <p:nvPr/>
          </p:nvSpPr>
          <p:spPr bwMode="auto">
            <a:xfrm>
              <a:off x="1412" y="296"/>
              <a:ext cx="152" cy="1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08" name="Rectangle 20"/>
            <p:cNvSpPr>
              <a:spLocks noChangeArrowheads="1"/>
            </p:cNvSpPr>
            <p:nvPr/>
          </p:nvSpPr>
          <p:spPr bwMode="auto">
            <a:xfrm>
              <a:off x="1564" y="460"/>
              <a:ext cx="152" cy="1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09" name="Text Box 21"/>
            <p:cNvSpPr txBox="1">
              <a:spLocks noChangeArrowheads="1"/>
            </p:cNvSpPr>
            <p:nvPr/>
          </p:nvSpPr>
          <p:spPr bwMode="auto">
            <a:xfrm rot="-5183178">
              <a:off x="4046" y="1632"/>
              <a:ext cx="595" cy="29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PG-2</a:t>
              </a:r>
            </a:p>
          </p:txBody>
        </p:sp>
        <p:sp>
          <p:nvSpPr>
            <p:cNvPr id="191510" name="Text Box 22"/>
            <p:cNvSpPr txBox="1">
              <a:spLocks noChangeArrowheads="1"/>
            </p:cNvSpPr>
            <p:nvPr/>
          </p:nvSpPr>
          <p:spPr bwMode="auto">
            <a:xfrm>
              <a:off x="3142" y="1206"/>
              <a:ext cx="955" cy="329"/>
            </a:xfrm>
            <a:prstGeom prst="rect">
              <a:avLst/>
            </a:prstGeom>
            <a:noFill/>
            <a:ln w="9525">
              <a:noFill/>
              <a:miter lim="800000"/>
              <a:headEnd/>
              <a:tailEnd/>
            </a:ln>
            <a:effectLst/>
          </p:spPr>
          <p:txBody>
            <a:bodyPr wrap="none">
              <a:prstTxWarp prst="textNoShape">
                <a:avLst/>
              </a:prstTxWarp>
              <a:spAutoFit/>
            </a:bodyPr>
            <a:lstStyle/>
            <a:p>
              <a:r>
                <a:rPr lang="en-US">
                  <a:solidFill>
                    <a:srgbClr val="FF0000"/>
                  </a:solidFill>
                </a:rPr>
                <a:t>abandoned</a:t>
              </a:r>
            </a:p>
          </p:txBody>
        </p:sp>
        <p:sp>
          <p:nvSpPr>
            <p:cNvPr id="191511" name="Line 23"/>
            <p:cNvSpPr>
              <a:spLocks noChangeShapeType="1"/>
            </p:cNvSpPr>
            <p:nvPr/>
          </p:nvSpPr>
          <p:spPr bwMode="auto">
            <a:xfrm flipV="1">
              <a:off x="4041" y="1124"/>
              <a:ext cx="195" cy="148"/>
            </a:xfrm>
            <a:prstGeom prst="line">
              <a:avLst/>
            </a:prstGeom>
            <a:noFill/>
            <a:ln w="28575">
              <a:solidFill>
                <a:srgbClr val="FF0000"/>
              </a:solidFill>
              <a:round/>
              <a:headEnd/>
              <a:tailEnd type="triangle" w="med" len="med"/>
            </a:ln>
            <a:effectLst/>
          </p:spPr>
          <p:txBody>
            <a:bodyPr wrap="none" anchor="ctr">
              <a:prstTxWarp prst="textNoShape">
                <a:avLst/>
              </a:prstTxWarp>
            </a:bodyPr>
            <a:lstStyle/>
            <a:p>
              <a:endParaRPr lang="en-US"/>
            </a:p>
          </p:txBody>
        </p:sp>
        <p:sp>
          <p:nvSpPr>
            <p:cNvPr id="191512" name="Text Box 24"/>
            <p:cNvSpPr txBox="1">
              <a:spLocks noChangeArrowheads="1"/>
            </p:cNvSpPr>
            <p:nvPr/>
          </p:nvSpPr>
          <p:spPr bwMode="auto">
            <a:xfrm>
              <a:off x="4699" y="630"/>
              <a:ext cx="913" cy="328"/>
            </a:xfrm>
            <a:prstGeom prst="rect">
              <a:avLst/>
            </a:prstGeom>
            <a:noFill/>
            <a:ln w="9525">
              <a:noFill/>
              <a:miter lim="800000"/>
              <a:headEnd/>
              <a:tailEnd/>
            </a:ln>
            <a:effectLst/>
          </p:spPr>
          <p:txBody>
            <a:bodyPr wrap="none">
              <a:prstTxWarp prst="textNoShape">
                <a:avLst/>
              </a:prstTxWarp>
              <a:spAutoFit/>
            </a:bodyPr>
            <a:lstStyle/>
            <a:p>
              <a:r>
                <a:rPr lang="en-US">
                  <a:solidFill>
                    <a:srgbClr val="00CC00"/>
                  </a:solidFill>
                </a:rPr>
                <a:t>successful</a:t>
              </a:r>
            </a:p>
          </p:txBody>
        </p:sp>
        <p:sp>
          <p:nvSpPr>
            <p:cNvPr id="191513" name="Line 25"/>
            <p:cNvSpPr>
              <a:spLocks noChangeShapeType="1"/>
            </p:cNvSpPr>
            <p:nvPr/>
          </p:nvSpPr>
          <p:spPr bwMode="auto">
            <a:xfrm flipV="1">
              <a:off x="4480" y="796"/>
              <a:ext cx="236" cy="8"/>
            </a:xfrm>
            <a:prstGeom prst="line">
              <a:avLst/>
            </a:prstGeom>
            <a:noFill/>
            <a:ln w="28575">
              <a:solidFill>
                <a:srgbClr val="00CC00"/>
              </a:solidFill>
              <a:round/>
              <a:headEnd type="triangle" w="med" len="med"/>
              <a:tailEnd/>
            </a:ln>
            <a:effectLst/>
          </p:spPr>
          <p:txBody>
            <a:bodyPr wrap="none" anchor="ctr">
              <a:prstTxWarp prst="textNoShape">
                <a:avLst/>
              </a:prstTxWarp>
            </a:bodyPr>
            <a:lstStyle/>
            <a:p>
              <a:endParaRPr lang="en-US"/>
            </a:p>
          </p:txBody>
        </p:sp>
        <p:sp>
          <p:nvSpPr>
            <p:cNvPr id="191514" name="Oval 26"/>
            <p:cNvSpPr>
              <a:spLocks noChangeArrowheads="1"/>
            </p:cNvSpPr>
            <p:nvPr/>
          </p:nvSpPr>
          <p:spPr bwMode="auto">
            <a:xfrm>
              <a:off x="1494" y="549"/>
              <a:ext cx="96" cy="96"/>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1515" name="Oval 27"/>
            <p:cNvSpPr>
              <a:spLocks noChangeArrowheads="1"/>
            </p:cNvSpPr>
            <p:nvPr/>
          </p:nvSpPr>
          <p:spPr bwMode="auto">
            <a:xfrm>
              <a:off x="1242" y="286"/>
              <a:ext cx="96" cy="96"/>
            </a:xfrm>
            <a:prstGeom prst="ellipse">
              <a:avLst/>
            </a:prstGeom>
            <a:solidFill>
              <a:schemeClr val="tx1"/>
            </a:solidFill>
            <a:ln w="12700">
              <a:solidFill>
                <a:schemeClr val="tx1"/>
              </a:solidFill>
              <a:round/>
              <a:headEnd/>
              <a:tailEnd/>
            </a:ln>
            <a:effectLst/>
          </p:spPr>
          <p:txBody>
            <a:bodyPr wrap="none" anchor="ctr">
              <a:prstTxWarp prst="textNoShape">
                <a:avLst/>
              </a:prstTxWarp>
            </a:bodyPr>
            <a:lstStyle/>
            <a:p>
              <a:endParaRPr lang="en-US"/>
            </a:p>
          </p:txBody>
        </p:sp>
        <p:sp>
          <p:nvSpPr>
            <p:cNvPr id="191516" name="Line 28"/>
            <p:cNvSpPr>
              <a:spLocks noChangeShapeType="1"/>
            </p:cNvSpPr>
            <p:nvPr/>
          </p:nvSpPr>
          <p:spPr bwMode="auto">
            <a:xfrm flipH="1" flipV="1">
              <a:off x="3516" y="2940"/>
              <a:ext cx="632" cy="368"/>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91517" name="Rectangle 29"/>
            <p:cNvSpPr>
              <a:spLocks noChangeArrowheads="1"/>
            </p:cNvSpPr>
            <p:nvPr/>
          </p:nvSpPr>
          <p:spPr bwMode="auto">
            <a:xfrm>
              <a:off x="3504" y="2756"/>
              <a:ext cx="288" cy="18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18" name="Oval 30"/>
            <p:cNvSpPr>
              <a:spLocks noChangeArrowheads="1"/>
            </p:cNvSpPr>
            <p:nvPr/>
          </p:nvSpPr>
          <p:spPr bwMode="auto">
            <a:xfrm>
              <a:off x="3792" y="3080"/>
              <a:ext cx="104" cy="104"/>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1519" name="Oval 31"/>
            <p:cNvSpPr>
              <a:spLocks noChangeArrowheads="1"/>
            </p:cNvSpPr>
            <p:nvPr/>
          </p:nvSpPr>
          <p:spPr bwMode="auto">
            <a:xfrm>
              <a:off x="3504" y="2932"/>
              <a:ext cx="104" cy="104"/>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1520" name="Line 32"/>
            <p:cNvSpPr>
              <a:spLocks noChangeShapeType="1"/>
            </p:cNvSpPr>
            <p:nvPr/>
          </p:nvSpPr>
          <p:spPr bwMode="auto">
            <a:xfrm>
              <a:off x="3504" y="2936"/>
              <a:ext cx="660" cy="388"/>
            </a:xfrm>
            <a:prstGeom prst="line">
              <a:avLst/>
            </a:prstGeom>
            <a:noFill/>
            <a:ln w="28575">
              <a:solidFill>
                <a:srgbClr val="00CC00"/>
              </a:solidFill>
              <a:round/>
              <a:headEnd/>
              <a:tailEnd/>
            </a:ln>
            <a:effectLst/>
          </p:spPr>
          <p:txBody>
            <a:bodyPr wrap="none" anchor="ctr">
              <a:prstTxWarp prst="textNoShape">
                <a:avLst/>
              </a:prstTxWarp>
            </a:bodyPr>
            <a:lstStyle/>
            <a:p>
              <a:endParaRPr lang="en-US"/>
            </a:p>
          </p:txBody>
        </p:sp>
        <p:sp>
          <p:nvSpPr>
            <p:cNvPr id="191521" name="Oval 33"/>
            <p:cNvSpPr>
              <a:spLocks noChangeArrowheads="1"/>
            </p:cNvSpPr>
            <p:nvPr/>
          </p:nvSpPr>
          <p:spPr bwMode="auto">
            <a:xfrm>
              <a:off x="3458" y="2878"/>
              <a:ext cx="96" cy="96"/>
            </a:xfrm>
            <a:prstGeom prst="ellipse">
              <a:avLst/>
            </a:prstGeom>
            <a:solidFill>
              <a:srgbClr val="00CC00"/>
            </a:solidFill>
            <a:ln w="12700">
              <a:solidFill>
                <a:srgbClr val="00CC00"/>
              </a:solidFill>
              <a:round/>
              <a:headEnd/>
              <a:tailEnd/>
            </a:ln>
            <a:effectLst/>
          </p:spPr>
          <p:txBody>
            <a:bodyPr wrap="none" anchor="ctr">
              <a:prstTxWarp prst="textNoShape">
                <a:avLst/>
              </a:prstTxWarp>
            </a:bodyPr>
            <a:lstStyle/>
            <a:p>
              <a:endParaRPr lang="en-US"/>
            </a:p>
          </p:txBody>
        </p:sp>
        <p:sp>
          <p:nvSpPr>
            <p:cNvPr id="191522" name="Rectangle 34"/>
            <p:cNvSpPr>
              <a:spLocks noChangeArrowheads="1"/>
            </p:cNvSpPr>
            <p:nvPr/>
          </p:nvSpPr>
          <p:spPr bwMode="auto">
            <a:xfrm>
              <a:off x="3872" y="2996"/>
              <a:ext cx="196" cy="112"/>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23" name="Line 35"/>
            <p:cNvSpPr>
              <a:spLocks noChangeShapeType="1"/>
            </p:cNvSpPr>
            <p:nvPr/>
          </p:nvSpPr>
          <p:spPr bwMode="auto">
            <a:xfrm flipH="1" flipV="1">
              <a:off x="1296" y="342"/>
              <a:ext cx="2856" cy="2946"/>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91524" name="Text Box 36"/>
            <p:cNvSpPr txBox="1">
              <a:spLocks noChangeArrowheads="1"/>
            </p:cNvSpPr>
            <p:nvPr/>
          </p:nvSpPr>
          <p:spPr bwMode="auto">
            <a:xfrm rot="1844834">
              <a:off x="3447" y="3153"/>
              <a:ext cx="623" cy="329"/>
            </a:xfrm>
            <a:prstGeom prst="rect">
              <a:avLst/>
            </a:prstGeom>
            <a:solidFill>
              <a:schemeClr val="tx1"/>
            </a:solidFill>
            <a:ln w="9525">
              <a:noFill/>
              <a:miter lim="800000"/>
              <a:headEnd/>
              <a:tailEnd/>
            </a:ln>
            <a:effectLst/>
          </p:spPr>
          <p:txBody>
            <a:bodyPr wrap="none">
              <a:prstTxWarp prst="textNoShape">
                <a:avLst/>
              </a:prstTxWarp>
              <a:spAutoFit/>
            </a:bodyPr>
            <a:lstStyle/>
            <a:p>
              <a:r>
                <a:rPr lang="en-US">
                  <a:solidFill>
                    <a:srgbClr val="00CC00"/>
                  </a:solidFill>
                </a:rPr>
                <a:t>GIG-3</a:t>
              </a:r>
            </a:p>
          </p:txBody>
        </p:sp>
        <p:sp>
          <p:nvSpPr>
            <p:cNvPr id="191525" name="Rectangle 37"/>
            <p:cNvSpPr>
              <a:spLocks noChangeArrowheads="1"/>
            </p:cNvSpPr>
            <p:nvPr/>
          </p:nvSpPr>
          <p:spPr bwMode="auto">
            <a:xfrm>
              <a:off x="4098" y="3228"/>
              <a:ext cx="150" cy="1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1526" name="Text Box 38"/>
            <p:cNvSpPr txBox="1">
              <a:spLocks noChangeArrowheads="1"/>
            </p:cNvSpPr>
            <p:nvPr/>
          </p:nvSpPr>
          <p:spPr bwMode="auto">
            <a:xfrm>
              <a:off x="2370" y="2797"/>
              <a:ext cx="913" cy="328"/>
            </a:xfrm>
            <a:prstGeom prst="rect">
              <a:avLst/>
            </a:prstGeom>
            <a:noFill/>
            <a:ln w="9525">
              <a:noFill/>
              <a:miter lim="800000"/>
              <a:headEnd/>
              <a:tailEnd/>
            </a:ln>
            <a:effectLst/>
          </p:spPr>
          <p:txBody>
            <a:bodyPr wrap="none">
              <a:prstTxWarp prst="textNoShape">
                <a:avLst/>
              </a:prstTxWarp>
              <a:spAutoFit/>
            </a:bodyPr>
            <a:lstStyle/>
            <a:p>
              <a:r>
                <a:rPr lang="en-US">
                  <a:solidFill>
                    <a:srgbClr val="00CC00"/>
                  </a:solidFill>
                </a:rPr>
                <a:t>successful</a:t>
              </a:r>
            </a:p>
          </p:txBody>
        </p:sp>
        <p:sp>
          <p:nvSpPr>
            <p:cNvPr id="191527" name="Line 39"/>
            <p:cNvSpPr>
              <a:spLocks noChangeShapeType="1"/>
            </p:cNvSpPr>
            <p:nvPr/>
          </p:nvSpPr>
          <p:spPr bwMode="auto">
            <a:xfrm flipV="1">
              <a:off x="3203" y="2922"/>
              <a:ext cx="236" cy="8"/>
            </a:xfrm>
            <a:prstGeom prst="line">
              <a:avLst/>
            </a:prstGeom>
            <a:noFill/>
            <a:ln w="28575">
              <a:solidFill>
                <a:srgbClr val="00CC00"/>
              </a:solidFill>
              <a:round/>
              <a:headEnd/>
              <a:tailEnd type="triangle" w="med" len="med"/>
            </a:ln>
            <a:effectLst/>
          </p:spPr>
          <p:txBody>
            <a:bodyPr wrap="none" anchor="ctr">
              <a:prstTxWarp prst="textNoShape">
                <a:avLst/>
              </a:prstTxWarp>
            </a:bodyPr>
            <a:lstStyle/>
            <a:p>
              <a:endParaRPr lang="en-US"/>
            </a:p>
          </p:txBody>
        </p:sp>
      </p:grpSp>
      <p:sp>
        <p:nvSpPr>
          <p:cNvPr id="191528" name="Text Box 40"/>
          <p:cNvSpPr txBox="1">
            <a:spLocks noChangeArrowheads="1"/>
          </p:cNvSpPr>
          <p:nvPr/>
        </p:nvSpPr>
        <p:spPr bwMode="auto">
          <a:xfrm>
            <a:off x="152400" y="287338"/>
            <a:ext cx="4211638" cy="26844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marL="169863" indent="-169863">
              <a:lnSpc>
                <a:spcPts val="2400"/>
              </a:lnSpc>
            </a:pPr>
            <a:r>
              <a:rPr lang="en-US" b="1">
                <a:solidFill>
                  <a:srgbClr val="990000"/>
                </a:solidFill>
                <a:latin typeface="Arial" charset="0"/>
              </a:rPr>
              <a:t>	        </a:t>
            </a:r>
            <a:r>
              <a:rPr lang="en-US" b="1">
                <a:solidFill>
                  <a:srgbClr val="333399"/>
                </a:solidFill>
                <a:latin typeface="Arial" charset="0"/>
              </a:rPr>
              <a:t>Business impact</a:t>
            </a:r>
            <a:endParaRPr lang="en-US">
              <a:solidFill>
                <a:srgbClr val="333399"/>
              </a:solidFill>
              <a:latin typeface="Arial" charset="0"/>
            </a:endParaRPr>
          </a:p>
          <a:p>
            <a:pPr marL="169863" indent="-169863">
              <a:lnSpc>
                <a:spcPts val="2400"/>
              </a:lnSpc>
              <a:spcBef>
                <a:spcPts val="600"/>
              </a:spcBef>
              <a:buFontTx/>
              <a:buChar char="•"/>
            </a:pPr>
            <a:r>
              <a:rPr lang="en-US" sz="1800">
                <a:solidFill>
                  <a:srgbClr val="990000"/>
                </a:solidFill>
                <a:latin typeface="Arial" charset="0"/>
              </a:rPr>
              <a:t>Petro-Canada successfully drilled well</a:t>
            </a:r>
          </a:p>
          <a:p>
            <a:pPr marL="169863" indent="-169863">
              <a:lnSpc>
                <a:spcPts val="2400"/>
              </a:lnSpc>
            </a:pPr>
            <a:r>
              <a:rPr lang="en-US" sz="1800">
                <a:solidFill>
                  <a:srgbClr val="990000"/>
                </a:solidFill>
                <a:latin typeface="Arial" charset="0"/>
              </a:rPr>
              <a:t>	GIG-3 through the Fortune Bay Shale</a:t>
            </a:r>
          </a:p>
          <a:p>
            <a:pPr marL="169863" indent="-169863">
              <a:lnSpc>
                <a:spcPts val="2400"/>
              </a:lnSpc>
            </a:pPr>
            <a:r>
              <a:rPr lang="en-US" sz="1800">
                <a:solidFill>
                  <a:srgbClr val="990000"/>
                </a:solidFill>
                <a:latin typeface="Arial" charset="0"/>
              </a:rPr>
              <a:t>	by limiting deviation to 27° and</a:t>
            </a:r>
          </a:p>
          <a:p>
            <a:pPr marL="169863" indent="-169863">
              <a:lnSpc>
                <a:spcPts val="2400"/>
              </a:lnSpc>
            </a:pPr>
            <a:r>
              <a:rPr lang="en-US" sz="1800">
                <a:solidFill>
                  <a:srgbClr val="990000"/>
                </a:solidFill>
                <a:latin typeface="Arial" charset="0"/>
              </a:rPr>
              <a:t>	mud weights to 10.5 ppg – 11 ppg</a:t>
            </a:r>
          </a:p>
          <a:p>
            <a:pPr marL="169863" indent="-169863">
              <a:lnSpc>
                <a:spcPts val="2400"/>
              </a:lnSpc>
              <a:spcBef>
                <a:spcPct val="25000"/>
              </a:spcBef>
              <a:buFontTx/>
              <a:buChar char="•"/>
            </a:pPr>
            <a:r>
              <a:rPr lang="en-US" sz="1800">
                <a:solidFill>
                  <a:srgbClr val="990000"/>
                </a:solidFill>
                <a:latin typeface="Arial" charset="0"/>
              </a:rPr>
              <a:t>Petro-Canada avoided costly stability</a:t>
            </a:r>
          </a:p>
          <a:p>
            <a:pPr marL="169863" indent="-169863">
              <a:lnSpc>
                <a:spcPts val="2400"/>
              </a:lnSpc>
            </a:pPr>
            <a:r>
              <a:rPr lang="en-US" sz="1800">
                <a:solidFill>
                  <a:srgbClr val="990000"/>
                </a:solidFill>
                <a:latin typeface="Arial" charset="0"/>
              </a:rPr>
              <a:t>	problems by following GMI’s</a:t>
            </a:r>
          </a:p>
          <a:p>
            <a:pPr marL="169863" indent="-169863">
              <a:lnSpc>
                <a:spcPts val="2400"/>
              </a:lnSpc>
            </a:pPr>
            <a:r>
              <a:rPr lang="en-US" sz="1800">
                <a:solidFill>
                  <a:srgbClr val="990000"/>
                </a:solidFill>
                <a:latin typeface="Arial" charset="0"/>
              </a:rPr>
              <a:t>	recommendations for this well</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Well design &amp; drilling</a:t>
            </a:r>
            <a:endParaRPr lang="en-US" dirty="0"/>
          </a:p>
        </p:txBody>
      </p:sp>
      <p:sp>
        <p:nvSpPr>
          <p:cNvPr id="5" name="Text Placeholder 4"/>
          <p:cNvSpPr>
            <a:spLocks noGrp="1"/>
          </p:cNvSpPr>
          <p:nvPr>
            <p:ph type="body" idx="1"/>
          </p:nvPr>
        </p:nvSpPr>
        <p:spPr>
          <a:xfrm>
            <a:off x="722312" y="2906713"/>
            <a:ext cx="8097837" cy="1500187"/>
          </a:xfrm>
        </p:spPr>
        <p:txBody>
          <a:bodyPr/>
          <a:lstStyle/>
          <a:p>
            <a:r>
              <a:rPr lang="en-US" sz="2400" b="1" dirty="0" smtClean="0"/>
              <a:t>Drilling Optimization, Bits- Systems-Fluids, Drilling Technology, Case Histories </a:t>
            </a:r>
            <a:endParaRPr lang="en-US" sz="2400" b="1" dirty="0"/>
          </a:p>
        </p:txBody>
      </p:sp>
      <p:sp>
        <p:nvSpPr>
          <p:cNvPr id="6" name="Rectangle 5"/>
          <p:cNvSpPr/>
          <p:nvPr/>
        </p:nvSpPr>
        <p:spPr>
          <a:xfrm>
            <a:off x="576263" y="446088"/>
            <a:ext cx="4243387" cy="623887"/>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3200" dirty="0" smtClean="0">
                <a:solidFill>
                  <a:srgbClr val="FFFFFF"/>
                </a:solidFill>
              </a:rPr>
              <a:t> Reduce Drilling Costs</a:t>
            </a:r>
            <a:endParaRPr lang="en-US" sz="3200" dirty="0">
              <a:solidFill>
                <a:srgbClr val="FFFFFF"/>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9994" y="193103"/>
            <a:ext cx="8229600" cy="1076326"/>
          </a:xfrm>
        </p:spPr>
        <p:txBody>
          <a:bodyPr/>
          <a:lstStyle/>
          <a:p>
            <a:pPr eaLnBrk="1" hangingPunct="1"/>
            <a:r>
              <a:rPr lang="en-US" dirty="0" smtClean="0">
                <a:solidFill>
                  <a:schemeClr val="bg1"/>
                </a:solidFill>
              </a:rPr>
              <a:t>Well Architecture / Drilling </a:t>
            </a:r>
            <a:r>
              <a:rPr lang="en-US" sz="2800" dirty="0" smtClean="0">
                <a:solidFill>
                  <a:schemeClr val="bg1"/>
                </a:solidFill>
              </a:rPr>
              <a:t>(U.S.)</a:t>
            </a:r>
          </a:p>
        </p:txBody>
      </p:sp>
      <p:sp>
        <p:nvSpPr>
          <p:cNvPr id="56323" name="Rectangle 3"/>
          <p:cNvSpPr>
            <a:spLocks noGrp="1" noChangeArrowheads="1"/>
          </p:cNvSpPr>
          <p:nvPr>
            <p:ph type="body" idx="1"/>
          </p:nvPr>
        </p:nvSpPr>
        <p:spPr>
          <a:xfrm>
            <a:off x="431800" y="1304459"/>
            <a:ext cx="8712200" cy="4834403"/>
          </a:xfrm>
        </p:spPr>
        <p:txBody>
          <a:bodyPr>
            <a:normAutofit fontScale="92500" lnSpcReduction="10000"/>
          </a:bodyPr>
          <a:lstStyle/>
          <a:p>
            <a:pPr eaLnBrk="1" hangingPunct="1"/>
            <a:r>
              <a:rPr lang="en-US" b="1" dirty="0" smtClean="0"/>
              <a:t>Drill </a:t>
            </a:r>
            <a:r>
              <a:rPr lang="en-US" dirty="0" smtClean="0"/>
              <a:t>the lateral as </a:t>
            </a:r>
            <a:r>
              <a:rPr lang="en-US" b="1" dirty="0" smtClean="0"/>
              <a:t>“flat” </a:t>
            </a:r>
            <a:r>
              <a:rPr lang="en-US" dirty="0" smtClean="0"/>
              <a:t>as possible </a:t>
            </a:r>
            <a:r>
              <a:rPr lang="en-US" sz="2000" dirty="0" smtClean="0"/>
              <a:t>- </a:t>
            </a:r>
            <a:r>
              <a:rPr lang="en-US" sz="2000" b="1" dirty="0" smtClean="0"/>
              <a:t>Toe Up </a:t>
            </a:r>
            <a:r>
              <a:rPr lang="en-US" sz="2000" b="1" dirty="0" err="1" smtClean="0"/>
              <a:t>vs</a:t>
            </a:r>
            <a:r>
              <a:rPr lang="en-US" sz="2000" b="1" dirty="0" smtClean="0"/>
              <a:t> Toe Down</a:t>
            </a:r>
          </a:p>
          <a:p>
            <a:pPr eaLnBrk="1" hangingPunct="1">
              <a:buNone/>
            </a:pPr>
            <a:r>
              <a:rPr lang="en-US" sz="2000" b="1" dirty="0" smtClean="0"/>
              <a:t>	</a:t>
            </a:r>
            <a:r>
              <a:rPr lang="en-US" sz="2000" dirty="0" smtClean="0"/>
              <a:t>(Undulating / </a:t>
            </a:r>
            <a:r>
              <a:rPr lang="en-US" sz="2000" dirty="0" err="1" smtClean="0"/>
              <a:t>Porpoising</a:t>
            </a:r>
            <a:r>
              <a:rPr lang="en-US" sz="2000" dirty="0" smtClean="0"/>
              <a:t> results in </a:t>
            </a:r>
            <a:r>
              <a:rPr lang="en-US" sz="2000" b="1" dirty="0" smtClean="0"/>
              <a:t>low spots </a:t>
            </a:r>
            <a:r>
              <a:rPr lang="en-US" sz="2000" dirty="0" smtClean="0"/>
              <a:t>where fluid can collect) </a:t>
            </a:r>
            <a:endParaRPr lang="en-US" sz="2000" b="1" dirty="0" smtClean="0"/>
          </a:p>
          <a:p>
            <a:pPr eaLnBrk="1" hangingPunct="1"/>
            <a:r>
              <a:rPr lang="en-US" sz="2000" dirty="0" smtClean="0"/>
              <a:t> </a:t>
            </a:r>
            <a:r>
              <a:rPr lang="en-US" b="1" dirty="0" smtClean="0"/>
              <a:t>Barnett </a:t>
            </a:r>
            <a:r>
              <a:rPr lang="en-US" dirty="0" smtClean="0"/>
              <a:t>(other Basins different)</a:t>
            </a:r>
            <a:endParaRPr lang="en-US" b="1" dirty="0" smtClean="0"/>
          </a:p>
          <a:p>
            <a:pPr lvl="1" eaLnBrk="1" hangingPunct="1">
              <a:spcBef>
                <a:spcPts val="0"/>
              </a:spcBef>
            </a:pPr>
            <a:r>
              <a:rPr lang="en-US" sz="2000" dirty="0" smtClean="0"/>
              <a:t>Normalized </a:t>
            </a:r>
            <a:r>
              <a:rPr lang="en-US" sz="2000" b="1" dirty="0" smtClean="0"/>
              <a:t>productivity decreases </a:t>
            </a:r>
            <a:r>
              <a:rPr lang="en-US" sz="2000" dirty="0" smtClean="0"/>
              <a:t>at </a:t>
            </a:r>
            <a:r>
              <a:rPr lang="en-US" sz="2000" b="1" dirty="0" smtClean="0"/>
              <a:t>greater lengths</a:t>
            </a:r>
          </a:p>
          <a:p>
            <a:pPr lvl="1" eaLnBrk="1" hangingPunct="1">
              <a:spcBef>
                <a:spcPts val="0"/>
              </a:spcBef>
            </a:pPr>
            <a:r>
              <a:rPr lang="en-US" sz="2000" dirty="0" smtClean="0"/>
              <a:t>Most operators choose </a:t>
            </a:r>
            <a:r>
              <a:rPr lang="en-US" sz="2000" b="1" dirty="0" smtClean="0"/>
              <a:t>2,500’ – 3,500’ = Optimum Lateral length</a:t>
            </a:r>
          </a:p>
          <a:p>
            <a:pPr lvl="1" eaLnBrk="1" hangingPunct="1">
              <a:spcBef>
                <a:spcPts val="0"/>
              </a:spcBef>
            </a:pPr>
            <a:r>
              <a:rPr lang="en-US" sz="2000" b="1" dirty="0" smtClean="0"/>
              <a:t>Longer  </a:t>
            </a:r>
            <a:r>
              <a:rPr lang="en-US" sz="2000" dirty="0" smtClean="0"/>
              <a:t>lateral lengths</a:t>
            </a:r>
            <a:r>
              <a:rPr lang="en-US" sz="2000" b="1" dirty="0" smtClean="0"/>
              <a:t> increase </a:t>
            </a:r>
            <a:r>
              <a:rPr lang="en-US" sz="2000" dirty="0" smtClean="0"/>
              <a:t>drilling</a:t>
            </a:r>
            <a:r>
              <a:rPr lang="en-US" sz="2000" b="1" dirty="0" smtClean="0"/>
              <a:t> risk </a:t>
            </a:r>
          </a:p>
          <a:p>
            <a:pPr lvl="1" eaLnBrk="1" hangingPunct="1">
              <a:spcBef>
                <a:spcPts val="0"/>
              </a:spcBef>
              <a:buNone/>
            </a:pPr>
            <a:r>
              <a:rPr lang="en-US" sz="2000" b="1" dirty="0" smtClean="0"/>
              <a:t>	</a:t>
            </a:r>
            <a:r>
              <a:rPr lang="en-US" sz="2000" dirty="0" smtClean="0"/>
              <a:t>(Encountering a </a:t>
            </a:r>
            <a:r>
              <a:rPr lang="en-US" sz="2000" b="1" dirty="0" err="1" smtClean="0"/>
              <a:t>Geohazard</a:t>
            </a:r>
            <a:r>
              <a:rPr lang="en-US" sz="2000" dirty="0" smtClean="0"/>
              <a:t>, </a:t>
            </a:r>
            <a:r>
              <a:rPr lang="en-US" sz="2000" b="1" dirty="0" smtClean="0"/>
              <a:t>Casing</a:t>
            </a:r>
            <a:r>
              <a:rPr lang="en-US" sz="2000" dirty="0" smtClean="0"/>
              <a:t> to bottom, or well </a:t>
            </a:r>
            <a:r>
              <a:rPr lang="en-US" sz="2000" b="1" dirty="0" smtClean="0"/>
              <a:t>Loss</a:t>
            </a:r>
            <a:r>
              <a:rPr lang="en-US" sz="2000" dirty="0" smtClean="0"/>
              <a:t>)</a:t>
            </a:r>
            <a:r>
              <a:rPr lang="en-US" sz="2000" b="1" dirty="0" smtClean="0"/>
              <a:t> </a:t>
            </a:r>
          </a:p>
          <a:p>
            <a:pPr marL="166688" lvl="1" indent="-166688">
              <a:buSzPct val="125000"/>
              <a:buFont typeface="Arial" pitchFamily="34" charset="0"/>
              <a:buChar char="•"/>
            </a:pPr>
            <a:r>
              <a:rPr lang="en-US" sz="2400" dirty="0" smtClean="0"/>
              <a:t>Most use </a:t>
            </a:r>
            <a:r>
              <a:rPr lang="en-US" sz="2400" b="1" dirty="0" smtClean="0"/>
              <a:t>OBM </a:t>
            </a:r>
            <a:r>
              <a:rPr lang="en-US" sz="2400" dirty="0" smtClean="0"/>
              <a:t>Drilling Fluid to </a:t>
            </a:r>
            <a:r>
              <a:rPr lang="en-US" sz="2400" b="1" dirty="0" smtClean="0"/>
              <a:t>Drill </a:t>
            </a:r>
            <a:r>
              <a:rPr lang="en-US" sz="2400" dirty="0" smtClean="0"/>
              <a:t>the </a:t>
            </a:r>
            <a:r>
              <a:rPr lang="en-US" sz="2400" b="1" dirty="0" smtClean="0"/>
              <a:t>Curve</a:t>
            </a:r>
            <a:r>
              <a:rPr lang="en-US" sz="2400" dirty="0" smtClean="0"/>
              <a:t> </a:t>
            </a:r>
            <a:r>
              <a:rPr lang="en-US" sz="2000" dirty="0" smtClean="0"/>
              <a:t>&amp; </a:t>
            </a:r>
            <a:r>
              <a:rPr lang="en-US" sz="2400" b="1" dirty="0" smtClean="0"/>
              <a:t>Lateral </a:t>
            </a:r>
          </a:p>
          <a:p>
            <a:pPr marL="166688" lvl="1" indent="-166688">
              <a:buSzPct val="125000"/>
              <a:buFont typeface="Arial" pitchFamily="34" charset="0"/>
              <a:buChar char="•"/>
            </a:pPr>
            <a:r>
              <a:rPr lang="en-US" sz="2400" b="1" dirty="0" smtClean="0"/>
              <a:t>Typically </a:t>
            </a:r>
            <a:r>
              <a:rPr lang="en-US" sz="2400" dirty="0" smtClean="0"/>
              <a:t>either</a:t>
            </a:r>
            <a:r>
              <a:rPr lang="en-US" sz="2400" b="1" dirty="0" smtClean="0"/>
              <a:t> 4 ½” </a:t>
            </a:r>
            <a:r>
              <a:rPr lang="en-US" sz="2400" dirty="0" smtClean="0"/>
              <a:t>or</a:t>
            </a:r>
            <a:r>
              <a:rPr lang="en-US" sz="2400" b="1" dirty="0" smtClean="0"/>
              <a:t> 5 ½” Completion String </a:t>
            </a:r>
            <a:r>
              <a:rPr lang="en-US" sz="2400" dirty="0" smtClean="0"/>
              <a:t>for    </a:t>
            </a:r>
            <a:r>
              <a:rPr lang="en-US" sz="2400" b="1" dirty="0" smtClean="0"/>
              <a:t>Cased Hole </a:t>
            </a:r>
            <a:r>
              <a:rPr lang="en-US" sz="2400" dirty="0" smtClean="0"/>
              <a:t>(</a:t>
            </a:r>
            <a:r>
              <a:rPr lang="en-US" sz="2000" b="1" dirty="0" smtClean="0"/>
              <a:t>5 ½” preferred </a:t>
            </a:r>
            <a:r>
              <a:rPr lang="en-US" sz="2000" dirty="0" smtClean="0"/>
              <a:t>for ease of Fracturing</a:t>
            </a:r>
            <a:r>
              <a:rPr lang="en-US" sz="2400" dirty="0" smtClean="0"/>
              <a:t>)</a:t>
            </a:r>
          </a:p>
          <a:p>
            <a:pPr marL="166688" lvl="1" indent="-166688" eaLnBrk="1" hangingPunct="1">
              <a:buSzPct val="125000"/>
              <a:buFont typeface="Arial" pitchFamily="34" charset="0"/>
              <a:buChar char="•"/>
            </a:pPr>
            <a:r>
              <a:rPr lang="en-US" sz="2400" b="1" dirty="0" smtClean="0"/>
              <a:t>Economics </a:t>
            </a:r>
            <a:r>
              <a:rPr lang="en-US" sz="2400" dirty="0" smtClean="0"/>
              <a:t>are better with </a:t>
            </a:r>
            <a:r>
              <a:rPr lang="en-US" sz="2400" b="1" dirty="0" smtClean="0"/>
              <a:t>Horizontal Wells – </a:t>
            </a:r>
            <a:r>
              <a:rPr lang="en-US" sz="2400" dirty="0" smtClean="0"/>
              <a:t>In </a:t>
            </a:r>
            <a:r>
              <a:rPr lang="en-US" sz="2200" b="1" dirty="0" smtClean="0"/>
              <a:t>Barnett</a:t>
            </a:r>
            <a:r>
              <a:rPr lang="en-US" sz="2200" dirty="0" smtClean="0"/>
              <a:t> </a:t>
            </a:r>
            <a:r>
              <a:rPr lang="en-US" sz="2200" b="1" dirty="0" smtClean="0"/>
              <a:t>Horizontal</a:t>
            </a:r>
            <a:r>
              <a:rPr lang="en-US" sz="2200" dirty="0" smtClean="0"/>
              <a:t> Wells yield </a:t>
            </a:r>
            <a:r>
              <a:rPr lang="en-US" sz="2200" b="1" dirty="0" smtClean="0"/>
              <a:t>3x Production </a:t>
            </a:r>
            <a:r>
              <a:rPr lang="en-US" sz="2200" dirty="0" smtClean="0"/>
              <a:t>for</a:t>
            </a:r>
            <a:r>
              <a:rPr lang="en-US" sz="2200" b="1" dirty="0" smtClean="0"/>
              <a:t> 2x Cost </a:t>
            </a:r>
            <a:r>
              <a:rPr lang="en-US" sz="2200" dirty="0" smtClean="0"/>
              <a:t>of</a:t>
            </a:r>
            <a:r>
              <a:rPr lang="en-US" sz="2200" b="1" dirty="0" smtClean="0"/>
              <a:t> Verticals</a:t>
            </a:r>
          </a:p>
          <a:p>
            <a:pPr marL="166688" lvl="1" indent="-166688" eaLnBrk="1" hangingPunct="1">
              <a:buSzPct val="125000"/>
              <a:buFont typeface="Arial" pitchFamily="34" charset="0"/>
              <a:buChar char="•"/>
            </a:pPr>
            <a:r>
              <a:rPr lang="en-US" sz="2400" b="1" dirty="0" smtClean="0"/>
              <a:t>Drilling  Cost </a:t>
            </a:r>
            <a:r>
              <a:rPr lang="en-US" sz="2400" dirty="0" smtClean="0"/>
              <a:t>is only </a:t>
            </a:r>
            <a:r>
              <a:rPr lang="en-US" sz="2400" b="1" dirty="0" smtClean="0"/>
              <a:t>40-50% </a:t>
            </a:r>
            <a:r>
              <a:rPr lang="en-US" sz="2400" dirty="0" smtClean="0"/>
              <a:t>of</a:t>
            </a:r>
            <a:r>
              <a:rPr lang="en-US" sz="2400" b="1" dirty="0" smtClean="0"/>
              <a:t> Cost </a:t>
            </a:r>
            <a:r>
              <a:rPr lang="en-US" sz="2400" dirty="0" smtClean="0"/>
              <a:t>of</a:t>
            </a:r>
            <a:r>
              <a:rPr lang="en-US" sz="2400" b="1" dirty="0" smtClean="0"/>
              <a:t> Completed Well</a:t>
            </a:r>
            <a:r>
              <a:rPr lang="en-US" sz="2400" b="1" dirty="0" smtClean="0"/>
              <a:t> </a:t>
            </a:r>
            <a:r>
              <a:rPr lang="en-US" sz="2400" dirty="0" smtClean="0"/>
              <a:t>(</a:t>
            </a:r>
            <a:r>
              <a:rPr lang="en-US" sz="2400" b="1" dirty="0" smtClean="0"/>
              <a:t>Fracturing </a:t>
            </a:r>
            <a:r>
              <a:rPr lang="en-US" sz="2400" dirty="0" smtClean="0"/>
              <a:t>is </a:t>
            </a:r>
            <a:r>
              <a:rPr lang="en-US" sz="2400" b="1" dirty="0" smtClean="0"/>
              <a:t>50-55%</a:t>
            </a:r>
            <a:r>
              <a:rPr lang="en-US" sz="2400" dirty="0" smtClean="0"/>
              <a:t> of the Cost)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323">
                                            <p:txEl>
                                              <p:pRg st="2" end="2"/>
                                            </p:txEl>
                                          </p:spTgt>
                                        </p:tgtEl>
                                        <p:attrNameLst>
                                          <p:attrName>style.visibility</p:attrName>
                                        </p:attrNameLst>
                                      </p:cBhvr>
                                      <p:to>
                                        <p:strVal val="visible"/>
                                      </p:to>
                                    </p:set>
                                    <p:anim calcmode="lin" valueType="num">
                                      <p:cBhvr additive="base">
                                        <p:cTn id="7"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323">
                                            <p:txEl>
                                              <p:pRg st="3" end="3"/>
                                            </p:txEl>
                                          </p:spTgt>
                                        </p:tgtEl>
                                        <p:attrNameLst>
                                          <p:attrName>style.visibility</p:attrName>
                                        </p:attrNameLst>
                                      </p:cBhvr>
                                      <p:to>
                                        <p:strVal val="visible"/>
                                      </p:to>
                                    </p:set>
                                    <p:anim calcmode="lin" valueType="num">
                                      <p:cBhvr additive="base">
                                        <p:cTn id="11"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632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323">
                                            <p:txEl>
                                              <p:pRg st="4" end="4"/>
                                            </p:txEl>
                                          </p:spTgt>
                                        </p:tgtEl>
                                        <p:attrNameLst>
                                          <p:attrName>style.visibility</p:attrName>
                                        </p:attrNameLst>
                                      </p:cBhvr>
                                      <p:to>
                                        <p:strVal val="visible"/>
                                      </p:to>
                                    </p:set>
                                    <p:anim calcmode="lin" valueType="num">
                                      <p:cBhvr additive="base">
                                        <p:cTn id="15"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632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6323">
                                            <p:txEl>
                                              <p:pRg st="5" end="5"/>
                                            </p:txEl>
                                          </p:spTgt>
                                        </p:tgtEl>
                                        <p:attrNameLst>
                                          <p:attrName>style.visibility</p:attrName>
                                        </p:attrNameLst>
                                      </p:cBhvr>
                                      <p:to>
                                        <p:strVal val="visible"/>
                                      </p:to>
                                    </p:set>
                                    <p:anim calcmode="lin" valueType="num">
                                      <p:cBhvr additive="base">
                                        <p:cTn id="19"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323">
                                            <p:txEl>
                                              <p:pRg st="6" end="6"/>
                                            </p:txEl>
                                          </p:spTgt>
                                        </p:tgtEl>
                                        <p:attrNameLst>
                                          <p:attrName>style.visibility</p:attrName>
                                        </p:attrNameLst>
                                      </p:cBhvr>
                                      <p:to>
                                        <p:strVal val="visible"/>
                                      </p:to>
                                    </p:set>
                                    <p:anim calcmode="lin" valueType="num">
                                      <p:cBhvr additive="base">
                                        <p:cTn id="23" dur="500" fill="hold"/>
                                        <p:tgtEl>
                                          <p:spTgt spid="5632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63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6323">
                                            <p:txEl>
                                              <p:pRg st="7" end="7"/>
                                            </p:txEl>
                                          </p:spTgt>
                                        </p:tgtEl>
                                        <p:attrNameLst>
                                          <p:attrName>style.visibility</p:attrName>
                                        </p:attrNameLst>
                                      </p:cBhvr>
                                      <p:to>
                                        <p:strVal val="visible"/>
                                      </p:to>
                                    </p:set>
                                    <p:anim calcmode="lin" valueType="num">
                                      <p:cBhvr additive="base">
                                        <p:cTn id="29" dur="500" fill="hold"/>
                                        <p:tgtEl>
                                          <p:spTgt spid="5632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63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6323">
                                            <p:txEl>
                                              <p:pRg st="8" end="8"/>
                                            </p:txEl>
                                          </p:spTgt>
                                        </p:tgtEl>
                                        <p:attrNameLst>
                                          <p:attrName>style.visibility</p:attrName>
                                        </p:attrNameLst>
                                      </p:cBhvr>
                                      <p:to>
                                        <p:strVal val="visible"/>
                                      </p:to>
                                    </p:set>
                                    <p:anim calcmode="lin" valueType="num">
                                      <p:cBhvr additive="base">
                                        <p:cTn id="35" dur="500" fill="hold"/>
                                        <p:tgtEl>
                                          <p:spTgt spid="5632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63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6323">
                                            <p:txEl>
                                              <p:pRg st="9" end="9"/>
                                            </p:txEl>
                                          </p:spTgt>
                                        </p:tgtEl>
                                        <p:attrNameLst>
                                          <p:attrName>style.visibility</p:attrName>
                                        </p:attrNameLst>
                                      </p:cBhvr>
                                      <p:to>
                                        <p:strVal val="visible"/>
                                      </p:to>
                                    </p:set>
                                    <p:anim calcmode="lin" valueType="num">
                                      <p:cBhvr additive="base">
                                        <p:cTn id="41" dur="500" fill="hold"/>
                                        <p:tgtEl>
                                          <p:spTgt spid="5632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63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6323">
                                            <p:txEl>
                                              <p:pRg st="10" end="10"/>
                                            </p:txEl>
                                          </p:spTgt>
                                        </p:tgtEl>
                                        <p:attrNameLst>
                                          <p:attrName>style.visibility</p:attrName>
                                        </p:attrNameLst>
                                      </p:cBhvr>
                                      <p:to>
                                        <p:strVal val="visible"/>
                                      </p:to>
                                    </p:set>
                                    <p:anim calcmode="lin" valueType="num">
                                      <p:cBhvr additive="base">
                                        <p:cTn id="47" dur="500" fill="hold"/>
                                        <p:tgtEl>
                                          <p:spTgt spid="5632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63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1338" y="352425"/>
            <a:ext cx="7060465" cy="835025"/>
          </a:xfrm>
        </p:spPr>
        <p:txBody>
          <a:bodyPr>
            <a:noAutofit/>
          </a:bodyPr>
          <a:lstStyle/>
          <a:p>
            <a:r>
              <a:rPr lang="en-US" sz="3200" dirty="0" smtClean="0">
                <a:solidFill>
                  <a:srgbClr val="FFFFFF"/>
                </a:solidFill>
              </a:rPr>
              <a:t>Drilling Optimization </a:t>
            </a:r>
            <a:r>
              <a:rPr lang="en-US" sz="3200" dirty="0" smtClean="0">
                <a:solidFill>
                  <a:srgbClr val="FFFFFF"/>
                </a:solidFill>
              </a:rPr>
              <a:t>-  </a:t>
            </a:r>
            <a:r>
              <a:rPr lang="en-US" sz="3200" dirty="0" smtClean="0">
                <a:solidFill>
                  <a:srgbClr val="FFFFFF"/>
                </a:solidFill>
              </a:rPr>
              <a:t>Reducing (Cost) Days on Well</a:t>
            </a:r>
            <a:endParaRPr lang="en-US" sz="3200" dirty="0">
              <a:solidFill>
                <a:srgbClr val="FFFFFF"/>
              </a:solidFill>
            </a:endParaRPr>
          </a:p>
        </p:txBody>
      </p:sp>
      <p:sp>
        <p:nvSpPr>
          <p:cNvPr id="4" name="Footer Placeholder 3"/>
          <p:cNvSpPr>
            <a:spLocks noGrp="1"/>
          </p:cNvSpPr>
          <p:nvPr>
            <p:ph type="ftr" sz="quarter" idx="10"/>
          </p:nvPr>
        </p:nvSpPr>
        <p:spPr/>
        <p:txBody>
          <a:bodyPr/>
          <a:lstStyle/>
          <a:p>
            <a:r>
              <a:rPr lang="en-US" dirty="0" smtClean="0"/>
              <a:t>© 2011 Baker Hughes Incorporated. All Rights Reserved. </a:t>
            </a:r>
            <a:endParaRPr lang="en-US" dirty="0"/>
          </a:p>
        </p:txBody>
      </p:sp>
      <p:sp>
        <p:nvSpPr>
          <p:cNvPr id="5" name="Slide Number Placeholder 4"/>
          <p:cNvSpPr>
            <a:spLocks noGrp="1"/>
          </p:cNvSpPr>
          <p:nvPr>
            <p:ph type="sldNum" sz="quarter" idx="11"/>
          </p:nvPr>
        </p:nvSpPr>
        <p:spPr/>
        <p:txBody>
          <a:bodyPr/>
          <a:lstStyle/>
          <a:p>
            <a:fld id="{8BEF0868-1119-594B-8BF4-88BF28295F21}" type="slidenum">
              <a:rPr lang="en-US" smtClean="0"/>
              <a:pPr/>
              <a:t>96</a:t>
            </a:fld>
            <a:endParaRPr lang="en-US" dirty="0"/>
          </a:p>
        </p:txBody>
      </p:sp>
      <p:grpSp>
        <p:nvGrpSpPr>
          <p:cNvPr id="3" name="Group 58"/>
          <p:cNvGrpSpPr/>
          <p:nvPr/>
        </p:nvGrpSpPr>
        <p:grpSpPr>
          <a:xfrm>
            <a:off x="124480" y="1249790"/>
            <a:ext cx="8815388" cy="738664"/>
            <a:chOff x="124480" y="1249790"/>
            <a:chExt cx="8815388" cy="738664"/>
          </a:xfrm>
        </p:grpSpPr>
        <p:cxnSp>
          <p:nvCxnSpPr>
            <p:cNvPr id="8" name="Straight Connector 7"/>
            <p:cNvCxnSpPr/>
            <p:nvPr/>
          </p:nvCxnSpPr>
          <p:spPr>
            <a:xfrm>
              <a:off x="201613" y="1957388"/>
              <a:ext cx="8640762" cy="0"/>
            </a:xfrm>
            <a:prstGeom prst="line">
              <a:avLst/>
            </a:prstGeom>
            <a:ln w="158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16"/>
            <p:cNvSpPr txBox="1">
              <a:spLocks noChangeArrowheads="1"/>
            </p:cNvSpPr>
            <p:nvPr/>
          </p:nvSpPr>
          <p:spPr bwMode="auto">
            <a:xfrm>
              <a:off x="3048000" y="1535668"/>
              <a:ext cx="2905125" cy="307777"/>
            </a:xfrm>
            <a:prstGeom prst="rect">
              <a:avLst/>
            </a:prstGeom>
            <a:noFill/>
            <a:ln w="9525">
              <a:noFill/>
              <a:miter lim="800000"/>
              <a:headEnd/>
              <a:tailEnd/>
            </a:ln>
          </p:spPr>
          <p:txBody>
            <a:bodyPr wrap="square">
              <a:spAutoFit/>
            </a:bodyPr>
            <a:lstStyle/>
            <a:p>
              <a:pPr algn="ctr"/>
              <a:r>
                <a:rPr lang="en-US" sz="1400" b="1" dirty="0" smtClean="0">
                  <a:latin typeface="Arial" pitchFamily="34" charset="0"/>
                  <a:cs typeface="Arial" pitchFamily="34" charset="0"/>
                </a:rPr>
                <a:t>Realtime Implementation</a:t>
              </a:r>
              <a:endParaRPr lang="en-US" sz="1400" b="1" dirty="0">
                <a:latin typeface="Arial" pitchFamily="34" charset="0"/>
                <a:cs typeface="Arial" pitchFamily="34" charset="0"/>
              </a:endParaRPr>
            </a:p>
          </p:txBody>
        </p:sp>
        <p:sp>
          <p:nvSpPr>
            <p:cNvPr id="10" name="TextBox 17"/>
            <p:cNvSpPr txBox="1">
              <a:spLocks noChangeArrowheads="1"/>
            </p:cNvSpPr>
            <p:nvPr/>
          </p:nvSpPr>
          <p:spPr bwMode="auto">
            <a:xfrm>
              <a:off x="6053794" y="1294826"/>
              <a:ext cx="2886074" cy="523220"/>
            </a:xfrm>
            <a:prstGeom prst="rect">
              <a:avLst/>
            </a:prstGeom>
            <a:noFill/>
            <a:ln w="9525">
              <a:noFill/>
              <a:miter lim="800000"/>
              <a:headEnd/>
              <a:tailEnd/>
            </a:ln>
          </p:spPr>
          <p:txBody>
            <a:bodyPr wrap="square">
              <a:spAutoFit/>
            </a:bodyPr>
            <a:lstStyle/>
            <a:p>
              <a:pPr algn="ctr"/>
              <a:r>
                <a:rPr lang="en-US" sz="1400" b="1" dirty="0" smtClean="0">
                  <a:latin typeface="Arial" pitchFamily="34" charset="0"/>
                  <a:cs typeface="Arial" pitchFamily="34" charset="0"/>
                </a:rPr>
                <a:t>Knowledge Management </a:t>
              </a:r>
              <a:r>
                <a:rPr lang="en-US" sz="1400" b="1" dirty="0">
                  <a:latin typeface="Arial" pitchFamily="34" charset="0"/>
                  <a:cs typeface="Arial" pitchFamily="34" charset="0"/>
                </a:rPr>
                <a:t>&amp; Engineering Training</a:t>
              </a:r>
            </a:p>
          </p:txBody>
        </p:sp>
        <p:sp>
          <p:nvSpPr>
            <p:cNvPr id="11" name="TextBox 18"/>
            <p:cNvSpPr txBox="1">
              <a:spLocks noChangeArrowheads="1"/>
            </p:cNvSpPr>
            <p:nvPr/>
          </p:nvSpPr>
          <p:spPr bwMode="auto">
            <a:xfrm>
              <a:off x="124480" y="1249790"/>
              <a:ext cx="2846387" cy="738664"/>
            </a:xfrm>
            <a:prstGeom prst="rect">
              <a:avLst/>
            </a:prstGeom>
            <a:noFill/>
            <a:ln w="9525">
              <a:noFill/>
              <a:miter lim="800000"/>
              <a:headEnd/>
              <a:tailEnd/>
            </a:ln>
          </p:spPr>
          <p:txBody>
            <a:bodyPr wrap="square">
              <a:spAutoFit/>
            </a:bodyPr>
            <a:lstStyle/>
            <a:p>
              <a:pPr algn="ctr"/>
              <a:r>
                <a:rPr lang="en-US" sz="1400" b="1" dirty="0" smtClean="0">
                  <a:latin typeface="Arial" pitchFamily="34" charset="0"/>
                  <a:cs typeface="Arial" pitchFamily="34" charset="0"/>
                </a:rPr>
                <a:t>Analytical tools, Modeling and Engineering Analysis </a:t>
              </a:r>
              <a:r>
                <a:rPr lang="en-US" sz="1400" b="1" dirty="0" smtClean="0"/>
                <a:t>Offset Well and Bit Analysis</a:t>
              </a:r>
            </a:p>
          </p:txBody>
        </p:sp>
      </p:grpSp>
      <p:grpSp>
        <p:nvGrpSpPr>
          <p:cNvPr id="12" name="Group 61"/>
          <p:cNvGrpSpPr/>
          <p:nvPr/>
        </p:nvGrpSpPr>
        <p:grpSpPr>
          <a:xfrm>
            <a:off x="147063" y="1620838"/>
            <a:ext cx="8931263" cy="5020436"/>
            <a:chOff x="147063" y="1620838"/>
            <a:chExt cx="8931263" cy="5020436"/>
          </a:xfrm>
        </p:grpSpPr>
        <p:cxnSp>
          <p:nvCxnSpPr>
            <p:cNvPr id="6" name="Straight Connector 5"/>
            <p:cNvCxnSpPr/>
            <p:nvPr/>
          </p:nvCxnSpPr>
          <p:spPr>
            <a:xfrm rot="5400000">
              <a:off x="720946" y="4020344"/>
              <a:ext cx="4799012" cy="0"/>
            </a:xfrm>
            <a:prstGeom prst="line">
              <a:avLst/>
            </a:prstGeom>
            <a:ln w="158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60"/>
            <p:cNvGrpSpPr/>
            <p:nvPr/>
          </p:nvGrpSpPr>
          <p:grpSpPr>
            <a:xfrm>
              <a:off x="147063" y="1620838"/>
              <a:ext cx="8931263" cy="5020436"/>
              <a:chOff x="147063" y="1620838"/>
              <a:chExt cx="8931263" cy="5020436"/>
            </a:xfrm>
          </p:grpSpPr>
          <p:pic>
            <p:nvPicPr>
              <p:cNvPr id="41" name="Picture 9" descr="IMG_1325"/>
              <p:cNvPicPr>
                <a:picLocks noChangeAspect="1" noChangeArrowheads="1"/>
              </p:cNvPicPr>
              <p:nvPr/>
            </p:nvPicPr>
            <p:blipFill>
              <a:blip r:embed="rId3" cstate="print"/>
              <a:srcRect/>
              <a:stretch>
                <a:fillRect/>
              </a:stretch>
            </p:blipFill>
            <p:spPr bwMode="auto">
              <a:xfrm>
                <a:off x="1179576" y="5982456"/>
                <a:ext cx="691198" cy="612272"/>
              </a:xfrm>
              <a:prstGeom prst="rect">
                <a:avLst/>
              </a:prstGeom>
              <a:noFill/>
            </p:spPr>
          </p:pic>
          <p:pic>
            <p:nvPicPr>
              <p:cNvPr id="44" name="Picture 6" descr="DSCF0065"/>
              <p:cNvPicPr>
                <a:picLocks noChangeAspect="1" noChangeArrowheads="1"/>
              </p:cNvPicPr>
              <p:nvPr/>
            </p:nvPicPr>
            <p:blipFill>
              <a:blip r:embed="rId4" cstate="print"/>
              <a:srcRect l="13004" t="4861" r="15477" b="9636"/>
              <a:stretch>
                <a:fillRect/>
              </a:stretch>
            </p:blipFill>
            <p:spPr bwMode="auto">
              <a:xfrm>
                <a:off x="2251570" y="6007608"/>
                <a:ext cx="647078" cy="580199"/>
              </a:xfrm>
              <a:prstGeom prst="rect">
                <a:avLst/>
              </a:prstGeom>
              <a:noFill/>
            </p:spPr>
          </p:pic>
          <p:pic>
            <p:nvPicPr>
              <p:cNvPr id="47" name="Picture 13" descr="DSCF0498"/>
              <p:cNvPicPr>
                <a:picLocks noChangeAspect="1" noChangeArrowheads="1"/>
              </p:cNvPicPr>
              <p:nvPr/>
            </p:nvPicPr>
            <p:blipFill>
              <a:blip r:embed="rId5" cstate="print"/>
              <a:srcRect l="7309" r="8104"/>
              <a:stretch>
                <a:fillRect/>
              </a:stretch>
            </p:blipFill>
            <p:spPr bwMode="auto">
              <a:xfrm>
                <a:off x="1929384" y="6056883"/>
                <a:ext cx="658749" cy="584391"/>
              </a:xfrm>
              <a:prstGeom prst="rect">
                <a:avLst/>
              </a:prstGeom>
              <a:noFill/>
            </p:spPr>
          </p:pic>
          <p:grpSp>
            <p:nvGrpSpPr>
              <p:cNvPr id="20" name="Group 59"/>
              <p:cNvGrpSpPr/>
              <p:nvPr/>
            </p:nvGrpSpPr>
            <p:grpSpPr>
              <a:xfrm>
                <a:off x="147063" y="1620838"/>
                <a:ext cx="8931263" cy="4899850"/>
                <a:chOff x="147063" y="1620838"/>
                <a:chExt cx="8931263" cy="4899850"/>
              </a:xfrm>
            </p:grpSpPr>
            <p:cxnSp>
              <p:nvCxnSpPr>
                <p:cNvPr id="7" name="Straight Connector 6"/>
                <p:cNvCxnSpPr/>
                <p:nvPr/>
              </p:nvCxnSpPr>
              <p:spPr>
                <a:xfrm rot="5400000">
                  <a:off x="3569494" y="4006057"/>
                  <a:ext cx="4770437" cy="0"/>
                </a:xfrm>
                <a:prstGeom prst="line">
                  <a:avLst/>
                </a:prstGeom>
                <a:ln w="158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6"/>
                <p:cNvGrpSpPr/>
                <p:nvPr/>
              </p:nvGrpSpPr>
              <p:grpSpPr>
                <a:xfrm>
                  <a:off x="3299105" y="2781059"/>
                  <a:ext cx="2495523" cy="2517381"/>
                  <a:chOff x="3167063" y="2554288"/>
                  <a:chExt cx="2495523" cy="2517381"/>
                </a:xfrm>
              </p:grpSpPr>
              <p:pic>
                <p:nvPicPr>
                  <p:cNvPr id="14" name="Picture 4" descr="New illustration"/>
                  <p:cNvPicPr>
                    <a:picLocks noChangeAspect="1" noChangeArrowheads="1"/>
                  </p:cNvPicPr>
                  <p:nvPr/>
                </p:nvPicPr>
                <p:blipFill>
                  <a:blip r:embed="rId6" cstate="print"/>
                  <a:srcRect/>
                  <a:stretch>
                    <a:fillRect/>
                  </a:stretch>
                </p:blipFill>
                <p:spPr bwMode="auto">
                  <a:xfrm>
                    <a:off x="3167063" y="2554288"/>
                    <a:ext cx="2495523" cy="2517381"/>
                  </a:xfrm>
                  <a:prstGeom prst="rect">
                    <a:avLst/>
                  </a:prstGeom>
                  <a:noFill/>
                  <a:ln w="9525">
                    <a:noFill/>
                    <a:miter lim="800000"/>
                    <a:headEnd/>
                    <a:tailEnd/>
                  </a:ln>
                </p:spPr>
              </p:pic>
              <p:pic>
                <p:nvPicPr>
                  <p:cNvPr id="15" name="Picture 8"/>
                  <p:cNvPicPr>
                    <a:picLocks noChangeAspect="1" noChangeArrowheads="1"/>
                  </p:cNvPicPr>
                  <p:nvPr/>
                </p:nvPicPr>
                <p:blipFill>
                  <a:blip r:embed="rId7" cstate="print"/>
                  <a:srcRect/>
                  <a:stretch>
                    <a:fillRect/>
                  </a:stretch>
                </p:blipFill>
                <p:spPr bwMode="auto">
                  <a:xfrm>
                    <a:off x="3200400" y="2895600"/>
                    <a:ext cx="1079500" cy="780417"/>
                  </a:xfrm>
                  <a:prstGeom prst="rect">
                    <a:avLst/>
                  </a:prstGeom>
                  <a:noFill/>
                  <a:ln w="9525" algn="ctr">
                    <a:noFill/>
                    <a:miter lim="800000"/>
                    <a:headEnd/>
                    <a:tailEnd/>
                  </a:ln>
                </p:spPr>
              </p:pic>
            </p:grpSp>
            <p:pic>
              <p:nvPicPr>
                <p:cNvPr id="16" name="Picture 2"/>
                <p:cNvPicPr>
                  <a:picLocks noChangeAspect="1" noChangeArrowheads="1"/>
                </p:cNvPicPr>
                <p:nvPr/>
              </p:nvPicPr>
              <p:blipFill>
                <a:blip r:embed="rId8" cstate="print"/>
                <a:srcRect/>
                <a:stretch>
                  <a:fillRect/>
                </a:stretch>
              </p:blipFill>
              <p:spPr bwMode="auto">
                <a:xfrm>
                  <a:off x="147063" y="2254995"/>
                  <a:ext cx="2819048" cy="1558095"/>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scene3d>
                  <a:camera prst="orthographicFront"/>
                  <a:lightRig rig="soft" dir="t"/>
                </a:scene3d>
                <a:sp3d prstMaterial="dkEdge"/>
              </p:spPr>
            </p:pic>
            <p:pic>
              <p:nvPicPr>
                <p:cNvPr id="17" name="Picture 5"/>
                <p:cNvPicPr>
                  <a:picLocks noChangeAspect="1" noChangeArrowheads="1"/>
                </p:cNvPicPr>
                <p:nvPr/>
              </p:nvPicPr>
              <p:blipFill>
                <a:blip r:embed="rId9" cstate="print"/>
                <a:srcRect t="6906"/>
                <a:stretch>
                  <a:fillRect/>
                </a:stretch>
              </p:blipFill>
              <p:spPr bwMode="auto">
                <a:xfrm>
                  <a:off x="904030" y="2620389"/>
                  <a:ext cx="2146902" cy="1489553"/>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scene3d>
                  <a:camera prst="orthographicFront"/>
                  <a:lightRig rig="soft" dir="t"/>
                </a:scene3d>
                <a:sp3d prstMaterial="dkEdge"/>
              </p:spPr>
            </p:pic>
            <p:pic>
              <p:nvPicPr>
                <p:cNvPr id="18" name="Picture 6"/>
                <p:cNvPicPr>
                  <a:picLocks noChangeAspect="1" noChangeArrowheads="1"/>
                </p:cNvPicPr>
                <p:nvPr/>
              </p:nvPicPr>
              <p:blipFill>
                <a:blip r:embed="rId10" cstate="print">
                  <a:lum bright="-10000"/>
                </a:blip>
                <a:srcRect/>
                <a:stretch>
                  <a:fillRect/>
                </a:stretch>
              </p:blipFill>
              <p:spPr bwMode="auto">
                <a:xfrm>
                  <a:off x="443980" y="3280063"/>
                  <a:ext cx="1915200" cy="1436399"/>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scene3d>
                  <a:camera prst="orthographicFront"/>
                  <a:lightRig rig="soft" dir="t"/>
                </a:scene3d>
                <a:sp3d prstMaterial="dkEdge"/>
              </p:spPr>
            </p:pic>
            <p:pic>
              <p:nvPicPr>
                <p:cNvPr id="19" name="Picture 3"/>
                <p:cNvPicPr>
                  <a:picLocks noChangeAspect="1" noChangeArrowheads="1"/>
                </p:cNvPicPr>
                <p:nvPr/>
              </p:nvPicPr>
              <p:blipFill>
                <a:blip r:embed="rId11" cstate="print">
                  <a:lum bright="-10000"/>
                </a:blip>
                <a:srcRect/>
                <a:stretch>
                  <a:fillRect/>
                </a:stretch>
              </p:blipFill>
              <p:spPr bwMode="auto">
                <a:xfrm>
                  <a:off x="981593" y="4283773"/>
                  <a:ext cx="1915844" cy="1247592"/>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scene3d>
                  <a:camera prst="orthographicFront"/>
                  <a:lightRig rig="soft" dir="t"/>
                </a:scene3d>
                <a:sp3d prstMaterial="dkEdge"/>
              </p:spPr>
            </p:pic>
            <p:grpSp>
              <p:nvGrpSpPr>
                <p:cNvPr id="26" name="Group 38"/>
                <p:cNvGrpSpPr/>
                <p:nvPr/>
              </p:nvGrpSpPr>
              <p:grpSpPr>
                <a:xfrm>
                  <a:off x="6052452" y="2531388"/>
                  <a:ext cx="3025874" cy="3024474"/>
                  <a:chOff x="6052452" y="2531388"/>
                  <a:chExt cx="3025874" cy="3024474"/>
                </a:xfrm>
              </p:grpSpPr>
              <p:grpSp>
                <p:nvGrpSpPr>
                  <p:cNvPr id="29" name="Group 68"/>
                  <p:cNvGrpSpPr/>
                  <p:nvPr/>
                </p:nvGrpSpPr>
                <p:grpSpPr>
                  <a:xfrm>
                    <a:off x="7591316" y="2831993"/>
                    <a:ext cx="1196604" cy="1196604"/>
                    <a:chOff x="3088640" y="231647"/>
                    <a:chExt cx="1759712" cy="1759712"/>
                  </a:xfrm>
                  <a:solidFill>
                    <a:srgbClr val="FFFFFF"/>
                  </a:solidFill>
                  <a:effectLst>
                    <a:outerShdw blurRad="50800" dist="38100" dir="2700000" algn="tl" rotWithShape="0">
                      <a:prstClr val="black">
                        <a:alpha val="40000"/>
                      </a:prstClr>
                    </a:outerShdw>
                  </a:effectLst>
                  <a:scene3d>
                    <a:camera prst="orthographicFront">
                      <a:rot lat="0" lon="0" rev="0"/>
                    </a:camera>
                    <a:lightRig rig="soft" dir="t"/>
                  </a:scene3d>
                </p:grpSpPr>
                <p:sp>
                  <p:nvSpPr>
                    <p:cNvPr id="21" name="Pie 20"/>
                    <p:cNvSpPr/>
                    <p:nvPr/>
                  </p:nvSpPr>
                  <p:spPr>
                    <a:xfrm rot="5400000">
                      <a:off x="3088640" y="231647"/>
                      <a:ext cx="1759712" cy="1759712"/>
                    </a:xfrm>
                    <a:prstGeom prst="pieWedge">
                      <a:avLst/>
                    </a:prstGeom>
                    <a:grpFill/>
                    <a:effectLst>
                      <a:outerShdw blurRad="50800" dist="38100" dir="2700000" algn="tl" rotWithShape="0">
                        <a:prstClr val="black">
                          <a:alpha val="40000"/>
                        </a:prstClr>
                      </a:outerShdw>
                    </a:effectLst>
                    <a:sp3d prstMaterial="dkEdge">
                      <a:bevelT w="63500" h="25400"/>
                    </a:sp3d>
                  </p:spPr>
                  <p:style>
                    <a:lnRef idx="0">
                      <a:schemeClr val="lt1">
                        <a:hueOff val="0"/>
                        <a:satOff val="0"/>
                        <a:lumOff val="0"/>
                        <a:alphaOff val="0"/>
                      </a:schemeClr>
                    </a:lnRef>
                    <a:fillRef idx="3">
                      <a:scrgbClr r="0" g="0" b="0"/>
                    </a:fillRef>
                    <a:effectRef idx="3">
                      <a:scrgbClr r="0" g="0" b="0"/>
                    </a:effectRef>
                    <a:fontRef idx="minor">
                      <a:schemeClr val="lt1"/>
                    </a:fontRef>
                  </p:style>
                </p:sp>
                <p:sp>
                  <p:nvSpPr>
                    <p:cNvPr id="22" name="Pie 4"/>
                    <p:cNvSpPr/>
                    <p:nvPr/>
                  </p:nvSpPr>
                  <p:spPr>
                    <a:xfrm>
                      <a:off x="3088641" y="747056"/>
                      <a:ext cx="1244306" cy="1244303"/>
                    </a:xfrm>
                    <a:prstGeom prst="rect">
                      <a:avLst/>
                    </a:prstGeom>
                    <a:grpFill/>
                    <a:sp3d prstMaterial="dkEdge">
                      <a:bevelT/>
                    </a:sp3d>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100" b="1" kern="1200" dirty="0" smtClean="0">
                          <a:solidFill>
                            <a:schemeClr val="tx1"/>
                          </a:solidFill>
                          <a:latin typeface="+mn-lt"/>
                        </a:rPr>
                        <a:t>Execute</a:t>
                      </a:r>
                      <a:endParaRPr lang="en-US" sz="1100" b="1" kern="1200" dirty="0">
                        <a:solidFill>
                          <a:schemeClr val="tx1"/>
                        </a:solidFill>
                        <a:latin typeface="+mn-lt"/>
                      </a:endParaRPr>
                    </a:p>
                  </p:txBody>
                </p:sp>
              </p:grpSp>
              <p:grpSp>
                <p:nvGrpSpPr>
                  <p:cNvPr id="32" name="Group 65"/>
                  <p:cNvGrpSpPr/>
                  <p:nvPr/>
                </p:nvGrpSpPr>
                <p:grpSpPr>
                  <a:xfrm>
                    <a:off x="6333439" y="2830933"/>
                    <a:ext cx="1196604" cy="1196604"/>
                    <a:chOff x="1247648" y="231647"/>
                    <a:chExt cx="1759712" cy="1759712"/>
                  </a:xfrm>
                  <a:solidFill>
                    <a:srgbClr val="FFFFFF"/>
                  </a:solidFill>
                  <a:effectLst>
                    <a:outerShdw blurRad="50800" dist="38100" dir="2700000" algn="tl" rotWithShape="0">
                      <a:prstClr val="black">
                        <a:alpha val="40000"/>
                      </a:prstClr>
                    </a:outerShdw>
                  </a:effectLst>
                  <a:scene3d>
                    <a:camera prst="orthographicFront">
                      <a:rot lat="0" lon="0" rev="0"/>
                    </a:camera>
                    <a:lightRig rig="soft" dir="t"/>
                  </a:scene3d>
                </p:grpSpPr>
                <p:sp>
                  <p:nvSpPr>
                    <p:cNvPr id="24" name="Pie 23"/>
                    <p:cNvSpPr/>
                    <p:nvPr/>
                  </p:nvSpPr>
                  <p:spPr>
                    <a:xfrm>
                      <a:off x="1247648" y="231647"/>
                      <a:ext cx="1759712" cy="1759712"/>
                    </a:xfrm>
                    <a:prstGeom prst="pieWedge">
                      <a:avLst/>
                    </a:prstGeom>
                    <a:grpFill/>
                    <a:effectLst>
                      <a:outerShdw blurRad="50800" dist="38100" dir="2700000" algn="tl" rotWithShape="0">
                        <a:prstClr val="black">
                          <a:alpha val="40000"/>
                        </a:prstClr>
                      </a:outerShdw>
                    </a:effectLst>
                    <a:sp3d prstMaterial="dkEdge">
                      <a:bevelT w="63500" h="25400"/>
                    </a:sp3d>
                  </p:spPr>
                  <p:style>
                    <a:lnRef idx="0">
                      <a:schemeClr val="lt1">
                        <a:hueOff val="0"/>
                        <a:satOff val="0"/>
                        <a:lumOff val="0"/>
                        <a:alphaOff val="0"/>
                      </a:schemeClr>
                    </a:lnRef>
                    <a:fillRef idx="3">
                      <a:scrgbClr r="0" g="0" b="0"/>
                    </a:fillRef>
                    <a:effectRef idx="3">
                      <a:scrgbClr r="0" g="0" b="0"/>
                    </a:effectRef>
                    <a:fontRef idx="minor">
                      <a:schemeClr val="lt1"/>
                    </a:fontRef>
                  </p:style>
                </p:sp>
                <p:sp>
                  <p:nvSpPr>
                    <p:cNvPr id="25" name="Pie 4"/>
                    <p:cNvSpPr/>
                    <p:nvPr/>
                  </p:nvSpPr>
                  <p:spPr>
                    <a:xfrm>
                      <a:off x="1763057" y="747053"/>
                      <a:ext cx="1244303" cy="1244306"/>
                    </a:xfrm>
                    <a:prstGeom prst="rect">
                      <a:avLst/>
                    </a:prstGeom>
                    <a:grpFill/>
                    <a:sp3d prstMaterial="dkEdge">
                      <a:bevelT/>
                    </a:sp3d>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pPr>
                      <a:r>
                        <a:rPr lang="en-US" sz="1100" b="1" kern="1200" dirty="0" smtClean="0">
                          <a:solidFill>
                            <a:schemeClr val="tx1"/>
                          </a:solidFill>
                          <a:latin typeface="+mn-lt"/>
                        </a:rPr>
                        <a:t>Planning</a:t>
                      </a:r>
                      <a:endParaRPr lang="en-US" sz="1100" b="1" kern="1200" dirty="0">
                        <a:solidFill>
                          <a:schemeClr val="tx1"/>
                        </a:solidFill>
                        <a:latin typeface="+mn-lt"/>
                      </a:endParaRPr>
                    </a:p>
                  </p:txBody>
                </p:sp>
              </p:grpSp>
              <p:grpSp>
                <p:nvGrpSpPr>
                  <p:cNvPr id="53" name="Group 71"/>
                  <p:cNvGrpSpPr/>
                  <p:nvPr/>
                </p:nvGrpSpPr>
                <p:grpSpPr>
                  <a:xfrm>
                    <a:off x="7591317" y="4064058"/>
                    <a:ext cx="1196604" cy="1196604"/>
                    <a:chOff x="3088640" y="2072640"/>
                    <a:chExt cx="1759712" cy="1759712"/>
                  </a:xfrm>
                  <a:solidFill>
                    <a:srgbClr val="FFFFFF"/>
                  </a:solidFill>
                  <a:effectLst>
                    <a:outerShdw blurRad="50800" dist="38100" dir="2700000" algn="tl" rotWithShape="0">
                      <a:prstClr val="black">
                        <a:alpha val="40000"/>
                      </a:prstClr>
                    </a:outerShdw>
                  </a:effectLst>
                  <a:scene3d>
                    <a:camera prst="orthographicFront">
                      <a:rot lat="0" lon="0" rev="0"/>
                    </a:camera>
                    <a:lightRig rig="soft" dir="t"/>
                  </a:scene3d>
                </p:grpSpPr>
                <p:sp>
                  <p:nvSpPr>
                    <p:cNvPr id="27" name="Pie 26"/>
                    <p:cNvSpPr/>
                    <p:nvPr/>
                  </p:nvSpPr>
                  <p:spPr>
                    <a:xfrm rot="10800000">
                      <a:off x="3088640" y="2072640"/>
                      <a:ext cx="1759712" cy="1759712"/>
                    </a:xfrm>
                    <a:prstGeom prst="pieWedge">
                      <a:avLst/>
                    </a:prstGeom>
                    <a:grpFill/>
                    <a:effectLst>
                      <a:outerShdw blurRad="50800" dist="38100" dir="2700000" algn="tl" rotWithShape="0">
                        <a:prstClr val="black">
                          <a:alpha val="40000"/>
                        </a:prstClr>
                      </a:outerShdw>
                    </a:effectLst>
                    <a:sp3d prstMaterial="dkEdge">
                      <a:bevelT w="63500" h="25400"/>
                    </a:sp3d>
                  </p:spPr>
                  <p:style>
                    <a:lnRef idx="0">
                      <a:schemeClr val="lt1">
                        <a:hueOff val="0"/>
                        <a:satOff val="0"/>
                        <a:lumOff val="0"/>
                        <a:alphaOff val="0"/>
                      </a:schemeClr>
                    </a:lnRef>
                    <a:fillRef idx="3">
                      <a:scrgbClr r="0" g="0" b="0"/>
                    </a:fillRef>
                    <a:effectRef idx="3">
                      <a:scrgbClr r="0" g="0" b="0"/>
                    </a:effectRef>
                    <a:fontRef idx="minor">
                      <a:schemeClr val="lt1"/>
                    </a:fontRef>
                  </p:style>
                </p:sp>
                <p:sp>
                  <p:nvSpPr>
                    <p:cNvPr id="28" name="Pie 4"/>
                    <p:cNvSpPr/>
                    <p:nvPr/>
                  </p:nvSpPr>
                  <p:spPr>
                    <a:xfrm rot="21600000">
                      <a:off x="3088640" y="2072640"/>
                      <a:ext cx="1244303" cy="1244306"/>
                    </a:xfrm>
                    <a:prstGeom prst="rect">
                      <a:avLst/>
                    </a:prstGeom>
                    <a:grpFill/>
                    <a:sp3d prstMaterial="dkEdge">
                      <a:bevelT/>
                    </a:sp3d>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100" b="1" kern="1200" dirty="0" smtClean="0">
                          <a:solidFill>
                            <a:schemeClr val="tx1"/>
                          </a:solidFill>
                          <a:latin typeface="+mn-lt"/>
                        </a:rPr>
                        <a:t>Analyze</a:t>
                      </a:r>
                      <a:endParaRPr lang="en-US" sz="1100" b="1" kern="1200" dirty="0">
                        <a:solidFill>
                          <a:schemeClr val="tx1"/>
                        </a:solidFill>
                        <a:latin typeface="+mn-lt"/>
                      </a:endParaRPr>
                    </a:p>
                  </p:txBody>
                </p:sp>
              </p:grpSp>
              <p:grpSp>
                <p:nvGrpSpPr>
                  <p:cNvPr id="54" name="Group 74"/>
                  <p:cNvGrpSpPr/>
                  <p:nvPr/>
                </p:nvGrpSpPr>
                <p:grpSpPr>
                  <a:xfrm>
                    <a:off x="6333438" y="4063337"/>
                    <a:ext cx="1196604" cy="1196604"/>
                    <a:chOff x="1247648" y="2072640"/>
                    <a:chExt cx="1759713" cy="1759712"/>
                  </a:xfrm>
                  <a:solidFill>
                    <a:srgbClr val="FFFFFF"/>
                  </a:solidFill>
                  <a:effectLst>
                    <a:outerShdw blurRad="50800" dist="38100" dir="2700000" algn="tl" rotWithShape="0">
                      <a:prstClr val="black">
                        <a:alpha val="40000"/>
                      </a:prstClr>
                    </a:outerShdw>
                  </a:effectLst>
                  <a:scene3d>
                    <a:camera prst="orthographicFront">
                      <a:rot lat="0" lon="0" rev="0"/>
                    </a:camera>
                    <a:lightRig rig="soft" dir="t"/>
                  </a:scene3d>
                </p:grpSpPr>
                <p:sp>
                  <p:nvSpPr>
                    <p:cNvPr id="30" name="Pie 29"/>
                    <p:cNvSpPr/>
                    <p:nvPr/>
                  </p:nvSpPr>
                  <p:spPr>
                    <a:xfrm rot="16200000">
                      <a:off x="1247648" y="2072640"/>
                      <a:ext cx="1759712" cy="1759712"/>
                    </a:xfrm>
                    <a:prstGeom prst="pieWedge">
                      <a:avLst/>
                    </a:prstGeom>
                    <a:grpFill/>
                    <a:effectLst>
                      <a:outerShdw blurRad="50800" dist="38100" dir="2700000" algn="tl" rotWithShape="0">
                        <a:prstClr val="black">
                          <a:alpha val="40000"/>
                        </a:prstClr>
                      </a:outerShdw>
                    </a:effectLst>
                    <a:sp3d prstMaterial="dkEdge">
                      <a:bevelT w="63500" h="25400"/>
                    </a:sp3d>
                  </p:spPr>
                  <p:style>
                    <a:lnRef idx="0">
                      <a:schemeClr val="lt1">
                        <a:hueOff val="0"/>
                        <a:satOff val="0"/>
                        <a:lumOff val="0"/>
                        <a:alphaOff val="0"/>
                      </a:schemeClr>
                    </a:lnRef>
                    <a:fillRef idx="3">
                      <a:scrgbClr r="0" g="0" b="0"/>
                    </a:fillRef>
                    <a:effectRef idx="3">
                      <a:scrgbClr r="0" g="0" b="0"/>
                    </a:effectRef>
                    <a:fontRef idx="minor">
                      <a:schemeClr val="lt1"/>
                    </a:fontRef>
                  </p:style>
                </p:sp>
                <p:sp>
                  <p:nvSpPr>
                    <p:cNvPr id="31" name="Pie 4"/>
                    <p:cNvSpPr/>
                    <p:nvPr/>
                  </p:nvSpPr>
                  <p:spPr>
                    <a:xfrm rot="21600000">
                      <a:off x="1763055" y="2072640"/>
                      <a:ext cx="1244306" cy="1244303"/>
                    </a:xfrm>
                    <a:prstGeom prst="rect">
                      <a:avLst/>
                    </a:prstGeom>
                    <a:grpFill/>
                    <a:sp3d prstMaterial="dkEdge">
                      <a:bevelT/>
                    </a:sp3d>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100" b="1" kern="1200" dirty="0" smtClean="0">
                          <a:solidFill>
                            <a:schemeClr val="tx1"/>
                          </a:solidFill>
                          <a:latin typeface="+mn-lt"/>
                        </a:rPr>
                        <a:t>Capture</a:t>
                      </a:r>
                      <a:endParaRPr lang="en-US" sz="1100" b="1" kern="1200" dirty="0">
                        <a:solidFill>
                          <a:schemeClr val="tx1"/>
                        </a:solidFill>
                        <a:latin typeface="+mn-lt"/>
                      </a:endParaRPr>
                    </a:p>
                  </p:txBody>
                </p:sp>
              </p:grpSp>
              <p:grpSp>
                <p:nvGrpSpPr>
                  <p:cNvPr id="55" name="Group 31"/>
                  <p:cNvGrpSpPr/>
                  <p:nvPr/>
                </p:nvGrpSpPr>
                <p:grpSpPr>
                  <a:xfrm>
                    <a:off x="6052452" y="2531388"/>
                    <a:ext cx="3025874" cy="3024474"/>
                    <a:chOff x="2514591" y="1528000"/>
                    <a:chExt cx="4449816" cy="4447756"/>
                  </a:xfrm>
                </p:grpSpPr>
                <p:sp>
                  <p:nvSpPr>
                    <p:cNvPr id="33" name="Donut 32"/>
                    <p:cNvSpPr>
                      <a:spLocks noChangeAspect="1"/>
                    </p:cNvSpPr>
                    <p:nvPr/>
                  </p:nvSpPr>
                  <p:spPr>
                    <a:xfrm>
                      <a:off x="2514591" y="1528000"/>
                      <a:ext cx="4449816" cy="4447756"/>
                    </a:xfrm>
                    <a:prstGeom prst="donut">
                      <a:avLst>
                        <a:gd name="adj" fmla="val 5185"/>
                      </a:avLst>
                    </a:prstGeom>
                    <a:solidFill>
                      <a:srgbClr val="00B050">
                        <a:alpha val="64000"/>
                      </a:srgbClr>
                    </a:solidFill>
                    <a:ln>
                      <a:noFill/>
                    </a:ln>
                    <a:effectLst>
                      <a:outerShdw blurRad="368300" dist="50800" dir="5400000" algn="ctr" rotWithShape="0">
                        <a:srgbClr val="000000"/>
                      </a:outerShdw>
                    </a:effectLst>
                    <a:scene3d>
                      <a:camera prst="orthographicFront"/>
                      <a:lightRig rig="soft" dir="t"/>
                    </a:scene3d>
                    <a:sp3d prstMaterial="dkEdge">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34" name="Chevron 33"/>
                    <p:cNvSpPr>
                      <a:spLocks noChangeAspect="1"/>
                    </p:cNvSpPr>
                    <p:nvPr/>
                  </p:nvSpPr>
                  <p:spPr>
                    <a:xfrm rot="19141126">
                      <a:off x="3073065" y="2062663"/>
                      <a:ext cx="388620" cy="357940"/>
                    </a:xfrm>
                    <a:prstGeom prst="chevron">
                      <a:avLst/>
                    </a:prstGeom>
                    <a:solidFill>
                      <a:schemeClr val="tx1"/>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35" name="Chevron 34"/>
                    <p:cNvSpPr>
                      <a:spLocks noChangeAspect="1"/>
                    </p:cNvSpPr>
                    <p:nvPr/>
                  </p:nvSpPr>
                  <p:spPr>
                    <a:xfrm rot="13758344">
                      <a:off x="2991854" y="5005894"/>
                      <a:ext cx="388620" cy="357940"/>
                    </a:xfrm>
                    <a:prstGeom prst="chevron">
                      <a:avLst/>
                    </a:prstGeom>
                    <a:solidFill>
                      <a:schemeClr val="tx1"/>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36" name="Chevron 35"/>
                    <p:cNvSpPr>
                      <a:spLocks noChangeAspect="1"/>
                    </p:cNvSpPr>
                    <p:nvPr/>
                  </p:nvSpPr>
                  <p:spPr>
                    <a:xfrm rot="7950416">
                      <a:off x="6174451" y="4900619"/>
                      <a:ext cx="388620" cy="357940"/>
                    </a:xfrm>
                    <a:prstGeom prst="chevron">
                      <a:avLst/>
                    </a:prstGeom>
                    <a:solidFill>
                      <a:schemeClr val="tx1"/>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37" name="Chevron 36"/>
                    <p:cNvSpPr>
                      <a:spLocks noChangeAspect="1"/>
                    </p:cNvSpPr>
                    <p:nvPr/>
                  </p:nvSpPr>
                  <p:spPr>
                    <a:xfrm rot="3047338">
                      <a:off x="6124324" y="2182483"/>
                      <a:ext cx="388620" cy="357940"/>
                    </a:xfrm>
                    <a:prstGeom prst="chevron">
                      <a:avLst/>
                    </a:prstGeom>
                    <a:solidFill>
                      <a:schemeClr val="tx1"/>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pic>
              <p:nvPicPr>
                <p:cNvPr id="38" name="Picture 6" descr="IMG_1322"/>
                <p:cNvPicPr>
                  <a:picLocks noChangeAspect="1" noChangeArrowheads="1"/>
                </p:cNvPicPr>
                <p:nvPr/>
              </p:nvPicPr>
              <p:blipFill>
                <a:blip r:embed="rId12" cstate="print"/>
                <a:srcRect/>
                <a:stretch>
                  <a:fillRect/>
                </a:stretch>
              </p:blipFill>
              <p:spPr bwMode="auto">
                <a:xfrm>
                  <a:off x="228600" y="5357094"/>
                  <a:ext cx="653860" cy="588474"/>
                </a:xfrm>
                <a:prstGeom prst="rect">
                  <a:avLst/>
                </a:prstGeom>
                <a:noFill/>
              </p:spPr>
            </p:pic>
            <p:pic>
              <p:nvPicPr>
                <p:cNvPr id="39" name="Picture 7" descr="IMG_1323"/>
                <p:cNvPicPr>
                  <a:picLocks noChangeAspect="1" noChangeArrowheads="1"/>
                </p:cNvPicPr>
                <p:nvPr/>
              </p:nvPicPr>
              <p:blipFill>
                <a:blip r:embed="rId13" cstate="print"/>
                <a:srcRect l="14583" t="4630" r="13889" b="9723"/>
                <a:stretch>
                  <a:fillRect/>
                </a:stretch>
              </p:blipFill>
              <p:spPr bwMode="auto">
                <a:xfrm>
                  <a:off x="987552" y="5708364"/>
                  <a:ext cx="639635" cy="573563"/>
                </a:xfrm>
                <a:prstGeom prst="rect">
                  <a:avLst/>
                </a:prstGeom>
                <a:noFill/>
              </p:spPr>
            </p:pic>
            <p:pic>
              <p:nvPicPr>
                <p:cNvPr id="40" name="Picture 8" descr="IMG_1324"/>
                <p:cNvPicPr>
                  <a:picLocks noChangeAspect="1" noChangeArrowheads="1"/>
                </p:cNvPicPr>
                <p:nvPr/>
              </p:nvPicPr>
              <p:blipFill>
                <a:blip r:embed="rId14" cstate="print"/>
                <a:srcRect/>
                <a:stretch>
                  <a:fillRect/>
                </a:stretch>
              </p:blipFill>
              <p:spPr bwMode="auto">
                <a:xfrm>
                  <a:off x="776026" y="5367528"/>
                  <a:ext cx="600653" cy="551752"/>
                </a:xfrm>
                <a:prstGeom prst="rect">
                  <a:avLst/>
                </a:prstGeom>
                <a:noFill/>
              </p:spPr>
            </p:pic>
            <p:pic>
              <p:nvPicPr>
                <p:cNvPr id="42" name="Picture 7" descr="Picture 013"/>
                <p:cNvPicPr>
                  <a:picLocks noChangeAspect="1" noChangeArrowheads="1"/>
                </p:cNvPicPr>
                <p:nvPr/>
              </p:nvPicPr>
              <p:blipFill>
                <a:blip r:embed="rId15" cstate="print"/>
                <a:srcRect/>
                <a:stretch>
                  <a:fillRect/>
                </a:stretch>
              </p:blipFill>
              <p:spPr bwMode="auto">
                <a:xfrm>
                  <a:off x="182592" y="5870448"/>
                  <a:ext cx="867317" cy="650240"/>
                </a:xfrm>
                <a:prstGeom prst="rect">
                  <a:avLst/>
                </a:prstGeom>
                <a:noFill/>
              </p:spPr>
            </p:pic>
            <p:pic>
              <p:nvPicPr>
                <p:cNvPr id="43" name="Picture 5" descr="DSCF0069"/>
                <p:cNvPicPr>
                  <a:picLocks noChangeAspect="1" noChangeArrowheads="1"/>
                </p:cNvPicPr>
                <p:nvPr/>
              </p:nvPicPr>
              <p:blipFill>
                <a:blip r:embed="rId16" cstate="print"/>
                <a:srcRect l="7614" r="8634"/>
                <a:stretch>
                  <a:fillRect/>
                </a:stretch>
              </p:blipFill>
              <p:spPr bwMode="auto">
                <a:xfrm>
                  <a:off x="1804590" y="5468112"/>
                  <a:ext cx="664289" cy="594867"/>
                </a:xfrm>
                <a:prstGeom prst="rect">
                  <a:avLst/>
                </a:prstGeom>
                <a:noFill/>
              </p:spPr>
            </p:pic>
            <p:pic>
              <p:nvPicPr>
                <p:cNvPr id="45" name="Picture 8" descr="DSCF0500"/>
                <p:cNvPicPr>
                  <a:picLocks noChangeAspect="1" noChangeArrowheads="1"/>
                </p:cNvPicPr>
                <p:nvPr/>
              </p:nvPicPr>
              <p:blipFill>
                <a:blip r:embed="rId17" cstate="print"/>
                <a:srcRect l="8900" r="7742"/>
                <a:stretch>
                  <a:fillRect/>
                </a:stretch>
              </p:blipFill>
              <p:spPr bwMode="auto">
                <a:xfrm>
                  <a:off x="2267712" y="5362290"/>
                  <a:ext cx="639255" cy="575277"/>
                </a:xfrm>
                <a:prstGeom prst="rect">
                  <a:avLst/>
                </a:prstGeom>
                <a:noFill/>
              </p:spPr>
            </p:pic>
            <p:pic>
              <p:nvPicPr>
                <p:cNvPr id="46" name="Picture 9" descr="DSCF0494"/>
                <p:cNvPicPr>
                  <a:picLocks noChangeAspect="1" noChangeArrowheads="1"/>
                </p:cNvPicPr>
                <p:nvPr/>
              </p:nvPicPr>
              <p:blipFill>
                <a:blip r:embed="rId18" cstate="print"/>
                <a:srcRect l="18112" t="4800" r="13275" b="7350"/>
                <a:stretch>
                  <a:fillRect/>
                </a:stretch>
              </p:blipFill>
              <p:spPr bwMode="auto">
                <a:xfrm>
                  <a:off x="1465681" y="5303520"/>
                  <a:ext cx="577432" cy="554736"/>
                </a:xfrm>
                <a:prstGeom prst="rect">
                  <a:avLst/>
                </a:prstGeom>
                <a:noFill/>
              </p:spPr>
            </p:pic>
            <p:pic>
              <p:nvPicPr>
                <p:cNvPr id="48" name="Picture 8"/>
                <p:cNvPicPr>
                  <a:picLocks noChangeAspect="1" noChangeArrowheads="1"/>
                </p:cNvPicPr>
                <p:nvPr/>
              </p:nvPicPr>
              <p:blipFill>
                <a:blip r:embed="rId19" cstate="print"/>
                <a:srcRect/>
                <a:stretch>
                  <a:fillRect/>
                </a:stretch>
              </p:blipFill>
              <p:spPr bwMode="auto">
                <a:xfrm>
                  <a:off x="3264327" y="5715957"/>
                  <a:ext cx="594441" cy="510155"/>
                </a:xfrm>
                <a:prstGeom prst="rect">
                  <a:avLst/>
                </a:prstGeom>
                <a:noFill/>
                <a:ln w="9525">
                  <a:noFill/>
                  <a:miter lim="800000"/>
                  <a:headEnd/>
                  <a:tailEnd/>
                </a:ln>
                <a:effectLst/>
              </p:spPr>
            </p:pic>
            <p:pic>
              <p:nvPicPr>
                <p:cNvPr id="49" name="Picture 9"/>
                <p:cNvPicPr>
                  <a:picLocks noChangeAspect="1" noChangeArrowheads="1"/>
                </p:cNvPicPr>
                <p:nvPr/>
              </p:nvPicPr>
              <p:blipFill>
                <a:blip r:embed="rId20" cstate="print"/>
                <a:srcRect/>
                <a:stretch>
                  <a:fillRect/>
                </a:stretch>
              </p:blipFill>
              <p:spPr bwMode="auto">
                <a:xfrm>
                  <a:off x="3968495" y="5669095"/>
                  <a:ext cx="832105" cy="563684"/>
                </a:xfrm>
                <a:prstGeom prst="rect">
                  <a:avLst/>
                </a:prstGeom>
                <a:noFill/>
                <a:ln w="9525">
                  <a:noFill/>
                  <a:miter lim="800000"/>
                  <a:headEnd/>
                  <a:tailEnd/>
                </a:ln>
                <a:effectLst/>
              </p:spPr>
            </p:pic>
            <p:pic>
              <p:nvPicPr>
                <p:cNvPr id="50" name="Picture 10"/>
                <p:cNvPicPr>
                  <a:picLocks noChangeAspect="1" noChangeArrowheads="1"/>
                </p:cNvPicPr>
                <p:nvPr/>
              </p:nvPicPr>
              <p:blipFill>
                <a:blip r:embed="rId21" cstate="print"/>
                <a:srcRect/>
                <a:stretch>
                  <a:fillRect/>
                </a:stretch>
              </p:blipFill>
              <p:spPr bwMode="auto">
                <a:xfrm>
                  <a:off x="4837177" y="5574463"/>
                  <a:ext cx="1048130" cy="660983"/>
                </a:xfrm>
                <a:prstGeom prst="rect">
                  <a:avLst/>
                </a:prstGeom>
                <a:noFill/>
                <a:ln w="9525">
                  <a:noFill/>
                  <a:miter lim="800000"/>
                  <a:headEnd/>
                  <a:tailEnd/>
                </a:ln>
                <a:effectLst/>
              </p:spPr>
            </p:pic>
            <p:sp>
              <p:nvSpPr>
                <p:cNvPr id="51" name="TextBox 50"/>
                <p:cNvSpPr txBox="1"/>
                <p:nvPr/>
              </p:nvSpPr>
              <p:spPr>
                <a:xfrm>
                  <a:off x="3166871" y="5407153"/>
                  <a:ext cx="2714205" cy="276999"/>
                </a:xfrm>
                <a:prstGeom prst="rect">
                  <a:avLst/>
                </a:prstGeom>
                <a:noFill/>
              </p:spPr>
              <p:txBody>
                <a:bodyPr wrap="none" rtlCol="0">
                  <a:spAutoFit/>
                </a:bodyPr>
                <a:lstStyle/>
                <a:p>
                  <a:r>
                    <a:rPr lang="en-US" sz="1200" b="1" dirty="0" smtClean="0">
                      <a:solidFill>
                        <a:schemeClr val="accent5">
                          <a:lumMod val="50000"/>
                        </a:schemeClr>
                      </a:solidFill>
                    </a:rPr>
                    <a:t>Downhole dynamics measurement</a:t>
                  </a:r>
                  <a:endParaRPr lang="en-US" sz="1200" b="1" dirty="0">
                    <a:solidFill>
                      <a:schemeClr val="accent5">
                        <a:lumMod val="50000"/>
                      </a:schemeClr>
                    </a:solidFill>
                  </a:endParaRPr>
                </a:p>
              </p:txBody>
            </p:sp>
            <p:pic>
              <p:nvPicPr>
                <p:cNvPr id="52" name="Picture 2"/>
                <p:cNvPicPr>
                  <a:picLocks noChangeAspect="1" noChangeArrowheads="1"/>
                </p:cNvPicPr>
                <p:nvPr/>
              </p:nvPicPr>
              <p:blipFill>
                <a:blip r:embed="rId22" cstate="print"/>
                <a:srcRect/>
                <a:stretch>
                  <a:fillRect/>
                </a:stretch>
              </p:blipFill>
              <p:spPr bwMode="auto">
                <a:xfrm>
                  <a:off x="7145018" y="3678864"/>
                  <a:ext cx="752031" cy="740750"/>
                </a:xfrm>
                <a:prstGeom prst="rect">
                  <a:avLst/>
                </a:prstGeom>
                <a:noFill/>
                <a:ln w="9525">
                  <a:noFill/>
                  <a:miter lim="800000"/>
                  <a:headEnd/>
                  <a:tailEnd/>
                </a:ln>
              </p:spPr>
            </p:pic>
          </p:grpSp>
        </p:grpSp>
      </p:grpSp>
      <p:sp>
        <p:nvSpPr>
          <p:cNvPr id="65" name="TextBox 64"/>
          <p:cNvSpPr txBox="1"/>
          <p:nvPr/>
        </p:nvSpPr>
        <p:spPr>
          <a:xfrm>
            <a:off x="7843002" y="375750"/>
            <a:ext cx="1059906" cy="738664"/>
          </a:xfrm>
          <a:prstGeom prst="rect">
            <a:avLst/>
          </a:prstGeom>
          <a:noFill/>
        </p:spPr>
        <p:txBody>
          <a:bodyPr wrap="none" rtlCol="0">
            <a:spAutoFit/>
          </a:bodyPr>
          <a:lstStyle/>
          <a:p>
            <a:pPr algn="ctr"/>
            <a:r>
              <a:rPr lang="en-US" sz="1400" b="1" dirty="0" smtClean="0">
                <a:solidFill>
                  <a:srgbClr val="FFFFFF"/>
                </a:solidFill>
              </a:rPr>
              <a:t>Vertical</a:t>
            </a:r>
          </a:p>
          <a:p>
            <a:pPr algn="ctr"/>
            <a:r>
              <a:rPr lang="en-US" sz="1400" b="1" dirty="0" smtClean="0">
                <a:solidFill>
                  <a:srgbClr val="FFFFFF"/>
                </a:solidFill>
              </a:rPr>
              <a:t>Curve</a:t>
            </a:r>
          </a:p>
          <a:p>
            <a:pPr algn="ctr"/>
            <a:r>
              <a:rPr lang="en-US" sz="1400" b="1" dirty="0" smtClean="0">
                <a:solidFill>
                  <a:srgbClr val="FFFFFF"/>
                </a:solidFill>
              </a:rPr>
              <a:t>Horizontal</a:t>
            </a:r>
            <a:endParaRPr lang="en-US" sz="1400" b="1" dirty="0">
              <a:solidFill>
                <a:srgbClr val="FFFFFF"/>
              </a:solidFill>
            </a:endParaRPr>
          </a:p>
        </p:txBody>
      </p:sp>
      <p:sp>
        <p:nvSpPr>
          <p:cNvPr id="66" name="Right Arrow 65"/>
          <p:cNvSpPr/>
          <p:nvPr/>
        </p:nvSpPr>
        <p:spPr>
          <a:xfrm>
            <a:off x="7748586" y="474371"/>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Right Arrow 66"/>
          <p:cNvSpPr/>
          <p:nvPr/>
        </p:nvSpPr>
        <p:spPr>
          <a:xfrm flipH="1">
            <a:off x="8834436" y="474371"/>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Right Arrow 67"/>
          <p:cNvSpPr/>
          <p:nvPr/>
        </p:nvSpPr>
        <p:spPr>
          <a:xfrm>
            <a:off x="7745538" y="699923"/>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Right Arrow 68"/>
          <p:cNvSpPr/>
          <p:nvPr/>
        </p:nvSpPr>
        <p:spPr>
          <a:xfrm flipH="1">
            <a:off x="8831388" y="699923"/>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Right Arrow 69"/>
          <p:cNvSpPr/>
          <p:nvPr/>
        </p:nvSpPr>
        <p:spPr>
          <a:xfrm>
            <a:off x="7751634" y="907187"/>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Right Arrow 70"/>
          <p:cNvSpPr/>
          <p:nvPr/>
        </p:nvSpPr>
        <p:spPr>
          <a:xfrm flipH="1">
            <a:off x="8837484" y="907187"/>
            <a:ext cx="161147" cy="100942"/>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9340" y="346075"/>
            <a:ext cx="8804660" cy="814388"/>
          </a:xfrm>
        </p:spPr>
        <p:txBody>
          <a:bodyPr>
            <a:noAutofit/>
          </a:bodyPr>
          <a:lstStyle/>
          <a:p>
            <a:r>
              <a:rPr lang="en-US" sz="2800" kern="1200" dirty="0" smtClean="0">
                <a:solidFill>
                  <a:srgbClr val="FFFFFF"/>
                </a:solidFill>
              </a:rPr>
              <a:t>PRE-PROJECT</a:t>
            </a:r>
            <a:br>
              <a:rPr lang="en-US" sz="2800" kern="1200" dirty="0" smtClean="0">
                <a:solidFill>
                  <a:srgbClr val="FFFFFF"/>
                </a:solidFill>
              </a:rPr>
            </a:br>
            <a:r>
              <a:rPr lang="en-US" sz="2800" kern="1200" dirty="0" smtClean="0">
                <a:solidFill>
                  <a:srgbClr val="FFFFFF"/>
                </a:solidFill>
              </a:rPr>
              <a:t>Shale Play Drilling Challenges / Objectives</a:t>
            </a:r>
            <a:endParaRPr lang="en-US" sz="2800" kern="1200" dirty="0">
              <a:solidFill>
                <a:srgbClr val="FFFFFF"/>
              </a:solidFill>
            </a:endParaRPr>
          </a:p>
        </p:txBody>
      </p:sp>
      <p:sp>
        <p:nvSpPr>
          <p:cNvPr id="4" name="Footer Placeholder 3"/>
          <p:cNvSpPr>
            <a:spLocks noGrp="1"/>
          </p:cNvSpPr>
          <p:nvPr>
            <p:ph type="ftr" sz="quarter" idx="11"/>
          </p:nvPr>
        </p:nvSpPr>
        <p:spPr>
          <a:xfrm>
            <a:off x="315913" y="6673850"/>
            <a:ext cx="2389187" cy="184150"/>
          </a:xfrm>
        </p:spPr>
        <p:txBody>
          <a:bodyPr/>
          <a:lstStyle/>
          <a:p>
            <a:r>
              <a:rPr lang="en-US" dirty="0" smtClean="0"/>
              <a:t>© 2011 Baker Hughes Incorporated. All Rights Reserved.</a:t>
            </a:r>
            <a:endParaRPr lang="en-US" dirty="0"/>
          </a:p>
        </p:txBody>
      </p:sp>
      <p:pic>
        <p:nvPicPr>
          <p:cNvPr id="6"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0904" y="1321792"/>
            <a:ext cx="3127780" cy="5288555"/>
          </a:xfrm>
          <a:prstGeom prst="rect">
            <a:avLst/>
          </a:prstGeom>
          <a:noFill/>
          <a:ln w="9525" algn="ctr">
            <a:noFill/>
            <a:miter lim="800000"/>
            <a:headEnd/>
            <a:tailEnd/>
          </a:ln>
          <a:effectLst/>
        </p:spPr>
      </p:pic>
      <p:graphicFrame>
        <p:nvGraphicFramePr>
          <p:cNvPr id="7" name="Table 6"/>
          <p:cNvGraphicFramePr>
            <a:graphicFrameLocks noGrp="1"/>
          </p:cNvGraphicFramePr>
          <p:nvPr/>
        </p:nvGraphicFramePr>
        <p:xfrm>
          <a:off x="2765946" y="1478793"/>
          <a:ext cx="6096000" cy="1172040"/>
        </p:xfrm>
        <a:graphic>
          <a:graphicData uri="http://schemas.openxmlformats.org/drawingml/2006/table">
            <a:tbl>
              <a:tblPr firstRow="1" bandRow="1">
                <a:tableStyleId>{5C22544A-7EE6-4342-B048-85BDC9FD1C3A}</a:tableStyleId>
              </a:tblPr>
              <a:tblGrid>
                <a:gridCol w="3048000"/>
                <a:gridCol w="3048000"/>
              </a:tblGrid>
              <a:tr h="430360">
                <a:tc>
                  <a:txBody>
                    <a:bodyPr/>
                    <a:lstStyle/>
                    <a:p>
                      <a:pPr algn="ctr"/>
                      <a:r>
                        <a:rPr lang="en-US" dirty="0" smtClean="0"/>
                        <a:t>Challenge / Objective</a:t>
                      </a:r>
                      <a:endParaRPr lang="en-US" dirty="0"/>
                    </a:p>
                  </a:txBody>
                  <a:tcPr anchor="ctr"/>
                </a:tc>
                <a:tc>
                  <a:txBody>
                    <a:bodyPr/>
                    <a:lstStyle/>
                    <a:p>
                      <a:pPr algn="ctr"/>
                      <a:r>
                        <a:rPr lang="en-US" dirty="0" smtClean="0"/>
                        <a:t>Impact</a:t>
                      </a:r>
                      <a:endParaRPr lang="en-US" dirty="0"/>
                    </a:p>
                  </a:txBody>
                  <a:tcPr anchor="ctr"/>
                </a:tc>
              </a:tr>
              <a:tr h="370840">
                <a:tc>
                  <a:txBody>
                    <a:bodyPr/>
                    <a:lstStyle/>
                    <a:p>
                      <a:pPr algn="ctr"/>
                      <a:r>
                        <a:rPr lang="en-US" sz="1600" dirty="0" smtClean="0"/>
                        <a:t>Bit and Motor Durability</a:t>
                      </a:r>
                      <a:endParaRPr lang="en-US" sz="1600" dirty="0"/>
                    </a:p>
                  </a:txBody>
                  <a:tcPr anchor="ctr"/>
                </a:tc>
                <a:tc>
                  <a:txBody>
                    <a:bodyPr/>
                    <a:lstStyle/>
                    <a:p>
                      <a:pPr algn="ctr"/>
                      <a:r>
                        <a:rPr lang="en-US" sz="1600" dirty="0" smtClean="0"/>
                        <a:t>Bit Trips – NPT</a:t>
                      </a:r>
                      <a:endParaRPr lang="en-US" sz="1600" dirty="0"/>
                    </a:p>
                  </a:txBody>
                  <a:tcPr anchor="ctr"/>
                </a:tc>
              </a:tr>
              <a:tr h="370840">
                <a:tc>
                  <a:txBody>
                    <a:bodyPr/>
                    <a:lstStyle/>
                    <a:p>
                      <a:pPr algn="ctr"/>
                      <a:r>
                        <a:rPr lang="en-US" sz="1600" dirty="0" smtClean="0"/>
                        <a:t>Performance</a:t>
                      </a:r>
                      <a:r>
                        <a:rPr lang="en-US" sz="1600" baseline="0" dirty="0" smtClean="0"/>
                        <a:t> Optimization</a:t>
                      </a:r>
                      <a:endParaRPr lang="en-US" sz="1600" dirty="0"/>
                    </a:p>
                  </a:txBody>
                  <a:tcPr anchor="ctr"/>
                </a:tc>
                <a:tc>
                  <a:txBody>
                    <a:bodyPr/>
                    <a:lstStyle/>
                    <a:p>
                      <a:pPr algn="ctr"/>
                      <a:r>
                        <a:rPr lang="en-US" sz="1600" dirty="0" smtClean="0"/>
                        <a:t>Reduced</a:t>
                      </a:r>
                      <a:r>
                        <a:rPr lang="en-US" sz="1600" baseline="0" dirty="0" smtClean="0"/>
                        <a:t> ROP – days on well</a:t>
                      </a:r>
                      <a:endParaRPr lang="en-US" sz="1600" dirty="0"/>
                    </a:p>
                  </a:txBody>
                  <a:tcPr anchor="ctr"/>
                </a:tc>
              </a:tr>
            </a:tbl>
          </a:graphicData>
        </a:graphic>
      </p:graphicFrame>
      <p:sp>
        <p:nvSpPr>
          <p:cNvPr id="9" name="Rectangle 8"/>
          <p:cNvSpPr/>
          <p:nvPr/>
        </p:nvSpPr>
        <p:spPr>
          <a:xfrm>
            <a:off x="573206" y="1274075"/>
            <a:ext cx="1105468" cy="414892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28549" y="2911808"/>
            <a:ext cx="313898" cy="3138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7"/>
          </p:cNvCxnSpPr>
          <p:nvPr/>
        </p:nvCxnSpPr>
        <p:spPr>
          <a:xfrm rot="5400000" flipH="1" flipV="1">
            <a:off x="1619057" y="1860930"/>
            <a:ext cx="1274269" cy="9194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9127" y="5422996"/>
            <a:ext cx="1198729" cy="121464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25856" y="5220554"/>
            <a:ext cx="313898" cy="3138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5" idx="7"/>
          </p:cNvCxnSpPr>
          <p:nvPr/>
        </p:nvCxnSpPr>
        <p:spPr>
          <a:xfrm rot="5400000" flipH="1" flipV="1">
            <a:off x="656891" y="3575997"/>
            <a:ext cx="2327421" cy="10536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2399730" y="2736658"/>
          <a:ext cx="6096000" cy="1751160"/>
        </p:xfrm>
        <a:graphic>
          <a:graphicData uri="http://schemas.openxmlformats.org/drawingml/2006/table">
            <a:tbl>
              <a:tblPr firstRow="1" bandRow="1">
                <a:tableStyleId>{5C22544A-7EE6-4342-B048-85BDC9FD1C3A}</a:tableStyleId>
              </a:tblPr>
              <a:tblGrid>
                <a:gridCol w="3048000"/>
                <a:gridCol w="3048000"/>
              </a:tblGrid>
              <a:tr h="430360">
                <a:tc>
                  <a:txBody>
                    <a:bodyPr/>
                    <a:lstStyle/>
                    <a:p>
                      <a:pPr algn="ctr"/>
                      <a:r>
                        <a:rPr lang="en-US" dirty="0" smtClean="0"/>
                        <a:t>Challenge / Objective</a:t>
                      </a:r>
                      <a:endParaRPr lang="en-US" dirty="0"/>
                    </a:p>
                  </a:txBody>
                  <a:tcPr anchor="ctr"/>
                </a:tc>
                <a:tc>
                  <a:txBody>
                    <a:bodyPr/>
                    <a:lstStyle/>
                    <a:p>
                      <a:pPr algn="ctr"/>
                      <a:r>
                        <a:rPr lang="en-US" dirty="0" smtClean="0"/>
                        <a:t>Impact</a:t>
                      </a:r>
                      <a:endParaRPr lang="en-US" dirty="0"/>
                    </a:p>
                  </a:txBody>
                  <a:tcPr anchor="ctr"/>
                </a:tc>
              </a:tr>
              <a:tr h="370840">
                <a:tc>
                  <a:txBody>
                    <a:bodyPr/>
                    <a:lstStyle/>
                    <a:p>
                      <a:pPr algn="ctr"/>
                      <a:r>
                        <a:rPr lang="en-US" sz="1600" dirty="0" smtClean="0"/>
                        <a:t>BUR Inconsistency</a:t>
                      </a:r>
                      <a:endParaRPr lang="en-US" sz="1600" dirty="0"/>
                    </a:p>
                  </a:txBody>
                  <a:tcPr anchor="ctr"/>
                </a:tc>
                <a:tc>
                  <a:txBody>
                    <a:bodyPr/>
                    <a:lstStyle/>
                    <a:p>
                      <a:pPr algn="ctr"/>
                      <a:r>
                        <a:rPr lang="en-US" sz="1600" dirty="0" smtClean="0"/>
                        <a:t>BHA Trips – NPT</a:t>
                      </a:r>
                      <a:endParaRPr lang="en-US" sz="1600" dirty="0"/>
                    </a:p>
                  </a:txBody>
                  <a:tcPr anchor="ctr"/>
                </a:tc>
              </a:tr>
              <a:tr h="370840">
                <a:tc>
                  <a:txBody>
                    <a:bodyPr/>
                    <a:lstStyle/>
                    <a:p>
                      <a:pPr algn="ctr"/>
                      <a:r>
                        <a:rPr lang="en-US" sz="1600" dirty="0" smtClean="0"/>
                        <a:t>Bit and Motor Durability</a:t>
                      </a:r>
                      <a:endParaRPr lang="en-US" sz="1600" dirty="0"/>
                    </a:p>
                  </a:txBody>
                  <a:tcPr anchor="ctr"/>
                </a:tc>
                <a:tc>
                  <a:txBody>
                    <a:bodyPr/>
                    <a:lstStyle/>
                    <a:p>
                      <a:pPr algn="ctr"/>
                      <a:r>
                        <a:rPr lang="en-US" sz="1600" dirty="0" smtClean="0"/>
                        <a:t>Bit Trips – NPT</a:t>
                      </a:r>
                      <a:endParaRPr lang="en-US" sz="1600" dirty="0"/>
                    </a:p>
                  </a:txBody>
                  <a:tcPr anchor="ctr"/>
                </a:tc>
              </a:tr>
              <a:tr h="370840">
                <a:tc>
                  <a:txBody>
                    <a:bodyPr/>
                    <a:lstStyle/>
                    <a:p>
                      <a:pPr algn="ctr"/>
                      <a:r>
                        <a:rPr lang="en-US" sz="1600" dirty="0" smtClean="0"/>
                        <a:t>Borehole</a:t>
                      </a:r>
                      <a:r>
                        <a:rPr lang="en-US" sz="1600" baseline="0" dirty="0" smtClean="0"/>
                        <a:t> Quality</a:t>
                      </a:r>
                      <a:endParaRPr lang="en-US" sz="1600" dirty="0"/>
                    </a:p>
                  </a:txBody>
                  <a:tcPr anchor="ctr"/>
                </a:tc>
                <a:tc>
                  <a:txBody>
                    <a:bodyPr/>
                    <a:lstStyle/>
                    <a:p>
                      <a:pPr algn="ctr"/>
                      <a:r>
                        <a:rPr lang="en-US" sz="1600" dirty="0" smtClean="0"/>
                        <a:t>Problems running casing &amp; Reduced</a:t>
                      </a:r>
                      <a:r>
                        <a:rPr lang="en-US" sz="1600" baseline="0" dirty="0" smtClean="0"/>
                        <a:t> ROP (torque / drag)</a:t>
                      </a:r>
                      <a:endParaRPr lang="en-US" sz="1600" dirty="0"/>
                    </a:p>
                  </a:txBody>
                  <a:tcPr anchor="ctr"/>
                </a:tc>
              </a:tr>
            </a:tbl>
          </a:graphicData>
        </a:graphic>
      </p:graphicFrame>
      <p:sp>
        <p:nvSpPr>
          <p:cNvPr id="19" name="Rectangle 18"/>
          <p:cNvSpPr/>
          <p:nvPr/>
        </p:nvSpPr>
        <p:spPr>
          <a:xfrm>
            <a:off x="1719618" y="5818779"/>
            <a:ext cx="2076733" cy="83478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22"/>
          <p:cNvGraphicFramePr>
            <a:graphicFrameLocks noGrp="1"/>
          </p:cNvGraphicFramePr>
          <p:nvPr/>
        </p:nvGraphicFramePr>
        <p:xfrm>
          <a:off x="2679511" y="3091503"/>
          <a:ext cx="6096000" cy="2122000"/>
        </p:xfrm>
        <a:graphic>
          <a:graphicData uri="http://schemas.openxmlformats.org/drawingml/2006/table">
            <a:tbl>
              <a:tblPr firstRow="1" bandRow="1">
                <a:tableStyleId>{5C22544A-7EE6-4342-B048-85BDC9FD1C3A}</a:tableStyleId>
              </a:tblPr>
              <a:tblGrid>
                <a:gridCol w="3048000"/>
                <a:gridCol w="3048000"/>
              </a:tblGrid>
              <a:tr h="430360">
                <a:tc>
                  <a:txBody>
                    <a:bodyPr/>
                    <a:lstStyle/>
                    <a:p>
                      <a:pPr algn="ctr"/>
                      <a:r>
                        <a:rPr lang="en-US" dirty="0" smtClean="0"/>
                        <a:t>Challenge / Objective</a:t>
                      </a:r>
                      <a:endParaRPr lang="en-US" dirty="0"/>
                    </a:p>
                  </a:txBody>
                  <a:tcPr anchor="ctr"/>
                </a:tc>
                <a:tc>
                  <a:txBody>
                    <a:bodyPr/>
                    <a:lstStyle/>
                    <a:p>
                      <a:pPr algn="ctr"/>
                      <a:r>
                        <a:rPr lang="en-US" dirty="0" smtClean="0"/>
                        <a:t>Impact</a:t>
                      </a:r>
                      <a:endParaRPr lang="en-US" dirty="0"/>
                    </a:p>
                  </a:txBody>
                  <a:tcPr anchor="ctr"/>
                </a:tc>
              </a:tr>
              <a:tr h="370840">
                <a:tc>
                  <a:txBody>
                    <a:bodyPr/>
                    <a:lstStyle/>
                    <a:p>
                      <a:pPr algn="ctr"/>
                      <a:r>
                        <a:rPr lang="en-US" sz="1600" dirty="0" smtClean="0"/>
                        <a:t>Wellbore placement</a:t>
                      </a:r>
                      <a:endParaRPr lang="en-US" sz="1600" dirty="0"/>
                    </a:p>
                  </a:txBody>
                  <a:tcPr anchor="ctr"/>
                </a:tc>
                <a:tc>
                  <a:txBody>
                    <a:bodyPr/>
                    <a:lstStyle/>
                    <a:p>
                      <a:pPr algn="ctr"/>
                      <a:r>
                        <a:rPr lang="en-US" sz="1600" dirty="0" smtClean="0"/>
                        <a:t>Product</a:t>
                      </a:r>
                      <a:r>
                        <a:rPr lang="en-US" sz="1600" baseline="0" dirty="0" smtClean="0"/>
                        <a:t>ion optimization</a:t>
                      </a:r>
                      <a:endParaRPr lang="en-US" sz="1600" dirty="0"/>
                    </a:p>
                  </a:txBody>
                  <a:tcPr anchor="ctr"/>
                </a:tc>
              </a:tr>
              <a:tr h="370840">
                <a:tc>
                  <a:txBody>
                    <a:bodyPr/>
                    <a:lstStyle/>
                    <a:p>
                      <a:pPr algn="ctr"/>
                      <a:r>
                        <a:rPr lang="en-US" sz="1600" dirty="0" smtClean="0"/>
                        <a:t>Excessive sliding</a:t>
                      </a:r>
                      <a:endParaRPr lang="en-US" sz="1600" dirty="0"/>
                    </a:p>
                  </a:txBody>
                  <a:tcPr anchor="ctr"/>
                </a:tc>
                <a:tc>
                  <a:txBody>
                    <a:bodyPr/>
                    <a:lstStyle/>
                    <a:p>
                      <a:pPr algn="ctr"/>
                      <a:r>
                        <a:rPr lang="en-US" sz="1600" dirty="0" smtClean="0"/>
                        <a:t>Reduced</a:t>
                      </a:r>
                      <a:r>
                        <a:rPr lang="en-US" sz="1600" baseline="0" dirty="0" smtClean="0"/>
                        <a:t> ROP – days on well</a:t>
                      </a:r>
                      <a:endParaRPr lang="en-US" sz="1600" dirty="0"/>
                    </a:p>
                  </a:txBody>
                  <a:tcPr anchor="ctr"/>
                </a:tc>
              </a:tr>
              <a:tr h="370840">
                <a:tc>
                  <a:txBody>
                    <a:bodyPr/>
                    <a:lstStyle/>
                    <a:p>
                      <a:pPr algn="ctr"/>
                      <a:r>
                        <a:rPr lang="en-US" sz="1600" dirty="0" smtClean="0"/>
                        <a:t>Extended reach</a:t>
                      </a:r>
                      <a:endParaRPr lang="en-US" sz="1600" dirty="0"/>
                    </a:p>
                  </a:txBody>
                  <a:tcPr anchor="ctr"/>
                </a:tc>
                <a:tc>
                  <a:txBody>
                    <a:bodyPr/>
                    <a:lstStyle/>
                    <a:p>
                      <a:pPr algn="ctr"/>
                      <a:r>
                        <a:rPr lang="en-US" sz="1600" dirty="0" smtClean="0"/>
                        <a:t>Production optimization</a:t>
                      </a:r>
                      <a:endParaRPr lang="en-US" sz="1600" dirty="0"/>
                    </a:p>
                  </a:txBody>
                  <a:tcPr anchor="ctr"/>
                </a:tc>
              </a:tr>
              <a:tr h="370840">
                <a:tc>
                  <a:txBody>
                    <a:bodyPr/>
                    <a:lstStyle/>
                    <a:p>
                      <a:pPr algn="ctr"/>
                      <a:r>
                        <a:rPr lang="en-US" sz="1600" dirty="0" smtClean="0"/>
                        <a:t>Borehole</a:t>
                      </a:r>
                      <a:r>
                        <a:rPr lang="en-US" sz="1600" baseline="0" dirty="0" smtClean="0"/>
                        <a:t> Quality</a:t>
                      </a:r>
                      <a:endParaRPr lang="en-US" sz="1600" dirty="0"/>
                    </a:p>
                  </a:txBody>
                  <a:tcPr anchor="ctr"/>
                </a:tc>
                <a:tc>
                  <a:txBody>
                    <a:bodyPr/>
                    <a:lstStyle/>
                    <a:p>
                      <a:pPr algn="ctr"/>
                      <a:r>
                        <a:rPr lang="en-US" sz="1600" dirty="0" smtClean="0"/>
                        <a:t>Problems running casing &amp; Reduced</a:t>
                      </a:r>
                      <a:r>
                        <a:rPr lang="en-US" sz="1600" baseline="0" dirty="0" smtClean="0"/>
                        <a:t> ROP (torque / drag)</a:t>
                      </a:r>
                      <a:endParaRPr lang="en-US" sz="1600" dirty="0"/>
                    </a:p>
                  </a:txBody>
                  <a:tcPr anchor="ctr"/>
                </a:tc>
              </a:tr>
            </a:tbl>
          </a:graphicData>
        </a:graphic>
      </p:graphicFrame>
      <p:sp>
        <p:nvSpPr>
          <p:cNvPr id="24" name="Oval 23"/>
          <p:cNvSpPr/>
          <p:nvPr/>
        </p:nvSpPr>
        <p:spPr>
          <a:xfrm>
            <a:off x="1810603" y="5616339"/>
            <a:ext cx="313898" cy="3138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24" idx="0"/>
          </p:cNvCxnSpPr>
          <p:nvPr/>
        </p:nvCxnSpPr>
        <p:spPr>
          <a:xfrm rot="5400000" flipH="1" flipV="1">
            <a:off x="1132764" y="4101437"/>
            <a:ext cx="2349690" cy="680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p:cNvGraphicFramePr>
            <a:graphicFrameLocks noGrp="1"/>
          </p:cNvGraphicFramePr>
          <p:nvPr/>
        </p:nvGraphicFramePr>
        <p:xfrm>
          <a:off x="1669312" y="1300642"/>
          <a:ext cx="7347097" cy="4510585"/>
        </p:xfrm>
        <a:graphic>
          <a:graphicData uri="http://schemas.openxmlformats.org/drawingml/2006/table">
            <a:tbl>
              <a:tblPr firstRow="1" bandRow="1">
                <a:tableStyleId>{5C22544A-7EE6-4342-B048-85BDC9FD1C3A}</a:tableStyleId>
              </a:tblPr>
              <a:tblGrid>
                <a:gridCol w="3600741"/>
                <a:gridCol w="3746356"/>
              </a:tblGrid>
              <a:tr h="341611">
                <a:tc>
                  <a:txBody>
                    <a:bodyPr/>
                    <a:lstStyle/>
                    <a:p>
                      <a:r>
                        <a:rPr lang="en-US" sz="1800" dirty="0" smtClean="0"/>
                        <a:t>Challenge</a:t>
                      </a:r>
                      <a:endParaRPr lang="en-US" sz="1800" dirty="0"/>
                    </a:p>
                  </a:txBody>
                  <a:tcPr/>
                </a:tc>
                <a:tc>
                  <a:txBody>
                    <a:bodyPr/>
                    <a:lstStyle/>
                    <a:p>
                      <a:r>
                        <a:rPr lang="en-US" sz="1800" dirty="0" smtClean="0"/>
                        <a:t>Solution</a:t>
                      </a:r>
                      <a:endParaRPr lang="en-US" sz="1800" dirty="0"/>
                    </a:p>
                  </a:txBody>
                  <a:tcPr/>
                </a:tc>
              </a:tr>
              <a:tr h="75809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t>Wellbore Placement - </a:t>
                      </a:r>
                      <a:r>
                        <a:rPr lang="en-US" sz="1500" dirty="0" err="1" smtClean="0"/>
                        <a:t>Anticollision</a:t>
                      </a:r>
                      <a:r>
                        <a:rPr lang="en-US" sz="1500" baseline="0" dirty="0" smtClean="0"/>
                        <a:t> - </a:t>
                      </a:r>
                      <a:r>
                        <a:rPr lang="en-US" sz="1500" dirty="0" smtClean="0"/>
                        <a:t>drilling from pads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Precise well placement with most experienced directional drilling personnel</a:t>
                      </a:r>
                    </a:p>
                  </a:txBody>
                  <a:tcPr/>
                </a:tc>
              </a:tr>
              <a:tr h="53347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t>Inconsistent BUR in the curve sections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Motors and RSS capable of high BUR</a:t>
                      </a:r>
                    </a:p>
                  </a:txBody>
                  <a:tcPr/>
                </a:tc>
              </a:tr>
              <a:tr h="120733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t>Excessive torque at farther step out laterals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err="1" smtClean="0">
                          <a:solidFill>
                            <a:schemeClr val="tx1"/>
                          </a:solidFill>
                        </a:rPr>
                        <a:t>Geosteering</a:t>
                      </a:r>
                      <a:r>
                        <a:rPr lang="en-US" sz="1500" dirty="0" smtClean="0">
                          <a:solidFill>
                            <a:schemeClr val="tx1"/>
                          </a:solidFill>
                        </a:rPr>
                        <a:t> with RSS in the lateral for accurate well placement within the reservoir</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Applications engineering for drilling optimization</a:t>
                      </a:r>
                    </a:p>
                  </a:txBody>
                  <a:tcPr/>
                </a:tc>
              </a:tr>
              <a:tr h="53347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t>Drilling interval in one run</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Single </a:t>
                      </a:r>
                      <a:r>
                        <a:rPr lang="en-US" sz="1500" dirty="0" err="1" smtClean="0">
                          <a:solidFill>
                            <a:schemeClr val="tx1"/>
                          </a:solidFill>
                        </a:rPr>
                        <a:t>Bit+BHA</a:t>
                      </a:r>
                      <a:r>
                        <a:rPr lang="en-US" sz="1500" dirty="0" smtClean="0">
                          <a:solidFill>
                            <a:schemeClr val="tx1"/>
                          </a:solidFill>
                        </a:rPr>
                        <a:t> capable of drilling curve and lateral, hence eliminating trips</a:t>
                      </a:r>
                    </a:p>
                  </a:txBody>
                  <a:tcPr/>
                </a:tc>
              </a:tr>
              <a:tr h="533474">
                <a:tc>
                  <a:txBody>
                    <a:bodyPr/>
                    <a:lstStyle/>
                    <a:p>
                      <a:pPr marL="0" lvl="1" indent="0"/>
                      <a:r>
                        <a:rPr lang="en-US" sz="1500" dirty="0" smtClean="0"/>
                        <a:t>Low ROP while sliding with conventional mud motors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Delivering consistent performance, smooth well-bore and fast ROP</a:t>
                      </a:r>
                    </a:p>
                  </a:txBody>
                  <a:tcPr/>
                </a:tc>
              </a:tr>
              <a:tr h="53347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t>Wellbore stability, pack offs, stuck pipe</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Strategic fluids management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endParaRPr>
                    </a:p>
                  </a:txBody>
                  <a:tcPr/>
                </a:tc>
              </a:tr>
            </a:tbl>
          </a:graphicData>
        </a:graphic>
      </p:graphicFrame>
      <p:sp>
        <p:nvSpPr>
          <p:cNvPr id="18" name="Slide Number Placeholder 4"/>
          <p:cNvSpPr txBox="1">
            <a:spLocks/>
          </p:cNvSpPr>
          <p:nvPr/>
        </p:nvSpPr>
        <p:spPr bwMode="auto">
          <a:xfrm>
            <a:off x="315913" y="6673850"/>
            <a:ext cx="3429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EF0868-1119-594B-8BF4-88BF28295F21}" type="slidenum">
              <a:rPr kumimoji="0" lang="en-US" sz="600" b="0" i="0" u="none" strike="noStrike" kern="1200" cap="none" spc="0" normalizeH="0" baseline="0" noProof="0" smtClean="0">
                <a:ln>
                  <a:noFill/>
                </a:ln>
                <a:solidFill>
                  <a:srgbClr val="96999C"/>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600" b="0" i="0" u="none" strike="noStrike" kern="1200" cap="none" spc="0" normalizeH="0" baseline="0" noProof="0" dirty="0">
              <a:ln>
                <a:noFill/>
              </a:ln>
              <a:solidFill>
                <a:srgbClr val="96999C"/>
              </a:solidFill>
              <a:effectLst/>
              <a:uLnTx/>
              <a:uFillTx/>
              <a:latin typeface="Arial"/>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5"/>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4" grpId="0" animBg="1"/>
      <p:bldP spid="14" grpId="1" animBg="1"/>
      <p:bldP spid="15" grpId="0" animBg="1"/>
      <p:bldP spid="15" grpId="1" animBg="1"/>
      <p:bldP spid="19" grpId="0" animBg="1"/>
      <p:bldP spid="24" grpId="0" animBg="1"/>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9538"/>
            <a:ext cx="8229600" cy="1143000"/>
          </a:xfrm>
        </p:spPr>
        <p:txBody>
          <a:bodyPr>
            <a:normAutofit/>
          </a:bodyPr>
          <a:lstStyle/>
          <a:p>
            <a:r>
              <a:rPr lang="en-US" sz="3200" dirty="0" smtClean="0">
                <a:solidFill>
                  <a:srgbClr val="FFFFFF"/>
                </a:solidFill>
              </a:rPr>
              <a:t>Well Profile Woodford Shale-Anadarko Basin</a:t>
            </a:r>
            <a:endParaRPr lang="en-US" sz="3200" dirty="0">
              <a:solidFill>
                <a:srgbClr val="FFFFFF"/>
              </a:solidFill>
            </a:endParaRPr>
          </a:p>
        </p:txBody>
      </p:sp>
      <p:sp>
        <p:nvSpPr>
          <p:cNvPr id="4" name="Footer Placeholder 3"/>
          <p:cNvSpPr>
            <a:spLocks noGrp="1"/>
          </p:cNvSpPr>
          <p:nvPr>
            <p:ph type="ftr" sz="quarter" idx="10"/>
          </p:nvPr>
        </p:nvSpPr>
        <p:spPr/>
        <p:txBody>
          <a:bodyPr/>
          <a:lstStyle/>
          <a:p>
            <a:pPr>
              <a:defRPr/>
            </a:pPr>
            <a:r>
              <a:rPr lang="en-US" smtClean="0"/>
              <a:t>© 2011 Baker Hughes Incorporated. All Rights Reserved. </a:t>
            </a:r>
            <a:endParaRPr lang="en-US" dirty="0"/>
          </a:p>
        </p:txBody>
      </p:sp>
      <p:sp>
        <p:nvSpPr>
          <p:cNvPr id="5" name="Slide Number Placeholder 4"/>
          <p:cNvSpPr>
            <a:spLocks noGrp="1"/>
          </p:cNvSpPr>
          <p:nvPr>
            <p:ph type="sldNum" sz="quarter" idx="11"/>
          </p:nvPr>
        </p:nvSpPr>
        <p:spPr/>
        <p:txBody>
          <a:bodyPr/>
          <a:lstStyle/>
          <a:p>
            <a:pPr>
              <a:defRPr/>
            </a:pPr>
            <a:fld id="{96A107B4-1824-E244-A23F-1E950FD15AFA}" type="slidenum">
              <a:rPr lang="en-US" smtClean="0"/>
              <a:pPr>
                <a:defRPr/>
              </a:pPr>
              <a:t>98</a:t>
            </a:fld>
            <a:endParaRPr lang="en-US" dirty="0"/>
          </a:p>
        </p:txBody>
      </p:sp>
      <p:pic>
        <p:nvPicPr>
          <p:cNvPr id="73731" name="Picture 3"/>
          <p:cNvPicPr>
            <a:picLocks noGrp="1" noChangeAspect="1" noChangeArrowheads="1"/>
          </p:cNvPicPr>
          <p:nvPr>
            <p:ph idx="1"/>
          </p:nvPr>
        </p:nvPicPr>
        <p:blipFill>
          <a:blip r:embed="rId2"/>
          <a:srcRect/>
          <a:stretch>
            <a:fillRect/>
          </a:stretch>
        </p:blipFill>
        <p:spPr bwMode="auto">
          <a:xfrm>
            <a:off x="740771" y="1394960"/>
            <a:ext cx="7348121" cy="4525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a:xfrm>
            <a:off x="541338" y="374650"/>
            <a:ext cx="8229600" cy="544513"/>
          </a:xfrm>
        </p:spPr>
        <p:txBody>
          <a:bodyPr>
            <a:noAutofit/>
          </a:bodyPr>
          <a:lstStyle/>
          <a:p>
            <a:pPr eaLnBrk="1" hangingPunct="1"/>
            <a:r>
              <a:rPr lang="en-US" sz="2800" dirty="0">
                <a:solidFill>
                  <a:srgbClr val="FFFFFF"/>
                </a:solidFill>
                <a:latin typeface="Arial" charset="0"/>
                <a:ea typeface="ＭＳ Ｐゴシック" charset="-128"/>
                <a:cs typeface="ＭＳ Ｐゴシック" charset="-128"/>
              </a:rPr>
              <a:t/>
            </a:r>
            <a:br>
              <a:rPr lang="en-US" sz="2800" dirty="0">
                <a:solidFill>
                  <a:srgbClr val="FFFFFF"/>
                </a:solidFill>
                <a:latin typeface="Arial" charset="0"/>
                <a:ea typeface="ＭＳ Ｐゴシック" charset="-128"/>
                <a:cs typeface="ＭＳ Ｐゴシック" charset="-128"/>
              </a:rPr>
            </a:br>
            <a:r>
              <a:rPr lang="en-US" sz="2800" dirty="0">
                <a:solidFill>
                  <a:srgbClr val="FFFFFF"/>
                </a:solidFill>
                <a:latin typeface="Arial" charset="0"/>
                <a:ea typeface="ＭＳ Ｐゴシック" charset="-128"/>
                <a:cs typeface="ＭＳ Ｐゴシック" charset="-128"/>
              </a:rPr>
              <a:t>Drilling Optimization: Barnett Shale Example</a:t>
            </a:r>
            <a:br>
              <a:rPr lang="en-US" sz="2800" dirty="0">
                <a:solidFill>
                  <a:srgbClr val="FFFFFF"/>
                </a:solidFill>
                <a:latin typeface="Arial" charset="0"/>
                <a:ea typeface="ＭＳ Ｐゴシック" charset="-128"/>
                <a:cs typeface="ＭＳ Ｐゴシック" charset="-128"/>
              </a:rPr>
            </a:br>
            <a:endParaRPr lang="en-US" sz="2800" dirty="0">
              <a:solidFill>
                <a:srgbClr val="FFFFFF"/>
              </a:solidFill>
              <a:latin typeface="Arial" charset="0"/>
              <a:ea typeface="ＭＳ Ｐゴシック" charset="-128"/>
              <a:cs typeface="ＭＳ Ｐゴシック" charset="-128"/>
            </a:endParaRPr>
          </a:p>
        </p:txBody>
      </p:sp>
      <p:sp>
        <p:nvSpPr>
          <p:cNvPr id="23" name="Text Placeholder 22"/>
          <p:cNvSpPr>
            <a:spLocks noGrp="1"/>
          </p:cNvSpPr>
          <p:nvPr>
            <p:ph type="body" sz="quarter" idx="12"/>
          </p:nvPr>
        </p:nvSpPr>
        <p:spPr>
          <a:xfrm>
            <a:off x="544513" y="889000"/>
            <a:ext cx="6592887" cy="284163"/>
          </a:xfrm>
        </p:spPr>
        <p:txBody>
          <a:bodyPr>
            <a:normAutofit fontScale="92500" lnSpcReduction="10000"/>
          </a:bodyPr>
          <a:lstStyle/>
          <a:p>
            <a:pPr>
              <a:defRPr/>
            </a:pPr>
            <a:r>
              <a:rPr lang="en-US" dirty="0" smtClean="0">
                <a:solidFill>
                  <a:srgbClr val="FFFFFF"/>
                </a:solidFill>
              </a:rPr>
              <a:t>Reducing Costs/Optimization – Case History</a:t>
            </a:r>
            <a:endParaRPr lang="en-US" dirty="0">
              <a:solidFill>
                <a:srgbClr val="FFFFFF"/>
              </a:solidFill>
            </a:endParaRPr>
          </a:p>
        </p:txBody>
      </p:sp>
      <p:graphicFrame>
        <p:nvGraphicFramePr>
          <p:cNvPr id="13" name="Table 12"/>
          <p:cNvGraphicFramePr>
            <a:graphicFrameLocks noGrp="1"/>
          </p:cNvGraphicFramePr>
          <p:nvPr/>
        </p:nvGraphicFramePr>
        <p:xfrm>
          <a:off x="417514" y="1382713"/>
          <a:ext cx="3273323" cy="1623398"/>
        </p:xfrm>
        <a:graphic>
          <a:graphicData uri="http://schemas.openxmlformats.org/drawingml/2006/table">
            <a:tbl>
              <a:tblPr firstRow="1" bandRow="1">
                <a:tableStyleId>{5C22544A-7EE6-4342-B048-85BDC9FD1C3A}</a:tableStyleId>
              </a:tblPr>
              <a:tblGrid>
                <a:gridCol w="799376"/>
                <a:gridCol w="2473947"/>
              </a:tblGrid>
              <a:tr h="445115">
                <a:tc>
                  <a:txBody>
                    <a:bodyPr/>
                    <a:lstStyle/>
                    <a:p>
                      <a:r>
                        <a:rPr lang="en-US" sz="1600" b="0" dirty="0" smtClean="0">
                          <a:solidFill>
                            <a:schemeClr val="tx2"/>
                          </a:solidFill>
                          <a:ea typeface="Arial" charset="0"/>
                          <a:cs typeface="Arial" charset="0"/>
                        </a:rPr>
                        <a:t>Before</a:t>
                      </a:r>
                      <a:endParaRPr lang="en-US" sz="1600" b="0" dirty="0"/>
                    </a:p>
                  </a:txBody>
                  <a:tcPr>
                    <a:lnL w="12700" cmpd="sng">
                      <a:noFill/>
                    </a:lnL>
                    <a:lnR w="12700" cmpd="sng">
                      <a:noFill/>
                    </a:lnR>
                    <a:lnT w="2857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smtClean="0">
                          <a:solidFill>
                            <a:schemeClr val="tx2"/>
                          </a:solidFill>
                          <a:ea typeface="Arial" charset="0"/>
                          <a:cs typeface="Arial" charset="0"/>
                        </a:rPr>
                        <a:t>6 wells drilled @ 32 ft/hr</a:t>
                      </a:r>
                      <a:endParaRPr lang="en-US" sz="1600" b="0" dirty="0"/>
                    </a:p>
                  </a:txBody>
                  <a:tcPr>
                    <a:lnL w="12700" cmpd="sng">
                      <a:noFill/>
                    </a:lnL>
                    <a:lnR w="12700" cmpd="sng">
                      <a:noFill/>
                    </a:lnR>
                    <a:lnT w="2857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432234">
                <a:tc>
                  <a:txBody>
                    <a:bodyPr/>
                    <a:lstStyle/>
                    <a:p>
                      <a:r>
                        <a:rPr lang="en-US" sz="1600" dirty="0" smtClean="0">
                          <a:solidFill>
                            <a:schemeClr val="tx2"/>
                          </a:solidFill>
                          <a:ea typeface="Arial" charset="0"/>
                          <a:cs typeface="Arial" charset="0"/>
                        </a:rPr>
                        <a:t>After</a:t>
                      </a:r>
                      <a:endParaRPr lang="en-US" sz="1600" dirty="0"/>
                    </a:p>
                  </a:txBody>
                  <a:tcPr>
                    <a:lnL w="12700" cmpd="sng">
                      <a:noFill/>
                    </a:lnL>
                    <a:lnR w="12700" cmpd="sng">
                      <a:noFill/>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solidFill>
                            <a:schemeClr val="tx2"/>
                          </a:solidFill>
                          <a:ea typeface="Arial" charset="0"/>
                          <a:cs typeface="Arial" charset="0"/>
                        </a:rPr>
                        <a:t>8 wells drilled @ 57 ft/hr</a:t>
                      </a:r>
                      <a:endParaRPr lang="en-US" sz="1600" dirty="0"/>
                    </a:p>
                  </a:txBody>
                  <a:tcPr>
                    <a:lnL w="12700" cmpd="sng">
                      <a:noFill/>
                    </a:lnL>
                    <a:lnR w="12700" cmpd="sng">
                      <a:noFill/>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746049">
                <a:tc gridSpan="2">
                  <a:txBody>
                    <a:bodyPr/>
                    <a:lstStyle/>
                    <a:p>
                      <a:r>
                        <a:rPr lang="en-US" sz="1600" b="1" dirty="0" smtClean="0">
                          <a:solidFill>
                            <a:schemeClr val="tx2"/>
                          </a:solidFill>
                          <a:ea typeface="Arial" charset="0"/>
                          <a:cs typeface="Arial" charset="0"/>
                        </a:rPr>
                        <a:t>80% increase in average ROP, spud to TD</a:t>
                      </a:r>
                      <a:endParaRPr lang="en-US" sz="1600" b="1" dirty="0"/>
                    </a:p>
                  </a:txBody>
                  <a:tcPr>
                    <a:lnL w="12700" cmpd="sng">
                      <a:noFill/>
                    </a:lnL>
                    <a:lnR w="12700" cmpd="sng">
                      <a:noFill/>
                    </a:lnR>
                    <a:lnT w="9525"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DB700"/>
                    </a:solidFill>
                  </a:tcPr>
                </a:tc>
                <a:tc hMerge="1">
                  <a:txBody>
                    <a:bodyPr/>
                    <a:lstStyle/>
                    <a:p>
                      <a:endParaRPr lang="en-US" dirty="0"/>
                    </a:p>
                  </a:txBody>
                  <a:tcPr/>
                </a:tc>
              </a:tr>
            </a:tbl>
          </a:graphicData>
        </a:graphic>
      </p:graphicFrame>
      <p:grpSp>
        <p:nvGrpSpPr>
          <p:cNvPr id="2" name="Group 21"/>
          <p:cNvGrpSpPr/>
          <p:nvPr/>
        </p:nvGrpSpPr>
        <p:grpSpPr>
          <a:xfrm>
            <a:off x="3829740" y="1303345"/>
            <a:ext cx="5070596" cy="4897600"/>
            <a:chOff x="3829740" y="1303345"/>
            <a:chExt cx="5070596" cy="4897600"/>
          </a:xfrm>
        </p:grpSpPr>
        <p:cxnSp>
          <p:nvCxnSpPr>
            <p:cNvPr id="17" name="Straight Arrow Connector 16"/>
            <p:cNvCxnSpPr/>
            <p:nvPr/>
          </p:nvCxnSpPr>
          <p:spPr>
            <a:xfrm>
              <a:off x="6242837" y="5881097"/>
              <a:ext cx="1744056" cy="1588"/>
            </a:xfrm>
            <a:prstGeom prst="straightConnector1">
              <a:avLst/>
            </a:prstGeom>
            <a:ln w="38100" cap="flat" cmpd="sng" algn="ctr">
              <a:solidFill>
                <a:srgbClr val="FF6600"/>
              </a:solidFill>
              <a:prstDash val="solid"/>
              <a:roun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3" name="Group 18"/>
            <p:cNvGrpSpPr/>
            <p:nvPr/>
          </p:nvGrpSpPr>
          <p:grpSpPr>
            <a:xfrm>
              <a:off x="3829740" y="1303345"/>
              <a:ext cx="5070596" cy="4897600"/>
              <a:chOff x="3829740" y="1303345"/>
              <a:chExt cx="5070596" cy="4897600"/>
            </a:xfrm>
          </p:grpSpPr>
          <p:pic>
            <p:nvPicPr>
              <p:cNvPr id="54279" name="Picture 5"/>
              <p:cNvPicPr>
                <a:picLocks noChangeAspect="1" noChangeArrowheads="1"/>
              </p:cNvPicPr>
              <p:nvPr/>
            </p:nvPicPr>
            <p:blipFill>
              <a:blip r:embed="rId3"/>
              <a:srcRect/>
              <a:stretch>
                <a:fillRect/>
              </a:stretch>
            </p:blipFill>
            <p:spPr bwMode="auto">
              <a:xfrm>
                <a:off x="3829740" y="1303345"/>
                <a:ext cx="5070596" cy="4424676"/>
              </a:xfrm>
              <a:prstGeom prst="rect">
                <a:avLst/>
              </a:prstGeom>
              <a:noFill/>
              <a:ln w="9525">
                <a:noFill/>
                <a:miter lim="800000"/>
                <a:headEnd/>
                <a:tailEnd/>
              </a:ln>
            </p:spPr>
          </p:pic>
          <p:grpSp>
            <p:nvGrpSpPr>
              <p:cNvPr id="4" name="Group 18"/>
              <p:cNvGrpSpPr/>
              <p:nvPr/>
            </p:nvGrpSpPr>
            <p:grpSpPr>
              <a:xfrm>
                <a:off x="6252331" y="4869235"/>
                <a:ext cx="1758561" cy="1331488"/>
                <a:chOff x="6252331" y="4869235"/>
                <a:chExt cx="1758561" cy="360364"/>
              </a:xfrm>
            </p:grpSpPr>
            <p:cxnSp>
              <p:nvCxnSpPr>
                <p:cNvPr id="20" name="Straight Connector 19"/>
                <p:cNvCxnSpPr/>
                <p:nvPr/>
              </p:nvCxnSpPr>
              <p:spPr bwMode="auto">
                <a:xfrm rot="5400000">
                  <a:off x="6072149" y="5049417"/>
                  <a:ext cx="360364" cy="0"/>
                </a:xfrm>
                <a:prstGeom prst="line">
                  <a:avLst/>
                </a:prstGeom>
                <a:ln w="158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a:off x="7830711" y="5049416"/>
                  <a:ext cx="360362" cy="0"/>
                </a:xfrm>
                <a:prstGeom prst="line">
                  <a:avLst/>
                </a:prstGeom>
                <a:ln w="15875">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191082" y="5893168"/>
                <a:ext cx="1865262" cy="307777"/>
              </a:xfrm>
              <a:prstGeom prst="rect">
                <a:avLst/>
              </a:prstGeom>
              <a:noFill/>
            </p:spPr>
            <p:txBody>
              <a:bodyPr wrap="square" rtlCol="0">
                <a:spAutoFit/>
              </a:bodyPr>
              <a:lstStyle/>
              <a:p>
                <a:pPr algn="ctr"/>
                <a:r>
                  <a:rPr lang="en-US" sz="1400" dirty="0" smtClean="0">
                    <a:solidFill>
                      <a:srgbClr val="FF6600"/>
                    </a:solidFill>
                  </a:rPr>
                  <a:t>5+ days saved</a:t>
                </a:r>
              </a:p>
            </p:txBody>
          </p:sp>
        </p:grpSp>
      </p:grpSp>
      <p:sp>
        <p:nvSpPr>
          <p:cNvPr id="14" name="Slide Number Placeholder 13"/>
          <p:cNvSpPr>
            <a:spLocks noGrp="1"/>
          </p:cNvSpPr>
          <p:nvPr>
            <p:ph type="sldNum" sz="quarter" idx="14"/>
          </p:nvPr>
        </p:nvSpPr>
        <p:spPr/>
        <p:txBody>
          <a:bodyPr/>
          <a:lstStyle/>
          <a:p>
            <a:pPr>
              <a:defRPr/>
            </a:pPr>
            <a:fld id="{B599850B-8A9D-FA41-BFD1-1579770A636C}" type="slidenum">
              <a:rPr lang="en-US" smtClean="0"/>
              <a:pPr>
                <a:defRPr/>
              </a:pPr>
              <a:t>99</a:t>
            </a:fld>
            <a:endParaRPr lang="en-US" dirty="0"/>
          </a:p>
        </p:txBody>
      </p:sp>
      <p:sp>
        <p:nvSpPr>
          <p:cNvPr id="15" name="Footer Placeholder 14"/>
          <p:cNvSpPr>
            <a:spLocks noGrp="1"/>
          </p:cNvSpPr>
          <p:nvPr>
            <p:ph type="ftr" sz="quarter" idx="13"/>
          </p:nvPr>
        </p:nvSpPr>
        <p:spPr/>
        <p:txBody>
          <a:bodyPr/>
          <a:lstStyle/>
          <a:p>
            <a:pPr>
              <a:defRPr/>
            </a:pPr>
            <a:r>
              <a:rPr lang="en-US" smtClean="0"/>
              <a:t>© 2011 Baker Hughes Incorporated. All Rights Reserved.</a:t>
            </a:r>
            <a:endParaRPr lang="en-US" dirty="0"/>
          </a:p>
        </p:txBody>
      </p:sp>
      <p:sp>
        <p:nvSpPr>
          <p:cNvPr id="16" name="TextBox 15"/>
          <p:cNvSpPr txBox="1"/>
          <p:nvPr/>
        </p:nvSpPr>
        <p:spPr>
          <a:xfrm>
            <a:off x="141518" y="4130883"/>
            <a:ext cx="3858883" cy="1938992"/>
          </a:xfrm>
          <a:prstGeom prst="rect">
            <a:avLst/>
          </a:prstGeom>
          <a:noFill/>
        </p:spPr>
        <p:txBody>
          <a:bodyPr wrap="square">
            <a:spAutoFit/>
          </a:bodyPr>
          <a:lstStyle/>
          <a:p>
            <a:pPr>
              <a:defRPr/>
            </a:pPr>
            <a:r>
              <a:rPr lang="en-US" b="1" dirty="0">
                <a:latin typeface="Arial" charset="0"/>
              </a:rPr>
              <a:t> </a:t>
            </a:r>
            <a:r>
              <a:rPr lang="en-US" sz="1600" b="1" u="sng" dirty="0" smtClean="0">
                <a:latin typeface="Arial" charset="0"/>
              </a:rPr>
              <a:t>OPTIMIZATION</a:t>
            </a:r>
            <a:endParaRPr lang="en-US" sz="1600" b="1" u="sng" dirty="0">
              <a:latin typeface="Arial" charset="0"/>
            </a:endParaRPr>
          </a:p>
          <a:p>
            <a:pPr>
              <a:buFont typeface="Arial" pitchFamily="34" charset="0"/>
              <a:buChar char="•"/>
              <a:defRPr/>
            </a:pPr>
            <a:r>
              <a:rPr lang="en-US" sz="1400" dirty="0" smtClean="0">
                <a:latin typeface="Arial" charset="0"/>
              </a:rPr>
              <a:t> Modified </a:t>
            </a:r>
            <a:r>
              <a:rPr lang="en-US" sz="1400" dirty="0">
                <a:latin typeface="Arial" charset="0"/>
              </a:rPr>
              <a:t>PDC Bits</a:t>
            </a:r>
          </a:p>
          <a:p>
            <a:pPr marL="61913" indent="-61913">
              <a:buFont typeface="Arial" pitchFamily="34" charset="0"/>
              <a:buChar char="•"/>
              <a:defRPr/>
            </a:pPr>
            <a:r>
              <a:rPr lang="en-US" sz="1400" dirty="0" smtClean="0">
                <a:latin typeface="Arial" charset="0"/>
              </a:rPr>
              <a:t> Model </a:t>
            </a:r>
            <a:r>
              <a:rPr lang="en-US" sz="1400" dirty="0">
                <a:latin typeface="Arial" charset="0"/>
              </a:rPr>
              <a:t>Re-design BHA  -  </a:t>
            </a:r>
            <a:r>
              <a:rPr lang="en-US" sz="1400" dirty="0" smtClean="0">
                <a:latin typeface="Arial" charset="0"/>
              </a:rPr>
              <a:t>torque, drag</a:t>
            </a:r>
            <a:r>
              <a:rPr lang="en-US" sz="1400" dirty="0">
                <a:latin typeface="Arial" charset="0"/>
              </a:rPr>
              <a:t>, </a:t>
            </a:r>
            <a:r>
              <a:rPr lang="en-US" sz="1400" dirty="0" smtClean="0">
                <a:latin typeface="Arial" charset="0"/>
              </a:rPr>
              <a:t>   hydraulics</a:t>
            </a:r>
            <a:endParaRPr lang="en-US" sz="1400" dirty="0">
              <a:latin typeface="Arial" charset="0"/>
            </a:endParaRPr>
          </a:p>
          <a:p>
            <a:pPr marL="112713" indent="-112713">
              <a:buFont typeface="Arial" pitchFamily="34" charset="0"/>
              <a:buChar char="•"/>
              <a:defRPr/>
            </a:pPr>
            <a:r>
              <a:rPr lang="en-US" sz="1400" dirty="0">
                <a:latin typeface="Arial" charset="0"/>
              </a:rPr>
              <a:t>Optimized Parameters -WOB, Rotation</a:t>
            </a:r>
          </a:p>
          <a:p>
            <a:pPr marL="112713" indent="-112713">
              <a:buFont typeface="Arial" pitchFamily="34" charset="0"/>
              <a:buChar char="•"/>
              <a:defRPr/>
            </a:pPr>
            <a:r>
              <a:rPr lang="en-US" sz="1400" dirty="0">
                <a:latin typeface="Arial" charset="0"/>
              </a:rPr>
              <a:t>Critical Speed Analysis to Reduce Vibration</a:t>
            </a:r>
          </a:p>
          <a:p>
            <a:pPr>
              <a:buFont typeface="Arial" pitchFamily="34" charset="0"/>
              <a:buChar char="•"/>
              <a:defRPr/>
            </a:pPr>
            <a:r>
              <a:rPr lang="en-US" sz="1400" dirty="0">
                <a:latin typeface="Arial" charset="0"/>
              </a:rPr>
              <a:t> </a:t>
            </a:r>
            <a:r>
              <a:rPr lang="en-US" sz="1400" b="1" dirty="0">
                <a:solidFill>
                  <a:srgbClr val="FF0000"/>
                </a:solidFill>
                <a:latin typeface="Arial" charset="0"/>
              </a:rPr>
              <a:t>Result: increase ROP</a:t>
            </a:r>
          </a:p>
          <a:p>
            <a:pPr>
              <a:buFont typeface="Arial" pitchFamily="34" charset="0"/>
              <a:buChar char="•"/>
              <a:defRPr/>
            </a:pPr>
            <a:endParaRPr 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fill="hold"/>
                                        <p:tgtEl>
                                          <p:spTgt spid="16"/>
                                        </p:tgtEl>
                                        <p:attrNameLst>
                                          <p:attrName>ppt_x</p:attrName>
                                        </p:attrNameLst>
                                      </p:cBhvr>
                                      <p:tavLst>
                                        <p:tav tm="0">
                                          <p:val>
                                            <p:strVal val="0-#ppt_w/2"/>
                                          </p:val>
                                        </p:tav>
                                        <p:tav tm="100000">
                                          <p:val>
                                            <p:strVal val="#ppt_x"/>
                                          </p:val>
                                        </p:tav>
                                      </p:tavLst>
                                    </p:anim>
                                    <p:anim calcmode="lin" valueType="num">
                                      <p:cBhvr additive="base">
                                        <p:cTn id="14"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31355</TotalTime>
  <Words>5311</Words>
  <Application>Microsoft Macintosh PowerPoint</Application>
  <PresentationFormat>On-screen Show (4:3)</PresentationFormat>
  <Paragraphs>940</Paragraphs>
  <Slides>104</Slides>
  <Notes>65</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104</vt:i4>
      </vt:variant>
    </vt:vector>
  </HeadingPairs>
  <TitlesOfParts>
    <vt:vector size="108" baseType="lpstr">
      <vt:lpstr>Office Theme</vt:lpstr>
      <vt:lpstr>Adobe Photoshop Image</vt:lpstr>
      <vt:lpstr>Microsoft Equation</vt:lpstr>
      <vt:lpstr>Microsoft Excel Sheet</vt:lpstr>
      <vt:lpstr>Slide 1</vt:lpstr>
      <vt:lpstr>Slide 2</vt:lpstr>
      <vt:lpstr>Course Overview</vt:lpstr>
      <vt:lpstr>Building a Geomechanical Model</vt:lpstr>
      <vt:lpstr>Slide 5</vt:lpstr>
      <vt:lpstr>Slide 6</vt:lpstr>
      <vt:lpstr>Anderson Classification of Relative Stress Magnitudes</vt:lpstr>
      <vt:lpstr>Relative Stress Magnitudes and Faulting Regimes</vt:lpstr>
      <vt:lpstr>Range of Stress Magnitudes at Depth</vt:lpstr>
      <vt:lpstr>Slide 10</vt:lpstr>
      <vt:lpstr>Slide 11</vt:lpstr>
      <vt:lpstr>Generalized World Stress Map</vt:lpstr>
      <vt:lpstr>First Order Stress Patterns</vt:lpstr>
      <vt:lpstr>Slide 14</vt:lpstr>
      <vt:lpstr>Stress Map of Northern North Sea</vt:lpstr>
      <vt:lpstr>Visund Field Stress Orientations</vt:lpstr>
      <vt:lpstr>Stress Map of Poland</vt:lpstr>
      <vt:lpstr>Developing a Comprehensive Geomechanical Model</vt:lpstr>
      <vt:lpstr>Slide 19</vt:lpstr>
      <vt:lpstr>Developing a Comprehensive Geomechanical Model</vt:lpstr>
      <vt:lpstr>Calculating a Value for Sv</vt:lpstr>
      <vt:lpstr>Slide 22</vt:lpstr>
      <vt:lpstr>Slide 23</vt:lpstr>
      <vt:lpstr>Developing a Comprehensive Geomechanical Model</vt:lpstr>
      <vt:lpstr>Propagation of a Mode I Fracture</vt:lpstr>
      <vt:lpstr>Slide 26</vt:lpstr>
      <vt:lpstr>Slide 27</vt:lpstr>
      <vt:lpstr>Slide 28</vt:lpstr>
      <vt:lpstr>Hydraulic Fracturing in Horizontal Wells</vt:lpstr>
      <vt:lpstr>Use of Multiple RCI Microfrac Data</vt:lpstr>
      <vt:lpstr>Least Principal Stress – Normal Faulting</vt:lpstr>
      <vt:lpstr>Slide 32</vt:lpstr>
      <vt:lpstr>Slide 33</vt:lpstr>
      <vt:lpstr>Developing a Comprehensive Geomechanical Model</vt:lpstr>
      <vt:lpstr>Kirsch (1898)</vt:lpstr>
      <vt:lpstr>Slide 36</vt:lpstr>
      <vt:lpstr>Parameters for Following Figures</vt:lpstr>
      <vt:lpstr>“Hoop” Stress Concentration </vt:lpstr>
      <vt:lpstr>Stress Concentration At Wellbore Wall</vt:lpstr>
      <vt:lpstr>Stress Concentration at Wall of Wellbore</vt:lpstr>
      <vt:lpstr>Slide 41</vt:lpstr>
      <vt:lpstr>Slide 42</vt:lpstr>
      <vt:lpstr>Slide 43</vt:lpstr>
      <vt:lpstr>Visund Field Stress Orientations</vt:lpstr>
      <vt:lpstr>Why Does Wellbore Failure Work So Well for Determining Stress Orientations?</vt:lpstr>
      <vt:lpstr>XMACsm F1 Tool Design and Specifications</vt:lpstr>
      <vt:lpstr>Acoustic Anisotropy and Breakouts - XMac</vt:lpstr>
      <vt:lpstr>Slide 48</vt:lpstr>
      <vt:lpstr>Slide 49</vt:lpstr>
      <vt:lpstr>Slide 50</vt:lpstr>
      <vt:lpstr>Southeast Asia</vt:lpstr>
      <vt:lpstr>Slide 52</vt:lpstr>
      <vt:lpstr>Developing a Comprehensive Geomechanical Model</vt:lpstr>
      <vt:lpstr>Slide 54</vt:lpstr>
      <vt:lpstr>Breakouts Deepen with Successive Episodes of Failure</vt:lpstr>
      <vt:lpstr>Breakout Width and DITF’s</vt:lpstr>
      <vt:lpstr>Constraining Stress Magnitudes</vt:lpstr>
      <vt:lpstr>Visund Stress Magnitudes</vt:lpstr>
      <vt:lpstr>Visund Stress Magnitudes</vt:lpstr>
      <vt:lpstr>Tensile Fractures in Vertical Wells Imply a Strike-Slip Faulting Environment</vt:lpstr>
      <vt:lpstr>Tensile Fractures in Vertical Wells</vt:lpstr>
      <vt:lpstr>Wall Stresses in a Deviated Well</vt:lpstr>
      <vt:lpstr>Breakouts in Deviated Wells</vt:lpstr>
      <vt:lpstr>Drilling-Induced Tensile Fractures</vt:lpstr>
      <vt:lpstr>Hemispherical Plot for Deviated Wells</vt:lpstr>
      <vt:lpstr>Tendency for Breakout Initiation for Different Stress Regimes</vt:lpstr>
      <vt:lpstr>Wellbore Failure Orientation in Deviated Wells</vt:lpstr>
      <vt:lpstr>Slide 68</vt:lpstr>
      <vt:lpstr>BHI Shale Evaluation Suite: Log/Analyses</vt:lpstr>
      <vt:lpstr>Wellbore Imaging </vt:lpstr>
      <vt:lpstr>Logging While Drilling (LWD) – BHI “Trak” Family</vt:lpstr>
      <vt:lpstr>Slide 72</vt:lpstr>
      <vt:lpstr>The Key to Wellbore Stability is Controlling the Width of Failure Zones </vt:lpstr>
      <vt:lpstr>Design for Variations in Strength Increase  Mud Weight as Needed (Stay in Mud Window)</vt:lpstr>
      <vt:lpstr>Tendency for Breakout Initiation for Different Stress Regimes</vt:lpstr>
      <vt:lpstr>Mud Weight Needed to Maintain 30º Breakouts</vt:lpstr>
      <vt:lpstr>Failed Well Design – Pompano </vt:lpstr>
      <vt:lpstr>Slide 78</vt:lpstr>
      <vt:lpstr>Successful Well Design – Pompano </vt:lpstr>
      <vt:lpstr>Drilling in South America</vt:lpstr>
      <vt:lpstr>Drilling in Central and Eastern America</vt:lpstr>
      <vt:lpstr>Slide 82</vt:lpstr>
      <vt:lpstr>Orientation of SHmax</vt:lpstr>
      <vt:lpstr>Pore pressure and stress in the  Terra Nova Field</vt:lpstr>
      <vt:lpstr>Breakouts from UBI log in PG-2 </vt:lpstr>
      <vt:lpstr>Slide 86</vt:lpstr>
      <vt:lpstr>Breakouts from UBI log in PG-2 </vt:lpstr>
      <vt:lpstr>Breakouts from EMS 6-arm caliper log in PG-2</vt:lpstr>
      <vt:lpstr>Breakouts from UBI log in PG-2</vt:lpstr>
      <vt:lpstr>Modeling anisotropic breakouts in the Fortune Bay shale with the given in situ stress state</vt:lpstr>
      <vt:lpstr>Predicting stability in the Fortune Bay shale for well GIG-3</vt:lpstr>
      <vt:lpstr>Slide 92</vt:lpstr>
      <vt:lpstr>Slide 93</vt:lpstr>
      <vt:lpstr>Well design &amp; drilling</vt:lpstr>
      <vt:lpstr>Well Architecture / Drilling (U.S.)</vt:lpstr>
      <vt:lpstr>Drilling Optimization -  Reducing (Cost) Days on Well</vt:lpstr>
      <vt:lpstr>PRE-PROJECT Shale Play Drilling Challenges / Objectives</vt:lpstr>
      <vt:lpstr>Well Profile Woodford Shale-Anadarko Basin</vt:lpstr>
      <vt:lpstr> Drilling Optimization: Barnett Shale Example </vt:lpstr>
      <vt:lpstr>Reducing Cost (Minimizing Additional Trips)</vt:lpstr>
      <vt:lpstr>Optimizing Wellbore Placement –  Reservoir Navigation Services (RNS)</vt:lpstr>
      <vt:lpstr>Slide 102</vt:lpstr>
      <vt:lpstr>REALTIME IMPLEMENTATION Drilling Fluid </vt:lpstr>
      <vt:lpstr>Slide 104</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Zoback</dc:creator>
  <cp:lastModifiedBy>Mark Zoback</cp:lastModifiedBy>
  <cp:revision>174</cp:revision>
  <dcterms:created xsi:type="dcterms:W3CDTF">2011-12-02T19:05:06Z</dcterms:created>
  <dcterms:modified xsi:type="dcterms:W3CDTF">2011-12-07T06:14:51Z</dcterms:modified>
</cp:coreProperties>
</file>