
<file path=[Content_Types].xml><?xml version="1.0" encoding="utf-8"?>
<Types xmlns="http://schemas.openxmlformats.org/package/2006/content-types">
  <Override PartName="/ppt/slides/slide41.xml" ContentType="application/vnd.openxmlformats-officedocument.presentationml.slide+xml"/>
  <Override PartName="/ppt/slideLayouts/slideLayout4.xml" ContentType="application/vnd.openxmlformats-officedocument.presentationml.slideLayout+xml"/>
  <Override PartName="/ppt/notesSlides/notesSlide16.xml" ContentType="application/vnd.openxmlformats-officedocument.presentationml.notesSlide+xml"/>
  <Override PartName="/ppt/slides/slide50.xml" ContentType="application/vnd.openxmlformats-officedocument.presentationml.slide+xml"/>
  <Override PartName="/ppt/slides/slide18.xml" ContentType="application/vnd.openxmlformats-officedocument.presentationml.slide+xml"/>
  <Override PartName="/ppt/notesSlides/notesSlide26.xml" ContentType="application/vnd.openxmlformats-officedocument.presentationml.notesSlide+xml"/>
  <Override PartName="/ppt/embeddings/Microsoft_Equation3.bin" ContentType="application/vnd.openxmlformats-officedocument.oleObject"/>
  <Override PartName="/ppt/slides/slide60.xml" ContentType="application/vnd.openxmlformats-officedocument.presentationml.slide+xml"/>
  <Override PartName="/ppt/slides/slide28.xml" ContentType="application/vnd.openxmlformats-officedocument.presentationml.slide+xml"/>
  <Override PartName="/ppt/slides/slide37.xml" ContentType="application/vnd.openxmlformats-officedocument.presentationml.slide+xml"/>
  <Override PartName="/ppt/slides/slide70.xml" ContentType="application/vnd.openxmlformats-officedocument.presentationml.slide+xml"/>
  <Override PartName="/ppt/slides/slide9.xml" ContentType="application/vnd.openxmlformats-officedocument.presentationml.slide+xml"/>
  <Override PartName="/ppt/notesSlides/notesSlide45.xml" ContentType="application/vnd.openxmlformats-officedocument.presentationml.notesSlide+xml"/>
  <Override PartName="/ppt/slides/slide47.xml" ContentType="application/vnd.openxmlformats-officedocument.presentationml.slide+xml"/>
  <Override PartName="/ppt/notesSlides/notesSlide55.xml" ContentType="application/vnd.openxmlformats-officedocument.presentationml.notesSlide+xml"/>
  <Override PartName="/ppt/slides/slide56.xml" ContentType="application/vnd.openxmlformats-officedocument.presentationml.slide+xml"/>
  <Override PartName="/ppt/notesMasters/notesMaster1.xml" ContentType="application/vnd.openxmlformats-officedocument.presentationml.notesMaster+xml"/>
  <Default Extension="vml" ContentType="application/vnd.openxmlformats-officedocument.vmlDrawing"/>
  <Override PartName="/ppt/slides/slide66.xml" ContentType="application/vnd.openxmlformats-officedocument.presentationml.slide+xml"/>
  <Override PartName="/ppt/theme/theme1.xml" ContentType="application/vnd.openxmlformats-officedocument.theme+xml"/>
  <Override PartName="/ppt/notesSlides/notesSlide2.xml" ContentType="application/vnd.openxmlformats-officedocument.presentationml.notesSlide+xml"/>
  <Override PartName="/ppt/slides/slide75.xml" ContentType="application/vnd.openxmlformats-officedocument.presentationml.slide+xml"/>
  <Override PartName="/ppt/slides/slide85.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Default Extension="jpeg" ContentType="image/jpeg"/>
  <Override PartName="/ppt/notesSlides/notesSlide11.xml" ContentType="application/vnd.openxmlformats-officedocument.presentationml.notesSlide+xml"/>
  <Override PartName="/ppt/slides/slide13.xml" ContentType="application/vnd.openxmlformats-officedocument.presentationml.slide+xml"/>
  <Override PartName="/ppt/notesSlides/notesSlide21.xml" ContentType="application/vnd.openxmlformats-officedocument.presentationml.notesSlide+xml"/>
  <Override PartName="/ppt/slides/slide23.xml" ContentType="application/vnd.openxmlformats-officedocument.presentationml.slide+xml"/>
  <Override PartName="/ppt/notesSlides/notesSlide31.xml" ContentType="application/vnd.openxmlformats-officedocument.presentationml.notesSlide+xml"/>
  <Override PartName="/ppt/slides/slide32.xml" ContentType="application/vnd.openxmlformats-officedocument.presentationml.slide+xml"/>
  <Override PartName="/ppt/slides/slide4.xml" ContentType="application/vnd.openxmlformats-officedocument.presentationml.slide+xml"/>
  <Override PartName="/ppt/notesSlides/notesSlide40.xml" ContentType="application/vnd.openxmlformats-officedocument.presentationml.notesSlide+xml"/>
  <Override PartName="/ppt/slideLayouts/slideLayout5.xml" ContentType="application/vnd.openxmlformats-officedocument.presentationml.slideLayout+xml"/>
  <Override PartName="/ppt/slides/slide108.xml" ContentType="application/vnd.openxmlformats-officedocument.presentationml.slide+xml"/>
  <Override PartName="/ppt/slides/slide42.xml" ContentType="application/vnd.openxmlformats-officedocument.presentationml.slide+xml"/>
  <Override PartName="/ppt/notesSlides/notesSlide17.xml" ContentType="application/vnd.openxmlformats-officedocument.presentationml.notesSlide+xml"/>
  <Override PartName="/ppt/notesSlides/notesSlide50.xml" ContentType="application/vnd.openxmlformats-officedocument.presentationml.notesSlide+xml"/>
  <Override PartName="/ppt/slides/slide51.xml" ContentType="application/vnd.openxmlformats-officedocument.presentationml.slide+xml"/>
  <Override PartName="/ppt/slides/slide19.xml" ContentType="application/vnd.openxmlformats-officedocument.presentationml.slide+xml"/>
  <Override PartName="/ppt/notesSlides/notesSlide27.xml" ContentType="application/vnd.openxmlformats-officedocument.presentationml.notesSlide+xml"/>
  <Override PartName="/ppt/slideLayouts/slideLayout10.xml" ContentType="application/vnd.openxmlformats-officedocument.presentationml.slideLayout+xml"/>
  <Override PartName="/ppt/slides/slide61.xml" ContentType="application/vnd.openxmlformats-officedocument.presentationml.slide+xml"/>
  <Override PartName="/ppt/slides/slide29.xml" ContentType="application/vnd.openxmlformats-officedocument.presentationml.slide+xml"/>
  <Override PartName="/ppt/notesSlides/notesSlide36.xml" ContentType="application/vnd.openxmlformats-officedocument.presentationml.notesSlide+xml"/>
  <Override PartName="/ppt/embeddings/Microsoft_Equation4.bin" ContentType="application/vnd.openxmlformats-officedocument.oleObject"/>
  <Override PartName="/ppt/slides/slide38.xml" ContentType="application/vnd.openxmlformats-officedocument.presentationml.slide+xml"/>
  <Override PartName="/ppt/slides/slide71.xml" ContentType="application/vnd.openxmlformats-officedocument.presentationml.slide+xml"/>
  <Override PartName="/ppt/notesSlides/notesSlide46.xml" ContentType="application/vnd.openxmlformats-officedocument.presentationml.notesSlide+xml"/>
  <Override PartName="/ppt/slides/slide80.xml" ContentType="application/vnd.openxmlformats-officedocument.presentationml.slide+xml"/>
  <Override PartName="/ppt/slides/slide48.xml" ContentType="application/vnd.openxmlformats-officedocument.presentationml.slide+xml"/>
  <Override PartName="/ppt/notesSlides/notesSlide56.xml" ContentType="application/vnd.openxmlformats-officedocument.presentationml.notesSlide+xml"/>
  <Override PartName="/ppt/slides/slide57.xml" ContentType="application/vnd.openxmlformats-officedocument.presentationml.slide+xml"/>
  <Override PartName="/ppt/slides/slide90.xml" ContentType="application/vnd.openxmlformats-officedocument.presentationml.slide+xml"/>
  <Override PartName="/ppt/slides/slide67.xml" ContentType="application/vnd.openxmlformats-officedocument.presentationml.slide+xml"/>
  <Override PartName="/ppt/theme/theme2.xml" ContentType="application/vnd.openxmlformats-officedocument.theme+xml"/>
  <Override PartName="/ppt/notesSlides/notesSlide3.xml" ContentType="application/vnd.openxmlformats-officedocument.presentationml.notesSlide+xml"/>
  <Override PartName="/ppt/slides/slide76.xml" ContentType="application/vnd.openxmlformats-officedocument.presentationml.slide+xml"/>
  <Default Extension="emf" ContentType="image/x-emf"/>
  <Override PartName="/ppt/slides/slide86.xml" ContentType="application/vnd.openxmlformats-officedocument.presentationml.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12.xml" ContentType="application/vnd.openxmlformats-officedocument.presentationml.notesSlide+xml"/>
  <Override PartName="/ppt/slides/slide14.xml" ContentType="application/vnd.openxmlformats-officedocument.presentationml.slide+xml"/>
  <Override PartName="/ppt/notesSlides/notesSlide22.xml" ContentType="application/vnd.openxmlformats-officedocument.presentationml.notesSlide+xml"/>
  <Override PartName="/ppt/slides/slide24.xml" ContentType="application/vnd.openxmlformats-officedocument.presentationml.slide+xml"/>
  <Default Extension="bin" ContentType="application/vnd.openxmlformats-officedocument.presentationml.printerSettings"/>
  <Override PartName="/ppt/notesSlides/notesSlide32.xml" ContentType="application/vnd.openxmlformats-officedocument.presentationml.notesSlide+xml"/>
  <Override PartName="/ppt/slides/slide33.xml" ContentType="application/vnd.openxmlformats-officedocument.presentationml.slide+xml"/>
  <Override PartName="/ppt/slides/slide5.xml" ContentType="application/vnd.openxmlformats-officedocument.presentationml.slide+xml"/>
  <Default Extension="xml" ContentType="application/xml"/>
  <Override PartName="/ppt/slides/slide109.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tableStyles.xml" ContentType="application/vnd.openxmlformats-officedocument.presentationml.tableStyles+xml"/>
  <Override PartName="/ppt/notesSlides/notesSlide18.xml" ContentType="application/vnd.openxmlformats-officedocument.presentationml.notesSlide+xml"/>
  <Override PartName="/ppt/notesSlides/notesSlide41.xml" ContentType="application/vnd.openxmlformats-officedocument.presentationml.notesSlide+xml"/>
  <Override PartName="/ppt/slides/slide52.xml" ContentType="application/vnd.openxmlformats-officedocument.presentationml.slide+xml"/>
  <Override PartName="/ppt/notesSlides/notesSlide51.xml" ContentType="application/vnd.openxmlformats-officedocument.presentationml.notesSlide+xml"/>
  <Override PartName="/ppt/notesSlides/notesSlide28.xml" ContentType="application/vnd.openxmlformats-officedocument.presentationml.notesSlide+xml"/>
  <Override PartName="/ppt/slideLayouts/slideLayout11.xml" ContentType="application/vnd.openxmlformats-officedocument.presentationml.slideLayout+xml"/>
  <Override PartName="/ppt/slides/slide62.xml" ContentType="application/vnd.openxmlformats-officedocument.presentationml.slide+xml"/>
  <Override PartName="/ppt/embeddings/Microsoft_Equation5.bin" ContentType="application/vnd.openxmlformats-officedocument.oleObject"/>
  <Override PartName="/ppt/notesSlides/notesSlide37.xml" ContentType="application/vnd.openxmlformats-officedocument.presentationml.notesSlide+xml"/>
  <Override PartName="/docProps/app.xml" ContentType="application/vnd.openxmlformats-officedocument.extended-properties+xml"/>
  <Override PartName="/ppt/slides/slide39.xml" ContentType="application/vnd.openxmlformats-officedocument.presentationml.slide+xml"/>
  <Override PartName="/ppt/notesSlides/notesSlide47.xml" ContentType="application/vnd.openxmlformats-officedocument.presentationml.notesSlide+xml"/>
  <Override PartName="/ppt/slides/slide81.xml" ContentType="application/vnd.openxmlformats-officedocument.presentationml.slide+xml"/>
  <Override PartName="/ppt/slides/slide49.xml" ContentType="application/vnd.openxmlformats-officedocument.presentationml.slide+xml"/>
  <Override PartName="/ppt/slides/slide58.xml" ContentType="application/vnd.openxmlformats-officedocument.presentationml.slide+xml"/>
  <Override PartName="/ppt/slides/slide91.xml" ContentType="application/vnd.openxmlformats-officedocument.presentationml.slide+xml"/>
  <Override PartName="/docProps/core.xml" ContentType="application/vnd.openxmlformats-package.core-properties+xml"/>
  <Override PartName="/ppt/slides/slide68.xml" ContentType="application/vnd.openxmlformats-officedocument.presentationml.slide+xml"/>
  <Override PartName="/ppt/notesSlides/notesSlide4.xml" ContentType="application/vnd.openxmlformats-officedocument.presentationml.notesSlide+xml"/>
  <Override PartName="/ppt/slides/slide77.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Default Extension="xlsx" ContentType="application/vnd.openxmlformats-officedocument.spreadsheetml.sheet"/>
  <Override PartName="/ppt/slideLayouts/slideLayout1.xml" ContentType="application/vnd.openxmlformats-officedocument.presentationml.slideLayout+xml"/>
  <Override PartName="/ppt/slides/slide104.xml" ContentType="application/vnd.openxmlformats-officedocument.presentationml.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slides/slide15.xml" ContentType="application/vnd.openxmlformats-officedocument.presentationml.slide+xml"/>
  <Override PartName="/ppt/notesSlides/notesSlide23.xml" ContentType="application/vnd.openxmlformats-officedocument.presentationml.notesSlide+xml"/>
  <Override PartName="/ppt/slides/slide25.xml" ContentType="application/vnd.openxmlformats-officedocument.presentationml.slide+xml"/>
  <Override PartName="/ppt/notesSlides/notesSlide33.xml" ContentType="application/vnd.openxmlformats-officedocument.presentationml.notesSlide+xml"/>
  <Override PartName="/ppt/slides/slide34.xml" ContentType="application/vnd.openxmlformats-officedocument.presentationml.slide+xml"/>
  <Override PartName="/ppt/slides/slide6.xml" ContentType="application/vnd.openxmlformats-officedocument.presentationml.slide+xml"/>
  <Default Extension="png" ContentType="image/png"/>
  <Override PartName="/ppt/slideLayouts/slideLayout7.xml" ContentType="application/vnd.openxmlformats-officedocument.presentationml.slideLayout+xml"/>
  <Override PartName="/ppt/notesSlides/notesSlide42.xml" ContentType="application/vnd.openxmlformats-officedocument.presentationml.notesSlide+xml"/>
  <Override PartName="/ppt/slides/slide44.xml" ContentType="application/vnd.openxmlformats-officedocument.presentationml.slide+xml"/>
  <Override PartName="/ppt/notesSlides/notesSlide19.xml" ContentType="application/vnd.openxmlformats-officedocument.presentationml.notesSlide+xml"/>
  <Override PartName="/ppt/notesSlides/notesSlide52.xml" ContentType="application/vnd.openxmlformats-officedocument.presentationml.notesSlide+xml"/>
  <Override PartName="/ppt/slides/slide53.xml" ContentType="application/vnd.openxmlformats-officedocument.presentationml.slide+xml"/>
  <Override PartName="/ppt/notesSlides/notesSlide29.xml" ContentType="application/vnd.openxmlformats-officedocument.presentationml.notesSlide+xml"/>
  <Override PartName="/ppt/slideLayouts/slideLayout12.xml" ContentType="application/vnd.openxmlformats-officedocument.presentationml.slideLayout+xml"/>
  <Override PartName="/ppt/slides/slide63.xml" ContentType="application/vnd.openxmlformats-officedocument.presentationml.slide+xml"/>
  <Override PartName="/ppt/embeddings/Microsoft_Equation6.bin" ContentType="application/vnd.openxmlformats-officedocument.oleObject"/>
  <Override PartName="/ppt/notesSlides/notesSlide38.xml" ContentType="application/vnd.openxmlformats-officedocument.presentationml.notesSlide+xml"/>
  <Override PartName="/ppt/slides/slide72.xml" ContentType="application/vnd.openxmlformats-officedocument.presentationml.slide+xml"/>
  <Override PartName="/ppt/notesSlides/notesSlide48.xml" ContentType="application/vnd.openxmlformats-officedocument.presentationml.notesSlide+xml"/>
  <Override PartName="/ppt/slides/slide82.xml" ContentType="application/vnd.openxmlformats-officedocument.presentationml.slide+xml"/>
  <Override PartName="/ppt/slides/slide92.xml" ContentType="application/vnd.openxmlformats-officedocument.presentationml.slide+xml"/>
  <Override PartName="/ppt/slides/slide59.xml" ContentType="application/vnd.openxmlformats-officedocument.presentationml.slide+xml"/>
  <Override PartName="/ppt/slides/slide100.xml" ContentType="application/vnd.openxmlformats-officedocument.presentationml.slide+xml"/>
  <Override PartName="/ppt/slides/slide69.xml" ContentType="application/vnd.openxmlformats-officedocument.presentationml.slide+xml"/>
  <Override PartName="/ppt/notesSlides/notesSlide5.xml" ContentType="application/vnd.openxmlformats-officedocument.presentationml.notesSlide+xml"/>
  <Override PartName="/ppt/slides/slide78.xml" ContentType="application/vnd.openxmlformats-officedocument.presentationml.slide+xml"/>
  <Override PartName="/ppt/slides/slide10.xml" ContentType="application/vnd.openxmlformats-officedocument.presentationml.slide+xml"/>
  <Override PartName="/ppt/slides/slide88.xml" ContentType="application/vnd.openxmlformats-officedocument.presentationml.slide+xml"/>
  <Override PartName="/ppt/slides/slide20.xml" ContentType="application/vnd.openxmlformats-officedocument.presentationml.slide+xml"/>
  <Override PartName="/ppt/slides/slide97.xml" ContentType="application/vnd.openxmlformats-officedocument.presentationml.slide+xml"/>
  <Override PartName="/ppt/slides/slide1.xml" ContentType="application/vnd.openxmlformats-officedocument.presentationml.slide+xml"/>
  <Override PartName="/ppt/slideLayouts/slideLayout2.xml" ContentType="application/vnd.openxmlformats-officedocument.presentationml.slideLayout+xml"/>
  <Override PartName="/ppt/slides/slide105.xml" ContentType="application/vnd.openxmlformats-officedocument.presentationml.slide+xml"/>
  <Override PartName="/ppt/notesSlides/notesSlide14.xml" ContentType="application/vnd.openxmlformats-officedocument.presentationml.notesSlide+xml"/>
  <Override PartName="/ppt/slides/slide16.xml" ContentType="application/vnd.openxmlformats-officedocument.presentationml.slide+xml"/>
  <Override PartName="/ppt/viewProps.xml" ContentType="application/vnd.openxmlformats-officedocument.presentationml.viewProps+xml"/>
  <Override PartName="/ppt/notesSlides/notesSlide24.xml" ContentType="application/vnd.openxmlformats-officedocument.presentationml.notesSlide+xml"/>
  <Override PartName="/ppt/embeddings/Microsoft_Equation1.bin" ContentType="application/vnd.openxmlformats-officedocument.oleObject"/>
  <Override PartName="/ppt/slides/slide26.xml" ContentType="application/vnd.openxmlformats-officedocument.presentationml.slide+xml"/>
  <Default Extension="rels" ContentType="application/vnd.openxmlformats-package.relationships+xml"/>
  <Override PartName="/ppt/notesSlides/notesSlide34.xml" ContentType="application/vnd.openxmlformats-officedocument.presentationml.notesSlide+xml"/>
  <Default Extension="wmf" ContentType="image/x-wmf"/>
  <Override PartName="/ppt/slides/slide7.xml" ContentType="application/vnd.openxmlformats-officedocument.presentationml.slide+xml"/>
  <Override PartName="/ppt/slides/slide35.xml" ContentType="application/vnd.openxmlformats-officedocument.presentationml.slide+xml"/>
  <Override PartName="/ppt/slideLayouts/slideLayout8.xml" ContentType="application/vnd.openxmlformats-officedocument.presentationml.slideLayout+xml"/>
  <Override PartName="/ppt/notesSlides/notesSlide43.xml" ContentType="application/vnd.openxmlformats-officedocument.presentationml.notesSlide+xml"/>
  <Override PartName="/ppt/slides/slide45.xml" ContentType="application/vnd.openxmlformats-officedocument.presentationml.slide+xml"/>
  <Override PartName="/ppt/notesSlides/notesSlide53.xml" ContentType="application/vnd.openxmlformats-officedocument.presentationml.notesSlide+xml"/>
  <Override PartName="/ppt/slides/slide54.xml" ContentType="application/vnd.openxmlformats-officedocument.presentationml.slide+xml"/>
  <Override PartName="/ppt/slideLayouts/slideLayout13.xml" ContentType="application/vnd.openxmlformats-officedocument.presentationml.slideLayout+xml"/>
  <Override PartName="/ppt/slides/slide6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embeddings/Microsoft_Equation7.bin" ContentType="application/vnd.openxmlformats-officedocument.oleObject"/>
  <Override PartName="/ppt/slides/slide73.xml" ContentType="application/vnd.openxmlformats-officedocument.presentationml.slide+xml"/>
  <Override PartName="/ppt/presentation.xml" ContentType="application/vnd.openxmlformats-officedocument.presentationml.presentation.main+xml"/>
  <Override PartName="/ppt/notesSlides/notesSlide49.xml" ContentType="application/vnd.openxmlformats-officedocument.presentationml.notesSlide+xml"/>
  <Override PartName="/ppt/slides/slide83.xml" ContentType="application/vnd.openxmlformats-officedocument.presentationml.slide+xml"/>
  <Default Extension="tiff" ContentType="image/tiff"/>
  <Override PartName="/ppt/slides/slide93.xml" ContentType="application/vnd.openxmlformats-officedocument.presentationml.slide+xml"/>
  <Override PartName="/ppt/slides/slide101.xml" ContentType="application/vnd.openxmlformats-officedocument.presentationml.slide+xml"/>
  <Override PartName="/ppt/notesSlides/notesSlide6.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slides/slide110.xml" ContentType="application/vnd.openxmlformats-officedocument.presentationml.slide+xml"/>
  <Override PartName="/ppt/slides/slide89.xml" ContentType="application/vnd.openxmlformats-officedocument.presentationml.slide+xml"/>
  <Override PartName="/ppt/slides/slide21.xml" ContentType="application/vnd.openxmlformats-officedocument.presentationml.slide+xml"/>
  <Override PartName="/ppt/slides/slide98.xml" ContentType="application/vnd.openxmlformats-officedocument.presentationml.slide+xml"/>
  <Override PartName="/ppt/slides/slide30.xml" ContentType="application/vnd.openxmlformats-officedocument.presentationml.slide+xml"/>
  <Override PartName="/ppt/slides/slide2.xml" ContentType="application/vnd.openxmlformats-officedocument.presentationml.slide+xml"/>
  <Override PartName="/ppt/slides/slide106.xml" ContentType="application/vnd.openxmlformats-officedocument.presentationml.slide+xml"/>
  <Override PartName="/ppt/slideLayouts/slideLayout3.xml" ContentType="application/vnd.openxmlformats-officedocument.presentationml.slideLayout+xml"/>
  <Override PartName="/ppt/slides/slide40.xml" ContentType="application/vnd.openxmlformats-officedocument.presentationml.slide+xml"/>
  <Override PartName="/ppt/notesSlides/notesSlide15.xml" ContentType="application/vnd.openxmlformats-officedocument.presentationml.notesSlide+xml"/>
  <Override PartName="/ppt/slides/slide17.xml" ContentType="application/vnd.openxmlformats-officedocument.presentationml.slide+xml"/>
  <Override PartName="/ppt/notesSlides/notesSlide25.xml" ContentType="application/vnd.openxmlformats-officedocument.presentationml.notesSlide+xml"/>
  <Override PartName="/ppt/embeddings/Microsoft_Equation2.bin" ContentType="application/vnd.openxmlformats-officedocument.oleObject"/>
  <Override PartName="/ppt/slides/slide27.xml" ContentType="application/vnd.openxmlformats-officedocument.presentationml.slide+xml"/>
  <Override PartName="/ppt/notesSlides/notesSlide35.xml" ContentType="application/vnd.openxmlformats-officedocument.presentationml.notesSlide+xml"/>
  <Override PartName="/ppt/slides/slide36.xml" ContentType="application/vnd.openxmlformats-officedocument.presentationml.slide+xml"/>
  <Override PartName="/ppt/slides/slide8.xml" ContentType="application/vnd.openxmlformats-officedocument.presentationml.slide+xml"/>
  <Override PartName="/ppt/notesSlides/notesSlide44.xml" ContentType="application/vnd.openxmlformats-officedocument.presentationml.notesSlide+xml"/>
  <Override PartName="/ppt/slideLayouts/slideLayout9.xml" ContentType="application/vnd.openxmlformats-officedocument.presentationml.slideLayout+xml"/>
  <Override PartName="/ppt/slides/slide46.xml" ContentType="application/vnd.openxmlformats-officedocument.presentationml.slide+xml"/>
  <Override PartName="/ppt/notesSlides/notesSlide54.xml" ContentType="application/vnd.openxmlformats-officedocument.presentationml.notesSlide+xml"/>
  <Override PartName="/ppt/slides/slide55.xml" ContentType="application/vnd.openxmlformats-officedocument.presentationml.slide+xml"/>
  <Override PartName="/ppt/slideLayouts/slideLayout14.xml" ContentType="application/vnd.openxmlformats-officedocument.presentationml.slideLayout+xml"/>
  <Override PartName="/ppt/slides/slide65.xml" ContentType="application/vnd.openxmlformats-officedocument.presentationml.slide+xml"/>
  <Override PartName="/ppt/notesSlides/notesSlide1.xml" ContentType="application/vnd.openxmlformats-officedocument.presentationml.notesSlide+xml"/>
  <Override PartName="/ppt/slides/slide74.xml" ContentType="application/vnd.openxmlformats-officedocument.presentationml.slide+xml"/>
  <Override PartName="/ppt/slides/slide84.xml" ContentType="application/vnd.openxmlformats-officedocument.presentationml.slide+xml"/>
  <Override PartName="/ppt/slides/slide94.xml" ContentType="application/vnd.openxmlformats-officedocument.presentationml.slide+xml"/>
  <Override PartName="/ppt/slides/slide102.xml" ContentType="application/vnd.openxmlformats-officedocument.presentationml.slide+xml"/>
  <Override PartName="/ppt/notesSlides/notesSlide7.xml" ContentType="application/vnd.openxmlformats-officedocument.presentationml.notesSlide+xml"/>
  <Override PartName="/ppt/slides/slide111.xml" ContentType="application/vnd.openxmlformats-officedocument.presentationml.slide+xml"/>
  <Override PartName="/ppt/slides/slide12.xml" ContentType="application/vnd.openxmlformats-officedocument.presentationml.slide+xml"/>
  <Override PartName="/ppt/notesSlides/notesSlide20.xml" ContentType="application/vnd.openxmlformats-officedocument.presentationml.notesSlide+xml"/>
  <Override PartName="/ppt/slides/slide22.xml" ContentType="application/vnd.openxmlformats-officedocument.presentationml.slide+xml"/>
  <Override PartName="/ppt/slides/slide99.xml" ContentType="application/vnd.openxmlformats-officedocument.presentationml.slide+xml"/>
  <Override PartName="/ppt/notesSlides/notesSlide30.xml" ContentType="application/vnd.openxmlformats-officedocument.presentationml.notesSlide+xml"/>
  <Override PartName="/ppt/slides/slide31.xml" ContentType="application/vnd.openxmlformats-officedocument.presentationml.slide+xml"/>
  <Override PartName="/ppt/slides/slide3.xml" ContentType="application/vnd.openxmlformats-officedocument.presentationml.slide+xml"/>
  <Override PartName="/ppt/slides/slide107.xml" ContentType="application/vnd.openxmlformats-officedocument.presentationml.slide+xml"/>
  <Override PartName="/ppt/slideMasters/slideMaster1.xml" ContentType="application/vnd.openxmlformats-officedocument.presentationml.slideMaster+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113"/>
  </p:notesMasterIdLst>
  <p:sldIdLst>
    <p:sldId id="376" r:id="rId2"/>
    <p:sldId id="456" r:id="rId3"/>
    <p:sldId id="458" r:id="rId4"/>
    <p:sldId id="269" r:id="rId5"/>
    <p:sldId id="483" r:id="rId6"/>
    <p:sldId id="457" r:id="rId7"/>
    <p:sldId id="418" r:id="rId8"/>
    <p:sldId id="260" r:id="rId9"/>
    <p:sldId id="426" r:id="rId10"/>
    <p:sldId id="455" r:id="rId11"/>
    <p:sldId id="415" r:id="rId12"/>
    <p:sldId id="377" r:id="rId13"/>
    <p:sldId id="405" r:id="rId14"/>
    <p:sldId id="264" r:id="rId15"/>
    <p:sldId id="407" r:id="rId16"/>
    <p:sldId id="408" r:id="rId17"/>
    <p:sldId id="375" r:id="rId18"/>
    <p:sldId id="268" r:id="rId19"/>
    <p:sldId id="286" r:id="rId20"/>
    <p:sldId id="293" r:id="rId21"/>
    <p:sldId id="417" r:id="rId22"/>
    <p:sldId id="311" r:id="rId23"/>
    <p:sldId id="301" r:id="rId24"/>
    <p:sldId id="294" r:id="rId25"/>
    <p:sldId id="303" r:id="rId26"/>
    <p:sldId id="310" r:id="rId27"/>
    <p:sldId id="366" r:id="rId28"/>
    <p:sldId id="270" r:id="rId29"/>
    <p:sldId id="275" r:id="rId30"/>
    <p:sldId id="278" r:id="rId31"/>
    <p:sldId id="276" r:id="rId32"/>
    <p:sldId id="282" r:id="rId33"/>
    <p:sldId id="281" r:id="rId34"/>
    <p:sldId id="373" r:id="rId35"/>
    <p:sldId id="285" r:id="rId36"/>
    <p:sldId id="313" r:id="rId37"/>
    <p:sldId id="317" r:id="rId38"/>
    <p:sldId id="322" r:id="rId39"/>
    <p:sldId id="367" r:id="rId40"/>
    <p:sldId id="324" r:id="rId41"/>
    <p:sldId id="315" r:id="rId42"/>
    <p:sldId id="319" r:id="rId43"/>
    <p:sldId id="421" r:id="rId44"/>
    <p:sldId id="321" r:id="rId45"/>
    <p:sldId id="323" r:id="rId46"/>
    <p:sldId id="454" r:id="rId47"/>
    <p:sldId id="368" r:id="rId48"/>
    <p:sldId id="328" r:id="rId49"/>
    <p:sldId id="329" r:id="rId50"/>
    <p:sldId id="330" r:id="rId51"/>
    <p:sldId id="334" r:id="rId52"/>
    <p:sldId id="340" r:id="rId53"/>
    <p:sldId id="410" r:id="rId54"/>
    <p:sldId id="409" r:id="rId55"/>
    <p:sldId id="338" r:id="rId56"/>
    <p:sldId id="451" r:id="rId57"/>
    <p:sldId id="453" r:id="rId58"/>
    <p:sldId id="369" r:id="rId59"/>
    <p:sldId id="318" r:id="rId60"/>
    <p:sldId id="341" r:id="rId61"/>
    <p:sldId id="347" r:id="rId62"/>
    <p:sldId id="349" r:id="rId63"/>
    <p:sldId id="370" r:id="rId64"/>
    <p:sldId id="385" r:id="rId65"/>
    <p:sldId id="446" r:id="rId66"/>
    <p:sldId id="447" r:id="rId67"/>
    <p:sldId id="459" r:id="rId68"/>
    <p:sldId id="462" r:id="rId69"/>
    <p:sldId id="463" r:id="rId70"/>
    <p:sldId id="464" r:id="rId71"/>
    <p:sldId id="467" r:id="rId72"/>
    <p:sldId id="514" r:id="rId73"/>
    <p:sldId id="513" r:id="rId74"/>
    <p:sldId id="482" r:id="rId75"/>
    <p:sldId id="503" r:id="rId76"/>
    <p:sldId id="412" r:id="rId77"/>
    <p:sldId id="506" r:id="rId78"/>
    <p:sldId id="507" r:id="rId79"/>
    <p:sldId id="485" r:id="rId80"/>
    <p:sldId id="312" r:id="rId81"/>
    <p:sldId id="413" r:id="rId82"/>
    <p:sldId id="509" r:id="rId83"/>
    <p:sldId id="508" r:id="rId84"/>
    <p:sldId id="493" r:id="rId85"/>
    <p:sldId id="489" r:id="rId86"/>
    <p:sldId id="492" r:id="rId87"/>
    <p:sldId id="494" r:id="rId88"/>
    <p:sldId id="495" r:id="rId89"/>
    <p:sldId id="496" r:id="rId90"/>
    <p:sldId id="497" r:id="rId91"/>
    <p:sldId id="498" r:id="rId92"/>
    <p:sldId id="499" r:id="rId93"/>
    <p:sldId id="501" r:id="rId94"/>
    <p:sldId id="488" r:id="rId95"/>
    <p:sldId id="502" r:id="rId96"/>
    <p:sldId id="526" r:id="rId97"/>
    <p:sldId id="528" r:id="rId98"/>
    <p:sldId id="527" r:id="rId99"/>
    <p:sldId id="519" r:id="rId100"/>
    <p:sldId id="515" r:id="rId101"/>
    <p:sldId id="470" r:id="rId102"/>
    <p:sldId id="466" r:id="rId103"/>
    <p:sldId id="474" r:id="rId104"/>
    <p:sldId id="473" r:id="rId105"/>
    <p:sldId id="472" r:id="rId106"/>
    <p:sldId id="465" r:id="rId107"/>
    <p:sldId id="476" r:id="rId108"/>
    <p:sldId id="475" r:id="rId109"/>
    <p:sldId id="477" r:id="rId110"/>
    <p:sldId id="480" r:id="rId111"/>
    <p:sldId id="481" r:id="rId11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00"/>
    <a:srgbClr val="003D9F"/>
    <a:srgbClr val="B8B8B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42" autoAdjust="0"/>
    <p:restoredTop sz="94541" autoAdjust="0"/>
  </p:normalViewPr>
  <p:slideViewPr>
    <p:cSldViewPr snapToGrid="0" snapToObjects="1" showGuides="1">
      <p:cViewPr>
        <p:scale>
          <a:sx n="100" d="100"/>
          <a:sy n="100" d="100"/>
        </p:scale>
        <p:origin x="-584" y="56"/>
      </p:cViewPr>
      <p:guideLst>
        <p:guide orient="horz" pos="2160"/>
        <p:guide pos="2880"/>
      </p:guideLst>
    </p:cSldViewPr>
  </p:slideViewPr>
  <p:outlineViewPr>
    <p:cViewPr>
      <p:scale>
        <a:sx n="33" d="100"/>
        <a:sy n="33" d="100"/>
      </p:scale>
      <p:origin x="0" y="3864"/>
    </p:cViewPr>
  </p:outlineViewPr>
  <p:notesTextViewPr>
    <p:cViewPr>
      <p:scale>
        <a:sx n="100" d="100"/>
        <a:sy n="100" d="100"/>
      </p:scale>
      <p:origin x="0" y="0"/>
    </p:cViewPr>
  </p:notesTextViewPr>
  <p:sorterViewPr>
    <p:cViewPr>
      <p:scale>
        <a:sx n="75" d="100"/>
        <a:sy n="75" d="100"/>
      </p:scale>
      <p:origin x="0" y="3744"/>
    </p:cViewPr>
  </p:sorterViewPr>
  <p:gridSpacing cx="78028800" cy="780288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slide" Target="slides/slide107.xml"/><Relationship Id="rId109" Type="http://schemas.openxmlformats.org/officeDocument/2006/relationships/slide" Target="slides/slide10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slide" Target="slides/slide109.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notesMaster" Target="notesMasters/notesMaster1.xml"/><Relationship Id="rId114" Type="http://schemas.openxmlformats.org/officeDocument/2006/relationships/printerSettings" Target="printerSettings/printerSettings1.bin"/><Relationship Id="rId115" Type="http://schemas.openxmlformats.org/officeDocument/2006/relationships/presProps" Target="presProps.xml"/><Relationship Id="rId116" Type="http://schemas.openxmlformats.org/officeDocument/2006/relationships/viewProps" Target="viewProps.xml"/><Relationship Id="rId117" Type="http://schemas.openxmlformats.org/officeDocument/2006/relationships/theme" Target="theme/theme1.xml"/><Relationship Id="rId11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vermylen\My%20Documents\research\boggs\geomech_model\Boggs_Shmin\Boggs%20Shmin%20Comparis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autoTitleDeleted val="1"/>
    <c:plotArea>
      <c:layout>
        <c:manualLayout>
          <c:layoutTarget val="inner"/>
          <c:xMode val="edge"/>
          <c:yMode val="edge"/>
          <c:x val="0.0849021260144553"/>
          <c:y val="0.121589200084167"/>
          <c:w val="0.591879066341652"/>
          <c:h val="0.680000221491301"/>
        </c:manualLayout>
      </c:layout>
      <c:scatterChart>
        <c:scatterStyle val="lineMarker"/>
        <c:ser>
          <c:idx val="4"/>
          <c:order val="0"/>
          <c:tx>
            <c:v>Well C</c:v>
          </c:tx>
          <c:spPr>
            <a:ln w="28575">
              <a:solidFill>
                <a:srgbClr val="FF0000"/>
              </a:solidFill>
            </a:ln>
          </c:spPr>
          <c:marker>
            <c:symbol val="square"/>
            <c:size val="7"/>
            <c:spPr>
              <a:ln>
                <a:solidFill>
                  <a:srgbClr val="FF0000"/>
                </a:solidFill>
              </a:ln>
            </c:spPr>
          </c:marker>
          <c:xVal>
            <c:numRef>
              <c:f>Comparison!$A$2:$A$3330</c:f>
              <c:numCache>
                <c:formatCode>General</c:formatCode>
                <c:ptCount val="3329"/>
                <c:pt idx="0">
                  <c:v>3328.0</c:v>
                </c:pt>
                <c:pt idx="1">
                  <c:v>3327.0</c:v>
                </c:pt>
                <c:pt idx="2">
                  <c:v>3326.0</c:v>
                </c:pt>
                <c:pt idx="3">
                  <c:v>3325.0</c:v>
                </c:pt>
                <c:pt idx="4">
                  <c:v>3324.0</c:v>
                </c:pt>
                <c:pt idx="5">
                  <c:v>3323.0</c:v>
                </c:pt>
                <c:pt idx="6">
                  <c:v>3322.0</c:v>
                </c:pt>
                <c:pt idx="7">
                  <c:v>3321.0</c:v>
                </c:pt>
                <c:pt idx="8">
                  <c:v>3320.0</c:v>
                </c:pt>
                <c:pt idx="9">
                  <c:v>3319.0</c:v>
                </c:pt>
                <c:pt idx="10">
                  <c:v>3318.0</c:v>
                </c:pt>
                <c:pt idx="11">
                  <c:v>3317.0</c:v>
                </c:pt>
                <c:pt idx="12">
                  <c:v>3316.0</c:v>
                </c:pt>
                <c:pt idx="13">
                  <c:v>3315.0</c:v>
                </c:pt>
                <c:pt idx="14">
                  <c:v>3314.0</c:v>
                </c:pt>
                <c:pt idx="15">
                  <c:v>3313.0</c:v>
                </c:pt>
                <c:pt idx="16">
                  <c:v>3312.0</c:v>
                </c:pt>
                <c:pt idx="17">
                  <c:v>3311.0</c:v>
                </c:pt>
                <c:pt idx="18">
                  <c:v>3310.0</c:v>
                </c:pt>
                <c:pt idx="19">
                  <c:v>3309.0</c:v>
                </c:pt>
                <c:pt idx="20">
                  <c:v>3308.0</c:v>
                </c:pt>
                <c:pt idx="21">
                  <c:v>3307.0</c:v>
                </c:pt>
                <c:pt idx="22">
                  <c:v>3306.0</c:v>
                </c:pt>
                <c:pt idx="23">
                  <c:v>3305.0</c:v>
                </c:pt>
                <c:pt idx="24">
                  <c:v>3304.0</c:v>
                </c:pt>
                <c:pt idx="25">
                  <c:v>3303.0</c:v>
                </c:pt>
                <c:pt idx="26">
                  <c:v>3302.0</c:v>
                </c:pt>
                <c:pt idx="27">
                  <c:v>3301.0</c:v>
                </c:pt>
                <c:pt idx="28">
                  <c:v>3300.0</c:v>
                </c:pt>
                <c:pt idx="29">
                  <c:v>3299.0</c:v>
                </c:pt>
                <c:pt idx="30">
                  <c:v>3298.0</c:v>
                </c:pt>
                <c:pt idx="31">
                  <c:v>3297.0</c:v>
                </c:pt>
                <c:pt idx="32">
                  <c:v>3296.0</c:v>
                </c:pt>
                <c:pt idx="33">
                  <c:v>3295.0</c:v>
                </c:pt>
                <c:pt idx="34">
                  <c:v>3294.0</c:v>
                </c:pt>
                <c:pt idx="35">
                  <c:v>3293.0</c:v>
                </c:pt>
                <c:pt idx="36">
                  <c:v>3292.0</c:v>
                </c:pt>
                <c:pt idx="37">
                  <c:v>3291.0</c:v>
                </c:pt>
                <c:pt idx="38">
                  <c:v>3290.0</c:v>
                </c:pt>
                <c:pt idx="39">
                  <c:v>3289.0</c:v>
                </c:pt>
                <c:pt idx="40">
                  <c:v>3288.0</c:v>
                </c:pt>
                <c:pt idx="41">
                  <c:v>3287.0</c:v>
                </c:pt>
                <c:pt idx="42">
                  <c:v>3286.0</c:v>
                </c:pt>
                <c:pt idx="43">
                  <c:v>3285.0</c:v>
                </c:pt>
                <c:pt idx="44">
                  <c:v>3284.0</c:v>
                </c:pt>
                <c:pt idx="45">
                  <c:v>3283.0</c:v>
                </c:pt>
                <c:pt idx="46">
                  <c:v>3282.0</c:v>
                </c:pt>
                <c:pt idx="47">
                  <c:v>3281.0</c:v>
                </c:pt>
                <c:pt idx="48">
                  <c:v>3280.0</c:v>
                </c:pt>
                <c:pt idx="49">
                  <c:v>3279.0</c:v>
                </c:pt>
                <c:pt idx="50">
                  <c:v>3278.0</c:v>
                </c:pt>
                <c:pt idx="51">
                  <c:v>3277.0</c:v>
                </c:pt>
                <c:pt idx="52">
                  <c:v>3276.0</c:v>
                </c:pt>
                <c:pt idx="53">
                  <c:v>3275.0</c:v>
                </c:pt>
                <c:pt idx="54">
                  <c:v>3274.0</c:v>
                </c:pt>
                <c:pt idx="55">
                  <c:v>3273.0</c:v>
                </c:pt>
                <c:pt idx="56">
                  <c:v>3272.0</c:v>
                </c:pt>
                <c:pt idx="57">
                  <c:v>3271.0</c:v>
                </c:pt>
                <c:pt idx="58">
                  <c:v>3270.0</c:v>
                </c:pt>
                <c:pt idx="59">
                  <c:v>3269.0</c:v>
                </c:pt>
                <c:pt idx="60">
                  <c:v>3268.0</c:v>
                </c:pt>
                <c:pt idx="61">
                  <c:v>3267.0</c:v>
                </c:pt>
                <c:pt idx="62">
                  <c:v>3266.0</c:v>
                </c:pt>
                <c:pt idx="63">
                  <c:v>3265.0</c:v>
                </c:pt>
                <c:pt idx="64">
                  <c:v>3264.0</c:v>
                </c:pt>
                <c:pt idx="65">
                  <c:v>3263.0</c:v>
                </c:pt>
                <c:pt idx="66">
                  <c:v>3262.0</c:v>
                </c:pt>
                <c:pt idx="67">
                  <c:v>3261.0</c:v>
                </c:pt>
                <c:pt idx="68">
                  <c:v>3260.0</c:v>
                </c:pt>
                <c:pt idx="69">
                  <c:v>3259.0</c:v>
                </c:pt>
                <c:pt idx="70">
                  <c:v>3258.0</c:v>
                </c:pt>
                <c:pt idx="71">
                  <c:v>3257.0</c:v>
                </c:pt>
                <c:pt idx="72">
                  <c:v>3256.0</c:v>
                </c:pt>
                <c:pt idx="73">
                  <c:v>3255.0</c:v>
                </c:pt>
                <c:pt idx="74">
                  <c:v>3254.0</c:v>
                </c:pt>
                <c:pt idx="75">
                  <c:v>3253.0</c:v>
                </c:pt>
                <c:pt idx="76">
                  <c:v>3252.0</c:v>
                </c:pt>
                <c:pt idx="77">
                  <c:v>3251.0</c:v>
                </c:pt>
                <c:pt idx="78">
                  <c:v>3250.0</c:v>
                </c:pt>
                <c:pt idx="79">
                  <c:v>3249.0</c:v>
                </c:pt>
                <c:pt idx="80">
                  <c:v>3248.0</c:v>
                </c:pt>
                <c:pt idx="81">
                  <c:v>3247.0</c:v>
                </c:pt>
                <c:pt idx="82">
                  <c:v>3246.0</c:v>
                </c:pt>
                <c:pt idx="83">
                  <c:v>3245.0</c:v>
                </c:pt>
                <c:pt idx="84">
                  <c:v>3244.0</c:v>
                </c:pt>
                <c:pt idx="85">
                  <c:v>3243.0</c:v>
                </c:pt>
                <c:pt idx="86">
                  <c:v>3242.0</c:v>
                </c:pt>
                <c:pt idx="87">
                  <c:v>3241.0</c:v>
                </c:pt>
                <c:pt idx="88">
                  <c:v>3240.0</c:v>
                </c:pt>
                <c:pt idx="89">
                  <c:v>3239.0</c:v>
                </c:pt>
                <c:pt idx="90">
                  <c:v>3238.0</c:v>
                </c:pt>
                <c:pt idx="91">
                  <c:v>3237.0</c:v>
                </c:pt>
                <c:pt idx="92">
                  <c:v>3236.0</c:v>
                </c:pt>
                <c:pt idx="93">
                  <c:v>3235.0</c:v>
                </c:pt>
                <c:pt idx="94">
                  <c:v>3234.0</c:v>
                </c:pt>
                <c:pt idx="95">
                  <c:v>3233.0</c:v>
                </c:pt>
                <c:pt idx="96">
                  <c:v>3232.0</c:v>
                </c:pt>
                <c:pt idx="97">
                  <c:v>3231.0</c:v>
                </c:pt>
                <c:pt idx="98">
                  <c:v>3230.0</c:v>
                </c:pt>
                <c:pt idx="99">
                  <c:v>3229.0</c:v>
                </c:pt>
                <c:pt idx="100">
                  <c:v>3228.0</c:v>
                </c:pt>
                <c:pt idx="101">
                  <c:v>3227.0</c:v>
                </c:pt>
                <c:pt idx="102">
                  <c:v>3226.0</c:v>
                </c:pt>
                <c:pt idx="103">
                  <c:v>3225.0</c:v>
                </c:pt>
                <c:pt idx="104">
                  <c:v>3224.0</c:v>
                </c:pt>
                <c:pt idx="105">
                  <c:v>3223.0</c:v>
                </c:pt>
                <c:pt idx="106">
                  <c:v>3222.0</c:v>
                </c:pt>
                <c:pt idx="107">
                  <c:v>3221.0</c:v>
                </c:pt>
                <c:pt idx="108">
                  <c:v>3220.0</c:v>
                </c:pt>
                <c:pt idx="109">
                  <c:v>3219.0</c:v>
                </c:pt>
                <c:pt idx="110">
                  <c:v>3218.0</c:v>
                </c:pt>
                <c:pt idx="111">
                  <c:v>3217.0</c:v>
                </c:pt>
                <c:pt idx="112">
                  <c:v>3216.0</c:v>
                </c:pt>
                <c:pt idx="113">
                  <c:v>3215.0</c:v>
                </c:pt>
                <c:pt idx="114">
                  <c:v>3214.0</c:v>
                </c:pt>
                <c:pt idx="115">
                  <c:v>3213.0</c:v>
                </c:pt>
                <c:pt idx="116">
                  <c:v>3212.0</c:v>
                </c:pt>
                <c:pt idx="117">
                  <c:v>3211.0</c:v>
                </c:pt>
                <c:pt idx="118">
                  <c:v>3210.0</c:v>
                </c:pt>
                <c:pt idx="119">
                  <c:v>3209.0</c:v>
                </c:pt>
                <c:pt idx="120">
                  <c:v>3208.0</c:v>
                </c:pt>
                <c:pt idx="121">
                  <c:v>3207.0</c:v>
                </c:pt>
                <c:pt idx="122">
                  <c:v>3206.0</c:v>
                </c:pt>
                <c:pt idx="123">
                  <c:v>3205.0</c:v>
                </c:pt>
                <c:pt idx="124">
                  <c:v>3204.0</c:v>
                </c:pt>
                <c:pt idx="125">
                  <c:v>3203.0</c:v>
                </c:pt>
                <c:pt idx="126">
                  <c:v>3202.0</c:v>
                </c:pt>
                <c:pt idx="127">
                  <c:v>3201.0</c:v>
                </c:pt>
                <c:pt idx="128">
                  <c:v>3200.0</c:v>
                </c:pt>
                <c:pt idx="129">
                  <c:v>3199.0</c:v>
                </c:pt>
                <c:pt idx="130">
                  <c:v>3198.0</c:v>
                </c:pt>
                <c:pt idx="131">
                  <c:v>3197.0</c:v>
                </c:pt>
                <c:pt idx="132">
                  <c:v>3196.0</c:v>
                </c:pt>
                <c:pt idx="133">
                  <c:v>3195.0</c:v>
                </c:pt>
                <c:pt idx="134">
                  <c:v>3194.0</c:v>
                </c:pt>
                <c:pt idx="135">
                  <c:v>3193.0</c:v>
                </c:pt>
                <c:pt idx="136">
                  <c:v>3192.0</c:v>
                </c:pt>
                <c:pt idx="137">
                  <c:v>3191.0</c:v>
                </c:pt>
                <c:pt idx="138">
                  <c:v>3190.0</c:v>
                </c:pt>
                <c:pt idx="139">
                  <c:v>3189.0</c:v>
                </c:pt>
                <c:pt idx="140">
                  <c:v>3188.0</c:v>
                </c:pt>
                <c:pt idx="141">
                  <c:v>3187.0</c:v>
                </c:pt>
                <c:pt idx="142">
                  <c:v>3186.0</c:v>
                </c:pt>
                <c:pt idx="143">
                  <c:v>3185.0</c:v>
                </c:pt>
                <c:pt idx="144">
                  <c:v>3184.0</c:v>
                </c:pt>
                <c:pt idx="145">
                  <c:v>3183.0</c:v>
                </c:pt>
                <c:pt idx="146">
                  <c:v>3182.0</c:v>
                </c:pt>
                <c:pt idx="147">
                  <c:v>3181.0</c:v>
                </c:pt>
                <c:pt idx="148">
                  <c:v>3180.0</c:v>
                </c:pt>
                <c:pt idx="149">
                  <c:v>3179.0</c:v>
                </c:pt>
                <c:pt idx="150">
                  <c:v>3178.0</c:v>
                </c:pt>
                <c:pt idx="151">
                  <c:v>3177.0</c:v>
                </c:pt>
                <c:pt idx="152">
                  <c:v>3176.0</c:v>
                </c:pt>
                <c:pt idx="153">
                  <c:v>3175.0</c:v>
                </c:pt>
                <c:pt idx="154">
                  <c:v>3174.0</c:v>
                </c:pt>
                <c:pt idx="155">
                  <c:v>3173.0</c:v>
                </c:pt>
                <c:pt idx="156">
                  <c:v>3172.0</c:v>
                </c:pt>
                <c:pt idx="157">
                  <c:v>3171.0</c:v>
                </c:pt>
                <c:pt idx="158">
                  <c:v>3170.0</c:v>
                </c:pt>
                <c:pt idx="159">
                  <c:v>3169.0</c:v>
                </c:pt>
                <c:pt idx="160">
                  <c:v>3168.0</c:v>
                </c:pt>
                <c:pt idx="161">
                  <c:v>3167.0</c:v>
                </c:pt>
                <c:pt idx="162">
                  <c:v>3166.0</c:v>
                </c:pt>
                <c:pt idx="163">
                  <c:v>3165.0</c:v>
                </c:pt>
                <c:pt idx="164">
                  <c:v>3164.0</c:v>
                </c:pt>
                <c:pt idx="165">
                  <c:v>3163.0</c:v>
                </c:pt>
                <c:pt idx="166">
                  <c:v>3162.0</c:v>
                </c:pt>
                <c:pt idx="167">
                  <c:v>3161.0</c:v>
                </c:pt>
                <c:pt idx="168">
                  <c:v>3160.0</c:v>
                </c:pt>
                <c:pt idx="169">
                  <c:v>3159.0</c:v>
                </c:pt>
                <c:pt idx="170">
                  <c:v>3158.0</c:v>
                </c:pt>
                <c:pt idx="171">
                  <c:v>3157.0</c:v>
                </c:pt>
                <c:pt idx="172">
                  <c:v>3156.0</c:v>
                </c:pt>
                <c:pt idx="173">
                  <c:v>3155.0</c:v>
                </c:pt>
                <c:pt idx="174">
                  <c:v>3154.0</c:v>
                </c:pt>
                <c:pt idx="175">
                  <c:v>3153.0</c:v>
                </c:pt>
                <c:pt idx="176">
                  <c:v>3152.0</c:v>
                </c:pt>
                <c:pt idx="177">
                  <c:v>3151.0</c:v>
                </c:pt>
                <c:pt idx="178">
                  <c:v>3150.0</c:v>
                </c:pt>
                <c:pt idx="179">
                  <c:v>3149.0</c:v>
                </c:pt>
                <c:pt idx="180">
                  <c:v>3148.0</c:v>
                </c:pt>
                <c:pt idx="181">
                  <c:v>3147.0</c:v>
                </c:pt>
                <c:pt idx="182">
                  <c:v>3146.0</c:v>
                </c:pt>
                <c:pt idx="183">
                  <c:v>3145.0</c:v>
                </c:pt>
                <c:pt idx="184">
                  <c:v>3144.0</c:v>
                </c:pt>
                <c:pt idx="185">
                  <c:v>3143.0</c:v>
                </c:pt>
                <c:pt idx="186">
                  <c:v>3142.0</c:v>
                </c:pt>
                <c:pt idx="187">
                  <c:v>3141.0</c:v>
                </c:pt>
                <c:pt idx="188">
                  <c:v>3140.0</c:v>
                </c:pt>
                <c:pt idx="189">
                  <c:v>3139.0</c:v>
                </c:pt>
                <c:pt idx="190">
                  <c:v>3138.0</c:v>
                </c:pt>
                <c:pt idx="191">
                  <c:v>3137.0</c:v>
                </c:pt>
                <c:pt idx="192">
                  <c:v>3136.0</c:v>
                </c:pt>
                <c:pt idx="193">
                  <c:v>3135.0</c:v>
                </c:pt>
                <c:pt idx="194">
                  <c:v>3134.0</c:v>
                </c:pt>
                <c:pt idx="195">
                  <c:v>3133.0</c:v>
                </c:pt>
                <c:pt idx="196">
                  <c:v>3132.0</c:v>
                </c:pt>
                <c:pt idx="197">
                  <c:v>3131.0</c:v>
                </c:pt>
                <c:pt idx="198">
                  <c:v>3130.0</c:v>
                </c:pt>
                <c:pt idx="199">
                  <c:v>3129.0</c:v>
                </c:pt>
                <c:pt idx="200">
                  <c:v>3128.0</c:v>
                </c:pt>
                <c:pt idx="201">
                  <c:v>3127.0</c:v>
                </c:pt>
                <c:pt idx="202">
                  <c:v>3126.0</c:v>
                </c:pt>
                <c:pt idx="203">
                  <c:v>3125.0</c:v>
                </c:pt>
                <c:pt idx="204">
                  <c:v>3124.0</c:v>
                </c:pt>
                <c:pt idx="205">
                  <c:v>3123.0</c:v>
                </c:pt>
                <c:pt idx="206">
                  <c:v>3122.0</c:v>
                </c:pt>
                <c:pt idx="207">
                  <c:v>3121.0</c:v>
                </c:pt>
                <c:pt idx="208">
                  <c:v>3120.0</c:v>
                </c:pt>
                <c:pt idx="209">
                  <c:v>3119.0</c:v>
                </c:pt>
                <c:pt idx="210">
                  <c:v>3118.0</c:v>
                </c:pt>
                <c:pt idx="211">
                  <c:v>3117.0</c:v>
                </c:pt>
                <c:pt idx="212">
                  <c:v>3116.0</c:v>
                </c:pt>
                <c:pt idx="213">
                  <c:v>3115.0</c:v>
                </c:pt>
                <c:pt idx="214">
                  <c:v>3114.0</c:v>
                </c:pt>
                <c:pt idx="215">
                  <c:v>3113.0</c:v>
                </c:pt>
                <c:pt idx="216">
                  <c:v>3112.0</c:v>
                </c:pt>
                <c:pt idx="217">
                  <c:v>3111.0</c:v>
                </c:pt>
                <c:pt idx="218">
                  <c:v>3110.0</c:v>
                </c:pt>
                <c:pt idx="219">
                  <c:v>3109.0</c:v>
                </c:pt>
                <c:pt idx="220">
                  <c:v>3108.0</c:v>
                </c:pt>
                <c:pt idx="221">
                  <c:v>3107.0</c:v>
                </c:pt>
                <c:pt idx="222">
                  <c:v>3106.0</c:v>
                </c:pt>
                <c:pt idx="223">
                  <c:v>3105.0</c:v>
                </c:pt>
                <c:pt idx="224">
                  <c:v>3104.0</c:v>
                </c:pt>
                <c:pt idx="225">
                  <c:v>3103.0</c:v>
                </c:pt>
                <c:pt idx="226">
                  <c:v>3102.0</c:v>
                </c:pt>
                <c:pt idx="227">
                  <c:v>3101.0</c:v>
                </c:pt>
                <c:pt idx="228">
                  <c:v>3100.0</c:v>
                </c:pt>
                <c:pt idx="229">
                  <c:v>3099.0</c:v>
                </c:pt>
                <c:pt idx="230">
                  <c:v>3098.0</c:v>
                </c:pt>
                <c:pt idx="231">
                  <c:v>3097.0</c:v>
                </c:pt>
                <c:pt idx="232">
                  <c:v>3096.0</c:v>
                </c:pt>
                <c:pt idx="233">
                  <c:v>3095.0</c:v>
                </c:pt>
                <c:pt idx="234">
                  <c:v>3094.0</c:v>
                </c:pt>
                <c:pt idx="235">
                  <c:v>3093.0</c:v>
                </c:pt>
                <c:pt idx="236">
                  <c:v>3092.0</c:v>
                </c:pt>
                <c:pt idx="237">
                  <c:v>3091.0</c:v>
                </c:pt>
                <c:pt idx="238">
                  <c:v>3090.0</c:v>
                </c:pt>
                <c:pt idx="239">
                  <c:v>3089.0</c:v>
                </c:pt>
                <c:pt idx="240">
                  <c:v>3088.0</c:v>
                </c:pt>
                <c:pt idx="241">
                  <c:v>3087.0</c:v>
                </c:pt>
                <c:pt idx="242">
                  <c:v>3086.0</c:v>
                </c:pt>
                <c:pt idx="243">
                  <c:v>3085.0</c:v>
                </c:pt>
                <c:pt idx="244">
                  <c:v>3084.0</c:v>
                </c:pt>
                <c:pt idx="245">
                  <c:v>3083.0</c:v>
                </c:pt>
                <c:pt idx="246">
                  <c:v>3082.0</c:v>
                </c:pt>
                <c:pt idx="247">
                  <c:v>3081.0</c:v>
                </c:pt>
                <c:pt idx="248">
                  <c:v>3080.0</c:v>
                </c:pt>
                <c:pt idx="249">
                  <c:v>3079.0</c:v>
                </c:pt>
                <c:pt idx="250">
                  <c:v>3078.0</c:v>
                </c:pt>
                <c:pt idx="251">
                  <c:v>3077.0</c:v>
                </c:pt>
                <c:pt idx="252">
                  <c:v>3076.0</c:v>
                </c:pt>
                <c:pt idx="253">
                  <c:v>3075.0</c:v>
                </c:pt>
                <c:pt idx="254">
                  <c:v>3074.0</c:v>
                </c:pt>
                <c:pt idx="255">
                  <c:v>3073.0</c:v>
                </c:pt>
                <c:pt idx="256">
                  <c:v>3072.0</c:v>
                </c:pt>
                <c:pt idx="257">
                  <c:v>3071.0</c:v>
                </c:pt>
                <c:pt idx="258">
                  <c:v>3070.0</c:v>
                </c:pt>
                <c:pt idx="259">
                  <c:v>3069.0</c:v>
                </c:pt>
                <c:pt idx="260">
                  <c:v>3068.0</c:v>
                </c:pt>
                <c:pt idx="261">
                  <c:v>3067.0</c:v>
                </c:pt>
                <c:pt idx="262">
                  <c:v>3066.0</c:v>
                </c:pt>
                <c:pt idx="263">
                  <c:v>3065.0</c:v>
                </c:pt>
                <c:pt idx="264">
                  <c:v>3064.0</c:v>
                </c:pt>
                <c:pt idx="265">
                  <c:v>3063.0</c:v>
                </c:pt>
                <c:pt idx="266">
                  <c:v>3062.0</c:v>
                </c:pt>
                <c:pt idx="267">
                  <c:v>3061.0</c:v>
                </c:pt>
                <c:pt idx="268">
                  <c:v>3060.0</c:v>
                </c:pt>
                <c:pt idx="269">
                  <c:v>3059.0</c:v>
                </c:pt>
                <c:pt idx="270">
                  <c:v>3058.0</c:v>
                </c:pt>
                <c:pt idx="271">
                  <c:v>3057.0</c:v>
                </c:pt>
                <c:pt idx="272">
                  <c:v>3056.0</c:v>
                </c:pt>
                <c:pt idx="273">
                  <c:v>3055.0</c:v>
                </c:pt>
                <c:pt idx="274">
                  <c:v>3054.0</c:v>
                </c:pt>
                <c:pt idx="275">
                  <c:v>3053.0</c:v>
                </c:pt>
                <c:pt idx="276">
                  <c:v>3052.0</c:v>
                </c:pt>
                <c:pt idx="277">
                  <c:v>3051.0</c:v>
                </c:pt>
                <c:pt idx="278">
                  <c:v>3050.0</c:v>
                </c:pt>
                <c:pt idx="279">
                  <c:v>3049.0</c:v>
                </c:pt>
                <c:pt idx="280">
                  <c:v>3048.0</c:v>
                </c:pt>
                <c:pt idx="281">
                  <c:v>3047.0</c:v>
                </c:pt>
                <c:pt idx="282">
                  <c:v>3046.0</c:v>
                </c:pt>
                <c:pt idx="283">
                  <c:v>3045.0</c:v>
                </c:pt>
                <c:pt idx="284">
                  <c:v>3044.0</c:v>
                </c:pt>
                <c:pt idx="285">
                  <c:v>3043.0</c:v>
                </c:pt>
                <c:pt idx="286">
                  <c:v>3042.0</c:v>
                </c:pt>
                <c:pt idx="287">
                  <c:v>3041.0</c:v>
                </c:pt>
                <c:pt idx="288">
                  <c:v>3040.0</c:v>
                </c:pt>
                <c:pt idx="289">
                  <c:v>3039.0</c:v>
                </c:pt>
                <c:pt idx="290">
                  <c:v>3038.0</c:v>
                </c:pt>
                <c:pt idx="291">
                  <c:v>3037.0</c:v>
                </c:pt>
                <c:pt idx="292">
                  <c:v>3036.0</c:v>
                </c:pt>
                <c:pt idx="293">
                  <c:v>3035.0</c:v>
                </c:pt>
                <c:pt idx="294">
                  <c:v>3034.0</c:v>
                </c:pt>
                <c:pt idx="295">
                  <c:v>3033.0</c:v>
                </c:pt>
                <c:pt idx="296">
                  <c:v>3032.0</c:v>
                </c:pt>
                <c:pt idx="297">
                  <c:v>3031.0</c:v>
                </c:pt>
                <c:pt idx="298">
                  <c:v>3030.0</c:v>
                </c:pt>
                <c:pt idx="299">
                  <c:v>3029.0</c:v>
                </c:pt>
                <c:pt idx="300">
                  <c:v>3028.0</c:v>
                </c:pt>
                <c:pt idx="301">
                  <c:v>3027.0</c:v>
                </c:pt>
                <c:pt idx="302">
                  <c:v>3026.0</c:v>
                </c:pt>
                <c:pt idx="303">
                  <c:v>3025.0</c:v>
                </c:pt>
                <c:pt idx="304">
                  <c:v>3024.0</c:v>
                </c:pt>
                <c:pt idx="305">
                  <c:v>3023.0</c:v>
                </c:pt>
                <c:pt idx="306">
                  <c:v>3022.0</c:v>
                </c:pt>
                <c:pt idx="307">
                  <c:v>3021.0</c:v>
                </c:pt>
                <c:pt idx="308">
                  <c:v>3020.0</c:v>
                </c:pt>
                <c:pt idx="309">
                  <c:v>3019.0</c:v>
                </c:pt>
                <c:pt idx="310">
                  <c:v>3018.0</c:v>
                </c:pt>
                <c:pt idx="311">
                  <c:v>3017.0</c:v>
                </c:pt>
                <c:pt idx="312">
                  <c:v>3016.0</c:v>
                </c:pt>
                <c:pt idx="313">
                  <c:v>3015.0</c:v>
                </c:pt>
                <c:pt idx="314">
                  <c:v>3014.0</c:v>
                </c:pt>
                <c:pt idx="315">
                  <c:v>3013.0</c:v>
                </c:pt>
                <c:pt idx="316">
                  <c:v>3012.0</c:v>
                </c:pt>
                <c:pt idx="317">
                  <c:v>3011.0</c:v>
                </c:pt>
                <c:pt idx="318">
                  <c:v>3010.0</c:v>
                </c:pt>
                <c:pt idx="319">
                  <c:v>3009.0</c:v>
                </c:pt>
                <c:pt idx="320">
                  <c:v>3008.0</c:v>
                </c:pt>
                <c:pt idx="321">
                  <c:v>3007.0</c:v>
                </c:pt>
                <c:pt idx="322">
                  <c:v>3006.0</c:v>
                </c:pt>
                <c:pt idx="323">
                  <c:v>3005.0</c:v>
                </c:pt>
                <c:pt idx="324">
                  <c:v>3004.0</c:v>
                </c:pt>
                <c:pt idx="325">
                  <c:v>3003.0</c:v>
                </c:pt>
                <c:pt idx="326">
                  <c:v>3002.0</c:v>
                </c:pt>
                <c:pt idx="327">
                  <c:v>3001.0</c:v>
                </c:pt>
                <c:pt idx="328">
                  <c:v>3000.0</c:v>
                </c:pt>
                <c:pt idx="329">
                  <c:v>2999.0</c:v>
                </c:pt>
                <c:pt idx="330">
                  <c:v>2998.0</c:v>
                </c:pt>
                <c:pt idx="331">
                  <c:v>2997.0</c:v>
                </c:pt>
                <c:pt idx="332">
                  <c:v>2996.0</c:v>
                </c:pt>
                <c:pt idx="333">
                  <c:v>2995.0</c:v>
                </c:pt>
                <c:pt idx="334">
                  <c:v>2994.0</c:v>
                </c:pt>
                <c:pt idx="335">
                  <c:v>2993.0</c:v>
                </c:pt>
                <c:pt idx="336">
                  <c:v>2992.0</c:v>
                </c:pt>
                <c:pt idx="337">
                  <c:v>2991.0</c:v>
                </c:pt>
                <c:pt idx="338">
                  <c:v>2990.0</c:v>
                </c:pt>
                <c:pt idx="339">
                  <c:v>2989.0</c:v>
                </c:pt>
                <c:pt idx="340">
                  <c:v>2988.0</c:v>
                </c:pt>
                <c:pt idx="341">
                  <c:v>2987.0</c:v>
                </c:pt>
                <c:pt idx="342">
                  <c:v>2986.0</c:v>
                </c:pt>
                <c:pt idx="343">
                  <c:v>2985.0</c:v>
                </c:pt>
                <c:pt idx="344">
                  <c:v>2984.0</c:v>
                </c:pt>
                <c:pt idx="345">
                  <c:v>2983.0</c:v>
                </c:pt>
                <c:pt idx="346">
                  <c:v>2982.0</c:v>
                </c:pt>
                <c:pt idx="347">
                  <c:v>2981.0</c:v>
                </c:pt>
                <c:pt idx="348">
                  <c:v>2980.0</c:v>
                </c:pt>
                <c:pt idx="349">
                  <c:v>2979.0</c:v>
                </c:pt>
                <c:pt idx="350">
                  <c:v>2978.0</c:v>
                </c:pt>
                <c:pt idx="351">
                  <c:v>2977.0</c:v>
                </c:pt>
                <c:pt idx="352">
                  <c:v>2976.0</c:v>
                </c:pt>
                <c:pt idx="353">
                  <c:v>2975.0</c:v>
                </c:pt>
                <c:pt idx="354">
                  <c:v>2974.0</c:v>
                </c:pt>
                <c:pt idx="355">
                  <c:v>2973.0</c:v>
                </c:pt>
                <c:pt idx="356">
                  <c:v>2972.0</c:v>
                </c:pt>
                <c:pt idx="357">
                  <c:v>2971.0</c:v>
                </c:pt>
                <c:pt idx="358">
                  <c:v>2970.0</c:v>
                </c:pt>
                <c:pt idx="359">
                  <c:v>2969.0</c:v>
                </c:pt>
                <c:pt idx="360">
                  <c:v>2968.0</c:v>
                </c:pt>
                <c:pt idx="361">
                  <c:v>2967.0</c:v>
                </c:pt>
                <c:pt idx="362">
                  <c:v>2966.0</c:v>
                </c:pt>
                <c:pt idx="363">
                  <c:v>2965.0</c:v>
                </c:pt>
                <c:pt idx="364">
                  <c:v>2964.0</c:v>
                </c:pt>
                <c:pt idx="365">
                  <c:v>2963.0</c:v>
                </c:pt>
                <c:pt idx="366">
                  <c:v>2962.0</c:v>
                </c:pt>
                <c:pt idx="367">
                  <c:v>2961.0</c:v>
                </c:pt>
                <c:pt idx="368">
                  <c:v>2960.0</c:v>
                </c:pt>
                <c:pt idx="369">
                  <c:v>2959.0</c:v>
                </c:pt>
                <c:pt idx="370">
                  <c:v>2958.0</c:v>
                </c:pt>
                <c:pt idx="371">
                  <c:v>2957.0</c:v>
                </c:pt>
                <c:pt idx="372">
                  <c:v>2956.0</c:v>
                </c:pt>
                <c:pt idx="373">
                  <c:v>2955.0</c:v>
                </c:pt>
                <c:pt idx="374">
                  <c:v>2954.0</c:v>
                </c:pt>
                <c:pt idx="375">
                  <c:v>2953.0</c:v>
                </c:pt>
                <c:pt idx="376">
                  <c:v>2952.0</c:v>
                </c:pt>
                <c:pt idx="377">
                  <c:v>2951.0</c:v>
                </c:pt>
                <c:pt idx="378">
                  <c:v>2950.0</c:v>
                </c:pt>
                <c:pt idx="379">
                  <c:v>2949.0</c:v>
                </c:pt>
                <c:pt idx="380">
                  <c:v>2948.0</c:v>
                </c:pt>
                <c:pt idx="381">
                  <c:v>2947.0</c:v>
                </c:pt>
                <c:pt idx="382">
                  <c:v>2946.0</c:v>
                </c:pt>
                <c:pt idx="383">
                  <c:v>2945.0</c:v>
                </c:pt>
                <c:pt idx="384">
                  <c:v>2944.0</c:v>
                </c:pt>
                <c:pt idx="385">
                  <c:v>2943.0</c:v>
                </c:pt>
                <c:pt idx="386">
                  <c:v>2942.0</c:v>
                </c:pt>
                <c:pt idx="387">
                  <c:v>2941.0</c:v>
                </c:pt>
                <c:pt idx="388">
                  <c:v>2940.0</c:v>
                </c:pt>
                <c:pt idx="389">
                  <c:v>2939.0</c:v>
                </c:pt>
                <c:pt idx="390">
                  <c:v>2938.0</c:v>
                </c:pt>
                <c:pt idx="391">
                  <c:v>2937.0</c:v>
                </c:pt>
                <c:pt idx="392">
                  <c:v>2936.0</c:v>
                </c:pt>
                <c:pt idx="393">
                  <c:v>2935.0</c:v>
                </c:pt>
                <c:pt idx="394">
                  <c:v>2934.0</c:v>
                </c:pt>
                <c:pt idx="395">
                  <c:v>2933.0</c:v>
                </c:pt>
                <c:pt idx="396">
                  <c:v>2932.0</c:v>
                </c:pt>
                <c:pt idx="397">
                  <c:v>2931.0</c:v>
                </c:pt>
                <c:pt idx="398">
                  <c:v>2930.0</c:v>
                </c:pt>
                <c:pt idx="399">
                  <c:v>2929.0</c:v>
                </c:pt>
                <c:pt idx="400">
                  <c:v>2928.0</c:v>
                </c:pt>
                <c:pt idx="401">
                  <c:v>2927.0</c:v>
                </c:pt>
                <c:pt idx="402">
                  <c:v>2926.0</c:v>
                </c:pt>
                <c:pt idx="403">
                  <c:v>2925.0</c:v>
                </c:pt>
                <c:pt idx="404">
                  <c:v>2924.0</c:v>
                </c:pt>
                <c:pt idx="405">
                  <c:v>2923.0</c:v>
                </c:pt>
                <c:pt idx="406">
                  <c:v>2922.0</c:v>
                </c:pt>
                <c:pt idx="407">
                  <c:v>2921.0</c:v>
                </c:pt>
                <c:pt idx="408">
                  <c:v>2920.0</c:v>
                </c:pt>
                <c:pt idx="409">
                  <c:v>2919.0</c:v>
                </c:pt>
                <c:pt idx="410">
                  <c:v>2918.0</c:v>
                </c:pt>
                <c:pt idx="411">
                  <c:v>2917.0</c:v>
                </c:pt>
                <c:pt idx="412">
                  <c:v>2916.0</c:v>
                </c:pt>
                <c:pt idx="413">
                  <c:v>2915.0</c:v>
                </c:pt>
                <c:pt idx="414">
                  <c:v>2914.0</c:v>
                </c:pt>
                <c:pt idx="415">
                  <c:v>2913.0</c:v>
                </c:pt>
                <c:pt idx="416">
                  <c:v>2912.0</c:v>
                </c:pt>
                <c:pt idx="417">
                  <c:v>2911.0</c:v>
                </c:pt>
                <c:pt idx="418">
                  <c:v>2910.0</c:v>
                </c:pt>
                <c:pt idx="419">
                  <c:v>2909.0</c:v>
                </c:pt>
                <c:pt idx="420">
                  <c:v>2908.0</c:v>
                </c:pt>
                <c:pt idx="421">
                  <c:v>2907.0</c:v>
                </c:pt>
                <c:pt idx="422">
                  <c:v>2906.0</c:v>
                </c:pt>
                <c:pt idx="423">
                  <c:v>2905.0</c:v>
                </c:pt>
                <c:pt idx="424">
                  <c:v>2904.0</c:v>
                </c:pt>
                <c:pt idx="425">
                  <c:v>2903.0</c:v>
                </c:pt>
                <c:pt idx="426">
                  <c:v>2902.0</c:v>
                </c:pt>
                <c:pt idx="427">
                  <c:v>2901.0</c:v>
                </c:pt>
                <c:pt idx="428">
                  <c:v>2900.0</c:v>
                </c:pt>
                <c:pt idx="429">
                  <c:v>2899.0</c:v>
                </c:pt>
                <c:pt idx="430">
                  <c:v>2898.0</c:v>
                </c:pt>
                <c:pt idx="431">
                  <c:v>2897.0</c:v>
                </c:pt>
                <c:pt idx="432">
                  <c:v>2896.0</c:v>
                </c:pt>
                <c:pt idx="433">
                  <c:v>2895.0</c:v>
                </c:pt>
                <c:pt idx="434">
                  <c:v>2894.0</c:v>
                </c:pt>
                <c:pt idx="435">
                  <c:v>2893.0</c:v>
                </c:pt>
                <c:pt idx="436">
                  <c:v>2892.0</c:v>
                </c:pt>
                <c:pt idx="437">
                  <c:v>2891.0</c:v>
                </c:pt>
                <c:pt idx="438">
                  <c:v>2890.0</c:v>
                </c:pt>
                <c:pt idx="439">
                  <c:v>2889.0</c:v>
                </c:pt>
                <c:pt idx="440">
                  <c:v>2888.0</c:v>
                </c:pt>
                <c:pt idx="441">
                  <c:v>2887.0</c:v>
                </c:pt>
                <c:pt idx="442">
                  <c:v>2886.0</c:v>
                </c:pt>
                <c:pt idx="443">
                  <c:v>2885.0</c:v>
                </c:pt>
                <c:pt idx="444">
                  <c:v>2884.0</c:v>
                </c:pt>
                <c:pt idx="445">
                  <c:v>2883.0</c:v>
                </c:pt>
                <c:pt idx="446">
                  <c:v>2882.0</c:v>
                </c:pt>
                <c:pt idx="447">
                  <c:v>2881.0</c:v>
                </c:pt>
                <c:pt idx="448">
                  <c:v>2880.0</c:v>
                </c:pt>
                <c:pt idx="449">
                  <c:v>2879.0</c:v>
                </c:pt>
                <c:pt idx="450">
                  <c:v>2878.0</c:v>
                </c:pt>
                <c:pt idx="451">
                  <c:v>2877.0</c:v>
                </c:pt>
                <c:pt idx="452">
                  <c:v>2876.0</c:v>
                </c:pt>
                <c:pt idx="453">
                  <c:v>2875.0</c:v>
                </c:pt>
                <c:pt idx="454">
                  <c:v>2874.0</c:v>
                </c:pt>
                <c:pt idx="455">
                  <c:v>2873.0</c:v>
                </c:pt>
                <c:pt idx="456">
                  <c:v>2872.0</c:v>
                </c:pt>
                <c:pt idx="457">
                  <c:v>2871.0</c:v>
                </c:pt>
                <c:pt idx="458">
                  <c:v>2870.0</c:v>
                </c:pt>
                <c:pt idx="459">
                  <c:v>2869.0</c:v>
                </c:pt>
                <c:pt idx="460">
                  <c:v>2868.0</c:v>
                </c:pt>
                <c:pt idx="461">
                  <c:v>2867.0</c:v>
                </c:pt>
                <c:pt idx="462">
                  <c:v>2866.0</c:v>
                </c:pt>
                <c:pt idx="463">
                  <c:v>2865.0</c:v>
                </c:pt>
                <c:pt idx="464">
                  <c:v>2864.0</c:v>
                </c:pt>
                <c:pt idx="465">
                  <c:v>2863.0</c:v>
                </c:pt>
                <c:pt idx="466">
                  <c:v>2862.0</c:v>
                </c:pt>
                <c:pt idx="467">
                  <c:v>2861.0</c:v>
                </c:pt>
                <c:pt idx="468">
                  <c:v>2860.0</c:v>
                </c:pt>
                <c:pt idx="469">
                  <c:v>2859.0</c:v>
                </c:pt>
                <c:pt idx="470">
                  <c:v>2858.0</c:v>
                </c:pt>
                <c:pt idx="471">
                  <c:v>2857.0</c:v>
                </c:pt>
                <c:pt idx="472">
                  <c:v>2856.0</c:v>
                </c:pt>
                <c:pt idx="473">
                  <c:v>2855.0</c:v>
                </c:pt>
                <c:pt idx="474">
                  <c:v>2854.0</c:v>
                </c:pt>
                <c:pt idx="475">
                  <c:v>2853.0</c:v>
                </c:pt>
                <c:pt idx="476">
                  <c:v>2852.0</c:v>
                </c:pt>
                <c:pt idx="477">
                  <c:v>2851.0</c:v>
                </c:pt>
                <c:pt idx="478">
                  <c:v>2850.0</c:v>
                </c:pt>
                <c:pt idx="479">
                  <c:v>2849.0</c:v>
                </c:pt>
                <c:pt idx="480">
                  <c:v>2848.0</c:v>
                </c:pt>
                <c:pt idx="481">
                  <c:v>2847.0</c:v>
                </c:pt>
                <c:pt idx="482">
                  <c:v>2846.0</c:v>
                </c:pt>
                <c:pt idx="483">
                  <c:v>2845.0</c:v>
                </c:pt>
                <c:pt idx="484">
                  <c:v>2844.0</c:v>
                </c:pt>
                <c:pt idx="485">
                  <c:v>2843.0</c:v>
                </c:pt>
                <c:pt idx="486">
                  <c:v>2842.0</c:v>
                </c:pt>
                <c:pt idx="487">
                  <c:v>2841.0</c:v>
                </c:pt>
                <c:pt idx="488">
                  <c:v>2840.0</c:v>
                </c:pt>
                <c:pt idx="489">
                  <c:v>2839.0</c:v>
                </c:pt>
                <c:pt idx="490">
                  <c:v>2838.0</c:v>
                </c:pt>
                <c:pt idx="491">
                  <c:v>2837.0</c:v>
                </c:pt>
                <c:pt idx="492">
                  <c:v>2836.0</c:v>
                </c:pt>
                <c:pt idx="493">
                  <c:v>2835.0</c:v>
                </c:pt>
                <c:pt idx="494">
                  <c:v>2834.0</c:v>
                </c:pt>
                <c:pt idx="495">
                  <c:v>2833.0</c:v>
                </c:pt>
                <c:pt idx="496">
                  <c:v>2832.0</c:v>
                </c:pt>
                <c:pt idx="497">
                  <c:v>2831.0</c:v>
                </c:pt>
                <c:pt idx="498">
                  <c:v>2830.0</c:v>
                </c:pt>
                <c:pt idx="499">
                  <c:v>2829.0</c:v>
                </c:pt>
                <c:pt idx="500">
                  <c:v>2828.0</c:v>
                </c:pt>
                <c:pt idx="501">
                  <c:v>2827.0</c:v>
                </c:pt>
                <c:pt idx="502">
                  <c:v>2826.0</c:v>
                </c:pt>
                <c:pt idx="503">
                  <c:v>2825.0</c:v>
                </c:pt>
                <c:pt idx="504">
                  <c:v>2824.0</c:v>
                </c:pt>
                <c:pt idx="505">
                  <c:v>2823.0</c:v>
                </c:pt>
                <c:pt idx="506">
                  <c:v>2822.0</c:v>
                </c:pt>
                <c:pt idx="507">
                  <c:v>2821.0</c:v>
                </c:pt>
                <c:pt idx="508">
                  <c:v>2820.0</c:v>
                </c:pt>
                <c:pt idx="509">
                  <c:v>2819.0</c:v>
                </c:pt>
                <c:pt idx="510">
                  <c:v>2818.0</c:v>
                </c:pt>
                <c:pt idx="511">
                  <c:v>2817.0</c:v>
                </c:pt>
                <c:pt idx="512">
                  <c:v>2816.0</c:v>
                </c:pt>
                <c:pt idx="513">
                  <c:v>2815.0</c:v>
                </c:pt>
                <c:pt idx="514">
                  <c:v>2814.0</c:v>
                </c:pt>
                <c:pt idx="515">
                  <c:v>2813.0</c:v>
                </c:pt>
                <c:pt idx="516">
                  <c:v>2812.0</c:v>
                </c:pt>
                <c:pt idx="517">
                  <c:v>2811.0</c:v>
                </c:pt>
                <c:pt idx="518">
                  <c:v>2810.0</c:v>
                </c:pt>
                <c:pt idx="519">
                  <c:v>2809.0</c:v>
                </c:pt>
                <c:pt idx="520">
                  <c:v>2808.0</c:v>
                </c:pt>
                <c:pt idx="521">
                  <c:v>2807.0</c:v>
                </c:pt>
                <c:pt idx="522">
                  <c:v>2806.0</c:v>
                </c:pt>
                <c:pt idx="523">
                  <c:v>2805.0</c:v>
                </c:pt>
                <c:pt idx="524">
                  <c:v>2804.0</c:v>
                </c:pt>
                <c:pt idx="525">
                  <c:v>2803.0</c:v>
                </c:pt>
                <c:pt idx="526">
                  <c:v>2802.0</c:v>
                </c:pt>
                <c:pt idx="527">
                  <c:v>2801.0</c:v>
                </c:pt>
                <c:pt idx="528">
                  <c:v>2800.0</c:v>
                </c:pt>
                <c:pt idx="529">
                  <c:v>2799.0</c:v>
                </c:pt>
                <c:pt idx="530">
                  <c:v>2798.0</c:v>
                </c:pt>
                <c:pt idx="531">
                  <c:v>2797.0</c:v>
                </c:pt>
                <c:pt idx="532">
                  <c:v>2796.0</c:v>
                </c:pt>
                <c:pt idx="533">
                  <c:v>2795.0</c:v>
                </c:pt>
                <c:pt idx="534">
                  <c:v>2794.0</c:v>
                </c:pt>
                <c:pt idx="535">
                  <c:v>2793.0</c:v>
                </c:pt>
                <c:pt idx="536">
                  <c:v>2792.0</c:v>
                </c:pt>
                <c:pt idx="537">
                  <c:v>2791.0</c:v>
                </c:pt>
                <c:pt idx="538">
                  <c:v>2790.0</c:v>
                </c:pt>
                <c:pt idx="539">
                  <c:v>2789.0</c:v>
                </c:pt>
                <c:pt idx="540">
                  <c:v>2788.0</c:v>
                </c:pt>
                <c:pt idx="541">
                  <c:v>2787.0</c:v>
                </c:pt>
                <c:pt idx="542">
                  <c:v>2786.0</c:v>
                </c:pt>
                <c:pt idx="543">
                  <c:v>2785.0</c:v>
                </c:pt>
                <c:pt idx="544">
                  <c:v>2784.0</c:v>
                </c:pt>
                <c:pt idx="545">
                  <c:v>2783.0</c:v>
                </c:pt>
                <c:pt idx="546">
                  <c:v>2782.0</c:v>
                </c:pt>
                <c:pt idx="547">
                  <c:v>2781.0</c:v>
                </c:pt>
                <c:pt idx="548">
                  <c:v>2780.0</c:v>
                </c:pt>
                <c:pt idx="549">
                  <c:v>2779.0</c:v>
                </c:pt>
                <c:pt idx="550">
                  <c:v>2778.0</c:v>
                </c:pt>
                <c:pt idx="551">
                  <c:v>2777.0</c:v>
                </c:pt>
                <c:pt idx="552">
                  <c:v>2776.0</c:v>
                </c:pt>
                <c:pt idx="553">
                  <c:v>2775.0</c:v>
                </c:pt>
                <c:pt idx="554">
                  <c:v>2774.0</c:v>
                </c:pt>
                <c:pt idx="555">
                  <c:v>2773.0</c:v>
                </c:pt>
                <c:pt idx="556">
                  <c:v>2772.0</c:v>
                </c:pt>
                <c:pt idx="557">
                  <c:v>2771.0</c:v>
                </c:pt>
                <c:pt idx="558">
                  <c:v>2770.0</c:v>
                </c:pt>
                <c:pt idx="559">
                  <c:v>2769.0</c:v>
                </c:pt>
                <c:pt idx="560">
                  <c:v>2768.0</c:v>
                </c:pt>
                <c:pt idx="561">
                  <c:v>2767.0</c:v>
                </c:pt>
                <c:pt idx="562">
                  <c:v>2766.0</c:v>
                </c:pt>
                <c:pt idx="563">
                  <c:v>2765.0</c:v>
                </c:pt>
                <c:pt idx="564">
                  <c:v>2764.0</c:v>
                </c:pt>
                <c:pt idx="565">
                  <c:v>2763.0</c:v>
                </c:pt>
                <c:pt idx="566">
                  <c:v>2762.0</c:v>
                </c:pt>
                <c:pt idx="567">
                  <c:v>2761.0</c:v>
                </c:pt>
                <c:pt idx="568">
                  <c:v>2760.0</c:v>
                </c:pt>
                <c:pt idx="569">
                  <c:v>2759.0</c:v>
                </c:pt>
                <c:pt idx="570">
                  <c:v>2758.0</c:v>
                </c:pt>
                <c:pt idx="571">
                  <c:v>2757.0</c:v>
                </c:pt>
                <c:pt idx="572">
                  <c:v>2756.0</c:v>
                </c:pt>
                <c:pt idx="573">
                  <c:v>2755.0</c:v>
                </c:pt>
                <c:pt idx="574">
                  <c:v>2754.0</c:v>
                </c:pt>
                <c:pt idx="575">
                  <c:v>2753.0</c:v>
                </c:pt>
                <c:pt idx="576">
                  <c:v>2752.0</c:v>
                </c:pt>
                <c:pt idx="577">
                  <c:v>2751.0</c:v>
                </c:pt>
                <c:pt idx="578">
                  <c:v>2750.0</c:v>
                </c:pt>
                <c:pt idx="579">
                  <c:v>2749.0</c:v>
                </c:pt>
                <c:pt idx="580">
                  <c:v>2748.0</c:v>
                </c:pt>
                <c:pt idx="581">
                  <c:v>2747.0</c:v>
                </c:pt>
                <c:pt idx="582">
                  <c:v>2746.0</c:v>
                </c:pt>
                <c:pt idx="583">
                  <c:v>2745.0</c:v>
                </c:pt>
                <c:pt idx="584">
                  <c:v>2744.0</c:v>
                </c:pt>
                <c:pt idx="585">
                  <c:v>2743.0</c:v>
                </c:pt>
                <c:pt idx="586">
                  <c:v>2742.0</c:v>
                </c:pt>
                <c:pt idx="587">
                  <c:v>2741.0</c:v>
                </c:pt>
                <c:pt idx="588">
                  <c:v>2740.0</c:v>
                </c:pt>
                <c:pt idx="589">
                  <c:v>2739.0</c:v>
                </c:pt>
                <c:pt idx="590">
                  <c:v>2738.0</c:v>
                </c:pt>
                <c:pt idx="591">
                  <c:v>2737.0</c:v>
                </c:pt>
                <c:pt idx="592">
                  <c:v>2736.0</c:v>
                </c:pt>
                <c:pt idx="593">
                  <c:v>2735.0</c:v>
                </c:pt>
                <c:pt idx="594">
                  <c:v>2734.0</c:v>
                </c:pt>
                <c:pt idx="595">
                  <c:v>2733.0</c:v>
                </c:pt>
                <c:pt idx="596">
                  <c:v>2732.0</c:v>
                </c:pt>
                <c:pt idx="597">
                  <c:v>2731.0</c:v>
                </c:pt>
                <c:pt idx="598">
                  <c:v>2730.0</c:v>
                </c:pt>
                <c:pt idx="599">
                  <c:v>2729.0</c:v>
                </c:pt>
                <c:pt idx="600">
                  <c:v>2728.0</c:v>
                </c:pt>
                <c:pt idx="601">
                  <c:v>2727.0</c:v>
                </c:pt>
                <c:pt idx="602">
                  <c:v>2726.0</c:v>
                </c:pt>
                <c:pt idx="603">
                  <c:v>2725.0</c:v>
                </c:pt>
                <c:pt idx="604">
                  <c:v>2724.0</c:v>
                </c:pt>
                <c:pt idx="605">
                  <c:v>2723.0</c:v>
                </c:pt>
                <c:pt idx="606">
                  <c:v>2722.0</c:v>
                </c:pt>
                <c:pt idx="607">
                  <c:v>2721.0</c:v>
                </c:pt>
                <c:pt idx="608">
                  <c:v>2720.0</c:v>
                </c:pt>
                <c:pt idx="609">
                  <c:v>2719.0</c:v>
                </c:pt>
                <c:pt idx="610">
                  <c:v>2718.0</c:v>
                </c:pt>
                <c:pt idx="611">
                  <c:v>2717.0</c:v>
                </c:pt>
                <c:pt idx="612">
                  <c:v>2716.0</c:v>
                </c:pt>
                <c:pt idx="613">
                  <c:v>2715.0</c:v>
                </c:pt>
                <c:pt idx="614">
                  <c:v>2714.0</c:v>
                </c:pt>
                <c:pt idx="615">
                  <c:v>2713.0</c:v>
                </c:pt>
                <c:pt idx="616">
                  <c:v>2712.0</c:v>
                </c:pt>
                <c:pt idx="617">
                  <c:v>2711.0</c:v>
                </c:pt>
                <c:pt idx="618">
                  <c:v>2710.0</c:v>
                </c:pt>
                <c:pt idx="619">
                  <c:v>2709.0</c:v>
                </c:pt>
                <c:pt idx="620">
                  <c:v>2708.0</c:v>
                </c:pt>
                <c:pt idx="621">
                  <c:v>2707.0</c:v>
                </c:pt>
                <c:pt idx="622">
                  <c:v>2706.0</c:v>
                </c:pt>
                <c:pt idx="623">
                  <c:v>2705.0</c:v>
                </c:pt>
                <c:pt idx="624">
                  <c:v>2704.0</c:v>
                </c:pt>
                <c:pt idx="625">
                  <c:v>2703.0</c:v>
                </c:pt>
                <c:pt idx="626">
                  <c:v>2702.0</c:v>
                </c:pt>
                <c:pt idx="627">
                  <c:v>2701.0</c:v>
                </c:pt>
                <c:pt idx="628">
                  <c:v>2700.0</c:v>
                </c:pt>
                <c:pt idx="629">
                  <c:v>2699.0</c:v>
                </c:pt>
                <c:pt idx="630">
                  <c:v>2698.0</c:v>
                </c:pt>
                <c:pt idx="631">
                  <c:v>2697.0</c:v>
                </c:pt>
                <c:pt idx="632">
                  <c:v>2696.0</c:v>
                </c:pt>
                <c:pt idx="633">
                  <c:v>2695.0</c:v>
                </c:pt>
                <c:pt idx="634">
                  <c:v>2694.0</c:v>
                </c:pt>
                <c:pt idx="635">
                  <c:v>2693.0</c:v>
                </c:pt>
                <c:pt idx="636">
                  <c:v>2692.0</c:v>
                </c:pt>
                <c:pt idx="637">
                  <c:v>2691.0</c:v>
                </c:pt>
                <c:pt idx="638">
                  <c:v>2690.0</c:v>
                </c:pt>
                <c:pt idx="639">
                  <c:v>2689.0</c:v>
                </c:pt>
                <c:pt idx="640">
                  <c:v>2688.0</c:v>
                </c:pt>
                <c:pt idx="641">
                  <c:v>2687.0</c:v>
                </c:pt>
                <c:pt idx="642">
                  <c:v>2686.0</c:v>
                </c:pt>
                <c:pt idx="643">
                  <c:v>2685.0</c:v>
                </c:pt>
                <c:pt idx="644">
                  <c:v>2684.0</c:v>
                </c:pt>
                <c:pt idx="645">
                  <c:v>2683.0</c:v>
                </c:pt>
                <c:pt idx="646">
                  <c:v>2682.0</c:v>
                </c:pt>
                <c:pt idx="647">
                  <c:v>2681.0</c:v>
                </c:pt>
                <c:pt idx="648">
                  <c:v>2680.0</c:v>
                </c:pt>
                <c:pt idx="649">
                  <c:v>2679.0</c:v>
                </c:pt>
                <c:pt idx="650">
                  <c:v>2678.0</c:v>
                </c:pt>
                <c:pt idx="651">
                  <c:v>2677.0</c:v>
                </c:pt>
                <c:pt idx="652">
                  <c:v>2676.0</c:v>
                </c:pt>
                <c:pt idx="653">
                  <c:v>2675.0</c:v>
                </c:pt>
                <c:pt idx="654">
                  <c:v>2674.0</c:v>
                </c:pt>
                <c:pt idx="655">
                  <c:v>2673.0</c:v>
                </c:pt>
                <c:pt idx="656">
                  <c:v>2672.0</c:v>
                </c:pt>
                <c:pt idx="657">
                  <c:v>2671.0</c:v>
                </c:pt>
                <c:pt idx="658">
                  <c:v>2670.0</c:v>
                </c:pt>
                <c:pt idx="659">
                  <c:v>2669.0</c:v>
                </c:pt>
                <c:pt idx="660">
                  <c:v>2668.0</c:v>
                </c:pt>
                <c:pt idx="661">
                  <c:v>2667.0</c:v>
                </c:pt>
                <c:pt idx="662">
                  <c:v>2666.0</c:v>
                </c:pt>
                <c:pt idx="663">
                  <c:v>2665.0</c:v>
                </c:pt>
                <c:pt idx="664">
                  <c:v>2664.0</c:v>
                </c:pt>
                <c:pt idx="665">
                  <c:v>2663.0</c:v>
                </c:pt>
                <c:pt idx="666">
                  <c:v>2662.0</c:v>
                </c:pt>
                <c:pt idx="667">
                  <c:v>2661.0</c:v>
                </c:pt>
                <c:pt idx="668">
                  <c:v>2660.0</c:v>
                </c:pt>
                <c:pt idx="669">
                  <c:v>2659.0</c:v>
                </c:pt>
                <c:pt idx="670">
                  <c:v>2658.0</c:v>
                </c:pt>
                <c:pt idx="671">
                  <c:v>2657.0</c:v>
                </c:pt>
                <c:pt idx="672">
                  <c:v>2656.0</c:v>
                </c:pt>
                <c:pt idx="673">
                  <c:v>2655.0</c:v>
                </c:pt>
                <c:pt idx="674">
                  <c:v>2654.0</c:v>
                </c:pt>
                <c:pt idx="675">
                  <c:v>2653.0</c:v>
                </c:pt>
                <c:pt idx="676">
                  <c:v>2652.0</c:v>
                </c:pt>
                <c:pt idx="677">
                  <c:v>2651.0</c:v>
                </c:pt>
                <c:pt idx="678">
                  <c:v>2650.0</c:v>
                </c:pt>
                <c:pt idx="679">
                  <c:v>2649.0</c:v>
                </c:pt>
                <c:pt idx="680">
                  <c:v>2648.0</c:v>
                </c:pt>
                <c:pt idx="681">
                  <c:v>2647.0</c:v>
                </c:pt>
                <c:pt idx="682">
                  <c:v>2646.0</c:v>
                </c:pt>
                <c:pt idx="683">
                  <c:v>2645.0</c:v>
                </c:pt>
                <c:pt idx="684">
                  <c:v>2644.0</c:v>
                </c:pt>
                <c:pt idx="685">
                  <c:v>2643.0</c:v>
                </c:pt>
                <c:pt idx="686">
                  <c:v>2642.0</c:v>
                </c:pt>
                <c:pt idx="687">
                  <c:v>2641.0</c:v>
                </c:pt>
                <c:pt idx="688">
                  <c:v>2640.0</c:v>
                </c:pt>
                <c:pt idx="689">
                  <c:v>2639.0</c:v>
                </c:pt>
                <c:pt idx="690">
                  <c:v>2638.0</c:v>
                </c:pt>
                <c:pt idx="691">
                  <c:v>2637.0</c:v>
                </c:pt>
                <c:pt idx="692">
                  <c:v>2636.0</c:v>
                </c:pt>
                <c:pt idx="693">
                  <c:v>2635.0</c:v>
                </c:pt>
                <c:pt idx="694">
                  <c:v>2634.0</c:v>
                </c:pt>
                <c:pt idx="695">
                  <c:v>2633.0</c:v>
                </c:pt>
                <c:pt idx="696">
                  <c:v>2632.0</c:v>
                </c:pt>
                <c:pt idx="697">
                  <c:v>2631.0</c:v>
                </c:pt>
                <c:pt idx="698">
                  <c:v>2630.0</c:v>
                </c:pt>
                <c:pt idx="699">
                  <c:v>2629.0</c:v>
                </c:pt>
                <c:pt idx="700">
                  <c:v>2628.0</c:v>
                </c:pt>
                <c:pt idx="701">
                  <c:v>2627.0</c:v>
                </c:pt>
                <c:pt idx="702">
                  <c:v>2626.0</c:v>
                </c:pt>
                <c:pt idx="703">
                  <c:v>2625.0</c:v>
                </c:pt>
                <c:pt idx="704">
                  <c:v>2624.0</c:v>
                </c:pt>
                <c:pt idx="705">
                  <c:v>2623.0</c:v>
                </c:pt>
                <c:pt idx="706">
                  <c:v>2622.0</c:v>
                </c:pt>
                <c:pt idx="707">
                  <c:v>2621.0</c:v>
                </c:pt>
                <c:pt idx="708">
                  <c:v>2620.0</c:v>
                </c:pt>
                <c:pt idx="709">
                  <c:v>2619.0</c:v>
                </c:pt>
                <c:pt idx="710">
                  <c:v>2618.0</c:v>
                </c:pt>
                <c:pt idx="711">
                  <c:v>2617.0</c:v>
                </c:pt>
                <c:pt idx="712">
                  <c:v>2616.0</c:v>
                </c:pt>
                <c:pt idx="713">
                  <c:v>2615.0</c:v>
                </c:pt>
                <c:pt idx="714">
                  <c:v>2614.0</c:v>
                </c:pt>
                <c:pt idx="715">
                  <c:v>2613.0</c:v>
                </c:pt>
                <c:pt idx="716">
                  <c:v>2612.0</c:v>
                </c:pt>
                <c:pt idx="717">
                  <c:v>2611.0</c:v>
                </c:pt>
                <c:pt idx="718">
                  <c:v>2610.0</c:v>
                </c:pt>
                <c:pt idx="719">
                  <c:v>2609.0</c:v>
                </c:pt>
                <c:pt idx="720">
                  <c:v>2608.0</c:v>
                </c:pt>
                <c:pt idx="721">
                  <c:v>2607.0</c:v>
                </c:pt>
                <c:pt idx="722">
                  <c:v>2606.0</c:v>
                </c:pt>
                <c:pt idx="723">
                  <c:v>2605.0</c:v>
                </c:pt>
                <c:pt idx="724">
                  <c:v>2604.0</c:v>
                </c:pt>
                <c:pt idx="725">
                  <c:v>2603.0</c:v>
                </c:pt>
                <c:pt idx="726">
                  <c:v>2602.0</c:v>
                </c:pt>
                <c:pt idx="727">
                  <c:v>2601.0</c:v>
                </c:pt>
                <c:pt idx="728">
                  <c:v>2600.0</c:v>
                </c:pt>
                <c:pt idx="729">
                  <c:v>2599.0</c:v>
                </c:pt>
                <c:pt idx="730">
                  <c:v>2598.0</c:v>
                </c:pt>
                <c:pt idx="731">
                  <c:v>2597.0</c:v>
                </c:pt>
                <c:pt idx="732">
                  <c:v>2596.0</c:v>
                </c:pt>
                <c:pt idx="733">
                  <c:v>2595.0</c:v>
                </c:pt>
                <c:pt idx="734">
                  <c:v>2594.0</c:v>
                </c:pt>
                <c:pt idx="735">
                  <c:v>2593.0</c:v>
                </c:pt>
                <c:pt idx="736">
                  <c:v>2592.0</c:v>
                </c:pt>
                <c:pt idx="737">
                  <c:v>2591.0</c:v>
                </c:pt>
                <c:pt idx="738">
                  <c:v>2590.0</c:v>
                </c:pt>
                <c:pt idx="739">
                  <c:v>2589.0</c:v>
                </c:pt>
                <c:pt idx="740">
                  <c:v>2588.0</c:v>
                </c:pt>
                <c:pt idx="741">
                  <c:v>2587.0</c:v>
                </c:pt>
                <c:pt idx="742">
                  <c:v>2586.0</c:v>
                </c:pt>
                <c:pt idx="743">
                  <c:v>2585.0</c:v>
                </c:pt>
                <c:pt idx="744">
                  <c:v>2584.0</c:v>
                </c:pt>
                <c:pt idx="745">
                  <c:v>2583.0</c:v>
                </c:pt>
                <c:pt idx="746">
                  <c:v>2582.0</c:v>
                </c:pt>
                <c:pt idx="747">
                  <c:v>2581.0</c:v>
                </c:pt>
                <c:pt idx="748">
                  <c:v>2580.0</c:v>
                </c:pt>
                <c:pt idx="749">
                  <c:v>2579.0</c:v>
                </c:pt>
                <c:pt idx="750">
                  <c:v>2578.0</c:v>
                </c:pt>
                <c:pt idx="751">
                  <c:v>2577.0</c:v>
                </c:pt>
                <c:pt idx="752">
                  <c:v>2576.0</c:v>
                </c:pt>
                <c:pt idx="753">
                  <c:v>2575.0</c:v>
                </c:pt>
                <c:pt idx="754">
                  <c:v>2574.0</c:v>
                </c:pt>
                <c:pt idx="755">
                  <c:v>2573.0</c:v>
                </c:pt>
                <c:pt idx="756">
                  <c:v>2572.0</c:v>
                </c:pt>
                <c:pt idx="757">
                  <c:v>2571.0</c:v>
                </c:pt>
                <c:pt idx="758">
                  <c:v>2570.0</c:v>
                </c:pt>
                <c:pt idx="759">
                  <c:v>2569.0</c:v>
                </c:pt>
                <c:pt idx="760">
                  <c:v>2568.0</c:v>
                </c:pt>
                <c:pt idx="761">
                  <c:v>2567.0</c:v>
                </c:pt>
                <c:pt idx="762">
                  <c:v>2566.0</c:v>
                </c:pt>
                <c:pt idx="763">
                  <c:v>2565.0</c:v>
                </c:pt>
                <c:pt idx="764">
                  <c:v>2564.0</c:v>
                </c:pt>
                <c:pt idx="765">
                  <c:v>2563.0</c:v>
                </c:pt>
                <c:pt idx="766">
                  <c:v>2562.0</c:v>
                </c:pt>
                <c:pt idx="767">
                  <c:v>2561.0</c:v>
                </c:pt>
                <c:pt idx="768">
                  <c:v>2560.0</c:v>
                </c:pt>
                <c:pt idx="769">
                  <c:v>2559.0</c:v>
                </c:pt>
                <c:pt idx="770">
                  <c:v>2558.0</c:v>
                </c:pt>
                <c:pt idx="771">
                  <c:v>2557.0</c:v>
                </c:pt>
                <c:pt idx="772">
                  <c:v>2556.0</c:v>
                </c:pt>
                <c:pt idx="773">
                  <c:v>2555.0</c:v>
                </c:pt>
                <c:pt idx="774">
                  <c:v>2554.0</c:v>
                </c:pt>
                <c:pt idx="775">
                  <c:v>2553.0</c:v>
                </c:pt>
                <c:pt idx="776">
                  <c:v>2552.0</c:v>
                </c:pt>
                <c:pt idx="777">
                  <c:v>2551.0</c:v>
                </c:pt>
                <c:pt idx="778">
                  <c:v>2550.0</c:v>
                </c:pt>
                <c:pt idx="779">
                  <c:v>2549.0</c:v>
                </c:pt>
                <c:pt idx="780">
                  <c:v>2548.0</c:v>
                </c:pt>
                <c:pt idx="781">
                  <c:v>2547.0</c:v>
                </c:pt>
                <c:pt idx="782">
                  <c:v>2546.0</c:v>
                </c:pt>
                <c:pt idx="783">
                  <c:v>2545.0</c:v>
                </c:pt>
                <c:pt idx="784">
                  <c:v>2544.0</c:v>
                </c:pt>
                <c:pt idx="785">
                  <c:v>2543.0</c:v>
                </c:pt>
                <c:pt idx="786">
                  <c:v>2542.0</c:v>
                </c:pt>
                <c:pt idx="787">
                  <c:v>2541.0</c:v>
                </c:pt>
                <c:pt idx="788">
                  <c:v>2540.0</c:v>
                </c:pt>
                <c:pt idx="789">
                  <c:v>2539.0</c:v>
                </c:pt>
                <c:pt idx="790">
                  <c:v>2538.0</c:v>
                </c:pt>
                <c:pt idx="791">
                  <c:v>2537.0</c:v>
                </c:pt>
                <c:pt idx="792">
                  <c:v>2536.0</c:v>
                </c:pt>
                <c:pt idx="793">
                  <c:v>2535.0</c:v>
                </c:pt>
                <c:pt idx="794">
                  <c:v>2534.0</c:v>
                </c:pt>
                <c:pt idx="795">
                  <c:v>2533.0</c:v>
                </c:pt>
                <c:pt idx="796">
                  <c:v>2532.0</c:v>
                </c:pt>
                <c:pt idx="797">
                  <c:v>2531.0</c:v>
                </c:pt>
                <c:pt idx="798">
                  <c:v>2530.0</c:v>
                </c:pt>
                <c:pt idx="799">
                  <c:v>2529.0</c:v>
                </c:pt>
                <c:pt idx="800">
                  <c:v>2528.0</c:v>
                </c:pt>
                <c:pt idx="801">
                  <c:v>2527.0</c:v>
                </c:pt>
                <c:pt idx="802">
                  <c:v>2526.0</c:v>
                </c:pt>
                <c:pt idx="803">
                  <c:v>2525.0</c:v>
                </c:pt>
                <c:pt idx="804">
                  <c:v>2524.0</c:v>
                </c:pt>
                <c:pt idx="805">
                  <c:v>2523.0</c:v>
                </c:pt>
                <c:pt idx="806">
                  <c:v>2522.0</c:v>
                </c:pt>
                <c:pt idx="807">
                  <c:v>2521.0</c:v>
                </c:pt>
                <c:pt idx="808">
                  <c:v>2520.0</c:v>
                </c:pt>
                <c:pt idx="809">
                  <c:v>2519.0</c:v>
                </c:pt>
                <c:pt idx="810">
                  <c:v>2518.0</c:v>
                </c:pt>
                <c:pt idx="811">
                  <c:v>2517.0</c:v>
                </c:pt>
                <c:pt idx="812">
                  <c:v>2516.0</c:v>
                </c:pt>
                <c:pt idx="813">
                  <c:v>2515.0</c:v>
                </c:pt>
                <c:pt idx="814">
                  <c:v>2514.0</c:v>
                </c:pt>
                <c:pt idx="815">
                  <c:v>2513.0</c:v>
                </c:pt>
                <c:pt idx="816">
                  <c:v>2512.0</c:v>
                </c:pt>
                <c:pt idx="817">
                  <c:v>2511.0</c:v>
                </c:pt>
                <c:pt idx="818">
                  <c:v>2510.0</c:v>
                </c:pt>
                <c:pt idx="819">
                  <c:v>2509.0</c:v>
                </c:pt>
                <c:pt idx="820">
                  <c:v>2508.0</c:v>
                </c:pt>
                <c:pt idx="821">
                  <c:v>2507.0</c:v>
                </c:pt>
                <c:pt idx="822">
                  <c:v>2506.0</c:v>
                </c:pt>
                <c:pt idx="823">
                  <c:v>2505.0</c:v>
                </c:pt>
                <c:pt idx="824">
                  <c:v>2504.0</c:v>
                </c:pt>
                <c:pt idx="825">
                  <c:v>2503.0</c:v>
                </c:pt>
                <c:pt idx="826">
                  <c:v>2502.0</c:v>
                </c:pt>
                <c:pt idx="827">
                  <c:v>2501.0</c:v>
                </c:pt>
                <c:pt idx="828">
                  <c:v>2500.0</c:v>
                </c:pt>
                <c:pt idx="829">
                  <c:v>2499.0</c:v>
                </c:pt>
                <c:pt idx="830">
                  <c:v>2498.0</c:v>
                </c:pt>
                <c:pt idx="831">
                  <c:v>2497.0</c:v>
                </c:pt>
                <c:pt idx="832">
                  <c:v>2496.0</c:v>
                </c:pt>
                <c:pt idx="833">
                  <c:v>2495.0</c:v>
                </c:pt>
                <c:pt idx="834">
                  <c:v>2494.0</c:v>
                </c:pt>
                <c:pt idx="835">
                  <c:v>2493.0</c:v>
                </c:pt>
                <c:pt idx="836">
                  <c:v>2492.0</c:v>
                </c:pt>
                <c:pt idx="837">
                  <c:v>2491.0</c:v>
                </c:pt>
                <c:pt idx="838">
                  <c:v>2490.0</c:v>
                </c:pt>
                <c:pt idx="839">
                  <c:v>2489.0</c:v>
                </c:pt>
                <c:pt idx="840">
                  <c:v>2488.0</c:v>
                </c:pt>
                <c:pt idx="841">
                  <c:v>2487.0</c:v>
                </c:pt>
                <c:pt idx="842">
                  <c:v>2486.0</c:v>
                </c:pt>
                <c:pt idx="843">
                  <c:v>2485.0</c:v>
                </c:pt>
                <c:pt idx="844">
                  <c:v>2484.0</c:v>
                </c:pt>
                <c:pt idx="845">
                  <c:v>2483.0</c:v>
                </c:pt>
                <c:pt idx="846">
                  <c:v>2482.0</c:v>
                </c:pt>
                <c:pt idx="847">
                  <c:v>2481.0</c:v>
                </c:pt>
                <c:pt idx="848">
                  <c:v>2480.0</c:v>
                </c:pt>
                <c:pt idx="849">
                  <c:v>2479.0</c:v>
                </c:pt>
                <c:pt idx="850">
                  <c:v>2478.0</c:v>
                </c:pt>
                <c:pt idx="851">
                  <c:v>2477.0</c:v>
                </c:pt>
                <c:pt idx="852">
                  <c:v>2476.0</c:v>
                </c:pt>
                <c:pt idx="853">
                  <c:v>2475.0</c:v>
                </c:pt>
                <c:pt idx="854">
                  <c:v>2474.0</c:v>
                </c:pt>
                <c:pt idx="855">
                  <c:v>2473.0</c:v>
                </c:pt>
                <c:pt idx="856">
                  <c:v>2472.0</c:v>
                </c:pt>
                <c:pt idx="857">
                  <c:v>2471.0</c:v>
                </c:pt>
                <c:pt idx="858">
                  <c:v>2470.0</c:v>
                </c:pt>
                <c:pt idx="859">
                  <c:v>2469.0</c:v>
                </c:pt>
                <c:pt idx="860">
                  <c:v>2468.0</c:v>
                </c:pt>
                <c:pt idx="861">
                  <c:v>2467.0</c:v>
                </c:pt>
                <c:pt idx="862">
                  <c:v>2466.0</c:v>
                </c:pt>
                <c:pt idx="863">
                  <c:v>2465.0</c:v>
                </c:pt>
                <c:pt idx="864">
                  <c:v>2464.0</c:v>
                </c:pt>
                <c:pt idx="865">
                  <c:v>2463.0</c:v>
                </c:pt>
                <c:pt idx="866">
                  <c:v>2462.0</c:v>
                </c:pt>
                <c:pt idx="867">
                  <c:v>2461.0</c:v>
                </c:pt>
                <c:pt idx="868">
                  <c:v>2460.0</c:v>
                </c:pt>
                <c:pt idx="869">
                  <c:v>2459.0</c:v>
                </c:pt>
                <c:pt idx="870">
                  <c:v>2458.0</c:v>
                </c:pt>
                <c:pt idx="871">
                  <c:v>2457.0</c:v>
                </c:pt>
                <c:pt idx="872">
                  <c:v>2456.0</c:v>
                </c:pt>
                <c:pt idx="873">
                  <c:v>2455.0</c:v>
                </c:pt>
                <c:pt idx="874">
                  <c:v>2454.0</c:v>
                </c:pt>
                <c:pt idx="875">
                  <c:v>2453.0</c:v>
                </c:pt>
                <c:pt idx="876">
                  <c:v>2452.0</c:v>
                </c:pt>
                <c:pt idx="877">
                  <c:v>2451.0</c:v>
                </c:pt>
                <c:pt idx="878">
                  <c:v>2450.0</c:v>
                </c:pt>
                <c:pt idx="879">
                  <c:v>2449.0</c:v>
                </c:pt>
                <c:pt idx="880">
                  <c:v>2448.0</c:v>
                </c:pt>
                <c:pt idx="881">
                  <c:v>2447.0</c:v>
                </c:pt>
                <c:pt idx="882">
                  <c:v>2446.0</c:v>
                </c:pt>
                <c:pt idx="883">
                  <c:v>2445.0</c:v>
                </c:pt>
                <c:pt idx="884">
                  <c:v>2444.0</c:v>
                </c:pt>
                <c:pt idx="885">
                  <c:v>2443.0</c:v>
                </c:pt>
                <c:pt idx="886">
                  <c:v>2442.0</c:v>
                </c:pt>
                <c:pt idx="887">
                  <c:v>2441.0</c:v>
                </c:pt>
                <c:pt idx="888">
                  <c:v>2440.0</c:v>
                </c:pt>
                <c:pt idx="889">
                  <c:v>2439.0</c:v>
                </c:pt>
                <c:pt idx="890">
                  <c:v>2438.0</c:v>
                </c:pt>
                <c:pt idx="891">
                  <c:v>2437.0</c:v>
                </c:pt>
                <c:pt idx="892">
                  <c:v>2436.0</c:v>
                </c:pt>
                <c:pt idx="893">
                  <c:v>2435.0</c:v>
                </c:pt>
                <c:pt idx="894">
                  <c:v>2434.0</c:v>
                </c:pt>
                <c:pt idx="895">
                  <c:v>2433.0</c:v>
                </c:pt>
                <c:pt idx="896">
                  <c:v>2432.0</c:v>
                </c:pt>
                <c:pt idx="897">
                  <c:v>2431.0</c:v>
                </c:pt>
                <c:pt idx="898">
                  <c:v>2430.0</c:v>
                </c:pt>
                <c:pt idx="899">
                  <c:v>2429.0</c:v>
                </c:pt>
                <c:pt idx="900">
                  <c:v>2428.0</c:v>
                </c:pt>
                <c:pt idx="901">
                  <c:v>2427.0</c:v>
                </c:pt>
                <c:pt idx="902">
                  <c:v>2426.0</c:v>
                </c:pt>
                <c:pt idx="903">
                  <c:v>2425.0</c:v>
                </c:pt>
                <c:pt idx="904">
                  <c:v>2424.0</c:v>
                </c:pt>
                <c:pt idx="905">
                  <c:v>2423.0</c:v>
                </c:pt>
                <c:pt idx="906">
                  <c:v>2422.0</c:v>
                </c:pt>
                <c:pt idx="907">
                  <c:v>2421.0</c:v>
                </c:pt>
                <c:pt idx="908">
                  <c:v>2420.0</c:v>
                </c:pt>
                <c:pt idx="909">
                  <c:v>2419.0</c:v>
                </c:pt>
                <c:pt idx="910">
                  <c:v>2418.0</c:v>
                </c:pt>
                <c:pt idx="911">
                  <c:v>2417.0</c:v>
                </c:pt>
                <c:pt idx="912">
                  <c:v>2416.0</c:v>
                </c:pt>
                <c:pt idx="913">
                  <c:v>2415.0</c:v>
                </c:pt>
                <c:pt idx="914">
                  <c:v>2414.0</c:v>
                </c:pt>
                <c:pt idx="915">
                  <c:v>2413.0</c:v>
                </c:pt>
                <c:pt idx="916">
                  <c:v>2412.0</c:v>
                </c:pt>
                <c:pt idx="917">
                  <c:v>2411.0</c:v>
                </c:pt>
                <c:pt idx="918">
                  <c:v>2410.0</c:v>
                </c:pt>
                <c:pt idx="919">
                  <c:v>2409.0</c:v>
                </c:pt>
                <c:pt idx="920">
                  <c:v>2408.0</c:v>
                </c:pt>
                <c:pt idx="921">
                  <c:v>2407.0</c:v>
                </c:pt>
                <c:pt idx="922">
                  <c:v>2406.0</c:v>
                </c:pt>
                <c:pt idx="923">
                  <c:v>2405.0</c:v>
                </c:pt>
                <c:pt idx="924">
                  <c:v>2404.0</c:v>
                </c:pt>
                <c:pt idx="925">
                  <c:v>2403.0</c:v>
                </c:pt>
                <c:pt idx="926">
                  <c:v>2402.0</c:v>
                </c:pt>
                <c:pt idx="927">
                  <c:v>2401.0</c:v>
                </c:pt>
                <c:pt idx="928">
                  <c:v>2400.0</c:v>
                </c:pt>
                <c:pt idx="929">
                  <c:v>2399.0</c:v>
                </c:pt>
                <c:pt idx="930">
                  <c:v>2398.0</c:v>
                </c:pt>
                <c:pt idx="931">
                  <c:v>2397.0</c:v>
                </c:pt>
                <c:pt idx="932">
                  <c:v>2396.0</c:v>
                </c:pt>
                <c:pt idx="933">
                  <c:v>2395.0</c:v>
                </c:pt>
                <c:pt idx="934">
                  <c:v>2394.0</c:v>
                </c:pt>
                <c:pt idx="935">
                  <c:v>2393.0</c:v>
                </c:pt>
                <c:pt idx="936">
                  <c:v>2392.0</c:v>
                </c:pt>
                <c:pt idx="937">
                  <c:v>2391.0</c:v>
                </c:pt>
                <c:pt idx="938">
                  <c:v>2390.0</c:v>
                </c:pt>
                <c:pt idx="939">
                  <c:v>2389.0</c:v>
                </c:pt>
                <c:pt idx="940">
                  <c:v>2388.0</c:v>
                </c:pt>
                <c:pt idx="941">
                  <c:v>2387.0</c:v>
                </c:pt>
                <c:pt idx="942">
                  <c:v>2386.0</c:v>
                </c:pt>
                <c:pt idx="943">
                  <c:v>2385.0</c:v>
                </c:pt>
                <c:pt idx="944">
                  <c:v>2384.0</c:v>
                </c:pt>
                <c:pt idx="945">
                  <c:v>2383.0</c:v>
                </c:pt>
                <c:pt idx="946">
                  <c:v>2382.0</c:v>
                </c:pt>
                <c:pt idx="947">
                  <c:v>2381.0</c:v>
                </c:pt>
                <c:pt idx="948">
                  <c:v>2380.0</c:v>
                </c:pt>
                <c:pt idx="949">
                  <c:v>2379.0</c:v>
                </c:pt>
                <c:pt idx="950">
                  <c:v>2378.0</c:v>
                </c:pt>
                <c:pt idx="951">
                  <c:v>2377.0</c:v>
                </c:pt>
                <c:pt idx="952">
                  <c:v>2376.0</c:v>
                </c:pt>
                <c:pt idx="953">
                  <c:v>2375.0</c:v>
                </c:pt>
                <c:pt idx="954">
                  <c:v>2374.0</c:v>
                </c:pt>
                <c:pt idx="955">
                  <c:v>2373.0</c:v>
                </c:pt>
                <c:pt idx="956">
                  <c:v>2372.0</c:v>
                </c:pt>
                <c:pt idx="957">
                  <c:v>2371.0</c:v>
                </c:pt>
                <c:pt idx="958">
                  <c:v>2370.0</c:v>
                </c:pt>
                <c:pt idx="959">
                  <c:v>2369.0</c:v>
                </c:pt>
                <c:pt idx="960">
                  <c:v>2368.0</c:v>
                </c:pt>
                <c:pt idx="961">
                  <c:v>2367.0</c:v>
                </c:pt>
                <c:pt idx="962">
                  <c:v>2366.0</c:v>
                </c:pt>
                <c:pt idx="963">
                  <c:v>2365.0</c:v>
                </c:pt>
                <c:pt idx="964">
                  <c:v>2364.0</c:v>
                </c:pt>
                <c:pt idx="965">
                  <c:v>2363.0</c:v>
                </c:pt>
                <c:pt idx="966">
                  <c:v>2362.0</c:v>
                </c:pt>
                <c:pt idx="967">
                  <c:v>2361.0</c:v>
                </c:pt>
                <c:pt idx="968">
                  <c:v>2360.0</c:v>
                </c:pt>
                <c:pt idx="969">
                  <c:v>2359.0</c:v>
                </c:pt>
                <c:pt idx="970">
                  <c:v>2358.0</c:v>
                </c:pt>
                <c:pt idx="971">
                  <c:v>2357.0</c:v>
                </c:pt>
                <c:pt idx="972">
                  <c:v>2356.0</c:v>
                </c:pt>
                <c:pt idx="973">
                  <c:v>2355.0</c:v>
                </c:pt>
                <c:pt idx="974">
                  <c:v>2354.0</c:v>
                </c:pt>
                <c:pt idx="975">
                  <c:v>2353.0</c:v>
                </c:pt>
                <c:pt idx="976">
                  <c:v>2352.0</c:v>
                </c:pt>
                <c:pt idx="977">
                  <c:v>2351.0</c:v>
                </c:pt>
                <c:pt idx="978">
                  <c:v>2350.0</c:v>
                </c:pt>
                <c:pt idx="979">
                  <c:v>2349.0</c:v>
                </c:pt>
                <c:pt idx="980">
                  <c:v>2348.0</c:v>
                </c:pt>
                <c:pt idx="981">
                  <c:v>2347.0</c:v>
                </c:pt>
                <c:pt idx="982">
                  <c:v>2346.0</c:v>
                </c:pt>
                <c:pt idx="983">
                  <c:v>2345.0</c:v>
                </c:pt>
                <c:pt idx="984">
                  <c:v>2344.0</c:v>
                </c:pt>
                <c:pt idx="985">
                  <c:v>2343.0</c:v>
                </c:pt>
                <c:pt idx="986">
                  <c:v>2342.0</c:v>
                </c:pt>
                <c:pt idx="987">
                  <c:v>2341.0</c:v>
                </c:pt>
                <c:pt idx="988">
                  <c:v>2340.0</c:v>
                </c:pt>
                <c:pt idx="989">
                  <c:v>2339.0</c:v>
                </c:pt>
                <c:pt idx="990">
                  <c:v>2338.0</c:v>
                </c:pt>
                <c:pt idx="991">
                  <c:v>2337.0</c:v>
                </c:pt>
                <c:pt idx="992">
                  <c:v>2336.0</c:v>
                </c:pt>
                <c:pt idx="993">
                  <c:v>2335.0</c:v>
                </c:pt>
                <c:pt idx="994">
                  <c:v>2334.0</c:v>
                </c:pt>
                <c:pt idx="995">
                  <c:v>2333.0</c:v>
                </c:pt>
                <c:pt idx="996">
                  <c:v>2332.0</c:v>
                </c:pt>
                <c:pt idx="997">
                  <c:v>2331.0</c:v>
                </c:pt>
                <c:pt idx="998">
                  <c:v>2330.0</c:v>
                </c:pt>
                <c:pt idx="999">
                  <c:v>2329.0</c:v>
                </c:pt>
                <c:pt idx="1000">
                  <c:v>2328.0</c:v>
                </c:pt>
                <c:pt idx="1001">
                  <c:v>2327.0</c:v>
                </c:pt>
                <c:pt idx="1002">
                  <c:v>2326.0</c:v>
                </c:pt>
                <c:pt idx="1003">
                  <c:v>2325.0</c:v>
                </c:pt>
                <c:pt idx="1004">
                  <c:v>2324.0</c:v>
                </c:pt>
                <c:pt idx="1005">
                  <c:v>2323.0</c:v>
                </c:pt>
                <c:pt idx="1006">
                  <c:v>2322.0</c:v>
                </c:pt>
                <c:pt idx="1007">
                  <c:v>2321.0</c:v>
                </c:pt>
                <c:pt idx="1008">
                  <c:v>2320.0</c:v>
                </c:pt>
                <c:pt idx="1009">
                  <c:v>2319.0</c:v>
                </c:pt>
                <c:pt idx="1010">
                  <c:v>2318.0</c:v>
                </c:pt>
                <c:pt idx="1011">
                  <c:v>2317.0</c:v>
                </c:pt>
                <c:pt idx="1012">
                  <c:v>2316.0</c:v>
                </c:pt>
                <c:pt idx="1013">
                  <c:v>2315.0</c:v>
                </c:pt>
                <c:pt idx="1014">
                  <c:v>2314.0</c:v>
                </c:pt>
                <c:pt idx="1015">
                  <c:v>2313.0</c:v>
                </c:pt>
                <c:pt idx="1016">
                  <c:v>2312.0</c:v>
                </c:pt>
                <c:pt idx="1017">
                  <c:v>2311.0</c:v>
                </c:pt>
                <c:pt idx="1018">
                  <c:v>2310.0</c:v>
                </c:pt>
                <c:pt idx="1019">
                  <c:v>2309.0</c:v>
                </c:pt>
                <c:pt idx="1020">
                  <c:v>2308.0</c:v>
                </c:pt>
                <c:pt idx="1021">
                  <c:v>2307.0</c:v>
                </c:pt>
                <c:pt idx="1022">
                  <c:v>2306.0</c:v>
                </c:pt>
                <c:pt idx="1023">
                  <c:v>2305.0</c:v>
                </c:pt>
                <c:pt idx="1024">
                  <c:v>2304.0</c:v>
                </c:pt>
                <c:pt idx="1025">
                  <c:v>2303.0</c:v>
                </c:pt>
                <c:pt idx="1026">
                  <c:v>2302.0</c:v>
                </c:pt>
                <c:pt idx="1027">
                  <c:v>2301.0</c:v>
                </c:pt>
                <c:pt idx="1028">
                  <c:v>2300.0</c:v>
                </c:pt>
                <c:pt idx="1029">
                  <c:v>2299.0</c:v>
                </c:pt>
                <c:pt idx="1030">
                  <c:v>2298.0</c:v>
                </c:pt>
                <c:pt idx="1031">
                  <c:v>2297.0</c:v>
                </c:pt>
                <c:pt idx="1032">
                  <c:v>2296.0</c:v>
                </c:pt>
                <c:pt idx="1033">
                  <c:v>2295.0</c:v>
                </c:pt>
                <c:pt idx="1034">
                  <c:v>2294.0</c:v>
                </c:pt>
                <c:pt idx="1035">
                  <c:v>2293.0</c:v>
                </c:pt>
                <c:pt idx="1036">
                  <c:v>2292.0</c:v>
                </c:pt>
                <c:pt idx="1037">
                  <c:v>2291.0</c:v>
                </c:pt>
                <c:pt idx="1038">
                  <c:v>2290.0</c:v>
                </c:pt>
                <c:pt idx="1039">
                  <c:v>2289.0</c:v>
                </c:pt>
                <c:pt idx="1040">
                  <c:v>2288.0</c:v>
                </c:pt>
                <c:pt idx="1041">
                  <c:v>2287.0</c:v>
                </c:pt>
                <c:pt idx="1042">
                  <c:v>2286.0</c:v>
                </c:pt>
                <c:pt idx="1043">
                  <c:v>2285.0</c:v>
                </c:pt>
                <c:pt idx="1044">
                  <c:v>2284.0</c:v>
                </c:pt>
                <c:pt idx="1045">
                  <c:v>2283.0</c:v>
                </c:pt>
                <c:pt idx="1046">
                  <c:v>2282.0</c:v>
                </c:pt>
                <c:pt idx="1047">
                  <c:v>2281.0</c:v>
                </c:pt>
                <c:pt idx="1048">
                  <c:v>2280.0</c:v>
                </c:pt>
                <c:pt idx="1049">
                  <c:v>2279.0</c:v>
                </c:pt>
                <c:pt idx="1050">
                  <c:v>2278.0</c:v>
                </c:pt>
                <c:pt idx="1051">
                  <c:v>2277.0</c:v>
                </c:pt>
                <c:pt idx="1052">
                  <c:v>2276.0</c:v>
                </c:pt>
                <c:pt idx="1053">
                  <c:v>2275.0</c:v>
                </c:pt>
                <c:pt idx="1054">
                  <c:v>2274.0</c:v>
                </c:pt>
                <c:pt idx="1055">
                  <c:v>2273.0</c:v>
                </c:pt>
                <c:pt idx="1056">
                  <c:v>2272.0</c:v>
                </c:pt>
                <c:pt idx="1057">
                  <c:v>2271.0</c:v>
                </c:pt>
                <c:pt idx="1058">
                  <c:v>2270.0</c:v>
                </c:pt>
                <c:pt idx="1059">
                  <c:v>2269.0</c:v>
                </c:pt>
                <c:pt idx="1060">
                  <c:v>2268.0</c:v>
                </c:pt>
                <c:pt idx="1061">
                  <c:v>2267.0</c:v>
                </c:pt>
                <c:pt idx="1062">
                  <c:v>2266.0</c:v>
                </c:pt>
                <c:pt idx="1063">
                  <c:v>2265.0</c:v>
                </c:pt>
                <c:pt idx="1064">
                  <c:v>2264.0</c:v>
                </c:pt>
                <c:pt idx="1065">
                  <c:v>2263.0</c:v>
                </c:pt>
                <c:pt idx="1066">
                  <c:v>2262.0</c:v>
                </c:pt>
                <c:pt idx="1067">
                  <c:v>2261.0</c:v>
                </c:pt>
                <c:pt idx="1068">
                  <c:v>2260.0</c:v>
                </c:pt>
                <c:pt idx="1069">
                  <c:v>2259.0</c:v>
                </c:pt>
                <c:pt idx="1070">
                  <c:v>2258.0</c:v>
                </c:pt>
                <c:pt idx="1071">
                  <c:v>2257.0</c:v>
                </c:pt>
                <c:pt idx="1072">
                  <c:v>2256.0</c:v>
                </c:pt>
                <c:pt idx="1073">
                  <c:v>2255.0</c:v>
                </c:pt>
                <c:pt idx="1074">
                  <c:v>2254.0</c:v>
                </c:pt>
                <c:pt idx="1075">
                  <c:v>2253.0</c:v>
                </c:pt>
                <c:pt idx="1076">
                  <c:v>2252.0</c:v>
                </c:pt>
                <c:pt idx="1077">
                  <c:v>2251.0</c:v>
                </c:pt>
                <c:pt idx="1078">
                  <c:v>2250.0</c:v>
                </c:pt>
                <c:pt idx="1079">
                  <c:v>2249.0</c:v>
                </c:pt>
                <c:pt idx="1080">
                  <c:v>2248.0</c:v>
                </c:pt>
                <c:pt idx="1081">
                  <c:v>2247.0</c:v>
                </c:pt>
                <c:pt idx="1082">
                  <c:v>2246.0</c:v>
                </c:pt>
                <c:pt idx="1083">
                  <c:v>2245.0</c:v>
                </c:pt>
                <c:pt idx="1084">
                  <c:v>2244.0</c:v>
                </c:pt>
                <c:pt idx="1085">
                  <c:v>2243.0</c:v>
                </c:pt>
                <c:pt idx="1086">
                  <c:v>2242.0</c:v>
                </c:pt>
                <c:pt idx="1087">
                  <c:v>2241.0</c:v>
                </c:pt>
                <c:pt idx="1088">
                  <c:v>2240.0</c:v>
                </c:pt>
                <c:pt idx="1089">
                  <c:v>2239.0</c:v>
                </c:pt>
                <c:pt idx="1090">
                  <c:v>2238.0</c:v>
                </c:pt>
                <c:pt idx="1091">
                  <c:v>2237.0</c:v>
                </c:pt>
                <c:pt idx="1092">
                  <c:v>2236.0</c:v>
                </c:pt>
                <c:pt idx="1093">
                  <c:v>2235.0</c:v>
                </c:pt>
                <c:pt idx="1094">
                  <c:v>2234.0</c:v>
                </c:pt>
                <c:pt idx="1095">
                  <c:v>2233.0</c:v>
                </c:pt>
                <c:pt idx="1096">
                  <c:v>2232.0</c:v>
                </c:pt>
                <c:pt idx="1097">
                  <c:v>2231.0</c:v>
                </c:pt>
                <c:pt idx="1098">
                  <c:v>2230.0</c:v>
                </c:pt>
                <c:pt idx="1099">
                  <c:v>2229.0</c:v>
                </c:pt>
                <c:pt idx="1100">
                  <c:v>2228.0</c:v>
                </c:pt>
                <c:pt idx="1101">
                  <c:v>2227.0</c:v>
                </c:pt>
                <c:pt idx="1102">
                  <c:v>2226.0</c:v>
                </c:pt>
                <c:pt idx="1103">
                  <c:v>2225.0</c:v>
                </c:pt>
                <c:pt idx="1104">
                  <c:v>2224.0</c:v>
                </c:pt>
                <c:pt idx="1105">
                  <c:v>2223.0</c:v>
                </c:pt>
                <c:pt idx="1106">
                  <c:v>2222.0</c:v>
                </c:pt>
                <c:pt idx="1107">
                  <c:v>2221.0</c:v>
                </c:pt>
                <c:pt idx="1108">
                  <c:v>2220.0</c:v>
                </c:pt>
                <c:pt idx="1109">
                  <c:v>2219.0</c:v>
                </c:pt>
                <c:pt idx="1110">
                  <c:v>2218.0</c:v>
                </c:pt>
                <c:pt idx="1111">
                  <c:v>2217.0</c:v>
                </c:pt>
                <c:pt idx="1112">
                  <c:v>2216.0</c:v>
                </c:pt>
                <c:pt idx="1113">
                  <c:v>2215.0</c:v>
                </c:pt>
                <c:pt idx="1114">
                  <c:v>2214.0</c:v>
                </c:pt>
                <c:pt idx="1115">
                  <c:v>2213.0</c:v>
                </c:pt>
                <c:pt idx="1116">
                  <c:v>2212.0</c:v>
                </c:pt>
                <c:pt idx="1117">
                  <c:v>2211.0</c:v>
                </c:pt>
                <c:pt idx="1118">
                  <c:v>2210.0</c:v>
                </c:pt>
                <c:pt idx="1119">
                  <c:v>2209.0</c:v>
                </c:pt>
                <c:pt idx="1120">
                  <c:v>2208.0</c:v>
                </c:pt>
                <c:pt idx="1121">
                  <c:v>2207.0</c:v>
                </c:pt>
                <c:pt idx="1122">
                  <c:v>2206.0</c:v>
                </c:pt>
                <c:pt idx="1123">
                  <c:v>2205.0</c:v>
                </c:pt>
                <c:pt idx="1124">
                  <c:v>2204.0</c:v>
                </c:pt>
                <c:pt idx="1125">
                  <c:v>2203.0</c:v>
                </c:pt>
                <c:pt idx="1126">
                  <c:v>2202.0</c:v>
                </c:pt>
                <c:pt idx="1127">
                  <c:v>2201.0</c:v>
                </c:pt>
                <c:pt idx="1128">
                  <c:v>2200.0</c:v>
                </c:pt>
                <c:pt idx="1129">
                  <c:v>2199.0</c:v>
                </c:pt>
                <c:pt idx="1130">
                  <c:v>2198.0</c:v>
                </c:pt>
                <c:pt idx="1131">
                  <c:v>2197.0</c:v>
                </c:pt>
                <c:pt idx="1132">
                  <c:v>2196.0</c:v>
                </c:pt>
                <c:pt idx="1133">
                  <c:v>2195.0</c:v>
                </c:pt>
                <c:pt idx="1134">
                  <c:v>2194.0</c:v>
                </c:pt>
                <c:pt idx="1135">
                  <c:v>2193.0</c:v>
                </c:pt>
                <c:pt idx="1136">
                  <c:v>2192.0</c:v>
                </c:pt>
                <c:pt idx="1137">
                  <c:v>2191.0</c:v>
                </c:pt>
                <c:pt idx="1138">
                  <c:v>2190.0</c:v>
                </c:pt>
                <c:pt idx="1139">
                  <c:v>2189.0</c:v>
                </c:pt>
                <c:pt idx="1140">
                  <c:v>2188.0</c:v>
                </c:pt>
                <c:pt idx="1141">
                  <c:v>2187.0</c:v>
                </c:pt>
                <c:pt idx="1142">
                  <c:v>2186.0</c:v>
                </c:pt>
                <c:pt idx="1143">
                  <c:v>2185.0</c:v>
                </c:pt>
                <c:pt idx="1144">
                  <c:v>2184.0</c:v>
                </c:pt>
                <c:pt idx="1145">
                  <c:v>2183.0</c:v>
                </c:pt>
                <c:pt idx="1146">
                  <c:v>2182.0</c:v>
                </c:pt>
                <c:pt idx="1147">
                  <c:v>2181.0</c:v>
                </c:pt>
                <c:pt idx="1148">
                  <c:v>2180.0</c:v>
                </c:pt>
                <c:pt idx="1149">
                  <c:v>2179.0</c:v>
                </c:pt>
                <c:pt idx="1150">
                  <c:v>2178.0</c:v>
                </c:pt>
                <c:pt idx="1151">
                  <c:v>2177.0</c:v>
                </c:pt>
                <c:pt idx="1152">
                  <c:v>2176.0</c:v>
                </c:pt>
                <c:pt idx="1153">
                  <c:v>2175.0</c:v>
                </c:pt>
                <c:pt idx="1154">
                  <c:v>2174.0</c:v>
                </c:pt>
                <c:pt idx="1155">
                  <c:v>2173.0</c:v>
                </c:pt>
                <c:pt idx="1156">
                  <c:v>2172.0</c:v>
                </c:pt>
                <c:pt idx="1157">
                  <c:v>2171.0</c:v>
                </c:pt>
                <c:pt idx="1158">
                  <c:v>2170.0</c:v>
                </c:pt>
                <c:pt idx="1159">
                  <c:v>2169.0</c:v>
                </c:pt>
                <c:pt idx="1160">
                  <c:v>2168.0</c:v>
                </c:pt>
                <c:pt idx="1161">
                  <c:v>2167.0</c:v>
                </c:pt>
                <c:pt idx="1162">
                  <c:v>2166.0</c:v>
                </c:pt>
                <c:pt idx="1163">
                  <c:v>2165.0</c:v>
                </c:pt>
                <c:pt idx="1164">
                  <c:v>2164.0</c:v>
                </c:pt>
                <c:pt idx="1165">
                  <c:v>2163.0</c:v>
                </c:pt>
                <c:pt idx="1166">
                  <c:v>2162.0</c:v>
                </c:pt>
                <c:pt idx="1167">
                  <c:v>2161.0</c:v>
                </c:pt>
                <c:pt idx="1168">
                  <c:v>2160.0</c:v>
                </c:pt>
                <c:pt idx="1169">
                  <c:v>2159.0</c:v>
                </c:pt>
                <c:pt idx="1170">
                  <c:v>2158.0</c:v>
                </c:pt>
                <c:pt idx="1171">
                  <c:v>2157.0</c:v>
                </c:pt>
                <c:pt idx="1172">
                  <c:v>2156.0</c:v>
                </c:pt>
                <c:pt idx="1173">
                  <c:v>2155.0</c:v>
                </c:pt>
                <c:pt idx="1174">
                  <c:v>2154.0</c:v>
                </c:pt>
                <c:pt idx="1175">
                  <c:v>2153.0</c:v>
                </c:pt>
                <c:pt idx="1176">
                  <c:v>2152.0</c:v>
                </c:pt>
                <c:pt idx="1177">
                  <c:v>2151.0</c:v>
                </c:pt>
                <c:pt idx="1178">
                  <c:v>2150.0</c:v>
                </c:pt>
                <c:pt idx="1179">
                  <c:v>2149.0</c:v>
                </c:pt>
                <c:pt idx="1180">
                  <c:v>2148.0</c:v>
                </c:pt>
                <c:pt idx="1181">
                  <c:v>2147.0</c:v>
                </c:pt>
                <c:pt idx="1182">
                  <c:v>2146.0</c:v>
                </c:pt>
                <c:pt idx="1183">
                  <c:v>2145.0</c:v>
                </c:pt>
                <c:pt idx="1184">
                  <c:v>2144.0</c:v>
                </c:pt>
                <c:pt idx="1185">
                  <c:v>2143.0</c:v>
                </c:pt>
                <c:pt idx="1186">
                  <c:v>2142.0</c:v>
                </c:pt>
                <c:pt idx="1187">
                  <c:v>2141.0</c:v>
                </c:pt>
                <c:pt idx="1188">
                  <c:v>2140.0</c:v>
                </c:pt>
                <c:pt idx="1189">
                  <c:v>2139.0</c:v>
                </c:pt>
                <c:pt idx="1190">
                  <c:v>2138.0</c:v>
                </c:pt>
                <c:pt idx="1191">
                  <c:v>2137.0</c:v>
                </c:pt>
                <c:pt idx="1192">
                  <c:v>2136.0</c:v>
                </c:pt>
                <c:pt idx="1193">
                  <c:v>2135.0</c:v>
                </c:pt>
                <c:pt idx="1194">
                  <c:v>2134.0</c:v>
                </c:pt>
                <c:pt idx="1195">
                  <c:v>2133.0</c:v>
                </c:pt>
                <c:pt idx="1196">
                  <c:v>2132.0</c:v>
                </c:pt>
                <c:pt idx="1197">
                  <c:v>2131.0</c:v>
                </c:pt>
                <c:pt idx="1198">
                  <c:v>2130.0</c:v>
                </c:pt>
                <c:pt idx="1199">
                  <c:v>2129.0</c:v>
                </c:pt>
                <c:pt idx="1200">
                  <c:v>2128.0</c:v>
                </c:pt>
                <c:pt idx="1201">
                  <c:v>2127.0</c:v>
                </c:pt>
                <c:pt idx="1202">
                  <c:v>2126.0</c:v>
                </c:pt>
                <c:pt idx="1203">
                  <c:v>2125.0</c:v>
                </c:pt>
                <c:pt idx="1204">
                  <c:v>2124.0</c:v>
                </c:pt>
                <c:pt idx="1205">
                  <c:v>2123.0</c:v>
                </c:pt>
                <c:pt idx="1206">
                  <c:v>2122.0</c:v>
                </c:pt>
                <c:pt idx="1207">
                  <c:v>2121.0</c:v>
                </c:pt>
                <c:pt idx="1208">
                  <c:v>2120.0</c:v>
                </c:pt>
                <c:pt idx="1209">
                  <c:v>2119.0</c:v>
                </c:pt>
                <c:pt idx="1210">
                  <c:v>2118.0</c:v>
                </c:pt>
                <c:pt idx="1211">
                  <c:v>2117.0</c:v>
                </c:pt>
                <c:pt idx="1212">
                  <c:v>2116.0</c:v>
                </c:pt>
                <c:pt idx="1213">
                  <c:v>2115.0</c:v>
                </c:pt>
                <c:pt idx="1214">
                  <c:v>2114.0</c:v>
                </c:pt>
                <c:pt idx="1215">
                  <c:v>2113.0</c:v>
                </c:pt>
                <c:pt idx="1216">
                  <c:v>2112.0</c:v>
                </c:pt>
                <c:pt idx="1217">
                  <c:v>2111.0</c:v>
                </c:pt>
                <c:pt idx="1218">
                  <c:v>2110.0</c:v>
                </c:pt>
                <c:pt idx="1219">
                  <c:v>2109.0</c:v>
                </c:pt>
                <c:pt idx="1220">
                  <c:v>2108.0</c:v>
                </c:pt>
                <c:pt idx="1221">
                  <c:v>2107.0</c:v>
                </c:pt>
                <c:pt idx="1222">
                  <c:v>2106.0</c:v>
                </c:pt>
                <c:pt idx="1223">
                  <c:v>2105.0</c:v>
                </c:pt>
                <c:pt idx="1224">
                  <c:v>2104.0</c:v>
                </c:pt>
                <c:pt idx="1225">
                  <c:v>2103.0</c:v>
                </c:pt>
                <c:pt idx="1226">
                  <c:v>2102.0</c:v>
                </c:pt>
                <c:pt idx="1227">
                  <c:v>2101.0</c:v>
                </c:pt>
                <c:pt idx="1228">
                  <c:v>2100.0</c:v>
                </c:pt>
                <c:pt idx="1229">
                  <c:v>2099.0</c:v>
                </c:pt>
                <c:pt idx="1230">
                  <c:v>2098.0</c:v>
                </c:pt>
                <c:pt idx="1231">
                  <c:v>2097.0</c:v>
                </c:pt>
                <c:pt idx="1232">
                  <c:v>2096.0</c:v>
                </c:pt>
                <c:pt idx="1233">
                  <c:v>2095.0</c:v>
                </c:pt>
                <c:pt idx="1234">
                  <c:v>2094.0</c:v>
                </c:pt>
                <c:pt idx="1235">
                  <c:v>2093.0</c:v>
                </c:pt>
                <c:pt idx="1236">
                  <c:v>2092.0</c:v>
                </c:pt>
                <c:pt idx="1237">
                  <c:v>2091.0</c:v>
                </c:pt>
                <c:pt idx="1238">
                  <c:v>2090.0</c:v>
                </c:pt>
                <c:pt idx="1239">
                  <c:v>2089.0</c:v>
                </c:pt>
                <c:pt idx="1240">
                  <c:v>2088.0</c:v>
                </c:pt>
                <c:pt idx="1241">
                  <c:v>2087.0</c:v>
                </c:pt>
                <c:pt idx="1242">
                  <c:v>2086.0</c:v>
                </c:pt>
                <c:pt idx="1243">
                  <c:v>2085.0</c:v>
                </c:pt>
                <c:pt idx="1244">
                  <c:v>2084.0</c:v>
                </c:pt>
                <c:pt idx="1245">
                  <c:v>2083.0</c:v>
                </c:pt>
                <c:pt idx="1246">
                  <c:v>2082.0</c:v>
                </c:pt>
                <c:pt idx="1247">
                  <c:v>2081.0</c:v>
                </c:pt>
                <c:pt idx="1248">
                  <c:v>2080.0</c:v>
                </c:pt>
                <c:pt idx="1249">
                  <c:v>2079.0</c:v>
                </c:pt>
                <c:pt idx="1250">
                  <c:v>2078.0</c:v>
                </c:pt>
                <c:pt idx="1251">
                  <c:v>2077.0</c:v>
                </c:pt>
                <c:pt idx="1252">
                  <c:v>2076.0</c:v>
                </c:pt>
                <c:pt idx="1253">
                  <c:v>2075.0</c:v>
                </c:pt>
                <c:pt idx="1254">
                  <c:v>2074.0</c:v>
                </c:pt>
                <c:pt idx="1255">
                  <c:v>2073.0</c:v>
                </c:pt>
                <c:pt idx="1256">
                  <c:v>2072.0</c:v>
                </c:pt>
                <c:pt idx="1257">
                  <c:v>2071.0</c:v>
                </c:pt>
                <c:pt idx="1258">
                  <c:v>2070.0</c:v>
                </c:pt>
                <c:pt idx="1259">
                  <c:v>2069.0</c:v>
                </c:pt>
                <c:pt idx="1260">
                  <c:v>2068.0</c:v>
                </c:pt>
                <c:pt idx="1261">
                  <c:v>2067.0</c:v>
                </c:pt>
                <c:pt idx="1262">
                  <c:v>2066.0</c:v>
                </c:pt>
                <c:pt idx="1263">
                  <c:v>2065.0</c:v>
                </c:pt>
                <c:pt idx="1264">
                  <c:v>2064.0</c:v>
                </c:pt>
                <c:pt idx="1265">
                  <c:v>2063.0</c:v>
                </c:pt>
                <c:pt idx="1266">
                  <c:v>2062.0</c:v>
                </c:pt>
                <c:pt idx="1267">
                  <c:v>2061.0</c:v>
                </c:pt>
                <c:pt idx="1268">
                  <c:v>2060.0</c:v>
                </c:pt>
                <c:pt idx="1269">
                  <c:v>2059.0</c:v>
                </c:pt>
                <c:pt idx="1270">
                  <c:v>2058.0</c:v>
                </c:pt>
                <c:pt idx="1271">
                  <c:v>2057.0</c:v>
                </c:pt>
                <c:pt idx="1272">
                  <c:v>2056.0</c:v>
                </c:pt>
                <c:pt idx="1273">
                  <c:v>2055.0</c:v>
                </c:pt>
                <c:pt idx="1274">
                  <c:v>2054.0</c:v>
                </c:pt>
                <c:pt idx="1275">
                  <c:v>2053.0</c:v>
                </c:pt>
                <c:pt idx="1276">
                  <c:v>2052.0</c:v>
                </c:pt>
                <c:pt idx="1277">
                  <c:v>2051.0</c:v>
                </c:pt>
                <c:pt idx="1278">
                  <c:v>2050.0</c:v>
                </c:pt>
                <c:pt idx="1279">
                  <c:v>2049.0</c:v>
                </c:pt>
                <c:pt idx="1280">
                  <c:v>2048.0</c:v>
                </c:pt>
                <c:pt idx="1281">
                  <c:v>2047.0</c:v>
                </c:pt>
                <c:pt idx="1282">
                  <c:v>2046.0</c:v>
                </c:pt>
                <c:pt idx="1283">
                  <c:v>2045.0</c:v>
                </c:pt>
                <c:pt idx="1284">
                  <c:v>2044.0</c:v>
                </c:pt>
                <c:pt idx="1285">
                  <c:v>2043.0</c:v>
                </c:pt>
                <c:pt idx="1286">
                  <c:v>2042.0</c:v>
                </c:pt>
                <c:pt idx="1287">
                  <c:v>2041.0</c:v>
                </c:pt>
                <c:pt idx="1288">
                  <c:v>2040.0</c:v>
                </c:pt>
                <c:pt idx="1289">
                  <c:v>2039.0</c:v>
                </c:pt>
                <c:pt idx="1290">
                  <c:v>2038.0</c:v>
                </c:pt>
                <c:pt idx="1291">
                  <c:v>2037.0</c:v>
                </c:pt>
                <c:pt idx="1292">
                  <c:v>2036.0</c:v>
                </c:pt>
                <c:pt idx="1293">
                  <c:v>2035.0</c:v>
                </c:pt>
                <c:pt idx="1294">
                  <c:v>2034.0</c:v>
                </c:pt>
                <c:pt idx="1295">
                  <c:v>2033.0</c:v>
                </c:pt>
                <c:pt idx="1296">
                  <c:v>2032.0</c:v>
                </c:pt>
                <c:pt idx="1297">
                  <c:v>2031.0</c:v>
                </c:pt>
                <c:pt idx="1298">
                  <c:v>2030.0</c:v>
                </c:pt>
                <c:pt idx="1299">
                  <c:v>2029.0</c:v>
                </c:pt>
                <c:pt idx="1300">
                  <c:v>2028.0</c:v>
                </c:pt>
                <c:pt idx="1301">
                  <c:v>2027.0</c:v>
                </c:pt>
                <c:pt idx="1302">
                  <c:v>2026.0</c:v>
                </c:pt>
                <c:pt idx="1303">
                  <c:v>2025.0</c:v>
                </c:pt>
                <c:pt idx="1304">
                  <c:v>2024.0</c:v>
                </c:pt>
                <c:pt idx="1305">
                  <c:v>2023.0</c:v>
                </c:pt>
                <c:pt idx="1306">
                  <c:v>2022.0</c:v>
                </c:pt>
                <c:pt idx="1307">
                  <c:v>2021.0</c:v>
                </c:pt>
                <c:pt idx="1308">
                  <c:v>2020.0</c:v>
                </c:pt>
                <c:pt idx="1309">
                  <c:v>2019.0</c:v>
                </c:pt>
                <c:pt idx="1310">
                  <c:v>2018.0</c:v>
                </c:pt>
                <c:pt idx="1311">
                  <c:v>2017.0</c:v>
                </c:pt>
                <c:pt idx="1312">
                  <c:v>2016.0</c:v>
                </c:pt>
                <c:pt idx="1313">
                  <c:v>2015.0</c:v>
                </c:pt>
                <c:pt idx="1314">
                  <c:v>2014.0</c:v>
                </c:pt>
                <c:pt idx="1315">
                  <c:v>2013.0</c:v>
                </c:pt>
                <c:pt idx="1316">
                  <c:v>2012.0</c:v>
                </c:pt>
                <c:pt idx="1317">
                  <c:v>2011.0</c:v>
                </c:pt>
                <c:pt idx="1318">
                  <c:v>2010.0</c:v>
                </c:pt>
                <c:pt idx="1319">
                  <c:v>2009.0</c:v>
                </c:pt>
                <c:pt idx="1320">
                  <c:v>2008.0</c:v>
                </c:pt>
                <c:pt idx="1321">
                  <c:v>2007.0</c:v>
                </c:pt>
                <c:pt idx="1322">
                  <c:v>2006.0</c:v>
                </c:pt>
                <c:pt idx="1323">
                  <c:v>2005.0</c:v>
                </c:pt>
                <c:pt idx="1324">
                  <c:v>2004.0</c:v>
                </c:pt>
                <c:pt idx="1325">
                  <c:v>2003.0</c:v>
                </c:pt>
                <c:pt idx="1326">
                  <c:v>2002.0</c:v>
                </c:pt>
                <c:pt idx="1327">
                  <c:v>2001.0</c:v>
                </c:pt>
                <c:pt idx="1328">
                  <c:v>2000.0</c:v>
                </c:pt>
                <c:pt idx="1329">
                  <c:v>1999.0</c:v>
                </c:pt>
                <c:pt idx="1330">
                  <c:v>1998.0</c:v>
                </c:pt>
                <c:pt idx="1331">
                  <c:v>1997.0</c:v>
                </c:pt>
                <c:pt idx="1332">
                  <c:v>1996.0</c:v>
                </c:pt>
                <c:pt idx="1333">
                  <c:v>1995.0</c:v>
                </c:pt>
                <c:pt idx="1334">
                  <c:v>1994.0</c:v>
                </c:pt>
                <c:pt idx="1335">
                  <c:v>1993.0</c:v>
                </c:pt>
                <c:pt idx="1336">
                  <c:v>1992.0</c:v>
                </c:pt>
                <c:pt idx="1337">
                  <c:v>1991.0</c:v>
                </c:pt>
                <c:pt idx="1338">
                  <c:v>1990.0</c:v>
                </c:pt>
                <c:pt idx="1339">
                  <c:v>1989.0</c:v>
                </c:pt>
                <c:pt idx="1340">
                  <c:v>1988.0</c:v>
                </c:pt>
                <c:pt idx="1341">
                  <c:v>1987.0</c:v>
                </c:pt>
                <c:pt idx="1342">
                  <c:v>1986.0</c:v>
                </c:pt>
                <c:pt idx="1343">
                  <c:v>1985.0</c:v>
                </c:pt>
                <c:pt idx="1344">
                  <c:v>1984.0</c:v>
                </c:pt>
                <c:pt idx="1345">
                  <c:v>1983.0</c:v>
                </c:pt>
                <c:pt idx="1346">
                  <c:v>1982.0</c:v>
                </c:pt>
                <c:pt idx="1347">
                  <c:v>1981.0</c:v>
                </c:pt>
                <c:pt idx="1348">
                  <c:v>1980.0</c:v>
                </c:pt>
                <c:pt idx="1349">
                  <c:v>1979.0</c:v>
                </c:pt>
                <c:pt idx="1350">
                  <c:v>1978.0</c:v>
                </c:pt>
                <c:pt idx="1351">
                  <c:v>1977.0</c:v>
                </c:pt>
                <c:pt idx="1352">
                  <c:v>1976.0</c:v>
                </c:pt>
                <c:pt idx="1353">
                  <c:v>1975.0</c:v>
                </c:pt>
                <c:pt idx="1354">
                  <c:v>1974.0</c:v>
                </c:pt>
                <c:pt idx="1355">
                  <c:v>1973.0</c:v>
                </c:pt>
                <c:pt idx="1356">
                  <c:v>1972.0</c:v>
                </c:pt>
                <c:pt idx="1357">
                  <c:v>1971.0</c:v>
                </c:pt>
                <c:pt idx="1358">
                  <c:v>1970.0</c:v>
                </c:pt>
                <c:pt idx="1359">
                  <c:v>1969.0</c:v>
                </c:pt>
                <c:pt idx="1360">
                  <c:v>1968.0</c:v>
                </c:pt>
                <c:pt idx="1361">
                  <c:v>1967.0</c:v>
                </c:pt>
                <c:pt idx="1362">
                  <c:v>1966.0</c:v>
                </c:pt>
                <c:pt idx="1363">
                  <c:v>1965.0</c:v>
                </c:pt>
                <c:pt idx="1364">
                  <c:v>1964.0</c:v>
                </c:pt>
                <c:pt idx="1365">
                  <c:v>1963.0</c:v>
                </c:pt>
                <c:pt idx="1366">
                  <c:v>1962.0</c:v>
                </c:pt>
                <c:pt idx="1367">
                  <c:v>1961.0</c:v>
                </c:pt>
                <c:pt idx="1368">
                  <c:v>1960.0</c:v>
                </c:pt>
                <c:pt idx="1369">
                  <c:v>1959.0</c:v>
                </c:pt>
                <c:pt idx="1370">
                  <c:v>1958.0</c:v>
                </c:pt>
                <c:pt idx="1371">
                  <c:v>1957.0</c:v>
                </c:pt>
                <c:pt idx="1372">
                  <c:v>1956.0</c:v>
                </c:pt>
                <c:pt idx="1373">
                  <c:v>1955.0</c:v>
                </c:pt>
                <c:pt idx="1374">
                  <c:v>1954.0</c:v>
                </c:pt>
                <c:pt idx="1375">
                  <c:v>1953.0</c:v>
                </c:pt>
                <c:pt idx="1376">
                  <c:v>1952.0</c:v>
                </c:pt>
                <c:pt idx="1377">
                  <c:v>1951.0</c:v>
                </c:pt>
                <c:pt idx="1378">
                  <c:v>1950.0</c:v>
                </c:pt>
                <c:pt idx="1379">
                  <c:v>1949.0</c:v>
                </c:pt>
                <c:pt idx="1380">
                  <c:v>1948.0</c:v>
                </c:pt>
                <c:pt idx="1381">
                  <c:v>1947.0</c:v>
                </c:pt>
                <c:pt idx="1382">
                  <c:v>1946.0</c:v>
                </c:pt>
                <c:pt idx="1383">
                  <c:v>1945.0</c:v>
                </c:pt>
                <c:pt idx="1384">
                  <c:v>1944.0</c:v>
                </c:pt>
                <c:pt idx="1385">
                  <c:v>1943.0</c:v>
                </c:pt>
                <c:pt idx="1386">
                  <c:v>1942.0</c:v>
                </c:pt>
                <c:pt idx="1387">
                  <c:v>1941.0</c:v>
                </c:pt>
                <c:pt idx="1388">
                  <c:v>1940.0</c:v>
                </c:pt>
                <c:pt idx="1389">
                  <c:v>1939.0</c:v>
                </c:pt>
                <c:pt idx="1390">
                  <c:v>1938.0</c:v>
                </c:pt>
                <c:pt idx="1391">
                  <c:v>1937.0</c:v>
                </c:pt>
                <c:pt idx="1392">
                  <c:v>1936.0</c:v>
                </c:pt>
                <c:pt idx="1393">
                  <c:v>1935.0</c:v>
                </c:pt>
                <c:pt idx="1394">
                  <c:v>1934.0</c:v>
                </c:pt>
                <c:pt idx="1395">
                  <c:v>1933.0</c:v>
                </c:pt>
                <c:pt idx="1396">
                  <c:v>1932.0</c:v>
                </c:pt>
                <c:pt idx="1397">
                  <c:v>1931.0</c:v>
                </c:pt>
                <c:pt idx="1398">
                  <c:v>1930.0</c:v>
                </c:pt>
                <c:pt idx="1399">
                  <c:v>1929.0</c:v>
                </c:pt>
                <c:pt idx="1400">
                  <c:v>1928.0</c:v>
                </c:pt>
                <c:pt idx="1401">
                  <c:v>1927.0</c:v>
                </c:pt>
                <c:pt idx="1402">
                  <c:v>1926.0</c:v>
                </c:pt>
                <c:pt idx="1403">
                  <c:v>1925.0</c:v>
                </c:pt>
                <c:pt idx="1404">
                  <c:v>1924.0</c:v>
                </c:pt>
                <c:pt idx="1405">
                  <c:v>1923.0</c:v>
                </c:pt>
                <c:pt idx="1406">
                  <c:v>1922.0</c:v>
                </c:pt>
                <c:pt idx="1407">
                  <c:v>1921.0</c:v>
                </c:pt>
                <c:pt idx="1408">
                  <c:v>1920.0</c:v>
                </c:pt>
                <c:pt idx="1409">
                  <c:v>1919.0</c:v>
                </c:pt>
                <c:pt idx="1410">
                  <c:v>1918.0</c:v>
                </c:pt>
                <c:pt idx="1411">
                  <c:v>1917.0</c:v>
                </c:pt>
                <c:pt idx="1412">
                  <c:v>1916.0</c:v>
                </c:pt>
                <c:pt idx="1413">
                  <c:v>1915.0</c:v>
                </c:pt>
                <c:pt idx="1414">
                  <c:v>1914.0</c:v>
                </c:pt>
                <c:pt idx="1415">
                  <c:v>1913.0</c:v>
                </c:pt>
                <c:pt idx="1416">
                  <c:v>1912.0</c:v>
                </c:pt>
                <c:pt idx="1417">
                  <c:v>1911.0</c:v>
                </c:pt>
                <c:pt idx="1418">
                  <c:v>1910.0</c:v>
                </c:pt>
                <c:pt idx="1419">
                  <c:v>1909.0</c:v>
                </c:pt>
                <c:pt idx="1420">
                  <c:v>1908.0</c:v>
                </c:pt>
                <c:pt idx="1421">
                  <c:v>1907.0</c:v>
                </c:pt>
                <c:pt idx="1422">
                  <c:v>1906.0</c:v>
                </c:pt>
                <c:pt idx="1423">
                  <c:v>1905.0</c:v>
                </c:pt>
                <c:pt idx="1424">
                  <c:v>1904.0</c:v>
                </c:pt>
                <c:pt idx="1425">
                  <c:v>1903.0</c:v>
                </c:pt>
                <c:pt idx="1426">
                  <c:v>1902.0</c:v>
                </c:pt>
                <c:pt idx="1427">
                  <c:v>1901.0</c:v>
                </c:pt>
                <c:pt idx="1428">
                  <c:v>1900.0</c:v>
                </c:pt>
                <c:pt idx="1429">
                  <c:v>1899.0</c:v>
                </c:pt>
                <c:pt idx="1430">
                  <c:v>1898.0</c:v>
                </c:pt>
                <c:pt idx="1431">
                  <c:v>1897.0</c:v>
                </c:pt>
                <c:pt idx="1432">
                  <c:v>1896.0</c:v>
                </c:pt>
                <c:pt idx="1433">
                  <c:v>1895.0</c:v>
                </c:pt>
                <c:pt idx="1434">
                  <c:v>1894.0</c:v>
                </c:pt>
                <c:pt idx="1435">
                  <c:v>1893.0</c:v>
                </c:pt>
                <c:pt idx="1436">
                  <c:v>1892.0</c:v>
                </c:pt>
                <c:pt idx="1437">
                  <c:v>1891.0</c:v>
                </c:pt>
                <c:pt idx="1438">
                  <c:v>1890.0</c:v>
                </c:pt>
                <c:pt idx="1439">
                  <c:v>1889.0</c:v>
                </c:pt>
                <c:pt idx="1440">
                  <c:v>1888.0</c:v>
                </c:pt>
                <c:pt idx="1441">
                  <c:v>1887.0</c:v>
                </c:pt>
                <c:pt idx="1442">
                  <c:v>1886.0</c:v>
                </c:pt>
                <c:pt idx="1443">
                  <c:v>1885.0</c:v>
                </c:pt>
                <c:pt idx="1444">
                  <c:v>1884.0</c:v>
                </c:pt>
                <c:pt idx="1445">
                  <c:v>1883.0</c:v>
                </c:pt>
                <c:pt idx="1446">
                  <c:v>1882.0</c:v>
                </c:pt>
                <c:pt idx="1447">
                  <c:v>1881.0</c:v>
                </c:pt>
                <c:pt idx="1448">
                  <c:v>1880.0</c:v>
                </c:pt>
                <c:pt idx="1449">
                  <c:v>1879.0</c:v>
                </c:pt>
                <c:pt idx="1450">
                  <c:v>1878.0</c:v>
                </c:pt>
                <c:pt idx="1451">
                  <c:v>1877.0</c:v>
                </c:pt>
                <c:pt idx="1452">
                  <c:v>1876.0</c:v>
                </c:pt>
                <c:pt idx="1453">
                  <c:v>1875.0</c:v>
                </c:pt>
                <c:pt idx="1454">
                  <c:v>1874.0</c:v>
                </c:pt>
                <c:pt idx="1455">
                  <c:v>1873.0</c:v>
                </c:pt>
                <c:pt idx="1456">
                  <c:v>1872.0</c:v>
                </c:pt>
                <c:pt idx="1457">
                  <c:v>1871.0</c:v>
                </c:pt>
                <c:pt idx="1458">
                  <c:v>1870.0</c:v>
                </c:pt>
                <c:pt idx="1459">
                  <c:v>1869.0</c:v>
                </c:pt>
                <c:pt idx="1460">
                  <c:v>1868.0</c:v>
                </c:pt>
                <c:pt idx="1461">
                  <c:v>1867.0</c:v>
                </c:pt>
                <c:pt idx="1462">
                  <c:v>1866.0</c:v>
                </c:pt>
                <c:pt idx="1463">
                  <c:v>1865.0</c:v>
                </c:pt>
                <c:pt idx="1464">
                  <c:v>1864.0</c:v>
                </c:pt>
                <c:pt idx="1465">
                  <c:v>1863.0</c:v>
                </c:pt>
                <c:pt idx="1466">
                  <c:v>1862.0</c:v>
                </c:pt>
                <c:pt idx="1467">
                  <c:v>1861.0</c:v>
                </c:pt>
                <c:pt idx="1468">
                  <c:v>1860.0</c:v>
                </c:pt>
                <c:pt idx="1469">
                  <c:v>1859.0</c:v>
                </c:pt>
                <c:pt idx="1470">
                  <c:v>1858.0</c:v>
                </c:pt>
                <c:pt idx="1471">
                  <c:v>1857.0</c:v>
                </c:pt>
                <c:pt idx="1472">
                  <c:v>1856.0</c:v>
                </c:pt>
                <c:pt idx="1473">
                  <c:v>1855.0</c:v>
                </c:pt>
                <c:pt idx="1474">
                  <c:v>1854.0</c:v>
                </c:pt>
                <c:pt idx="1475">
                  <c:v>1853.0</c:v>
                </c:pt>
                <c:pt idx="1476">
                  <c:v>1852.0</c:v>
                </c:pt>
                <c:pt idx="1477">
                  <c:v>1851.0</c:v>
                </c:pt>
                <c:pt idx="1478">
                  <c:v>1850.0</c:v>
                </c:pt>
                <c:pt idx="1479">
                  <c:v>1849.0</c:v>
                </c:pt>
                <c:pt idx="1480">
                  <c:v>1848.0</c:v>
                </c:pt>
                <c:pt idx="1481">
                  <c:v>1847.0</c:v>
                </c:pt>
                <c:pt idx="1482">
                  <c:v>1846.0</c:v>
                </c:pt>
                <c:pt idx="1483">
                  <c:v>1845.0</c:v>
                </c:pt>
                <c:pt idx="1484">
                  <c:v>1844.0</c:v>
                </c:pt>
                <c:pt idx="1485">
                  <c:v>1843.0</c:v>
                </c:pt>
                <c:pt idx="1486">
                  <c:v>1842.0</c:v>
                </c:pt>
                <c:pt idx="1487">
                  <c:v>1841.0</c:v>
                </c:pt>
                <c:pt idx="1488">
                  <c:v>1840.0</c:v>
                </c:pt>
                <c:pt idx="1489">
                  <c:v>1839.0</c:v>
                </c:pt>
                <c:pt idx="1490">
                  <c:v>1838.0</c:v>
                </c:pt>
                <c:pt idx="1491">
                  <c:v>1837.0</c:v>
                </c:pt>
                <c:pt idx="1492">
                  <c:v>1836.0</c:v>
                </c:pt>
                <c:pt idx="1493">
                  <c:v>1835.0</c:v>
                </c:pt>
                <c:pt idx="1494">
                  <c:v>1834.0</c:v>
                </c:pt>
                <c:pt idx="1495">
                  <c:v>1833.0</c:v>
                </c:pt>
                <c:pt idx="1496">
                  <c:v>1832.0</c:v>
                </c:pt>
                <c:pt idx="1497">
                  <c:v>1831.0</c:v>
                </c:pt>
                <c:pt idx="1498">
                  <c:v>1830.0</c:v>
                </c:pt>
                <c:pt idx="1499">
                  <c:v>1829.0</c:v>
                </c:pt>
                <c:pt idx="1500">
                  <c:v>1828.0</c:v>
                </c:pt>
                <c:pt idx="1501">
                  <c:v>1827.0</c:v>
                </c:pt>
                <c:pt idx="1502">
                  <c:v>1826.0</c:v>
                </c:pt>
                <c:pt idx="1503">
                  <c:v>1825.0</c:v>
                </c:pt>
                <c:pt idx="1504">
                  <c:v>1824.0</c:v>
                </c:pt>
                <c:pt idx="1505">
                  <c:v>1823.0</c:v>
                </c:pt>
                <c:pt idx="1506">
                  <c:v>1822.0</c:v>
                </c:pt>
                <c:pt idx="1507">
                  <c:v>1821.0</c:v>
                </c:pt>
                <c:pt idx="1508">
                  <c:v>1820.0</c:v>
                </c:pt>
                <c:pt idx="1509">
                  <c:v>1819.0</c:v>
                </c:pt>
                <c:pt idx="1510">
                  <c:v>1818.0</c:v>
                </c:pt>
                <c:pt idx="1511">
                  <c:v>1817.0</c:v>
                </c:pt>
                <c:pt idx="1512">
                  <c:v>1816.0</c:v>
                </c:pt>
                <c:pt idx="1513">
                  <c:v>1815.0</c:v>
                </c:pt>
                <c:pt idx="1514">
                  <c:v>1814.0</c:v>
                </c:pt>
                <c:pt idx="1515">
                  <c:v>1813.0</c:v>
                </c:pt>
                <c:pt idx="1516">
                  <c:v>1812.0</c:v>
                </c:pt>
                <c:pt idx="1517">
                  <c:v>1811.0</c:v>
                </c:pt>
                <c:pt idx="1518">
                  <c:v>1810.0</c:v>
                </c:pt>
                <c:pt idx="1519">
                  <c:v>1809.0</c:v>
                </c:pt>
                <c:pt idx="1520">
                  <c:v>1808.0</c:v>
                </c:pt>
                <c:pt idx="1521">
                  <c:v>1807.0</c:v>
                </c:pt>
                <c:pt idx="1522">
                  <c:v>1806.0</c:v>
                </c:pt>
                <c:pt idx="1523">
                  <c:v>1805.0</c:v>
                </c:pt>
                <c:pt idx="1524">
                  <c:v>1804.0</c:v>
                </c:pt>
                <c:pt idx="1525">
                  <c:v>1803.0</c:v>
                </c:pt>
                <c:pt idx="1526">
                  <c:v>1802.0</c:v>
                </c:pt>
                <c:pt idx="1527">
                  <c:v>1801.0</c:v>
                </c:pt>
                <c:pt idx="1528">
                  <c:v>1800.0</c:v>
                </c:pt>
                <c:pt idx="1529">
                  <c:v>1799.0</c:v>
                </c:pt>
                <c:pt idx="1530">
                  <c:v>1798.0</c:v>
                </c:pt>
                <c:pt idx="1531">
                  <c:v>1797.0</c:v>
                </c:pt>
                <c:pt idx="1532">
                  <c:v>1796.0</c:v>
                </c:pt>
                <c:pt idx="1533">
                  <c:v>1795.0</c:v>
                </c:pt>
                <c:pt idx="1534">
                  <c:v>1794.0</c:v>
                </c:pt>
                <c:pt idx="1535">
                  <c:v>1793.0</c:v>
                </c:pt>
                <c:pt idx="1536">
                  <c:v>1792.0</c:v>
                </c:pt>
                <c:pt idx="1537">
                  <c:v>1791.0</c:v>
                </c:pt>
                <c:pt idx="1538">
                  <c:v>1790.0</c:v>
                </c:pt>
                <c:pt idx="1539">
                  <c:v>1789.0</c:v>
                </c:pt>
                <c:pt idx="1540">
                  <c:v>1788.0</c:v>
                </c:pt>
                <c:pt idx="1541">
                  <c:v>1787.0</c:v>
                </c:pt>
                <c:pt idx="1542">
                  <c:v>1786.0</c:v>
                </c:pt>
                <c:pt idx="1543">
                  <c:v>1785.0</c:v>
                </c:pt>
                <c:pt idx="1544">
                  <c:v>1784.0</c:v>
                </c:pt>
                <c:pt idx="1545">
                  <c:v>1783.0</c:v>
                </c:pt>
                <c:pt idx="1546">
                  <c:v>1782.0</c:v>
                </c:pt>
                <c:pt idx="1547">
                  <c:v>1781.0</c:v>
                </c:pt>
                <c:pt idx="1548">
                  <c:v>1780.0</c:v>
                </c:pt>
                <c:pt idx="1549">
                  <c:v>1779.0</c:v>
                </c:pt>
                <c:pt idx="1550">
                  <c:v>1778.0</c:v>
                </c:pt>
                <c:pt idx="1551">
                  <c:v>1777.0</c:v>
                </c:pt>
                <c:pt idx="1552">
                  <c:v>1776.0</c:v>
                </c:pt>
                <c:pt idx="1553">
                  <c:v>1775.0</c:v>
                </c:pt>
                <c:pt idx="1554">
                  <c:v>1774.0</c:v>
                </c:pt>
                <c:pt idx="1555">
                  <c:v>1773.0</c:v>
                </c:pt>
                <c:pt idx="1556">
                  <c:v>1772.0</c:v>
                </c:pt>
                <c:pt idx="1557">
                  <c:v>1771.0</c:v>
                </c:pt>
                <c:pt idx="1558">
                  <c:v>1770.0</c:v>
                </c:pt>
                <c:pt idx="1559">
                  <c:v>1769.0</c:v>
                </c:pt>
                <c:pt idx="1560">
                  <c:v>1768.0</c:v>
                </c:pt>
                <c:pt idx="1561">
                  <c:v>1767.0</c:v>
                </c:pt>
                <c:pt idx="1562">
                  <c:v>1766.0</c:v>
                </c:pt>
                <c:pt idx="1563">
                  <c:v>1765.0</c:v>
                </c:pt>
                <c:pt idx="1564">
                  <c:v>1764.0</c:v>
                </c:pt>
                <c:pt idx="1565">
                  <c:v>1763.0</c:v>
                </c:pt>
                <c:pt idx="1566">
                  <c:v>1762.0</c:v>
                </c:pt>
                <c:pt idx="1567">
                  <c:v>1761.0</c:v>
                </c:pt>
                <c:pt idx="1568">
                  <c:v>1760.0</c:v>
                </c:pt>
                <c:pt idx="1569">
                  <c:v>1759.0</c:v>
                </c:pt>
                <c:pt idx="1570">
                  <c:v>1758.0</c:v>
                </c:pt>
                <c:pt idx="1571">
                  <c:v>1757.0</c:v>
                </c:pt>
                <c:pt idx="1572">
                  <c:v>1756.0</c:v>
                </c:pt>
                <c:pt idx="1573">
                  <c:v>1755.0</c:v>
                </c:pt>
                <c:pt idx="1574">
                  <c:v>1754.0</c:v>
                </c:pt>
                <c:pt idx="1575">
                  <c:v>1753.0</c:v>
                </c:pt>
                <c:pt idx="1576">
                  <c:v>1752.0</c:v>
                </c:pt>
                <c:pt idx="1577">
                  <c:v>1751.0</c:v>
                </c:pt>
                <c:pt idx="1578">
                  <c:v>1750.0</c:v>
                </c:pt>
                <c:pt idx="1579">
                  <c:v>1749.0</c:v>
                </c:pt>
                <c:pt idx="1580">
                  <c:v>1748.0</c:v>
                </c:pt>
                <c:pt idx="1581">
                  <c:v>1747.0</c:v>
                </c:pt>
                <c:pt idx="1582">
                  <c:v>1746.0</c:v>
                </c:pt>
                <c:pt idx="1583">
                  <c:v>1745.0</c:v>
                </c:pt>
                <c:pt idx="1584">
                  <c:v>1744.0</c:v>
                </c:pt>
                <c:pt idx="1585">
                  <c:v>1743.0</c:v>
                </c:pt>
                <c:pt idx="1586">
                  <c:v>1742.0</c:v>
                </c:pt>
                <c:pt idx="1587">
                  <c:v>1741.0</c:v>
                </c:pt>
                <c:pt idx="1588">
                  <c:v>1740.0</c:v>
                </c:pt>
                <c:pt idx="1589">
                  <c:v>1739.0</c:v>
                </c:pt>
                <c:pt idx="1590">
                  <c:v>1738.0</c:v>
                </c:pt>
                <c:pt idx="1591">
                  <c:v>1737.0</c:v>
                </c:pt>
                <c:pt idx="1592">
                  <c:v>1736.0</c:v>
                </c:pt>
                <c:pt idx="1593">
                  <c:v>1735.0</c:v>
                </c:pt>
                <c:pt idx="1594">
                  <c:v>1734.0</c:v>
                </c:pt>
                <c:pt idx="1595">
                  <c:v>1733.0</c:v>
                </c:pt>
                <c:pt idx="1596">
                  <c:v>1732.0</c:v>
                </c:pt>
                <c:pt idx="1597">
                  <c:v>1731.0</c:v>
                </c:pt>
                <c:pt idx="1598">
                  <c:v>1730.0</c:v>
                </c:pt>
                <c:pt idx="1599">
                  <c:v>1729.0</c:v>
                </c:pt>
                <c:pt idx="1600">
                  <c:v>1728.0</c:v>
                </c:pt>
                <c:pt idx="1601">
                  <c:v>1727.0</c:v>
                </c:pt>
                <c:pt idx="1602">
                  <c:v>1726.0</c:v>
                </c:pt>
                <c:pt idx="1603">
                  <c:v>1725.0</c:v>
                </c:pt>
                <c:pt idx="1604">
                  <c:v>1724.0</c:v>
                </c:pt>
                <c:pt idx="1605">
                  <c:v>1723.0</c:v>
                </c:pt>
                <c:pt idx="1606">
                  <c:v>1722.0</c:v>
                </c:pt>
                <c:pt idx="1607">
                  <c:v>1721.0</c:v>
                </c:pt>
                <c:pt idx="1608">
                  <c:v>1720.0</c:v>
                </c:pt>
                <c:pt idx="1609">
                  <c:v>1719.0</c:v>
                </c:pt>
                <c:pt idx="1610">
                  <c:v>1718.0</c:v>
                </c:pt>
                <c:pt idx="1611">
                  <c:v>1717.0</c:v>
                </c:pt>
                <c:pt idx="1612">
                  <c:v>1716.0</c:v>
                </c:pt>
                <c:pt idx="1613">
                  <c:v>1715.0</c:v>
                </c:pt>
                <c:pt idx="1614">
                  <c:v>1714.0</c:v>
                </c:pt>
                <c:pt idx="1615">
                  <c:v>1713.0</c:v>
                </c:pt>
                <c:pt idx="1616">
                  <c:v>1712.0</c:v>
                </c:pt>
                <c:pt idx="1617">
                  <c:v>1711.0</c:v>
                </c:pt>
                <c:pt idx="1618">
                  <c:v>1710.0</c:v>
                </c:pt>
                <c:pt idx="1619">
                  <c:v>1709.0</c:v>
                </c:pt>
                <c:pt idx="1620">
                  <c:v>1708.0</c:v>
                </c:pt>
                <c:pt idx="1621">
                  <c:v>1707.0</c:v>
                </c:pt>
                <c:pt idx="1622">
                  <c:v>1706.0</c:v>
                </c:pt>
                <c:pt idx="1623">
                  <c:v>1705.0</c:v>
                </c:pt>
                <c:pt idx="1624">
                  <c:v>1704.0</c:v>
                </c:pt>
                <c:pt idx="1625">
                  <c:v>1703.0</c:v>
                </c:pt>
                <c:pt idx="1626">
                  <c:v>1702.0</c:v>
                </c:pt>
                <c:pt idx="1627">
                  <c:v>1701.0</c:v>
                </c:pt>
                <c:pt idx="1628">
                  <c:v>1700.0</c:v>
                </c:pt>
                <c:pt idx="1629">
                  <c:v>1699.0</c:v>
                </c:pt>
                <c:pt idx="1630">
                  <c:v>1698.0</c:v>
                </c:pt>
                <c:pt idx="1631">
                  <c:v>1697.0</c:v>
                </c:pt>
                <c:pt idx="1632">
                  <c:v>1696.0</c:v>
                </c:pt>
                <c:pt idx="1633">
                  <c:v>1695.0</c:v>
                </c:pt>
                <c:pt idx="1634">
                  <c:v>1694.0</c:v>
                </c:pt>
                <c:pt idx="1635">
                  <c:v>1693.0</c:v>
                </c:pt>
                <c:pt idx="1636">
                  <c:v>1692.0</c:v>
                </c:pt>
                <c:pt idx="1637">
                  <c:v>1691.0</c:v>
                </c:pt>
                <c:pt idx="1638">
                  <c:v>1690.0</c:v>
                </c:pt>
                <c:pt idx="1639">
                  <c:v>1689.0</c:v>
                </c:pt>
                <c:pt idx="1640">
                  <c:v>1688.0</c:v>
                </c:pt>
                <c:pt idx="1641">
                  <c:v>1687.0</c:v>
                </c:pt>
                <c:pt idx="1642">
                  <c:v>1686.0</c:v>
                </c:pt>
                <c:pt idx="1643">
                  <c:v>1685.0</c:v>
                </c:pt>
                <c:pt idx="1644">
                  <c:v>1684.0</c:v>
                </c:pt>
                <c:pt idx="1645">
                  <c:v>1683.0</c:v>
                </c:pt>
                <c:pt idx="1646">
                  <c:v>1682.0</c:v>
                </c:pt>
                <c:pt idx="1647">
                  <c:v>1681.0</c:v>
                </c:pt>
                <c:pt idx="1648">
                  <c:v>1680.0</c:v>
                </c:pt>
                <c:pt idx="1649">
                  <c:v>1679.0</c:v>
                </c:pt>
                <c:pt idx="1650">
                  <c:v>1678.0</c:v>
                </c:pt>
                <c:pt idx="1651">
                  <c:v>1677.0</c:v>
                </c:pt>
                <c:pt idx="1652">
                  <c:v>1676.0</c:v>
                </c:pt>
                <c:pt idx="1653">
                  <c:v>1675.0</c:v>
                </c:pt>
                <c:pt idx="1654">
                  <c:v>1674.0</c:v>
                </c:pt>
                <c:pt idx="1655">
                  <c:v>1673.0</c:v>
                </c:pt>
                <c:pt idx="1656">
                  <c:v>1672.0</c:v>
                </c:pt>
                <c:pt idx="1657">
                  <c:v>1671.0</c:v>
                </c:pt>
                <c:pt idx="1658">
                  <c:v>1670.0</c:v>
                </c:pt>
                <c:pt idx="1659">
                  <c:v>1669.0</c:v>
                </c:pt>
                <c:pt idx="1660">
                  <c:v>1668.0</c:v>
                </c:pt>
                <c:pt idx="1661">
                  <c:v>1667.0</c:v>
                </c:pt>
                <c:pt idx="1662">
                  <c:v>1666.0</c:v>
                </c:pt>
                <c:pt idx="1663">
                  <c:v>1665.0</c:v>
                </c:pt>
                <c:pt idx="1664">
                  <c:v>1664.0</c:v>
                </c:pt>
                <c:pt idx="1665">
                  <c:v>1663.0</c:v>
                </c:pt>
                <c:pt idx="1666">
                  <c:v>1662.0</c:v>
                </c:pt>
                <c:pt idx="1667">
                  <c:v>1661.0</c:v>
                </c:pt>
                <c:pt idx="1668">
                  <c:v>1660.0</c:v>
                </c:pt>
                <c:pt idx="1669">
                  <c:v>1659.0</c:v>
                </c:pt>
                <c:pt idx="1670">
                  <c:v>1658.0</c:v>
                </c:pt>
                <c:pt idx="1671">
                  <c:v>1657.0</c:v>
                </c:pt>
                <c:pt idx="1672">
                  <c:v>1656.0</c:v>
                </c:pt>
                <c:pt idx="1673">
                  <c:v>1655.0</c:v>
                </c:pt>
                <c:pt idx="1674">
                  <c:v>1654.0</c:v>
                </c:pt>
                <c:pt idx="1675">
                  <c:v>1653.0</c:v>
                </c:pt>
                <c:pt idx="1676">
                  <c:v>1652.0</c:v>
                </c:pt>
                <c:pt idx="1677">
                  <c:v>1651.0</c:v>
                </c:pt>
                <c:pt idx="1678">
                  <c:v>1650.0</c:v>
                </c:pt>
                <c:pt idx="1679">
                  <c:v>1649.0</c:v>
                </c:pt>
                <c:pt idx="1680">
                  <c:v>1648.0</c:v>
                </c:pt>
                <c:pt idx="1681">
                  <c:v>1647.0</c:v>
                </c:pt>
                <c:pt idx="1682">
                  <c:v>1646.0</c:v>
                </c:pt>
                <c:pt idx="1683">
                  <c:v>1645.0</c:v>
                </c:pt>
                <c:pt idx="1684">
                  <c:v>1644.0</c:v>
                </c:pt>
                <c:pt idx="1685">
                  <c:v>1643.0</c:v>
                </c:pt>
                <c:pt idx="1686">
                  <c:v>1642.0</c:v>
                </c:pt>
                <c:pt idx="1687">
                  <c:v>1641.0</c:v>
                </c:pt>
                <c:pt idx="1688">
                  <c:v>1640.0</c:v>
                </c:pt>
                <c:pt idx="1689">
                  <c:v>1639.0</c:v>
                </c:pt>
                <c:pt idx="1690">
                  <c:v>1638.0</c:v>
                </c:pt>
                <c:pt idx="1691">
                  <c:v>1637.0</c:v>
                </c:pt>
                <c:pt idx="1692">
                  <c:v>1636.0</c:v>
                </c:pt>
                <c:pt idx="1693">
                  <c:v>1635.0</c:v>
                </c:pt>
                <c:pt idx="1694">
                  <c:v>1634.0</c:v>
                </c:pt>
                <c:pt idx="1695">
                  <c:v>1633.0</c:v>
                </c:pt>
                <c:pt idx="1696">
                  <c:v>1632.0</c:v>
                </c:pt>
                <c:pt idx="1697">
                  <c:v>1631.0</c:v>
                </c:pt>
                <c:pt idx="1698">
                  <c:v>1630.0</c:v>
                </c:pt>
                <c:pt idx="1699">
                  <c:v>1629.0</c:v>
                </c:pt>
                <c:pt idx="1700">
                  <c:v>1628.0</c:v>
                </c:pt>
                <c:pt idx="1701">
                  <c:v>1627.0</c:v>
                </c:pt>
                <c:pt idx="1702">
                  <c:v>1626.0</c:v>
                </c:pt>
                <c:pt idx="1703">
                  <c:v>1625.0</c:v>
                </c:pt>
                <c:pt idx="1704">
                  <c:v>1624.0</c:v>
                </c:pt>
                <c:pt idx="1705">
                  <c:v>1623.0</c:v>
                </c:pt>
                <c:pt idx="1706">
                  <c:v>1622.0</c:v>
                </c:pt>
                <c:pt idx="1707">
                  <c:v>1621.0</c:v>
                </c:pt>
                <c:pt idx="1708">
                  <c:v>1620.0</c:v>
                </c:pt>
                <c:pt idx="1709">
                  <c:v>1619.0</c:v>
                </c:pt>
                <c:pt idx="1710">
                  <c:v>1618.0</c:v>
                </c:pt>
                <c:pt idx="1711">
                  <c:v>1617.0</c:v>
                </c:pt>
                <c:pt idx="1712">
                  <c:v>1616.0</c:v>
                </c:pt>
                <c:pt idx="1713">
                  <c:v>1615.0</c:v>
                </c:pt>
                <c:pt idx="1714">
                  <c:v>1614.0</c:v>
                </c:pt>
                <c:pt idx="1715">
                  <c:v>1613.0</c:v>
                </c:pt>
                <c:pt idx="1716">
                  <c:v>1612.0</c:v>
                </c:pt>
                <c:pt idx="1717">
                  <c:v>1611.0</c:v>
                </c:pt>
                <c:pt idx="1718">
                  <c:v>1610.0</c:v>
                </c:pt>
                <c:pt idx="1719">
                  <c:v>1609.0</c:v>
                </c:pt>
                <c:pt idx="1720">
                  <c:v>1608.0</c:v>
                </c:pt>
                <c:pt idx="1721">
                  <c:v>1607.0</c:v>
                </c:pt>
                <c:pt idx="1722">
                  <c:v>1606.0</c:v>
                </c:pt>
                <c:pt idx="1723">
                  <c:v>1605.0</c:v>
                </c:pt>
                <c:pt idx="1724">
                  <c:v>1604.0</c:v>
                </c:pt>
                <c:pt idx="1725">
                  <c:v>1603.0</c:v>
                </c:pt>
                <c:pt idx="1726">
                  <c:v>1602.0</c:v>
                </c:pt>
                <c:pt idx="1727">
                  <c:v>1601.0</c:v>
                </c:pt>
                <c:pt idx="1728">
                  <c:v>1600.0</c:v>
                </c:pt>
                <c:pt idx="1729">
                  <c:v>1599.0</c:v>
                </c:pt>
                <c:pt idx="1730">
                  <c:v>1598.0</c:v>
                </c:pt>
                <c:pt idx="1731">
                  <c:v>1597.0</c:v>
                </c:pt>
                <c:pt idx="1732">
                  <c:v>1596.0</c:v>
                </c:pt>
                <c:pt idx="1733">
                  <c:v>1595.0</c:v>
                </c:pt>
                <c:pt idx="1734">
                  <c:v>1594.0</c:v>
                </c:pt>
                <c:pt idx="1735">
                  <c:v>1593.0</c:v>
                </c:pt>
                <c:pt idx="1736">
                  <c:v>1592.0</c:v>
                </c:pt>
                <c:pt idx="1737">
                  <c:v>1591.0</c:v>
                </c:pt>
                <c:pt idx="1738">
                  <c:v>1590.0</c:v>
                </c:pt>
                <c:pt idx="1739">
                  <c:v>1589.0</c:v>
                </c:pt>
                <c:pt idx="1740">
                  <c:v>1588.0</c:v>
                </c:pt>
                <c:pt idx="1741">
                  <c:v>1587.0</c:v>
                </c:pt>
                <c:pt idx="1742">
                  <c:v>1586.0</c:v>
                </c:pt>
                <c:pt idx="1743">
                  <c:v>1585.0</c:v>
                </c:pt>
                <c:pt idx="1744">
                  <c:v>1584.0</c:v>
                </c:pt>
                <c:pt idx="1745">
                  <c:v>1583.0</c:v>
                </c:pt>
                <c:pt idx="1746">
                  <c:v>1582.0</c:v>
                </c:pt>
                <c:pt idx="1747">
                  <c:v>1581.0</c:v>
                </c:pt>
                <c:pt idx="1748">
                  <c:v>1580.0</c:v>
                </c:pt>
                <c:pt idx="1749">
                  <c:v>1579.0</c:v>
                </c:pt>
                <c:pt idx="1750">
                  <c:v>1578.0</c:v>
                </c:pt>
                <c:pt idx="1751">
                  <c:v>1577.0</c:v>
                </c:pt>
                <c:pt idx="1752">
                  <c:v>1576.0</c:v>
                </c:pt>
                <c:pt idx="1753">
                  <c:v>1575.0</c:v>
                </c:pt>
                <c:pt idx="1754">
                  <c:v>1574.0</c:v>
                </c:pt>
                <c:pt idx="1755">
                  <c:v>1573.0</c:v>
                </c:pt>
                <c:pt idx="1756">
                  <c:v>1572.0</c:v>
                </c:pt>
                <c:pt idx="1757">
                  <c:v>1571.0</c:v>
                </c:pt>
                <c:pt idx="1758">
                  <c:v>1570.0</c:v>
                </c:pt>
                <c:pt idx="1759">
                  <c:v>1569.0</c:v>
                </c:pt>
                <c:pt idx="1760">
                  <c:v>1568.0</c:v>
                </c:pt>
                <c:pt idx="1761">
                  <c:v>1567.0</c:v>
                </c:pt>
                <c:pt idx="1762">
                  <c:v>1566.0</c:v>
                </c:pt>
                <c:pt idx="1763">
                  <c:v>1565.0</c:v>
                </c:pt>
                <c:pt idx="1764">
                  <c:v>1564.0</c:v>
                </c:pt>
                <c:pt idx="1765">
                  <c:v>1563.0</c:v>
                </c:pt>
                <c:pt idx="1766">
                  <c:v>1562.0</c:v>
                </c:pt>
                <c:pt idx="1767">
                  <c:v>1561.0</c:v>
                </c:pt>
                <c:pt idx="1768">
                  <c:v>1560.0</c:v>
                </c:pt>
                <c:pt idx="1769">
                  <c:v>1559.0</c:v>
                </c:pt>
                <c:pt idx="1770">
                  <c:v>1558.0</c:v>
                </c:pt>
                <c:pt idx="1771">
                  <c:v>1557.0</c:v>
                </c:pt>
                <c:pt idx="1772">
                  <c:v>1556.0</c:v>
                </c:pt>
                <c:pt idx="1773">
                  <c:v>1555.0</c:v>
                </c:pt>
                <c:pt idx="1774">
                  <c:v>1554.0</c:v>
                </c:pt>
                <c:pt idx="1775">
                  <c:v>1553.0</c:v>
                </c:pt>
                <c:pt idx="1776">
                  <c:v>1552.0</c:v>
                </c:pt>
                <c:pt idx="1777">
                  <c:v>1551.0</c:v>
                </c:pt>
                <c:pt idx="1778">
                  <c:v>1550.0</c:v>
                </c:pt>
                <c:pt idx="1779">
                  <c:v>1549.0</c:v>
                </c:pt>
                <c:pt idx="1780">
                  <c:v>1548.0</c:v>
                </c:pt>
                <c:pt idx="1781">
                  <c:v>1547.0</c:v>
                </c:pt>
                <c:pt idx="1782">
                  <c:v>1546.0</c:v>
                </c:pt>
                <c:pt idx="1783">
                  <c:v>1545.0</c:v>
                </c:pt>
                <c:pt idx="1784">
                  <c:v>1544.0</c:v>
                </c:pt>
                <c:pt idx="1785">
                  <c:v>1543.0</c:v>
                </c:pt>
                <c:pt idx="1786">
                  <c:v>1542.0</c:v>
                </c:pt>
                <c:pt idx="1787">
                  <c:v>1541.0</c:v>
                </c:pt>
                <c:pt idx="1788">
                  <c:v>1540.0</c:v>
                </c:pt>
                <c:pt idx="1789">
                  <c:v>1539.0</c:v>
                </c:pt>
                <c:pt idx="1790">
                  <c:v>1538.0</c:v>
                </c:pt>
                <c:pt idx="1791">
                  <c:v>1537.0</c:v>
                </c:pt>
                <c:pt idx="1792">
                  <c:v>1536.0</c:v>
                </c:pt>
                <c:pt idx="1793">
                  <c:v>1535.0</c:v>
                </c:pt>
                <c:pt idx="1794">
                  <c:v>1534.0</c:v>
                </c:pt>
                <c:pt idx="1795">
                  <c:v>1533.0</c:v>
                </c:pt>
                <c:pt idx="1796">
                  <c:v>1532.0</c:v>
                </c:pt>
                <c:pt idx="1797">
                  <c:v>1531.0</c:v>
                </c:pt>
                <c:pt idx="1798">
                  <c:v>1530.0</c:v>
                </c:pt>
                <c:pt idx="1799">
                  <c:v>1529.0</c:v>
                </c:pt>
                <c:pt idx="1800">
                  <c:v>1528.0</c:v>
                </c:pt>
                <c:pt idx="1801">
                  <c:v>1527.0</c:v>
                </c:pt>
                <c:pt idx="1802">
                  <c:v>1526.0</c:v>
                </c:pt>
                <c:pt idx="1803">
                  <c:v>1525.0</c:v>
                </c:pt>
                <c:pt idx="1804">
                  <c:v>1524.0</c:v>
                </c:pt>
                <c:pt idx="1805">
                  <c:v>1523.0</c:v>
                </c:pt>
                <c:pt idx="1806">
                  <c:v>1522.0</c:v>
                </c:pt>
                <c:pt idx="1807">
                  <c:v>1521.0</c:v>
                </c:pt>
                <c:pt idx="1808">
                  <c:v>1520.0</c:v>
                </c:pt>
                <c:pt idx="1809">
                  <c:v>1519.0</c:v>
                </c:pt>
                <c:pt idx="1810">
                  <c:v>1518.0</c:v>
                </c:pt>
                <c:pt idx="1811">
                  <c:v>1517.0</c:v>
                </c:pt>
                <c:pt idx="1812">
                  <c:v>1516.0</c:v>
                </c:pt>
                <c:pt idx="1813">
                  <c:v>1515.0</c:v>
                </c:pt>
                <c:pt idx="1814">
                  <c:v>1514.0</c:v>
                </c:pt>
                <c:pt idx="1815">
                  <c:v>1513.0</c:v>
                </c:pt>
                <c:pt idx="1816">
                  <c:v>1512.0</c:v>
                </c:pt>
                <c:pt idx="1817">
                  <c:v>1511.0</c:v>
                </c:pt>
                <c:pt idx="1818">
                  <c:v>1510.0</c:v>
                </c:pt>
                <c:pt idx="1819">
                  <c:v>1509.0</c:v>
                </c:pt>
                <c:pt idx="1820">
                  <c:v>1508.0</c:v>
                </c:pt>
                <c:pt idx="1821">
                  <c:v>1507.0</c:v>
                </c:pt>
                <c:pt idx="1822">
                  <c:v>1506.0</c:v>
                </c:pt>
                <c:pt idx="1823">
                  <c:v>1505.0</c:v>
                </c:pt>
                <c:pt idx="1824">
                  <c:v>1504.0</c:v>
                </c:pt>
                <c:pt idx="1825">
                  <c:v>1503.0</c:v>
                </c:pt>
                <c:pt idx="1826">
                  <c:v>1502.0</c:v>
                </c:pt>
                <c:pt idx="1827">
                  <c:v>1501.0</c:v>
                </c:pt>
                <c:pt idx="1828">
                  <c:v>1500.0</c:v>
                </c:pt>
                <c:pt idx="1829">
                  <c:v>1499.0</c:v>
                </c:pt>
                <c:pt idx="1830">
                  <c:v>1498.0</c:v>
                </c:pt>
                <c:pt idx="1831">
                  <c:v>1497.0</c:v>
                </c:pt>
                <c:pt idx="1832">
                  <c:v>1496.0</c:v>
                </c:pt>
                <c:pt idx="1833">
                  <c:v>1495.0</c:v>
                </c:pt>
                <c:pt idx="1834">
                  <c:v>1494.0</c:v>
                </c:pt>
                <c:pt idx="1835">
                  <c:v>1493.0</c:v>
                </c:pt>
                <c:pt idx="1836">
                  <c:v>1492.0</c:v>
                </c:pt>
                <c:pt idx="1837">
                  <c:v>1491.0</c:v>
                </c:pt>
                <c:pt idx="1838">
                  <c:v>1490.0</c:v>
                </c:pt>
                <c:pt idx="1839">
                  <c:v>1489.0</c:v>
                </c:pt>
                <c:pt idx="1840">
                  <c:v>1488.0</c:v>
                </c:pt>
                <c:pt idx="1841">
                  <c:v>1487.0</c:v>
                </c:pt>
                <c:pt idx="1842">
                  <c:v>1486.0</c:v>
                </c:pt>
                <c:pt idx="1843">
                  <c:v>1485.0</c:v>
                </c:pt>
                <c:pt idx="1844">
                  <c:v>1484.0</c:v>
                </c:pt>
                <c:pt idx="1845">
                  <c:v>1483.0</c:v>
                </c:pt>
                <c:pt idx="1846">
                  <c:v>1482.0</c:v>
                </c:pt>
                <c:pt idx="1847">
                  <c:v>1481.0</c:v>
                </c:pt>
                <c:pt idx="1848">
                  <c:v>1480.0</c:v>
                </c:pt>
                <c:pt idx="1849">
                  <c:v>1479.0</c:v>
                </c:pt>
                <c:pt idx="1850">
                  <c:v>1478.0</c:v>
                </c:pt>
                <c:pt idx="1851">
                  <c:v>1477.0</c:v>
                </c:pt>
                <c:pt idx="1852">
                  <c:v>1476.0</c:v>
                </c:pt>
                <c:pt idx="1853">
                  <c:v>1475.0</c:v>
                </c:pt>
                <c:pt idx="1854">
                  <c:v>1474.0</c:v>
                </c:pt>
                <c:pt idx="1855">
                  <c:v>1473.0</c:v>
                </c:pt>
                <c:pt idx="1856">
                  <c:v>1472.0</c:v>
                </c:pt>
                <c:pt idx="1857">
                  <c:v>1471.0</c:v>
                </c:pt>
                <c:pt idx="1858">
                  <c:v>1470.0</c:v>
                </c:pt>
                <c:pt idx="1859">
                  <c:v>1469.0</c:v>
                </c:pt>
                <c:pt idx="1860">
                  <c:v>1468.0</c:v>
                </c:pt>
                <c:pt idx="1861">
                  <c:v>1467.0</c:v>
                </c:pt>
                <c:pt idx="1862">
                  <c:v>1466.0</c:v>
                </c:pt>
                <c:pt idx="1863">
                  <c:v>1465.0</c:v>
                </c:pt>
                <c:pt idx="1864">
                  <c:v>1464.0</c:v>
                </c:pt>
                <c:pt idx="1865">
                  <c:v>1463.0</c:v>
                </c:pt>
                <c:pt idx="1866">
                  <c:v>1462.0</c:v>
                </c:pt>
                <c:pt idx="1867">
                  <c:v>1461.0</c:v>
                </c:pt>
                <c:pt idx="1868">
                  <c:v>1460.0</c:v>
                </c:pt>
                <c:pt idx="1869">
                  <c:v>1459.0</c:v>
                </c:pt>
                <c:pt idx="1870">
                  <c:v>1458.0</c:v>
                </c:pt>
                <c:pt idx="1871">
                  <c:v>1457.0</c:v>
                </c:pt>
                <c:pt idx="1872">
                  <c:v>1456.0</c:v>
                </c:pt>
                <c:pt idx="1873">
                  <c:v>1455.0</c:v>
                </c:pt>
                <c:pt idx="1874">
                  <c:v>1454.0</c:v>
                </c:pt>
                <c:pt idx="1875">
                  <c:v>1453.0</c:v>
                </c:pt>
                <c:pt idx="1876">
                  <c:v>1452.0</c:v>
                </c:pt>
                <c:pt idx="1877">
                  <c:v>1451.0</c:v>
                </c:pt>
                <c:pt idx="1878">
                  <c:v>1450.0</c:v>
                </c:pt>
                <c:pt idx="1879">
                  <c:v>1449.0</c:v>
                </c:pt>
                <c:pt idx="1880">
                  <c:v>1448.0</c:v>
                </c:pt>
                <c:pt idx="1881">
                  <c:v>1447.0</c:v>
                </c:pt>
                <c:pt idx="1882">
                  <c:v>1446.0</c:v>
                </c:pt>
                <c:pt idx="1883">
                  <c:v>1445.0</c:v>
                </c:pt>
                <c:pt idx="1884">
                  <c:v>1444.0</c:v>
                </c:pt>
                <c:pt idx="1885">
                  <c:v>1443.0</c:v>
                </c:pt>
                <c:pt idx="1886">
                  <c:v>1442.0</c:v>
                </c:pt>
                <c:pt idx="1887">
                  <c:v>1441.0</c:v>
                </c:pt>
                <c:pt idx="1888">
                  <c:v>1440.0</c:v>
                </c:pt>
                <c:pt idx="1889">
                  <c:v>1439.0</c:v>
                </c:pt>
                <c:pt idx="1890">
                  <c:v>1438.0</c:v>
                </c:pt>
                <c:pt idx="1891">
                  <c:v>1437.0</c:v>
                </c:pt>
                <c:pt idx="1892">
                  <c:v>1436.0</c:v>
                </c:pt>
                <c:pt idx="1893">
                  <c:v>1435.0</c:v>
                </c:pt>
                <c:pt idx="1894">
                  <c:v>1434.0</c:v>
                </c:pt>
                <c:pt idx="1895">
                  <c:v>1433.0</c:v>
                </c:pt>
                <c:pt idx="1896">
                  <c:v>1432.0</c:v>
                </c:pt>
                <c:pt idx="1897">
                  <c:v>1431.0</c:v>
                </c:pt>
                <c:pt idx="1898">
                  <c:v>1430.0</c:v>
                </c:pt>
                <c:pt idx="1899">
                  <c:v>1429.0</c:v>
                </c:pt>
                <c:pt idx="1900">
                  <c:v>1428.0</c:v>
                </c:pt>
                <c:pt idx="1901">
                  <c:v>1427.0</c:v>
                </c:pt>
                <c:pt idx="1902">
                  <c:v>1426.0</c:v>
                </c:pt>
                <c:pt idx="1903">
                  <c:v>1425.0</c:v>
                </c:pt>
                <c:pt idx="1904">
                  <c:v>1424.0</c:v>
                </c:pt>
                <c:pt idx="1905">
                  <c:v>1423.0</c:v>
                </c:pt>
                <c:pt idx="1906">
                  <c:v>1422.0</c:v>
                </c:pt>
                <c:pt idx="1907">
                  <c:v>1421.0</c:v>
                </c:pt>
                <c:pt idx="1908">
                  <c:v>1420.0</c:v>
                </c:pt>
                <c:pt idx="1909">
                  <c:v>1419.0</c:v>
                </c:pt>
                <c:pt idx="1910">
                  <c:v>1418.0</c:v>
                </c:pt>
                <c:pt idx="1911">
                  <c:v>1417.0</c:v>
                </c:pt>
                <c:pt idx="1912">
                  <c:v>1416.0</c:v>
                </c:pt>
                <c:pt idx="1913">
                  <c:v>1415.0</c:v>
                </c:pt>
                <c:pt idx="1914">
                  <c:v>1414.0</c:v>
                </c:pt>
                <c:pt idx="1915">
                  <c:v>1413.0</c:v>
                </c:pt>
                <c:pt idx="1916">
                  <c:v>1412.0</c:v>
                </c:pt>
                <c:pt idx="1917">
                  <c:v>1411.0</c:v>
                </c:pt>
                <c:pt idx="1918">
                  <c:v>1410.0</c:v>
                </c:pt>
                <c:pt idx="1919">
                  <c:v>1409.0</c:v>
                </c:pt>
                <c:pt idx="1920">
                  <c:v>1408.0</c:v>
                </c:pt>
                <c:pt idx="1921">
                  <c:v>1407.0</c:v>
                </c:pt>
                <c:pt idx="1922">
                  <c:v>1406.0</c:v>
                </c:pt>
                <c:pt idx="1923">
                  <c:v>1405.0</c:v>
                </c:pt>
                <c:pt idx="1924">
                  <c:v>1404.0</c:v>
                </c:pt>
                <c:pt idx="1925">
                  <c:v>1403.0</c:v>
                </c:pt>
                <c:pt idx="1926">
                  <c:v>1402.0</c:v>
                </c:pt>
                <c:pt idx="1927">
                  <c:v>1401.0</c:v>
                </c:pt>
                <c:pt idx="1928">
                  <c:v>1400.0</c:v>
                </c:pt>
                <c:pt idx="1929">
                  <c:v>1399.0</c:v>
                </c:pt>
                <c:pt idx="1930">
                  <c:v>1398.0</c:v>
                </c:pt>
                <c:pt idx="1931">
                  <c:v>1397.0</c:v>
                </c:pt>
                <c:pt idx="1932">
                  <c:v>1396.0</c:v>
                </c:pt>
                <c:pt idx="1933">
                  <c:v>1395.0</c:v>
                </c:pt>
                <c:pt idx="1934">
                  <c:v>1394.0</c:v>
                </c:pt>
                <c:pt idx="1935">
                  <c:v>1393.0</c:v>
                </c:pt>
                <c:pt idx="1936">
                  <c:v>1392.0</c:v>
                </c:pt>
                <c:pt idx="1937">
                  <c:v>1391.0</c:v>
                </c:pt>
                <c:pt idx="1938">
                  <c:v>1390.0</c:v>
                </c:pt>
                <c:pt idx="1939">
                  <c:v>1389.0</c:v>
                </c:pt>
                <c:pt idx="1940">
                  <c:v>1388.0</c:v>
                </c:pt>
                <c:pt idx="1941">
                  <c:v>1387.0</c:v>
                </c:pt>
                <c:pt idx="1942">
                  <c:v>1386.0</c:v>
                </c:pt>
                <c:pt idx="1943">
                  <c:v>1385.0</c:v>
                </c:pt>
                <c:pt idx="1944">
                  <c:v>1384.0</c:v>
                </c:pt>
                <c:pt idx="1945">
                  <c:v>1383.0</c:v>
                </c:pt>
                <c:pt idx="1946">
                  <c:v>1382.0</c:v>
                </c:pt>
                <c:pt idx="1947">
                  <c:v>1381.0</c:v>
                </c:pt>
                <c:pt idx="1948">
                  <c:v>1380.0</c:v>
                </c:pt>
                <c:pt idx="1949">
                  <c:v>1379.0</c:v>
                </c:pt>
                <c:pt idx="1950">
                  <c:v>1378.0</c:v>
                </c:pt>
                <c:pt idx="1951">
                  <c:v>1377.0</c:v>
                </c:pt>
                <c:pt idx="1952">
                  <c:v>1376.0</c:v>
                </c:pt>
                <c:pt idx="1953">
                  <c:v>1375.0</c:v>
                </c:pt>
                <c:pt idx="1954">
                  <c:v>1374.0</c:v>
                </c:pt>
                <c:pt idx="1955">
                  <c:v>1373.0</c:v>
                </c:pt>
                <c:pt idx="1956">
                  <c:v>1372.0</c:v>
                </c:pt>
                <c:pt idx="1957">
                  <c:v>1371.0</c:v>
                </c:pt>
                <c:pt idx="1958">
                  <c:v>1370.0</c:v>
                </c:pt>
                <c:pt idx="1959">
                  <c:v>1369.0</c:v>
                </c:pt>
                <c:pt idx="1960">
                  <c:v>1368.0</c:v>
                </c:pt>
                <c:pt idx="1961">
                  <c:v>1367.0</c:v>
                </c:pt>
                <c:pt idx="1962">
                  <c:v>1366.0</c:v>
                </c:pt>
                <c:pt idx="1963">
                  <c:v>1365.0</c:v>
                </c:pt>
                <c:pt idx="1964">
                  <c:v>1364.0</c:v>
                </c:pt>
                <c:pt idx="1965">
                  <c:v>1363.0</c:v>
                </c:pt>
                <c:pt idx="1966">
                  <c:v>1362.0</c:v>
                </c:pt>
                <c:pt idx="1967">
                  <c:v>1361.0</c:v>
                </c:pt>
                <c:pt idx="1968">
                  <c:v>1360.0</c:v>
                </c:pt>
                <c:pt idx="1969">
                  <c:v>1359.0</c:v>
                </c:pt>
                <c:pt idx="1970">
                  <c:v>1358.0</c:v>
                </c:pt>
                <c:pt idx="1971">
                  <c:v>1357.0</c:v>
                </c:pt>
                <c:pt idx="1972">
                  <c:v>1356.0</c:v>
                </c:pt>
                <c:pt idx="1973">
                  <c:v>1355.0</c:v>
                </c:pt>
                <c:pt idx="1974">
                  <c:v>1354.0</c:v>
                </c:pt>
                <c:pt idx="1975">
                  <c:v>1353.0</c:v>
                </c:pt>
                <c:pt idx="1976">
                  <c:v>1352.0</c:v>
                </c:pt>
                <c:pt idx="1977">
                  <c:v>1351.0</c:v>
                </c:pt>
                <c:pt idx="1978">
                  <c:v>1350.0</c:v>
                </c:pt>
                <c:pt idx="1979">
                  <c:v>1349.0</c:v>
                </c:pt>
                <c:pt idx="1980">
                  <c:v>1348.0</c:v>
                </c:pt>
                <c:pt idx="1981">
                  <c:v>1347.0</c:v>
                </c:pt>
                <c:pt idx="1982">
                  <c:v>1346.0</c:v>
                </c:pt>
                <c:pt idx="1983">
                  <c:v>1345.0</c:v>
                </c:pt>
                <c:pt idx="1984">
                  <c:v>1344.0</c:v>
                </c:pt>
                <c:pt idx="1985">
                  <c:v>1343.0</c:v>
                </c:pt>
                <c:pt idx="1986">
                  <c:v>1342.0</c:v>
                </c:pt>
                <c:pt idx="1987">
                  <c:v>1341.0</c:v>
                </c:pt>
                <c:pt idx="1988">
                  <c:v>1340.0</c:v>
                </c:pt>
                <c:pt idx="1989">
                  <c:v>1339.0</c:v>
                </c:pt>
                <c:pt idx="1990">
                  <c:v>1338.0</c:v>
                </c:pt>
                <c:pt idx="1991">
                  <c:v>1337.0</c:v>
                </c:pt>
                <c:pt idx="1992">
                  <c:v>1336.0</c:v>
                </c:pt>
                <c:pt idx="1993">
                  <c:v>1335.0</c:v>
                </c:pt>
                <c:pt idx="1994">
                  <c:v>1334.0</c:v>
                </c:pt>
                <c:pt idx="1995">
                  <c:v>1333.0</c:v>
                </c:pt>
                <c:pt idx="1996">
                  <c:v>1332.0</c:v>
                </c:pt>
                <c:pt idx="1997">
                  <c:v>1331.0</c:v>
                </c:pt>
                <c:pt idx="1998">
                  <c:v>1330.0</c:v>
                </c:pt>
                <c:pt idx="1999">
                  <c:v>1329.0</c:v>
                </c:pt>
                <c:pt idx="2000">
                  <c:v>1328.0</c:v>
                </c:pt>
                <c:pt idx="2001">
                  <c:v>1327.0</c:v>
                </c:pt>
                <c:pt idx="2002">
                  <c:v>1326.0</c:v>
                </c:pt>
                <c:pt idx="2003">
                  <c:v>1325.0</c:v>
                </c:pt>
                <c:pt idx="2004">
                  <c:v>1324.0</c:v>
                </c:pt>
                <c:pt idx="2005">
                  <c:v>1323.0</c:v>
                </c:pt>
                <c:pt idx="2006">
                  <c:v>1322.0</c:v>
                </c:pt>
                <c:pt idx="2007">
                  <c:v>1321.0</c:v>
                </c:pt>
                <c:pt idx="2008">
                  <c:v>1320.0</c:v>
                </c:pt>
                <c:pt idx="2009">
                  <c:v>1319.0</c:v>
                </c:pt>
                <c:pt idx="2010">
                  <c:v>1318.0</c:v>
                </c:pt>
                <c:pt idx="2011">
                  <c:v>1317.0</c:v>
                </c:pt>
                <c:pt idx="2012">
                  <c:v>1316.0</c:v>
                </c:pt>
                <c:pt idx="2013">
                  <c:v>1315.0</c:v>
                </c:pt>
                <c:pt idx="2014">
                  <c:v>1314.0</c:v>
                </c:pt>
                <c:pt idx="2015">
                  <c:v>1313.0</c:v>
                </c:pt>
                <c:pt idx="2016">
                  <c:v>1312.0</c:v>
                </c:pt>
                <c:pt idx="2017">
                  <c:v>1311.0</c:v>
                </c:pt>
                <c:pt idx="2018">
                  <c:v>1310.0</c:v>
                </c:pt>
                <c:pt idx="2019">
                  <c:v>1309.0</c:v>
                </c:pt>
                <c:pt idx="2020">
                  <c:v>1308.0</c:v>
                </c:pt>
                <c:pt idx="2021">
                  <c:v>1307.0</c:v>
                </c:pt>
                <c:pt idx="2022">
                  <c:v>1306.0</c:v>
                </c:pt>
                <c:pt idx="2023">
                  <c:v>1305.0</c:v>
                </c:pt>
                <c:pt idx="2024">
                  <c:v>1304.0</c:v>
                </c:pt>
                <c:pt idx="2025">
                  <c:v>1303.0</c:v>
                </c:pt>
                <c:pt idx="2026">
                  <c:v>1302.0</c:v>
                </c:pt>
                <c:pt idx="2027">
                  <c:v>1301.0</c:v>
                </c:pt>
                <c:pt idx="2028">
                  <c:v>1300.0</c:v>
                </c:pt>
                <c:pt idx="2029">
                  <c:v>1299.0</c:v>
                </c:pt>
                <c:pt idx="2030">
                  <c:v>1298.0</c:v>
                </c:pt>
                <c:pt idx="2031">
                  <c:v>1297.0</c:v>
                </c:pt>
                <c:pt idx="2032">
                  <c:v>1296.0</c:v>
                </c:pt>
                <c:pt idx="2033">
                  <c:v>1295.0</c:v>
                </c:pt>
                <c:pt idx="2034">
                  <c:v>1294.0</c:v>
                </c:pt>
                <c:pt idx="2035">
                  <c:v>1293.0</c:v>
                </c:pt>
                <c:pt idx="2036">
                  <c:v>1292.0</c:v>
                </c:pt>
                <c:pt idx="2037">
                  <c:v>1291.0</c:v>
                </c:pt>
                <c:pt idx="2038">
                  <c:v>1290.0</c:v>
                </c:pt>
                <c:pt idx="2039">
                  <c:v>1289.0</c:v>
                </c:pt>
                <c:pt idx="2040">
                  <c:v>1288.0</c:v>
                </c:pt>
                <c:pt idx="2041">
                  <c:v>1287.0</c:v>
                </c:pt>
                <c:pt idx="2042">
                  <c:v>1286.0</c:v>
                </c:pt>
                <c:pt idx="2043">
                  <c:v>1285.0</c:v>
                </c:pt>
                <c:pt idx="2044">
                  <c:v>1284.0</c:v>
                </c:pt>
                <c:pt idx="2045">
                  <c:v>1283.0</c:v>
                </c:pt>
                <c:pt idx="2046">
                  <c:v>1282.0</c:v>
                </c:pt>
                <c:pt idx="2047">
                  <c:v>1281.0</c:v>
                </c:pt>
                <c:pt idx="2048">
                  <c:v>1280.0</c:v>
                </c:pt>
                <c:pt idx="2049">
                  <c:v>1279.0</c:v>
                </c:pt>
                <c:pt idx="2050">
                  <c:v>1278.0</c:v>
                </c:pt>
                <c:pt idx="2051">
                  <c:v>1277.0</c:v>
                </c:pt>
                <c:pt idx="2052">
                  <c:v>1276.0</c:v>
                </c:pt>
                <c:pt idx="2053">
                  <c:v>1275.0</c:v>
                </c:pt>
                <c:pt idx="2054">
                  <c:v>1274.0</c:v>
                </c:pt>
                <c:pt idx="2055">
                  <c:v>1273.0</c:v>
                </c:pt>
                <c:pt idx="2056">
                  <c:v>1272.0</c:v>
                </c:pt>
                <c:pt idx="2057">
                  <c:v>1271.0</c:v>
                </c:pt>
                <c:pt idx="2058">
                  <c:v>1270.0</c:v>
                </c:pt>
                <c:pt idx="2059">
                  <c:v>1269.0</c:v>
                </c:pt>
                <c:pt idx="2060">
                  <c:v>1268.0</c:v>
                </c:pt>
                <c:pt idx="2061">
                  <c:v>1267.0</c:v>
                </c:pt>
                <c:pt idx="2062">
                  <c:v>1266.0</c:v>
                </c:pt>
                <c:pt idx="2063">
                  <c:v>1265.0</c:v>
                </c:pt>
                <c:pt idx="2064">
                  <c:v>1264.0</c:v>
                </c:pt>
                <c:pt idx="2065">
                  <c:v>1263.0</c:v>
                </c:pt>
                <c:pt idx="2066">
                  <c:v>1262.0</c:v>
                </c:pt>
                <c:pt idx="2067">
                  <c:v>1261.0</c:v>
                </c:pt>
                <c:pt idx="2068">
                  <c:v>1260.0</c:v>
                </c:pt>
                <c:pt idx="2069">
                  <c:v>1259.0</c:v>
                </c:pt>
                <c:pt idx="2070">
                  <c:v>1258.0</c:v>
                </c:pt>
                <c:pt idx="2071">
                  <c:v>1257.0</c:v>
                </c:pt>
                <c:pt idx="2072">
                  <c:v>1256.0</c:v>
                </c:pt>
                <c:pt idx="2073">
                  <c:v>1255.0</c:v>
                </c:pt>
                <c:pt idx="2074">
                  <c:v>1254.0</c:v>
                </c:pt>
                <c:pt idx="2075">
                  <c:v>1253.0</c:v>
                </c:pt>
                <c:pt idx="2076">
                  <c:v>1252.0</c:v>
                </c:pt>
                <c:pt idx="2077">
                  <c:v>1251.0</c:v>
                </c:pt>
                <c:pt idx="2078">
                  <c:v>1250.0</c:v>
                </c:pt>
                <c:pt idx="2079">
                  <c:v>1249.0</c:v>
                </c:pt>
                <c:pt idx="2080">
                  <c:v>1248.0</c:v>
                </c:pt>
                <c:pt idx="2081">
                  <c:v>1247.0</c:v>
                </c:pt>
                <c:pt idx="2082">
                  <c:v>1246.0</c:v>
                </c:pt>
                <c:pt idx="2083">
                  <c:v>1245.0</c:v>
                </c:pt>
                <c:pt idx="2084">
                  <c:v>1244.0</c:v>
                </c:pt>
                <c:pt idx="2085">
                  <c:v>1243.0</c:v>
                </c:pt>
                <c:pt idx="2086">
                  <c:v>1242.0</c:v>
                </c:pt>
                <c:pt idx="2087">
                  <c:v>1241.0</c:v>
                </c:pt>
                <c:pt idx="2088">
                  <c:v>1240.0</c:v>
                </c:pt>
                <c:pt idx="2089">
                  <c:v>1239.0</c:v>
                </c:pt>
                <c:pt idx="2090">
                  <c:v>1238.0</c:v>
                </c:pt>
                <c:pt idx="2091">
                  <c:v>1237.0</c:v>
                </c:pt>
                <c:pt idx="2092">
                  <c:v>1236.0</c:v>
                </c:pt>
                <c:pt idx="2093">
                  <c:v>1235.0</c:v>
                </c:pt>
                <c:pt idx="2094">
                  <c:v>1234.0</c:v>
                </c:pt>
                <c:pt idx="2095">
                  <c:v>1233.0</c:v>
                </c:pt>
                <c:pt idx="2096">
                  <c:v>1232.0</c:v>
                </c:pt>
                <c:pt idx="2097">
                  <c:v>1231.0</c:v>
                </c:pt>
                <c:pt idx="2098">
                  <c:v>1230.0</c:v>
                </c:pt>
                <c:pt idx="2099">
                  <c:v>1229.0</c:v>
                </c:pt>
                <c:pt idx="2100">
                  <c:v>1228.0</c:v>
                </c:pt>
                <c:pt idx="2101">
                  <c:v>1227.0</c:v>
                </c:pt>
                <c:pt idx="2102">
                  <c:v>1226.0</c:v>
                </c:pt>
                <c:pt idx="2103">
                  <c:v>1225.0</c:v>
                </c:pt>
                <c:pt idx="2104">
                  <c:v>1224.0</c:v>
                </c:pt>
                <c:pt idx="2105">
                  <c:v>1223.0</c:v>
                </c:pt>
                <c:pt idx="2106">
                  <c:v>1222.0</c:v>
                </c:pt>
                <c:pt idx="2107">
                  <c:v>1221.0</c:v>
                </c:pt>
                <c:pt idx="2108">
                  <c:v>1220.0</c:v>
                </c:pt>
                <c:pt idx="2109">
                  <c:v>1219.0</c:v>
                </c:pt>
                <c:pt idx="2110">
                  <c:v>1218.0</c:v>
                </c:pt>
                <c:pt idx="2111">
                  <c:v>1217.0</c:v>
                </c:pt>
                <c:pt idx="2112">
                  <c:v>1216.0</c:v>
                </c:pt>
                <c:pt idx="2113">
                  <c:v>1215.0</c:v>
                </c:pt>
                <c:pt idx="2114">
                  <c:v>1214.0</c:v>
                </c:pt>
                <c:pt idx="2115">
                  <c:v>1213.0</c:v>
                </c:pt>
                <c:pt idx="2116">
                  <c:v>1212.0</c:v>
                </c:pt>
                <c:pt idx="2117">
                  <c:v>1211.0</c:v>
                </c:pt>
                <c:pt idx="2118">
                  <c:v>1210.0</c:v>
                </c:pt>
                <c:pt idx="2119">
                  <c:v>1209.0</c:v>
                </c:pt>
                <c:pt idx="2120">
                  <c:v>1208.0</c:v>
                </c:pt>
                <c:pt idx="2121">
                  <c:v>1207.0</c:v>
                </c:pt>
                <c:pt idx="2122">
                  <c:v>1206.0</c:v>
                </c:pt>
                <c:pt idx="2123">
                  <c:v>1205.0</c:v>
                </c:pt>
                <c:pt idx="2124">
                  <c:v>1204.0</c:v>
                </c:pt>
                <c:pt idx="2125">
                  <c:v>1203.0</c:v>
                </c:pt>
                <c:pt idx="2126">
                  <c:v>1202.0</c:v>
                </c:pt>
                <c:pt idx="2127">
                  <c:v>1201.0</c:v>
                </c:pt>
                <c:pt idx="2128">
                  <c:v>1200.0</c:v>
                </c:pt>
                <c:pt idx="2129">
                  <c:v>1199.0</c:v>
                </c:pt>
                <c:pt idx="2130">
                  <c:v>1198.0</c:v>
                </c:pt>
                <c:pt idx="2131">
                  <c:v>1197.0</c:v>
                </c:pt>
                <c:pt idx="2132">
                  <c:v>1196.0</c:v>
                </c:pt>
                <c:pt idx="2133">
                  <c:v>1195.0</c:v>
                </c:pt>
                <c:pt idx="2134">
                  <c:v>1194.0</c:v>
                </c:pt>
                <c:pt idx="2135">
                  <c:v>1193.0</c:v>
                </c:pt>
                <c:pt idx="2136">
                  <c:v>1192.0</c:v>
                </c:pt>
                <c:pt idx="2137">
                  <c:v>1191.0</c:v>
                </c:pt>
                <c:pt idx="2138">
                  <c:v>1190.0</c:v>
                </c:pt>
                <c:pt idx="2139">
                  <c:v>1189.0</c:v>
                </c:pt>
                <c:pt idx="2140">
                  <c:v>1188.0</c:v>
                </c:pt>
                <c:pt idx="2141">
                  <c:v>1187.0</c:v>
                </c:pt>
                <c:pt idx="2142">
                  <c:v>1186.0</c:v>
                </c:pt>
                <c:pt idx="2143">
                  <c:v>1185.0</c:v>
                </c:pt>
                <c:pt idx="2144">
                  <c:v>1184.0</c:v>
                </c:pt>
                <c:pt idx="2145">
                  <c:v>1183.0</c:v>
                </c:pt>
                <c:pt idx="2146">
                  <c:v>1182.0</c:v>
                </c:pt>
                <c:pt idx="2147">
                  <c:v>1181.0</c:v>
                </c:pt>
                <c:pt idx="2148">
                  <c:v>1180.0</c:v>
                </c:pt>
                <c:pt idx="2149">
                  <c:v>1179.0</c:v>
                </c:pt>
                <c:pt idx="2150">
                  <c:v>1178.0</c:v>
                </c:pt>
                <c:pt idx="2151">
                  <c:v>1177.0</c:v>
                </c:pt>
                <c:pt idx="2152">
                  <c:v>1176.0</c:v>
                </c:pt>
                <c:pt idx="2153">
                  <c:v>1175.0</c:v>
                </c:pt>
                <c:pt idx="2154">
                  <c:v>1174.0</c:v>
                </c:pt>
                <c:pt idx="2155">
                  <c:v>1173.0</c:v>
                </c:pt>
                <c:pt idx="2156">
                  <c:v>1172.0</c:v>
                </c:pt>
                <c:pt idx="2157">
                  <c:v>1171.0</c:v>
                </c:pt>
                <c:pt idx="2158">
                  <c:v>1170.0</c:v>
                </c:pt>
                <c:pt idx="2159">
                  <c:v>1169.0</c:v>
                </c:pt>
                <c:pt idx="2160">
                  <c:v>1168.0</c:v>
                </c:pt>
                <c:pt idx="2161">
                  <c:v>1167.0</c:v>
                </c:pt>
                <c:pt idx="2162">
                  <c:v>1166.0</c:v>
                </c:pt>
                <c:pt idx="2163">
                  <c:v>1165.0</c:v>
                </c:pt>
                <c:pt idx="2164">
                  <c:v>1164.0</c:v>
                </c:pt>
                <c:pt idx="2165">
                  <c:v>1163.0</c:v>
                </c:pt>
                <c:pt idx="2166">
                  <c:v>1162.0</c:v>
                </c:pt>
                <c:pt idx="2167">
                  <c:v>1161.0</c:v>
                </c:pt>
                <c:pt idx="2168">
                  <c:v>1160.0</c:v>
                </c:pt>
                <c:pt idx="2169">
                  <c:v>1159.0</c:v>
                </c:pt>
                <c:pt idx="2170">
                  <c:v>1158.0</c:v>
                </c:pt>
                <c:pt idx="2171">
                  <c:v>1157.0</c:v>
                </c:pt>
                <c:pt idx="2172">
                  <c:v>1156.0</c:v>
                </c:pt>
                <c:pt idx="2173">
                  <c:v>1155.0</c:v>
                </c:pt>
                <c:pt idx="2174">
                  <c:v>1154.0</c:v>
                </c:pt>
                <c:pt idx="2175">
                  <c:v>1153.0</c:v>
                </c:pt>
                <c:pt idx="2176">
                  <c:v>1152.0</c:v>
                </c:pt>
                <c:pt idx="2177">
                  <c:v>1151.0</c:v>
                </c:pt>
                <c:pt idx="2178">
                  <c:v>1150.0</c:v>
                </c:pt>
                <c:pt idx="2179">
                  <c:v>1149.0</c:v>
                </c:pt>
                <c:pt idx="2180">
                  <c:v>1148.0</c:v>
                </c:pt>
                <c:pt idx="2181">
                  <c:v>1147.0</c:v>
                </c:pt>
                <c:pt idx="2182">
                  <c:v>1146.0</c:v>
                </c:pt>
                <c:pt idx="2183">
                  <c:v>1145.0</c:v>
                </c:pt>
                <c:pt idx="2184">
                  <c:v>1144.0</c:v>
                </c:pt>
                <c:pt idx="2185">
                  <c:v>1143.0</c:v>
                </c:pt>
                <c:pt idx="2186">
                  <c:v>1142.0</c:v>
                </c:pt>
                <c:pt idx="2187">
                  <c:v>1141.0</c:v>
                </c:pt>
                <c:pt idx="2188">
                  <c:v>1140.0</c:v>
                </c:pt>
                <c:pt idx="2189">
                  <c:v>1139.0</c:v>
                </c:pt>
                <c:pt idx="2190">
                  <c:v>1138.0</c:v>
                </c:pt>
                <c:pt idx="2191">
                  <c:v>1137.0</c:v>
                </c:pt>
                <c:pt idx="2192">
                  <c:v>1136.0</c:v>
                </c:pt>
                <c:pt idx="2193">
                  <c:v>1135.0</c:v>
                </c:pt>
                <c:pt idx="2194">
                  <c:v>1134.0</c:v>
                </c:pt>
                <c:pt idx="2195">
                  <c:v>1133.0</c:v>
                </c:pt>
                <c:pt idx="2196">
                  <c:v>1132.0</c:v>
                </c:pt>
                <c:pt idx="2197">
                  <c:v>1131.0</c:v>
                </c:pt>
                <c:pt idx="2198">
                  <c:v>1130.0</c:v>
                </c:pt>
                <c:pt idx="2199">
                  <c:v>1129.0</c:v>
                </c:pt>
                <c:pt idx="2200">
                  <c:v>1128.0</c:v>
                </c:pt>
                <c:pt idx="2201">
                  <c:v>1127.0</c:v>
                </c:pt>
                <c:pt idx="2202">
                  <c:v>1126.0</c:v>
                </c:pt>
                <c:pt idx="2203">
                  <c:v>1125.0</c:v>
                </c:pt>
                <c:pt idx="2204">
                  <c:v>1124.0</c:v>
                </c:pt>
                <c:pt idx="2205">
                  <c:v>1123.0</c:v>
                </c:pt>
                <c:pt idx="2206">
                  <c:v>1122.0</c:v>
                </c:pt>
                <c:pt idx="2207">
                  <c:v>1121.0</c:v>
                </c:pt>
                <c:pt idx="2208">
                  <c:v>1120.0</c:v>
                </c:pt>
                <c:pt idx="2209">
                  <c:v>1119.0</c:v>
                </c:pt>
                <c:pt idx="2210">
                  <c:v>1118.0</c:v>
                </c:pt>
                <c:pt idx="2211">
                  <c:v>1117.0</c:v>
                </c:pt>
                <c:pt idx="2212">
                  <c:v>1116.0</c:v>
                </c:pt>
                <c:pt idx="2213">
                  <c:v>1115.0</c:v>
                </c:pt>
                <c:pt idx="2214">
                  <c:v>1114.0</c:v>
                </c:pt>
                <c:pt idx="2215">
                  <c:v>1113.0</c:v>
                </c:pt>
                <c:pt idx="2216">
                  <c:v>1112.0</c:v>
                </c:pt>
                <c:pt idx="2217">
                  <c:v>1111.0</c:v>
                </c:pt>
                <c:pt idx="2218">
                  <c:v>1110.0</c:v>
                </c:pt>
                <c:pt idx="2219">
                  <c:v>1109.0</c:v>
                </c:pt>
                <c:pt idx="2220">
                  <c:v>1108.0</c:v>
                </c:pt>
                <c:pt idx="2221">
                  <c:v>1107.0</c:v>
                </c:pt>
                <c:pt idx="2222">
                  <c:v>1106.0</c:v>
                </c:pt>
                <c:pt idx="2223">
                  <c:v>1105.0</c:v>
                </c:pt>
                <c:pt idx="2224">
                  <c:v>1104.0</c:v>
                </c:pt>
                <c:pt idx="2225">
                  <c:v>1103.0</c:v>
                </c:pt>
                <c:pt idx="2226">
                  <c:v>1102.0</c:v>
                </c:pt>
                <c:pt idx="2227">
                  <c:v>1101.0</c:v>
                </c:pt>
                <c:pt idx="2228">
                  <c:v>1100.0</c:v>
                </c:pt>
                <c:pt idx="2229">
                  <c:v>1099.0</c:v>
                </c:pt>
                <c:pt idx="2230">
                  <c:v>1098.0</c:v>
                </c:pt>
                <c:pt idx="2231">
                  <c:v>1097.0</c:v>
                </c:pt>
                <c:pt idx="2232">
                  <c:v>1096.0</c:v>
                </c:pt>
                <c:pt idx="2233">
                  <c:v>1095.0</c:v>
                </c:pt>
                <c:pt idx="2234">
                  <c:v>1094.0</c:v>
                </c:pt>
                <c:pt idx="2235">
                  <c:v>1093.0</c:v>
                </c:pt>
                <c:pt idx="2236">
                  <c:v>1092.0</c:v>
                </c:pt>
                <c:pt idx="2237">
                  <c:v>1091.0</c:v>
                </c:pt>
                <c:pt idx="2238">
                  <c:v>1090.0</c:v>
                </c:pt>
                <c:pt idx="2239">
                  <c:v>1089.0</c:v>
                </c:pt>
                <c:pt idx="2240">
                  <c:v>1088.0</c:v>
                </c:pt>
                <c:pt idx="2241">
                  <c:v>1087.0</c:v>
                </c:pt>
                <c:pt idx="2242">
                  <c:v>1086.0</c:v>
                </c:pt>
                <c:pt idx="2243">
                  <c:v>1085.0</c:v>
                </c:pt>
                <c:pt idx="2244">
                  <c:v>1084.0</c:v>
                </c:pt>
                <c:pt idx="2245">
                  <c:v>1083.0</c:v>
                </c:pt>
                <c:pt idx="2246">
                  <c:v>1082.0</c:v>
                </c:pt>
                <c:pt idx="2247">
                  <c:v>1081.0</c:v>
                </c:pt>
                <c:pt idx="2248">
                  <c:v>1080.0</c:v>
                </c:pt>
                <c:pt idx="2249">
                  <c:v>1079.0</c:v>
                </c:pt>
                <c:pt idx="2250">
                  <c:v>1078.0</c:v>
                </c:pt>
                <c:pt idx="2251">
                  <c:v>1077.0</c:v>
                </c:pt>
                <c:pt idx="2252">
                  <c:v>1076.0</c:v>
                </c:pt>
                <c:pt idx="2253">
                  <c:v>1075.0</c:v>
                </c:pt>
                <c:pt idx="2254">
                  <c:v>1074.0</c:v>
                </c:pt>
                <c:pt idx="2255">
                  <c:v>1073.0</c:v>
                </c:pt>
                <c:pt idx="2256">
                  <c:v>1072.0</c:v>
                </c:pt>
                <c:pt idx="2257">
                  <c:v>1071.0</c:v>
                </c:pt>
                <c:pt idx="2258">
                  <c:v>1070.0</c:v>
                </c:pt>
                <c:pt idx="2259">
                  <c:v>1069.0</c:v>
                </c:pt>
                <c:pt idx="2260">
                  <c:v>1068.0</c:v>
                </c:pt>
                <c:pt idx="2261">
                  <c:v>1067.0</c:v>
                </c:pt>
                <c:pt idx="2262">
                  <c:v>1066.0</c:v>
                </c:pt>
                <c:pt idx="2263">
                  <c:v>1065.0</c:v>
                </c:pt>
                <c:pt idx="2264">
                  <c:v>1064.0</c:v>
                </c:pt>
                <c:pt idx="2265">
                  <c:v>1063.0</c:v>
                </c:pt>
                <c:pt idx="2266">
                  <c:v>1062.0</c:v>
                </c:pt>
                <c:pt idx="2267">
                  <c:v>1061.0</c:v>
                </c:pt>
                <c:pt idx="2268">
                  <c:v>1060.0</c:v>
                </c:pt>
                <c:pt idx="2269">
                  <c:v>1059.0</c:v>
                </c:pt>
                <c:pt idx="2270">
                  <c:v>1058.0</c:v>
                </c:pt>
                <c:pt idx="2271">
                  <c:v>1057.0</c:v>
                </c:pt>
                <c:pt idx="2272">
                  <c:v>1056.0</c:v>
                </c:pt>
                <c:pt idx="2273">
                  <c:v>1055.0</c:v>
                </c:pt>
                <c:pt idx="2274">
                  <c:v>1054.0</c:v>
                </c:pt>
                <c:pt idx="2275">
                  <c:v>1053.0</c:v>
                </c:pt>
                <c:pt idx="2276">
                  <c:v>1052.0</c:v>
                </c:pt>
                <c:pt idx="2277">
                  <c:v>1051.0</c:v>
                </c:pt>
                <c:pt idx="2278">
                  <c:v>1050.0</c:v>
                </c:pt>
                <c:pt idx="2279">
                  <c:v>1049.0</c:v>
                </c:pt>
                <c:pt idx="2280">
                  <c:v>1048.0</c:v>
                </c:pt>
                <c:pt idx="2281">
                  <c:v>1047.0</c:v>
                </c:pt>
                <c:pt idx="2282">
                  <c:v>1046.0</c:v>
                </c:pt>
                <c:pt idx="2283">
                  <c:v>1045.0</c:v>
                </c:pt>
                <c:pt idx="2284">
                  <c:v>1044.0</c:v>
                </c:pt>
                <c:pt idx="2285">
                  <c:v>1043.0</c:v>
                </c:pt>
                <c:pt idx="2286">
                  <c:v>1042.0</c:v>
                </c:pt>
                <c:pt idx="2287">
                  <c:v>1041.0</c:v>
                </c:pt>
                <c:pt idx="2288">
                  <c:v>1040.0</c:v>
                </c:pt>
                <c:pt idx="2289">
                  <c:v>1039.0</c:v>
                </c:pt>
                <c:pt idx="2290">
                  <c:v>1038.0</c:v>
                </c:pt>
                <c:pt idx="2291">
                  <c:v>1037.0</c:v>
                </c:pt>
                <c:pt idx="2292">
                  <c:v>1036.0</c:v>
                </c:pt>
                <c:pt idx="2293">
                  <c:v>1035.0</c:v>
                </c:pt>
                <c:pt idx="2294">
                  <c:v>1034.0</c:v>
                </c:pt>
                <c:pt idx="2295">
                  <c:v>1033.0</c:v>
                </c:pt>
                <c:pt idx="2296">
                  <c:v>1032.0</c:v>
                </c:pt>
                <c:pt idx="2297">
                  <c:v>1031.0</c:v>
                </c:pt>
                <c:pt idx="2298">
                  <c:v>1030.0</c:v>
                </c:pt>
                <c:pt idx="2299">
                  <c:v>1029.0</c:v>
                </c:pt>
                <c:pt idx="2300">
                  <c:v>1028.0</c:v>
                </c:pt>
                <c:pt idx="2301">
                  <c:v>1027.0</c:v>
                </c:pt>
                <c:pt idx="2302">
                  <c:v>1026.0</c:v>
                </c:pt>
                <c:pt idx="2303">
                  <c:v>1025.0</c:v>
                </c:pt>
                <c:pt idx="2304">
                  <c:v>1024.0</c:v>
                </c:pt>
                <c:pt idx="2305">
                  <c:v>1023.0</c:v>
                </c:pt>
                <c:pt idx="2306">
                  <c:v>1022.0</c:v>
                </c:pt>
                <c:pt idx="2307">
                  <c:v>1021.0</c:v>
                </c:pt>
                <c:pt idx="2308">
                  <c:v>1020.0</c:v>
                </c:pt>
                <c:pt idx="2309">
                  <c:v>1019.0</c:v>
                </c:pt>
                <c:pt idx="2310">
                  <c:v>1018.0</c:v>
                </c:pt>
                <c:pt idx="2311">
                  <c:v>1017.0</c:v>
                </c:pt>
                <c:pt idx="2312">
                  <c:v>1016.0</c:v>
                </c:pt>
                <c:pt idx="2313">
                  <c:v>1015.0</c:v>
                </c:pt>
                <c:pt idx="2314">
                  <c:v>1014.0</c:v>
                </c:pt>
                <c:pt idx="2315">
                  <c:v>1013.0</c:v>
                </c:pt>
                <c:pt idx="2316">
                  <c:v>1012.0</c:v>
                </c:pt>
                <c:pt idx="2317">
                  <c:v>1011.0</c:v>
                </c:pt>
                <c:pt idx="2318">
                  <c:v>1010.0</c:v>
                </c:pt>
                <c:pt idx="2319">
                  <c:v>1009.0</c:v>
                </c:pt>
                <c:pt idx="2320">
                  <c:v>1008.0</c:v>
                </c:pt>
                <c:pt idx="2321">
                  <c:v>1007.0</c:v>
                </c:pt>
                <c:pt idx="2322">
                  <c:v>1006.0</c:v>
                </c:pt>
                <c:pt idx="2323">
                  <c:v>1005.0</c:v>
                </c:pt>
                <c:pt idx="2324">
                  <c:v>1004.0</c:v>
                </c:pt>
                <c:pt idx="2325">
                  <c:v>1003.0</c:v>
                </c:pt>
                <c:pt idx="2326">
                  <c:v>1002.0</c:v>
                </c:pt>
                <c:pt idx="2327">
                  <c:v>1001.0</c:v>
                </c:pt>
                <c:pt idx="2328">
                  <c:v>1000.0</c:v>
                </c:pt>
                <c:pt idx="2329">
                  <c:v>999.0</c:v>
                </c:pt>
                <c:pt idx="2330">
                  <c:v>998.0</c:v>
                </c:pt>
                <c:pt idx="2331">
                  <c:v>997.0</c:v>
                </c:pt>
                <c:pt idx="2332">
                  <c:v>996.0</c:v>
                </c:pt>
                <c:pt idx="2333">
                  <c:v>995.0</c:v>
                </c:pt>
                <c:pt idx="2334">
                  <c:v>994.0</c:v>
                </c:pt>
                <c:pt idx="2335">
                  <c:v>993.0</c:v>
                </c:pt>
                <c:pt idx="2336">
                  <c:v>992.0</c:v>
                </c:pt>
                <c:pt idx="2337">
                  <c:v>991.0</c:v>
                </c:pt>
                <c:pt idx="2338">
                  <c:v>990.0</c:v>
                </c:pt>
                <c:pt idx="2339">
                  <c:v>989.0</c:v>
                </c:pt>
                <c:pt idx="2340">
                  <c:v>988.0</c:v>
                </c:pt>
                <c:pt idx="2341">
                  <c:v>987.0</c:v>
                </c:pt>
                <c:pt idx="2342">
                  <c:v>986.0</c:v>
                </c:pt>
                <c:pt idx="2343">
                  <c:v>985.0</c:v>
                </c:pt>
                <c:pt idx="2344">
                  <c:v>984.0</c:v>
                </c:pt>
                <c:pt idx="2345">
                  <c:v>983.0</c:v>
                </c:pt>
                <c:pt idx="2346">
                  <c:v>982.0</c:v>
                </c:pt>
                <c:pt idx="2347">
                  <c:v>981.0</c:v>
                </c:pt>
                <c:pt idx="2348">
                  <c:v>980.0</c:v>
                </c:pt>
                <c:pt idx="2349">
                  <c:v>979.0</c:v>
                </c:pt>
                <c:pt idx="2350">
                  <c:v>978.0</c:v>
                </c:pt>
                <c:pt idx="2351">
                  <c:v>977.0</c:v>
                </c:pt>
                <c:pt idx="2352">
                  <c:v>976.0</c:v>
                </c:pt>
                <c:pt idx="2353">
                  <c:v>975.0</c:v>
                </c:pt>
                <c:pt idx="2354">
                  <c:v>974.0</c:v>
                </c:pt>
                <c:pt idx="2355">
                  <c:v>973.0</c:v>
                </c:pt>
                <c:pt idx="2356">
                  <c:v>972.0</c:v>
                </c:pt>
                <c:pt idx="2357">
                  <c:v>971.0</c:v>
                </c:pt>
                <c:pt idx="2358">
                  <c:v>970.0</c:v>
                </c:pt>
                <c:pt idx="2359">
                  <c:v>969.0</c:v>
                </c:pt>
                <c:pt idx="2360">
                  <c:v>968.0</c:v>
                </c:pt>
                <c:pt idx="2361">
                  <c:v>967.0</c:v>
                </c:pt>
                <c:pt idx="2362">
                  <c:v>966.0</c:v>
                </c:pt>
                <c:pt idx="2363">
                  <c:v>965.0</c:v>
                </c:pt>
                <c:pt idx="2364">
                  <c:v>964.0</c:v>
                </c:pt>
                <c:pt idx="2365">
                  <c:v>963.0</c:v>
                </c:pt>
                <c:pt idx="2366">
                  <c:v>962.0</c:v>
                </c:pt>
                <c:pt idx="2367">
                  <c:v>961.0</c:v>
                </c:pt>
                <c:pt idx="2368">
                  <c:v>960.0</c:v>
                </c:pt>
                <c:pt idx="2369">
                  <c:v>959.0</c:v>
                </c:pt>
                <c:pt idx="2370">
                  <c:v>958.0</c:v>
                </c:pt>
                <c:pt idx="2371">
                  <c:v>957.0</c:v>
                </c:pt>
                <c:pt idx="2372">
                  <c:v>956.0</c:v>
                </c:pt>
                <c:pt idx="2373">
                  <c:v>955.0</c:v>
                </c:pt>
                <c:pt idx="2374">
                  <c:v>954.0</c:v>
                </c:pt>
                <c:pt idx="2375">
                  <c:v>953.0</c:v>
                </c:pt>
                <c:pt idx="2376">
                  <c:v>952.0</c:v>
                </c:pt>
                <c:pt idx="2377">
                  <c:v>951.0</c:v>
                </c:pt>
                <c:pt idx="2378">
                  <c:v>950.0</c:v>
                </c:pt>
                <c:pt idx="2379">
                  <c:v>949.0</c:v>
                </c:pt>
                <c:pt idx="2380">
                  <c:v>948.0</c:v>
                </c:pt>
                <c:pt idx="2381">
                  <c:v>947.0</c:v>
                </c:pt>
                <c:pt idx="2382">
                  <c:v>946.0</c:v>
                </c:pt>
                <c:pt idx="2383">
                  <c:v>945.0</c:v>
                </c:pt>
                <c:pt idx="2384">
                  <c:v>944.0</c:v>
                </c:pt>
                <c:pt idx="2385">
                  <c:v>943.0</c:v>
                </c:pt>
                <c:pt idx="2386">
                  <c:v>942.0</c:v>
                </c:pt>
                <c:pt idx="2387">
                  <c:v>941.0</c:v>
                </c:pt>
                <c:pt idx="2388">
                  <c:v>940.0</c:v>
                </c:pt>
                <c:pt idx="2389">
                  <c:v>939.0</c:v>
                </c:pt>
                <c:pt idx="2390">
                  <c:v>938.0</c:v>
                </c:pt>
                <c:pt idx="2391">
                  <c:v>937.0</c:v>
                </c:pt>
                <c:pt idx="2392">
                  <c:v>936.0</c:v>
                </c:pt>
                <c:pt idx="2393">
                  <c:v>935.0</c:v>
                </c:pt>
                <c:pt idx="2394">
                  <c:v>934.0</c:v>
                </c:pt>
                <c:pt idx="2395">
                  <c:v>933.0</c:v>
                </c:pt>
                <c:pt idx="2396">
                  <c:v>932.0</c:v>
                </c:pt>
                <c:pt idx="2397">
                  <c:v>931.0</c:v>
                </c:pt>
                <c:pt idx="2398">
                  <c:v>930.0</c:v>
                </c:pt>
                <c:pt idx="2399">
                  <c:v>929.0</c:v>
                </c:pt>
                <c:pt idx="2400">
                  <c:v>928.0</c:v>
                </c:pt>
                <c:pt idx="2401">
                  <c:v>927.0</c:v>
                </c:pt>
                <c:pt idx="2402">
                  <c:v>926.0</c:v>
                </c:pt>
                <c:pt idx="2403">
                  <c:v>925.0</c:v>
                </c:pt>
                <c:pt idx="2404">
                  <c:v>924.0</c:v>
                </c:pt>
                <c:pt idx="2405">
                  <c:v>923.0</c:v>
                </c:pt>
                <c:pt idx="2406">
                  <c:v>922.0</c:v>
                </c:pt>
                <c:pt idx="2407">
                  <c:v>921.0</c:v>
                </c:pt>
                <c:pt idx="2408">
                  <c:v>920.0</c:v>
                </c:pt>
                <c:pt idx="2409">
                  <c:v>919.0</c:v>
                </c:pt>
                <c:pt idx="2410">
                  <c:v>918.0</c:v>
                </c:pt>
                <c:pt idx="2411">
                  <c:v>917.0</c:v>
                </c:pt>
                <c:pt idx="2412">
                  <c:v>916.0</c:v>
                </c:pt>
                <c:pt idx="2413">
                  <c:v>915.0</c:v>
                </c:pt>
                <c:pt idx="2414">
                  <c:v>914.0</c:v>
                </c:pt>
                <c:pt idx="2415">
                  <c:v>913.0</c:v>
                </c:pt>
                <c:pt idx="2416">
                  <c:v>912.0</c:v>
                </c:pt>
                <c:pt idx="2417">
                  <c:v>911.0</c:v>
                </c:pt>
                <c:pt idx="2418">
                  <c:v>910.0</c:v>
                </c:pt>
                <c:pt idx="2419">
                  <c:v>909.0</c:v>
                </c:pt>
                <c:pt idx="2420">
                  <c:v>908.0</c:v>
                </c:pt>
                <c:pt idx="2421">
                  <c:v>907.0</c:v>
                </c:pt>
                <c:pt idx="2422">
                  <c:v>906.0</c:v>
                </c:pt>
                <c:pt idx="2423">
                  <c:v>905.0</c:v>
                </c:pt>
                <c:pt idx="2424">
                  <c:v>904.0</c:v>
                </c:pt>
                <c:pt idx="2425">
                  <c:v>903.0</c:v>
                </c:pt>
                <c:pt idx="2426">
                  <c:v>902.0</c:v>
                </c:pt>
                <c:pt idx="2427">
                  <c:v>901.0</c:v>
                </c:pt>
                <c:pt idx="2428">
                  <c:v>900.0</c:v>
                </c:pt>
                <c:pt idx="2429">
                  <c:v>899.0</c:v>
                </c:pt>
                <c:pt idx="2430">
                  <c:v>898.0</c:v>
                </c:pt>
                <c:pt idx="2431">
                  <c:v>897.0</c:v>
                </c:pt>
                <c:pt idx="2432">
                  <c:v>896.0</c:v>
                </c:pt>
                <c:pt idx="2433">
                  <c:v>895.0</c:v>
                </c:pt>
                <c:pt idx="2434">
                  <c:v>894.0</c:v>
                </c:pt>
                <c:pt idx="2435">
                  <c:v>893.0</c:v>
                </c:pt>
                <c:pt idx="2436">
                  <c:v>892.0</c:v>
                </c:pt>
                <c:pt idx="2437">
                  <c:v>891.0</c:v>
                </c:pt>
                <c:pt idx="2438">
                  <c:v>890.0</c:v>
                </c:pt>
                <c:pt idx="2439">
                  <c:v>889.0</c:v>
                </c:pt>
                <c:pt idx="2440">
                  <c:v>888.0</c:v>
                </c:pt>
                <c:pt idx="2441">
                  <c:v>887.0</c:v>
                </c:pt>
                <c:pt idx="2442">
                  <c:v>886.0</c:v>
                </c:pt>
                <c:pt idx="2443">
                  <c:v>885.0</c:v>
                </c:pt>
                <c:pt idx="2444">
                  <c:v>884.0</c:v>
                </c:pt>
                <c:pt idx="2445">
                  <c:v>883.0</c:v>
                </c:pt>
                <c:pt idx="2446">
                  <c:v>882.0</c:v>
                </c:pt>
                <c:pt idx="2447">
                  <c:v>881.0</c:v>
                </c:pt>
                <c:pt idx="2448">
                  <c:v>880.0</c:v>
                </c:pt>
                <c:pt idx="2449">
                  <c:v>879.0</c:v>
                </c:pt>
                <c:pt idx="2450">
                  <c:v>878.0</c:v>
                </c:pt>
                <c:pt idx="2451">
                  <c:v>877.0</c:v>
                </c:pt>
                <c:pt idx="2452">
                  <c:v>876.0</c:v>
                </c:pt>
                <c:pt idx="2453">
                  <c:v>875.0</c:v>
                </c:pt>
                <c:pt idx="2454">
                  <c:v>874.0</c:v>
                </c:pt>
                <c:pt idx="2455">
                  <c:v>873.0</c:v>
                </c:pt>
                <c:pt idx="2456">
                  <c:v>872.0</c:v>
                </c:pt>
                <c:pt idx="2457">
                  <c:v>871.0</c:v>
                </c:pt>
                <c:pt idx="2458">
                  <c:v>870.0</c:v>
                </c:pt>
                <c:pt idx="2459">
                  <c:v>869.0</c:v>
                </c:pt>
                <c:pt idx="2460">
                  <c:v>868.0</c:v>
                </c:pt>
                <c:pt idx="2461">
                  <c:v>867.0</c:v>
                </c:pt>
                <c:pt idx="2462">
                  <c:v>866.0</c:v>
                </c:pt>
                <c:pt idx="2463">
                  <c:v>865.0</c:v>
                </c:pt>
                <c:pt idx="2464">
                  <c:v>864.0</c:v>
                </c:pt>
                <c:pt idx="2465">
                  <c:v>863.0</c:v>
                </c:pt>
                <c:pt idx="2466">
                  <c:v>862.0</c:v>
                </c:pt>
                <c:pt idx="2467">
                  <c:v>861.0</c:v>
                </c:pt>
                <c:pt idx="2468">
                  <c:v>860.0</c:v>
                </c:pt>
                <c:pt idx="2469">
                  <c:v>859.0</c:v>
                </c:pt>
                <c:pt idx="2470">
                  <c:v>858.0</c:v>
                </c:pt>
                <c:pt idx="2471">
                  <c:v>857.0</c:v>
                </c:pt>
                <c:pt idx="2472">
                  <c:v>856.0</c:v>
                </c:pt>
                <c:pt idx="2473">
                  <c:v>855.0</c:v>
                </c:pt>
                <c:pt idx="2474">
                  <c:v>854.0</c:v>
                </c:pt>
                <c:pt idx="2475">
                  <c:v>853.0</c:v>
                </c:pt>
                <c:pt idx="2476">
                  <c:v>852.0</c:v>
                </c:pt>
                <c:pt idx="2477">
                  <c:v>851.0</c:v>
                </c:pt>
                <c:pt idx="2478">
                  <c:v>850.0</c:v>
                </c:pt>
                <c:pt idx="2479">
                  <c:v>849.0</c:v>
                </c:pt>
                <c:pt idx="2480">
                  <c:v>848.0</c:v>
                </c:pt>
                <c:pt idx="2481">
                  <c:v>847.0</c:v>
                </c:pt>
                <c:pt idx="2482">
                  <c:v>846.0</c:v>
                </c:pt>
                <c:pt idx="2483">
                  <c:v>845.0</c:v>
                </c:pt>
                <c:pt idx="2484">
                  <c:v>844.0</c:v>
                </c:pt>
                <c:pt idx="2485">
                  <c:v>843.0</c:v>
                </c:pt>
                <c:pt idx="2486">
                  <c:v>842.0</c:v>
                </c:pt>
                <c:pt idx="2487">
                  <c:v>841.0</c:v>
                </c:pt>
                <c:pt idx="2488">
                  <c:v>840.0</c:v>
                </c:pt>
                <c:pt idx="2489">
                  <c:v>839.0</c:v>
                </c:pt>
                <c:pt idx="2490">
                  <c:v>838.0</c:v>
                </c:pt>
                <c:pt idx="2491">
                  <c:v>837.0</c:v>
                </c:pt>
                <c:pt idx="2492">
                  <c:v>836.0</c:v>
                </c:pt>
                <c:pt idx="2493">
                  <c:v>835.0</c:v>
                </c:pt>
                <c:pt idx="2494">
                  <c:v>834.0</c:v>
                </c:pt>
                <c:pt idx="2495">
                  <c:v>833.0</c:v>
                </c:pt>
                <c:pt idx="2496">
                  <c:v>832.0</c:v>
                </c:pt>
                <c:pt idx="2497">
                  <c:v>831.0</c:v>
                </c:pt>
                <c:pt idx="2498">
                  <c:v>830.0</c:v>
                </c:pt>
                <c:pt idx="2499">
                  <c:v>829.0</c:v>
                </c:pt>
                <c:pt idx="2500">
                  <c:v>828.0</c:v>
                </c:pt>
                <c:pt idx="2501">
                  <c:v>827.0</c:v>
                </c:pt>
                <c:pt idx="2502">
                  <c:v>826.0</c:v>
                </c:pt>
                <c:pt idx="2503">
                  <c:v>825.0</c:v>
                </c:pt>
                <c:pt idx="2504">
                  <c:v>824.0</c:v>
                </c:pt>
                <c:pt idx="2505">
                  <c:v>823.0</c:v>
                </c:pt>
                <c:pt idx="2506">
                  <c:v>822.0</c:v>
                </c:pt>
                <c:pt idx="2507">
                  <c:v>821.0</c:v>
                </c:pt>
                <c:pt idx="2508">
                  <c:v>820.0</c:v>
                </c:pt>
                <c:pt idx="2509">
                  <c:v>819.0</c:v>
                </c:pt>
                <c:pt idx="2510">
                  <c:v>818.0</c:v>
                </c:pt>
                <c:pt idx="2511">
                  <c:v>817.0</c:v>
                </c:pt>
                <c:pt idx="2512">
                  <c:v>816.0</c:v>
                </c:pt>
                <c:pt idx="2513">
                  <c:v>815.0</c:v>
                </c:pt>
                <c:pt idx="2514">
                  <c:v>814.0</c:v>
                </c:pt>
                <c:pt idx="2515">
                  <c:v>813.0</c:v>
                </c:pt>
                <c:pt idx="2516">
                  <c:v>812.0</c:v>
                </c:pt>
                <c:pt idx="2517">
                  <c:v>811.0</c:v>
                </c:pt>
                <c:pt idx="2518">
                  <c:v>810.0</c:v>
                </c:pt>
                <c:pt idx="2519">
                  <c:v>809.0</c:v>
                </c:pt>
                <c:pt idx="2520">
                  <c:v>808.0</c:v>
                </c:pt>
                <c:pt idx="2521">
                  <c:v>807.0</c:v>
                </c:pt>
                <c:pt idx="2522">
                  <c:v>806.0</c:v>
                </c:pt>
                <c:pt idx="2523">
                  <c:v>805.0</c:v>
                </c:pt>
                <c:pt idx="2524">
                  <c:v>804.0</c:v>
                </c:pt>
                <c:pt idx="2525">
                  <c:v>803.0</c:v>
                </c:pt>
                <c:pt idx="2526">
                  <c:v>802.0</c:v>
                </c:pt>
                <c:pt idx="2527">
                  <c:v>801.0</c:v>
                </c:pt>
                <c:pt idx="2528">
                  <c:v>800.0</c:v>
                </c:pt>
                <c:pt idx="2529">
                  <c:v>799.0</c:v>
                </c:pt>
                <c:pt idx="2530">
                  <c:v>798.0</c:v>
                </c:pt>
                <c:pt idx="2531">
                  <c:v>797.0</c:v>
                </c:pt>
                <c:pt idx="2532">
                  <c:v>796.0</c:v>
                </c:pt>
                <c:pt idx="2533">
                  <c:v>795.0</c:v>
                </c:pt>
                <c:pt idx="2534">
                  <c:v>794.0</c:v>
                </c:pt>
                <c:pt idx="2535">
                  <c:v>793.0</c:v>
                </c:pt>
                <c:pt idx="2536">
                  <c:v>792.0</c:v>
                </c:pt>
                <c:pt idx="2537">
                  <c:v>791.0</c:v>
                </c:pt>
                <c:pt idx="2538">
                  <c:v>790.0</c:v>
                </c:pt>
                <c:pt idx="2539">
                  <c:v>789.0</c:v>
                </c:pt>
                <c:pt idx="2540">
                  <c:v>788.0</c:v>
                </c:pt>
                <c:pt idx="2541">
                  <c:v>787.0</c:v>
                </c:pt>
                <c:pt idx="2542">
                  <c:v>786.0</c:v>
                </c:pt>
                <c:pt idx="2543">
                  <c:v>785.0</c:v>
                </c:pt>
                <c:pt idx="2544">
                  <c:v>784.0</c:v>
                </c:pt>
                <c:pt idx="2545">
                  <c:v>783.0</c:v>
                </c:pt>
                <c:pt idx="2546">
                  <c:v>782.0</c:v>
                </c:pt>
                <c:pt idx="2547">
                  <c:v>781.0</c:v>
                </c:pt>
                <c:pt idx="2548">
                  <c:v>780.0</c:v>
                </c:pt>
                <c:pt idx="2549">
                  <c:v>779.0</c:v>
                </c:pt>
                <c:pt idx="2550">
                  <c:v>778.0</c:v>
                </c:pt>
                <c:pt idx="2551">
                  <c:v>777.0</c:v>
                </c:pt>
                <c:pt idx="2552">
                  <c:v>776.0</c:v>
                </c:pt>
                <c:pt idx="2553">
                  <c:v>775.0</c:v>
                </c:pt>
                <c:pt idx="2554">
                  <c:v>774.0</c:v>
                </c:pt>
                <c:pt idx="2555">
                  <c:v>773.0</c:v>
                </c:pt>
                <c:pt idx="2556">
                  <c:v>772.0</c:v>
                </c:pt>
                <c:pt idx="2557">
                  <c:v>771.0</c:v>
                </c:pt>
                <c:pt idx="2558">
                  <c:v>770.0</c:v>
                </c:pt>
                <c:pt idx="2559">
                  <c:v>769.0</c:v>
                </c:pt>
                <c:pt idx="2560">
                  <c:v>768.0</c:v>
                </c:pt>
                <c:pt idx="2561">
                  <c:v>767.0</c:v>
                </c:pt>
                <c:pt idx="2562">
                  <c:v>766.0</c:v>
                </c:pt>
                <c:pt idx="2563">
                  <c:v>765.0</c:v>
                </c:pt>
                <c:pt idx="2564">
                  <c:v>764.0</c:v>
                </c:pt>
                <c:pt idx="2565">
                  <c:v>763.0</c:v>
                </c:pt>
                <c:pt idx="2566">
                  <c:v>762.0</c:v>
                </c:pt>
                <c:pt idx="2567">
                  <c:v>761.0</c:v>
                </c:pt>
                <c:pt idx="2568">
                  <c:v>760.0</c:v>
                </c:pt>
                <c:pt idx="2569">
                  <c:v>759.0</c:v>
                </c:pt>
                <c:pt idx="2570">
                  <c:v>758.0</c:v>
                </c:pt>
                <c:pt idx="2571">
                  <c:v>757.0</c:v>
                </c:pt>
                <c:pt idx="2572">
                  <c:v>756.0</c:v>
                </c:pt>
                <c:pt idx="2573">
                  <c:v>755.0</c:v>
                </c:pt>
                <c:pt idx="2574">
                  <c:v>754.0</c:v>
                </c:pt>
                <c:pt idx="2575">
                  <c:v>753.0</c:v>
                </c:pt>
                <c:pt idx="2576">
                  <c:v>752.0</c:v>
                </c:pt>
                <c:pt idx="2577">
                  <c:v>751.0</c:v>
                </c:pt>
                <c:pt idx="2578">
                  <c:v>750.0</c:v>
                </c:pt>
                <c:pt idx="2579">
                  <c:v>749.0</c:v>
                </c:pt>
                <c:pt idx="2580">
                  <c:v>748.0</c:v>
                </c:pt>
                <c:pt idx="2581">
                  <c:v>747.0</c:v>
                </c:pt>
                <c:pt idx="2582">
                  <c:v>746.0</c:v>
                </c:pt>
                <c:pt idx="2583">
                  <c:v>745.0</c:v>
                </c:pt>
                <c:pt idx="2584">
                  <c:v>744.0</c:v>
                </c:pt>
                <c:pt idx="2585">
                  <c:v>743.0</c:v>
                </c:pt>
                <c:pt idx="2586">
                  <c:v>742.0</c:v>
                </c:pt>
                <c:pt idx="2587">
                  <c:v>741.0</c:v>
                </c:pt>
                <c:pt idx="2588">
                  <c:v>740.0</c:v>
                </c:pt>
                <c:pt idx="2589">
                  <c:v>739.0</c:v>
                </c:pt>
                <c:pt idx="2590">
                  <c:v>738.0</c:v>
                </c:pt>
                <c:pt idx="2591">
                  <c:v>737.0</c:v>
                </c:pt>
                <c:pt idx="2592">
                  <c:v>736.0</c:v>
                </c:pt>
                <c:pt idx="2593">
                  <c:v>735.0</c:v>
                </c:pt>
                <c:pt idx="2594">
                  <c:v>734.0</c:v>
                </c:pt>
                <c:pt idx="2595">
                  <c:v>733.0</c:v>
                </c:pt>
                <c:pt idx="2596">
                  <c:v>732.0</c:v>
                </c:pt>
                <c:pt idx="2597">
                  <c:v>731.0</c:v>
                </c:pt>
                <c:pt idx="2598">
                  <c:v>730.0</c:v>
                </c:pt>
                <c:pt idx="2599">
                  <c:v>729.0</c:v>
                </c:pt>
                <c:pt idx="2600">
                  <c:v>728.0</c:v>
                </c:pt>
                <c:pt idx="2601">
                  <c:v>727.0</c:v>
                </c:pt>
                <c:pt idx="2602">
                  <c:v>726.0</c:v>
                </c:pt>
                <c:pt idx="2603">
                  <c:v>725.0</c:v>
                </c:pt>
                <c:pt idx="2604">
                  <c:v>724.0</c:v>
                </c:pt>
                <c:pt idx="2605">
                  <c:v>723.0</c:v>
                </c:pt>
                <c:pt idx="2606">
                  <c:v>722.0</c:v>
                </c:pt>
                <c:pt idx="2607">
                  <c:v>721.0</c:v>
                </c:pt>
                <c:pt idx="2608">
                  <c:v>720.0</c:v>
                </c:pt>
                <c:pt idx="2609">
                  <c:v>719.0</c:v>
                </c:pt>
                <c:pt idx="2610">
                  <c:v>718.0</c:v>
                </c:pt>
                <c:pt idx="2611">
                  <c:v>717.0</c:v>
                </c:pt>
                <c:pt idx="2612">
                  <c:v>716.0</c:v>
                </c:pt>
                <c:pt idx="2613">
                  <c:v>715.0</c:v>
                </c:pt>
                <c:pt idx="2614">
                  <c:v>714.0</c:v>
                </c:pt>
                <c:pt idx="2615">
                  <c:v>713.0</c:v>
                </c:pt>
                <c:pt idx="2616">
                  <c:v>712.0</c:v>
                </c:pt>
                <c:pt idx="2617">
                  <c:v>711.0</c:v>
                </c:pt>
                <c:pt idx="2618">
                  <c:v>710.0</c:v>
                </c:pt>
                <c:pt idx="2619">
                  <c:v>709.0</c:v>
                </c:pt>
                <c:pt idx="2620">
                  <c:v>708.0</c:v>
                </c:pt>
                <c:pt idx="2621">
                  <c:v>707.0</c:v>
                </c:pt>
                <c:pt idx="2622">
                  <c:v>706.0</c:v>
                </c:pt>
                <c:pt idx="2623">
                  <c:v>705.0</c:v>
                </c:pt>
                <c:pt idx="2624">
                  <c:v>704.0</c:v>
                </c:pt>
                <c:pt idx="2625">
                  <c:v>703.0</c:v>
                </c:pt>
                <c:pt idx="2626">
                  <c:v>702.0</c:v>
                </c:pt>
                <c:pt idx="2627">
                  <c:v>701.0</c:v>
                </c:pt>
                <c:pt idx="2628">
                  <c:v>700.0</c:v>
                </c:pt>
                <c:pt idx="2629">
                  <c:v>699.0</c:v>
                </c:pt>
                <c:pt idx="2630">
                  <c:v>698.0</c:v>
                </c:pt>
                <c:pt idx="2631">
                  <c:v>697.0</c:v>
                </c:pt>
                <c:pt idx="2632">
                  <c:v>696.0</c:v>
                </c:pt>
                <c:pt idx="2633">
                  <c:v>695.0</c:v>
                </c:pt>
                <c:pt idx="2634">
                  <c:v>694.0</c:v>
                </c:pt>
                <c:pt idx="2635">
                  <c:v>693.0</c:v>
                </c:pt>
                <c:pt idx="2636">
                  <c:v>692.0</c:v>
                </c:pt>
                <c:pt idx="2637">
                  <c:v>691.0</c:v>
                </c:pt>
                <c:pt idx="2638">
                  <c:v>690.0</c:v>
                </c:pt>
                <c:pt idx="2639">
                  <c:v>689.0</c:v>
                </c:pt>
                <c:pt idx="2640">
                  <c:v>688.0</c:v>
                </c:pt>
                <c:pt idx="2641">
                  <c:v>687.0</c:v>
                </c:pt>
                <c:pt idx="2642">
                  <c:v>686.0</c:v>
                </c:pt>
                <c:pt idx="2643">
                  <c:v>685.0</c:v>
                </c:pt>
                <c:pt idx="2644">
                  <c:v>684.0</c:v>
                </c:pt>
                <c:pt idx="2645">
                  <c:v>683.0</c:v>
                </c:pt>
                <c:pt idx="2646">
                  <c:v>682.0</c:v>
                </c:pt>
                <c:pt idx="2647">
                  <c:v>681.0</c:v>
                </c:pt>
                <c:pt idx="2648">
                  <c:v>680.0</c:v>
                </c:pt>
                <c:pt idx="2649">
                  <c:v>679.0</c:v>
                </c:pt>
                <c:pt idx="2650">
                  <c:v>678.0</c:v>
                </c:pt>
                <c:pt idx="2651">
                  <c:v>677.0</c:v>
                </c:pt>
                <c:pt idx="2652">
                  <c:v>676.0</c:v>
                </c:pt>
                <c:pt idx="2653">
                  <c:v>675.0</c:v>
                </c:pt>
                <c:pt idx="2654">
                  <c:v>674.0</c:v>
                </c:pt>
                <c:pt idx="2655">
                  <c:v>673.0</c:v>
                </c:pt>
                <c:pt idx="2656">
                  <c:v>672.0</c:v>
                </c:pt>
                <c:pt idx="2657">
                  <c:v>671.0</c:v>
                </c:pt>
                <c:pt idx="2658">
                  <c:v>670.0</c:v>
                </c:pt>
                <c:pt idx="2659">
                  <c:v>669.0</c:v>
                </c:pt>
                <c:pt idx="2660">
                  <c:v>668.0</c:v>
                </c:pt>
                <c:pt idx="2661">
                  <c:v>667.0</c:v>
                </c:pt>
                <c:pt idx="2662">
                  <c:v>666.0</c:v>
                </c:pt>
                <c:pt idx="2663">
                  <c:v>665.0</c:v>
                </c:pt>
                <c:pt idx="2664">
                  <c:v>664.0</c:v>
                </c:pt>
                <c:pt idx="2665">
                  <c:v>663.0</c:v>
                </c:pt>
                <c:pt idx="2666">
                  <c:v>662.0</c:v>
                </c:pt>
                <c:pt idx="2667">
                  <c:v>661.0</c:v>
                </c:pt>
                <c:pt idx="2668">
                  <c:v>660.0</c:v>
                </c:pt>
                <c:pt idx="2669">
                  <c:v>659.0</c:v>
                </c:pt>
                <c:pt idx="2670">
                  <c:v>658.0</c:v>
                </c:pt>
                <c:pt idx="2671">
                  <c:v>657.0</c:v>
                </c:pt>
                <c:pt idx="2672">
                  <c:v>656.0</c:v>
                </c:pt>
                <c:pt idx="2673">
                  <c:v>655.0</c:v>
                </c:pt>
                <c:pt idx="2674">
                  <c:v>654.0</c:v>
                </c:pt>
                <c:pt idx="2675">
                  <c:v>653.0</c:v>
                </c:pt>
                <c:pt idx="2676">
                  <c:v>652.0</c:v>
                </c:pt>
                <c:pt idx="2677">
                  <c:v>651.0</c:v>
                </c:pt>
                <c:pt idx="2678">
                  <c:v>650.0</c:v>
                </c:pt>
                <c:pt idx="2679">
                  <c:v>649.0</c:v>
                </c:pt>
                <c:pt idx="2680">
                  <c:v>648.0</c:v>
                </c:pt>
                <c:pt idx="2681">
                  <c:v>647.0</c:v>
                </c:pt>
                <c:pt idx="2682">
                  <c:v>646.0</c:v>
                </c:pt>
                <c:pt idx="2683">
                  <c:v>645.0</c:v>
                </c:pt>
                <c:pt idx="2684">
                  <c:v>644.0</c:v>
                </c:pt>
                <c:pt idx="2685">
                  <c:v>643.0</c:v>
                </c:pt>
                <c:pt idx="2686">
                  <c:v>642.0</c:v>
                </c:pt>
                <c:pt idx="2687">
                  <c:v>641.0</c:v>
                </c:pt>
                <c:pt idx="2688">
                  <c:v>640.0</c:v>
                </c:pt>
                <c:pt idx="2689">
                  <c:v>639.0</c:v>
                </c:pt>
                <c:pt idx="2690">
                  <c:v>638.0</c:v>
                </c:pt>
                <c:pt idx="2691">
                  <c:v>637.0</c:v>
                </c:pt>
                <c:pt idx="2692">
                  <c:v>636.0</c:v>
                </c:pt>
                <c:pt idx="2693">
                  <c:v>635.0</c:v>
                </c:pt>
                <c:pt idx="2694">
                  <c:v>634.0</c:v>
                </c:pt>
                <c:pt idx="2695">
                  <c:v>633.0</c:v>
                </c:pt>
                <c:pt idx="2696">
                  <c:v>632.0</c:v>
                </c:pt>
                <c:pt idx="2697">
                  <c:v>631.0</c:v>
                </c:pt>
                <c:pt idx="2698">
                  <c:v>630.0</c:v>
                </c:pt>
                <c:pt idx="2699">
                  <c:v>629.0</c:v>
                </c:pt>
                <c:pt idx="2700">
                  <c:v>628.0</c:v>
                </c:pt>
                <c:pt idx="2701">
                  <c:v>627.0</c:v>
                </c:pt>
                <c:pt idx="2702">
                  <c:v>626.0</c:v>
                </c:pt>
                <c:pt idx="2703">
                  <c:v>625.0</c:v>
                </c:pt>
                <c:pt idx="2704">
                  <c:v>624.0</c:v>
                </c:pt>
                <c:pt idx="2705">
                  <c:v>623.0</c:v>
                </c:pt>
                <c:pt idx="2706">
                  <c:v>622.0</c:v>
                </c:pt>
                <c:pt idx="2707">
                  <c:v>621.0</c:v>
                </c:pt>
                <c:pt idx="2708">
                  <c:v>620.0</c:v>
                </c:pt>
                <c:pt idx="2709">
                  <c:v>619.0</c:v>
                </c:pt>
                <c:pt idx="2710">
                  <c:v>618.0</c:v>
                </c:pt>
                <c:pt idx="2711">
                  <c:v>617.0</c:v>
                </c:pt>
                <c:pt idx="2712">
                  <c:v>616.0</c:v>
                </c:pt>
                <c:pt idx="2713">
                  <c:v>615.0</c:v>
                </c:pt>
                <c:pt idx="2714">
                  <c:v>614.0</c:v>
                </c:pt>
                <c:pt idx="2715">
                  <c:v>613.0</c:v>
                </c:pt>
                <c:pt idx="2716">
                  <c:v>612.0</c:v>
                </c:pt>
                <c:pt idx="2717">
                  <c:v>611.0</c:v>
                </c:pt>
                <c:pt idx="2718">
                  <c:v>610.0</c:v>
                </c:pt>
                <c:pt idx="2719">
                  <c:v>609.0</c:v>
                </c:pt>
                <c:pt idx="2720">
                  <c:v>608.0</c:v>
                </c:pt>
                <c:pt idx="2721">
                  <c:v>607.0</c:v>
                </c:pt>
                <c:pt idx="2722">
                  <c:v>606.0</c:v>
                </c:pt>
                <c:pt idx="2723">
                  <c:v>605.0</c:v>
                </c:pt>
                <c:pt idx="2724">
                  <c:v>604.0</c:v>
                </c:pt>
                <c:pt idx="2725">
                  <c:v>603.0</c:v>
                </c:pt>
                <c:pt idx="2726">
                  <c:v>602.0</c:v>
                </c:pt>
                <c:pt idx="2727">
                  <c:v>601.0</c:v>
                </c:pt>
                <c:pt idx="2728">
                  <c:v>600.0</c:v>
                </c:pt>
                <c:pt idx="2729">
                  <c:v>599.0</c:v>
                </c:pt>
                <c:pt idx="2730">
                  <c:v>598.0</c:v>
                </c:pt>
                <c:pt idx="2731">
                  <c:v>597.0</c:v>
                </c:pt>
                <c:pt idx="2732">
                  <c:v>596.0</c:v>
                </c:pt>
                <c:pt idx="2733">
                  <c:v>595.0</c:v>
                </c:pt>
                <c:pt idx="2734">
                  <c:v>594.0</c:v>
                </c:pt>
                <c:pt idx="2735">
                  <c:v>593.0</c:v>
                </c:pt>
                <c:pt idx="2736">
                  <c:v>592.0</c:v>
                </c:pt>
                <c:pt idx="2737">
                  <c:v>591.0</c:v>
                </c:pt>
                <c:pt idx="2738">
                  <c:v>590.0</c:v>
                </c:pt>
                <c:pt idx="2739">
                  <c:v>589.0</c:v>
                </c:pt>
                <c:pt idx="2740">
                  <c:v>588.0</c:v>
                </c:pt>
                <c:pt idx="2741">
                  <c:v>587.0</c:v>
                </c:pt>
                <c:pt idx="2742">
                  <c:v>586.0</c:v>
                </c:pt>
                <c:pt idx="2743">
                  <c:v>585.0</c:v>
                </c:pt>
                <c:pt idx="2744">
                  <c:v>584.0</c:v>
                </c:pt>
                <c:pt idx="2745">
                  <c:v>583.0</c:v>
                </c:pt>
                <c:pt idx="2746">
                  <c:v>582.0</c:v>
                </c:pt>
                <c:pt idx="2747">
                  <c:v>581.0</c:v>
                </c:pt>
                <c:pt idx="2748">
                  <c:v>580.0</c:v>
                </c:pt>
                <c:pt idx="2749">
                  <c:v>579.0</c:v>
                </c:pt>
                <c:pt idx="2750">
                  <c:v>578.0</c:v>
                </c:pt>
                <c:pt idx="2751">
                  <c:v>577.0</c:v>
                </c:pt>
                <c:pt idx="2752">
                  <c:v>576.0</c:v>
                </c:pt>
                <c:pt idx="2753">
                  <c:v>575.0</c:v>
                </c:pt>
                <c:pt idx="2754">
                  <c:v>574.0</c:v>
                </c:pt>
                <c:pt idx="2755">
                  <c:v>573.0</c:v>
                </c:pt>
                <c:pt idx="2756">
                  <c:v>572.0</c:v>
                </c:pt>
                <c:pt idx="2757">
                  <c:v>571.0</c:v>
                </c:pt>
                <c:pt idx="2758">
                  <c:v>570.0</c:v>
                </c:pt>
                <c:pt idx="2759">
                  <c:v>569.0</c:v>
                </c:pt>
                <c:pt idx="2760">
                  <c:v>568.0</c:v>
                </c:pt>
                <c:pt idx="2761">
                  <c:v>567.0</c:v>
                </c:pt>
                <c:pt idx="2762">
                  <c:v>566.0</c:v>
                </c:pt>
                <c:pt idx="2763">
                  <c:v>565.0</c:v>
                </c:pt>
                <c:pt idx="2764">
                  <c:v>564.0</c:v>
                </c:pt>
                <c:pt idx="2765">
                  <c:v>563.0</c:v>
                </c:pt>
                <c:pt idx="2766">
                  <c:v>562.0</c:v>
                </c:pt>
                <c:pt idx="2767">
                  <c:v>561.0</c:v>
                </c:pt>
                <c:pt idx="2768">
                  <c:v>560.0</c:v>
                </c:pt>
                <c:pt idx="2769">
                  <c:v>559.0</c:v>
                </c:pt>
                <c:pt idx="2770">
                  <c:v>558.0</c:v>
                </c:pt>
                <c:pt idx="2771">
                  <c:v>557.0</c:v>
                </c:pt>
                <c:pt idx="2772">
                  <c:v>556.0</c:v>
                </c:pt>
                <c:pt idx="2773">
                  <c:v>555.0</c:v>
                </c:pt>
                <c:pt idx="2774">
                  <c:v>554.0</c:v>
                </c:pt>
                <c:pt idx="2775">
                  <c:v>553.0</c:v>
                </c:pt>
                <c:pt idx="2776">
                  <c:v>552.0</c:v>
                </c:pt>
                <c:pt idx="2777">
                  <c:v>551.0</c:v>
                </c:pt>
                <c:pt idx="2778">
                  <c:v>550.0</c:v>
                </c:pt>
                <c:pt idx="2779">
                  <c:v>549.0</c:v>
                </c:pt>
                <c:pt idx="2780">
                  <c:v>548.0</c:v>
                </c:pt>
                <c:pt idx="2781">
                  <c:v>547.0</c:v>
                </c:pt>
                <c:pt idx="2782">
                  <c:v>546.0</c:v>
                </c:pt>
                <c:pt idx="2783">
                  <c:v>545.0</c:v>
                </c:pt>
                <c:pt idx="2784">
                  <c:v>544.0</c:v>
                </c:pt>
                <c:pt idx="2785">
                  <c:v>543.0</c:v>
                </c:pt>
                <c:pt idx="2786">
                  <c:v>542.0</c:v>
                </c:pt>
                <c:pt idx="2787">
                  <c:v>541.0</c:v>
                </c:pt>
                <c:pt idx="2788">
                  <c:v>540.0</c:v>
                </c:pt>
                <c:pt idx="2789">
                  <c:v>539.0</c:v>
                </c:pt>
                <c:pt idx="2790">
                  <c:v>538.0</c:v>
                </c:pt>
                <c:pt idx="2791">
                  <c:v>537.0</c:v>
                </c:pt>
                <c:pt idx="2792">
                  <c:v>536.0</c:v>
                </c:pt>
                <c:pt idx="2793">
                  <c:v>535.0</c:v>
                </c:pt>
                <c:pt idx="2794">
                  <c:v>534.0</c:v>
                </c:pt>
                <c:pt idx="2795">
                  <c:v>533.0</c:v>
                </c:pt>
                <c:pt idx="2796">
                  <c:v>532.0</c:v>
                </c:pt>
                <c:pt idx="2797">
                  <c:v>531.0</c:v>
                </c:pt>
                <c:pt idx="2798">
                  <c:v>530.0</c:v>
                </c:pt>
                <c:pt idx="2799">
                  <c:v>529.0</c:v>
                </c:pt>
                <c:pt idx="2800">
                  <c:v>528.0</c:v>
                </c:pt>
                <c:pt idx="2801">
                  <c:v>527.0</c:v>
                </c:pt>
                <c:pt idx="2802">
                  <c:v>526.0</c:v>
                </c:pt>
                <c:pt idx="2803">
                  <c:v>525.0</c:v>
                </c:pt>
                <c:pt idx="2804">
                  <c:v>524.0</c:v>
                </c:pt>
                <c:pt idx="2805">
                  <c:v>523.0</c:v>
                </c:pt>
                <c:pt idx="2806">
                  <c:v>522.0</c:v>
                </c:pt>
                <c:pt idx="2807">
                  <c:v>521.0</c:v>
                </c:pt>
                <c:pt idx="2808">
                  <c:v>520.0</c:v>
                </c:pt>
                <c:pt idx="2809">
                  <c:v>519.0</c:v>
                </c:pt>
                <c:pt idx="2810">
                  <c:v>518.0</c:v>
                </c:pt>
                <c:pt idx="2811">
                  <c:v>517.0</c:v>
                </c:pt>
                <c:pt idx="2812">
                  <c:v>516.0</c:v>
                </c:pt>
                <c:pt idx="2813">
                  <c:v>515.0</c:v>
                </c:pt>
                <c:pt idx="2814">
                  <c:v>514.0</c:v>
                </c:pt>
                <c:pt idx="2815">
                  <c:v>513.0</c:v>
                </c:pt>
                <c:pt idx="2816">
                  <c:v>512.0</c:v>
                </c:pt>
                <c:pt idx="2817">
                  <c:v>511.0</c:v>
                </c:pt>
                <c:pt idx="2818">
                  <c:v>510.0</c:v>
                </c:pt>
                <c:pt idx="2819">
                  <c:v>509.0</c:v>
                </c:pt>
                <c:pt idx="2820">
                  <c:v>508.0</c:v>
                </c:pt>
                <c:pt idx="2821">
                  <c:v>507.0</c:v>
                </c:pt>
                <c:pt idx="2822">
                  <c:v>506.0</c:v>
                </c:pt>
                <c:pt idx="2823">
                  <c:v>505.0</c:v>
                </c:pt>
                <c:pt idx="2824">
                  <c:v>504.0</c:v>
                </c:pt>
                <c:pt idx="2825">
                  <c:v>503.0</c:v>
                </c:pt>
                <c:pt idx="2826">
                  <c:v>502.0</c:v>
                </c:pt>
                <c:pt idx="2827">
                  <c:v>501.0</c:v>
                </c:pt>
                <c:pt idx="2828">
                  <c:v>500.0</c:v>
                </c:pt>
                <c:pt idx="2829">
                  <c:v>499.0</c:v>
                </c:pt>
                <c:pt idx="2830">
                  <c:v>498.0</c:v>
                </c:pt>
                <c:pt idx="2831">
                  <c:v>497.0</c:v>
                </c:pt>
                <c:pt idx="2832">
                  <c:v>496.0</c:v>
                </c:pt>
                <c:pt idx="2833">
                  <c:v>495.0</c:v>
                </c:pt>
                <c:pt idx="2834">
                  <c:v>494.0</c:v>
                </c:pt>
                <c:pt idx="2835">
                  <c:v>493.0</c:v>
                </c:pt>
                <c:pt idx="2836">
                  <c:v>492.0</c:v>
                </c:pt>
                <c:pt idx="2837">
                  <c:v>491.0</c:v>
                </c:pt>
                <c:pt idx="2838">
                  <c:v>490.0</c:v>
                </c:pt>
                <c:pt idx="2839">
                  <c:v>489.0</c:v>
                </c:pt>
                <c:pt idx="2840">
                  <c:v>488.0</c:v>
                </c:pt>
                <c:pt idx="2841">
                  <c:v>487.0</c:v>
                </c:pt>
                <c:pt idx="2842">
                  <c:v>486.0</c:v>
                </c:pt>
                <c:pt idx="2843">
                  <c:v>485.0</c:v>
                </c:pt>
                <c:pt idx="2844">
                  <c:v>484.0</c:v>
                </c:pt>
                <c:pt idx="2845">
                  <c:v>483.0</c:v>
                </c:pt>
                <c:pt idx="2846">
                  <c:v>482.0</c:v>
                </c:pt>
                <c:pt idx="2847">
                  <c:v>481.0</c:v>
                </c:pt>
                <c:pt idx="2848">
                  <c:v>480.0</c:v>
                </c:pt>
                <c:pt idx="2849">
                  <c:v>479.0</c:v>
                </c:pt>
                <c:pt idx="2850">
                  <c:v>478.0</c:v>
                </c:pt>
                <c:pt idx="2851">
                  <c:v>477.0</c:v>
                </c:pt>
                <c:pt idx="2852">
                  <c:v>476.0</c:v>
                </c:pt>
                <c:pt idx="2853">
                  <c:v>475.0</c:v>
                </c:pt>
                <c:pt idx="2854">
                  <c:v>474.0</c:v>
                </c:pt>
                <c:pt idx="2855">
                  <c:v>473.0</c:v>
                </c:pt>
                <c:pt idx="2856">
                  <c:v>472.0</c:v>
                </c:pt>
                <c:pt idx="2857">
                  <c:v>471.0</c:v>
                </c:pt>
                <c:pt idx="2858">
                  <c:v>470.0</c:v>
                </c:pt>
                <c:pt idx="2859">
                  <c:v>469.0</c:v>
                </c:pt>
                <c:pt idx="2860">
                  <c:v>468.0</c:v>
                </c:pt>
                <c:pt idx="2861">
                  <c:v>467.0</c:v>
                </c:pt>
                <c:pt idx="2862">
                  <c:v>466.0</c:v>
                </c:pt>
                <c:pt idx="2863">
                  <c:v>465.0</c:v>
                </c:pt>
                <c:pt idx="2864">
                  <c:v>464.0</c:v>
                </c:pt>
                <c:pt idx="2865">
                  <c:v>463.0</c:v>
                </c:pt>
                <c:pt idx="2866">
                  <c:v>462.0</c:v>
                </c:pt>
                <c:pt idx="2867">
                  <c:v>461.0</c:v>
                </c:pt>
                <c:pt idx="2868">
                  <c:v>460.0</c:v>
                </c:pt>
                <c:pt idx="2869">
                  <c:v>459.0</c:v>
                </c:pt>
                <c:pt idx="2870">
                  <c:v>458.0</c:v>
                </c:pt>
                <c:pt idx="2871">
                  <c:v>457.0</c:v>
                </c:pt>
                <c:pt idx="2872">
                  <c:v>456.0</c:v>
                </c:pt>
                <c:pt idx="2873">
                  <c:v>455.0</c:v>
                </c:pt>
                <c:pt idx="2874">
                  <c:v>454.0</c:v>
                </c:pt>
                <c:pt idx="2875">
                  <c:v>453.0</c:v>
                </c:pt>
                <c:pt idx="2876">
                  <c:v>452.0</c:v>
                </c:pt>
                <c:pt idx="2877">
                  <c:v>451.0</c:v>
                </c:pt>
                <c:pt idx="2878">
                  <c:v>450.0</c:v>
                </c:pt>
                <c:pt idx="2879">
                  <c:v>449.0</c:v>
                </c:pt>
                <c:pt idx="2880">
                  <c:v>448.0</c:v>
                </c:pt>
                <c:pt idx="2881">
                  <c:v>447.0</c:v>
                </c:pt>
                <c:pt idx="2882">
                  <c:v>446.0</c:v>
                </c:pt>
                <c:pt idx="2883">
                  <c:v>445.0</c:v>
                </c:pt>
                <c:pt idx="2884">
                  <c:v>444.0</c:v>
                </c:pt>
                <c:pt idx="2885">
                  <c:v>443.0</c:v>
                </c:pt>
                <c:pt idx="2886">
                  <c:v>442.0</c:v>
                </c:pt>
                <c:pt idx="2887">
                  <c:v>441.0</c:v>
                </c:pt>
                <c:pt idx="2888">
                  <c:v>440.0</c:v>
                </c:pt>
                <c:pt idx="2889">
                  <c:v>439.0</c:v>
                </c:pt>
                <c:pt idx="2890">
                  <c:v>438.0</c:v>
                </c:pt>
                <c:pt idx="2891">
                  <c:v>437.0</c:v>
                </c:pt>
                <c:pt idx="2892">
                  <c:v>436.0</c:v>
                </c:pt>
                <c:pt idx="2893">
                  <c:v>435.0</c:v>
                </c:pt>
                <c:pt idx="2894">
                  <c:v>434.0</c:v>
                </c:pt>
                <c:pt idx="2895">
                  <c:v>433.0</c:v>
                </c:pt>
                <c:pt idx="2896">
                  <c:v>432.0</c:v>
                </c:pt>
                <c:pt idx="2897">
                  <c:v>431.0</c:v>
                </c:pt>
                <c:pt idx="2898">
                  <c:v>430.0</c:v>
                </c:pt>
                <c:pt idx="2899">
                  <c:v>429.0</c:v>
                </c:pt>
                <c:pt idx="2900">
                  <c:v>428.0</c:v>
                </c:pt>
                <c:pt idx="2901">
                  <c:v>427.0</c:v>
                </c:pt>
                <c:pt idx="2902">
                  <c:v>426.0</c:v>
                </c:pt>
                <c:pt idx="2903">
                  <c:v>425.0</c:v>
                </c:pt>
                <c:pt idx="2904">
                  <c:v>424.0</c:v>
                </c:pt>
                <c:pt idx="2905">
                  <c:v>423.0</c:v>
                </c:pt>
                <c:pt idx="2906">
                  <c:v>422.0</c:v>
                </c:pt>
                <c:pt idx="2907">
                  <c:v>421.0</c:v>
                </c:pt>
                <c:pt idx="2908">
                  <c:v>420.0</c:v>
                </c:pt>
                <c:pt idx="2909">
                  <c:v>419.0</c:v>
                </c:pt>
                <c:pt idx="2910">
                  <c:v>418.0</c:v>
                </c:pt>
                <c:pt idx="2911">
                  <c:v>417.0</c:v>
                </c:pt>
                <c:pt idx="2912">
                  <c:v>416.0</c:v>
                </c:pt>
                <c:pt idx="2913">
                  <c:v>415.0</c:v>
                </c:pt>
                <c:pt idx="2914">
                  <c:v>414.0</c:v>
                </c:pt>
                <c:pt idx="2915">
                  <c:v>413.0</c:v>
                </c:pt>
                <c:pt idx="2916">
                  <c:v>412.0</c:v>
                </c:pt>
                <c:pt idx="2917">
                  <c:v>411.0</c:v>
                </c:pt>
                <c:pt idx="2918">
                  <c:v>410.0</c:v>
                </c:pt>
                <c:pt idx="2919">
                  <c:v>409.0</c:v>
                </c:pt>
                <c:pt idx="2920">
                  <c:v>408.0</c:v>
                </c:pt>
                <c:pt idx="2921">
                  <c:v>407.0</c:v>
                </c:pt>
                <c:pt idx="2922">
                  <c:v>406.0</c:v>
                </c:pt>
                <c:pt idx="2923">
                  <c:v>405.0</c:v>
                </c:pt>
                <c:pt idx="2924">
                  <c:v>404.0</c:v>
                </c:pt>
                <c:pt idx="2925">
                  <c:v>403.0</c:v>
                </c:pt>
                <c:pt idx="2926">
                  <c:v>402.0</c:v>
                </c:pt>
                <c:pt idx="2927">
                  <c:v>401.0</c:v>
                </c:pt>
                <c:pt idx="2928">
                  <c:v>400.0</c:v>
                </c:pt>
                <c:pt idx="2929">
                  <c:v>399.0</c:v>
                </c:pt>
                <c:pt idx="2930">
                  <c:v>398.0</c:v>
                </c:pt>
                <c:pt idx="2931">
                  <c:v>397.0</c:v>
                </c:pt>
                <c:pt idx="2932">
                  <c:v>396.0</c:v>
                </c:pt>
                <c:pt idx="2933">
                  <c:v>395.0</c:v>
                </c:pt>
                <c:pt idx="2934">
                  <c:v>394.0</c:v>
                </c:pt>
                <c:pt idx="2935">
                  <c:v>393.0</c:v>
                </c:pt>
                <c:pt idx="2936">
                  <c:v>392.0</c:v>
                </c:pt>
                <c:pt idx="2937">
                  <c:v>391.0</c:v>
                </c:pt>
                <c:pt idx="2938">
                  <c:v>390.0</c:v>
                </c:pt>
                <c:pt idx="2939">
                  <c:v>389.0</c:v>
                </c:pt>
                <c:pt idx="2940">
                  <c:v>388.0</c:v>
                </c:pt>
                <c:pt idx="2941">
                  <c:v>387.0</c:v>
                </c:pt>
                <c:pt idx="2942">
                  <c:v>386.0</c:v>
                </c:pt>
                <c:pt idx="2943">
                  <c:v>385.0</c:v>
                </c:pt>
                <c:pt idx="2944">
                  <c:v>384.0</c:v>
                </c:pt>
                <c:pt idx="2945">
                  <c:v>383.0</c:v>
                </c:pt>
                <c:pt idx="2946">
                  <c:v>382.0</c:v>
                </c:pt>
                <c:pt idx="2947">
                  <c:v>381.0</c:v>
                </c:pt>
                <c:pt idx="2948">
                  <c:v>380.0</c:v>
                </c:pt>
                <c:pt idx="2949">
                  <c:v>379.0</c:v>
                </c:pt>
                <c:pt idx="2950">
                  <c:v>378.0</c:v>
                </c:pt>
                <c:pt idx="2951">
                  <c:v>377.0</c:v>
                </c:pt>
                <c:pt idx="2952">
                  <c:v>376.0</c:v>
                </c:pt>
                <c:pt idx="2953">
                  <c:v>375.0</c:v>
                </c:pt>
                <c:pt idx="2954">
                  <c:v>374.0</c:v>
                </c:pt>
                <c:pt idx="2955">
                  <c:v>373.0</c:v>
                </c:pt>
                <c:pt idx="2956">
                  <c:v>372.0</c:v>
                </c:pt>
                <c:pt idx="2957">
                  <c:v>371.0</c:v>
                </c:pt>
                <c:pt idx="2958">
                  <c:v>370.0</c:v>
                </c:pt>
                <c:pt idx="2959">
                  <c:v>369.0</c:v>
                </c:pt>
                <c:pt idx="2960">
                  <c:v>368.0</c:v>
                </c:pt>
                <c:pt idx="2961">
                  <c:v>367.0</c:v>
                </c:pt>
                <c:pt idx="2962">
                  <c:v>366.0</c:v>
                </c:pt>
                <c:pt idx="2963">
                  <c:v>365.0</c:v>
                </c:pt>
                <c:pt idx="2964">
                  <c:v>364.0</c:v>
                </c:pt>
                <c:pt idx="2965">
                  <c:v>363.0</c:v>
                </c:pt>
                <c:pt idx="2966">
                  <c:v>362.0</c:v>
                </c:pt>
                <c:pt idx="2967">
                  <c:v>361.0</c:v>
                </c:pt>
                <c:pt idx="2968">
                  <c:v>360.0</c:v>
                </c:pt>
                <c:pt idx="2969">
                  <c:v>359.0</c:v>
                </c:pt>
                <c:pt idx="2970">
                  <c:v>358.0</c:v>
                </c:pt>
                <c:pt idx="2971">
                  <c:v>357.0</c:v>
                </c:pt>
                <c:pt idx="2972">
                  <c:v>356.0</c:v>
                </c:pt>
                <c:pt idx="2973">
                  <c:v>355.0</c:v>
                </c:pt>
                <c:pt idx="2974">
                  <c:v>354.0</c:v>
                </c:pt>
                <c:pt idx="2975">
                  <c:v>353.0</c:v>
                </c:pt>
                <c:pt idx="2976">
                  <c:v>352.0</c:v>
                </c:pt>
                <c:pt idx="2977">
                  <c:v>351.0</c:v>
                </c:pt>
                <c:pt idx="2978">
                  <c:v>350.0</c:v>
                </c:pt>
                <c:pt idx="2979">
                  <c:v>349.0</c:v>
                </c:pt>
                <c:pt idx="2980">
                  <c:v>348.0</c:v>
                </c:pt>
                <c:pt idx="2981">
                  <c:v>347.0</c:v>
                </c:pt>
                <c:pt idx="2982">
                  <c:v>346.0</c:v>
                </c:pt>
                <c:pt idx="2983">
                  <c:v>345.0</c:v>
                </c:pt>
                <c:pt idx="2984">
                  <c:v>344.0</c:v>
                </c:pt>
                <c:pt idx="2985">
                  <c:v>343.0</c:v>
                </c:pt>
                <c:pt idx="2986">
                  <c:v>342.0</c:v>
                </c:pt>
                <c:pt idx="2987">
                  <c:v>341.0</c:v>
                </c:pt>
                <c:pt idx="2988">
                  <c:v>340.0</c:v>
                </c:pt>
                <c:pt idx="2989">
                  <c:v>339.0</c:v>
                </c:pt>
                <c:pt idx="2990">
                  <c:v>338.0</c:v>
                </c:pt>
                <c:pt idx="2991">
                  <c:v>337.0</c:v>
                </c:pt>
                <c:pt idx="2992">
                  <c:v>336.0</c:v>
                </c:pt>
                <c:pt idx="2993">
                  <c:v>335.0</c:v>
                </c:pt>
                <c:pt idx="2994">
                  <c:v>334.0</c:v>
                </c:pt>
                <c:pt idx="2995">
                  <c:v>333.0</c:v>
                </c:pt>
                <c:pt idx="2996">
                  <c:v>332.0</c:v>
                </c:pt>
                <c:pt idx="2997">
                  <c:v>331.0</c:v>
                </c:pt>
                <c:pt idx="2998">
                  <c:v>330.0</c:v>
                </c:pt>
                <c:pt idx="2999">
                  <c:v>329.0</c:v>
                </c:pt>
                <c:pt idx="3000">
                  <c:v>328.0</c:v>
                </c:pt>
                <c:pt idx="3001">
                  <c:v>327.0</c:v>
                </c:pt>
                <c:pt idx="3002">
                  <c:v>326.0</c:v>
                </c:pt>
                <c:pt idx="3003">
                  <c:v>325.0</c:v>
                </c:pt>
                <c:pt idx="3004">
                  <c:v>324.0</c:v>
                </c:pt>
                <c:pt idx="3005">
                  <c:v>323.0</c:v>
                </c:pt>
                <c:pt idx="3006">
                  <c:v>322.0</c:v>
                </c:pt>
                <c:pt idx="3007">
                  <c:v>321.0</c:v>
                </c:pt>
                <c:pt idx="3008">
                  <c:v>320.0</c:v>
                </c:pt>
                <c:pt idx="3009">
                  <c:v>319.0</c:v>
                </c:pt>
                <c:pt idx="3010">
                  <c:v>318.0</c:v>
                </c:pt>
                <c:pt idx="3011">
                  <c:v>317.0</c:v>
                </c:pt>
                <c:pt idx="3012">
                  <c:v>316.0</c:v>
                </c:pt>
                <c:pt idx="3013">
                  <c:v>315.0</c:v>
                </c:pt>
                <c:pt idx="3014">
                  <c:v>314.0</c:v>
                </c:pt>
                <c:pt idx="3015">
                  <c:v>313.0</c:v>
                </c:pt>
                <c:pt idx="3016">
                  <c:v>312.0</c:v>
                </c:pt>
                <c:pt idx="3017">
                  <c:v>311.0</c:v>
                </c:pt>
                <c:pt idx="3018">
                  <c:v>310.0</c:v>
                </c:pt>
                <c:pt idx="3019">
                  <c:v>309.0</c:v>
                </c:pt>
                <c:pt idx="3020">
                  <c:v>308.0</c:v>
                </c:pt>
                <c:pt idx="3021">
                  <c:v>307.0</c:v>
                </c:pt>
                <c:pt idx="3022">
                  <c:v>306.0</c:v>
                </c:pt>
                <c:pt idx="3023">
                  <c:v>305.0</c:v>
                </c:pt>
                <c:pt idx="3024">
                  <c:v>304.0</c:v>
                </c:pt>
                <c:pt idx="3025">
                  <c:v>303.0</c:v>
                </c:pt>
                <c:pt idx="3026">
                  <c:v>302.0</c:v>
                </c:pt>
                <c:pt idx="3027">
                  <c:v>301.0</c:v>
                </c:pt>
                <c:pt idx="3028">
                  <c:v>300.0</c:v>
                </c:pt>
                <c:pt idx="3029">
                  <c:v>299.0</c:v>
                </c:pt>
                <c:pt idx="3030">
                  <c:v>298.0</c:v>
                </c:pt>
                <c:pt idx="3031">
                  <c:v>297.0</c:v>
                </c:pt>
                <c:pt idx="3032">
                  <c:v>296.0</c:v>
                </c:pt>
                <c:pt idx="3033">
                  <c:v>295.0</c:v>
                </c:pt>
                <c:pt idx="3034">
                  <c:v>294.0</c:v>
                </c:pt>
                <c:pt idx="3035">
                  <c:v>293.0</c:v>
                </c:pt>
                <c:pt idx="3036">
                  <c:v>292.0</c:v>
                </c:pt>
                <c:pt idx="3037">
                  <c:v>291.0</c:v>
                </c:pt>
                <c:pt idx="3038">
                  <c:v>290.0</c:v>
                </c:pt>
                <c:pt idx="3039">
                  <c:v>289.0</c:v>
                </c:pt>
                <c:pt idx="3040">
                  <c:v>288.0</c:v>
                </c:pt>
                <c:pt idx="3041">
                  <c:v>287.0</c:v>
                </c:pt>
                <c:pt idx="3042">
                  <c:v>286.0</c:v>
                </c:pt>
                <c:pt idx="3043">
                  <c:v>285.0</c:v>
                </c:pt>
                <c:pt idx="3044">
                  <c:v>284.0</c:v>
                </c:pt>
                <c:pt idx="3045">
                  <c:v>283.0</c:v>
                </c:pt>
                <c:pt idx="3046">
                  <c:v>282.0</c:v>
                </c:pt>
                <c:pt idx="3047">
                  <c:v>281.0</c:v>
                </c:pt>
                <c:pt idx="3048">
                  <c:v>280.0</c:v>
                </c:pt>
                <c:pt idx="3049">
                  <c:v>279.0</c:v>
                </c:pt>
                <c:pt idx="3050">
                  <c:v>278.0</c:v>
                </c:pt>
                <c:pt idx="3051">
                  <c:v>277.0</c:v>
                </c:pt>
                <c:pt idx="3052">
                  <c:v>276.0</c:v>
                </c:pt>
                <c:pt idx="3053">
                  <c:v>275.0</c:v>
                </c:pt>
                <c:pt idx="3054">
                  <c:v>274.0</c:v>
                </c:pt>
                <c:pt idx="3055">
                  <c:v>273.0</c:v>
                </c:pt>
                <c:pt idx="3056">
                  <c:v>272.0</c:v>
                </c:pt>
                <c:pt idx="3057">
                  <c:v>271.0</c:v>
                </c:pt>
                <c:pt idx="3058">
                  <c:v>270.0</c:v>
                </c:pt>
                <c:pt idx="3059">
                  <c:v>269.0</c:v>
                </c:pt>
                <c:pt idx="3060">
                  <c:v>268.0</c:v>
                </c:pt>
                <c:pt idx="3061">
                  <c:v>267.0</c:v>
                </c:pt>
                <c:pt idx="3062">
                  <c:v>266.0</c:v>
                </c:pt>
                <c:pt idx="3063">
                  <c:v>265.0</c:v>
                </c:pt>
                <c:pt idx="3064">
                  <c:v>264.0</c:v>
                </c:pt>
                <c:pt idx="3065">
                  <c:v>263.0</c:v>
                </c:pt>
                <c:pt idx="3066">
                  <c:v>262.0</c:v>
                </c:pt>
                <c:pt idx="3067">
                  <c:v>261.0</c:v>
                </c:pt>
                <c:pt idx="3068">
                  <c:v>260.0</c:v>
                </c:pt>
                <c:pt idx="3069">
                  <c:v>259.0</c:v>
                </c:pt>
                <c:pt idx="3070">
                  <c:v>258.0</c:v>
                </c:pt>
                <c:pt idx="3071">
                  <c:v>257.0</c:v>
                </c:pt>
                <c:pt idx="3072">
                  <c:v>256.0</c:v>
                </c:pt>
                <c:pt idx="3073">
                  <c:v>255.0</c:v>
                </c:pt>
                <c:pt idx="3074">
                  <c:v>254.0</c:v>
                </c:pt>
                <c:pt idx="3075">
                  <c:v>253.0</c:v>
                </c:pt>
                <c:pt idx="3076">
                  <c:v>252.0</c:v>
                </c:pt>
                <c:pt idx="3077">
                  <c:v>251.0</c:v>
                </c:pt>
                <c:pt idx="3078">
                  <c:v>250.0</c:v>
                </c:pt>
                <c:pt idx="3079">
                  <c:v>249.0</c:v>
                </c:pt>
                <c:pt idx="3080">
                  <c:v>248.0</c:v>
                </c:pt>
                <c:pt idx="3081">
                  <c:v>247.0</c:v>
                </c:pt>
                <c:pt idx="3082">
                  <c:v>246.0</c:v>
                </c:pt>
                <c:pt idx="3083">
                  <c:v>245.0</c:v>
                </c:pt>
                <c:pt idx="3084">
                  <c:v>244.0</c:v>
                </c:pt>
                <c:pt idx="3085">
                  <c:v>243.0</c:v>
                </c:pt>
                <c:pt idx="3086">
                  <c:v>242.0</c:v>
                </c:pt>
                <c:pt idx="3087">
                  <c:v>241.0</c:v>
                </c:pt>
                <c:pt idx="3088">
                  <c:v>240.0</c:v>
                </c:pt>
                <c:pt idx="3089">
                  <c:v>239.0</c:v>
                </c:pt>
                <c:pt idx="3090">
                  <c:v>238.0</c:v>
                </c:pt>
                <c:pt idx="3091">
                  <c:v>237.0</c:v>
                </c:pt>
                <c:pt idx="3092">
                  <c:v>236.0</c:v>
                </c:pt>
                <c:pt idx="3093">
                  <c:v>235.0</c:v>
                </c:pt>
                <c:pt idx="3094">
                  <c:v>234.0</c:v>
                </c:pt>
                <c:pt idx="3095">
                  <c:v>233.0</c:v>
                </c:pt>
                <c:pt idx="3096">
                  <c:v>232.0</c:v>
                </c:pt>
                <c:pt idx="3097">
                  <c:v>231.0</c:v>
                </c:pt>
                <c:pt idx="3098">
                  <c:v>230.0</c:v>
                </c:pt>
                <c:pt idx="3099">
                  <c:v>229.0</c:v>
                </c:pt>
                <c:pt idx="3100">
                  <c:v>228.0</c:v>
                </c:pt>
                <c:pt idx="3101">
                  <c:v>227.0</c:v>
                </c:pt>
                <c:pt idx="3102">
                  <c:v>226.0</c:v>
                </c:pt>
                <c:pt idx="3103">
                  <c:v>225.0</c:v>
                </c:pt>
                <c:pt idx="3104">
                  <c:v>224.0</c:v>
                </c:pt>
                <c:pt idx="3105">
                  <c:v>223.0</c:v>
                </c:pt>
                <c:pt idx="3106">
                  <c:v>222.0</c:v>
                </c:pt>
                <c:pt idx="3107">
                  <c:v>221.0</c:v>
                </c:pt>
                <c:pt idx="3108">
                  <c:v>220.0</c:v>
                </c:pt>
                <c:pt idx="3109">
                  <c:v>219.0</c:v>
                </c:pt>
                <c:pt idx="3110">
                  <c:v>218.0</c:v>
                </c:pt>
                <c:pt idx="3111">
                  <c:v>217.0</c:v>
                </c:pt>
                <c:pt idx="3112">
                  <c:v>216.0</c:v>
                </c:pt>
                <c:pt idx="3113">
                  <c:v>215.0</c:v>
                </c:pt>
                <c:pt idx="3114">
                  <c:v>214.0</c:v>
                </c:pt>
                <c:pt idx="3115">
                  <c:v>213.0</c:v>
                </c:pt>
                <c:pt idx="3116">
                  <c:v>212.0</c:v>
                </c:pt>
                <c:pt idx="3117">
                  <c:v>211.0</c:v>
                </c:pt>
                <c:pt idx="3118">
                  <c:v>210.0</c:v>
                </c:pt>
                <c:pt idx="3119">
                  <c:v>209.0</c:v>
                </c:pt>
                <c:pt idx="3120">
                  <c:v>208.0</c:v>
                </c:pt>
                <c:pt idx="3121">
                  <c:v>207.0</c:v>
                </c:pt>
                <c:pt idx="3122">
                  <c:v>206.0</c:v>
                </c:pt>
                <c:pt idx="3123">
                  <c:v>205.0</c:v>
                </c:pt>
                <c:pt idx="3124">
                  <c:v>204.0</c:v>
                </c:pt>
                <c:pt idx="3125">
                  <c:v>203.0</c:v>
                </c:pt>
                <c:pt idx="3126">
                  <c:v>202.0</c:v>
                </c:pt>
                <c:pt idx="3127">
                  <c:v>201.0</c:v>
                </c:pt>
                <c:pt idx="3128">
                  <c:v>200.0</c:v>
                </c:pt>
                <c:pt idx="3129">
                  <c:v>199.0</c:v>
                </c:pt>
                <c:pt idx="3130">
                  <c:v>198.0</c:v>
                </c:pt>
                <c:pt idx="3131">
                  <c:v>197.0</c:v>
                </c:pt>
                <c:pt idx="3132">
                  <c:v>196.0</c:v>
                </c:pt>
                <c:pt idx="3133">
                  <c:v>195.0</c:v>
                </c:pt>
                <c:pt idx="3134">
                  <c:v>194.0</c:v>
                </c:pt>
                <c:pt idx="3135">
                  <c:v>193.0</c:v>
                </c:pt>
                <c:pt idx="3136">
                  <c:v>192.0</c:v>
                </c:pt>
                <c:pt idx="3137">
                  <c:v>191.0</c:v>
                </c:pt>
                <c:pt idx="3138">
                  <c:v>190.0</c:v>
                </c:pt>
                <c:pt idx="3139">
                  <c:v>189.0</c:v>
                </c:pt>
                <c:pt idx="3140">
                  <c:v>188.0</c:v>
                </c:pt>
                <c:pt idx="3141">
                  <c:v>187.0</c:v>
                </c:pt>
                <c:pt idx="3142">
                  <c:v>186.0</c:v>
                </c:pt>
                <c:pt idx="3143">
                  <c:v>185.0</c:v>
                </c:pt>
                <c:pt idx="3144">
                  <c:v>184.0</c:v>
                </c:pt>
                <c:pt idx="3145">
                  <c:v>183.0</c:v>
                </c:pt>
                <c:pt idx="3146">
                  <c:v>182.0</c:v>
                </c:pt>
                <c:pt idx="3147">
                  <c:v>181.0</c:v>
                </c:pt>
                <c:pt idx="3148">
                  <c:v>180.0</c:v>
                </c:pt>
                <c:pt idx="3149">
                  <c:v>179.0</c:v>
                </c:pt>
                <c:pt idx="3150">
                  <c:v>178.0</c:v>
                </c:pt>
                <c:pt idx="3151">
                  <c:v>177.0</c:v>
                </c:pt>
                <c:pt idx="3152">
                  <c:v>176.0</c:v>
                </c:pt>
                <c:pt idx="3153">
                  <c:v>175.0</c:v>
                </c:pt>
                <c:pt idx="3154">
                  <c:v>174.0</c:v>
                </c:pt>
                <c:pt idx="3155">
                  <c:v>173.0</c:v>
                </c:pt>
                <c:pt idx="3156">
                  <c:v>172.0</c:v>
                </c:pt>
                <c:pt idx="3157">
                  <c:v>171.0</c:v>
                </c:pt>
                <c:pt idx="3158">
                  <c:v>170.0</c:v>
                </c:pt>
                <c:pt idx="3159">
                  <c:v>169.0</c:v>
                </c:pt>
                <c:pt idx="3160">
                  <c:v>168.0</c:v>
                </c:pt>
                <c:pt idx="3161">
                  <c:v>167.0</c:v>
                </c:pt>
                <c:pt idx="3162">
                  <c:v>166.0</c:v>
                </c:pt>
                <c:pt idx="3163">
                  <c:v>165.0</c:v>
                </c:pt>
                <c:pt idx="3164">
                  <c:v>164.0</c:v>
                </c:pt>
                <c:pt idx="3165">
                  <c:v>163.0</c:v>
                </c:pt>
                <c:pt idx="3166">
                  <c:v>162.0</c:v>
                </c:pt>
                <c:pt idx="3167">
                  <c:v>161.0</c:v>
                </c:pt>
                <c:pt idx="3168">
                  <c:v>160.0</c:v>
                </c:pt>
                <c:pt idx="3169">
                  <c:v>159.0</c:v>
                </c:pt>
                <c:pt idx="3170">
                  <c:v>158.0</c:v>
                </c:pt>
                <c:pt idx="3171">
                  <c:v>157.0</c:v>
                </c:pt>
                <c:pt idx="3172">
                  <c:v>156.0</c:v>
                </c:pt>
                <c:pt idx="3173">
                  <c:v>155.0</c:v>
                </c:pt>
                <c:pt idx="3174">
                  <c:v>154.0</c:v>
                </c:pt>
                <c:pt idx="3175">
                  <c:v>153.0</c:v>
                </c:pt>
                <c:pt idx="3176">
                  <c:v>152.0</c:v>
                </c:pt>
                <c:pt idx="3177">
                  <c:v>151.0</c:v>
                </c:pt>
                <c:pt idx="3178">
                  <c:v>150.0</c:v>
                </c:pt>
                <c:pt idx="3179">
                  <c:v>149.0</c:v>
                </c:pt>
                <c:pt idx="3180">
                  <c:v>148.0</c:v>
                </c:pt>
                <c:pt idx="3181">
                  <c:v>147.0</c:v>
                </c:pt>
                <c:pt idx="3182">
                  <c:v>146.0</c:v>
                </c:pt>
                <c:pt idx="3183">
                  <c:v>145.0</c:v>
                </c:pt>
                <c:pt idx="3184">
                  <c:v>144.0</c:v>
                </c:pt>
                <c:pt idx="3185">
                  <c:v>143.0</c:v>
                </c:pt>
                <c:pt idx="3186">
                  <c:v>142.0</c:v>
                </c:pt>
                <c:pt idx="3187">
                  <c:v>141.0</c:v>
                </c:pt>
                <c:pt idx="3188">
                  <c:v>140.0</c:v>
                </c:pt>
                <c:pt idx="3189">
                  <c:v>139.0</c:v>
                </c:pt>
                <c:pt idx="3190">
                  <c:v>138.0</c:v>
                </c:pt>
                <c:pt idx="3191">
                  <c:v>137.0</c:v>
                </c:pt>
                <c:pt idx="3192">
                  <c:v>136.0</c:v>
                </c:pt>
                <c:pt idx="3193">
                  <c:v>135.0</c:v>
                </c:pt>
                <c:pt idx="3194">
                  <c:v>134.0</c:v>
                </c:pt>
                <c:pt idx="3195">
                  <c:v>133.0</c:v>
                </c:pt>
                <c:pt idx="3196">
                  <c:v>132.0</c:v>
                </c:pt>
                <c:pt idx="3197">
                  <c:v>131.0</c:v>
                </c:pt>
                <c:pt idx="3198">
                  <c:v>130.0</c:v>
                </c:pt>
                <c:pt idx="3199">
                  <c:v>129.0</c:v>
                </c:pt>
                <c:pt idx="3200">
                  <c:v>128.0</c:v>
                </c:pt>
                <c:pt idx="3201">
                  <c:v>127.0</c:v>
                </c:pt>
                <c:pt idx="3202">
                  <c:v>126.0</c:v>
                </c:pt>
                <c:pt idx="3203">
                  <c:v>125.0</c:v>
                </c:pt>
                <c:pt idx="3204">
                  <c:v>124.0</c:v>
                </c:pt>
                <c:pt idx="3205">
                  <c:v>123.0</c:v>
                </c:pt>
                <c:pt idx="3206">
                  <c:v>122.0</c:v>
                </c:pt>
                <c:pt idx="3207">
                  <c:v>121.0</c:v>
                </c:pt>
                <c:pt idx="3208">
                  <c:v>120.0</c:v>
                </c:pt>
                <c:pt idx="3209">
                  <c:v>119.0</c:v>
                </c:pt>
                <c:pt idx="3210">
                  <c:v>118.0</c:v>
                </c:pt>
                <c:pt idx="3211">
                  <c:v>117.0</c:v>
                </c:pt>
                <c:pt idx="3212">
                  <c:v>116.0</c:v>
                </c:pt>
                <c:pt idx="3213">
                  <c:v>115.0</c:v>
                </c:pt>
                <c:pt idx="3214">
                  <c:v>114.0</c:v>
                </c:pt>
                <c:pt idx="3215">
                  <c:v>113.0</c:v>
                </c:pt>
                <c:pt idx="3216">
                  <c:v>112.0</c:v>
                </c:pt>
                <c:pt idx="3217">
                  <c:v>111.0</c:v>
                </c:pt>
                <c:pt idx="3218">
                  <c:v>110.0</c:v>
                </c:pt>
                <c:pt idx="3219">
                  <c:v>109.0</c:v>
                </c:pt>
                <c:pt idx="3220">
                  <c:v>108.0</c:v>
                </c:pt>
                <c:pt idx="3221">
                  <c:v>107.0</c:v>
                </c:pt>
                <c:pt idx="3222">
                  <c:v>106.0</c:v>
                </c:pt>
                <c:pt idx="3223">
                  <c:v>105.0</c:v>
                </c:pt>
                <c:pt idx="3224">
                  <c:v>104.0</c:v>
                </c:pt>
                <c:pt idx="3225">
                  <c:v>103.0</c:v>
                </c:pt>
                <c:pt idx="3226">
                  <c:v>102.0</c:v>
                </c:pt>
                <c:pt idx="3227">
                  <c:v>101.0</c:v>
                </c:pt>
                <c:pt idx="3228">
                  <c:v>100.0</c:v>
                </c:pt>
                <c:pt idx="3229">
                  <c:v>99.0</c:v>
                </c:pt>
                <c:pt idx="3230">
                  <c:v>98.0</c:v>
                </c:pt>
                <c:pt idx="3231">
                  <c:v>97.0</c:v>
                </c:pt>
                <c:pt idx="3232">
                  <c:v>96.0</c:v>
                </c:pt>
                <c:pt idx="3233">
                  <c:v>95.0</c:v>
                </c:pt>
                <c:pt idx="3234">
                  <c:v>94.0</c:v>
                </c:pt>
                <c:pt idx="3235">
                  <c:v>93.0</c:v>
                </c:pt>
                <c:pt idx="3236">
                  <c:v>92.0</c:v>
                </c:pt>
                <c:pt idx="3237">
                  <c:v>91.0</c:v>
                </c:pt>
                <c:pt idx="3238">
                  <c:v>90.0</c:v>
                </c:pt>
                <c:pt idx="3239">
                  <c:v>89.0</c:v>
                </c:pt>
                <c:pt idx="3240">
                  <c:v>88.0</c:v>
                </c:pt>
                <c:pt idx="3241">
                  <c:v>87.0</c:v>
                </c:pt>
                <c:pt idx="3242">
                  <c:v>86.0</c:v>
                </c:pt>
                <c:pt idx="3243">
                  <c:v>85.0</c:v>
                </c:pt>
                <c:pt idx="3244">
                  <c:v>84.0</c:v>
                </c:pt>
                <c:pt idx="3245">
                  <c:v>83.0</c:v>
                </c:pt>
                <c:pt idx="3246">
                  <c:v>82.0</c:v>
                </c:pt>
                <c:pt idx="3247">
                  <c:v>81.0</c:v>
                </c:pt>
                <c:pt idx="3248">
                  <c:v>80.0</c:v>
                </c:pt>
                <c:pt idx="3249">
                  <c:v>79.0</c:v>
                </c:pt>
                <c:pt idx="3250">
                  <c:v>78.0</c:v>
                </c:pt>
                <c:pt idx="3251">
                  <c:v>77.0</c:v>
                </c:pt>
                <c:pt idx="3252">
                  <c:v>76.0</c:v>
                </c:pt>
                <c:pt idx="3253">
                  <c:v>75.0</c:v>
                </c:pt>
                <c:pt idx="3254">
                  <c:v>74.0</c:v>
                </c:pt>
                <c:pt idx="3255">
                  <c:v>73.0</c:v>
                </c:pt>
                <c:pt idx="3256">
                  <c:v>72.0</c:v>
                </c:pt>
                <c:pt idx="3257">
                  <c:v>71.0</c:v>
                </c:pt>
                <c:pt idx="3258">
                  <c:v>70.0</c:v>
                </c:pt>
                <c:pt idx="3259">
                  <c:v>69.0</c:v>
                </c:pt>
                <c:pt idx="3260">
                  <c:v>68.0</c:v>
                </c:pt>
                <c:pt idx="3261">
                  <c:v>67.0</c:v>
                </c:pt>
                <c:pt idx="3262">
                  <c:v>66.0</c:v>
                </c:pt>
                <c:pt idx="3263">
                  <c:v>65.0</c:v>
                </c:pt>
                <c:pt idx="3264">
                  <c:v>64.0</c:v>
                </c:pt>
                <c:pt idx="3265">
                  <c:v>63.0</c:v>
                </c:pt>
                <c:pt idx="3266">
                  <c:v>62.0</c:v>
                </c:pt>
                <c:pt idx="3267">
                  <c:v>61.0</c:v>
                </c:pt>
                <c:pt idx="3268">
                  <c:v>60.0</c:v>
                </c:pt>
                <c:pt idx="3269">
                  <c:v>59.0</c:v>
                </c:pt>
                <c:pt idx="3270">
                  <c:v>58.0</c:v>
                </c:pt>
                <c:pt idx="3271">
                  <c:v>57.0</c:v>
                </c:pt>
                <c:pt idx="3272">
                  <c:v>56.0</c:v>
                </c:pt>
                <c:pt idx="3273">
                  <c:v>55.0</c:v>
                </c:pt>
                <c:pt idx="3274">
                  <c:v>54.0</c:v>
                </c:pt>
                <c:pt idx="3275">
                  <c:v>53.0</c:v>
                </c:pt>
                <c:pt idx="3276">
                  <c:v>52.0</c:v>
                </c:pt>
                <c:pt idx="3277">
                  <c:v>51.0</c:v>
                </c:pt>
                <c:pt idx="3278">
                  <c:v>50.0</c:v>
                </c:pt>
                <c:pt idx="3279">
                  <c:v>49.0</c:v>
                </c:pt>
                <c:pt idx="3280">
                  <c:v>48.0</c:v>
                </c:pt>
                <c:pt idx="3281">
                  <c:v>47.0</c:v>
                </c:pt>
                <c:pt idx="3282">
                  <c:v>46.0</c:v>
                </c:pt>
                <c:pt idx="3283">
                  <c:v>45.0</c:v>
                </c:pt>
                <c:pt idx="3284">
                  <c:v>44.0</c:v>
                </c:pt>
                <c:pt idx="3285">
                  <c:v>43.0</c:v>
                </c:pt>
                <c:pt idx="3286">
                  <c:v>42.0</c:v>
                </c:pt>
                <c:pt idx="3287">
                  <c:v>41.0</c:v>
                </c:pt>
                <c:pt idx="3288">
                  <c:v>40.0</c:v>
                </c:pt>
                <c:pt idx="3289">
                  <c:v>39.0</c:v>
                </c:pt>
                <c:pt idx="3290">
                  <c:v>38.0</c:v>
                </c:pt>
                <c:pt idx="3291">
                  <c:v>37.0</c:v>
                </c:pt>
                <c:pt idx="3292">
                  <c:v>36.0</c:v>
                </c:pt>
                <c:pt idx="3293">
                  <c:v>35.0</c:v>
                </c:pt>
                <c:pt idx="3294">
                  <c:v>34.0</c:v>
                </c:pt>
                <c:pt idx="3295">
                  <c:v>33.0</c:v>
                </c:pt>
                <c:pt idx="3296">
                  <c:v>32.0</c:v>
                </c:pt>
                <c:pt idx="3297">
                  <c:v>31.0</c:v>
                </c:pt>
                <c:pt idx="3298">
                  <c:v>30.0</c:v>
                </c:pt>
                <c:pt idx="3299">
                  <c:v>29.0</c:v>
                </c:pt>
                <c:pt idx="3300">
                  <c:v>28.0</c:v>
                </c:pt>
                <c:pt idx="3301">
                  <c:v>27.0</c:v>
                </c:pt>
                <c:pt idx="3302">
                  <c:v>26.0</c:v>
                </c:pt>
                <c:pt idx="3303">
                  <c:v>25.0</c:v>
                </c:pt>
                <c:pt idx="3304">
                  <c:v>24.0</c:v>
                </c:pt>
                <c:pt idx="3305">
                  <c:v>23.0</c:v>
                </c:pt>
                <c:pt idx="3306">
                  <c:v>22.0</c:v>
                </c:pt>
                <c:pt idx="3307">
                  <c:v>21.0</c:v>
                </c:pt>
                <c:pt idx="3308">
                  <c:v>20.0</c:v>
                </c:pt>
                <c:pt idx="3309">
                  <c:v>19.0</c:v>
                </c:pt>
                <c:pt idx="3310">
                  <c:v>18.0</c:v>
                </c:pt>
                <c:pt idx="3311">
                  <c:v>17.0</c:v>
                </c:pt>
                <c:pt idx="3312">
                  <c:v>16.0</c:v>
                </c:pt>
                <c:pt idx="3313">
                  <c:v>15.0</c:v>
                </c:pt>
                <c:pt idx="3314">
                  <c:v>14.0</c:v>
                </c:pt>
                <c:pt idx="3315">
                  <c:v>13.0</c:v>
                </c:pt>
                <c:pt idx="3316">
                  <c:v>12.0</c:v>
                </c:pt>
                <c:pt idx="3317">
                  <c:v>11.0</c:v>
                </c:pt>
                <c:pt idx="3318">
                  <c:v>10.0</c:v>
                </c:pt>
                <c:pt idx="3319">
                  <c:v>9.0</c:v>
                </c:pt>
                <c:pt idx="3320">
                  <c:v>8.0</c:v>
                </c:pt>
                <c:pt idx="3321">
                  <c:v>7.0</c:v>
                </c:pt>
                <c:pt idx="3322">
                  <c:v>6.0</c:v>
                </c:pt>
                <c:pt idx="3323">
                  <c:v>5.0</c:v>
                </c:pt>
                <c:pt idx="3324">
                  <c:v>4.0</c:v>
                </c:pt>
                <c:pt idx="3325">
                  <c:v>3.0</c:v>
                </c:pt>
                <c:pt idx="3326">
                  <c:v>2.0</c:v>
                </c:pt>
                <c:pt idx="3327">
                  <c:v>1.0</c:v>
                </c:pt>
                <c:pt idx="3328">
                  <c:v>0.0</c:v>
                </c:pt>
              </c:numCache>
            </c:numRef>
          </c:xVal>
          <c:yVal>
            <c:numRef>
              <c:f>Comparison!$F$2:$F$3330</c:f>
              <c:numCache>
                <c:formatCode>General</c:formatCode>
                <c:ptCount val="3329"/>
                <c:pt idx="0">
                  <c:v>4310.0</c:v>
                </c:pt>
                <c:pt idx="1">
                  <c:v>4310.0</c:v>
                </c:pt>
                <c:pt idx="2">
                  <c:v>4310.0</c:v>
                </c:pt>
                <c:pt idx="3">
                  <c:v>4310.0</c:v>
                </c:pt>
                <c:pt idx="4">
                  <c:v>4310.0</c:v>
                </c:pt>
                <c:pt idx="5">
                  <c:v>4310.0</c:v>
                </c:pt>
                <c:pt idx="6">
                  <c:v>4310.0</c:v>
                </c:pt>
                <c:pt idx="7">
                  <c:v>4310.0</c:v>
                </c:pt>
                <c:pt idx="8">
                  <c:v>4310.0</c:v>
                </c:pt>
                <c:pt idx="9">
                  <c:v>4310.0</c:v>
                </c:pt>
                <c:pt idx="10">
                  <c:v>4310.0</c:v>
                </c:pt>
                <c:pt idx="11">
                  <c:v>4310.0</c:v>
                </c:pt>
                <c:pt idx="12">
                  <c:v>4310.0</c:v>
                </c:pt>
                <c:pt idx="13">
                  <c:v>4310.0</c:v>
                </c:pt>
                <c:pt idx="14">
                  <c:v>4310.0</c:v>
                </c:pt>
                <c:pt idx="15">
                  <c:v>4310.0</c:v>
                </c:pt>
                <c:pt idx="16">
                  <c:v>4310.0</c:v>
                </c:pt>
                <c:pt idx="17">
                  <c:v>4310.0</c:v>
                </c:pt>
                <c:pt idx="18">
                  <c:v>4310.0</c:v>
                </c:pt>
                <c:pt idx="19">
                  <c:v>4310.0</c:v>
                </c:pt>
                <c:pt idx="20">
                  <c:v>4310.0</c:v>
                </c:pt>
                <c:pt idx="21">
                  <c:v>4310.0</c:v>
                </c:pt>
                <c:pt idx="22">
                  <c:v>4310.0</c:v>
                </c:pt>
                <c:pt idx="23">
                  <c:v>4310.0</c:v>
                </c:pt>
                <c:pt idx="24">
                  <c:v>4310.0</c:v>
                </c:pt>
                <c:pt idx="25">
                  <c:v>4310.0</c:v>
                </c:pt>
                <c:pt idx="26">
                  <c:v>4310.0</c:v>
                </c:pt>
                <c:pt idx="27">
                  <c:v>4310.0</c:v>
                </c:pt>
                <c:pt idx="28">
                  <c:v>4310.0</c:v>
                </c:pt>
                <c:pt idx="29">
                  <c:v>4310.0</c:v>
                </c:pt>
                <c:pt idx="30">
                  <c:v>4310.0</c:v>
                </c:pt>
                <c:pt idx="31">
                  <c:v>4310.0</c:v>
                </c:pt>
                <c:pt idx="32">
                  <c:v>4310.0</c:v>
                </c:pt>
                <c:pt idx="33">
                  <c:v>4310.0</c:v>
                </c:pt>
                <c:pt idx="34">
                  <c:v>4310.0</c:v>
                </c:pt>
                <c:pt idx="35">
                  <c:v>4310.0</c:v>
                </c:pt>
                <c:pt idx="36">
                  <c:v>4310.0</c:v>
                </c:pt>
                <c:pt idx="37">
                  <c:v>4310.0</c:v>
                </c:pt>
                <c:pt idx="38">
                  <c:v>4310.0</c:v>
                </c:pt>
                <c:pt idx="39">
                  <c:v>4310.0</c:v>
                </c:pt>
                <c:pt idx="40">
                  <c:v>4310.0</c:v>
                </c:pt>
                <c:pt idx="41">
                  <c:v>4310.0</c:v>
                </c:pt>
                <c:pt idx="42">
                  <c:v>4310.0</c:v>
                </c:pt>
                <c:pt idx="43">
                  <c:v>4310.0</c:v>
                </c:pt>
                <c:pt idx="44">
                  <c:v>4310.0</c:v>
                </c:pt>
                <c:pt idx="45">
                  <c:v>4310.0</c:v>
                </c:pt>
                <c:pt idx="46">
                  <c:v>4310.0</c:v>
                </c:pt>
                <c:pt idx="47">
                  <c:v>4310.0</c:v>
                </c:pt>
                <c:pt idx="48">
                  <c:v>4310.0</c:v>
                </c:pt>
                <c:pt idx="49">
                  <c:v>4310.0</c:v>
                </c:pt>
                <c:pt idx="50">
                  <c:v>4310.0</c:v>
                </c:pt>
                <c:pt idx="51">
                  <c:v>4310.0</c:v>
                </c:pt>
                <c:pt idx="52">
                  <c:v>4310.0</c:v>
                </c:pt>
                <c:pt idx="53">
                  <c:v>4310.0</c:v>
                </c:pt>
                <c:pt idx="54">
                  <c:v>4310.0</c:v>
                </c:pt>
                <c:pt idx="55">
                  <c:v>4310.0</c:v>
                </c:pt>
                <c:pt idx="56">
                  <c:v>4310.0</c:v>
                </c:pt>
                <c:pt idx="57">
                  <c:v>4310.0</c:v>
                </c:pt>
                <c:pt idx="58">
                  <c:v>4310.0</c:v>
                </c:pt>
                <c:pt idx="59">
                  <c:v>4310.0</c:v>
                </c:pt>
                <c:pt idx="60">
                  <c:v>4310.0</c:v>
                </c:pt>
                <c:pt idx="61">
                  <c:v>4310.0</c:v>
                </c:pt>
                <c:pt idx="62">
                  <c:v>4310.0</c:v>
                </c:pt>
                <c:pt idx="63">
                  <c:v>4310.0</c:v>
                </c:pt>
                <c:pt idx="64">
                  <c:v>4310.0</c:v>
                </c:pt>
                <c:pt idx="65">
                  <c:v>4310.0</c:v>
                </c:pt>
                <c:pt idx="66">
                  <c:v>4310.0</c:v>
                </c:pt>
                <c:pt idx="67">
                  <c:v>4310.0</c:v>
                </c:pt>
                <c:pt idx="68">
                  <c:v>4310.0</c:v>
                </c:pt>
                <c:pt idx="69">
                  <c:v>4310.0</c:v>
                </c:pt>
                <c:pt idx="70">
                  <c:v>4310.0</c:v>
                </c:pt>
                <c:pt idx="71">
                  <c:v>4310.0</c:v>
                </c:pt>
                <c:pt idx="72">
                  <c:v>4310.0</c:v>
                </c:pt>
                <c:pt idx="73">
                  <c:v>4310.0</c:v>
                </c:pt>
                <c:pt idx="74">
                  <c:v>4310.0</c:v>
                </c:pt>
                <c:pt idx="75">
                  <c:v>4310.0</c:v>
                </c:pt>
                <c:pt idx="76">
                  <c:v>4310.0</c:v>
                </c:pt>
                <c:pt idx="77">
                  <c:v>4310.0</c:v>
                </c:pt>
                <c:pt idx="78">
                  <c:v>4310.0</c:v>
                </c:pt>
                <c:pt idx="79">
                  <c:v>4310.0</c:v>
                </c:pt>
                <c:pt idx="80">
                  <c:v>4310.0</c:v>
                </c:pt>
                <c:pt idx="81">
                  <c:v>4310.0</c:v>
                </c:pt>
                <c:pt idx="82">
                  <c:v>4310.0</c:v>
                </c:pt>
                <c:pt idx="83">
                  <c:v>4310.0</c:v>
                </c:pt>
                <c:pt idx="84">
                  <c:v>4310.0</c:v>
                </c:pt>
                <c:pt idx="85">
                  <c:v>4310.0</c:v>
                </c:pt>
                <c:pt idx="86">
                  <c:v>4310.0</c:v>
                </c:pt>
                <c:pt idx="87">
                  <c:v>4310.0</c:v>
                </c:pt>
                <c:pt idx="88">
                  <c:v>4310.0</c:v>
                </c:pt>
                <c:pt idx="89">
                  <c:v>4310.0</c:v>
                </c:pt>
                <c:pt idx="90">
                  <c:v>4310.0</c:v>
                </c:pt>
                <c:pt idx="91">
                  <c:v>4310.0</c:v>
                </c:pt>
                <c:pt idx="92">
                  <c:v>4310.0</c:v>
                </c:pt>
                <c:pt idx="93">
                  <c:v>4310.0</c:v>
                </c:pt>
                <c:pt idx="94">
                  <c:v>4310.0</c:v>
                </c:pt>
                <c:pt idx="95">
                  <c:v>4310.0</c:v>
                </c:pt>
                <c:pt idx="96">
                  <c:v>4310.0</c:v>
                </c:pt>
                <c:pt idx="97">
                  <c:v>4310.0</c:v>
                </c:pt>
                <c:pt idx="98">
                  <c:v>4310.0</c:v>
                </c:pt>
                <c:pt idx="99">
                  <c:v>4310.0</c:v>
                </c:pt>
                <c:pt idx="100">
                  <c:v>4310.0</c:v>
                </c:pt>
                <c:pt idx="101">
                  <c:v>4310.0</c:v>
                </c:pt>
                <c:pt idx="102">
                  <c:v>4310.0</c:v>
                </c:pt>
                <c:pt idx="103">
                  <c:v>4310.0</c:v>
                </c:pt>
                <c:pt idx="104">
                  <c:v>4310.0</c:v>
                </c:pt>
                <c:pt idx="105">
                  <c:v>4310.0</c:v>
                </c:pt>
                <c:pt idx="106">
                  <c:v>4310.0</c:v>
                </c:pt>
                <c:pt idx="107">
                  <c:v>4310.0</c:v>
                </c:pt>
                <c:pt idx="108">
                  <c:v>4310.0</c:v>
                </c:pt>
                <c:pt idx="109">
                  <c:v>4310.0</c:v>
                </c:pt>
                <c:pt idx="110">
                  <c:v>4310.0</c:v>
                </c:pt>
                <c:pt idx="111">
                  <c:v>4310.0</c:v>
                </c:pt>
                <c:pt idx="112">
                  <c:v>4310.0</c:v>
                </c:pt>
                <c:pt idx="113">
                  <c:v>4310.0</c:v>
                </c:pt>
                <c:pt idx="114">
                  <c:v>4310.0</c:v>
                </c:pt>
                <c:pt idx="115">
                  <c:v>4310.0</c:v>
                </c:pt>
                <c:pt idx="116">
                  <c:v>4310.0</c:v>
                </c:pt>
                <c:pt idx="117">
                  <c:v>4310.0</c:v>
                </c:pt>
                <c:pt idx="118">
                  <c:v>4310.0</c:v>
                </c:pt>
                <c:pt idx="119">
                  <c:v>4310.0</c:v>
                </c:pt>
                <c:pt idx="120">
                  <c:v>4310.0</c:v>
                </c:pt>
                <c:pt idx="121">
                  <c:v>4310.0</c:v>
                </c:pt>
                <c:pt idx="122">
                  <c:v>4310.0</c:v>
                </c:pt>
                <c:pt idx="123">
                  <c:v>4310.0</c:v>
                </c:pt>
                <c:pt idx="124">
                  <c:v>4310.0</c:v>
                </c:pt>
                <c:pt idx="125">
                  <c:v>4310.0</c:v>
                </c:pt>
                <c:pt idx="126">
                  <c:v>4310.0</c:v>
                </c:pt>
                <c:pt idx="127">
                  <c:v>4310.0</c:v>
                </c:pt>
                <c:pt idx="128">
                  <c:v>4310.0</c:v>
                </c:pt>
                <c:pt idx="129">
                  <c:v>4310.0</c:v>
                </c:pt>
                <c:pt idx="130">
                  <c:v>4310.0</c:v>
                </c:pt>
                <c:pt idx="131">
                  <c:v>4310.0</c:v>
                </c:pt>
                <c:pt idx="132">
                  <c:v>4310.0</c:v>
                </c:pt>
                <c:pt idx="133">
                  <c:v>4310.0</c:v>
                </c:pt>
                <c:pt idx="134">
                  <c:v>4310.0</c:v>
                </c:pt>
                <c:pt idx="135">
                  <c:v>4310.0</c:v>
                </c:pt>
                <c:pt idx="136">
                  <c:v>4310.0</c:v>
                </c:pt>
                <c:pt idx="137">
                  <c:v>4310.0</c:v>
                </c:pt>
                <c:pt idx="138">
                  <c:v>4310.0</c:v>
                </c:pt>
                <c:pt idx="139">
                  <c:v>4310.0</c:v>
                </c:pt>
                <c:pt idx="140">
                  <c:v>4310.0</c:v>
                </c:pt>
                <c:pt idx="141">
                  <c:v>4310.0</c:v>
                </c:pt>
                <c:pt idx="142">
                  <c:v>4310.0</c:v>
                </c:pt>
                <c:pt idx="143">
                  <c:v>4310.0</c:v>
                </c:pt>
                <c:pt idx="144">
                  <c:v>4310.0</c:v>
                </c:pt>
                <c:pt idx="145">
                  <c:v>4310.0</c:v>
                </c:pt>
                <c:pt idx="146">
                  <c:v>4310.0</c:v>
                </c:pt>
                <c:pt idx="147">
                  <c:v>4310.0</c:v>
                </c:pt>
                <c:pt idx="148">
                  <c:v>4310.0</c:v>
                </c:pt>
                <c:pt idx="149">
                  <c:v>4310.0</c:v>
                </c:pt>
                <c:pt idx="150">
                  <c:v>4310.0</c:v>
                </c:pt>
                <c:pt idx="151">
                  <c:v>4310.0</c:v>
                </c:pt>
                <c:pt idx="152">
                  <c:v>4310.0</c:v>
                </c:pt>
                <c:pt idx="153">
                  <c:v>4310.0</c:v>
                </c:pt>
                <c:pt idx="154">
                  <c:v>4310.0</c:v>
                </c:pt>
                <c:pt idx="155">
                  <c:v>4310.0</c:v>
                </c:pt>
                <c:pt idx="156">
                  <c:v>4310.0</c:v>
                </c:pt>
                <c:pt idx="157">
                  <c:v>4310.0</c:v>
                </c:pt>
                <c:pt idx="158">
                  <c:v>4310.0</c:v>
                </c:pt>
                <c:pt idx="159">
                  <c:v>4310.0</c:v>
                </c:pt>
                <c:pt idx="160">
                  <c:v>4310.0</c:v>
                </c:pt>
                <c:pt idx="161">
                  <c:v>4310.0</c:v>
                </c:pt>
                <c:pt idx="162">
                  <c:v>4310.0</c:v>
                </c:pt>
                <c:pt idx="163">
                  <c:v>4310.0</c:v>
                </c:pt>
                <c:pt idx="164">
                  <c:v>4310.0</c:v>
                </c:pt>
                <c:pt idx="165">
                  <c:v>4310.0</c:v>
                </c:pt>
                <c:pt idx="166">
                  <c:v>4310.0</c:v>
                </c:pt>
                <c:pt idx="167">
                  <c:v>4310.0</c:v>
                </c:pt>
                <c:pt idx="168">
                  <c:v>4310.0</c:v>
                </c:pt>
                <c:pt idx="169">
                  <c:v>4310.0</c:v>
                </c:pt>
                <c:pt idx="170">
                  <c:v>4310.0</c:v>
                </c:pt>
                <c:pt idx="171">
                  <c:v>4310.0</c:v>
                </c:pt>
                <c:pt idx="172">
                  <c:v>4310.0</c:v>
                </c:pt>
                <c:pt idx="173">
                  <c:v>4310.0</c:v>
                </c:pt>
                <c:pt idx="174">
                  <c:v>4310.0</c:v>
                </c:pt>
                <c:pt idx="175">
                  <c:v>4310.0</c:v>
                </c:pt>
                <c:pt idx="176">
                  <c:v>4310.0</c:v>
                </c:pt>
                <c:pt idx="177">
                  <c:v>4310.0</c:v>
                </c:pt>
                <c:pt idx="178">
                  <c:v>4310.0</c:v>
                </c:pt>
                <c:pt idx="179">
                  <c:v>4310.0</c:v>
                </c:pt>
                <c:pt idx="180">
                  <c:v>4310.0</c:v>
                </c:pt>
                <c:pt idx="181">
                  <c:v>4310.0</c:v>
                </c:pt>
                <c:pt idx="182">
                  <c:v>4310.0</c:v>
                </c:pt>
                <c:pt idx="183">
                  <c:v>4310.0</c:v>
                </c:pt>
                <c:pt idx="184">
                  <c:v>4310.0</c:v>
                </c:pt>
                <c:pt idx="185">
                  <c:v>4310.0</c:v>
                </c:pt>
                <c:pt idx="186">
                  <c:v>4310.0</c:v>
                </c:pt>
                <c:pt idx="187">
                  <c:v>4310.0</c:v>
                </c:pt>
                <c:pt idx="188">
                  <c:v>4310.0</c:v>
                </c:pt>
                <c:pt idx="189">
                  <c:v>4310.0</c:v>
                </c:pt>
                <c:pt idx="190">
                  <c:v>4310.0</c:v>
                </c:pt>
                <c:pt idx="191">
                  <c:v>4310.0</c:v>
                </c:pt>
                <c:pt idx="192">
                  <c:v>4310.0</c:v>
                </c:pt>
                <c:pt idx="193">
                  <c:v>4310.0</c:v>
                </c:pt>
                <c:pt idx="194">
                  <c:v>4310.0</c:v>
                </c:pt>
                <c:pt idx="195">
                  <c:v>4310.0</c:v>
                </c:pt>
                <c:pt idx="196">
                  <c:v>4310.0</c:v>
                </c:pt>
                <c:pt idx="197">
                  <c:v>4310.0</c:v>
                </c:pt>
                <c:pt idx="198">
                  <c:v>4310.0</c:v>
                </c:pt>
                <c:pt idx="199">
                  <c:v>4310.0</c:v>
                </c:pt>
                <c:pt idx="200">
                  <c:v>4310.0</c:v>
                </c:pt>
                <c:pt idx="201">
                  <c:v>4310.0</c:v>
                </c:pt>
                <c:pt idx="260">
                  <c:v>4450.0</c:v>
                </c:pt>
                <c:pt idx="261">
                  <c:v>4450.0</c:v>
                </c:pt>
                <c:pt idx="262">
                  <c:v>4450.0</c:v>
                </c:pt>
                <c:pt idx="263">
                  <c:v>4450.0</c:v>
                </c:pt>
                <c:pt idx="264">
                  <c:v>4450.0</c:v>
                </c:pt>
                <c:pt idx="265">
                  <c:v>4450.0</c:v>
                </c:pt>
                <c:pt idx="266">
                  <c:v>4450.0</c:v>
                </c:pt>
                <c:pt idx="267">
                  <c:v>4450.0</c:v>
                </c:pt>
                <c:pt idx="268">
                  <c:v>4450.0</c:v>
                </c:pt>
                <c:pt idx="269">
                  <c:v>4450.0</c:v>
                </c:pt>
                <c:pt idx="270">
                  <c:v>4450.0</c:v>
                </c:pt>
                <c:pt idx="271">
                  <c:v>4450.0</c:v>
                </c:pt>
                <c:pt idx="272">
                  <c:v>4450.0</c:v>
                </c:pt>
                <c:pt idx="273">
                  <c:v>4450.0</c:v>
                </c:pt>
                <c:pt idx="274">
                  <c:v>4450.0</c:v>
                </c:pt>
                <c:pt idx="275">
                  <c:v>4450.0</c:v>
                </c:pt>
                <c:pt idx="276">
                  <c:v>4450.0</c:v>
                </c:pt>
                <c:pt idx="277">
                  <c:v>4450.0</c:v>
                </c:pt>
                <c:pt idx="278">
                  <c:v>4450.0</c:v>
                </c:pt>
                <c:pt idx="279">
                  <c:v>4450.0</c:v>
                </c:pt>
                <c:pt idx="280">
                  <c:v>4450.0</c:v>
                </c:pt>
                <c:pt idx="281">
                  <c:v>4450.0</c:v>
                </c:pt>
                <c:pt idx="282">
                  <c:v>4450.0</c:v>
                </c:pt>
                <c:pt idx="283">
                  <c:v>4450.0</c:v>
                </c:pt>
                <c:pt idx="284">
                  <c:v>4450.0</c:v>
                </c:pt>
                <c:pt idx="285">
                  <c:v>4450.0</c:v>
                </c:pt>
                <c:pt idx="286">
                  <c:v>4450.0</c:v>
                </c:pt>
                <c:pt idx="287">
                  <c:v>4450.0</c:v>
                </c:pt>
                <c:pt idx="288">
                  <c:v>4450.0</c:v>
                </c:pt>
                <c:pt idx="289">
                  <c:v>4450.0</c:v>
                </c:pt>
                <c:pt idx="290">
                  <c:v>4450.0</c:v>
                </c:pt>
                <c:pt idx="291">
                  <c:v>4450.0</c:v>
                </c:pt>
                <c:pt idx="292">
                  <c:v>4450.0</c:v>
                </c:pt>
                <c:pt idx="293">
                  <c:v>4450.0</c:v>
                </c:pt>
                <c:pt idx="294">
                  <c:v>4450.0</c:v>
                </c:pt>
                <c:pt idx="295">
                  <c:v>4450.0</c:v>
                </c:pt>
                <c:pt idx="296">
                  <c:v>4450.0</c:v>
                </c:pt>
                <c:pt idx="297">
                  <c:v>4450.0</c:v>
                </c:pt>
                <c:pt idx="298">
                  <c:v>4450.0</c:v>
                </c:pt>
                <c:pt idx="299">
                  <c:v>4450.0</c:v>
                </c:pt>
                <c:pt idx="300">
                  <c:v>4450.0</c:v>
                </c:pt>
                <c:pt idx="301">
                  <c:v>4450.0</c:v>
                </c:pt>
                <c:pt idx="302">
                  <c:v>4450.0</c:v>
                </c:pt>
                <c:pt idx="303">
                  <c:v>4450.0</c:v>
                </c:pt>
                <c:pt idx="304">
                  <c:v>4450.0</c:v>
                </c:pt>
                <c:pt idx="305">
                  <c:v>4450.0</c:v>
                </c:pt>
                <c:pt idx="306">
                  <c:v>4450.0</c:v>
                </c:pt>
                <c:pt idx="307">
                  <c:v>4450.0</c:v>
                </c:pt>
                <c:pt idx="308">
                  <c:v>4450.0</c:v>
                </c:pt>
                <c:pt idx="309">
                  <c:v>4450.0</c:v>
                </c:pt>
                <c:pt idx="310">
                  <c:v>4450.0</c:v>
                </c:pt>
                <c:pt idx="311">
                  <c:v>4450.0</c:v>
                </c:pt>
                <c:pt idx="312">
                  <c:v>4450.0</c:v>
                </c:pt>
                <c:pt idx="313">
                  <c:v>4450.0</c:v>
                </c:pt>
                <c:pt idx="314">
                  <c:v>4450.0</c:v>
                </c:pt>
                <c:pt idx="315">
                  <c:v>4450.0</c:v>
                </c:pt>
                <c:pt idx="316">
                  <c:v>4450.0</c:v>
                </c:pt>
                <c:pt idx="317">
                  <c:v>4450.0</c:v>
                </c:pt>
                <c:pt idx="318">
                  <c:v>4450.0</c:v>
                </c:pt>
                <c:pt idx="319">
                  <c:v>4450.0</c:v>
                </c:pt>
                <c:pt idx="320">
                  <c:v>4450.0</c:v>
                </c:pt>
                <c:pt idx="321">
                  <c:v>4450.0</c:v>
                </c:pt>
                <c:pt idx="322">
                  <c:v>4450.0</c:v>
                </c:pt>
                <c:pt idx="323">
                  <c:v>4450.0</c:v>
                </c:pt>
                <c:pt idx="324">
                  <c:v>4450.0</c:v>
                </c:pt>
                <c:pt idx="325">
                  <c:v>4450.0</c:v>
                </c:pt>
                <c:pt idx="326">
                  <c:v>4450.0</c:v>
                </c:pt>
                <c:pt idx="327">
                  <c:v>4450.0</c:v>
                </c:pt>
                <c:pt idx="328">
                  <c:v>4450.0</c:v>
                </c:pt>
                <c:pt idx="329">
                  <c:v>4450.0</c:v>
                </c:pt>
                <c:pt idx="330">
                  <c:v>4450.0</c:v>
                </c:pt>
                <c:pt idx="331">
                  <c:v>4450.0</c:v>
                </c:pt>
                <c:pt idx="332">
                  <c:v>4450.0</c:v>
                </c:pt>
                <c:pt idx="333">
                  <c:v>4450.0</c:v>
                </c:pt>
                <c:pt idx="334">
                  <c:v>4450.0</c:v>
                </c:pt>
                <c:pt idx="335">
                  <c:v>4450.0</c:v>
                </c:pt>
                <c:pt idx="336">
                  <c:v>4450.0</c:v>
                </c:pt>
                <c:pt idx="337">
                  <c:v>4450.0</c:v>
                </c:pt>
                <c:pt idx="338">
                  <c:v>4450.0</c:v>
                </c:pt>
                <c:pt idx="339">
                  <c:v>4450.0</c:v>
                </c:pt>
                <c:pt idx="340">
                  <c:v>4450.0</c:v>
                </c:pt>
                <c:pt idx="341">
                  <c:v>4450.0</c:v>
                </c:pt>
                <c:pt idx="342">
                  <c:v>4450.0</c:v>
                </c:pt>
                <c:pt idx="343">
                  <c:v>4450.0</c:v>
                </c:pt>
                <c:pt idx="344">
                  <c:v>4450.0</c:v>
                </c:pt>
                <c:pt idx="345">
                  <c:v>4450.0</c:v>
                </c:pt>
                <c:pt idx="346">
                  <c:v>4450.0</c:v>
                </c:pt>
                <c:pt idx="347">
                  <c:v>4450.0</c:v>
                </c:pt>
                <c:pt idx="348">
                  <c:v>4450.0</c:v>
                </c:pt>
                <c:pt idx="349">
                  <c:v>4450.0</c:v>
                </c:pt>
                <c:pt idx="350">
                  <c:v>4450.0</c:v>
                </c:pt>
                <c:pt idx="351">
                  <c:v>4450.0</c:v>
                </c:pt>
                <c:pt idx="352">
                  <c:v>4450.0</c:v>
                </c:pt>
                <c:pt idx="353">
                  <c:v>4450.0</c:v>
                </c:pt>
                <c:pt idx="354">
                  <c:v>4450.0</c:v>
                </c:pt>
                <c:pt idx="355">
                  <c:v>4450.0</c:v>
                </c:pt>
                <c:pt idx="356">
                  <c:v>4450.0</c:v>
                </c:pt>
                <c:pt idx="357">
                  <c:v>4450.0</c:v>
                </c:pt>
                <c:pt idx="358">
                  <c:v>4450.0</c:v>
                </c:pt>
                <c:pt idx="359">
                  <c:v>4450.0</c:v>
                </c:pt>
                <c:pt idx="360">
                  <c:v>4450.0</c:v>
                </c:pt>
                <c:pt idx="361">
                  <c:v>4450.0</c:v>
                </c:pt>
                <c:pt idx="362">
                  <c:v>4450.0</c:v>
                </c:pt>
                <c:pt idx="363">
                  <c:v>4450.0</c:v>
                </c:pt>
                <c:pt idx="364">
                  <c:v>4450.0</c:v>
                </c:pt>
                <c:pt idx="365">
                  <c:v>4450.0</c:v>
                </c:pt>
                <c:pt idx="366">
                  <c:v>4450.0</c:v>
                </c:pt>
                <c:pt idx="367">
                  <c:v>4450.0</c:v>
                </c:pt>
                <c:pt idx="368">
                  <c:v>4450.0</c:v>
                </c:pt>
                <c:pt idx="369">
                  <c:v>4450.0</c:v>
                </c:pt>
                <c:pt idx="370">
                  <c:v>4450.0</c:v>
                </c:pt>
                <c:pt idx="371">
                  <c:v>4450.0</c:v>
                </c:pt>
                <c:pt idx="372">
                  <c:v>4450.0</c:v>
                </c:pt>
                <c:pt idx="373">
                  <c:v>4450.0</c:v>
                </c:pt>
                <c:pt idx="374">
                  <c:v>4450.0</c:v>
                </c:pt>
                <c:pt idx="375">
                  <c:v>4450.0</c:v>
                </c:pt>
                <c:pt idx="376">
                  <c:v>4450.0</c:v>
                </c:pt>
                <c:pt idx="377">
                  <c:v>4450.0</c:v>
                </c:pt>
                <c:pt idx="378">
                  <c:v>4450.0</c:v>
                </c:pt>
                <c:pt idx="379">
                  <c:v>4450.0</c:v>
                </c:pt>
                <c:pt idx="380">
                  <c:v>4450.0</c:v>
                </c:pt>
                <c:pt idx="381">
                  <c:v>4450.0</c:v>
                </c:pt>
                <c:pt idx="382">
                  <c:v>4450.0</c:v>
                </c:pt>
                <c:pt idx="383">
                  <c:v>4450.0</c:v>
                </c:pt>
                <c:pt idx="384">
                  <c:v>4450.0</c:v>
                </c:pt>
                <c:pt idx="385">
                  <c:v>4450.0</c:v>
                </c:pt>
                <c:pt idx="386">
                  <c:v>4450.0</c:v>
                </c:pt>
                <c:pt idx="387">
                  <c:v>4450.0</c:v>
                </c:pt>
                <c:pt idx="388">
                  <c:v>4450.0</c:v>
                </c:pt>
                <c:pt idx="389">
                  <c:v>4450.0</c:v>
                </c:pt>
                <c:pt idx="390">
                  <c:v>4450.0</c:v>
                </c:pt>
                <c:pt idx="391">
                  <c:v>4450.0</c:v>
                </c:pt>
                <c:pt idx="392">
                  <c:v>4450.0</c:v>
                </c:pt>
                <c:pt idx="393">
                  <c:v>4450.0</c:v>
                </c:pt>
                <c:pt idx="394">
                  <c:v>4450.0</c:v>
                </c:pt>
                <c:pt idx="395">
                  <c:v>4450.0</c:v>
                </c:pt>
                <c:pt idx="396">
                  <c:v>4450.0</c:v>
                </c:pt>
                <c:pt idx="397">
                  <c:v>4450.0</c:v>
                </c:pt>
                <c:pt idx="398">
                  <c:v>4450.0</c:v>
                </c:pt>
                <c:pt idx="399">
                  <c:v>4450.0</c:v>
                </c:pt>
                <c:pt idx="400">
                  <c:v>4450.0</c:v>
                </c:pt>
                <c:pt idx="401">
                  <c:v>4450.0</c:v>
                </c:pt>
                <c:pt idx="402">
                  <c:v>4450.0</c:v>
                </c:pt>
                <c:pt idx="403">
                  <c:v>4450.0</c:v>
                </c:pt>
                <c:pt idx="404">
                  <c:v>4450.0</c:v>
                </c:pt>
                <c:pt idx="405">
                  <c:v>4450.0</c:v>
                </c:pt>
                <c:pt idx="406">
                  <c:v>4450.0</c:v>
                </c:pt>
                <c:pt idx="407">
                  <c:v>4450.0</c:v>
                </c:pt>
                <c:pt idx="408">
                  <c:v>4450.0</c:v>
                </c:pt>
                <c:pt idx="409">
                  <c:v>4450.0</c:v>
                </c:pt>
                <c:pt idx="410">
                  <c:v>4450.0</c:v>
                </c:pt>
                <c:pt idx="411">
                  <c:v>4450.0</c:v>
                </c:pt>
                <c:pt idx="412">
                  <c:v>4450.0</c:v>
                </c:pt>
                <c:pt idx="413">
                  <c:v>4450.0</c:v>
                </c:pt>
                <c:pt idx="414">
                  <c:v>4450.0</c:v>
                </c:pt>
                <c:pt idx="415">
                  <c:v>4450.0</c:v>
                </c:pt>
                <c:pt idx="416">
                  <c:v>4450.0</c:v>
                </c:pt>
                <c:pt idx="417">
                  <c:v>4450.0</c:v>
                </c:pt>
                <c:pt idx="418">
                  <c:v>4450.0</c:v>
                </c:pt>
                <c:pt idx="419">
                  <c:v>4450.0</c:v>
                </c:pt>
                <c:pt idx="420">
                  <c:v>4450.0</c:v>
                </c:pt>
                <c:pt idx="421">
                  <c:v>4450.0</c:v>
                </c:pt>
                <c:pt idx="422">
                  <c:v>4450.0</c:v>
                </c:pt>
                <c:pt idx="423">
                  <c:v>4450.0</c:v>
                </c:pt>
                <c:pt idx="424">
                  <c:v>4450.0</c:v>
                </c:pt>
                <c:pt idx="425">
                  <c:v>4450.0</c:v>
                </c:pt>
                <c:pt idx="426">
                  <c:v>4450.0</c:v>
                </c:pt>
                <c:pt idx="427">
                  <c:v>4450.0</c:v>
                </c:pt>
                <c:pt idx="428">
                  <c:v>4450.0</c:v>
                </c:pt>
                <c:pt idx="429">
                  <c:v>4450.0</c:v>
                </c:pt>
                <c:pt idx="430">
                  <c:v>4450.0</c:v>
                </c:pt>
                <c:pt idx="431">
                  <c:v>4450.0</c:v>
                </c:pt>
                <c:pt idx="432">
                  <c:v>4450.0</c:v>
                </c:pt>
                <c:pt idx="433">
                  <c:v>4450.0</c:v>
                </c:pt>
                <c:pt idx="434">
                  <c:v>4450.0</c:v>
                </c:pt>
                <c:pt idx="435">
                  <c:v>4450.0</c:v>
                </c:pt>
                <c:pt idx="436">
                  <c:v>4450.0</c:v>
                </c:pt>
                <c:pt idx="437">
                  <c:v>4450.0</c:v>
                </c:pt>
                <c:pt idx="438">
                  <c:v>4450.0</c:v>
                </c:pt>
                <c:pt idx="439">
                  <c:v>4450.0</c:v>
                </c:pt>
                <c:pt idx="440">
                  <c:v>4450.0</c:v>
                </c:pt>
                <c:pt idx="441">
                  <c:v>4450.0</c:v>
                </c:pt>
                <c:pt idx="442">
                  <c:v>4450.0</c:v>
                </c:pt>
                <c:pt idx="443">
                  <c:v>4450.0</c:v>
                </c:pt>
                <c:pt idx="444">
                  <c:v>4450.0</c:v>
                </c:pt>
                <c:pt idx="445">
                  <c:v>4450.0</c:v>
                </c:pt>
                <c:pt idx="446">
                  <c:v>4450.0</c:v>
                </c:pt>
                <c:pt idx="447">
                  <c:v>4450.0</c:v>
                </c:pt>
                <c:pt idx="448">
                  <c:v>4450.0</c:v>
                </c:pt>
                <c:pt idx="449">
                  <c:v>4450.0</c:v>
                </c:pt>
                <c:pt idx="450">
                  <c:v>4450.0</c:v>
                </c:pt>
                <c:pt idx="451">
                  <c:v>4450.0</c:v>
                </c:pt>
                <c:pt idx="452">
                  <c:v>4450.0</c:v>
                </c:pt>
                <c:pt idx="453">
                  <c:v>4450.0</c:v>
                </c:pt>
                <c:pt idx="454">
                  <c:v>4450.0</c:v>
                </c:pt>
                <c:pt idx="455">
                  <c:v>4450.0</c:v>
                </c:pt>
                <c:pt idx="456">
                  <c:v>4450.0</c:v>
                </c:pt>
                <c:pt idx="457">
                  <c:v>4450.0</c:v>
                </c:pt>
                <c:pt idx="458">
                  <c:v>4450.0</c:v>
                </c:pt>
                <c:pt idx="459">
                  <c:v>4450.0</c:v>
                </c:pt>
                <c:pt idx="460">
                  <c:v>4450.0</c:v>
                </c:pt>
                <c:pt idx="461">
                  <c:v>4450.0</c:v>
                </c:pt>
                <c:pt idx="462">
                  <c:v>4450.0</c:v>
                </c:pt>
                <c:pt idx="463">
                  <c:v>4450.0</c:v>
                </c:pt>
                <c:pt idx="464">
                  <c:v>4450.0</c:v>
                </c:pt>
                <c:pt idx="465">
                  <c:v>4450.0</c:v>
                </c:pt>
                <c:pt idx="466">
                  <c:v>4450.0</c:v>
                </c:pt>
                <c:pt idx="467">
                  <c:v>4450.0</c:v>
                </c:pt>
                <c:pt idx="468">
                  <c:v>4450.0</c:v>
                </c:pt>
                <c:pt idx="469">
                  <c:v>4450.0</c:v>
                </c:pt>
                <c:pt idx="470">
                  <c:v>4450.0</c:v>
                </c:pt>
                <c:pt idx="471">
                  <c:v>4450.0</c:v>
                </c:pt>
                <c:pt idx="472">
                  <c:v>4450.0</c:v>
                </c:pt>
                <c:pt idx="473">
                  <c:v>4450.0</c:v>
                </c:pt>
                <c:pt idx="474">
                  <c:v>4450.0</c:v>
                </c:pt>
                <c:pt idx="475">
                  <c:v>4450.0</c:v>
                </c:pt>
                <c:pt idx="476">
                  <c:v>4450.0</c:v>
                </c:pt>
                <c:pt idx="477">
                  <c:v>4450.0</c:v>
                </c:pt>
                <c:pt idx="478">
                  <c:v>4450.0</c:v>
                </c:pt>
                <c:pt idx="479">
                  <c:v>4450.0</c:v>
                </c:pt>
                <c:pt idx="480">
                  <c:v>4450.0</c:v>
                </c:pt>
                <c:pt idx="481">
                  <c:v>4450.0</c:v>
                </c:pt>
                <c:pt idx="482">
                  <c:v>4450.0</c:v>
                </c:pt>
                <c:pt idx="483">
                  <c:v>4450.0</c:v>
                </c:pt>
                <c:pt idx="484">
                  <c:v>4450.0</c:v>
                </c:pt>
                <c:pt idx="485">
                  <c:v>4450.0</c:v>
                </c:pt>
                <c:pt idx="486">
                  <c:v>4450.0</c:v>
                </c:pt>
                <c:pt idx="487">
                  <c:v>4450.0</c:v>
                </c:pt>
                <c:pt idx="488">
                  <c:v>4450.0</c:v>
                </c:pt>
                <c:pt idx="489">
                  <c:v>4450.0</c:v>
                </c:pt>
                <c:pt idx="490">
                  <c:v>4450.0</c:v>
                </c:pt>
                <c:pt idx="491">
                  <c:v>4450.0</c:v>
                </c:pt>
                <c:pt idx="492">
                  <c:v>4450.0</c:v>
                </c:pt>
                <c:pt idx="493">
                  <c:v>4450.0</c:v>
                </c:pt>
                <c:pt idx="494">
                  <c:v>4450.0</c:v>
                </c:pt>
                <c:pt idx="495">
                  <c:v>4450.0</c:v>
                </c:pt>
                <c:pt idx="496">
                  <c:v>4450.0</c:v>
                </c:pt>
                <c:pt idx="497">
                  <c:v>4450.0</c:v>
                </c:pt>
                <c:pt idx="498">
                  <c:v>4450.0</c:v>
                </c:pt>
                <c:pt idx="499">
                  <c:v>4450.0</c:v>
                </c:pt>
                <c:pt idx="500">
                  <c:v>4450.0</c:v>
                </c:pt>
                <c:pt idx="501">
                  <c:v>4450.0</c:v>
                </c:pt>
                <c:pt idx="502">
                  <c:v>4450.0</c:v>
                </c:pt>
                <c:pt idx="503">
                  <c:v>4450.0</c:v>
                </c:pt>
                <c:pt idx="504">
                  <c:v>4450.0</c:v>
                </c:pt>
                <c:pt idx="505">
                  <c:v>4450.0</c:v>
                </c:pt>
                <c:pt idx="506">
                  <c:v>4450.0</c:v>
                </c:pt>
                <c:pt idx="507">
                  <c:v>4450.0</c:v>
                </c:pt>
                <c:pt idx="508">
                  <c:v>4450.0</c:v>
                </c:pt>
                <c:pt idx="509">
                  <c:v>4450.0</c:v>
                </c:pt>
                <c:pt idx="510">
                  <c:v>4450.0</c:v>
                </c:pt>
                <c:pt idx="511">
                  <c:v>4450.0</c:v>
                </c:pt>
                <c:pt idx="570">
                  <c:v>4700.0</c:v>
                </c:pt>
                <c:pt idx="571">
                  <c:v>4700.0</c:v>
                </c:pt>
                <c:pt idx="572">
                  <c:v>4700.0</c:v>
                </c:pt>
                <c:pt idx="573">
                  <c:v>4700.0</c:v>
                </c:pt>
                <c:pt idx="574">
                  <c:v>4700.0</c:v>
                </c:pt>
                <c:pt idx="575">
                  <c:v>4700.0</c:v>
                </c:pt>
                <c:pt idx="576">
                  <c:v>4700.0</c:v>
                </c:pt>
                <c:pt idx="577">
                  <c:v>4700.0</c:v>
                </c:pt>
                <c:pt idx="578">
                  <c:v>4700.0</c:v>
                </c:pt>
                <c:pt idx="579">
                  <c:v>4700.0</c:v>
                </c:pt>
                <c:pt idx="580">
                  <c:v>4700.0</c:v>
                </c:pt>
                <c:pt idx="581">
                  <c:v>4700.0</c:v>
                </c:pt>
                <c:pt idx="582">
                  <c:v>4700.0</c:v>
                </c:pt>
                <c:pt idx="583">
                  <c:v>4700.0</c:v>
                </c:pt>
                <c:pt idx="584">
                  <c:v>4700.0</c:v>
                </c:pt>
                <c:pt idx="585">
                  <c:v>4700.0</c:v>
                </c:pt>
                <c:pt idx="586">
                  <c:v>4700.0</c:v>
                </c:pt>
                <c:pt idx="587">
                  <c:v>4700.0</c:v>
                </c:pt>
                <c:pt idx="588">
                  <c:v>4700.0</c:v>
                </c:pt>
                <c:pt idx="589">
                  <c:v>4700.0</c:v>
                </c:pt>
                <c:pt idx="590">
                  <c:v>4700.0</c:v>
                </c:pt>
                <c:pt idx="591">
                  <c:v>4700.0</c:v>
                </c:pt>
                <c:pt idx="592">
                  <c:v>4700.0</c:v>
                </c:pt>
                <c:pt idx="593">
                  <c:v>4700.0</c:v>
                </c:pt>
                <c:pt idx="594">
                  <c:v>4700.0</c:v>
                </c:pt>
                <c:pt idx="595">
                  <c:v>4700.0</c:v>
                </c:pt>
                <c:pt idx="596">
                  <c:v>4700.0</c:v>
                </c:pt>
                <c:pt idx="597">
                  <c:v>4700.0</c:v>
                </c:pt>
                <c:pt idx="598">
                  <c:v>4700.0</c:v>
                </c:pt>
                <c:pt idx="599">
                  <c:v>4700.0</c:v>
                </c:pt>
                <c:pt idx="600">
                  <c:v>4700.0</c:v>
                </c:pt>
                <c:pt idx="601">
                  <c:v>4700.0</c:v>
                </c:pt>
                <c:pt idx="602">
                  <c:v>4700.0</c:v>
                </c:pt>
                <c:pt idx="603">
                  <c:v>4700.0</c:v>
                </c:pt>
                <c:pt idx="604">
                  <c:v>4700.0</c:v>
                </c:pt>
                <c:pt idx="605">
                  <c:v>4700.0</c:v>
                </c:pt>
                <c:pt idx="606">
                  <c:v>4700.0</c:v>
                </c:pt>
                <c:pt idx="607">
                  <c:v>4700.0</c:v>
                </c:pt>
                <c:pt idx="608">
                  <c:v>4700.0</c:v>
                </c:pt>
                <c:pt idx="609">
                  <c:v>4700.0</c:v>
                </c:pt>
                <c:pt idx="610">
                  <c:v>4700.0</c:v>
                </c:pt>
                <c:pt idx="611">
                  <c:v>4700.0</c:v>
                </c:pt>
                <c:pt idx="612">
                  <c:v>4700.0</c:v>
                </c:pt>
                <c:pt idx="613">
                  <c:v>4700.0</c:v>
                </c:pt>
                <c:pt idx="614">
                  <c:v>4700.0</c:v>
                </c:pt>
                <c:pt idx="615">
                  <c:v>4700.0</c:v>
                </c:pt>
                <c:pt idx="616">
                  <c:v>4700.0</c:v>
                </c:pt>
                <c:pt idx="617">
                  <c:v>4700.0</c:v>
                </c:pt>
                <c:pt idx="618">
                  <c:v>4700.0</c:v>
                </c:pt>
                <c:pt idx="619">
                  <c:v>4700.0</c:v>
                </c:pt>
                <c:pt idx="620">
                  <c:v>4700.0</c:v>
                </c:pt>
                <c:pt idx="621">
                  <c:v>4700.0</c:v>
                </c:pt>
                <c:pt idx="622">
                  <c:v>4700.0</c:v>
                </c:pt>
                <c:pt idx="623">
                  <c:v>4700.0</c:v>
                </c:pt>
                <c:pt idx="624">
                  <c:v>4700.0</c:v>
                </c:pt>
                <c:pt idx="625">
                  <c:v>4700.0</c:v>
                </c:pt>
                <c:pt idx="626">
                  <c:v>4700.0</c:v>
                </c:pt>
                <c:pt idx="627">
                  <c:v>4700.0</c:v>
                </c:pt>
                <c:pt idx="628">
                  <c:v>4700.0</c:v>
                </c:pt>
                <c:pt idx="629">
                  <c:v>4700.0</c:v>
                </c:pt>
                <c:pt idx="630">
                  <c:v>4700.0</c:v>
                </c:pt>
                <c:pt idx="631">
                  <c:v>4700.0</c:v>
                </c:pt>
                <c:pt idx="632">
                  <c:v>4700.0</c:v>
                </c:pt>
                <c:pt idx="633">
                  <c:v>4700.0</c:v>
                </c:pt>
                <c:pt idx="634">
                  <c:v>4700.0</c:v>
                </c:pt>
                <c:pt idx="635">
                  <c:v>4700.0</c:v>
                </c:pt>
                <c:pt idx="636">
                  <c:v>4700.0</c:v>
                </c:pt>
                <c:pt idx="637">
                  <c:v>4700.0</c:v>
                </c:pt>
                <c:pt idx="638">
                  <c:v>4700.0</c:v>
                </c:pt>
                <c:pt idx="639">
                  <c:v>4700.0</c:v>
                </c:pt>
                <c:pt idx="640">
                  <c:v>4700.0</c:v>
                </c:pt>
                <c:pt idx="641">
                  <c:v>4700.0</c:v>
                </c:pt>
                <c:pt idx="642">
                  <c:v>4700.0</c:v>
                </c:pt>
                <c:pt idx="643">
                  <c:v>4700.0</c:v>
                </c:pt>
                <c:pt idx="644">
                  <c:v>4700.0</c:v>
                </c:pt>
                <c:pt idx="645">
                  <c:v>4700.0</c:v>
                </c:pt>
                <c:pt idx="646">
                  <c:v>4700.0</c:v>
                </c:pt>
                <c:pt idx="647">
                  <c:v>4700.0</c:v>
                </c:pt>
                <c:pt idx="648">
                  <c:v>4700.0</c:v>
                </c:pt>
                <c:pt idx="649">
                  <c:v>4700.0</c:v>
                </c:pt>
                <c:pt idx="650">
                  <c:v>4700.0</c:v>
                </c:pt>
                <c:pt idx="651">
                  <c:v>4700.0</c:v>
                </c:pt>
                <c:pt idx="652">
                  <c:v>4700.0</c:v>
                </c:pt>
                <c:pt idx="653">
                  <c:v>4700.0</c:v>
                </c:pt>
                <c:pt idx="654">
                  <c:v>4700.0</c:v>
                </c:pt>
                <c:pt idx="655">
                  <c:v>4700.0</c:v>
                </c:pt>
                <c:pt idx="656">
                  <c:v>4700.0</c:v>
                </c:pt>
                <c:pt idx="657">
                  <c:v>4700.0</c:v>
                </c:pt>
                <c:pt idx="658">
                  <c:v>4700.0</c:v>
                </c:pt>
                <c:pt idx="659">
                  <c:v>4700.0</c:v>
                </c:pt>
                <c:pt idx="660">
                  <c:v>4700.0</c:v>
                </c:pt>
                <c:pt idx="661">
                  <c:v>4700.0</c:v>
                </c:pt>
                <c:pt idx="662">
                  <c:v>4700.0</c:v>
                </c:pt>
                <c:pt idx="663">
                  <c:v>4700.0</c:v>
                </c:pt>
                <c:pt idx="664">
                  <c:v>4700.0</c:v>
                </c:pt>
                <c:pt idx="665">
                  <c:v>4700.0</c:v>
                </c:pt>
                <c:pt idx="666">
                  <c:v>4700.0</c:v>
                </c:pt>
                <c:pt idx="667">
                  <c:v>4700.0</c:v>
                </c:pt>
                <c:pt idx="668">
                  <c:v>4700.0</c:v>
                </c:pt>
                <c:pt idx="669">
                  <c:v>4700.0</c:v>
                </c:pt>
                <c:pt idx="670">
                  <c:v>4700.0</c:v>
                </c:pt>
                <c:pt idx="671">
                  <c:v>4700.0</c:v>
                </c:pt>
                <c:pt idx="672">
                  <c:v>4700.0</c:v>
                </c:pt>
                <c:pt idx="673">
                  <c:v>4700.0</c:v>
                </c:pt>
                <c:pt idx="674">
                  <c:v>4700.0</c:v>
                </c:pt>
                <c:pt idx="675">
                  <c:v>4700.0</c:v>
                </c:pt>
                <c:pt idx="676">
                  <c:v>4700.0</c:v>
                </c:pt>
                <c:pt idx="677">
                  <c:v>4700.0</c:v>
                </c:pt>
                <c:pt idx="678">
                  <c:v>4700.0</c:v>
                </c:pt>
                <c:pt idx="679">
                  <c:v>4700.0</c:v>
                </c:pt>
                <c:pt idx="680">
                  <c:v>4700.0</c:v>
                </c:pt>
                <c:pt idx="681">
                  <c:v>4700.0</c:v>
                </c:pt>
                <c:pt idx="682">
                  <c:v>4700.0</c:v>
                </c:pt>
                <c:pt idx="683">
                  <c:v>4700.0</c:v>
                </c:pt>
                <c:pt idx="684">
                  <c:v>4700.0</c:v>
                </c:pt>
                <c:pt idx="685">
                  <c:v>4700.0</c:v>
                </c:pt>
                <c:pt idx="686">
                  <c:v>4700.0</c:v>
                </c:pt>
                <c:pt idx="687">
                  <c:v>4700.0</c:v>
                </c:pt>
                <c:pt idx="688">
                  <c:v>4700.0</c:v>
                </c:pt>
                <c:pt idx="689">
                  <c:v>4700.0</c:v>
                </c:pt>
                <c:pt idx="690">
                  <c:v>4700.0</c:v>
                </c:pt>
                <c:pt idx="691">
                  <c:v>4700.0</c:v>
                </c:pt>
                <c:pt idx="692">
                  <c:v>4700.0</c:v>
                </c:pt>
                <c:pt idx="693">
                  <c:v>4700.0</c:v>
                </c:pt>
                <c:pt idx="694">
                  <c:v>4700.0</c:v>
                </c:pt>
                <c:pt idx="695">
                  <c:v>4700.0</c:v>
                </c:pt>
                <c:pt idx="696">
                  <c:v>4700.0</c:v>
                </c:pt>
                <c:pt idx="697">
                  <c:v>4700.0</c:v>
                </c:pt>
                <c:pt idx="698">
                  <c:v>4700.0</c:v>
                </c:pt>
                <c:pt idx="699">
                  <c:v>4700.0</c:v>
                </c:pt>
                <c:pt idx="700">
                  <c:v>4700.0</c:v>
                </c:pt>
                <c:pt idx="701">
                  <c:v>4700.0</c:v>
                </c:pt>
                <c:pt idx="702">
                  <c:v>4700.0</c:v>
                </c:pt>
                <c:pt idx="703">
                  <c:v>4700.0</c:v>
                </c:pt>
                <c:pt idx="704">
                  <c:v>4700.0</c:v>
                </c:pt>
                <c:pt idx="705">
                  <c:v>4700.0</c:v>
                </c:pt>
                <c:pt idx="706">
                  <c:v>4700.0</c:v>
                </c:pt>
                <c:pt idx="707">
                  <c:v>4700.0</c:v>
                </c:pt>
                <c:pt idx="708">
                  <c:v>4700.0</c:v>
                </c:pt>
                <c:pt idx="709">
                  <c:v>4700.0</c:v>
                </c:pt>
                <c:pt idx="710">
                  <c:v>4700.0</c:v>
                </c:pt>
                <c:pt idx="711">
                  <c:v>4700.0</c:v>
                </c:pt>
                <c:pt idx="712">
                  <c:v>4700.0</c:v>
                </c:pt>
                <c:pt idx="713">
                  <c:v>4700.0</c:v>
                </c:pt>
                <c:pt idx="714">
                  <c:v>4700.0</c:v>
                </c:pt>
                <c:pt idx="715">
                  <c:v>4700.0</c:v>
                </c:pt>
                <c:pt idx="716">
                  <c:v>4700.0</c:v>
                </c:pt>
                <c:pt idx="717">
                  <c:v>4700.0</c:v>
                </c:pt>
                <c:pt idx="718">
                  <c:v>4700.0</c:v>
                </c:pt>
                <c:pt idx="719">
                  <c:v>4700.0</c:v>
                </c:pt>
                <c:pt idx="720">
                  <c:v>4700.0</c:v>
                </c:pt>
                <c:pt idx="721">
                  <c:v>4700.0</c:v>
                </c:pt>
                <c:pt idx="722">
                  <c:v>4700.0</c:v>
                </c:pt>
                <c:pt idx="723">
                  <c:v>4700.0</c:v>
                </c:pt>
                <c:pt idx="724">
                  <c:v>4700.0</c:v>
                </c:pt>
                <c:pt idx="725">
                  <c:v>4700.0</c:v>
                </c:pt>
                <c:pt idx="726">
                  <c:v>4700.0</c:v>
                </c:pt>
                <c:pt idx="727">
                  <c:v>4700.0</c:v>
                </c:pt>
                <c:pt idx="728">
                  <c:v>4700.0</c:v>
                </c:pt>
                <c:pt idx="729">
                  <c:v>4700.0</c:v>
                </c:pt>
                <c:pt idx="730">
                  <c:v>4700.0</c:v>
                </c:pt>
                <c:pt idx="731">
                  <c:v>4700.0</c:v>
                </c:pt>
                <c:pt idx="732">
                  <c:v>4700.0</c:v>
                </c:pt>
                <c:pt idx="733">
                  <c:v>4700.0</c:v>
                </c:pt>
                <c:pt idx="734">
                  <c:v>4700.0</c:v>
                </c:pt>
                <c:pt idx="735">
                  <c:v>4700.0</c:v>
                </c:pt>
                <c:pt idx="736">
                  <c:v>4700.0</c:v>
                </c:pt>
                <c:pt idx="737">
                  <c:v>4700.0</c:v>
                </c:pt>
                <c:pt idx="738">
                  <c:v>4700.0</c:v>
                </c:pt>
                <c:pt idx="739">
                  <c:v>4700.0</c:v>
                </c:pt>
                <c:pt idx="740">
                  <c:v>4700.0</c:v>
                </c:pt>
                <c:pt idx="741">
                  <c:v>4700.0</c:v>
                </c:pt>
                <c:pt idx="742">
                  <c:v>4700.0</c:v>
                </c:pt>
                <c:pt idx="743">
                  <c:v>4700.0</c:v>
                </c:pt>
                <c:pt idx="744">
                  <c:v>4700.0</c:v>
                </c:pt>
                <c:pt idx="745">
                  <c:v>4700.0</c:v>
                </c:pt>
                <c:pt idx="746">
                  <c:v>4700.0</c:v>
                </c:pt>
                <c:pt idx="747">
                  <c:v>4700.0</c:v>
                </c:pt>
                <c:pt idx="748">
                  <c:v>4700.0</c:v>
                </c:pt>
                <c:pt idx="749">
                  <c:v>4700.0</c:v>
                </c:pt>
                <c:pt idx="750">
                  <c:v>4700.0</c:v>
                </c:pt>
                <c:pt idx="751">
                  <c:v>4700.0</c:v>
                </c:pt>
                <c:pt idx="752">
                  <c:v>4700.0</c:v>
                </c:pt>
                <c:pt idx="753">
                  <c:v>4700.0</c:v>
                </c:pt>
                <c:pt idx="754">
                  <c:v>4700.0</c:v>
                </c:pt>
                <c:pt idx="755">
                  <c:v>4700.0</c:v>
                </c:pt>
                <c:pt idx="756">
                  <c:v>4700.0</c:v>
                </c:pt>
                <c:pt idx="757">
                  <c:v>4700.0</c:v>
                </c:pt>
                <c:pt idx="758">
                  <c:v>4700.0</c:v>
                </c:pt>
                <c:pt idx="759">
                  <c:v>4700.0</c:v>
                </c:pt>
                <c:pt idx="760">
                  <c:v>4700.0</c:v>
                </c:pt>
                <c:pt idx="761">
                  <c:v>4700.0</c:v>
                </c:pt>
                <c:pt idx="762">
                  <c:v>4700.0</c:v>
                </c:pt>
                <c:pt idx="763">
                  <c:v>4700.0</c:v>
                </c:pt>
                <c:pt idx="764">
                  <c:v>4700.0</c:v>
                </c:pt>
                <c:pt idx="765">
                  <c:v>4700.0</c:v>
                </c:pt>
                <c:pt idx="766">
                  <c:v>4700.0</c:v>
                </c:pt>
                <c:pt idx="767">
                  <c:v>4700.0</c:v>
                </c:pt>
                <c:pt idx="768">
                  <c:v>4700.0</c:v>
                </c:pt>
                <c:pt idx="769">
                  <c:v>4700.0</c:v>
                </c:pt>
                <c:pt idx="770">
                  <c:v>4700.0</c:v>
                </c:pt>
                <c:pt idx="771">
                  <c:v>4700.0</c:v>
                </c:pt>
                <c:pt idx="772">
                  <c:v>4700.0</c:v>
                </c:pt>
                <c:pt idx="773">
                  <c:v>4700.0</c:v>
                </c:pt>
                <c:pt idx="774">
                  <c:v>4700.0</c:v>
                </c:pt>
                <c:pt idx="775">
                  <c:v>4700.0</c:v>
                </c:pt>
                <c:pt idx="776">
                  <c:v>4700.0</c:v>
                </c:pt>
                <c:pt idx="777">
                  <c:v>4700.0</c:v>
                </c:pt>
                <c:pt idx="778">
                  <c:v>4700.0</c:v>
                </c:pt>
                <c:pt idx="779">
                  <c:v>4700.0</c:v>
                </c:pt>
                <c:pt idx="780">
                  <c:v>4700.0</c:v>
                </c:pt>
                <c:pt idx="781">
                  <c:v>4700.0</c:v>
                </c:pt>
                <c:pt idx="782">
                  <c:v>4700.0</c:v>
                </c:pt>
                <c:pt idx="783">
                  <c:v>4700.0</c:v>
                </c:pt>
                <c:pt idx="784">
                  <c:v>4700.0</c:v>
                </c:pt>
                <c:pt idx="785">
                  <c:v>4700.0</c:v>
                </c:pt>
                <c:pt idx="786">
                  <c:v>4700.0</c:v>
                </c:pt>
                <c:pt idx="787">
                  <c:v>4700.0</c:v>
                </c:pt>
                <c:pt idx="788">
                  <c:v>4700.0</c:v>
                </c:pt>
                <c:pt idx="789">
                  <c:v>4700.0</c:v>
                </c:pt>
                <c:pt idx="790">
                  <c:v>4700.0</c:v>
                </c:pt>
                <c:pt idx="791">
                  <c:v>4700.0</c:v>
                </c:pt>
                <c:pt idx="792">
                  <c:v>4700.0</c:v>
                </c:pt>
                <c:pt idx="793">
                  <c:v>4700.0</c:v>
                </c:pt>
                <c:pt idx="794">
                  <c:v>4700.0</c:v>
                </c:pt>
                <c:pt idx="795">
                  <c:v>4700.0</c:v>
                </c:pt>
                <c:pt idx="796">
                  <c:v>4700.0</c:v>
                </c:pt>
                <c:pt idx="797">
                  <c:v>4700.0</c:v>
                </c:pt>
                <c:pt idx="798">
                  <c:v>4700.0</c:v>
                </c:pt>
                <c:pt idx="799">
                  <c:v>4700.0</c:v>
                </c:pt>
                <c:pt idx="800">
                  <c:v>4700.0</c:v>
                </c:pt>
                <c:pt idx="801">
                  <c:v>4700.0</c:v>
                </c:pt>
                <c:pt idx="802">
                  <c:v>4700.0</c:v>
                </c:pt>
                <c:pt idx="803">
                  <c:v>4700.0</c:v>
                </c:pt>
                <c:pt idx="804">
                  <c:v>4700.0</c:v>
                </c:pt>
                <c:pt idx="805">
                  <c:v>4700.0</c:v>
                </c:pt>
                <c:pt idx="806">
                  <c:v>4700.0</c:v>
                </c:pt>
                <c:pt idx="807">
                  <c:v>4700.0</c:v>
                </c:pt>
                <c:pt idx="808">
                  <c:v>4700.0</c:v>
                </c:pt>
                <c:pt idx="809">
                  <c:v>4700.0</c:v>
                </c:pt>
                <c:pt idx="810">
                  <c:v>4700.0</c:v>
                </c:pt>
                <c:pt idx="811">
                  <c:v>4700.0</c:v>
                </c:pt>
                <c:pt idx="812">
                  <c:v>4700.0</c:v>
                </c:pt>
                <c:pt idx="813">
                  <c:v>4700.0</c:v>
                </c:pt>
                <c:pt idx="814">
                  <c:v>4700.0</c:v>
                </c:pt>
                <c:pt idx="815">
                  <c:v>4700.0</c:v>
                </c:pt>
                <c:pt idx="816">
                  <c:v>4700.0</c:v>
                </c:pt>
                <c:pt idx="817">
                  <c:v>4700.0</c:v>
                </c:pt>
                <c:pt idx="818">
                  <c:v>4700.0</c:v>
                </c:pt>
                <c:pt idx="819">
                  <c:v>4700.0</c:v>
                </c:pt>
                <c:pt idx="820">
                  <c:v>4700.0</c:v>
                </c:pt>
                <c:pt idx="821">
                  <c:v>4700.0</c:v>
                </c:pt>
                <c:pt idx="822">
                  <c:v>4700.0</c:v>
                </c:pt>
                <c:pt idx="823">
                  <c:v>4700.0</c:v>
                </c:pt>
                <c:pt idx="892">
                  <c:v>4650.0</c:v>
                </c:pt>
                <c:pt idx="893">
                  <c:v>4650.0</c:v>
                </c:pt>
                <c:pt idx="894">
                  <c:v>4650.0</c:v>
                </c:pt>
                <c:pt idx="895">
                  <c:v>4650.0</c:v>
                </c:pt>
                <c:pt idx="896">
                  <c:v>4650.0</c:v>
                </c:pt>
                <c:pt idx="897">
                  <c:v>4650.0</c:v>
                </c:pt>
                <c:pt idx="898">
                  <c:v>4650.0</c:v>
                </c:pt>
                <c:pt idx="899">
                  <c:v>4650.0</c:v>
                </c:pt>
                <c:pt idx="900">
                  <c:v>4650.0</c:v>
                </c:pt>
                <c:pt idx="901">
                  <c:v>4650.0</c:v>
                </c:pt>
                <c:pt idx="902">
                  <c:v>4650.0</c:v>
                </c:pt>
                <c:pt idx="903">
                  <c:v>4650.0</c:v>
                </c:pt>
                <c:pt idx="904">
                  <c:v>4650.0</c:v>
                </c:pt>
                <c:pt idx="905">
                  <c:v>4650.0</c:v>
                </c:pt>
                <c:pt idx="906">
                  <c:v>4650.0</c:v>
                </c:pt>
                <c:pt idx="907">
                  <c:v>4650.0</c:v>
                </c:pt>
                <c:pt idx="908">
                  <c:v>4650.0</c:v>
                </c:pt>
                <c:pt idx="909">
                  <c:v>4650.0</c:v>
                </c:pt>
                <c:pt idx="910">
                  <c:v>4650.0</c:v>
                </c:pt>
                <c:pt idx="911">
                  <c:v>4650.0</c:v>
                </c:pt>
                <c:pt idx="912">
                  <c:v>4650.0</c:v>
                </c:pt>
                <c:pt idx="913">
                  <c:v>4650.0</c:v>
                </c:pt>
                <c:pt idx="914">
                  <c:v>4650.0</c:v>
                </c:pt>
                <c:pt idx="915">
                  <c:v>4650.0</c:v>
                </c:pt>
                <c:pt idx="916">
                  <c:v>4650.0</c:v>
                </c:pt>
                <c:pt idx="917">
                  <c:v>4650.0</c:v>
                </c:pt>
                <c:pt idx="918">
                  <c:v>4650.0</c:v>
                </c:pt>
                <c:pt idx="919">
                  <c:v>4650.0</c:v>
                </c:pt>
                <c:pt idx="920">
                  <c:v>4650.0</c:v>
                </c:pt>
                <c:pt idx="921">
                  <c:v>4650.0</c:v>
                </c:pt>
                <c:pt idx="922">
                  <c:v>4650.0</c:v>
                </c:pt>
                <c:pt idx="923">
                  <c:v>4650.0</c:v>
                </c:pt>
                <c:pt idx="924">
                  <c:v>4650.0</c:v>
                </c:pt>
                <c:pt idx="925">
                  <c:v>4650.0</c:v>
                </c:pt>
                <c:pt idx="926">
                  <c:v>4650.0</c:v>
                </c:pt>
                <c:pt idx="927">
                  <c:v>4650.0</c:v>
                </c:pt>
                <c:pt idx="928">
                  <c:v>4650.0</c:v>
                </c:pt>
                <c:pt idx="929">
                  <c:v>4650.0</c:v>
                </c:pt>
                <c:pt idx="930">
                  <c:v>4650.0</c:v>
                </c:pt>
                <c:pt idx="931">
                  <c:v>4650.0</c:v>
                </c:pt>
                <c:pt idx="932">
                  <c:v>4650.0</c:v>
                </c:pt>
                <c:pt idx="933">
                  <c:v>4650.0</c:v>
                </c:pt>
                <c:pt idx="934">
                  <c:v>4650.0</c:v>
                </c:pt>
                <c:pt idx="935">
                  <c:v>4650.0</c:v>
                </c:pt>
                <c:pt idx="936">
                  <c:v>4650.0</c:v>
                </c:pt>
                <c:pt idx="937">
                  <c:v>4650.0</c:v>
                </c:pt>
                <c:pt idx="938">
                  <c:v>4650.0</c:v>
                </c:pt>
                <c:pt idx="939">
                  <c:v>4650.0</c:v>
                </c:pt>
                <c:pt idx="940">
                  <c:v>4650.0</c:v>
                </c:pt>
                <c:pt idx="941">
                  <c:v>4650.0</c:v>
                </c:pt>
                <c:pt idx="942">
                  <c:v>4650.0</c:v>
                </c:pt>
                <c:pt idx="943">
                  <c:v>4650.0</c:v>
                </c:pt>
                <c:pt idx="944">
                  <c:v>4650.0</c:v>
                </c:pt>
                <c:pt idx="945">
                  <c:v>4650.0</c:v>
                </c:pt>
                <c:pt idx="946">
                  <c:v>4650.0</c:v>
                </c:pt>
                <c:pt idx="947">
                  <c:v>4650.0</c:v>
                </c:pt>
                <c:pt idx="948">
                  <c:v>4650.0</c:v>
                </c:pt>
                <c:pt idx="949">
                  <c:v>4650.0</c:v>
                </c:pt>
                <c:pt idx="950">
                  <c:v>4650.0</c:v>
                </c:pt>
                <c:pt idx="951">
                  <c:v>4650.0</c:v>
                </c:pt>
                <c:pt idx="952">
                  <c:v>4650.0</c:v>
                </c:pt>
                <c:pt idx="953">
                  <c:v>4650.0</c:v>
                </c:pt>
                <c:pt idx="954">
                  <c:v>4650.0</c:v>
                </c:pt>
                <c:pt idx="955">
                  <c:v>4650.0</c:v>
                </c:pt>
                <c:pt idx="956">
                  <c:v>4650.0</c:v>
                </c:pt>
                <c:pt idx="957">
                  <c:v>4650.0</c:v>
                </c:pt>
                <c:pt idx="958">
                  <c:v>4650.0</c:v>
                </c:pt>
                <c:pt idx="959">
                  <c:v>4650.0</c:v>
                </c:pt>
                <c:pt idx="960">
                  <c:v>4650.0</c:v>
                </c:pt>
                <c:pt idx="961">
                  <c:v>4650.0</c:v>
                </c:pt>
                <c:pt idx="962">
                  <c:v>4650.0</c:v>
                </c:pt>
                <c:pt idx="963">
                  <c:v>4650.0</c:v>
                </c:pt>
                <c:pt idx="964">
                  <c:v>4650.0</c:v>
                </c:pt>
                <c:pt idx="965">
                  <c:v>4650.0</c:v>
                </c:pt>
                <c:pt idx="966">
                  <c:v>4650.0</c:v>
                </c:pt>
                <c:pt idx="967">
                  <c:v>4650.0</c:v>
                </c:pt>
                <c:pt idx="968">
                  <c:v>4650.0</c:v>
                </c:pt>
                <c:pt idx="969">
                  <c:v>4650.0</c:v>
                </c:pt>
                <c:pt idx="970">
                  <c:v>4650.0</c:v>
                </c:pt>
                <c:pt idx="971">
                  <c:v>4650.0</c:v>
                </c:pt>
                <c:pt idx="972">
                  <c:v>4650.0</c:v>
                </c:pt>
                <c:pt idx="973">
                  <c:v>4650.0</c:v>
                </c:pt>
                <c:pt idx="974">
                  <c:v>4650.0</c:v>
                </c:pt>
                <c:pt idx="975">
                  <c:v>4650.0</c:v>
                </c:pt>
                <c:pt idx="976">
                  <c:v>4650.0</c:v>
                </c:pt>
                <c:pt idx="977">
                  <c:v>4650.0</c:v>
                </c:pt>
                <c:pt idx="978">
                  <c:v>4650.0</c:v>
                </c:pt>
                <c:pt idx="979">
                  <c:v>4650.0</c:v>
                </c:pt>
                <c:pt idx="980">
                  <c:v>4650.0</c:v>
                </c:pt>
                <c:pt idx="981">
                  <c:v>4650.0</c:v>
                </c:pt>
                <c:pt idx="982">
                  <c:v>4650.0</c:v>
                </c:pt>
                <c:pt idx="983">
                  <c:v>4650.0</c:v>
                </c:pt>
                <c:pt idx="984">
                  <c:v>4650.0</c:v>
                </c:pt>
                <c:pt idx="985">
                  <c:v>4650.0</c:v>
                </c:pt>
                <c:pt idx="986">
                  <c:v>4650.0</c:v>
                </c:pt>
                <c:pt idx="987">
                  <c:v>4650.0</c:v>
                </c:pt>
                <c:pt idx="988">
                  <c:v>4650.0</c:v>
                </c:pt>
                <c:pt idx="989">
                  <c:v>4650.0</c:v>
                </c:pt>
                <c:pt idx="990">
                  <c:v>4650.0</c:v>
                </c:pt>
                <c:pt idx="991">
                  <c:v>4650.0</c:v>
                </c:pt>
                <c:pt idx="992">
                  <c:v>4650.0</c:v>
                </c:pt>
                <c:pt idx="993">
                  <c:v>4650.0</c:v>
                </c:pt>
                <c:pt idx="994">
                  <c:v>4650.0</c:v>
                </c:pt>
                <c:pt idx="995">
                  <c:v>4650.0</c:v>
                </c:pt>
                <c:pt idx="996">
                  <c:v>4650.0</c:v>
                </c:pt>
                <c:pt idx="997">
                  <c:v>4650.0</c:v>
                </c:pt>
                <c:pt idx="998">
                  <c:v>4650.0</c:v>
                </c:pt>
                <c:pt idx="999">
                  <c:v>4650.0</c:v>
                </c:pt>
                <c:pt idx="1000">
                  <c:v>4650.0</c:v>
                </c:pt>
                <c:pt idx="1001">
                  <c:v>4650.0</c:v>
                </c:pt>
                <c:pt idx="1002">
                  <c:v>4650.0</c:v>
                </c:pt>
                <c:pt idx="1003">
                  <c:v>4650.0</c:v>
                </c:pt>
                <c:pt idx="1004">
                  <c:v>4650.0</c:v>
                </c:pt>
                <c:pt idx="1005">
                  <c:v>4650.0</c:v>
                </c:pt>
                <c:pt idx="1006">
                  <c:v>4650.0</c:v>
                </c:pt>
                <c:pt idx="1007">
                  <c:v>4650.0</c:v>
                </c:pt>
                <c:pt idx="1008">
                  <c:v>4650.0</c:v>
                </c:pt>
                <c:pt idx="1009">
                  <c:v>4650.0</c:v>
                </c:pt>
                <c:pt idx="1010">
                  <c:v>4650.0</c:v>
                </c:pt>
                <c:pt idx="1011">
                  <c:v>4650.0</c:v>
                </c:pt>
                <c:pt idx="1012">
                  <c:v>4650.0</c:v>
                </c:pt>
                <c:pt idx="1013">
                  <c:v>4650.0</c:v>
                </c:pt>
                <c:pt idx="1014">
                  <c:v>4650.0</c:v>
                </c:pt>
                <c:pt idx="1015">
                  <c:v>4650.0</c:v>
                </c:pt>
                <c:pt idx="1016">
                  <c:v>4650.0</c:v>
                </c:pt>
                <c:pt idx="1017">
                  <c:v>4650.0</c:v>
                </c:pt>
                <c:pt idx="1018">
                  <c:v>4650.0</c:v>
                </c:pt>
                <c:pt idx="1019">
                  <c:v>4650.0</c:v>
                </c:pt>
                <c:pt idx="1020">
                  <c:v>4650.0</c:v>
                </c:pt>
                <c:pt idx="1021">
                  <c:v>4650.0</c:v>
                </c:pt>
                <c:pt idx="1022">
                  <c:v>4650.0</c:v>
                </c:pt>
                <c:pt idx="1023">
                  <c:v>4650.0</c:v>
                </c:pt>
                <c:pt idx="1024">
                  <c:v>4650.0</c:v>
                </c:pt>
                <c:pt idx="1025">
                  <c:v>4650.0</c:v>
                </c:pt>
                <c:pt idx="1026">
                  <c:v>4650.0</c:v>
                </c:pt>
                <c:pt idx="1027">
                  <c:v>4650.0</c:v>
                </c:pt>
                <c:pt idx="1028">
                  <c:v>4650.0</c:v>
                </c:pt>
                <c:pt idx="1029">
                  <c:v>4650.0</c:v>
                </c:pt>
                <c:pt idx="1030">
                  <c:v>4650.0</c:v>
                </c:pt>
                <c:pt idx="1031">
                  <c:v>4650.0</c:v>
                </c:pt>
                <c:pt idx="1032">
                  <c:v>4650.0</c:v>
                </c:pt>
                <c:pt idx="1033">
                  <c:v>4650.0</c:v>
                </c:pt>
                <c:pt idx="1034">
                  <c:v>4650.0</c:v>
                </c:pt>
                <c:pt idx="1035">
                  <c:v>4650.0</c:v>
                </c:pt>
                <c:pt idx="1036">
                  <c:v>4650.0</c:v>
                </c:pt>
                <c:pt idx="1037">
                  <c:v>4650.0</c:v>
                </c:pt>
                <c:pt idx="1038">
                  <c:v>4650.0</c:v>
                </c:pt>
                <c:pt idx="1039">
                  <c:v>4650.0</c:v>
                </c:pt>
                <c:pt idx="1040">
                  <c:v>4650.0</c:v>
                </c:pt>
                <c:pt idx="1041">
                  <c:v>4650.0</c:v>
                </c:pt>
                <c:pt idx="1042">
                  <c:v>4650.0</c:v>
                </c:pt>
                <c:pt idx="1043">
                  <c:v>4650.0</c:v>
                </c:pt>
                <c:pt idx="1044">
                  <c:v>4650.0</c:v>
                </c:pt>
                <c:pt idx="1045">
                  <c:v>4650.0</c:v>
                </c:pt>
                <c:pt idx="1046">
                  <c:v>4650.0</c:v>
                </c:pt>
                <c:pt idx="1047">
                  <c:v>4650.0</c:v>
                </c:pt>
                <c:pt idx="1048">
                  <c:v>4650.0</c:v>
                </c:pt>
                <c:pt idx="1049">
                  <c:v>4650.0</c:v>
                </c:pt>
                <c:pt idx="1050">
                  <c:v>4650.0</c:v>
                </c:pt>
                <c:pt idx="1051">
                  <c:v>4650.0</c:v>
                </c:pt>
                <c:pt idx="1052">
                  <c:v>4650.0</c:v>
                </c:pt>
                <c:pt idx="1053">
                  <c:v>4650.0</c:v>
                </c:pt>
                <c:pt idx="1054">
                  <c:v>4650.0</c:v>
                </c:pt>
                <c:pt idx="1055">
                  <c:v>4650.0</c:v>
                </c:pt>
                <c:pt idx="1056">
                  <c:v>4650.0</c:v>
                </c:pt>
                <c:pt idx="1057">
                  <c:v>4650.0</c:v>
                </c:pt>
                <c:pt idx="1058">
                  <c:v>4650.0</c:v>
                </c:pt>
                <c:pt idx="1059">
                  <c:v>4650.0</c:v>
                </c:pt>
                <c:pt idx="1060">
                  <c:v>4650.0</c:v>
                </c:pt>
                <c:pt idx="1061">
                  <c:v>4650.0</c:v>
                </c:pt>
                <c:pt idx="1062">
                  <c:v>4650.0</c:v>
                </c:pt>
                <c:pt idx="1063">
                  <c:v>4650.0</c:v>
                </c:pt>
                <c:pt idx="1064">
                  <c:v>4650.0</c:v>
                </c:pt>
                <c:pt idx="1065">
                  <c:v>4650.0</c:v>
                </c:pt>
                <c:pt idx="1066">
                  <c:v>4650.0</c:v>
                </c:pt>
                <c:pt idx="1067">
                  <c:v>4650.0</c:v>
                </c:pt>
                <c:pt idx="1068">
                  <c:v>4650.0</c:v>
                </c:pt>
                <c:pt idx="1069">
                  <c:v>4650.0</c:v>
                </c:pt>
                <c:pt idx="1070">
                  <c:v>4650.0</c:v>
                </c:pt>
                <c:pt idx="1071">
                  <c:v>4650.0</c:v>
                </c:pt>
                <c:pt idx="1072">
                  <c:v>4650.0</c:v>
                </c:pt>
                <c:pt idx="1073">
                  <c:v>4650.0</c:v>
                </c:pt>
                <c:pt idx="1074">
                  <c:v>4650.0</c:v>
                </c:pt>
                <c:pt idx="1075">
                  <c:v>4650.0</c:v>
                </c:pt>
                <c:pt idx="1076">
                  <c:v>4650.0</c:v>
                </c:pt>
                <c:pt idx="1077">
                  <c:v>4650.0</c:v>
                </c:pt>
                <c:pt idx="1078">
                  <c:v>4650.0</c:v>
                </c:pt>
                <c:pt idx="1079">
                  <c:v>4650.0</c:v>
                </c:pt>
                <c:pt idx="1080">
                  <c:v>4650.0</c:v>
                </c:pt>
                <c:pt idx="1081">
                  <c:v>4650.0</c:v>
                </c:pt>
                <c:pt idx="1082">
                  <c:v>4650.0</c:v>
                </c:pt>
                <c:pt idx="1083">
                  <c:v>4650.0</c:v>
                </c:pt>
                <c:pt idx="1084">
                  <c:v>4650.0</c:v>
                </c:pt>
                <c:pt idx="1085">
                  <c:v>4650.0</c:v>
                </c:pt>
                <c:pt idx="1086">
                  <c:v>4650.0</c:v>
                </c:pt>
                <c:pt idx="1087">
                  <c:v>4650.0</c:v>
                </c:pt>
                <c:pt idx="1088">
                  <c:v>4650.0</c:v>
                </c:pt>
                <c:pt idx="1089">
                  <c:v>4650.0</c:v>
                </c:pt>
                <c:pt idx="1090">
                  <c:v>4650.0</c:v>
                </c:pt>
                <c:pt idx="1091">
                  <c:v>4650.0</c:v>
                </c:pt>
                <c:pt idx="1092">
                  <c:v>4650.0</c:v>
                </c:pt>
                <c:pt idx="1093">
                  <c:v>4650.0</c:v>
                </c:pt>
                <c:pt idx="1094">
                  <c:v>4650.0</c:v>
                </c:pt>
                <c:pt idx="1095">
                  <c:v>4650.0</c:v>
                </c:pt>
                <c:pt idx="1096">
                  <c:v>4650.0</c:v>
                </c:pt>
                <c:pt idx="1097">
                  <c:v>4650.0</c:v>
                </c:pt>
                <c:pt idx="1098">
                  <c:v>4650.0</c:v>
                </c:pt>
                <c:pt idx="1099">
                  <c:v>4650.0</c:v>
                </c:pt>
                <c:pt idx="1100">
                  <c:v>4650.0</c:v>
                </c:pt>
                <c:pt idx="1101">
                  <c:v>4650.0</c:v>
                </c:pt>
                <c:pt idx="1102">
                  <c:v>4650.0</c:v>
                </c:pt>
                <c:pt idx="1103">
                  <c:v>4650.0</c:v>
                </c:pt>
                <c:pt idx="1104">
                  <c:v>4650.0</c:v>
                </c:pt>
                <c:pt idx="1105">
                  <c:v>4650.0</c:v>
                </c:pt>
                <c:pt idx="1106">
                  <c:v>4650.0</c:v>
                </c:pt>
                <c:pt idx="1107">
                  <c:v>4650.0</c:v>
                </c:pt>
                <c:pt idx="1108">
                  <c:v>4650.0</c:v>
                </c:pt>
                <c:pt idx="1109">
                  <c:v>4650.0</c:v>
                </c:pt>
                <c:pt idx="1110">
                  <c:v>4650.0</c:v>
                </c:pt>
                <c:pt idx="1111">
                  <c:v>4650.0</c:v>
                </c:pt>
                <c:pt idx="1112">
                  <c:v>4650.0</c:v>
                </c:pt>
                <c:pt idx="1113">
                  <c:v>4650.0</c:v>
                </c:pt>
                <c:pt idx="1114">
                  <c:v>4650.0</c:v>
                </c:pt>
                <c:pt idx="1115">
                  <c:v>4650.0</c:v>
                </c:pt>
                <c:pt idx="1116">
                  <c:v>4650.0</c:v>
                </c:pt>
                <c:pt idx="1117">
                  <c:v>4650.0</c:v>
                </c:pt>
                <c:pt idx="1118">
                  <c:v>4650.0</c:v>
                </c:pt>
                <c:pt idx="1119">
                  <c:v>4650.0</c:v>
                </c:pt>
                <c:pt idx="1120">
                  <c:v>4650.0</c:v>
                </c:pt>
                <c:pt idx="1121">
                  <c:v>4650.0</c:v>
                </c:pt>
                <c:pt idx="1122">
                  <c:v>4650.0</c:v>
                </c:pt>
                <c:pt idx="1123">
                  <c:v>4650.0</c:v>
                </c:pt>
                <c:pt idx="1124">
                  <c:v>4650.0</c:v>
                </c:pt>
                <c:pt idx="1125">
                  <c:v>4650.0</c:v>
                </c:pt>
                <c:pt idx="1180">
                  <c:v>4500.0</c:v>
                </c:pt>
                <c:pt idx="1181">
                  <c:v>4500.0</c:v>
                </c:pt>
                <c:pt idx="1182">
                  <c:v>4500.0</c:v>
                </c:pt>
                <c:pt idx="1183">
                  <c:v>4500.0</c:v>
                </c:pt>
                <c:pt idx="1184">
                  <c:v>4500.0</c:v>
                </c:pt>
                <c:pt idx="1185">
                  <c:v>4500.0</c:v>
                </c:pt>
                <c:pt idx="1186">
                  <c:v>4500.0</c:v>
                </c:pt>
                <c:pt idx="1187">
                  <c:v>4500.0</c:v>
                </c:pt>
                <c:pt idx="1188">
                  <c:v>4500.0</c:v>
                </c:pt>
                <c:pt idx="1189">
                  <c:v>4500.0</c:v>
                </c:pt>
                <c:pt idx="1190">
                  <c:v>4500.0</c:v>
                </c:pt>
                <c:pt idx="1191">
                  <c:v>4500.0</c:v>
                </c:pt>
                <c:pt idx="1192">
                  <c:v>4500.0</c:v>
                </c:pt>
                <c:pt idx="1193">
                  <c:v>4500.0</c:v>
                </c:pt>
                <c:pt idx="1194">
                  <c:v>4500.0</c:v>
                </c:pt>
                <c:pt idx="1195">
                  <c:v>4500.0</c:v>
                </c:pt>
                <c:pt idx="1196">
                  <c:v>4500.0</c:v>
                </c:pt>
                <c:pt idx="1197">
                  <c:v>4500.0</c:v>
                </c:pt>
                <c:pt idx="1198">
                  <c:v>4500.0</c:v>
                </c:pt>
                <c:pt idx="1199">
                  <c:v>4500.0</c:v>
                </c:pt>
                <c:pt idx="1200">
                  <c:v>4500.0</c:v>
                </c:pt>
                <c:pt idx="1201">
                  <c:v>4500.0</c:v>
                </c:pt>
                <c:pt idx="1202">
                  <c:v>4500.0</c:v>
                </c:pt>
                <c:pt idx="1203">
                  <c:v>4500.0</c:v>
                </c:pt>
                <c:pt idx="1204">
                  <c:v>4500.0</c:v>
                </c:pt>
                <c:pt idx="1205">
                  <c:v>4500.0</c:v>
                </c:pt>
                <c:pt idx="1206">
                  <c:v>4500.0</c:v>
                </c:pt>
                <c:pt idx="1207">
                  <c:v>4500.0</c:v>
                </c:pt>
                <c:pt idx="1208">
                  <c:v>4500.0</c:v>
                </c:pt>
                <c:pt idx="1209">
                  <c:v>4500.0</c:v>
                </c:pt>
                <c:pt idx="1210">
                  <c:v>4500.0</c:v>
                </c:pt>
                <c:pt idx="1211">
                  <c:v>4500.0</c:v>
                </c:pt>
                <c:pt idx="1212">
                  <c:v>4500.0</c:v>
                </c:pt>
                <c:pt idx="1213">
                  <c:v>4500.0</c:v>
                </c:pt>
                <c:pt idx="1214">
                  <c:v>4500.0</c:v>
                </c:pt>
                <c:pt idx="1215">
                  <c:v>4500.0</c:v>
                </c:pt>
                <c:pt idx="1216">
                  <c:v>4500.0</c:v>
                </c:pt>
                <c:pt idx="1217">
                  <c:v>4500.0</c:v>
                </c:pt>
                <c:pt idx="1218">
                  <c:v>4500.0</c:v>
                </c:pt>
                <c:pt idx="1219">
                  <c:v>4500.0</c:v>
                </c:pt>
                <c:pt idx="1220">
                  <c:v>4500.0</c:v>
                </c:pt>
                <c:pt idx="1221">
                  <c:v>4500.0</c:v>
                </c:pt>
                <c:pt idx="1222">
                  <c:v>4500.0</c:v>
                </c:pt>
                <c:pt idx="1223">
                  <c:v>4500.0</c:v>
                </c:pt>
                <c:pt idx="1224">
                  <c:v>4500.0</c:v>
                </c:pt>
                <c:pt idx="1225">
                  <c:v>4500.0</c:v>
                </c:pt>
                <c:pt idx="1226">
                  <c:v>4500.0</c:v>
                </c:pt>
                <c:pt idx="1227">
                  <c:v>4500.0</c:v>
                </c:pt>
                <c:pt idx="1228">
                  <c:v>4500.0</c:v>
                </c:pt>
                <c:pt idx="1229">
                  <c:v>4500.0</c:v>
                </c:pt>
                <c:pt idx="1230">
                  <c:v>4500.0</c:v>
                </c:pt>
                <c:pt idx="1231">
                  <c:v>4500.0</c:v>
                </c:pt>
                <c:pt idx="1232">
                  <c:v>4500.0</c:v>
                </c:pt>
                <c:pt idx="1233">
                  <c:v>4500.0</c:v>
                </c:pt>
                <c:pt idx="1234">
                  <c:v>4500.0</c:v>
                </c:pt>
                <c:pt idx="1235">
                  <c:v>4500.0</c:v>
                </c:pt>
                <c:pt idx="1236">
                  <c:v>4500.0</c:v>
                </c:pt>
                <c:pt idx="1237">
                  <c:v>4500.0</c:v>
                </c:pt>
                <c:pt idx="1238">
                  <c:v>4500.0</c:v>
                </c:pt>
                <c:pt idx="1239">
                  <c:v>4500.0</c:v>
                </c:pt>
                <c:pt idx="1240">
                  <c:v>4500.0</c:v>
                </c:pt>
                <c:pt idx="1241">
                  <c:v>4500.0</c:v>
                </c:pt>
                <c:pt idx="1242">
                  <c:v>4500.0</c:v>
                </c:pt>
                <c:pt idx="1243">
                  <c:v>4500.0</c:v>
                </c:pt>
                <c:pt idx="1244">
                  <c:v>4500.0</c:v>
                </c:pt>
                <c:pt idx="1245">
                  <c:v>4500.0</c:v>
                </c:pt>
                <c:pt idx="1246">
                  <c:v>4500.0</c:v>
                </c:pt>
                <c:pt idx="1247">
                  <c:v>4500.0</c:v>
                </c:pt>
                <c:pt idx="1248">
                  <c:v>4500.0</c:v>
                </c:pt>
                <c:pt idx="1249">
                  <c:v>4500.0</c:v>
                </c:pt>
                <c:pt idx="1250">
                  <c:v>4500.0</c:v>
                </c:pt>
                <c:pt idx="1251">
                  <c:v>4500.0</c:v>
                </c:pt>
                <c:pt idx="1252">
                  <c:v>4500.0</c:v>
                </c:pt>
                <c:pt idx="1253">
                  <c:v>4500.0</c:v>
                </c:pt>
                <c:pt idx="1254">
                  <c:v>4500.0</c:v>
                </c:pt>
                <c:pt idx="1255">
                  <c:v>4500.0</c:v>
                </c:pt>
                <c:pt idx="1256">
                  <c:v>4500.0</c:v>
                </c:pt>
                <c:pt idx="1257">
                  <c:v>4500.0</c:v>
                </c:pt>
                <c:pt idx="1258">
                  <c:v>4500.0</c:v>
                </c:pt>
                <c:pt idx="1259">
                  <c:v>4500.0</c:v>
                </c:pt>
                <c:pt idx="1260">
                  <c:v>4500.0</c:v>
                </c:pt>
                <c:pt idx="1261">
                  <c:v>4500.0</c:v>
                </c:pt>
                <c:pt idx="1262">
                  <c:v>4500.0</c:v>
                </c:pt>
                <c:pt idx="1263">
                  <c:v>4500.0</c:v>
                </c:pt>
                <c:pt idx="1264">
                  <c:v>4500.0</c:v>
                </c:pt>
                <c:pt idx="1265">
                  <c:v>4500.0</c:v>
                </c:pt>
                <c:pt idx="1266">
                  <c:v>4500.0</c:v>
                </c:pt>
                <c:pt idx="1267">
                  <c:v>4500.0</c:v>
                </c:pt>
                <c:pt idx="1268">
                  <c:v>4500.0</c:v>
                </c:pt>
                <c:pt idx="1269">
                  <c:v>4500.0</c:v>
                </c:pt>
                <c:pt idx="1270">
                  <c:v>4500.0</c:v>
                </c:pt>
                <c:pt idx="1271">
                  <c:v>4500.0</c:v>
                </c:pt>
                <c:pt idx="1272">
                  <c:v>4500.0</c:v>
                </c:pt>
                <c:pt idx="1273">
                  <c:v>4500.0</c:v>
                </c:pt>
                <c:pt idx="1274">
                  <c:v>4500.0</c:v>
                </c:pt>
                <c:pt idx="1275">
                  <c:v>4500.0</c:v>
                </c:pt>
                <c:pt idx="1276">
                  <c:v>4500.0</c:v>
                </c:pt>
                <c:pt idx="1277">
                  <c:v>4500.0</c:v>
                </c:pt>
                <c:pt idx="1278">
                  <c:v>4500.0</c:v>
                </c:pt>
                <c:pt idx="1279">
                  <c:v>4500.0</c:v>
                </c:pt>
                <c:pt idx="1280">
                  <c:v>4500.0</c:v>
                </c:pt>
                <c:pt idx="1281">
                  <c:v>4500.0</c:v>
                </c:pt>
                <c:pt idx="1282">
                  <c:v>4500.0</c:v>
                </c:pt>
                <c:pt idx="1283">
                  <c:v>4500.0</c:v>
                </c:pt>
                <c:pt idx="1284">
                  <c:v>4500.0</c:v>
                </c:pt>
                <c:pt idx="1285">
                  <c:v>4500.0</c:v>
                </c:pt>
                <c:pt idx="1286">
                  <c:v>4500.0</c:v>
                </c:pt>
                <c:pt idx="1287">
                  <c:v>4500.0</c:v>
                </c:pt>
                <c:pt idx="1288">
                  <c:v>4500.0</c:v>
                </c:pt>
                <c:pt idx="1289">
                  <c:v>4500.0</c:v>
                </c:pt>
                <c:pt idx="1290">
                  <c:v>4500.0</c:v>
                </c:pt>
                <c:pt idx="1291">
                  <c:v>4500.0</c:v>
                </c:pt>
                <c:pt idx="1292">
                  <c:v>4500.0</c:v>
                </c:pt>
                <c:pt idx="1293">
                  <c:v>4500.0</c:v>
                </c:pt>
                <c:pt idx="1294">
                  <c:v>4500.0</c:v>
                </c:pt>
                <c:pt idx="1295">
                  <c:v>4500.0</c:v>
                </c:pt>
                <c:pt idx="1296">
                  <c:v>4500.0</c:v>
                </c:pt>
                <c:pt idx="1297">
                  <c:v>4500.0</c:v>
                </c:pt>
                <c:pt idx="1298">
                  <c:v>4500.0</c:v>
                </c:pt>
                <c:pt idx="1299">
                  <c:v>4500.0</c:v>
                </c:pt>
                <c:pt idx="1300">
                  <c:v>4500.0</c:v>
                </c:pt>
                <c:pt idx="1301">
                  <c:v>4500.0</c:v>
                </c:pt>
                <c:pt idx="1302">
                  <c:v>4500.0</c:v>
                </c:pt>
                <c:pt idx="1303">
                  <c:v>4500.0</c:v>
                </c:pt>
                <c:pt idx="1304">
                  <c:v>4500.0</c:v>
                </c:pt>
                <c:pt idx="1305">
                  <c:v>4500.0</c:v>
                </c:pt>
                <c:pt idx="1306">
                  <c:v>4500.0</c:v>
                </c:pt>
                <c:pt idx="1307">
                  <c:v>4500.0</c:v>
                </c:pt>
                <c:pt idx="1308">
                  <c:v>4500.0</c:v>
                </c:pt>
                <c:pt idx="1309">
                  <c:v>4500.0</c:v>
                </c:pt>
                <c:pt idx="1310">
                  <c:v>4500.0</c:v>
                </c:pt>
                <c:pt idx="1311">
                  <c:v>4500.0</c:v>
                </c:pt>
                <c:pt idx="1312">
                  <c:v>4500.0</c:v>
                </c:pt>
                <c:pt idx="1313">
                  <c:v>4500.0</c:v>
                </c:pt>
                <c:pt idx="1314">
                  <c:v>4500.0</c:v>
                </c:pt>
                <c:pt idx="1315">
                  <c:v>4500.0</c:v>
                </c:pt>
                <c:pt idx="1316">
                  <c:v>4500.0</c:v>
                </c:pt>
                <c:pt idx="1317">
                  <c:v>4500.0</c:v>
                </c:pt>
                <c:pt idx="1318">
                  <c:v>4500.0</c:v>
                </c:pt>
                <c:pt idx="1319">
                  <c:v>4500.0</c:v>
                </c:pt>
                <c:pt idx="1320">
                  <c:v>4500.0</c:v>
                </c:pt>
                <c:pt idx="1321">
                  <c:v>4500.0</c:v>
                </c:pt>
                <c:pt idx="1322">
                  <c:v>4500.0</c:v>
                </c:pt>
                <c:pt idx="1323">
                  <c:v>4500.0</c:v>
                </c:pt>
                <c:pt idx="1324">
                  <c:v>4500.0</c:v>
                </c:pt>
                <c:pt idx="1325">
                  <c:v>4500.0</c:v>
                </c:pt>
                <c:pt idx="1326">
                  <c:v>4500.0</c:v>
                </c:pt>
                <c:pt idx="1327">
                  <c:v>4500.0</c:v>
                </c:pt>
                <c:pt idx="1328">
                  <c:v>4500.0</c:v>
                </c:pt>
                <c:pt idx="1329">
                  <c:v>4500.0</c:v>
                </c:pt>
                <c:pt idx="1330">
                  <c:v>4500.0</c:v>
                </c:pt>
                <c:pt idx="1331">
                  <c:v>4500.0</c:v>
                </c:pt>
                <c:pt idx="1332">
                  <c:v>4500.0</c:v>
                </c:pt>
                <c:pt idx="1333">
                  <c:v>4500.0</c:v>
                </c:pt>
                <c:pt idx="1334">
                  <c:v>4500.0</c:v>
                </c:pt>
                <c:pt idx="1335">
                  <c:v>4500.0</c:v>
                </c:pt>
                <c:pt idx="1336">
                  <c:v>4500.0</c:v>
                </c:pt>
                <c:pt idx="1337">
                  <c:v>4500.0</c:v>
                </c:pt>
                <c:pt idx="1338">
                  <c:v>4500.0</c:v>
                </c:pt>
                <c:pt idx="1339">
                  <c:v>4500.0</c:v>
                </c:pt>
                <c:pt idx="1340">
                  <c:v>4500.0</c:v>
                </c:pt>
                <c:pt idx="1341">
                  <c:v>4500.0</c:v>
                </c:pt>
                <c:pt idx="1342">
                  <c:v>4500.0</c:v>
                </c:pt>
                <c:pt idx="1343">
                  <c:v>4500.0</c:v>
                </c:pt>
                <c:pt idx="1344">
                  <c:v>4500.0</c:v>
                </c:pt>
                <c:pt idx="1345">
                  <c:v>4500.0</c:v>
                </c:pt>
                <c:pt idx="1346">
                  <c:v>4500.0</c:v>
                </c:pt>
                <c:pt idx="1347">
                  <c:v>4500.0</c:v>
                </c:pt>
                <c:pt idx="1348">
                  <c:v>4500.0</c:v>
                </c:pt>
                <c:pt idx="1349">
                  <c:v>4500.0</c:v>
                </c:pt>
                <c:pt idx="1350">
                  <c:v>4500.0</c:v>
                </c:pt>
                <c:pt idx="1351">
                  <c:v>4500.0</c:v>
                </c:pt>
                <c:pt idx="1352">
                  <c:v>4500.0</c:v>
                </c:pt>
                <c:pt idx="1353">
                  <c:v>4500.0</c:v>
                </c:pt>
                <c:pt idx="1354">
                  <c:v>4500.0</c:v>
                </c:pt>
                <c:pt idx="1355">
                  <c:v>4500.0</c:v>
                </c:pt>
                <c:pt idx="1356">
                  <c:v>4500.0</c:v>
                </c:pt>
                <c:pt idx="1357">
                  <c:v>4500.0</c:v>
                </c:pt>
                <c:pt idx="1358">
                  <c:v>4500.0</c:v>
                </c:pt>
                <c:pt idx="1359">
                  <c:v>4500.0</c:v>
                </c:pt>
                <c:pt idx="1360">
                  <c:v>4500.0</c:v>
                </c:pt>
                <c:pt idx="1361">
                  <c:v>4500.0</c:v>
                </c:pt>
                <c:pt idx="1362">
                  <c:v>4500.0</c:v>
                </c:pt>
                <c:pt idx="1363">
                  <c:v>4500.0</c:v>
                </c:pt>
                <c:pt idx="1364">
                  <c:v>4500.0</c:v>
                </c:pt>
                <c:pt idx="1365">
                  <c:v>4500.0</c:v>
                </c:pt>
                <c:pt idx="1366">
                  <c:v>4500.0</c:v>
                </c:pt>
                <c:pt idx="1367">
                  <c:v>4500.0</c:v>
                </c:pt>
                <c:pt idx="1368">
                  <c:v>4500.0</c:v>
                </c:pt>
                <c:pt idx="1369">
                  <c:v>4500.0</c:v>
                </c:pt>
                <c:pt idx="1370">
                  <c:v>4500.0</c:v>
                </c:pt>
                <c:pt idx="1371">
                  <c:v>4500.0</c:v>
                </c:pt>
                <c:pt idx="1372">
                  <c:v>4500.0</c:v>
                </c:pt>
                <c:pt idx="1373">
                  <c:v>4500.0</c:v>
                </c:pt>
                <c:pt idx="1374">
                  <c:v>4500.0</c:v>
                </c:pt>
                <c:pt idx="1375">
                  <c:v>4500.0</c:v>
                </c:pt>
                <c:pt idx="1376">
                  <c:v>4500.0</c:v>
                </c:pt>
                <c:pt idx="1377">
                  <c:v>4500.0</c:v>
                </c:pt>
                <c:pt idx="1378">
                  <c:v>4500.0</c:v>
                </c:pt>
                <c:pt idx="1379">
                  <c:v>4500.0</c:v>
                </c:pt>
                <c:pt idx="1380">
                  <c:v>4500.0</c:v>
                </c:pt>
                <c:pt idx="1381">
                  <c:v>4500.0</c:v>
                </c:pt>
                <c:pt idx="1382">
                  <c:v>4500.0</c:v>
                </c:pt>
                <c:pt idx="1383">
                  <c:v>4500.0</c:v>
                </c:pt>
                <c:pt idx="1384">
                  <c:v>4500.0</c:v>
                </c:pt>
                <c:pt idx="1385">
                  <c:v>4500.0</c:v>
                </c:pt>
                <c:pt idx="1386">
                  <c:v>4500.0</c:v>
                </c:pt>
                <c:pt idx="1387">
                  <c:v>4500.0</c:v>
                </c:pt>
                <c:pt idx="1388">
                  <c:v>4500.0</c:v>
                </c:pt>
                <c:pt idx="1389">
                  <c:v>4500.0</c:v>
                </c:pt>
                <c:pt idx="1390">
                  <c:v>4500.0</c:v>
                </c:pt>
                <c:pt idx="1391">
                  <c:v>4500.0</c:v>
                </c:pt>
                <c:pt idx="1392">
                  <c:v>4500.0</c:v>
                </c:pt>
                <c:pt idx="1393">
                  <c:v>4500.0</c:v>
                </c:pt>
                <c:pt idx="1394">
                  <c:v>4500.0</c:v>
                </c:pt>
                <c:pt idx="1395">
                  <c:v>4500.0</c:v>
                </c:pt>
                <c:pt idx="1396">
                  <c:v>4500.0</c:v>
                </c:pt>
                <c:pt idx="1397">
                  <c:v>4500.0</c:v>
                </c:pt>
                <c:pt idx="1398">
                  <c:v>4500.0</c:v>
                </c:pt>
                <c:pt idx="1399">
                  <c:v>4500.0</c:v>
                </c:pt>
                <c:pt idx="1400">
                  <c:v>4500.0</c:v>
                </c:pt>
                <c:pt idx="1401">
                  <c:v>4500.0</c:v>
                </c:pt>
                <c:pt idx="1402">
                  <c:v>4500.0</c:v>
                </c:pt>
                <c:pt idx="1403">
                  <c:v>4500.0</c:v>
                </c:pt>
                <c:pt idx="1404">
                  <c:v>4500.0</c:v>
                </c:pt>
                <c:pt idx="1405">
                  <c:v>4500.0</c:v>
                </c:pt>
                <c:pt idx="1406">
                  <c:v>4500.0</c:v>
                </c:pt>
                <c:pt idx="1407">
                  <c:v>4500.0</c:v>
                </c:pt>
                <c:pt idx="1408">
                  <c:v>4500.0</c:v>
                </c:pt>
                <c:pt idx="1409">
                  <c:v>4500.0</c:v>
                </c:pt>
                <c:pt idx="1410">
                  <c:v>4500.0</c:v>
                </c:pt>
                <c:pt idx="1411">
                  <c:v>4500.0</c:v>
                </c:pt>
                <c:pt idx="1412">
                  <c:v>4500.0</c:v>
                </c:pt>
                <c:pt idx="1413">
                  <c:v>4500.0</c:v>
                </c:pt>
                <c:pt idx="1414">
                  <c:v>4500.0</c:v>
                </c:pt>
                <c:pt idx="1415">
                  <c:v>4500.0</c:v>
                </c:pt>
                <c:pt idx="1416">
                  <c:v>4500.0</c:v>
                </c:pt>
                <c:pt idx="1417">
                  <c:v>4500.0</c:v>
                </c:pt>
                <c:pt idx="1418">
                  <c:v>4500.0</c:v>
                </c:pt>
                <c:pt idx="1419">
                  <c:v>4500.0</c:v>
                </c:pt>
                <c:pt idx="1420">
                  <c:v>4500.0</c:v>
                </c:pt>
                <c:pt idx="1421">
                  <c:v>4500.0</c:v>
                </c:pt>
                <c:pt idx="1422">
                  <c:v>4500.0</c:v>
                </c:pt>
                <c:pt idx="1423">
                  <c:v>4500.0</c:v>
                </c:pt>
                <c:pt idx="1424">
                  <c:v>4500.0</c:v>
                </c:pt>
                <c:pt idx="1425">
                  <c:v>4500.0</c:v>
                </c:pt>
                <c:pt idx="1426">
                  <c:v>4500.0</c:v>
                </c:pt>
                <c:pt idx="1427">
                  <c:v>4500.0</c:v>
                </c:pt>
                <c:pt idx="1428">
                  <c:v>4500.0</c:v>
                </c:pt>
                <c:pt idx="1429">
                  <c:v>4500.0</c:v>
                </c:pt>
                <c:pt idx="1430">
                  <c:v>4500.0</c:v>
                </c:pt>
                <c:pt idx="1431">
                  <c:v>4500.0</c:v>
                </c:pt>
                <c:pt idx="1432">
                  <c:v>4500.0</c:v>
                </c:pt>
                <c:pt idx="1433">
                  <c:v>4500.0</c:v>
                </c:pt>
                <c:pt idx="1434">
                  <c:v>4500.0</c:v>
                </c:pt>
                <c:pt idx="1435">
                  <c:v>4500.0</c:v>
                </c:pt>
                <c:pt idx="1436">
                  <c:v>4500.0</c:v>
                </c:pt>
                <c:pt idx="1437">
                  <c:v>4500.0</c:v>
                </c:pt>
                <c:pt idx="1438">
                  <c:v>4500.0</c:v>
                </c:pt>
                <c:pt idx="1439">
                  <c:v>4500.0</c:v>
                </c:pt>
                <c:pt idx="1440">
                  <c:v>4500.0</c:v>
                </c:pt>
                <c:pt idx="1441">
                  <c:v>4500.0</c:v>
                </c:pt>
                <c:pt idx="1442">
                  <c:v>4500.0</c:v>
                </c:pt>
                <c:pt idx="1497">
                  <c:v>4350.0</c:v>
                </c:pt>
                <c:pt idx="1498">
                  <c:v>4350.0</c:v>
                </c:pt>
                <c:pt idx="1499">
                  <c:v>4350.0</c:v>
                </c:pt>
                <c:pt idx="1500">
                  <c:v>4350.0</c:v>
                </c:pt>
                <c:pt idx="1501">
                  <c:v>4350.0</c:v>
                </c:pt>
                <c:pt idx="1502">
                  <c:v>4350.0</c:v>
                </c:pt>
                <c:pt idx="1503">
                  <c:v>4350.0</c:v>
                </c:pt>
                <c:pt idx="1504">
                  <c:v>4350.0</c:v>
                </c:pt>
                <c:pt idx="1505">
                  <c:v>4350.0</c:v>
                </c:pt>
                <c:pt idx="1506">
                  <c:v>4350.0</c:v>
                </c:pt>
                <c:pt idx="1507">
                  <c:v>4350.0</c:v>
                </c:pt>
                <c:pt idx="1508">
                  <c:v>4350.0</c:v>
                </c:pt>
                <c:pt idx="1509">
                  <c:v>4350.0</c:v>
                </c:pt>
                <c:pt idx="1510">
                  <c:v>4350.0</c:v>
                </c:pt>
                <c:pt idx="1511">
                  <c:v>4350.0</c:v>
                </c:pt>
                <c:pt idx="1512">
                  <c:v>4350.0</c:v>
                </c:pt>
                <c:pt idx="1513">
                  <c:v>4350.0</c:v>
                </c:pt>
                <c:pt idx="1514">
                  <c:v>4350.0</c:v>
                </c:pt>
                <c:pt idx="1515">
                  <c:v>4350.0</c:v>
                </c:pt>
                <c:pt idx="1516">
                  <c:v>4350.0</c:v>
                </c:pt>
                <c:pt idx="1517">
                  <c:v>4350.0</c:v>
                </c:pt>
                <c:pt idx="1518">
                  <c:v>4350.0</c:v>
                </c:pt>
                <c:pt idx="1519">
                  <c:v>4350.0</c:v>
                </c:pt>
                <c:pt idx="1520">
                  <c:v>4350.0</c:v>
                </c:pt>
                <c:pt idx="1521">
                  <c:v>4350.0</c:v>
                </c:pt>
                <c:pt idx="1522">
                  <c:v>4350.0</c:v>
                </c:pt>
                <c:pt idx="1523">
                  <c:v>4350.0</c:v>
                </c:pt>
                <c:pt idx="1524">
                  <c:v>4350.0</c:v>
                </c:pt>
                <c:pt idx="1525">
                  <c:v>4350.0</c:v>
                </c:pt>
                <c:pt idx="1526">
                  <c:v>4350.0</c:v>
                </c:pt>
                <c:pt idx="1527">
                  <c:v>4350.0</c:v>
                </c:pt>
                <c:pt idx="1528">
                  <c:v>4350.0</c:v>
                </c:pt>
                <c:pt idx="1529">
                  <c:v>4350.0</c:v>
                </c:pt>
                <c:pt idx="1530">
                  <c:v>4350.0</c:v>
                </c:pt>
                <c:pt idx="1531">
                  <c:v>4350.0</c:v>
                </c:pt>
                <c:pt idx="1532">
                  <c:v>4350.0</c:v>
                </c:pt>
                <c:pt idx="1533">
                  <c:v>4350.0</c:v>
                </c:pt>
                <c:pt idx="1534">
                  <c:v>4350.0</c:v>
                </c:pt>
                <c:pt idx="1535">
                  <c:v>4350.0</c:v>
                </c:pt>
                <c:pt idx="1536">
                  <c:v>4350.0</c:v>
                </c:pt>
                <c:pt idx="1537">
                  <c:v>4350.0</c:v>
                </c:pt>
                <c:pt idx="1538">
                  <c:v>4350.0</c:v>
                </c:pt>
                <c:pt idx="1539">
                  <c:v>4350.0</c:v>
                </c:pt>
                <c:pt idx="1540">
                  <c:v>4350.0</c:v>
                </c:pt>
                <c:pt idx="1541">
                  <c:v>4350.0</c:v>
                </c:pt>
                <c:pt idx="1542">
                  <c:v>4350.0</c:v>
                </c:pt>
                <c:pt idx="1543">
                  <c:v>4350.0</c:v>
                </c:pt>
                <c:pt idx="1544">
                  <c:v>4350.0</c:v>
                </c:pt>
                <c:pt idx="1545">
                  <c:v>4350.0</c:v>
                </c:pt>
                <c:pt idx="1546">
                  <c:v>4350.0</c:v>
                </c:pt>
                <c:pt idx="1547">
                  <c:v>4350.0</c:v>
                </c:pt>
                <c:pt idx="1548">
                  <c:v>4350.0</c:v>
                </c:pt>
                <c:pt idx="1549">
                  <c:v>4350.0</c:v>
                </c:pt>
                <c:pt idx="1550">
                  <c:v>4350.0</c:v>
                </c:pt>
                <c:pt idx="1551">
                  <c:v>4350.0</c:v>
                </c:pt>
                <c:pt idx="1552">
                  <c:v>4350.0</c:v>
                </c:pt>
                <c:pt idx="1553">
                  <c:v>4350.0</c:v>
                </c:pt>
                <c:pt idx="1554">
                  <c:v>4350.0</c:v>
                </c:pt>
                <c:pt idx="1555">
                  <c:v>4350.0</c:v>
                </c:pt>
                <c:pt idx="1556">
                  <c:v>4350.0</c:v>
                </c:pt>
                <c:pt idx="1557">
                  <c:v>4350.0</c:v>
                </c:pt>
                <c:pt idx="1558">
                  <c:v>4350.0</c:v>
                </c:pt>
                <c:pt idx="1559">
                  <c:v>4350.0</c:v>
                </c:pt>
                <c:pt idx="1560">
                  <c:v>4350.0</c:v>
                </c:pt>
                <c:pt idx="1561">
                  <c:v>4350.0</c:v>
                </c:pt>
                <c:pt idx="1562">
                  <c:v>4350.0</c:v>
                </c:pt>
                <c:pt idx="1563">
                  <c:v>4350.0</c:v>
                </c:pt>
                <c:pt idx="1564">
                  <c:v>4350.0</c:v>
                </c:pt>
                <c:pt idx="1565">
                  <c:v>4350.0</c:v>
                </c:pt>
                <c:pt idx="1566">
                  <c:v>4350.0</c:v>
                </c:pt>
                <c:pt idx="1567">
                  <c:v>4350.0</c:v>
                </c:pt>
                <c:pt idx="1568">
                  <c:v>4350.0</c:v>
                </c:pt>
                <c:pt idx="1569">
                  <c:v>4350.0</c:v>
                </c:pt>
                <c:pt idx="1570">
                  <c:v>4350.0</c:v>
                </c:pt>
                <c:pt idx="1571">
                  <c:v>4350.0</c:v>
                </c:pt>
                <c:pt idx="1572">
                  <c:v>4350.0</c:v>
                </c:pt>
                <c:pt idx="1573">
                  <c:v>4350.0</c:v>
                </c:pt>
                <c:pt idx="1574">
                  <c:v>4350.0</c:v>
                </c:pt>
                <c:pt idx="1575">
                  <c:v>4350.0</c:v>
                </c:pt>
                <c:pt idx="1576">
                  <c:v>4350.0</c:v>
                </c:pt>
                <c:pt idx="1577">
                  <c:v>4350.0</c:v>
                </c:pt>
                <c:pt idx="1578">
                  <c:v>4350.0</c:v>
                </c:pt>
                <c:pt idx="1579">
                  <c:v>4350.0</c:v>
                </c:pt>
                <c:pt idx="1580">
                  <c:v>4350.0</c:v>
                </c:pt>
                <c:pt idx="1581">
                  <c:v>4350.0</c:v>
                </c:pt>
                <c:pt idx="1582">
                  <c:v>4350.0</c:v>
                </c:pt>
                <c:pt idx="1583">
                  <c:v>4350.0</c:v>
                </c:pt>
                <c:pt idx="1584">
                  <c:v>4350.0</c:v>
                </c:pt>
                <c:pt idx="1585">
                  <c:v>4350.0</c:v>
                </c:pt>
                <c:pt idx="1586">
                  <c:v>4350.0</c:v>
                </c:pt>
                <c:pt idx="1587">
                  <c:v>4350.0</c:v>
                </c:pt>
                <c:pt idx="1588">
                  <c:v>4350.0</c:v>
                </c:pt>
                <c:pt idx="1589">
                  <c:v>4350.0</c:v>
                </c:pt>
                <c:pt idx="1590">
                  <c:v>4350.0</c:v>
                </c:pt>
                <c:pt idx="1591">
                  <c:v>4350.0</c:v>
                </c:pt>
                <c:pt idx="1592">
                  <c:v>4350.0</c:v>
                </c:pt>
                <c:pt idx="1593">
                  <c:v>4350.0</c:v>
                </c:pt>
                <c:pt idx="1594">
                  <c:v>4350.0</c:v>
                </c:pt>
                <c:pt idx="1595">
                  <c:v>4350.0</c:v>
                </c:pt>
                <c:pt idx="1596">
                  <c:v>4350.0</c:v>
                </c:pt>
                <c:pt idx="1597">
                  <c:v>4350.0</c:v>
                </c:pt>
                <c:pt idx="1598">
                  <c:v>4350.0</c:v>
                </c:pt>
                <c:pt idx="1599">
                  <c:v>4350.0</c:v>
                </c:pt>
                <c:pt idx="1600">
                  <c:v>4350.0</c:v>
                </c:pt>
                <c:pt idx="1601">
                  <c:v>4350.0</c:v>
                </c:pt>
                <c:pt idx="1602">
                  <c:v>4350.0</c:v>
                </c:pt>
                <c:pt idx="1603">
                  <c:v>4350.0</c:v>
                </c:pt>
                <c:pt idx="1604">
                  <c:v>4350.0</c:v>
                </c:pt>
                <c:pt idx="1605">
                  <c:v>4350.0</c:v>
                </c:pt>
                <c:pt idx="1606">
                  <c:v>4350.0</c:v>
                </c:pt>
                <c:pt idx="1607">
                  <c:v>4350.0</c:v>
                </c:pt>
                <c:pt idx="1608">
                  <c:v>4350.0</c:v>
                </c:pt>
                <c:pt idx="1609">
                  <c:v>4350.0</c:v>
                </c:pt>
                <c:pt idx="1610">
                  <c:v>4350.0</c:v>
                </c:pt>
                <c:pt idx="1611">
                  <c:v>4350.0</c:v>
                </c:pt>
                <c:pt idx="1612">
                  <c:v>4350.0</c:v>
                </c:pt>
                <c:pt idx="1613">
                  <c:v>4350.0</c:v>
                </c:pt>
                <c:pt idx="1614">
                  <c:v>4350.0</c:v>
                </c:pt>
                <c:pt idx="1615">
                  <c:v>4350.0</c:v>
                </c:pt>
                <c:pt idx="1616">
                  <c:v>4350.0</c:v>
                </c:pt>
                <c:pt idx="1617">
                  <c:v>4350.0</c:v>
                </c:pt>
                <c:pt idx="1618">
                  <c:v>4350.0</c:v>
                </c:pt>
                <c:pt idx="1619">
                  <c:v>4350.0</c:v>
                </c:pt>
                <c:pt idx="1620">
                  <c:v>4350.0</c:v>
                </c:pt>
                <c:pt idx="1621">
                  <c:v>4350.0</c:v>
                </c:pt>
                <c:pt idx="1622">
                  <c:v>4350.0</c:v>
                </c:pt>
                <c:pt idx="1623">
                  <c:v>4350.0</c:v>
                </c:pt>
                <c:pt idx="1624">
                  <c:v>4350.0</c:v>
                </c:pt>
                <c:pt idx="1625">
                  <c:v>4350.0</c:v>
                </c:pt>
                <c:pt idx="1626">
                  <c:v>4350.0</c:v>
                </c:pt>
                <c:pt idx="1627">
                  <c:v>4350.0</c:v>
                </c:pt>
                <c:pt idx="1628">
                  <c:v>4350.0</c:v>
                </c:pt>
                <c:pt idx="1629">
                  <c:v>4350.0</c:v>
                </c:pt>
                <c:pt idx="1630">
                  <c:v>4350.0</c:v>
                </c:pt>
                <c:pt idx="1631">
                  <c:v>4350.0</c:v>
                </c:pt>
                <c:pt idx="1632">
                  <c:v>4350.0</c:v>
                </c:pt>
                <c:pt idx="1633">
                  <c:v>4350.0</c:v>
                </c:pt>
                <c:pt idx="1634">
                  <c:v>4350.0</c:v>
                </c:pt>
                <c:pt idx="1635">
                  <c:v>4350.0</c:v>
                </c:pt>
                <c:pt idx="1636">
                  <c:v>4350.0</c:v>
                </c:pt>
                <c:pt idx="1637">
                  <c:v>4350.0</c:v>
                </c:pt>
                <c:pt idx="1638">
                  <c:v>4350.0</c:v>
                </c:pt>
                <c:pt idx="1639">
                  <c:v>4350.0</c:v>
                </c:pt>
                <c:pt idx="1640">
                  <c:v>4350.0</c:v>
                </c:pt>
                <c:pt idx="1641">
                  <c:v>4350.0</c:v>
                </c:pt>
                <c:pt idx="1642">
                  <c:v>4350.0</c:v>
                </c:pt>
                <c:pt idx="1643">
                  <c:v>4350.0</c:v>
                </c:pt>
                <c:pt idx="1644">
                  <c:v>4350.0</c:v>
                </c:pt>
                <c:pt idx="1645">
                  <c:v>4350.0</c:v>
                </c:pt>
                <c:pt idx="1646">
                  <c:v>4350.0</c:v>
                </c:pt>
                <c:pt idx="1647">
                  <c:v>4350.0</c:v>
                </c:pt>
                <c:pt idx="1648">
                  <c:v>4350.0</c:v>
                </c:pt>
                <c:pt idx="1649">
                  <c:v>4350.0</c:v>
                </c:pt>
                <c:pt idx="1650">
                  <c:v>4350.0</c:v>
                </c:pt>
                <c:pt idx="1651">
                  <c:v>4350.0</c:v>
                </c:pt>
                <c:pt idx="1652">
                  <c:v>4350.0</c:v>
                </c:pt>
                <c:pt idx="1653">
                  <c:v>4350.0</c:v>
                </c:pt>
                <c:pt idx="1654">
                  <c:v>4350.0</c:v>
                </c:pt>
                <c:pt idx="1655">
                  <c:v>4350.0</c:v>
                </c:pt>
                <c:pt idx="1656">
                  <c:v>4350.0</c:v>
                </c:pt>
                <c:pt idx="1657">
                  <c:v>4350.0</c:v>
                </c:pt>
                <c:pt idx="1658">
                  <c:v>4350.0</c:v>
                </c:pt>
                <c:pt idx="1659">
                  <c:v>4350.0</c:v>
                </c:pt>
                <c:pt idx="1660">
                  <c:v>4350.0</c:v>
                </c:pt>
                <c:pt idx="1661">
                  <c:v>4350.0</c:v>
                </c:pt>
                <c:pt idx="1662">
                  <c:v>4350.0</c:v>
                </c:pt>
                <c:pt idx="1663">
                  <c:v>4350.0</c:v>
                </c:pt>
                <c:pt idx="1664">
                  <c:v>4350.0</c:v>
                </c:pt>
                <c:pt idx="1665">
                  <c:v>4350.0</c:v>
                </c:pt>
                <c:pt idx="1666">
                  <c:v>4350.0</c:v>
                </c:pt>
                <c:pt idx="1667">
                  <c:v>4350.0</c:v>
                </c:pt>
                <c:pt idx="1668">
                  <c:v>4350.0</c:v>
                </c:pt>
                <c:pt idx="1669">
                  <c:v>4350.0</c:v>
                </c:pt>
                <c:pt idx="1670">
                  <c:v>4350.0</c:v>
                </c:pt>
                <c:pt idx="1671">
                  <c:v>4350.0</c:v>
                </c:pt>
                <c:pt idx="1672">
                  <c:v>4350.0</c:v>
                </c:pt>
                <c:pt idx="1673">
                  <c:v>4350.0</c:v>
                </c:pt>
                <c:pt idx="1674">
                  <c:v>4350.0</c:v>
                </c:pt>
                <c:pt idx="1675">
                  <c:v>4350.0</c:v>
                </c:pt>
                <c:pt idx="1676">
                  <c:v>4350.0</c:v>
                </c:pt>
                <c:pt idx="1677">
                  <c:v>4350.0</c:v>
                </c:pt>
                <c:pt idx="1678">
                  <c:v>4350.0</c:v>
                </c:pt>
                <c:pt idx="1679">
                  <c:v>4350.0</c:v>
                </c:pt>
                <c:pt idx="1680">
                  <c:v>4350.0</c:v>
                </c:pt>
                <c:pt idx="1681">
                  <c:v>4350.0</c:v>
                </c:pt>
                <c:pt idx="1682">
                  <c:v>4350.0</c:v>
                </c:pt>
                <c:pt idx="1683">
                  <c:v>4350.0</c:v>
                </c:pt>
                <c:pt idx="1684">
                  <c:v>4350.0</c:v>
                </c:pt>
                <c:pt idx="1685">
                  <c:v>4350.0</c:v>
                </c:pt>
                <c:pt idx="1686">
                  <c:v>4350.0</c:v>
                </c:pt>
                <c:pt idx="1687">
                  <c:v>4350.0</c:v>
                </c:pt>
                <c:pt idx="1688">
                  <c:v>4350.0</c:v>
                </c:pt>
                <c:pt idx="1689">
                  <c:v>4350.0</c:v>
                </c:pt>
                <c:pt idx="1690">
                  <c:v>4350.0</c:v>
                </c:pt>
                <c:pt idx="1691">
                  <c:v>4350.0</c:v>
                </c:pt>
                <c:pt idx="1692">
                  <c:v>4350.0</c:v>
                </c:pt>
                <c:pt idx="1693">
                  <c:v>4350.0</c:v>
                </c:pt>
                <c:pt idx="1694">
                  <c:v>4350.0</c:v>
                </c:pt>
                <c:pt idx="1695">
                  <c:v>4350.0</c:v>
                </c:pt>
                <c:pt idx="1696">
                  <c:v>4350.0</c:v>
                </c:pt>
                <c:pt idx="1697">
                  <c:v>4350.0</c:v>
                </c:pt>
                <c:pt idx="1698">
                  <c:v>4350.0</c:v>
                </c:pt>
                <c:pt idx="1817">
                  <c:v>4150.0</c:v>
                </c:pt>
                <c:pt idx="1818">
                  <c:v>4150.0</c:v>
                </c:pt>
                <c:pt idx="1819">
                  <c:v>4150.0</c:v>
                </c:pt>
                <c:pt idx="1820">
                  <c:v>4150.0</c:v>
                </c:pt>
                <c:pt idx="1821">
                  <c:v>4150.0</c:v>
                </c:pt>
                <c:pt idx="1822">
                  <c:v>4150.0</c:v>
                </c:pt>
                <c:pt idx="1823">
                  <c:v>4150.0</c:v>
                </c:pt>
                <c:pt idx="1824">
                  <c:v>4150.0</c:v>
                </c:pt>
                <c:pt idx="1825">
                  <c:v>4150.0</c:v>
                </c:pt>
                <c:pt idx="1826">
                  <c:v>4150.0</c:v>
                </c:pt>
                <c:pt idx="1827">
                  <c:v>4150.0</c:v>
                </c:pt>
                <c:pt idx="1828">
                  <c:v>4150.0</c:v>
                </c:pt>
                <c:pt idx="1829">
                  <c:v>4150.0</c:v>
                </c:pt>
                <c:pt idx="1830">
                  <c:v>4150.0</c:v>
                </c:pt>
                <c:pt idx="1831">
                  <c:v>4150.0</c:v>
                </c:pt>
                <c:pt idx="1832">
                  <c:v>4150.0</c:v>
                </c:pt>
                <c:pt idx="1833">
                  <c:v>4150.0</c:v>
                </c:pt>
                <c:pt idx="1834">
                  <c:v>4150.0</c:v>
                </c:pt>
                <c:pt idx="1835">
                  <c:v>4150.0</c:v>
                </c:pt>
                <c:pt idx="1836">
                  <c:v>4150.0</c:v>
                </c:pt>
                <c:pt idx="1837">
                  <c:v>4150.0</c:v>
                </c:pt>
                <c:pt idx="1838">
                  <c:v>4150.0</c:v>
                </c:pt>
                <c:pt idx="1839">
                  <c:v>4150.0</c:v>
                </c:pt>
                <c:pt idx="1840">
                  <c:v>4150.0</c:v>
                </c:pt>
                <c:pt idx="1841">
                  <c:v>4150.0</c:v>
                </c:pt>
                <c:pt idx="1842">
                  <c:v>4150.0</c:v>
                </c:pt>
                <c:pt idx="1843">
                  <c:v>4150.0</c:v>
                </c:pt>
                <c:pt idx="1844">
                  <c:v>4150.0</c:v>
                </c:pt>
                <c:pt idx="1845">
                  <c:v>4150.0</c:v>
                </c:pt>
                <c:pt idx="1846">
                  <c:v>4150.0</c:v>
                </c:pt>
                <c:pt idx="1847">
                  <c:v>4150.0</c:v>
                </c:pt>
                <c:pt idx="1848">
                  <c:v>4150.0</c:v>
                </c:pt>
                <c:pt idx="1849">
                  <c:v>4150.0</c:v>
                </c:pt>
                <c:pt idx="1850">
                  <c:v>4150.0</c:v>
                </c:pt>
                <c:pt idx="1851">
                  <c:v>4150.0</c:v>
                </c:pt>
                <c:pt idx="1852">
                  <c:v>4150.0</c:v>
                </c:pt>
                <c:pt idx="1853">
                  <c:v>4150.0</c:v>
                </c:pt>
                <c:pt idx="1854">
                  <c:v>4150.0</c:v>
                </c:pt>
                <c:pt idx="1855">
                  <c:v>4150.0</c:v>
                </c:pt>
                <c:pt idx="1856">
                  <c:v>4150.0</c:v>
                </c:pt>
                <c:pt idx="1857">
                  <c:v>4150.0</c:v>
                </c:pt>
                <c:pt idx="1858">
                  <c:v>4150.0</c:v>
                </c:pt>
                <c:pt idx="1859">
                  <c:v>4150.0</c:v>
                </c:pt>
                <c:pt idx="1860">
                  <c:v>4150.0</c:v>
                </c:pt>
                <c:pt idx="1861">
                  <c:v>4150.0</c:v>
                </c:pt>
                <c:pt idx="1862">
                  <c:v>4150.0</c:v>
                </c:pt>
                <c:pt idx="1863">
                  <c:v>4150.0</c:v>
                </c:pt>
                <c:pt idx="1864">
                  <c:v>4150.0</c:v>
                </c:pt>
                <c:pt idx="1865">
                  <c:v>4150.0</c:v>
                </c:pt>
                <c:pt idx="1866">
                  <c:v>4150.0</c:v>
                </c:pt>
                <c:pt idx="1867">
                  <c:v>4150.0</c:v>
                </c:pt>
                <c:pt idx="1868">
                  <c:v>4150.0</c:v>
                </c:pt>
                <c:pt idx="1869">
                  <c:v>4150.0</c:v>
                </c:pt>
                <c:pt idx="1870">
                  <c:v>4150.0</c:v>
                </c:pt>
                <c:pt idx="1871">
                  <c:v>4150.0</c:v>
                </c:pt>
                <c:pt idx="1872">
                  <c:v>4150.0</c:v>
                </c:pt>
                <c:pt idx="1873">
                  <c:v>4150.0</c:v>
                </c:pt>
                <c:pt idx="1874">
                  <c:v>4150.0</c:v>
                </c:pt>
                <c:pt idx="1875">
                  <c:v>4150.0</c:v>
                </c:pt>
                <c:pt idx="1876">
                  <c:v>4150.0</c:v>
                </c:pt>
                <c:pt idx="1877">
                  <c:v>4150.0</c:v>
                </c:pt>
                <c:pt idx="1878">
                  <c:v>4150.0</c:v>
                </c:pt>
                <c:pt idx="1879">
                  <c:v>4150.0</c:v>
                </c:pt>
                <c:pt idx="1880">
                  <c:v>4150.0</c:v>
                </c:pt>
                <c:pt idx="1881">
                  <c:v>4150.0</c:v>
                </c:pt>
                <c:pt idx="1882">
                  <c:v>4150.0</c:v>
                </c:pt>
                <c:pt idx="1883">
                  <c:v>4150.0</c:v>
                </c:pt>
                <c:pt idx="1884">
                  <c:v>4150.0</c:v>
                </c:pt>
                <c:pt idx="1885">
                  <c:v>4150.0</c:v>
                </c:pt>
                <c:pt idx="1886">
                  <c:v>4150.0</c:v>
                </c:pt>
                <c:pt idx="1887">
                  <c:v>4150.0</c:v>
                </c:pt>
                <c:pt idx="1888">
                  <c:v>4150.0</c:v>
                </c:pt>
                <c:pt idx="1889">
                  <c:v>4150.0</c:v>
                </c:pt>
                <c:pt idx="1890">
                  <c:v>4150.0</c:v>
                </c:pt>
                <c:pt idx="1891">
                  <c:v>4150.0</c:v>
                </c:pt>
                <c:pt idx="1892">
                  <c:v>4150.0</c:v>
                </c:pt>
                <c:pt idx="1893">
                  <c:v>4150.0</c:v>
                </c:pt>
                <c:pt idx="1894">
                  <c:v>4150.0</c:v>
                </c:pt>
                <c:pt idx="1895">
                  <c:v>4150.0</c:v>
                </c:pt>
                <c:pt idx="1896">
                  <c:v>4150.0</c:v>
                </c:pt>
                <c:pt idx="1897">
                  <c:v>4150.0</c:v>
                </c:pt>
                <c:pt idx="1898">
                  <c:v>4150.0</c:v>
                </c:pt>
                <c:pt idx="1899">
                  <c:v>4150.0</c:v>
                </c:pt>
                <c:pt idx="1900">
                  <c:v>4150.0</c:v>
                </c:pt>
                <c:pt idx="1901">
                  <c:v>4150.0</c:v>
                </c:pt>
                <c:pt idx="1902">
                  <c:v>4150.0</c:v>
                </c:pt>
                <c:pt idx="1903">
                  <c:v>4150.0</c:v>
                </c:pt>
                <c:pt idx="1904">
                  <c:v>4150.0</c:v>
                </c:pt>
                <c:pt idx="1905">
                  <c:v>4150.0</c:v>
                </c:pt>
                <c:pt idx="1906">
                  <c:v>4150.0</c:v>
                </c:pt>
                <c:pt idx="1907">
                  <c:v>4150.0</c:v>
                </c:pt>
                <c:pt idx="1908">
                  <c:v>4150.0</c:v>
                </c:pt>
                <c:pt idx="1909">
                  <c:v>4150.0</c:v>
                </c:pt>
                <c:pt idx="1910">
                  <c:v>4150.0</c:v>
                </c:pt>
                <c:pt idx="1911">
                  <c:v>4150.0</c:v>
                </c:pt>
                <c:pt idx="1912">
                  <c:v>4150.0</c:v>
                </c:pt>
                <c:pt idx="1913">
                  <c:v>4150.0</c:v>
                </c:pt>
                <c:pt idx="1914">
                  <c:v>4150.0</c:v>
                </c:pt>
                <c:pt idx="1915">
                  <c:v>4150.0</c:v>
                </c:pt>
                <c:pt idx="1916">
                  <c:v>4150.0</c:v>
                </c:pt>
                <c:pt idx="1917">
                  <c:v>4150.0</c:v>
                </c:pt>
                <c:pt idx="1918">
                  <c:v>4150.0</c:v>
                </c:pt>
                <c:pt idx="1919">
                  <c:v>4150.0</c:v>
                </c:pt>
                <c:pt idx="1920">
                  <c:v>4150.0</c:v>
                </c:pt>
                <c:pt idx="1921">
                  <c:v>4150.0</c:v>
                </c:pt>
                <c:pt idx="1922">
                  <c:v>4150.0</c:v>
                </c:pt>
                <c:pt idx="1923">
                  <c:v>4150.0</c:v>
                </c:pt>
                <c:pt idx="1924">
                  <c:v>4150.0</c:v>
                </c:pt>
                <c:pt idx="1925">
                  <c:v>4150.0</c:v>
                </c:pt>
                <c:pt idx="1926">
                  <c:v>4150.0</c:v>
                </c:pt>
                <c:pt idx="1927">
                  <c:v>4150.0</c:v>
                </c:pt>
                <c:pt idx="1928">
                  <c:v>4150.0</c:v>
                </c:pt>
                <c:pt idx="1929">
                  <c:v>4150.0</c:v>
                </c:pt>
                <c:pt idx="1930">
                  <c:v>4150.0</c:v>
                </c:pt>
                <c:pt idx="1931">
                  <c:v>4150.0</c:v>
                </c:pt>
                <c:pt idx="1932">
                  <c:v>4150.0</c:v>
                </c:pt>
                <c:pt idx="1933">
                  <c:v>4150.0</c:v>
                </c:pt>
                <c:pt idx="1934">
                  <c:v>4150.0</c:v>
                </c:pt>
                <c:pt idx="1935">
                  <c:v>4150.0</c:v>
                </c:pt>
                <c:pt idx="1936">
                  <c:v>4150.0</c:v>
                </c:pt>
                <c:pt idx="1937">
                  <c:v>4150.0</c:v>
                </c:pt>
                <c:pt idx="1938">
                  <c:v>4150.0</c:v>
                </c:pt>
                <c:pt idx="1939">
                  <c:v>4150.0</c:v>
                </c:pt>
                <c:pt idx="1940">
                  <c:v>4150.0</c:v>
                </c:pt>
                <c:pt idx="1941">
                  <c:v>4150.0</c:v>
                </c:pt>
                <c:pt idx="1942">
                  <c:v>4150.0</c:v>
                </c:pt>
                <c:pt idx="1943">
                  <c:v>4150.0</c:v>
                </c:pt>
                <c:pt idx="1944">
                  <c:v>4150.0</c:v>
                </c:pt>
                <c:pt idx="1945">
                  <c:v>4150.0</c:v>
                </c:pt>
                <c:pt idx="1946">
                  <c:v>4150.0</c:v>
                </c:pt>
                <c:pt idx="1947">
                  <c:v>4150.0</c:v>
                </c:pt>
                <c:pt idx="1948">
                  <c:v>4150.0</c:v>
                </c:pt>
                <c:pt idx="1949">
                  <c:v>4150.0</c:v>
                </c:pt>
                <c:pt idx="1950">
                  <c:v>4150.0</c:v>
                </c:pt>
                <c:pt idx="1951">
                  <c:v>4150.0</c:v>
                </c:pt>
                <c:pt idx="1952">
                  <c:v>4150.0</c:v>
                </c:pt>
                <c:pt idx="1953">
                  <c:v>4150.0</c:v>
                </c:pt>
                <c:pt idx="1954">
                  <c:v>4150.0</c:v>
                </c:pt>
                <c:pt idx="1955">
                  <c:v>4150.0</c:v>
                </c:pt>
                <c:pt idx="1956">
                  <c:v>4150.0</c:v>
                </c:pt>
                <c:pt idx="1957">
                  <c:v>4150.0</c:v>
                </c:pt>
                <c:pt idx="1958">
                  <c:v>4150.0</c:v>
                </c:pt>
                <c:pt idx="1959">
                  <c:v>4150.0</c:v>
                </c:pt>
                <c:pt idx="1960">
                  <c:v>4150.0</c:v>
                </c:pt>
                <c:pt idx="1961">
                  <c:v>4150.0</c:v>
                </c:pt>
                <c:pt idx="1962">
                  <c:v>4150.0</c:v>
                </c:pt>
                <c:pt idx="1963">
                  <c:v>4150.0</c:v>
                </c:pt>
                <c:pt idx="1964">
                  <c:v>4150.0</c:v>
                </c:pt>
                <c:pt idx="1965">
                  <c:v>4150.0</c:v>
                </c:pt>
                <c:pt idx="1966">
                  <c:v>4150.0</c:v>
                </c:pt>
                <c:pt idx="1967">
                  <c:v>4150.0</c:v>
                </c:pt>
                <c:pt idx="1968">
                  <c:v>4150.0</c:v>
                </c:pt>
                <c:pt idx="1969">
                  <c:v>4150.0</c:v>
                </c:pt>
                <c:pt idx="1970">
                  <c:v>4150.0</c:v>
                </c:pt>
                <c:pt idx="1971">
                  <c:v>4150.0</c:v>
                </c:pt>
                <c:pt idx="1972">
                  <c:v>4150.0</c:v>
                </c:pt>
                <c:pt idx="1973">
                  <c:v>4150.0</c:v>
                </c:pt>
                <c:pt idx="1974">
                  <c:v>4150.0</c:v>
                </c:pt>
                <c:pt idx="1975">
                  <c:v>4150.0</c:v>
                </c:pt>
                <c:pt idx="1976">
                  <c:v>4150.0</c:v>
                </c:pt>
                <c:pt idx="1977">
                  <c:v>4150.0</c:v>
                </c:pt>
                <c:pt idx="1978">
                  <c:v>4150.0</c:v>
                </c:pt>
                <c:pt idx="1979">
                  <c:v>4150.0</c:v>
                </c:pt>
                <c:pt idx="1980">
                  <c:v>4150.0</c:v>
                </c:pt>
                <c:pt idx="1981">
                  <c:v>4150.0</c:v>
                </c:pt>
                <c:pt idx="1982">
                  <c:v>4150.0</c:v>
                </c:pt>
                <c:pt idx="1983">
                  <c:v>4150.0</c:v>
                </c:pt>
                <c:pt idx="1984">
                  <c:v>4150.0</c:v>
                </c:pt>
                <c:pt idx="1985">
                  <c:v>4150.0</c:v>
                </c:pt>
                <c:pt idx="1986">
                  <c:v>4150.0</c:v>
                </c:pt>
                <c:pt idx="1987">
                  <c:v>4150.0</c:v>
                </c:pt>
                <c:pt idx="1988">
                  <c:v>4150.0</c:v>
                </c:pt>
                <c:pt idx="1989">
                  <c:v>4150.0</c:v>
                </c:pt>
                <c:pt idx="1990">
                  <c:v>4150.0</c:v>
                </c:pt>
                <c:pt idx="1991">
                  <c:v>4150.0</c:v>
                </c:pt>
                <c:pt idx="1992">
                  <c:v>4150.0</c:v>
                </c:pt>
                <c:pt idx="1993">
                  <c:v>4150.0</c:v>
                </c:pt>
                <c:pt idx="1994">
                  <c:v>4150.0</c:v>
                </c:pt>
                <c:pt idx="1995">
                  <c:v>4150.0</c:v>
                </c:pt>
                <c:pt idx="1996">
                  <c:v>4150.0</c:v>
                </c:pt>
                <c:pt idx="1997">
                  <c:v>4150.0</c:v>
                </c:pt>
                <c:pt idx="1998">
                  <c:v>4150.0</c:v>
                </c:pt>
                <c:pt idx="1999">
                  <c:v>4150.0</c:v>
                </c:pt>
                <c:pt idx="2000">
                  <c:v>4150.0</c:v>
                </c:pt>
                <c:pt idx="2001">
                  <c:v>4150.0</c:v>
                </c:pt>
                <c:pt idx="2002">
                  <c:v>4150.0</c:v>
                </c:pt>
                <c:pt idx="2003">
                  <c:v>4150.0</c:v>
                </c:pt>
                <c:pt idx="2004">
                  <c:v>4150.0</c:v>
                </c:pt>
                <c:pt idx="2005">
                  <c:v>4150.0</c:v>
                </c:pt>
                <c:pt idx="2006">
                  <c:v>4150.0</c:v>
                </c:pt>
                <c:pt idx="2007">
                  <c:v>4150.0</c:v>
                </c:pt>
                <c:pt idx="2008">
                  <c:v>4150.0</c:v>
                </c:pt>
                <c:pt idx="2009">
                  <c:v>4150.0</c:v>
                </c:pt>
                <c:pt idx="2010">
                  <c:v>4150.0</c:v>
                </c:pt>
                <c:pt idx="2011">
                  <c:v>4150.0</c:v>
                </c:pt>
                <c:pt idx="2012">
                  <c:v>4150.0</c:v>
                </c:pt>
                <c:pt idx="2013">
                  <c:v>4150.0</c:v>
                </c:pt>
                <c:pt idx="2014">
                  <c:v>4150.0</c:v>
                </c:pt>
                <c:pt idx="2015">
                  <c:v>4150.0</c:v>
                </c:pt>
                <c:pt idx="2016">
                  <c:v>4150.0</c:v>
                </c:pt>
                <c:pt idx="2017">
                  <c:v>4150.0</c:v>
                </c:pt>
                <c:pt idx="2018">
                  <c:v>4150.0</c:v>
                </c:pt>
                <c:pt idx="2019">
                  <c:v>4150.0</c:v>
                </c:pt>
                <c:pt idx="2020">
                  <c:v>4150.0</c:v>
                </c:pt>
                <c:pt idx="2021">
                  <c:v>4150.0</c:v>
                </c:pt>
                <c:pt idx="2022">
                  <c:v>4150.0</c:v>
                </c:pt>
                <c:pt idx="2023">
                  <c:v>4150.0</c:v>
                </c:pt>
                <c:pt idx="2024">
                  <c:v>4150.0</c:v>
                </c:pt>
                <c:pt idx="2025">
                  <c:v>4150.0</c:v>
                </c:pt>
                <c:pt idx="2026">
                  <c:v>4150.0</c:v>
                </c:pt>
                <c:pt idx="2027">
                  <c:v>4150.0</c:v>
                </c:pt>
                <c:pt idx="2028">
                  <c:v>4150.0</c:v>
                </c:pt>
                <c:pt idx="2029">
                  <c:v>4150.0</c:v>
                </c:pt>
                <c:pt idx="2030">
                  <c:v>4150.0</c:v>
                </c:pt>
                <c:pt idx="2031">
                  <c:v>4150.0</c:v>
                </c:pt>
                <c:pt idx="2032">
                  <c:v>4150.0</c:v>
                </c:pt>
                <c:pt idx="2033">
                  <c:v>4150.0</c:v>
                </c:pt>
                <c:pt idx="2034">
                  <c:v>4150.0</c:v>
                </c:pt>
                <c:pt idx="2035">
                  <c:v>4150.0</c:v>
                </c:pt>
                <c:pt idx="2036">
                  <c:v>4150.0</c:v>
                </c:pt>
                <c:pt idx="2037">
                  <c:v>4150.0</c:v>
                </c:pt>
                <c:pt idx="2038">
                  <c:v>4150.0</c:v>
                </c:pt>
                <c:pt idx="2039">
                  <c:v>4150.0</c:v>
                </c:pt>
                <c:pt idx="2040">
                  <c:v>4150.0</c:v>
                </c:pt>
                <c:pt idx="2041">
                  <c:v>4150.0</c:v>
                </c:pt>
                <c:pt idx="2042">
                  <c:v>4150.0</c:v>
                </c:pt>
                <c:pt idx="2043">
                  <c:v>4150.0</c:v>
                </c:pt>
                <c:pt idx="2044">
                  <c:v>4150.0</c:v>
                </c:pt>
                <c:pt idx="2045">
                  <c:v>4150.0</c:v>
                </c:pt>
                <c:pt idx="2046">
                  <c:v>4150.0</c:v>
                </c:pt>
                <c:pt idx="2047">
                  <c:v>4150.0</c:v>
                </c:pt>
                <c:pt idx="2048">
                  <c:v>4150.0</c:v>
                </c:pt>
                <c:pt idx="2049">
                  <c:v>4150.0</c:v>
                </c:pt>
                <c:pt idx="2050">
                  <c:v>4150.0</c:v>
                </c:pt>
                <c:pt idx="2051">
                  <c:v>4150.0</c:v>
                </c:pt>
                <c:pt idx="2052">
                  <c:v>4150.0</c:v>
                </c:pt>
                <c:pt idx="2053">
                  <c:v>4150.0</c:v>
                </c:pt>
                <c:pt idx="2054">
                  <c:v>4150.0</c:v>
                </c:pt>
                <c:pt idx="2055">
                  <c:v>4150.0</c:v>
                </c:pt>
                <c:pt idx="2056">
                  <c:v>4150.0</c:v>
                </c:pt>
                <c:pt idx="2057">
                  <c:v>4150.0</c:v>
                </c:pt>
                <c:pt idx="2058">
                  <c:v>4150.0</c:v>
                </c:pt>
                <c:pt idx="2059">
                  <c:v>4150.0</c:v>
                </c:pt>
                <c:pt idx="2060">
                  <c:v>4150.0</c:v>
                </c:pt>
                <c:pt idx="2061">
                  <c:v>4150.0</c:v>
                </c:pt>
                <c:pt idx="2062">
                  <c:v>4150.0</c:v>
                </c:pt>
                <c:pt idx="2063">
                  <c:v>4150.0</c:v>
                </c:pt>
                <c:pt idx="2064">
                  <c:v>4150.0</c:v>
                </c:pt>
                <c:pt idx="2065">
                  <c:v>4150.0</c:v>
                </c:pt>
                <c:pt idx="2066">
                  <c:v>4150.0</c:v>
                </c:pt>
                <c:pt idx="2067">
                  <c:v>4150.0</c:v>
                </c:pt>
                <c:pt idx="2068">
                  <c:v>4150.0</c:v>
                </c:pt>
                <c:pt idx="2069">
                  <c:v>4150.0</c:v>
                </c:pt>
                <c:pt idx="2070">
                  <c:v>4150.0</c:v>
                </c:pt>
                <c:pt idx="2071">
                  <c:v>4150.0</c:v>
                </c:pt>
                <c:pt idx="2072">
                  <c:v>4150.0</c:v>
                </c:pt>
                <c:pt idx="2073">
                  <c:v>4150.0</c:v>
                </c:pt>
                <c:pt idx="2074">
                  <c:v>4150.0</c:v>
                </c:pt>
                <c:pt idx="2075">
                  <c:v>4150.0</c:v>
                </c:pt>
                <c:pt idx="2076">
                  <c:v>4150.0</c:v>
                </c:pt>
                <c:pt idx="2077">
                  <c:v>4150.0</c:v>
                </c:pt>
                <c:pt idx="2078">
                  <c:v>4150.0</c:v>
                </c:pt>
                <c:pt idx="2079">
                  <c:v>4150.0</c:v>
                </c:pt>
                <c:pt idx="2080">
                  <c:v>4150.0</c:v>
                </c:pt>
                <c:pt idx="2081">
                  <c:v>4150.0</c:v>
                </c:pt>
                <c:pt idx="2082">
                  <c:v>4150.0</c:v>
                </c:pt>
                <c:pt idx="2083">
                  <c:v>4150.0</c:v>
                </c:pt>
                <c:pt idx="2084">
                  <c:v>4150.0</c:v>
                </c:pt>
                <c:pt idx="2085">
                  <c:v>4150.0</c:v>
                </c:pt>
                <c:pt idx="2086">
                  <c:v>4150.0</c:v>
                </c:pt>
                <c:pt idx="2087">
                  <c:v>4150.0</c:v>
                </c:pt>
                <c:pt idx="2088">
                  <c:v>4150.0</c:v>
                </c:pt>
                <c:pt idx="2089">
                  <c:v>4150.0</c:v>
                </c:pt>
                <c:pt idx="2090">
                  <c:v>4150.0</c:v>
                </c:pt>
                <c:pt idx="2091">
                  <c:v>4150.0</c:v>
                </c:pt>
                <c:pt idx="2092">
                  <c:v>4150.0</c:v>
                </c:pt>
                <c:pt idx="2093">
                  <c:v>4150.0</c:v>
                </c:pt>
                <c:pt idx="2094">
                  <c:v>4150.0</c:v>
                </c:pt>
                <c:pt idx="2095">
                  <c:v>4150.0</c:v>
                </c:pt>
                <c:pt idx="2096">
                  <c:v>4150.0</c:v>
                </c:pt>
                <c:pt idx="2097">
                  <c:v>4150.0</c:v>
                </c:pt>
                <c:pt idx="2098">
                  <c:v>4150.0</c:v>
                </c:pt>
                <c:pt idx="2099">
                  <c:v>4150.0</c:v>
                </c:pt>
                <c:pt idx="2100">
                  <c:v>4150.0</c:v>
                </c:pt>
                <c:pt idx="2101">
                  <c:v>4150.0</c:v>
                </c:pt>
                <c:pt idx="2102">
                  <c:v>4150.0</c:v>
                </c:pt>
                <c:pt idx="2103">
                  <c:v>4150.0</c:v>
                </c:pt>
                <c:pt idx="2104">
                  <c:v>4150.0</c:v>
                </c:pt>
                <c:pt idx="2105">
                  <c:v>4150.0</c:v>
                </c:pt>
                <c:pt idx="2106">
                  <c:v>4150.0</c:v>
                </c:pt>
                <c:pt idx="2107">
                  <c:v>4150.0</c:v>
                </c:pt>
                <c:pt idx="2108">
                  <c:v>4150.0</c:v>
                </c:pt>
                <c:pt idx="2109">
                  <c:v>4150.0</c:v>
                </c:pt>
                <c:pt idx="2110">
                  <c:v>4150.0</c:v>
                </c:pt>
                <c:pt idx="2111">
                  <c:v>4150.0</c:v>
                </c:pt>
                <c:pt idx="2112">
                  <c:v>4150.0</c:v>
                </c:pt>
                <c:pt idx="2113">
                  <c:v>4150.0</c:v>
                </c:pt>
                <c:pt idx="2114">
                  <c:v>4150.0</c:v>
                </c:pt>
                <c:pt idx="2115">
                  <c:v>4150.0</c:v>
                </c:pt>
                <c:pt idx="2116">
                  <c:v>4150.0</c:v>
                </c:pt>
                <c:pt idx="2117">
                  <c:v>4150.0</c:v>
                </c:pt>
                <c:pt idx="2118">
                  <c:v>4150.0</c:v>
                </c:pt>
                <c:pt idx="2119">
                  <c:v>4150.0</c:v>
                </c:pt>
                <c:pt idx="2120">
                  <c:v>4150.0</c:v>
                </c:pt>
                <c:pt idx="2121">
                  <c:v>4150.0</c:v>
                </c:pt>
                <c:pt idx="2122">
                  <c:v>4150.0</c:v>
                </c:pt>
                <c:pt idx="2123">
                  <c:v>4150.0</c:v>
                </c:pt>
                <c:pt idx="2124">
                  <c:v>4150.0</c:v>
                </c:pt>
                <c:pt idx="2125">
                  <c:v>4150.0</c:v>
                </c:pt>
                <c:pt idx="2126">
                  <c:v>4150.0</c:v>
                </c:pt>
                <c:pt idx="2127">
                  <c:v>4150.0</c:v>
                </c:pt>
                <c:pt idx="2128">
                  <c:v>4150.0</c:v>
                </c:pt>
                <c:pt idx="2129">
                  <c:v>4150.0</c:v>
                </c:pt>
                <c:pt idx="2130">
                  <c:v>4150.0</c:v>
                </c:pt>
                <c:pt idx="2131">
                  <c:v>4150.0</c:v>
                </c:pt>
                <c:pt idx="2132">
                  <c:v>4150.0</c:v>
                </c:pt>
                <c:pt idx="2133">
                  <c:v>4150.0</c:v>
                </c:pt>
                <c:pt idx="2134">
                  <c:v>4150.0</c:v>
                </c:pt>
                <c:pt idx="2135">
                  <c:v>4150.0</c:v>
                </c:pt>
                <c:pt idx="2136">
                  <c:v>4150.0</c:v>
                </c:pt>
                <c:pt idx="2137">
                  <c:v>4150.0</c:v>
                </c:pt>
                <c:pt idx="2138">
                  <c:v>4150.0</c:v>
                </c:pt>
                <c:pt idx="2197">
                  <c:v>4000.0</c:v>
                </c:pt>
                <c:pt idx="2198">
                  <c:v>4000.0</c:v>
                </c:pt>
                <c:pt idx="2199">
                  <c:v>4000.0</c:v>
                </c:pt>
                <c:pt idx="2200">
                  <c:v>4000.0</c:v>
                </c:pt>
                <c:pt idx="2201">
                  <c:v>4000.0</c:v>
                </c:pt>
                <c:pt idx="2202">
                  <c:v>4000.0</c:v>
                </c:pt>
                <c:pt idx="2203">
                  <c:v>4000.0</c:v>
                </c:pt>
                <c:pt idx="2204">
                  <c:v>4000.0</c:v>
                </c:pt>
                <c:pt idx="2205">
                  <c:v>4000.0</c:v>
                </c:pt>
                <c:pt idx="2206">
                  <c:v>4000.0</c:v>
                </c:pt>
                <c:pt idx="2207">
                  <c:v>4000.0</c:v>
                </c:pt>
                <c:pt idx="2208">
                  <c:v>4000.0</c:v>
                </c:pt>
                <c:pt idx="2209">
                  <c:v>4000.0</c:v>
                </c:pt>
                <c:pt idx="2210">
                  <c:v>4000.0</c:v>
                </c:pt>
                <c:pt idx="2211">
                  <c:v>4000.0</c:v>
                </c:pt>
                <c:pt idx="2212">
                  <c:v>4000.0</c:v>
                </c:pt>
                <c:pt idx="2213">
                  <c:v>4000.0</c:v>
                </c:pt>
                <c:pt idx="2214">
                  <c:v>4000.0</c:v>
                </c:pt>
                <c:pt idx="2215">
                  <c:v>4000.0</c:v>
                </c:pt>
                <c:pt idx="2216">
                  <c:v>4000.0</c:v>
                </c:pt>
                <c:pt idx="2217">
                  <c:v>4000.0</c:v>
                </c:pt>
                <c:pt idx="2218">
                  <c:v>4000.0</c:v>
                </c:pt>
                <c:pt idx="2219">
                  <c:v>4000.0</c:v>
                </c:pt>
                <c:pt idx="2220">
                  <c:v>4000.0</c:v>
                </c:pt>
                <c:pt idx="2221">
                  <c:v>4000.0</c:v>
                </c:pt>
                <c:pt idx="2222">
                  <c:v>4000.0</c:v>
                </c:pt>
                <c:pt idx="2223">
                  <c:v>4000.0</c:v>
                </c:pt>
                <c:pt idx="2224">
                  <c:v>4000.0</c:v>
                </c:pt>
                <c:pt idx="2225">
                  <c:v>4000.0</c:v>
                </c:pt>
                <c:pt idx="2226">
                  <c:v>4000.0</c:v>
                </c:pt>
                <c:pt idx="2227">
                  <c:v>4000.0</c:v>
                </c:pt>
                <c:pt idx="2228">
                  <c:v>4000.0</c:v>
                </c:pt>
                <c:pt idx="2229">
                  <c:v>4000.0</c:v>
                </c:pt>
                <c:pt idx="2230">
                  <c:v>4000.0</c:v>
                </c:pt>
                <c:pt idx="2231">
                  <c:v>4000.0</c:v>
                </c:pt>
                <c:pt idx="2232">
                  <c:v>4000.0</c:v>
                </c:pt>
                <c:pt idx="2233">
                  <c:v>4000.0</c:v>
                </c:pt>
                <c:pt idx="2234">
                  <c:v>4000.0</c:v>
                </c:pt>
                <c:pt idx="2235">
                  <c:v>4000.0</c:v>
                </c:pt>
                <c:pt idx="2236">
                  <c:v>4000.0</c:v>
                </c:pt>
                <c:pt idx="2237">
                  <c:v>4000.0</c:v>
                </c:pt>
                <c:pt idx="2238">
                  <c:v>4000.0</c:v>
                </c:pt>
                <c:pt idx="2239">
                  <c:v>4000.0</c:v>
                </c:pt>
                <c:pt idx="2240">
                  <c:v>4000.0</c:v>
                </c:pt>
                <c:pt idx="2241">
                  <c:v>4000.0</c:v>
                </c:pt>
                <c:pt idx="2242">
                  <c:v>4000.0</c:v>
                </c:pt>
                <c:pt idx="2243">
                  <c:v>4000.0</c:v>
                </c:pt>
                <c:pt idx="2244">
                  <c:v>4000.0</c:v>
                </c:pt>
                <c:pt idx="2245">
                  <c:v>4000.0</c:v>
                </c:pt>
                <c:pt idx="2246">
                  <c:v>4000.0</c:v>
                </c:pt>
                <c:pt idx="2247">
                  <c:v>4000.0</c:v>
                </c:pt>
                <c:pt idx="2248">
                  <c:v>4000.0</c:v>
                </c:pt>
                <c:pt idx="2249">
                  <c:v>4000.0</c:v>
                </c:pt>
                <c:pt idx="2250">
                  <c:v>4000.0</c:v>
                </c:pt>
                <c:pt idx="2251">
                  <c:v>4000.0</c:v>
                </c:pt>
                <c:pt idx="2252">
                  <c:v>4000.0</c:v>
                </c:pt>
                <c:pt idx="2253">
                  <c:v>4000.0</c:v>
                </c:pt>
                <c:pt idx="2254">
                  <c:v>4000.0</c:v>
                </c:pt>
                <c:pt idx="2255">
                  <c:v>4000.0</c:v>
                </c:pt>
                <c:pt idx="2256">
                  <c:v>4000.0</c:v>
                </c:pt>
                <c:pt idx="2257">
                  <c:v>4000.0</c:v>
                </c:pt>
                <c:pt idx="2258">
                  <c:v>4000.0</c:v>
                </c:pt>
                <c:pt idx="2259">
                  <c:v>4000.0</c:v>
                </c:pt>
                <c:pt idx="2260">
                  <c:v>4000.0</c:v>
                </c:pt>
                <c:pt idx="2261">
                  <c:v>4000.0</c:v>
                </c:pt>
                <c:pt idx="2262">
                  <c:v>4000.0</c:v>
                </c:pt>
                <c:pt idx="2263">
                  <c:v>4000.0</c:v>
                </c:pt>
                <c:pt idx="2264">
                  <c:v>4000.0</c:v>
                </c:pt>
                <c:pt idx="2265">
                  <c:v>4000.0</c:v>
                </c:pt>
                <c:pt idx="2266">
                  <c:v>4000.0</c:v>
                </c:pt>
                <c:pt idx="2267">
                  <c:v>4000.0</c:v>
                </c:pt>
                <c:pt idx="2268">
                  <c:v>4000.0</c:v>
                </c:pt>
                <c:pt idx="2269">
                  <c:v>4000.0</c:v>
                </c:pt>
                <c:pt idx="2270">
                  <c:v>4000.0</c:v>
                </c:pt>
                <c:pt idx="2271">
                  <c:v>4000.0</c:v>
                </c:pt>
                <c:pt idx="2272">
                  <c:v>4000.0</c:v>
                </c:pt>
                <c:pt idx="2273">
                  <c:v>4000.0</c:v>
                </c:pt>
                <c:pt idx="2274">
                  <c:v>4000.0</c:v>
                </c:pt>
                <c:pt idx="2275">
                  <c:v>4000.0</c:v>
                </c:pt>
                <c:pt idx="2276">
                  <c:v>4000.0</c:v>
                </c:pt>
                <c:pt idx="2277">
                  <c:v>4000.0</c:v>
                </c:pt>
                <c:pt idx="2278">
                  <c:v>4000.0</c:v>
                </c:pt>
                <c:pt idx="2279">
                  <c:v>4000.0</c:v>
                </c:pt>
                <c:pt idx="2280">
                  <c:v>4000.0</c:v>
                </c:pt>
                <c:pt idx="2281">
                  <c:v>4000.0</c:v>
                </c:pt>
                <c:pt idx="2282">
                  <c:v>4000.0</c:v>
                </c:pt>
                <c:pt idx="2283">
                  <c:v>4000.0</c:v>
                </c:pt>
                <c:pt idx="2284">
                  <c:v>4000.0</c:v>
                </c:pt>
                <c:pt idx="2285">
                  <c:v>4000.0</c:v>
                </c:pt>
                <c:pt idx="2286">
                  <c:v>4000.0</c:v>
                </c:pt>
                <c:pt idx="2287">
                  <c:v>4000.0</c:v>
                </c:pt>
                <c:pt idx="2288">
                  <c:v>4000.0</c:v>
                </c:pt>
                <c:pt idx="2289">
                  <c:v>4000.0</c:v>
                </c:pt>
                <c:pt idx="2290">
                  <c:v>4000.0</c:v>
                </c:pt>
                <c:pt idx="2291">
                  <c:v>4000.0</c:v>
                </c:pt>
                <c:pt idx="2292">
                  <c:v>4000.0</c:v>
                </c:pt>
                <c:pt idx="2293">
                  <c:v>4000.0</c:v>
                </c:pt>
                <c:pt idx="2294">
                  <c:v>4000.0</c:v>
                </c:pt>
                <c:pt idx="2295">
                  <c:v>4000.0</c:v>
                </c:pt>
                <c:pt idx="2296">
                  <c:v>4000.0</c:v>
                </c:pt>
                <c:pt idx="2297">
                  <c:v>4000.0</c:v>
                </c:pt>
                <c:pt idx="2298">
                  <c:v>4000.0</c:v>
                </c:pt>
                <c:pt idx="2299">
                  <c:v>4000.0</c:v>
                </c:pt>
                <c:pt idx="2300">
                  <c:v>4000.0</c:v>
                </c:pt>
                <c:pt idx="2301">
                  <c:v>4000.0</c:v>
                </c:pt>
                <c:pt idx="2302">
                  <c:v>4000.0</c:v>
                </c:pt>
                <c:pt idx="2303">
                  <c:v>4000.0</c:v>
                </c:pt>
                <c:pt idx="2304">
                  <c:v>4000.0</c:v>
                </c:pt>
                <c:pt idx="2305">
                  <c:v>4000.0</c:v>
                </c:pt>
                <c:pt idx="2306">
                  <c:v>4000.0</c:v>
                </c:pt>
                <c:pt idx="2307">
                  <c:v>4000.0</c:v>
                </c:pt>
                <c:pt idx="2308">
                  <c:v>4000.0</c:v>
                </c:pt>
                <c:pt idx="2309">
                  <c:v>4000.0</c:v>
                </c:pt>
                <c:pt idx="2310">
                  <c:v>4000.0</c:v>
                </c:pt>
                <c:pt idx="2311">
                  <c:v>4000.0</c:v>
                </c:pt>
                <c:pt idx="2312">
                  <c:v>4000.0</c:v>
                </c:pt>
                <c:pt idx="2313">
                  <c:v>4000.0</c:v>
                </c:pt>
                <c:pt idx="2314">
                  <c:v>4000.0</c:v>
                </c:pt>
                <c:pt idx="2315">
                  <c:v>4000.0</c:v>
                </c:pt>
                <c:pt idx="2316">
                  <c:v>4000.0</c:v>
                </c:pt>
                <c:pt idx="2317">
                  <c:v>4000.0</c:v>
                </c:pt>
                <c:pt idx="2318">
                  <c:v>4000.0</c:v>
                </c:pt>
                <c:pt idx="2319">
                  <c:v>4000.0</c:v>
                </c:pt>
                <c:pt idx="2320">
                  <c:v>4000.0</c:v>
                </c:pt>
                <c:pt idx="2321">
                  <c:v>4000.0</c:v>
                </c:pt>
                <c:pt idx="2322">
                  <c:v>4000.0</c:v>
                </c:pt>
                <c:pt idx="2323">
                  <c:v>4000.0</c:v>
                </c:pt>
                <c:pt idx="2324">
                  <c:v>4000.0</c:v>
                </c:pt>
                <c:pt idx="2325">
                  <c:v>4000.0</c:v>
                </c:pt>
                <c:pt idx="2326">
                  <c:v>4000.0</c:v>
                </c:pt>
                <c:pt idx="2327">
                  <c:v>4000.0</c:v>
                </c:pt>
                <c:pt idx="2328">
                  <c:v>4000.0</c:v>
                </c:pt>
                <c:pt idx="2329">
                  <c:v>4000.0</c:v>
                </c:pt>
                <c:pt idx="2330">
                  <c:v>4000.0</c:v>
                </c:pt>
                <c:pt idx="2331">
                  <c:v>4000.0</c:v>
                </c:pt>
                <c:pt idx="2332">
                  <c:v>4000.0</c:v>
                </c:pt>
                <c:pt idx="2333">
                  <c:v>4000.0</c:v>
                </c:pt>
                <c:pt idx="2334">
                  <c:v>4000.0</c:v>
                </c:pt>
                <c:pt idx="2335">
                  <c:v>4000.0</c:v>
                </c:pt>
                <c:pt idx="2336">
                  <c:v>4000.0</c:v>
                </c:pt>
                <c:pt idx="2337">
                  <c:v>4000.0</c:v>
                </c:pt>
                <c:pt idx="2338">
                  <c:v>4000.0</c:v>
                </c:pt>
                <c:pt idx="2339">
                  <c:v>4000.0</c:v>
                </c:pt>
                <c:pt idx="2340">
                  <c:v>4000.0</c:v>
                </c:pt>
                <c:pt idx="2341">
                  <c:v>4000.0</c:v>
                </c:pt>
                <c:pt idx="2342">
                  <c:v>4000.0</c:v>
                </c:pt>
                <c:pt idx="2343">
                  <c:v>4000.0</c:v>
                </c:pt>
                <c:pt idx="2344">
                  <c:v>4000.0</c:v>
                </c:pt>
                <c:pt idx="2345">
                  <c:v>4000.0</c:v>
                </c:pt>
                <c:pt idx="2346">
                  <c:v>4000.0</c:v>
                </c:pt>
                <c:pt idx="2347">
                  <c:v>4000.0</c:v>
                </c:pt>
                <c:pt idx="2348">
                  <c:v>4000.0</c:v>
                </c:pt>
                <c:pt idx="2349">
                  <c:v>4000.0</c:v>
                </c:pt>
                <c:pt idx="2350">
                  <c:v>4000.0</c:v>
                </c:pt>
                <c:pt idx="2351">
                  <c:v>4000.0</c:v>
                </c:pt>
                <c:pt idx="2352">
                  <c:v>4000.0</c:v>
                </c:pt>
                <c:pt idx="2353">
                  <c:v>4000.0</c:v>
                </c:pt>
                <c:pt idx="2354">
                  <c:v>4000.0</c:v>
                </c:pt>
                <c:pt idx="2355">
                  <c:v>4000.0</c:v>
                </c:pt>
                <c:pt idx="2356">
                  <c:v>4000.0</c:v>
                </c:pt>
                <c:pt idx="2357">
                  <c:v>4000.0</c:v>
                </c:pt>
                <c:pt idx="2358">
                  <c:v>4000.0</c:v>
                </c:pt>
                <c:pt idx="2359">
                  <c:v>4000.0</c:v>
                </c:pt>
                <c:pt idx="2360">
                  <c:v>4000.0</c:v>
                </c:pt>
                <c:pt idx="2361">
                  <c:v>4000.0</c:v>
                </c:pt>
                <c:pt idx="2362">
                  <c:v>4000.0</c:v>
                </c:pt>
                <c:pt idx="2363">
                  <c:v>4000.0</c:v>
                </c:pt>
                <c:pt idx="2364">
                  <c:v>4000.0</c:v>
                </c:pt>
                <c:pt idx="2365">
                  <c:v>4000.0</c:v>
                </c:pt>
                <c:pt idx="2366">
                  <c:v>4000.0</c:v>
                </c:pt>
                <c:pt idx="2367">
                  <c:v>4000.0</c:v>
                </c:pt>
                <c:pt idx="2368">
                  <c:v>4000.0</c:v>
                </c:pt>
                <c:pt idx="2369">
                  <c:v>4000.0</c:v>
                </c:pt>
                <c:pt idx="2370">
                  <c:v>4000.0</c:v>
                </c:pt>
                <c:pt idx="2371">
                  <c:v>4000.0</c:v>
                </c:pt>
                <c:pt idx="2372">
                  <c:v>4000.0</c:v>
                </c:pt>
                <c:pt idx="2373">
                  <c:v>4000.0</c:v>
                </c:pt>
                <c:pt idx="2374">
                  <c:v>4000.0</c:v>
                </c:pt>
                <c:pt idx="2375">
                  <c:v>4000.0</c:v>
                </c:pt>
                <c:pt idx="2376">
                  <c:v>4000.0</c:v>
                </c:pt>
                <c:pt idx="2377">
                  <c:v>4000.0</c:v>
                </c:pt>
                <c:pt idx="2378">
                  <c:v>4000.0</c:v>
                </c:pt>
                <c:pt idx="2379">
                  <c:v>4000.0</c:v>
                </c:pt>
                <c:pt idx="2380">
                  <c:v>4000.0</c:v>
                </c:pt>
                <c:pt idx="2381">
                  <c:v>4000.0</c:v>
                </c:pt>
                <c:pt idx="2382">
                  <c:v>4000.0</c:v>
                </c:pt>
                <c:pt idx="2383">
                  <c:v>4000.0</c:v>
                </c:pt>
                <c:pt idx="2384">
                  <c:v>4000.0</c:v>
                </c:pt>
                <c:pt idx="2385">
                  <c:v>4000.0</c:v>
                </c:pt>
                <c:pt idx="2386">
                  <c:v>4000.0</c:v>
                </c:pt>
                <c:pt idx="2387">
                  <c:v>4000.0</c:v>
                </c:pt>
                <c:pt idx="2388">
                  <c:v>4000.0</c:v>
                </c:pt>
                <c:pt idx="2389">
                  <c:v>4000.0</c:v>
                </c:pt>
                <c:pt idx="2390">
                  <c:v>4000.0</c:v>
                </c:pt>
                <c:pt idx="2391">
                  <c:v>4000.0</c:v>
                </c:pt>
                <c:pt idx="2392">
                  <c:v>4000.0</c:v>
                </c:pt>
                <c:pt idx="2393">
                  <c:v>4000.0</c:v>
                </c:pt>
                <c:pt idx="2394">
                  <c:v>4000.0</c:v>
                </c:pt>
                <c:pt idx="2395">
                  <c:v>4000.0</c:v>
                </c:pt>
                <c:pt idx="2396">
                  <c:v>4000.0</c:v>
                </c:pt>
                <c:pt idx="2397">
                  <c:v>4000.0</c:v>
                </c:pt>
                <c:pt idx="2398">
                  <c:v>4000.0</c:v>
                </c:pt>
                <c:pt idx="2399">
                  <c:v>4000.0</c:v>
                </c:pt>
                <c:pt idx="2400">
                  <c:v>4000.0</c:v>
                </c:pt>
                <c:pt idx="2401">
                  <c:v>4000.0</c:v>
                </c:pt>
                <c:pt idx="2402">
                  <c:v>4000.0</c:v>
                </c:pt>
                <c:pt idx="2403">
                  <c:v>4000.0</c:v>
                </c:pt>
                <c:pt idx="2404">
                  <c:v>4000.0</c:v>
                </c:pt>
                <c:pt idx="2405">
                  <c:v>4000.0</c:v>
                </c:pt>
                <c:pt idx="2406">
                  <c:v>4000.0</c:v>
                </c:pt>
                <c:pt idx="2407">
                  <c:v>4000.0</c:v>
                </c:pt>
                <c:pt idx="2408">
                  <c:v>4000.0</c:v>
                </c:pt>
                <c:pt idx="2409">
                  <c:v>4000.0</c:v>
                </c:pt>
                <c:pt idx="2410">
                  <c:v>4000.0</c:v>
                </c:pt>
                <c:pt idx="2411">
                  <c:v>4000.0</c:v>
                </c:pt>
                <c:pt idx="2412">
                  <c:v>4000.0</c:v>
                </c:pt>
                <c:pt idx="2413">
                  <c:v>4000.0</c:v>
                </c:pt>
                <c:pt idx="2414">
                  <c:v>4000.0</c:v>
                </c:pt>
                <c:pt idx="2415">
                  <c:v>4000.0</c:v>
                </c:pt>
                <c:pt idx="2416">
                  <c:v>4000.0</c:v>
                </c:pt>
                <c:pt idx="2417">
                  <c:v>4000.0</c:v>
                </c:pt>
                <c:pt idx="2418">
                  <c:v>4000.0</c:v>
                </c:pt>
                <c:pt idx="2419">
                  <c:v>4000.0</c:v>
                </c:pt>
                <c:pt idx="2420">
                  <c:v>4000.0</c:v>
                </c:pt>
                <c:pt idx="2421">
                  <c:v>4000.0</c:v>
                </c:pt>
                <c:pt idx="2422">
                  <c:v>4000.0</c:v>
                </c:pt>
                <c:pt idx="2423">
                  <c:v>4000.0</c:v>
                </c:pt>
                <c:pt idx="2424">
                  <c:v>4000.0</c:v>
                </c:pt>
                <c:pt idx="2425">
                  <c:v>4000.0</c:v>
                </c:pt>
                <c:pt idx="2426">
                  <c:v>4000.0</c:v>
                </c:pt>
                <c:pt idx="2427">
                  <c:v>4000.0</c:v>
                </c:pt>
                <c:pt idx="2428">
                  <c:v>4000.0</c:v>
                </c:pt>
                <c:pt idx="2429">
                  <c:v>4000.0</c:v>
                </c:pt>
                <c:pt idx="2430">
                  <c:v>4000.0</c:v>
                </c:pt>
                <c:pt idx="2431">
                  <c:v>4000.0</c:v>
                </c:pt>
                <c:pt idx="2432">
                  <c:v>4000.0</c:v>
                </c:pt>
                <c:pt idx="2433">
                  <c:v>4000.0</c:v>
                </c:pt>
                <c:pt idx="2434">
                  <c:v>4000.0</c:v>
                </c:pt>
                <c:pt idx="2435">
                  <c:v>4000.0</c:v>
                </c:pt>
                <c:pt idx="2436">
                  <c:v>4000.0</c:v>
                </c:pt>
                <c:pt idx="2437">
                  <c:v>4000.0</c:v>
                </c:pt>
                <c:pt idx="2438">
                  <c:v>4000.0</c:v>
                </c:pt>
                <c:pt idx="2439">
                  <c:v>4000.0</c:v>
                </c:pt>
                <c:pt idx="2440">
                  <c:v>4000.0</c:v>
                </c:pt>
                <c:pt idx="2441">
                  <c:v>4000.0</c:v>
                </c:pt>
                <c:pt idx="2442">
                  <c:v>4000.0</c:v>
                </c:pt>
                <c:pt idx="2443">
                  <c:v>4000.0</c:v>
                </c:pt>
                <c:pt idx="2444">
                  <c:v>4000.0</c:v>
                </c:pt>
                <c:pt idx="2445">
                  <c:v>4000.0</c:v>
                </c:pt>
                <c:pt idx="2446">
                  <c:v>4000.0</c:v>
                </c:pt>
                <c:pt idx="2447">
                  <c:v>4000.0</c:v>
                </c:pt>
                <c:pt idx="2448">
                  <c:v>4000.0</c:v>
                </c:pt>
                <c:pt idx="2507">
                  <c:v>3900.0</c:v>
                </c:pt>
                <c:pt idx="2508">
                  <c:v>3900.0</c:v>
                </c:pt>
                <c:pt idx="2509">
                  <c:v>3900.0</c:v>
                </c:pt>
                <c:pt idx="2510">
                  <c:v>3900.0</c:v>
                </c:pt>
                <c:pt idx="2511">
                  <c:v>3900.0</c:v>
                </c:pt>
                <c:pt idx="2512">
                  <c:v>3900.0</c:v>
                </c:pt>
                <c:pt idx="2513">
                  <c:v>3900.0</c:v>
                </c:pt>
                <c:pt idx="2514">
                  <c:v>3900.0</c:v>
                </c:pt>
                <c:pt idx="2515">
                  <c:v>3900.0</c:v>
                </c:pt>
                <c:pt idx="2516">
                  <c:v>3900.0</c:v>
                </c:pt>
                <c:pt idx="2517">
                  <c:v>3900.0</c:v>
                </c:pt>
                <c:pt idx="2518">
                  <c:v>3900.0</c:v>
                </c:pt>
                <c:pt idx="2519">
                  <c:v>3900.0</c:v>
                </c:pt>
                <c:pt idx="2520">
                  <c:v>3900.0</c:v>
                </c:pt>
                <c:pt idx="2521">
                  <c:v>3900.0</c:v>
                </c:pt>
                <c:pt idx="2522">
                  <c:v>3900.0</c:v>
                </c:pt>
                <c:pt idx="2523">
                  <c:v>3900.0</c:v>
                </c:pt>
                <c:pt idx="2524">
                  <c:v>3900.0</c:v>
                </c:pt>
                <c:pt idx="2525">
                  <c:v>3900.0</c:v>
                </c:pt>
                <c:pt idx="2526">
                  <c:v>3900.0</c:v>
                </c:pt>
                <c:pt idx="2527">
                  <c:v>3900.0</c:v>
                </c:pt>
                <c:pt idx="2528">
                  <c:v>3900.0</c:v>
                </c:pt>
                <c:pt idx="2529">
                  <c:v>3900.0</c:v>
                </c:pt>
                <c:pt idx="2530">
                  <c:v>3900.0</c:v>
                </c:pt>
                <c:pt idx="2531">
                  <c:v>3900.0</c:v>
                </c:pt>
                <c:pt idx="2532">
                  <c:v>3900.0</c:v>
                </c:pt>
                <c:pt idx="2533">
                  <c:v>3900.0</c:v>
                </c:pt>
                <c:pt idx="2534">
                  <c:v>3900.0</c:v>
                </c:pt>
                <c:pt idx="2535">
                  <c:v>3900.0</c:v>
                </c:pt>
                <c:pt idx="2536">
                  <c:v>3900.0</c:v>
                </c:pt>
                <c:pt idx="2537">
                  <c:v>3900.0</c:v>
                </c:pt>
                <c:pt idx="2538">
                  <c:v>3900.0</c:v>
                </c:pt>
                <c:pt idx="2539">
                  <c:v>3900.0</c:v>
                </c:pt>
                <c:pt idx="2540">
                  <c:v>3900.0</c:v>
                </c:pt>
                <c:pt idx="2541">
                  <c:v>3900.0</c:v>
                </c:pt>
                <c:pt idx="2542">
                  <c:v>3900.0</c:v>
                </c:pt>
                <c:pt idx="2543">
                  <c:v>3900.0</c:v>
                </c:pt>
                <c:pt idx="2544">
                  <c:v>3900.0</c:v>
                </c:pt>
                <c:pt idx="2545">
                  <c:v>3900.0</c:v>
                </c:pt>
                <c:pt idx="2546">
                  <c:v>3900.0</c:v>
                </c:pt>
                <c:pt idx="2547">
                  <c:v>3900.0</c:v>
                </c:pt>
                <c:pt idx="2548">
                  <c:v>3900.0</c:v>
                </c:pt>
                <c:pt idx="2549">
                  <c:v>3900.0</c:v>
                </c:pt>
                <c:pt idx="2550">
                  <c:v>3900.0</c:v>
                </c:pt>
                <c:pt idx="2551">
                  <c:v>3900.0</c:v>
                </c:pt>
                <c:pt idx="2552">
                  <c:v>3900.0</c:v>
                </c:pt>
                <c:pt idx="2553">
                  <c:v>3900.0</c:v>
                </c:pt>
                <c:pt idx="2554">
                  <c:v>3900.0</c:v>
                </c:pt>
                <c:pt idx="2555">
                  <c:v>3900.0</c:v>
                </c:pt>
                <c:pt idx="2556">
                  <c:v>3900.0</c:v>
                </c:pt>
                <c:pt idx="2557">
                  <c:v>3900.0</c:v>
                </c:pt>
                <c:pt idx="2558">
                  <c:v>3900.0</c:v>
                </c:pt>
                <c:pt idx="2559">
                  <c:v>3900.0</c:v>
                </c:pt>
                <c:pt idx="2560">
                  <c:v>3900.0</c:v>
                </c:pt>
                <c:pt idx="2561">
                  <c:v>3900.0</c:v>
                </c:pt>
                <c:pt idx="2562">
                  <c:v>3900.0</c:v>
                </c:pt>
                <c:pt idx="2563">
                  <c:v>3900.0</c:v>
                </c:pt>
                <c:pt idx="2564">
                  <c:v>3900.0</c:v>
                </c:pt>
                <c:pt idx="2565">
                  <c:v>3900.0</c:v>
                </c:pt>
                <c:pt idx="2566">
                  <c:v>3900.0</c:v>
                </c:pt>
                <c:pt idx="2567">
                  <c:v>3900.0</c:v>
                </c:pt>
                <c:pt idx="2568">
                  <c:v>3900.0</c:v>
                </c:pt>
                <c:pt idx="2569">
                  <c:v>3900.0</c:v>
                </c:pt>
                <c:pt idx="2570">
                  <c:v>3900.0</c:v>
                </c:pt>
                <c:pt idx="2571">
                  <c:v>3900.0</c:v>
                </c:pt>
                <c:pt idx="2572">
                  <c:v>3900.0</c:v>
                </c:pt>
                <c:pt idx="2573">
                  <c:v>3900.0</c:v>
                </c:pt>
                <c:pt idx="2574">
                  <c:v>3900.0</c:v>
                </c:pt>
                <c:pt idx="2575">
                  <c:v>3900.0</c:v>
                </c:pt>
                <c:pt idx="2576">
                  <c:v>3900.0</c:v>
                </c:pt>
                <c:pt idx="2577">
                  <c:v>3900.0</c:v>
                </c:pt>
                <c:pt idx="2578">
                  <c:v>3900.0</c:v>
                </c:pt>
                <c:pt idx="2579">
                  <c:v>3900.0</c:v>
                </c:pt>
                <c:pt idx="2580">
                  <c:v>3900.0</c:v>
                </c:pt>
                <c:pt idx="2581">
                  <c:v>3900.0</c:v>
                </c:pt>
                <c:pt idx="2582">
                  <c:v>3900.0</c:v>
                </c:pt>
                <c:pt idx="2583">
                  <c:v>3900.0</c:v>
                </c:pt>
                <c:pt idx="2584">
                  <c:v>3900.0</c:v>
                </c:pt>
                <c:pt idx="2585">
                  <c:v>3900.0</c:v>
                </c:pt>
                <c:pt idx="2586">
                  <c:v>3900.0</c:v>
                </c:pt>
                <c:pt idx="2587">
                  <c:v>3900.0</c:v>
                </c:pt>
                <c:pt idx="2588">
                  <c:v>3900.0</c:v>
                </c:pt>
                <c:pt idx="2589">
                  <c:v>3900.0</c:v>
                </c:pt>
                <c:pt idx="2590">
                  <c:v>3900.0</c:v>
                </c:pt>
                <c:pt idx="2591">
                  <c:v>3900.0</c:v>
                </c:pt>
                <c:pt idx="2592">
                  <c:v>3900.0</c:v>
                </c:pt>
                <c:pt idx="2593">
                  <c:v>3900.0</c:v>
                </c:pt>
                <c:pt idx="2594">
                  <c:v>3900.0</c:v>
                </c:pt>
                <c:pt idx="2595">
                  <c:v>3900.0</c:v>
                </c:pt>
                <c:pt idx="2596">
                  <c:v>3900.0</c:v>
                </c:pt>
                <c:pt idx="2597">
                  <c:v>3900.0</c:v>
                </c:pt>
                <c:pt idx="2598">
                  <c:v>3900.0</c:v>
                </c:pt>
                <c:pt idx="2599">
                  <c:v>3900.0</c:v>
                </c:pt>
                <c:pt idx="2600">
                  <c:v>3900.0</c:v>
                </c:pt>
                <c:pt idx="2601">
                  <c:v>3900.0</c:v>
                </c:pt>
                <c:pt idx="2602">
                  <c:v>3900.0</c:v>
                </c:pt>
                <c:pt idx="2603">
                  <c:v>3900.0</c:v>
                </c:pt>
                <c:pt idx="2604">
                  <c:v>3900.0</c:v>
                </c:pt>
                <c:pt idx="2605">
                  <c:v>3900.0</c:v>
                </c:pt>
                <c:pt idx="2606">
                  <c:v>3900.0</c:v>
                </c:pt>
                <c:pt idx="2607">
                  <c:v>3900.0</c:v>
                </c:pt>
                <c:pt idx="2608">
                  <c:v>3900.0</c:v>
                </c:pt>
                <c:pt idx="2609">
                  <c:v>3900.0</c:v>
                </c:pt>
                <c:pt idx="2610">
                  <c:v>3900.0</c:v>
                </c:pt>
                <c:pt idx="2611">
                  <c:v>3900.0</c:v>
                </c:pt>
                <c:pt idx="2612">
                  <c:v>3900.0</c:v>
                </c:pt>
                <c:pt idx="2613">
                  <c:v>3900.0</c:v>
                </c:pt>
                <c:pt idx="2614">
                  <c:v>3900.0</c:v>
                </c:pt>
                <c:pt idx="2615">
                  <c:v>3900.0</c:v>
                </c:pt>
                <c:pt idx="2616">
                  <c:v>3900.0</c:v>
                </c:pt>
                <c:pt idx="2617">
                  <c:v>3900.0</c:v>
                </c:pt>
                <c:pt idx="2618">
                  <c:v>3900.0</c:v>
                </c:pt>
                <c:pt idx="2619">
                  <c:v>3900.0</c:v>
                </c:pt>
                <c:pt idx="2620">
                  <c:v>3900.0</c:v>
                </c:pt>
                <c:pt idx="2621">
                  <c:v>3900.0</c:v>
                </c:pt>
                <c:pt idx="2622">
                  <c:v>3900.0</c:v>
                </c:pt>
                <c:pt idx="2623">
                  <c:v>3900.0</c:v>
                </c:pt>
                <c:pt idx="2624">
                  <c:v>3900.0</c:v>
                </c:pt>
                <c:pt idx="2625">
                  <c:v>3900.0</c:v>
                </c:pt>
                <c:pt idx="2626">
                  <c:v>3900.0</c:v>
                </c:pt>
                <c:pt idx="2627">
                  <c:v>3900.0</c:v>
                </c:pt>
                <c:pt idx="2628">
                  <c:v>3900.0</c:v>
                </c:pt>
                <c:pt idx="2629">
                  <c:v>3900.0</c:v>
                </c:pt>
                <c:pt idx="2630">
                  <c:v>3900.0</c:v>
                </c:pt>
                <c:pt idx="2631">
                  <c:v>3900.0</c:v>
                </c:pt>
                <c:pt idx="2632">
                  <c:v>3900.0</c:v>
                </c:pt>
                <c:pt idx="2633">
                  <c:v>3900.0</c:v>
                </c:pt>
                <c:pt idx="2634">
                  <c:v>3900.0</c:v>
                </c:pt>
                <c:pt idx="2635">
                  <c:v>3900.0</c:v>
                </c:pt>
                <c:pt idx="2636">
                  <c:v>3900.0</c:v>
                </c:pt>
                <c:pt idx="2637">
                  <c:v>3900.0</c:v>
                </c:pt>
                <c:pt idx="2638">
                  <c:v>3900.0</c:v>
                </c:pt>
                <c:pt idx="2639">
                  <c:v>3900.0</c:v>
                </c:pt>
                <c:pt idx="2640">
                  <c:v>3900.0</c:v>
                </c:pt>
                <c:pt idx="2641">
                  <c:v>3900.0</c:v>
                </c:pt>
                <c:pt idx="2642">
                  <c:v>3900.0</c:v>
                </c:pt>
                <c:pt idx="2643">
                  <c:v>3900.0</c:v>
                </c:pt>
                <c:pt idx="2644">
                  <c:v>3900.0</c:v>
                </c:pt>
                <c:pt idx="2645">
                  <c:v>3900.0</c:v>
                </c:pt>
                <c:pt idx="2646">
                  <c:v>3900.0</c:v>
                </c:pt>
                <c:pt idx="2647">
                  <c:v>3900.0</c:v>
                </c:pt>
                <c:pt idx="2648">
                  <c:v>3900.0</c:v>
                </c:pt>
                <c:pt idx="2649">
                  <c:v>3900.0</c:v>
                </c:pt>
                <c:pt idx="2650">
                  <c:v>3900.0</c:v>
                </c:pt>
                <c:pt idx="2651">
                  <c:v>3900.0</c:v>
                </c:pt>
                <c:pt idx="2652">
                  <c:v>3900.0</c:v>
                </c:pt>
                <c:pt idx="2653">
                  <c:v>3900.0</c:v>
                </c:pt>
                <c:pt idx="2654">
                  <c:v>3900.0</c:v>
                </c:pt>
                <c:pt idx="2655">
                  <c:v>3900.0</c:v>
                </c:pt>
                <c:pt idx="2656">
                  <c:v>3900.0</c:v>
                </c:pt>
                <c:pt idx="2657">
                  <c:v>3900.0</c:v>
                </c:pt>
                <c:pt idx="2658">
                  <c:v>3900.0</c:v>
                </c:pt>
                <c:pt idx="2659">
                  <c:v>3900.0</c:v>
                </c:pt>
                <c:pt idx="2660">
                  <c:v>3900.0</c:v>
                </c:pt>
                <c:pt idx="2661">
                  <c:v>3900.0</c:v>
                </c:pt>
                <c:pt idx="2662">
                  <c:v>3900.0</c:v>
                </c:pt>
                <c:pt idx="2663">
                  <c:v>3900.0</c:v>
                </c:pt>
                <c:pt idx="2664">
                  <c:v>3900.0</c:v>
                </c:pt>
                <c:pt idx="2665">
                  <c:v>3900.0</c:v>
                </c:pt>
                <c:pt idx="2666">
                  <c:v>3900.0</c:v>
                </c:pt>
                <c:pt idx="2667">
                  <c:v>3900.0</c:v>
                </c:pt>
                <c:pt idx="2668">
                  <c:v>3900.0</c:v>
                </c:pt>
                <c:pt idx="2669">
                  <c:v>3900.0</c:v>
                </c:pt>
                <c:pt idx="2670">
                  <c:v>3900.0</c:v>
                </c:pt>
                <c:pt idx="2671">
                  <c:v>3900.0</c:v>
                </c:pt>
                <c:pt idx="2672">
                  <c:v>3900.0</c:v>
                </c:pt>
                <c:pt idx="2673">
                  <c:v>3900.0</c:v>
                </c:pt>
                <c:pt idx="2674">
                  <c:v>3900.0</c:v>
                </c:pt>
                <c:pt idx="2675">
                  <c:v>3900.0</c:v>
                </c:pt>
                <c:pt idx="2676">
                  <c:v>3900.0</c:v>
                </c:pt>
                <c:pt idx="2677">
                  <c:v>3900.0</c:v>
                </c:pt>
                <c:pt idx="2678">
                  <c:v>3900.0</c:v>
                </c:pt>
                <c:pt idx="2679">
                  <c:v>3900.0</c:v>
                </c:pt>
                <c:pt idx="2680">
                  <c:v>3900.0</c:v>
                </c:pt>
                <c:pt idx="2681">
                  <c:v>3900.0</c:v>
                </c:pt>
                <c:pt idx="2682">
                  <c:v>3900.0</c:v>
                </c:pt>
                <c:pt idx="2683">
                  <c:v>3900.0</c:v>
                </c:pt>
                <c:pt idx="2684">
                  <c:v>3900.0</c:v>
                </c:pt>
                <c:pt idx="2685">
                  <c:v>3900.0</c:v>
                </c:pt>
                <c:pt idx="2686">
                  <c:v>3900.0</c:v>
                </c:pt>
                <c:pt idx="2687">
                  <c:v>3900.0</c:v>
                </c:pt>
                <c:pt idx="2688">
                  <c:v>3900.0</c:v>
                </c:pt>
                <c:pt idx="2689">
                  <c:v>3900.0</c:v>
                </c:pt>
                <c:pt idx="2690">
                  <c:v>3900.0</c:v>
                </c:pt>
                <c:pt idx="2691">
                  <c:v>3900.0</c:v>
                </c:pt>
                <c:pt idx="2692">
                  <c:v>3900.0</c:v>
                </c:pt>
                <c:pt idx="2693">
                  <c:v>3900.0</c:v>
                </c:pt>
                <c:pt idx="2694">
                  <c:v>3900.0</c:v>
                </c:pt>
                <c:pt idx="2695">
                  <c:v>3900.0</c:v>
                </c:pt>
                <c:pt idx="2696">
                  <c:v>3900.0</c:v>
                </c:pt>
                <c:pt idx="2697">
                  <c:v>3900.0</c:v>
                </c:pt>
                <c:pt idx="2698">
                  <c:v>3900.0</c:v>
                </c:pt>
                <c:pt idx="2699">
                  <c:v>3900.0</c:v>
                </c:pt>
                <c:pt idx="2700">
                  <c:v>3900.0</c:v>
                </c:pt>
                <c:pt idx="2701">
                  <c:v>3900.0</c:v>
                </c:pt>
                <c:pt idx="2702">
                  <c:v>3900.0</c:v>
                </c:pt>
                <c:pt idx="2703">
                  <c:v>3900.0</c:v>
                </c:pt>
                <c:pt idx="2704">
                  <c:v>3900.0</c:v>
                </c:pt>
                <c:pt idx="2705">
                  <c:v>3900.0</c:v>
                </c:pt>
                <c:pt idx="2706">
                  <c:v>3900.0</c:v>
                </c:pt>
                <c:pt idx="2707">
                  <c:v>3900.0</c:v>
                </c:pt>
                <c:pt idx="2708">
                  <c:v>3900.0</c:v>
                </c:pt>
                <c:pt idx="2709">
                  <c:v>3900.0</c:v>
                </c:pt>
                <c:pt idx="2710">
                  <c:v>3900.0</c:v>
                </c:pt>
                <c:pt idx="2711">
                  <c:v>3900.0</c:v>
                </c:pt>
                <c:pt idx="2712">
                  <c:v>3900.0</c:v>
                </c:pt>
                <c:pt idx="2713">
                  <c:v>3900.0</c:v>
                </c:pt>
                <c:pt idx="2714">
                  <c:v>3900.0</c:v>
                </c:pt>
                <c:pt idx="2715">
                  <c:v>3900.0</c:v>
                </c:pt>
                <c:pt idx="2716">
                  <c:v>3900.0</c:v>
                </c:pt>
                <c:pt idx="2717">
                  <c:v>3900.0</c:v>
                </c:pt>
                <c:pt idx="2718">
                  <c:v>3900.0</c:v>
                </c:pt>
                <c:pt idx="2719">
                  <c:v>3900.0</c:v>
                </c:pt>
                <c:pt idx="2720">
                  <c:v>3900.0</c:v>
                </c:pt>
                <c:pt idx="2721">
                  <c:v>3900.0</c:v>
                </c:pt>
                <c:pt idx="2722">
                  <c:v>3900.0</c:v>
                </c:pt>
                <c:pt idx="2723">
                  <c:v>3900.0</c:v>
                </c:pt>
                <c:pt idx="2724">
                  <c:v>3900.0</c:v>
                </c:pt>
                <c:pt idx="2725">
                  <c:v>3900.0</c:v>
                </c:pt>
                <c:pt idx="2726">
                  <c:v>3900.0</c:v>
                </c:pt>
                <c:pt idx="2727">
                  <c:v>3900.0</c:v>
                </c:pt>
                <c:pt idx="2728">
                  <c:v>3900.0</c:v>
                </c:pt>
                <c:pt idx="2729">
                  <c:v>3900.0</c:v>
                </c:pt>
                <c:pt idx="2730">
                  <c:v>3900.0</c:v>
                </c:pt>
                <c:pt idx="2731">
                  <c:v>3900.0</c:v>
                </c:pt>
                <c:pt idx="2732">
                  <c:v>3900.0</c:v>
                </c:pt>
                <c:pt idx="2733">
                  <c:v>3900.0</c:v>
                </c:pt>
                <c:pt idx="2734">
                  <c:v>3900.0</c:v>
                </c:pt>
                <c:pt idx="2735">
                  <c:v>3900.0</c:v>
                </c:pt>
                <c:pt idx="2736">
                  <c:v>3900.0</c:v>
                </c:pt>
                <c:pt idx="2737">
                  <c:v>3900.0</c:v>
                </c:pt>
                <c:pt idx="2738">
                  <c:v>3900.0</c:v>
                </c:pt>
                <c:pt idx="2739">
                  <c:v>3900.0</c:v>
                </c:pt>
                <c:pt idx="2740">
                  <c:v>3900.0</c:v>
                </c:pt>
                <c:pt idx="2741">
                  <c:v>3900.0</c:v>
                </c:pt>
                <c:pt idx="2742">
                  <c:v>3900.0</c:v>
                </c:pt>
                <c:pt idx="2743">
                  <c:v>3900.0</c:v>
                </c:pt>
                <c:pt idx="2744">
                  <c:v>3900.0</c:v>
                </c:pt>
                <c:pt idx="2745">
                  <c:v>3900.0</c:v>
                </c:pt>
                <c:pt idx="2746">
                  <c:v>3900.0</c:v>
                </c:pt>
                <c:pt idx="2747">
                  <c:v>3900.0</c:v>
                </c:pt>
                <c:pt idx="2748">
                  <c:v>3900.0</c:v>
                </c:pt>
                <c:pt idx="2749">
                  <c:v>3900.0</c:v>
                </c:pt>
                <c:pt idx="2750">
                  <c:v>3900.0</c:v>
                </c:pt>
                <c:pt idx="2751">
                  <c:v>3900.0</c:v>
                </c:pt>
                <c:pt idx="2752">
                  <c:v>3900.0</c:v>
                </c:pt>
                <c:pt idx="2753">
                  <c:v>3900.0</c:v>
                </c:pt>
                <c:pt idx="2754">
                  <c:v>3900.0</c:v>
                </c:pt>
                <c:pt idx="2755">
                  <c:v>3900.0</c:v>
                </c:pt>
                <c:pt idx="2756">
                  <c:v>3900.0</c:v>
                </c:pt>
                <c:pt idx="2757">
                  <c:v>3900.0</c:v>
                </c:pt>
                <c:pt idx="2758">
                  <c:v>3900.0</c:v>
                </c:pt>
                <c:pt idx="2817">
                  <c:v>3850.0</c:v>
                </c:pt>
                <c:pt idx="2818">
                  <c:v>3850.0</c:v>
                </c:pt>
                <c:pt idx="2819">
                  <c:v>3850.0</c:v>
                </c:pt>
                <c:pt idx="2820">
                  <c:v>3850.0</c:v>
                </c:pt>
                <c:pt idx="2821">
                  <c:v>3850.0</c:v>
                </c:pt>
                <c:pt idx="2822">
                  <c:v>3850.0</c:v>
                </c:pt>
                <c:pt idx="2823">
                  <c:v>3850.0</c:v>
                </c:pt>
                <c:pt idx="2824">
                  <c:v>3850.0</c:v>
                </c:pt>
                <c:pt idx="2825">
                  <c:v>3850.0</c:v>
                </c:pt>
                <c:pt idx="2826">
                  <c:v>3850.0</c:v>
                </c:pt>
                <c:pt idx="2827">
                  <c:v>3850.0</c:v>
                </c:pt>
                <c:pt idx="2828">
                  <c:v>3850.0</c:v>
                </c:pt>
                <c:pt idx="2829">
                  <c:v>3850.0</c:v>
                </c:pt>
                <c:pt idx="2830">
                  <c:v>3850.0</c:v>
                </c:pt>
                <c:pt idx="2831">
                  <c:v>3850.0</c:v>
                </c:pt>
                <c:pt idx="2832">
                  <c:v>3850.0</c:v>
                </c:pt>
                <c:pt idx="2833">
                  <c:v>3850.0</c:v>
                </c:pt>
                <c:pt idx="2834">
                  <c:v>3850.0</c:v>
                </c:pt>
                <c:pt idx="2835">
                  <c:v>3850.0</c:v>
                </c:pt>
                <c:pt idx="2836">
                  <c:v>3850.0</c:v>
                </c:pt>
                <c:pt idx="2837">
                  <c:v>3850.0</c:v>
                </c:pt>
                <c:pt idx="2838">
                  <c:v>3850.0</c:v>
                </c:pt>
                <c:pt idx="2839">
                  <c:v>3850.0</c:v>
                </c:pt>
                <c:pt idx="2840">
                  <c:v>3850.0</c:v>
                </c:pt>
                <c:pt idx="2841">
                  <c:v>3850.0</c:v>
                </c:pt>
                <c:pt idx="2842">
                  <c:v>3850.0</c:v>
                </c:pt>
                <c:pt idx="2843">
                  <c:v>3850.0</c:v>
                </c:pt>
                <c:pt idx="2844">
                  <c:v>3850.0</c:v>
                </c:pt>
                <c:pt idx="2845">
                  <c:v>3850.0</c:v>
                </c:pt>
                <c:pt idx="2846">
                  <c:v>3850.0</c:v>
                </c:pt>
                <c:pt idx="2847">
                  <c:v>3850.0</c:v>
                </c:pt>
                <c:pt idx="2848">
                  <c:v>3850.0</c:v>
                </c:pt>
                <c:pt idx="2849">
                  <c:v>3850.0</c:v>
                </c:pt>
                <c:pt idx="2850">
                  <c:v>3850.0</c:v>
                </c:pt>
                <c:pt idx="2851">
                  <c:v>3850.0</c:v>
                </c:pt>
                <c:pt idx="2852">
                  <c:v>3850.0</c:v>
                </c:pt>
                <c:pt idx="2853">
                  <c:v>3850.0</c:v>
                </c:pt>
                <c:pt idx="2854">
                  <c:v>3850.0</c:v>
                </c:pt>
                <c:pt idx="2855">
                  <c:v>3850.0</c:v>
                </c:pt>
                <c:pt idx="2856">
                  <c:v>3850.0</c:v>
                </c:pt>
                <c:pt idx="2857">
                  <c:v>3850.0</c:v>
                </c:pt>
                <c:pt idx="2858">
                  <c:v>3850.0</c:v>
                </c:pt>
                <c:pt idx="2859">
                  <c:v>3850.0</c:v>
                </c:pt>
                <c:pt idx="2860">
                  <c:v>3850.0</c:v>
                </c:pt>
                <c:pt idx="2861">
                  <c:v>3850.0</c:v>
                </c:pt>
                <c:pt idx="2862">
                  <c:v>3850.0</c:v>
                </c:pt>
                <c:pt idx="2863">
                  <c:v>3850.0</c:v>
                </c:pt>
                <c:pt idx="2864">
                  <c:v>3850.0</c:v>
                </c:pt>
                <c:pt idx="2865">
                  <c:v>3850.0</c:v>
                </c:pt>
                <c:pt idx="2866">
                  <c:v>3850.0</c:v>
                </c:pt>
                <c:pt idx="2867">
                  <c:v>3850.0</c:v>
                </c:pt>
                <c:pt idx="2868">
                  <c:v>3850.0</c:v>
                </c:pt>
                <c:pt idx="2869">
                  <c:v>3850.0</c:v>
                </c:pt>
                <c:pt idx="2870">
                  <c:v>3850.0</c:v>
                </c:pt>
                <c:pt idx="2871">
                  <c:v>3850.0</c:v>
                </c:pt>
                <c:pt idx="2872">
                  <c:v>3850.0</c:v>
                </c:pt>
                <c:pt idx="2873">
                  <c:v>3850.0</c:v>
                </c:pt>
                <c:pt idx="2874">
                  <c:v>3850.0</c:v>
                </c:pt>
                <c:pt idx="2875">
                  <c:v>3850.0</c:v>
                </c:pt>
                <c:pt idx="2876">
                  <c:v>3850.0</c:v>
                </c:pt>
                <c:pt idx="2877">
                  <c:v>3850.0</c:v>
                </c:pt>
                <c:pt idx="2878">
                  <c:v>3850.0</c:v>
                </c:pt>
                <c:pt idx="2879">
                  <c:v>3850.0</c:v>
                </c:pt>
                <c:pt idx="2880">
                  <c:v>3850.0</c:v>
                </c:pt>
                <c:pt idx="2881">
                  <c:v>3850.0</c:v>
                </c:pt>
                <c:pt idx="2882">
                  <c:v>3850.0</c:v>
                </c:pt>
                <c:pt idx="2883">
                  <c:v>3850.0</c:v>
                </c:pt>
                <c:pt idx="2884">
                  <c:v>3850.0</c:v>
                </c:pt>
                <c:pt idx="2885">
                  <c:v>3850.0</c:v>
                </c:pt>
                <c:pt idx="2886">
                  <c:v>3850.0</c:v>
                </c:pt>
                <c:pt idx="2887">
                  <c:v>3850.0</c:v>
                </c:pt>
                <c:pt idx="2888">
                  <c:v>3850.0</c:v>
                </c:pt>
                <c:pt idx="2889">
                  <c:v>3850.0</c:v>
                </c:pt>
                <c:pt idx="2890">
                  <c:v>3850.0</c:v>
                </c:pt>
                <c:pt idx="2891">
                  <c:v>3850.0</c:v>
                </c:pt>
                <c:pt idx="2892">
                  <c:v>3850.0</c:v>
                </c:pt>
                <c:pt idx="2893">
                  <c:v>3850.0</c:v>
                </c:pt>
                <c:pt idx="2894">
                  <c:v>3850.0</c:v>
                </c:pt>
                <c:pt idx="2895">
                  <c:v>3850.0</c:v>
                </c:pt>
                <c:pt idx="2896">
                  <c:v>3850.0</c:v>
                </c:pt>
                <c:pt idx="2897">
                  <c:v>3850.0</c:v>
                </c:pt>
                <c:pt idx="2898">
                  <c:v>3850.0</c:v>
                </c:pt>
                <c:pt idx="2899">
                  <c:v>3850.0</c:v>
                </c:pt>
                <c:pt idx="2900">
                  <c:v>3850.0</c:v>
                </c:pt>
                <c:pt idx="2901">
                  <c:v>3850.0</c:v>
                </c:pt>
                <c:pt idx="2902">
                  <c:v>3850.0</c:v>
                </c:pt>
                <c:pt idx="2903">
                  <c:v>3850.0</c:v>
                </c:pt>
                <c:pt idx="2904">
                  <c:v>3850.0</c:v>
                </c:pt>
                <c:pt idx="2905">
                  <c:v>3850.0</c:v>
                </c:pt>
                <c:pt idx="2906">
                  <c:v>3850.0</c:v>
                </c:pt>
                <c:pt idx="2907">
                  <c:v>3850.0</c:v>
                </c:pt>
                <c:pt idx="2908">
                  <c:v>3850.0</c:v>
                </c:pt>
                <c:pt idx="2909">
                  <c:v>3850.0</c:v>
                </c:pt>
                <c:pt idx="2910">
                  <c:v>3850.0</c:v>
                </c:pt>
                <c:pt idx="2911">
                  <c:v>3850.0</c:v>
                </c:pt>
                <c:pt idx="2912">
                  <c:v>3850.0</c:v>
                </c:pt>
                <c:pt idx="2913">
                  <c:v>3850.0</c:v>
                </c:pt>
                <c:pt idx="2914">
                  <c:v>3850.0</c:v>
                </c:pt>
                <c:pt idx="2915">
                  <c:v>3850.0</c:v>
                </c:pt>
                <c:pt idx="2916">
                  <c:v>3850.0</c:v>
                </c:pt>
                <c:pt idx="2917">
                  <c:v>3850.0</c:v>
                </c:pt>
                <c:pt idx="2918">
                  <c:v>3850.0</c:v>
                </c:pt>
                <c:pt idx="2919">
                  <c:v>3850.0</c:v>
                </c:pt>
                <c:pt idx="2920">
                  <c:v>3850.0</c:v>
                </c:pt>
                <c:pt idx="2921">
                  <c:v>3850.0</c:v>
                </c:pt>
                <c:pt idx="2922">
                  <c:v>3850.0</c:v>
                </c:pt>
                <c:pt idx="2923">
                  <c:v>3850.0</c:v>
                </c:pt>
                <c:pt idx="2924">
                  <c:v>3850.0</c:v>
                </c:pt>
                <c:pt idx="2925">
                  <c:v>3850.0</c:v>
                </c:pt>
                <c:pt idx="2926">
                  <c:v>3850.0</c:v>
                </c:pt>
                <c:pt idx="2927">
                  <c:v>3850.0</c:v>
                </c:pt>
                <c:pt idx="2928">
                  <c:v>3850.0</c:v>
                </c:pt>
                <c:pt idx="2929">
                  <c:v>3850.0</c:v>
                </c:pt>
                <c:pt idx="2930">
                  <c:v>3850.0</c:v>
                </c:pt>
                <c:pt idx="2931">
                  <c:v>3850.0</c:v>
                </c:pt>
                <c:pt idx="2932">
                  <c:v>3850.0</c:v>
                </c:pt>
                <c:pt idx="2933">
                  <c:v>3850.0</c:v>
                </c:pt>
                <c:pt idx="2934">
                  <c:v>3850.0</c:v>
                </c:pt>
                <c:pt idx="2935">
                  <c:v>3850.0</c:v>
                </c:pt>
                <c:pt idx="2936">
                  <c:v>3850.0</c:v>
                </c:pt>
                <c:pt idx="2937">
                  <c:v>3850.0</c:v>
                </c:pt>
                <c:pt idx="2938">
                  <c:v>3850.0</c:v>
                </c:pt>
                <c:pt idx="2939">
                  <c:v>3850.0</c:v>
                </c:pt>
                <c:pt idx="2940">
                  <c:v>3850.0</c:v>
                </c:pt>
                <c:pt idx="2941">
                  <c:v>3850.0</c:v>
                </c:pt>
                <c:pt idx="2942">
                  <c:v>3850.0</c:v>
                </c:pt>
                <c:pt idx="2943">
                  <c:v>3850.0</c:v>
                </c:pt>
                <c:pt idx="2944">
                  <c:v>3850.0</c:v>
                </c:pt>
                <c:pt idx="2945">
                  <c:v>3850.0</c:v>
                </c:pt>
                <c:pt idx="2946">
                  <c:v>3850.0</c:v>
                </c:pt>
                <c:pt idx="2947">
                  <c:v>3850.0</c:v>
                </c:pt>
                <c:pt idx="2948">
                  <c:v>3850.0</c:v>
                </c:pt>
                <c:pt idx="2949">
                  <c:v>3850.0</c:v>
                </c:pt>
                <c:pt idx="2950">
                  <c:v>3850.0</c:v>
                </c:pt>
                <c:pt idx="2951">
                  <c:v>3850.0</c:v>
                </c:pt>
                <c:pt idx="2952">
                  <c:v>3850.0</c:v>
                </c:pt>
                <c:pt idx="2953">
                  <c:v>3850.0</c:v>
                </c:pt>
                <c:pt idx="2954">
                  <c:v>3850.0</c:v>
                </c:pt>
                <c:pt idx="2955">
                  <c:v>3850.0</c:v>
                </c:pt>
                <c:pt idx="2956">
                  <c:v>3850.0</c:v>
                </c:pt>
                <c:pt idx="2957">
                  <c:v>3850.0</c:v>
                </c:pt>
                <c:pt idx="2958">
                  <c:v>3850.0</c:v>
                </c:pt>
                <c:pt idx="2959">
                  <c:v>3850.0</c:v>
                </c:pt>
                <c:pt idx="2960">
                  <c:v>3850.0</c:v>
                </c:pt>
                <c:pt idx="2961">
                  <c:v>3850.0</c:v>
                </c:pt>
                <c:pt idx="2962">
                  <c:v>3850.0</c:v>
                </c:pt>
                <c:pt idx="2963">
                  <c:v>3850.0</c:v>
                </c:pt>
                <c:pt idx="2964">
                  <c:v>3850.0</c:v>
                </c:pt>
                <c:pt idx="2965">
                  <c:v>3850.0</c:v>
                </c:pt>
                <c:pt idx="2966">
                  <c:v>3850.0</c:v>
                </c:pt>
                <c:pt idx="2967">
                  <c:v>3850.0</c:v>
                </c:pt>
                <c:pt idx="2968">
                  <c:v>3850.0</c:v>
                </c:pt>
                <c:pt idx="2969">
                  <c:v>3850.0</c:v>
                </c:pt>
                <c:pt idx="2970">
                  <c:v>3850.0</c:v>
                </c:pt>
                <c:pt idx="2971">
                  <c:v>3850.0</c:v>
                </c:pt>
                <c:pt idx="2972">
                  <c:v>3850.0</c:v>
                </c:pt>
                <c:pt idx="2973">
                  <c:v>3850.0</c:v>
                </c:pt>
                <c:pt idx="2974">
                  <c:v>3850.0</c:v>
                </c:pt>
                <c:pt idx="2975">
                  <c:v>3850.0</c:v>
                </c:pt>
                <c:pt idx="2976">
                  <c:v>3850.0</c:v>
                </c:pt>
                <c:pt idx="2977">
                  <c:v>3850.0</c:v>
                </c:pt>
                <c:pt idx="2978">
                  <c:v>3850.0</c:v>
                </c:pt>
                <c:pt idx="2979">
                  <c:v>3850.0</c:v>
                </c:pt>
                <c:pt idx="2980">
                  <c:v>3850.0</c:v>
                </c:pt>
                <c:pt idx="2981">
                  <c:v>3850.0</c:v>
                </c:pt>
                <c:pt idx="2982">
                  <c:v>3850.0</c:v>
                </c:pt>
                <c:pt idx="2983">
                  <c:v>3850.0</c:v>
                </c:pt>
                <c:pt idx="2984">
                  <c:v>3850.0</c:v>
                </c:pt>
                <c:pt idx="2985">
                  <c:v>3850.0</c:v>
                </c:pt>
                <c:pt idx="2986">
                  <c:v>3850.0</c:v>
                </c:pt>
                <c:pt idx="2987">
                  <c:v>3850.0</c:v>
                </c:pt>
                <c:pt idx="2988">
                  <c:v>3850.0</c:v>
                </c:pt>
                <c:pt idx="2989">
                  <c:v>3850.0</c:v>
                </c:pt>
                <c:pt idx="2990">
                  <c:v>3850.0</c:v>
                </c:pt>
                <c:pt idx="2991">
                  <c:v>3850.0</c:v>
                </c:pt>
                <c:pt idx="2992">
                  <c:v>3850.0</c:v>
                </c:pt>
                <c:pt idx="2993">
                  <c:v>3850.0</c:v>
                </c:pt>
                <c:pt idx="2994">
                  <c:v>3850.0</c:v>
                </c:pt>
                <c:pt idx="2995">
                  <c:v>3850.0</c:v>
                </c:pt>
                <c:pt idx="2996">
                  <c:v>3850.0</c:v>
                </c:pt>
                <c:pt idx="2997">
                  <c:v>3850.0</c:v>
                </c:pt>
                <c:pt idx="2998">
                  <c:v>3850.0</c:v>
                </c:pt>
                <c:pt idx="2999">
                  <c:v>3850.0</c:v>
                </c:pt>
                <c:pt idx="3000">
                  <c:v>3850.0</c:v>
                </c:pt>
                <c:pt idx="3001">
                  <c:v>3850.0</c:v>
                </c:pt>
                <c:pt idx="3002">
                  <c:v>3850.0</c:v>
                </c:pt>
                <c:pt idx="3003">
                  <c:v>3850.0</c:v>
                </c:pt>
                <c:pt idx="3004">
                  <c:v>3850.0</c:v>
                </c:pt>
                <c:pt idx="3005">
                  <c:v>3850.0</c:v>
                </c:pt>
                <c:pt idx="3006">
                  <c:v>3850.0</c:v>
                </c:pt>
                <c:pt idx="3007">
                  <c:v>3850.0</c:v>
                </c:pt>
                <c:pt idx="3008">
                  <c:v>3850.0</c:v>
                </c:pt>
                <c:pt idx="3009">
                  <c:v>3850.0</c:v>
                </c:pt>
                <c:pt idx="3010">
                  <c:v>3850.0</c:v>
                </c:pt>
                <c:pt idx="3011">
                  <c:v>3850.0</c:v>
                </c:pt>
                <c:pt idx="3012">
                  <c:v>3850.0</c:v>
                </c:pt>
                <c:pt idx="3013">
                  <c:v>3850.0</c:v>
                </c:pt>
                <c:pt idx="3014">
                  <c:v>3850.0</c:v>
                </c:pt>
                <c:pt idx="3015">
                  <c:v>3850.0</c:v>
                </c:pt>
                <c:pt idx="3016">
                  <c:v>3850.0</c:v>
                </c:pt>
                <c:pt idx="3017">
                  <c:v>3850.0</c:v>
                </c:pt>
                <c:pt idx="3018">
                  <c:v>3850.0</c:v>
                </c:pt>
                <c:pt idx="3019">
                  <c:v>3850.0</c:v>
                </c:pt>
                <c:pt idx="3020">
                  <c:v>3850.0</c:v>
                </c:pt>
                <c:pt idx="3021">
                  <c:v>3850.0</c:v>
                </c:pt>
                <c:pt idx="3022">
                  <c:v>3850.0</c:v>
                </c:pt>
                <c:pt idx="3023">
                  <c:v>3850.0</c:v>
                </c:pt>
                <c:pt idx="3024">
                  <c:v>3850.0</c:v>
                </c:pt>
                <c:pt idx="3025">
                  <c:v>3850.0</c:v>
                </c:pt>
                <c:pt idx="3026">
                  <c:v>3850.0</c:v>
                </c:pt>
                <c:pt idx="3027">
                  <c:v>3850.0</c:v>
                </c:pt>
                <c:pt idx="3028">
                  <c:v>3850.0</c:v>
                </c:pt>
                <c:pt idx="3029">
                  <c:v>3850.0</c:v>
                </c:pt>
                <c:pt idx="3030">
                  <c:v>3850.0</c:v>
                </c:pt>
                <c:pt idx="3031">
                  <c:v>3850.0</c:v>
                </c:pt>
                <c:pt idx="3032">
                  <c:v>3850.0</c:v>
                </c:pt>
                <c:pt idx="3033">
                  <c:v>3850.0</c:v>
                </c:pt>
                <c:pt idx="3034">
                  <c:v>3850.0</c:v>
                </c:pt>
                <c:pt idx="3035">
                  <c:v>3850.0</c:v>
                </c:pt>
                <c:pt idx="3036">
                  <c:v>3850.0</c:v>
                </c:pt>
                <c:pt idx="3037">
                  <c:v>3850.0</c:v>
                </c:pt>
                <c:pt idx="3038">
                  <c:v>3850.0</c:v>
                </c:pt>
                <c:pt idx="3039">
                  <c:v>3850.0</c:v>
                </c:pt>
                <c:pt idx="3040">
                  <c:v>3850.0</c:v>
                </c:pt>
                <c:pt idx="3041">
                  <c:v>3850.0</c:v>
                </c:pt>
                <c:pt idx="3042">
                  <c:v>3850.0</c:v>
                </c:pt>
                <c:pt idx="3043">
                  <c:v>3850.0</c:v>
                </c:pt>
                <c:pt idx="3044">
                  <c:v>3850.0</c:v>
                </c:pt>
                <c:pt idx="3045">
                  <c:v>3850.0</c:v>
                </c:pt>
                <c:pt idx="3046">
                  <c:v>3850.0</c:v>
                </c:pt>
                <c:pt idx="3047">
                  <c:v>3850.0</c:v>
                </c:pt>
                <c:pt idx="3048">
                  <c:v>3850.0</c:v>
                </c:pt>
                <c:pt idx="3049">
                  <c:v>3850.0</c:v>
                </c:pt>
                <c:pt idx="3050">
                  <c:v>3850.0</c:v>
                </c:pt>
                <c:pt idx="3051">
                  <c:v>3850.0</c:v>
                </c:pt>
                <c:pt idx="3052">
                  <c:v>3850.0</c:v>
                </c:pt>
                <c:pt idx="3053">
                  <c:v>3850.0</c:v>
                </c:pt>
                <c:pt idx="3054">
                  <c:v>3850.0</c:v>
                </c:pt>
                <c:pt idx="3055">
                  <c:v>3850.0</c:v>
                </c:pt>
                <c:pt idx="3056">
                  <c:v>3850.0</c:v>
                </c:pt>
                <c:pt idx="3057">
                  <c:v>3850.0</c:v>
                </c:pt>
                <c:pt idx="3058">
                  <c:v>3850.0</c:v>
                </c:pt>
                <c:pt idx="3059">
                  <c:v>3850.0</c:v>
                </c:pt>
                <c:pt idx="3060">
                  <c:v>3850.0</c:v>
                </c:pt>
                <c:pt idx="3061">
                  <c:v>3850.0</c:v>
                </c:pt>
                <c:pt idx="3062">
                  <c:v>3850.0</c:v>
                </c:pt>
                <c:pt idx="3063">
                  <c:v>3850.0</c:v>
                </c:pt>
                <c:pt idx="3064">
                  <c:v>3850.0</c:v>
                </c:pt>
                <c:pt idx="3065">
                  <c:v>3850.0</c:v>
                </c:pt>
                <c:pt idx="3066">
                  <c:v>3850.0</c:v>
                </c:pt>
                <c:pt idx="3067">
                  <c:v>3850.0</c:v>
                </c:pt>
                <c:pt idx="3068">
                  <c:v>3850.0</c:v>
                </c:pt>
                <c:pt idx="3127">
                  <c:v>3800.0</c:v>
                </c:pt>
                <c:pt idx="3128">
                  <c:v>3800.0</c:v>
                </c:pt>
                <c:pt idx="3129">
                  <c:v>3800.0</c:v>
                </c:pt>
                <c:pt idx="3130">
                  <c:v>3800.0</c:v>
                </c:pt>
                <c:pt idx="3131">
                  <c:v>3800.0</c:v>
                </c:pt>
                <c:pt idx="3132">
                  <c:v>3800.0</c:v>
                </c:pt>
                <c:pt idx="3133">
                  <c:v>3800.0</c:v>
                </c:pt>
                <c:pt idx="3134">
                  <c:v>3800.0</c:v>
                </c:pt>
                <c:pt idx="3135">
                  <c:v>3800.0</c:v>
                </c:pt>
                <c:pt idx="3136">
                  <c:v>3800.0</c:v>
                </c:pt>
                <c:pt idx="3137">
                  <c:v>3800.0</c:v>
                </c:pt>
                <c:pt idx="3138">
                  <c:v>3800.0</c:v>
                </c:pt>
                <c:pt idx="3139">
                  <c:v>3800.0</c:v>
                </c:pt>
                <c:pt idx="3140">
                  <c:v>3800.0</c:v>
                </c:pt>
                <c:pt idx="3141">
                  <c:v>3800.0</c:v>
                </c:pt>
                <c:pt idx="3142">
                  <c:v>3800.0</c:v>
                </c:pt>
                <c:pt idx="3143">
                  <c:v>3800.0</c:v>
                </c:pt>
                <c:pt idx="3144">
                  <c:v>3800.0</c:v>
                </c:pt>
                <c:pt idx="3145">
                  <c:v>3800.0</c:v>
                </c:pt>
                <c:pt idx="3146">
                  <c:v>3800.0</c:v>
                </c:pt>
                <c:pt idx="3147">
                  <c:v>3800.0</c:v>
                </c:pt>
                <c:pt idx="3148">
                  <c:v>3800.0</c:v>
                </c:pt>
                <c:pt idx="3149">
                  <c:v>3800.0</c:v>
                </c:pt>
                <c:pt idx="3150">
                  <c:v>3800.0</c:v>
                </c:pt>
                <c:pt idx="3151">
                  <c:v>3800.0</c:v>
                </c:pt>
                <c:pt idx="3152">
                  <c:v>3800.0</c:v>
                </c:pt>
                <c:pt idx="3153">
                  <c:v>3800.0</c:v>
                </c:pt>
                <c:pt idx="3154">
                  <c:v>3800.0</c:v>
                </c:pt>
                <c:pt idx="3155">
                  <c:v>3800.0</c:v>
                </c:pt>
                <c:pt idx="3156">
                  <c:v>3800.0</c:v>
                </c:pt>
                <c:pt idx="3157">
                  <c:v>3800.0</c:v>
                </c:pt>
                <c:pt idx="3158">
                  <c:v>3800.0</c:v>
                </c:pt>
                <c:pt idx="3159">
                  <c:v>3800.0</c:v>
                </c:pt>
                <c:pt idx="3160">
                  <c:v>3800.0</c:v>
                </c:pt>
                <c:pt idx="3161">
                  <c:v>3800.0</c:v>
                </c:pt>
                <c:pt idx="3162">
                  <c:v>3800.0</c:v>
                </c:pt>
                <c:pt idx="3163">
                  <c:v>3800.0</c:v>
                </c:pt>
                <c:pt idx="3164">
                  <c:v>3800.0</c:v>
                </c:pt>
                <c:pt idx="3165">
                  <c:v>3800.0</c:v>
                </c:pt>
                <c:pt idx="3166">
                  <c:v>3800.0</c:v>
                </c:pt>
                <c:pt idx="3167">
                  <c:v>3800.0</c:v>
                </c:pt>
                <c:pt idx="3168">
                  <c:v>3800.0</c:v>
                </c:pt>
                <c:pt idx="3169">
                  <c:v>3800.0</c:v>
                </c:pt>
                <c:pt idx="3170">
                  <c:v>3800.0</c:v>
                </c:pt>
                <c:pt idx="3171">
                  <c:v>3800.0</c:v>
                </c:pt>
                <c:pt idx="3172">
                  <c:v>3800.0</c:v>
                </c:pt>
                <c:pt idx="3173">
                  <c:v>3800.0</c:v>
                </c:pt>
                <c:pt idx="3174">
                  <c:v>3800.0</c:v>
                </c:pt>
                <c:pt idx="3175">
                  <c:v>3800.0</c:v>
                </c:pt>
                <c:pt idx="3176">
                  <c:v>3800.0</c:v>
                </c:pt>
                <c:pt idx="3177">
                  <c:v>3800.0</c:v>
                </c:pt>
                <c:pt idx="3178">
                  <c:v>3800.0</c:v>
                </c:pt>
                <c:pt idx="3179">
                  <c:v>3800.0</c:v>
                </c:pt>
                <c:pt idx="3180">
                  <c:v>3800.0</c:v>
                </c:pt>
                <c:pt idx="3181">
                  <c:v>3800.0</c:v>
                </c:pt>
                <c:pt idx="3182">
                  <c:v>3800.0</c:v>
                </c:pt>
                <c:pt idx="3183">
                  <c:v>3800.0</c:v>
                </c:pt>
                <c:pt idx="3184">
                  <c:v>3800.0</c:v>
                </c:pt>
                <c:pt idx="3185">
                  <c:v>3800.0</c:v>
                </c:pt>
                <c:pt idx="3186">
                  <c:v>3800.0</c:v>
                </c:pt>
                <c:pt idx="3187">
                  <c:v>3800.0</c:v>
                </c:pt>
                <c:pt idx="3188">
                  <c:v>3800.0</c:v>
                </c:pt>
                <c:pt idx="3189">
                  <c:v>3800.0</c:v>
                </c:pt>
                <c:pt idx="3190">
                  <c:v>3800.0</c:v>
                </c:pt>
                <c:pt idx="3191">
                  <c:v>3800.0</c:v>
                </c:pt>
                <c:pt idx="3192">
                  <c:v>3800.0</c:v>
                </c:pt>
                <c:pt idx="3193">
                  <c:v>3800.0</c:v>
                </c:pt>
                <c:pt idx="3194">
                  <c:v>3800.0</c:v>
                </c:pt>
                <c:pt idx="3195">
                  <c:v>3800.0</c:v>
                </c:pt>
                <c:pt idx="3196">
                  <c:v>3800.0</c:v>
                </c:pt>
                <c:pt idx="3197">
                  <c:v>3800.0</c:v>
                </c:pt>
                <c:pt idx="3198">
                  <c:v>3800.0</c:v>
                </c:pt>
                <c:pt idx="3199">
                  <c:v>3800.0</c:v>
                </c:pt>
                <c:pt idx="3200">
                  <c:v>3800.0</c:v>
                </c:pt>
                <c:pt idx="3201">
                  <c:v>3800.0</c:v>
                </c:pt>
                <c:pt idx="3202">
                  <c:v>3800.0</c:v>
                </c:pt>
                <c:pt idx="3203">
                  <c:v>3800.0</c:v>
                </c:pt>
                <c:pt idx="3204">
                  <c:v>3800.0</c:v>
                </c:pt>
                <c:pt idx="3205">
                  <c:v>3800.0</c:v>
                </c:pt>
                <c:pt idx="3206">
                  <c:v>3800.0</c:v>
                </c:pt>
                <c:pt idx="3207">
                  <c:v>3800.0</c:v>
                </c:pt>
                <c:pt idx="3208">
                  <c:v>3800.0</c:v>
                </c:pt>
                <c:pt idx="3209">
                  <c:v>3800.0</c:v>
                </c:pt>
                <c:pt idx="3210">
                  <c:v>3800.0</c:v>
                </c:pt>
                <c:pt idx="3211">
                  <c:v>3800.0</c:v>
                </c:pt>
                <c:pt idx="3212">
                  <c:v>3800.0</c:v>
                </c:pt>
                <c:pt idx="3213">
                  <c:v>3800.0</c:v>
                </c:pt>
                <c:pt idx="3214">
                  <c:v>3800.0</c:v>
                </c:pt>
                <c:pt idx="3215">
                  <c:v>3800.0</c:v>
                </c:pt>
                <c:pt idx="3216">
                  <c:v>3800.0</c:v>
                </c:pt>
                <c:pt idx="3217">
                  <c:v>3800.0</c:v>
                </c:pt>
                <c:pt idx="3218">
                  <c:v>3800.0</c:v>
                </c:pt>
                <c:pt idx="3219">
                  <c:v>3800.0</c:v>
                </c:pt>
                <c:pt idx="3220">
                  <c:v>3800.0</c:v>
                </c:pt>
                <c:pt idx="3221">
                  <c:v>3800.0</c:v>
                </c:pt>
                <c:pt idx="3222">
                  <c:v>3800.0</c:v>
                </c:pt>
                <c:pt idx="3223">
                  <c:v>3800.0</c:v>
                </c:pt>
                <c:pt idx="3224">
                  <c:v>3800.0</c:v>
                </c:pt>
                <c:pt idx="3225">
                  <c:v>3800.0</c:v>
                </c:pt>
                <c:pt idx="3226">
                  <c:v>3800.0</c:v>
                </c:pt>
                <c:pt idx="3227">
                  <c:v>3800.0</c:v>
                </c:pt>
                <c:pt idx="3228">
                  <c:v>3800.0</c:v>
                </c:pt>
                <c:pt idx="3229">
                  <c:v>3800.0</c:v>
                </c:pt>
                <c:pt idx="3230">
                  <c:v>3800.0</c:v>
                </c:pt>
                <c:pt idx="3231">
                  <c:v>3800.0</c:v>
                </c:pt>
                <c:pt idx="3232">
                  <c:v>3800.0</c:v>
                </c:pt>
                <c:pt idx="3233">
                  <c:v>3800.0</c:v>
                </c:pt>
                <c:pt idx="3234">
                  <c:v>3800.0</c:v>
                </c:pt>
                <c:pt idx="3235">
                  <c:v>3800.0</c:v>
                </c:pt>
                <c:pt idx="3236">
                  <c:v>3800.0</c:v>
                </c:pt>
                <c:pt idx="3237">
                  <c:v>3800.0</c:v>
                </c:pt>
                <c:pt idx="3238">
                  <c:v>3800.0</c:v>
                </c:pt>
                <c:pt idx="3239">
                  <c:v>3800.0</c:v>
                </c:pt>
                <c:pt idx="3240">
                  <c:v>3800.0</c:v>
                </c:pt>
                <c:pt idx="3241">
                  <c:v>3800.0</c:v>
                </c:pt>
                <c:pt idx="3242">
                  <c:v>3800.0</c:v>
                </c:pt>
                <c:pt idx="3243">
                  <c:v>3800.0</c:v>
                </c:pt>
                <c:pt idx="3244">
                  <c:v>3800.0</c:v>
                </c:pt>
                <c:pt idx="3245">
                  <c:v>3800.0</c:v>
                </c:pt>
                <c:pt idx="3246">
                  <c:v>3800.0</c:v>
                </c:pt>
                <c:pt idx="3247">
                  <c:v>3800.0</c:v>
                </c:pt>
                <c:pt idx="3248">
                  <c:v>3800.0</c:v>
                </c:pt>
                <c:pt idx="3249">
                  <c:v>3800.0</c:v>
                </c:pt>
                <c:pt idx="3250">
                  <c:v>3800.0</c:v>
                </c:pt>
                <c:pt idx="3251">
                  <c:v>3800.0</c:v>
                </c:pt>
                <c:pt idx="3252">
                  <c:v>3800.0</c:v>
                </c:pt>
                <c:pt idx="3253">
                  <c:v>3800.0</c:v>
                </c:pt>
                <c:pt idx="3254">
                  <c:v>3800.0</c:v>
                </c:pt>
                <c:pt idx="3255">
                  <c:v>3800.0</c:v>
                </c:pt>
                <c:pt idx="3256">
                  <c:v>3800.0</c:v>
                </c:pt>
                <c:pt idx="3257">
                  <c:v>3800.0</c:v>
                </c:pt>
                <c:pt idx="3258">
                  <c:v>3800.0</c:v>
                </c:pt>
                <c:pt idx="3259">
                  <c:v>3800.0</c:v>
                </c:pt>
                <c:pt idx="3260">
                  <c:v>3800.0</c:v>
                </c:pt>
                <c:pt idx="3261">
                  <c:v>3800.0</c:v>
                </c:pt>
                <c:pt idx="3262">
                  <c:v>3800.0</c:v>
                </c:pt>
                <c:pt idx="3263">
                  <c:v>3800.0</c:v>
                </c:pt>
                <c:pt idx="3264">
                  <c:v>3800.0</c:v>
                </c:pt>
                <c:pt idx="3265">
                  <c:v>3800.0</c:v>
                </c:pt>
                <c:pt idx="3266">
                  <c:v>3800.0</c:v>
                </c:pt>
                <c:pt idx="3267">
                  <c:v>3800.0</c:v>
                </c:pt>
                <c:pt idx="3268">
                  <c:v>3800.0</c:v>
                </c:pt>
                <c:pt idx="3269">
                  <c:v>3800.0</c:v>
                </c:pt>
                <c:pt idx="3270">
                  <c:v>3800.0</c:v>
                </c:pt>
                <c:pt idx="3271">
                  <c:v>3800.0</c:v>
                </c:pt>
                <c:pt idx="3272">
                  <c:v>3800.0</c:v>
                </c:pt>
                <c:pt idx="3273">
                  <c:v>3800.0</c:v>
                </c:pt>
                <c:pt idx="3274">
                  <c:v>3800.0</c:v>
                </c:pt>
                <c:pt idx="3275">
                  <c:v>3800.0</c:v>
                </c:pt>
                <c:pt idx="3276">
                  <c:v>3800.0</c:v>
                </c:pt>
                <c:pt idx="3277">
                  <c:v>3800.0</c:v>
                </c:pt>
                <c:pt idx="3278">
                  <c:v>3800.0</c:v>
                </c:pt>
                <c:pt idx="3279">
                  <c:v>3800.0</c:v>
                </c:pt>
                <c:pt idx="3280">
                  <c:v>3800.0</c:v>
                </c:pt>
                <c:pt idx="3281">
                  <c:v>3800.0</c:v>
                </c:pt>
                <c:pt idx="3282">
                  <c:v>3800.0</c:v>
                </c:pt>
                <c:pt idx="3283">
                  <c:v>3800.0</c:v>
                </c:pt>
                <c:pt idx="3284">
                  <c:v>3800.0</c:v>
                </c:pt>
                <c:pt idx="3285">
                  <c:v>3800.0</c:v>
                </c:pt>
                <c:pt idx="3286">
                  <c:v>3800.0</c:v>
                </c:pt>
                <c:pt idx="3287">
                  <c:v>3800.0</c:v>
                </c:pt>
                <c:pt idx="3288">
                  <c:v>3800.0</c:v>
                </c:pt>
                <c:pt idx="3289">
                  <c:v>3800.0</c:v>
                </c:pt>
                <c:pt idx="3290">
                  <c:v>3800.0</c:v>
                </c:pt>
                <c:pt idx="3291">
                  <c:v>3800.0</c:v>
                </c:pt>
                <c:pt idx="3292">
                  <c:v>3800.0</c:v>
                </c:pt>
                <c:pt idx="3293">
                  <c:v>3800.0</c:v>
                </c:pt>
                <c:pt idx="3294">
                  <c:v>3800.0</c:v>
                </c:pt>
                <c:pt idx="3295">
                  <c:v>3800.0</c:v>
                </c:pt>
                <c:pt idx="3296">
                  <c:v>3800.0</c:v>
                </c:pt>
                <c:pt idx="3297">
                  <c:v>3800.0</c:v>
                </c:pt>
                <c:pt idx="3298">
                  <c:v>3800.0</c:v>
                </c:pt>
                <c:pt idx="3299">
                  <c:v>3800.0</c:v>
                </c:pt>
                <c:pt idx="3300">
                  <c:v>3800.0</c:v>
                </c:pt>
                <c:pt idx="3301">
                  <c:v>3800.0</c:v>
                </c:pt>
                <c:pt idx="3302">
                  <c:v>3800.0</c:v>
                </c:pt>
                <c:pt idx="3303">
                  <c:v>3800.0</c:v>
                </c:pt>
                <c:pt idx="3304">
                  <c:v>3800.0</c:v>
                </c:pt>
                <c:pt idx="3305">
                  <c:v>3800.0</c:v>
                </c:pt>
                <c:pt idx="3306">
                  <c:v>3800.0</c:v>
                </c:pt>
                <c:pt idx="3307">
                  <c:v>3800.0</c:v>
                </c:pt>
                <c:pt idx="3308">
                  <c:v>3800.0</c:v>
                </c:pt>
                <c:pt idx="3309">
                  <c:v>3800.0</c:v>
                </c:pt>
                <c:pt idx="3310">
                  <c:v>3800.0</c:v>
                </c:pt>
                <c:pt idx="3311">
                  <c:v>3800.0</c:v>
                </c:pt>
                <c:pt idx="3312">
                  <c:v>3800.0</c:v>
                </c:pt>
                <c:pt idx="3313">
                  <c:v>3800.0</c:v>
                </c:pt>
                <c:pt idx="3314">
                  <c:v>3800.0</c:v>
                </c:pt>
                <c:pt idx="3315">
                  <c:v>3800.0</c:v>
                </c:pt>
                <c:pt idx="3316">
                  <c:v>3800.0</c:v>
                </c:pt>
                <c:pt idx="3317">
                  <c:v>3800.0</c:v>
                </c:pt>
                <c:pt idx="3318">
                  <c:v>3800.0</c:v>
                </c:pt>
                <c:pt idx="3319">
                  <c:v>3800.0</c:v>
                </c:pt>
                <c:pt idx="3320">
                  <c:v>3800.0</c:v>
                </c:pt>
                <c:pt idx="3321">
                  <c:v>3800.0</c:v>
                </c:pt>
                <c:pt idx="3322">
                  <c:v>3800.0</c:v>
                </c:pt>
                <c:pt idx="3323">
                  <c:v>3800.0</c:v>
                </c:pt>
                <c:pt idx="3324">
                  <c:v>3800.0</c:v>
                </c:pt>
                <c:pt idx="3325">
                  <c:v>3800.0</c:v>
                </c:pt>
                <c:pt idx="3326">
                  <c:v>3800.0</c:v>
                </c:pt>
                <c:pt idx="3327">
                  <c:v>3800.0</c:v>
                </c:pt>
                <c:pt idx="3328">
                  <c:v>3800.0</c:v>
                </c:pt>
              </c:numCache>
            </c:numRef>
          </c:yVal>
        </c:ser>
        <c:axId val="1299095672"/>
        <c:axId val="1113550152"/>
      </c:scatterChart>
      <c:valAx>
        <c:axId val="1299095672"/>
        <c:scaling>
          <c:orientation val="maxMin"/>
          <c:max val="3500.0"/>
          <c:min val="0.0"/>
        </c:scaling>
        <c:axPos val="b"/>
        <c:title>
          <c:tx>
            <c:rich>
              <a:bodyPr/>
              <a:lstStyle/>
              <a:p>
                <a:pPr>
                  <a:defRPr/>
                </a:pPr>
                <a:r>
                  <a:rPr lang="en-US"/>
                  <a:t>Distance From Toe (ft)</a:t>
                </a:r>
              </a:p>
            </c:rich>
          </c:tx>
          <c:layout/>
        </c:title>
        <c:numFmt formatCode="General" sourceLinked="1"/>
        <c:majorTickMark val="cross"/>
        <c:minorTickMark val="in"/>
        <c:tickLblPos val="nextTo"/>
        <c:crossAx val="1113550152"/>
        <c:crosses val="autoZero"/>
        <c:crossBetween val="midCat"/>
        <c:majorUnit val="500.0"/>
        <c:minorUnit val="100.0"/>
      </c:valAx>
      <c:valAx>
        <c:axId val="1113550152"/>
        <c:scaling>
          <c:orientation val="minMax"/>
          <c:max val="5500.0"/>
          <c:min val="3500.0"/>
        </c:scaling>
        <c:axPos val="r"/>
        <c:majorGridlines/>
        <c:title>
          <c:tx>
            <c:rich>
              <a:bodyPr/>
              <a:lstStyle/>
              <a:p>
                <a:pPr>
                  <a:defRPr/>
                </a:pPr>
                <a:r>
                  <a:rPr lang="en-US"/>
                  <a:t>ISIP (psi)</a:t>
                </a:r>
              </a:p>
            </c:rich>
          </c:tx>
          <c:layout/>
        </c:title>
        <c:numFmt formatCode="General" sourceLinked="1"/>
        <c:majorTickMark val="cross"/>
        <c:minorTickMark val="in"/>
        <c:tickLblPos val="nextTo"/>
        <c:crossAx val="1299095672"/>
        <c:crosses val="autoZero"/>
        <c:crossBetween val="midCat"/>
      </c:valAx>
      <c:spPr>
        <a:ln>
          <a:solidFill>
            <a:schemeClr val="tx1"/>
          </a:solidFill>
        </a:ln>
      </c:spPr>
    </c:plotArea>
    <c:legend>
      <c:legendPos val="r"/>
      <c:layout>
        <c:manualLayout>
          <c:xMode val="edge"/>
          <c:yMode val="edge"/>
          <c:x val="0.788391233946537"/>
          <c:y val="0.305015006035638"/>
          <c:w val="0.165279857835142"/>
          <c:h val="0.339336855045023"/>
        </c:manualLayout>
      </c:layout>
    </c:legend>
    <c:plotVisOnly val="1"/>
  </c:chart>
  <c:txPr>
    <a:bodyPr/>
    <a:lstStyle/>
    <a:p>
      <a:pPr>
        <a:defRPr sz="15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88.wmf"/><Relationship Id="rId2" Type="http://schemas.openxmlformats.org/officeDocument/2006/relationships/image" Target="../media/image8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4.wmf"/><Relationship Id="rId2" Type="http://schemas.openxmlformats.org/officeDocument/2006/relationships/image" Target="../media/image9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0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28941C-4A3B-634B-AE96-F83AB540D392}" type="datetimeFigureOut">
              <a:rPr lang="en-US" smtClean="0"/>
              <a:pPr/>
              <a:t>12/10/11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65EB42-AC99-3C4A-BCCF-1228E55C1FE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1</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pPr>
              <a:spcBef>
                <a:spcPct val="0"/>
              </a:spcBef>
            </a:pPr>
            <a:endParaRPr lang="en-US"/>
          </a:p>
        </p:txBody>
      </p:sp>
      <p:sp>
        <p:nvSpPr>
          <p:cNvPr id="5120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anchor="b">
            <a:prstTxWarp prst="textNoShape">
              <a:avLst/>
            </a:prstTxWarp>
          </a:bodyPr>
          <a:lstStyle/>
          <a:p>
            <a:pPr algn="r"/>
            <a:fld id="{70CA8F48-0E77-D54A-9EE3-2CF8980F0CB6}" type="slidenum">
              <a:rPr lang="en-US" sz="1200">
                <a:latin typeface="Calibri" charset="0"/>
              </a:rPr>
              <a:pPr algn="r"/>
              <a:t>20</a:t>
            </a:fld>
            <a:endParaRPr lang="en-US" sz="1200">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1945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CDF734-F956-8E44-B41B-6156BFFAA803}" type="slidenum">
              <a:rPr lang="en-US" sz="1200">
                <a:latin typeface="Calibri" charset="0"/>
              </a:rPr>
              <a:pPr algn="r"/>
              <a:t>21</a:t>
            </a:fld>
            <a:endParaRPr lang="en-US" sz="1200">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pPr>
              <a:spcBef>
                <a:spcPct val="0"/>
              </a:spcBef>
            </a:pPr>
            <a:endParaRPr lang="en-US"/>
          </a:p>
        </p:txBody>
      </p:sp>
      <p:sp>
        <p:nvSpPr>
          <p:cNvPr id="65540"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anchor="b">
            <a:prstTxWarp prst="textNoShape">
              <a:avLst/>
            </a:prstTxWarp>
          </a:bodyPr>
          <a:lstStyle/>
          <a:p>
            <a:pPr algn="r"/>
            <a:fld id="{945AE31E-75B0-2547-A45C-9094075DCEF5}" type="slidenum">
              <a:rPr lang="en-US" sz="1200">
                <a:latin typeface="Calibri" charset="0"/>
              </a:rPr>
              <a:pPr algn="r"/>
              <a:t>23</a:t>
            </a:fld>
            <a:endParaRPr lang="en-US" sz="120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pPr>
              <a:spcBef>
                <a:spcPct val="0"/>
              </a:spcBef>
            </a:pPr>
            <a:endParaRPr lang="en-US"/>
          </a:p>
        </p:txBody>
      </p:sp>
      <p:sp>
        <p:nvSpPr>
          <p:cNvPr id="69636"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anchor="b">
            <a:prstTxWarp prst="textNoShape">
              <a:avLst/>
            </a:prstTxWarp>
          </a:bodyPr>
          <a:lstStyle/>
          <a:p>
            <a:pPr algn="r"/>
            <a:fld id="{A17AADB5-9A4E-FE48-A159-2D26BC7ACB89}" type="slidenum">
              <a:rPr lang="en-US" sz="1200">
                <a:latin typeface="Calibri" charset="0"/>
              </a:rPr>
              <a:pPr algn="r"/>
              <a:t>25</a:t>
            </a:fld>
            <a:endParaRPr lang="en-US" sz="1200">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cs typeface="MS PGothic"/>
            </a:endParaRPr>
          </a:p>
        </p:txBody>
      </p:sp>
      <p:sp>
        <p:nvSpPr>
          <p:cNvPr id="296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F6464B8-A6A7-45B0-9778-B92FA660427B}" type="slidenum">
              <a:rPr kumimoji="1" lang="en-US" altLang="ja-JP" sz="1200">
                <a:cs typeface="MS PGothic"/>
              </a:rPr>
              <a:pPr algn="r"/>
              <a:t>30</a:t>
            </a:fld>
            <a:endParaRPr kumimoji="1" lang="en-US" altLang="ja-JP" sz="1200">
              <a:cs typeface="MS P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32</a:t>
            </a:fld>
            <a:endParaRPr kumimoji="1" lang="en-US" altLang="ja-JP" sz="1200">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80C386A-A17D-824F-89AA-A752FFF62A30}" type="slidenum">
              <a:rPr lang="en-US"/>
              <a:pPr/>
              <a:t>33</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buFontTx/>
              <a:buChar char="•"/>
            </a:pPr>
            <a:r>
              <a:rPr lang="en-US" sz="1400" b="1" dirty="0"/>
              <a:t>Widely distributed gas and recently oil/liquid rich </a:t>
            </a:r>
            <a:r>
              <a:rPr lang="en-US" sz="1400" b="1" dirty="0" smtClean="0"/>
              <a:t>plays</a:t>
            </a:r>
            <a:endParaRPr lang="en-US" sz="1400" b="1"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4C9862C-EA00-5244-A502-814A6C105287}" type="slidenum">
              <a:rPr lang="en-US"/>
              <a:pPr/>
              <a:t>34</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buFontTx/>
              <a:buChar char="•"/>
            </a:pPr>
            <a:r>
              <a:rPr lang="en-US" sz="1400" b="1" dirty="0"/>
              <a:t>Subtle variations can = very large differences in commerciality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35</a:t>
            </a:fld>
            <a:endParaRPr kumimoji="1" lang="en-US" altLang="ja-JP" sz="1200">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36</a:t>
            </a:fld>
            <a:endParaRPr kumimoji="1" lang="en-US" altLang="ja-JP" sz="1200">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7A2ED829-405D-1E4F-BD19-ECB2E0B1AC79}" type="slidenum">
              <a:rPr lang="en-US"/>
              <a:pPr/>
              <a:t>2</a:t>
            </a:fld>
            <a:endParaRPr 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37</a:t>
            </a:fld>
            <a:endParaRPr kumimoji="1" lang="en-US" altLang="ja-JP" sz="1200">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38</a:t>
            </a:fld>
            <a:endParaRPr kumimoji="1" lang="en-US" altLang="ja-JP" sz="1200">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40</a:t>
            </a:fld>
            <a:endParaRPr kumimoji="1" lang="en-US" altLang="ja-JP" sz="1200">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41</a:t>
            </a:fld>
            <a:endParaRPr kumimoji="1" lang="en-US" altLang="ja-JP" sz="1200">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42</a:t>
            </a:fld>
            <a:endParaRPr kumimoji="1" lang="en-US" altLang="ja-JP" sz="1200">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44</a:t>
            </a:fld>
            <a:endParaRPr kumimoji="1" lang="en-US" altLang="ja-JP" sz="1200">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46</a:t>
            </a:fld>
            <a:endParaRPr kumimoji="1" lang="en-US" altLang="ja-JP" sz="1200">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59</a:t>
            </a:fld>
            <a:endParaRPr kumimoji="1" lang="en-US" altLang="ja-JP" sz="1200">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xfrm>
            <a:off x="1143000" y="687388"/>
            <a:ext cx="4572000" cy="3429000"/>
          </a:xfrm>
          <a:ln/>
        </p:spPr>
      </p:sp>
      <p:sp>
        <p:nvSpPr>
          <p:cNvPr id="33794" name="Notes Placeholder 2"/>
          <p:cNvSpPr>
            <a:spLocks noGrp="1"/>
          </p:cNvSpPr>
          <p:nvPr>
            <p:ph type="body" idx="1"/>
          </p:nvPr>
        </p:nvSpPr>
        <p:spPr>
          <a:noFill/>
          <a:ln/>
        </p:spPr>
        <p:txBody>
          <a:bodyPr lIns="91440" tIns="45720" rIns="91440" bIns="45720"/>
          <a:lstStyle/>
          <a:p>
            <a:pPr>
              <a:spcBef>
                <a:spcPct val="0"/>
              </a:spcBef>
            </a:pPr>
            <a:r>
              <a:rPr lang="en-US" smtClean="0"/>
              <a:t>Baker Hughes and BJ Services has participated in X% of Marcellus wells over the past X years.  </a:t>
            </a:r>
          </a:p>
          <a:p>
            <a:pPr>
              <a:spcBef>
                <a:spcPct val="0"/>
              </a:spcBef>
            </a:pPr>
            <a:endParaRPr lang="en-US" smtClean="0">
              <a:solidFill>
                <a:srgbClr val="C00000"/>
              </a:solidFill>
            </a:endParaRPr>
          </a:p>
          <a:p>
            <a:pPr>
              <a:spcBef>
                <a:spcPct val="0"/>
              </a:spcBef>
            </a:pPr>
            <a:r>
              <a:rPr lang="en-US" smtClean="0"/>
              <a:t>Currently, products and services are ordered on a well by well basis. Many of the product and services are selected independently of other phases of the well process. The right choices with the right applications create a lasting impact on getting more value out of your asset. Baker Hughes can bring value to your asset by selecting the right products and services to maximize reservoir value.</a:t>
            </a:r>
          </a:p>
          <a:p>
            <a:pPr>
              <a:spcBef>
                <a:spcPct val="0"/>
              </a:spcBef>
            </a:pPr>
            <a:endParaRPr lang="en-US" sz="600" smtClean="0"/>
          </a:p>
          <a:p>
            <a:pPr>
              <a:spcBef>
                <a:spcPct val="0"/>
              </a:spcBef>
            </a:pPr>
            <a:r>
              <a:rPr lang="en-US" smtClean="0"/>
              <a:t>We can continue to add value with this current approach, but have a lot more to offer.</a:t>
            </a:r>
          </a:p>
          <a:p>
            <a:pPr>
              <a:spcBef>
                <a:spcPct val="0"/>
              </a:spcBef>
            </a:pPr>
            <a:endParaRPr lang="en-US" sz="600" smtClean="0">
              <a:solidFill>
                <a:srgbClr val="FF6600"/>
              </a:solidFill>
            </a:endParaRPr>
          </a:p>
          <a:p>
            <a:pPr>
              <a:spcBef>
                <a:spcPct val="0"/>
              </a:spcBef>
            </a:pPr>
            <a:r>
              <a:rPr lang="en-US" smtClean="0">
                <a:solidFill>
                  <a:srgbClr val="FF6600"/>
                </a:solidFill>
              </a:rPr>
              <a:t>Because BHI &amp; BJ Services have expertise though out the asset life, we are uniquely positioned as the partner of choice with (Customer). The earlier we are involved in your asset, the more we have to offer. </a:t>
            </a:r>
          </a:p>
          <a:p>
            <a:endParaRPr lang="en-US" smtClean="0">
              <a:latin typeface="Tahoma" pitchFamily="34" charset="0"/>
            </a:endParaRPr>
          </a:p>
          <a:p>
            <a:r>
              <a:rPr lang="en-US" smtClean="0">
                <a:latin typeface="Tahoma" pitchFamily="34" charset="0"/>
              </a:rPr>
              <a:t>Baker Hughes now has the capability to offer a multi-disciplined approach to enhance your recovery and maximize the value over the life of your resource. </a:t>
            </a:r>
            <a:endParaRPr lang="en-US" smtClean="0">
              <a:solidFill>
                <a:srgbClr val="FF6600"/>
              </a:solidFill>
            </a:endParaRPr>
          </a:p>
          <a:p>
            <a:pPr>
              <a:spcBef>
                <a:spcPct val="0"/>
              </a:spcBef>
            </a:pPr>
            <a:endParaRPr lang="en-US" smtClean="0">
              <a:solidFill>
                <a:srgbClr val="FF6600"/>
              </a:solidFill>
            </a:endParaRPr>
          </a:p>
        </p:txBody>
      </p:sp>
      <p:sp>
        <p:nvSpPr>
          <p:cNvPr id="33795" name="Slide Number Placeholder 3"/>
          <p:cNvSpPr txBox="1">
            <a:spLocks noGrp="1"/>
          </p:cNvSpPr>
          <p:nvPr/>
        </p:nvSpPr>
        <p:spPr bwMode="auto">
          <a:xfrm>
            <a:off x="3884839" y="8685611"/>
            <a:ext cx="2972027" cy="456406"/>
          </a:xfrm>
          <a:prstGeom prst="rect">
            <a:avLst/>
          </a:prstGeom>
          <a:noFill/>
          <a:ln w="9525">
            <a:noFill/>
            <a:miter lim="800000"/>
            <a:headEnd/>
            <a:tailEnd/>
          </a:ln>
        </p:spPr>
        <p:txBody>
          <a:bodyPr anchor="b"/>
          <a:lstStyle/>
          <a:p>
            <a:pPr algn="r"/>
            <a:fld id="{181F2315-DB93-4E14-9065-800F60B0DB09}" type="slidenum">
              <a:rPr lang="en-US" sz="1200">
                <a:solidFill>
                  <a:srgbClr val="000000"/>
                </a:solidFill>
                <a:ea typeface="ＭＳ Ｐゴシック" charset="-128"/>
              </a:rPr>
              <a:pPr algn="r"/>
              <a:t>6</a:t>
            </a:fld>
            <a:endParaRPr lang="en-US" sz="1200">
              <a:solidFill>
                <a:srgbClr val="000000"/>
              </a:solidFill>
              <a:ea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2402" name="Slide Image Placeholder 1"/>
          <p:cNvSpPr>
            <a:spLocks noGrp="1" noRot="1" noChangeAspect="1"/>
          </p:cNvSpPr>
          <p:nvPr>
            <p:ph type="sldImg"/>
          </p:nvPr>
        </p:nvSpPr>
        <p:spPr>
          <a:ln/>
        </p:spPr>
      </p:sp>
      <p:sp>
        <p:nvSpPr>
          <p:cNvPr id="102403" name="Notes Placeholder 2"/>
          <p:cNvSpPr>
            <a:spLocks noGrp="1"/>
          </p:cNvSpPr>
          <p:nvPr>
            <p:ph type="body" idx="1"/>
          </p:nvPr>
        </p:nvSpPr>
        <p:spPr>
          <a:noFill/>
          <a:ln/>
        </p:spPr>
        <p:txBody>
          <a:bodyPr/>
          <a:lstStyle/>
          <a:p>
            <a:endParaRPr lang="en-US"/>
          </a:p>
        </p:txBody>
      </p:sp>
      <p:sp>
        <p:nvSpPr>
          <p:cNvPr id="102404" name="Slide Number Placeholder 3"/>
          <p:cNvSpPr>
            <a:spLocks noGrp="1"/>
          </p:cNvSpPr>
          <p:nvPr>
            <p:ph type="sldNum" sz="quarter" idx="5"/>
          </p:nvPr>
        </p:nvSpPr>
        <p:spPr>
          <a:noFill/>
        </p:spPr>
        <p:txBody>
          <a:bodyPr/>
          <a:lstStyle/>
          <a:p>
            <a:fld id="{57019805-379A-BC4D-AD6E-EC8CE1135E23}" type="slidenum">
              <a:rPr lang="en-US" smtClean="0"/>
              <a:pPr/>
              <a:t>61</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Slide Image Placeholder 1"/>
          <p:cNvSpPr>
            <a:spLocks noGrp="1" noRot="1" noChangeAspect="1"/>
          </p:cNvSpPr>
          <p:nvPr>
            <p:ph type="sldImg"/>
          </p:nvPr>
        </p:nvSpPr>
        <p:spPr>
          <a:ln/>
        </p:spPr>
      </p:sp>
      <p:sp>
        <p:nvSpPr>
          <p:cNvPr id="105475" name="Notes Placeholder 2"/>
          <p:cNvSpPr>
            <a:spLocks noGrp="1"/>
          </p:cNvSpPr>
          <p:nvPr>
            <p:ph type="body" idx="1"/>
          </p:nvPr>
        </p:nvSpPr>
        <p:spPr>
          <a:noFill/>
          <a:ln/>
        </p:spPr>
        <p:txBody>
          <a:bodyPr/>
          <a:lstStyle/>
          <a:p>
            <a:endParaRPr lang="en-US"/>
          </a:p>
        </p:txBody>
      </p:sp>
      <p:sp>
        <p:nvSpPr>
          <p:cNvPr id="105476" name="Slide Number Placeholder 3"/>
          <p:cNvSpPr>
            <a:spLocks noGrp="1"/>
          </p:cNvSpPr>
          <p:nvPr>
            <p:ph type="sldNum" sz="quarter" idx="5"/>
          </p:nvPr>
        </p:nvSpPr>
        <p:spPr>
          <a:noFill/>
        </p:spPr>
        <p:txBody>
          <a:bodyPr/>
          <a:lstStyle/>
          <a:p>
            <a:fld id="{2E4C345A-33F5-704F-B5F7-A39C2DE34216}" type="slidenum">
              <a:rPr lang="en-US" smtClean="0"/>
              <a:pPr/>
              <a:t>62</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4C9862C-EA00-5244-A502-814A6C105287}" type="slidenum">
              <a:rPr lang="en-US"/>
              <a:pPr/>
              <a:t>69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buFontTx/>
              <a:buChar char="•"/>
            </a:pPr>
            <a:r>
              <a:rPr lang="en-US" sz="1400" b="1" dirty="0"/>
              <a:t>Subtle variations can = very large differences in commerciality</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4108">
              <a:defRPr/>
            </a:pPr>
            <a:r>
              <a:rPr lang="en-US" dirty="0" smtClean="0"/>
              <a:t>The gas shale reservoir does not take the form of a conventional reservoir.  These reservoirs do not require a trapping  mechanism or structure in order for HC to accumulate.  While conventional reservoirs are porous and permeable,  shale gas reservoirs are assessed by measures of Total Organic Content (TOC),</a:t>
            </a:r>
            <a:r>
              <a:rPr lang="en-US" baseline="0" dirty="0" smtClean="0"/>
              <a:t> </a:t>
            </a:r>
            <a:r>
              <a:rPr lang="en-US" dirty="0" smtClean="0"/>
              <a:t>Thermal Maturity, and Mineralogy.  Whereas permeability is “micro or </a:t>
            </a:r>
            <a:r>
              <a:rPr lang="en-US" dirty="0" err="1" smtClean="0"/>
              <a:t>nano</a:t>
            </a:r>
            <a:r>
              <a:rPr lang="en-US" dirty="0" smtClean="0"/>
              <a:t> Darcy” and measurement is not as critical as for conventional reservoirs. The challenge in </a:t>
            </a:r>
            <a:r>
              <a:rPr lang="en-US" b="1" dirty="0" smtClean="0"/>
              <a:t>Continuous</a:t>
            </a:r>
            <a:r>
              <a:rPr lang="en-US" b="1" baseline="0" dirty="0" smtClean="0"/>
              <a:t> Formations </a:t>
            </a:r>
            <a:r>
              <a:rPr lang="en-US" baseline="0" dirty="0" smtClean="0"/>
              <a:t>(like Shale Gas) is not to find the </a:t>
            </a:r>
            <a:r>
              <a:rPr lang="en-US" b="1" baseline="0" dirty="0" smtClean="0"/>
              <a:t>Shale</a:t>
            </a:r>
            <a:r>
              <a:rPr lang="en-US" baseline="0" dirty="0" smtClean="0"/>
              <a:t>, but rather to find those areas within the shale that will produce commercial amounts of gas. </a:t>
            </a:r>
            <a:endParaRPr lang="en-US" dirty="0" smtClean="0"/>
          </a:p>
          <a:p>
            <a:endParaRPr lang="en-US" dirty="0" smtClean="0"/>
          </a:p>
          <a:p>
            <a:r>
              <a:rPr lang="en-US" dirty="0" smtClean="0"/>
              <a:t>Gas is stored in three ways within the shale…</a:t>
            </a:r>
          </a:p>
          <a:p>
            <a:endParaRPr lang="en-US" dirty="0" smtClean="0"/>
          </a:p>
        </p:txBody>
      </p:sp>
      <p:sp>
        <p:nvSpPr>
          <p:cNvPr id="4" name="Slide Number Placeholder 3"/>
          <p:cNvSpPr>
            <a:spLocks noGrp="1"/>
          </p:cNvSpPr>
          <p:nvPr>
            <p:ph type="sldNum" sz="quarter" idx="10"/>
          </p:nvPr>
        </p:nvSpPr>
        <p:spPr/>
        <p:txBody>
          <a:bodyPr/>
          <a:lstStyle/>
          <a:p>
            <a:fld id="{5DB2EBF6-C82B-4440-8E01-E4D22D50910D}" type="slidenum">
              <a:rPr lang="en-US" smtClean="0"/>
              <a:pPr/>
              <a:t>70</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Vitinite</a:t>
            </a:r>
            <a:r>
              <a:rPr lang="en-US" dirty="0" smtClean="0"/>
              <a:t> Reflectance – a widely used technique that measures</a:t>
            </a:r>
            <a:r>
              <a:rPr lang="en-US" baseline="0" dirty="0" smtClean="0"/>
              <a:t> the reflectance of a polished </a:t>
            </a:r>
            <a:r>
              <a:rPr lang="en-US" baseline="0" dirty="0" err="1" smtClean="0"/>
              <a:t>vitrinite</a:t>
            </a:r>
            <a:r>
              <a:rPr lang="en-US" baseline="0" dirty="0" smtClean="0"/>
              <a:t> (a </a:t>
            </a:r>
            <a:r>
              <a:rPr lang="en-US" baseline="0" dirty="0" err="1" smtClean="0"/>
              <a:t>maceral</a:t>
            </a:r>
            <a:r>
              <a:rPr lang="en-US" baseline="0" dirty="0" smtClean="0"/>
              <a:t> group formed by lignified, higher-land plant tissues, such as leaves, stems, and roots) in shale under a reflecting microscope.  Increased reflectance is caused by aromatization  of </a:t>
            </a:r>
            <a:r>
              <a:rPr lang="en-US" baseline="0" dirty="0" err="1" smtClean="0"/>
              <a:t>kerogen</a:t>
            </a:r>
            <a:r>
              <a:rPr lang="en-US" baseline="0" dirty="0" smtClean="0"/>
              <a:t> and loss of hydrogen. The reflectance (R</a:t>
            </a:r>
            <a:r>
              <a:rPr lang="en-US" baseline="-25000" dirty="0" smtClean="0"/>
              <a:t>o</a:t>
            </a:r>
            <a:r>
              <a:rPr lang="en-US" baseline="0" dirty="0" smtClean="0"/>
              <a:t> ) starts at 0.2% at the surface; onset of petroleum 0.5 – 0.7%.  At an R</a:t>
            </a:r>
            <a:r>
              <a:rPr lang="en-US" baseline="-25000" dirty="0" smtClean="0"/>
              <a:t>o </a:t>
            </a:r>
            <a:r>
              <a:rPr lang="en-US" baseline="0" dirty="0" smtClean="0"/>
              <a:t> of 1.35 %, crude oil is cracked into thermal gas.</a:t>
            </a:r>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71</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4C9862C-EA00-5244-A502-814A6C105287}" type="slidenum">
              <a:rPr lang="en-US"/>
              <a:pPr/>
              <a:t>72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buFontTx/>
              <a:buChar char="•"/>
            </a:pPr>
            <a:r>
              <a:rPr lang="en-US" sz="1400" b="1" dirty="0"/>
              <a:t>Subtle variations can = very large differences in commerciality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a:cs typeface="ＭＳ Ｐゴシック" charset="-128"/>
            </a:endParaRPr>
          </a:p>
        </p:txBody>
      </p:sp>
      <p:sp>
        <p:nvSpPr>
          <p:cNvPr id="23555"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A16FDE02-45F0-5349-9E0D-5E194F58368F}" type="slidenum">
              <a:rPr kumimoji="1" lang="en-US" altLang="ja-JP" sz="1200" b="0"/>
              <a:pPr algn="r" eaLnBrk="1" hangingPunct="1"/>
              <a:t>78</a:t>
            </a:fld>
            <a:endParaRPr kumimoji="1" lang="en-US" altLang="ja-JP" sz="1200" b="0"/>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cs typeface="MS PGothic"/>
            </a:endParaRPr>
          </a:p>
        </p:txBody>
      </p:sp>
      <p:sp>
        <p:nvSpPr>
          <p:cNvPr id="29699"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2F6464B8-A6A7-45B0-9778-B92FA660427B}" type="slidenum">
              <a:rPr kumimoji="1" lang="en-US" altLang="ja-JP" sz="1200">
                <a:cs typeface="MS PGothic"/>
              </a:rPr>
              <a:pPr algn="r"/>
              <a:t>79</a:t>
            </a:fld>
            <a:endParaRPr kumimoji="1" lang="en-US" altLang="ja-JP" sz="1200">
              <a:cs typeface="MS PGothic"/>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80</a:t>
            </a:fld>
            <a:endParaRPr kumimoji="1" lang="en-US" altLang="ja-JP" sz="1200">
              <a:cs typeface="ＭＳ Ｐゴシック"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4C9862C-EA00-5244-A502-814A6C105287}" type="slidenum">
              <a:rPr lang="en-US"/>
              <a:pPr/>
              <a:t>81</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buFontTx/>
              <a:buChar char="•"/>
            </a:pPr>
            <a:r>
              <a:rPr lang="en-US" sz="1400" b="1" dirty="0"/>
              <a:t>Subtle variations can = very large differences in commerciality</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ACA97B5-2611-DA47-AA65-2406C74DE5EA}" type="slidenum">
              <a:rPr lang="en-US"/>
              <a:pPr/>
              <a:t>7</a:t>
            </a:fld>
            <a:endParaRPr lang="en-US"/>
          </a:p>
        </p:txBody>
      </p:sp>
      <p:sp>
        <p:nvSpPr>
          <p:cNvPr id="52226"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5" tIns="45718" rIns="91435" bIns="45718" anchor="b">
            <a:prstTxWarp prst="textNoShape">
              <a:avLst/>
            </a:prstTxWarp>
          </a:bodyPr>
          <a:lstStyle/>
          <a:p>
            <a:pPr algn="r"/>
            <a:fld id="{20C3A677-92E3-D546-91A9-9C36C2F8DBEF}" type="slidenum">
              <a:rPr lang="en-US" sz="1200"/>
              <a:pPr algn="r"/>
              <a:t>7</a:t>
            </a:fld>
            <a:endParaRPr lang="en-US" sz="120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p:txBody>
          <a:bodyPr lIns="91435" tIns="45718" rIns="91435" bIns="45718"/>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a:cs typeface="ＭＳ Ｐゴシック" charset="-128"/>
            </a:endParaRPr>
          </a:p>
        </p:txBody>
      </p:sp>
      <p:sp>
        <p:nvSpPr>
          <p:cNvPr id="2765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252AB3C6-0BB9-D34C-B298-ACCC7C74170C}" type="slidenum">
              <a:rPr kumimoji="1" lang="en-US" altLang="ja-JP" sz="1200" b="0"/>
              <a:pPr algn="r" eaLnBrk="1" hangingPunct="1"/>
              <a:t>82</a:t>
            </a:fld>
            <a:endParaRPr kumimoji="1" lang="en-US" altLang="ja-JP" sz="1200" b="0"/>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a:cs typeface="ＭＳ Ｐゴシック" charset="-128"/>
            </a:endParaRPr>
          </a:p>
        </p:txBody>
      </p:sp>
      <p:sp>
        <p:nvSpPr>
          <p:cNvPr id="25603"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eaLnBrk="1" hangingPunct="1"/>
            <a:fld id="{63061F2D-23CA-6246-A97C-533AEC230CF9}" type="slidenum">
              <a:rPr kumimoji="1" lang="en-US" altLang="ja-JP" sz="1200" b="0"/>
              <a:pPr algn="r" eaLnBrk="1" hangingPunct="1"/>
              <a:t>83</a:t>
            </a:fld>
            <a:endParaRPr kumimoji="1" lang="en-US" altLang="ja-JP" sz="1200" b="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a:p>
        </p:txBody>
      </p:sp>
      <p:sp>
        <p:nvSpPr>
          <p:cNvPr id="1843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83F3A5ED-AE7D-9B4F-8B02-96261083C187}" type="slidenum">
              <a:rPr lang="en-US" altLang="ja-JP" sz="1200"/>
              <a:pPr algn="r"/>
              <a:t>84</a:t>
            </a:fld>
            <a:endParaRPr lang="en-US" altLang="ja-JP"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p:spPr>
      </p:sp>
      <p:sp>
        <p:nvSpPr>
          <p:cNvPr id="2150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ltLang="ja-JP"/>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143000" y="688975"/>
            <a:ext cx="4572000" cy="3429000"/>
          </a:xfrm>
          <a:ln/>
        </p:spPr>
      </p:sp>
      <p:sp>
        <p:nvSpPr>
          <p:cNvPr id="35843" name="Notes Placeholder 2"/>
          <p:cNvSpPr>
            <a:spLocks noGrp="1"/>
          </p:cNvSpPr>
          <p:nvPr>
            <p:ph type="body" idx="1"/>
          </p:nvPr>
        </p:nvSpPr>
        <p:spPr>
          <a:noFill/>
          <a:ln/>
        </p:spPr>
        <p:txBody>
          <a:bodyPr/>
          <a:lstStyle/>
          <a:p>
            <a:pPr eaLnBrk="1" hangingPunct="1"/>
            <a:endParaRPr lang="ja-JP" altLang="en-US" smtClean="0"/>
          </a:p>
        </p:txBody>
      </p:sp>
      <p:sp>
        <p:nvSpPr>
          <p:cNvPr id="35844"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lIns="92309" tIns="46154" rIns="92309" bIns="46154" anchor="b">
            <a:prstTxWarp prst="textNoShape">
              <a:avLst/>
            </a:prstTxWarp>
          </a:bodyPr>
          <a:lstStyle/>
          <a:p>
            <a:pPr algn="r"/>
            <a:fld id="{943B81C8-5FC4-2040-8EA4-7A61CB0700B6}" type="slidenum">
              <a:rPr kumimoji="1" lang="en-US" altLang="ja-JP" sz="1200">
                <a:cs typeface="ＭＳ Ｐゴシック" charset="-128"/>
              </a:rPr>
              <a:pPr algn="r"/>
              <a:t>94</a:t>
            </a:fld>
            <a:endParaRPr kumimoji="1" lang="en-US" altLang="ja-JP" sz="1200">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p:spPr>
        <p:txBody>
          <a:bodyPr/>
          <a:lstStyle/>
          <a:p>
            <a:endParaRPr lang="en-US" smtClean="0"/>
          </a:p>
        </p:txBody>
      </p:sp>
      <p:sp>
        <p:nvSpPr>
          <p:cNvPr id="75779" name="Slide Number Placeholder 3"/>
          <p:cNvSpPr>
            <a:spLocks noGrp="1"/>
          </p:cNvSpPr>
          <p:nvPr>
            <p:ph type="sldNum" sz="quarter" idx="5"/>
          </p:nvPr>
        </p:nvSpPr>
        <p:spPr>
          <a:noFill/>
        </p:spPr>
        <p:txBody>
          <a:bodyPr/>
          <a:lstStyle/>
          <a:p>
            <a:fld id="{F3DE2A6F-9206-4E94-859C-BB7ED9092549}" type="slidenum">
              <a:rPr lang="en-US" smtClean="0">
                <a:ea typeface="MS PGothic"/>
                <a:cs typeface="MS PGothic"/>
              </a:rPr>
              <a:pPr/>
              <a:t>96</a:t>
            </a:fld>
            <a:endParaRPr lang="en-US" smtClean="0">
              <a:ea typeface="MS PGothic"/>
              <a:cs typeface="MS PGothic"/>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A9ACE2B-1540-468A-A024-4A16F382F541}" type="slidenum">
              <a:rPr lang="en-US" smtClean="0"/>
              <a:pPr/>
              <a:t>97</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2CDB5B-56F9-4CDB-9D1F-F741F2F02AC9}" type="slidenum">
              <a:rPr lang="en-US"/>
              <a:pPr fontAlgn="base">
                <a:spcBef>
                  <a:spcPct val="0"/>
                </a:spcBef>
                <a:spcAft>
                  <a:spcPct val="0"/>
                </a:spcAft>
              </a:pPr>
              <a:t>99</a:t>
            </a:fld>
            <a:endParaRPr lang="en-US"/>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Shear wave Cross-Dipole processing is plotted along the dipole shear wave radial mapping. The left radial map plots absolute shear wave slowness (DTS) while the right radial map plots the relative change in DTS versus radial distance upto 2 ft into the formation. The last track is the Shear wave dispersion plot.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4C9862C-EA00-5244-A502-814A6C105287}" type="slidenum">
              <a:rPr lang="en-US"/>
              <a:pPr/>
              <a:t>100</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buFontTx/>
              <a:buChar char="•"/>
            </a:pPr>
            <a:r>
              <a:rPr lang="en-US" sz="1400" b="1" dirty="0"/>
              <a:t>Subtle variations can = very large differences in commerciality</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p:spPr>
        <p:txBody>
          <a:bodyPr/>
          <a:lstStyle/>
          <a:p>
            <a:endParaRPr lang="en-US" smtClean="0">
              <a:latin typeface="Arial" charset="0"/>
              <a:ea typeface="ＭＳ Ｐゴシック" pitchFamily="34" charset="-128"/>
            </a:endParaRPr>
          </a:p>
        </p:txBody>
      </p:sp>
      <p:sp>
        <p:nvSpPr>
          <p:cNvPr id="25603" name="Slide Number Placeholder 3"/>
          <p:cNvSpPr>
            <a:spLocks noGrp="1"/>
          </p:cNvSpPr>
          <p:nvPr>
            <p:ph type="sldNum" sz="quarter" idx="5"/>
          </p:nvPr>
        </p:nvSpPr>
        <p:spPr>
          <a:noFill/>
        </p:spPr>
        <p:txBody>
          <a:bodyPr/>
          <a:lstStyle/>
          <a:p>
            <a:fld id="{33A6B07A-DEFB-4770-B06B-0C01FB5D7F60}" type="slidenum">
              <a:rPr lang="en-US" smtClean="0">
                <a:latin typeface="Arial" charset="0"/>
              </a:rPr>
              <a:pPr/>
              <a:t>101</a:t>
            </a:fld>
            <a:endParaRPr lang="en-US"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80C386A-A17D-824F-89AA-A752FFF62A30}" type="slidenum">
              <a:rPr lang="en-US"/>
              <a:pPr/>
              <a:t>8</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buFontTx/>
              <a:buChar char="•"/>
            </a:pPr>
            <a:r>
              <a:rPr lang="en-US" sz="1400" b="1" dirty="0"/>
              <a:t>Widely distributed gas and recently oil/liquid rich </a:t>
            </a:r>
            <a:r>
              <a:rPr lang="en-US" sz="1400" b="1" dirty="0" smtClean="0"/>
              <a:t>plays</a:t>
            </a:r>
            <a:endParaRPr lang="en-US" sz="1400" b="1"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102</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Slide Image Placeholder 1"/>
          <p:cNvSpPr>
            <a:spLocks noGrp="1" noRot="1" noChangeAspect="1" noTextEdit="1"/>
          </p:cNvSpPr>
          <p:nvPr>
            <p:ph type="sldImg"/>
          </p:nvPr>
        </p:nvSpPr>
        <p:spPr>
          <a:ln/>
        </p:spPr>
      </p:sp>
      <p:sp>
        <p:nvSpPr>
          <p:cNvPr id="32770" name="Notes Placeholder 2"/>
          <p:cNvSpPr>
            <a:spLocks noGrp="1"/>
          </p:cNvSpPr>
          <p:nvPr>
            <p:ph type="body" idx="1"/>
          </p:nvPr>
        </p:nvSpPr>
        <p:spPr>
          <a:noFill/>
          <a:ln/>
        </p:spPr>
        <p:txBody>
          <a:bodyPr/>
          <a:lstStyle/>
          <a:p>
            <a:endParaRPr lang="en-US" smtClean="0">
              <a:latin typeface="Arial" charset="0"/>
              <a:ea typeface="ＭＳ Ｐゴシック" pitchFamily="34" charset="-128"/>
            </a:endParaRPr>
          </a:p>
        </p:txBody>
      </p:sp>
      <p:sp>
        <p:nvSpPr>
          <p:cNvPr id="32771" name="Slide Number Placeholder 3"/>
          <p:cNvSpPr>
            <a:spLocks noGrp="1"/>
          </p:cNvSpPr>
          <p:nvPr>
            <p:ph type="sldNum" sz="quarter" idx="5"/>
          </p:nvPr>
        </p:nvSpPr>
        <p:spPr>
          <a:noFill/>
        </p:spPr>
        <p:txBody>
          <a:bodyPr/>
          <a:lstStyle/>
          <a:p>
            <a:fld id="{5907A19E-B133-48A5-9E74-D4B26679AECE}" type="slidenum">
              <a:rPr lang="en-US" smtClean="0">
                <a:latin typeface="Arial" charset="0"/>
              </a:rPr>
              <a:pPr/>
              <a:t>103</a:t>
            </a:fld>
            <a:endParaRPr lang="en-US" smtClean="0">
              <a:latin typeface="Arial"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vertical line is 10% weight fraction. Note there is no porosity shown. The output is presented in weight fractions of each mineral component which sum to 100%. </a:t>
            </a:r>
          </a:p>
          <a:p>
            <a:endParaRPr lang="en-US" dirty="0" smtClean="0"/>
          </a:p>
          <a:p>
            <a:r>
              <a:rPr lang="en-US" dirty="0" smtClean="0"/>
              <a:t>Clays are shades of grey with Illite the darkest. The term Illite is used in our approach to include Illite and mixed layer clays</a:t>
            </a:r>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104</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vertical line is 10% weight fraction. Note there is no porosity shown. The output is presented in weight fractions of each mineral component which sum to 100%. </a:t>
            </a:r>
          </a:p>
          <a:p>
            <a:endParaRPr lang="en-US" dirty="0" smtClean="0"/>
          </a:p>
          <a:p>
            <a:r>
              <a:rPr lang="en-US" dirty="0" smtClean="0"/>
              <a:t>Clays are shades of grey with Illite the darkest. The term Illite is used in our approach to include Illite and mixed layer clays</a:t>
            </a:r>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105</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Each vertical line is 10% weight fraction. Note there is no porosity shown. The output is presented in weight fractions of each mineral component which sum to 100%. </a:t>
            </a:r>
          </a:p>
          <a:p>
            <a:endParaRPr lang="en-US" dirty="0" smtClean="0"/>
          </a:p>
          <a:p>
            <a:r>
              <a:rPr lang="en-US" dirty="0" smtClean="0"/>
              <a:t>Clays are shades of grey with Illite the darkest. The term Illite is used in our approach to include Illite and mixed layer clays</a:t>
            </a:r>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EACC000-BA3E-4022-ACFA-9560EC5CD6A8}" type="slidenum">
              <a:rPr lang="en-US" smtClean="0"/>
              <a:pPr/>
              <a:t>109</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E9A34A8-B3E9-4168-A5E2-612924AD3DDC}" type="slidenum">
              <a:rPr lang="en-US" smtClean="0">
                <a:latin typeface="Arial" pitchFamily="34" charset="0"/>
              </a:rPr>
              <a:pPr/>
              <a:t>111</a:t>
            </a:fld>
            <a:endParaRPr lang="en-US" smtClean="0">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sz="1000" dirty="0" smtClean="0">
                <a:latin typeface="Arial" pitchFamily="34" charset="0"/>
              </a:rPr>
              <a:t>The leading technology offered by the </a:t>
            </a:r>
            <a:r>
              <a:rPr lang="en-US" sz="1000" dirty="0" err="1" smtClean="0">
                <a:latin typeface="Arial" pitchFamily="34" charset="0"/>
              </a:rPr>
              <a:t>OnTrak</a:t>
            </a:r>
            <a:r>
              <a:rPr lang="en-US" sz="1000" dirty="0" smtClean="0">
                <a:latin typeface="Arial" pitchFamily="34" charset="0"/>
              </a:rPr>
              <a:t> service includes;</a:t>
            </a:r>
          </a:p>
          <a:p>
            <a:pPr eaLnBrk="1" hangingPunct="1"/>
            <a:endParaRPr lang="en-US" sz="1000" dirty="0" smtClean="0">
              <a:latin typeface="Arial" pitchFamily="34" charset="0"/>
            </a:endParaRPr>
          </a:p>
          <a:p>
            <a:pPr eaLnBrk="1" hangingPunct="1"/>
            <a:r>
              <a:rPr lang="en-US" sz="1000" dirty="0" smtClean="0">
                <a:latin typeface="Arial" pitchFamily="34" charset="0"/>
              </a:rPr>
              <a:t>The </a:t>
            </a:r>
            <a:r>
              <a:rPr lang="en-US" sz="1000" b="1" dirty="0" err="1" smtClean="0">
                <a:latin typeface="Arial" pitchFamily="34" charset="0"/>
              </a:rPr>
              <a:t>OnTrak</a:t>
            </a:r>
            <a:r>
              <a:rPr lang="en-US" sz="1000" dirty="0" smtClean="0">
                <a:latin typeface="Arial" pitchFamily="34" charset="0"/>
              </a:rPr>
              <a:t> sensor sub offering</a:t>
            </a:r>
            <a:r>
              <a:rPr lang="en-GB" sz="1000" dirty="0" smtClean="0">
                <a:latin typeface="Arial" pitchFamily="34" charset="0"/>
              </a:rPr>
              <a:t> reliability from a truly integrated suite of </a:t>
            </a:r>
            <a:r>
              <a:rPr lang="en-US" sz="1000" dirty="0" smtClean="0">
                <a:latin typeface="Arial" pitchFamily="34" charset="0"/>
              </a:rPr>
              <a:t>five MWD/LWD measurements including </a:t>
            </a:r>
            <a:r>
              <a:rPr lang="en-US" sz="1000" dirty="0" err="1" smtClean="0">
                <a:latin typeface="Arial" pitchFamily="34" charset="0"/>
              </a:rPr>
              <a:t>azimuthal</a:t>
            </a:r>
            <a:r>
              <a:rPr lang="en-US" sz="1000" dirty="0" smtClean="0">
                <a:latin typeface="Arial" pitchFamily="34" charset="0"/>
              </a:rPr>
              <a:t> gamma ray, annular pressure, resistivity, directional surveys and vibration monitoring.</a:t>
            </a:r>
          </a:p>
          <a:p>
            <a:pPr eaLnBrk="1" hangingPunct="1">
              <a:buClr>
                <a:srgbClr val="006699"/>
              </a:buClr>
              <a:buSzPct val="125000"/>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LithoTrak</a:t>
            </a:r>
            <a:r>
              <a:rPr lang="en-US" sz="1000" dirty="0" smtClean="0">
                <a:latin typeface="Arial" pitchFamily="34" charset="0"/>
              </a:rPr>
              <a:t> nuclear service builds on our leading Optimized Rotational Density and Caliper Corrected Neutron measurements to deliver density and photoelectric effect images, neutron porosity and </a:t>
            </a:r>
            <a:r>
              <a:rPr lang="en-US" sz="1000" dirty="0" err="1" smtClean="0">
                <a:latin typeface="Arial" pitchFamily="34" charset="0"/>
              </a:rPr>
              <a:t>azimuthal</a:t>
            </a:r>
            <a:r>
              <a:rPr lang="en-US" sz="1000" dirty="0" smtClean="0">
                <a:latin typeface="Arial" pitchFamily="34" charset="0"/>
              </a:rPr>
              <a:t> borehole caliper.</a:t>
            </a:r>
          </a:p>
          <a:p>
            <a:pPr eaLnBrk="1" hangingPunct="1">
              <a:buClr>
                <a:schemeClr val="tx1"/>
              </a:buClr>
              <a:buSzPct val="65000"/>
              <a:buFont typeface="Wingdings" pitchFamily="2" charset="2"/>
              <a:buNone/>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SoundTrak</a:t>
            </a:r>
            <a:r>
              <a:rPr lang="en-US" sz="1000" dirty="0" smtClean="0">
                <a:latin typeface="Arial" pitchFamily="34" charset="0"/>
              </a:rPr>
              <a:t> service offers the only acoustic logging while drilling tool designed for rotary steerable applications, delivering reliable data in both fast and slow formations.</a:t>
            </a:r>
          </a:p>
          <a:p>
            <a:pPr eaLnBrk="1" hangingPunct="1">
              <a:buClr>
                <a:srgbClr val="006699"/>
              </a:buClr>
              <a:buSzPct val="125000"/>
            </a:pPr>
            <a:endParaRPr lang="en-US" sz="1000" dirty="0" smtClean="0">
              <a:latin typeface="Arial" pitchFamily="34" charset="0"/>
            </a:endParaRPr>
          </a:p>
          <a:p>
            <a:pPr eaLnBrk="1" hangingPunct="1">
              <a:buClr>
                <a:srgbClr val="006699"/>
              </a:buClr>
              <a:buSzPct val="125000"/>
            </a:pPr>
            <a:r>
              <a:rPr lang="en-US" sz="1000" dirty="0" smtClean="0">
                <a:latin typeface="Arial" pitchFamily="34" charset="0"/>
              </a:rPr>
              <a:t>The </a:t>
            </a:r>
            <a:r>
              <a:rPr lang="en-US" sz="1000" b="1" dirty="0" err="1" smtClean="0">
                <a:latin typeface="Arial" pitchFamily="34" charset="0"/>
              </a:rPr>
              <a:t>TesTrak</a:t>
            </a:r>
            <a:r>
              <a:rPr lang="en-US" sz="1000" b="1" dirty="0" smtClean="0">
                <a:latin typeface="Arial" pitchFamily="34" charset="0"/>
              </a:rPr>
              <a:t> </a:t>
            </a:r>
            <a:r>
              <a:rPr lang="en-US" sz="1000" dirty="0" smtClean="0">
                <a:latin typeface="Arial" pitchFamily="34" charset="0"/>
              </a:rPr>
              <a:t>formation pressure testing tool is the only tool capable of intelligently adjusting to formation characteristics on its own, ensuring valid formation pressure measurements are achieved in the shortest time frame possible.</a:t>
            </a:r>
          </a:p>
          <a:p>
            <a:pPr eaLnBrk="1" hangingPunct="1">
              <a:buClr>
                <a:srgbClr val="006699"/>
              </a:buClr>
              <a:buSzPct val="125000"/>
            </a:pPr>
            <a:endParaRPr lang="en-GB" sz="1000" dirty="0" smtClean="0">
              <a:latin typeface="Arial" pitchFamily="34" charset="0"/>
            </a:endParaRPr>
          </a:p>
          <a:p>
            <a:pPr eaLnBrk="1" hangingPunct="1">
              <a:buClr>
                <a:srgbClr val="006699"/>
              </a:buClr>
              <a:buSzPct val="125000"/>
            </a:pPr>
            <a:r>
              <a:rPr lang="en-GB" sz="1000" dirty="0" smtClean="0">
                <a:latin typeface="Arial" pitchFamily="34" charset="0"/>
              </a:rPr>
              <a:t>The </a:t>
            </a:r>
            <a:r>
              <a:rPr lang="en-GB" sz="1000" b="1" dirty="0" err="1" smtClean="0">
                <a:latin typeface="Arial" pitchFamily="34" charset="0"/>
              </a:rPr>
              <a:t>aXcelerate</a:t>
            </a:r>
            <a:r>
              <a:rPr lang="en-GB" sz="1000" b="1" dirty="0" smtClean="0">
                <a:latin typeface="Arial" pitchFamily="34" charset="0"/>
              </a:rPr>
              <a:t> </a:t>
            </a:r>
            <a:r>
              <a:rPr lang="en-GB" sz="1000" dirty="0" smtClean="0">
                <a:latin typeface="Arial" pitchFamily="34" charset="0"/>
              </a:rPr>
              <a:t>High Speed Telemetry Service delivers data at user-selectable transmission rates enabling superior real-time data sets that allow real-time decision making.</a:t>
            </a:r>
          </a:p>
          <a:p>
            <a:pPr eaLnBrk="1" hangingPunct="1">
              <a:buClr>
                <a:srgbClr val="006699"/>
              </a:buClr>
              <a:buSzPct val="125000"/>
            </a:pPr>
            <a:endParaRPr lang="en-GB" sz="1000" dirty="0" smtClean="0">
              <a:latin typeface="Arial" pitchFamily="34" charset="0"/>
            </a:endParaRPr>
          </a:p>
          <a:p>
            <a:pPr eaLnBrk="1" hangingPunct="1"/>
            <a:endParaRPr lang="en-US" sz="1000"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80C386A-A17D-824F-89AA-A752FFF62A30}" type="slidenum">
              <a:rPr lang="en-US"/>
              <a:pPr/>
              <a:t>9</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buFontTx/>
              <a:buChar char="•"/>
            </a:pPr>
            <a:r>
              <a:rPr lang="en-US" sz="1400" b="1" dirty="0"/>
              <a:t>Widely distributed gas and recently oil/liquid rich </a:t>
            </a:r>
            <a:r>
              <a:rPr lang="en-US" sz="1400" b="1" dirty="0" smtClean="0"/>
              <a:t>plays</a:t>
            </a:r>
            <a:endParaRPr lang="en-US" sz="1400"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80C386A-A17D-824F-89AA-A752FFF62A30}" type="slidenum">
              <a:rPr lang="en-US"/>
              <a:pPr/>
              <a:t>10</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buFontTx/>
              <a:buChar char="•"/>
            </a:pPr>
            <a:r>
              <a:rPr lang="en-US" sz="1400" b="1" dirty="0"/>
              <a:t>Widely distributed gas and recently oil/liquid rich </a:t>
            </a:r>
            <a:r>
              <a:rPr lang="en-US" sz="1400" b="1" dirty="0" smtClean="0"/>
              <a:t>plays</a:t>
            </a:r>
            <a:endParaRPr lang="en-US" sz="1400"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FCB8DD9-1C35-4544-9CC9-1C51B0985B1E}" type="slidenum">
              <a:rPr lang="en-US"/>
              <a:pPr/>
              <a:t>14</a:t>
            </a:fld>
            <a:endParaRPr lang="en-US"/>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buFontTx/>
              <a:buChar char="•"/>
            </a:pPr>
            <a:r>
              <a:rPr lang="en-US" sz="1400" b="1"/>
              <a:t>All the shale plays APC is involved in will meet 10% IRR at $4.00/mcf</a:t>
            </a:r>
          </a:p>
          <a:p>
            <a:pPr eaLnBrk="1" hangingPunct="1">
              <a:buFontTx/>
              <a:buChar char="•"/>
            </a:pPr>
            <a:r>
              <a:rPr lang="en-US" sz="1400" b="1"/>
              <a:t>Most of the larger plays such as Marcellus, Hville, EF and Horn River are economic down to lower price levels = very large COMMERCIAL resource</a:t>
            </a:r>
          </a:p>
          <a:p>
            <a:pPr eaLnBrk="1" hangingPunct="1">
              <a:buFontTx/>
              <a:buChar char="•"/>
            </a:pPr>
            <a:r>
              <a:rPr lang="en-US" sz="1400" b="1"/>
              <a:t>Sensitivities are more on some of the smaller shale resource plays</a:t>
            </a:r>
          </a:p>
          <a:p>
            <a:pPr eaLnBrk="1" hangingPunct="1">
              <a:buFontTx/>
              <a:buChar char="•"/>
            </a:pPr>
            <a:r>
              <a:rPr lang="en-US" sz="1400" b="1"/>
              <a:t>Shale gas is here to stay and will be predictable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p:spPr>
        <p:txBody>
          <a:bodyPr/>
          <a:lstStyle/>
          <a:p>
            <a:pPr>
              <a:spcBef>
                <a:spcPct val="0"/>
              </a:spcBef>
            </a:pPr>
            <a:endParaRPr lang="en-US"/>
          </a:p>
        </p:txBody>
      </p:sp>
      <p:sp>
        <p:nvSpPr>
          <p:cNvPr id="21508" name="Slide Number Placeholder 3"/>
          <p:cNvSpPr txBox="1">
            <a:spLocks noGrp="1"/>
          </p:cNvSpPr>
          <p:nvPr/>
        </p:nvSpPr>
        <p:spPr bwMode="auto">
          <a:xfrm>
            <a:off x="3884783" y="8685545"/>
            <a:ext cx="2972037" cy="456363"/>
          </a:xfrm>
          <a:prstGeom prst="rect">
            <a:avLst/>
          </a:prstGeom>
          <a:noFill/>
          <a:ln w="9525">
            <a:noFill/>
            <a:miter lim="800000"/>
            <a:headEnd/>
            <a:tailEnd/>
          </a:ln>
        </p:spPr>
        <p:txBody>
          <a:bodyPr anchor="b">
            <a:prstTxWarp prst="textNoShape">
              <a:avLst/>
            </a:prstTxWarp>
          </a:bodyPr>
          <a:lstStyle/>
          <a:p>
            <a:pPr algn="r"/>
            <a:fld id="{FC62E0D8-937C-9643-882C-828028397F22}" type="slidenum">
              <a:rPr lang="en-US" sz="1200">
                <a:latin typeface="Calibri" charset="0"/>
              </a:rPr>
              <a:pPr algn="r"/>
              <a:t>17</a:t>
            </a:fld>
            <a:endParaRPr lang="en-US"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33350" y="700088"/>
            <a:ext cx="8904288" cy="549275"/>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274638" y="1381125"/>
            <a:ext cx="8594725" cy="5148263"/>
          </a:xfrm>
        </p:spPr>
        <p:txBody>
          <a:bodyPr/>
          <a:lstStyle/>
          <a:p>
            <a:pPr lvl="0"/>
            <a:endParaRPr lang="en-US" noProof="0" smtClean="0"/>
          </a:p>
        </p:txBody>
      </p:sp>
      <p:sp>
        <p:nvSpPr>
          <p:cNvPr id="4" name="Rectangle 6"/>
          <p:cNvSpPr>
            <a:spLocks noGrp="1" noChangeArrowheads="1"/>
          </p:cNvSpPr>
          <p:nvPr>
            <p:ph type="sldNum" sz="quarter" idx="10"/>
          </p:nvPr>
        </p:nvSpPr>
        <p:spPr>
          <a:ln/>
        </p:spPr>
        <p:txBody>
          <a:bodyPr/>
          <a:lstStyle>
            <a:lvl1pPr>
              <a:defRPr/>
            </a:lvl1pPr>
          </a:lstStyle>
          <a:p>
            <a:pPr>
              <a:defRPr/>
            </a:pPr>
            <a:fld id="{0B370907-3BB5-BE48-8BD5-615DD93D8335}" type="slidenum">
              <a:rPr lang="en-US"/>
              <a:pPr>
                <a:defRPr/>
              </a:pPr>
              <a:t>‹#›</a:t>
            </a:fld>
            <a:endParaRPr lang="en-US"/>
          </a:p>
        </p:txBody>
      </p:sp>
      <p:sp>
        <p:nvSpPr>
          <p:cNvPr id="5" name="Rectangle 30"/>
          <p:cNvSpPr>
            <a:spLocks noGrp="1" noChangeArrowheads="1"/>
          </p:cNvSpPr>
          <p:nvPr>
            <p:ph type="dt" sz="half" idx="11"/>
          </p:nvPr>
        </p:nvSpPr>
        <p:spPr>
          <a:ln/>
        </p:spPr>
        <p:txBody>
          <a:bodyPr/>
          <a:lstStyle>
            <a:lvl1pPr>
              <a:defRPr/>
            </a:lvl1pPr>
          </a:lstStyle>
          <a:p>
            <a:pPr>
              <a:defRPr/>
            </a:pPr>
            <a:endParaRPr lang="en-US"/>
          </a:p>
        </p:txBody>
      </p:sp>
      <p:sp>
        <p:nvSpPr>
          <p:cNvPr id="6" name="Rectangle 31"/>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88" y="155575"/>
            <a:ext cx="8759825" cy="758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179513"/>
            <a:ext cx="3581400" cy="5145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79513"/>
            <a:ext cx="3581400" cy="51450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pPr>
              <a:defRPr/>
            </a:pPr>
            <a:endParaRPr lang="en-US" altLang="ja-JP"/>
          </a:p>
        </p:txBody>
      </p:sp>
      <p:sp>
        <p:nvSpPr>
          <p:cNvPr id="6" name="Footer Placeholder 4"/>
          <p:cNvSpPr>
            <a:spLocks noGrp="1"/>
          </p:cNvSpPr>
          <p:nvPr>
            <p:ph type="ftr" sz="quarter" idx="11"/>
          </p:nvPr>
        </p:nvSpPr>
        <p:spPr/>
        <p:txBody>
          <a:bodyPr/>
          <a:lstStyle>
            <a:lvl1pPr>
              <a:defRPr/>
            </a:lvl1pPr>
          </a:lstStyle>
          <a:p>
            <a:pPr>
              <a:defRPr/>
            </a:pPr>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690" y="374838"/>
            <a:ext cx="8229600" cy="544046"/>
          </a:xfrm>
        </p:spPr>
        <p:txBody>
          <a:bodyPr>
            <a:normAutofit/>
          </a:bodyPr>
          <a:lstStyle/>
          <a:p>
            <a:r>
              <a:rPr lang="en-US" smtClean="0"/>
              <a:t>Click to edit Master title style</a:t>
            </a:r>
            <a:endParaRPr lang="en-US" dirty="0"/>
          </a:p>
        </p:txBody>
      </p:sp>
      <p:sp>
        <p:nvSpPr>
          <p:cNvPr id="8" name="Text Placeholder 7"/>
          <p:cNvSpPr>
            <a:spLocks noGrp="1"/>
          </p:cNvSpPr>
          <p:nvPr>
            <p:ph type="body" sz="quarter" idx="12"/>
          </p:nvPr>
        </p:nvSpPr>
        <p:spPr>
          <a:xfrm>
            <a:off x="544053" y="889011"/>
            <a:ext cx="6592888" cy="283884"/>
          </a:xfrm>
        </p:spPr>
        <p:txBody>
          <a:bodyPr anchor="ctr">
            <a:normAutofit/>
          </a:bodyPr>
          <a:lstStyle>
            <a:lvl1pPr>
              <a:buFontTx/>
              <a:buNone/>
              <a:defRPr sz="1500">
                <a:solidFill>
                  <a:srgbClr val="F7A719"/>
                </a:solidFill>
              </a:defRPr>
            </a:lvl1pPr>
            <a:lvl2pPr>
              <a:buFontTx/>
              <a:buNone/>
              <a:defRPr>
                <a:solidFill>
                  <a:schemeClr val="accent1"/>
                </a:solidFill>
              </a:defRPr>
            </a:lvl2pPr>
            <a:lvl3pPr>
              <a:buFontTx/>
              <a:buNone/>
              <a:defRPr>
                <a:solidFill>
                  <a:schemeClr val="accent1"/>
                </a:solidFill>
              </a:defRPr>
            </a:lvl3pPr>
            <a:lvl4pPr>
              <a:buFontTx/>
              <a:buNone/>
              <a:defRPr>
                <a:solidFill>
                  <a:schemeClr val="accent1"/>
                </a:solidFill>
              </a:defRPr>
            </a:lvl4pPr>
            <a:lvl5pPr>
              <a:buFontTx/>
              <a:buNone/>
              <a:defRPr>
                <a:solidFill>
                  <a:schemeClr val="accent1"/>
                </a:solidFill>
              </a:defRPr>
            </a:lvl5pPr>
          </a:lstStyle>
          <a:p>
            <a:pPr lvl="0"/>
            <a:r>
              <a:rPr lang="en-US" smtClean="0"/>
              <a:t>Click to edit Master text styles</a:t>
            </a:r>
          </a:p>
        </p:txBody>
      </p:sp>
      <p:sp>
        <p:nvSpPr>
          <p:cNvPr id="4" name="Rectangle 5"/>
          <p:cNvSpPr>
            <a:spLocks noGrp="1" noChangeArrowheads="1"/>
          </p:cNvSpPr>
          <p:nvPr>
            <p:ph type="ftr" sz="quarter" idx="13"/>
          </p:nvPr>
        </p:nvSpPr>
        <p:spPr>
          <a:ln/>
        </p:spPr>
        <p:txBody>
          <a:bodyPr/>
          <a:lstStyle>
            <a:lvl1pPr>
              <a:defRPr/>
            </a:lvl1pPr>
          </a:lstStyle>
          <a:p>
            <a:endParaRPr lang="en-US"/>
          </a:p>
        </p:txBody>
      </p:sp>
      <p:sp>
        <p:nvSpPr>
          <p:cNvPr id="5" name="Rectangle 6"/>
          <p:cNvSpPr>
            <a:spLocks noGrp="1" noChangeArrowheads="1"/>
          </p:cNvSpPr>
          <p:nvPr>
            <p:ph type="sldNum" sz="quarter" idx="14"/>
          </p:nvPr>
        </p:nvSpPr>
        <p:spPr>
          <a:xfrm>
            <a:off x="304800" y="6553200"/>
            <a:ext cx="342900" cy="184150"/>
          </a:xfrm>
          <a:ln/>
        </p:spPr>
        <p:txBody>
          <a:bodyPr/>
          <a:lstStyle>
            <a:lvl1pPr>
              <a:defRPr sz="1000">
                <a:solidFill>
                  <a:schemeClr val="tx1">
                    <a:lumMod val="65000"/>
                    <a:lumOff val="35000"/>
                  </a:schemeClr>
                </a:solidFill>
              </a:defRPr>
            </a:lvl1p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005C035-9F10-2C40-9943-20C03FFDA588}"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05C035-9F10-2C40-9943-20C03FFDA588}" type="datetimeFigureOut">
              <a:rPr lang="en-US" smtClean="0"/>
              <a:pPr/>
              <a:t>12/10/11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05C035-9F10-2C40-9943-20C03FFDA588}"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005C035-9F10-2C40-9943-20C03FFDA588}" type="datetimeFigureOut">
              <a:rPr lang="en-US" smtClean="0"/>
              <a:pPr/>
              <a:t>12/10/11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005C035-9F10-2C40-9943-20C03FFDA588}" type="datetimeFigureOut">
              <a:rPr lang="en-US" smtClean="0"/>
              <a:pPr/>
              <a:t>12/10/11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C035-9F10-2C40-9943-20C03FFDA588}" type="datetimeFigureOut">
              <a:rPr lang="en-US" smtClean="0"/>
              <a:pPr/>
              <a:t>12/10/11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05C035-9F10-2C40-9943-20C03FFDA588}" type="datetimeFigureOut">
              <a:rPr lang="en-US" smtClean="0"/>
              <a:pPr/>
              <a:t>12/10/11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CA135A-B784-DF4D-A859-4185F1ED286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5C035-9F10-2C40-9943-20C03FFDA588}" type="datetimeFigureOut">
              <a:rPr lang="en-US" smtClean="0"/>
              <a:pPr/>
              <a:t>12/10/11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A135A-B784-DF4D-A859-4185F1ED286B}" type="slidenum">
              <a:rPr lang="en-US" smtClean="0"/>
              <a:pPr/>
              <a:t>‹#›</a:t>
            </a:fld>
            <a:endParaRPr lang="en-US"/>
          </a:p>
        </p:txBody>
      </p:sp>
      <p:pic>
        <p:nvPicPr>
          <p:cNvPr id="7" name="Picture 7" descr="White_inside_1110.jpg"/>
          <p:cNvPicPr>
            <a:picLocks noChangeAspect="1"/>
          </p:cNvPicPr>
          <p:nvPr userDrawn="1"/>
        </p:nvPicPr>
        <p:blipFill>
          <a:blip r:embed="rId16"/>
          <a:srcRect/>
          <a:stretch>
            <a:fillRect/>
          </a:stretch>
        </p:blipFill>
        <p:spPr bwMode="auto">
          <a:xfrm>
            <a:off x="4763" y="0"/>
            <a:ext cx="9139237" cy="6858000"/>
          </a:xfrm>
          <a:prstGeom prst="rect">
            <a:avLst/>
          </a:prstGeom>
          <a:noFill/>
          <a:ln w="9525">
            <a:noFill/>
            <a:miter lim="800000"/>
            <a:headEnd/>
            <a:tailEnd/>
          </a:ln>
        </p:spPr>
      </p:pic>
      <p:sp>
        <p:nvSpPr>
          <p:cNvPr id="10" name="Rectangle 5"/>
          <p:cNvSpPr txBox="1">
            <a:spLocks noChangeArrowheads="1"/>
          </p:cNvSpPr>
          <p:nvPr userDrawn="1"/>
        </p:nvSpPr>
        <p:spPr bwMode="auto">
          <a:xfrm>
            <a:off x="568325" y="6675438"/>
            <a:ext cx="28956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00">
                <a:solidFill>
                  <a:srgbClr val="96999C"/>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smtClean="0">
                <a:ln>
                  <a:noFill/>
                </a:ln>
                <a:solidFill>
                  <a:srgbClr val="96999C"/>
                </a:solidFill>
                <a:effectLst/>
                <a:uLnTx/>
                <a:uFillTx/>
                <a:latin typeface="+mn-lt"/>
                <a:ea typeface="+mn-ea"/>
                <a:cs typeface="+mn-cs"/>
              </a:rPr>
              <a:t>© 2010 Baker Hughes Incorporated. All Rights Reserved. </a:t>
            </a:r>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1" name="Rectangle 6"/>
          <p:cNvSpPr txBox="1">
            <a:spLocks noChangeArrowheads="1"/>
          </p:cNvSpPr>
          <p:nvPr userDrawn="1"/>
        </p:nvSpPr>
        <p:spPr bwMode="auto">
          <a:xfrm>
            <a:off x="315913" y="6673850"/>
            <a:ext cx="342900" cy="1841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00">
                <a:solidFill>
                  <a:srgbClr val="96999C"/>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643C9E0-7F53-457C-B584-73E261BAA6AA}" type="slidenum">
              <a:rPr kumimoji="0" lang="en-US" sz="600" b="0" i="0" u="none" strike="noStrike" kern="1200" cap="none" spc="0" normalizeH="0" baseline="0" noProof="0" smtClean="0">
                <a:ln>
                  <a:noFill/>
                </a:ln>
                <a:solidFill>
                  <a:srgbClr val="96999C"/>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600" b="0" i="0" u="none" strike="noStrike" kern="1200" cap="none" spc="0" normalizeH="0" baseline="0" noProof="0">
              <a:ln>
                <a:noFill/>
              </a:ln>
              <a:solidFill>
                <a:srgbClr val="96999C"/>
              </a:solidFill>
              <a:effectLst/>
              <a:uLnTx/>
              <a:uFillTx/>
              <a:latin typeface="+mn-lt"/>
              <a:ea typeface="+mn-ea"/>
              <a:cs typeface="+mn-cs"/>
            </a:endParaRPr>
          </a:p>
        </p:txBody>
      </p:sp>
      <p:sp>
        <p:nvSpPr>
          <p:cNvPr id="12" name="Line 8"/>
          <p:cNvSpPr>
            <a:spLocks noChangeShapeType="1"/>
          </p:cNvSpPr>
          <p:nvPr userDrawn="1"/>
        </p:nvSpPr>
        <p:spPr bwMode="auto">
          <a:xfrm>
            <a:off x="620713" y="6731000"/>
            <a:ext cx="0" cy="79375"/>
          </a:xfrm>
          <a:prstGeom prst="line">
            <a:avLst/>
          </a:prstGeom>
          <a:noFill/>
          <a:ln w="9525">
            <a:solidFill>
              <a:srgbClr val="F4AA00"/>
            </a:solidFill>
            <a:round/>
            <a:headEnd/>
            <a:tailEnd/>
          </a:ln>
          <a:effectLst/>
        </p:spPr>
        <p:txBody>
          <a:bodyPr/>
          <a:lstStyle/>
          <a:p>
            <a:pPr>
              <a:defRPr/>
            </a:pPr>
            <a:endParaRPr lang="en-US">
              <a:latin typeface="Arial" pitchFamily="-109" charset="0"/>
              <a:ea typeface="+mn-ea"/>
            </a:endParaRPr>
          </a:p>
        </p:txBody>
      </p:sp>
      <p:pic>
        <p:nvPicPr>
          <p:cNvPr id="14" name="Picture 7" descr="White_inside_1110.jpg"/>
          <p:cNvPicPr>
            <a:picLocks noChangeAspect="1"/>
          </p:cNvPicPr>
          <p:nvPr userDrawn="1"/>
        </p:nvPicPr>
        <p:blipFill>
          <a:blip r:embed="rId16"/>
          <a:srcRect/>
          <a:stretch>
            <a:fillRect/>
          </a:stretch>
        </p:blipFill>
        <p:spPr bwMode="auto">
          <a:xfrm>
            <a:off x="268111" y="0"/>
            <a:ext cx="9139237"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5.png"/></Relationships>
</file>

<file path=ppt/slides/_rels/slide101.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13.png"/></Relationships>
</file>

<file path=ppt/slides/_rels/slide103.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jpeg"/><Relationship Id="rId8" Type="http://schemas.openxmlformats.org/officeDocument/2006/relationships/image" Target="../media/image119.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0.png"/><Relationship Id="rId5" Type="http://schemas.openxmlformats.org/officeDocument/2006/relationships/image" Target="../media/image122.png"/><Relationship Id="rId6" Type="http://schemas.openxmlformats.org/officeDocument/2006/relationships/image" Target="../media/image125.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6.emf"/><Relationship Id="rId3" Type="http://schemas.openxmlformats.org/officeDocument/2006/relationships/image" Target="../media/image127.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12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jpeg"/><Relationship Id="rId3" Type="http://schemas.openxmlformats.org/officeDocument/2006/relationships/image" Target="../media/image131.wmf"/></Relationships>
</file>

<file path=ppt/slides/_rels/slide111.xml.rels><?xml version="1.0" encoding="UTF-8" standalone="yes"?>
<Relationships xmlns="http://schemas.openxmlformats.org/package/2006/relationships"><Relationship Id="rId3" Type="http://schemas.openxmlformats.org/officeDocument/2006/relationships/image" Target="../media/image132.jpeg"/><Relationship Id="rId4" Type="http://schemas.openxmlformats.org/officeDocument/2006/relationships/image" Target="../media/image133.jpe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9.emf"/><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31.xml.rels><?xml version="1.0" encoding="UTF-8" standalone="yes"?>
<Relationships xmlns="http://schemas.openxmlformats.org/package/2006/relationships"><Relationship Id="rId3" Type="http://schemas.openxmlformats.org/officeDocument/2006/relationships/image" Target="../media/image38.wmf"/><Relationship Id="rId4" Type="http://schemas.openxmlformats.org/officeDocument/2006/relationships/image" Target="../media/image39.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5.png"/><Relationship Id="rId6"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1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5.png"/><Relationship Id="rId6" Type="http://schemas.openxmlformats.org/officeDocument/2006/relationships/image" Target="../media/image38.wmf"/><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2.tiff"/><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2.tiff"/><Relationship Id="rId5" Type="http://schemas.openxmlformats.org/officeDocument/2006/relationships/image" Target="../media/image43.tiff"/><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2.tiff"/><Relationship Id="rId5" Type="http://schemas.openxmlformats.org/officeDocument/2006/relationships/image" Target="../media/image43.tiff"/><Relationship Id="rId6" Type="http://schemas.openxmlformats.org/officeDocument/2006/relationships/image" Target="../media/image44.tiff"/><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5" Type="http://schemas.openxmlformats.org/officeDocument/2006/relationships/image" Target="../media/image44.tiff"/><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6.w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 Id="rId3" Type="http://schemas.openxmlformats.org/officeDocument/2006/relationships/image" Target="../media/image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59.png"/><Relationship Id="rId1" Type="http://schemas.openxmlformats.org/officeDocument/2006/relationships/video" Target="file://localhost/Users/zoback/Documents/Current%20Research/McClure%20and%20Zoback/Three%20HF%20varytimepres151_5012_euler_res_.mov" TargetMode="External"/><Relationship Id="rId2"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7"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2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 Id="rId3"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4.png"/><Relationship Id="rId3" Type="http://schemas.openxmlformats.org/officeDocument/2006/relationships/hyperlink" Target="http://www.shalegas.energy.gov/"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5.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23.png"/></Relationships>
</file>

<file path=ppt/slides/_rels/slide7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 Id="rId3" Type="http://schemas.openxmlformats.org/officeDocument/2006/relationships/image" Target="../media/image5.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5.png"/><Relationship Id="rId3" Type="http://schemas.openxmlformats.org/officeDocument/2006/relationships/image" Target="../media/image5.png"/></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79.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8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0.tiff"/><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82.xml.rels><?xml version="1.0" encoding="UTF-8" standalone="yes"?>
<Relationships xmlns="http://schemas.openxmlformats.org/package/2006/relationships"><Relationship Id="rId3" Type="http://schemas.openxmlformats.org/officeDocument/2006/relationships/image" Target="../media/image81.emf"/><Relationship Id="rId4" Type="http://schemas.openxmlformats.org/officeDocument/2006/relationships/image" Target="../media/image82.e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83.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5"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8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87.wmf"/><Relationship Id="rId1" Type="http://schemas.openxmlformats.org/officeDocument/2006/relationships/slideLayout" Target="../slideLayouts/slideLayout6.xml"/><Relationship Id="rId2" Type="http://schemas.openxmlformats.org/officeDocument/2006/relationships/image" Target="../media/image38.wmf"/></Relationships>
</file>

<file path=ppt/slides/_rels/slide86.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75.png"/></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7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6"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oleObject" Target="../embeddings/Microsoft_Equation3.bin"/><Relationship Id="rId5" Type="http://schemas.openxmlformats.org/officeDocument/2006/relationships/image" Target="../media/image93.png"/><Relationship Id="rId6"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6.wmf"/><Relationship Id="rId4" Type="http://schemas.openxmlformats.org/officeDocument/2006/relationships/oleObject" Target="../embeddings/Microsoft_Equation4.bin"/><Relationship Id="rId5" Type="http://schemas.openxmlformats.org/officeDocument/2006/relationships/oleObject" Target="../embeddings/Microsoft_Equation5.bin"/><Relationship Id="rId6" Type="http://schemas.openxmlformats.org/officeDocument/2006/relationships/image" Target="../media/image5.png"/><Relationship Id="rId1" Type="http://schemas.openxmlformats.org/officeDocument/2006/relationships/vmlDrawing" Target="../drawings/vmlDrawing3.vml"/><Relationship Id="rId2"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Microsoft_Equation6.bin"/><Relationship Id="rId4" Type="http://schemas.openxmlformats.org/officeDocument/2006/relationships/image" Target="../media/image38.wmf"/><Relationship Id="rId5" Type="http://schemas.openxmlformats.org/officeDocument/2006/relationships/image" Target="../media/image5.png"/><Relationship Id="rId1" Type="http://schemas.openxmlformats.org/officeDocument/2006/relationships/vmlDrawing" Target="../drawings/vmlDrawing4.vml"/><Relationship Id="rId2"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99.png"/><Relationship Id="rId5" Type="http://schemas.openxmlformats.org/officeDocument/2006/relationships/image" Target="../media/image100.png"/><Relationship Id="rId6" Type="http://schemas.openxmlformats.org/officeDocument/2006/relationships/oleObject" Target="../embeddings/Microsoft_Equation7.bin"/><Relationship Id="rId7" Type="http://schemas.openxmlformats.org/officeDocument/2006/relationships/image" Target="../media/image5.png"/><Relationship Id="rId1" Type="http://schemas.openxmlformats.org/officeDocument/2006/relationships/vmlDrawing" Target="../drawings/vmlDrawing5.vml"/><Relationship Id="rId2"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101.emf"/><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6.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1" Type="http://schemas.openxmlformats.org/officeDocument/2006/relationships/slideLayout" Target="../slideLayouts/slideLayout4.xml"/><Relationship Id="rId2" Type="http://schemas.openxmlformats.org/officeDocument/2006/relationships/notesSlide" Target="../notesSlides/notesSlide4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46.xml"/><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package" Target="../embeddings/Microsoft_Excel_Sheet1.xlsx"/><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7.png"/></Relationships>
</file>

<file path=ppt/slides/_rels/slide9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png"/><Relationship Id="rId5"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1</a:t>
            </a:fld>
            <a:endParaRPr lang="en-US" sz="1400" dirty="0">
              <a:latin typeface="Arial" charset="0"/>
            </a:endParaRPr>
          </a:p>
        </p:txBody>
      </p:sp>
      <p:sp>
        <p:nvSpPr>
          <p:cNvPr id="17411" name="Text Box 14"/>
          <p:cNvSpPr txBox="1">
            <a:spLocks noChangeArrowheads="1"/>
          </p:cNvSpPr>
          <p:nvPr/>
        </p:nvSpPr>
        <p:spPr bwMode="auto">
          <a:xfrm>
            <a:off x="495300" y="406400"/>
            <a:ext cx="8153400" cy="455458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endParaRPr lang="en-US" sz="3200" i="1" dirty="0" smtClean="0">
              <a:latin typeface="Arial"/>
              <a:cs typeface="Arial"/>
            </a:endParaRP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Professor </a:t>
            </a:r>
            <a:r>
              <a:rPr lang="en-US" sz="2000" dirty="0">
                <a:latin typeface="Arial" charset="0"/>
              </a:rPr>
              <a:t>of Geophysics</a:t>
            </a:r>
          </a:p>
          <a:p>
            <a:pPr algn="ctr">
              <a:lnSpc>
                <a:spcPct val="75000"/>
              </a:lnSpc>
              <a:spcBef>
                <a:spcPct val="35000"/>
              </a:spcBef>
            </a:pPr>
            <a:r>
              <a:rPr lang="en-US" sz="2000" dirty="0">
                <a:latin typeface="Arial" charset="0"/>
              </a:rPr>
              <a:t>Stanford University</a:t>
            </a:r>
          </a:p>
          <a:p>
            <a:pPr algn="ctr">
              <a:lnSpc>
                <a:spcPct val="75000"/>
              </a:lnSpc>
              <a:spcBef>
                <a:spcPct val="35000"/>
              </a:spcBef>
            </a:pPr>
            <a:endParaRPr lang="en-US" sz="2800" b="1"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3" name="TextBox 6"/>
          <p:cNvSpPr txBox="1">
            <a:spLocks noChangeArrowheads="1"/>
          </p:cNvSpPr>
          <p:nvPr/>
        </p:nvSpPr>
        <p:spPr bwMode="auto">
          <a:xfrm>
            <a:off x="3174912" y="-41196"/>
            <a:ext cx="3103734" cy="1107996"/>
          </a:xfrm>
          <a:prstGeom prst="rect">
            <a:avLst/>
          </a:prstGeom>
          <a:noFill/>
          <a:ln w="9525">
            <a:noFill/>
            <a:miter lim="800000"/>
            <a:headEnd/>
            <a:tailEnd/>
          </a:ln>
        </p:spPr>
        <p:txBody>
          <a:bodyPr wrap="none">
            <a:prstTxWarp prst="textNoShape">
              <a:avLst/>
            </a:prstTxWarp>
            <a:spAutoFit/>
          </a:bodyPr>
          <a:lstStyle/>
          <a:p>
            <a:pPr algn="ctr"/>
            <a:r>
              <a:rPr lang="en-US" sz="2400" dirty="0" smtClean="0">
                <a:latin typeface="Arial" charset="0"/>
                <a:ea typeface="Arial" charset="0"/>
                <a:cs typeface="Arial" charset="0"/>
              </a:rPr>
              <a:t>The Next 5-10 Years</a:t>
            </a:r>
          </a:p>
          <a:p>
            <a:pPr algn="ctr"/>
            <a:r>
              <a:rPr lang="en-US" sz="2400" dirty="0" smtClean="0">
                <a:latin typeface="Arial" charset="0"/>
                <a:ea typeface="Arial" charset="0"/>
                <a:cs typeface="Arial" charset="0"/>
              </a:rPr>
              <a:t>? Wells, ? </a:t>
            </a:r>
            <a:r>
              <a:rPr lang="en-US" sz="2400" dirty="0" err="1" smtClean="0">
                <a:latin typeface="Arial" charset="0"/>
                <a:ea typeface="Arial" charset="0"/>
                <a:cs typeface="Arial" charset="0"/>
              </a:rPr>
              <a:t>Hydrofracs</a:t>
            </a:r>
            <a:endParaRPr lang="en-US" dirty="0" smtClean="0"/>
          </a:p>
          <a:p>
            <a:pPr algn="ctr"/>
            <a:endParaRPr lang="en-US" dirty="0"/>
          </a:p>
        </p:txBody>
      </p:sp>
      <p:sp>
        <p:nvSpPr>
          <p:cNvPr id="81" name="TextBox 80"/>
          <p:cNvSpPr txBox="1"/>
          <p:nvPr/>
        </p:nvSpPr>
        <p:spPr>
          <a:xfrm>
            <a:off x="1156775" y="6036350"/>
            <a:ext cx="6891630" cy="830997"/>
          </a:xfrm>
          <a:prstGeom prst="rect">
            <a:avLst/>
          </a:prstGeom>
          <a:noFill/>
        </p:spPr>
        <p:txBody>
          <a:bodyPr wrap="none" rtlCol="0">
            <a:spAutoFit/>
          </a:bodyPr>
          <a:lstStyle/>
          <a:p>
            <a:pPr>
              <a:buFont typeface="Arial"/>
              <a:buChar char="•"/>
            </a:pPr>
            <a:r>
              <a:rPr lang="en-US" sz="2400" dirty="0" smtClean="0">
                <a:latin typeface="Arial"/>
                <a:cs typeface="Arial"/>
              </a:rPr>
              <a:t>How Do We Optimize Resource Development?</a:t>
            </a:r>
          </a:p>
          <a:p>
            <a:pPr>
              <a:buFont typeface="Arial"/>
              <a:buChar char="•"/>
            </a:pPr>
            <a:r>
              <a:rPr lang="en-US" sz="2400" dirty="0" smtClean="0">
                <a:latin typeface="Arial"/>
                <a:cs typeface="Arial"/>
              </a:rPr>
              <a:t>How Do we Minimize the Environmental Impact?</a:t>
            </a:r>
            <a:endParaRPr lang="en-US" sz="2400" dirty="0">
              <a:latin typeface="Arial"/>
              <a:cs typeface="Arial"/>
            </a:endParaRPr>
          </a:p>
        </p:txBody>
      </p:sp>
      <p:pic>
        <p:nvPicPr>
          <p:cNvPr id="82" name="Picture 81"/>
          <p:cNvPicPr>
            <a:picLocks noChangeAspect="1"/>
          </p:cNvPicPr>
          <p:nvPr/>
        </p:nvPicPr>
        <p:blipFill>
          <a:blip r:embed="rId3"/>
          <a:stretch>
            <a:fillRect/>
          </a:stretch>
        </p:blipFill>
        <p:spPr>
          <a:xfrm>
            <a:off x="1966484" y="952499"/>
            <a:ext cx="5211031" cy="5127521"/>
          </a:xfrm>
          <a:prstGeom prst="rect">
            <a:avLst/>
          </a:prstGeom>
        </p:spPr>
      </p:pic>
      <p:grpSp>
        <p:nvGrpSpPr>
          <p:cNvPr id="84" name="Group 10"/>
          <p:cNvGrpSpPr>
            <a:grpSpLocks/>
          </p:cNvGrpSpPr>
          <p:nvPr/>
        </p:nvGrpSpPr>
        <p:grpSpPr bwMode="auto">
          <a:xfrm>
            <a:off x="0" y="838200"/>
            <a:ext cx="9144000" cy="136525"/>
            <a:chOff x="0" y="1180"/>
            <a:chExt cx="5760" cy="86"/>
          </a:xfrm>
        </p:grpSpPr>
        <p:sp>
          <p:nvSpPr>
            <p:cNvPr id="85" name="Rectangle 8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6" name="Rectangle 8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fld id="{8264A068-FE57-994B-85FE-5387A043F6D2}" type="slidenum">
              <a:rPr lang="en-US" smtClean="0"/>
              <a:pPr/>
              <a:t>100</a:t>
            </a:fld>
            <a:endParaRPr lang="en-US" smtClean="0"/>
          </a:p>
        </p:txBody>
      </p:sp>
      <p:sp>
        <p:nvSpPr>
          <p:cNvPr id="54275" name="Rectangle 2"/>
          <p:cNvSpPr>
            <a:spLocks noGrp="1" noChangeArrowheads="1"/>
          </p:cNvSpPr>
          <p:nvPr>
            <p:ph type="title"/>
          </p:nvPr>
        </p:nvSpPr>
        <p:spPr>
          <a:xfrm>
            <a:off x="319616" y="141299"/>
            <a:ext cx="8904288" cy="549275"/>
          </a:xfrm>
        </p:spPr>
        <p:txBody>
          <a:bodyPr>
            <a:noAutofit/>
          </a:bodyPr>
          <a:lstStyle/>
          <a:p>
            <a:pPr eaLnBrk="1" hangingPunct="1"/>
            <a:r>
              <a:rPr lang="en-US" sz="3200" dirty="0" smtClean="0">
                <a:latin typeface="Arial"/>
                <a:cs typeface="Arial"/>
              </a:rPr>
              <a:t>Average Shale Properties – Composition</a:t>
            </a:r>
            <a:endParaRPr lang="en-US" sz="3200" dirty="0">
              <a:latin typeface="Arial"/>
              <a:cs typeface="Arial"/>
            </a:endParaRPr>
          </a:p>
        </p:txBody>
      </p:sp>
      <p:graphicFrame>
        <p:nvGraphicFramePr>
          <p:cNvPr id="485576" name="Group 200"/>
          <p:cNvGraphicFramePr>
            <a:graphicFrameLocks noGrp="1"/>
          </p:cNvGraphicFramePr>
          <p:nvPr>
            <p:ph type="tbl" idx="1"/>
          </p:nvPr>
        </p:nvGraphicFramePr>
        <p:xfrm>
          <a:off x="274638" y="1654175"/>
          <a:ext cx="8589962" cy="4200530"/>
        </p:xfrm>
        <a:graphic>
          <a:graphicData uri="http://schemas.openxmlformats.org/drawingml/2006/table">
            <a:tbl>
              <a:tblPr/>
              <a:tblGrid>
                <a:gridCol w="2249487"/>
                <a:gridCol w="1520825"/>
                <a:gridCol w="1724025"/>
                <a:gridCol w="1651000"/>
                <a:gridCol w="1444625"/>
              </a:tblGrid>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endParaRPr kumimoji="0" lang="en-US" sz="1600" b="1" i="0" u="none" strike="noStrike" cap="none" normalizeH="0" baseline="0">
                        <a:ln>
                          <a:noFill/>
                        </a:ln>
                        <a:solidFill>
                          <a:srgbClr val="323944"/>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BARNETT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MARCELLUS</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EAGLE FORD</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FLOYD</a:t>
                      </a:r>
                    </a:p>
                  </a:txBody>
                  <a:tcPr horzOverflow="overflow">
                    <a:lnL>
                      <a:noFill/>
                    </a:lnL>
                    <a:lnR cap="flat">
                      <a:noFill/>
                    </a:lnR>
                    <a:lnT cap="fla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Depth (ft)</a:t>
                      </a:r>
                    </a:p>
                  </a:txBody>
                  <a:tcPr anchor="ctr" horzOverflow="overflow">
                    <a:lnL cap="flat">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 – 9,000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9,500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 – 13,500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13,000</a:t>
                      </a:r>
                    </a:p>
                  </a:txBody>
                  <a:tcPr anchor="ctr" horzOverflow="overflow">
                    <a:lnL>
                      <a:noFill/>
                    </a:lnL>
                    <a:lnR cap="flat">
                      <a:noFill/>
                    </a:lnR>
                    <a:lnT>
                      <a:noFill/>
                    </a:lnT>
                    <a:lnB>
                      <a:noFill/>
                    </a:lnB>
                    <a:lnTlToBr>
                      <a:noFill/>
                    </a:lnTlToBr>
                    <a:lnBlToTr>
                      <a:noFill/>
                    </a:lnBlToTr>
                    <a:solidFill>
                      <a:srgbClr val="F4F6F5"/>
                    </a:solid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TOC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7</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RO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2.3</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4+</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1.7</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0.7 – 2+</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Porosity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12</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Qtz + Calcite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50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60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80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30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Clay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40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30 – 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 – 35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45 – 65</a:t>
                      </a:r>
                    </a:p>
                  </a:txBody>
                  <a:tcPr anchor="ctr" horzOverflow="overflow">
                    <a:lnL>
                      <a:noFill/>
                    </a:lnL>
                    <a:lnR cap="flat">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Areal Extent (mi</a:t>
                      </a:r>
                      <a:r>
                        <a:rPr kumimoji="0" lang="en-US" sz="1600" b="1" i="0" u="none" strike="noStrike" cap="none" normalizeH="0" baseline="30000">
                          <a:ln>
                            <a:noFill/>
                          </a:ln>
                          <a:solidFill>
                            <a:srgbClr val="323944"/>
                          </a:solidFill>
                          <a:effectLst/>
                          <a:latin typeface="Arial" charset="0"/>
                        </a:rPr>
                        <a:t>2</a:t>
                      </a:r>
                      <a:r>
                        <a:rPr kumimoji="0" lang="en-US" sz="1600" b="1" i="0" u="none" strike="noStrike" cap="none" normalizeH="0" baseline="0">
                          <a:ln>
                            <a:noFill/>
                          </a:ln>
                          <a:solidFill>
                            <a:srgbClr val="323944"/>
                          </a:solidFill>
                          <a:effectLst/>
                          <a:latin typeface="Arial" charset="0"/>
                        </a:rPr>
                        <a:t>)</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22,000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Resource Size (Tcf)</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25 – 250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500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10 – 100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&lt;&lt;1</a:t>
                      </a:r>
                    </a:p>
                  </a:txBody>
                  <a:tcPr anchor="ctr" horzOverflow="overflow">
                    <a:lnL>
                      <a:noFill/>
                    </a:lnL>
                    <a:lnR cap="flat">
                      <a:noFill/>
                    </a:lnR>
                    <a:lnT>
                      <a:noFill/>
                    </a:lnT>
                    <a:lnB>
                      <a:noFill/>
                    </a:lnB>
                    <a:lnTlToBr>
                      <a:noFill/>
                    </a:lnTlToBr>
                    <a:lnBlToTr>
                      <a:noFill/>
                    </a:lnBlToTr>
                    <a:noFill/>
                  </a:tcPr>
                </a:tc>
              </a:tr>
              <a:tr h="420688">
                <a:tc gridSpan="5">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900" b="1" i="1" u="none" strike="noStrike" cap="none" normalizeH="0" baseline="0" dirty="0">
                          <a:ln>
                            <a:noFill/>
                          </a:ln>
                          <a:solidFill>
                            <a:schemeClr val="bg1"/>
                          </a:solidFill>
                          <a:effectLst/>
                          <a:latin typeface="Trebuchet MS" charset="0"/>
                        </a:rPr>
                        <a:t>Subtle variations can mean large variations in economics</a:t>
                      </a:r>
                      <a:r>
                        <a:rPr kumimoji="0" lang="en-US" sz="1700" b="1" i="1" u="none" strike="noStrike" cap="none" normalizeH="0" baseline="0" dirty="0">
                          <a:ln>
                            <a:noFill/>
                          </a:ln>
                          <a:solidFill>
                            <a:schemeClr val="bg1"/>
                          </a:solidFill>
                          <a:effectLst/>
                          <a:latin typeface="Trebuchet MS" charset="0"/>
                        </a:rPr>
                        <a:t> </a:t>
                      </a:r>
                    </a:p>
                  </a:txBody>
                  <a:tcPr anchor="ctr" horzOverflow="overflow">
                    <a:lnL cap="flat">
                      <a:noFill/>
                    </a:lnL>
                    <a:lnR cap="flat">
                      <a:noFill/>
                    </a:lnR>
                    <a:lnT>
                      <a:noFill/>
                    </a:lnT>
                    <a:lnB cap="flat">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2"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8"/>
          <p:cNvSpPr/>
          <p:nvPr/>
        </p:nvSpPr>
        <p:spPr>
          <a:xfrm>
            <a:off x="-643467" y="5367867"/>
            <a:ext cx="10143067" cy="486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74637" y="3822700"/>
            <a:ext cx="1922463" cy="7493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355600" y="173038"/>
            <a:ext cx="9398000" cy="1143000"/>
          </a:xfrm>
        </p:spPr>
        <p:txBody>
          <a:bodyPr>
            <a:normAutofit/>
          </a:bodyPr>
          <a:lstStyle/>
          <a:p>
            <a:r>
              <a:rPr lang="en-US" sz="3200" dirty="0" smtClean="0">
                <a:solidFill>
                  <a:srgbClr val="FFFFFF"/>
                </a:solidFill>
                <a:latin typeface="Arial" charset="0"/>
                <a:ea typeface="ＭＳ Ｐゴシック" pitchFamily="34" charset="-128"/>
              </a:rPr>
              <a:t>Shale Gas Formation Evaluation Requirements</a:t>
            </a:r>
          </a:p>
        </p:txBody>
      </p:sp>
      <p:sp>
        <p:nvSpPr>
          <p:cNvPr id="24578" name="Rectangle 3"/>
          <p:cNvSpPr>
            <a:spLocks noGrp="1" noChangeArrowheads="1"/>
          </p:cNvSpPr>
          <p:nvPr>
            <p:ph idx="1"/>
          </p:nvPr>
        </p:nvSpPr>
        <p:spPr>
          <a:xfrm>
            <a:off x="268288" y="1423537"/>
            <a:ext cx="7620118" cy="4780413"/>
          </a:xfrm>
        </p:spPr>
        <p:txBody>
          <a:bodyPr>
            <a:normAutofit fontScale="92500" lnSpcReduction="10000"/>
          </a:bodyPr>
          <a:lstStyle/>
          <a:p>
            <a:pPr lvl="1">
              <a:buClr>
                <a:srgbClr val="0D69AC"/>
              </a:buClr>
              <a:buFont typeface="Arial" charset="0"/>
              <a:buChar char="•"/>
            </a:pPr>
            <a:r>
              <a:rPr lang="en-US" sz="2400" dirty="0" err="1" smtClean="0">
                <a:latin typeface="Arial" charset="0"/>
                <a:ea typeface="ＭＳ Ｐゴシック" pitchFamily="34" charset="-128"/>
              </a:rPr>
              <a:t>Lithology</a:t>
            </a:r>
            <a:r>
              <a:rPr lang="en-US" sz="2400" dirty="0" smtClean="0">
                <a:latin typeface="Arial" charset="0"/>
                <a:ea typeface="ＭＳ Ｐゴシック" pitchFamily="34" charset="-128"/>
              </a:rPr>
              <a:t> and Mineralogy</a:t>
            </a:r>
          </a:p>
          <a:p>
            <a:pPr lvl="1">
              <a:buClr>
                <a:srgbClr val="0D69AC"/>
              </a:buClr>
              <a:buNone/>
            </a:pPr>
            <a:endParaRPr lang="en-US" sz="800" dirty="0" smtClean="0">
              <a:latin typeface="Arial" charset="0"/>
              <a:ea typeface="ＭＳ Ｐゴシック" pitchFamily="34" charset="-128"/>
            </a:endParaRPr>
          </a:p>
          <a:p>
            <a:pPr lvl="1">
              <a:buClr>
                <a:srgbClr val="0D69AC"/>
              </a:buClr>
              <a:buFont typeface="Arial" charset="0"/>
              <a:buChar char="•"/>
            </a:pPr>
            <a:r>
              <a:rPr lang="en-US" sz="2400" dirty="0" smtClean="0">
                <a:latin typeface="Arial" charset="0"/>
                <a:ea typeface="ＭＳ Ｐゴシック" pitchFamily="34" charset="-128"/>
              </a:rPr>
              <a:t>Total Organic Content (TOC)</a:t>
            </a:r>
          </a:p>
          <a:p>
            <a:pPr lvl="2">
              <a:spcBef>
                <a:spcPts val="0"/>
              </a:spcBef>
              <a:buClrTx/>
              <a:buFont typeface="Arial" charset="0"/>
              <a:buChar char="–"/>
            </a:pPr>
            <a:r>
              <a:rPr lang="en-US" sz="2200" dirty="0" smtClean="0">
                <a:latin typeface="Arial" charset="0"/>
                <a:ea typeface="ＭＳ Ｐゴシック" pitchFamily="34" charset="-128"/>
              </a:rPr>
              <a:t> </a:t>
            </a:r>
            <a:r>
              <a:rPr lang="en-US" sz="2200" dirty="0" err="1" smtClean="0">
                <a:latin typeface="Arial" charset="0"/>
                <a:ea typeface="ＭＳ Ｐゴシック" pitchFamily="34" charset="-128"/>
              </a:rPr>
              <a:t>Kerogen</a:t>
            </a:r>
            <a:r>
              <a:rPr lang="en-US" sz="2200" dirty="0" smtClean="0">
                <a:latin typeface="Arial" charset="0"/>
                <a:ea typeface="ＭＳ Ｐゴシック" pitchFamily="34" charset="-128"/>
              </a:rPr>
              <a:t> Type &amp; Maturity</a:t>
            </a:r>
          </a:p>
          <a:p>
            <a:pPr lvl="2">
              <a:spcBef>
                <a:spcPts val="0"/>
              </a:spcBef>
              <a:buClrTx/>
              <a:buNone/>
            </a:pPr>
            <a:r>
              <a:rPr lang="en-US" sz="800" dirty="0" smtClean="0">
                <a:latin typeface="Arial" charset="0"/>
                <a:ea typeface="ＭＳ Ｐゴシック" pitchFamily="34" charset="-128"/>
              </a:rPr>
              <a:t>  </a:t>
            </a:r>
          </a:p>
          <a:p>
            <a:pPr lvl="1">
              <a:spcBef>
                <a:spcPts val="0"/>
              </a:spcBef>
              <a:buClr>
                <a:srgbClr val="0D69AC"/>
              </a:buClr>
              <a:buFont typeface="Arial" charset="0"/>
              <a:buChar char="•"/>
            </a:pPr>
            <a:r>
              <a:rPr lang="en-US" sz="2400" dirty="0" smtClean="0">
                <a:latin typeface="Arial" charset="0"/>
                <a:ea typeface="ＭＳ Ｐゴシック" pitchFamily="34" charset="-128"/>
              </a:rPr>
              <a:t>‘Conventional’ </a:t>
            </a:r>
            <a:r>
              <a:rPr lang="en-US" sz="2400" dirty="0" err="1" smtClean="0">
                <a:latin typeface="Arial" charset="0"/>
                <a:ea typeface="ＭＳ Ｐゴシック" pitchFamily="34" charset="-128"/>
              </a:rPr>
              <a:t>Petrophysical</a:t>
            </a:r>
            <a:r>
              <a:rPr lang="en-US" sz="2400" dirty="0" smtClean="0">
                <a:latin typeface="Arial" charset="0"/>
                <a:ea typeface="ＭＳ Ｐゴシック" pitchFamily="34" charset="-128"/>
              </a:rPr>
              <a:t> Parameters                  − Porosity, Permeability, Gas Saturation</a:t>
            </a:r>
          </a:p>
          <a:p>
            <a:pPr lvl="1">
              <a:buClr>
                <a:srgbClr val="0D69AC"/>
              </a:buClr>
              <a:buFont typeface="Arial" charset="0"/>
              <a:buChar char="•"/>
            </a:pPr>
            <a:r>
              <a:rPr lang="en-US" sz="2400" dirty="0" smtClean="0">
                <a:latin typeface="Arial" charset="0"/>
                <a:ea typeface="ＭＳ Ｐゴシック" pitchFamily="34" charset="-128"/>
              </a:rPr>
              <a:t>Geologic Characterization</a:t>
            </a:r>
          </a:p>
          <a:p>
            <a:pPr lvl="2">
              <a:spcBef>
                <a:spcPts val="0"/>
              </a:spcBef>
              <a:buClrTx/>
              <a:buFont typeface="Arial" charset="0"/>
              <a:buChar char="–"/>
              <a:tabLst>
                <a:tab pos="573088" algn="l"/>
              </a:tabLst>
            </a:pPr>
            <a:r>
              <a:rPr lang="en-US" sz="2200" dirty="0" smtClean="0">
                <a:latin typeface="Arial" charset="0"/>
                <a:ea typeface="ＭＳ Ｐゴシック" pitchFamily="34" charset="-128"/>
              </a:rPr>
              <a:t> Structural Features and Natural Fractures </a:t>
            </a:r>
          </a:p>
          <a:p>
            <a:pPr lvl="2">
              <a:spcBef>
                <a:spcPts val="0"/>
              </a:spcBef>
              <a:buClrTx/>
              <a:buNone/>
            </a:pPr>
            <a:endParaRPr lang="en-US" sz="800" dirty="0" smtClean="0">
              <a:latin typeface="Arial" charset="0"/>
              <a:ea typeface="ＭＳ Ｐゴシック" pitchFamily="34" charset="-128"/>
            </a:endParaRPr>
          </a:p>
          <a:p>
            <a:pPr lvl="1">
              <a:spcBef>
                <a:spcPts val="0"/>
              </a:spcBef>
              <a:buClr>
                <a:srgbClr val="0D69AC"/>
              </a:buClr>
              <a:buFont typeface="Arial" charset="0"/>
              <a:buChar char="•"/>
            </a:pPr>
            <a:r>
              <a:rPr lang="en-US" sz="2400" dirty="0" err="1" smtClean="0">
                <a:latin typeface="Arial" charset="0"/>
                <a:ea typeface="ＭＳ Ｐゴシック" pitchFamily="34" charset="-128"/>
              </a:rPr>
              <a:t>Geomechanical</a:t>
            </a:r>
            <a:r>
              <a:rPr lang="en-US" sz="2400" dirty="0" smtClean="0">
                <a:latin typeface="Arial" charset="0"/>
                <a:ea typeface="ＭＳ Ｐゴシック" pitchFamily="34" charset="-128"/>
              </a:rPr>
              <a:t> Reservoir Characteristics</a:t>
            </a:r>
          </a:p>
          <a:p>
            <a:pPr lvl="2">
              <a:spcBef>
                <a:spcPts val="0"/>
              </a:spcBef>
              <a:buClrTx/>
              <a:buFont typeface="Arial" charset="0"/>
              <a:buChar char="–"/>
            </a:pPr>
            <a:r>
              <a:rPr lang="en-US" sz="2200" dirty="0" smtClean="0">
                <a:latin typeface="Arial" charset="0"/>
                <a:ea typeface="ＭＳ Ｐゴシック" pitchFamily="34" charset="-128"/>
              </a:rPr>
              <a:t> Stress Regime and Mechanical Rock Properties</a:t>
            </a:r>
          </a:p>
          <a:p>
            <a:pPr lvl="2">
              <a:spcBef>
                <a:spcPts val="0"/>
              </a:spcBef>
              <a:buClrTx/>
              <a:buNone/>
            </a:pPr>
            <a:endParaRPr lang="en-US" sz="800" dirty="0" smtClean="0">
              <a:latin typeface="Arial" charset="0"/>
              <a:ea typeface="ＭＳ Ｐゴシック" pitchFamily="34" charset="-128"/>
            </a:endParaRPr>
          </a:p>
          <a:p>
            <a:pPr marL="573088" lvl="2" indent="-231775">
              <a:buClrTx/>
              <a:buFont typeface="Arial" pitchFamily="34" charset="0"/>
              <a:buChar char="•"/>
              <a:tabLst>
                <a:tab pos="627063" algn="l"/>
              </a:tabLst>
            </a:pPr>
            <a:r>
              <a:rPr lang="en-US" sz="2400" b="1" dirty="0" smtClean="0">
                <a:latin typeface="Arial" charset="0"/>
                <a:ea typeface="ＭＳ Ｐゴシック" pitchFamily="34" charset="-128"/>
              </a:rPr>
              <a:t>Optimal Horizontal Lateral Well Placement</a:t>
            </a:r>
          </a:p>
          <a:p>
            <a:pPr marL="573088" lvl="2" indent="-231775">
              <a:buClrTx/>
              <a:buNone/>
              <a:tabLst>
                <a:tab pos="627063" algn="l"/>
              </a:tabLst>
            </a:pPr>
            <a:endParaRPr lang="en-US" sz="800" dirty="0" smtClean="0">
              <a:latin typeface="Arial" charset="0"/>
              <a:ea typeface="ＭＳ Ｐゴシック" pitchFamily="34" charset="-128"/>
            </a:endParaRPr>
          </a:p>
          <a:p>
            <a:pPr marL="573088" lvl="2" indent="-231775">
              <a:buClrTx/>
              <a:buFont typeface="Arial" pitchFamily="34" charset="0"/>
              <a:buChar char="•"/>
              <a:tabLst>
                <a:tab pos="627063" algn="l"/>
              </a:tabLst>
            </a:pPr>
            <a:r>
              <a:rPr lang="en-US" sz="2400" b="1" dirty="0" err="1" smtClean="0">
                <a:latin typeface="Arial" charset="0"/>
                <a:ea typeface="ＭＳ Ｐゴシック" pitchFamily="34" charset="-128"/>
              </a:rPr>
              <a:t>Frac</a:t>
            </a:r>
            <a:r>
              <a:rPr lang="en-US" sz="2400" b="1" dirty="0" smtClean="0">
                <a:latin typeface="Arial" charset="0"/>
                <a:ea typeface="ＭＳ Ｐゴシック" pitchFamily="34" charset="-128"/>
              </a:rPr>
              <a:t> Stage Placement for Effective Stimulation</a:t>
            </a:r>
          </a:p>
          <a:p>
            <a:pPr lvl="2">
              <a:buClrTx/>
              <a:buNone/>
            </a:pPr>
            <a:r>
              <a:rPr lang="en-US" dirty="0" smtClean="0">
                <a:latin typeface="Arial" charset="0"/>
                <a:ea typeface="ＭＳ Ｐゴシック" pitchFamily="34" charset="-128"/>
              </a:rPr>
              <a:t>	                        </a:t>
            </a:r>
          </a:p>
        </p:txBody>
      </p:sp>
      <p:pic>
        <p:nvPicPr>
          <p:cNvPr id="24579" name="Picture 5" descr="Walnut"/>
          <p:cNvPicPr>
            <a:picLocks noChangeAspect="1" noChangeArrowheads="1"/>
          </p:cNvPicPr>
          <p:nvPr/>
        </p:nvPicPr>
        <p:blipFill>
          <a:blip r:embed="rId3"/>
          <a:srcRect/>
          <a:stretch>
            <a:fillRect/>
          </a:stretch>
        </p:blipFill>
        <p:spPr bwMode="auto">
          <a:xfrm>
            <a:off x="7123113" y="1271723"/>
            <a:ext cx="1720850" cy="2713037"/>
          </a:xfrm>
          <a:prstGeom prst="rect">
            <a:avLst/>
          </a:prstGeom>
          <a:noFill/>
          <a:ln w="12700">
            <a:noFill/>
            <a:miter lim="800000"/>
            <a:headEnd type="none" w="sm" len="sm"/>
            <a:tailEnd type="none" w="sm" len="sm"/>
          </a:ln>
        </p:spPr>
      </p:pic>
      <p:sp>
        <p:nvSpPr>
          <p:cNvPr id="24580" name="Rectangle 6"/>
          <p:cNvSpPr>
            <a:spLocks noChangeArrowheads="1"/>
          </p:cNvSpPr>
          <p:nvPr/>
        </p:nvSpPr>
        <p:spPr bwMode="auto">
          <a:xfrm>
            <a:off x="7305675" y="3990471"/>
            <a:ext cx="1441450" cy="228600"/>
          </a:xfrm>
          <a:prstGeom prst="rect">
            <a:avLst/>
          </a:prstGeom>
          <a:noFill/>
          <a:ln w="9525" algn="ctr">
            <a:noFill/>
            <a:miter lim="800000"/>
            <a:headEnd/>
            <a:tailEnd/>
          </a:ln>
        </p:spPr>
        <p:txBody>
          <a:bodyPr wrap="none">
            <a:spAutoFit/>
          </a:bodyPr>
          <a:lstStyle/>
          <a:p>
            <a:pPr algn="ctr"/>
            <a:r>
              <a:rPr lang="en-US" sz="900" b="1" dirty="0">
                <a:cs typeface="Arial" charset="0"/>
              </a:rPr>
              <a:t>K </a:t>
            </a:r>
            <a:r>
              <a:rPr lang="en-US" sz="900" b="1" dirty="0" err="1">
                <a:cs typeface="Arial" charset="0"/>
              </a:rPr>
              <a:t>Bowker</a:t>
            </a:r>
            <a:r>
              <a:rPr lang="en-US" sz="900" b="1" dirty="0">
                <a:cs typeface="Arial" charset="0"/>
              </a:rPr>
              <a:t> SPWLA 2005</a:t>
            </a:r>
          </a:p>
        </p:txBody>
      </p:sp>
      <p:sp>
        <p:nvSpPr>
          <p:cNvPr id="24581" name="Footer Placeholder 3"/>
          <p:cNvSpPr>
            <a:spLocks noGrp="1"/>
          </p:cNvSpPr>
          <p:nvPr>
            <p:ph type="ftr" sz="quarter" idx="10"/>
          </p:nvPr>
        </p:nvSpPr>
        <p:spPr>
          <a:noFill/>
        </p:spPr>
        <p:txBody>
          <a:bodyPr/>
          <a:lstStyle/>
          <a:p>
            <a:r>
              <a:rPr lang="en-US">
                <a:latin typeface="Arial" charset="0"/>
              </a:rPr>
              <a:t>© 2011 Baker Hughes Incorporated. All Rights Reserved. </a:t>
            </a:r>
          </a:p>
        </p:txBody>
      </p:sp>
      <p:sp>
        <p:nvSpPr>
          <p:cNvPr id="24582" name="Slide Number Placeholder 4"/>
          <p:cNvSpPr>
            <a:spLocks noGrp="1"/>
          </p:cNvSpPr>
          <p:nvPr>
            <p:ph type="sldNum" sz="quarter" idx="11"/>
          </p:nvPr>
        </p:nvSpPr>
        <p:spPr>
          <a:noFill/>
        </p:spPr>
        <p:txBody>
          <a:bodyPr/>
          <a:lstStyle/>
          <a:p>
            <a:fld id="{11C0D58B-1D33-4ECD-AC9A-D435F2AF7C69}" type="slidenum">
              <a:rPr lang="en-US" smtClean="0">
                <a:latin typeface="Arial" charset="0"/>
              </a:rPr>
              <a:pPr/>
              <a:t>101</a:t>
            </a:fld>
            <a:endParaRPr lang="en-US" smtClean="0">
              <a:latin typeface="Arial" charset="0"/>
            </a:endParaRPr>
          </a:p>
        </p:txBody>
      </p:sp>
      <p:pic>
        <p:nvPicPr>
          <p:cNvPr id="8" name="Picture 4" descr="Walnut"/>
          <p:cNvPicPr>
            <a:picLocks noChangeAspect="1" noChangeArrowheads="1"/>
          </p:cNvPicPr>
          <p:nvPr/>
        </p:nvPicPr>
        <p:blipFill>
          <a:blip r:embed="rId4" cstate="print"/>
          <a:srcRect l="8281" t="27734" r="46407" b="26172"/>
          <a:stretch>
            <a:fillRect/>
          </a:stretch>
        </p:blipFill>
        <p:spPr bwMode="auto">
          <a:xfrm>
            <a:off x="7314134" y="4483313"/>
            <a:ext cx="1539875" cy="1254125"/>
          </a:xfrm>
          <a:prstGeom prst="rect">
            <a:avLst/>
          </a:prstGeom>
          <a:noFill/>
          <a:ln w="12700">
            <a:noFill/>
            <a:miter lim="800000"/>
            <a:headEnd type="none" w="sm" len="sm"/>
            <a:tailEnd type="none" w="sm" len="sm"/>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738"/>
            <a:ext cx="8229600" cy="1143000"/>
          </a:xfrm>
        </p:spPr>
        <p:txBody>
          <a:bodyPr>
            <a:normAutofit/>
          </a:bodyPr>
          <a:lstStyle/>
          <a:p>
            <a:r>
              <a:rPr lang="en-US" sz="3200" dirty="0" smtClean="0">
                <a:solidFill>
                  <a:srgbClr val="FFFFFF"/>
                </a:solidFill>
                <a:latin typeface="Arial"/>
                <a:cs typeface="Arial"/>
              </a:rPr>
              <a:t>Total Organic Content (Carbon) - TOC</a:t>
            </a:r>
            <a:endParaRPr lang="en-US" sz="3200" dirty="0">
              <a:solidFill>
                <a:srgbClr val="FFFFFF"/>
              </a:solidFill>
              <a:latin typeface="Arial"/>
              <a:cs typeface="Arial"/>
            </a:endParaRPr>
          </a:p>
        </p:txBody>
      </p:sp>
      <p:sp>
        <p:nvSpPr>
          <p:cNvPr id="3" name="Content Placeholder 2"/>
          <p:cNvSpPr>
            <a:spLocks noGrp="1"/>
          </p:cNvSpPr>
          <p:nvPr>
            <p:ph idx="1"/>
          </p:nvPr>
        </p:nvSpPr>
        <p:spPr>
          <a:xfrm>
            <a:off x="528638" y="1177329"/>
            <a:ext cx="8229600" cy="4594225"/>
          </a:xfrm>
        </p:spPr>
        <p:txBody>
          <a:bodyPr>
            <a:normAutofit fontScale="85000" lnSpcReduction="20000"/>
          </a:bodyPr>
          <a:lstStyle/>
          <a:p>
            <a:r>
              <a:rPr lang="en-US" b="1" dirty="0" smtClean="0"/>
              <a:t>Organic materials</a:t>
            </a:r>
            <a:r>
              <a:rPr lang="en-US" dirty="0" smtClean="0"/>
              <a:t>, microorganism fossils and plant matter, provide the required </a:t>
            </a:r>
            <a:r>
              <a:rPr lang="en-US" b="1" dirty="0" smtClean="0"/>
              <a:t>carbon, oxygen, and hydrogen </a:t>
            </a:r>
            <a:r>
              <a:rPr lang="en-US" dirty="0" smtClean="0"/>
              <a:t>atoms needed to create natural </a:t>
            </a:r>
            <a:r>
              <a:rPr lang="en-US" b="1" dirty="0" smtClean="0"/>
              <a:t>gas</a:t>
            </a:r>
            <a:r>
              <a:rPr lang="en-US" dirty="0" smtClean="0"/>
              <a:t> and </a:t>
            </a:r>
            <a:r>
              <a:rPr lang="en-US" b="1" dirty="0" smtClean="0"/>
              <a:t>oil </a:t>
            </a:r>
          </a:p>
          <a:p>
            <a:r>
              <a:rPr lang="en-US" b="1" dirty="0" smtClean="0"/>
              <a:t>TOC </a:t>
            </a:r>
            <a:r>
              <a:rPr lang="en-US" dirty="0" smtClean="0"/>
              <a:t>is an important measure of gas generation potential of a </a:t>
            </a:r>
            <a:r>
              <a:rPr lang="en-US" b="1" dirty="0" smtClean="0"/>
              <a:t>shale</a:t>
            </a:r>
            <a:r>
              <a:rPr lang="en-US" dirty="0" smtClean="0"/>
              <a:t> formation</a:t>
            </a:r>
          </a:p>
          <a:p>
            <a:r>
              <a:rPr lang="en-US" b="1" dirty="0" smtClean="0"/>
              <a:t>TOC </a:t>
            </a:r>
            <a:r>
              <a:rPr lang="en-US" dirty="0" smtClean="0"/>
              <a:t>of a prospective area needs to be </a:t>
            </a:r>
            <a:r>
              <a:rPr lang="en-US" b="1" dirty="0" smtClean="0"/>
              <a:t>= or</a:t>
            </a:r>
            <a:r>
              <a:rPr lang="en-US" dirty="0" smtClean="0"/>
              <a:t> </a:t>
            </a:r>
            <a:r>
              <a:rPr lang="en-US" b="1" dirty="0" smtClean="0"/>
              <a:t>&gt; 2%</a:t>
            </a:r>
          </a:p>
          <a:p>
            <a:r>
              <a:rPr lang="en-US" b="1" dirty="0" smtClean="0"/>
              <a:t>TOC </a:t>
            </a:r>
            <a:r>
              <a:rPr lang="en-US" dirty="0" smtClean="0"/>
              <a:t>ranges in </a:t>
            </a:r>
            <a:r>
              <a:rPr lang="en-US" b="1" dirty="0" err="1" smtClean="0"/>
              <a:t>shales</a:t>
            </a:r>
            <a:r>
              <a:rPr lang="en-US" b="1" dirty="0" smtClean="0"/>
              <a:t> </a:t>
            </a:r>
            <a:r>
              <a:rPr lang="en-US" dirty="0" smtClean="0"/>
              <a:t>– </a:t>
            </a:r>
            <a:r>
              <a:rPr lang="en-US" b="1" dirty="0" smtClean="0"/>
              <a:t>2 to 14%</a:t>
            </a:r>
          </a:p>
          <a:p>
            <a:r>
              <a:rPr lang="en-US" dirty="0" smtClean="0"/>
              <a:t>Total </a:t>
            </a:r>
            <a:r>
              <a:rPr lang="en-US" b="1" dirty="0" smtClean="0"/>
              <a:t>Porosity</a:t>
            </a:r>
            <a:r>
              <a:rPr lang="en-US" dirty="0" smtClean="0"/>
              <a:t> </a:t>
            </a:r>
            <a:r>
              <a:rPr lang="en-US" u="sng" dirty="0" smtClean="0"/>
              <a:t>increases</a:t>
            </a:r>
            <a:r>
              <a:rPr lang="en-US" dirty="0" smtClean="0"/>
              <a:t> at </a:t>
            </a:r>
            <a:r>
              <a:rPr lang="en-US" b="1" dirty="0" smtClean="0"/>
              <a:t>higher</a:t>
            </a:r>
            <a:r>
              <a:rPr lang="en-US" dirty="0" smtClean="0"/>
              <a:t> </a:t>
            </a:r>
            <a:r>
              <a:rPr lang="en-US" b="1" dirty="0" smtClean="0"/>
              <a:t>TOC</a:t>
            </a:r>
          </a:p>
          <a:p>
            <a:r>
              <a:rPr lang="en-US" b="1" dirty="0" smtClean="0"/>
              <a:t>TOC </a:t>
            </a:r>
            <a:r>
              <a:rPr lang="en-US" u="sng" dirty="0" smtClean="0"/>
              <a:t>decreases</a:t>
            </a:r>
            <a:r>
              <a:rPr lang="en-US" dirty="0" smtClean="0"/>
              <a:t> at higher </a:t>
            </a:r>
            <a:r>
              <a:rPr lang="en-US" b="1" dirty="0" smtClean="0"/>
              <a:t>R</a:t>
            </a:r>
            <a:r>
              <a:rPr lang="en-US" b="1" baseline="-25000" dirty="0" smtClean="0"/>
              <a:t>o</a:t>
            </a:r>
            <a:r>
              <a:rPr lang="en-US" dirty="0" smtClean="0"/>
              <a:t>   </a:t>
            </a:r>
            <a:r>
              <a:rPr lang="en-US" b="1" dirty="0" smtClean="0"/>
              <a:t> </a:t>
            </a:r>
          </a:p>
          <a:p>
            <a:pPr>
              <a:buNone/>
            </a:pPr>
            <a:endParaRPr lang="en-US" sz="800" b="1" dirty="0" smtClean="0"/>
          </a:p>
          <a:p>
            <a:r>
              <a:rPr lang="en-US" dirty="0" smtClean="0"/>
              <a:t>Relationship of </a:t>
            </a:r>
            <a:r>
              <a:rPr lang="en-US" b="1" dirty="0" smtClean="0"/>
              <a:t>TOC                                                         </a:t>
            </a:r>
            <a:r>
              <a:rPr lang="en-US" dirty="0" smtClean="0"/>
              <a:t>and</a:t>
            </a:r>
            <a:r>
              <a:rPr lang="en-US" b="1" dirty="0" smtClean="0"/>
              <a:t> Gamma Ray</a:t>
            </a:r>
          </a:p>
          <a:p>
            <a:pPr>
              <a:buNone/>
            </a:pPr>
            <a:r>
              <a:rPr lang="en-US" sz="1800" dirty="0" smtClean="0"/>
              <a:t>    (</a:t>
            </a:r>
            <a:r>
              <a:rPr lang="en-US" sz="1800" b="1" dirty="0" smtClean="0"/>
              <a:t>TOC </a:t>
            </a:r>
            <a:r>
              <a:rPr lang="en-US" sz="1800" dirty="0" smtClean="0"/>
              <a:t>correlates well to </a:t>
            </a:r>
            <a:r>
              <a:rPr lang="en-US" sz="1800" b="1" dirty="0" smtClean="0"/>
              <a:t>GR</a:t>
            </a:r>
            <a:r>
              <a:rPr lang="en-US" sz="1800" dirty="0" smtClean="0"/>
              <a:t>)</a:t>
            </a:r>
            <a:r>
              <a:rPr lang="en-US" sz="1800" b="1" dirty="0" smtClean="0"/>
              <a:t>                                                                    </a:t>
            </a:r>
            <a:endParaRPr lang="en-US" sz="1800" dirty="0"/>
          </a:p>
        </p:txBody>
      </p:sp>
      <p:sp>
        <p:nvSpPr>
          <p:cNvPr id="4" name="Footer Placeholder 3"/>
          <p:cNvSpPr>
            <a:spLocks noGrp="1"/>
          </p:cNvSpPr>
          <p:nvPr>
            <p:ph type="ftr" sz="quarter" idx="10"/>
          </p:nvPr>
        </p:nvSpPr>
        <p:spPr>
          <a:xfrm>
            <a:off x="536427" y="6673850"/>
            <a:ext cx="2895600" cy="184150"/>
          </a:xfrm>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1"/>
          </p:nvPr>
        </p:nvSpPr>
        <p:spPr/>
        <p:txBody>
          <a:bodyPr/>
          <a:lstStyle/>
          <a:p>
            <a:fld id="{1E370FCD-887D-4F9A-991E-82A8E15C0A1B}" type="slidenum">
              <a:rPr lang="en-US" smtClean="0"/>
              <a:pPr/>
              <a:t>102</a:t>
            </a:fld>
            <a:endParaRPr lang="en-US"/>
          </a:p>
        </p:txBody>
      </p:sp>
      <p:pic>
        <p:nvPicPr>
          <p:cNvPr id="6" name="Picture 2"/>
          <p:cNvPicPr>
            <a:picLocks noChangeAspect="1" noChangeArrowheads="1"/>
          </p:cNvPicPr>
          <p:nvPr/>
        </p:nvPicPr>
        <p:blipFill>
          <a:blip r:embed="rId3"/>
          <a:srcRect l="18461" t="20846" r="41592" b="12769"/>
          <a:stretch>
            <a:fillRect/>
          </a:stretch>
        </p:blipFill>
        <p:spPr bwMode="auto">
          <a:xfrm>
            <a:off x="4965857" y="4444410"/>
            <a:ext cx="2650774" cy="2413590"/>
          </a:xfrm>
          <a:prstGeom prst="rect">
            <a:avLst/>
          </a:prstGeom>
          <a:noFill/>
          <a:ln w="9525">
            <a:noFill/>
            <a:miter lim="800000"/>
            <a:headEnd/>
            <a:tailEnd/>
          </a:ln>
        </p:spPr>
      </p:pic>
      <p:sp>
        <p:nvSpPr>
          <p:cNvPr id="7" name="Right Arrow 6"/>
          <p:cNvSpPr/>
          <p:nvPr/>
        </p:nvSpPr>
        <p:spPr>
          <a:xfrm>
            <a:off x="3615070" y="5509876"/>
            <a:ext cx="1120205" cy="371475"/>
          </a:xfrm>
          <a:prstGeom prst="rightArrow">
            <a:avLst/>
          </a:prstGeom>
          <a:solidFill>
            <a:schemeClr val="accent5">
              <a:lumMod val="60000"/>
              <a:lumOff val="40000"/>
            </a:schemeClr>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flipH="1">
            <a:off x="7602267" y="4483100"/>
            <a:ext cx="20713" cy="237490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 calcmode="lin" valueType="num">
                                      <p:cBhvr additive="base">
                                        <p:cTn id="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 calcmode="lin" valueType="num">
                                      <p:cBhvr additive="base">
                                        <p:cTn id="1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5" name="Rectangle 9"/>
          <p:cNvSpPr>
            <a:spLocks noGrp="1" noChangeArrowheads="1"/>
          </p:cNvSpPr>
          <p:nvPr>
            <p:ph type="title" idx="4294967295"/>
          </p:nvPr>
        </p:nvSpPr>
        <p:spPr>
          <a:xfrm>
            <a:off x="660400" y="185738"/>
            <a:ext cx="8229600" cy="1143000"/>
          </a:xfrm>
        </p:spPr>
        <p:txBody>
          <a:bodyPr/>
          <a:lstStyle/>
          <a:p>
            <a:r>
              <a:rPr lang="en-US" dirty="0" err="1" smtClean="0">
                <a:solidFill>
                  <a:srgbClr val="FFFFFF"/>
                </a:solidFill>
                <a:latin typeface="Arial" charset="0"/>
                <a:ea typeface="ＭＳ Ｐゴシック" pitchFamily="34" charset="-128"/>
              </a:rPr>
              <a:t>FLeX</a:t>
            </a:r>
            <a:r>
              <a:rPr lang="en-US" sz="3200" baseline="30000" dirty="0" smtClean="0">
                <a:solidFill>
                  <a:srgbClr val="FFFFFF"/>
                </a:solidFill>
                <a:latin typeface="Arial" charset="0"/>
                <a:ea typeface="ＭＳ Ｐゴシック" pitchFamily="34" charset="-128"/>
              </a:rPr>
              <a:t>™</a:t>
            </a:r>
            <a:r>
              <a:rPr lang="en-US" sz="3200" dirty="0" smtClean="0">
                <a:solidFill>
                  <a:srgbClr val="FFFFFF"/>
                </a:solidFill>
                <a:latin typeface="Arial" charset="0"/>
                <a:ea typeface="ＭＳ Ｐゴシック" pitchFamily="34" charset="-128"/>
              </a:rPr>
              <a:t> </a:t>
            </a:r>
            <a:r>
              <a:rPr lang="en-US" dirty="0" smtClean="0">
                <a:solidFill>
                  <a:srgbClr val="FFFFFF"/>
                </a:solidFill>
                <a:latin typeface="Arial" charset="0"/>
                <a:ea typeface="ＭＳ Ｐゴシック" pitchFamily="34" charset="-128"/>
              </a:rPr>
              <a:t>and </a:t>
            </a:r>
            <a:r>
              <a:rPr lang="en-US" dirty="0" err="1" smtClean="0">
                <a:solidFill>
                  <a:srgbClr val="FFFFFF"/>
                </a:solidFill>
                <a:latin typeface="Arial" charset="0"/>
                <a:ea typeface="ＭＳ Ｐゴシック" pitchFamily="34" charset="-128"/>
              </a:rPr>
              <a:t>RockView</a:t>
            </a:r>
            <a:r>
              <a:rPr lang="en-US" sz="3200" baseline="30000" dirty="0" smtClean="0">
                <a:solidFill>
                  <a:srgbClr val="FFFFFF"/>
                </a:solidFill>
                <a:latin typeface="Arial" charset="0"/>
                <a:ea typeface="ＭＳ Ｐゴシック" pitchFamily="34" charset="-128"/>
              </a:rPr>
              <a:t> ™</a:t>
            </a:r>
            <a:endParaRPr lang="en-US" dirty="0" smtClean="0">
              <a:solidFill>
                <a:srgbClr val="FFFFFF"/>
              </a:solidFill>
              <a:latin typeface="Arial" charset="0"/>
              <a:ea typeface="ＭＳ Ｐゴシック" pitchFamily="34" charset="-128"/>
            </a:endParaRPr>
          </a:p>
        </p:txBody>
      </p:sp>
      <p:sp>
        <p:nvSpPr>
          <p:cNvPr id="31746" name="Rectangle 10"/>
          <p:cNvSpPr>
            <a:spLocks noGrp="1" noChangeArrowheads="1"/>
          </p:cNvSpPr>
          <p:nvPr>
            <p:ph type="body" sz="half" idx="4294967295"/>
          </p:nvPr>
        </p:nvSpPr>
        <p:spPr>
          <a:xfrm>
            <a:off x="431800" y="1406525"/>
            <a:ext cx="3693633" cy="4525963"/>
          </a:xfrm>
        </p:spPr>
        <p:txBody>
          <a:bodyPr>
            <a:normAutofit fontScale="92500"/>
          </a:bodyPr>
          <a:lstStyle/>
          <a:p>
            <a:r>
              <a:rPr lang="en-US" sz="2200" dirty="0" smtClean="0">
                <a:latin typeface="Arial" charset="0"/>
                <a:ea typeface="ＭＳ Ｐゴシック" pitchFamily="34" charset="-128"/>
              </a:rPr>
              <a:t>The </a:t>
            </a:r>
            <a:r>
              <a:rPr lang="en-US" sz="2200" b="1" dirty="0" smtClean="0">
                <a:latin typeface="Arial" charset="0"/>
                <a:ea typeface="ＭＳ Ｐゴシック" pitchFamily="34" charset="-128"/>
              </a:rPr>
              <a:t>Formation </a:t>
            </a:r>
            <a:r>
              <a:rPr lang="en-US" sz="2200" b="1" dirty="0" err="1" smtClean="0">
                <a:latin typeface="Arial" charset="0"/>
                <a:ea typeface="ＭＳ Ｐゴシック" pitchFamily="34" charset="-128"/>
              </a:rPr>
              <a:t>Lithology</a:t>
            </a:r>
            <a:r>
              <a:rPr lang="en-US" sz="2200" b="1" dirty="0" smtClean="0">
                <a:latin typeface="Arial" charset="0"/>
                <a:ea typeface="ＭＳ Ｐゴシック" pitchFamily="34" charset="-128"/>
              </a:rPr>
              <a:t> </a:t>
            </a:r>
            <a:r>
              <a:rPr lang="en-US" sz="2200" b="1" dirty="0" err="1" smtClean="0">
                <a:latin typeface="Arial" charset="0"/>
                <a:ea typeface="ＭＳ Ｐゴシック" pitchFamily="34" charset="-128"/>
              </a:rPr>
              <a:t>eXplorer</a:t>
            </a:r>
            <a:r>
              <a:rPr lang="en-US" sz="2200" b="1" dirty="0" smtClean="0">
                <a:latin typeface="Arial" charset="0"/>
                <a:ea typeface="ＭＳ Ｐゴシック" pitchFamily="34" charset="-128"/>
              </a:rPr>
              <a:t> </a:t>
            </a:r>
            <a:r>
              <a:rPr lang="en-US" sz="2200" dirty="0" smtClean="0">
                <a:latin typeface="Arial" charset="0"/>
                <a:ea typeface="ＭＳ Ｐゴシック" pitchFamily="34" charset="-128"/>
              </a:rPr>
              <a:t>(</a:t>
            </a:r>
            <a:r>
              <a:rPr lang="en-US" sz="2200" b="1" dirty="0" err="1" smtClean="0">
                <a:latin typeface="Arial" charset="0"/>
                <a:ea typeface="ＭＳ Ｐゴシック" pitchFamily="34" charset="-128"/>
              </a:rPr>
              <a:t>FLeX</a:t>
            </a:r>
            <a:r>
              <a:rPr lang="en-US" sz="2200" dirty="0" smtClean="0">
                <a:latin typeface="Arial" charset="0"/>
                <a:ea typeface="ＭＳ Ｐゴシック" pitchFamily="34" charset="-128"/>
              </a:rPr>
              <a:t>) tool is a </a:t>
            </a:r>
            <a:r>
              <a:rPr lang="en-US" sz="2200" b="1" dirty="0" smtClean="0">
                <a:latin typeface="Arial" charset="0"/>
                <a:ea typeface="ＭＳ Ｐゴシック" pitchFamily="34" charset="-128"/>
              </a:rPr>
              <a:t>pulsed neutron tool </a:t>
            </a:r>
            <a:r>
              <a:rPr lang="en-US" sz="2200" dirty="0" smtClean="0">
                <a:latin typeface="Arial" charset="0"/>
                <a:ea typeface="ＭＳ Ｐゴシック" pitchFamily="34" charset="-128"/>
              </a:rPr>
              <a:t>combined with the </a:t>
            </a:r>
            <a:r>
              <a:rPr lang="en-US" sz="2200" b="1" dirty="0" err="1" smtClean="0">
                <a:latin typeface="Arial" charset="0"/>
                <a:ea typeface="ＭＳ Ｐゴシック" pitchFamily="34" charset="-128"/>
              </a:rPr>
              <a:t>Spectrolog</a:t>
            </a:r>
            <a:r>
              <a:rPr lang="en-US" sz="2200" b="1" baseline="30000" dirty="0" smtClean="0">
                <a:latin typeface="Arial" charset="0"/>
                <a:ea typeface="ＭＳ Ｐゴシック" pitchFamily="34" charset="-128"/>
              </a:rPr>
              <a:t>™</a:t>
            </a:r>
            <a:r>
              <a:rPr lang="en-US" sz="2200" dirty="0" smtClean="0">
                <a:latin typeface="Arial" charset="0"/>
                <a:ea typeface="ＭＳ Ｐゴシック" pitchFamily="34" charset="-128"/>
              </a:rPr>
              <a:t> device </a:t>
            </a:r>
          </a:p>
          <a:p>
            <a:pPr lvl="1">
              <a:buNone/>
            </a:pPr>
            <a:endParaRPr lang="en-US" dirty="0" smtClean="0">
              <a:latin typeface="Arial" charset="0"/>
              <a:ea typeface="ＭＳ Ｐゴシック" pitchFamily="34" charset="-128"/>
            </a:endParaRPr>
          </a:p>
          <a:p>
            <a:pPr lvl="1">
              <a:buNone/>
            </a:pPr>
            <a:endParaRPr lang="en-US" dirty="0" smtClean="0">
              <a:latin typeface="Arial" charset="0"/>
              <a:ea typeface="ＭＳ Ｐゴシック" pitchFamily="34" charset="-128"/>
            </a:endParaRPr>
          </a:p>
          <a:p>
            <a:r>
              <a:rPr lang="en-US" sz="2200" b="1" dirty="0" err="1" smtClean="0">
                <a:latin typeface="Arial" charset="0"/>
                <a:ea typeface="ＭＳ Ｐゴシック" pitchFamily="34" charset="-128"/>
              </a:rPr>
              <a:t>RockView</a:t>
            </a:r>
            <a:r>
              <a:rPr lang="en-US" sz="2200" dirty="0" smtClean="0">
                <a:latin typeface="Arial" charset="0"/>
                <a:ea typeface="ＭＳ Ｐゴシック" pitchFamily="34" charset="-128"/>
              </a:rPr>
              <a:t> is the </a:t>
            </a:r>
            <a:r>
              <a:rPr lang="en-US" sz="2200" b="1" dirty="0" smtClean="0">
                <a:latin typeface="Arial" charset="0"/>
                <a:ea typeface="ＭＳ Ｐゴシック" pitchFamily="34" charset="-128"/>
              </a:rPr>
              <a:t>analysis </a:t>
            </a:r>
            <a:r>
              <a:rPr lang="en-US" sz="2200" dirty="0" smtClean="0">
                <a:latin typeface="Arial" charset="0"/>
                <a:ea typeface="ＭＳ Ｐゴシック" pitchFamily="34" charset="-128"/>
              </a:rPr>
              <a:t>system which utilizes the elemental information from </a:t>
            </a:r>
            <a:r>
              <a:rPr lang="en-US" sz="2200" dirty="0" err="1" smtClean="0">
                <a:latin typeface="Arial" charset="0"/>
                <a:ea typeface="ＭＳ Ｐゴシック" pitchFamily="34" charset="-128"/>
              </a:rPr>
              <a:t>FLeX</a:t>
            </a:r>
            <a:r>
              <a:rPr lang="en-US" sz="2200" dirty="0" smtClean="0">
                <a:latin typeface="Arial" charset="0"/>
                <a:ea typeface="ＭＳ Ｐゴシック" pitchFamily="34" charset="-128"/>
              </a:rPr>
              <a:t> to determine </a:t>
            </a:r>
            <a:r>
              <a:rPr lang="en-US" sz="2200" b="1" dirty="0" err="1" smtClean="0">
                <a:latin typeface="Arial" charset="0"/>
                <a:ea typeface="ＭＳ Ｐゴシック" pitchFamily="34" charset="-128"/>
              </a:rPr>
              <a:t>lithology</a:t>
            </a:r>
            <a:r>
              <a:rPr lang="en-US" sz="2200" dirty="0" smtClean="0">
                <a:latin typeface="Arial" charset="0"/>
                <a:ea typeface="ＭＳ Ｐゴシック" pitchFamily="34" charset="-128"/>
              </a:rPr>
              <a:t> and </a:t>
            </a:r>
            <a:r>
              <a:rPr lang="en-US" sz="2200" b="1" dirty="0" smtClean="0">
                <a:latin typeface="Arial" charset="0"/>
                <a:ea typeface="ＭＳ Ｐゴシック" pitchFamily="34" charset="-128"/>
              </a:rPr>
              <a:t>mineralogy</a:t>
            </a:r>
          </a:p>
        </p:txBody>
      </p:sp>
      <p:pic>
        <p:nvPicPr>
          <p:cNvPr id="155654" name="Picture 11"/>
          <p:cNvPicPr>
            <a:picLocks noGrp="1" noChangeAspect="1" noChangeArrowheads="1"/>
          </p:cNvPicPr>
          <p:nvPr>
            <p:ph sz="half" idx="4294967295"/>
          </p:nvPr>
        </p:nvPicPr>
        <p:blipFill>
          <a:blip r:embed="rId3"/>
          <a:srcRect l="12334"/>
          <a:stretch>
            <a:fillRect/>
          </a:stretch>
        </p:blipFill>
        <p:spPr>
          <a:xfrm>
            <a:off x="4603882" y="3944652"/>
            <a:ext cx="3253563" cy="2766338"/>
          </a:xfrm>
          <a:effectLst/>
        </p:spPr>
      </p:pic>
      <p:sp>
        <p:nvSpPr>
          <p:cNvPr id="31748" name="Footer Placeholder 3"/>
          <p:cNvSpPr>
            <a:spLocks noGrp="1"/>
          </p:cNvSpPr>
          <p:nvPr>
            <p:ph type="ftr" sz="quarter" idx="10"/>
          </p:nvPr>
        </p:nvSpPr>
        <p:spPr>
          <a:noFill/>
        </p:spPr>
        <p:txBody>
          <a:bodyPr/>
          <a:lstStyle/>
          <a:p>
            <a:r>
              <a:rPr lang="en-US">
                <a:latin typeface="Arial" charset="0"/>
              </a:rPr>
              <a:t>© 2011 Baker Hughes Incorporated. All Rights Reserved. </a:t>
            </a:r>
          </a:p>
        </p:txBody>
      </p:sp>
      <p:sp>
        <p:nvSpPr>
          <p:cNvPr id="31749" name="Slide Number Placeholder 4"/>
          <p:cNvSpPr>
            <a:spLocks noGrp="1"/>
          </p:cNvSpPr>
          <p:nvPr>
            <p:ph type="sldNum" sz="quarter" idx="11"/>
          </p:nvPr>
        </p:nvSpPr>
        <p:spPr>
          <a:noFill/>
        </p:spPr>
        <p:txBody>
          <a:bodyPr/>
          <a:lstStyle/>
          <a:p>
            <a:fld id="{3AC73EC5-85A7-45FB-8842-2971D6064632}" type="slidenum">
              <a:rPr lang="en-US" smtClean="0">
                <a:latin typeface="Arial" charset="0"/>
              </a:rPr>
              <a:pPr/>
              <a:t>103</a:t>
            </a:fld>
            <a:endParaRPr lang="en-US" smtClean="0">
              <a:latin typeface="Arial" charset="0"/>
            </a:endParaRPr>
          </a:p>
        </p:txBody>
      </p:sp>
      <p:grpSp>
        <p:nvGrpSpPr>
          <p:cNvPr id="2" name="Group 71"/>
          <p:cNvGrpSpPr>
            <a:grpSpLocks/>
          </p:cNvGrpSpPr>
          <p:nvPr/>
        </p:nvGrpSpPr>
        <p:grpSpPr bwMode="auto">
          <a:xfrm>
            <a:off x="4592638" y="1031351"/>
            <a:ext cx="4396635" cy="2645218"/>
            <a:chOff x="685981" y="2864223"/>
            <a:chExt cx="5484869" cy="2963396"/>
          </a:xfrm>
        </p:grpSpPr>
        <p:sp>
          <p:nvSpPr>
            <p:cNvPr id="8" name="Freeform 2" descr="Recycled paper"/>
            <p:cNvSpPr>
              <a:spLocks/>
            </p:cNvSpPr>
            <p:nvPr/>
          </p:nvSpPr>
          <p:spPr bwMode="auto">
            <a:xfrm>
              <a:off x="685981" y="3508207"/>
              <a:ext cx="5478929" cy="642591"/>
            </a:xfrm>
            <a:custGeom>
              <a:avLst/>
              <a:gdLst>
                <a:gd name="T0" fmla="*/ 0 w 4488"/>
                <a:gd name="T1" fmla="*/ 2147483647 h 679"/>
                <a:gd name="T2" fmla="*/ 0 w 4488"/>
                <a:gd name="T3" fmla="*/ 2147483647 h 679"/>
                <a:gd name="T4" fmla="*/ 2147483647 w 4488"/>
                <a:gd name="T5" fmla="*/ 2147483647 h 679"/>
                <a:gd name="T6" fmla="*/ 2147483647 w 4488"/>
                <a:gd name="T7" fmla="*/ 2147483647 h 679"/>
                <a:gd name="T8" fmla="*/ 2147483647 w 4488"/>
                <a:gd name="T9" fmla="*/ 2147483647 h 679"/>
                <a:gd name="T10" fmla="*/ 2147483647 w 4488"/>
                <a:gd name="T11" fmla="*/ 2147483647 h 679"/>
                <a:gd name="T12" fmla="*/ 2147483647 w 4488"/>
                <a:gd name="T13" fmla="*/ 2147483647 h 679"/>
                <a:gd name="T14" fmla="*/ 2147483647 w 4488"/>
                <a:gd name="T15" fmla="*/ 2147483647 h 679"/>
                <a:gd name="T16" fmla="*/ 2147483647 w 4488"/>
                <a:gd name="T17" fmla="*/ 2147483647 h 679"/>
                <a:gd name="T18" fmla="*/ 2147483647 w 4488"/>
                <a:gd name="T19" fmla="*/ 2147483647 h 679"/>
                <a:gd name="T20" fmla="*/ 2147483647 w 4488"/>
                <a:gd name="T21" fmla="*/ 2147483647 h 679"/>
                <a:gd name="T22" fmla="*/ 2147483647 w 4488"/>
                <a:gd name="T23" fmla="*/ 2147483647 h 679"/>
                <a:gd name="T24" fmla="*/ 2147483647 w 4488"/>
                <a:gd name="T25" fmla="*/ 2147483647 h 679"/>
                <a:gd name="T26" fmla="*/ 2147483647 w 4488"/>
                <a:gd name="T27" fmla="*/ 2147483647 h 679"/>
                <a:gd name="T28" fmla="*/ 2147483647 w 4488"/>
                <a:gd name="T29" fmla="*/ 2147483647 h 679"/>
                <a:gd name="T30" fmla="*/ 2147483647 w 4488"/>
                <a:gd name="T31" fmla="*/ 2147483647 h 679"/>
                <a:gd name="T32" fmla="*/ 2147483647 w 4488"/>
                <a:gd name="T33" fmla="*/ 2147483647 h 679"/>
                <a:gd name="T34" fmla="*/ 2147483647 w 4488"/>
                <a:gd name="T35" fmla="*/ 2147483647 h 679"/>
                <a:gd name="T36" fmla="*/ 2147483647 w 4488"/>
                <a:gd name="T37" fmla="*/ 2147483647 h 679"/>
                <a:gd name="T38" fmla="*/ 2147483647 w 4488"/>
                <a:gd name="T39" fmla="*/ 2147483647 h 679"/>
                <a:gd name="T40" fmla="*/ 2147483647 w 4488"/>
                <a:gd name="T41" fmla="*/ 0 h 679"/>
                <a:gd name="T42" fmla="*/ 0 w 4488"/>
                <a:gd name="T43" fmla="*/ 2147483647 h 67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88"/>
                <a:gd name="T67" fmla="*/ 0 h 679"/>
                <a:gd name="T68" fmla="*/ 4488 w 4488"/>
                <a:gd name="T69" fmla="*/ 679 h 67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88" h="679">
                  <a:moveTo>
                    <a:pt x="0" y="11"/>
                  </a:moveTo>
                  <a:lnTo>
                    <a:pt x="0" y="679"/>
                  </a:lnTo>
                  <a:lnTo>
                    <a:pt x="276" y="582"/>
                  </a:lnTo>
                  <a:lnTo>
                    <a:pt x="480" y="618"/>
                  </a:lnTo>
                  <a:lnTo>
                    <a:pt x="774" y="582"/>
                  </a:lnTo>
                  <a:lnTo>
                    <a:pt x="1092" y="546"/>
                  </a:lnTo>
                  <a:lnTo>
                    <a:pt x="1296" y="582"/>
                  </a:lnTo>
                  <a:lnTo>
                    <a:pt x="1476" y="582"/>
                  </a:lnTo>
                  <a:lnTo>
                    <a:pt x="1650" y="521"/>
                  </a:lnTo>
                  <a:lnTo>
                    <a:pt x="1884" y="600"/>
                  </a:lnTo>
                  <a:lnTo>
                    <a:pt x="2058" y="566"/>
                  </a:lnTo>
                  <a:lnTo>
                    <a:pt x="2394" y="612"/>
                  </a:lnTo>
                  <a:lnTo>
                    <a:pt x="2706" y="594"/>
                  </a:lnTo>
                  <a:lnTo>
                    <a:pt x="2910" y="498"/>
                  </a:lnTo>
                  <a:lnTo>
                    <a:pt x="3185" y="555"/>
                  </a:lnTo>
                  <a:lnTo>
                    <a:pt x="3510" y="612"/>
                  </a:lnTo>
                  <a:lnTo>
                    <a:pt x="3858" y="543"/>
                  </a:lnTo>
                  <a:lnTo>
                    <a:pt x="4038" y="576"/>
                  </a:lnTo>
                  <a:lnTo>
                    <a:pt x="4236" y="521"/>
                  </a:lnTo>
                  <a:lnTo>
                    <a:pt x="4488" y="528"/>
                  </a:lnTo>
                  <a:lnTo>
                    <a:pt x="4488" y="0"/>
                  </a:lnTo>
                  <a:lnTo>
                    <a:pt x="0" y="11"/>
                  </a:lnTo>
                  <a:close/>
                </a:path>
              </a:pathLst>
            </a:custGeom>
            <a:blipFill dpi="0" rotWithShape="1">
              <a:blip r:embed="rId4"/>
              <a:srcRect/>
              <a:tile tx="0" ty="0" sx="100000" sy="100000" flip="none" algn="tl"/>
            </a:blipFill>
            <a:ln w="9525">
              <a:solidFill>
                <a:schemeClr val="tx1"/>
              </a:solidFill>
              <a:round/>
              <a:headEnd/>
              <a:tailEnd/>
            </a:ln>
          </p:spPr>
          <p:txBody>
            <a:bodyPr lIns="0" tIns="0" rIns="182880" bIns="0"/>
            <a:lstStyle/>
            <a:p>
              <a:endParaRPr lang="en-US"/>
            </a:p>
          </p:txBody>
        </p:sp>
        <p:sp>
          <p:nvSpPr>
            <p:cNvPr id="9" name="Freeform 3" descr="Granite"/>
            <p:cNvSpPr>
              <a:spLocks/>
            </p:cNvSpPr>
            <p:nvPr/>
          </p:nvSpPr>
          <p:spPr bwMode="auto">
            <a:xfrm>
              <a:off x="699246" y="3932019"/>
              <a:ext cx="5471604" cy="930409"/>
            </a:xfrm>
            <a:custGeom>
              <a:avLst/>
              <a:gdLst>
                <a:gd name="T0" fmla="*/ 0 w 4482"/>
                <a:gd name="T1" fmla="*/ 2147483647 h 974"/>
                <a:gd name="T2" fmla="*/ 0 w 4482"/>
                <a:gd name="T3" fmla="*/ 2147483647 h 974"/>
                <a:gd name="T4" fmla="*/ 2147483647 w 4482"/>
                <a:gd name="T5" fmla="*/ 2147483647 h 974"/>
                <a:gd name="T6" fmla="*/ 2147483647 w 4482"/>
                <a:gd name="T7" fmla="*/ 2147483647 h 974"/>
                <a:gd name="T8" fmla="*/ 2147483647 w 4482"/>
                <a:gd name="T9" fmla="*/ 2147483647 h 974"/>
                <a:gd name="T10" fmla="*/ 2147483647 w 4482"/>
                <a:gd name="T11" fmla="*/ 2147483647 h 974"/>
                <a:gd name="T12" fmla="*/ 2147483647 w 4482"/>
                <a:gd name="T13" fmla="*/ 2147483647 h 974"/>
                <a:gd name="T14" fmla="*/ 2147483647 w 4482"/>
                <a:gd name="T15" fmla="*/ 2147483647 h 974"/>
                <a:gd name="T16" fmla="*/ 2147483647 w 4482"/>
                <a:gd name="T17" fmla="*/ 2147483647 h 974"/>
                <a:gd name="T18" fmla="*/ 2147483647 w 4482"/>
                <a:gd name="T19" fmla="*/ 2147483647 h 974"/>
                <a:gd name="T20" fmla="*/ 2147483647 w 4482"/>
                <a:gd name="T21" fmla="*/ 2147483647 h 974"/>
                <a:gd name="T22" fmla="*/ 2147483647 w 4482"/>
                <a:gd name="T23" fmla="*/ 2147483647 h 974"/>
                <a:gd name="T24" fmla="*/ 2147483647 w 4482"/>
                <a:gd name="T25" fmla="*/ 2147483647 h 974"/>
                <a:gd name="T26" fmla="*/ 2147483647 w 4482"/>
                <a:gd name="T27" fmla="*/ 0 h 974"/>
                <a:gd name="T28" fmla="*/ 2147483647 w 4482"/>
                <a:gd name="T29" fmla="*/ 2147483647 h 974"/>
                <a:gd name="T30" fmla="*/ 2147483647 w 4482"/>
                <a:gd name="T31" fmla="*/ 2147483647 h 974"/>
                <a:gd name="T32" fmla="*/ 2147483647 w 4482"/>
                <a:gd name="T33" fmla="*/ 2147483647 h 974"/>
                <a:gd name="T34" fmla="*/ 2147483647 w 4482"/>
                <a:gd name="T35" fmla="*/ 2147483647 h 974"/>
                <a:gd name="T36" fmla="*/ 2147483647 w 4482"/>
                <a:gd name="T37" fmla="*/ 2147483647 h 974"/>
                <a:gd name="T38" fmla="*/ 2147483647 w 4482"/>
                <a:gd name="T39" fmla="*/ 2147483647 h 974"/>
                <a:gd name="T40" fmla="*/ 2147483647 w 4482"/>
                <a:gd name="T41" fmla="*/ 2147483647 h 974"/>
                <a:gd name="T42" fmla="*/ 2147483647 w 4482"/>
                <a:gd name="T43" fmla="*/ 2147483647 h 974"/>
                <a:gd name="T44" fmla="*/ 2147483647 w 4482"/>
                <a:gd name="T45" fmla="*/ 2147483647 h 974"/>
                <a:gd name="T46" fmla="*/ 2147483647 w 4482"/>
                <a:gd name="T47" fmla="*/ 2147483647 h 974"/>
                <a:gd name="T48" fmla="*/ 2147483647 w 4482"/>
                <a:gd name="T49" fmla="*/ 2147483647 h 974"/>
                <a:gd name="T50" fmla="*/ 2147483647 w 4482"/>
                <a:gd name="T51" fmla="*/ 2147483647 h 974"/>
                <a:gd name="T52" fmla="*/ 2147483647 w 4482"/>
                <a:gd name="T53" fmla="*/ 2147483647 h 974"/>
                <a:gd name="T54" fmla="*/ 2147483647 w 4482"/>
                <a:gd name="T55" fmla="*/ 2147483647 h 974"/>
                <a:gd name="T56" fmla="*/ 2147483647 w 4482"/>
                <a:gd name="T57" fmla="*/ 2147483647 h 974"/>
                <a:gd name="T58" fmla="*/ 2147483647 w 4482"/>
                <a:gd name="T59" fmla="*/ 2147483647 h 974"/>
                <a:gd name="T60" fmla="*/ 2147483647 w 4482"/>
                <a:gd name="T61" fmla="*/ 2147483647 h 974"/>
                <a:gd name="T62" fmla="*/ 2147483647 w 4482"/>
                <a:gd name="T63" fmla="*/ 2147483647 h 974"/>
                <a:gd name="T64" fmla="*/ 2147483647 w 4482"/>
                <a:gd name="T65" fmla="*/ 2147483647 h 974"/>
                <a:gd name="T66" fmla="*/ 2147483647 w 4482"/>
                <a:gd name="T67" fmla="*/ 2147483647 h 974"/>
                <a:gd name="T68" fmla="*/ 2147483647 w 4482"/>
                <a:gd name="T69" fmla="*/ 2147483647 h 974"/>
                <a:gd name="T70" fmla="*/ 2147483647 w 4482"/>
                <a:gd name="T71" fmla="*/ 2147483647 h 974"/>
                <a:gd name="T72" fmla="*/ 2147483647 w 4482"/>
                <a:gd name="T73" fmla="*/ 2147483647 h 974"/>
                <a:gd name="T74" fmla="*/ 0 w 4482"/>
                <a:gd name="T75" fmla="*/ 2147483647 h 97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482"/>
                <a:gd name="T115" fmla="*/ 0 h 974"/>
                <a:gd name="T116" fmla="*/ 4482 w 4482"/>
                <a:gd name="T117" fmla="*/ 974 h 97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482" h="974">
                  <a:moveTo>
                    <a:pt x="0" y="770"/>
                  </a:moveTo>
                  <a:lnTo>
                    <a:pt x="0" y="181"/>
                  </a:lnTo>
                  <a:lnTo>
                    <a:pt x="299" y="34"/>
                  </a:lnTo>
                  <a:lnTo>
                    <a:pt x="438" y="104"/>
                  </a:lnTo>
                  <a:lnTo>
                    <a:pt x="786" y="68"/>
                  </a:lnTo>
                  <a:lnTo>
                    <a:pt x="1086" y="26"/>
                  </a:lnTo>
                  <a:lnTo>
                    <a:pt x="1296" y="62"/>
                  </a:lnTo>
                  <a:lnTo>
                    <a:pt x="1476" y="56"/>
                  </a:lnTo>
                  <a:lnTo>
                    <a:pt x="1650" y="23"/>
                  </a:lnTo>
                  <a:lnTo>
                    <a:pt x="1872" y="74"/>
                  </a:lnTo>
                  <a:lnTo>
                    <a:pt x="2046" y="62"/>
                  </a:lnTo>
                  <a:lnTo>
                    <a:pt x="2430" y="91"/>
                  </a:lnTo>
                  <a:lnTo>
                    <a:pt x="2706" y="80"/>
                  </a:lnTo>
                  <a:lnTo>
                    <a:pt x="2910" y="0"/>
                  </a:lnTo>
                  <a:lnTo>
                    <a:pt x="3185" y="57"/>
                  </a:lnTo>
                  <a:lnTo>
                    <a:pt x="3498" y="98"/>
                  </a:lnTo>
                  <a:lnTo>
                    <a:pt x="3858" y="45"/>
                  </a:lnTo>
                  <a:lnTo>
                    <a:pt x="4050" y="62"/>
                  </a:lnTo>
                  <a:lnTo>
                    <a:pt x="4236" y="23"/>
                  </a:lnTo>
                  <a:lnTo>
                    <a:pt x="4476" y="20"/>
                  </a:lnTo>
                  <a:lnTo>
                    <a:pt x="4482" y="759"/>
                  </a:lnTo>
                  <a:lnTo>
                    <a:pt x="4278" y="838"/>
                  </a:lnTo>
                  <a:lnTo>
                    <a:pt x="3894" y="812"/>
                  </a:lnTo>
                  <a:lnTo>
                    <a:pt x="3438" y="951"/>
                  </a:lnTo>
                  <a:lnTo>
                    <a:pt x="3192" y="866"/>
                  </a:lnTo>
                  <a:lnTo>
                    <a:pt x="2904" y="883"/>
                  </a:lnTo>
                  <a:lnTo>
                    <a:pt x="2700" y="842"/>
                  </a:lnTo>
                  <a:lnTo>
                    <a:pt x="2448" y="878"/>
                  </a:lnTo>
                  <a:lnTo>
                    <a:pt x="2343" y="793"/>
                  </a:lnTo>
                  <a:lnTo>
                    <a:pt x="2124" y="748"/>
                  </a:lnTo>
                  <a:lnTo>
                    <a:pt x="1872" y="974"/>
                  </a:lnTo>
                  <a:lnTo>
                    <a:pt x="1584" y="748"/>
                  </a:lnTo>
                  <a:lnTo>
                    <a:pt x="1212" y="725"/>
                  </a:lnTo>
                  <a:lnTo>
                    <a:pt x="966" y="818"/>
                  </a:lnTo>
                  <a:lnTo>
                    <a:pt x="660" y="748"/>
                  </a:lnTo>
                  <a:lnTo>
                    <a:pt x="414" y="806"/>
                  </a:lnTo>
                  <a:lnTo>
                    <a:pt x="162" y="702"/>
                  </a:lnTo>
                  <a:lnTo>
                    <a:pt x="0" y="770"/>
                  </a:lnTo>
                  <a:close/>
                </a:path>
              </a:pathLst>
            </a:custGeom>
            <a:blipFill dpi="0" rotWithShape="1">
              <a:blip r:embed="rId5"/>
              <a:srcRect/>
              <a:tile tx="0" ty="0" sx="100000" sy="100000" flip="none" algn="tl"/>
            </a:blipFill>
            <a:ln w="9525">
              <a:solidFill>
                <a:schemeClr val="tx1"/>
              </a:solidFill>
              <a:round/>
              <a:headEnd/>
              <a:tailEnd/>
            </a:ln>
          </p:spPr>
          <p:txBody>
            <a:bodyPr lIns="0" tIns="0" rIns="182880" bIns="0"/>
            <a:lstStyle/>
            <a:p>
              <a:endParaRPr lang="en-US"/>
            </a:p>
          </p:txBody>
        </p:sp>
        <p:sp>
          <p:nvSpPr>
            <p:cNvPr id="10" name="Freeform 4" descr="White marble"/>
            <p:cNvSpPr>
              <a:spLocks/>
            </p:cNvSpPr>
            <p:nvPr/>
          </p:nvSpPr>
          <p:spPr bwMode="auto">
            <a:xfrm>
              <a:off x="699246" y="4413745"/>
              <a:ext cx="5471604" cy="946061"/>
            </a:xfrm>
            <a:custGeom>
              <a:avLst/>
              <a:gdLst>
                <a:gd name="T0" fmla="*/ 0 w 4482"/>
                <a:gd name="T1" fmla="*/ 2147483647 h 836"/>
                <a:gd name="T2" fmla="*/ 0 w 4482"/>
                <a:gd name="T3" fmla="*/ 2147483647 h 836"/>
                <a:gd name="T4" fmla="*/ 2147483647 w 4482"/>
                <a:gd name="T5" fmla="*/ 0 h 836"/>
                <a:gd name="T6" fmla="*/ 2147483647 w 4482"/>
                <a:gd name="T7" fmla="*/ 2147483647 h 836"/>
                <a:gd name="T8" fmla="*/ 2147483647 w 4482"/>
                <a:gd name="T9" fmla="*/ 2147483647 h 836"/>
                <a:gd name="T10" fmla="*/ 2147483647 w 4482"/>
                <a:gd name="T11" fmla="*/ 2147483647 h 836"/>
                <a:gd name="T12" fmla="*/ 2147483647 w 4482"/>
                <a:gd name="T13" fmla="*/ 2147483647 h 836"/>
                <a:gd name="T14" fmla="*/ 2147483647 w 4482"/>
                <a:gd name="T15" fmla="*/ 2147483647 h 836"/>
                <a:gd name="T16" fmla="*/ 2147483647 w 4482"/>
                <a:gd name="T17" fmla="*/ 2147483647 h 836"/>
                <a:gd name="T18" fmla="*/ 2147483647 w 4482"/>
                <a:gd name="T19" fmla="*/ 2147483647 h 836"/>
                <a:gd name="T20" fmla="*/ 2147483647 w 4482"/>
                <a:gd name="T21" fmla="*/ 2147483647 h 836"/>
                <a:gd name="T22" fmla="*/ 2147483647 w 4482"/>
                <a:gd name="T23" fmla="*/ 2147483647 h 836"/>
                <a:gd name="T24" fmla="*/ 2147483647 w 4482"/>
                <a:gd name="T25" fmla="*/ 2147483647 h 836"/>
                <a:gd name="T26" fmla="*/ 2147483647 w 4482"/>
                <a:gd name="T27" fmla="*/ 2147483647 h 836"/>
                <a:gd name="T28" fmla="*/ 2147483647 w 4482"/>
                <a:gd name="T29" fmla="*/ 2147483647 h 836"/>
                <a:gd name="T30" fmla="*/ 2147483647 w 4482"/>
                <a:gd name="T31" fmla="*/ 2147483647 h 836"/>
                <a:gd name="T32" fmla="*/ 2147483647 w 4482"/>
                <a:gd name="T33" fmla="*/ 2147483647 h 836"/>
                <a:gd name="T34" fmla="*/ 2147483647 w 4482"/>
                <a:gd name="T35" fmla="*/ 2147483647 h 836"/>
                <a:gd name="T36" fmla="*/ 2147483647 w 4482"/>
                <a:gd name="T37" fmla="*/ 2147483647 h 836"/>
                <a:gd name="T38" fmla="*/ 2147483647 w 4482"/>
                <a:gd name="T39" fmla="*/ 2147483647 h 836"/>
                <a:gd name="T40" fmla="*/ 2147483647 w 4482"/>
                <a:gd name="T41" fmla="*/ 2147483647 h 836"/>
                <a:gd name="T42" fmla="*/ 2147483647 w 4482"/>
                <a:gd name="T43" fmla="*/ 2147483647 h 836"/>
                <a:gd name="T44" fmla="*/ 2147483647 w 4482"/>
                <a:gd name="T45" fmla="*/ 2147483647 h 836"/>
                <a:gd name="T46" fmla="*/ 2147483647 w 4482"/>
                <a:gd name="T47" fmla="*/ 2147483647 h 836"/>
                <a:gd name="T48" fmla="*/ 2147483647 w 4482"/>
                <a:gd name="T49" fmla="*/ 2147483647 h 836"/>
                <a:gd name="T50" fmla="*/ 2147483647 w 4482"/>
                <a:gd name="T51" fmla="*/ 2147483647 h 836"/>
                <a:gd name="T52" fmla="*/ 2147483647 w 4482"/>
                <a:gd name="T53" fmla="*/ 2147483647 h 836"/>
                <a:gd name="T54" fmla="*/ 2147483647 w 4482"/>
                <a:gd name="T55" fmla="*/ 2147483647 h 836"/>
                <a:gd name="T56" fmla="*/ 2147483647 w 4482"/>
                <a:gd name="T57" fmla="*/ 2147483647 h 836"/>
                <a:gd name="T58" fmla="*/ 2147483647 w 4482"/>
                <a:gd name="T59" fmla="*/ 2147483647 h 836"/>
                <a:gd name="T60" fmla="*/ 2147483647 w 4482"/>
                <a:gd name="T61" fmla="*/ 2147483647 h 836"/>
                <a:gd name="T62" fmla="*/ 2147483647 w 4482"/>
                <a:gd name="T63" fmla="*/ 2147483647 h 836"/>
                <a:gd name="T64" fmla="*/ 2147483647 w 4482"/>
                <a:gd name="T65" fmla="*/ 2147483647 h 836"/>
                <a:gd name="T66" fmla="*/ 2147483647 w 4482"/>
                <a:gd name="T67" fmla="*/ 2147483647 h 836"/>
                <a:gd name="T68" fmla="*/ 2147483647 w 4482"/>
                <a:gd name="T69" fmla="*/ 2147483647 h 836"/>
                <a:gd name="T70" fmla="*/ 2147483647 w 4482"/>
                <a:gd name="T71" fmla="*/ 2147483647 h 836"/>
                <a:gd name="T72" fmla="*/ 2147483647 w 4482"/>
                <a:gd name="T73" fmla="*/ 2147483647 h 836"/>
                <a:gd name="T74" fmla="*/ 2147483647 w 4482"/>
                <a:gd name="T75" fmla="*/ 2147483647 h 836"/>
                <a:gd name="T76" fmla="*/ 2147483647 w 4482"/>
                <a:gd name="T77" fmla="*/ 2147483647 h 836"/>
                <a:gd name="T78" fmla="*/ 2147483647 w 4482"/>
                <a:gd name="T79" fmla="*/ 2147483647 h 836"/>
                <a:gd name="T80" fmla="*/ 0 w 4482"/>
                <a:gd name="T81" fmla="*/ 2147483647 h 8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82"/>
                <a:gd name="T124" fmla="*/ 0 h 836"/>
                <a:gd name="T125" fmla="*/ 4482 w 4482"/>
                <a:gd name="T126" fmla="*/ 836 h 8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82" h="836">
                  <a:moveTo>
                    <a:pt x="0" y="643"/>
                  </a:moveTo>
                  <a:lnTo>
                    <a:pt x="0" y="55"/>
                  </a:lnTo>
                  <a:lnTo>
                    <a:pt x="168" y="0"/>
                  </a:lnTo>
                  <a:lnTo>
                    <a:pt x="426" y="90"/>
                  </a:lnTo>
                  <a:lnTo>
                    <a:pt x="654" y="32"/>
                  </a:lnTo>
                  <a:lnTo>
                    <a:pt x="942" y="108"/>
                  </a:lnTo>
                  <a:lnTo>
                    <a:pt x="1215" y="21"/>
                  </a:lnTo>
                  <a:lnTo>
                    <a:pt x="1575" y="32"/>
                  </a:lnTo>
                  <a:lnTo>
                    <a:pt x="1860" y="114"/>
                  </a:lnTo>
                  <a:lnTo>
                    <a:pt x="2106" y="21"/>
                  </a:lnTo>
                  <a:lnTo>
                    <a:pt x="2349" y="66"/>
                  </a:lnTo>
                  <a:lnTo>
                    <a:pt x="2472" y="156"/>
                  </a:lnTo>
                  <a:lnTo>
                    <a:pt x="2700" y="132"/>
                  </a:lnTo>
                  <a:lnTo>
                    <a:pt x="2901" y="156"/>
                  </a:lnTo>
                  <a:lnTo>
                    <a:pt x="3198" y="150"/>
                  </a:lnTo>
                  <a:lnTo>
                    <a:pt x="3435" y="224"/>
                  </a:lnTo>
                  <a:lnTo>
                    <a:pt x="3912" y="108"/>
                  </a:lnTo>
                  <a:lnTo>
                    <a:pt x="4284" y="123"/>
                  </a:lnTo>
                  <a:lnTo>
                    <a:pt x="4482" y="43"/>
                  </a:lnTo>
                  <a:lnTo>
                    <a:pt x="4482" y="790"/>
                  </a:lnTo>
                  <a:lnTo>
                    <a:pt x="4338" y="632"/>
                  </a:lnTo>
                  <a:lnTo>
                    <a:pt x="4170" y="802"/>
                  </a:lnTo>
                  <a:lnTo>
                    <a:pt x="4038" y="689"/>
                  </a:lnTo>
                  <a:lnTo>
                    <a:pt x="3852" y="802"/>
                  </a:lnTo>
                  <a:lnTo>
                    <a:pt x="3672" y="666"/>
                  </a:lnTo>
                  <a:lnTo>
                    <a:pt x="3438" y="824"/>
                  </a:lnTo>
                  <a:lnTo>
                    <a:pt x="3270" y="723"/>
                  </a:lnTo>
                  <a:lnTo>
                    <a:pt x="3072" y="836"/>
                  </a:lnTo>
                  <a:lnTo>
                    <a:pt x="2904" y="757"/>
                  </a:lnTo>
                  <a:lnTo>
                    <a:pt x="2484" y="677"/>
                  </a:lnTo>
                  <a:lnTo>
                    <a:pt x="2340" y="711"/>
                  </a:lnTo>
                  <a:lnTo>
                    <a:pt x="2124" y="672"/>
                  </a:lnTo>
                  <a:lnTo>
                    <a:pt x="1878" y="768"/>
                  </a:lnTo>
                  <a:lnTo>
                    <a:pt x="1650" y="802"/>
                  </a:lnTo>
                  <a:lnTo>
                    <a:pt x="1218" y="711"/>
                  </a:lnTo>
                  <a:lnTo>
                    <a:pt x="1086" y="632"/>
                  </a:lnTo>
                  <a:lnTo>
                    <a:pt x="828" y="632"/>
                  </a:lnTo>
                  <a:lnTo>
                    <a:pt x="660" y="621"/>
                  </a:lnTo>
                  <a:lnTo>
                    <a:pt x="462" y="677"/>
                  </a:lnTo>
                  <a:lnTo>
                    <a:pt x="162" y="575"/>
                  </a:lnTo>
                  <a:lnTo>
                    <a:pt x="0" y="643"/>
                  </a:lnTo>
                  <a:close/>
                </a:path>
              </a:pathLst>
            </a:custGeom>
            <a:blipFill dpi="0" rotWithShape="1">
              <a:blip r:embed="rId6"/>
              <a:srcRect/>
              <a:tile tx="0" ty="0" sx="100000" sy="100000" flip="none" algn="tl"/>
            </a:blipFill>
            <a:ln w="9525">
              <a:solidFill>
                <a:schemeClr val="tx1"/>
              </a:solidFill>
              <a:round/>
              <a:headEnd/>
              <a:tailEnd/>
            </a:ln>
          </p:spPr>
          <p:txBody>
            <a:bodyPr lIns="0" tIns="0" rIns="182880" bIns="0"/>
            <a:lstStyle/>
            <a:p>
              <a:endParaRPr lang="en-US"/>
            </a:p>
          </p:txBody>
        </p:sp>
        <p:sp>
          <p:nvSpPr>
            <p:cNvPr id="11" name="Freeform 5" descr="Brown marble"/>
            <p:cNvSpPr>
              <a:spLocks/>
            </p:cNvSpPr>
            <p:nvPr/>
          </p:nvSpPr>
          <p:spPr bwMode="auto">
            <a:xfrm>
              <a:off x="699246" y="4907645"/>
              <a:ext cx="5471604" cy="859976"/>
            </a:xfrm>
            <a:custGeom>
              <a:avLst/>
              <a:gdLst>
                <a:gd name="T0" fmla="*/ 0 w 4482"/>
                <a:gd name="T1" fmla="*/ 2147483647 h 737"/>
                <a:gd name="T2" fmla="*/ 0 w 4482"/>
                <a:gd name="T3" fmla="*/ 2147483647 h 737"/>
                <a:gd name="T4" fmla="*/ 2147483647 w 4482"/>
                <a:gd name="T5" fmla="*/ 0 h 737"/>
                <a:gd name="T6" fmla="*/ 2147483647 w 4482"/>
                <a:gd name="T7" fmla="*/ 2147483647 h 737"/>
                <a:gd name="T8" fmla="*/ 2147483647 w 4482"/>
                <a:gd name="T9" fmla="*/ 2147483647 h 737"/>
                <a:gd name="T10" fmla="*/ 2147483647 w 4482"/>
                <a:gd name="T11" fmla="*/ 2147483647 h 737"/>
                <a:gd name="T12" fmla="*/ 2147483647 w 4482"/>
                <a:gd name="T13" fmla="*/ 2147483647 h 737"/>
                <a:gd name="T14" fmla="*/ 2147483647 w 4482"/>
                <a:gd name="T15" fmla="*/ 2147483647 h 737"/>
                <a:gd name="T16" fmla="*/ 2147483647 w 4482"/>
                <a:gd name="T17" fmla="*/ 2147483647 h 737"/>
                <a:gd name="T18" fmla="*/ 2147483647 w 4482"/>
                <a:gd name="T19" fmla="*/ 2147483647 h 737"/>
                <a:gd name="T20" fmla="*/ 2147483647 w 4482"/>
                <a:gd name="T21" fmla="*/ 2147483647 h 737"/>
                <a:gd name="T22" fmla="*/ 2147483647 w 4482"/>
                <a:gd name="T23" fmla="*/ 2147483647 h 737"/>
                <a:gd name="T24" fmla="*/ 2147483647 w 4482"/>
                <a:gd name="T25" fmla="*/ 2147483647 h 737"/>
                <a:gd name="T26" fmla="*/ 2147483647 w 4482"/>
                <a:gd name="T27" fmla="*/ 2147483647 h 737"/>
                <a:gd name="T28" fmla="*/ 2147483647 w 4482"/>
                <a:gd name="T29" fmla="*/ 2147483647 h 737"/>
                <a:gd name="T30" fmla="*/ 2147483647 w 4482"/>
                <a:gd name="T31" fmla="*/ 2147483647 h 737"/>
                <a:gd name="T32" fmla="*/ 2147483647 w 4482"/>
                <a:gd name="T33" fmla="*/ 2147483647 h 737"/>
                <a:gd name="T34" fmla="*/ 2147483647 w 4482"/>
                <a:gd name="T35" fmla="*/ 2147483647 h 737"/>
                <a:gd name="T36" fmla="*/ 2147483647 w 4482"/>
                <a:gd name="T37" fmla="*/ 2147483647 h 737"/>
                <a:gd name="T38" fmla="*/ 2147483647 w 4482"/>
                <a:gd name="T39" fmla="*/ 2147483647 h 737"/>
                <a:gd name="T40" fmla="*/ 2147483647 w 4482"/>
                <a:gd name="T41" fmla="*/ 2147483647 h 737"/>
                <a:gd name="T42" fmla="*/ 2147483647 w 4482"/>
                <a:gd name="T43" fmla="*/ 2147483647 h 737"/>
                <a:gd name="T44" fmla="*/ 2147483647 w 4482"/>
                <a:gd name="T45" fmla="*/ 2147483647 h 737"/>
                <a:gd name="T46" fmla="*/ 2147483647 w 4482"/>
                <a:gd name="T47" fmla="*/ 2147483647 h 737"/>
                <a:gd name="T48" fmla="*/ 2147483647 w 4482"/>
                <a:gd name="T49" fmla="*/ 2147483647 h 737"/>
                <a:gd name="T50" fmla="*/ 0 w 4482"/>
                <a:gd name="T51" fmla="*/ 2147483647 h 7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482"/>
                <a:gd name="T79" fmla="*/ 0 h 737"/>
                <a:gd name="T80" fmla="*/ 4482 w 4482"/>
                <a:gd name="T81" fmla="*/ 737 h 7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482" h="737">
                  <a:moveTo>
                    <a:pt x="0" y="737"/>
                  </a:moveTo>
                  <a:lnTo>
                    <a:pt x="0" y="68"/>
                  </a:lnTo>
                  <a:lnTo>
                    <a:pt x="150" y="0"/>
                  </a:lnTo>
                  <a:lnTo>
                    <a:pt x="276" y="38"/>
                  </a:lnTo>
                  <a:lnTo>
                    <a:pt x="468" y="74"/>
                  </a:lnTo>
                  <a:lnTo>
                    <a:pt x="655" y="45"/>
                  </a:lnTo>
                  <a:lnTo>
                    <a:pt x="816" y="80"/>
                  </a:lnTo>
                  <a:lnTo>
                    <a:pt x="1089" y="34"/>
                  </a:lnTo>
                  <a:lnTo>
                    <a:pt x="1224" y="125"/>
                  </a:lnTo>
                  <a:lnTo>
                    <a:pt x="1650" y="227"/>
                  </a:lnTo>
                  <a:lnTo>
                    <a:pt x="1881" y="181"/>
                  </a:lnTo>
                  <a:lnTo>
                    <a:pt x="2112" y="92"/>
                  </a:lnTo>
                  <a:lnTo>
                    <a:pt x="2340" y="147"/>
                  </a:lnTo>
                  <a:lnTo>
                    <a:pt x="2481" y="102"/>
                  </a:lnTo>
                  <a:lnTo>
                    <a:pt x="2907" y="159"/>
                  </a:lnTo>
                  <a:lnTo>
                    <a:pt x="3084" y="249"/>
                  </a:lnTo>
                  <a:lnTo>
                    <a:pt x="3264" y="125"/>
                  </a:lnTo>
                  <a:lnTo>
                    <a:pt x="3441" y="249"/>
                  </a:lnTo>
                  <a:lnTo>
                    <a:pt x="3663" y="91"/>
                  </a:lnTo>
                  <a:lnTo>
                    <a:pt x="3858" y="204"/>
                  </a:lnTo>
                  <a:lnTo>
                    <a:pt x="4038" y="102"/>
                  </a:lnTo>
                  <a:lnTo>
                    <a:pt x="4173" y="227"/>
                  </a:lnTo>
                  <a:lnTo>
                    <a:pt x="4335" y="57"/>
                  </a:lnTo>
                  <a:lnTo>
                    <a:pt x="4482" y="204"/>
                  </a:lnTo>
                  <a:lnTo>
                    <a:pt x="4479" y="737"/>
                  </a:lnTo>
                  <a:lnTo>
                    <a:pt x="0" y="737"/>
                  </a:lnTo>
                  <a:close/>
                </a:path>
              </a:pathLst>
            </a:custGeom>
            <a:blipFill dpi="0" rotWithShape="1">
              <a:blip r:embed="rId7"/>
              <a:srcRect/>
              <a:tile tx="0" ty="0" sx="100000" sy="100000" flip="none" algn="tl"/>
            </a:blipFill>
            <a:ln w="9525">
              <a:solidFill>
                <a:schemeClr val="tx1"/>
              </a:solidFill>
              <a:round/>
              <a:headEnd/>
              <a:tailEnd/>
            </a:ln>
          </p:spPr>
          <p:txBody>
            <a:bodyPr lIns="0" tIns="0" rIns="182880" bIns="0"/>
            <a:lstStyle/>
            <a:p>
              <a:endParaRPr lang="en-US"/>
            </a:p>
          </p:txBody>
        </p:sp>
        <p:sp>
          <p:nvSpPr>
            <p:cNvPr id="12" name="Rectangle 7"/>
            <p:cNvSpPr>
              <a:spLocks noChangeArrowheads="1"/>
            </p:cNvSpPr>
            <p:nvPr/>
          </p:nvSpPr>
          <p:spPr bwMode="auto">
            <a:xfrm>
              <a:off x="4530101" y="3166823"/>
              <a:ext cx="322290" cy="2660796"/>
            </a:xfrm>
            <a:prstGeom prst="rect">
              <a:avLst/>
            </a:prstGeom>
            <a:solidFill>
              <a:schemeClr val="bg1"/>
            </a:solidFill>
            <a:ln w="9525" algn="ctr">
              <a:noFill/>
              <a:miter lim="800000"/>
              <a:headEnd/>
              <a:tailEnd/>
            </a:ln>
          </p:spPr>
          <p:txBody>
            <a:bodyPr wrap="none" lIns="0" tIns="0" rIns="182880" bIns="0" anchor="ctr"/>
            <a:lstStyle/>
            <a:p>
              <a:endParaRPr lang="en-US"/>
            </a:p>
          </p:txBody>
        </p:sp>
        <p:sp>
          <p:nvSpPr>
            <p:cNvPr id="13" name="Rectangle 8"/>
            <p:cNvSpPr>
              <a:spLocks noChangeArrowheads="1"/>
            </p:cNvSpPr>
            <p:nvPr/>
          </p:nvSpPr>
          <p:spPr bwMode="auto">
            <a:xfrm>
              <a:off x="4471503" y="3255516"/>
              <a:ext cx="432162" cy="48694"/>
            </a:xfrm>
            <a:prstGeom prst="rect">
              <a:avLst/>
            </a:prstGeom>
            <a:solidFill>
              <a:schemeClr val="bg1"/>
            </a:solidFill>
            <a:ln w="9525" algn="ctr">
              <a:solidFill>
                <a:schemeClr val="tx1"/>
              </a:solidFill>
              <a:miter lim="800000"/>
              <a:headEnd/>
              <a:tailEnd/>
            </a:ln>
          </p:spPr>
          <p:txBody>
            <a:bodyPr wrap="none" lIns="0" tIns="0" rIns="182880" bIns="0" anchor="ctr"/>
            <a:lstStyle/>
            <a:p>
              <a:endParaRPr lang="en-US"/>
            </a:p>
          </p:txBody>
        </p:sp>
        <p:grpSp>
          <p:nvGrpSpPr>
            <p:cNvPr id="3" name="Group 9"/>
            <p:cNvGrpSpPr>
              <a:grpSpLocks/>
            </p:cNvGrpSpPr>
            <p:nvPr/>
          </p:nvGrpSpPr>
          <p:grpSpPr bwMode="auto">
            <a:xfrm>
              <a:off x="4530101" y="3260734"/>
              <a:ext cx="314965" cy="2499061"/>
              <a:chOff x="4074" y="1278"/>
              <a:chExt cx="258" cy="2820"/>
            </a:xfrm>
          </p:grpSpPr>
          <p:sp>
            <p:nvSpPr>
              <p:cNvPr id="66" name="Line 10"/>
              <p:cNvSpPr>
                <a:spLocks noChangeShapeType="1"/>
              </p:cNvSpPr>
              <p:nvPr/>
            </p:nvSpPr>
            <p:spPr bwMode="auto">
              <a:xfrm>
                <a:off x="4074" y="1278"/>
                <a:ext cx="0" cy="2820"/>
              </a:xfrm>
              <a:prstGeom prst="line">
                <a:avLst/>
              </a:prstGeom>
              <a:noFill/>
              <a:ln w="9525">
                <a:solidFill>
                  <a:schemeClr val="tx1"/>
                </a:solidFill>
                <a:round/>
                <a:headEnd/>
                <a:tailEnd/>
              </a:ln>
            </p:spPr>
            <p:txBody>
              <a:bodyPr lIns="0" tIns="0" rIns="182880" bIns="0"/>
              <a:lstStyle/>
              <a:p>
                <a:endParaRPr lang="en-US"/>
              </a:p>
            </p:txBody>
          </p:sp>
          <p:sp>
            <p:nvSpPr>
              <p:cNvPr id="67" name="Line 11"/>
              <p:cNvSpPr>
                <a:spLocks noChangeShapeType="1"/>
              </p:cNvSpPr>
              <p:nvPr/>
            </p:nvSpPr>
            <p:spPr bwMode="auto">
              <a:xfrm>
                <a:off x="4332" y="1278"/>
                <a:ext cx="0" cy="2820"/>
              </a:xfrm>
              <a:prstGeom prst="line">
                <a:avLst/>
              </a:prstGeom>
              <a:noFill/>
              <a:ln w="9525">
                <a:solidFill>
                  <a:schemeClr val="tx1"/>
                </a:solidFill>
                <a:round/>
                <a:headEnd/>
                <a:tailEnd/>
              </a:ln>
            </p:spPr>
            <p:txBody>
              <a:bodyPr lIns="0" tIns="0" rIns="182880" bIns="0"/>
              <a:lstStyle/>
              <a:p>
                <a:endParaRPr lang="en-US"/>
              </a:p>
            </p:txBody>
          </p:sp>
        </p:grpSp>
        <p:sp>
          <p:nvSpPr>
            <p:cNvPr id="15" name="Line 12"/>
            <p:cNvSpPr>
              <a:spLocks noChangeShapeType="1"/>
            </p:cNvSpPr>
            <p:nvPr/>
          </p:nvSpPr>
          <p:spPr bwMode="auto">
            <a:xfrm>
              <a:off x="4691246" y="2864223"/>
              <a:ext cx="0" cy="2832965"/>
            </a:xfrm>
            <a:prstGeom prst="line">
              <a:avLst/>
            </a:prstGeom>
            <a:noFill/>
            <a:ln w="19050">
              <a:solidFill>
                <a:schemeClr val="tx1"/>
              </a:solidFill>
              <a:round/>
              <a:headEnd/>
              <a:tailEnd/>
            </a:ln>
          </p:spPr>
          <p:txBody>
            <a:bodyPr lIns="0" tIns="0" rIns="182880" bIns="0"/>
            <a:lstStyle/>
            <a:p>
              <a:endParaRPr lang="en-US"/>
            </a:p>
          </p:txBody>
        </p:sp>
        <p:grpSp>
          <p:nvGrpSpPr>
            <p:cNvPr id="4" name="Group 13"/>
            <p:cNvGrpSpPr>
              <a:grpSpLocks/>
            </p:cNvGrpSpPr>
            <p:nvPr/>
          </p:nvGrpSpPr>
          <p:grpSpPr bwMode="auto">
            <a:xfrm>
              <a:off x="4559401" y="3917237"/>
              <a:ext cx="260029" cy="1846036"/>
              <a:chOff x="3394" y="1865"/>
              <a:chExt cx="224" cy="2237"/>
            </a:xfrm>
          </p:grpSpPr>
          <p:grpSp>
            <p:nvGrpSpPr>
              <p:cNvPr id="5" name="Group 14"/>
              <p:cNvGrpSpPr>
                <a:grpSpLocks/>
              </p:cNvGrpSpPr>
              <p:nvPr/>
            </p:nvGrpSpPr>
            <p:grpSpPr bwMode="auto">
              <a:xfrm>
                <a:off x="3458" y="1865"/>
                <a:ext cx="118" cy="458"/>
                <a:chOff x="2026" y="825"/>
                <a:chExt cx="172" cy="663"/>
              </a:xfrm>
            </p:grpSpPr>
            <p:sp>
              <p:nvSpPr>
                <p:cNvPr id="61" name="AutoShape 15"/>
                <p:cNvSpPr>
                  <a:spLocks noChangeArrowheads="1"/>
                </p:cNvSpPr>
                <p:nvPr/>
              </p:nvSpPr>
              <p:spPr bwMode="auto">
                <a:xfrm>
                  <a:off x="2028" y="1417"/>
                  <a:ext cx="170" cy="71"/>
                </a:xfrm>
                <a:prstGeom prst="roundRect">
                  <a:avLst>
                    <a:gd name="adj" fmla="val 16667"/>
                  </a:avLst>
                </a:prstGeom>
                <a:gradFill rotWithShape="1">
                  <a:gsLst>
                    <a:gs pos="0">
                      <a:srgbClr val="808080"/>
                    </a:gs>
                    <a:gs pos="50000">
                      <a:srgbClr val="C1C1C1"/>
                    </a:gs>
                    <a:gs pos="100000">
                      <a:srgbClr val="808080"/>
                    </a:gs>
                  </a:gsLst>
                  <a:lin ang="18900000" scaled="1"/>
                </a:gradFill>
                <a:ln w="9525" algn="ctr">
                  <a:solidFill>
                    <a:srgbClr val="5F5F5F"/>
                  </a:solidFill>
                  <a:round/>
                  <a:headEnd/>
                  <a:tailEnd/>
                </a:ln>
              </p:spPr>
              <p:txBody>
                <a:bodyPr wrap="none" lIns="0" tIns="0" rIns="182880" bIns="0" anchor="ctr"/>
                <a:lstStyle/>
                <a:p>
                  <a:endParaRPr lang="en-US"/>
                </a:p>
              </p:txBody>
            </p:sp>
            <p:grpSp>
              <p:nvGrpSpPr>
                <p:cNvPr id="6" name="Group 16"/>
                <p:cNvGrpSpPr>
                  <a:grpSpLocks/>
                </p:cNvGrpSpPr>
                <p:nvPr/>
              </p:nvGrpSpPr>
              <p:grpSpPr bwMode="auto">
                <a:xfrm>
                  <a:off x="2026" y="825"/>
                  <a:ext cx="172" cy="658"/>
                  <a:chOff x="303" y="921"/>
                  <a:chExt cx="172" cy="658"/>
                </a:xfrm>
              </p:grpSpPr>
              <p:sp>
                <p:nvSpPr>
                  <p:cNvPr id="64" name="Rectangle 17"/>
                  <p:cNvSpPr>
                    <a:spLocks noChangeArrowheads="1"/>
                  </p:cNvSpPr>
                  <p:nvPr/>
                </p:nvSpPr>
                <p:spPr bwMode="auto">
                  <a:xfrm>
                    <a:off x="303" y="921"/>
                    <a:ext cx="172" cy="658"/>
                  </a:xfrm>
                  <a:prstGeom prst="rect">
                    <a:avLst/>
                  </a:prstGeom>
                  <a:solidFill>
                    <a:srgbClr val="B2B2B2"/>
                  </a:solidFill>
                  <a:ln w="9525" algn="ctr">
                    <a:solidFill>
                      <a:srgbClr val="5F5F5F"/>
                    </a:solidFill>
                    <a:miter lim="800000"/>
                    <a:headEnd/>
                    <a:tailEnd/>
                  </a:ln>
                </p:spPr>
                <p:txBody>
                  <a:bodyPr wrap="none" lIns="0" tIns="0" rIns="182880" bIns="0" anchor="ctr"/>
                  <a:lstStyle/>
                  <a:p>
                    <a:endParaRPr lang="en-US"/>
                  </a:p>
                </p:txBody>
              </p:sp>
              <p:sp>
                <p:nvSpPr>
                  <p:cNvPr id="65" name="Rectangle 18"/>
                  <p:cNvSpPr>
                    <a:spLocks noChangeArrowheads="1"/>
                  </p:cNvSpPr>
                  <p:nvPr/>
                </p:nvSpPr>
                <p:spPr bwMode="auto">
                  <a:xfrm>
                    <a:off x="335" y="925"/>
                    <a:ext cx="128" cy="654"/>
                  </a:xfrm>
                  <a:prstGeom prst="rect">
                    <a:avLst/>
                  </a:prstGeom>
                  <a:gradFill rotWithShape="1">
                    <a:gsLst>
                      <a:gs pos="0">
                        <a:srgbClr val="B2B2B2"/>
                      </a:gs>
                      <a:gs pos="50000">
                        <a:schemeClr val="bg1"/>
                      </a:gs>
                      <a:gs pos="100000">
                        <a:srgbClr val="B2B2B2"/>
                      </a:gs>
                    </a:gsLst>
                    <a:lin ang="0" scaled="1"/>
                  </a:gradFill>
                  <a:ln w="9525" algn="ctr">
                    <a:noFill/>
                    <a:miter lim="800000"/>
                    <a:headEnd/>
                    <a:tailEnd/>
                  </a:ln>
                  <a:effectLst/>
                </p:spPr>
                <p:txBody>
                  <a:bodyPr wrap="none" lIns="0" tIns="0" rIns="182880" bIns="0" anchor="ctr"/>
                  <a:lstStyle/>
                  <a:p>
                    <a:pPr>
                      <a:defRPr/>
                    </a:pPr>
                    <a:endParaRPr lang="en-US">
                      <a:latin typeface="Arial" pitchFamily="32" charset="0"/>
                    </a:endParaRPr>
                  </a:p>
                </p:txBody>
              </p:sp>
            </p:grpSp>
            <p:sp>
              <p:nvSpPr>
                <p:cNvPr id="63" name="Rectangle 19"/>
                <p:cNvSpPr>
                  <a:spLocks noChangeArrowheads="1"/>
                </p:cNvSpPr>
                <p:nvPr/>
              </p:nvSpPr>
              <p:spPr bwMode="auto">
                <a:xfrm>
                  <a:off x="2084" y="1304"/>
                  <a:ext cx="56" cy="80"/>
                </a:xfrm>
                <a:prstGeom prst="rect">
                  <a:avLst/>
                </a:prstGeom>
                <a:solidFill>
                  <a:srgbClr val="9933FF"/>
                </a:solidFill>
                <a:ln w="9525" algn="ctr">
                  <a:solidFill>
                    <a:srgbClr val="6600CC"/>
                  </a:solidFill>
                  <a:miter lim="800000"/>
                  <a:headEnd/>
                  <a:tailEnd/>
                </a:ln>
              </p:spPr>
              <p:txBody>
                <a:bodyPr wrap="none" lIns="0" tIns="0" rIns="182880" bIns="0" anchor="ctr"/>
                <a:lstStyle/>
                <a:p>
                  <a:endParaRPr lang="en-US"/>
                </a:p>
              </p:txBody>
            </p:sp>
          </p:grpSp>
          <p:grpSp>
            <p:nvGrpSpPr>
              <p:cNvPr id="7" name="Group 20"/>
              <p:cNvGrpSpPr>
                <a:grpSpLocks/>
              </p:cNvGrpSpPr>
              <p:nvPr/>
            </p:nvGrpSpPr>
            <p:grpSpPr bwMode="auto">
              <a:xfrm>
                <a:off x="3457" y="2324"/>
                <a:ext cx="119" cy="395"/>
                <a:chOff x="3457" y="1676"/>
                <a:chExt cx="119" cy="395"/>
              </a:xfrm>
            </p:grpSpPr>
            <p:grpSp>
              <p:nvGrpSpPr>
                <p:cNvPr id="14" name="Group 21"/>
                <p:cNvGrpSpPr>
                  <a:grpSpLocks/>
                </p:cNvGrpSpPr>
                <p:nvPr/>
              </p:nvGrpSpPr>
              <p:grpSpPr bwMode="auto">
                <a:xfrm>
                  <a:off x="3457" y="1676"/>
                  <a:ext cx="119" cy="395"/>
                  <a:chOff x="316" y="1559"/>
                  <a:chExt cx="173" cy="573"/>
                </a:xfrm>
              </p:grpSpPr>
              <p:sp>
                <p:nvSpPr>
                  <p:cNvPr id="56" name="AutoShape 22"/>
                  <p:cNvSpPr>
                    <a:spLocks noChangeArrowheads="1"/>
                  </p:cNvSpPr>
                  <p:nvPr/>
                </p:nvSpPr>
                <p:spPr bwMode="auto">
                  <a:xfrm>
                    <a:off x="316" y="2061"/>
                    <a:ext cx="172" cy="71"/>
                  </a:xfrm>
                  <a:prstGeom prst="roundRect">
                    <a:avLst>
                      <a:gd name="adj" fmla="val 16667"/>
                    </a:avLst>
                  </a:prstGeom>
                  <a:gradFill rotWithShape="1">
                    <a:gsLst>
                      <a:gs pos="0">
                        <a:srgbClr val="808080"/>
                      </a:gs>
                      <a:gs pos="50000">
                        <a:srgbClr val="C1C1C1"/>
                      </a:gs>
                      <a:gs pos="100000">
                        <a:srgbClr val="808080"/>
                      </a:gs>
                    </a:gsLst>
                    <a:lin ang="18900000" scaled="1"/>
                  </a:gradFill>
                  <a:ln w="9525" algn="ctr">
                    <a:solidFill>
                      <a:srgbClr val="5F5F5F"/>
                    </a:solidFill>
                    <a:round/>
                    <a:headEnd/>
                    <a:tailEnd/>
                  </a:ln>
                </p:spPr>
                <p:txBody>
                  <a:bodyPr wrap="none" lIns="0" tIns="0" rIns="182880" bIns="0" anchor="ctr"/>
                  <a:lstStyle/>
                  <a:p>
                    <a:endParaRPr lang="en-US"/>
                  </a:p>
                </p:txBody>
              </p:sp>
              <p:sp>
                <p:nvSpPr>
                  <p:cNvPr id="57" name="AutoShape 23"/>
                  <p:cNvSpPr>
                    <a:spLocks noChangeArrowheads="1"/>
                  </p:cNvSpPr>
                  <p:nvPr/>
                </p:nvSpPr>
                <p:spPr bwMode="auto">
                  <a:xfrm>
                    <a:off x="318" y="1559"/>
                    <a:ext cx="170" cy="71"/>
                  </a:xfrm>
                  <a:prstGeom prst="roundRect">
                    <a:avLst>
                      <a:gd name="adj" fmla="val 16667"/>
                    </a:avLst>
                  </a:prstGeom>
                  <a:gradFill rotWithShape="1">
                    <a:gsLst>
                      <a:gs pos="0">
                        <a:srgbClr val="808080"/>
                      </a:gs>
                      <a:gs pos="50000">
                        <a:srgbClr val="C1C1C1"/>
                      </a:gs>
                      <a:gs pos="100000">
                        <a:srgbClr val="808080"/>
                      </a:gs>
                    </a:gsLst>
                    <a:lin ang="2700000" scaled="1"/>
                  </a:gradFill>
                  <a:ln w="9525" algn="ctr">
                    <a:solidFill>
                      <a:srgbClr val="5F5F5F"/>
                    </a:solidFill>
                    <a:round/>
                    <a:headEnd/>
                    <a:tailEnd/>
                  </a:ln>
                </p:spPr>
                <p:txBody>
                  <a:bodyPr wrap="none" lIns="0" tIns="0" rIns="182880" bIns="0" anchor="ctr"/>
                  <a:lstStyle/>
                  <a:p>
                    <a:endParaRPr lang="en-US"/>
                  </a:p>
                </p:txBody>
              </p:sp>
              <p:grpSp>
                <p:nvGrpSpPr>
                  <p:cNvPr id="16" name="Group 24"/>
                  <p:cNvGrpSpPr>
                    <a:grpSpLocks/>
                  </p:cNvGrpSpPr>
                  <p:nvPr/>
                </p:nvGrpSpPr>
                <p:grpSpPr bwMode="auto">
                  <a:xfrm>
                    <a:off x="317" y="1569"/>
                    <a:ext cx="172" cy="553"/>
                    <a:chOff x="606" y="925"/>
                    <a:chExt cx="172" cy="553"/>
                  </a:xfrm>
                </p:grpSpPr>
                <p:sp>
                  <p:nvSpPr>
                    <p:cNvPr id="59" name="Rectangle 25"/>
                    <p:cNvSpPr>
                      <a:spLocks noChangeArrowheads="1"/>
                    </p:cNvSpPr>
                    <p:nvPr/>
                  </p:nvSpPr>
                  <p:spPr bwMode="auto">
                    <a:xfrm>
                      <a:off x="606" y="925"/>
                      <a:ext cx="172" cy="553"/>
                    </a:xfrm>
                    <a:prstGeom prst="rect">
                      <a:avLst/>
                    </a:prstGeom>
                    <a:solidFill>
                      <a:srgbClr val="B2B2B2"/>
                    </a:solidFill>
                    <a:ln w="9525" algn="ctr">
                      <a:solidFill>
                        <a:srgbClr val="5F5F5F"/>
                      </a:solidFill>
                      <a:miter lim="800000"/>
                      <a:headEnd/>
                      <a:tailEnd/>
                    </a:ln>
                  </p:spPr>
                  <p:txBody>
                    <a:bodyPr wrap="none" lIns="0" tIns="0" rIns="182880" bIns="0" anchor="ctr"/>
                    <a:lstStyle/>
                    <a:p>
                      <a:endParaRPr lang="en-US"/>
                    </a:p>
                  </p:txBody>
                </p:sp>
                <p:sp>
                  <p:nvSpPr>
                    <p:cNvPr id="60" name="Rectangle 26"/>
                    <p:cNvSpPr>
                      <a:spLocks noChangeArrowheads="1"/>
                    </p:cNvSpPr>
                    <p:nvPr/>
                  </p:nvSpPr>
                  <p:spPr bwMode="auto">
                    <a:xfrm>
                      <a:off x="640" y="936"/>
                      <a:ext cx="125" cy="543"/>
                    </a:xfrm>
                    <a:prstGeom prst="rect">
                      <a:avLst/>
                    </a:prstGeom>
                    <a:gradFill rotWithShape="1">
                      <a:gsLst>
                        <a:gs pos="0">
                          <a:srgbClr val="B2B2B2"/>
                        </a:gs>
                        <a:gs pos="50000">
                          <a:schemeClr val="bg1"/>
                        </a:gs>
                        <a:gs pos="100000">
                          <a:srgbClr val="B2B2B2"/>
                        </a:gs>
                      </a:gsLst>
                      <a:lin ang="0" scaled="1"/>
                    </a:gradFill>
                    <a:ln w="9525" algn="ctr">
                      <a:noFill/>
                      <a:miter lim="800000"/>
                      <a:headEnd/>
                      <a:tailEnd/>
                    </a:ln>
                    <a:effectLst/>
                  </p:spPr>
                  <p:txBody>
                    <a:bodyPr wrap="none" lIns="0" tIns="0" rIns="182880" bIns="0" anchor="ctr"/>
                    <a:lstStyle/>
                    <a:p>
                      <a:pPr>
                        <a:defRPr/>
                      </a:pPr>
                      <a:endParaRPr lang="en-US">
                        <a:latin typeface="Arial" pitchFamily="32" charset="0"/>
                      </a:endParaRPr>
                    </a:p>
                  </p:txBody>
                </p:sp>
              </p:grpSp>
            </p:grpSp>
            <p:grpSp>
              <p:nvGrpSpPr>
                <p:cNvPr id="24" name="Group 27"/>
                <p:cNvGrpSpPr>
                  <a:grpSpLocks/>
                </p:cNvGrpSpPr>
                <p:nvPr/>
              </p:nvGrpSpPr>
              <p:grpSpPr bwMode="auto">
                <a:xfrm>
                  <a:off x="3501" y="1801"/>
                  <a:ext cx="32" cy="132"/>
                  <a:chOff x="380" y="1731"/>
                  <a:chExt cx="46" cy="190"/>
                </a:xfrm>
              </p:grpSpPr>
              <p:sp>
                <p:nvSpPr>
                  <p:cNvPr id="54" name="Rectangle 28"/>
                  <p:cNvSpPr>
                    <a:spLocks noChangeArrowheads="1"/>
                  </p:cNvSpPr>
                  <p:nvPr/>
                </p:nvSpPr>
                <p:spPr bwMode="auto">
                  <a:xfrm>
                    <a:off x="380" y="1731"/>
                    <a:ext cx="46" cy="66"/>
                  </a:xfrm>
                  <a:prstGeom prst="rect">
                    <a:avLst/>
                  </a:prstGeom>
                  <a:solidFill>
                    <a:srgbClr val="800000"/>
                  </a:solidFill>
                  <a:ln w="9525" algn="ctr">
                    <a:solidFill>
                      <a:srgbClr val="663300"/>
                    </a:solidFill>
                    <a:miter lim="800000"/>
                    <a:headEnd/>
                    <a:tailEnd/>
                  </a:ln>
                </p:spPr>
                <p:txBody>
                  <a:bodyPr wrap="none" lIns="0" tIns="0" rIns="182880" bIns="0" anchor="ctr"/>
                  <a:lstStyle/>
                  <a:p>
                    <a:endParaRPr lang="en-US"/>
                  </a:p>
                </p:txBody>
              </p:sp>
              <p:sp>
                <p:nvSpPr>
                  <p:cNvPr id="55" name="Rectangle 29"/>
                  <p:cNvSpPr>
                    <a:spLocks noChangeArrowheads="1"/>
                  </p:cNvSpPr>
                  <p:nvPr/>
                </p:nvSpPr>
                <p:spPr bwMode="auto">
                  <a:xfrm>
                    <a:off x="380" y="1855"/>
                    <a:ext cx="46" cy="66"/>
                  </a:xfrm>
                  <a:prstGeom prst="rect">
                    <a:avLst/>
                  </a:prstGeom>
                  <a:solidFill>
                    <a:srgbClr val="800000"/>
                  </a:solidFill>
                  <a:ln w="9525" algn="ctr">
                    <a:solidFill>
                      <a:srgbClr val="663300"/>
                    </a:solidFill>
                    <a:miter lim="800000"/>
                    <a:headEnd/>
                    <a:tailEnd/>
                  </a:ln>
                </p:spPr>
                <p:txBody>
                  <a:bodyPr wrap="none" lIns="0" tIns="0" rIns="182880" bIns="0" anchor="ctr"/>
                  <a:lstStyle/>
                  <a:p>
                    <a:endParaRPr lang="en-US"/>
                  </a:p>
                </p:txBody>
              </p:sp>
            </p:grpSp>
            <p:sp>
              <p:nvSpPr>
                <p:cNvPr id="53" name="Oval 30"/>
                <p:cNvSpPr>
                  <a:spLocks noChangeArrowheads="1"/>
                </p:cNvSpPr>
                <p:nvPr/>
              </p:nvSpPr>
              <p:spPr bwMode="auto">
                <a:xfrm>
                  <a:off x="3496" y="1977"/>
                  <a:ext cx="42" cy="39"/>
                </a:xfrm>
                <a:prstGeom prst="ellipse">
                  <a:avLst/>
                </a:prstGeom>
                <a:solidFill>
                  <a:srgbClr val="FF0000"/>
                </a:solidFill>
                <a:ln w="9525" algn="ctr">
                  <a:solidFill>
                    <a:schemeClr val="tx1"/>
                  </a:solidFill>
                  <a:round/>
                  <a:headEnd/>
                  <a:tailEnd/>
                </a:ln>
              </p:spPr>
              <p:txBody>
                <a:bodyPr wrap="none" lIns="0" tIns="0" rIns="182880" bIns="0" anchor="ctr"/>
                <a:lstStyle/>
                <a:p>
                  <a:pPr marL="342900" indent="-342900" algn="ctr" eaLnBrk="0" hangingPunct="0">
                    <a:spcBef>
                      <a:spcPct val="40000"/>
                    </a:spcBef>
                    <a:buClr>
                      <a:schemeClr val="accent1"/>
                    </a:buClr>
                    <a:buSzPct val="65000"/>
                    <a:buFont typeface="Wingdings" pitchFamily="2" charset="2"/>
                    <a:buChar char="l"/>
                  </a:pPr>
                  <a:endParaRPr lang="en-US" sz="2400"/>
                </a:p>
              </p:txBody>
            </p:sp>
          </p:grpSp>
          <p:grpSp>
            <p:nvGrpSpPr>
              <p:cNvPr id="25" name="Group 31"/>
              <p:cNvGrpSpPr>
                <a:grpSpLocks/>
              </p:cNvGrpSpPr>
              <p:nvPr/>
            </p:nvGrpSpPr>
            <p:grpSpPr bwMode="auto">
              <a:xfrm>
                <a:off x="3456" y="2727"/>
                <a:ext cx="162" cy="586"/>
                <a:chOff x="784" y="1665"/>
                <a:chExt cx="236" cy="854"/>
              </a:xfrm>
            </p:grpSpPr>
            <p:grpSp>
              <p:nvGrpSpPr>
                <p:cNvPr id="26" name="Group 32"/>
                <p:cNvGrpSpPr>
                  <a:grpSpLocks/>
                </p:cNvGrpSpPr>
                <p:nvPr/>
              </p:nvGrpSpPr>
              <p:grpSpPr bwMode="auto">
                <a:xfrm>
                  <a:off x="784" y="1665"/>
                  <a:ext cx="236" cy="854"/>
                  <a:chOff x="784" y="1665"/>
                  <a:chExt cx="236" cy="854"/>
                </a:xfrm>
              </p:grpSpPr>
              <p:grpSp>
                <p:nvGrpSpPr>
                  <p:cNvPr id="27" name="Group 33"/>
                  <p:cNvGrpSpPr>
                    <a:grpSpLocks/>
                  </p:cNvGrpSpPr>
                  <p:nvPr/>
                </p:nvGrpSpPr>
                <p:grpSpPr bwMode="auto">
                  <a:xfrm>
                    <a:off x="784" y="1665"/>
                    <a:ext cx="172" cy="854"/>
                    <a:chOff x="782" y="1675"/>
                    <a:chExt cx="172" cy="831"/>
                  </a:xfrm>
                </p:grpSpPr>
                <p:sp>
                  <p:nvSpPr>
                    <p:cNvPr id="47" name="AutoShape 34"/>
                    <p:cNvSpPr>
                      <a:spLocks noChangeArrowheads="1"/>
                    </p:cNvSpPr>
                    <p:nvPr/>
                  </p:nvSpPr>
                  <p:spPr bwMode="auto">
                    <a:xfrm>
                      <a:off x="785" y="2435"/>
                      <a:ext cx="165" cy="71"/>
                    </a:xfrm>
                    <a:prstGeom prst="roundRect">
                      <a:avLst>
                        <a:gd name="adj" fmla="val 16667"/>
                      </a:avLst>
                    </a:prstGeom>
                    <a:gradFill rotWithShape="1">
                      <a:gsLst>
                        <a:gs pos="0">
                          <a:srgbClr val="808080"/>
                        </a:gs>
                        <a:gs pos="50000">
                          <a:srgbClr val="C1C1C1"/>
                        </a:gs>
                        <a:gs pos="100000">
                          <a:srgbClr val="808080"/>
                        </a:gs>
                      </a:gsLst>
                      <a:lin ang="5400000" scaled="1"/>
                    </a:gradFill>
                    <a:ln w="9525" algn="ctr">
                      <a:solidFill>
                        <a:srgbClr val="777777"/>
                      </a:solidFill>
                      <a:round/>
                      <a:headEnd/>
                      <a:tailEnd/>
                    </a:ln>
                  </p:spPr>
                  <p:txBody>
                    <a:bodyPr wrap="none" lIns="0" tIns="0" rIns="182880" bIns="0" anchor="ctr"/>
                    <a:lstStyle/>
                    <a:p>
                      <a:endParaRPr lang="en-US"/>
                    </a:p>
                  </p:txBody>
                </p:sp>
                <p:sp>
                  <p:nvSpPr>
                    <p:cNvPr id="48" name="AutoShape 35"/>
                    <p:cNvSpPr>
                      <a:spLocks noChangeArrowheads="1"/>
                    </p:cNvSpPr>
                    <p:nvPr/>
                  </p:nvSpPr>
                  <p:spPr bwMode="auto">
                    <a:xfrm>
                      <a:off x="785" y="1675"/>
                      <a:ext cx="165" cy="71"/>
                    </a:xfrm>
                    <a:prstGeom prst="roundRect">
                      <a:avLst>
                        <a:gd name="adj" fmla="val 16667"/>
                      </a:avLst>
                    </a:prstGeom>
                    <a:gradFill rotWithShape="1">
                      <a:gsLst>
                        <a:gs pos="0">
                          <a:srgbClr val="808080"/>
                        </a:gs>
                        <a:gs pos="50000">
                          <a:srgbClr val="C1C1C1"/>
                        </a:gs>
                        <a:gs pos="100000">
                          <a:srgbClr val="808080"/>
                        </a:gs>
                      </a:gsLst>
                      <a:lin ang="2700000" scaled="1"/>
                    </a:gradFill>
                    <a:ln w="9525" algn="ctr">
                      <a:solidFill>
                        <a:srgbClr val="777777"/>
                      </a:solidFill>
                      <a:round/>
                      <a:headEnd/>
                      <a:tailEnd/>
                    </a:ln>
                  </p:spPr>
                  <p:txBody>
                    <a:bodyPr wrap="none" lIns="0" tIns="0" rIns="182880" bIns="0" anchor="ctr"/>
                    <a:lstStyle/>
                    <a:p>
                      <a:endParaRPr lang="en-US"/>
                    </a:p>
                  </p:txBody>
                </p:sp>
                <p:sp>
                  <p:nvSpPr>
                    <p:cNvPr id="49" name="Rectangle 36"/>
                    <p:cNvSpPr>
                      <a:spLocks noChangeArrowheads="1"/>
                    </p:cNvSpPr>
                    <p:nvPr/>
                  </p:nvSpPr>
                  <p:spPr bwMode="auto">
                    <a:xfrm>
                      <a:off x="782" y="1685"/>
                      <a:ext cx="172" cy="809"/>
                    </a:xfrm>
                    <a:prstGeom prst="rect">
                      <a:avLst/>
                    </a:prstGeom>
                    <a:solidFill>
                      <a:srgbClr val="B2B2B2"/>
                    </a:solidFill>
                    <a:ln w="9525" algn="ctr">
                      <a:solidFill>
                        <a:srgbClr val="777777"/>
                      </a:solidFill>
                      <a:miter lim="800000"/>
                      <a:headEnd/>
                      <a:tailEnd/>
                    </a:ln>
                  </p:spPr>
                  <p:txBody>
                    <a:bodyPr wrap="none" lIns="0" tIns="0" rIns="182880" bIns="0" anchor="ctr"/>
                    <a:lstStyle/>
                    <a:p>
                      <a:endParaRPr lang="en-US"/>
                    </a:p>
                  </p:txBody>
                </p:sp>
                <p:sp>
                  <p:nvSpPr>
                    <p:cNvPr id="50" name="Rectangle 37"/>
                    <p:cNvSpPr>
                      <a:spLocks noChangeArrowheads="1"/>
                    </p:cNvSpPr>
                    <p:nvPr/>
                  </p:nvSpPr>
                  <p:spPr bwMode="auto">
                    <a:xfrm>
                      <a:off x="797" y="1689"/>
                      <a:ext cx="131" cy="802"/>
                    </a:xfrm>
                    <a:prstGeom prst="rect">
                      <a:avLst/>
                    </a:prstGeom>
                    <a:gradFill rotWithShape="1">
                      <a:gsLst>
                        <a:gs pos="0">
                          <a:srgbClr val="B2B2B2"/>
                        </a:gs>
                        <a:gs pos="50000">
                          <a:schemeClr val="bg1"/>
                        </a:gs>
                        <a:gs pos="100000">
                          <a:srgbClr val="B2B2B2"/>
                        </a:gs>
                      </a:gsLst>
                      <a:lin ang="0" scaled="1"/>
                    </a:gradFill>
                    <a:ln w="9525" algn="ctr">
                      <a:noFill/>
                      <a:miter lim="800000"/>
                      <a:headEnd/>
                      <a:tailEnd/>
                    </a:ln>
                    <a:effectLst/>
                  </p:spPr>
                  <p:txBody>
                    <a:bodyPr wrap="none" lIns="0" tIns="0" rIns="182880" bIns="0" anchor="ctr"/>
                    <a:lstStyle/>
                    <a:p>
                      <a:pPr>
                        <a:defRPr/>
                      </a:pPr>
                      <a:endParaRPr lang="en-US">
                        <a:latin typeface="Arial" pitchFamily="32" charset="0"/>
                      </a:endParaRPr>
                    </a:p>
                  </p:txBody>
                </p:sp>
              </p:grpSp>
              <p:sp>
                <p:nvSpPr>
                  <p:cNvPr id="46" name="Freeform 38"/>
                  <p:cNvSpPr>
                    <a:spLocks/>
                  </p:cNvSpPr>
                  <p:nvPr/>
                </p:nvSpPr>
                <p:spPr bwMode="auto">
                  <a:xfrm>
                    <a:off x="956" y="1918"/>
                    <a:ext cx="64" cy="514"/>
                  </a:xfrm>
                  <a:custGeom>
                    <a:avLst/>
                    <a:gdLst>
                      <a:gd name="T0" fmla="*/ 232 w 58"/>
                      <a:gd name="T1" fmla="*/ 512 h 514"/>
                      <a:gd name="T2" fmla="*/ 0 w 58"/>
                      <a:gd name="T3" fmla="*/ 514 h 514"/>
                      <a:gd name="T4" fmla="*/ 2 w 58"/>
                      <a:gd name="T5" fmla="*/ 0 h 514"/>
                      <a:gd name="T6" fmla="*/ 232 w 58"/>
                      <a:gd name="T7" fmla="*/ 120 h 514"/>
                      <a:gd name="T8" fmla="*/ 232 w 58"/>
                      <a:gd name="T9" fmla="*/ 512 h 514"/>
                      <a:gd name="T10" fmla="*/ 0 60000 65536"/>
                      <a:gd name="T11" fmla="*/ 0 60000 65536"/>
                      <a:gd name="T12" fmla="*/ 0 60000 65536"/>
                      <a:gd name="T13" fmla="*/ 0 60000 65536"/>
                      <a:gd name="T14" fmla="*/ 0 60000 65536"/>
                      <a:gd name="T15" fmla="*/ 0 w 58"/>
                      <a:gd name="T16" fmla="*/ 0 h 514"/>
                      <a:gd name="T17" fmla="*/ 58 w 58"/>
                      <a:gd name="T18" fmla="*/ 514 h 514"/>
                    </a:gdLst>
                    <a:ahLst/>
                    <a:cxnLst>
                      <a:cxn ang="T10">
                        <a:pos x="T0" y="T1"/>
                      </a:cxn>
                      <a:cxn ang="T11">
                        <a:pos x="T2" y="T3"/>
                      </a:cxn>
                      <a:cxn ang="T12">
                        <a:pos x="T4" y="T5"/>
                      </a:cxn>
                      <a:cxn ang="T13">
                        <a:pos x="T6" y="T7"/>
                      </a:cxn>
                      <a:cxn ang="T14">
                        <a:pos x="T8" y="T9"/>
                      </a:cxn>
                    </a:cxnLst>
                    <a:rect l="T15" t="T16" r="T17" b="T18"/>
                    <a:pathLst>
                      <a:path w="58" h="514">
                        <a:moveTo>
                          <a:pt x="58" y="512"/>
                        </a:moveTo>
                        <a:lnTo>
                          <a:pt x="0" y="514"/>
                        </a:lnTo>
                        <a:lnTo>
                          <a:pt x="2" y="0"/>
                        </a:lnTo>
                        <a:lnTo>
                          <a:pt x="58" y="120"/>
                        </a:lnTo>
                        <a:lnTo>
                          <a:pt x="58" y="512"/>
                        </a:lnTo>
                        <a:close/>
                      </a:path>
                    </a:pathLst>
                  </a:custGeom>
                  <a:solidFill>
                    <a:srgbClr val="C0C0C0"/>
                  </a:solidFill>
                  <a:ln w="9525">
                    <a:solidFill>
                      <a:srgbClr val="5F5F5F"/>
                    </a:solidFill>
                    <a:round/>
                    <a:headEnd/>
                    <a:tailEnd/>
                  </a:ln>
                </p:spPr>
                <p:txBody>
                  <a:bodyPr lIns="0" tIns="0" rIns="182880" bIns="0"/>
                  <a:lstStyle/>
                  <a:p>
                    <a:endParaRPr lang="en-US"/>
                  </a:p>
                </p:txBody>
              </p:sp>
            </p:grpSp>
            <p:sp>
              <p:nvSpPr>
                <p:cNvPr id="42" name="Rectangle 39"/>
                <p:cNvSpPr>
                  <a:spLocks noChangeArrowheads="1"/>
                </p:cNvSpPr>
                <p:nvPr/>
              </p:nvSpPr>
              <p:spPr bwMode="auto">
                <a:xfrm>
                  <a:off x="970" y="2114"/>
                  <a:ext cx="37" cy="56"/>
                </a:xfrm>
                <a:prstGeom prst="rect">
                  <a:avLst/>
                </a:prstGeom>
                <a:solidFill>
                  <a:schemeClr val="folHlink"/>
                </a:solidFill>
                <a:ln w="9525" algn="ctr">
                  <a:solidFill>
                    <a:srgbClr val="800000"/>
                  </a:solidFill>
                  <a:miter lim="800000"/>
                  <a:headEnd/>
                  <a:tailEnd/>
                </a:ln>
              </p:spPr>
              <p:txBody>
                <a:bodyPr wrap="none" lIns="0" tIns="0" rIns="182880" bIns="0" anchor="ctr"/>
                <a:lstStyle/>
                <a:p>
                  <a:endParaRPr lang="en-US"/>
                </a:p>
              </p:txBody>
            </p:sp>
            <p:sp>
              <p:nvSpPr>
                <p:cNvPr id="43" name="Rectangle 40"/>
                <p:cNvSpPr>
                  <a:spLocks noChangeArrowheads="1"/>
                </p:cNvSpPr>
                <p:nvPr/>
              </p:nvSpPr>
              <p:spPr bwMode="auto">
                <a:xfrm>
                  <a:off x="970" y="2228"/>
                  <a:ext cx="37" cy="56"/>
                </a:xfrm>
                <a:prstGeom prst="rect">
                  <a:avLst/>
                </a:prstGeom>
                <a:solidFill>
                  <a:schemeClr val="folHlink"/>
                </a:solidFill>
                <a:ln w="9525" algn="ctr">
                  <a:solidFill>
                    <a:srgbClr val="800000"/>
                  </a:solidFill>
                  <a:miter lim="800000"/>
                  <a:headEnd/>
                  <a:tailEnd/>
                </a:ln>
              </p:spPr>
              <p:txBody>
                <a:bodyPr wrap="none" lIns="0" tIns="0" rIns="182880" bIns="0" anchor="ctr"/>
                <a:lstStyle/>
                <a:p>
                  <a:endParaRPr lang="en-US"/>
                </a:p>
              </p:txBody>
            </p:sp>
            <p:sp>
              <p:nvSpPr>
                <p:cNvPr id="44" name="Oval 41"/>
                <p:cNvSpPr>
                  <a:spLocks noChangeArrowheads="1"/>
                </p:cNvSpPr>
                <p:nvPr/>
              </p:nvSpPr>
              <p:spPr bwMode="auto">
                <a:xfrm>
                  <a:off x="967" y="2347"/>
                  <a:ext cx="43" cy="43"/>
                </a:xfrm>
                <a:prstGeom prst="ellipse">
                  <a:avLst/>
                </a:prstGeom>
                <a:solidFill>
                  <a:srgbClr val="FF0000"/>
                </a:solidFill>
                <a:ln w="9525" algn="ctr">
                  <a:solidFill>
                    <a:srgbClr val="990099"/>
                  </a:solidFill>
                  <a:round/>
                  <a:headEnd/>
                  <a:tailEnd/>
                </a:ln>
              </p:spPr>
              <p:txBody>
                <a:bodyPr wrap="none" lIns="0" tIns="0" rIns="182880" bIns="0" anchor="ctr"/>
                <a:lstStyle/>
                <a:p>
                  <a:endParaRPr lang="en-US"/>
                </a:p>
              </p:txBody>
            </p:sp>
          </p:grpSp>
          <p:grpSp>
            <p:nvGrpSpPr>
              <p:cNvPr id="41" name="Group 42"/>
              <p:cNvGrpSpPr>
                <a:grpSpLocks/>
              </p:cNvGrpSpPr>
              <p:nvPr/>
            </p:nvGrpSpPr>
            <p:grpSpPr bwMode="auto">
              <a:xfrm>
                <a:off x="3394" y="3294"/>
                <a:ext cx="182" cy="808"/>
                <a:chOff x="3364" y="3294"/>
                <a:chExt cx="182" cy="808"/>
              </a:xfrm>
            </p:grpSpPr>
            <p:sp>
              <p:nvSpPr>
                <p:cNvPr id="28" name="AutoShape 43"/>
                <p:cNvSpPr>
                  <a:spLocks noChangeArrowheads="1"/>
                </p:cNvSpPr>
                <p:nvPr/>
              </p:nvSpPr>
              <p:spPr bwMode="auto">
                <a:xfrm flipV="1">
                  <a:off x="3429" y="3294"/>
                  <a:ext cx="115" cy="86"/>
                </a:xfrm>
                <a:prstGeom prst="roundRect">
                  <a:avLst>
                    <a:gd name="adj" fmla="val 8727"/>
                  </a:avLst>
                </a:prstGeom>
                <a:gradFill rotWithShape="1">
                  <a:gsLst>
                    <a:gs pos="0">
                      <a:srgbClr val="808080"/>
                    </a:gs>
                    <a:gs pos="50000">
                      <a:srgbClr val="C1C1C1"/>
                    </a:gs>
                    <a:gs pos="100000">
                      <a:srgbClr val="808080"/>
                    </a:gs>
                  </a:gsLst>
                  <a:lin ang="18900000" scaled="1"/>
                </a:gradFill>
                <a:ln w="9525" algn="ctr">
                  <a:solidFill>
                    <a:srgbClr val="777777"/>
                  </a:solidFill>
                  <a:round/>
                  <a:headEnd/>
                  <a:tailEnd/>
                </a:ln>
              </p:spPr>
              <p:txBody>
                <a:bodyPr wrap="none" lIns="0" tIns="0" rIns="182880" bIns="0" anchor="ctr"/>
                <a:lstStyle/>
                <a:p>
                  <a:endParaRPr lang="en-US"/>
                </a:p>
              </p:txBody>
            </p:sp>
            <p:sp>
              <p:nvSpPr>
                <p:cNvPr id="29" name="Rectangle 44"/>
                <p:cNvSpPr>
                  <a:spLocks noChangeArrowheads="1"/>
                </p:cNvSpPr>
                <p:nvPr/>
              </p:nvSpPr>
              <p:spPr bwMode="auto">
                <a:xfrm flipV="1">
                  <a:off x="3428" y="3302"/>
                  <a:ext cx="117" cy="800"/>
                </a:xfrm>
                <a:prstGeom prst="rect">
                  <a:avLst/>
                </a:prstGeom>
                <a:solidFill>
                  <a:srgbClr val="B2B2B2"/>
                </a:solidFill>
                <a:ln w="9525" algn="ctr">
                  <a:solidFill>
                    <a:srgbClr val="777777"/>
                  </a:solidFill>
                  <a:miter lim="800000"/>
                  <a:headEnd/>
                  <a:tailEnd/>
                </a:ln>
              </p:spPr>
              <p:txBody>
                <a:bodyPr wrap="none" lIns="0" tIns="0" rIns="182880" bIns="0" anchor="ctr"/>
                <a:lstStyle/>
                <a:p>
                  <a:endParaRPr lang="en-US"/>
                </a:p>
              </p:txBody>
            </p:sp>
            <p:sp>
              <p:nvSpPr>
                <p:cNvPr id="30" name="Rectangle 45"/>
                <p:cNvSpPr>
                  <a:spLocks noChangeArrowheads="1"/>
                </p:cNvSpPr>
                <p:nvPr/>
              </p:nvSpPr>
              <p:spPr bwMode="auto">
                <a:xfrm flipV="1">
                  <a:off x="3450" y="3304"/>
                  <a:ext cx="85" cy="794"/>
                </a:xfrm>
                <a:prstGeom prst="rect">
                  <a:avLst/>
                </a:prstGeom>
                <a:gradFill rotWithShape="1">
                  <a:gsLst>
                    <a:gs pos="0">
                      <a:srgbClr val="B2B2B2"/>
                    </a:gs>
                    <a:gs pos="50000">
                      <a:schemeClr val="bg1"/>
                    </a:gs>
                    <a:gs pos="100000">
                      <a:srgbClr val="B2B2B2"/>
                    </a:gs>
                  </a:gsLst>
                  <a:lin ang="0" scaled="1"/>
                </a:gradFill>
                <a:ln w="9525" algn="ctr">
                  <a:noFill/>
                  <a:miter lim="800000"/>
                  <a:headEnd/>
                  <a:tailEnd/>
                </a:ln>
                <a:effectLst/>
              </p:spPr>
              <p:txBody>
                <a:bodyPr wrap="none" lIns="0" tIns="0" rIns="182880" bIns="0" anchor="ctr"/>
                <a:lstStyle/>
                <a:p>
                  <a:pPr>
                    <a:defRPr/>
                  </a:pPr>
                  <a:endParaRPr lang="en-US">
                    <a:latin typeface="Arial" pitchFamily="32" charset="0"/>
                  </a:endParaRPr>
                </a:p>
              </p:txBody>
            </p:sp>
            <p:pic>
              <p:nvPicPr>
                <p:cNvPr id="31" name="Picture 46" descr="flexadapt"/>
                <p:cNvPicPr>
                  <a:picLocks noChangeAspect="1" noChangeArrowheads="1"/>
                </p:cNvPicPr>
                <p:nvPr/>
              </p:nvPicPr>
              <p:blipFill>
                <a:blip r:embed="rId8"/>
                <a:srcRect/>
                <a:stretch>
                  <a:fillRect/>
                </a:stretch>
              </p:blipFill>
              <p:spPr bwMode="auto">
                <a:xfrm>
                  <a:off x="3369" y="3394"/>
                  <a:ext cx="177" cy="68"/>
                </a:xfrm>
                <a:prstGeom prst="rect">
                  <a:avLst/>
                </a:prstGeom>
                <a:noFill/>
                <a:ln w="9525">
                  <a:noFill/>
                  <a:miter lim="800000"/>
                  <a:headEnd/>
                  <a:tailEnd/>
                </a:ln>
              </p:spPr>
            </p:pic>
            <p:sp>
              <p:nvSpPr>
                <p:cNvPr id="32" name="Rectangle 47"/>
                <p:cNvSpPr>
                  <a:spLocks noChangeArrowheads="1"/>
                </p:cNvSpPr>
                <p:nvPr/>
              </p:nvSpPr>
              <p:spPr bwMode="auto">
                <a:xfrm>
                  <a:off x="3371" y="3461"/>
                  <a:ext cx="174" cy="394"/>
                </a:xfrm>
                <a:prstGeom prst="rect">
                  <a:avLst/>
                </a:prstGeom>
                <a:solidFill>
                  <a:schemeClr val="bg1"/>
                </a:solidFill>
                <a:ln w="9525" algn="ctr">
                  <a:solidFill>
                    <a:srgbClr val="777777"/>
                  </a:solidFill>
                  <a:miter lim="800000"/>
                  <a:headEnd/>
                  <a:tailEnd/>
                </a:ln>
              </p:spPr>
              <p:txBody>
                <a:bodyPr wrap="none" lIns="0" tIns="0" rIns="182880" bIns="0" anchor="ctr"/>
                <a:lstStyle/>
                <a:p>
                  <a:endParaRPr lang="en-US"/>
                </a:p>
              </p:txBody>
            </p:sp>
            <p:sp>
              <p:nvSpPr>
                <p:cNvPr id="33" name="Rectangle 48"/>
                <p:cNvSpPr>
                  <a:spLocks noChangeArrowheads="1"/>
                </p:cNvSpPr>
                <p:nvPr/>
              </p:nvSpPr>
              <p:spPr bwMode="auto">
                <a:xfrm>
                  <a:off x="3485" y="3466"/>
                  <a:ext cx="58" cy="386"/>
                </a:xfrm>
                <a:prstGeom prst="rect">
                  <a:avLst/>
                </a:prstGeom>
                <a:gradFill rotWithShape="1">
                  <a:gsLst>
                    <a:gs pos="0">
                      <a:srgbClr val="FFFFFF"/>
                    </a:gs>
                    <a:gs pos="100000">
                      <a:srgbClr val="C0C0C0"/>
                    </a:gs>
                  </a:gsLst>
                  <a:lin ang="0" scaled="1"/>
                </a:gradFill>
                <a:ln w="9525" algn="ctr">
                  <a:noFill/>
                  <a:miter lim="800000"/>
                  <a:headEnd/>
                  <a:tailEnd/>
                </a:ln>
              </p:spPr>
              <p:txBody>
                <a:bodyPr wrap="none" lIns="0" tIns="0" rIns="182880" bIns="0" anchor="ctr"/>
                <a:lstStyle/>
                <a:p>
                  <a:endParaRPr lang="en-US"/>
                </a:p>
              </p:txBody>
            </p:sp>
            <p:sp>
              <p:nvSpPr>
                <p:cNvPr id="34" name="Rectangle 49"/>
                <p:cNvSpPr>
                  <a:spLocks noChangeArrowheads="1"/>
                </p:cNvSpPr>
                <p:nvPr/>
              </p:nvSpPr>
              <p:spPr bwMode="auto">
                <a:xfrm>
                  <a:off x="3373" y="3466"/>
                  <a:ext cx="96" cy="386"/>
                </a:xfrm>
                <a:prstGeom prst="rect">
                  <a:avLst/>
                </a:prstGeom>
                <a:gradFill rotWithShape="1">
                  <a:gsLst>
                    <a:gs pos="0">
                      <a:srgbClr val="C0C0C0"/>
                    </a:gs>
                    <a:gs pos="100000">
                      <a:srgbClr val="FFFFFF"/>
                    </a:gs>
                  </a:gsLst>
                  <a:lin ang="0" scaled="1"/>
                </a:gradFill>
                <a:ln w="9525" algn="ctr">
                  <a:noFill/>
                  <a:miter lim="800000"/>
                  <a:headEnd/>
                  <a:tailEnd/>
                </a:ln>
              </p:spPr>
              <p:txBody>
                <a:bodyPr wrap="none" lIns="0" tIns="0" rIns="182880" bIns="0" anchor="ctr"/>
                <a:lstStyle/>
                <a:p>
                  <a:endParaRPr lang="en-US"/>
                </a:p>
              </p:txBody>
            </p:sp>
            <p:sp>
              <p:nvSpPr>
                <p:cNvPr id="35" name="Freeform 50"/>
                <p:cNvSpPr>
                  <a:spLocks/>
                </p:cNvSpPr>
                <p:nvPr/>
              </p:nvSpPr>
              <p:spPr bwMode="auto">
                <a:xfrm>
                  <a:off x="3368" y="3395"/>
                  <a:ext cx="176" cy="67"/>
                </a:xfrm>
                <a:custGeom>
                  <a:avLst/>
                  <a:gdLst>
                    <a:gd name="T0" fmla="*/ 1 w 257"/>
                    <a:gd name="T1" fmla="*/ 0 h 98"/>
                    <a:gd name="T2" fmla="*/ 0 w 257"/>
                    <a:gd name="T3" fmla="*/ 1 h 98"/>
                    <a:gd name="T4" fmla="*/ 1 w 257"/>
                    <a:gd name="T5" fmla="*/ 1 h 98"/>
                    <a:gd name="T6" fmla="*/ 1 w 257"/>
                    <a:gd name="T7" fmla="*/ 0 h 98"/>
                    <a:gd name="T8" fmla="*/ 1 w 257"/>
                    <a:gd name="T9" fmla="*/ 0 h 98"/>
                    <a:gd name="T10" fmla="*/ 0 60000 65536"/>
                    <a:gd name="T11" fmla="*/ 0 60000 65536"/>
                    <a:gd name="T12" fmla="*/ 0 60000 65536"/>
                    <a:gd name="T13" fmla="*/ 0 60000 65536"/>
                    <a:gd name="T14" fmla="*/ 0 60000 65536"/>
                    <a:gd name="T15" fmla="*/ 0 w 257"/>
                    <a:gd name="T16" fmla="*/ 0 h 98"/>
                    <a:gd name="T17" fmla="*/ 257 w 257"/>
                    <a:gd name="T18" fmla="*/ 98 h 98"/>
                  </a:gdLst>
                  <a:ahLst/>
                  <a:cxnLst>
                    <a:cxn ang="T10">
                      <a:pos x="T0" y="T1"/>
                    </a:cxn>
                    <a:cxn ang="T11">
                      <a:pos x="T2" y="T3"/>
                    </a:cxn>
                    <a:cxn ang="T12">
                      <a:pos x="T4" y="T5"/>
                    </a:cxn>
                    <a:cxn ang="T13">
                      <a:pos x="T6" y="T7"/>
                    </a:cxn>
                    <a:cxn ang="T14">
                      <a:pos x="T8" y="T9"/>
                    </a:cxn>
                  </a:cxnLst>
                  <a:rect l="T15" t="T16" r="T17" b="T18"/>
                  <a:pathLst>
                    <a:path w="257" h="98">
                      <a:moveTo>
                        <a:pt x="84" y="0"/>
                      </a:moveTo>
                      <a:lnTo>
                        <a:pt x="0" y="98"/>
                      </a:lnTo>
                      <a:lnTo>
                        <a:pt x="257" y="98"/>
                      </a:lnTo>
                      <a:lnTo>
                        <a:pt x="257" y="0"/>
                      </a:lnTo>
                      <a:lnTo>
                        <a:pt x="84" y="0"/>
                      </a:lnTo>
                      <a:close/>
                    </a:path>
                  </a:pathLst>
                </a:custGeom>
                <a:noFill/>
                <a:ln w="9525">
                  <a:solidFill>
                    <a:srgbClr val="777777"/>
                  </a:solidFill>
                  <a:round/>
                  <a:headEnd/>
                  <a:tailEnd/>
                </a:ln>
              </p:spPr>
              <p:txBody>
                <a:bodyPr lIns="0" tIns="0" rIns="182880" bIns="0"/>
                <a:lstStyle/>
                <a:p>
                  <a:endParaRPr lang="en-US"/>
                </a:p>
              </p:txBody>
            </p:sp>
            <p:sp>
              <p:nvSpPr>
                <p:cNvPr id="36" name="Line 51"/>
                <p:cNvSpPr>
                  <a:spLocks noChangeShapeType="1"/>
                </p:cNvSpPr>
                <p:nvPr/>
              </p:nvSpPr>
              <p:spPr bwMode="auto">
                <a:xfrm>
                  <a:off x="3364" y="3482"/>
                  <a:ext cx="0" cy="0"/>
                </a:xfrm>
                <a:prstGeom prst="line">
                  <a:avLst/>
                </a:prstGeom>
                <a:noFill/>
                <a:ln w="9525">
                  <a:noFill/>
                  <a:round/>
                  <a:headEnd/>
                  <a:tailEnd/>
                </a:ln>
              </p:spPr>
              <p:txBody>
                <a:bodyPr lIns="0" tIns="0" rIns="182880" bIns="0"/>
                <a:lstStyle/>
                <a:p>
                  <a:endParaRPr lang="en-US"/>
                </a:p>
              </p:txBody>
            </p:sp>
            <p:sp>
              <p:nvSpPr>
                <p:cNvPr id="37" name="Rectangle 52"/>
                <p:cNvSpPr>
                  <a:spLocks noChangeArrowheads="1"/>
                </p:cNvSpPr>
                <p:nvPr/>
              </p:nvSpPr>
              <p:spPr bwMode="auto">
                <a:xfrm>
                  <a:off x="3432" y="3615"/>
                  <a:ext cx="55" cy="83"/>
                </a:xfrm>
                <a:prstGeom prst="rect">
                  <a:avLst/>
                </a:prstGeom>
                <a:solidFill>
                  <a:srgbClr val="3366FF"/>
                </a:solidFill>
                <a:ln w="9525" algn="ctr">
                  <a:solidFill>
                    <a:srgbClr val="000080"/>
                  </a:solidFill>
                  <a:miter lim="800000"/>
                  <a:headEnd/>
                  <a:tailEnd/>
                </a:ln>
              </p:spPr>
              <p:txBody>
                <a:bodyPr wrap="none" lIns="0" tIns="0" rIns="182880" bIns="0" anchor="ctr"/>
                <a:lstStyle/>
                <a:p>
                  <a:endParaRPr lang="en-US"/>
                </a:p>
              </p:txBody>
            </p:sp>
            <p:pic>
              <p:nvPicPr>
                <p:cNvPr id="38" name="Picture 53" descr="flexadapt"/>
                <p:cNvPicPr>
                  <a:picLocks noChangeAspect="1" noChangeArrowheads="1"/>
                </p:cNvPicPr>
                <p:nvPr/>
              </p:nvPicPr>
              <p:blipFill>
                <a:blip r:embed="rId8"/>
                <a:srcRect/>
                <a:stretch>
                  <a:fillRect/>
                </a:stretch>
              </p:blipFill>
              <p:spPr bwMode="auto">
                <a:xfrm flipV="1">
                  <a:off x="3369" y="3854"/>
                  <a:ext cx="177" cy="69"/>
                </a:xfrm>
                <a:prstGeom prst="rect">
                  <a:avLst/>
                </a:prstGeom>
                <a:noFill/>
                <a:ln w="9525">
                  <a:noFill/>
                  <a:miter lim="800000"/>
                  <a:headEnd/>
                  <a:tailEnd/>
                </a:ln>
              </p:spPr>
            </p:pic>
            <p:sp>
              <p:nvSpPr>
                <p:cNvPr id="39" name="Freeform 54"/>
                <p:cNvSpPr>
                  <a:spLocks/>
                </p:cNvSpPr>
                <p:nvPr/>
              </p:nvSpPr>
              <p:spPr bwMode="auto">
                <a:xfrm flipV="1">
                  <a:off x="3369" y="3856"/>
                  <a:ext cx="176" cy="67"/>
                </a:xfrm>
                <a:custGeom>
                  <a:avLst/>
                  <a:gdLst>
                    <a:gd name="T0" fmla="*/ 1 w 257"/>
                    <a:gd name="T1" fmla="*/ 0 h 98"/>
                    <a:gd name="T2" fmla="*/ 0 w 257"/>
                    <a:gd name="T3" fmla="*/ 1 h 98"/>
                    <a:gd name="T4" fmla="*/ 1 w 257"/>
                    <a:gd name="T5" fmla="*/ 1 h 98"/>
                    <a:gd name="T6" fmla="*/ 1 w 257"/>
                    <a:gd name="T7" fmla="*/ 0 h 98"/>
                    <a:gd name="T8" fmla="*/ 1 w 257"/>
                    <a:gd name="T9" fmla="*/ 0 h 98"/>
                    <a:gd name="T10" fmla="*/ 0 60000 65536"/>
                    <a:gd name="T11" fmla="*/ 0 60000 65536"/>
                    <a:gd name="T12" fmla="*/ 0 60000 65536"/>
                    <a:gd name="T13" fmla="*/ 0 60000 65536"/>
                    <a:gd name="T14" fmla="*/ 0 60000 65536"/>
                    <a:gd name="T15" fmla="*/ 0 w 257"/>
                    <a:gd name="T16" fmla="*/ 0 h 98"/>
                    <a:gd name="T17" fmla="*/ 257 w 257"/>
                    <a:gd name="T18" fmla="*/ 98 h 98"/>
                  </a:gdLst>
                  <a:ahLst/>
                  <a:cxnLst>
                    <a:cxn ang="T10">
                      <a:pos x="T0" y="T1"/>
                    </a:cxn>
                    <a:cxn ang="T11">
                      <a:pos x="T2" y="T3"/>
                    </a:cxn>
                    <a:cxn ang="T12">
                      <a:pos x="T4" y="T5"/>
                    </a:cxn>
                    <a:cxn ang="T13">
                      <a:pos x="T6" y="T7"/>
                    </a:cxn>
                    <a:cxn ang="T14">
                      <a:pos x="T8" y="T9"/>
                    </a:cxn>
                  </a:cxnLst>
                  <a:rect l="T15" t="T16" r="T17" b="T18"/>
                  <a:pathLst>
                    <a:path w="257" h="98">
                      <a:moveTo>
                        <a:pt x="84" y="0"/>
                      </a:moveTo>
                      <a:lnTo>
                        <a:pt x="0" y="98"/>
                      </a:lnTo>
                      <a:lnTo>
                        <a:pt x="257" y="98"/>
                      </a:lnTo>
                      <a:lnTo>
                        <a:pt x="257" y="0"/>
                      </a:lnTo>
                      <a:lnTo>
                        <a:pt x="84" y="0"/>
                      </a:lnTo>
                      <a:close/>
                    </a:path>
                  </a:pathLst>
                </a:custGeom>
                <a:noFill/>
                <a:ln w="9525">
                  <a:solidFill>
                    <a:srgbClr val="777777"/>
                  </a:solidFill>
                  <a:round/>
                  <a:headEnd/>
                  <a:tailEnd/>
                </a:ln>
              </p:spPr>
              <p:txBody>
                <a:bodyPr lIns="0" tIns="0" rIns="182880" bIns="0"/>
                <a:lstStyle/>
                <a:p>
                  <a:endParaRPr lang="en-US"/>
                </a:p>
              </p:txBody>
            </p:sp>
            <p:sp>
              <p:nvSpPr>
                <p:cNvPr id="40" name="Oval 55"/>
                <p:cNvSpPr>
                  <a:spLocks noChangeArrowheads="1"/>
                </p:cNvSpPr>
                <p:nvPr/>
              </p:nvSpPr>
              <p:spPr bwMode="auto">
                <a:xfrm>
                  <a:off x="3458" y="3978"/>
                  <a:ext cx="56" cy="56"/>
                </a:xfrm>
                <a:prstGeom prst="ellipse">
                  <a:avLst/>
                </a:prstGeom>
                <a:solidFill>
                  <a:srgbClr val="FF0000"/>
                </a:solidFill>
                <a:ln w="9525" algn="ctr">
                  <a:solidFill>
                    <a:schemeClr val="tx1"/>
                  </a:solidFill>
                  <a:round/>
                  <a:headEnd/>
                  <a:tailEnd/>
                </a:ln>
              </p:spPr>
              <p:txBody>
                <a:bodyPr wrap="none" lIns="0" tIns="0" rIns="182880" bIns="0" anchor="ctr"/>
                <a:lstStyle/>
                <a:p>
                  <a:endParaRPr lang="en-US"/>
                </a:p>
              </p:txBody>
            </p:sp>
          </p:grpSp>
        </p:grpSp>
        <p:sp>
          <p:nvSpPr>
            <p:cNvPr id="17" name="Text Box 56"/>
            <p:cNvSpPr txBox="1">
              <a:spLocks noChangeArrowheads="1"/>
            </p:cNvSpPr>
            <p:nvPr/>
          </p:nvSpPr>
          <p:spPr bwMode="auto">
            <a:xfrm>
              <a:off x="712694" y="5054474"/>
              <a:ext cx="3386430" cy="530567"/>
            </a:xfrm>
            <a:prstGeom prst="rect">
              <a:avLst/>
            </a:prstGeom>
            <a:solidFill>
              <a:srgbClr val="502800"/>
            </a:solidFill>
            <a:ln w="9525" algn="ctr">
              <a:noFill/>
              <a:miter lim="800000"/>
              <a:headEnd/>
              <a:tailEnd/>
            </a:ln>
          </p:spPr>
          <p:txBody>
            <a:bodyPr lIns="0" tIns="0" rIns="182880" bIns="0">
              <a:spAutoFit/>
            </a:bodyPr>
            <a:lstStyle/>
            <a:p>
              <a:pPr marL="342900" indent="-342900" eaLnBrk="0" hangingPunct="0">
                <a:spcBef>
                  <a:spcPct val="40000"/>
                </a:spcBef>
                <a:buClr>
                  <a:schemeClr val="accent1"/>
                </a:buClr>
                <a:buSzPct val="65000"/>
                <a:buFont typeface="Wingdings" pitchFamily="2" charset="2"/>
                <a:buNone/>
              </a:pPr>
              <a:r>
                <a:rPr lang="en-US" sz="1400" dirty="0">
                  <a:solidFill>
                    <a:srgbClr val="FFFFFF"/>
                  </a:solidFill>
                </a:rPr>
                <a:t>       Pulse neutrons stimulate gamma ray emission particular to each element</a:t>
              </a:r>
            </a:p>
          </p:txBody>
        </p:sp>
        <p:sp>
          <p:nvSpPr>
            <p:cNvPr id="18" name="Line 57"/>
            <p:cNvSpPr>
              <a:spLocks noChangeShapeType="1"/>
            </p:cNvSpPr>
            <p:nvPr/>
          </p:nvSpPr>
          <p:spPr bwMode="auto">
            <a:xfrm flipH="1" flipV="1">
              <a:off x="4010043" y="5420674"/>
              <a:ext cx="681204" cy="245211"/>
            </a:xfrm>
            <a:prstGeom prst="line">
              <a:avLst/>
            </a:prstGeom>
            <a:noFill/>
            <a:ln w="9525">
              <a:solidFill>
                <a:srgbClr val="FF0000"/>
              </a:solidFill>
              <a:round/>
              <a:headEnd/>
              <a:tailEnd type="triangle" w="med" len="med"/>
            </a:ln>
          </p:spPr>
          <p:txBody>
            <a:bodyPr lIns="0" tIns="0" rIns="182880" bIns="0"/>
            <a:lstStyle/>
            <a:p>
              <a:endParaRPr lang="en-US"/>
            </a:p>
          </p:txBody>
        </p:sp>
        <p:sp>
          <p:nvSpPr>
            <p:cNvPr id="19" name="Line 58"/>
            <p:cNvSpPr>
              <a:spLocks noChangeShapeType="1"/>
            </p:cNvSpPr>
            <p:nvPr/>
          </p:nvSpPr>
          <p:spPr bwMode="auto">
            <a:xfrm flipV="1">
              <a:off x="4017367" y="5384153"/>
              <a:ext cx="651905" cy="15652"/>
            </a:xfrm>
            <a:prstGeom prst="line">
              <a:avLst/>
            </a:prstGeom>
            <a:noFill/>
            <a:ln w="9525">
              <a:solidFill>
                <a:srgbClr val="99FFCC"/>
              </a:solidFill>
              <a:round/>
              <a:headEnd/>
              <a:tailEnd type="triangle" w="med" len="med"/>
            </a:ln>
          </p:spPr>
          <p:txBody>
            <a:bodyPr lIns="0" tIns="0" rIns="182880" bIns="0"/>
            <a:lstStyle/>
            <a:p>
              <a:endParaRPr lang="en-US"/>
            </a:p>
          </p:txBody>
        </p:sp>
        <p:sp>
          <p:nvSpPr>
            <p:cNvPr id="20" name="AutoShape 59"/>
            <p:cNvSpPr>
              <a:spLocks noChangeArrowheads="1"/>
            </p:cNvSpPr>
            <p:nvPr/>
          </p:nvSpPr>
          <p:spPr bwMode="auto">
            <a:xfrm>
              <a:off x="3941678" y="5373719"/>
              <a:ext cx="102547" cy="79998"/>
            </a:xfrm>
            <a:prstGeom prst="star4">
              <a:avLst>
                <a:gd name="adj" fmla="val 12500"/>
              </a:avLst>
            </a:prstGeom>
            <a:solidFill>
              <a:srgbClr val="99FFCC"/>
            </a:solidFill>
            <a:ln w="9525" algn="ctr">
              <a:noFill/>
              <a:miter lim="800000"/>
              <a:headEnd/>
              <a:tailEnd/>
            </a:ln>
          </p:spPr>
          <p:txBody>
            <a:bodyPr wrap="none" lIns="0" tIns="0" rIns="182880" bIns="0" anchor="ctr"/>
            <a:lstStyle/>
            <a:p>
              <a:endParaRPr lang="en-US"/>
            </a:p>
          </p:txBody>
        </p:sp>
        <p:sp>
          <p:nvSpPr>
            <p:cNvPr id="21" name="Text Box 60"/>
            <p:cNvSpPr txBox="1">
              <a:spLocks noChangeArrowheads="1"/>
            </p:cNvSpPr>
            <p:nvPr/>
          </p:nvSpPr>
          <p:spPr bwMode="auto">
            <a:xfrm>
              <a:off x="921431" y="3946767"/>
              <a:ext cx="3314460" cy="965432"/>
            </a:xfrm>
            <a:prstGeom prst="rect">
              <a:avLst/>
            </a:prstGeom>
            <a:solidFill>
              <a:srgbClr val="808080"/>
            </a:solidFill>
            <a:ln w="9525" algn="ctr">
              <a:noFill/>
              <a:miter lim="800000"/>
              <a:headEnd/>
              <a:tailEnd/>
            </a:ln>
          </p:spPr>
          <p:txBody>
            <a:bodyPr lIns="0" tIns="0" rIns="182880" bIns="0">
              <a:spAutoFit/>
            </a:bodyPr>
            <a:lstStyle/>
            <a:p>
              <a:pPr marL="342900" indent="-342900" eaLnBrk="0" hangingPunct="0">
                <a:spcBef>
                  <a:spcPct val="40000"/>
                </a:spcBef>
                <a:buClr>
                  <a:schemeClr val="accent1"/>
                </a:buClr>
                <a:buSzPct val="65000"/>
                <a:buFont typeface="Wingdings" pitchFamily="2" charset="2"/>
                <a:buNone/>
              </a:pPr>
              <a:r>
                <a:rPr lang="en-US" sz="1400" dirty="0">
                  <a:solidFill>
                    <a:schemeClr val="tx2"/>
                  </a:solidFill>
                </a:rPr>
                <a:t>     </a:t>
              </a:r>
              <a:r>
                <a:rPr lang="en-US" sz="1400" b="1" dirty="0" err="1">
                  <a:solidFill>
                    <a:schemeClr val="tx2"/>
                  </a:solidFill>
                </a:rPr>
                <a:t>Spectralog</a:t>
              </a:r>
              <a:r>
                <a:rPr lang="en-US" sz="1400" b="1" dirty="0">
                  <a:solidFill>
                    <a:schemeClr val="tx2"/>
                  </a:solidFill>
                </a:rPr>
                <a:t> detects gamma rays produced by naturally occurring radioactive elements</a:t>
              </a:r>
            </a:p>
          </p:txBody>
        </p:sp>
        <p:sp>
          <p:nvSpPr>
            <p:cNvPr id="22" name="Line 61"/>
            <p:cNvSpPr>
              <a:spLocks noChangeShapeType="1"/>
            </p:cNvSpPr>
            <p:nvPr/>
          </p:nvSpPr>
          <p:spPr bwMode="auto">
            <a:xfrm flipV="1">
              <a:off x="4132122" y="4208534"/>
              <a:ext cx="571332" cy="26086"/>
            </a:xfrm>
            <a:prstGeom prst="line">
              <a:avLst/>
            </a:prstGeom>
            <a:noFill/>
            <a:ln w="9525">
              <a:solidFill>
                <a:srgbClr val="FF3399"/>
              </a:solidFill>
              <a:round/>
              <a:headEnd/>
              <a:tailEnd type="triangle" w="med" len="med"/>
            </a:ln>
          </p:spPr>
          <p:txBody>
            <a:bodyPr lIns="0" tIns="0" rIns="182880" bIns="0"/>
            <a:lstStyle/>
            <a:p>
              <a:endParaRPr lang="en-US"/>
            </a:p>
          </p:txBody>
        </p:sp>
        <p:sp>
          <p:nvSpPr>
            <p:cNvPr id="23" name="AutoShape 62"/>
            <p:cNvSpPr>
              <a:spLocks noChangeArrowheads="1"/>
            </p:cNvSpPr>
            <p:nvPr/>
          </p:nvSpPr>
          <p:spPr bwMode="auto">
            <a:xfrm>
              <a:off x="3975860" y="4198099"/>
              <a:ext cx="102547" cy="79998"/>
            </a:xfrm>
            <a:prstGeom prst="star4">
              <a:avLst>
                <a:gd name="adj" fmla="val 12500"/>
              </a:avLst>
            </a:prstGeom>
            <a:solidFill>
              <a:srgbClr val="FF3399"/>
            </a:solidFill>
            <a:ln w="9525" algn="ctr">
              <a:solidFill>
                <a:schemeClr val="bg1"/>
              </a:solidFill>
              <a:miter lim="800000"/>
              <a:headEnd/>
              <a:tailEnd/>
            </a:ln>
          </p:spPr>
          <p:txBody>
            <a:bodyPr wrap="none" lIns="0" tIns="0" rIns="182880" bIns="0" anchor="ctr"/>
            <a:lstStyle/>
            <a:p>
              <a:endParaRPr lang="en-US"/>
            </a:p>
          </p:txBody>
        </p:sp>
      </p:gr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en-US"/>
              <a:t>© Baker Hughes Incorporated. All Rights Reserved</a:t>
            </a:r>
            <a:r>
              <a:rPr lang="en-US">
                <a:solidFill>
                  <a:srgbClr val="455374"/>
                </a:solidFill>
              </a:rPr>
              <a:t>.</a:t>
            </a:r>
          </a:p>
        </p:txBody>
      </p:sp>
      <p:sp>
        <p:nvSpPr>
          <p:cNvPr id="21507" name="Rectangle 2"/>
          <p:cNvSpPr>
            <a:spLocks noGrp="1"/>
          </p:cNvSpPr>
          <p:nvPr>
            <p:ph type="title"/>
          </p:nvPr>
        </p:nvSpPr>
        <p:spPr>
          <a:xfrm>
            <a:off x="152400" y="0"/>
            <a:ext cx="8991600" cy="533400"/>
          </a:xfrm>
        </p:spPr>
        <p:txBody>
          <a:bodyPr>
            <a:normAutofit fontScale="90000"/>
          </a:bodyPr>
          <a:lstStyle/>
          <a:p>
            <a:r>
              <a:rPr lang="en-US" sz="2000" b="1" dirty="0" smtClean="0"/>
              <a:t/>
            </a:r>
            <a:br>
              <a:rPr lang="en-US" sz="2000" b="1" dirty="0" smtClean="0"/>
            </a:br>
            <a:endParaRPr lang="en-US" dirty="0" smtClean="0"/>
          </a:p>
        </p:txBody>
      </p:sp>
      <p:sp>
        <p:nvSpPr>
          <p:cNvPr id="21508" name="Rectangle 3"/>
          <p:cNvSpPr>
            <a:spLocks noGrp="1"/>
          </p:cNvSpPr>
          <p:nvPr>
            <p:ph type="body" idx="1"/>
          </p:nvPr>
        </p:nvSpPr>
        <p:spPr>
          <a:xfrm>
            <a:off x="5443870" y="2105247"/>
            <a:ext cx="3700130" cy="5658058"/>
          </a:xfrm>
        </p:spPr>
        <p:txBody>
          <a:bodyPr/>
          <a:lstStyle/>
          <a:p>
            <a:pPr lvl="1"/>
            <a:endParaRPr lang="en-US" sz="1400" dirty="0" smtClean="0"/>
          </a:p>
          <a:p>
            <a:r>
              <a:rPr lang="en-US" sz="1800" b="1" dirty="0" smtClean="0"/>
              <a:t>How is lithology/mineralogy information obtained ?</a:t>
            </a:r>
          </a:p>
          <a:p>
            <a:pPr lvl="1"/>
            <a:r>
              <a:rPr lang="en-US" sz="1600" b="1" dirty="0" smtClean="0"/>
              <a:t>Mineral Spectroscopy Tools</a:t>
            </a:r>
          </a:p>
          <a:p>
            <a:pPr lvl="1"/>
            <a:r>
              <a:rPr lang="en-US" sz="1600" b="1" dirty="0" smtClean="0"/>
              <a:t>Conventional Log responses</a:t>
            </a:r>
          </a:p>
          <a:p>
            <a:pPr lvl="1"/>
            <a:r>
              <a:rPr lang="en-US" sz="1600" b="1" dirty="0" smtClean="0"/>
              <a:t>Mud Logs</a:t>
            </a:r>
          </a:p>
          <a:p>
            <a:pPr lvl="1"/>
            <a:r>
              <a:rPr lang="en-US" sz="1600" b="1" dirty="0" smtClean="0"/>
              <a:t>Conventional or rotary SWCs</a:t>
            </a:r>
          </a:p>
          <a:p>
            <a:pPr lvl="2"/>
            <a:r>
              <a:rPr lang="en-US" sz="1600" b="1" dirty="0" smtClean="0"/>
              <a:t>Various Core Analyses 	</a:t>
            </a:r>
          </a:p>
        </p:txBody>
      </p:sp>
      <p:sp>
        <p:nvSpPr>
          <p:cNvPr id="21509" name="Text Box 4"/>
          <p:cNvSpPr txBox="1">
            <a:spLocks noChangeArrowheads="1"/>
          </p:cNvSpPr>
          <p:nvPr/>
        </p:nvSpPr>
        <p:spPr bwMode="auto">
          <a:xfrm>
            <a:off x="1426299" y="1337981"/>
            <a:ext cx="1260280" cy="246221"/>
          </a:xfrm>
          <a:prstGeom prst="rect">
            <a:avLst/>
          </a:prstGeom>
          <a:solidFill>
            <a:srgbClr val="FFCC00"/>
          </a:solidFill>
          <a:ln w="9525" algn="ctr">
            <a:noFill/>
            <a:miter lim="800000"/>
            <a:headEnd/>
            <a:tailEnd/>
          </a:ln>
        </p:spPr>
        <p:txBody>
          <a:bodyPr wrap="none">
            <a:spAutoFit/>
          </a:bodyPr>
          <a:lstStyle/>
          <a:p>
            <a:pPr algn="ctr"/>
            <a:r>
              <a:rPr lang="en-US" sz="1000" b="1" dirty="0">
                <a:cs typeface="Arial" charset="0"/>
              </a:rPr>
              <a:t>Haynesville Shale</a:t>
            </a:r>
          </a:p>
        </p:txBody>
      </p:sp>
      <p:sp>
        <p:nvSpPr>
          <p:cNvPr id="21510" name="Rectangle 5"/>
          <p:cNvSpPr>
            <a:spLocks noChangeArrowheads="1"/>
          </p:cNvSpPr>
          <p:nvPr/>
        </p:nvSpPr>
        <p:spPr bwMode="auto">
          <a:xfrm>
            <a:off x="2887269" y="1346035"/>
            <a:ext cx="1008609" cy="246221"/>
          </a:xfrm>
          <a:prstGeom prst="rect">
            <a:avLst/>
          </a:prstGeom>
          <a:solidFill>
            <a:srgbClr val="FFCC00"/>
          </a:solidFill>
          <a:ln w="9525" algn="ctr">
            <a:noFill/>
            <a:miter lim="800000"/>
            <a:headEnd/>
            <a:tailEnd/>
          </a:ln>
        </p:spPr>
        <p:txBody>
          <a:bodyPr wrap="none">
            <a:spAutoFit/>
          </a:bodyPr>
          <a:lstStyle/>
          <a:p>
            <a:pPr algn="ctr"/>
            <a:r>
              <a:rPr lang="en-US" sz="1000" b="1" dirty="0">
                <a:cs typeface="Arial" charset="0"/>
              </a:rPr>
              <a:t>Barnett Shale</a:t>
            </a:r>
          </a:p>
        </p:txBody>
      </p:sp>
      <p:sp>
        <p:nvSpPr>
          <p:cNvPr id="21511" name="Rectangle 6"/>
          <p:cNvSpPr>
            <a:spLocks noChangeArrowheads="1"/>
          </p:cNvSpPr>
          <p:nvPr/>
        </p:nvSpPr>
        <p:spPr bwMode="auto">
          <a:xfrm>
            <a:off x="4098364" y="1337980"/>
            <a:ext cx="1220207" cy="246221"/>
          </a:xfrm>
          <a:prstGeom prst="rect">
            <a:avLst/>
          </a:prstGeom>
          <a:solidFill>
            <a:srgbClr val="FFCC00"/>
          </a:solidFill>
          <a:ln w="9525" algn="ctr">
            <a:noFill/>
            <a:miter lim="800000"/>
            <a:headEnd/>
            <a:tailEnd/>
          </a:ln>
        </p:spPr>
        <p:txBody>
          <a:bodyPr wrap="none">
            <a:spAutoFit/>
          </a:bodyPr>
          <a:lstStyle/>
          <a:p>
            <a:pPr algn="ctr"/>
            <a:r>
              <a:rPr lang="en-US" sz="1000" b="1" dirty="0" smtClean="0">
                <a:cs typeface="Arial" charset="0"/>
              </a:rPr>
              <a:t>Eagle Ford Shale</a:t>
            </a:r>
            <a:endParaRPr lang="en-US" sz="1000" b="1" dirty="0">
              <a:cs typeface="Arial" charset="0"/>
            </a:endParaRPr>
          </a:p>
        </p:txBody>
      </p:sp>
      <p:sp>
        <p:nvSpPr>
          <p:cNvPr id="21512" name="Rectangle 7"/>
          <p:cNvSpPr>
            <a:spLocks noChangeArrowheads="1"/>
          </p:cNvSpPr>
          <p:nvPr/>
        </p:nvSpPr>
        <p:spPr bwMode="auto">
          <a:xfrm>
            <a:off x="633314" y="478664"/>
            <a:ext cx="8129685" cy="523220"/>
          </a:xfrm>
          <a:prstGeom prst="rect">
            <a:avLst/>
          </a:prstGeom>
          <a:noFill/>
          <a:ln w="9525">
            <a:noFill/>
            <a:miter lim="800000"/>
            <a:headEnd/>
            <a:tailEnd/>
          </a:ln>
        </p:spPr>
        <p:txBody>
          <a:bodyPr wrap="square">
            <a:spAutoFit/>
          </a:bodyPr>
          <a:lstStyle/>
          <a:p>
            <a:r>
              <a:rPr lang="en-US" sz="2800" kern="0" dirty="0" smtClean="0">
                <a:solidFill>
                  <a:srgbClr val="FFFFFF"/>
                </a:solidFill>
                <a:latin typeface="Arial"/>
                <a:ea typeface="ＭＳ Ｐゴシック" pitchFamily="-109" charset="-128"/>
              </a:rPr>
              <a:t>Shale Reservoir </a:t>
            </a:r>
            <a:r>
              <a:rPr lang="en-US" sz="2800" kern="0" dirty="0" err="1" smtClean="0">
                <a:solidFill>
                  <a:srgbClr val="FFFFFF"/>
                </a:solidFill>
                <a:latin typeface="Arial"/>
                <a:ea typeface="ＭＳ Ｐゴシック" pitchFamily="-109" charset="-128"/>
              </a:rPr>
              <a:t>Lithology</a:t>
            </a:r>
            <a:r>
              <a:rPr lang="en-US" sz="2800" kern="0" dirty="0" smtClean="0">
                <a:solidFill>
                  <a:srgbClr val="FFFFFF"/>
                </a:solidFill>
                <a:latin typeface="Arial"/>
                <a:ea typeface="ＭＳ Ｐゴシック" pitchFamily="-109" charset="-128"/>
              </a:rPr>
              <a:t> and Mineralogy </a:t>
            </a:r>
            <a:endParaRPr lang="en-US" sz="2800" b="1" dirty="0">
              <a:solidFill>
                <a:srgbClr val="FFFFFF"/>
              </a:solidFill>
              <a:latin typeface="Tahoma" pitchFamily="34" charset="0"/>
            </a:endParaRPr>
          </a:p>
        </p:txBody>
      </p:sp>
      <p:pic>
        <p:nvPicPr>
          <p:cNvPr id="14" name="Picture 4" descr="D:\Documents and Settings\mitrari\My Documents\FS Capture Catalog\2010-04-22_155419.png"/>
          <p:cNvPicPr>
            <a:picLocks noChangeArrowheads="1"/>
          </p:cNvPicPr>
          <p:nvPr/>
        </p:nvPicPr>
        <p:blipFill>
          <a:blip r:embed="rId3" cstate="screen"/>
          <a:srcRect/>
          <a:stretch>
            <a:fillRect/>
          </a:stretch>
        </p:blipFill>
        <p:spPr bwMode="auto">
          <a:xfrm>
            <a:off x="2841572" y="1718897"/>
            <a:ext cx="1120828" cy="4754563"/>
          </a:xfrm>
          <a:prstGeom prst="rect">
            <a:avLst/>
          </a:prstGeom>
          <a:noFill/>
          <a:ln w="9525">
            <a:noFill/>
            <a:miter lim="800000"/>
            <a:headEnd/>
            <a:tailEnd/>
          </a:ln>
        </p:spPr>
      </p:pic>
      <p:pic>
        <p:nvPicPr>
          <p:cNvPr id="15" name="Picture 6" descr="D:\Documents and Settings\mitrari\My Documents\FS Capture Catalog\2010-04-22_155905.png"/>
          <p:cNvPicPr>
            <a:picLocks noChangeArrowheads="1"/>
          </p:cNvPicPr>
          <p:nvPr/>
        </p:nvPicPr>
        <p:blipFill>
          <a:blip r:embed="rId4" cstate="screen"/>
          <a:srcRect/>
          <a:stretch>
            <a:fillRect/>
          </a:stretch>
        </p:blipFill>
        <p:spPr bwMode="auto">
          <a:xfrm>
            <a:off x="1472685" y="1710842"/>
            <a:ext cx="1228182" cy="4754563"/>
          </a:xfrm>
          <a:prstGeom prst="rect">
            <a:avLst/>
          </a:prstGeom>
          <a:noFill/>
          <a:ln w="9525">
            <a:noFill/>
            <a:miter lim="800000"/>
            <a:headEnd/>
            <a:tailEnd/>
          </a:ln>
        </p:spPr>
      </p:pic>
      <p:pic>
        <p:nvPicPr>
          <p:cNvPr id="16" name="Picture 8" descr="D:\Documents and Settings\mitrari\My Documents\FS Capture Catalog\2010-04-22_160717.png"/>
          <p:cNvPicPr>
            <a:picLocks noChangeArrowheads="1"/>
          </p:cNvPicPr>
          <p:nvPr/>
        </p:nvPicPr>
        <p:blipFill>
          <a:blip r:embed="rId5" cstate="screen"/>
          <a:srcRect/>
          <a:stretch>
            <a:fillRect/>
          </a:stretch>
        </p:blipFill>
        <p:spPr bwMode="auto">
          <a:xfrm>
            <a:off x="214440" y="1667933"/>
            <a:ext cx="1004759" cy="4525305"/>
          </a:xfrm>
          <a:prstGeom prst="rect">
            <a:avLst/>
          </a:prstGeom>
          <a:noFill/>
          <a:ln w="9525">
            <a:noFill/>
            <a:miter lim="800000"/>
            <a:headEnd/>
            <a:tailEnd/>
          </a:ln>
        </p:spPr>
      </p:pic>
      <p:pic>
        <p:nvPicPr>
          <p:cNvPr id="7169" name="Picture 1"/>
          <p:cNvPicPr>
            <a:picLocks noChangeAspect="1" noChangeArrowheads="1"/>
          </p:cNvPicPr>
          <p:nvPr/>
        </p:nvPicPr>
        <p:blipFill>
          <a:blip r:embed="rId6" cstate="print"/>
          <a:srcRect/>
          <a:stretch>
            <a:fillRect/>
          </a:stretch>
        </p:blipFill>
        <p:spPr bwMode="auto">
          <a:xfrm>
            <a:off x="4056449" y="1734796"/>
            <a:ext cx="1420842" cy="474291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en-US"/>
              <a:t>© Baker Hughes Incorporated. All Rights Reserved</a:t>
            </a:r>
            <a:r>
              <a:rPr lang="en-US">
                <a:solidFill>
                  <a:srgbClr val="455374"/>
                </a:solidFill>
              </a:rPr>
              <a:t>.</a:t>
            </a:r>
          </a:p>
        </p:txBody>
      </p:sp>
      <p:sp>
        <p:nvSpPr>
          <p:cNvPr id="21507" name="Rectangle 2"/>
          <p:cNvSpPr>
            <a:spLocks noGrp="1"/>
          </p:cNvSpPr>
          <p:nvPr>
            <p:ph type="title"/>
          </p:nvPr>
        </p:nvSpPr>
        <p:spPr>
          <a:xfrm>
            <a:off x="152400" y="0"/>
            <a:ext cx="8991600" cy="533400"/>
          </a:xfrm>
        </p:spPr>
        <p:txBody>
          <a:bodyPr>
            <a:normAutofit fontScale="90000"/>
          </a:bodyPr>
          <a:lstStyle/>
          <a:p>
            <a:r>
              <a:rPr lang="en-US" sz="2000" b="1" smtClean="0"/>
              <a:t/>
            </a:r>
            <a:br>
              <a:rPr lang="en-US" sz="2000" b="1" smtClean="0"/>
            </a:br>
            <a:endParaRPr lang="en-US" smtClean="0"/>
          </a:p>
        </p:txBody>
      </p:sp>
      <p:sp>
        <p:nvSpPr>
          <p:cNvPr id="21508" name="Rectangle 3"/>
          <p:cNvSpPr>
            <a:spLocks noGrp="1"/>
          </p:cNvSpPr>
          <p:nvPr>
            <p:ph type="body" idx="1"/>
          </p:nvPr>
        </p:nvSpPr>
        <p:spPr>
          <a:xfrm>
            <a:off x="6035336" y="1667305"/>
            <a:ext cx="2895600" cy="6096000"/>
          </a:xfrm>
        </p:spPr>
        <p:txBody>
          <a:bodyPr/>
          <a:lstStyle/>
          <a:p>
            <a:pPr lvl="1"/>
            <a:r>
              <a:rPr lang="en-US" sz="2000" b="1" dirty="0" smtClean="0"/>
              <a:t>What role does mineralogy play in shale gas evaluation? </a:t>
            </a:r>
          </a:p>
          <a:p>
            <a:pPr lvl="1"/>
            <a:endParaRPr lang="en-US" sz="1400" b="1" dirty="0" smtClean="0"/>
          </a:p>
          <a:p>
            <a:pPr marL="862013" lvl="2" indent="-176213">
              <a:buClr>
                <a:srgbClr val="FF0000"/>
              </a:buClr>
              <a:buFont typeface="+mj-lt"/>
              <a:buAutoNum type="arabicPeriod"/>
            </a:pPr>
            <a:r>
              <a:rPr lang="en-US" sz="1400" b="1" dirty="0" smtClean="0"/>
              <a:t> Determine TOC</a:t>
            </a:r>
          </a:p>
          <a:p>
            <a:pPr lvl="2"/>
            <a:endParaRPr lang="en-US" sz="1400" b="1" dirty="0" smtClean="0"/>
          </a:p>
          <a:p>
            <a:pPr marL="914400" lvl="2" indent="-228600">
              <a:buClr>
                <a:srgbClr val="FF0000"/>
              </a:buClr>
              <a:buFont typeface="+mj-lt"/>
              <a:buAutoNum type="arabicPeriod" startAt="2"/>
            </a:pPr>
            <a:r>
              <a:rPr lang="en-US" sz="1400" b="1" dirty="0" smtClean="0"/>
              <a:t>Reduce uncertainty   in Porosity calculation</a:t>
            </a:r>
          </a:p>
          <a:p>
            <a:pPr lvl="2">
              <a:buFont typeface="Lucida Grande" pitchFamily="-96" charset="0"/>
              <a:buNone/>
            </a:pPr>
            <a:endParaRPr lang="en-US" sz="1400" b="1" dirty="0" smtClean="0"/>
          </a:p>
          <a:p>
            <a:pPr marL="914400" lvl="2" indent="-228600">
              <a:buClr>
                <a:srgbClr val="FF0000"/>
              </a:buClr>
              <a:buFont typeface="+mj-lt"/>
              <a:buAutoNum type="arabicPeriod" startAt="3"/>
              <a:tabLst>
                <a:tab pos="862013" algn="l"/>
              </a:tabLst>
            </a:pPr>
            <a:r>
              <a:rPr lang="en-US" sz="1400" b="1" dirty="0" smtClean="0"/>
              <a:t>Identify shale  </a:t>
            </a:r>
            <a:r>
              <a:rPr lang="en-US" sz="1400" b="1" dirty="0" err="1" smtClean="0"/>
              <a:t>Lithofacies</a:t>
            </a:r>
            <a:r>
              <a:rPr lang="en-US" sz="1400" dirty="0" smtClean="0"/>
              <a:t> </a:t>
            </a:r>
          </a:p>
          <a:p>
            <a:pPr lvl="2"/>
            <a:endParaRPr lang="en-US" sz="1400" dirty="0" smtClean="0"/>
          </a:p>
          <a:p>
            <a:pPr marL="914400" lvl="2" indent="-228600">
              <a:buClr>
                <a:srgbClr val="FF0000"/>
              </a:buClr>
              <a:buFont typeface="+mj-lt"/>
              <a:buAutoNum type="arabicPeriod" startAt="4"/>
            </a:pPr>
            <a:r>
              <a:rPr lang="en-US" sz="1400" b="1" dirty="0" smtClean="0"/>
              <a:t>Assist with planning of </a:t>
            </a:r>
            <a:r>
              <a:rPr lang="en-US" sz="1400" b="1" u="sng" dirty="0" smtClean="0"/>
              <a:t>Stimulation</a:t>
            </a:r>
            <a:r>
              <a:rPr lang="en-US" sz="1400" b="1" dirty="0" smtClean="0"/>
              <a:t> and Completion Design</a:t>
            </a:r>
            <a:endParaRPr lang="en-US" sz="1400" dirty="0" smtClean="0"/>
          </a:p>
          <a:p>
            <a:pPr>
              <a:buNone/>
            </a:pPr>
            <a:endParaRPr lang="en-US" sz="1400" dirty="0" smtClean="0"/>
          </a:p>
        </p:txBody>
      </p:sp>
      <p:sp>
        <p:nvSpPr>
          <p:cNvPr id="21509" name="Text Box 4"/>
          <p:cNvSpPr txBox="1">
            <a:spLocks noChangeArrowheads="1"/>
          </p:cNvSpPr>
          <p:nvPr/>
        </p:nvSpPr>
        <p:spPr bwMode="auto">
          <a:xfrm>
            <a:off x="1579762" y="1346446"/>
            <a:ext cx="1478290" cy="276999"/>
          </a:xfrm>
          <a:prstGeom prst="rect">
            <a:avLst/>
          </a:prstGeom>
          <a:solidFill>
            <a:srgbClr val="FFCC00"/>
          </a:solidFill>
          <a:ln w="9525" algn="ctr">
            <a:noFill/>
            <a:miter lim="800000"/>
            <a:headEnd/>
            <a:tailEnd/>
          </a:ln>
        </p:spPr>
        <p:txBody>
          <a:bodyPr wrap="none">
            <a:spAutoFit/>
          </a:bodyPr>
          <a:lstStyle/>
          <a:p>
            <a:pPr algn="ctr"/>
            <a:r>
              <a:rPr lang="en-US" sz="1200" b="1" dirty="0" smtClean="0">
                <a:cs typeface="Arial" charset="0"/>
              </a:rPr>
              <a:t>Eagle Ford Shale</a:t>
            </a:r>
            <a:endParaRPr lang="en-US" sz="1200" b="1" dirty="0">
              <a:cs typeface="Arial" charset="0"/>
            </a:endParaRPr>
          </a:p>
        </p:txBody>
      </p:sp>
      <p:sp>
        <p:nvSpPr>
          <p:cNvPr id="21510" name="Rectangle 5"/>
          <p:cNvSpPr>
            <a:spLocks noChangeArrowheads="1"/>
          </p:cNvSpPr>
          <p:nvPr/>
        </p:nvSpPr>
        <p:spPr bwMode="auto">
          <a:xfrm>
            <a:off x="3401627" y="1337569"/>
            <a:ext cx="1165225" cy="274638"/>
          </a:xfrm>
          <a:prstGeom prst="rect">
            <a:avLst/>
          </a:prstGeom>
          <a:solidFill>
            <a:srgbClr val="FFCC00"/>
          </a:solidFill>
          <a:ln w="9525" algn="ctr">
            <a:noFill/>
            <a:miter lim="800000"/>
            <a:headEnd/>
            <a:tailEnd/>
          </a:ln>
        </p:spPr>
        <p:txBody>
          <a:bodyPr wrap="none">
            <a:spAutoFit/>
          </a:bodyPr>
          <a:lstStyle/>
          <a:p>
            <a:pPr algn="ctr"/>
            <a:r>
              <a:rPr lang="en-US" sz="1200" b="1" dirty="0">
                <a:cs typeface="Arial" charset="0"/>
              </a:rPr>
              <a:t>Barnett Shale</a:t>
            </a:r>
          </a:p>
        </p:txBody>
      </p:sp>
      <p:sp>
        <p:nvSpPr>
          <p:cNvPr id="21511" name="Rectangle 6"/>
          <p:cNvSpPr>
            <a:spLocks noChangeArrowheads="1"/>
          </p:cNvSpPr>
          <p:nvPr/>
        </p:nvSpPr>
        <p:spPr bwMode="auto">
          <a:xfrm>
            <a:off x="4912989" y="1346447"/>
            <a:ext cx="1335088" cy="274638"/>
          </a:xfrm>
          <a:prstGeom prst="rect">
            <a:avLst/>
          </a:prstGeom>
          <a:solidFill>
            <a:srgbClr val="FFCC00"/>
          </a:solidFill>
          <a:ln w="9525" algn="ctr">
            <a:noFill/>
            <a:miter lim="800000"/>
            <a:headEnd/>
            <a:tailEnd/>
          </a:ln>
        </p:spPr>
        <p:txBody>
          <a:bodyPr wrap="none">
            <a:spAutoFit/>
          </a:bodyPr>
          <a:lstStyle/>
          <a:p>
            <a:pPr algn="ctr"/>
            <a:r>
              <a:rPr lang="en-US" sz="1200" b="1">
                <a:cs typeface="Arial" charset="0"/>
              </a:rPr>
              <a:t>Marcellus Shale</a:t>
            </a:r>
          </a:p>
        </p:txBody>
      </p:sp>
      <p:sp>
        <p:nvSpPr>
          <p:cNvPr id="21512" name="Rectangle 7"/>
          <p:cNvSpPr>
            <a:spLocks noChangeArrowheads="1"/>
          </p:cNvSpPr>
          <p:nvPr/>
        </p:nvSpPr>
        <p:spPr bwMode="auto">
          <a:xfrm>
            <a:off x="633315" y="348910"/>
            <a:ext cx="7201650" cy="830997"/>
          </a:xfrm>
          <a:prstGeom prst="rect">
            <a:avLst/>
          </a:prstGeom>
          <a:noFill/>
          <a:ln w="9525">
            <a:noFill/>
            <a:miter lim="800000"/>
            <a:headEnd/>
            <a:tailEnd/>
          </a:ln>
        </p:spPr>
        <p:txBody>
          <a:bodyPr wrap="square">
            <a:spAutoFit/>
          </a:bodyPr>
          <a:lstStyle/>
          <a:p>
            <a:r>
              <a:rPr lang="en-US" sz="2800" kern="0" dirty="0" err="1" smtClean="0">
                <a:solidFill>
                  <a:srgbClr val="FFFFFF"/>
                </a:solidFill>
                <a:latin typeface="Arial"/>
                <a:ea typeface="ＭＳ Ｐゴシック" pitchFamily="-109" charset="-128"/>
              </a:rPr>
              <a:t>Lithology</a:t>
            </a:r>
            <a:r>
              <a:rPr lang="en-US" sz="2800" kern="0" dirty="0" smtClean="0">
                <a:solidFill>
                  <a:srgbClr val="FFFFFF"/>
                </a:solidFill>
                <a:latin typeface="Arial"/>
                <a:ea typeface="ＭＳ Ｐゴシック" pitchFamily="-109" charset="-128"/>
              </a:rPr>
              <a:t> and Mineralogy - </a:t>
            </a:r>
          </a:p>
          <a:p>
            <a:r>
              <a:rPr lang="en-US" sz="2000" kern="0" dirty="0" smtClean="0">
                <a:solidFill>
                  <a:srgbClr val="FFFFFF"/>
                </a:solidFill>
                <a:latin typeface="Arial"/>
                <a:ea typeface="ＭＳ Ｐゴシック" pitchFamily="-109" charset="-128"/>
              </a:rPr>
              <a:t>Shale Gas Reservoir Petrophysical Workflow Components:</a:t>
            </a:r>
            <a:endParaRPr lang="en-US" sz="2000" b="1" dirty="0">
              <a:solidFill>
                <a:srgbClr val="FFFFFF"/>
              </a:solidFill>
              <a:latin typeface="Tahoma" pitchFamily="34" charset="0"/>
            </a:endParaRPr>
          </a:p>
        </p:txBody>
      </p:sp>
      <p:pic>
        <p:nvPicPr>
          <p:cNvPr id="13" name="Picture 2" descr="D:\Documents and Settings\mitrari\My Documents\FS Capture Catalog\2010-04-22_154519.png"/>
          <p:cNvPicPr>
            <a:picLocks noChangeArrowheads="1"/>
          </p:cNvPicPr>
          <p:nvPr/>
        </p:nvPicPr>
        <p:blipFill>
          <a:blip r:embed="rId3" cstate="screen"/>
          <a:srcRect/>
          <a:stretch>
            <a:fillRect/>
          </a:stretch>
        </p:blipFill>
        <p:spPr bwMode="auto">
          <a:xfrm>
            <a:off x="4935984" y="1719309"/>
            <a:ext cx="1367901" cy="4754563"/>
          </a:xfrm>
          <a:prstGeom prst="rect">
            <a:avLst/>
          </a:prstGeom>
          <a:noFill/>
          <a:ln w="9525">
            <a:noFill/>
            <a:miter lim="800000"/>
            <a:headEnd/>
            <a:tailEnd/>
          </a:ln>
        </p:spPr>
      </p:pic>
      <p:pic>
        <p:nvPicPr>
          <p:cNvPr id="14" name="Picture 4" descr="D:\Documents and Settings\mitrari\My Documents\FS Capture Catalog\2010-04-22_155419.png"/>
          <p:cNvPicPr>
            <a:picLocks noChangeArrowheads="1"/>
          </p:cNvPicPr>
          <p:nvPr/>
        </p:nvPicPr>
        <p:blipFill>
          <a:blip r:embed="rId4" cstate="screen"/>
          <a:srcRect/>
          <a:stretch>
            <a:fillRect/>
          </a:stretch>
        </p:blipFill>
        <p:spPr bwMode="auto">
          <a:xfrm>
            <a:off x="3383439" y="1710431"/>
            <a:ext cx="1295092" cy="4754563"/>
          </a:xfrm>
          <a:prstGeom prst="rect">
            <a:avLst/>
          </a:prstGeom>
          <a:noFill/>
          <a:ln w="9525">
            <a:noFill/>
            <a:miter lim="800000"/>
            <a:headEnd/>
            <a:tailEnd/>
          </a:ln>
        </p:spPr>
      </p:pic>
      <p:pic>
        <p:nvPicPr>
          <p:cNvPr id="16" name="Picture 8" descr="D:\Documents and Settings\mitrari\My Documents\FS Capture Catalog\2010-04-22_160717.png"/>
          <p:cNvPicPr>
            <a:picLocks noChangeArrowheads="1"/>
          </p:cNvPicPr>
          <p:nvPr/>
        </p:nvPicPr>
        <p:blipFill>
          <a:blip r:embed="rId5" cstate="screen"/>
          <a:srcRect/>
          <a:stretch>
            <a:fillRect/>
          </a:stretch>
        </p:blipFill>
        <p:spPr bwMode="auto">
          <a:xfrm>
            <a:off x="205974" y="1692675"/>
            <a:ext cx="1225550" cy="4754563"/>
          </a:xfrm>
          <a:prstGeom prst="rect">
            <a:avLst/>
          </a:prstGeom>
          <a:noFill/>
          <a:ln w="9525">
            <a:noFill/>
            <a:miter lim="800000"/>
            <a:headEnd/>
            <a:tailEnd/>
          </a:ln>
        </p:spPr>
      </p:pic>
      <p:pic>
        <p:nvPicPr>
          <p:cNvPr id="17" name="Picture 3" descr="D:\Documents and Settings\mitrari\My Documents\FS Capture Catalog\2010-04-22_154950.png"/>
          <p:cNvPicPr>
            <a:picLocks noChangeArrowheads="1"/>
          </p:cNvPicPr>
          <p:nvPr/>
        </p:nvPicPr>
        <p:blipFill>
          <a:blip r:embed="rId6" cstate="screen"/>
          <a:srcRect/>
          <a:stretch>
            <a:fillRect/>
          </a:stretch>
        </p:blipFill>
        <p:spPr bwMode="auto">
          <a:xfrm>
            <a:off x="1682902" y="1751680"/>
            <a:ext cx="1357753" cy="473620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Footer Placeholder 3"/>
          <p:cNvSpPr>
            <a:spLocks noGrp="1"/>
          </p:cNvSpPr>
          <p:nvPr>
            <p:ph type="ftr" sz="quarter" idx="10"/>
          </p:nvPr>
        </p:nvSpPr>
        <p:spPr/>
        <p:txBody>
          <a:bodyPr/>
          <a:lstStyle/>
          <a:p>
            <a:pPr>
              <a:defRPr/>
            </a:pPr>
            <a:r>
              <a:rPr lang="en-US"/>
              <a:t>© Baker Hughes Incorporated. All Rights Reserved</a:t>
            </a:r>
            <a:r>
              <a:rPr lang="en-US">
                <a:solidFill>
                  <a:srgbClr val="455374"/>
                </a:solidFill>
              </a:rPr>
              <a:t>.</a:t>
            </a:r>
          </a:p>
        </p:txBody>
      </p:sp>
      <p:sp>
        <p:nvSpPr>
          <p:cNvPr id="21507" name="Rectangle 2"/>
          <p:cNvSpPr>
            <a:spLocks noGrp="1"/>
          </p:cNvSpPr>
          <p:nvPr>
            <p:ph type="title"/>
          </p:nvPr>
        </p:nvSpPr>
        <p:spPr>
          <a:xfrm>
            <a:off x="152400" y="0"/>
            <a:ext cx="8991600" cy="533400"/>
          </a:xfrm>
        </p:spPr>
        <p:txBody>
          <a:bodyPr>
            <a:normAutofit fontScale="90000"/>
          </a:bodyPr>
          <a:lstStyle/>
          <a:p>
            <a:r>
              <a:rPr lang="en-US" sz="2000" b="1" dirty="0" smtClean="0"/>
              <a:t/>
            </a:r>
            <a:br>
              <a:rPr lang="en-US" sz="2000" b="1" dirty="0" smtClean="0"/>
            </a:br>
            <a:endParaRPr lang="en-US" dirty="0" smtClean="0"/>
          </a:p>
        </p:txBody>
      </p:sp>
      <p:sp>
        <p:nvSpPr>
          <p:cNvPr id="21508" name="Rectangle 3"/>
          <p:cNvSpPr>
            <a:spLocks noGrp="1"/>
          </p:cNvSpPr>
          <p:nvPr>
            <p:ph type="body" idx="1"/>
          </p:nvPr>
        </p:nvSpPr>
        <p:spPr>
          <a:xfrm>
            <a:off x="5469467" y="1233378"/>
            <a:ext cx="3461469" cy="6529928"/>
          </a:xfrm>
        </p:spPr>
        <p:txBody>
          <a:bodyPr/>
          <a:lstStyle/>
          <a:p>
            <a:r>
              <a:rPr lang="en-US" sz="1400" b="1" dirty="0" smtClean="0"/>
              <a:t>What role does Mineralogy play in Shale Gas evaluation? </a:t>
            </a:r>
          </a:p>
          <a:p>
            <a:pPr lvl="1"/>
            <a:r>
              <a:rPr lang="en-US" sz="1400" b="1" dirty="0" smtClean="0"/>
              <a:t>Determine TOC</a:t>
            </a:r>
          </a:p>
          <a:p>
            <a:pPr lvl="1"/>
            <a:r>
              <a:rPr lang="en-US" sz="1400" b="1" dirty="0" smtClean="0"/>
              <a:t>Reduce uncertainty in porosity calculation</a:t>
            </a:r>
          </a:p>
          <a:p>
            <a:pPr lvl="1"/>
            <a:r>
              <a:rPr lang="en-US" sz="1400" b="1" dirty="0" smtClean="0"/>
              <a:t>Identify shale lithofacies </a:t>
            </a:r>
          </a:p>
          <a:p>
            <a:pPr lvl="1"/>
            <a:r>
              <a:rPr lang="en-US" sz="1400" b="1" dirty="0" smtClean="0"/>
              <a:t>Assist planning of stimulation /  completion design</a:t>
            </a:r>
          </a:p>
          <a:p>
            <a:pPr lvl="1"/>
            <a:endParaRPr lang="en-US" sz="1400" dirty="0" smtClean="0"/>
          </a:p>
          <a:p>
            <a:pPr>
              <a:buNone/>
            </a:pPr>
            <a:r>
              <a:rPr lang="en-US" sz="1200" dirty="0" smtClean="0"/>
              <a:t>	</a:t>
            </a:r>
          </a:p>
        </p:txBody>
      </p:sp>
      <p:sp>
        <p:nvSpPr>
          <p:cNvPr id="21509" name="Text Box 4"/>
          <p:cNvSpPr txBox="1">
            <a:spLocks noChangeArrowheads="1"/>
          </p:cNvSpPr>
          <p:nvPr/>
        </p:nvSpPr>
        <p:spPr bwMode="auto">
          <a:xfrm>
            <a:off x="1426299" y="1337981"/>
            <a:ext cx="1260280" cy="246221"/>
          </a:xfrm>
          <a:prstGeom prst="rect">
            <a:avLst/>
          </a:prstGeom>
          <a:solidFill>
            <a:srgbClr val="FFCC00"/>
          </a:solidFill>
          <a:ln w="9525" algn="ctr">
            <a:noFill/>
            <a:miter lim="800000"/>
            <a:headEnd/>
            <a:tailEnd/>
          </a:ln>
        </p:spPr>
        <p:txBody>
          <a:bodyPr wrap="none">
            <a:spAutoFit/>
          </a:bodyPr>
          <a:lstStyle/>
          <a:p>
            <a:pPr algn="ctr"/>
            <a:r>
              <a:rPr lang="en-US" sz="1000" b="1" dirty="0">
                <a:cs typeface="Arial" charset="0"/>
              </a:rPr>
              <a:t>Haynesville Shale</a:t>
            </a:r>
          </a:p>
        </p:txBody>
      </p:sp>
      <p:sp>
        <p:nvSpPr>
          <p:cNvPr id="21510" name="Rectangle 5"/>
          <p:cNvSpPr>
            <a:spLocks noChangeArrowheads="1"/>
          </p:cNvSpPr>
          <p:nvPr/>
        </p:nvSpPr>
        <p:spPr bwMode="auto">
          <a:xfrm>
            <a:off x="2887269" y="1346035"/>
            <a:ext cx="1008609" cy="246221"/>
          </a:xfrm>
          <a:prstGeom prst="rect">
            <a:avLst/>
          </a:prstGeom>
          <a:solidFill>
            <a:srgbClr val="FFCC00"/>
          </a:solidFill>
          <a:ln w="9525" algn="ctr">
            <a:noFill/>
            <a:miter lim="800000"/>
            <a:headEnd/>
            <a:tailEnd/>
          </a:ln>
        </p:spPr>
        <p:txBody>
          <a:bodyPr wrap="none">
            <a:spAutoFit/>
          </a:bodyPr>
          <a:lstStyle/>
          <a:p>
            <a:pPr algn="ctr"/>
            <a:r>
              <a:rPr lang="en-US" sz="1000" b="1" dirty="0">
                <a:cs typeface="Arial" charset="0"/>
              </a:rPr>
              <a:t>Barnett Shale</a:t>
            </a:r>
          </a:p>
        </p:txBody>
      </p:sp>
      <p:sp>
        <p:nvSpPr>
          <p:cNvPr id="21511" name="Rectangle 6"/>
          <p:cNvSpPr>
            <a:spLocks noChangeArrowheads="1"/>
          </p:cNvSpPr>
          <p:nvPr/>
        </p:nvSpPr>
        <p:spPr bwMode="auto">
          <a:xfrm>
            <a:off x="4098364" y="1337980"/>
            <a:ext cx="1220207" cy="246221"/>
          </a:xfrm>
          <a:prstGeom prst="rect">
            <a:avLst/>
          </a:prstGeom>
          <a:solidFill>
            <a:srgbClr val="FFCC00"/>
          </a:solidFill>
          <a:ln w="9525" algn="ctr">
            <a:noFill/>
            <a:miter lim="800000"/>
            <a:headEnd/>
            <a:tailEnd/>
          </a:ln>
        </p:spPr>
        <p:txBody>
          <a:bodyPr wrap="none">
            <a:spAutoFit/>
          </a:bodyPr>
          <a:lstStyle/>
          <a:p>
            <a:pPr algn="ctr"/>
            <a:r>
              <a:rPr lang="en-US" sz="1000" b="1" dirty="0" smtClean="0">
                <a:cs typeface="Arial" charset="0"/>
              </a:rPr>
              <a:t>Eagle Ford Shale</a:t>
            </a:r>
            <a:endParaRPr lang="en-US" sz="1000" b="1" dirty="0">
              <a:cs typeface="Arial" charset="0"/>
            </a:endParaRPr>
          </a:p>
        </p:txBody>
      </p:sp>
      <p:sp>
        <p:nvSpPr>
          <p:cNvPr id="21512" name="Rectangle 7"/>
          <p:cNvSpPr>
            <a:spLocks noChangeArrowheads="1"/>
          </p:cNvSpPr>
          <p:nvPr/>
        </p:nvSpPr>
        <p:spPr bwMode="auto">
          <a:xfrm>
            <a:off x="633314" y="478664"/>
            <a:ext cx="8129685" cy="523220"/>
          </a:xfrm>
          <a:prstGeom prst="rect">
            <a:avLst/>
          </a:prstGeom>
          <a:noFill/>
          <a:ln w="9525">
            <a:noFill/>
            <a:miter lim="800000"/>
            <a:headEnd/>
            <a:tailEnd/>
          </a:ln>
        </p:spPr>
        <p:txBody>
          <a:bodyPr wrap="square">
            <a:spAutoFit/>
          </a:bodyPr>
          <a:lstStyle/>
          <a:p>
            <a:r>
              <a:rPr lang="en-US" sz="2800" kern="0" dirty="0" smtClean="0">
                <a:solidFill>
                  <a:srgbClr val="FFFFFF"/>
                </a:solidFill>
                <a:latin typeface="Arial"/>
                <a:ea typeface="ＭＳ Ｐゴシック" pitchFamily="-109" charset="-128"/>
              </a:rPr>
              <a:t>Shale Reservoir </a:t>
            </a:r>
            <a:r>
              <a:rPr lang="en-US" sz="2800" kern="0" dirty="0" err="1" smtClean="0">
                <a:solidFill>
                  <a:srgbClr val="FFFFFF"/>
                </a:solidFill>
                <a:latin typeface="Arial"/>
                <a:ea typeface="ＭＳ Ｐゴシック" pitchFamily="-109" charset="-128"/>
              </a:rPr>
              <a:t>Lithology</a:t>
            </a:r>
            <a:r>
              <a:rPr lang="en-US" sz="2800" kern="0" dirty="0" smtClean="0">
                <a:solidFill>
                  <a:srgbClr val="FFFFFF"/>
                </a:solidFill>
                <a:latin typeface="Arial"/>
                <a:ea typeface="ＭＳ Ｐゴシック" pitchFamily="-109" charset="-128"/>
              </a:rPr>
              <a:t> and Mineralogy </a:t>
            </a:r>
            <a:endParaRPr lang="en-US" sz="2800" b="1" dirty="0">
              <a:solidFill>
                <a:srgbClr val="FFFFFF"/>
              </a:solidFill>
              <a:latin typeface="Tahoma" pitchFamily="34" charset="0"/>
            </a:endParaRPr>
          </a:p>
        </p:txBody>
      </p:sp>
      <p:pic>
        <p:nvPicPr>
          <p:cNvPr id="14" name="Picture 4" descr="D:\Documents and Settings\mitrari\My Documents\FS Capture Catalog\2010-04-22_155419.png"/>
          <p:cNvPicPr>
            <a:picLocks noChangeArrowheads="1"/>
          </p:cNvPicPr>
          <p:nvPr/>
        </p:nvPicPr>
        <p:blipFill>
          <a:blip r:embed="rId3" cstate="screen"/>
          <a:srcRect/>
          <a:stretch>
            <a:fillRect/>
          </a:stretch>
        </p:blipFill>
        <p:spPr bwMode="auto">
          <a:xfrm>
            <a:off x="2841572" y="1718897"/>
            <a:ext cx="1120828" cy="4754563"/>
          </a:xfrm>
          <a:prstGeom prst="rect">
            <a:avLst/>
          </a:prstGeom>
          <a:noFill/>
          <a:ln w="9525">
            <a:noFill/>
            <a:miter lim="800000"/>
            <a:headEnd/>
            <a:tailEnd/>
          </a:ln>
        </p:spPr>
      </p:pic>
      <p:pic>
        <p:nvPicPr>
          <p:cNvPr id="15" name="Picture 6" descr="D:\Documents and Settings\mitrari\My Documents\FS Capture Catalog\2010-04-22_155905.png"/>
          <p:cNvPicPr>
            <a:picLocks noChangeArrowheads="1"/>
          </p:cNvPicPr>
          <p:nvPr/>
        </p:nvPicPr>
        <p:blipFill>
          <a:blip r:embed="rId4" cstate="screen"/>
          <a:srcRect/>
          <a:stretch>
            <a:fillRect/>
          </a:stretch>
        </p:blipFill>
        <p:spPr bwMode="auto">
          <a:xfrm>
            <a:off x="1472685" y="1710842"/>
            <a:ext cx="1228182" cy="4754563"/>
          </a:xfrm>
          <a:prstGeom prst="rect">
            <a:avLst/>
          </a:prstGeom>
          <a:noFill/>
          <a:ln w="9525">
            <a:noFill/>
            <a:miter lim="800000"/>
            <a:headEnd/>
            <a:tailEnd/>
          </a:ln>
        </p:spPr>
      </p:pic>
      <p:pic>
        <p:nvPicPr>
          <p:cNvPr id="16" name="Picture 8" descr="D:\Documents and Settings\mitrari\My Documents\FS Capture Catalog\2010-04-22_160717.png"/>
          <p:cNvPicPr>
            <a:picLocks noChangeArrowheads="1"/>
          </p:cNvPicPr>
          <p:nvPr/>
        </p:nvPicPr>
        <p:blipFill>
          <a:blip r:embed="rId5" cstate="screen"/>
          <a:srcRect/>
          <a:stretch>
            <a:fillRect/>
          </a:stretch>
        </p:blipFill>
        <p:spPr bwMode="auto">
          <a:xfrm>
            <a:off x="214440" y="1667933"/>
            <a:ext cx="1004759" cy="4525305"/>
          </a:xfrm>
          <a:prstGeom prst="rect">
            <a:avLst/>
          </a:prstGeom>
          <a:noFill/>
          <a:ln w="9525">
            <a:noFill/>
            <a:miter lim="800000"/>
            <a:headEnd/>
            <a:tailEnd/>
          </a:ln>
        </p:spPr>
      </p:pic>
      <p:pic>
        <p:nvPicPr>
          <p:cNvPr id="7169" name="Picture 1"/>
          <p:cNvPicPr>
            <a:picLocks noChangeAspect="1" noChangeArrowheads="1"/>
          </p:cNvPicPr>
          <p:nvPr/>
        </p:nvPicPr>
        <p:blipFill>
          <a:blip r:embed="rId6" cstate="print"/>
          <a:srcRect/>
          <a:stretch>
            <a:fillRect/>
          </a:stretch>
        </p:blipFill>
        <p:spPr bwMode="auto">
          <a:xfrm>
            <a:off x="4056449" y="1734796"/>
            <a:ext cx="1420842" cy="4742916"/>
          </a:xfrm>
          <a:prstGeom prst="rect">
            <a:avLst/>
          </a:prstGeom>
          <a:noFill/>
          <a:ln w="9525">
            <a:noFill/>
            <a:miter lim="800000"/>
            <a:headEnd/>
            <a:tailEnd/>
          </a:ln>
        </p:spPr>
      </p:pic>
      <p:grpSp>
        <p:nvGrpSpPr>
          <p:cNvPr id="2" name="Group 12"/>
          <p:cNvGrpSpPr/>
          <p:nvPr/>
        </p:nvGrpSpPr>
        <p:grpSpPr>
          <a:xfrm>
            <a:off x="6211807" y="3487489"/>
            <a:ext cx="2810518" cy="3066587"/>
            <a:chOff x="2920431" y="2200940"/>
            <a:chExt cx="3182658" cy="3247340"/>
          </a:xfrm>
        </p:grpSpPr>
        <p:sp>
          <p:nvSpPr>
            <p:cNvPr id="17" name="Rectangle 6"/>
            <p:cNvSpPr>
              <a:spLocks/>
            </p:cNvSpPr>
            <p:nvPr/>
          </p:nvSpPr>
          <p:spPr bwMode="auto">
            <a:xfrm>
              <a:off x="2920431" y="2200940"/>
              <a:ext cx="236578" cy="3247340"/>
            </a:xfrm>
            <a:prstGeom prst="rect">
              <a:avLst/>
            </a:prstGeom>
            <a:solidFill>
              <a:srgbClr val="0070C0"/>
            </a:solidFill>
            <a:ln w="9525" cap="flat">
              <a:solidFill>
                <a:schemeClr val="tx1"/>
              </a:solidFill>
              <a:prstDash val="solid"/>
              <a:round/>
              <a:headEnd type="none" w="med" len="med"/>
              <a:tailEnd type="none" w="med" len="med"/>
            </a:ln>
          </p:spPr>
          <p:txBody>
            <a:bodyPr lIns="0" tIns="0" rIns="0" bIns="0"/>
            <a:lstStyle/>
            <a:p>
              <a:endParaRPr lang="en-US"/>
            </a:p>
          </p:txBody>
        </p:sp>
        <p:sp>
          <p:nvSpPr>
            <p:cNvPr id="18" name="Rectangle 7"/>
            <p:cNvSpPr>
              <a:spLocks/>
            </p:cNvSpPr>
            <p:nvPr/>
          </p:nvSpPr>
          <p:spPr bwMode="auto">
            <a:xfrm rot="16200000">
              <a:off x="2486786" y="3505724"/>
              <a:ext cx="991102" cy="84871"/>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738"/>
                </a:spcBef>
              </a:pPr>
              <a:r>
                <a:rPr lang="en-US" sz="1200" b="1" dirty="0">
                  <a:solidFill>
                    <a:srgbClr val="FFFFFF"/>
                  </a:solidFill>
                  <a:latin typeface="Arial Bold" charset="0"/>
                  <a:ea typeface="ＭＳ Ｐゴシック" charset="0"/>
                  <a:cs typeface="Arial Bold" charset="0"/>
                  <a:sym typeface="Arial Bold" charset="0"/>
                </a:rPr>
                <a:t>DOLOMITE</a:t>
              </a:r>
            </a:p>
          </p:txBody>
        </p:sp>
        <p:sp>
          <p:nvSpPr>
            <p:cNvPr id="19" name="Rectangle 8"/>
            <p:cNvSpPr>
              <a:spLocks/>
            </p:cNvSpPr>
            <p:nvPr/>
          </p:nvSpPr>
          <p:spPr bwMode="auto">
            <a:xfrm>
              <a:off x="3157009" y="2766381"/>
              <a:ext cx="237108" cy="2681109"/>
            </a:xfrm>
            <a:prstGeom prst="rect">
              <a:avLst/>
            </a:prstGeom>
            <a:solidFill>
              <a:srgbClr val="FFFF00"/>
            </a:solidFill>
            <a:ln w="9525" cap="flat">
              <a:solidFill>
                <a:schemeClr val="tx1"/>
              </a:solidFill>
              <a:prstDash val="solid"/>
              <a:round/>
              <a:headEnd type="none" w="med" len="med"/>
              <a:tailEnd type="none" w="med" len="med"/>
            </a:ln>
          </p:spPr>
          <p:txBody>
            <a:bodyPr lIns="0" tIns="0" rIns="0" bIns="0"/>
            <a:lstStyle/>
            <a:p>
              <a:endParaRPr lang="en-US"/>
            </a:p>
          </p:txBody>
        </p:sp>
        <p:sp>
          <p:nvSpPr>
            <p:cNvPr id="20" name="Rectangle 9"/>
            <p:cNvSpPr>
              <a:spLocks/>
            </p:cNvSpPr>
            <p:nvPr/>
          </p:nvSpPr>
          <p:spPr bwMode="auto">
            <a:xfrm rot="16200000">
              <a:off x="2794784" y="3807753"/>
              <a:ext cx="1002593" cy="219892"/>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738"/>
                </a:spcBef>
              </a:pPr>
              <a:r>
                <a:rPr lang="en-US" sz="1200" b="1" dirty="0">
                  <a:solidFill>
                    <a:schemeClr val="tx2"/>
                  </a:solidFill>
                  <a:latin typeface="Arial Bold" charset="0"/>
                  <a:ea typeface="ＭＳ Ｐゴシック" charset="0"/>
                  <a:cs typeface="Arial Bold" charset="0"/>
                  <a:sym typeface="Arial Bold" charset="0"/>
                </a:rPr>
                <a:t>QUARTZ</a:t>
              </a:r>
            </a:p>
          </p:txBody>
        </p:sp>
        <p:sp>
          <p:nvSpPr>
            <p:cNvPr id="21" name="Rectangle 10"/>
            <p:cNvSpPr>
              <a:spLocks/>
            </p:cNvSpPr>
            <p:nvPr/>
          </p:nvSpPr>
          <p:spPr bwMode="auto">
            <a:xfrm>
              <a:off x="3394117" y="3386314"/>
              <a:ext cx="237108" cy="2061966"/>
            </a:xfrm>
            <a:prstGeom prst="rect">
              <a:avLst/>
            </a:prstGeom>
            <a:solidFill>
              <a:srgbClr val="33CCCC"/>
            </a:solidFill>
            <a:ln w="9525" cap="flat">
              <a:solidFill>
                <a:schemeClr val="tx1"/>
              </a:solidFill>
              <a:prstDash val="solid"/>
              <a:round/>
              <a:headEnd type="none" w="med" len="med"/>
              <a:tailEnd type="none" w="med" len="med"/>
            </a:ln>
          </p:spPr>
          <p:txBody>
            <a:bodyPr lIns="0" tIns="0" rIns="0" bIns="0"/>
            <a:lstStyle/>
            <a:p>
              <a:endParaRPr lang="en-US"/>
            </a:p>
          </p:txBody>
        </p:sp>
        <p:sp>
          <p:nvSpPr>
            <p:cNvPr id="22" name="Rectangle 11"/>
            <p:cNvSpPr>
              <a:spLocks/>
            </p:cNvSpPr>
            <p:nvPr/>
          </p:nvSpPr>
          <p:spPr bwMode="auto">
            <a:xfrm rot="16200000">
              <a:off x="2932873" y="4247044"/>
              <a:ext cx="1179720" cy="200041"/>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738"/>
                </a:spcBef>
              </a:pPr>
              <a:r>
                <a:rPr lang="en-US" sz="1200" b="1" dirty="0">
                  <a:solidFill>
                    <a:srgbClr val="333399"/>
                  </a:solidFill>
                  <a:latin typeface="Arial Bold" charset="0"/>
                  <a:ea typeface="ＭＳ Ｐゴシック" charset="0"/>
                  <a:cs typeface="Arial Bold" charset="0"/>
                  <a:sym typeface="Arial Bold" charset="0"/>
                </a:rPr>
                <a:t>CALCITE</a:t>
              </a:r>
            </a:p>
          </p:txBody>
        </p:sp>
        <p:sp>
          <p:nvSpPr>
            <p:cNvPr id="23" name="Freeform 12"/>
            <p:cNvSpPr>
              <a:spLocks/>
            </p:cNvSpPr>
            <p:nvPr/>
          </p:nvSpPr>
          <p:spPr bwMode="auto">
            <a:xfrm>
              <a:off x="3631225" y="3849881"/>
              <a:ext cx="2471864" cy="1598399"/>
            </a:xfrm>
            <a:custGeom>
              <a:avLst/>
              <a:gdLst>
                <a:gd name="T0" fmla="*/ 0 w 21600"/>
                <a:gd name="T1" fmla="*/ 21600 h 21600"/>
                <a:gd name="T2" fmla="*/ 0 w 21600"/>
                <a:gd name="T3" fmla="*/ 0 h 21600"/>
                <a:gd name="T4" fmla="*/ 21600 w 21600"/>
                <a:gd name="T5" fmla="*/ 11148 h 21600"/>
                <a:gd name="T6" fmla="*/ 21600 w 21600"/>
                <a:gd name="T7" fmla="*/ 21600 h 21600"/>
                <a:gd name="T8" fmla="*/ 0 w 21600"/>
                <a:gd name="T9" fmla="*/ 21600 h 21600"/>
                <a:gd name="T10" fmla="*/ 0 w 21600"/>
                <a:gd name="T11" fmla="*/ 21600 h 21600"/>
              </a:gdLst>
              <a:ahLst/>
              <a:cxnLst>
                <a:cxn ang="0">
                  <a:pos x="T0" y="T1"/>
                </a:cxn>
                <a:cxn ang="0">
                  <a:pos x="T2" y="T3"/>
                </a:cxn>
                <a:cxn ang="0">
                  <a:pos x="T4" y="T5"/>
                </a:cxn>
                <a:cxn ang="0">
                  <a:pos x="T6" y="T7"/>
                </a:cxn>
                <a:cxn ang="0">
                  <a:pos x="T8" y="T9"/>
                </a:cxn>
                <a:cxn ang="0">
                  <a:pos x="T10" y="T11"/>
                </a:cxn>
              </a:cxnLst>
              <a:rect l="0" t="0" r="r" b="b"/>
              <a:pathLst>
                <a:path w="21600" h="21600">
                  <a:moveTo>
                    <a:pt x="0" y="21600"/>
                  </a:moveTo>
                  <a:lnTo>
                    <a:pt x="0" y="0"/>
                  </a:lnTo>
                  <a:lnTo>
                    <a:pt x="21600" y="11148"/>
                  </a:lnTo>
                  <a:lnTo>
                    <a:pt x="21600" y="21600"/>
                  </a:lnTo>
                  <a:lnTo>
                    <a:pt x="0" y="21600"/>
                  </a:lnTo>
                  <a:close/>
                  <a:moveTo>
                    <a:pt x="0" y="21600"/>
                  </a:moveTo>
                </a:path>
              </a:pathLst>
            </a:custGeom>
            <a:solidFill>
              <a:schemeClr val="bg2">
                <a:lumMod val="75000"/>
              </a:schemeClr>
            </a:solidFill>
            <a:ln w="9525" cap="flat">
              <a:solidFill>
                <a:schemeClr val="tx1"/>
              </a:solidFill>
              <a:prstDash val="solid"/>
              <a:round/>
              <a:headEnd type="none" w="med" len="med"/>
              <a:tailEnd type="none" w="med" len="med"/>
            </a:ln>
          </p:spPr>
          <p:txBody>
            <a:bodyPr lIns="0" tIns="0" rIns="0" bIns="0"/>
            <a:lstStyle/>
            <a:p>
              <a:endParaRPr lang="en-US"/>
            </a:p>
          </p:txBody>
        </p:sp>
        <p:sp>
          <p:nvSpPr>
            <p:cNvPr id="24" name="Rectangle 13"/>
            <p:cNvSpPr>
              <a:spLocks/>
            </p:cNvSpPr>
            <p:nvPr/>
          </p:nvSpPr>
          <p:spPr bwMode="auto">
            <a:xfrm>
              <a:off x="3848987" y="5135527"/>
              <a:ext cx="2181860" cy="13919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738"/>
                </a:spcBef>
              </a:pPr>
              <a:r>
                <a:rPr lang="en-US" sz="1050" dirty="0">
                  <a:solidFill>
                    <a:srgbClr val="FFFFFF"/>
                  </a:solidFill>
                  <a:latin typeface="Arial Bold" charset="0"/>
                  <a:ea typeface="ＭＳ Ｐゴシック" charset="0"/>
                  <a:cs typeface="Arial Bold" charset="0"/>
                  <a:sym typeface="Arial Bold" charset="0"/>
                </a:rPr>
                <a:t>C L A Y   M I N E R A L S</a:t>
              </a:r>
            </a:p>
          </p:txBody>
        </p:sp>
        <p:sp>
          <p:nvSpPr>
            <p:cNvPr id="25" name="Rectangle 14"/>
            <p:cNvSpPr>
              <a:spLocks/>
            </p:cNvSpPr>
            <p:nvPr/>
          </p:nvSpPr>
          <p:spPr bwMode="auto">
            <a:xfrm>
              <a:off x="3766488" y="4348716"/>
              <a:ext cx="582228" cy="66607"/>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562"/>
                </a:spcBef>
              </a:pPr>
              <a:r>
                <a:rPr lang="en-US" sz="1000" b="1" dirty="0">
                  <a:solidFill>
                    <a:srgbClr val="FFFFFF"/>
                  </a:solidFill>
                  <a:latin typeface="Arial Bold" charset="0"/>
                  <a:ea typeface="ＭＳ Ｐゴシック" charset="0"/>
                  <a:cs typeface="Arial Bold" charset="0"/>
                  <a:sym typeface="Arial Bold" charset="0"/>
                </a:rPr>
                <a:t>ILLITE</a:t>
              </a:r>
            </a:p>
          </p:txBody>
        </p:sp>
        <p:sp>
          <p:nvSpPr>
            <p:cNvPr id="26" name="Rectangle 15"/>
            <p:cNvSpPr>
              <a:spLocks/>
            </p:cNvSpPr>
            <p:nvPr/>
          </p:nvSpPr>
          <p:spPr bwMode="auto">
            <a:xfrm>
              <a:off x="5053342" y="4674352"/>
              <a:ext cx="789299" cy="101085"/>
            </a:xfrm>
            <a:prstGeom prst="rect">
              <a:avLst/>
            </a:prstGeom>
            <a:noFill/>
            <a:ln>
              <a:noFill/>
            </a:ln>
            <a:extLst>
              <a:ext uri="{909E8E84-426E-40DD-AFC4-6F175D3DCCD1}">
                <a14:hiddenFill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a:solidFill>
                    <a:srgbClr val="FFFFFF"/>
                  </a:solidFill>
                </a14:hiddenFill>
              </a:ext>
              <a:ext uri="{91240B29-F687-4F45-9708-019B960494DF}">
                <a14:hiddenLine xmlns:a="http://schemas.openxmlformats.org/drawingml/2006/main" xmlns:r="http://schemas.openxmlformats.org/officeDocument/2006/relationships" xmlns:p="http://schemas.openxmlformats.org/presentationml/2006/main" xmlns="" xmlns:a14="http://schemas.microsoft.com/office/drawing/2010/main" xmlns:mv="urn:schemas-microsoft-com:mac:vml" xmlns:mc="http://schemas.openxmlformats.org/markup-compatibility/2006" w="12700" cap="flat">
                  <a:solidFill>
                    <a:schemeClr val="tx1"/>
                  </a:solidFill>
                  <a:miter lim="800000"/>
                  <a:headEnd type="none" w="med" len="med"/>
                  <a:tailEnd type="none" w="med" len="med"/>
                </a14:hiddenLine>
              </a:ext>
            </a:extLst>
          </p:spPr>
          <p:txBody>
            <a:bodyPr lIns="0" tIns="0" rIns="40639" bIns="0"/>
            <a:lstStyle/>
            <a:p>
              <a:pPr marL="27905">
                <a:spcBef>
                  <a:spcPts val="562"/>
                </a:spcBef>
              </a:pPr>
              <a:r>
                <a:rPr lang="en-US" sz="1000" b="1" dirty="0">
                  <a:solidFill>
                    <a:srgbClr val="FFFFFF"/>
                  </a:solidFill>
                  <a:latin typeface="Arial Bold" charset="0"/>
                  <a:ea typeface="ＭＳ Ｐゴシック" charset="0"/>
                  <a:cs typeface="Arial Bold" charset="0"/>
                  <a:sym typeface="Arial Bold" charset="0"/>
                </a:rPr>
                <a:t>MIXED-LAYERED</a:t>
              </a:r>
            </a:p>
          </p:txBody>
        </p:sp>
      </p:grpSp>
      <p:cxnSp>
        <p:nvCxnSpPr>
          <p:cNvPr id="28" name="Straight Arrow Connector 27"/>
          <p:cNvCxnSpPr/>
          <p:nvPr/>
        </p:nvCxnSpPr>
        <p:spPr>
          <a:xfrm flipV="1">
            <a:off x="5943600" y="3923414"/>
            <a:ext cx="0" cy="2232837"/>
          </a:xfrm>
          <a:prstGeom prst="straightConnector1">
            <a:avLst/>
          </a:prstGeom>
          <a:ln w="38100">
            <a:solidFill>
              <a:srgbClr val="FF000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rot="16200000">
            <a:off x="5443874" y="6230669"/>
            <a:ext cx="1010094" cy="261610"/>
          </a:xfrm>
          <a:prstGeom prst="rect">
            <a:avLst/>
          </a:prstGeom>
          <a:noFill/>
        </p:spPr>
        <p:txBody>
          <a:bodyPr wrap="square" rtlCol="0">
            <a:spAutoFit/>
          </a:bodyPr>
          <a:lstStyle/>
          <a:p>
            <a:r>
              <a:rPr lang="en-US" sz="1100" b="1" dirty="0" smtClean="0">
                <a:solidFill>
                  <a:srgbClr val="FF0000"/>
                </a:solidFill>
              </a:rPr>
              <a:t>DUCTILE</a:t>
            </a:r>
            <a:endParaRPr lang="en-US" sz="1100" b="1" dirty="0">
              <a:solidFill>
                <a:srgbClr val="FF0000"/>
              </a:solidFill>
            </a:endParaRPr>
          </a:p>
        </p:txBody>
      </p:sp>
      <p:sp>
        <p:nvSpPr>
          <p:cNvPr id="31" name="TextBox 30"/>
          <p:cNvSpPr txBox="1"/>
          <p:nvPr/>
        </p:nvSpPr>
        <p:spPr>
          <a:xfrm rot="16200000">
            <a:off x="5454505" y="3391766"/>
            <a:ext cx="956929" cy="261610"/>
          </a:xfrm>
          <a:prstGeom prst="rect">
            <a:avLst/>
          </a:prstGeom>
          <a:noFill/>
        </p:spPr>
        <p:txBody>
          <a:bodyPr wrap="square" rtlCol="0">
            <a:spAutoFit/>
          </a:bodyPr>
          <a:lstStyle/>
          <a:p>
            <a:r>
              <a:rPr lang="en-US" sz="1100" b="1" dirty="0" smtClean="0">
                <a:solidFill>
                  <a:srgbClr val="FF0000"/>
                </a:solidFill>
              </a:rPr>
              <a:t>BRITTLE</a:t>
            </a:r>
            <a:endParaRPr lang="en-US" sz="1100" b="1" dirty="0">
              <a:solidFill>
                <a:srgbClr val="FF0000"/>
              </a:solidFill>
            </a:endParaRP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5" name="Rectangle 4"/>
          <p:cNvSpPr>
            <a:spLocks noGrp="1" noChangeArrowheads="1"/>
          </p:cNvSpPr>
          <p:nvPr>
            <p:ph type="title"/>
          </p:nvPr>
        </p:nvSpPr>
        <p:spPr>
          <a:xfrm>
            <a:off x="447675" y="331788"/>
            <a:ext cx="8475663" cy="854075"/>
          </a:xfrm>
        </p:spPr>
        <p:txBody>
          <a:bodyPr>
            <a:normAutofit/>
          </a:bodyPr>
          <a:lstStyle/>
          <a:p>
            <a:r>
              <a:rPr lang="en-US" sz="3200" dirty="0" smtClean="0">
                <a:solidFill>
                  <a:srgbClr val="FFFFFF"/>
                </a:solidFill>
                <a:latin typeface="Arial" charset="0"/>
                <a:ea typeface="ＭＳ Ｐゴシック" pitchFamily="34" charset="-128"/>
              </a:rPr>
              <a:t>Mineralogy Varies in Shale Reservoirs </a:t>
            </a:r>
          </a:p>
        </p:txBody>
      </p:sp>
      <p:sp>
        <p:nvSpPr>
          <p:cNvPr id="5" name="Footer Placeholder 3"/>
          <p:cNvSpPr>
            <a:spLocks noGrp="1"/>
          </p:cNvSpPr>
          <p:nvPr>
            <p:ph type="ftr" sz="quarter" idx="4294967295"/>
          </p:nvPr>
        </p:nvSpPr>
        <p:spPr>
          <a:xfrm>
            <a:off x="568325" y="6675438"/>
            <a:ext cx="2895600" cy="184150"/>
          </a:xfrm>
          <a:prstGeom prst="rect">
            <a:avLst/>
          </a:prstGeom>
          <a:ln/>
        </p:spPr>
        <p:txBody>
          <a:bodyPr/>
          <a:lstStyle/>
          <a:p>
            <a:pPr>
              <a:defRPr/>
            </a:pPr>
            <a:r>
              <a:rPr lang="en-US" dirty="0" smtClean="0">
                <a:solidFill>
                  <a:schemeClr val="bg2">
                    <a:lumMod val="40000"/>
                    <a:lumOff val="60000"/>
                  </a:schemeClr>
                </a:solidFill>
                <a:latin typeface="Arial" pitchFamily="32" charset="0"/>
              </a:rPr>
              <a:t>© 2011 Baker Hughes Incorporated. All Rights Reserved. </a:t>
            </a:r>
          </a:p>
        </p:txBody>
      </p:sp>
      <p:sp>
        <p:nvSpPr>
          <p:cNvPr id="41988" name="Slide Number Placeholder 4"/>
          <p:cNvSpPr>
            <a:spLocks noGrp="1"/>
          </p:cNvSpPr>
          <p:nvPr>
            <p:ph type="sldNum" sz="quarter" idx="4294967295"/>
          </p:nvPr>
        </p:nvSpPr>
        <p:spPr>
          <a:xfrm>
            <a:off x="315913" y="6673850"/>
            <a:ext cx="342900" cy="184150"/>
          </a:xfrm>
          <a:prstGeom prst="rect">
            <a:avLst/>
          </a:prstGeom>
          <a:noFill/>
        </p:spPr>
        <p:txBody>
          <a:bodyPr/>
          <a:lstStyle/>
          <a:p>
            <a:fld id="{6D4E410E-87F7-47F8-A8A0-6643A46375B5}" type="slidenum">
              <a:rPr lang="en-US" smtClean="0">
                <a:latin typeface="Arial" charset="0"/>
              </a:rPr>
              <a:pPr/>
              <a:t>107</a:t>
            </a:fld>
            <a:endParaRPr lang="en-US" smtClean="0">
              <a:latin typeface="Arial" charset="0"/>
            </a:endParaRPr>
          </a:p>
        </p:txBody>
      </p:sp>
      <p:pic>
        <p:nvPicPr>
          <p:cNvPr id="30722" name="Picture 2"/>
          <p:cNvPicPr>
            <a:picLocks noChangeAspect="1" noChangeArrowheads="1"/>
          </p:cNvPicPr>
          <p:nvPr/>
        </p:nvPicPr>
        <p:blipFill>
          <a:blip r:embed="rId2"/>
          <a:srcRect/>
          <a:stretch>
            <a:fillRect/>
          </a:stretch>
        </p:blipFill>
        <p:spPr bwMode="auto">
          <a:xfrm>
            <a:off x="430621" y="1321517"/>
            <a:ext cx="7191375" cy="5276850"/>
          </a:xfrm>
          <a:prstGeom prst="rect">
            <a:avLst/>
          </a:prstGeom>
          <a:noFill/>
          <a:ln w="9525">
            <a:noFill/>
            <a:miter lim="800000"/>
            <a:headEnd/>
            <a:tailEnd/>
          </a:ln>
          <a:effectLst/>
        </p:spPr>
      </p:pic>
      <p:pic>
        <p:nvPicPr>
          <p:cNvPr id="30723" name="Picture 3"/>
          <p:cNvPicPr>
            <a:picLocks noChangeAspect="1" noChangeArrowheads="1"/>
          </p:cNvPicPr>
          <p:nvPr/>
        </p:nvPicPr>
        <p:blipFill>
          <a:blip r:embed="rId3"/>
          <a:srcRect/>
          <a:stretch>
            <a:fillRect/>
          </a:stretch>
        </p:blipFill>
        <p:spPr bwMode="auto">
          <a:xfrm>
            <a:off x="7547641" y="1304621"/>
            <a:ext cx="1304925" cy="4838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185738"/>
            <a:ext cx="8229600" cy="1143000"/>
          </a:xfrm>
        </p:spPr>
        <p:txBody>
          <a:bodyPr/>
          <a:lstStyle/>
          <a:p>
            <a:r>
              <a:rPr lang="en-US" sz="2800" dirty="0" err="1" smtClean="0">
                <a:solidFill>
                  <a:schemeClr val="bg1"/>
                </a:solidFill>
              </a:rPr>
              <a:t>Lithology</a:t>
            </a:r>
            <a:r>
              <a:rPr lang="en-US" sz="2800" dirty="0" smtClean="0">
                <a:solidFill>
                  <a:schemeClr val="bg1"/>
                </a:solidFill>
              </a:rPr>
              <a:t> and Mineralogy -</a:t>
            </a:r>
            <a:r>
              <a:rPr lang="en-US" sz="2400" dirty="0" smtClean="0">
                <a:solidFill>
                  <a:schemeClr val="bg1"/>
                </a:solidFill>
              </a:rPr>
              <a:t>                                              </a:t>
            </a:r>
            <a:r>
              <a:rPr lang="en-US" sz="2000" dirty="0" smtClean="0">
                <a:solidFill>
                  <a:schemeClr val="bg1"/>
                </a:solidFill>
              </a:rPr>
              <a:t>Shale Gas Reservoir Petrophysical Workflow Components</a:t>
            </a:r>
            <a:endParaRPr lang="en-US" sz="2000" dirty="0">
              <a:solidFill>
                <a:schemeClr val="bg1"/>
              </a:solidFill>
            </a:endParaRPr>
          </a:p>
        </p:txBody>
      </p:sp>
      <p:sp>
        <p:nvSpPr>
          <p:cNvPr id="4" name="Footer Placeholder 3"/>
          <p:cNvSpPr>
            <a:spLocks noGrp="1"/>
          </p:cNvSpPr>
          <p:nvPr>
            <p:ph type="ftr" sz="quarter" idx="10"/>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1E370FCD-887D-4F9A-991E-82A8E15C0A1B}" type="slidenum">
              <a:rPr lang="en-US" smtClean="0"/>
              <a:pPr/>
              <a:t>108</a:t>
            </a:fld>
            <a:endParaRPr lang="en-US" dirty="0"/>
          </a:p>
        </p:txBody>
      </p:sp>
      <p:pic>
        <p:nvPicPr>
          <p:cNvPr id="58370" name="Picture 2"/>
          <p:cNvPicPr>
            <a:picLocks noGrp="1" noChangeAspect="1" noChangeArrowheads="1"/>
          </p:cNvPicPr>
          <p:nvPr>
            <p:ph idx="1"/>
          </p:nvPr>
        </p:nvPicPr>
        <p:blipFill>
          <a:blip r:embed="rId2" cstate="screen"/>
          <a:srcRect/>
          <a:stretch>
            <a:fillRect/>
          </a:stretch>
        </p:blipFill>
        <p:spPr bwMode="auto">
          <a:xfrm>
            <a:off x="233916" y="1629945"/>
            <a:ext cx="7921256" cy="5092845"/>
          </a:xfrm>
          <a:prstGeom prst="rect">
            <a:avLst/>
          </a:prstGeom>
          <a:noFill/>
          <a:ln w="9525">
            <a:noFill/>
            <a:miter lim="800000"/>
            <a:headEnd/>
            <a:tailEnd/>
          </a:ln>
        </p:spPr>
      </p:pic>
      <p:sp>
        <p:nvSpPr>
          <p:cNvPr id="6" name="Rectangle 5"/>
          <p:cNvSpPr/>
          <p:nvPr/>
        </p:nvSpPr>
        <p:spPr>
          <a:xfrm>
            <a:off x="1740716" y="1197529"/>
            <a:ext cx="5935210" cy="369332"/>
          </a:xfrm>
          <a:prstGeom prst="rect">
            <a:avLst/>
          </a:prstGeom>
        </p:spPr>
        <p:txBody>
          <a:bodyPr wrap="square">
            <a:spAutoFit/>
          </a:bodyPr>
          <a:lstStyle/>
          <a:p>
            <a:r>
              <a:rPr lang="en-US" b="1" dirty="0" err="1" smtClean="0">
                <a:solidFill>
                  <a:srgbClr val="3267AA"/>
                </a:solidFill>
              </a:rPr>
              <a:t>FLeX</a:t>
            </a:r>
            <a:r>
              <a:rPr lang="en-US" b="1" baseline="30000" dirty="0" err="1" smtClean="0">
                <a:solidFill>
                  <a:srgbClr val="3267AA"/>
                </a:solidFill>
              </a:rPr>
              <a:t>TM</a:t>
            </a:r>
            <a:r>
              <a:rPr lang="en-US" b="1" dirty="0" smtClean="0">
                <a:solidFill>
                  <a:srgbClr val="3267AA"/>
                </a:solidFill>
              </a:rPr>
              <a:t> / </a:t>
            </a:r>
            <a:r>
              <a:rPr lang="en-US" b="1" dirty="0" err="1" smtClean="0">
                <a:solidFill>
                  <a:srgbClr val="3267AA"/>
                </a:solidFill>
              </a:rPr>
              <a:t>RockView</a:t>
            </a:r>
            <a:r>
              <a:rPr lang="en-US" b="1" baseline="30000" dirty="0" err="1" smtClean="0">
                <a:solidFill>
                  <a:srgbClr val="3267AA"/>
                </a:solidFill>
              </a:rPr>
              <a:t>TM</a:t>
            </a:r>
            <a:r>
              <a:rPr lang="en-US" b="1" dirty="0" smtClean="0">
                <a:solidFill>
                  <a:srgbClr val="3267AA"/>
                </a:solidFill>
              </a:rPr>
              <a:t> Elements and Minerals </a:t>
            </a:r>
            <a:endParaRPr lang="en-US" b="1" dirty="0">
              <a:solidFill>
                <a:srgbClr val="3267AA"/>
              </a:solidFill>
            </a:endParaRPr>
          </a:p>
        </p:txBody>
      </p:sp>
      <p:sp>
        <p:nvSpPr>
          <p:cNvPr id="7" name="TextBox 6"/>
          <p:cNvSpPr txBox="1"/>
          <p:nvPr/>
        </p:nvSpPr>
        <p:spPr>
          <a:xfrm>
            <a:off x="5943603" y="1988285"/>
            <a:ext cx="691116" cy="369332"/>
          </a:xfrm>
          <a:prstGeom prst="rect">
            <a:avLst/>
          </a:prstGeom>
          <a:noFill/>
        </p:spPr>
        <p:txBody>
          <a:bodyPr wrap="square" rtlCol="0">
            <a:spAutoFit/>
          </a:bodyPr>
          <a:lstStyle/>
          <a:p>
            <a:r>
              <a:rPr lang="en-US" b="1" dirty="0" smtClean="0">
                <a:solidFill>
                  <a:srgbClr val="0070C0"/>
                </a:solidFill>
              </a:rPr>
              <a:t>“20”</a:t>
            </a:r>
            <a:endParaRPr lang="en-US" b="1" dirty="0">
              <a:solidFill>
                <a:srgbClr val="0070C0"/>
              </a:solidFill>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TextBox 9"/>
          <p:cNvSpPr txBox="1">
            <a:spLocks noChangeArrowheads="1"/>
          </p:cNvSpPr>
          <p:nvPr/>
        </p:nvSpPr>
        <p:spPr bwMode="auto">
          <a:xfrm>
            <a:off x="4224338" y="1576388"/>
            <a:ext cx="4794250" cy="830262"/>
          </a:xfrm>
          <a:prstGeom prst="rect">
            <a:avLst/>
          </a:prstGeom>
          <a:noFill/>
          <a:ln w="9525">
            <a:noFill/>
            <a:miter lim="800000"/>
            <a:headEnd/>
            <a:tailEnd/>
          </a:ln>
        </p:spPr>
        <p:txBody>
          <a:bodyPr>
            <a:spAutoFit/>
          </a:bodyPr>
          <a:lstStyle/>
          <a:p>
            <a:r>
              <a:rPr lang="en-US" sz="2400"/>
              <a:t>Over </a:t>
            </a:r>
            <a:r>
              <a:rPr lang="en-US" sz="2400" b="1"/>
              <a:t>300%</a:t>
            </a:r>
            <a:r>
              <a:rPr lang="en-US" sz="2400"/>
              <a:t> </a:t>
            </a:r>
            <a:r>
              <a:rPr lang="en-US" sz="2400" i="1" u="sng"/>
              <a:t>greater</a:t>
            </a:r>
            <a:r>
              <a:rPr lang="en-US" sz="2400" i="1"/>
              <a:t> </a:t>
            </a:r>
            <a:r>
              <a:rPr lang="en-US" sz="2400"/>
              <a:t>sample volume compared to PowerCOR!</a:t>
            </a:r>
          </a:p>
        </p:txBody>
      </p:sp>
      <p:sp>
        <p:nvSpPr>
          <p:cNvPr id="58370" name="Rectangle 2"/>
          <p:cNvSpPr>
            <a:spLocks noGrp="1" noChangeArrowheads="1"/>
          </p:cNvSpPr>
          <p:nvPr>
            <p:ph type="title" idx="4294967295"/>
          </p:nvPr>
        </p:nvSpPr>
        <p:spPr>
          <a:xfrm>
            <a:off x="712788" y="433388"/>
            <a:ext cx="8229600" cy="595312"/>
          </a:xfrm>
        </p:spPr>
        <p:txBody>
          <a:bodyPr>
            <a:normAutofit/>
          </a:bodyPr>
          <a:lstStyle/>
          <a:p>
            <a:r>
              <a:rPr lang="en-US" sz="3200" dirty="0" smtClean="0">
                <a:solidFill>
                  <a:schemeClr val="bg1"/>
                </a:solidFill>
                <a:latin typeface="Arial" charset="0"/>
                <a:ea typeface="ＭＳ Ｐゴシック" pitchFamily="34" charset="-128"/>
              </a:rPr>
              <a:t>Rotary Sidewall Coring Service: </a:t>
            </a:r>
            <a:r>
              <a:rPr lang="en-US" sz="3200" dirty="0" err="1" smtClean="0">
                <a:solidFill>
                  <a:schemeClr val="bg1"/>
                </a:solidFill>
                <a:latin typeface="Arial" charset="0"/>
                <a:ea typeface="ＭＳ Ｐゴシック" pitchFamily="34" charset="-128"/>
              </a:rPr>
              <a:t>MaxCOR</a:t>
            </a:r>
            <a:r>
              <a:rPr lang="en-US" sz="3200" baseline="30000" dirty="0" err="1" smtClean="0">
                <a:solidFill>
                  <a:schemeClr val="bg1"/>
                </a:solidFill>
                <a:latin typeface="Arial" charset="0"/>
                <a:ea typeface="ＭＳ Ｐゴシック" pitchFamily="34" charset="-128"/>
              </a:rPr>
              <a:t>TM</a:t>
            </a:r>
            <a:endParaRPr lang="en-US" sz="3200" dirty="0" smtClean="0">
              <a:solidFill>
                <a:schemeClr val="bg1"/>
              </a:solidFill>
              <a:latin typeface="Arial" charset="0"/>
              <a:ea typeface="ＭＳ Ｐゴシック" pitchFamily="34" charset="-128"/>
            </a:endParaRPr>
          </a:p>
        </p:txBody>
      </p:sp>
      <p:pic>
        <p:nvPicPr>
          <p:cNvPr id="58371" name="Picture 2" descr="D:\Documents and Settings\bartgra\My Documents\2-MARKETING\CORING\PowerCOR_1.5\Photos\IMG_0051.JPG"/>
          <p:cNvPicPr>
            <a:picLocks noChangeAspect="1" noChangeArrowheads="1"/>
          </p:cNvPicPr>
          <p:nvPr/>
        </p:nvPicPr>
        <p:blipFill>
          <a:blip r:embed="rId3"/>
          <a:srcRect/>
          <a:stretch>
            <a:fillRect/>
          </a:stretch>
        </p:blipFill>
        <p:spPr bwMode="auto">
          <a:xfrm>
            <a:off x="565150" y="1484313"/>
            <a:ext cx="3497263" cy="4464050"/>
          </a:xfrm>
          <a:prstGeom prst="rect">
            <a:avLst/>
          </a:prstGeom>
          <a:noFill/>
          <a:ln w="28575">
            <a:solidFill>
              <a:schemeClr val="tx1"/>
            </a:solidFill>
            <a:miter lim="800000"/>
            <a:headEnd/>
            <a:tailEnd/>
          </a:ln>
        </p:spPr>
      </p:pic>
      <p:sp>
        <p:nvSpPr>
          <p:cNvPr id="58372" name="Text Box 8"/>
          <p:cNvSpPr txBox="1">
            <a:spLocks noChangeArrowheads="1"/>
          </p:cNvSpPr>
          <p:nvPr/>
        </p:nvSpPr>
        <p:spPr bwMode="auto">
          <a:xfrm>
            <a:off x="2464980" y="6010275"/>
            <a:ext cx="1372416" cy="646331"/>
          </a:xfrm>
          <a:prstGeom prst="rect">
            <a:avLst/>
          </a:prstGeom>
          <a:noFill/>
          <a:ln w="9525" algn="ctr">
            <a:noFill/>
            <a:miter lim="800000"/>
            <a:headEnd/>
            <a:tailEnd/>
          </a:ln>
        </p:spPr>
        <p:txBody>
          <a:bodyPr wrap="none">
            <a:spAutoFit/>
          </a:bodyPr>
          <a:lstStyle/>
          <a:p>
            <a:pPr algn="ctr"/>
            <a:r>
              <a:rPr lang="en-US" dirty="0" err="1">
                <a:solidFill>
                  <a:srgbClr val="000000"/>
                </a:solidFill>
              </a:rPr>
              <a:t>MaxCOR</a:t>
            </a:r>
            <a:r>
              <a:rPr lang="en-US" dirty="0">
                <a:solidFill>
                  <a:srgbClr val="000000"/>
                </a:solidFill>
              </a:rPr>
              <a:t>™</a:t>
            </a:r>
          </a:p>
          <a:p>
            <a:pPr algn="ctr"/>
            <a:r>
              <a:rPr lang="en-US" dirty="0" smtClean="0">
                <a:solidFill>
                  <a:srgbClr val="000000"/>
                </a:solidFill>
              </a:rPr>
              <a:t>1.5</a:t>
            </a:r>
            <a:r>
              <a:rPr lang="en-US" dirty="0" smtClean="0">
                <a:solidFill>
                  <a:srgbClr val="000000"/>
                </a:solidFill>
                <a:cs typeface="Arial" charset="0"/>
              </a:rPr>
              <a:t>” </a:t>
            </a:r>
            <a:r>
              <a:rPr lang="en-US" dirty="0" err="1">
                <a:solidFill>
                  <a:srgbClr val="000000"/>
                </a:solidFill>
                <a:cs typeface="Arial" charset="0"/>
              </a:rPr>
              <a:t>dia</a:t>
            </a:r>
            <a:r>
              <a:rPr lang="en-US" dirty="0">
                <a:solidFill>
                  <a:srgbClr val="000000"/>
                </a:solidFill>
                <a:cs typeface="Arial" charset="0"/>
              </a:rPr>
              <a:t> core</a:t>
            </a:r>
          </a:p>
        </p:txBody>
      </p:sp>
      <p:sp>
        <p:nvSpPr>
          <p:cNvPr id="58373" name="Text Box 8"/>
          <p:cNvSpPr txBox="1">
            <a:spLocks noChangeArrowheads="1"/>
          </p:cNvSpPr>
          <p:nvPr/>
        </p:nvSpPr>
        <p:spPr bwMode="auto">
          <a:xfrm>
            <a:off x="716478" y="6010275"/>
            <a:ext cx="1340406" cy="646331"/>
          </a:xfrm>
          <a:prstGeom prst="rect">
            <a:avLst/>
          </a:prstGeom>
          <a:noFill/>
          <a:ln w="9525" algn="ctr">
            <a:noFill/>
            <a:miter lim="800000"/>
            <a:headEnd/>
            <a:tailEnd/>
          </a:ln>
        </p:spPr>
        <p:txBody>
          <a:bodyPr wrap="none">
            <a:spAutoFit/>
          </a:bodyPr>
          <a:lstStyle/>
          <a:p>
            <a:pPr algn="ctr"/>
            <a:r>
              <a:rPr lang="en-US" dirty="0" err="1">
                <a:solidFill>
                  <a:srgbClr val="000000"/>
                </a:solidFill>
              </a:rPr>
              <a:t>PowerCOR</a:t>
            </a:r>
            <a:r>
              <a:rPr lang="en-US" dirty="0">
                <a:solidFill>
                  <a:schemeClr val="bg1"/>
                </a:solidFill>
              </a:rPr>
              <a:t>™</a:t>
            </a:r>
          </a:p>
          <a:p>
            <a:pPr algn="ctr"/>
            <a:r>
              <a:rPr lang="en-US" dirty="0">
                <a:solidFill>
                  <a:srgbClr val="000000"/>
                </a:solidFill>
              </a:rPr>
              <a:t>1” </a:t>
            </a:r>
            <a:r>
              <a:rPr lang="en-US" dirty="0" err="1">
                <a:solidFill>
                  <a:srgbClr val="000000"/>
                </a:solidFill>
              </a:rPr>
              <a:t>dia</a:t>
            </a:r>
            <a:r>
              <a:rPr lang="en-US" dirty="0">
                <a:solidFill>
                  <a:srgbClr val="000000"/>
                </a:solidFill>
              </a:rPr>
              <a:t> core</a:t>
            </a:r>
          </a:p>
        </p:txBody>
      </p:sp>
      <p:sp>
        <p:nvSpPr>
          <p:cNvPr id="9" name="Rectangle 8"/>
          <p:cNvSpPr/>
          <p:nvPr/>
        </p:nvSpPr>
        <p:spPr>
          <a:xfrm>
            <a:off x="4324350" y="2944813"/>
            <a:ext cx="4572000" cy="708025"/>
          </a:xfrm>
          <a:prstGeom prst="rect">
            <a:avLst/>
          </a:prstGeom>
        </p:spPr>
        <p:txBody>
          <a:bodyPr>
            <a:spAutoFit/>
          </a:bodyPr>
          <a:lstStyle/>
          <a:p>
            <a:pPr>
              <a:defRPr/>
            </a:pPr>
            <a:r>
              <a:rPr lang="en-US" sz="2000" dirty="0">
                <a:latin typeface="+mn-lt"/>
              </a:rPr>
              <a:t>Benefits - </a:t>
            </a:r>
            <a:r>
              <a:rPr lang="en-US" sz="2000" i="1" u="sng" dirty="0">
                <a:latin typeface="+mn-lt"/>
              </a:rPr>
              <a:t>more sample volume</a:t>
            </a:r>
            <a:r>
              <a:rPr lang="en-US" sz="2000" i="1" dirty="0">
                <a:latin typeface="+mn-lt"/>
              </a:rPr>
              <a:t> means better lab results when analyzing:</a:t>
            </a:r>
          </a:p>
        </p:txBody>
      </p:sp>
      <p:sp>
        <p:nvSpPr>
          <p:cNvPr id="10" name="TextBox 9"/>
          <p:cNvSpPr txBox="1"/>
          <p:nvPr/>
        </p:nvSpPr>
        <p:spPr>
          <a:xfrm>
            <a:off x="4387849" y="3687762"/>
            <a:ext cx="4152301" cy="2893100"/>
          </a:xfrm>
          <a:prstGeom prst="rect">
            <a:avLst/>
          </a:prstGeom>
          <a:noFill/>
        </p:spPr>
        <p:txBody>
          <a:bodyPr wrap="square">
            <a:spAutoFit/>
          </a:bodyPr>
          <a:lstStyle/>
          <a:p>
            <a:pPr marL="0" lvl="1">
              <a:buClr>
                <a:srgbClr val="0D69AC"/>
              </a:buClr>
              <a:buFont typeface="Arial" charset="0"/>
              <a:buChar char="•"/>
              <a:defRPr/>
            </a:pPr>
            <a:r>
              <a:rPr lang="en-US" dirty="0">
                <a:latin typeface="+mn-lt"/>
              </a:rPr>
              <a:t>  Mechanical properties</a:t>
            </a:r>
          </a:p>
          <a:p>
            <a:pPr marL="0" lvl="1">
              <a:buClr>
                <a:srgbClr val="0D69AC"/>
              </a:buClr>
              <a:buFont typeface="Arial" charset="0"/>
              <a:buChar char="•"/>
              <a:defRPr/>
            </a:pPr>
            <a:r>
              <a:rPr lang="en-US" dirty="0">
                <a:latin typeface="+mn-lt"/>
              </a:rPr>
              <a:t>  Permeability</a:t>
            </a:r>
          </a:p>
          <a:p>
            <a:pPr marL="0" lvl="1">
              <a:buClr>
                <a:srgbClr val="0D69AC"/>
              </a:buClr>
              <a:buFont typeface="Arial" charset="0"/>
              <a:buChar char="•"/>
              <a:defRPr/>
            </a:pPr>
            <a:r>
              <a:rPr lang="en-US" dirty="0">
                <a:latin typeface="+mn-lt"/>
              </a:rPr>
              <a:t>  Capillary pressure</a:t>
            </a:r>
          </a:p>
          <a:p>
            <a:pPr marL="0" lvl="1">
              <a:buClr>
                <a:srgbClr val="0D69AC"/>
              </a:buClr>
              <a:buFont typeface="Arial" charset="0"/>
              <a:buChar char="•"/>
              <a:defRPr/>
            </a:pPr>
            <a:r>
              <a:rPr lang="en-US" dirty="0">
                <a:latin typeface="+mn-lt"/>
              </a:rPr>
              <a:t>  Electrical </a:t>
            </a:r>
            <a:r>
              <a:rPr lang="en-US" dirty="0" smtClean="0">
                <a:latin typeface="+mn-lt"/>
              </a:rPr>
              <a:t>properties</a:t>
            </a:r>
          </a:p>
          <a:p>
            <a:pPr marL="0" lvl="1">
              <a:buClr>
                <a:srgbClr val="0D69AC"/>
              </a:buClr>
              <a:buFont typeface="Arial" charset="0"/>
              <a:buChar char="•"/>
              <a:defRPr/>
            </a:pPr>
            <a:r>
              <a:rPr lang="en-US" dirty="0" smtClean="0">
                <a:latin typeface="+mn-lt"/>
              </a:rPr>
              <a:t>  NMR properties</a:t>
            </a:r>
          </a:p>
          <a:p>
            <a:pPr marL="0" lvl="1">
              <a:buClr>
                <a:srgbClr val="0D69AC"/>
              </a:buClr>
              <a:defRPr/>
            </a:pPr>
            <a:endParaRPr lang="en-US" dirty="0" smtClean="0">
              <a:latin typeface="+mn-lt"/>
            </a:endParaRPr>
          </a:p>
          <a:p>
            <a:pPr marL="173038" lvl="1" indent="-173038">
              <a:buClr>
                <a:srgbClr val="0D69AC"/>
              </a:buClr>
              <a:tabLst>
                <a:tab pos="173038" algn="l"/>
              </a:tabLst>
              <a:defRPr/>
            </a:pPr>
            <a:r>
              <a:rPr lang="en-US" sz="2800" b="1" dirty="0" smtClean="0">
                <a:latin typeface="+mn-lt"/>
              </a:rPr>
              <a:t>“The Alternative to Conventional Coring”</a:t>
            </a:r>
            <a:endParaRPr lang="en-US" sz="2800" b="1" dirty="0">
              <a:latin typeface="+mn-lt"/>
            </a:endParaRPr>
          </a:p>
          <a:p>
            <a:pPr>
              <a:defRPr/>
            </a:pPr>
            <a:endParaRPr lang="en-US" dirty="0">
              <a:solidFill>
                <a:srgbClr val="1464BC"/>
              </a:solidFill>
              <a:latin typeface="Arial" pitchFamily="32" charset="0"/>
            </a:endParaRPr>
          </a:p>
        </p:txBody>
      </p:sp>
      <p:sp>
        <p:nvSpPr>
          <p:cNvPr id="58377" name="Slide Number Placeholder 4"/>
          <p:cNvSpPr>
            <a:spLocks noGrp="1"/>
          </p:cNvSpPr>
          <p:nvPr>
            <p:ph type="sldNum" sz="quarter" idx="11"/>
          </p:nvPr>
        </p:nvSpPr>
        <p:spPr>
          <a:noFill/>
        </p:spPr>
        <p:txBody>
          <a:bodyPr/>
          <a:lstStyle/>
          <a:p>
            <a:fld id="{F343F587-8435-4F40-8D86-315BB2A33108}" type="slidenum">
              <a:rPr lang="en-US" smtClean="0">
                <a:latin typeface="Arial" charset="0"/>
              </a:rPr>
              <a:pPr/>
              <a:t>109</a:t>
            </a:fld>
            <a:endParaRPr lang="en-US" dirty="0" smtClean="0">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1000" fill="hold"/>
                                        <p:tgtEl>
                                          <p:spTgt spid="14338"/>
                                        </p:tgtEl>
                                        <p:attrNameLst>
                                          <p:attrName>ppt_w</p:attrName>
                                        </p:attrNameLst>
                                      </p:cBhvr>
                                      <p:tavLst>
                                        <p:tav tm="0">
                                          <p:val>
                                            <p:strVal val="#ppt_w*0.70"/>
                                          </p:val>
                                        </p:tav>
                                        <p:tav tm="100000">
                                          <p:val>
                                            <p:strVal val="#ppt_w"/>
                                          </p:val>
                                        </p:tav>
                                      </p:tavLst>
                                    </p:anim>
                                    <p:anim calcmode="lin" valueType="num">
                                      <p:cBhvr>
                                        <p:cTn id="8" dur="1000" fill="hold"/>
                                        <p:tgtEl>
                                          <p:spTgt spid="14338"/>
                                        </p:tgtEl>
                                        <p:attrNameLst>
                                          <p:attrName>ppt_h</p:attrName>
                                        </p:attrNameLst>
                                      </p:cBhvr>
                                      <p:tavLst>
                                        <p:tav tm="0">
                                          <p:val>
                                            <p:strVal val="#ppt_h"/>
                                          </p:val>
                                        </p:tav>
                                        <p:tav tm="100000">
                                          <p:val>
                                            <p:strVal val="#ppt_h"/>
                                          </p:val>
                                        </p:tav>
                                      </p:tavLst>
                                    </p:anim>
                                    <p:animEffect transition="in" filter="fade">
                                      <p:cBhvr>
                                        <p:cTn id="9" dur="1000"/>
                                        <p:tgtEl>
                                          <p:spTgt spid="1433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
                                            <p:txEl>
                                              <p:pRg st="6" end="6"/>
                                            </p:txEl>
                                          </p:spTgt>
                                        </p:tgtEl>
                                        <p:attrNameLst>
                                          <p:attrName>style.visibility</p:attrName>
                                        </p:attrNameLst>
                                      </p:cBhvr>
                                      <p:to>
                                        <p:strVal val="visible"/>
                                      </p:to>
                                    </p:set>
                                    <p:anim calcmode="lin" valueType="num">
                                      <p:cBhvr additive="base">
                                        <p:cTn id="14" dur="500" fill="hold"/>
                                        <p:tgtEl>
                                          <p:spTgt spid="10">
                                            <p:txEl>
                                              <p:pRg st="6" end="6"/>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11</a:t>
            </a:fld>
            <a:endParaRPr lang="en-US"/>
          </a:p>
        </p:txBody>
      </p:sp>
      <p:sp>
        <p:nvSpPr>
          <p:cNvPr id="3" name="Rectangle 4"/>
          <p:cNvSpPr txBox="1">
            <a:spLocks noChangeArrowheads="1"/>
          </p:cNvSpPr>
          <p:nvPr/>
        </p:nvSpPr>
        <p:spPr>
          <a:xfrm>
            <a:off x="0" y="76200"/>
            <a:ext cx="9144000" cy="609600"/>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charset="0"/>
                <a:ea typeface="Arial" charset="0"/>
                <a:cs typeface="Arial" charset="0"/>
              </a:rPr>
              <a:t>Opportunity: Global Shale Plays</a:t>
            </a:r>
          </a:p>
        </p:txBody>
      </p:sp>
      <p:pic>
        <p:nvPicPr>
          <p:cNvPr id="4" name="Picture 3"/>
          <p:cNvPicPr>
            <a:picLocks noChangeAspect="1"/>
          </p:cNvPicPr>
          <p:nvPr/>
        </p:nvPicPr>
        <p:blipFill>
          <a:blip r:embed="rId2"/>
          <a:srcRect/>
          <a:stretch>
            <a:fillRect/>
          </a:stretch>
        </p:blipFill>
        <p:spPr bwMode="auto">
          <a:xfrm>
            <a:off x="-53975" y="923843"/>
            <a:ext cx="9245600" cy="5073650"/>
          </a:xfrm>
          <a:prstGeom prst="rect">
            <a:avLst/>
          </a:prstGeom>
          <a:noFill/>
          <a:ln w="9525">
            <a:noFill/>
            <a:miter lim="800000"/>
            <a:headEnd/>
            <a:tailEnd/>
          </a:ln>
        </p:spPr>
      </p:pic>
      <p:sp>
        <p:nvSpPr>
          <p:cNvPr id="5" name="TextBox 4"/>
          <p:cNvSpPr txBox="1">
            <a:spLocks noChangeArrowheads="1"/>
          </p:cNvSpPr>
          <p:nvPr/>
        </p:nvSpPr>
        <p:spPr bwMode="auto">
          <a:xfrm>
            <a:off x="2564687" y="5910648"/>
            <a:ext cx="4778375" cy="1016000"/>
          </a:xfrm>
          <a:prstGeom prst="rect">
            <a:avLst/>
          </a:prstGeom>
          <a:noFill/>
          <a:ln w="9525">
            <a:noFill/>
            <a:miter lim="800000"/>
            <a:headEnd/>
            <a:tailEnd/>
          </a:ln>
        </p:spPr>
        <p:txBody>
          <a:bodyPr wrap="none">
            <a:prstTxWarp prst="textNoShape">
              <a:avLst/>
            </a:prstTxWarp>
            <a:spAutoFit/>
          </a:bodyPr>
          <a:lstStyle/>
          <a:p>
            <a:pPr algn="ctr"/>
            <a:r>
              <a:rPr lang="en-US" sz="2000" dirty="0">
                <a:latin typeface="Arial" charset="0"/>
                <a:ea typeface="Arial" charset="0"/>
                <a:cs typeface="Arial" charset="0"/>
              </a:rPr>
              <a:t>~22,600 TCF of Recoverable Reserves</a:t>
            </a:r>
          </a:p>
          <a:p>
            <a:pPr algn="ctr"/>
            <a:r>
              <a:rPr lang="en-US" sz="2000" dirty="0">
                <a:latin typeface="Arial" charset="0"/>
                <a:ea typeface="Arial" charset="0"/>
                <a:cs typeface="Arial" charset="0"/>
              </a:rPr>
              <a:t>6600 TCF from Shale (40%)</a:t>
            </a:r>
          </a:p>
          <a:p>
            <a:pPr algn="ctr"/>
            <a:r>
              <a:rPr lang="en-US" sz="2000" dirty="0">
                <a:latin typeface="Arial" charset="0"/>
                <a:ea typeface="Arial" charset="0"/>
                <a:cs typeface="Arial" charset="0"/>
              </a:rPr>
              <a:t>Current use ~160 TCF/year</a:t>
            </a:r>
          </a:p>
        </p:txBody>
      </p:sp>
      <p:sp>
        <p:nvSpPr>
          <p:cNvPr id="6" name="TextBox 5"/>
          <p:cNvSpPr txBox="1"/>
          <p:nvPr/>
        </p:nvSpPr>
        <p:spPr>
          <a:xfrm>
            <a:off x="5422900" y="1155700"/>
            <a:ext cx="3133640" cy="923330"/>
          </a:xfrm>
          <a:prstGeom prst="rect">
            <a:avLst/>
          </a:prstGeom>
          <a:solidFill>
            <a:schemeClr val="bg1"/>
          </a:solidFill>
        </p:spPr>
        <p:txBody>
          <a:bodyPr wrap="none" rtlCol="0">
            <a:spAutoFit/>
          </a:bodyPr>
          <a:lstStyle/>
          <a:p>
            <a:r>
              <a:rPr lang="en-US" dirty="0" smtClean="0"/>
              <a:t>Major Reassessments Reported </a:t>
            </a:r>
          </a:p>
          <a:p>
            <a:r>
              <a:rPr lang="en-US" dirty="0" smtClean="0"/>
              <a:t>In England, Argentina and </a:t>
            </a:r>
          </a:p>
          <a:p>
            <a:r>
              <a:rPr lang="en-US" dirty="0" smtClean="0"/>
              <a:t>Bengal Province</a:t>
            </a:r>
            <a:endParaRPr lang="en-US" dirty="0"/>
          </a:p>
        </p:txBody>
      </p:sp>
      <p:cxnSp>
        <p:nvCxnSpPr>
          <p:cNvPr id="9" name="Straight Arrow Connector 8"/>
          <p:cNvCxnSpPr/>
          <p:nvPr/>
        </p:nvCxnSpPr>
        <p:spPr>
          <a:xfrm rot="16200000" flipH="1">
            <a:off x="6274347" y="2245984"/>
            <a:ext cx="1169769" cy="789862"/>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10800000" flipV="1">
            <a:off x="4902203" y="1725829"/>
            <a:ext cx="495298" cy="483973"/>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rot="10800000" flipV="1">
            <a:off x="3111500" y="2120215"/>
            <a:ext cx="2806698" cy="2742523"/>
          </a:xfrm>
          <a:prstGeom prst="straightConnector1">
            <a:avLst/>
          </a:prstGeom>
          <a:ln w="38100" cap="flat" cmpd="sng" algn="ctr">
            <a:solidFill>
              <a:schemeClr val="tx1"/>
            </a:solidFill>
            <a:prstDash val="solid"/>
            <a:round/>
            <a:headEnd type="none" w="med" len="med"/>
            <a:tailEnd type="arrow"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8211" name="Picture 3" descr="release barnett"/>
          <p:cNvPicPr>
            <a:picLocks noGrp="1" noChangeAspect="1" noChangeArrowheads="1"/>
          </p:cNvPicPr>
          <p:nvPr>
            <p:ph sz="half" idx="2"/>
          </p:nvPr>
        </p:nvPicPr>
        <p:blipFill>
          <a:blip r:embed="rId2" cstate="screen"/>
          <a:srcRect/>
          <a:stretch>
            <a:fillRect/>
          </a:stretch>
        </p:blipFill>
        <p:spPr>
          <a:xfrm>
            <a:off x="484761" y="1133374"/>
            <a:ext cx="7200900" cy="4449762"/>
          </a:xfrm>
          <a:effectLst/>
        </p:spPr>
      </p:pic>
      <p:sp>
        <p:nvSpPr>
          <p:cNvPr id="478212" name="Rectangle 4"/>
          <p:cNvSpPr>
            <a:spLocks noChangeArrowheads="1"/>
          </p:cNvSpPr>
          <p:nvPr/>
        </p:nvSpPr>
        <p:spPr bwMode="auto">
          <a:xfrm>
            <a:off x="4346643" y="928992"/>
            <a:ext cx="1452563" cy="276225"/>
          </a:xfrm>
          <a:prstGeom prst="rect">
            <a:avLst/>
          </a:prstGeom>
          <a:solidFill>
            <a:srgbClr val="FFCC00"/>
          </a:solidFill>
          <a:ln w="9525" algn="ctr">
            <a:solidFill>
              <a:schemeClr val="bg1">
                <a:lumMod val="65000"/>
              </a:schemeClr>
            </a:solidFill>
            <a:miter lim="800000"/>
            <a:headEnd/>
            <a:tailEnd/>
          </a:ln>
          <a:effectLst/>
        </p:spPr>
        <p:txBody>
          <a:bodyPr wrap="none">
            <a:spAutoFit/>
          </a:bodyPr>
          <a:lstStyle/>
          <a:p>
            <a:pPr>
              <a:defRPr/>
            </a:pPr>
            <a:r>
              <a:rPr lang="en-US" sz="1200" b="1" dirty="0">
                <a:latin typeface="+mn-lt"/>
              </a:rPr>
              <a:t>Shale </a:t>
            </a:r>
            <a:r>
              <a:rPr lang="en-US" sz="1200" b="1" dirty="0" err="1">
                <a:latin typeface="+mn-lt"/>
              </a:rPr>
              <a:t>lithofacies</a:t>
            </a:r>
            <a:endParaRPr lang="en-US" sz="1200" b="1" dirty="0">
              <a:latin typeface="+mn-lt"/>
            </a:endParaRPr>
          </a:p>
        </p:txBody>
      </p:sp>
      <p:sp>
        <p:nvSpPr>
          <p:cNvPr id="57347" name="Line 5"/>
          <p:cNvSpPr>
            <a:spLocks noChangeShapeType="1"/>
          </p:cNvSpPr>
          <p:nvPr/>
        </p:nvSpPr>
        <p:spPr bwMode="auto">
          <a:xfrm flipH="1">
            <a:off x="7840494" y="935475"/>
            <a:ext cx="8106" cy="971145"/>
          </a:xfrm>
          <a:prstGeom prst="line">
            <a:avLst/>
          </a:prstGeom>
          <a:noFill/>
          <a:ln w="38100">
            <a:solidFill>
              <a:schemeClr val="tx1"/>
            </a:solidFill>
            <a:round/>
            <a:headEnd/>
            <a:tailEnd type="triangle" w="lg" len="lg"/>
          </a:ln>
        </p:spPr>
        <p:txBody>
          <a:bodyPr wrap="square">
            <a:spAutoFit/>
          </a:bodyPr>
          <a:lstStyle/>
          <a:p>
            <a:endParaRPr lang="en-US"/>
          </a:p>
        </p:txBody>
      </p:sp>
      <p:sp>
        <p:nvSpPr>
          <p:cNvPr id="57348" name="Text Box 6"/>
          <p:cNvSpPr txBox="1">
            <a:spLocks noChangeArrowheads="1"/>
          </p:cNvSpPr>
          <p:nvPr/>
        </p:nvSpPr>
        <p:spPr bwMode="auto">
          <a:xfrm>
            <a:off x="7733489" y="1974714"/>
            <a:ext cx="228600" cy="457200"/>
          </a:xfrm>
          <a:prstGeom prst="rect">
            <a:avLst/>
          </a:prstGeom>
          <a:solidFill>
            <a:srgbClr val="00FF00"/>
          </a:solidFill>
          <a:ln w="9525" algn="ctr">
            <a:noFill/>
            <a:miter lim="800000"/>
            <a:headEnd/>
            <a:tailEnd/>
          </a:ln>
        </p:spPr>
        <p:txBody>
          <a:bodyPr>
            <a:spAutoFit/>
          </a:bodyPr>
          <a:lstStyle/>
          <a:p>
            <a:endParaRPr lang="en-US" sz="2400"/>
          </a:p>
        </p:txBody>
      </p:sp>
      <p:sp>
        <p:nvSpPr>
          <p:cNvPr id="478215" name="Text Box 7"/>
          <p:cNvSpPr txBox="1">
            <a:spLocks noChangeArrowheads="1"/>
          </p:cNvSpPr>
          <p:nvPr/>
        </p:nvSpPr>
        <p:spPr bwMode="auto">
          <a:xfrm>
            <a:off x="6705600" y="714375"/>
            <a:ext cx="2084388" cy="276225"/>
          </a:xfrm>
          <a:prstGeom prst="rect">
            <a:avLst/>
          </a:prstGeom>
          <a:solidFill>
            <a:srgbClr val="FFCC00"/>
          </a:solidFill>
          <a:ln w="9525" algn="ctr">
            <a:solidFill>
              <a:schemeClr val="bg1">
                <a:lumMod val="65000"/>
              </a:schemeClr>
            </a:solidFill>
            <a:miter lim="800000"/>
            <a:headEnd/>
            <a:tailEnd/>
          </a:ln>
          <a:effectLst/>
        </p:spPr>
        <p:txBody>
          <a:bodyPr wrap="none">
            <a:spAutoFit/>
          </a:bodyPr>
          <a:lstStyle/>
          <a:p>
            <a:pPr>
              <a:defRPr/>
            </a:pPr>
            <a:r>
              <a:rPr lang="en-US" sz="1200" b="1" dirty="0">
                <a:latin typeface="+mn-lt"/>
              </a:rPr>
              <a:t>Optimal Lateral Location</a:t>
            </a:r>
          </a:p>
        </p:txBody>
      </p:sp>
      <p:sp>
        <p:nvSpPr>
          <p:cNvPr id="57350" name="Line 8"/>
          <p:cNvSpPr>
            <a:spLocks noChangeShapeType="1"/>
          </p:cNvSpPr>
          <p:nvPr/>
        </p:nvSpPr>
        <p:spPr bwMode="auto">
          <a:xfrm>
            <a:off x="5726349" y="1013297"/>
            <a:ext cx="685800" cy="228600"/>
          </a:xfrm>
          <a:prstGeom prst="line">
            <a:avLst/>
          </a:prstGeom>
          <a:noFill/>
          <a:ln w="38100">
            <a:solidFill>
              <a:schemeClr val="tx1"/>
            </a:solidFill>
            <a:round/>
            <a:headEnd/>
            <a:tailEnd type="triangle" w="lg" len="lg"/>
          </a:ln>
        </p:spPr>
        <p:txBody>
          <a:bodyPr>
            <a:spAutoFit/>
          </a:bodyPr>
          <a:lstStyle/>
          <a:p>
            <a:endParaRPr lang="en-US"/>
          </a:p>
        </p:txBody>
      </p:sp>
      <p:pic>
        <p:nvPicPr>
          <p:cNvPr id="478217" name="Picture 9"/>
          <p:cNvPicPr>
            <a:picLocks noChangeAspect="1" noChangeArrowheads="1"/>
          </p:cNvPicPr>
          <p:nvPr/>
        </p:nvPicPr>
        <p:blipFill>
          <a:blip r:embed="rId3" cstate="screen"/>
          <a:srcRect/>
          <a:stretch>
            <a:fillRect/>
          </a:stretch>
        </p:blipFill>
        <p:spPr bwMode="auto">
          <a:xfrm>
            <a:off x="484559" y="5446577"/>
            <a:ext cx="5267325" cy="1243012"/>
          </a:xfrm>
          <a:prstGeom prst="rect">
            <a:avLst/>
          </a:prstGeom>
          <a:noFill/>
          <a:ln w="9525" algn="ctr">
            <a:noFill/>
            <a:miter lim="800000"/>
            <a:headEnd/>
            <a:tailEnd/>
          </a:ln>
          <a:effectLst/>
        </p:spPr>
      </p:pic>
      <p:sp>
        <p:nvSpPr>
          <p:cNvPr id="478218" name="Text Box 10"/>
          <p:cNvSpPr txBox="1">
            <a:spLocks noChangeArrowheads="1"/>
          </p:cNvSpPr>
          <p:nvPr/>
        </p:nvSpPr>
        <p:spPr bwMode="auto">
          <a:xfrm>
            <a:off x="4267200" y="4038600"/>
            <a:ext cx="838200" cy="1006475"/>
          </a:xfrm>
          <a:prstGeom prst="rect">
            <a:avLst/>
          </a:prstGeom>
          <a:solidFill>
            <a:srgbClr val="FF9966"/>
          </a:solidFill>
          <a:ln w="9525">
            <a:solidFill>
              <a:schemeClr val="bg1">
                <a:lumMod val="65000"/>
              </a:schemeClr>
            </a:solidFill>
            <a:miter lim="800000"/>
            <a:headEnd/>
            <a:tailEnd/>
          </a:ln>
          <a:effectLst/>
        </p:spPr>
        <p:txBody>
          <a:bodyPr>
            <a:spAutoFit/>
          </a:bodyPr>
          <a:lstStyle/>
          <a:p>
            <a:pPr algn="ctr">
              <a:spcBef>
                <a:spcPct val="50000"/>
              </a:spcBef>
              <a:defRPr/>
            </a:pPr>
            <a:r>
              <a:rPr lang="en-US" sz="1000" dirty="0"/>
              <a:t>Fracture Barriers-Highest Minimum Horizontal Stress</a:t>
            </a:r>
          </a:p>
        </p:txBody>
      </p:sp>
      <p:sp>
        <p:nvSpPr>
          <p:cNvPr id="478219" name="Text Box 11"/>
          <p:cNvSpPr txBox="1">
            <a:spLocks noChangeArrowheads="1"/>
          </p:cNvSpPr>
          <p:nvPr/>
        </p:nvSpPr>
        <p:spPr bwMode="auto">
          <a:xfrm>
            <a:off x="3715966" y="1447800"/>
            <a:ext cx="932234" cy="2124075"/>
          </a:xfrm>
          <a:prstGeom prst="rect">
            <a:avLst/>
          </a:prstGeom>
          <a:solidFill>
            <a:srgbClr val="66FF99"/>
          </a:solidFill>
          <a:ln w="9525">
            <a:solidFill>
              <a:schemeClr val="bg1">
                <a:lumMod val="65000"/>
              </a:schemeClr>
            </a:solidFill>
            <a:miter lim="800000"/>
            <a:headEnd/>
            <a:tailEnd/>
          </a:ln>
          <a:effectLst/>
        </p:spPr>
        <p:txBody>
          <a:bodyPr wrap="square">
            <a:spAutoFit/>
          </a:bodyPr>
          <a:lstStyle/>
          <a:p>
            <a:pPr algn="ctr">
              <a:spcBef>
                <a:spcPct val="50000"/>
              </a:spcBef>
              <a:defRPr/>
            </a:pPr>
            <a:r>
              <a:rPr lang="en-US" sz="1200" dirty="0">
                <a:latin typeface="+mn-lt"/>
              </a:rPr>
              <a:t>Favorable Fracture Zones or Intervals for Horizontal Drilling- Lowest Minimum Horizontal Stress</a:t>
            </a:r>
          </a:p>
        </p:txBody>
      </p:sp>
      <p:sp>
        <p:nvSpPr>
          <p:cNvPr id="478220" name="Line 12"/>
          <p:cNvSpPr>
            <a:spLocks noChangeShapeType="1"/>
          </p:cNvSpPr>
          <p:nvPr/>
        </p:nvSpPr>
        <p:spPr bwMode="auto">
          <a:xfrm flipV="1">
            <a:off x="4666034" y="2062264"/>
            <a:ext cx="1977957" cy="282102"/>
          </a:xfrm>
          <a:prstGeom prst="line">
            <a:avLst/>
          </a:prstGeom>
          <a:noFill/>
          <a:ln w="57150">
            <a:solidFill>
              <a:schemeClr val="tx1"/>
            </a:solidFill>
            <a:round/>
            <a:headEnd/>
            <a:tailEnd type="triangle" w="med" len="med"/>
          </a:ln>
        </p:spPr>
        <p:txBody>
          <a:bodyPr wrap="square">
            <a:spAutoFit/>
          </a:bodyPr>
          <a:lstStyle/>
          <a:p>
            <a:endParaRPr lang="en-US"/>
          </a:p>
        </p:txBody>
      </p:sp>
      <p:sp>
        <p:nvSpPr>
          <p:cNvPr id="478221" name="Line 13"/>
          <p:cNvSpPr>
            <a:spLocks noChangeShapeType="1"/>
          </p:cNvSpPr>
          <p:nvPr/>
        </p:nvSpPr>
        <p:spPr bwMode="auto">
          <a:xfrm>
            <a:off x="5097294" y="4513634"/>
            <a:ext cx="1643974" cy="622570"/>
          </a:xfrm>
          <a:prstGeom prst="line">
            <a:avLst/>
          </a:prstGeom>
          <a:noFill/>
          <a:ln w="57150">
            <a:solidFill>
              <a:schemeClr val="tx1"/>
            </a:solidFill>
            <a:round/>
            <a:headEnd/>
            <a:tailEnd type="triangle" w="med" len="med"/>
          </a:ln>
        </p:spPr>
        <p:txBody>
          <a:bodyPr wrap="square">
            <a:spAutoFit/>
          </a:bodyPr>
          <a:lstStyle/>
          <a:p>
            <a:endParaRPr lang="en-US"/>
          </a:p>
        </p:txBody>
      </p:sp>
      <p:sp>
        <p:nvSpPr>
          <p:cNvPr id="21" name="Rectangle 2"/>
          <p:cNvSpPr txBox="1">
            <a:spLocks/>
          </p:cNvSpPr>
          <p:nvPr/>
        </p:nvSpPr>
        <p:spPr bwMode="auto">
          <a:xfrm>
            <a:off x="745922" y="235085"/>
            <a:ext cx="8229600" cy="814388"/>
          </a:xfrm>
          <a:prstGeom prst="rect">
            <a:avLst/>
          </a:prstGeom>
          <a:noFill/>
          <a:ln w="9525">
            <a:noFill/>
            <a:miter lim="800000"/>
            <a:headEnd/>
            <a:tailEnd/>
          </a:ln>
        </p:spPr>
        <p:txBody>
          <a:bodyPr anchor="ctr"/>
          <a:lstStyle/>
          <a:p>
            <a:pPr>
              <a:defRPr/>
            </a:pPr>
            <a:r>
              <a:rPr lang="en-US" sz="2400" kern="0" dirty="0" smtClean="0">
                <a:solidFill>
                  <a:srgbClr val="FFFFFF"/>
                </a:solidFill>
                <a:latin typeface="Calibri"/>
                <a:ea typeface="ＭＳ Ｐゴシック" pitchFamily="-109" charset="-128"/>
              </a:rPr>
              <a:t>Barnett Shale Integrated Shale Evaluation </a:t>
            </a:r>
            <a:r>
              <a:rPr lang="en-US" sz="3000" kern="0" dirty="0" smtClean="0">
                <a:solidFill>
                  <a:srgbClr val="003EA3"/>
                </a:solidFill>
                <a:latin typeface="+mj-lt"/>
                <a:ea typeface="+mj-ea"/>
                <a:cs typeface="+mj-cs"/>
              </a:rPr>
              <a:t> </a:t>
            </a:r>
            <a:endParaRPr lang="en-US" sz="3000" kern="0" dirty="0">
              <a:solidFill>
                <a:srgbClr val="003EA3"/>
              </a:solidFill>
              <a:latin typeface="+mj-lt"/>
              <a:ea typeface="+mj-ea"/>
              <a:cs typeface="+mj-cs"/>
            </a:endParaRPr>
          </a:p>
        </p:txBody>
      </p:sp>
      <p:sp>
        <p:nvSpPr>
          <p:cNvPr id="14" name="TextBox 13"/>
          <p:cNvSpPr txBox="1"/>
          <p:nvPr/>
        </p:nvSpPr>
        <p:spPr>
          <a:xfrm>
            <a:off x="628649" y="6638925"/>
            <a:ext cx="5248275" cy="400110"/>
          </a:xfrm>
          <a:prstGeom prst="rect">
            <a:avLst/>
          </a:prstGeom>
          <a:noFill/>
        </p:spPr>
        <p:txBody>
          <a:bodyPr wrap="square" rtlCol="0">
            <a:spAutoFit/>
          </a:bodyPr>
          <a:lstStyle/>
          <a:p>
            <a:r>
              <a:rPr lang="en-US" sz="1000" b="1" dirty="0" smtClean="0"/>
              <a:t>GR                Resist      Porosity               NMR                   </a:t>
            </a:r>
            <a:r>
              <a:rPr lang="en-US" sz="1000" b="1" dirty="0" err="1" smtClean="0"/>
              <a:t>S</a:t>
            </a:r>
            <a:r>
              <a:rPr lang="en-US" sz="1000" b="1" baseline="-25000" dirty="0" err="1" smtClean="0"/>
              <a:t>w</a:t>
            </a:r>
            <a:r>
              <a:rPr lang="en-US" sz="1000" b="1" dirty="0" smtClean="0"/>
              <a:t>        TOC    GIP	Stress      </a:t>
            </a:r>
          </a:p>
          <a:p>
            <a:endParaRPr lang="en-US" sz="1000" b="1" dirty="0"/>
          </a:p>
        </p:txBody>
      </p:sp>
      <p:sp>
        <p:nvSpPr>
          <p:cNvPr id="15" name="TextBox 14"/>
          <p:cNvSpPr txBox="1"/>
          <p:nvPr/>
        </p:nvSpPr>
        <p:spPr>
          <a:xfrm>
            <a:off x="6838949" y="5372100"/>
            <a:ext cx="866775" cy="553998"/>
          </a:xfrm>
          <a:prstGeom prst="rect">
            <a:avLst/>
          </a:prstGeom>
          <a:noFill/>
        </p:spPr>
        <p:txBody>
          <a:bodyPr wrap="square" rtlCol="0">
            <a:spAutoFit/>
          </a:bodyPr>
          <a:lstStyle/>
          <a:p>
            <a:r>
              <a:rPr lang="en-US" sz="1000" dirty="0" smtClean="0"/>
              <a:t>   </a:t>
            </a:r>
            <a:r>
              <a:rPr lang="en-US" sz="1000" b="1" dirty="0" smtClean="0"/>
              <a:t>Mineralogy</a:t>
            </a:r>
          </a:p>
          <a:p>
            <a:r>
              <a:rPr lang="en-US" sz="1000" b="1" dirty="0" smtClean="0"/>
              <a:t>      </a:t>
            </a:r>
            <a:r>
              <a:rPr lang="en-US" sz="1000" b="1" dirty="0" err="1" smtClean="0"/>
              <a:t>FleX</a:t>
            </a:r>
            <a:endParaRPr lang="en-US" sz="1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82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82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782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82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782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73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P spid="57348" grpId="0" animBg="1"/>
      <p:bldP spid="478215" grpId="0" animBg="1"/>
      <p:bldP spid="478218" grpId="0" animBg="1"/>
      <p:bldP spid="478219" grpId="0" animBg="1"/>
      <p:bldP spid="478220" grpId="0" animBg="1"/>
      <p:bldP spid="478221" grpId="0" animBg="1"/>
    </p:bldLst>
  </p:timing>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541338" y="352425"/>
            <a:ext cx="8602662" cy="835025"/>
          </a:xfrm>
        </p:spPr>
        <p:txBody>
          <a:bodyPr>
            <a:normAutofit fontScale="90000"/>
          </a:bodyPr>
          <a:lstStyle/>
          <a:p>
            <a:pPr eaLnBrk="1" hangingPunct="1"/>
            <a:r>
              <a:rPr lang="en-US" sz="3200" dirty="0" smtClean="0">
                <a:solidFill>
                  <a:srgbClr val="FFFFFF"/>
                </a:solidFill>
                <a:latin typeface="Arial"/>
                <a:cs typeface="Arial"/>
              </a:rPr>
              <a:t>Logging While Drilling (LWD) – BHI “</a:t>
            </a:r>
            <a:r>
              <a:rPr lang="en-US" sz="3200" dirty="0" err="1" smtClean="0">
                <a:solidFill>
                  <a:srgbClr val="FFFFFF"/>
                </a:solidFill>
                <a:latin typeface="Arial"/>
                <a:cs typeface="Arial"/>
              </a:rPr>
              <a:t>Trak</a:t>
            </a:r>
            <a:r>
              <a:rPr lang="en-US" sz="3200" dirty="0" smtClean="0">
                <a:solidFill>
                  <a:srgbClr val="FFFFFF"/>
                </a:solidFill>
                <a:latin typeface="Arial"/>
                <a:cs typeface="Arial"/>
              </a:rPr>
              <a:t>” Family</a:t>
            </a:r>
          </a:p>
        </p:txBody>
      </p:sp>
      <p:sp>
        <p:nvSpPr>
          <p:cNvPr id="14339" name="Rectangle 3"/>
          <p:cNvSpPr>
            <a:spLocks noGrp="1" noChangeArrowheads="1"/>
          </p:cNvSpPr>
          <p:nvPr>
            <p:ph idx="1"/>
          </p:nvPr>
        </p:nvSpPr>
        <p:spPr>
          <a:xfrm>
            <a:off x="228600" y="1570037"/>
            <a:ext cx="5887528" cy="4678363"/>
          </a:xfrm>
        </p:spPr>
        <p:txBody>
          <a:bodyPr>
            <a:normAutofit fontScale="85000" lnSpcReduction="10000"/>
          </a:bodyPr>
          <a:lstStyle/>
          <a:p>
            <a:pPr eaLnBrk="1" hangingPunct="1"/>
            <a:r>
              <a:rPr lang="en-US" dirty="0" err="1" smtClean="0"/>
              <a:t>OnTrak</a:t>
            </a:r>
            <a:r>
              <a:rPr lang="en-US" baseline="30000" dirty="0" smtClean="0"/>
              <a:t>™ </a:t>
            </a:r>
            <a:r>
              <a:rPr lang="en-US" dirty="0" smtClean="0"/>
              <a:t>MWD </a:t>
            </a:r>
          </a:p>
          <a:p>
            <a:pPr eaLnBrk="1" hangingPunct="1"/>
            <a:r>
              <a:rPr lang="en-US" b="1" dirty="0" smtClean="0">
                <a:solidFill>
                  <a:srgbClr val="FF0000"/>
                </a:solidFill>
              </a:rPr>
              <a:t>AziTrak</a:t>
            </a:r>
            <a:r>
              <a:rPr lang="en-US" b="1" baseline="30000" dirty="0" smtClean="0">
                <a:solidFill>
                  <a:srgbClr val="FF0000"/>
                </a:solidFill>
              </a:rPr>
              <a:t>™</a:t>
            </a:r>
            <a:r>
              <a:rPr lang="en-US" b="1" dirty="0" smtClean="0">
                <a:solidFill>
                  <a:srgbClr val="FF0000"/>
                </a:solidFill>
              </a:rPr>
              <a:t> Deep Azimuthal Resistivity</a:t>
            </a:r>
          </a:p>
          <a:p>
            <a:pPr eaLnBrk="1" hangingPunct="1"/>
            <a:r>
              <a:rPr lang="en-US" dirty="0" err="1" smtClean="0"/>
              <a:t>LithoTrak</a:t>
            </a:r>
            <a:r>
              <a:rPr lang="en-US" baseline="30000" dirty="0" smtClean="0"/>
              <a:t>™</a:t>
            </a:r>
            <a:r>
              <a:rPr lang="en-US" dirty="0" smtClean="0"/>
              <a:t> LWD porosity </a:t>
            </a:r>
          </a:p>
          <a:p>
            <a:pPr eaLnBrk="1" hangingPunct="1"/>
            <a:r>
              <a:rPr lang="en-US" dirty="0" err="1" smtClean="0"/>
              <a:t>SoundTrak</a:t>
            </a:r>
            <a:r>
              <a:rPr lang="en-US" baseline="30000" dirty="0" smtClean="0"/>
              <a:t>™</a:t>
            </a:r>
            <a:r>
              <a:rPr lang="en-US" dirty="0" smtClean="0"/>
              <a:t> LWD acoustic</a:t>
            </a:r>
          </a:p>
          <a:p>
            <a:pPr eaLnBrk="1" hangingPunct="1"/>
            <a:r>
              <a:rPr lang="en-US" dirty="0" err="1" smtClean="0"/>
              <a:t>TesTrak</a:t>
            </a:r>
            <a:r>
              <a:rPr lang="en-US" baseline="30000" dirty="0" smtClean="0"/>
              <a:t>™</a:t>
            </a:r>
            <a:r>
              <a:rPr lang="en-US" dirty="0" smtClean="0"/>
              <a:t> real-time formation pressure</a:t>
            </a:r>
          </a:p>
          <a:p>
            <a:pPr eaLnBrk="1" hangingPunct="1"/>
            <a:r>
              <a:rPr lang="en-US" b="1" dirty="0" smtClean="0">
                <a:solidFill>
                  <a:srgbClr val="FF0000"/>
                </a:solidFill>
              </a:rPr>
              <a:t>StarTrak</a:t>
            </a:r>
            <a:r>
              <a:rPr lang="en-US" b="1" baseline="30000" dirty="0" smtClean="0">
                <a:solidFill>
                  <a:srgbClr val="FF0000"/>
                </a:solidFill>
              </a:rPr>
              <a:t>™</a:t>
            </a:r>
            <a:r>
              <a:rPr lang="en-US" b="1" dirty="0" smtClean="0">
                <a:solidFill>
                  <a:srgbClr val="FF0000"/>
                </a:solidFill>
              </a:rPr>
              <a:t> imaging services</a:t>
            </a:r>
          </a:p>
          <a:p>
            <a:pPr eaLnBrk="1" hangingPunct="1"/>
            <a:r>
              <a:rPr lang="nb-NO" dirty="0" smtClean="0"/>
              <a:t>ZoneTrak</a:t>
            </a:r>
            <a:r>
              <a:rPr lang="en-US" baseline="30000" dirty="0" smtClean="0"/>
              <a:t>™ </a:t>
            </a:r>
            <a:r>
              <a:rPr lang="en-US" dirty="0" smtClean="0"/>
              <a:t>Resistivity Near Bit</a:t>
            </a:r>
          </a:p>
          <a:p>
            <a:pPr eaLnBrk="1" hangingPunct="1"/>
            <a:r>
              <a:rPr lang="en-US" dirty="0" smtClean="0"/>
              <a:t>MagTrak</a:t>
            </a:r>
            <a:r>
              <a:rPr lang="en-US" baseline="30000" dirty="0" smtClean="0"/>
              <a:t>™</a:t>
            </a:r>
            <a:r>
              <a:rPr lang="en-US" dirty="0" smtClean="0"/>
              <a:t> LWD magnetic resonance</a:t>
            </a:r>
          </a:p>
          <a:p>
            <a:pPr eaLnBrk="1" hangingPunct="1">
              <a:buFontTx/>
              <a:buNone/>
            </a:pPr>
            <a:endParaRPr lang="en-US" dirty="0" smtClean="0"/>
          </a:p>
        </p:txBody>
      </p:sp>
      <p:pic>
        <p:nvPicPr>
          <p:cNvPr id="14340" name="Picture 4" descr="lithotrak 02"/>
          <p:cNvPicPr>
            <a:picLocks noChangeAspect="1" noChangeArrowheads="1"/>
          </p:cNvPicPr>
          <p:nvPr/>
        </p:nvPicPr>
        <p:blipFill>
          <a:blip r:embed="rId3" cstate="print"/>
          <a:srcRect/>
          <a:stretch>
            <a:fillRect/>
          </a:stretch>
        </p:blipFill>
        <p:spPr bwMode="auto">
          <a:xfrm>
            <a:off x="5994400" y="1371600"/>
            <a:ext cx="3125788" cy="3657600"/>
          </a:xfrm>
          <a:prstGeom prst="rect">
            <a:avLst/>
          </a:prstGeom>
          <a:noFill/>
          <a:ln w="12700">
            <a:solidFill>
              <a:srgbClr val="000000"/>
            </a:solidFill>
            <a:miter lim="800000"/>
            <a:headEnd/>
            <a:tailEnd/>
          </a:ln>
        </p:spPr>
      </p:pic>
      <p:pic>
        <p:nvPicPr>
          <p:cNvPr id="14341" name="Picture 5" descr="testrak 03"/>
          <p:cNvPicPr>
            <a:picLocks noChangeAspect="1" noChangeArrowheads="1"/>
          </p:cNvPicPr>
          <p:nvPr/>
        </p:nvPicPr>
        <p:blipFill>
          <a:blip r:embed="rId4" cstate="print"/>
          <a:srcRect/>
          <a:stretch>
            <a:fillRect/>
          </a:stretch>
        </p:blipFill>
        <p:spPr bwMode="auto">
          <a:xfrm>
            <a:off x="5906219" y="3654725"/>
            <a:ext cx="2413000" cy="2590800"/>
          </a:xfrm>
          <a:prstGeom prst="rect">
            <a:avLst/>
          </a:prstGeom>
          <a:noFill/>
          <a:ln w="127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28407E18-468E-AF49-B9F3-8DEC4ACBFE82}" type="slidenum">
              <a:rPr lang="en-US" smtClean="0"/>
              <a:pPr/>
              <a:t>12</a:t>
            </a:fld>
            <a:endParaRPr lang="en-US" smtClean="0"/>
          </a:p>
        </p:txBody>
      </p:sp>
      <p:sp>
        <p:nvSpPr>
          <p:cNvPr id="22531" name="Rectangle 2"/>
          <p:cNvSpPr>
            <a:spLocks noGrp="1" noChangeArrowheads="1"/>
          </p:cNvSpPr>
          <p:nvPr>
            <p:ph type="title"/>
          </p:nvPr>
        </p:nvSpPr>
        <p:spPr>
          <a:xfrm>
            <a:off x="457200" y="152400"/>
            <a:ext cx="8229600" cy="609600"/>
          </a:xfrm>
        </p:spPr>
        <p:txBody>
          <a:bodyPr/>
          <a:lstStyle/>
          <a:p>
            <a:r>
              <a:rPr lang="en-US" sz="3200">
                <a:latin typeface="Arial" charset="0"/>
                <a:ea typeface="Arial" charset="0"/>
                <a:cs typeface="Arial" charset="0"/>
              </a:rPr>
              <a:t>Air Pollution and Energy Source</a:t>
            </a:r>
            <a:r>
              <a:rPr lang="en-US" sz="3200"/>
              <a:t>*</a:t>
            </a:r>
          </a:p>
        </p:txBody>
      </p:sp>
      <p:graphicFrame>
        <p:nvGraphicFramePr>
          <p:cNvPr id="477187" name="Group 3"/>
          <p:cNvGraphicFramePr>
            <a:graphicFrameLocks noGrp="1"/>
          </p:cNvGraphicFramePr>
          <p:nvPr>
            <p:ph idx="1"/>
          </p:nvPr>
        </p:nvGraphicFramePr>
        <p:xfrm>
          <a:off x="228600" y="1600200"/>
          <a:ext cx="8686800" cy="3960814"/>
        </p:xfrm>
        <a:graphic>
          <a:graphicData uri="http://schemas.openxmlformats.org/drawingml/2006/table">
            <a:tbl>
              <a:tblPr/>
              <a:tblGrid>
                <a:gridCol w="2286000"/>
                <a:gridCol w="2057400"/>
                <a:gridCol w="2171700"/>
                <a:gridCol w="2171700"/>
              </a:tblGrid>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CO</a:t>
                      </a:r>
                      <a:r>
                        <a:rPr kumimoji="0" lang="en-US" sz="2800" b="0" i="0" u="none" strike="noStrike" cap="none" normalizeH="0" baseline="-25000">
                          <a:ln>
                            <a:noFill/>
                          </a:ln>
                          <a:solidFill>
                            <a:schemeClr val="tx1"/>
                          </a:solidFill>
                          <a:effectLst/>
                          <a:latin typeface="Times New Roman"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117,000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164,000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208,000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CO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208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NO</a:t>
                      </a:r>
                      <a:r>
                        <a:rPr kumimoji="0" lang="en-US" sz="2800" b="0" i="0" u="none" strike="noStrike" cap="none" normalizeH="0" baseline="-25000">
                          <a:ln>
                            <a:noFill/>
                          </a:ln>
                          <a:solidFill>
                            <a:schemeClr val="tx1"/>
                          </a:solidFill>
                          <a:effectLst/>
                          <a:latin typeface="Times New Roman" charset="0"/>
                        </a:rPr>
                        <a:t>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457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SO</a:t>
                      </a:r>
                      <a:r>
                        <a:rPr kumimoji="0" lang="en-US" sz="2800" b="0" i="0" u="none" strike="noStrike" cap="none" normalizeH="0" baseline="-25000">
                          <a:ln>
                            <a:noFill/>
                          </a:ln>
                          <a:solidFill>
                            <a:schemeClr val="tx1"/>
                          </a:solidFill>
                          <a:effectLst/>
                          <a:latin typeface="Times New Roman"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1,122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2,591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Particulates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7.0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84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2,744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5150">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Formaldehyde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0.75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0.221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Mercury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0.007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A50021"/>
                        </a:buClr>
                        <a:buSzTx/>
                        <a:buFont typeface="Wingdings" charset="2"/>
                        <a:buNone/>
                        <a:tabLst/>
                      </a:pPr>
                      <a:r>
                        <a:rPr kumimoji="0" lang="en-US" sz="2800" b="0" i="0" u="none" strike="noStrike" cap="none" normalizeH="0" baseline="0">
                          <a:ln>
                            <a:noFill/>
                          </a:ln>
                          <a:solidFill>
                            <a:schemeClr val="tx1"/>
                          </a:solidFill>
                          <a:effectLst/>
                          <a:latin typeface="Times New Roman" charset="0"/>
                        </a:rPr>
                        <a:t>0.016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74" name="Text Box 45"/>
          <p:cNvSpPr txBox="1">
            <a:spLocks noChangeArrowheads="1"/>
          </p:cNvSpPr>
          <p:nvPr/>
        </p:nvSpPr>
        <p:spPr bwMode="auto">
          <a:xfrm>
            <a:off x="6689725" y="5600700"/>
            <a:ext cx="1136650" cy="366713"/>
          </a:xfrm>
          <a:prstGeom prst="rect">
            <a:avLst/>
          </a:prstGeom>
          <a:noFill/>
          <a:ln w="9525">
            <a:noFill/>
            <a:miter lim="800000"/>
            <a:headEnd/>
            <a:tailEnd/>
          </a:ln>
        </p:spPr>
        <p:txBody>
          <a:bodyPr wrap="none">
            <a:prstTxWarp prst="textNoShape">
              <a:avLst/>
            </a:prstTxWarp>
            <a:spAutoFit/>
          </a:bodyPr>
          <a:lstStyle/>
          <a:p>
            <a:pPr eaLnBrk="0" hangingPunct="0"/>
            <a:r>
              <a:rPr lang="en-US" dirty="0"/>
              <a:t>EIA, 1998</a:t>
            </a:r>
          </a:p>
        </p:txBody>
      </p:sp>
      <p:sp>
        <p:nvSpPr>
          <p:cNvPr id="22575" name="Text Box 46"/>
          <p:cNvSpPr txBox="1">
            <a:spLocks noChangeArrowheads="1"/>
          </p:cNvSpPr>
          <p:nvPr/>
        </p:nvSpPr>
        <p:spPr bwMode="auto">
          <a:xfrm>
            <a:off x="3087688" y="981075"/>
            <a:ext cx="798512"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CH</a:t>
            </a:r>
            <a:r>
              <a:rPr lang="en-US" sz="2800" baseline="-25000"/>
              <a:t>4</a:t>
            </a:r>
          </a:p>
        </p:txBody>
      </p:sp>
      <p:sp>
        <p:nvSpPr>
          <p:cNvPr id="22576" name="Text Box 47"/>
          <p:cNvSpPr txBox="1">
            <a:spLocks noChangeArrowheads="1"/>
          </p:cNvSpPr>
          <p:nvPr/>
        </p:nvSpPr>
        <p:spPr bwMode="auto">
          <a:xfrm>
            <a:off x="5305425" y="981075"/>
            <a:ext cx="63817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Oil</a:t>
            </a:r>
          </a:p>
        </p:txBody>
      </p:sp>
      <p:sp>
        <p:nvSpPr>
          <p:cNvPr id="22577" name="Text Box 48"/>
          <p:cNvSpPr txBox="1">
            <a:spLocks noChangeArrowheads="1"/>
          </p:cNvSpPr>
          <p:nvPr/>
        </p:nvSpPr>
        <p:spPr bwMode="auto">
          <a:xfrm>
            <a:off x="7299325" y="981075"/>
            <a:ext cx="854075" cy="519113"/>
          </a:xfrm>
          <a:prstGeom prst="rect">
            <a:avLst/>
          </a:prstGeom>
          <a:noFill/>
          <a:ln w="9525">
            <a:noFill/>
            <a:miter lim="800000"/>
            <a:headEnd/>
            <a:tailEnd/>
          </a:ln>
        </p:spPr>
        <p:txBody>
          <a:bodyPr wrap="none">
            <a:prstTxWarp prst="textNoShape">
              <a:avLst/>
            </a:prstTxWarp>
            <a:spAutoFit/>
          </a:bodyPr>
          <a:lstStyle/>
          <a:p>
            <a:pPr eaLnBrk="0" hangingPunct="0"/>
            <a:r>
              <a:rPr lang="en-US" sz="2800"/>
              <a:t>Coal</a:t>
            </a:r>
          </a:p>
        </p:txBody>
      </p:sp>
      <p:sp>
        <p:nvSpPr>
          <p:cNvPr id="22578" name="Text Box 49"/>
          <p:cNvSpPr txBox="1">
            <a:spLocks noChangeArrowheads="1"/>
          </p:cNvSpPr>
          <p:nvPr/>
        </p:nvSpPr>
        <p:spPr bwMode="auto">
          <a:xfrm>
            <a:off x="76200" y="5602288"/>
            <a:ext cx="2184400" cy="366712"/>
          </a:xfrm>
          <a:prstGeom prst="rect">
            <a:avLst/>
          </a:prstGeom>
          <a:noFill/>
          <a:ln w="9525">
            <a:noFill/>
            <a:miter lim="800000"/>
            <a:headEnd/>
            <a:tailEnd/>
          </a:ln>
        </p:spPr>
        <p:txBody>
          <a:bodyPr wrap="none">
            <a:prstTxWarp prst="textNoShape">
              <a:avLst/>
            </a:prstTxWarp>
            <a:spAutoFit/>
          </a:bodyPr>
          <a:lstStyle/>
          <a:p>
            <a:pPr eaLnBrk="0" hangingPunct="0"/>
            <a:r>
              <a:rPr lang="en-US" dirty="0"/>
              <a:t>*Pounds/Billion BTU</a:t>
            </a:r>
          </a:p>
        </p:txBody>
      </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grpSp>
        <p:nvGrpSpPr>
          <p:cNvPr id="14" name="Group 19"/>
          <p:cNvGrpSpPr>
            <a:grpSpLocks/>
          </p:cNvGrpSpPr>
          <p:nvPr/>
        </p:nvGrpSpPr>
        <p:grpSpPr bwMode="auto">
          <a:xfrm>
            <a:off x="1380224" y="5993464"/>
            <a:ext cx="7623298" cy="740742"/>
            <a:chOff x="834" y="979"/>
            <a:chExt cx="4896" cy="531"/>
          </a:xfrm>
        </p:grpSpPr>
        <p:sp>
          <p:nvSpPr>
            <p:cNvPr id="16" name="Text Box 21"/>
            <p:cNvSpPr txBox="1">
              <a:spLocks noChangeArrowheads="1"/>
            </p:cNvSpPr>
            <p:nvPr/>
          </p:nvSpPr>
          <p:spPr bwMode="auto">
            <a:xfrm>
              <a:off x="1947" y="1143"/>
              <a:ext cx="3783" cy="331"/>
            </a:xfrm>
            <a:prstGeom prst="rect">
              <a:avLst/>
            </a:prstGeom>
            <a:noFill/>
            <a:ln w="9525">
              <a:noFill/>
              <a:miter lim="800000"/>
              <a:headEnd/>
              <a:tailEnd/>
            </a:ln>
            <a:effectLst/>
          </p:spPr>
          <p:txBody>
            <a:bodyPr wrap="square">
              <a:prstTxWarp prst="textNoShape">
                <a:avLst/>
              </a:prstTxWarp>
              <a:spAutoFit/>
            </a:bodyPr>
            <a:lstStyle/>
            <a:p>
              <a:pPr eaLnBrk="0" hangingPunct="0"/>
              <a:r>
                <a:rPr lang="en-US" sz="2400" dirty="0">
                  <a:solidFill>
                    <a:srgbClr val="B8090F"/>
                  </a:solidFill>
                  <a:latin typeface="Sabon" charset="0"/>
                  <a:ea typeface="Arial" charset="0"/>
                  <a:cs typeface="Arial" charset="0"/>
                </a:rPr>
                <a:t>Global Climate &amp; Energy Project</a:t>
              </a:r>
              <a:endParaRPr lang="en-US" sz="2400" dirty="0">
                <a:latin typeface="Times" charset="0"/>
                <a:ea typeface="Arial" charset="0"/>
                <a:cs typeface="Arial" charset="0"/>
              </a:endParaRPr>
            </a:p>
          </p:txBody>
        </p:sp>
        <p:pic>
          <p:nvPicPr>
            <p:cNvPr id="17" name="Picture 22"/>
            <p:cNvPicPr>
              <a:picLocks noChangeAspect="1" noChangeArrowheads="1"/>
            </p:cNvPicPr>
            <p:nvPr/>
          </p:nvPicPr>
          <p:blipFill>
            <a:blip r:embed="rId3"/>
            <a:srcRect/>
            <a:stretch>
              <a:fillRect/>
            </a:stretch>
          </p:blipFill>
          <p:spPr bwMode="auto">
            <a:xfrm>
              <a:off x="834" y="979"/>
              <a:ext cx="1008" cy="531"/>
            </a:xfrm>
            <a:prstGeom prst="rect">
              <a:avLst/>
            </a:prstGeom>
            <a:noFill/>
          </p:spPr>
        </p:pic>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show="0">
  <p:cSld>
    <p:spTree>
      <p:nvGrpSpPr>
        <p:cNvPr id="1" name=""/>
        <p:cNvGrpSpPr/>
        <p:nvPr/>
      </p:nvGrpSpPr>
      <p:grpSpPr>
        <a:xfrm>
          <a:off x="0" y="0"/>
          <a:ext cx="0" cy="0"/>
          <a:chOff x="0" y="0"/>
          <a:chExt cx="0" cy="0"/>
        </a:xfrm>
      </p:grpSpPr>
      <p:pic>
        <p:nvPicPr>
          <p:cNvPr id="40962" name="Picture 3"/>
          <p:cNvPicPr>
            <a:picLocks noChangeAspect="1" noChangeArrowheads="1"/>
          </p:cNvPicPr>
          <p:nvPr/>
        </p:nvPicPr>
        <p:blipFill>
          <a:blip r:embed="rId2"/>
          <a:srcRect l="10257" r="3847" b="10225"/>
          <a:stretch>
            <a:fillRect/>
          </a:stretch>
        </p:blipFill>
        <p:spPr bwMode="auto">
          <a:xfrm>
            <a:off x="5486400" y="1219200"/>
            <a:ext cx="3276600" cy="2201863"/>
          </a:xfrm>
          <a:prstGeom prst="rect">
            <a:avLst/>
          </a:prstGeom>
          <a:noFill/>
          <a:ln w="9525">
            <a:noFill/>
            <a:miter lim="800000"/>
            <a:headEnd/>
            <a:tailEnd/>
          </a:ln>
        </p:spPr>
      </p:pic>
      <p:sp>
        <p:nvSpPr>
          <p:cNvPr id="40963" name="Rectangle 2"/>
          <p:cNvSpPr>
            <a:spLocks noChangeArrowheads="1"/>
          </p:cNvSpPr>
          <p:nvPr/>
        </p:nvSpPr>
        <p:spPr bwMode="auto">
          <a:xfrm>
            <a:off x="-228600" y="76200"/>
            <a:ext cx="9601200" cy="609600"/>
          </a:xfrm>
          <a:prstGeom prst="rect">
            <a:avLst/>
          </a:prstGeom>
          <a:noFill/>
          <a:ln w="9525">
            <a:noFill/>
            <a:miter lim="800000"/>
            <a:headEnd/>
            <a:tailEnd/>
          </a:ln>
        </p:spPr>
        <p:txBody>
          <a:bodyPr anchor="ctr">
            <a:prstTxWarp prst="textNoShape">
              <a:avLst/>
            </a:prstTxWarp>
          </a:bodyPr>
          <a:lstStyle/>
          <a:p>
            <a:pPr algn="ctr"/>
            <a:r>
              <a:rPr lang="en-US" sz="2800" dirty="0">
                <a:latin typeface="Arial" charset="0"/>
                <a:ea typeface="Arial" charset="0"/>
                <a:cs typeface="Arial" charset="0"/>
              </a:rPr>
              <a:t>Drilling/Completion Technology </a:t>
            </a:r>
          </a:p>
          <a:p>
            <a:pPr algn="ctr"/>
            <a:r>
              <a:rPr lang="en-US" sz="2800" dirty="0">
                <a:latin typeface="Arial" charset="0"/>
                <a:ea typeface="Arial" charset="0"/>
                <a:cs typeface="Arial" charset="0"/>
              </a:rPr>
              <a:t>Key To</a:t>
            </a:r>
            <a:r>
              <a:rPr lang="en-US" sz="2800" dirty="0" smtClean="0">
                <a:latin typeface="Arial" charset="0"/>
                <a:ea typeface="Arial" charset="0"/>
                <a:cs typeface="Arial" charset="0"/>
              </a:rPr>
              <a:t> Exploitation of Shale Gas</a:t>
            </a:r>
            <a:endParaRPr lang="en-US" sz="2800" dirty="0">
              <a:latin typeface="Arial" charset="0"/>
              <a:ea typeface="Arial" charset="0"/>
              <a:cs typeface="Arial" charset="0"/>
            </a:endParaRPr>
          </a:p>
        </p:txBody>
      </p:sp>
      <p:sp>
        <p:nvSpPr>
          <p:cNvPr id="40964" name="Text Box 6"/>
          <p:cNvSpPr txBox="1">
            <a:spLocks noChangeArrowheads="1"/>
          </p:cNvSpPr>
          <p:nvPr/>
        </p:nvSpPr>
        <p:spPr bwMode="auto">
          <a:xfrm>
            <a:off x="76200" y="5029200"/>
            <a:ext cx="5257800" cy="12001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eaLnBrk="0" hangingPunct="0"/>
            <a:r>
              <a:rPr lang="en-US">
                <a:latin typeface="Arial" charset="0"/>
                <a:ea typeface="Arial" charset="0"/>
                <a:cs typeface="Arial" charset="0"/>
              </a:rPr>
              <a:t>Horizontal Drilling and Multi-Stage </a:t>
            </a:r>
          </a:p>
          <a:p>
            <a:pPr algn="ctr" eaLnBrk="0" hangingPunct="0"/>
            <a:r>
              <a:rPr lang="en-US" i="1">
                <a:latin typeface="Arial" charset="0"/>
                <a:ea typeface="Arial" charset="0"/>
                <a:cs typeface="Arial" charset="0"/>
              </a:rPr>
              <a:t>Slick-Water</a:t>
            </a:r>
            <a:r>
              <a:rPr lang="en-US">
                <a:latin typeface="Arial" charset="0"/>
                <a:ea typeface="Arial" charset="0"/>
                <a:cs typeface="Arial" charset="0"/>
              </a:rPr>
              <a:t> Hydraulic Fracturing</a:t>
            </a:r>
          </a:p>
          <a:p>
            <a:pPr algn="ctr" eaLnBrk="0" hangingPunct="0"/>
            <a:r>
              <a:rPr lang="en-US">
                <a:latin typeface="Arial" charset="0"/>
                <a:ea typeface="Arial" charset="0"/>
                <a:cs typeface="Arial" charset="0"/>
              </a:rPr>
              <a:t>Induces Microearthquakes (M ~ -1 to M~ -3) </a:t>
            </a:r>
          </a:p>
          <a:p>
            <a:pPr algn="ctr" eaLnBrk="0" hangingPunct="0"/>
            <a:r>
              <a:rPr lang="en-US">
                <a:latin typeface="Arial" charset="0"/>
                <a:ea typeface="Arial" charset="0"/>
                <a:cs typeface="Arial" charset="0"/>
              </a:rPr>
              <a:t>To Create a Permeable Fracture Network</a:t>
            </a:r>
          </a:p>
        </p:txBody>
      </p:sp>
      <p:pic>
        <p:nvPicPr>
          <p:cNvPr id="40965" name="Picture 32"/>
          <p:cNvPicPr>
            <a:picLocks noChangeAspect="1" noChangeArrowheads="1"/>
          </p:cNvPicPr>
          <p:nvPr/>
        </p:nvPicPr>
        <p:blipFill>
          <a:blip r:embed="rId3"/>
          <a:srcRect l="3896" t="2417" r="2597"/>
          <a:stretch>
            <a:fillRect/>
          </a:stretch>
        </p:blipFill>
        <p:spPr bwMode="auto">
          <a:xfrm>
            <a:off x="-76200" y="1447800"/>
            <a:ext cx="5486400" cy="3332163"/>
          </a:xfrm>
          <a:prstGeom prst="rect">
            <a:avLst/>
          </a:prstGeom>
          <a:noFill/>
          <a:ln w="9525">
            <a:noFill/>
            <a:miter lim="800000"/>
            <a:headEnd/>
            <a:tailEnd/>
          </a:ln>
        </p:spPr>
      </p:pic>
      <p:sp>
        <p:nvSpPr>
          <p:cNvPr id="40966" name="Rectangle 8"/>
          <p:cNvSpPr>
            <a:spLocks noChangeArrowheads="1"/>
          </p:cNvSpPr>
          <p:nvPr/>
        </p:nvSpPr>
        <p:spPr bwMode="auto">
          <a:xfrm>
            <a:off x="-304800" y="4724400"/>
            <a:ext cx="5791200" cy="76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2" name="Group 138"/>
          <p:cNvGrpSpPr>
            <a:grpSpLocks/>
          </p:cNvGrpSpPr>
          <p:nvPr/>
        </p:nvGrpSpPr>
        <p:grpSpPr bwMode="auto">
          <a:xfrm>
            <a:off x="5334000" y="3429000"/>
            <a:ext cx="3810000" cy="3186113"/>
            <a:chOff x="2362200" y="1371600"/>
            <a:chExt cx="4419600" cy="3666226"/>
          </a:xfrm>
        </p:grpSpPr>
        <p:grpSp>
          <p:nvGrpSpPr>
            <p:cNvPr id="3" name="Group 345"/>
            <p:cNvGrpSpPr>
              <a:grpSpLocks/>
            </p:cNvGrpSpPr>
            <p:nvPr/>
          </p:nvGrpSpPr>
          <p:grpSpPr bwMode="auto">
            <a:xfrm>
              <a:off x="2362200" y="1371600"/>
              <a:ext cx="4419600" cy="3666226"/>
              <a:chOff x="1295400" y="1676400"/>
              <a:chExt cx="4419600" cy="3666226"/>
            </a:xfrm>
          </p:grpSpPr>
          <p:grpSp>
            <p:nvGrpSpPr>
              <p:cNvPr id="4" name="Group 182"/>
              <p:cNvGrpSpPr>
                <a:grpSpLocks/>
              </p:cNvGrpSpPr>
              <p:nvPr/>
            </p:nvGrpSpPr>
            <p:grpSpPr bwMode="auto">
              <a:xfrm>
                <a:off x="1828800" y="1676400"/>
                <a:ext cx="3886200" cy="2819400"/>
                <a:chOff x="1828800" y="1676400"/>
                <a:chExt cx="3886200" cy="2819400"/>
              </a:xfrm>
            </p:grpSpPr>
            <p:grpSp>
              <p:nvGrpSpPr>
                <p:cNvPr id="5" name="Group 155"/>
                <p:cNvGrpSpPr>
                  <a:grpSpLocks/>
                </p:cNvGrpSpPr>
                <p:nvPr/>
              </p:nvGrpSpPr>
              <p:grpSpPr bwMode="auto">
                <a:xfrm>
                  <a:off x="1828800" y="1676400"/>
                  <a:ext cx="3581400" cy="2209800"/>
                  <a:chOff x="1828800" y="2286000"/>
                  <a:chExt cx="3581400" cy="2209800"/>
                </a:xfrm>
              </p:grpSpPr>
              <p:sp>
                <p:nvSpPr>
                  <p:cNvPr id="164" name="Rectangle 2"/>
                  <p:cNvSpPr/>
                  <p:nvPr/>
                </p:nvSpPr>
                <p:spPr>
                  <a:xfrm>
                    <a:off x="1829435" y="2286000"/>
                    <a:ext cx="75502" cy="2055060"/>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Block Arc 4"/>
                  <p:cNvSpPr/>
                  <p:nvPr/>
                </p:nvSpPr>
                <p:spPr>
                  <a:xfrm rot="10800000">
                    <a:off x="1829435" y="4187615"/>
                    <a:ext cx="305689" cy="305062"/>
                  </a:xfrm>
                  <a:prstGeom prst="blockArc">
                    <a:avLst>
                      <a:gd name="adj1" fmla="val 16087108"/>
                      <a:gd name="adj2" fmla="val 0"/>
                      <a:gd name="adj3" fmla="val 2500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66" name="Rectangle 5"/>
                  <p:cNvSpPr/>
                  <p:nvPr/>
                </p:nvSpPr>
                <p:spPr>
                  <a:xfrm rot="5400000">
                    <a:off x="3658348" y="2738031"/>
                    <a:ext cx="74895" cy="3434398"/>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14"/>
                <p:cNvGrpSpPr/>
                <p:nvPr/>
              </p:nvGrpSpPr>
              <p:grpSpPr>
                <a:xfrm>
                  <a:off x="2057400" y="3276600"/>
                  <a:ext cx="1396543" cy="1079500"/>
                  <a:chOff x="2389924" y="908050"/>
                  <a:chExt cx="1396543" cy="1079500"/>
                </a:xfrm>
                <a:solidFill>
                  <a:srgbClr val="008000">
                    <a:alpha val="45098"/>
                  </a:srgbClr>
                </a:solidFill>
              </p:grpSpPr>
              <p:sp>
                <p:nvSpPr>
                  <p:cNvPr id="161" name="Oval 160"/>
                  <p:cNvSpPr/>
                  <p:nvPr/>
                </p:nvSpPr>
                <p:spPr>
                  <a:xfrm>
                    <a:off x="3511550" y="9080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Parallelogram 161"/>
                  <p:cNvSpPr/>
                  <p:nvPr/>
                </p:nvSpPr>
                <p:spPr>
                  <a:xfrm rot="19384773">
                    <a:off x="2389924" y="1303294"/>
                    <a:ext cx="1396543" cy="304800"/>
                  </a:xfrm>
                  <a:prstGeom prst="parallelogram">
                    <a:avLst>
                      <a:gd name="adj" fmla="val 75994"/>
                    </a:avLst>
                  </a:prstGeom>
                  <a:grp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162"/>
                  <p:cNvSpPr/>
                  <p:nvPr/>
                </p:nvSpPr>
                <p:spPr>
                  <a:xfrm>
                    <a:off x="2584450" y="16065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6"/>
                <p:cNvGrpSpPr/>
                <p:nvPr/>
              </p:nvGrpSpPr>
              <p:grpSpPr>
                <a:xfrm>
                  <a:off x="2794457" y="3276600"/>
                  <a:ext cx="1396543" cy="1079500"/>
                  <a:chOff x="2389924" y="908050"/>
                  <a:chExt cx="1396543" cy="1079500"/>
                </a:xfrm>
                <a:solidFill>
                  <a:srgbClr val="984807">
                    <a:alpha val="45098"/>
                  </a:srgbClr>
                </a:solidFill>
              </p:grpSpPr>
              <p:sp>
                <p:nvSpPr>
                  <p:cNvPr id="158" name="Oval 157"/>
                  <p:cNvSpPr/>
                  <p:nvPr/>
                </p:nvSpPr>
                <p:spPr>
                  <a:xfrm>
                    <a:off x="3511550" y="9080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Parallelogram 158"/>
                  <p:cNvSpPr/>
                  <p:nvPr/>
                </p:nvSpPr>
                <p:spPr>
                  <a:xfrm rot="19384773">
                    <a:off x="2389924" y="1303294"/>
                    <a:ext cx="1396543" cy="304800"/>
                  </a:xfrm>
                  <a:prstGeom prst="parallelogram">
                    <a:avLst>
                      <a:gd name="adj" fmla="val 75994"/>
                    </a:avLst>
                  </a:prstGeom>
                  <a:grpFill/>
                  <a:ln w="952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159"/>
                  <p:cNvSpPr/>
                  <p:nvPr/>
                </p:nvSpPr>
                <p:spPr>
                  <a:xfrm>
                    <a:off x="2584450" y="16065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20"/>
                <p:cNvGrpSpPr/>
                <p:nvPr/>
              </p:nvGrpSpPr>
              <p:grpSpPr>
                <a:xfrm>
                  <a:off x="3556457" y="3276600"/>
                  <a:ext cx="1396543" cy="1079500"/>
                  <a:chOff x="2389924" y="908050"/>
                  <a:chExt cx="1396543" cy="1079500"/>
                </a:xfrm>
                <a:solidFill>
                  <a:srgbClr val="0066FF">
                    <a:alpha val="45098"/>
                  </a:srgbClr>
                </a:solidFill>
              </p:grpSpPr>
              <p:sp>
                <p:nvSpPr>
                  <p:cNvPr id="155" name="Oval 154"/>
                  <p:cNvSpPr/>
                  <p:nvPr/>
                </p:nvSpPr>
                <p:spPr>
                  <a:xfrm>
                    <a:off x="3511550" y="9080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Parallelogram 155"/>
                  <p:cNvSpPr/>
                  <p:nvPr/>
                </p:nvSpPr>
                <p:spPr>
                  <a:xfrm rot="19384773">
                    <a:off x="2389924" y="1303294"/>
                    <a:ext cx="1396543" cy="304800"/>
                  </a:xfrm>
                  <a:prstGeom prst="parallelogram">
                    <a:avLst>
                      <a:gd name="adj" fmla="val 75994"/>
                    </a:avLst>
                  </a:prstGeom>
                  <a:gr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a:xfrm>
                    <a:off x="2584450" y="16065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24"/>
                <p:cNvGrpSpPr/>
                <p:nvPr/>
              </p:nvGrpSpPr>
              <p:grpSpPr>
                <a:xfrm>
                  <a:off x="4318457" y="3276600"/>
                  <a:ext cx="1396543" cy="1079500"/>
                  <a:chOff x="2389924" y="908050"/>
                  <a:chExt cx="1396543" cy="1079500"/>
                </a:xfrm>
                <a:solidFill>
                  <a:srgbClr val="FF0000">
                    <a:alpha val="45098"/>
                  </a:srgbClr>
                </a:solidFill>
              </p:grpSpPr>
              <p:sp>
                <p:nvSpPr>
                  <p:cNvPr id="152" name="Oval 151"/>
                  <p:cNvSpPr/>
                  <p:nvPr/>
                </p:nvSpPr>
                <p:spPr>
                  <a:xfrm>
                    <a:off x="3511550" y="9080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Parallelogram 152"/>
                  <p:cNvSpPr/>
                  <p:nvPr/>
                </p:nvSpPr>
                <p:spPr>
                  <a:xfrm rot="19384773">
                    <a:off x="2389924" y="1303294"/>
                    <a:ext cx="1396543" cy="304800"/>
                  </a:xfrm>
                  <a:prstGeom prst="parallelogram">
                    <a:avLst>
                      <a:gd name="adj" fmla="val 75994"/>
                    </a:avLst>
                  </a:prstGeom>
                  <a:grp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Oval 153"/>
                  <p:cNvSpPr/>
                  <p:nvPr/>
                </p:nvSpPr>
                <p:spPr>
                  <a:xfrm>
                    <a:off x="2584450" y="16065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Parallelogram 27"/>
                <p:cNvSpPr/>
                <p:nvPr/>
              </p:nvSpPr>
              <p:spPr>
                <a:xfrm>
                  <a:off x="274281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Parallelogram 28"/>
                <p:cNvSpPr/>
                <p:nvPr/>
              </p:nvSpPr>
              <p:spPr>
                <a:xfrm>
                  <a:off x="3505200"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Parallelogram 29"/>
                <p:cNvSpPr/>
                <p:nvPr/>
              </p:nvSpPr>
              <p:spPr>
                <a:xfrm>
                  <a:off x="4227068"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Parallelogram 30"/>
                <p:cNvSpPr/>
                <p:nvPr/>
              </p:nvSpPr>
              <p:spPr>
                <a:xfrm>
                  <a:off x="498944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2" name="Straight Connector 31"/>
                <p:cNvCxnSpPr/>
                <p:nvPr/>
              </p:nvCxnSpPr>
              <p:spPr>
                <a:xfrm>
                  <a:off x="2820162" y="3232765"/>
                  <a:ext cx="75502" cy="4384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473" y="3581668"/>
                  <a:ext cx="152845" cy="7489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2819" y="3656563"/>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73007" y="3810008"/>
                  <a:ext cx="88392" cy="7489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73007" y="365656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3470" y="396162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2825386" y="3726841"/>
                  <a:ext cx="153444" cy="1289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42819" y="3428224"/>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95664" y="350494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67318" y="388490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508" y="342822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38972" y="4189965"/>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91816" y="411324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01353" y="373328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204512" y="4108352"/>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356436" y="3732953"/>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2509281" y="3884571"/>
                  <a:ext cx="82202"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2661204"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814049"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584782" y="4260875"/>
                  <a:ext cx="82202"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814049" y="4261796"/>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362881" y="358225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2629259" y="3314664"/>
                  <a:ext cx="151618"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514783" y="3427914"/>
                  <a:ext cx="76722" cy="77343"/>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2210958" y="3732953"/>
                  <a:ext cx="82203"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973310" y="3276303"/>
                  <a:ext cx="74896"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061157" y="4033752"/>
                  <a:ext cx="151617" cy="736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356436" y="4343077"/>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2133283" y="4266687"/>
                  <a:ext cx="82867"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133283" y="4425613"/>
                  <a:ext cx="77343" cy="6941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169916" y="3232765"/>
                  <a:ext cx="75502" cy="438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864227" y="3581668"/>
                  <a:ext cx="152845" cy="748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92573" y="3656563"/>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22761" y="3810008"/>
                  <a:ext cx="88392" cy="748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322761" y="365656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713224" y="396162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H="1" flipV="1">
                  <a:off x="5175141" y="3726841"/>
                  <a:ext cx="153444" cy="128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92573" y="3428224"/>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51107" y="350494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17072" y="388490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398262" y="342822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88726" y="4189965"/>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1570" y="411324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51107" y="373328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4553347" y="410743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4706190" y="3732953"/>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4859036" y="388457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5010958" y="403893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5162883" y="4038016"/>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4934536"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5162883"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712635" y="358225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4979013" y="3314664"/>
                  <a:ext cx="151618"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864537" y="3427914"/>
                  <a:ext cx="76722" cy="773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4559791" y="3733874"/>
                  <a:ext cx="82203"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5323064" y="3276303"/>
                  <a:ext cx="74896"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410911" y="4033752"/>
                  <a:ext cx="151617" cy="73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4706190" y="4343077"/>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4483037" y="4266687"/>
                  <a:ext cx="828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4483037" y="4425613"/>
                  <a:ext cx="77343" cy="694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407535" y="3232765"/>
                  <a:ext cx="75502" cy="4384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103688" y="3581668"/>
                  <a:ext cx="151003" cy="748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332034" y="3656563"/>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60380" y="3810008"/>
                  <a:ext cx="88392" cy="7489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560380" y="365656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0843" y="396162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H="1" flipV="1">
                  <a:off x="4412760" y="3726841"/>
                  <a:ext cx="153444" cy="1289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332034" y="3428224"/>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83037" y="350494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254691" y="388490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635881" y="342822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026345" y="4189965"/>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79189" y="411324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788726" y="373328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3791885" y="4108352"/>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3906058" y="3733874"/>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096654" y="3884571"/>
                  <a:ext cx="82202"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4249498" y="4038016"/>
                  <a:ext cx="82202" cy="8286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401422" y="403893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4173076"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4401422"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3950254" y="358225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flipH="1" flipV="1">
                  <a:off x="4217553" y="3313743"/>
                  <a:ext cx="151618" cy="7734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4103077" y="3428835"/>
                  <a:ext cx="76722"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3798331" y="3732953"/>
                  <a:ext cx="82203"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4560683" y="3276303"/>
                  <a:ext cx="74896"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649451" y="4034671"/>
                  <a:ext cx="151617" cy="552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3944730" y="4343998"/>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3722497" y="4266687"/>
                  <a:ext cx="8102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a:off x="3722497" y="4425613"/>
                  <a:ext cx="75502" cy="694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22497" y="3199884"/>
                  <a:ext cx="75502" cy="4201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416808" y="3546960"/>
                  <a:ext cx="152845"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645154" y="3623682"/>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873500" y="3775301"/>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873500" y="362368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263964" y="392874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flipH="1" flipV="1">
                  <a:off x="3728634" y="3693047"/>
                  <a:ext cx="151618" cy="1289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645154" y="3395343"/>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797999" y="347206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569653" y="385202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950843" y="339534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341307" y="4157084"/>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3494151" y="408036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103688" y="3700405"/>
                  <a:ext cx="88392" cy="7489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3105927" y="407455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3258771" y="3700072"/>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3411616" y="385169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3563539" y="4004228"/>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3715463" y="400330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3487117"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3715463"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3264296" y="3546628"/>
                  <a:ext cx="82203"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flipH="1" flipV="1">
                  <a:off x="3530682" y="3280870"/>
                  <a:ext cx="153444" cy="75501"/>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3417118" y="3395033"/>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3112372" y="3700993"/>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3873810" y="3241588"/>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2963492" y="4000871"/>
                  <a:ext cx="151617" cy="736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3258771" y="4308370"/>
                  <a:ext cx="82202"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0800000">
                  <a:off x="3035618" y="4233807"/>
                  <a:ext cx="82867"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0800000">
                  <a:off x="3035618" y="4390904"/>
                  <a:ext cx="77343" cy="712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grpSp>
          <p:sp>
            <p:nvSpPr>
              <p:cNvPr id="40971" name="TextBox 12"/>
              <p:cNvSpPr txBox="1">
                <a:spLocks noChangeArrowheads="1"/>
              </p:cNvSpPr>
              <p:nvPr/>
            </p:nvSpPr>
            <p:spPr bwMode="auto">
              <a:xfrm>
                <a:off x="3124201" y="2514600"/>
                <a:ext cx="2285999" cy="672991"/>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Microseismic Events</a:t>
                </a:r>
              </a:p>
            </p:txBody>
          </p:sp>
          <p:sp>
            <p:nvSpPr>
              <p:cNvPr id="40972" name="TextBox 13"/>
              <p:cNvSpPr txBox="1">
                <a:spLocks noChangeArrowheads="1"/>
              </p:cNvSpPr>
              <p:nvPr/>
            </p:nvSpPr>
            <p:spPr bwMode="auto">
              <a:xfrm>
                <a:off x="2590800" y="4953000"/>
                <a:ext cx="2285999"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Hydraulic</a:t>
                </a:r>
                <a:r>
                  <a:rPr lang="en-US" sz="1600">
                    <a:ea typeface="Times New Roman" charset="0"/>
                    <a:cs typeface="Times New Roman" charset="0"/>
                  </a:rPr>
                  <a:t> </a:t>
                </a:r>
                <a:r>
                  <a:rPr lang="en-US" sz="1600">
                    <a:latin typeface="Arial" charset="0"/>
                    <a:ea typeface="Arial" charset="0"/>
                    <a:cs typeface="Arial" charset="0"/>
                  </a:rPr>
                  <a:t>Fractures</a:t>
                </a:r>
              </a:p>
            </p:txBody>
          </p:sp>
          <p:sp>
            <p:nvSpPr>
              <p:cNvPr id="40973" name="TextBox 14"/>
              <p:cNvSpPr txBox="1">
                <a:spLocks noChangeArrowheads="1"/>
              </p:cNvSpPr>
              <p:nvPr/>
            </p:nvSpPr>
            <p:spPr bwMode="auto">
              <a:xfrm>
                <a:off x="1295400" y="4104640"/>
                <a:ext cx="685800"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Well</a:t>
                </a:r>
              </a:p>
            </p:txBody>
          </p:sp>
          <p:cxnSp>
            <p:nvCxnSpPr>
              <p:cNvPr id="16" name="Straight Arrow Connector 15"/>
              <p:cNvCxnSpPr>
                <a:stCxn id="40972" idx="0"/>
              </p:cNvCxnSpPr>
              <p:nvPr/>
            </p:nvCxnSpPr>
            <p:spPr>
              <a:xfrm rot="16200000" flipV="1">
                <a:off x="2742836" y="3962824"/>
                <a:ext cx="686846" cy="12945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0972" idx="0"/>
              </p:cNvCxnSpPr>
              <p:nvPr/>
            </p:nvCxnSpPr>
            <p:spPr>
              <a:xfrm rot="16200000" flipV="1">
                <a:off x="3085355" y="4305343"/>
                <a:ext cx="686846" cy="6095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40972" idx="0"/>
              </p:cNvCxnSpPr>
              <p:nvPr/>
            </p:nvCxnSpPr>
            <p:spPr>
              <a:xfrm rot="5400000" flipH="1" flipV="1">
                <a:off x="3466546" y="4533688"/>
                <a:ext cx="686846" cy="1528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40972" idx="0"/>
                <a:endCxn id="154" idx="4"/>
              </p:cNvCxnSpPr>
              <p:nvPr/>
            </p:nvCxnSpPr>
            <p:spPr>
              <a:xfrm rot="5400000" flipH="1" flipV="1">
                <a:off x="3843691" y="4246053"/>
                <a:ext cx="597337" cy="8176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40971" idx="2"/>
              </p:cNvCxnSpPr>
              <p:nvPr/>
            </p:nvCxnSpPr>
            <p:spPr>
              <a:xfrm rot="5400000">
                <a:off x="3613290" y="2622315"/>
                <a:ext cx="89509" cy="12190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40971" idx="2"/>
              </p:cNvCxnSpPr>
              <p:nvPr/>
            </p:nvCxnSpPr>
            <p:spPr>
              <a:xfrm rot="16200000" flipH="1">
                <a:off x="4565657" y="2889022"/>
                <a:ext cx="166231" cy="7623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40971" idx="2"/>
              </p:cNvCxnSpPr>
              <p:nvPr/>
            </p:nvCxnSpPr>
            <p:spPr>
              <a:xfrm rot="5400000">
                <a:off x="4221906" y="3230931"/>
                <a:ext cx="89509" cy="18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rot="5400000" flipH="1" flipV="1">
              <a:off x="2724058" y="3597300"/>
              <a:ext cx="228339" cy="2670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7" name="Group 10"/>
          <p:cNvGrpSpPr>
            <a:grpSpLocks/>
          </p:cNvGrpSpPr>
          <p:nvPr/>
        </p:nvGrpSpPr>
        <p:grpSpPr bwMode="auto">
          <a:xfrm>
            <a:off x="0" y="851294"/>
            <a:ext cx="9144000" cy="136525"/>
            <a:chOff x="0" y="1180"/>
            <a:chExt cx="5760" cy="86"/>
          </a:xfrm>
        </p:grpSpPr>
        <p:sp>
          <p:nvSpPr>
            <p:cNvPr id="168" name="Rectangle 16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9" name="Rectangle 16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0" name="Picture 7"/>
          <p:cNvPicPr>
            <a:picLocks noChangeAspect="1" noChangeArrowheads="1"/>
          </p:cNvPicPr>
          <p:nvPr/>
        </p:nvPicPr>
        <p:blipFill>
          <a:blip r:embed="rId4"/>
          <a:srcRect/>
          <a:stretch>
            <a:fillRect/>
          </a:stretch>
        </p:blipFill>
        <p:spPr bwMode="auto">
          <a:xfrm>
            <a:off x="152400" y="89294"/>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6082" name="Picture 247" descr="10IRPhoto_Marcellus"/>
          <p:cNvPicPr>
            <a:picLocks noChangeAspect="1" noChangeArrowheads="1"/>
          </p:cNvPicPr>
          <p:nvPr/>
        </p:nvPicPr>
        <p:blipFill>
          <a:blip r:embed="rId3">
            <a:lum bright="-12000" contrast="30000"/>
            <a:grayscl/>
          </a:blip>
          <a:srcRect l="124" t="13316" r="2124" b="32053"/>
          <a:stretch>
            <a:fillRect/>
          </a:stretch>
        </p:blipFill>
        <p:spPr bwMode="auto">
          <a:xfrm>
            <a:off x="1128713" y="1808163"/>
            <a:ext cx="7491412" cy="3140075"/>
          </a:xfrm>
          <a:prstGeom prst="rect">
            <a:avLst/>
          </a:prstGeom>
          <a:noFill/>
          <a:ln w="9525">
            <a:noFill/>
            <a:miter lim="800000"/>
            <a:headEnd/>
            <a:tailEnd/>
          </a:ln>
        </p:spPr>
      </p:pic>
      <p:sp>
        <p:nvSpPr>
          <p:cNvPr id="493818" name="Rectangle 250"/>
          <p:cNvSpPr>
            <a:spLocks noChangeArrowheads="1"/>
          </p:cNvSpPr>
          <p:nvPr/>
        </p:nvSpPr>
        <p:spPr bwMode="auto">
          <a:xfrm>
            <a:off x="1133475" y="1797050"/>
            <a:ext cx="7508875" cy="1003300"/>
          </a:xfrm>
          <a:prstGeom prst="rect">
            <a:avLst/>
          </a:prstGeom>
          <a:solidFill>
            <a:srgbClr val="FF0000">
              <a:alpha val="27058"/>
            </a:srgbClr>
          </a:solidFill>
          <a:ln w="9525">
            <a:noFill/>
            <a:miter lim="800000"/>
            <a:headEnd/>
            <a:tailEnd/>
          </a:ln>
        </p:spPr>
        <p:txBody>
          <a:bodyPr wrap="none" anchor="ctr">
            <a:prstTxWarp prst="textNoShape">
              <a:avLst/>
            </a:prstTxWarp>
          </a:bodyPr>
          <a:lstStyle/>
          <a:p>
            <a:endParaRPr lang="en-US"/>
          </a:p>
        </p:txBody>
      </p:sp>
      <p:sp>
        <p:nvSpPr>
          <p:cNvPr id="46084" name="Rectangle 2"/>
          <p:cNvSpPr>
            <a:spLocks noGrp="1" noChangeArrowheads="1"/>
          </p:cNvSpPr>
          <p:nvPr>
            <p:ph type="title"/>
          </p:nvPr>
        </p:nvSpPr>
        <p:spPr>
          <a:xfrm>
            <a:off x="457200" y="-97460"/>
            <a:ext cx="8229600" cy="1143000"/>
          </a:xfrm>
        </p:spPr>
        <p:txBody>
          <a:bodyPr/>
          <a:lstStyle/>
          <a:p>
            <a:pPr eaLnBrk="1" hangingPunct="1"/>
            <a:r>
              <a:rPr lang="en-US" sz="3200" dirty="0" smtClean="0">
                <a:latin typeface="Arial" charset="0"/>
                <a:ea typeface="Arial" charset="0"/>
                <a:cs typeface="Arial" charset="0"/>
              </a:rPr>
              <a:t>The Challenges of $4 Gas</a:t>
            </a:r>
          </a:p>
        </p:txBody>
      </p:sp>
      <p:sp>
        <p:nvSpPr>
          <p:cNvPr id="46085" name="Line 116"/>
          <p:cNvSpPr>
            <a:spLocks noChangeShapeType="1"/>
          </p:cNvSpPr>
          <p:nvPr/>
        </p:nvSpPr>
        <p:spPr bwMode="auto">
          <a:xfrm>
            <a:off x="1133475" y="4032250"/>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6" name="Line 117"/>
          <p:cNvSpPr>
            <a:spLocks noChangeShapeType="1"/>
          </p:cNvSpPr>
          <p:nvPr/>
        </p:nvSpPr>
        <p:spPr bwMode="auto">
          <a:xfrm>
            <a:off x="1133475" y="315118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7" name="Line 118"/>
          <p:cNvSpPr>
            <a:spLocks noChangeShapeType="1"/>
          </p:cNvSpPr>
          <p:nvPr/>
        </p:nvSpPr>
        <p:spPr bwMode="auto">
          <a:xfrm>
            <a:off x="1133475" y="225583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8" name="Line 236"/>
          <p:cNvSpPr>
            <a:spLocks noChangeShapeType="1"/>
          </p:cNvSpPr>
          <p:nvPr/>
        </p:nvSpPr>
        <p:spPr bwMode="auto">
          <a:xfrm>
            <a:off x="1133475" y="3589338"/>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89" name="Line 237"/>
          <p:cNvSpPr>
            <a:spLocks noChangeShapeType="1"/>
          </p:cNvSpPr>
          <p:nvPr/>
        </p:nvSpPr>
        <p:spPr bwMode="auto">
          <a:xfrm>
            <a:off x="1133475" y="4473575"/>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90" name="Line 238"/>
          <p:cNvSpPr>
            <a:spLocks noChangeShapeType="1"/>
          </p:cNvSpPr>
          <p:nvPr/>
        </p:nvSpPr>
        <p:spPr bwMode="auto">
          <a:xfrm>
            <a:off x="1133475" y="2708275"/>
            <a:ext cx="7497763" cy="0"/>
          </a:xfrm>
          <a:prstGeom prst="line">
            <a:avLst/>
          </a:prstGeom>
          <a:noFill/>
          <a:ln w="7938">
            <a:solidFill>
              <a:schemeClr val="bg1"/>
            </a:solidFill>
            <a:round/>
            <a:headEnd/>
            <a:tailEnd/>
          </a:ln>
        </p:spPr>
        <p:txBody>
          <a:bodyPr>
            <a:prstTxWarp prst="textNoShape">
              <a:avLst/>
            </a:prstTxWarp>
          </a:bodyPr>
          <a:lstStyle/>
          <a:p>
            <a:endParaRPr lang="en-US"/>
          </a:p>
        </p:txBody>
      </p:sp>
      <p:sp>
        <p:nvSpPr>
          <p:cNvPr id="46091" name="Rectangle 115"/>
          <p:cNvSpPr>
            <a:spLocks noChangeArrowheads="1"/>
          </p:cNvSpPr>
          <p:nvPr/>
        </p:nvSpPr>
        <p:spPr bwMode="auto">
          <a:xfrm>
            <a:off x="1133475" y="1809750"/>
            <a:ext cx="7497763" cy="3109913"/>
          </a:xfrm>
          <a:prstGeom prst="rect">
            <a:avLst/>
          </a:prstGeom>
          <a:noFill/>
          <a:ln w="9525">
            <a:noFill/>
            <a:miter lim="800000"/>
            <a:headEnd/>
            <a:tailEnd/>
          </a:ln>
        </p:spPr>
        <p:txBody>
          <a:bodyPr>
            <a:prstTxWarp prst="textNoShape">
              <a:avLst/>
            </a:prstTxWarp>
          </a:bodyPr>
          <a:lstStyle/>
          <a:p>
            <a:endParaRPr lang="en-US"/>
          </a:p>
        </p:txBody>
      </p:sp>
      <p:sp>
        <p:nvSpPr>
          <p:cNvPr id="46092" name="Rectangle 120"/>
          <p:cNvSpPr>
            <a:spLocks noChangeArrowheads="1"/>
          </p:cNvSpPr>
          <p:nvPr/>
        </p:nvSpPr>
        <p:spPr bwMode="auto">
          <a:xfrm>
            <a:off x="1181100" y="4564063"/>
            <a:ext cx="109538" cy="373062"/>
          </a:xfrm>
          <a:prstGeom prst="rect">
            <a:avLst/>
          </a:prstGeom>
          <a:solidFill>
            <a:schemeClr val="accent1"/>
          </a:solidFill>
          <a:ln w="8001">
            <a:solidFill>
              <a:schemeClr val="bg1"/>
            </a:solidFill>
            <a:miter lim="800000"/>
            <a:headEnd/>
            <a:tailEnd/>
          </a:ln>
        </p:spPr>
        <p:txBody>
          <a:bodyPr>
            <a:prstTxWarp prst="textNoShape">
              <a:avLst/>
            </a:prstTxWarp>
          </a:bodyPr>
          <a:lstStyle/>
          <a:p>
            <a:endParaRPr lang="en-US"/>
          </a:p>
        </p:txBody>
      </p:sp>
      <p:sp>
        <p:nvSpPr>
          <p:cNvPr id="493689" name="Rectangle 121"/>
          <p:cNvSpPr>
            <a:spLocks noChangeArrowheads="1"/>
          </p:cNvSpPr>
          <p:nvPr/>
        </p:nvSpPr>
        <p:spPr bwMode="auto">
          <a:xfrm>
            <a:off x="1400175" y="4532313"/>
            <a:ext cx="98425" cy="4143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0" name="Rectangle 122"/>
          <p:cNvSpPr>
            <a:spLocks noChangeArrowheads="1"/>
          </p:cNvSpPr>
          <p:nvPr/>
        </p:nvSpPr>
        <p:spPr bwMode="auto">
          <a:xfrm>
            <a:off x="1604963" y="4481513"/>
            <a:ext cx="109537" cy="4651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1" name="Rectangle 123"/>
          <p:cNvSpPr>
            <a:spLocks noChangeArrowheads="1"/>
          </p:cNvSpPr>
          <p:nvPr/>
        </p:nvSpPr>
        <p:spPr bwMode="auto">
          <a:xfrm>
            <a:off x="1824038" y="4432300"/>
            <a:ext cx="107950" cy="5143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2" name="Rectangle 124"/>
          <p:cNvSpPr>
            <a:spLocks noChangeArrowheads="1"/>
          </p:cNvSpPr>
          <p:nvPr/>
        </p:nvSpPr>
        <p:spPr bwMode="auto">
          <a:xfrm>
            <a:off x="2041525" y="4432300"/>
            <a:ext cx="98425" cy="5143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3" name="Rectangle 125"/>
          <p:cNvSpPr>
            <a:spLocks noChangeArrowheads="1"/>
          </p:cNvSpPr>
          <p:nvPr/>
        </p:nvSpPr>
        <p:spPr bwMode="auto">
          <a:xfrm>
            <a:off x="2249488" y="4389438"/>
            <a:ext cx="107950" cy="5572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4" name="Rectangle 126"/>
          <p:cNvSpPr>
            <a:spLocks noChangeArrowheads="1"/>
          </p:cNvSpPr>
          <p:nvPr/>
        </p:nvSpPr>
        <p:spPr bwMode="auto">
          <a:xfrm>
            <a:off x="2466975" y="4370388"/>
            <a:ext cx="107950" cy="5762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099" name="Rectangle 127"/>
          <p:cNvSpPr>
            <a:spLocks noChangeArrowheads="1"/>
          </p:cNvSpPr>
          <p:nvPr/>
        </p:nvSpPr>
        <p:spPr bwMode="auto">
          <a:xfrm>
            <a:off x="2682875" y="4367213"/>
            <a:ext cx="98425" cy="576262"/>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6100" name="Rectangle 128"/>
          <p:cNvSpPr>
            <a:spLocks noChangeArrowheads="1"/>
          </p:cNvSpPr>
          <p:nvPr/>
        </p:nvSpPr>
        <p:spPr bwMode="auto">
          <a:xfrm>
            <a:off x="2890838" y="4295775"/>
            <a:ext cx="109537" cy="650875"/>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93697" name="Rectangle 129"/>
          <p:cNvSpPr>
            <a:spLocks noChangeArrowheads="1"/>
          </p:cNvSpPr>
          <p:nvPr/>
        </p:nvSpPr>
        <p:spPr bwMode="auto">
          <a:xfrm>
            <a:off x="3108325" y="4254500"/>
            <a:ext cx="109538" cy="69215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8" name="Rectangle 130"/>
          <p:cNvSpPr>
            <a:spLocks noChangeArrowheads="1"/>
          </p:cNvSpPr>
          <p:nvPr/>
        </p:nvSpPr>
        <p:spPr bwMode="auto">
          <a:xfrm>
            <a:off x="3324225" y="4205288"/>
            <a:ext cx="109538" cy="7413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699" name="Rectangle 131"/>
          <p:cNvSpPr>
            <a:spLocks noChangeArrowheads="1"/>
          </p:cNvSpPr>
          <p:nvPr/>
        </p:nvSpPr>
        <p:spPr bwMode="auto">
          <a:xfrm>
            <a:off x="3543300" y="4160838"/>
            <a:ext cx="93663" cy="7858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0" name="Rectangle 132"/>
          <p:cNvSpPr>
            <a:spLocks noChangeArrowheads="1"/>
          </p:cNvSpPr>
          <p:nvPr/>
        </p:nvSpPr>
        <p:spPr bwMode="auto">
          <a:xfrm>
            <a:off x="3749675" y="4168775"/>
            <a:ext cx="103188" cy="7778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1" name="Rectangle 133"/>
          <p:cNvSpPr>
            <a:spLocks noChangeArrowheads="1"/>
          </p:cNvSpPr>
          <p:nvPr/>
        </p:nvSpPr>
        <p:spPr bwMode="auto">
          <a:xfrm>
            <a:off x="3968750" y="4171950"/>
            <a:ext cx="107950" cy="7747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2" name="Rectangle 134"/>
          <p:cNvSpPr>
            <a:spLocks noChangeArrowheads="1"/>
          </p:cNvSpPr>
          <p:nvPr/>
        </p:nvSpPr>
        <p:spPr bwMode="auto">
          <a:xfrm>
            <a:off x="4184650" y="4181475"/>
            <a:ext cx="98425" cy="7651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107" name="Rectangle 135"/>
          <p:cNvSpPr>
            <a:spLocks noChangeArrowheads="1"/>
          </p:cNvSpPr>
          <p:nvPr/>
        </p:nvSpPr>
        <p:spPr bwMode="auto">
          <a:xfrm>
            <a:off x="4392613" y="4130675"/>
            <a:ext cx="107950" cy="815975"/>
          </a:xfrm>
          <a:prstGeom prst="rect">
            <a:avLst/>
          </a:prstGeom>
          <a:solidFill>
            <a:srgbClr val="FFFF00"/>
          </a:solidFill>
          <a:ln w="8001">
            <a:solidFill>
              <a:schemeClr val="bg1"/>
            </a:solidFill>
            <a:miter lim="800000"/>
            <a:headEnd/>
            <a:tailEnd/>
          </a:ln>
        </p:spPr>
        <p:txBody>
          <a:bodyPr>
            <a:prstTxWarp prst="textNoShape">
              <a:avLst/>
            </a:prstTxWarp>
          </a:bodyPr>
          <a:lstStyle/>
          <a:p>
            <a:endParaRPr lang="en-US"/>
          </a:p>
        </p:txBody>
      </p:sp>
      <p:sp>
        <p:nvSpPr>
          <p:cNvPr id="493704" name="Rectangle 136"/>
          <p:cNvSpPr>
            <a:spLocks noChangeArrowheads="1"/>
          </p:cNvSpPr>
          <p:nvPr/>
        </p:nvSpPr>
        <p:spPr bwMode="auto">
          <a:xfrm>
            <a:off x="4610100" y="4087813"/>
            <a:ext cx="109538" cy="8588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5" name="Rectangle 137"/>
          <p:cNvSpPr>
            <a:spLocks noChangeArrowheads="1"/>
          </p:cNvSpPr>
          <p:nvPr/>
        </p:nvSpPr>
        <p:spPr bwMode="auto">
          <a:xfrm>
            <a:off x="4827588" y="4033838"/>
            <a:ext cx="98425" cy="9128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6" name="Rectangle 138"/>
          <p:cNvSpPr>
            <a:spLocks noChangeArrowheads="1"/>
          </p:cNvSpPr>
          <p:nvPr/>
        </p:nvSpPr>
        <p:spPr bwMode="auto">
          <a:xfrm>
            <a:off x="5033963" y="3952875"/>
            <a:ext cx="109537" cy="9937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7" name="Rectangle 139"/>
          <p:cNvSpPr>
            <a:spLocks noChangeArrowheads="1"/>
          </p:cNvSpPr>
          <p:nvPr/>
        </p:nvSpPr>
        <p:spPr bwMode="auto">
          <a:xfrm>
            <a:off x="5251450" y="3957638"/>
            <a:ext cx="109538" cy="9890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8" name="Rectangle 140"/>
          <p:cNvSpPr>
            <a:spLocks noChangeArrowheads="1"/>
          </p:cNvSpPr>
          <p:nvPr/>
        </p:nvSpPr>
        <p:spPr bwMode="auto">
          <a:xfrm>
            <a:off x="5468938" y="3903663"/>
            <a:ext cx="100012" cy="104298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09" name="Rectangle 141"/>
          <p:cNvSpPr>
            <a:spLocks noChangeArrowheads="1"/>
          </p:cNvSpPr>
          <p:nvPr/>
        </p:nvSpPr>
        <p:spPr bwMode="auto">
          <a:xfrm>
            <a:off x="5676900" y="3843338"/>
            <a:ext cx="109538" cy="11033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0" name="Rectangle 142"/>
          <p:cNvSpPr>
            <a:spLocks noChangeArrowheads="1"/>
          </p:cNvSpPr>
          <p:nvPr/>
        </p:nvSpPr>
        <p:spPr bwMode="auto">
          <a:xfrm>
            <a:off x="5892800" y="3717925"/>
            <a:ext cx="109538" cy="12287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1" name="Rectangle 143"/>
          <p:cNvSpPr>
            <a:spLocks noChangeArrowheads="1"/>
          </p:cNvSpPr>
          <p:nvPr/>
        </p:nvSpPr>
        <p:spPr bwMode="auto">
          <a:xfrm>
            <a:off x="6111875" y="3709988"/>
            <a:ext cx="107950" cy="12366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2" name="Rectangle 144"/>
          <p:cNvSpPr>
            <a:spLocks noChangeArrowheads="1"/>
          </p:cNvSpPr>
          <p:nvPr/>
        </p:nvSpPr>
        <p:spPr bwMode="auto">
          <a:xfrm>
            <a:off x="6319838" y="3527425"/>
            <a:ext cx="107950" cy="14192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3" name="Rectangle 145"/>
          <p:cNvSpPr>
            <a:spLocks noChangeArrowheads="1"/>
          </p:cNvSpPr>
          <p:nvPr/>
        </p:nvSpPr>
        <p:spPr bwMode="auto">
          <a:xfrm>
            <a:off x="6537325" y="3443288"/>
            <a:ext cx="106363" cy="150336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4" name="Rectangle 146"/>
          <p:cNvSpPr>
            <a:spLocks noChangeArrowheads="1"/>
          </p:cNvSpPr>
          <p:nvPr/>
        </p:nvSpPr>
        <p:spPr bwMode="auto">
          <a:xfrm>
            <a:off x="6753225" y="3308350"/>
            <a:ext cx="109538" cy="16383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5" name="Rectangle 147"/>
          <p:cNvSpPr>
            <a:spLocks noChangeArrowheads="1"/>
          </p:cNvSpPr>
          <p:nvPr/>
        </p:nvSpPr>
        <p:spPr bwMode="auto">
          <a:xfrm>
            <a:off x="6970713" y="3270250"/>
            <a:ext cx="98425" cy="1676400"/>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6" name="Rectangle 148"/>
          <p:cNvSpPr>
            <a:spLocks noChangeArrowheads="1"/>
          </p:cNvSpPr>
          <p:nvPr/>
        </p:nvSpPr>
        <p:spPr bwMode="auto">
          <a:xfrm>
            <a:off x="7178675" y="3228975"/>
            <a:ext cx="109538" cy="17176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7" name="Rectangle 149"/>
          <p:cNvSpPr>
            <a:spLocks noChangeArrowheads="1"/>
          </p:cNvSpPr>
          <p:nvPr/>
        </p:nvSpPr>
        <p:spPr bwMode="auto">
          <a:xfrm>
            <a:off x="7396163" y="3224213"/>
            <a:ext cx="109537" cy="17224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8" name="Rectangle 150"/>
          <p:cNvSpPr>
            <a:spLocks noChangeArrowheads="1"/>
          </p:cNvSpPr>
          <p:nvPr/>
        </p:nvSpPr>
        <p:spPr bwMode="auto">
          <a:xfrm>
            <a:off x="7612063" y="3179763"/>
            <a:ext cx="100012" cy="176688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19" name="Rectangle 151"/>
          <p:cNvSpPr>
            <a:spLocks noChangeArrowheads="1"/>
          </p:cNvSpPr>
          <p:nvPr/>
        </p:nvSpPr>
        <p:spPr bwMode="auto">
          <a:xfrm>
            <a:off x="7820025" y="3195638"/>
            <a:ext cx="109538" cy="1751012"/>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0" name="Rectangle 152"/>
          <p:cNvSpPr>
            <a:spLocks noChangeArrowheads="1"/>
          </p:cNvSpPr>
          <p:nvPr/>
        </p:nvSpPr>
        <p:spPr bwMode="auto">
          <a:xfrm>
            <a:off x="8037513" y="3082925"/>
            <a:ext cx="109537" cy="186372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1" name="Rectangle 153"/>
          <p:cNvSpPr>
            <a:spLocks noChangeArrowheads="1"/>
          </p:cNvSpPr>
          <p:nvPr/>
        </p:nvSpPr>
        <p:spPr bwMode="auto">
          <a:xfrm>
            <a:off x="8256588" y="2555875"/>
            <a:ext cx="98425" cy="2390775"/>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93722" name="Rectangle 154"/>
          <p:cNvSpPr>
            <a:spLocks noChangeArrowheads="1"/>
          </p:cNvSpPr>
          <p:nvPr/>
        </p:nvSpPr>
        <p:spPr bwMode="auto">
          <a:xfrm>
            <a:off x="8462963" y="2068513"/>
            <a:ext cx="107950" cy="2878137"/>
          </a:xfrm>
          <a:prstGeom prst="rect">
            <a:avLst/>
          </a:prstGeom>
          <a:gradFill rotWithShape="1">
            <a:gsLst>
              <a:gs pos="0">
                <a:schemeClr val="accent2"/>
              </a:gs>
              <a:gs pos="50000">
                <a:srgbClr val="ABD6F3"/>
              </a:gs>
              <a:gs pos="100000">
                <a:schemeClr val="accent2"/>
              </a:gs>
            </a:gsLst>
            <a:lin ang="0" scaled="1"/>
          </a:gradFill>
          <a:ln w="7938">
            <a:solidFill>
              <a:schemeClr val="bg1"/>
            </a:solidFill>
            <a:miter lim="800000"/>
            <a:headEnd/>
            <a:tailEnd/>
          </a:ln>
        </p:spPr>
        <p:txBody>
          <a:bodyPr>
            <a:prstTxWarp prst="textNoShape">
              <a:avLst/>
            </a:prstTxWarp>
          </a:bodyPr>
          <a:lstStyle/>
          <a:p>
            <a:pPr>
              <a:defRPr/>
            </a:pPr>
            <a:endParaRPr lang="en-US"/>
          </a:p>
        </p:txBody>
      </p:sp>
      <p:sp>
        <p:nvSpPr>
          <p:cNvPr id="46127" name="Line 155"/>
          <p:cNvSpPr>
            <a:spLocks noChangeShapeType="1"/>
          </p:cNvSpPr>
          <p:nvPr/>
        </p:nvSpPr>
        <p:spPr bwMode="auto">
          <a:xfrm>
            <a:off x="1133475" y="1809750"/>
            <a:ext cx="0" cy="3109913"/>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28" name="Line 156"/>
          <p:cNvSpPr>
            <a:spLocks noChangeShapeType="1"/>
          </p:cNvSpPr>
          <p:nvPr/>
        </p:nvSpPr>
        <p:spPr bwMode="auto">
          <a:xfrm>
            <a:off x="1073150" y="4919663"/>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29" name="Line 157"/>
          <p:cNvSpPr>
            <a:spLocks noChangeShapeType="1"/>
          </p:cNvSpPr>
          <p:nvPr/>
        </p:nvSpPr>
        <p:spPr bwMode="auto">
          <a:xfrm>
            <a:off x="1073150" y="4032250"/>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0" name="Line 158"/>
          <p:cNvSpPr>
            <a:spLocks noChangeShapeType="1"/>
          </p:cNvSpPr>
          <p:nvPr/>
        </p:nvSpPr>
        <p:spPr bwMode="auto">
          <a:xfrm>
            <a:off x="1073150" y="3143250"/>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1" name="Line 159"/>
          <p:cNvSpPr>
            <a:spLocks noChangeShapeType="1"/>
          </p:cNvSpPr>
          <p:nvPr/>
        </p:nvSpPr>
        <p:spPr bwMode="auto">
          <a:xfrm>
            <a:off x="1073150" y="2255838"/>
            <a:ext cx="60325" cy="0"/>
          </a:xfrm>
          <a:prstGeom prst="line">
            <a:avLst/>
          </a:prstGeom>
          <a:noFill/>
          <a:ln w="7938">
            <a:solidFill>
              <a:srgbClr val="080808"/>
            </a:solidFill>
            <a:round/>
            <a:headEnd/>
            <a:tailEnd/>
          </a:ln>
        </p:spPr>
        <p:txBody>
          <a:bodyPr>
            <a:prstTxWarp prst="textNoShape">
              <a:avLst/>
            </a:prstTxWarp>
          </a:bodyPr>
          <a:lstStyle/>
          <a:p>
            <a:endParaRPr lang="en-US"/>
          </a:p>
        </p:txBody>
      </p:sp>
      <p:sp>
        <p:nvSpPr>
          <p:cNvPr id="46132" name="Rectangle 197"/>
          <p:cNvSpPr>
            <a:spLocks noChangeArrowheads="1"/>
          </p:cNvSpPr>
          <p:nvPr/>
        </p:nvSpPr>
        <p:spPr bwMode="auto">
          <a:xfrm>
            <a:off x="533400" y="4802188"/>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$2.00</a:t>
            </a:r>
            <a:endParaRPr lang="en-US"/>
          </a:p>
        </p:txBody>
      </p:sp>
      <p:sp>
        <p:nvSpPr>
          <p:cNvPr id="46133" name="Rectangle 198"/>
          <p:cNvSpPr>
            <a:spLocks noChangeArrowheads="1"/>
          </p:cNvSpPr>
          <p:nvPr/>
        </p:nvSpPr>
        <p:spPr bwMode="auto">
          <a:xfrm>
            <a:off x="533400" y="3913188"/>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$4.00</a:t>
            </a:r>
            <a:endParaRPr lang="en-US"/>
          </a:p>
        </p:txBody>
      </p:sp>
      <p:sp>
        <p:nvSpPr>
          <p:cNvPr id="46134" name="Rectangle 199"/>
          <p:cNvSpPr>
            <a:spLocks noChangeArrowheads="1"/>
          </p:cNvSpPr>
          <p:nvPr/>
        </p:nvSpPr>
        <p:spPr bwMode="auto">
          <a:xfrm>
            <a:off x="533400" y="3025775"/>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$6.00</a:t>
            </a:r>
            <a:endParaRPr lang="en-US"/>
          </a:p>
        </p:txBody>
      </p:sp>
      <p:sp>
        <p:nvSpPr>
          <p:cNvPr id="46135" name="Rectangle 200"/>
          <p:cNvSpPr>
            <a:spLocks noChangeArrowheads="1"/>
          </p:cNvSpPr>
          <p:nvPr/>
        </p:nvSpPr>
        <p:spPr bwMode="auto">
          <a:xfrm>
            <a:off x="533400" y="2136775"/>
            <a:ext cx="4429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$8.00</a:t>
            </a:r>
            <a:endParaRPr lang="en-US"/>
          </a:p>
        </p:txBody>
      </p:sp>
      <p:sp>
        <p:nvSpPr>
          <p:cNvPr id="46136" name="Rectangle 201"/>
          <p:cNvSpPr>
            <a:spLocks noChangeArrowheads="1"/>
          </p:cNvSpPr>
          <p:nvPr/>
        </p:nvSpPr>
        <p:spPr bwMode="auto">
          <a:xfrm rot="-2700000">
            <a:off x="407988" y="5321300"/>
            <a:ext cx="931862"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Marcellus Wet (Core)</a:t>
            </a:r>
            <a:endParaRPr lang="en-US" sz="900"/>
          </a:p>
        </p:txBody>
      </p:sp>
      <p:sp>
        <p:nvSpPr>
          <p:cNvPr id="46137" name="Rectangle 202"/>
          <p:cNvSpPr>
            <a:spLocks noChangeArrowheads="1"/>
          </p:cNvSpPr>
          <p:nvPr/>
        </p:nvSpPr>
        <p:spPr bwMode="auto">
          <a:xfrm rot="-2700000">
            <a:off x="1081088" y="5135563"/>
            <a:ext cx="3841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Pinedale</a:t>
            </a:r>
            <a:endParaRPr lang="en-US" sz="900"/>
          </a:p>
        </p:txBody>
      </p:sp>
      <p:sp>
        <p:nvSpPr>
          <p:cNvPr id="46138" name="Rectangle 203"/>
          <p:cNvSpPr>
            <a:spLocks noChangeArrowheads="1"/>
          </p:cNvSpPr>
          <p:nvPr/>
        </p:nvSpPr>
        <p:spPr bwMode="auto">
          <a:xfrm rot="-2700000">
            <a:off x="860425" y="5303838"/>
            <a:ext cx="908050"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Fayetteville (3.4 Bcf)</a:t>
            </a:r>
            <a:endParaRPr lang="en-US" sz="900"/>
          </a:p>
        </p:txBody>
      </p:sp>
      <p:sp>
        <p:nvSpPr>
          <p:cNvPr id="46139" name="Rectangle 204"/>
          <p:cNvSpPr>
            <a:spLocks noChangeArrowheads="1"/>
          </p:cNvSpPr>
          <p:nvPr/>
        </p:nvSpPr>
        <p:spPr bwMode="auto">
          <a:xfrm rot="-2700000">
            <a:off x="1139825" y="5284788"/>
            <a:ext cx="81756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Granite Wash (HZ)</a:t>
            </a:r>
            <a:endParaRPr lang="en-US" sz="900"/>
          </a:p>
        </p:txBody>
      </p:sp>
      <p:sp>
        <p:nvSpPr>
          <p:cNvPr id="46140" name="Rectangle 205"/>
          <p:cNvSpPr>
            <a:spLocks noChangeArrowheads="1"/>
          </p:cNvSpPr>
          <p:nvPr/>
        </p:nvSpPr>
        <p:spPr bwMode="auto">
          <a:xfrm rot="-2700000">
            <a:off x="1158875" y="5357813"/>
            <a:ext cx="108426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Montney (10 Stage Frac)</a:t>
            </a:r>
            <a:endParaRPr lang="en-US" sz="900"/>
          </a:p>
        </p:txBody>
      </p:sp>
      <p:sp>
        <p:nvSpPr>
          <p:cNvPr id="46141" name="Rectangle 206"/>
          <p:cNvSpPr>
            <a:spLocks noChangeArrowheads="1"/>
          </p:cNvSpPr>
          <p:nvPr/>
        </p:nvSpPr>
        <p:spPr bwMode="auto">
          <a:xfrm rot="-2700000">
            <a:off x="1792288" y="5197475"/>
            <a:ext cx="554037"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Huron Shale</a:t>
            </a:r>
            <a:endParaRPr lang="en-US" sz="900"/>
          </a:p>
        </p:txBody>
      </p:sp>
      <p:sp>
        <p:nvSpPr>
          <p:cNvPr id="46142" name="Rectangle 207"/>
          <p:cNvSpPr>
            <a:spLocks noChangeArrowheads="1"/>
          </p:cNvSpPr>
          <p:nvPr/>
        </p:nvSpPr>
        <p:spPr bwMode="auto">
          <a:xfrm rot="-2700000">
            <a:off x="1701800" y="5316538"/>
            <a:ext cx="920750"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Deep Bossier (E. TX)</a:t>
            </a:r>
            <a:endParaRPr lang="en-US" sz="900"/>
          </a:p>
        </p:txBody>
      </p:sp>
      <p:sp>
        <p:nvSpPr>
          <p:cNvPr id="46143" name="Rectangle 208"/>
          <p:cNvSpPr>
            <a:spLocks noChangeArrowheads="1"/>
          </p:cNvSpPr>
          <p:nvPr/>
        </p:nvSpPr>
        <p:spPr bwMode="auto">
          <a:xfrm rot="-2700000">
            <a:off x="1927225" y="5318125"/>
            <a:ext cx="901700"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dirty="0">
                <a:latin typeface="Arial Narrow" charset="0"/>
              </a:rPr>
              <a:t>Marcellus Dry (core)</a:t>
            </a:r>
            <a:endParaRPr lang="en-US" sz="900" dirty="0"/>
          </a:p>
        </p:txBody>
      </p:sp>
      <p:sp>
        <p:nvSpPr>
          <p:cNvPr id="46144" name="Rectangle 209"/>
          <p:cNvSpPr>
            <a:spLocks noChangeArrowheads="1"/>
          </p:cNvSpPr>
          <p:nvPr/>
        </p:nvSpPr>
        <p:spPr bwMode="auto">
          <a:xfrm rot="-2700000">
            <a:off x="2003425" y="5357813"/>
            <a:ext cx="1093788"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a:latin typeface="Arial Narrow" charset="0"/>
              </a:rPr>
              <a:t>Eagle Ford (Black Hawk)</a:t>
            </a:r>
            <a:endParaRPr lang="en-US" sz="900"/>
          </a:p>
        </p:txBody>
      </p:sp>
      <p:sp>
        <p:nvSpPr>
          <p:cNvPr id="46145" name="Rectangle 210"/>
          <p:cNvSpPr>
            <a:spLocks noChangeArrowheads="1"/>
          </p:cNvSpPr>
          <p:nvPr/>
        </p:nvSpPr>
        <p:spPr bwMode="auto">
          <a:xfrm rot="-2700000">
            <a:off x="2295525" y="5340350"/>
            <a:ext cx="965200"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Woodford (Anadarko)</a:t>
            </a:r>
            <a:endParaRPr lang="en-US" sz="900"/>
          </a:p>
        </p:txBody>
      </p:sp>
      <p:sp>
        <p:nvSpPr>
          <p:cNvPr id="46146" name="Rectangle 211"/>
          <p:cNvSpPr>
            <a:spLocks noChangeArrowheads="1"/>
          </p:cNvSpPr>
          <p:nvPr/>
        </p:nvSpPr>
        <p:spPr bwMode="auto">
          <a:xfrm rot="-2700000">
            <a:off x="2500313" y="5337175"/>
            <a:ext cx="1011237"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Piceance (Valley-Core)</a:t>
            </a:r>
            <a:endParaRPr lang="en-US" sz="900"/>
          </a:p>
        </p:txBody>
      </p:sp>
      <p:sp>
        <p:nvSpPr>
          <p:cNvPr id="46147" name="Rectangle 212"/>
          <p:cNvSpPr>
            <a:spLocks noChangeArrowheads="1"/>
          </p:cNvSpPr>
          <p:nvPr/>
        </p:nvSpPr>
        <p:spPr bwMode="auto">
          <a:xfrm rot="-2700000">
            <a:off x="2990850" y="5227638"/>
            <a:ext cx="668338"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1)</a:t>
            </a:r>
            <a:endParaRPr lang="en-US" sz="900"/>
          </a:p>
        </p:txBody>
      </p:sp>
      <p:sp>
        <p:nvSpPr>
          <p:cNvPr id="46148" name="Rectangle 213"/>
          <p:cNvSpPr>
            <a:spLocks noChangeArrowheads="1"/>
          </p:cNvSpPr>
          <p:nvPr/>
        </p:nvSpPr>
        <p:spPr bwMode="auto">
          <a:xfrm rot="-2700000">
            <a:off x="3346450" y="5173663"/>
            <a:ext cx="4794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Horn River</a:t>
            </a:r>
            <a:endParaRPr lang="en-US" sz="900"/>
          </a:p>
        </p:txBody>
      </p:sp>
      <p:sp>
        <p:nvSpPr>
          <p:cNvPr id="46149" name="Rectangle 214"/>
          <p:cNvSpPr>
            <a:spLocks noChangeArrowheads="1"/>
          </p:cNvSpPr>
          <p:nvPr/>
        </p:nvSpPr>
        <p:spPr bwMode="auto">
          <a:xfrm rot="-2700000">
            <a:off x="3541713" y="5183188"/>
            <a:ext cx="517525"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Nora (CBM)</a:t>
            </a:r>
            <a:endParaRPr lang="en-US" sz="900"/>
          </a:p>
        </p:txBody>
      </p:sp>
      <p:sp>
        <p:nvSpPr>
          <p:cNvPr id="46150" name="Rectangle 215"/>
          <p:cNvSpPr>
            <a:spLocks noChangeArrowheads="1"/>
          </p:cNvSpPr>
          <p:nvPr/>
        </p:nvSpPr>
        <p:spPr bwMode="auto">
          <a:xfrm rot="-2700000">
            <a:off x="3770313" y="5168900"/>
            <a:ext cx="495300"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Nikanassin</a:t>
            </a:r>
            <a:endParaRPr lang="en-US" sz="900"/>
          </a:p>
        </p:txBody>
      </p:sp>
      <p:sp>
        <p:nvSpPr>
          <p:cNvPr id="46151" name="Rectangle 216"/>
          <p:cNvSpPr>
            <a:spLocks noChangeArrowheads="1"/>
          </p:cNvSpPr>
          <p:nvPr/>
        </p:nvSpPr>
        <p:spPr bwMode="auto">
          <a:xfrm rot="-2700000">
            <a:off x="3968750" y="5184775"/>
            <a:ext cx="515938" cy="136525"/>
          </a:xfrm>
          <a:prstGeom prst="rect">
            <a:avLst/>
          </a:prstGeom>
          <a:solidFill>
            <a:srgbClr val="FFFF00"/>
          </a:solidFill>
          <a:ln w="9525">
            <a:noFill/>
            <a:miter lim="800000"/>
            <a:headEnd/>
            <a:tailEnd/>
          </a:ln>
        </p:spPr>
        <p:txBody>
          <a:bodyPr wrap="none" lIns="0" tIns="0" rIns="0" bIns="0">
            <a:prstTxWarp prst="textNoShape">
              <a:avLst/>
            </a:prstTxWarp>
            <a:spAutoFit/>
          </a:bodyPr>
          <a:lstStyle/>
          <a:p>
            <a:r>
              <a:rPr lang="en-US" sz="900" b="1">
                <a:latin typeface="Arial Narrow" charset="0"/>
              </a:rPr>
              <a:t>Haynesville</a:t>
            </a:r>
            <a:endParaRPr lang="en-US" sz="900"/>
          </a:p>
        </p:txBody>
      </p:sp>
      <p:sp>
        <p:nvSpPr>
          <p:cNvPr id="46152" name="Rectangle 217"/>
          <p:cNvSpPr>
            <a:spLocks noChangeArrowheads="1"/>
          </p:cNvSpPr>
          <p:nvPr/>
        </p:nvSpPr>
        <p:spPr bwMode="auto">
          <a:xfrm rot="-2700000">
            <a:off x="3810000" y="5335588"/>
            <a:ext cx="95408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Marcellus Dry (Tier 2)</a:t>
            </a:r>
            <a:endParaRPr lang="en-US" sz="900"/>
          </a:p>
        </p:txBody>
      </p:sp>
      <p:sp>
        <p:nvSpPr>
          <p:cNvPr id="46153" name="Rectangle 218"/>
          <p:cNvSpPr>
            <a:spLocks noChangeArrowheads="1"/>
          </p:cNvSpPr>
          <p:nvPr/>
        </p:nvSpPr>
        <p:spPr bwMode="auto">
          <a:xfrm rot="-2700000">
            <a:off x="4014788" y="5335588"/>
            <a:ext cx="998537"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Eagle Ford (Hawkville)</a:t>
            </a:r>
            <a:endParaRPr lang="en-US" sz="900"/>
          </a:p>
        </p:txBody>
      </p:sp>
      <p:sp>
        <p:nvSpPr>
          <p:cNvPr id="46154" name="Rectangle 219"/>
          <p:cNvSpPr>
            <a:spLocks noChangeArrowheads="1"/>
          </p:cNvSpPr>
          <p:nvPr/>
        </p:nvSpPr>
        <p:spPr bwMode="auto">
          <a:xfrm rot="-2700000">
            <a:off x="4289425" y="5303838"/>
            <a:ext cx="908050"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Fayetteville (2.8 Bcf)</a:t>
            </a:r>
            <a:endParaRPr lang="en-US" sz="900"/>
          </a:p>
        </p:txBody>
      </p:sp>
      <p:sp>
        <p:nvSpPr>
          <p:cNvPr id="46155" name="Rectangle 220"/>
          <p:cNvSpPr>
            <a:spLocks noChangeArrowheads="1"/>
          </p:cNvSpPr>
          <p:nvPr/>
        </p:nvSpPr>
        <p:spPr bwMode="auto">
          <a:xfrm rot="-2700000">
            <a:off x="5026025" y="5102225"/>
            <a:ext cx="2762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Jonah</a:t>
            </a:r>
            <a:endParaRPr lang="en-US" sz="900"/>
          </a:p>
        </p:txBody>
      </p:sp>
      <p:sp>
        <p:nvSpPr>
          <p:cNvPr id="46156" name="Rectangle 221"/>
          <p:cNvSpPr>
            <a:spLocks noChangeArrowheads="1"/>
          </p:cNvSpPr>
          <p:nvPr/>
        </p:nvSpPr>
        <p:spPr bwMode="auto">
          <a:xfrm rot="-2700000">
            <a:off x="4752975" y="5310188"/>
            <a:ext cx="854075"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Woodford(Arkoma)</a:t>
            </a:r>
            <a:endParaRPr lang="en-US" sz="900"/>
          </a:p>
        </p:txBody>
      </p:sp>
      <p:sp>
        <p:nvSpPr>
          <p:cNvPr id="46157" name="Rectangle 222"/>
          <p:cNvSpPr>
            <a:spLocks noChangeArrowheads="1"/>
          </p:cNvSpPr>
          <p:nvPr/>
        </p:nvSpPr>
        <p:spPr bwMode="auto">
          <a:xfrm rot="-2700000">
            <a:off x="4989513" y="5294313"/>
            <a:ext cx="820737"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Wattenberg (Core)</a:t>
            </a:r>
            <a:endParaRPr lang="en-US" sz="900"/>
          </a:p>
        </p:txBody>
      </p:sp>
      <p:sp>
        <p:nvSpPr>
          <p:cNvPr id="46158" name="Rectangle 223"/>
          <p:cNvSpPr>
            <a:spLocks noChangeArrowheads="1"/>
          </p:cNvSpPr>
          <p:nvPr/>
        </p:nvSpPr>
        <p:spPr bwMode="auto">
          <a:xfrm rot="-2700000">
            <a:off x="5329238" y="5240338"/>
            <a:ext cx="674687"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Uinta (Shallow)</a:t>
            </a:r>
            <a:endParaRPr lang="en-US" sz="900"/>
          </a:p>
        </p:txBody>
      </p:sp>
      <p:sp>
        <p:nvSpPr>
          <p:cNvPr id="46159" name="Rectangle 224"/>
          <p:cNvSpPr>
            <a:spLocks noChangeArrowheads="1"/>
          </p:cNvSpPr>
          <p:nvPr/>
        </p:nvSpPr>
        <p:spPr bwMode="auto">
          <a:xfrm rot="-2700000">
            <a:off x="5324475" y="5329238"/>
            <a:ext cx="947738" cy="138112"/>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Piceance (Highlands)</a:t>
            </a:r>
            <a:endParaRPr lang="en-US" sz="900"/>
          </a:p>
        </p:txBody>
      </p:sp>
      <p:sp>
        <p:nvSpPr>
          <p:cNvPr id="46160" name="Rectangle 225"/>
          <p:cNvSpPr>
            <a:spLocks noChangeArrowheads="1"/>
          </p:cNvSpPr>
          <p:nvPr/>
        </p:nvSpPr>
        <p:spPr bwMode="auto">
          <a:xfrm rot="-2700000">
            <a:off x="5848350" y="5203825"/>
            <a:ext cx="569913"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Raton (CBM)</a:t>
            </a:r>
            <a:endParaRPr lang="en-US" sz="900"/>
          </a:p>
        </p:txBody>
      </p:sp>
      <p:sp>
        <p:nvSpPr>
          <p:cNvPr id="46161" name="Rectangle 226"/>
          <p:cNvSpPr>
            <a:spLocks noChangeArrowheads="1"/>
          </p:cNvSpPr>
          <p:nvPr/>
        </p:nvSpPr>
        <p:spPr bwMode="auto">
          <a:xfrm rot="-2700000">
            <a:off x="5781675" y="5316538"/>
            <a:ext cx="9048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Alberta Shallow Gas</a:t>
            </a:r>
            <a:endParaRPr lang="en-US" sz="900"/>
          </a:p>
        </p:txBody>
      </p:sp>
      <p:sp>
        <p:nvSpPr>
          <p:cNvPr id="46162" name="Rectangle 227"/>
          <p:cNvSpPr>
            <a:spLocks noChangeArrowheads="1"/>
          </p:cNvSpPr>
          <p:nvPr/>
        </p:nvSpPr>
        <p:spPr bwMode="auto">
          <a:xfrm rot="-2700000">
            <a:off x="5730875" y="5421313"/>
            <a:ext cx="12350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Warwick (W. TX Overthrust)</a:t>
            </a:r>
            <a:endParaRPr lang="en-US" sz="900"/>
          </a:p>
        </p:txBody>
      </p:sp>
      <p:sp>
        <p:nvSpPr>
          <p:cNvPr id="46163" name="Rectangle 228"/>
          <p:cNvSpPr>
            <a:spLocks noChangeArrowheads="1"/>
          </p:cNvSpPr>
          <p:nvPr/>
        </p:nvSpPr>
        <p:spPr bwMode="auto">
          <a:xfrm rot="-2700000">
            <a:off x="6100763" y="5359400"/>
            <a:ext cx="1031875"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Montney (4 Stage Frac)</a:t>
            </a:r>
            <a:endParaRPr lang="en-US" sz="900"/>
          </a:p>
        </p:txBody>
      </p:sp>
      <p:sp>
        <p:nvSpPr>
          <p:cNvPr id="46164" name="Rectangle 229"/>
          <p:cNvSpPr>
            <a:spLocks noChangeArrowheads="1"/>
          </p:cNvSpPr>
          <p:nvPr/>
        </p:nvSpPr>
        <p:spPr bwMode="auto">
          <a:xfrm rot="-2700000">
            <a:off x="6635750" y="5226050"/>
            <a:ext cx="66833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2)</a:t>
            </a:r>
            <a:endParaRPr lang="en-US" sz="900"/>
          </a:p>
        </p:txBody>
      </p:sp>
      <p:sp>
        <p:nvSpPr>
          <p:cNvPr id="46165" name="Rectangle 230"/>
          <p:cNvSpPr>
            <a:spLocks noChangeArrowheads="1"/>
          </p:cNvSpPr>
          <p:nvPr/>
        </p:nvSpPr>
        <p:spPr bwMode="auto">
          <a:xfrm rot="-2700000">
            <a:off x="6642100" y="5314950"/>
            <a:ext cx="901700" cy="138113"/>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Powder River (CBM)</a:t>
            </a:r>
            <a:endParaRPr lang="en-US" sz="900"/>
          </a:p>
        </p:txBody>
      </p:sp>
      <p:sp>
        <p:nvSpPr>
          <p:cNvPr id="46166" name="Rectangle 231"/>
          <p:cNvSpPr>
            <a:spLocks noChangeArrowheads="1"/>
          </p:cNvSpPr>
          <p:nvPr/>
        </p:nvSpPr>
        <p:spPr bwMode="auto">
          <a:xfrm rot="-2700000">
            <a:off x="6883400" y="5302250"/>
            <a:ext cx="86042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Alberta Deep Basin</a:t>
            </a:r>
            <a:endParaRPr lang="en-US" sz="900"/>
          </a:p>
        </p:txBody>
      </p:sp>
      <p:sp>
        <p:nvSpPr>
          <p:cNvPr id="46167" name="Rectangle 232"/>
          <p:cNvSpPr>
            <a:spLocks noChangeArrowheads="1"/>
          </p:cNvSpPr>
          <p:nvPr/>
        </p:nvSpPr>
        <p:spPr bwMode="auto">
          <a:xfrm rot="-2700000">
            <a:off x="6994525" y="5340350"/>
            <a:ext cx="1004888"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Jean Marie (Tight Gas)</a:t>
            </a:r>
            <a:endParaRPr lang="en-US" sz="900"/>
          </a:p>
        </p:txBody>
      </p:sp>
      <p:sp>
        <p:nvSpPr>
          <p:cNvPr id="46168" name="Rectangle 233"/>
          <p:cNvSpPr>
            <a:spLocks noChangeArrowheads="1"/>
          </p:cNvSpPr>
          <p:nvPr/>
        </p:nvSpPr>
        <p:spPr bwMode="auto">
          <a:xfrm rot="-2700000">
            <a:off x="7072313" y="5405438"/>
            <a:ext cx="1158875" cy="136525"/>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Horseshoe Canyon (CBM)</a:t>
            </a:r>
            <a:endParaRPr lang="en-US" sz="900"/>
          </a:p>
        </p:txBody>
      </p:sp>
      <p:sp>
        <p:nvSpPr>
          <p:cNvPr id="46169" name="Rectangle 234"/>
          <p:cNvSpPr>
            <a:spLocks noChangeArrowheads="1"/>
          </p:cNvSpPr>
          <p:nvPr/>
        </p:nvSpPr>
        <p:spPr bwMode="auto">
          <a:xfrm rot="-2700000">
            <a:off x="7635875" y="5260975"/>
            <a:ext cx="730250" cy="134938"/>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Mannville (CBM)</a:t>
            </a:r>
            <a:endParaRPr lang="en-US" sz="900"/>
          </a:p>
        </p:txBody>
      </p:sp>
      <p:sp>
        <p:nvSpPr>
          <p:cNvPr id="46170" name="Rectangle 235"/>
          <p:cNvSpPr>
            <a:spLocks noChangeArrowheads="1"/>
          </p:cNvSpPr>
          <p:nvPr/>
        </p:nvSpPr>
        <p:spPr bwMode="auto">
          <a:xfrm rot="-2700000">
            <a:off x="7924800" y="5227638"/>
            <a:ext cx="666750" cy="134937"/>
          </a:xfrm>
          <a:prstGeom prst="rect">
            <a:avLst/>
          </a:prstGeom>
          <a:noFill/>
          <a:ln w="9525">
            <a:noFill/>
            <a:miter lim="800000"/>
            <a:headEnd/>
            <a:tailEnd/>
          </a:ln>
        </p:spPr>
        <p:txBody>
          <a:bodyPr wrap="none" lIns="0" tIns="0" rIns="0" bIns="0">
            <a:prstTxWarp prst="textNoShape">
              <a:avLst/>
            </a:prstTxWarp>
            <a:spAutoFit/>
          </a:bodyPr>
          <a:lstStyle/>
          <a:p>
            <a:r>
              <a:rPr lang="en-US" sz="900" b="1">
                <a:latin typeface="Arial Narrow" charset="0"/>
              </a:rPr>
              <a:t>Barnett (Tier 3)</a:t>
            </a:r>
            <a:endParaRPr lang="en-US" sz="900"/>
          </a:p>
        </p:txBody>
      </p:sp>
      <p:sp>
        <p:nvSpPr>
          <p:cNvPr id="46171" name="Rectangle 119"/>
          <p:cNvSpPr>
            <a:spLocks noChangeArrowheads="1"/>
          </p:cNvSpPr>
          <p:nvPr/>
        </p:nvSpPr>
        <p:spPr bwMode="auto">
          <a:xfrm>
            <a:off x="1133475" y="1809750"/>
            <a:ext cx="7497763" cy="3138488"/>
          </a:xfrm>
          <a:prstGeom prst="rect">
            <a:avLst/>
          </a:prstGeom>
          <a:noFill/>
          <a:ln w="19050">
            <a:solidFill>
              <a:srgbClr val="080808"/>
            </a:solidFill>
            <a:miter lim="800000"/>
            <a:headEnd/>
            <a:tailEnd/>
          </a:ln>
        </p:spPr>
        <p:txBody>
          <a:bodyPr>
            <a:prstTxWarp prst="textNoShape">
              <a:avLst/>
            </a:prstTxWarp>
          </a:bodyPr>
          <a:lstStyle/>
          <a:p>
            <a:endParaRPr lang="en-US"/>
          </a:p>
        </p:txBody>
      </p:sp>
      <p:sp>
        <p:nvSpPr>
          <p:cNvPr id="46172" name="Rectangle 240"/>
          <p:cNvSpPr>
            <a:spLocks noChangeArrowheads="1"/>
          </p:cNvSpPr>
          <p:nvPr/>
        </p:nvSpPr>
        <p:spPr bwMode="auto">
          <a:xfrm rot="-5400000">
            <a:off x="-15081" y="3474244"/>
            <a:ext cx="633413" cy="212725"/>
          </a:xfrm>
          <a:prstGeom prst="rect">
            <a:avLst/>
          </a:prstGeom>
          <a:noFill/>
          <a:ln w="9525">
            <a:noFill/>
            <a:miter lim="800000"/>
            <a:headEnd/>
            <a:tailEnd/>
          </a:ln>
        </p:spPr>
        <p:txBody>
          <a:bodyPr wrap="none" lIns="0" tIns="0" rIns="0" bIns="0">
            <a:prstTxWarp prst="textNoShape">
              <a:avLst/>
            </a:prstTxWarp>
            <a:spAutoFit/>
          </a:bodyPr>
          <a:lstStyle/>
          <a:p>
            <a:r>
              <a:rPr lang="en-US" sz="1400" b="1">
                <a:latin typeface="Arial" charset="0"/>
              </a:rPr>
              <a:t>NYMEX</a:t>
            </a:r>
            <a:endParaRPr lang="en-US"/>
          </a:p>
        </p:txBody>
      </p:sp>
      <p:grpSp>
        <p:nvGrpSpPr>
          <p:cNvPr id="2" name="Group 246"/>
          <p:cNvGrpSpPr>
            <a:grpSpLocks/>
          </p:cNvGrpSpPr>
          <p:nvPr/>
        </p:nvGrpSpPr>
        <p:grpSpPr bwMode="auto">
          <a:xfrm>
            <a:off x="1127125" y="2547938"/>
            <a:ext cx="7508875" cy="304800"/>
            <a:chOff x="780" y="1520"/>
            <a:chExt cx="4730" cy="192"/>
          </a:xfrm>
        </p:grpSpPr>
        <p:sp>
          <p:nvSpPr>
            <p:cNvPr id="46179" name="Line 242"/>
            <p:cNvSpPr>
              <a:spLocks noChangeShapeType="1"/>
            </p:cNvSpPr>
            <p:nvPr/>
          </p:nvSpPr>
          <p:spPr bwMode="auto">
            <a:xfrm>
              <a:off x="780" y="1682"/>
              <a:ext cx="4730" cy="0"/>
            </a:xfrm>
            <a:prstGeom prst="line">
              <a:avLst/>
            </a:prstGeom>
            <a:noFill/>
            <a:ln w="19050">
              <a:solidFill>
                <a:srgbClr val="CC0000"/>
              </a:solidFill>
              <a:round/>
              <a:headEnd/>
              <a:tailEnd/>
            </a:ln>
          </p:spPr>
          <p:txBody>
            <a:bodyPr>
              <a:prstTxWarp prst="textNoShape">
                <a:avLst/>
              </a:prstTxWarp>
            </a:bodyPr>
            <a:lstStyle/>
            <a:p>
              <a:endParaRPr lang="en-US"/>
            </a:p>
          </p:txBody>
        </p:sp>
        <p:sp>
          <p:nvSpPr>
            <p:cNvPr id="46180" name="Text Box 243"/>
            <p:cNvSpPr txBox="1">
              <a:spLocks noChangeArrowheads="1"/>
            </p:cNvSpPr>
            <p:nvPr/>
          </p:nvSpPr>
          <p:spPr bwMode="auto">
            <a:xfrm>
              <a:off x="1621" y="1520"/>
              <a:ext cx="1317" cy="192"/>
            </a:xfrm>
            <a:prstGeom prst="rect">
              <a:avLst/>
            </a:prstGeom>
            <a:noFill/>
            <a:ln w="9525">
              <a:noFill/>
              <a:miter lim="800000"/>
              <a:headEnd/>
              <a:tailEnd/>
            </a:ln>
          </p:spPr>
          <p:txBody>
            <a:bodyPr wrap="none">
              <a:prstTxWarp prst="textNoShape">
                <a:avLst/>
              </a:prstTxWarp>
              <a:spAutoFit/>
            </a:bodyPr>
            <a:lstStyle/>
            <a:p>
              <a:r>
                <a:rPr lang="en-US" sz="1400" b="1">
                  <a:solidFill>
                    <a:srgbClr val="CC0000"/>
                  </a:solidFill>
                </a:rPr>
                <a:t>2007-2008 PRICES</a:t>
              </a:r>
            </a:p>
          </p:txBody>
        </p:sp>
      </p:grpSp>
      <p:grpSp>
        <p:nvGrpSpPr>
          <p:cNvPr id="3" name="Group 245"/>
          <p:cNvGrpSpPr>
            <a:grpSpLocks/>
          </p:cNvGrpSpPr>
          <p:nvPr/>
        </p:nvGrpSpPr>
        <p:grpSpPr bwMode="auto">
          <a:xfrm>
            <a:off x="1127125" y="3776663"/>
            <a:ext cx="7508875" cy="307975"/>
            <a:chOff x="780" y="2294"/>
            <a:chExt cx="4730" cy="194"/>
          </a:xfrm>
        </p:grpSpPr>
        <p:sp>
          <p:nvSpPr>
            <p:cNvPr id="46177" name="Line 241"/>
            <p:cNvSpPr>
              <a:spLocks noChangeShapeType="1"/>
            </p:cNvSpPr>
            <p:nvPr/>
          </p:nvSpPr>
          <p:spPr bwMode="auto">
            <a:xfrm>
              <a:off x="780" y="2488"/>
              <a:ext cx="4730" cy="0"/>
            </a:xfrm>
            <a:prstGeom prst="line">
              <a:avLst/>
            </a:prstGeom>
            <a:noFill/>
            <a:ln w="28575">
              <a:solidFill>
                <a:srgbClr val="CC0000"/>
              </a:solidFill>
              <a:prstDash val="dash"/>
              <a:round/>
              <a:headEnd/>
              <a:tailEnd/>
            </a:ln>
          </p:spPr>
          <p:txBody>
            <a:bodyPr>
              <a:prstTxWarp prst="textNoShape">
                <a:avLst/>
              </a:prstTxWarp>
            </a:bodyPr>
            <a:lstStyle/>
            <a:p>
              <a:endParaRPr lang="en-US"/>
            </a:p>
          </p:txBody>
        </p:sp>
        <p:sp>
          <p:nvSpPr>
            <p:cNvPr id="46178" name="Text Box 244"/>
            <p:cNvSpPr txBox="1">
              <a:spLocks noChangeArrowheads="1"/>
            </p:cNvSpPr>
            <p:nvPr/>
          </p:nvSpPr>
          <p:spPr bwMode="auto">
            <a:xfrm>
              <a:off x="1985" y="2294"/>
              <a:ext cx="590" cy="192"/>
            </a:xfrm>
            <a:prstGeom prst="rect">
              <a:avLst/>
            </a:prstGeom>
            <a:noFill/>
            <a:ln w="9525">
              <a:noFill/>
              <a:miter lim="800000"/>
              <a:headEnd/>
              <a:tailEnd/>
            </a:ln>
          </p:spPr>
          <p:txBody>
            <a:bodyPr wrap="none">
              <a:prstTxWarp prst="textNoShape">
                <a:avLst/>
              </a:prstTxWarp>
              <a:spAutoFit/>
            </a:bodyPr>
            <a:lstStyle/>
            <a:p>
              <a:r>
                <a:rPr lang="en-US" sz="1400" b="1" dirty="0">
                  <a:solidFill>
                    <a:srgbClr val="CC0000"/>
                  </a:solidFill>
                </a:rPr>
                <a:t>3/1/11</a:t>
              </a:r>
            </a:p>
          </p:txBody>
        </p:sp>
      </p:grpSp>
      <p:sp>
        <p:nvSpPr>
          <p:cNvPr id="46175" name="Rectangle 248"/>
          <p:cNvSpPr>
            <a:spLocks noChangeArrowheads="1"/>
          </p:cNvSpPr>
          <p:nvPr/>
        </p:nvSpPr>
        <p:spPr bwMode="auto">
          <a:xfrm>
            <a:off x="1096963" y="6067425"/>
            <a:ext cx="2633810" cy="276999"/>
          </a:xfrm>
          <a:prstGeom prst="rect">
            <a:avLst/>
          </a:prstGeom>
          <a:noFill/>
          <a:ln w="9525">
            <a:noFill/>
            <a:miter lim="800000"/>
            <a:headEnd/>
            <a:tailEnd/>
          </a:ln>
        </p:spPr>
        <p:txBody>
          <a:bodyPr wrap="none">
            <a:prstTxWarp prst="textNoShape">
              <a:avLst/>
            </a:prstTxWarp>
            <a:spAutoFit/>
          </a:bodyPr>
          <a:lstStyle/>
          <a:p>
            <a:r>
              <a:rPr lang="en-US" sz="1000" i="1" dirty="0">
                <a:latin typeface="Trebuchet MS" charset="0"/>
              </a:rPr>
              <a:t>Source: Morgan Stanley Research </a:t>
            </a:r>
            <a:r>
              <a:rPr lang="en-US" sz="1200" i="1" dirty="0">
                <a:latin typeface="Trebuchet MS" charset="0"/>
              </a:rPr>
              <a:t>Report</a:t>
            </a:r>
          </a:p>
        </p:txBody>
      </p:sp>
      <p:sp>
        <p:nvSpPr>
          <p:cNvPr id="46176" name="Text Box 249"/>
          <p:cNvSpPr txBox="1">
            <a:spLocks noChangeArrowheads="1"/>
          </p:cNvSpPr>
          <p:nvPr/>
        </p:nvSpPr>
        <p:spPr bwMode="auto">
          <a:xfrm>
            <a:off x="2278210" y="1348689"/>
            <a:ext cx="6037262" cy="396875"/>
          </a:xfrm>
          <a:prstGeom prst="rect">
            <a:avLst/>
          </a:prstGeom>
          <a:noFill/>
          <a:ln w="9525">
            <a:noFill/>
            <a:miter lim="800000"/>
            <a:headEnd/>
            <a:tailEnd/>
          </a:ln>
        </p:spPr>
        <p:txBody>
          <a:bodyPr wrap="none">
            <a:prstTxWarp prst="textNoShape">
              <a:avLst/>
            </a:prstTxWarp>
            <a:spAutoFit/>
          </a:bodyPr>
          <a:lstStyle/>
          <a:p>
            <a:r>
              <a:rPr lang="en-US" sz="2000" dirty="0">
                <a:solidFill>
                  <a:schemeClr val="hlink"/>
                </a:solidFill>
              </a:rPr>
              <a:t>Estimated NYMEX Price Required for 10% IRR</a:t>
            </a:r>
          </a:p>
        </p:txBody>
      </p:sp>
      <p:grpSp>
        <p:nvGrpSpPr>
          <p:cNvPr id="101" name="Group 10"/>
          <p:cNvGrpSpPr>
            <a:grpSpLocks/>
          </p:cNvGrpSpPr>
          <p:nvPr/>
        </p:nvGrpSpPr>
        <p:grpSpPr bwMode="auto">
          <a:xfrm>
            <a:off x="0" y="838200"/>
            <a:ext cx="9144000" cy="136525"/>
            <a:chOff x="0" y="1180"/>
            <a:chExt cx="5760" cy="86"/>
          </a:xfrm>
        </p:grpSpPr>
        <p:sp>
          <p:nvSpPr>
            <p:cNvPr id="102" name="Rectangle 10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3" name="Rectangle 10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4"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1202" name="Picture 3"/>
          <p:cNvPicPr>
            <a:picLocks noChangeAspect="1" noChangeArrowheads="1"/>
          </p:cNvPicPr>
          <p:nvPr/>
        </p:nvPicPr>
        <p:blipFill>
          <a:blip r:embed="rId2"/>
          <a:srcRect l="10257" r="3847" b="10225"/>
          <a:stretch>
            <a:fillRect/>
          </a:stretch>
        </p:blipFill>
        <p:spPr bwMode="auto">
          <a:xfrm>
            <a:off x="5486400" y="1219200"/>
            <a:ext cx="3276600" cy="2201863"/>
          </a:xfrm>
          <a:prstGeom prst="rect">
            <a:avLst/>
          </a:prstGeom>
          <a:noFill/>
          <a:ln w="9525">
            <a:noFill/>
            <a:miter lim="800000"/>
            <a:headEnd/>
            <a:tailEnd/>
          </a:ln>
        </p:spPr>
      </p:pic>
      <p:sp>
        <p:nvSpPr>
          <p:cNvPr id="51204" name="Text Box 6"/>
          <p:cNvSpPr txBox="1">
            <a:spLocks noChangeArrowheads="1"/>
          </p:cNvSpPr>
          <p:nvPr/>
        </p:nvSpPr>
        <p:spPr bwMode="auto">
          <a:xfrm>
            <a:off x="76200" y="5029200"/>
            <a:ext cx="5257800" cy="12001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algn="ctr" eaLnBrk="0" hangingPunct="0"/>
            <a:r>
              <a:rPr lang="en-US">
                <a:latin typeface="Arial" charset="0"/>
                <a:ea typeface="Arial" charset="0"/>
                <a:cs typeface="Arial" charset="0"/>
              </a:rPr>
              <a:t>Horizontal Drilling and Multi-Stage </a:t>
            </a:r>
          </a:p>
          <a:p>
            <a:pPr algn="ctr" eaLnBrk="0" hangingPunct="0"/>
            <a:r>
              <a:rPr lang="en-US" i="1">
                <a:latin typeface="Arial" charset="0"/>
                <a:ea typeface="Arial" charset="0"/>
                <a:cs typeface="Arial" charset="0"/>
              </a:rPr>
              <a:t>Slick-Water</a:t>
            </a:r>
            <a:r>
              <a:rPr lang="en-US">
                <a:latin typeface="Arial" charset="0"/>
                <a:ea typeface="Arial" charset="0"/>
                <a:cs typeface="Arial" charset="0"/>
              </a:rPr>
              <a:t> Hydraulic Fracturing</a:t>
            </a:r>
          </a:p>
          <a:p>
            <a:pPr algn="ctr" eaLnBrk="0" hangingPunct="0"/>
            <a:r>
              <a:rPr lang="en-US">
                <a:latin typeface="Arial" charset="0"/>
                <a:ea typeface="Arial" charset="0"/>
                <a:cs typeface="Arial" charset="0"/>
              </a:rPr>
              <a:t>Induces Microearthquakes (M ~ -1 to M~ -3) </a:t>
            </a:r>
          </a:p>
          <a:p>
            <a:pPr algn="ctr" eaLnBrk="0" hangingPunct="0"/>
            <a:r>
              <a:rPr lang="en-US">
                <a:latin typeface="Arial" charset="0"/>
                <a:ea typeface="Arial" charset="0"/>
                <a:cs typeface="Arial" charset="0"/>
              </a:rPr>
              <a:t>To Create a Permeable Fracture Network</a:t>
            </a:r>
          </a:p>
        </p:txBody>
      </p:sp>
      <p:pic>
        <p:nvPicPr>
          <p:cNvPr id="51205" name="Picture 32"/>
          <p:cNvPicPr>
            <a:picLocks noChangeAspect="1" noChangeArrowheads="1"/>
          </p:cNvPicPr>
          <p:nvPr/>
        </p:nvPicPr>
        <p:blipFill>
          <a:blip r:embed="rId3"/>
          <a:srcRect l="3896" t="2417" r="2597"/>
          <a:stretch>
            <a:fillRect/>
          </a:stretch>
        </p:blipFill>
        <p:spPr bwMode="auto">
          <a:xfrm>
            <a:off x="-76200" y="1447800"/>
            <a:ext cx="5486400" cy="3332163"/>
          </a:xfrm>
          <a:prstGeom prst="rect">
            <a:avLst/>
          </a:prstGeom>
          <a:noFill/>
          <a:ln w="9525">
            <a:noFill/>
            <a:miter lim="800000"/>
            <a:headEnd/>
            <a:tailEnd/>
          </a:ln>
        </p:spPr>
      </p:pic>
      <p:sp>
        <p:nvSpPr>
          <p:cNvPr id="51206" name="Rectangle 8"/>
          <p:cNvSpPr>
            <a:spLocks noChangeArrowheads="1"/>
          </p:cNvSpPr>
          <p:nvPr/>
        </p:nvSpPr>
        <p:spPr bwMode="auto">
          <a:xfrm>
            <a:off x="-304800" y="4724400"/>
            <a:ext cx="5791200" cy="762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2" name="Group 138"/>
          <p:cNvGrpSpPr>
            <a:grpSpLocks/>
          </p:cNvGrpSpPr>
          <p:nvPr/>
        </p:nvGrpSpPr>
        <p:grpSpPr bwMode="auto">
          <a:xfrm>
            <a:off x="5334000" y="3429000"/>
            <a:ext cx="3810000" cy="3186113"/>
            <a:chOff x="2362200" y="1371600"/>
            <a:chExt cx="4419600" cy="3666226"/>
          </a:xfrm>
        </p:grpSpPr>
        <p:grpSp>
          <p:nvGrpSpPr>
            <p:cNvPr id="3" name="Group 345"/>
            <p:cNvGrpSpPr>
              <a:grpSpLocks/>
            </p:cNvGrpSpPr>
            <p:nvPr/>
          </p:nvGrpSpPr>
          <p:grpSpPr bwMode="auto">
            <a:xfrm>
              <a:off x="2362200" y="1371600"/>
              <a:ext cx="4419600" cy="3666226"/>
              <a:chOff x="1295400" y="1676400"/>
              <a:chExt cx="4419600" cy="3666226"/>
            </a:xfrm>
          </p:grpSpPr>
          <p:grpSp>
            <p:nvGrpSpPr>
              <p:cNvPr id="4" name="Group 182"/>
              <p:cNvGrpSpPr>
                <a:grpSpLocks/>
              </p:cNvGrpSpPr>
              <p:nvPr/>
            </p:nvGrpSpPr>
            <p:grpSpPr bwMode="auto">
              <a:xfrm>
                <a:off x="1828800" y="1676400"/>
                <a:ext cx="3886200" cy="2819400"/>
                <a:chOff x="1828800" y="1676400"/>
                <a:chExt cx="3886200" cy="2819400"/>
              </a:xfrm>
            </p:grpSpPr>
            <p:grpSp>
              <p:nvGrpSpPr>
                <p:cNvPr id="5" name="Group 155"/>
                <p:cNvGrpSpPr>
                  <a:grpSpLocks/>
                </p:cNvGrpSpPr>
                <p:nvPr/>
              </p:nvGrpSpPr>
              <p:grpSpPr bwMode="auto">
                <a:xfrm>
                  <a:off x="1828800" y="1676400"/>
                  <a:ext cx="3581400" cy="2209800"/>
                  <a:chOff x="1828800" y="2286000"/>
                  <a:chExt cx="3581400" cy="2209800"/>
                </a:xfrm>
              </p:grpSpPr>
              <p:sp>
                <p:nvSpPr>
                  <p:cNvPr id="164" name="Rectangle 2"/>
                  <p:cNvSpPr/>
                  <p:nvPr/>
                </p:nvSpPr>
                <p:spPr>
                  <a:xfrm>
                    <a:off x="1829435" y="2286000"/>
                    <a:ext cx="75502" cy="2055060"/>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5" name="Block Arc 4"/>
                  <p:cNvSpPr/>
                  <p:nvPr/>
                </p:nvSpPr>
                <p:spPr>
                  <a:xfrm rot="10800000">
                    <a:off x="1829435" y="4187615"/>
                    <a:ext cx="305689" cy="305062"/>
                  </a:xfrm>
                  <a:prstGeom prst="blockArc">
                    <a:avLst>
                      <a:gd name="adj1" fmla="val 16087108"/>
                      <a:gd name="adj2" fmla="val 0"/>
                      <a:gd name="adj3" fmla="val 25000"/>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166" name="Rectangle 5"/>
                  <p:cNvSpPr/>
                  <p:nvPr/>
                </p:nvSpPr>
                <p:spPr>
                  <a:xfrm rot="5400000">
                    <a:off x="3658348" y="2738031"/>
                    <a:ext cx="74895" cy="3434398"/>
                  </a:xfrm>
                  <a:prstGeom prst="rect">
                    <a:avLst/>
                  </a:prstGeom>
                  <a:solidFill>
                    <a:schemeClr val="tx1">
                      <a:lumMod val="50000"/>
                      <a:lumOff val="5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oup 14"/>
                <p:cNvGrpSpPr/>
                <p:nvPr/>
              </p:nvGrpSpPr>
              <p:grpSpPr>
                <a:xfrm>
                  <a:off x="2057400" y="3276600"/>
                  <a:ext cx="1396543" cy="1079500"/>
                  <a:chOff x="2389924" y="908050"/>
                  <a:chExt cx="1396543" cy="1079500"/>
                </a:xfrm>
                <a:solidFill>
                  <a:srgbClr val="008000">
                    <a:alpha val="45098"/>
                  </a:srgbClr>
                </a:solidFill>
              </p:grpSpPr>
              <p:sp>
                <p:nvSpPr>
                  <p:cNvPr id="161" name="Oval 160"/>
                  <p:cNvSpPr/>
                  <p:nvPr/>
                </p:nvSpPr>
                <p:spPr>
                  <a:xfrm>
                    <a:off x="3511550" y="9080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2" name="Parallelogram 161"/>
                  <p:cNvSpPr/>
                  <p:nvPr/>
                </p:nvSpPr>
                <p:spPr>
                  <a:xfrm rot="19384773">
                    <a:off x="2389924" y="1303294"/>
                    <a:ext cx="1396543" cy="304800"/>
                  </a:xfrm>
                  <a:prstGeom prst="parallelogram">
                    <a:avLst>
                      <a:gd name="adj" fmla="val 75994"/>
                    </a:avLst>
                  </a:prstGeom>
                  <a:grpFill/>
                  <a:ln w="952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3" name="Oval 162"/>
                  <p:cNvSpPr/>
                  <p:nvPr/>
                </p:nvSpPr>
                <p:spPr>
                  <a:xfrm>
                    <a:off x="2584450" y="1606550"/>
                    <a:ext cx="76200" cy="381000"/>
                  </a:xfrm>
                  <a:prstGeom prst="ellipse">
                    <a:avLst/>
                  </a:prstGeom>
                  <a:grpFill/>
                  <a:ln w="31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oup 16"/>
                <p:cNvGrpSpPr/>
                <p:nvPr/>
              </p:nvGrpSpPr>
              <p:grpSpPr>
                <a:xfrm>
                  <a:off x="2794457" y="3276600"/>
                  <a:ext cx="1396543" cy="1079500"/>
                  <a:chOff x="2389924" y="908050"/>
                  <a:chExt cx="1396543" cy="1079500"/>
                </a:xfrm>
                <a:solidFill>
                  <a:srgbClr val="984807">
                    <a:alpha val="45098"/>
                  </a:srgbClr>
                </a:solidFill>
              </p:grpSpPr>
              <p:sp>
                <p:nvSpPr>
                  <p:cNvPr id="158" name="Oval 157"/>
                  <p:cNvSpPr/>
                  <p:nvPr/>
                </p:nvSpPr>
                <p:spPr>
                  <a:xfrm>
                    <a:off x="3511550" y="9080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9" name="Parallelogram 158"/>
                  <p:cNvSpPr/>
                  <p:nvPr/>
                </p:nvSpPr>
                <p:spPr>
                  <a:xfrm rot="19384773">
                    <a:off x="2389924" y="1303294"/>
                    <a:ext cx="1396543" cy="304800"/>
                  </a:xfrm>
                  <a:prstGeom prst="parallelogram">
                    <a:avLst>
                      <a:gd name="adj" fmla="val 75994"/>
                    </a:avLst>
                  </a:prstGeom>
                  <a:grpFill/>
                  <a:ln w="952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 name="Oval 159"/>
                  <p:cNvSpPr/>
                  <p:nvPr/>
                </p:nvSpPr>
                <p:spPr>
                  <a:xfrm>
                    <a:off x="2584450" y="1606550"/>
                    <a:ext cx="76200" cy="381000"/>
                  </a:xfrm>
                  <a:prstGeom prst="ellipse">
                    <a:avLst/>
                  </a:prstGeom>
                  <a:grpFill/>
                  <a:ln w="3175">
                    <a:solidFill>
                      <a:srgbClr val="98480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oup 20"/>
                <p:cNvGrpSpPr/>
                <p:nvPr/>
              </p:nvGrpSpPr>
              <p:grpSpPr>
                <a:xfrm>
                  <a:off x="3556457" y="3276600"/>
                  <a:ext cx="1396543" cy="1079500"/>
                  <a:chOff x="2389924" y="908050"/>
                  <a:chExt cx="1396543" cy="1079500"/>
                </a:xfrm>
                <a:solidFill>
                  <a:srgbClr val="0066FF">
                    <a:alpha val="45098"/>
                  </a:srgbClr>
                </a:solidFill>
              </p:grpSpPr>
              <p:sp>
                <p:nvSpPr>
                  <p:cNvPr id="155" name="Oval 154"/>
                  <p:cNvSpPr/>
                  <p:nvPr/>
                </p:nvSpPr>
                <p:spPr>
                  <a:xfrm>
                    <a:off x="3511550" y="9080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6" name="Parallelogram 155"/>
                  <p:cNvSpPr/>
                  <p:nvPr/>
                </p:nvSpPr>
                <p:spPr>
                  <a:xfrm rot="19384773">
                    <a:off x="2389924" y="1303294"/>
                    <a:ext cx="1396543" cy="304800"/>
                  </a:xfrm>
                  <a:prstGeom prst="parallelogram">
                    <a:avLst>
                      <a:gd name="adj" fmla="val 75994"/>
                    </a:avLst>
                  </a:prstGeom>
                  <a:grp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7" name="Oval 156"/>
                  <p:cNvSpPr/>
                  <p:nvPr/>
                </p:nvSpPr>
                <p:spPr>
                  <a:xfrm>
                    <a:off x="2584450" y="1606550"/>
                    <a:ext cx="76200" cy="381000"/>
                  </a:xfrm>
                  <a:prstGeom prst="ellipse">
                    <a:avLst/>
                  </a:prstGeom>
                  <a:grpFill/>
                  <a:ln w="31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oup 24"/>
                <p:cNvGrpSpPr/>
                <p:nvPr/>
              </p:nvGrpSpPr>
              <p:grpSpPr>
                <a:xfrm>
                  <a:off x="4318457" y="3276600"/>
                  <a:ext cx="1396543" cy="1079500"/>
                  <a:chOff x="2389924" y="908050"/>
                  <a:chExt cx="1396543" cy="1079500"/>
                </a:xfrm>
                <a:solidFill>
                  <a:srgbClr val="FF0000">
                    <a:alpha val="45098"/>
                  </a:srgbClr>
                </a:solidFill>
              </p:grpSpPr>
              <p:sp>
                <p:nvSpPr>
                  <p:cNvPr id="152" name="Oval 151"/>
                  <p:cNvSpPr/>
                  <p:nvPr/>
                </p:nvSpPr>
                <p:spPr>
                  <a:xfrm>
                    <a:off x="3511550" y="9080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 name="Parallelogram 152"/>
                  <p:cNvSpPr/>
                  <p:nvPr/>
                </p:nvSpPr>
                <p:spPr>
                  <a:xfrm rot="19384773">
                    <a:off x="2389924" y="1303294"/>
                    <a:ext cx="1396543" cy="304800"/>
                  </a:xfrm>
                  <a:prstGeom prst="parallelogram">
                    <a:avLst>
                      <a:gd name="adj" fmla="val 75994"/>
                    </a:avLst>
                  </a:prstGeom>
                  <a:grp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4" name="Oval 153"/>
                  <p:cNvSpPr/>
                  <p:nvPr/>
                </p:nvSpPr>
                <p:spPr>
                  <a:xfrm>
                    <a:off x="2584450" y="1606550"/>
                    <a:ext cx="76200" cy="381000"/>
                  </a:xfrm>
                  <a:prstGeom prst="ellipse">
                    <a:avLst/>
                  </a:prstGeom>
                  <a:grpFill/>
                  <a:ln w="31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
              <p:nvSpPr>
                <p:cNvPr id="28" name="Parallelogram 27"/>
                <p:cNvSpPr/>
                <p:nvPr/>
              </p:nvSpPr>
              <p:spPr>
                <a:xfrm>
                  <a:off x="274281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Parallelogram 28"/>
                <p:cNvSpPr/>
                <p:nvPr/>
              </p:nvSpPr>
              <p:spPr>
                <a:xfrm>
                  <a:off x="3505200"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Parallelogram 29"/>
                <p:cNvSpPr/>
                <p:nvPr/>
              </p:nvSpPr>
              <p:spPr>
                <a:xfrm>
                  <a:off x="4227068"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Parallelogram 30"/>
                <p:cNvSpPr/>
                <p:nvPr/>
              </p:nvSpPr>
              <p:spPr>
                <a:xfrm>
                  <a:off x="4989449" y="3810008"/>
                  <a:ext cx="421704" cy="74896"/>
                </a:xfrm>
                <a:prstGeom prst="parallelogram">
                  <a:avLst/>
                </a:prstGeom>
                <a:solidFill>
                  <a:schemeClr val="tx1">
                    <a:lumMod val="50000"/>
                    <a:lumOff val="5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2" name="Straight Connector 31"/>
                <p:cNvCxnSpPr/>
                <p:nvPr/>
              </p:nvCxnSpPr>
              <p:spPr>
                <a:xfrm>
                  <a:off x="2820162" y="3232765"/>
                  <a:ext cx="75502" cy="4384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514473" y="3581668"/>
                  <a:ext cx="152845" cy="7489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742819" y="3656563"/>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2973007" y="3810008"/>
                  <a:ext cx="88392" cy="7489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973007" y="365656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363470" y="396162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5400000" flipH="1" flipV="1">
                  <a:off x="2825386" y="3726841"/>
                  <a:ext cx="153444" cy="1289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742819" y="3428224"/>
                  <a:ext cx="88392"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895664" y="350494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667318" y="388490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3048508" y="3428224"/>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438972" y="4189965"/>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2591816" y="4113243"/>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201353" y="3733286"/>
                  <a:ext cx="88392" cy="76722"/>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204512" y="4108352"/>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2356436" y="3732953"/>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2509281" y="3884571"/>
                  <a:ext cx="82202"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2661204"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2814049" y="403893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2584782" y="4260875"/>
                  <a:ext cx="82202"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2814049" y="4261796"/>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2362881" y="3582257"/>
                  <a:ext cx="82202" cy="8102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2629259" y="3314664"/>
                  <a:ext cx="151618"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2514783" y="3427914"/>
                  <a:ext cx="76722" cy="77343"/>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2210958" y="3732953"/>
                  <a:ext cx="82203" cy="82867"/>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2973310" y="3276303"/>
                  <a:ext cx="74896" cy="75501"/>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2061157" y="4033752"/>
                  <a:ext cx="151617" cy="7366"/>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2356436" y="4343077"/>
                  <a:ext cx="82203" cy="82868"/>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2133283" y="4266687"/>
                  <a:ext cx="82867" cy="0"/>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2133283" y="4425613"/>
                  <a:ext cx="77343" cy="69415"/>
                </a:xfrm>
                <a:prstGeom prst="line">
                  <a:avLst/>
                </a:prstGeom>
                <a:ln w="1905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169916" y="3232765"/>
                  <a:ext cx="75502" cy="4384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V="1">
                  <a:off x="4864227" y="3581668"/>
                  <a:ext cx="152845" cy="7489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5092573" y="3656563"/>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322761" y="3810008"/>
                  <a:ext cx="88392" cy="7489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322761" y="365656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713224" y="396162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flipH="1" flipV="1">
                  <a:off x="5175141" y="3726841"/>
                  <a:ext cx="153444" cy="1289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092573" y="3428224"/>
                  <a:ext cx="88392"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551107" y="350494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017072" y="388490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5398262" y="3428224"/>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788726" y="4189965"/>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1570" y="4113243"/>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51107" y="3733286"/>
                  <a:ext cx="88392" cy="76722"/>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a:off x="4553347" y="410743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4706190" y="3732953"/>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4859036" y="3884571"/>
                  <a:ext cx="82202" cy="82867"/>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5010958" y="403893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5162883" y="4038016"/>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a:off x="4934536"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5162883" y="4260875"/>
                  <a:ext cx="82202"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4712635" y="3582257"/>
                  <a:ext cx="82202"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flipH="1" flipV="1">
                  <a:off x="4979013" y="3314664"/>
                  <a:ext cx="151618"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864537" y="3427914"/>
                  <a:ext cx="76722" cy="77343"/>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4559791" y="3733874"/>
                  <a:ext cx="82203" cy="8102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5323064" y="3276303"/>
                  <a:ext cx="74896" cy="75501"/>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410911" y="4033752"/>
                  <a:ext cx="151617" cy="7366"/>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4706190" y="4343077"/>
                  <a:ext cx="82203" cy="8286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0800000">
                  <a:off x="4483037" y="4266687"/>
                  <a:ext cx="82867"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a:off x="4483037" y="4425613"/>
                  <a:ext cx="77343" cy="69415"/>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407535" y="3232765"/>
                  <a:ext cx="75502" cy="4384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4103688" y="3581668"/>
                  <a:ext cx="151003" cy="7489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4332034" y="3656563"/>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4560380" y="3810008"/>
                  <a:ext cx="88392" cy="7489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560380" y="365656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3950843" y="396162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flipH="1" flipV="1">
                  <a:off x="4412760" y="3726841"/>
                  <a:ext cx="153444" cy="1289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4332034" y="3428224"/>
                  <a:ext cx="88392"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4483037" y="350494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254691" y="388490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635881" y="3428224"/>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026345" y="4189965"/>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4179189" y="4113243"/>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4788726" y="3733286"/>
                  <a:ext cx="88392" cy="76722"/>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5400000">
                  <a:off x="3791885" y="4108352"/>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5400000">
                  <a:off x="3906058" y="3733874"/>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5400000">
                  <a:off x="4096654" y="3884571"/>
                  <a:ext cx="82202"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5400000">
                  <a:off x="4249498" y="4038016"/>
                  <a:ext cx="82202" cy="82868"/>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5400000">
                  <a:off x="4401422" y="403893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5400000">
                  <a:off x="4173076"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5400000">
                  <a:off x="4401422" y="4261796"/>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5400000">
                  <a:off x="3950254" y="3582257"/>
                  <a:ext cx="82202"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5400000" flipH="1" flipV="1">
                  <a:off x="4217553" y="3313743"/>
                  <a:ext cx="151618" cy="77343"/>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H="1">
                  <a:off x="4103077" y="3428835"/>
                  <a:ext cx="76722"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3798331" y="3732953"/>
                  <a:ext cx="82203" cy="82867"/>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5400000">
                  <a:off x="4560683" y="3276303"/>
                  <a:ext cx="74896" cy="75501"/>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5400000">
                  <a:off x="3649451" y="4034671"/>
                  <a:ext cx="151617" cy="552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5400000">
                  <a:off x="3944730" y="4343998"/>
                  <a:ext cx="82203" cy="81026"/>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0800000">
                  <a:off x="3722497" y="4266687"/>
                  <a:ext cx="8102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0800000">
                  <a:off x="3722497" y="4425613"/>
                  <a:ext cx="75502" cy="69415"/>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3722497" y="3199884"/>
                  <a:ext cx="75502" cy="4201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3416808" y="3546960"/>
                  <a:ext cx="152845"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645154" y="3623682"/>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3873500" y="3775301"/>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3873500" y="362368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263964" y="392874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5400000" flipH="1" flipV="1">
                  <a:off x="3728634" y="3693047"/>
                  <a:ext cx="151618" cy="1289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645154" y="3395343"/>
                  <a:ext cx="88392"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797999" y="3472065"/>
                  <a:ext cx="88392" cy="74895"/>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3569653" y="385202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3950843" y="3395343"/>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3341307" y="4157084"/>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3494151" y="4080362"/>
                  <a:ext cx="88392" cy="76722"/>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4103688" y="3700405"/>
                  <a:ext cx="88392" cy="7489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5400000">
                  <a:off x="3105927" y="407455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5400000">
                  <a:off x="3258771" y="3700072"/>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rot="5400000">
                  <a:off x="3411616" y="3851690"/>
                  <a:ext cx="82202"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5400000">
                  <a:off x="3563539" y="4004228"/>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5400000">
                  <a:off x="3715463" y="400330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5400000">
                  <a:off x="3487117"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5400000">
                  <a:off x="3715463" y="4226167"/>
                  <a:ext cx="82203"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5400000">
                  <a:off x="3264296" y="3546628"/>
                  <a:ext cx="82203" cy="82867"/>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5400000" flipH="1" flipV="1">
                  <a:off x="3530682" y="3280870"/>
                  <a:ext cx="153444" cy="75501"/>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3417118" y="3395033"/>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3112372" y="3700993"/>
                  <a:ext cx="82203" cy="8102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3873810" y="3241588"/>
                  <a:ext cx="76722" cy="773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2963492" y="4000871"/>
                  <a:ext cx="151617" cy="7366"/>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3258771" y="4308370"/>
                  <a:ext cx="82202" cy="82868"/>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10800000">
                  <a:off x="3035618" y="4233807"/>
                  <a:ext cx="82867" cy="0"/>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10800000">
                  <a:off x="3035618" y="4390904"/>
                  <a:ext cx="77343" cy="71243"/>
                </a:xfrm>
                <a:prstGeom prst="line">
                  <a:avLst/>
                </a:prstGeom>
                <a:ln w="19050">
                  <a:solidFill>
                    <a:srgbClr val="984807"/>
                  </a:solidFill>
                </a:ln>
              </p:spPr>
              <p:style>
                <a:lnRef idx="1">
                  <a:schemeClr val="accent1"/>
                </a:lnRef>
                <a:fillRef idx="0">
                  <a:schemeClr val="accent1"/>
                </a:fillRef>
                <a:effectRef idx="0">
                  <a:schemeClr val="accent1"/>
                </a:effectRef>
                <a:fontRef idx="minor">
                  <a:schemeClr val="tx1"/>
                </a:fontRef>
              </p:style>
            </p:cxnSp>
          </p:grpSp>
          <p:sp>
            <p:nvSpPr>
              <p:cNvPr id="51211" name="TextBox 12"/>
              <p:cNvSpPr txBox="1">
                <a:spLocks noChangeArrowheads="1"/>
              </p:cNvSpPr>
              <p:nvPr/>
            </p:nvSpPr>
            <p:spPr bwMode="auto">
              <a:xfrm>
                <a:off x="3124201" y="2514600"/>
                <a:ext cx="2285999" cy="672991"/>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Microseismic Events</a:t>
                </a:r>
              </a:p>
            </p:txBody>
          </p:sp>
          <p:sp>
            <p:nvSpPr>
              <p:cNvPr id="51212" name="TextBox 13"/>
              <p:cNvSpPr txBox="1">
                <a:spLocks noChangeArrowheads="1"/>
              </p:cNvSpPr>
              <p:nvPr/>
            </p:nvSpPr>
            <p:spPr bwMode="auto">
              <a:xfrm>
                <a:off x="2590800" y="4953000"/>
                <a:ext cx="2285999"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Hydraulic</a:t>
                </a:r>
                <a:r>
                  <a:rPr lang="en-US" sz="1600">
                    <a:ea typeface="Times New Roman" charset="0"/>
                    <a:cs typeface="Times New Roman" charset="0"/>
                  </a:rPr>
                  <a:t> </a:t>
                </a:r>
                <a:r>
                  <a:rPr lang="en-US" sz="1600">
                    <a:latin typeface="Arial" charset="0"/>
                    <a:ea typeface="Arial" charset="0"/>
                    <a:cs typeface="Arial" charset="0"/>
                  </a:rPr>
                  <a:t>Fractures</a:t>
                </a:r>
              </a:p>
            </p:txBody>
          </p:sp>
          <p:sp>
            <p:nvSpPr>
              <p:cNvPr id="51213" name="TextBox 14"/>
              <p:cNvSpPr txBox="1">
                <a:spLocks noChangeArrowheads="1"/>
              </p:cNvSpPr>
              <p:nvPr/>
            </p:nvSpPr>
            <p:spPr bwMode="auto">
              <a:xfrm>
                <a:off x="1295400" y="4104640"/>
                <a:ext cx="685800" cy="389626"/>
              </a:xfrm>
              <a:prstGeom prst="rect">
                <a:avLst/>
              </a:prstGeom>
              <a:noFill/>
              <a:ln w="9525">
                <a:noFill/>
                <a:miter lim="800000"/>
                <a:headEnd/>
                <a:tailEnd/>
              </a:ln>
            </p:spPr>
            <p:txBody>
              <a:bodyPr>
                <a:prstTxWarp prst="textNoShape">
                  <a:avLst/>
                </a:prstTxWarp>
                <a:spAutoFit/>
              </a:bodyPr>
              <a:lstStyle/>
              <a:p>
                <a:r>
                  <a:rPr lang="en-US" sz="1600">
                    <a:latin typeface="Arial" charset="0"/>
                    <a:ea typeface="Arial" charset="0"/>
                    <a:cs typeface="Arial" charset="0"/>
                  </a:rPr>
                  <a:t>Well</a:t>
                </a:r>
              </a:p>
            </p:txBody>
          </p:sp>
          <p:cxnSp>
            <p:nvCxnSpPr>
              <p:cNvPr id="16" name="Straight Arrow Connector 15"/>
              <p:cNvCxnSpPr>
                <a:stCxn id="51212" idx="0"/>
              </p:cNvCxnSpPr>
              <p:nvPr/>
            </p:nvCxnSpPr>
            <p:spPr>
              <a:xfrm rot="16200000" flipV="1">
                <a:off x="2742836" y="3962824"/>
                <a:ext cx="686846" cy="129457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51212" idx="0"/>
              </p:cNvCxnSpPr>
              <p:nvPr/>
            </p:nvCxnSpPr>
            <p:spPr>
              <a:xfrm rot="16200000" flipV="1">
                <a:off x="3085355" y="4305343"/>
                <a:ext cx="686846" cy="6095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1212" idx="0"/>
              </p:cNvCxnSpPr>
              <p:nvPr/>
            </p:nvCxnSpPr>
            <p:spPr>
              <a:xfrm rot="5400000" flipH="1" flipV="1">
                <a:off x="3466546" y="4533688"/>
                <a:ext cx="686846" cy="1528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51212" idx="0"/>
                <a:endCxn id="154" idx="4"/>
              </p:cNvCxnSpPr>
              <p:nvPr/>
            </p:nvCxnSpPr>
            <p:spPr>
              <a:xfrm rot="5400000" flipH="1" flipV="1">
                <a:off x="3843691" y="4246053"/>
                <a:ext cx="597337" cy="81762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51211" idx="2"/>
              </p:cNvCxnSpPr>
              <p:nvPr/>
            </p:nvCxnSpPr>
            <p:spPr>
              <a:xfrm rot="5400000">
                <a:off x="3613290" y="2622315"/>
                <a:ext cx="89509" cy="121907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51211" idx="2"/>
              </p:cNvCxnSpPr>
              <p:nvPr/>
            </p:nvCxnSpPr>
            <p:spPr>
              <a:xfrm rot="16200000" flipH="1">
                <a:off x="4565657" y="2889022"/>
                <a:ext cx="166231" cy="76238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51211" idx="2"/>
              </p:cNvCxnSpPr>
              <p:nvPr/>
            </p:nvCxnSpPr>
            <p:spPr>
              <a:xfrm rot="5400000">
                <a:off x="4221906" y="3230931"/>
                <a:ext cx="89509" cy="184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Straight Arrow Connector 10"/>
            <p:cNvCxnSpPr/>
            <p:nvPr/>
          </p:nvCxnSpPr>
          <p:spPr>
            <a:xfrm rot="5400000" flipH="1" flipV="1">
              <a:off x="2724058" y="3597300"/>
              <a:ext cx="228339" cy="26701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7" name="Group 10"/>
          <p:cNvGrpSpPr>
            <a:grpSpLocks/>
          </p:cNvGrpSpPr>
          <p:nvPr/>
        </p:nvGrpSpPr>
        <p:grpSpPr bwMode="auto">
          <a:xfrm>
            <a:off x="0" y="838200"/>
            <a:ext cx="9144000" cy="136525"/>
            <a:chOff x="0" y="1180"/>
            <a:chExt cx="5760" cy="86"/>
          </a:xfrm>
        </p:grpSpPr>
        <p:sp>
          <p:nvSpPr>
            <p:cNvPr id="168" name="Rectangle 16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9" name="Rectangle 16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0"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
        <p:nvSpPr>
          <p:cNvPr id="171" name="Rectangle 2"/>
          <p:cNvSpPr>
            <a:spLocks noChangeArrowheads="1"/>
          </p:cNvSpPr>
          <p:nvPr/>
        </p:nvSpPr>
        <p:spPr bwMode="auto">
          <a:xfrm>
            <a:off x="-228600" y="76200"/>
            <a:ext cx="9601200" cy="609600"/>
          </a:xfrm>
          <a:prstGeom prst="rect">
            <a:avLst/>
          </a:prstGeom>
          <a:noFill/>
          <a:ln w="9525">
            <a:noFill/>
            <a:miter lim="800000"/>
            <a:headEnd/>
            <a:tailEnd/>
          </a:ln>
        </p:spPr>
        <p:txBody>
          <a:bodyPr anchor="ctr">
            <a:prstTxWarp prst="textNoShape">
              <a:avLst/>
            </a:prstTxWarp>
          </a:bodyPr>
          <a:lstStyle/>
          <a:p>
            <a:pPr algn="ctr"/>
            <a:r>
              <a:rPr lang="en-US" sz="2800" dirty="0">
                <a:latin typeface="Arial" charset="0"/>
                <a:ea typeface="Arial" charset="0"/>
                <a:cs typeface="Arial" charset="0"/>
              </a:rPr>
              <a:t>Drilling/Completion Technology </a:t>
            </a:r>
          </a:p>
          <a:p>
            <a:pPr algn="ctr"/>
            <a:r>
              <a:rPr lang="en-US" sz="2800" dirty="0">
                <a:latin typeface="Arial" charset="0"/>
                <a:ea typeface="Arial" charset="0"/>
                <a:cs typeface="Arial" charset="0"/>
              </a:rPr>
              <a:t>Key To</a:t>
            </a:r>
            <a:r>
              <a:rPr lang="en-US" sz="2800" dirty="0" smtClean="0">
                <a:latin typeface="Arial" charset="0"/>
                <a:ea typeface="Arial" charset="0"/>
                <a:cs typeface="Arial" charset="0"/>
              </a:rPr>
              <a:t> Exploitation of Shale Gas</a:t>
            </a:r>
            <a:endParaRPr lang="en-US" sz="2800" dirty="0">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2226" name="Picture 2" descr="2008_SPE_SGPC_Ses_05_00_Cluff_y_Miller_SPE_ShaleGas_Survey_08_(wQuestions)_Page_4"/>
          <p:cNvPicPr>
            <a:picLocks noChangeAspect="1" noChangeArrowheads="1"/>
          </p:cNvPicPr>
          <p:nvPr/>
        </p:nvPicPr>
        <p:blipFill>
          <a:blip r:embed="rId2"/>
          <a:srcRect/>
          <a:stretch>
            <a:fillRect/>
          </a:stretch>
        </p:blipFill>
        <p:spPr bwMode="auto">
          <a:xfrm>
            <a:off x="2230438" y="-76200"/>
            <a:ext cx="4953000" cy="3827463"/>
          </a:xfrm>
          <a:prstGeom prst="rect">
            <a:avLst/>
          </a:prstGeom>
          <a:noFill/>
          <a:ln w="9525">
            <a:noFill/>
            <a:miter lim="800000"/>
            <a:headEnd/>
            <a:tailEnd/>
          </a:ln>
        </p:spPr>
      </p:pic>
      <p:pic>
        <p:nvPicPr>
          <p:cNvPr id="52227" name="Picture 4" descr="2008_SPE_SGPC_Ses_05_00_Cluff_y_Miller_SPE_ShaleGas_Survey_08_(wQuestions)_Page_3"/>
          <p:cNvPicPr>
            <a:picLocks noChangeAspect="1" noChangeArrowheads="1"/>
          </p:cNvPicPr>
          <p:nvPr/>
        </p:nvPicPr>
        <p:blipFill>
          <a:blip r:embed="rId3"/>
          <a:srcRect r="2534" b="5141"/>
          <a:stretch>
            <a:fillRect/>
          </a:stretch>
        </p:blipFill>
        <p:spPr bwMode="auto">
          <a:xfrm>
            <a:off x="631825" y="762000"/>
            <a:ext cx="7902575" cy="5943600"/>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0482" name="Content Placeholder 2"/>
          <p:cNvSpPr>
            <a:spLocks noGrp="1"/>
          </p:cNvSpPr>
          <p:nvPr>
            <p:ph idx="4294967295"/>
          </p:nvPr>
        </p:nvSpPr>
        <p:spPr>
          <a:xfrm>
            <a:off x="304800" y="1126268"/>
            <a:ext cx="8564562" cy="5638800"/>
          </a:xfrm>
        </p:spPr>
        <p:txBody>
          <a:bodyPr>
            <a:normAutofit lnSpcReduction="10000"/>
          </a:bodyPr>
          <a:lstStyle/>
          <a:p>
            <a:pPr marL="514350" indent="-514350">
              <a:lnSpc>
                <a:spcPct val="90000"/>
              </a:lnSpc>
              <a:buClrTx/>
            </a:pPr>
            <a:r>
              <a:rPr lang="en-US" dirty="0">
                <a:latin typeface="Arial" charset="0"/>
              </a:rPr>
              <a:t>What</a:t>
            </a:r>
            <a:r>
              <a:rPr lang="en-US" dirty="0" smtClean="0">
                <a:latin typeface="Arial" charset="0"/>
              </a:rPr>
              <a:t> factors control the success of </a:t>
            </a:r>
            <a:r>
              <a:rPr lang="en-US" dirty="0" err="1" smtClean="0">
                <a:latin typeface="Arial" charset="0"/>
              </a:rPr>
              <a:t>slickwater</a:t>
            </a:r>
            <a:r>
              <a:rPr lang="en-US" dirty="0" smtClean="0">
                <a:latin typeface="Arial" charset="0"/>
              </a:rPr>
              <a:t> </a:t>
            </a:r>
            <a:r>
              <a:rPr lang="en-US" dirty="0" err="1" smtClean="0">
                <a:latin typeface="Arial" charset="0"/>
              </a:rPr>
              <a:t>frac’ing</a:t>
            </a:r>
            <a:r>
              <a:rPr lang="en-US" dirty="0" smtClean="0">
                <a:latin typeface="Arial" charset="0"/>
              </a:rPr>
              <a:t>?</a:t>
            </a:r>
          </a:p>
          <a:p>
            <a:pPr lvl="1">
              <a:lnSpc>
                <a:spcPct val="90000"/>
              </a:lnSpc>
              <a:buClrTx/>
              <a:buFont typeface="Arial" charset="0"/>
              <a:buChar char="•"/>
            </a:pPr>
            <a:r>
              <a:rPr lang="en-US" dirty="0" smtClean="0">
                <a:latin typeface="Arial" charset="0"/>
              </a:rPr>
              <a:t>How do stress, fractures and rock properties affect the success of stimulation?</a:t>
            </a:r>
          </a:p>
          <a:p>
            <a:pPr lvl="1">
              <a:lnSpc>
                <a:spcPct val="90000"/>
              </a:lnSpc>
              <a:buClrTx/>
              <a:buFont typeface="Arial" charset="0"/>
              <a:buChar char="•"/>
            </a:pPr>
            <a:r>
              <a:rPr lang="en-US" dirty="0" smtClean="0">
                <a:latin typeface="Arial" charset="0"/>
              </a:rPr>
              <a:t>How do pressure </a:t>
            </a:r>
            <a:r>
              <a:rPr lang="en-US" dirty="0">
                <a:latin typeface="Arial" charset="0"/>
              </a:rPr>
              <a:t>and stress</a:t>
            </a:r>
            <a:r>
              <a:rPr lang="en-US" dirty="0" smtClean="0">
                <a:latin typeface="Arial" charset="0"/>
              </a:rPr>
              <a:t> (and formation properties) evolve during stimulation?</a:t>
            </a:r>
          </a:p>
          <a:p>
            <a:pPr lvl="1">
              <a:lnSpc>
                <a:spcPct val="90000"/>
              </a:lnSpc>
              <a:buClrTx/>
              <a:buFont typeface="Arial" charset="0"/>
              <a:buChar char="•"/>
            </a:pPr>
            <a:r>
              <a:rPr lang="en-US" dirty="0" smtClean="0">
                <a:latin typeface="Arial" charset="0"/>
              </a:rPr>
              <a:t>What factors affect seismic and </a:t>
            </a:r>
            <a:r>
              <a:rPr lang="en-US" dirty="0" err="1" smtClean="0">
                <a:latin typeface="Arial" charset="0"/>
              </a:rPr>
              <a:t>aseismic</a:t>
            </a:r>
            <a:r>
              <a:rPr lang="en-US" dirty="0" smtClean="0">
                <a:latin typeface="Arial" charset="0"/>
              </a:rPr>
              <a:t> deformation mechanisms and how do these affect the reservoir?</a:t>
            </a:r>
          </a:p>
          <a:p>
            <a:pPr lvl="1">
              <a:lnSpc>
                <a:spcPct val="90000"/>
              </a:lnSpc>
              <a:buClrTx/>
              <a:buFont typeface="Arial" charset="0"/>
              <a:buChar char="•"/>
            </a:pPr>
            <a:r>
              <a:rPr lang="en-US" dirty="0" smtClean="0">
                <a:latin typeface="Arial" charset="0"/>
              </a:rPr>
              <a:t>Can we accurately model pore pressure and stress </a:t>
            </a:r>
            <a:r>
              <a:rPr lang="en-US" dirty="0">
                <a:latin typeface="Arial" charset="0"/>
              </a:rPr>
              <a:t>in the reservoir before, during, and after </a:t>
            </a:r>
            <a:r>
              <a:rPr lang="en-US" dirty="0" smtClean="0">
                <a:latin typeface="Arial" charset="0"/>
              </a:rPr>
              <a:t>stimulation?</a:t>
            </a:r>
          </a:p>
          <a:p>
            <a:pPr>
              <a:lnSpc>
                <a:spcPct val="90000"/>
              </a:lnSpc>
              <a:buClrTx/>
            </a:pPr>
            <a:r>
              <a:rPr lang="en-US" dirty="0" smtClean="0">
                <a:latin typeface="Arial" charset="0"/>
              </a:rPr>
              <a:t>  </a:t>
            </a:r>
            <a:r>
              <a:rPr lang="en-US" dirty="0" smtClean="0">
                <a:solidFill>
                  <a:srgbClr val="FF0000"/>
                </a:solidFill>
                <a:latin typeface="Arial" charset="0"/>
              </a:rPr>
              <a:t>How do we optimize </a:t>
            </a:r>
            <a:r>
              <a:rPr lang="en-US" dirty="0" err="1" smtClean="0">
                <a:solidFill>
                  <a:srgbClr val="FF0000"/>
                </a:solidFill>
                <a:latin typeface="Arial" charset="0"/>
              </a:rPr>
              <a:t>slickwater</a:t>
            </a:r>
            <a:r>
              <a:rPr lang="en-US" dirty="0" smtClean="0">
                <a:solidFill>
                  <a:srgbClr val="FF0000"/>
                </a:solidFill>
                <a:latin typeface="Arial" charset="0"/>
              </a:rPr>
              <a:t> </a:t>
            </a:r>
            <a:r>
              <a:rPr lang="en-US" dirty="0" err="1" smtClean="0">
                <a:solidFill>
                  <a:srgbClr val="FF0000"/>
                </a:solidFill>
                <a:latin typeface="Arial" charset="0"/>
              </a:rPr>
              <a:t>frac’ing</a:t>
            </a:r>
            <a:r>
              <a:rPr lang="en-US" dirty="0" smtClean="0">
                <a:solidFill>
                  <a:srgbClr val="FF0000"/>
                </a:solidFill>
                <a:latin typeface="Arial" charset="0"/>
              </a:rPr>
              <a:t>?</a:t>
            </a:r>
            <a:endParaRPr lang="en-US" dirty="0">
              <a:solidFill>
                <a:srgbClr val="FF0000"/>
              </a:solidFill>
              <a:latin typeface="Arial" charset="0"/>
            </a:endParaRPr>
          </a:p>
        </p:txBody>
      </p:sp>
      <p:sp>
        <p:nvSpPr>
          <p:cNvPr id="20483" name="TextBox 5"/>
          <p:cNvSpPr txBox="1">
            <a:spLocks noChangeArrowheads="1"/>
          </p:cNvSpPr>
          <p:nvPr/>
        </p:nvSpPr>
        <p:spPr bwMode="auto">
          <a:xfrm>
            <a:off x="2744814" y="152400"/>
            <a:ext cx="3608820" cy="584776"/>
          </a:xfrm>
          <a:prstGeom prst="rect">
            <a:avLst/>
          </a:prstGeom>
          <a:noFill/>
          <a:ln w="9525">
            <a:noFill/>
            <a:miter lim="800000"/>
            <a:headEnd/>
            <a:tailEnd/>
          </a:ln>
        </p:spPr>
        <p:txBody>
          <a:bodyPr wrap="none">
            <a:prstTxWarp prst="textNoShape">
              <a:avLst/>
            </a:prstTxWarp>
            <a:spAutoFit/>
          </a:bodyPr>
          <a:lstStyle/>
          <a:p>
            <a:r>
              <a:rPr lang="en-US" sz="3200" dirty="0" smtClean="0">
                <a:latin typeface="Arial" charset="0"/>
                <a:ea typeface="Arial" charset="0"/>
                <a:cs typeface="Arial" charset="0"/>
              </a:rPr>
              <a:t>Research Themes</a:t>
            </a:r>
            <a:endParaRPr lang="en-US" sz="3200" i="1" dirty="0">
              <a:latin typeface="Arial" charset="0"/>
              <a:ea typeface="Arial" charset="0"/>
              <a:cs typeface="Arial" charset="0"/>
            </a:endParaRP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18</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254000" y="1033669"/>
            <a:ext cx="7315200" cy="718931"/>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0" y="990600"/>
            <a:ext cx="6248400" cy="5667375"/>
          </a:xfrm>
          <a:prstGeom prst="rect">
            <a:avLst/>
          </a:prstGeom>
          <a:noFill/>
          <a:ln w="9525">
            <a:noFill/>
            <a:miter lim="800000"/>
            <a:headEnd/>
            <a:tailEnd/>
          </a:ln>
        </p:spPr>
      </p:pic>
      <p:sp>
        <p:nvSpPr>
          <p:cNvPr id="43011"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2" name="Text Box 3"/>
          <p:cNvSpPr txBox="1">
            <a:spLocks noChangeArrowheads="1"/>
          </p:cNvSpPr>
          <p:nvPr/>
        </p:nvSpPr>
        <p:spPr bwMode="auto">
          <a:xfrm>
            <a:off x="579438" y="0"/>
            <a:ext cx="8716962" cy="1023938"/>
          </a:xfrm>
          <a:prstGeom prst="rect">
            <a:avLst/>
          </a:prstGeom>
          <a:noFill/>
          <a:ln w="9525">
            <a:noFill/>
            <a:miter lim="800000"/>
            <a:headEnd/>
            <a:tailEnd/>
          </a:ln>
        </p:spPr>
        <p:txBody>
          <a:bodyPr anchor="ctr">
            <a:prstTxWarp prst="textNoShape">
              <a:avLst/>
            </a:prstTxWarp>
          </a:bodyPr>
          <a:lstStyle/>
          <a:p>
            <a:pPr eaLnBrk="0" hangingPunct="0"/>
            <a:r>
              <a:rPr lang="en-US" sz="2800">
                <a:solidFill>
                  <a:schemeClr val="bg1"/>
                </a:solidFill>
                <a:latin typeface="Museo Slab 500" pitchFamily="50" charset="0"/>
              </a:rPr>
              <a:t>5 </a:t>
            </a:r>
            <a:r>
              <a:rPr lang="en-US" sz="2800">
                <a:solidFill>
                  <a:srgbClr val="000000"/>
                </a:solidFill>
                <a:latin typeface="Museo Slab 500" pitchFamily="50" charset="0"/>
              </a:rPr>
              <a:t>Wells – 50 Stages, ~ 100 Microearthquakes/Stage</a:t>
            </a:r>
          </a:p>
        </p:txBody>
      </p:sp>
      <p:sp>
        <p:nvSpPr>
          <p:cNvPr id="43013" name="Text Box 8"/>
          <p:cNvSpPr txBox="1">
            <a:spLocks noChangeArrowheads="1"/>
          </p:cNvSpPr>
          <p:nvPr/>
        </p:nvSpPr>
        <p:spPr bwMode="auto">
          <a:xfrm>
            <a:off x="609600" y="6035675"/>
            <a:ext cx="8077200" cy="830263"/>
          </a:xfrm>
          <a:prstGeom prst="rect">
            <a:avLst/>
          </a:prstGeom>
          <a:solidFill>
            <a:schemeClr val="bg1"/>
          </a:solidFill>
          <a:ln w="9525">
            <a:noFill/>
            <a:miter lim="800000"/>
            <a:headEnd/>
            <a:tailEnd/>
          </a:ln>
        </p:spPr>
        <p:txBody>
          <a:bodyPr>
            <a:prstTxWarp prst="textNoShape">
              <a:avLst/>
            </a:prstTxWarp>
            <a:spAutoFit/>
          </a:bodyPr>
          <a:lstStyle/>
          <a:p>
            <a:pPr algn="ctr"/>
            <a:r>
              <a:rPr lang="en-US" sz="2400">
                <a:latin typeface="Arial" charset="0"/>
                <a:ea typeface="Arial" charset="0"/>
                <a:cs typeface="Arial" charset="0"/>
              </a:rPr>
              <a:t>Does the Cloud of Microearthquake Hypocenters Really Reflect the Stimulated Rock Volume?</a:t>
            </a:r>
          </a:p>
        </p:txBody>
      </p:sp>
      <p:grpSp>
        <p:nvGrpSpPr>
          <p:cNvPr id="8"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3"/>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7410" name="Slide Number Placeholder 5"/>
          <p:cNvSpPr>
            <a:spLocks noGrp="1"/>
          </p:cNvSpPr>
          <p:nvPr>
            <p:ph type="sldNum" sz="quarter" idx="4294967295"/>
          </p:nvPr>
        </p:nvSpPr>
        <p:spPr bwMode="auto">
          <a:xfrm>
            <a:off x="6553200" y="6245225"/>
            <a:ext cx="2133600" cy="476250"/>
          </a:xfrm>
          <a:prstGeom prst="rect">
            <a:avLst/>
          </a:prstGeom>
          <a:noFill/>
          <a:ln>
            <a:miter lim="800000"/>
            <a:headEnd/>
            <a:tailEnd/>
          </a:ln>
        </p:spPr>
        <p:txBody>
          <a:bodyPr>
            <a:prstTxWarp prst="textNoShape">
              <a:avLst/>
            </a:prstTxWarp>
          </a:bodyPr>
          <a:lstStyle/>
          <a:p>
            <a:pPr algn="r"/>
            <a:fld id="{0666E389-4136-F242-9D6D-64BFEC1383CB}" type="slidenum">
              <a:rPr lang="en-US" sz="1400">
                <a:latin typeface="Arial" charset="0"/>
              </a:rPr>
              <a:pPr algn="r"/>
              <a:t>2</a:t>
            </a:fld>
            <a:endParaRPr lang="en-US" sz="1400" dirty="0">
              <a:latin typeface="Arial" charset="0"/>
            </a:endParaRPr>
          </a:p>
        </p:txBody>
      </p:sp>
      <p:grpSp>
        <p:nvGrpSpPr>
          <p:cNvPr id="2" name="Group 71"/>
          <p:cNvGrpSpPr>
            <a:grpSpLocks/>
          </p:cNvGrpSpPr>
          <p:nvPr/>
        </p:nvGrpSpPr>
        <p:grpSpPr bwMode="auto">
          <a:xfrm>
            <a:off x="0" y="6340475"/>
            <a:ext cx="9144000" cy="136525"/>
            <a:chOff x="0" y="1180"/>
            <a:chExt cx="5760" cy="86"/>
          </a:xfrm>
        </p:grpSpPr>
        <p:sp>
          <p:nvSpPr>
            <p:cNvPr id="17424" name="Rectangle 72" descr="Narrow vertical"/>
            <p:cNvSpPr>
              <a:spLocks noChangeArrowheads="1"/>
            </p:cNvSpPr>
            <p:nvPr/>
          </p:nvSpPr>
          <p:spPr bwMode="auto">
            <a:xfrm>
              <a:off x="0" y="1180"/>
              <a:ext cx="5760" cy="86"/>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pPr eaLnBrk="0" hangingPunct="0"/>
              <a:endParaRPr lang="en-US" dirty="0"/>
            </a:p>
          </p:txBody>
        </p:sp>
        <p:sp>
          <p:nvSpPr>
            <p:cNvPr id="17425" name="Rectangle 73"/>
            <p:cNvSpPr>
              <a:spLocks noChangeArrowheads="1"/>
            </p:cNvSpPr>
            <p:nvPr/>
          </p:nvSpPr>
          <p:spPr bwMode="auto">
            <a:xfrm>
              <a:off x="0" y="1200"/>
              <a:ext cx="5760" cy="48"/>
            </a:xfrm>
            <a:prstGeom prst="rect">
              <a:avLst/>
            </a:prstGeom>
            <a:solidFill>
              <a:srgbClr val="A50021"/>
            </a:solidFill>
            <a:ln w="9525">
              <a:noFill/>
              <a:miter lim="800000"/>
              <a:headEnd/>
              <a:tailEnd/>
            </a:ln>
          </p:spPr>
          <p:txBody>
            <a:bodyPr wrap="none" anchor="ctr">
              <a:prstTxWarp prst="textNoShape">
                <a:avLst/>
              </a:prstTxWarp>
            </a:bodyPr>
            <a:lstStyle/>
            <a:p>
              <a:pPr eaLnBrk="0" hangingPunct="0"/>
              <a:endParaRPr lang="en-US" dirty="0"/>
            </a:p>
          </p:txBody>
        </p:sp>
      </p:grpSp>
      <p:grpSp>
        <p:nvGrpSpPr>
          <p:cNvPr id="3" name="Group 7"/>
          <p:cNvGrpSpPr>
            <a:grpSpLocks/>
          </p:cNvGrpSpPr>
          <p:nvPr/>
        </p:nvGrpSpPr>
        <p:grpSpPr bwMode="auto">
          <a:xfrm>
            <a:off x="0" y="4724400"/>
            <a:ext cx="9144000" cy="990600"/>
            <a:chOff x="0" y="432"/>
            <a:chExt cx="5760" cy="624"/>
          </a:xfrm>
        </p:grpSpPr>
        <p:sp>
          <p:nvSpPr>
            <p:cNvPr id="17415" name="Rectangle 8" descr="Narrow vertical"/>
            <p:cNvSpPr>
              <a:spLocks noChangeArrowheads="1"/>
            </p:cNvSpPr>
            <p:nvPr/>
          </p:nvSpPr>
          <p:spPr bwMode="auto">
            <a:xfrm>
              <a:off x="0" y="432"/>
              <a:ext cx="5760" cy="624"/>
            </a:xfrm>
            <a:prstGeom prst="rect">
              <a:avLst/>
            </a:prstGeom>
            <a:pattFill prst="narVert">
              <a:fgClr>
                <a:srgbClr val="DAB000">
                  <a:alpha val="83920"/>
                </a:srgbClr>
              </a:fgClr>
              <a:bgClr>
                <a:schemeClr val="bg1">
                  <a:alpha val="83920"/>
                </a:schemeClr>
              </a:bgClr>
            </a:pattFill>
            <a:ln w="9525">
              <a:noFill/>
              <a:miter lim="800000"/>
              <a:headEnd/>
              <a:tailEnd/>
            </a:ln>
          </p:spPr>
          <p:txBody>
            <a:bodyPr wrap="none" anchor="ctr">
              <a:prstTxWarp prst="textNoShape">
                <a:avLst/>
              </a:prstTxWarp>
            </a:bodyPr>
            <a:lstStyle/>
            <a:p>
              <a:endParaRPr lang="en-US" dirty="0"/>
            </a:p>
          </p:txBody>
        </p:sp>
        <p:grpSp>
          <p:nvGrpSpPr>
            <p:cNvPr id="4" name="Group 9"/>
            <p:cNvGrpSpPr>
              <a:grpSpLocks/>
            </p:cNvGrpSpPr>
            <p:nvPr/>
          </p:nvGrpSpPr>
          <p:grpSpPr bwMode="auto">
            <a:xfrm>
              <a:off x="0" y="480"/>
              <a:ext cx="5760" cy="528"/>
              <a:chOff x="0" y="480"/>
              <a:chExt cx="5760" cy="528"/>
            </a:xfrm>
          </p:grpSpPr>
          <p:sp>
            <p:nvSpPr>
              <p:cNvPr id="17417" name="Rectangle 10"/>
              <p:cNvSpPr>
                <a:spLocks noChangeArrowheads="1"/>
              </p:cNvSpPr>
              <p:nvPr/>
            </p:nvSpPr>
            <p:spPr bwMode="auto">
              <a:xfrm>
                <a:off x="0" y="480"/>
                <a:ext cx="5760" cy="528"/>
              </a:xfrm>
              <a:prstGeom prst="rect">
                <a:avLst/>
              </a:prstGeom>
              <a:solidFill>
                <a:srgbClr val="A50021"/>
              </a:solidFill>
              <a:ln w="9525">
                <a:noFill/>
                <a:miter lim="800000"/>
                <a:headEnd/>
                <a:tailEnd/>
              </a:ln>
            </p:spPr>
            <p:txBody>
              <a:bodyPr wrap="none" anchor="ctr">
                <a:prstTxWarp prst="textNoShape">
                  <a:avLst/>
                </a:prstTxWarp>
              </a:bodyPr>
              <a:lstStyle/>
              <a:p>
                <a:endParaRPr lang="en-US" dirty="0"/>
              </a:p>
            </p:txBody>
          </p:sp>
          <p:grpSp>
            <p:nvGrpSpPr>
              <p:cNvPr id="5" name="Group 11"/>
              <p:cNvGrpSpPr>
                <a:grpSpLocks/>
              </p:cNvGrpSpPr>
              <p:nvPr/>
            </p:nvGrpSpPr>
            <p:grpSpPr bwMode="auto">
              <a:xfrm>
                <a:off x="0" y="525"/>
                <a:ext cx="5760" cy="438"/>
                <a:chOff x="0" y="535"/>
                <a:chExt cx="5760" cy="438"/>
              </a:xfrm>
            </p:grpSpPr>
            <p:pic>
              <p:nvPicPr>
                <p:cNvPr id="17419" name="Picture 12" descr="campus2"/>
                <p:cNvPicPr>
                  <a:picLocks noChangeAspect="1" noChangeArrowheads="1"/>
                </p:cNvPicPr>
                <p:nvPr/>
              </p:nvPicPr>
              <p:blipFill>
                <a:blip r:embed="rId3"/>
                <a:srcRect/>
                <a:stretch>
                  <a:fillRect/>
                </a:stretch>
              </p:blipFill>
              <p:spPr bwMode="auto">
                <a:xfrm>
                  <a:off x="1392" y="535"/>
                  <a:ext cx="2976" cy="435"/>
                </a:xfrm>
                <a:prstGeom prst="rect">
                  <a:avLst/>
                </a:prstGeom>
                <a:noFill/>
                <a:ln w="9525">
                  <a:noFill/>
                  <a:miter lim="800000"/>
                  <a:headEnd/>
                  <a:tailEnd/>
                </a:ln>
              </p:spPr>
            </p:pic>
            <p:sp>
              <p:nvSpPr>
                <p:cNvPr id="17420" name="Line 13"/>
                <p:cNvSpPr>
                  <a:spLocks noChangeShapeType="1"/>
                </p:cNvSpPr>
                <p:nvPr/>
              </p:nvSpPr>
              <p:spPr bwMode="auto">
                <a:xfrm>
                  <a:off x="0" y="535"/>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1" name="Line 14"/>
                <p:cNvSpPr>
                  <a:spLocks noChangeShapeType="1"/>
                </p:cNvSpPr>
                <p:nvPr/>
              </p:nvSpPr>
              <p:spPr bwMode="auto">
                <a:xfrm>
                  <a:off x="0" y="973"/>
                  <a:ext cx="5760"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2" name="Line 15"/>
                <p:cNvSpPr>
                  <a:spLocks noChangeShapeType="1"/>
                </p:cNvSpPr>
                <p:nvPr/>
              </p:nvSpPr>
              <p:spPr bwMode="auto">
                <a:xfrm rot="-5400000">
                  <a:off x="1176"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sp>
              <p:nvSpPr>
                <p:cNvPr id="17423" name="Line 16"/>
                <p:cNvSpPr>
                  <a:spLocks noChangeShapeType="1"/>
                </p:cNvSpPr>
                <p:nvPr/>
              </p:nvSpPr>
              <p:spPr bwMode="auto">
                <a:xfrm rot="-5400000">
                  <a:off x="4152" y="754"/>
                  <a:ext cx="432" cy="0"/>
                </a:xfrm>
                <a:prstGeom prst="line">
                  <a:avLst/>
                </a:prstGeom>
                <a:noFill/>
                <a:ln w="9525">
                  <a:solidFill>
                    <a:srgbClr val="FFFFE7"/>
                  </a:solidFill>
                  <a:round/>
                  <a:headEnd/>
                  <a:tailEnd/>
                </a:ln>
              </p:spPr>
              <p:txBody>
                <a:bodyPr>
                  <a:prstTxWarp prst="textNoShape">
                    <a:avLst/>
                  </a:prstTxWarp>
                </a:bodyPr>
                <a:lstStyle/>
                <a:p>
                  <a:endParaRPr lang="en-US" dirty="0"/>
                </a:p>
              </p:txBody>
            </p:sp>
          </p:grpSp>
        </p:grpSp>
      </p:grpSp>
      <p:pic>
        <p:nvPicPr>
          <p:cNvPr id="17414" name="Picture 17" descr="stanford_1"/>
          <p:cNvPicPr>
            <a:picLocks noChangeAspect="1" noChangeArrowheads="1"/>
          </p:cNvPicPr>
          <p:nvPr/>
        </p:nvPicPr>
        <p:blipFill>
          <a:blip r:embed="rId4"/>
          <a:srcRect/>
          <a:stretch>
            <a:fillRect/>
          </a:stretch>
        </p:blipFill>
        <p:spPr bwMode="auto">
          <a:xfrm>
            <a:off x="1600200" y="5715000"/>
            <a:ext cx="5867400" cy="412750"/>
          </a:xfrm>
          <a:prstGeom prst="rect">
            <a:avLst/>
          </a:prstGeom>
          <a:noFill/>
          <a:ln w="9525">
            <a:noFill/>
            <a:miter lim="800000"/>
            <a:headEnd/>
            <a:tailEnd/>
          </a:ln>
        </p:spPr>
      </p:pic>
      <p:pic>
        <p:nvPicPr>
          <p:cNvPr id="18" name="Picture 9" descr="bh_ppt_design_white_contentV4final"/>
          <p:cNvPicPr>
            <a:picLocks noChangeAspect="1" noChangeArrowheads="1"/>
          </p:cNvPicPr>
          <p:nvPr/>
        </p:nvPicPr>
        <p:blipFill>
          <a:blip r:embed="rId5"/>
          <a:srcRect/>
          <a:stretch>
            <a:fillRect/>
          </a:stretch>
        </p:blipFill>
        <p:spPr bwMode="auto">
          <a:xfrm>
            <a:off x="0" y="-25400"/>
            <a:ext cx="9144000" cy="6886575"/>
          </a:xfrm>
          <a:prstGeom prst="rect">
            <a:avLst/>
          </a:prstGeom>
          <a:noFill/>
          <a:ln w="9525">
            <a:noFill/>
            <a:miter lim="800000"/>
            <a:headEnd/>
            <a:tailEnd/>
          </a:ln>
        </p:spPr>
      </p:pic>
      <p:sp>
        <p:nvSpPr>
          <p:cNvPr id="20" name="Text Box 14"/>
          <p:cNvSpPr txBox="1">
            <a:spLocks noChangeArrowheads="1"/>
          </p:cNvSpPr>
          <p:nvPr/>
        </p:nvSpPr>
        <p:spPr bwMode="auto">
          <a:xfrm>
            <a:off x="495300" y="406400"/>
            <a:ext cx="8153400" cy="4431470"/>
          </a:xfrm>
          <a:prstGeom prst="rect">
            <a:avLst/>
          </a:prstGeom>
          <a:noFill/>
          <a:ln w="9525">
            <a:noFill/>
            <a:miter lim="800000"/>
            <a:headEnd/>
            <a:tailEnd/>
          </a:ln>
        </p:spPr>
        <p:txBody>
          <a:bodyPr>
            <a:prstTxWarp prst="textNoShape">
              <a:avLst/>
            </a:prstTxWarp>
            <a:spAutoFit/>
          </a:bodyPr>
          <a:lstStyle/>
          <a:p>
            <a:pPr algn="ctr"/>
            <a:r>
              <a:rPr lang="en-US" sz="3200" dirty="0" smtClean="0">
                <a:latin typeface="Arial"/>
                <a:cs typeface="Arial"/>
              </a:rPr>
              <a:t>Opportunities and Challenges of </a:t>
            </a:r>
          </a:p>
          <a:p>
            <a:pPr algn="ctr"/>
            <a:r>
              <a:rPr lang="en-US" sz="3200" dirty="0" smtClean="0">
                <a:latin typeface="Arial"/>
                <a:cs typeface="Arial"/>
              </a:rPr>
              <a:t>Shale Gas Development</a:t>
            </a:r>
          </a:p>
          <a:p>
            <a:pPr algn="ctr"/>
            <a:endParaRPr lang="en-US" sz="3200" dirty="0" smtClean="0">
              <a:latin typeface="Arial"/>
              <a:cs typeface="Arial"/>
            </a:endParaRPr>
          </a:p>
          <a:p>
            <a:pPr algn="ctr"/>
            <a:r>
              <a:rPr lang="en-US" sz="2800" dirty="0" smtClean="0"/>
              <a:t>Gdansk Technical University</a:t>
            </a:r>
          </a:p>
          <a:p>
            <a:pPr algn="ctr"/>
            <a:r>
              <a:rPr lang="en-US" sz="2800" dirty="0" smtClean="0"/>
              <a:t>December 12-15, 2011</a:t>
            </a:r>
          </a:p>
          <a:p>
            <a:pPr algn="ctr"/>
            <a:endParaRPr lang="en-US" sz="3200" i="1" dirty="0" smtClean="0">
              <a:latin typeface="Arial"/>
              <a:cs typeface="Arial"/>
            </a:endParaRPr>
          </a:p>
          <a:p>
            <a:pPr algn="ctr">
              <a:lnSpc>
                <a:spcPct val="75000"/>
              </a:lnSpc>
              <a:spcBef>
                <a:spcPct val="35000"/>
              </a:spcBef>
            </a:pPr>
            <a:r>
              <a:rPr lang="en-US" sz="2000" dirty="0" smtClean="0">
                <a:latin typeface="Arial" charset="0"/>
              </a:rPr>
              <a:t>Mark </a:t>
            </a:r>
            <a:r>
              <a:rPr lang="en-US" sz="2000" dirty="0">
                <a:latin typeface="Arial" charset="0"/>
              </a:rPr>
              <a:t>D. </a:t>
            </a:r>
            <a:r>
              <a:rPr lang="en-US" sz="2000" dirty="0" smtClean="0">
                <a:latin typeface="Arial" charset="0"/>
              </a:rPr>
              <a:t>Zoback</a:t>
            </a:r>
          </a:p>
          <a:p>
            <a:pPr algn="ctr">
              <a:lnSpc>
                <a:spcPct val="75000"/>
              </a:lnSpc>
              <a:spcBef>
                <a:spcPct val="35000"/>
              </a:spcBef>
            </a:pPr>
            <a:r>
              <a:rPr lang="en-US" sz="2000" dirty="0" smtClean="0">
                <a:latin typeface="Arial" charset="0"/>
              </a:rPr>
              <a:t>Senior Technical Advisor</a:t>
            </a:r>
          </a:p>
          <a:p>
            <a:pPr algn="ctr">
              <a:lnSpc>
                <a:spcPct val="75000"/>
              </a:lnSpc>
              <a:spcBef>
                <a:spcPct val="35000"/>
              </a:spcBef>
            </a:pPr>
            <a:r>
              <a:rPr lang="en-US" sz="2000" dirty="0" smtClean="0">
                <a:latin typeface="Arial" charset="0"/>
              </a:rPr>
              <a:t>Baker Hughes Incorporated</a:t>
            </a:r>
          </a:p>
          <a:p>
            <a:pPr algn="ctr">
              <a:lnSpc>
                <a:spcPct val="75000"/>
              </a:lnSpc>
              <a:spcBef>
                <a:spcPct val="35000"/>
              </a:spcBef>
            </a:pPr>
            <a:endParaRPr lang="en-US" sz="2800" b="1" dirty="0">
              <a:latin typeface="Arial"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219200" y="76200"/>
            <a:ext cx="6629400" cy="685800"/>
          </a:xfrm>
          <a:prstGeom prst="rect">
            <a:avLst/>
          </a:prstGeom>
          <a:solidFill>
            <a:srgbClr val="FFFFFF"/>
          </a:solidFill>
          <a:ln w="9525">
            <a:noFill/>
            <a:miter lim="800000"/>
            <a:headEnd/>
            <a:tailEnd/>
          </a:ln>
        </p:spPr>
        <p:txBody>
          <a:bodyPr anchor="ctr">
            <a:prstTxWarp prst="textNoShape">
              <a:avLst/>
            </a:prstTxWarp>
          </a:bodyPr>
          <a:lstStyle/>
          <a:p>
            <a:r>
              <a:rPr lang="en-US" sz="3200">
                <a:solidFill>
                  <a:srgbClr val="000000"/>
                </a:solidFill>
                <a:latin typeface="Museo Slab 500" pitchFamily="50" charset="0"/>
              </a:rPr>
              <a:t>Fracturing and Monitoring Program</a:t>
            </a:r>
          </a:p>
        </p:txBody>
      </p:sp>
      <p:sp>
        <p:nvSpPr>
          <p:cNvPr id="50179" name="Content Placeholder 2"/>
          <p:cNvSpPr>
            <a:spLocks noGrp="1"/>
          </p:cNvSpPr>
          <p:nvPr>
            <p:ph idx="4294967295"/>
          </p:nvPr>
        </p:nvSpPr>
        <p:spPr>
          <a:xfrm>
            <a:off x="6400800" y="1447800"/>
            <a:ext cx="2590800" cy="5181600"/>
          </a:xfrm>
          <a:ln>
            <a:solidFill>
              <a:schemeClr val="tx1"/>
            </a:solidFill>
          </a:ln>
        </p:spPr>
        <p:txBody>
          <a:bodyPr>
            <a:normAutofit lnSpcReduction="10000"/>
          </a:bodyPr>
          <a:lstStyle/>
          <a:p>
            <a:pPr>
              <a:lnSpc>
                <a:spcPct val="80000"/>
              </a:lnSpc>
            </a:pPr>
            <a:r>
              <a:rPr lang="en-US" sz="1900">
                <a:latin typeface="Arial" charset="0"/>
              </a:rPr>
              <a:t>Stages in Well A and Well B are fractured at the same time, thus “simulfrac”</a:t>
            </a:r>
          </a:p>
          <a:p>
            <a:pPr>
              <a:lnSpc>
                <a:spcPct val="80000"/>
              </a:lnSpc>
            </a:pPr>
            <a:r>
              <a:rPr lang="en-US" sz="1900">
                <a:latin typeface="Arial" charset="0"/>
              </a:rPr>
              <a:t>Stage in Well D and Well E are alternately fractured, thus “zipperfrac”</a:t>
            </a:r>
          </a:p>
          <a:p>
            <a:pPr>
              <a:lnSpc>
                <a:spcPct val="80000"/>
              </a:lnSpc>
            </a:pPr>
            <a:r>
              <a:rPr lang="en-US" sz="1900">
                <a:latin typeface="Arial" charset="0"/>
              </a:rPr>
              <a:t>Well C is fractured conventionally</a:t>
            </a:r>
          </a:p>
          <a:p>
            <a:pPr>
              <a:lnSpc>
                <a:spcPct val="80000"/>
              </a:lnSpc>
            </a:pPr>
            <a:r>
              <a:rPr lang="en-US" sz="1900">
                <a:latin typeface="Arial" charset="0"/>
              </a:rPr>
              <a:t>Fracturing of Wells A, B, D, &amp; E are monitored by an array in Well C</a:t>
            </a:r>
          </a:p>
          <a:p>
            <a:pPr>
              <a:lnSpc>
                <a:spcPct val="80000"/>
              </a:lnSpc>
            </a:pPr>
            <a:r>
              <a:rPr lang="en-US" sz="1900">
                <a:latin typeface="Arial" charset="0"/>
              </a:rPr>
              <a:t>Fracturing of Well C is monitored by an array in the vertical portion of Well B</a:t>
            </a:r>
          </a:p>
        </p:txBody>
      </p:sp>
      <p:pic>
        <p:nvPicPr>
          <p:cNvPr id="50180" name="Picture 7" descr="simul_vs_zipper wth monitoring.jpg"/>
          <p:cNvPicPr>
            <a:picLocks noChangeAspect="1"/>
          </p:cNvPicPr>
          <p:nvPr/>
        </p:nvPicPr>
        <p:blipFill>
          <a:blip r:embed="rId3"/>
          <a:srcRect/>
          <a:stretch>
            <a:fillRect/>
          </a:stretch>
        </p:blipFill>
        <p:spPr bwMode="auto">
          <a:xfrm>
            <a:off x="0" y="1412875"/>
            <a:ext cx="6184900" cy="4114800"/>
          </a:xfrm>
          <a:prstGeom prst="rect">
            <a:avLst/>
          </a:prstGeom>
          <a:noFill/>
          <a:ln w="9525">
            <a:noFill/>
            <a:miter lim="800000"/>
            <a:headEnd/>
            <a:tailEnd/>
          </a:ln>
        </p:spPr>
      </p:pic>
      <p:sp>
        <p:nvSpPr>
          <p:cNvPr id="50181" name="Rectangle 13"/>
          <p:cNvSpPr>
            <a:spLocks noChangeArrowheads="1"/>
          </p:cNvSpPr>
          <p:nvPr/>
        </p:nvSpPr>
        <p:spPr bwMode="auto">
          <a:xfrm>
            <a:off x="714375" y="5661025"/>
            <a:ext cx="5334000" cy="650875"/>
          </a:xfrm>
          <a:prstGeom prst="rect">
            <a:avLst/>
          </a:prstGeom>
          <a:noFill/>
          <a:ln w="9525">
            <a:solidFill>
              <a:schemeClr val="tx1"/>
            </a:solidFill>
            <a:miter lim="800000"/>
            <a:headEnd/>
            <a:tailEnd/>
          </a:ln>
        </p:spPr>
        <p:txBody>
          <a:bodyPr>
            <a:prstTxWarp prst="textNoShape">
              <a:avLst/>
            </a:prstTxWarp>
            <a:spAutoFit/>
          </a:bodyPr>
          <a:lstStyle/>
          <a:p>
            <a:pPr>
              <a:buFontTx/>
              <a:buChar char="•"/>
            </a:pPr>
            <a:r>
              <a:rPr lang="en-US"/>
              <a:t> Wells divided into 300 ft frac intervals</a:t>
            </a:r>
          </a:p>
          <a:p>
            <a:pPr>
              <a:buFontTx/>
              <a:buChar char="•"/>
            </a:pPr>
            <a:r>
              <a:rPr lang="en-US"/>
              <a:t> 6 perf groups per interval, each 50 feet apart</a:t>
            </a:r>
          </a:p>
        </p:txBody>
      </p:sp>
      <p:grpSp>
        <p:nvGrpSpPr>
          <p:cNvPr id="6" name="Group 10"/>
          <p:cNvGrpSpPr>
            <a:grpSpLocks/>
          </p:cNvGrpSpPr>
          <p:nvPr/>
        </p:nvGrpSpPr>
        <p:grpSpPr bwMode="auto">
          <a:xfrm>
            <a:off x="0" y="838200"/>
            <a:ext cx="9144000" cy="136525"/>
            <a:chOff x="0" y="1180"/>
            <a:chExt cx="5760" cy="86"/>
          </a:xfrm>
        </p:grpSpPr>
        <p:sp>
          <p:nvSpPr>
            <p:cNvPr id="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4"/>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1724" y="53848"/>
            <a:ext cx="8759952" cy="758952"/>
          </a:xfrm>
          <a:effectLst>
            <a:outerShdw blurRad="152400" dist="254000" dir="8460000" sx="97000" sy="97000" algn="tr" rotWithShape="0">
              <a:schemeClr val="accent2">
                <a:lumMod val="75000"/>
                <a:alpha val="28000"/>
              </a:schemeClr>
            </a:outerShdw>
          </a:effectLst>
        </p:spPr>
        <p:txBody>
          <a:bodyPr wrap="square" numCol="1" anchorCtr="0" compatLnSpc="1">
            <a:prstTxWarp prst="textNoShape">
              <a:avLst/>
            </a:prstTxWarp>
          </a:bodyPr>
          <a:lstStyle/>
          <a:p>
            <a:pPr eaLnBrk="1" hangingPunct="1">
              <a:defRPr/>
            </a:pPr>
            <a:r>
              <a:rPr lang="en-US" sz="3200" dirty="0" smtClean="0">
                <a:latin typeface="Arial"/>
                <a:cs typeface="Arial"/>
              </a:rPr>
              <a:t>Nearly All </a:t>
            </a:r>
            <a:r>
              <a:rPr lang="en-US" sz="3200" dirty="0" err="1" smtClean="0">
                <a:latin typeface="Arial"/>
                <a:cs typeface="Arial"/>
              </a:rPr>
              <a:t>Frac</a:t>
            </a:r>
            <a:r>
              <a:rPr lang="en-US" sz="3200" dirty="0" smtClean="0">
                <a:latin typeface="Arial"/>
                <a:cs typeface="Arial"/>
              </a:rPr>
              <a:t> Stages Were Quite Similar</a:t>
            </a:r>
          </a:p>
        </p:txBody>
      </p:sp>
      <p:sp>
        <p:nvSpPr>
          <p:cNvPr id="18436" name="Content Placeholder 2"/>
          <p:cNvSpPr>
            <a:spLocks noGrp="1"/>
          </p:cNvSpPr>
          <p:nvPr>
            <p:ph idx="4294967295"/>
          </p:nvPr>
        </p:nvSpPr>
        <p:spPr>
          <a:xfrm>
            <a:off x="457200" y="1143000"/>
            <a:ext cx="8229600" cy="1371600"/>
          </a:xfrm>
        </p:spPr>
        <p:txBody>
          <a:bodyPr/>
          <a:lstStyle/>
          <a:p>
            <a:pPr>
              <a:buFont typeface="Arial" charset="0"/>
              <a:buNone/>
            </a:pPr>
            <a:r>
              <a:rPr lang="en-US" sz="2600">
                <a:latin typeface="Arial" charset="0"/>
              </a:rPr>
              <a:t>Water: ~325,000 gal, Sand: ~400,000 lbs, Pumping Time: ~150 mins, Max Slurry Rate: 50-60 bpm</a:t>
            </a:r>
          </a:p>
        </p:txBody>
      </p:sp>
      <p:sp>
        <p:nvSpPr>
          <p:cNvPr id="18437" name="Title 3"/>
          <p:cNvSpPr txBox="1">
            <a:spLocks/>
          </p:cNvSpPr>
          <p:nvPr/>
        </p:nvSpPr>
        <p:spPr bwMode="auto">
          <a:xfrm>
            <a:off x="7837488" y="3581400"/>
            <a:ext cx="1154112" cy="601663"/>
          </a:xfrm>
          <a:prstGeom prst="rect">
            <a:avLst/>
          </a:prstGeom>
          <a:noFill/>
          <a:ln w="9525">
            <a:noFill/>
            <a:miter lim="800000"/>
            <a:headEnd/>
            <a:tailEnd/>
          </a:ln>
        </p:spPr>
        <p:txBody>
          <a:bodyPr anchor="ctr">
            <a:prstTxWarp prst="textNoShape">
              <a:avLst/>
            </a:prstTxWarp>
          </a:bodyPr>
          <a:lstStyle/>
          <a:p>
            <a:pPr algn="ctr"/>
            <a:r>
              <a:rPr lang="en-US" sz="2000"/>
              <a:t>Well C</a:t>
            </a:r>
          </a:p>
          <a:p>
            <a:pPr algn="ctr"/>
            <a:r>
              <a:rPr lang="en-US" sz="2000"/>
              <a:t>Stage 6</a:t>
            </a:r>
          </a:p>
        </p:txBody>
      </p:sp>
      <p:pic>
        <p:nvPicPr>
          <p:cNvPr id="18438" name="Picture 2"/>
          <p:cNvPicPr>
            <a:picLocks noChangeAspect="1" noChangeArrowheads="1"/>
          </p:cNvPicPr>
          <p:nvPr/>
        </p:nvPicPr>
        <p:blipFill>
          <a:blip r:embed="rId3"/>
          <a:srcRect/>
          <a:stretch>
            <a:fillRect/>
          </a:stretch>
        </p:blipFill>
        <p:spPr bwMode="auto">
          <a:xfrm>
            <a:off x="1314450" y="2209800"/>
            <a:ext cx="6381750" cy="4502150"/>
          </a:xfrm>
          <a:prstGeom prst="rect">
            <a:avLst/>
          </a:prstGeom>
          <a:noFill/>
          <a:ln w="9525">
            <a:noFill/>
            <a:miter lim="800000"/>
            <a:headEnd/>
            <a:tailEnd/>
          </a:ln>
        </p:spPr>
      </p:pic>
      <p:grpSp>
        <p:nvGrpSpPr>
          <p:cNvPr id="7" name="Group 10"/>
          <p:cNvGrpSpPr>
            <a:grpSpLocks/>
          </p:cNvGrpSpPr>
          <p:nvPr/>
        </p:nvGrpSpPr>
        <p:grpSpPr bwMode="auto">
          <a:xfrm>
            <a:off x="0" y="838200"/>
            <a:ext cx="9144000" cy="136525"/>
            <a:chOff x="0" y="1180"/>
            <a:chExt cx="5760" cy="86"/>
          </a:xfrm>
        </p:grpSpPr>
        <p:sp>
          <p:nvSpPr>
            <p:cNvPr id="8"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4"/>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srcRect/>
          <a:stretch>
            <a:fillRect/>
          </a:stretch>
        </p:blipFill>
        <p:spPr bwMode="auto">
          <a:xfrm>
            <a:off x="1524000" y="990600"/>
            <a:ext cx="6248400" cy="5667375"/>
          </a:xfrm>
          <a:prstGeom prst="rect">
            <a:avLst/>
          </a:prstGeom>
          <a:noFill/>
          <a:ln w="9525">
            <a:noFill/>
            <a:miter lim="800000"/>
            <a:headEnd/>
            <a:tailEnd/>
          </a:ln>
        </p:spPr>
      </p:pic>
      <p:sp>
        <p:nvSpPr>
          <p:cNvPr id="43011"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sp>
        <p:nvSpPr>
          <p:cNvPr id="43012" name="Text Box 3"/>
          <p:cNvSpPr txBox="1">
            <a:spLocks noChangeArrowheads="1"/>
          </p:cNvSpPr>
          <p:nvPr/>
        </p:nvSpPr>
        <p:spPr bwMode="auto">
          <a:xfrm>
            <a:off x="579438" y="0"/>
            <a:ext cx="8716962" cy="1023938"/>
          </a:xfrm>
          <a:prstGeom prst="rect">
            <a:avLst/>
          </a:prstGeom>
          <a:noFill/>
          <a:ln w="9525">
            <a:noFill/>
            <a:miter lim="800000"/>
            <a:headEnd/>
            <a:tailEnd/>
          </a:ln>
        </p:spPr>
        <p:txBody>
          <a:bodyPr anchor="ctr">
            <a:prstTxWarp prst="textNoShape">
              <a:avLst/>
            </a:prstTxWarp>
          </a:bodyPr>
          <a:lstStyle/>
          <a:p>
            <a:pPr eaLnBrk="0" hangingPunct="0"/>
            <a:r>
              <a:rPr lang="en-US" sz="2800" dirty="0">
                <a:solidFill>
                  <a:schemeClr val="bg1"/>
                </a:solidFill>
                <a:latin typeface="Museo Slab 500" pitchFamily="50" charset="0"/>
              </a:rPr>
              <a:t>5</a:t>
            </a:r>
            <a:r>
              <a:rPr lang="en-US" sz="2800" dirty="0" smtClean="0">
                <a:solidFill>
                  <a:schemeClr val="bg1"/>
                </a:solidFill>
                <a:latin typeface="Museo Slab 500" pitchFamily="50" charset="0"/>
              </a:rPr>
              <a:t> </a:t>
            </a:r>
            <a:r>
              <a:rPr lang="en-US" sz="2800" dirty="0" smtClean="0">
                <a:solidFill>
                  <a:srgbClr val="000000"/>
                </a:solidFill>
                <a:latin typeface="Museo Slab 500" pitchFamily="50" charset="0"/>
              </a:rPr>
              <a:t>Number of Earthquakes </a:t>
            </a:r>
            <a:r>
              <a:rPr lang="en-US" sz="3200" dirty="0" smtClean="0">
                <a:solidFill>
                  <a:srgbClr val="000000"/>
                </a:solidFill>
                <a:latin typeface="Arial"/>
                <a:cs typeface="Arial"/>
              </a:rPr>
              <a:t>Increase</a:t>
            </a:r>
            <a:r>
              <a:rPr lang="en-US" sz="2800" dirty="0" smtClean="0">
                <a:solidFill>
                  <a:srgbClr val="000000"/>
                </a:solidFill>
                <a:latin typeface="Museo Slab 500" pitchFamily="50" charset="0"/>
              </a:rPr>
              <a:t> with Stage #</a:t>
            </a:r>
            <a:endParaRPr lang="en-US" sz="2800" dirty="0">
              <a:solidFill>
                <a:srgbClr val="000000"/>
              </a:solidFill>
              <a:latin typeface="Museo Slab 500" pitchFamily="50" charset="0"/>
            </a:endParaRPr>
          </a:p>
        </p:txBody>
      </p:sp>
      <p:grpSp>
        <p:nvGrpSpPr>
          <p:cNvPr id="6" name="Group 10"/>
          <p:cNvGrpSpPr>
            <a:grpSpLocks/>
          </p:cNvGrpSpPr>
          <p:nvPr/>
        </p:nvGrpSpPr>
        <p:grpSpPr bwMode="auto">
          <a:xfrm>
            <a:off x="0" y="838200"/>
            <a:ext cx="9144000" cy="136525"/>
            <a:chOff x="0" y="1180"/>
            <a:chExt cx="5760" cy="86"/>
          </a:xfrm>
        </p:grpSpPr>
        <p:sp>
          <p:nvSpPr>
            <p:cNvPr id="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3"/>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4179" y="98425"/>
            <a:ext cx="9031287" cy="758825"/>
          </a:xfrm>
          <a:effectLst>
            <a:outerShdw blurRad="152400" dist="254000" dir="8460000" sx="97000" sy="97000" algn="tr" rotWithShape="0">
              <a:schemeClr val="accent2">
                <a:lumMod val="75000"/>
                <a:alpha val="28000"/>
              </a:schemeClr>
            </a:outerShdw>
          </a:effectLst>
        </p:spPr>
        <p:txBody>
          <a:bodyPr/>
          <a:lstStyle/>
          <a:p>
            <a:pPr eaLnBrk="1" hangingPunct="1">
              <a:defRPr/>
            </a:pPr>
            <a:r>
              <a:rPr lang="en-US" sz="3200" dirty="0" smtClean="0">
                <a:latin typeface="Museo Slab 500"/>
              </a:rPr>
              <a:t>Why More </a:t>
            </a:r>
            <a:r>
              <a:rPr lang="en-US" sz="3200" dirty="0" err="1" smtClean="0">
                <a:latin typeface="Museo Slab 500"/>
              </a:rPr>
              <a:t>Microearthquakes</a:t>
            </a:r>
            <a:r>
              <a:rPr lang="en-US" sz="3200" dirty="0" smtClean="0">
                <a:latin typeface="Museo Slab 500"/>
              </a:rPr>
              <a:t> in Later Stages?</a:t>
            </a:r>
          </a:p>
        </p:txBody>
      </p:sp>
      <p:pic>
        <p:nvPicPr>
          <p:cNvPr id="64515" name="Picture 2"/>
          <p:cNvPicPr>
            <a:picLocks noChangeAspect="1" noChangeArrowheads="1"/>
          </p:cNvPicPr>
          <p:nvPr/>
        </p:nvPicPr>
        <p:blipFill>
          <a:blip r:embed="rId3"/>
          <a:srcRect/>
          <a:stretch>
            <a:fillRect/>
          </a:stretch>
        </p:blipFill>
        <p:spPr bwMode="auto">
          <a:xfrm>
            <a:off x="1143000" y="1066800"/>
            <a:ext cx="6781800" cy="5630863"/>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4"/>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2226" name="Picture 78" descr="fracturesperstage"/>
          <p:cNvPicPr>
            <a:picLocks noChangeAspect="1" noChangeArrowheads="1"/>
          </p:cNvPicPr>
          <p:nvPr/>
        </p:nvPicPr>
        <p:blipFill>
          <a:blip r:embed="rId2"/>
          <a:srcRect l="12976" t="13455" r="9595" b="10696"/>
          <a:stretch>
            <a:fillRect/>
          </a:stretch>
        </p:blipFill>
        <p:spPr bwMode="auto">
          <a:xfrm>
            <a:off x="1830388" y="2480728"/>
            <a:ext cx="4265612" cy="762000"/>
          </a:xfrm>
          <a:prstGeom prst="rect">
            <a:avLst/>
          </a:prstGeom>
          <a:noFill/>
          <a:ln w="9525">
            <a:solidFill>
              <a:schemeClr val="tx1"/>
            </a:solidFill>
            <a:miter lim="800000"/>
            <a:headEnd/>
            <a:tailEnd/>
          </a:ln>
        </p:spPr>
      </p:pic>
      <p:sp>
        <p:nvSpPr>
          <p:cNvPr id="52227" name="Text Box 2"/>
          <p:cNvSpPr txBox="1">
            <a:spLocks noChangeAspect="1" noChangeArrowheads="1"/>
          </p:cNvSpPr>
          <p:nvPr/>
        </p:nvSpPr>
        <p:spPr bwMode="auto">
          <a:xfrm>
            <a:off x="6767513" y="2001303"/>
            <a:ext cx="120332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 Stages</a:t>
            </a:r>
          </a:p>
        </p:txBody>
      </p:sp>
      <p:sp>
        <p:nvSpPr>
          <p:cNvPr id="52228" name="Text Box 3"/>
          <p:cNvSpPr txBox="1">
            <a:spLocks noChangeAspect="1" noChangeArrowheads="1"/>
          </p:cNvSpPr>
          <p:nvPr/>
        </p:nvSpPr>
        <p:spPr bwMode="auto">
          <a:xfrm>
            <a:off x="6705600" y="958311"/>
            <a:ext cx="2073275" cy="523875"/>
          </a:xfrm>
          <a:prstGeom prst="rect">
            <a:avLst/>
          </a:prstGeom>
          <a:noFill/>
          <a:ln w="9525">
            <a:noFill/>
            <a:miter lim="800000"/>
            <a:headEnd/>
            <a:tailEnd/>
          </a:ln>
        </p:spPr>
        <p:txBody>
          <a:bodyPr wrap="none">
            <a:prstTxWarp prst="textNoShape">
              <a:avLst/>
            </a:prstTxWarp>
            <a:spAutoFit/>
          </a:bodyPr>
          <a:lstStyle/>
          <a:p>
            <a:r>
              <a:rPr lang="en-US" sz="1400" b="1" dirty="0">
                <a:latin typeface="Arial" charset="0"/>
                <a:ea typeface="Arial" charset="0"/>
                <a:cs typeface="Arial" charset="0"/>
              </a:rPr>
              <a:t>Recording Arrays in C </a:t>
            </a:r>
          </a:p>
          <a:p>
            <a:r>
              <a:rPr lang="en-US" sz="1400" b="1" dirty="0">
                <a:latin typeface="Arial" charset="0"/>
                <a:ea typeface="Arial" charset="0"/>
                <a:cs typeface="Arial" charset="0"/>
              </a:rPr>
              <a:t>     while </a:t>
            </a:r>
            <a:r>
              <a:rPr lang="en-US" sz="1400" b="1" dirty="0" err="1">
                <a:latin typeface="Arial" charset="0"/>
                <a:ea typeface="Arial" charset="0"/>
                <a:cs typeface="Arial" charset="0"/>
              </a:rPr>
              <a:t>frac-ing</a:t>
            </a:r>
            <a:r>
              <a:rPr lang="en-US" sz="1400" b="1" dirty="0">
                <a:latin typeface="Arial" charset="0"/>
                <a:ea typeface="Arial" charset="0"/>
                <a:cs typeface="Arial" charset="0"/>
              </a:rPr>
              <a:t> A-B</a:t>
            </a:r>
          </a:p>
        </p:txBody>
      </p:sp>
      <p:sp>
        <p:nvSpPr>
          <p:cNvPr id="52229" name="Line 4"/>
          <p:cNvSpPr>
            <a:spLocks noChangeAspect="1" noChangeShapeType="1"/>
          </p:cNvSpPr>
          <p:nvPr/>
        </p:nvSpPr>
        <p:spPr bwMode="auto">
          <a:xfrm>
            <a:off x="865188" y="2144178"/>
            <a:ext cx="5937250" cy="15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0" name="Rectangle 5"/>
          <p:cNvSpPr>
            <a:spLocks noChangeAspect="1" noChangeArrowheads="1"/>
          </p:cNvSpPr>
          <p:nvPr/>
        </p:nvSpPr>
        <p:spPr bwMode="auto">
          <a:xfrm>
            <a:off x="5940425" y="2115603"/>
            <a:ext cx="693738" cy="74613"/>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1" name="Rectangle 6"/>
          <p:cNvSpPr>
            <a:spLocks noChangeAspect="1" noChangeArrowheads="1"/>
          </p:cNvSpPr>
          <p:nvPr/>
        </p:nvSpPr>
        <p:spPr bwMode="auto">
          <a:xfrm>
            <a:off x="5408613" y="2115603"/>
            <a:ext cx="693737" cy="74613"/>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2" name="Rectangle 7"/>
          <p:cNvSpPr>
            <a:spLocks noChangeAspect="1" noChangeArrowheads="1"/>
          </p:cNvSpPr>
          <p:nvPr/>
        </p:nvSpPr>
        <p:spPr bwMode="auto">
          <a:xfrm>
            <a:off x="4876800" y="2115603"/>
            <a:ext cx="693738" cy="74613"/>
          </a:xfrm>
          <a:prstGeom prst="rect">
            <a:avLst/>
          </a:prstGeom>
          <a:solidFill>
            <a:srgbClr val="FF9933"/>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3" name="Rectangle 8"/>
          <p:cNvSpPr>
            <a:spLocks noChangeAspect="1" noChangeArrowheads="1"/>
          </p:cNvSpPr>
          <p:nvPr/>
        </p:nvSpPr>
        <p:spPr bwMode="auto">
          <a:xfrm>
            <a:off x="4346575" y="2115603"/>
            <a:ext cx="692150" cy="74613"/>
          </a:xfrm>
          <a:prstGeom prst="rect">
            <a:avLst/>
          </a:prstGeom>
          <a:solidFill>
            <a:srgbClr val="8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4" name="Rectangle 9"/>
          <p:cNvSpPr>
            <a:spLocks noChangeAspect="1" noChangeArrowheads="1"/>
          </p:cNvSpPr>
          <p:nvPr/>
        </p:nvSpPr>
        <p:spPr bwMode="auto">
          <a:xfrm>
            <a:off x="3816350" y="2115603"/>
            <a:ext cx="692150" cy="74613"/>
          </a:xfrm>
          <a:prstGeom prst="rect">
            <a:avLst/>
          </a:prstGeom>
          <a:solidFill>
            <a:srgbClr val="FF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5" name="Rectangle 10"/>
          <p:cNvSpPr>
            <a:spLocks noChangeAspect="1" noChangeArrowheads="1"/>
          </p:cNvSpPr>
          <p:nvPr/>
        </p:nvSpPr>
        <p:spPr bwMode="auto">
          <a:xfrm>
            <a:off x="3284538" y="2115603"/>
            <a:ext cx="693737" cy="74613"/>
          </a:xfrm>
          <a:prstGeom prst="rect">
            <a:avLst/>
          </a:prstGeom>
          <a:solidFill>
            <a:srgbClr val="6633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6" name="Rectangle 11"/>
          <p:cNvSpPr>
            <a:spLocks noChangeAspect="1" noChangeArrowheads="1"/>
          </p:cNvSpPr>
          <p:nvPr/>
        </p:nvSpPr>
        <p:spPr bwMode="auto">
          <a:xfrm>
            <a:off x="2752725" y="2115603"/>
            <a:ext cx="693738" cy="74613"/>
          </a:xfrm>
          <a:prstGeom prst="rect">
            <a:avLst/>
          </a:prstGeom>
          <a:solidFill>
            <a:srgbClr val="00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7" name="Rectangle 12"/>
          <p:cNvSpPr>
            <a:spLocks noChangeAspect="1" noChangeArrowheads="1"/>
          </p:cNvSpPr>
          <p:nvPr/>
        </p:nvSpPr>
        <p:spPr bwMode="auto">
          <a:xfrm>
            <a:off x="2220913" y="2115603"/>
            <a:ext cx="693737" cy="74613"/>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8" name="Rectangle 13"/>
          <p:cNvSpPr>
            <a:spLocks noChangeAspect="1" noChangeArrowheads="1"/>
          </p:cNvSpPr>
          <p:nvPr/>
        </p:nvSpPr>
        <p:spPr bwMode="auto">
          <a:xfrm>
            <a:off x="1692275" y="2115603"/>
            <a:ext cx="690563" cy="74613"/>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9" name="Rectangle 14"/>
          <p:cNvSpPr>
            <a:spLocks noChangeAspect="1" noChangeArrowheads="1"/>
          </p:cNvSpPr>
          <p:nvPr/>
        </p:nvSpPr>
        <p:spPr bwMode="auto">
          <a:xfrm>
            <a:off x="1160463" y="2115603"/>
            <a:ext cx="693737" cy="74613"/>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40" name="Text Box 15"/>
          <p:cNvSpPr txBox="1">
            <a:spLocks noChangeAspect="1" noChangeArrowheads="1"/>
          </p:cNvSpPr>
          <p:nvPr/>
        </p:nvSpPr>
        <p:spPr bwMode="auto">
          <a:xfrm>
            <a:off x="1374775" y="1912403"/>
            <a:ext cx="29845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10</a:t>
            </a:r>
          </a:p>
        </p:txBody>
      </p:sp>
      <p:sp>
        <p:nvSpPr>
          <p:cNvPr id="52241" name="Text Box 16"/>
          <p:cNvSpPr txBox="1">
            <a:spLocks noChangeAspect="1" noChangeArrowheads="1"/>
          </p:cNvSpPr>
          <p:nvPr/>
        </p:nvSpPr>
        <p:spPr bwMode="auto">
          <a:xfrm>
            <a:off x="193833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9</a:t>
            </a:r>
          </a:p>
        </p:txBody>
      </p:sp>
      <p:sp>
        <p:nvSpPr>
          <p:cNvPr id="52242" name="Text Box 17"/>
          <p:cNvSpPr txBox="1">
            <a:spLocks noChangeAspect="1" noChangeArrowheads="1"/>
          </p:cNvSpPr>
          <p:nvPr/>
        </p:nvSpPr>
        <p:spPr bwMode="auto">
          <a:xfrm>
            <a:off x="246538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8</a:t>
            </a:r>
          </a:p>
        </p:txBody>
      </p:sp>
      <p:sp>
        <p:nvSpPr>
          <p:cNvPr id="52243" name="Text Box 18"/>
          <p:cNvSpPr txBox="1">
            <a:spLocks noChangeAspect="1" noChangeArrowheads="1"/>
          </p:cNvSpPr>
          <p:nvPr/>
        </p:nvSpPr>
        <p:spPr bwMode="auto">
          <a:xfrm>
            <a:off x="3035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7</a:t>
            </a:r>
          </a:p>
        </p:txBody>
      </p:sp>
      <p:sp>
        <p:nvSpPr>
          <p:cNvPr id="52244" name="Text Box 19"/>
          <p:cNvSpPr txBox="1">
            <a:spLocks noChangeAspect="1" noChangeArrowheads="1"/>
          </p:cNvSpPr>
          <p:nvPr/>
        </p:nvSpPr>
        <p:spPr bwMode="auto">
          <a:xfrm>
            <a:off x="4102100" y="1909228"/>
            <a:ext cx="249238" cy="215900"/>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5</a:t>
            </a:r>
          </a:p>
        </p:txBody>
      </p:sp>
      <p:sp>
        <p:nvSpPr>
          <p:cNvPr id="52245" name="Text Box 20"/>
          <p:cNvSpPr txBox="1">
            <a:spLocks noChangeAspect="1" noChangeArrowheads="1"/>
          </p:cNvSpPr>
          <p:nvPr/>
        </p:nvSpPr>
        <p:spPr bwMode="auto">
          <a:xfrm>
            <a:off x="46355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4</a:t>
            </a:r>
          </a:p>
        </p:txBody>
      </p:sp>
      <p:sp>
        <p:nvSpPr>
          <p:cNvPr id="52246" name="Text Box 21"/>
          <p:cNvSpPr txBox="1">
            <a:spLocks noChangeAspect="1" noChangeArrowheads="1"/>
          </p:cNvSpPr>
          <p:nvPr/>
        </p:nvSpPr>
        <p:spPr bwMode="auto">
          <a:xfrm flipH="1">
            <a:off x="3581400" y="1913991"/>
            <a:ext cx="271463" cy="214312"/>
          </a:xfrm>
          <a:prstGeom prst="rect">
            <a:avLst/>
          </a:prstGeom>
          <a:noFill/>
          <a:ln w="9525">
            <a:noFill/>
            <a:miter lim="800000"/>
            <a:headEnd/>
            <a:tailEnd/>
          </a:ln>
        </p:spPr>
        <p:txBody>
          <a:bodyPr>
            <a:prstTxWarp prst="textNoShape">
              <a:avLst/>
            </a:prstTxWarp>
            <a:spAutoFit/>
          </a:bodyPr>
          <a:lstStyle/>
          <a:p>
            <a:r>
              <a:rPr lang="en-US" sz="800">
                <a:latin typeface="Arial" charset="0"/>
                <a:ea typeface="Arial" charset="0"/>
                <a:cs typeface="Arial" charset="0"/>
              </a:rPr>
              <a:t>6</a:t>
            </a:r>
          </a:p>
        </p:txBody>
      </p:sp>
      <p:sp>
        <p:nvSpPr>
          <p:cNvPr id="52247" name="Text Box 22"/>
          <p:cNvSpPr txBox="1">
            <a:spLocks noChangeAspect="1" noChangeArrowheads="1"/>
          </p:cNvSpPr>
          <p:nvPr/>
        </p:nvSpPr>
        <p:spPr bwMode="auto">
          <a:xfrm>
            <a:off x="51689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3</a:t>
            </a:r>
          </a:p>
        </p:txBody>
      </p:sp>
      <p:sp>
        <p:nvSpPr>
          <p:cNvPr id="52248" name="Text Box 23"/>
          <p:cNvSpPr txBox="1">
            <a:spLocks noChangeAspect="1" noChangeArrowheads="1"/>
          </p:cNvSpPr>
          <p:nvPr/>
        </p:nvSpPr>
        <p:spPr bwMode="auto">
          <a:xfrm>
            <a:off x="5702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2</a:t>
            </a:r>
          </a:p>
        </p:txBody>
      </p:sp>
      <p:sp>
        <p:nvSpPr>
          <p:cNvPr id="52249" name="Text Box 24"/>
          <p:cNvSpPr txBox="1">
            <a:spLocks noChangeAspect="1" noChangeArrowheads="1"/>
          </p:cNvSpPr>
          <p:nvPr/>
        </p:nvSpPr>
        <p:spPr bwMode="auto">
          <a:xfrm>
            <a:off x="62357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a:t>
            </a:r>
          </a:p>
        </p:txBody>
      </p:sp>
      <p:sp>
        <p:nvSpPr>
          <p:cNvPr id="52250" name="Rectangle 25"/>
          <p:cNvSpPr>
            <a:spLocks noChangeAspect="1" noChangeArrowheads="1"/>
          </p:cNvSpPr>
          <p:nvPr/>
        </p:nvSpPr>
        <p:spPr bwMode="auto">
          <a:xfrm>
            <a:off x="623888" y="2115603"/>
            <a:ext cx="676275" cy="7461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1" name="Text Box 26"/>
          <p:cNvSpPr txBox="1">
            <a:spLocks noChangeAspect="1" noChangeArrowheads="1"/>
          </p:cNvSpPr>
          <p:nvPr/>
        </p:nvSpPr>
        <p:spPr bwMode="auto">
          <a:xfrm>
            <a:off x="866775" y="1907641"/>
            <a:ext cx="298450" cy="214312"/>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11</a:t>
            </a:r>
          </a:p>
        </p:txBody>
      </p:sp>
      <p:pic>
        <p:nvPicPr>
          <p:cNvPr id="52252" name="Picture 30" descr="rose_plane1_5"/>
          <p:cNvPicPr>
            <a:picLocks noChangeAspect="1" noChangeArrowheads="1"/>
          </p:cNvPicPr>
          <p:nvPr/>
        </p:nvPicPr>
        <p:blipFill>
          <a:blip r:embed="rId3"/>
          <a:srcRect/>
          <a:stretch>
            <a:fillRect/>
          </a:stretch>
        </p:blipFill>
        <p:spPr bwMode="auto">
          <a:xfrm>
            <a:off x="4625975" y="5833528"/>
            <a:ext cx="981075" cy="1014413"/>
          </a:xfrm>
          <a:prstGeom prst="rect">
            <a:avLst/>
          </a:prstGeom>
          <a:noFill/>
          <a:ln w="9525">
            <a:noFill/>
            <a:miter lim="800000"/>
            <a:headEnd/>
            <a:tailEnd/>
          </a:ln>
        </p:spPr>
      </p:pic>
      <p:pic>
        <p:nvPicPr>
          <p:cNvPr id="52253" name="Picture 31" descr="rose_plane6_9"/>
          <p:cNvPicPr>
            <a:picLocks noChangeAspect="1" noChangeArrowheads="1"/>
          </p:cNvPicPr>
          <p:nvPr/>
        </p:nvPicPr>
        <p:blipFill>
          <a:blip r:embed="rId4"/>
          <a:srcRect/>
          <a:stretch>
            <a:fillRect/>
          </a:stretch>
        </p:blipFill>
        <p:spPr bwMode="auto">
          <a:xfrm>
            <a:off x="2214563" y="5847816"/>
            <a:ext cx="1038225" cy="1022350"/>
          </a:xfrm>
          <a:prstGeom prst="rect">
            <a:avLst/>
          </a:prstGeom>
          <a:noFill/>
          <a:ln w="9525">
            <a:noFill/>
            <a:miter lim="800000"/>
            <a:headEnd/>
            <a:tailEnd/>
          </a:ln>
        </p:spPr>
      </p:pic>
      <p:pic>
        <p:nvPicPr>
          <p:cNvPr id="52254" name="Picture 32" descr="GR-3H"/>
          <p:cNvPicPr>
            <a:picLocks noChangeAspect="1" noChangeArrowheads="1"/>
          </p:cNvPicPr>
          <p:nvPr/>
        </p:nvPicPr>
        <p:blipFill>
          <a:blip r:embed="rId5"/>
          <a:srcRect l="10551" t="13321" r="10551" b="11200"/>
          <a:stretch>
            <a:fillRect/>
          </a:stretch>
        </p:blipFill>
        <p:spPr bwMode="auto">
          <a:xfrm>
            <a:off x="608013" y="4538128"/>
            <a:ext cx="6173787" cy="609600"/>
          </a:xfrm>
          <a:prstGeom prst="rect">
            <a:avLst/>
          </a:prstGeom>
          <a:noFill/>
          <a:ln w="9525">
            <a:solidFill>
              <a:schemeClr val="tx1"/>
            </a:solidFill>
            <a:miter lim="800000"/>
            <a:headEnd/>
            <a:tailEnd/>
          </a:ln>
        </p:spPr>
      </p:pic>
      <p:sp>
        <p:nvSpPr>
          <p:cNvPr id="52255" name="Line 33"/>
          <p:cNvSpPr>
            <a:spLocks noChangeAspect="1" noChangeShapeType="1"/>
          </p:cNvSpPr>
          <p:nvPr/>
        </p:nvSpPr>
        <p:spPr bwMode="auto">
          <a:xfrm>
            <a:off x="628650" y="1247768"/>
            <a:ext cx="6678613" cy="127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52256" name="Rectangle 34" descr="Wide upward diagonal"/>
          <p:cNvSpPr>
            <a:spLocks noChangeAspect="1" noChangeArrowheads="1"/>
          </p:cNvSpPr>
          <p:nvPr/>
        </p:nvSpPr>
        <p:spPr bwMode="auto">
          <a:xfrm>
            <a:off x="1890713" y="1208081"/>
            <a:ext cx="896937" cy="74612"/>
          </a:xfrm>
          <a:prstGeom prst="rect">
            <a:avLst/>
          </a:prstGeom>
          <a:pattFill prst="wdUpDiag">
            <a:fgClr>
              <a:schemeClr val="tx2"/>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9" name="Rectangle 37" descr="Wide upward diagonal"/>
          <p:cNvSpPr>
            <a:spLocks noChangeAspect="1" noChangeArrowheads="1"/>
          </p:cNvSpPr>
          <p:nvPr/>
        </p:nvSpPr>
        <p:spPr bwMode="auto">
          <a:xfrm>
            <a:off x="4533900" y="1200143"/>
            <a:ext cx="927100" cy="74613"/>
          </a:xfrm>
          <a:prstGeom prst="rect">
            <a:avLst/>
          </a:prstGeom>
          <a:pattFill prst="wdUpDiag">
            <a:fgClr>
              <a:schemeClr val="tx1"/>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60" name="Text Box 38"/>
          <p:cNvSpPr txBox="1">
            <a:spLocks noChangeAspect="1" noChangeArrowheads="1"/>
          </p:cNvSpPr>
          <p:nvPr/>
        </p:nvSpPr>
        <p:spPr bwMode="auto">
          <a:xfrm>
            <a:off x="6248400" y="2444216"/>
            <a:ext cx="1800225" cy="738187"/>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Natural Fractures in Each Frac Stage (from FMI)</a:t>
            </a:r>
          </a:p>
        </p:txBody>
      </p:sp>
      <p:sp>
        <p:nvSpPr>
          <p:cNvPr id="52261" name="Text Box 39"/>
          <p:cNvSpPr txBox="1">
            <a:spLocks noChangeAspect="1" noChangeArrowheads="1"/>
          </p:cNvSpPr>
          <p:nvPr/>
        </p:nvSpPr>
        <p:spPr bwMode="auto">
          <a:xfrm>
            <a:off x="6934200" y="4690528"/>
            <a:ext cx="1211263" cy="304800"/>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Gamma Ray</a:t>
            </a:r>
          </a:p>
        </p:txBody>
      </p:sp>
      <p:sp>
        <p:nvSpPr>
          <p:cNvPr id="52262" name="Text Box 40"/>
          <p:cNvSpPr txBox="1">
            <a:spLocks noChangeAspect="1" noChangeArrowheads="1"/>
          </p:cNvSpPr>
          <p:nvPr/>
        </p:nvSpPr>
        <p:spPr bwMode="auto">
          <a:xfrm>
            <a:off x="6477000" y="5849403"/>
            <a:ext cx="1601788" cy="5238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Fracture  Strikes</a:t>
            </a:r>
          </a:p>
          <a:p>
            <a:r>
              <a:rPr lang="en-US" sz="1400" b="1">
                <a:latin typeface="Arial" charset="0"/>
                <a:ea typeface="Arial" charset="0"/>
                <a:cs typeface="Arial" charset="0"/>
              </a:rPr>
              <a:t>           </a:t>
            </a:r>
          </a:p>
        </p:txBody>
      </p:sp>
      <p:sp>
        <p:nvSpPr>
          <p:cNvPr id="52263" name="Text Box 58"/>
          <p:cNvSpPr txBox="1">
            <a:spLocks noChangeAspect="1" noChangeArrowheads="1"/>
          </p:cNvSpPr>
          <p:nvPr/>
        </p:nvSpPr>
        <p:spPr bwMode="auto">
          <a:xfrm>
            <a:off x="2287588" y="4628616"/>
            <a:ext cx="184150" cy="214312"/>
          </a:xfrm>
          <a:prstGeom prst="rect">
            <a:avLst/>
          </a:prstGeom>
          <a:noFill/>
          <a:ln w="9525">
            <a:noFill/>
            <a:miter lim="800000"/>
            <a:headEnd/>
            <a:tailEnd/>
          </a:ln>
        </p:spPr>
        <p:txBody>
          <a:bodyPr wrap="none">
            <a:prstTxWarp prst="textNoShape">
              <a:avLst/>
            </a:prstTxWarp>
            <a:spAutoFit/>
          </a:bodyPr>
          <a:lstStyle/>
          <a:p>
            <a:endParaRPr lang="en-US" sz="800">
              <a:latin typeface="Arial" charset="0"/>
              <a:ea typeface="Arial" charset="0"/>
              <a:cs typeface="Arial" charset="0"/>
            </a:endParaRPr>
          </a:p>
        </p:txBody>
      </p:sp>
      <p:sp>
        <p:nvSpPr>
          <p:cNvPr id="52264" name="Text Box 59"/>
          <p:cNvSpPr txBox="1">
            <a:spLocks noChangeAspect="1" noChangeArrowheads="1"/>
          </p:cNvSpPr>
          <p:nvPr/>
        </p:nvSpPr>
        <p:spPr bwMode="auto">
          <a:xfrm>
            <a:off x="2209800" y="5342991"/>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6-9</a:t>
            </a:r>
          </a:p>
        </p:txBody>
      </p:sp>
      <p:sp>
        <p:nvSpPr>
          <p:cNvPr id="52265" name="Text Box 60"/>
          <p:cNvSpPr txBox="1">
            <a:spLocks noChangeAspect="1" noChangeArrowheads="1"/>
          </p:cNvSpPr>
          <p:nvPr/>
        </p:nvSpPr>
        <p:spPr bwMode="auto">
          <a:xfrm>
            <a:off x="4652963" y="5352516"/>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1-5</a:t>
            </a:r>
          </a:p>
        </p:txBody>
      </p:sp>
      <p:sp>
        <p:nvSpPr>
          <p:cNvPr id="52266" name="Text Box 61"/>
          <p:cNvSpPr txBox="1">
            <a:spLocks noChangeAspect="1" noChangeArrowheads="1"/>
          </p:cNvSpPr>
          <p:nvPr/>
        </p:nvSpPr>
        <p:spPr bwMode="auto">
          <a:xfrm>
            <a:off x="228600" y="1566328"/>
            <a:ext cx="568325"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Heel</a:t>
            </a:r>
          </a:p>
        </p:txBody>
      </p:sp>
      <p:sp>
        <p:nvSpPr>
          <p:cNvPr id="52267" name="Text Box 62"/>
          <p:cNvSpPr txBox="1">
            <a:spLocks noChangeAspect="1" noChangeArrowheads="1"/>
          </p:cNvSpPr>
          <p:nvPr/>
        </p:nvSpPr>
        <p:spPr bwMode="auto">
          <a:xfrm>
            <a:off x="7162800" y="1642528"/>
            <a:ext cx="508000"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Toe</a:t>
            </a:r>
          </a:p>
        </p:txBody>
      </p:sp>
      <p:sp>
        <p:nvSpPr>
          <p:cNvPr id="52268" name="Text Box 63"/>
          <p:cNvSpPr txBox="1">
            <a:spLocks noChangeArrowheads="1"/>
          </p:cNvSpPr>
          <p:nvPr/>
        </p:nvSpPr>
        <p:spPr bwMode="auto">
          <a:xfrm rot="-5400000">
            <a:off x="118269" y="4694497"/>
            <a:ext cx="1044575" cy="274637"/>
          </a:xfrm>
          <a:prstGeom prst="rect">
            <a:avLst/>
          </a:prstGeom>
          <a:solidFill>
            <a:schemeClr val="bg1"/>
          </a:solidFill>
          <a:ln w="9525">
            <a:noFill/>
            <a:miter lim="800000"/>
            <a:headEnd/>
            <a:tailEnd/>
          </a:ln>
        </p:spPr>
        <p:txBody>
          <a:bodyPr>
            <a:prstTxWarp prst="textNoShape">
              <a:avLst/>
            </a:prstTxWarp>
            <a:spAutoFit/>
          </a:bodyPr>
          <a:lstStyle/>
          <a:p>
            <a:r>
              <a:rPr lang="en-US" sz="1200">
                <a:latin typeface="Arial" charset="0"/>
                <a:ea typeface="Arial" charset="0"/>
                <a:cs typeface="Arial" charset="0"/>
              </a:rPr>
              <a:t>        API</a:t>
            </a:r>
          </a:p>
        </p:txBody>
      </p:sp>
      <p:sp>
        <p:nvSpPr>
          <p:cNvPr id="52269" name="Text Box 64"/>
          <p:cNvSpPr txBox="1">
            <a:spLocks noChangeArrowheads="1"/>
          </p:cNvSpPr>
          <p:nvPr/>
        </p:nvSpPr>
        <p:spPr bwMode="auto">
          <a:xfrm>
            <a:off x="525463" y="4981041"/>
            <a:ext cx="268287"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0" name="Text Box 65"/>
          <p:cNvSpPr txBox="1">
            <a:spLocks noChangeArrowheads="1"/>
          </p:cNvSpPr>
          <p:nvPr/>
        </p:nvSpPr>
        <p:spPr bwMode="auto">
          <a:xfrm>
            <a:off x="377825" y="4368266"/>
            <a:ext cx="441325" cy="276225"/>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400</a:t>
            </a:r>
          </a:p>
        </p:txBody>
      </p:sp>
      <p:sp>
        <p:nvSpPr>
          <p:cNvPr id="52271" name="Line 70"/>
          <p:cNvSpPr>
            <a:spLocks noChangeAspect="1" noChangeShapeType="1"/>
          </p:cNvSpPr>
          <p:nvPr/>
        </p:nvSpPr>
        <p:spPr bwMode="auto">
          <a:xfrm rot="10800000" flipV="1">
            <a:off x="3135313" y="5954178"/>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2" name="Line 72"/>
          <p:cNvSpPr>
            <a:spLocks noChangeAspect="1" noChangeShapeType="1"/>
          </p:cNvSpPr>
          <p:nvPr/>
        </p:nvSpPr>
        <p:spPr bwMode="auto">
          <a:xfrm rot="10800000" flipV="1">
            <a:off x="5507038" y="5919253"/>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3" name="Text Box 79"/>
          <p:cNvSpPr txBox="1">
            <a:spLocks noChangeArrowheads="1"/>
          </p:cNvSpPr>
          <p:nvPr/>
        </p:nvSpPr>
        <p:spPr bwMode="auto">
          <a:xfrm>
            <a:off x="1612900" y="3045878"/>
            <a:ext cx="268288"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4" name="Text Box 80"/>
          <p:cNvSpPr txBox="1">
            <a:spLocks noChangeArrowheads="1"/>
          </p:cNvSpPr>
          <p:nvPr/>
        </p:nvSpPr>
        <p:spPr bwMode="auto">
          <a:xfrm>
            <a:off x="1524000" y="2331503"/>
            <a:ext cx="352425"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80</a:t>
            </a:r>
          </a:p>
        </p:txBody>
      </p:sp>
      <p:sp>
        <p:nvSpPr>
          <p:cNvPr id="52275" name="Rectangle 81"/>
          <p:cNvSpPr>
            <a:spLocks noChangeArrowheads="1"/>
          </p:cNvSpPr>
          <p:nvPr/>
        </p:nvSpPr>
        <p:spPr bwMode="auto">
          <a:xfrm>
            <a:off x="304800" y="228600"/>
            <a:ext cx="8229600" cy="6629400"/>
          </a:xfrm>
          <a:prstGeom prst="rect">
            <a:avLst/>
          </a:prstGeom>
          <a:noFill/>
          <a:ln w="9525">
            <a:no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76" name="Text Box 75"/>
          <p:cNvSpPr txBox="1">
            <a:spLocks noChangeArrowheads="1"/>
          </p:cNvSpPr>
          <p:nvPr/>
        </p:nvSpPr>
        <p:spPr bwMode="auto">
          <a:xfrm rot="-2229868">
            <a:off x="5541963" y="5638266"/>
            <a:ext cx="557212" cy="277812"/>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7" name="Text Box 75"/>
          <p:cNvSpPr txBox="1">
            <a:spLocks noChangeArrowheads="1"/>
          </p:cNvSpPr>
          <p:nvPr/>
        </p:nvSpPr>
        <p:spPr bwMode="auto">
          <a:xfrm rot="-2229868">
            <a:off x="3132138" y="5671603"/>
            <a:ext cx="557212" cy="277813"/>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8" name="Text Box 85"/>
          <p:cNvSpPr txBox="1">
            <a:spLocks noChangeArrowheads="1"/>
          </p:cNvSpPr>
          <p:nvPr/>
        </p:nvSpPr>
        <p:spPr bwMode="auto">
          <a:xfrm>
            <a:off x="3654425" y="36513"/>
            <a:ext cx="1514475" cy="584776"/>
          </a:xfrm>
          <a:prstGeom prst="rect">
            <a:avLst/>
          </a:prstGeom>
          <a:noFill/>
          <a:ln w="9525">
            <a:noFill/>
            <a:miter lim="800000"/>
            <a:headEnd/>
            <a:tailEnd/>
          </a:ln>
        </p:spPr>
        <p:txBody>
          <a:bodyPr wrap="square">
            <a:prstTxWarp prst="textNoShape">
              <a:avLst/>
            </a:prstTxWarp>
            <a:spAutoFit/>
          </a:bodyPr>
          <a:lstStyle/>
          <a:p>
            <a:r>
              <a:rPr lang="en-US" sz="3200" dirty="0">
                <a:latin typeface="Arial" charset="0"/>
                <a:ea typeface="Arial" charset="0"/>
                <a:cs typeface="Arial" charset="0"/>
              </a:rPr>
              <a:t>Well C</a:t>
            </a:r>
          </a:p>
        </p:txBody>
      </p:sp>
      <p:pic>
        <p:nvPicPr>
          <p:cNvPr id="52279" name="Picture 55" descr="nmeqs_stages"/>
          <p:cNvPicPr>
            <a:picLocks noChangeAspect="1" noChangeArrowheads="1"/>
          </p:cNvPicPr>
          <p:nvPr/>
        </p:nvPicPr>
        <p:blipFill>
          <a:blip r:embed="rId6"/>
          <a:srcRect l="15523" t="8652" r="14087" b="11905"/>
          <a:stretch>
            <a:fillRect/>
          </a:stretch>
        </p:blipFill>
        <p:spPr bwMode="auto">
          <a:xfrm>
            <a:off x="625475" y="3415766"/>
            <a:ext cx="6156325" cy="811212"/>
          </a:xfrm>
          <a:prstGeom prst="rect">
            <a:avLst/>
          </a:prstGeom>
          <a:noFill/>
          <a:ln w="9525">
            <a:solidFill>
              <a:schemeClr val="tx1"/>
            </a:solidFill>
            <a:miter lim="800000"/>
            <a:headEnd/>
            <a:tailEnd/>
          </a:ln>
        </p:spPr>
      </p:pic>
      <p:sp>
        <p:nvSpPr>
          <p:cNvPr id="52280" name="Text Box 79"/>
          <p:cNvSpPr txBox="1">
            <a:spLocks noChangeArrowheads="1"/>
          </p:cNvSpPr>
          <p:nvPr/>
        </p:nvSpPr>
        <p:spPr bwMode="auto">
          <a:xfrm>
            <a:off x="393700" y="4022191"/>
            <a:ext cx="268288"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81" name="Text Box 80"/>
          <p:cNvSpPr txBox="1">
            <a:spLocks noChangeArrowheads="1"/>
          </p:cNvSpPr>
          <p:nvPr/>
        </p:nvSpPr>
        <p:spPr bwMode="auto">
          <a:xfrm>
            <a:off x="304800" y="3307816"/>
            <a:ext cx="352425"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a:t>
            </a:r>
          </a:p>
        </p:txBody>
      </p:sp>
      <p:sp>
        <p:nvSpPr>
          <p:cNvPr id="52282" name="Text Box 38"/>
          <p:cNvSpPr txBox="1">
            <a:spLocks noChangeAspect="1" noChangeArrowheads="1"/>
          </p:cNvSpPr>
          <p:nvPr/>
        </p:nvSpPr>
        <p:spPr bwMode="auto">
          <a:xfrm>
            <a:off x="6810375" y="3563403"/>
            <a:ext cx="1571625" cy="738188"/>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Number of meqs ≥-2.5 per Stage</a:t>
            </a:r>
          </a:p>
        </p:txBody>
      </p:sp>
      <p:grpSp>
        <p:nvGrpSpPr>
          <p:cNvPr id="59" name="Group 10"/>
          <p:cNvGrpSpPr>
            <a:grpSpLocks/>
          </p:cNvGrpSpPr>
          <p:nvPr/>
        </p:nvGrpSpPr>
        <p:grpSpPr bwMode="auto">
          <a:xfrm>
            <a:off x="0" y="838200"/>
            <a:ext cx="9144000" cy="136525"/>
            <a:chOff x="0" y="1180"/>
            <a:chExt cx="5760" cy="86"/>
          </a:xfrm>
        </p:grpSpPr>
        <p:sp>
          <p:nvSpPr>
            <p:cNvPr id="6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2" name="Picture 7"/>
          <p:cNvPicPr>
            <a:picLocks noChangeAspect="1" noChangeArrowheads="1"/>
          </p:cNvPicPr>
          <p:nvPr/>
        </p:nvPicPr>
        <p:blipFill>
          <a:blip r:embed="rId7"/>
          <a:srcRect/>
          <a:stretch>
            <a:fillRect/>
          </a:stretch>
        </p:blipFill>
        <p:spPr bwMode="auto">
          <a:xfrm>
            <a:off x="152400" y="93133"/>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92088" y="155575"/>
            <a:ext cx="8759825" cy="758825"/>
          </a:xfrm>
          <a:effectLst>
            <a:outerShdw blurRad="152400" dist="254000" dir="8460000" sx="97000" sy="97000" algn="tr" rotWithShape="0">
              <a:schemeClr val="accent2">
                <a:lumMod val="75000"/>
                <a:alpha val="28000"/>
              </a:schemeClr>
            </a:outerShdw>
          </a:effectLst>
        </p:spPr>
        <p:txBody>
          <a:bodyPr/>
          <a:lstStyle/>
          <a:p>
            <a:pPr eaLnBrk="1" hangingPunct="1">
              <a:defRPr/>
            </a:pPr>
            <a:r>
              <a:rPr lang="en-US" sz="2800" dirty="0" err="1">
                <a:latin typeface="Arial"/>
                <a:cs typeface="Arial"/>
              </a:rPr>
              <a:t>ISIP’s</a:t>
            </a:r>
            <a:r>
              <a:rPr lang="en-US" sz="2800" dirty="0">
                <a:latin typeface="Arial"/>
                <a:cs typeface="Arial"/>
              </a:rPr>
              <a:t> Escalate From Toe To Heel – Well C</a:t>
            </a:r>
          </a:p>
        </p:txBody>
      </p:sp>
      <p:sp>
        <p:nvSpPr>
          <p:cNvPr id="68611" name="Content Placeholder 2"/>
          <p:cNvSpPr>
            <a:spLocks noGrp="1"/>
          </p:cNvSpPr>
          <p:nvPr>
            <p:ph idx="4294967295"/>
          </p:nvPr>
        </p:nvSpPr>
        <p:spPr>
          <a:xfrm>
            <a:off x="457200" y="5715000"/>
            <a:ext cx="8229600" cy="990600"/>
          </a:xfrm>
        </p:spPr>
        <p:txBody>
          <a:bodyPr/>
          <a:lstStyle/>
          <a:p>
            <a:pPr>
              <a:lnSpc>
                <a:spcPct val="80000"/>
              </a:lnSpc>
              <a:buClr>
                <a:schemeClr val="tx1"/>
              </a:buClr>
            </a:pPr>
            <a:r>
              <a:rPr lang="en-US" sz="2000" dirty="0">
                <a:latin typeface="Arial" charset="0"/>
              </a:rPr>
              <a:t>Cumulative increase in </a:t>
            </a:r>
            <a:r>
              <a:rPr lang="en-US" sz="2000" dirty="0" err="1">
                <a:latin typeface="Arial" charset="0"/>
              </a:rPr>
              <a:t>ISIPs</a:t>
            </a:r>
            <a:r>
              <a:rPr lang="en-US" sz="2000" dirty="0">
                <a:latin typeface="Arial" charset="0"/>
              </a:rPr>
              <a:t> from the toe to the heel of the well</a:t>
            </a:r>
          </a:p>
          <a:p>
            <a:pPr>
              <a:lnSpc>
                <a:spcPct val="80000"/>
              </a:lnSpc>
              <a:buClr>
                <a:schemeClr val="tx1"/>
              </a:buClr>
            </a:pPr>
            <a:r>
              <a:rPr lang="en-US" sz="2000" dirty="0">
                <a:latin typeface="Arial" charset="0"/>
              </a:rPr>
              <a:t>900 psi difference between Stage 1 and peak at Stage 9</a:t>
            </a:r>
          </a:p>
          <a:p>
            <a:pPr>
              <a:lnSpc>
                <a:spcPct val="80000"/>
              </a:lnSpc>
              <a:buClr>
                <a:schemeClr val="tx1"/>
              </a:buClr>
            </a:pPr>
            <a:r>
              <a:rPr lang="en-US" sz="2000" dirty="0">
                <a:latin typeface="Arial" charset="0"/>
              </a:rPr>
              <a:t>Decline seen in last two stages</a:t>
            </a:r>
          </a:p>
        </p:txBody>
      </p:sp>
      <p:graphicFrame>
        <p:nvGraphicFramePr>
          <p:cNvPr id="9" name="Chart 8"/>
          <p:cNvGraphicFramePr/>
          <p:nvPr/>
        </p:nvGraphicFramePr>
        <p:xfrm>
          <a:off x="295275" y="1171575"/>
          <a:ext cx="8553450" cy="4514850"/>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rot="1906759">
            <a:off x="1600200" y="2105022"/>
            <a:ext cx="6248400" cy="5667375"/>
          </a:xfrm>
          <a:prstGeom prst="rect">
            <a:avLst/>
          </a:prstGeom>
          <a:noFill/>
          <a:ln w="9525">
            <a:noFill/>
            <a:miter lim="800000"/>
            <a:headEnd/>
            <a:tailEnd/>
          </a:ln>
        </p:spPr>
      </p:pic>
      <p:sp>
        <p:nvSpPr>
          <p:cNvPr id="81923" name="Rectangle 4"/>
          <p:cNvSpPr>
            <a:spLocks noChangeArrowheads="1"/>
          </p:cNvSpPr>
          <p:nvPr/>
        </p:nvSpPr>
        <p:spPr bwMode="auto">
          <a:xfrm>
            <a:off x="254000" y="6553197"/>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81924" name="Content Placeholder 8" descr="zipperfrac.png"/>
          <p:cNvPicPr>
            <a:picLocks noChangeAspect="1"/>
          </p:cNvPicPr>
          <p:nvPr/>
        </p:nvPicPr>
        <p:blipFill>
          <a:blip r:embed="rId3"/>
          <a:srcRect l="13564" t="8621" r="32179" b="9177"/>
          <a:stretch>
            <a:fillRect/>
          </a:stretch>
        </p:blipFill>
        <p:spPr bwMode="auto">
          <a:xfrm>
            <a:off x="3962400" y="1419222"/>
            <a:ext cx="1752600" cy="2422525"/>
          </a:xfrm>
          <a:prstGeom prst="rect">
            <a:avLst/>
          </a:prstGeom>
          <a:noFill/>
          <a:ln w="9525">
            <a:noFill/>
            <a:miter lim="800000"/>
            <a:headEnd/>
            <a:tailEnd/>
          </a:ln>
        </p:spPr>
      </p:pic>
      <p:sp>
        <p:nvSpPr>
          <p:cNvPr id="41" name="Rectangle 40"/>
          <p:cNvSpPr/>
          <p:nvPr/>
        </p:nvSpPr>
        <p:spPr>
          <a:xfrm>
            <a:off x="4643438" y="2065335"/>
            <a:ext cx="17462" cy="16684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20"/>
          <p:cNvGrpSpPr>
            <a:grpSpLocks/>
          </p:cNvGrpSpPr>
          <p:nvPr/>
        </p:nvGrpSpPr>
        <p:grpSpPr bwMode="auto">
          <a:xfrm>
            <a:off x="4495800" y="1949447"/>
            <a:ext cx="296863" cy="1647825"/>
            <a:chOff x="209550" y="2838450"/>
            <a:chExt cx="763431" cy="3040375"/>
          </a:xfrm>
        </p:grpSpPr>
        <p:sp>
          <p:nvSpPr>
            <p:cNvPr id="81938" name="TextBox 27"/>
            <p:cNvSpPr txBox="1">
              <a:spLocks noChangeArrowheads="1"/>
            </p:cNvSpPr>
            <p:nvPr/>
          </p:nvSpPr>
          <p:spPr bwMode="auto">
            <a:xfrm>
              <a:off x="209550" y="3643944"/>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9" name="TextBox 28"/>
            <p:cNvSpPr txBox="1">
              <a:spLocks noChangeArrowheads="1"/>
            </p:cNvSpPr>
            <p:nvPr/>
          </p:nvSpPr>
          <p:spPr bwMode="auto">
            <a:xfrm>
              <a:off x="209550" y="2838450"/>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40" name="TextBox 29"/>
            <p:cNvSpPr txBox="1">
              <a:spLocks noChangeArrowheads="1"/>
            </p:cNvSpPr>
            <p:nvPr/>
          </p:nvSpPr>
          <p:spPr bwMode="auto">
            <a:xfrm>
              <a:off x="209550" y="4452368"/>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41" name="TextBox 30"/>
            <p:cNvSpPr txBox="1">
              <a:spLocks noChangeArrowheads="1"/>
            </p:cNvSpPr>
            <p:nvPr/>
          </p:nvSpPr>
          <p:spPr bwMode="auto">
            <a:xfrm>
              <a:off x="209550" y="5257862"/>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grpSp>
      <p:sp>
        <p:nvSpPr>
          <p:cNvPr id="81927" name="TextBox 42"/>
          <p:cNvSpPr txBox="1">
            <a:spLocks noChangeArrowheads="1"/>
          </p:cNvSpPr>
          <p:nvPr/>
        </p:nvSpPr>
        <p:spPr bwMode="auto">
          <a:xfrm>
            <a:off x="4419600" y="1676397"/>
            <a:ext cx="466725"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E</a:t>
            </a:r>
          </a:p>
        </p:txBody>
      </p:sp>
      <p:sp>
        <p:nvSpPr>
          <p:cNvPr id="3" name="Rectangle 40"/>
          <p:cNvSpPr/>
          <p:nvPr/>
        </p:nvSpPr>
        <p:spPr>
          <a:xfrm>
            <a:off x="5167313" y="2024060"/>
            <a:ext cx="19050" cy="1668462"/>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4" name="Group 20"/>
          <p:cNvGrpSpPr>
            <a:grpSpLocks/>
          </p:cNvGrpSpPr>
          <p:nvPr/>
        </p:nvGrpSpPr>
        <p:grpSpPr bwMode="auto">
          <a:xfrm>
            <a:off x="5029200" y="1981197"/>
            <a:ext cx="296863" cy="1647825"/>
            <a:chOff x="209550" y="2838450"/>
            <a:chExt cx="763431" cy="3040375"/>
          </a:xfrm>
        </p:grpSpPr>
        <p:sp>
          <p:nvSpPr>
            <p:cNvPr id="81934" name="TextBox 22"/>
            <p:cNvSpPr txBox="1">
              <a:spLocks noChangeArrowheads="1"/>
            </p:cNvSpPr>
            <p:nvPr/>
          </p:nvSpPr>
          <p:spPr bwMode="auto">
            <a:xfrm>
              <a:off x="209550" y="3643944"/>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5" name="TextBox 23"/>
            <p:cNvSpPr txBox="1">
              <a:spLocks noChangeArrowheads="1"/>
            </p:cNvSpPr>
            <p:nvPr/>
          </p:nvSpPr>
          <p:spPr bwMode="auto">
            <a:xfrm>
              <a:off x="209550" y="2838450"/>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sp>
          <p:nvSpPr>
            <p:cNvPr id="81936" name="TextBox 24"/>
            <p:cNvSpPr txBox="1">
              <a:spLocks noChangeArrowheads="1"/>
            </p:cNvSpPr>
            <p:nvPr/>
          </p:nvSpPr>
          <p:spPr bwMode="auto">
            <a:xfrm>
              <a:off x="209550" y="4452368"/>
              <a:ext cx="567470" cy="620963"/>
            </a:xfrm>
            <a:prstGeom prst="rect">
              <a:avLst/>
            </a:prstGeom>
            <a:noFill/>
            <a:ln w="9525">
              <a:noFill/>
              <a:miter lim="800000"/>
              <a:headEnd/>
              <a:tailEnd/>
            </a:ln>
          </p:spPr>
          <p:txBody>
            <a:bodyPr>
              <a:prstTxWarp prst="textNoShape">
                <a:avLst/>
              </a:prstTxWarp>
              <a:spAutoFit/>
            </a:bodyPr>
            <a:lstStyle/>
            <a:p>
              <a:r>
                <a:rPr lang="en-US" sz="1600" b="1">
                  <a:latin typeface="Calibri" charset="0"/>
                </a:rPr>
                <a:t>X</a:t>
              </a:r>
            </a:p>
          </p:txBody>
        </p:sp>
        <p:sp>
          <p:nvSpPr>
            <p:cNvPr id="81937" name="TextBox 25"/>
            <p:cNvSpPr txBox="1">
              <a:spLocks noChangeArrowheads="1"/>
            </p:cNvSpPr>
            <p:nvPr/>
          </p:nvSpPr>
          <p:spPr bwMode="auto">
            <a:xfrm>
              <a:off x="209550" y="5257862"/>
              <a:ext cx="763431" cy="620963"/>
            </a:xfrm>
            <a:prstGeom prst="rect">
              <a:avLst/>
            </a:prstGeom>
            <a:noFill/>
            <a:ln w="9525">
              <a:noFill/>
              <a:miter lim="800000"/>
              <a:headEnd/>
              <a:tailEnd/>
            </a:ln>
          </p:spPr>
          <p:txBody>
            <a:bodyPr wrap="none">
              <a:prstTxWarp prst="textNoShape">
                <a:avLst/>
              </a:prstTxWarp>
              <a:spAutoFit/>
            </a:bodyPr>
            <a:lstStyle/>
            <a:p>
              <a:r>
                <a:rPr lang="en-US" sz="1600" b="1">
                  <a:latin typeface="Calibri" charset="0"/>
                </a:rPr>
                <a:t>X</a:t>
              </a:r>
            </a:p>
          </p:txBody>
        </p:sp>
      </p:grpSp>
      <p:sp>
        <p:nvSpPr>
          <p:cNvPr id="81930" name="TextBox 43"/>
          <p:cNvSpPr txBox="1">
            <a:spLocks noChangeArrowheads="1"/>
          </p:cNvSpPr>
          <p:nvPr/>
        </p:nvSpPr>
        <p:spPr bwMode="auto">
          <a:xfrm>
            <a:off x="4953000" y="1828797"/>
            <a:ext cx="531813"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D </a:t>
            </a:r>
          </a:p>
        </p:txBody>
      </p:sp>
      <p:sp>
        <p:nvSpPr>
          <p:cNvPr id="81931" name="TextBox 42"/>
          <p:cNvSpPr txBox="1">
            <a:spLocks noChangeArrowheads="1"/>
          </p:cNvSpPr>
          <p:nvPr/>
        </p:nvSpPr>
        <p:spPr bwMode="auto">
          <a:xfrm>
            <a:off x="3048000" y="1600197"/>
            <a:ext cx="466725"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E</a:t>
            </a:r>
          </a:p>
        </p:txBody>
      </p:sp>
      <p:sp>
        <p:nvSpPr>
          <p:cNvPr id="81932" name="TextBox 43"/>
          <p:cNvSpPr txBox="1">
            <a:spLocks noChangeArrowheads="1"/>
          </p:cNvSpPr>
          <p:nvPr/>
        </p:nvSpPr>
        <p:spPr bwMode="auto">
          <a:xfrm>
            <a:off x="3429000" y="1844672"/>
            <a:ext cx="531813" cy="212725"/>
          </a:xfrm>
          <a:prstGeom prst="rect">
            <a:avLst/>
          </a:prstGeom>
          <a:solidFill>
            <a:schemeClr val="bg1"/>
          </a:solidFill>
          <a:ln w="9525">
            <a:noFill/>
            <a:miter lim="800000"/>
            <a:headEnd/>
            <a:tailEnd/>
          </a:ln>
        </p:spPr>
        <p:txBody>
          <a:bodyPr wrap="none" lIns="0" tIns="0" rIns="0" bIns="0">
            <a:prstTxWarp prst="textNoShape">
              <a:avLst/>
            </a:prstTxWarp>
            <a:spAutoFit/>
          </a:bodyPr>
          <a:lstStyle/>
          <a:p>
            <a:r>
              <a:rPr lang="en-US" sz="1400" b="1">
                <a:latin typeface="Calibri" charset="0"/>
              </a:rPr>
              <a:t>Well D </a:t>
            </a:r>
          </a:p>
        </p:txBody>
      </p:sp>
      <p:sp>
        <p:nvSpPr>
          <p:cNvPr id="81933" name="TextBox 24"/>
          <p:cNvSpPr txBox="1">
            <a:spLocks noChangeArrowheads="1"/>
          </p:cNvSpPr>
          <p:nvPr/>
        </p:nvSpPr>
        <p:spPr bwMode="auto">
          <a:xfrm>
            <a:off x="6570130" y="1444625"/>
            <a:ext cx="2374418" cy="1200328"/>
          </a:xfrm>
          <a:prstGeom prst="rect">
            <a:avLst/>
          </a:prstGeom>
          <a:noFill/>
          <a:ln w="9525">
            <a:noFill/>
            <a:miter lim="800000"/>
            <a:headEnd/>
            <a:tailEnd/>
          </a:ln>
        </p:spPr>
        <p:txBody>
          <a:bodyPr wrap="none">
            <a:prstTxWarp prst="textNoShape">
              <a:avLst/>
            </a:prstTxWarp>
            <a:spAutoFit/>
          </a:bodyPr>
          <a:lstStyle/>
          <a:p>
            <a:r>
              <a:rPr lang="en-US" sz="2400" dirty="0">
                <a:latin typeface="Arial" charset="0"/>
                <a:ea typeface="Arial" charset="0"/>
                <a:cs typeface="Arial" charset="0"/>
              </a:rPr>
              <a:t>Modeling</a:t>
            </a:r>
            <a:r>
              <a:rPr lang="en-US" sz="2400" dirty="0" smtClean="0">
                <a:latin typeface="Arial" charset="0"/>
                <a:ea typeface="Arial" charset="0"/>
                <a:cs typeface="Arial" charset="0"/>
              </a:rPr>
              <a:t> </a:t>
            </a:r>
          </a:p>
          <a:p>
            <a:r>
              <a:rPr lang="en-US" sz="2400" dirty="0" err="1" smtClean="0">
                <a:latin typeface="Arial" charset="0"/>
                <a:ea typeface="Arial" charset="0"/>
                <a:cs typeface="Arial" charset="0"/>
              </a:rPr>
              <a:t>Poroelastic</a:t>
            </a:r>
            <a:endParaRPr lang="en-US" sz="2400" dirty="0" smtClean="0">
              <a:latin typeface="Arial" charset="0"/>
              <a:ea typeface="Arial" charset="0"/>
              <a:cs typeface="Arial" charset="0"/>
            </a:endParaRPr>
          </a:p>
          <a:p>
            <a:r>
              <a:rPr lang="en-US" sz="2400" dirty="0" smtClean="0">
                <a:latin typeface="Arial" charset="0"/>
                <a:ea typeface="Arial" charset="0"/>
                <a:cs typeface="Arial" charset="0"/>
              </a:rPr>
              <a:t>Stress Changes</a:t>
            </a:r>
            <a:endParaRPr lang="en-US" sz="2400" dirty="0">
              <a:latin typeface="Arial" charset="0"/>
              <a:ea typeface="Arial" charset="0"/>
              <a:cs typeface="Arial" charset="0"/>
            </a:endParaRPr>
          </a:p>
        </p:txBody>
      </p:sp>
      <p:grpSp>
        <p:nvGrpSpPr>
          <p:cNvPr id="26" name="Group 10"/>
          <p:cNvGrpSpPr>
            <a:grpSpLocks/>
          </p:cNvGrpSpPr>
          <p:nvPr/>
        </p:nvGrpSpPr>
        <p:grpSpPr bwMode="auto">
          <a:xfrm>
            <a:off x="0" y="838200"/>
            <a:ext cx="9144000" cy="136525"/>
            <a:chOff x="0" y="1180"/>
            <a:chExt cx="5760" cy="86"/>
          </a:xfrm>
        </p:grpSpPr>
        <p:sp>
          <p:nvSpPr>
            <p:cNvPr id="2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2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29" name="Picture 7"/>
          <p:cNvPicPr>
            <a:picLocks noChangeAspect="1" noChangeArrowheads="1"/>
          </p:cNvPicPr>
          <p:nvPr/>
        </p:nvPicPr>
        <p:blipFill>
          <a:blip r:embed="rId4"/>
          <a:srcRect/>
          <a:stretch>
            <a:fillRect/>
          </a:stretch>
        </p:blipFill>
        <p:spPr bwMode="auto">
          <a:xfrm>
            <a:off x="152400" y="93133"/>
            <a:ext cx="681038" cy="685800"/>
          </a:xfrm>
          <a:prstGeom prst="rect">
            <a:avLst/>
          </a:prstGeom>
          <a:noFill/>
          <a:ln w="9525">
            <a:noFill/>
            <a:miter lim="800000"/>
            <a:headEnd/>
            <a:tailEnd/>
          </a:ln>
        </p:spPr>
      </p:pic>
      <p:sp>
        <p:nvSpPr>
          <p:cNvPr id="30" name="TextBox 29"/>
          <p:cNvSpPr txBox="1"/>
          <p:nvPr/>
        </p:nvSpPr>
        <p:spPr>
          <a:xfrm>
            <a:off x="1947446" y="53486"/>
            <a:ext cx="5282967" cy="830997"/>
          </a:xfrm>
          <a:prstGeom prst="rect">
            <a:avLst/>
          </a:prstGeom>
          <a:noFill/>
        </p:spPr>
        <p:txBody>
          <a:bodyPr wrap="none" rtlCol="0">
            <a:spAutoFit/>
          </a:bodyPr>
          <a:lstStyle/>
          <a:p>
            <a:pPr algn="ctr"/>
            <a:r>
              <a:rPr lang="en-US" sz="2400" dirty="0" smtClean="0">
                <a:latin typeface="Arial"/>
                <a:cs typeface="Arial"/>
              </a:rPr>
              <a:t>Is the Cumulative Effect of </a:t>
            </a:r>
            <a:r>
              <a:rPr lang="en-US" sz="2400" dirty="0" err="1" smtClean="0">
                <a:latin typeface="Arial"/>
                <a:cs typeface="Arial"/>
              </a:rPr>
              <a:t>Frac’ing</a:t>
            </a:r>
            <a:r>
              <a:rPr lang="en-US" sz="2400" dirty="0" smtClean="0">
                <a:latin typeface="Arial"/>
                <a:cs typeface="Arial"/>
              </a:rPr>
              <a:t> </a:t>
            </a:r>
          </a:p>
          <a:p>
            <a:pPr algn="ctr"/>
            <a:r>
              <a:rPr lang="en-US" sz="2400" dirty="0" smtClean="0">
                <a:latin typeface="Arial"/>
                <a:cs typeface="Arial"/>
              </a:rPr>
              <a:t>Changing Pore Pressure and Stress?</a:t>
            </a:r>
            <a:endParaRPr lang="en-US" sz="2400" dirty="0">
              <a:latin typeface="Arial"/>
              <a:cs typeface="Arial"/>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27</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152400" y="1897269"/>
            <a:ext cx="8724900" cy="1019194"/>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28</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3200" kern="0" dirty="0" smtClean="0">
                <a:latin typeface="Arial" charset="0"/>
                <a:ea typeface="ＭＳ Ｐゴシック" charset="-128"/>
                <a:cs typeface="ＭＳ Ｐゴシック" charset="-128"/>
              </a:rPr>
              <a:t>Physical and Chemical Properties of Organic Rich </a:t>
            </a:r>
            <a:r>
              <a:rPr lang="en-US" sz="3200" kern="0" dirty="0" err="1" smtClean="0">
                <a:latin typeface="Arial" charset="0"/>
                <a:ea typeface="ＭＳ Ｐゴシック" charset="-128"/>
                <a:cs typeface="ＭＳ Ｐゴシック" charset="-128"/>
              </a:rPr>
              <a:t>Shales</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0" name="Rectangle 3"/>
          <p:cNvSpPr>
            <a:spLocks noChangeArrowheads="1"/>
          </p:cNvSpPr>
          <p:nvPr/>
        </p:nvSpPr>
        <p:spPr bwMode="auto">
          <a:xfrm>
            <a:off x="-50280" y="2009752"/>
            <a:ext cx="3624738" cy="37338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953735"/>
              </a:buClr>
            </a:pPr>
            <a:r>
              <a:rPr kumimoji="0" lang="en-US" altLang="ja-JP" sz="2600" dirty="0" smtClean="0">
                <a:latin typeface="Arial"/>
                <a:cs typeface="Arial"/>
              </a:rPr>
              <a:t>How Do the Properties of Shale Affect the Outcome </a:t>
            </a:r>
            <a:r>
              <a:rPr kumimoji="0" lang="en-US" altLang="ja-JP" sz="2600" dirty="0">
                <a:latin typeface="Arial"/>
                <a:cs typeface="Arial"/>
              </a:rPr>
              <a:t>of</a:t>
            </a:r>
            <a:r>
              <a:rPr kumimoji="0" lang="en-US" altLang="ja-JP" sz="2600" dirty="0" smtClean="0">
                <a:latin typeface="Arial"/>
                <a:cs typeface="Arial"/>
              </a:rPr>
              <a:t> Hydraulic Fracturing Stimulation?</a:t>
            </a:r>
          </a:p>
        </p:txBody>
      </p:sp>
      <p:sp>
        <p:nvSpPr>
          <p:cNvPr id="11" name="Text Box 23"/>
          <p:cNvSpPr txBox="1">
            <a:spLocks noChangeArrowheads="1"/>
          </p:cNvSpPr>
          <p:nvPr/>
        </p:nvSpPr>
        <p:spPr bwMode="auto">
          <a:xfrm>
            <a:off x="3581386" y="6378009"/>
            <a:ext cx="5440011"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Arial"/>
                <a:cs typeface="Arial"/>
              </a:rPr>
              <a:t>5 Wells, 40 Stages, 4050 </a:t>
            </a:r>
            <a:r>
              <a:rPr lang="en-US" altLang="ja-JP" sz="2000" dirty="0" err="1">
                <a:latin typeface="Arial"/>
                <a:cs typeface="Arial"/>
              </a:rPr>
              <a:t>Microseismic</a:t>
            </a:r>
            <a:r>
              <a:rPr lang="en-US" altLang="ja-JP" sz="2000" dirty="0">
                <a:latin typeface="Arial"/>
                <a:cs typeface="Arial"/>
              </a:rPr>
              <a:t> Events</a:t>
            </a:r>
          </a:p>
        </p:txBody>
      </p:sp>
      <p:pic>
        <p:nvPicPr>
          <p:cNvPr id="12" name="Picture 2"/>
          <p:cNvPicPr>
            <a:picLocks noChangeAspect="1" noChangeArrowheads="1"/>
          </p:cNvPicPr>
          <p:nvPr/>
        </p:nvPicPr>
        <p:blipFill>
          <a:blip r:embed="rId3"/>
          <a:srcRect/>
          <a:stretch>
            <a:fillRect/>
          </a:stretch>
        </p:blipFill>
        <p:spPr bwMode="auto">
          <a:xfrm>
            <a:off x="3468042" y="1165369"/>
            <a:ext cx="5617116" cy="50947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29</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3200" kern="0" dirty="0" smtClean="0">
                <a:latin typeface="Arial" charset="0"/>
                <a:ea typeface="ＭＳ Ｐゴシック" charset="-128"/>
                <a:cs typeface="ＭＳ Ｐゴシック" charset="-128"/>
              </a:rPr>
              <a:t>Organic Rich </a:t>
            </a:r>
            <a:r>
              <a:rPr lang="en-US" sz="3200" kern="0" dirty="0" err="1" smtClean="0">
                <a:latin typeface="Arial" charset="0"/>
                <a:ea typeface="ＭＳ Ｐゴシック" charset="-128"/>
                <a:cs typeface="ＭＳ Ｐゴシック" charset="-128"/>
              </a:rPr>
              <a:t>Shales</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4" name="Rectangle 212"/>
          <p:cNvSpPr>
            <a:spLocks/>
          </p:cNvSpPr>
          <p:nvPr/>
        </p:nvSpPr>
        <p:spPr bwMode="auto">
          <a:xfrm>
            <a:off x="152400" y="4238625"/>
            <a:ext cx="6400799" cy="18288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Char char="•"/>
            </a:pPr>
            <a:r>
              <a:rPr lang="en-US" altLang="ja-JP" sz="2000" dirty="0">
                <a:latin typeface="Arial"/>
                <a:cs typeface="Arial"/>
              </a:rPr>
              <a:t>Bedding plane and sample cylinder axis</a:t>
            </a:r>
            <a:r>
              <a:rPr lang="en-US" altLang="ja-JP" sz="2000" dirty="0" smtClean="0">
                <a:latin typeface="Arial"/>
                <a:cs typeface="Arial"/>
              </a:rPr>
              <a:t> are either: 	</a:t>
            </a:r>
          </a:p>
          <a:p>
            <a:pPr marL="800100" lvl="1" indent="-342900" eaLnBrk="0" hangingPunct="0">
              <a:spcBef>
                <a:spcPct val="20000"/>
              </a:spcBef>
              <a:buFont typeface="Arial" charset="0"/>
              <a:buChar char="•"/>
            </a:pPr>
            <a:r>
              <a:rPr lang="en-US" altLang="ja-JP" sz="2000" dirty="0" smtClean="0">
                <a:latin typeface="Arial"/>
                <a:cs typeface="Arial"/>
              </a:rPr>
              <a:t>parallel </a:t>
            </a:r>
            <a:r>
              <a:rPr lang="en-US" altLang="ja-JP" sz="2000" dirty="0">
                <a:latin typeface="Arial"/>
                <a:cs typeface="Arial"/>
              </a:rPr>
              <a:t>(horizontal samples) or</a:t>
            </a:r>
            <a:r>
              <a:rPr lang="en-US" altLang="ja-JP" sz="2000" dirty="0" smtClean="0">
                <a:latin typeface="Arial"/>
                <a:cs typeface="Arial"/>
              </a:rPr>
              <a:t> </a:t>
            </a:r>
          </a:p>
          <a:p>
            <a:pPr marL="800100" lvl="1" indent="-342900" eaLnBrk="0" hangingPunct="0">
              <a:spcBef>
                <a:spcPct val="20000"/>
              </a:spcBef>
              <a:buFont typeface="Arial" charset="0"/>
              <a:buChar char="•"/>
            </a:pPr>
            <a:r>
              <a:rPr lang="en-US" altLang="ja-JP" sz="2000" dirty="0" smtClean="0">
                <a:latin typeface="Arial"/>
                <a:cs typeface="Arial"/>
              </a:rPr>
              <a:t>perpendicular </a:t>
            </a:r>
            <a:r>
              <a:rPr lang="en-US" altLang="ja-JP" sz="2000" dirty="0">
                <a:latin typeface="Arial"/>
                <a:cs typeface="Arial"/>
              </a:rPr>
              <a:t>(vertical samples)</a:t>
            </a:r>
          </a:p>
          <a:p>
            <a:pPr marL="342900" indent="-342900" eaLnBrk="0" hangingPunct="0">
              <a:spcBef>
                <a:spcPct val="20000"/>
              </a:spcBef>
              <a:buFont typeface="Arial" charset="0"/>
              <a:buChar char="•"/>
            </a:pPr>
            <a:r>
              <a:rPr lang="en-US" altLang="ja-JP" sz="2000" dirty="0">
                <a:latin typeface="Arial"/>
                <a:cs typeface="Arial"/>
              </a:rPr>
              <a:t>3-10 % porosity</a:t>
            </a:r>
          </a:p>
          <a:p>
            <a:pPr marL="342900" indent="-342900" eaLnBrk="0" hangingPunct="0">
              <a:spcBef>
                <a:spcPct val="20000"/>
              </a:spcBef>
              <a:buFont typeface="Arial" charset="0"/>
              <a:buChar char="•"/>
            </a:pPr>
            <a:r>
              <a:rPr lang="en-US" altLang="ja-JP" sz="2000" dirty="0">
                <a:latin typeface="Arial"/>
                <a:cs typeface="Arial"/>
              </a:rPr>
              <a:t>All room dry, room temperature </a:t>
            </a:r>
            <a:r>
              <a:rPr lang="en-US" altLang="ja-JP" sz="2000" dirty="0" smtClean="0">
                <a:latin typeface="Arial"/>
                <a:cs typeface="Arial"/>
              </a:rPr>
              <a:t>experiments</a:t>
            </a:r>
          </a:p>
          <a:p>
            <a:pPr marL="342900" indent="-342900" eaLnBrk="0" hangingPunct="0">
              <a:spcBef>
                <a:spcPct val="20000"/>
              </a:spcBef>
              <a:buFont typeface="Arial" charset="0"/>
              <a:buChar char="•"/>
            </a:pPr>
            <a:r>
              <a:rPr lang="en-US" altLang="ja-JP" sz="2000" dirty="0" smtClean="0">
                <a:latin typeface="Arial"/>
                <a:cs typeface="Arial"/>
              </a:rPr>
              <a:t>In-situ (and lab) effective stress between 15-30 </a:t>
            </a:r>
            <a:r>
              <a:rPr lang="en-US" altLang="ja-JP" sz="2000" dirty="0" err="1" smtClean="0">
                <a:latin typeface="Arial"/>
                <a:cs typeface="Arial"/>
              </a:rPr>
              <a:t>MPa</a:t>
            </a:r>
            <a:endParaRPr lang="en-US" altLang="ja-JP" sz="2000" dirty="0">
              <a:latin typeface="Arial"/>
              <a:cs typeface="Arial"/>
            </a:endParaRPr>
          </a:p>
        </p:txBody>
      </p:sp>
      <p:pic>
        <p:nvPicPr>
          <p:cNvPr id="15" name="Picture 4" descr="ChainRadialGauge2"/>
          <p:cNvPicPr>
            <a:picLocks noChangeArrowheads="1"/>
          </p:cNvPicPr>
          <p:nvPr/>
        </p:nvPicPr>
        <p:blipFill>
          <a:blip r:embed="rId3"/>
          <a:srcRect l="13841" r="12572"/>
          <a:stretch>
            <a:fillRect/>
          </a:stretch>
        </p:blipFill>
        <p:spPr bwMode="auto">
          <a:xfrm>
            <a:off x="6715125" y="1520908"/>
            <a:ext cx="2047875" cy="2590800"/>
          </a:xfrm>
          <a:prstGeom prst="rect">
            <a:avLst/>
          </a:prstGeom>
          <a:noFill/>
          <a:ln w="9525">
            <a:noFill/>
            <a:miter lim="800000"/>
            <a:headEnd/>
            <a:tailEnd/>
          </a:ln>
        </p:spPr>
      </p:pic>
      <p:pic>
        <p:nvPicPr>
          <p:cNvPr id="16" name="Picture 4" descr="22Ha_01"/>
          <p:cNvPicPr>
            <a:picLocks noChangeAspect="1" noChangeArrowheads="1"/>
          </p:cNvPicPr>
          <p:nvPr/>
        </p:nvPicPr>
        <p:blipFill>
          <a:blip r:embed="rId4"/>
          <a:srcRect l="14724"/>
          <a:stretch>
            <a:fillRect/>
          </a:stretch>
        </p:blipFill>
        <p:spPr bwMode="auto">
          <a:xfrm>
            <a:off x="7823200" y="4187825"/>
            <a:ext cx="1498600" cy="2343150"/>
          </a:xfrm>
          <a:prstGeom prst="rect">
            <a:avLst/>
          </a:prstGeom>
          <a:noFill/>
          <a:ln w="9525">
            <a:noFill/>
            <a:miter lim="800000"/>
            <a:headEnd/>
            <a:tailEnd/>
          </a:ln>
        </p:spPr>
      </p:pic>
      <p:graphicFrame>
        <p:nvGraphicFramePr>
          <p:cNvPr id="12" name="Group 231"/>
          <p:cNvGraphicFramePr>
            <a:graphicFrameLocks noGrp="1"/>
          </p:cNvGraphicFramePr>
          <p:nvPr/>
        </p:nvGraphicFramePr>
        <p:xfrm>
          <a:off x="417513" y="1495071"/>
          <a:ext cx="6048375" cy="2540354"/>
        </p:xfrm>
        <a:graphic>
          <a:graphicData uri="http://schemas.openxmlformats.org/drawingml/2006/table">
            <a:tbl>
              <a:tblPr/>
              <a:tblGrid>
                <a:gridCol w="1589087"/>
                <a:gridCol w="1143000"/>
                <a:gridCol w="1143000"/>
                <a:gridCol w="838200"/>
                <a:gridCol w="1335088"/>
              </a:tblGrid>
              <a:tr h="370236">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Sample group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Clay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Carbonate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QFP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TOC (wt%)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315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Barnett-dark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29-43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48-59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4.1-5.8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Barnett-light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37-81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16-53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0.4-1.3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585">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Haynesville-dark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36-39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31-35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3.7-4.1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9">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Haynesville-light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20-22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49-53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23-24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1.7-1.8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Fort St. John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32-39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54-60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1.6-2.2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9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Eagle Ford-dark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12-21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46-54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22-29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4.4-5.7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9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Eagle Ford-light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6-14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63-78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11-18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dirty="0">
                          <a:ln>
                            <a:noFill/>
                          </a:ln>
                          <a:solidFill>
                            <a:srgbClr val="808000"/>
                          </a:solidFill>
                          <a:effectLst/>
                          <a:latin typeface="Arial" charset="0"/>
                          <a:ea typeface="ＭＳ 明朝" charset="-128"/>
                          <a:cs typeface="Times New Roman" charset="0"/>
                        </a:rPr>
                        <a:t>1.9-2.5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7" name="Picture 3" descr="18Va_01"/>
          <p:cNvPicPr>
            <a:picLocks noChangeAspect="1" noChangeArrowheads="1"/>
          </p:cNvPicPr>
          <p:nvPr/>
        </p:nvPicPr>
        <p:blipFill>
          <a:blip r:embed="rId5"/>
          <a:srcRect l="17678" r="14933"/>
          <a:stretch>
            <a:fillRect/>
          </a:stretch>
        </p:blipFill>
        <p:spPr bwMode="auto">
          <a:xfrm>
            <a:off x="6715125" y="4378325"/>
            <a:ext cx="1184275" cy="2343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normAutofit/>
          </a:bodyPr>
          <a:lstStyle/>
          <a:p>
            <a:r>
              <a:rPr lang="en-US" sz="3200" dirty="0" smtClean="0">
                <a:latin typeface="Arial"/>
                <a:cs typeface="Arial"/>
              </a:rPr>
              <a:t>Course Overview</a:t>
            </a:r>
            <a:endParaRPr lang="en-US" sz="3200" dirty="0">
              <a:latin typeface="Arial"/>
              <a:cs typeface="Arial"/>
            </a:endParaRPr>
          </a:p>
        </p:txBody>
      </p:sp>
      <p:sp>
        <p:nvSpPr>
          <p:cNvPr id="3" name="Content Placeholder 2"/>
          <p:cNvSpPr>
            <a:spLocks noGrp="1"/>
          </p:cNvSpPr>
          <p:nvPr>
            <p:ph idx="1"/>
          </p:nvPr>
        </p:nvSpPr>
        <p:spPr>
          <a:xfrm>
            <a:off x="177800" y="1193800"/>
            <a:ext cx="8763000" cy="5461000"/>
          </a:xfrm>
        </p:spPr>
        <p:txBody>
          <a:bodyPr>
            <a:normAutofit fontScale="85000" lnSpcReduction="20000"/>
          </a:bodyPr>
          <a:lstStyle/>
          <a:p>
            <a:pPr>
              <a:buNone/>
            </a:pPr>
            <a:r>
              <a:rPr lang="en-US" sz="2824" b="1" dirty="0" smtClean="0">
                <a:latin typeface="Arial"/>
                <a:cs typeface="Arial"/>
              </a:rPr>
              <a:t>Day 1	</a:t>
            </a:r>
            <a:r>
              <a:rPr lang="en-US" sz="2824" dirty="0" smtClean="0">
                <a:latin typeface="Arial"/>
                <a:cs typeface="Arial"/>
              </a:rPr>
              <a:t>Opportunities and Challenges of Shale Gas 						Development </a:t>
            </a:r>
          </a:p>
          <a:p>
            <a:pPr>
              <a:buNone/>
            </a:pPr>
            <a:r>
              <a:rPr lang="en-US" sz="2824" dirty="0" smtClean="0">
                <a:latin typeface="Arial"/>
                <a:cs typeface="Arial"/>
              </a:rPr>
              <a:t>			Characterization and Physical Properties of Organic 				Rich </a:t>
            </a:r>
            <a:r>
              <a:rPr lang="en-US" sz="2824" dirty="0" err="1" smtClean="0">
                <a:latin typeface="Arial"/>
                <a:cs typeface="Arial"/>
              </a:rPr>
              <a:t>Shales</a:t>
            </a:r>
            <a:endParaRPr lang="en-US" sz="2824" dirty="0" smtClean="0">
              <a:latin typeface="Arial"/>
              <a:cs typeface="Arial"/>
            </a:endParaRPr>
          </a:p>
          <a:p>
            <a:pPr>
              <a:buNone/>
            </a:pPr>
            <a:r>
              <a:rPr lang="en-US" sz="2824" b="1" dirty="0" smtClean="0">
                <a:latin typeface="Arial"/>
                <a:cs typeface="Arial"/>
              </a:rPr>
              <a:t> </a:t>
            </a:r>
            <a:endParaRPr lang="en-US" sz="2824" dirty="0" smtClean="0">
              <a:latin typeface="Arial"/>
              <a:cs typeface="Arial"/>
            </a:endParaRPr>
          </a:p>
          <a:p>
            <a:pPr>
              <a:buNone/>
            </a:pPr>
            <a:r>
              <a:rPr lang="en-US" sz="2824" b="1" dirty="0" smtClean="0">
                <a:latin typeface="Arial"/>
                <a:cs typeface="Arial"/>
              </a:rPr>
              <a:t>Day 2	</a:t>
            </a:r>
            <a:r>
              <a:rPr lang="en-US" sz="2824" dirty="0" err="1" smtClean="0">
                <a:latin typeface="Arial"/>
                <a:cs typeface="Arial"/>
              </a:rPr>
              <a:t>Geomechanics</a:t>
            </a:r>
            <a:r>
              <a:rPr lang="en-US" sz="2824" dirty="0" smtClean="0">
                <a:latin typeface="Arial"/>
                <a:cs typeface="Arial"/>
              </a:rPr>
              <a:t> </a:t>
            </a:r>
          </a:p>
          <a:p>
            <a:pPr>
              <a:buNone/>
            </a:pPr>
            <a:r>
              <a:rPr lang="en-US" sz="2824" dirty="0" smtClean="0">
                <a:latin typeface="Arial"/>
                <a:cs typeface="Arial"/>
              </a:rPr>
              <a:t>			Wellbore Stability </a:t>
            </a:r>
          </a:p>
          <a:p>
            <a:pPr>
              <a:buNone/>
            </a:pPr>
            <a:r>
              <a:rPr lang="en-US" sz="2824" dirty="0" smtClean="0">
                <a:latin typeface="Arial"/>
                <a:cs typeface="Arial"/>
              </a:rPr>
              <a:t>			Drilling Operations </a:t>
            </a:r>
          </a:p>
          <a:p>
            <a:pPr>
              <a:buNone/>
            </a:pPr>
            <a:r>
              <a:rPr lang="en-US" sz="2824" dirty="0" smtClean="0">
                <a:latin typeface="Arial"/>
                <a:cs typeface="Arial"/>
              </a:rPr>
              <a:t> </a:t>
            </a:r>
          </a:p>
          <a:p>
            <a:pPr>
              <a:buNone/>
            </a:pPr>
            <a:r>
              <a:rPr lang="en-US" sz="2824" b="1" dirty="0" smtClean="0">
                <a:latin typeface="Arial"/>
                <a:cs typeface="Arial"/>
              </a:rPr>
              <a:t>Day 3	</a:t>
            </a:r>
            <a:r>
              <a:rPr lang="en-US" sz="2824" dirty="0" smtClean="0">
                <a:latin typeface="Arial"/>
                <a:cs typeface="Arial"/>
              </a:rPr>
              <a:t>Hydraulic Fracturing and Reservoir Stimulation </a:t>
            </a:r>
          </a:p>
          <a:p>
            <a:pPr>
              <a:buNone/>
            </a:pPr>
            <a:r>
              <a:rPr lang="en-US" sz="2824" dirty="0" smtClean="0">
                <a:latin typeface="Arial"/>
                <a:cs typeface="Arial"/>
              </a:rPr>
              <a:t> </a:t>
            </a:r>
          </a:p>
          <a:p>
            <a:pPr>
              <a:buNone/>
            </a:pPr>
            <a:r>
              <a:rPr lang="en-US" sz="2824" b="1" dirty="0" smtClean="0">
                <a:latin typeface="Arial"/>
                <a:cs typeface="Arial"/>
              </a:rPr>
              <a:t>Day 4	</a:t>
            </a:r>
            <a:r>
              <a:rPr lang="en-US" sz="2824" dirty="0" smtClean="0">
                <a:latin typeface="Arial"/>
                <a:cs typeface="Arial"/>
              </a:rPr>
              <a:t>Shale Permeability, Gas Production and Reservoir 					Simulation </a:t>
            </a:r>
          </a:p>
          <a:p>
            <a:pPr>
              <a:buNone/>
            </a:pPr>
            <a:r>
              <a:rPr lang="en-US" sz="2824" dirty="0" smtClean="0">
                <a:latin typeface="Arial"/>
                <a:cs typeface="Arial"/>
              </a:rPr>
              <a:t>			Water Management and Minimizing Environmental 				Impacts</a:t>
            </a:r>
          </a:p>
          <a:p>
            <a:endParaRPr lang="en-US"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8673" name="Picture 23" descr="8-10-1"/>
          <p:cNvPicPr>
            <a:picLocks noChangeAspect="1" noChangeArrowheads="1"/>
          </p:cNvPicPr>
          <p:nvPr/>
        </p:nvPicPr>
        <p:blipFill>
          <a:blip r:embed="rId3"/>
          <a:srcRect/>
          <a:stretch>
            <a:fillRect/>
          </a:stretch>
        </p:blipFill>
        <p:spPr bwMode="auto">
          <a:xfrm>
            <a:off x="4995333" y="1146710"/>
            <a:ext cx="3919538" cy="3852862"/>
          </a:xfrm>
          <a:prstGeom prst="rect">
            <a:avLst/>
          </a:prstGeom>
          <a:noFill/>
          <a:ln w="9525">
            <a:noFill/>
            <a:miter lim="800000"/>
            <a:headEnd/>
            <a:tailEnd/>
          </a:ln>
        </p:spPr>
      </p:pic>
      <p:sp>
        <p:nvSpPr>
          <p:cNvPr id="71682" name="Rectangle 4"/>
          <p:cNvSpPr>
            <a:spLocks noGrp="1" noChangeArrowheads="1"/>
          </p:cNvSpPr>
          <p:nvPr>
            <p:ph type="title" idx="4294967295"/>
          </p:nvPr>
        </p:nvSpPr>
        <p:spPr bwMode="auto">
          <a:xfrm>
            <a:off x="2827820" y="-165620"/>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wrap="square" numCol="1" anchorCtr="0" compatLnSpc="1">
            <a:prstTxWarp prst="textNoShape">
              <a:avLst/>
            </a:prstTxWarp>
            <a:normAutofit/>
          </a:bodyPr>
          <a:lstStyle/>
          <a:p>
            <a:pPr eaLnBrk="1" hangingPunct="1">
              <a:defRPr/>
            </a:pPr>
            <a:r>
              <a:rPr lang="en-US" altLang="ja-JP" sz="3200" dirty="0" smtClean="0">
                <a:latin typeface="Arial"/>
                <a:cs typeface="Arial"/>
              </a:rPr>
              <a:t>Young’s Modulus</a:t>
            </a:r>
          </a:p>
        </p:txBody>
      </p:sp>
      <p:grpSp>
        <p:nvGrpSpPr>
          <p:cNvPr id="2" name="Group 22"/>
          <p:cNvGrpSpPr>
            <a:grpSpLocks/>
          </p:cNvGrpSpPr>
          <p:nvPr/>
        </p:nvGrpSpPr>
        <p:grpSpPr bwMode="auto">
          <a:xfrm>
            <a:off x="5816071" y="2045235"/>
            <a:ext cx="2379662" cy="973137"/>
            <a:chOff x="805" y="1258"/>
            <a:chExt cx="1499" cy="613"/>
          </a:xfrm>
        </p:grpSpPr>
        <p:sp>
          <p:nvSpPr>
            <p:cNvPr id="28680" name="Oval 19"/>
            <p:cNvSpPr>
              <a:spLocks noChangeArrowheads="1"/>
            </p:cNvSpPr>
            <p:nvPr/>
          </p:nvSpPr>
          <p:spPr bwMode="auto">
            <a:xfrm rot="1320000">
              <a:off x="805" y="1535"/>
              <a:ext cx="1404" cy="336"/>
            </a:xfrm>
            <a:prstGeom prst="ellipse">
              <a:avLst/>
            </a:prstGeom>
            <a:noFill/>
            <a:ln w="19050">
              <a:solidFill>
                <a:srgbClr val="FF00FF"/>
              </a:solidFill>
              <a:round/>
              <a:headEnd/>
              <a:tailEnd/>
            </a:ln>
          </p:spPr>
          <p:txBody>
            <a:bodyPr wrap="none" anchor="ctr"/>
            <a:lstStyle/>
            <a:p>
              <a:endParaRPr kumimoji="1" lang="ja-JP" altLang="en-US">
                <a:cs typeface="MS PGothic"/>
              </a:endParaRPr>
            </a:p>
          </p:txBody>
        </p:sp>
        <p:sp>
          <p:nvSpPr>
            <p:cNvPr id="28681" name="Text Box 21"/>
            <p:cNvSpPr txBox="1">
              <a:spLocks noChangeArrowheads="1"/>
            </p:cNvSpPr>
            <p:nvPr/>
          </p:nvSpPr>
          <p:spPr bwMode="auto">
            <a:xfrm>
              <a:off x="1536" y="1258"/>
              <a:ext cx="768" cy="366"/>
            </a:xfrm>
            <a:prstGeom prst="rect">
              <a:avLst/>
            </a:prstGeom>
            <a:noFill/>
            <a:ln w="9525">
              <a:noFill/>
              <a:miter lim="800000"/>
              <a:headEnd/>
              <a:tailEnd/>
            </a:ln>
          </p:spPr>
          <p:txBody>
            <a:bodyPr>
              <a:spAutoFit/>
            </a:bodyPr>
            <a:lstStyle/>
            <a:p>
              <a:pPr>
                <a:spcBef>
                  <a:spcPct val="50000"/>
                </a:spcBef>
              </a:pPr>
              <a:r>
                <a:rPr kumimoji="1" lang="en-US" altLang="ja-JP" sz="1600">
                  <a:solidFill>
                    <a:srgbClr val="FF00FF"/>
                  </a:solidFill>
                  <a:latin typeface="Calibri" pitchFamily="34" charset="0"/>
                  <a:cs typeface="MS PGothic"/>
                </a:rPr>
                <a:t>Bed-Parallel Samples</a:t>
              </a:r>
            </a:p>
          </p:txBody>
        </p:sp>
      </p:grpSp>
      <p:sp>
        <p:nvSpPr>
          <p:cNvPr id="28679" name="Rectangle 25"/>
          <p:cNvSpPr>
            <a:spLocks/>
          </p:cNvSpPr>
          <p:nvPr/>
        </p:nvSpPr>
        <p:spPr bwMode="auto">
          <a:xfrm>
            <a:off x="4572000" y="5334000"/>
            <a:ext cx="4572000" cy="1143000"/>
          </a:xfrm>
          <a:prstGeom prst="rect">
            <a:avLst/>
          </a:prstGeom>
          <a:noFill/>
          <a:ln w="9525">
            <a:noFill/>
            <a:miter lim="800000"/>
            <a:headEnd/>
            <a:tailEnd/>
          </a:ln>
        </p:spPr>
        <p:txBody>
          <a:bodyPr/>
          <a:lstStyle/>
          <a:p>
            <a:pPr marL="273050" indent="-273050" eaLnBrk="0" hangingPunct="0">
              <a:spcBef>
                <a:spcPct val="20000"/>
              </a:spcBef>
              <a:buFont typeface="Arial" charset="0"/>
              <a:buChar char="•"/>
            </a:pPr>
            <a:r>
              <a:rPr kumimoji="1" lang="en-US" altLang="ja-JP" sz="2000" dirty="0" smtClean="0">
                <a:latin typeface="Arial"/>
                <a:cs typeface="Arial"/>
              </a:rPr>
              <a:t>Modulus </a:t>
            </a:r>
            <a:r>
              <a:rPr kumimoji="1" lang="en-US" altLang="ja-JP" sz="2000" dirty="0">
                <a:latin typeface="Arial"/>
                <a:cs typeface="Arial"/>
              </a:rPr>
              <a:t>correlate with clay content and porosity</a:t>
            </a:r>
          </a:p>
          <a:p>
            <a:pPr marL="273050" indent="-273050" eaLnBrk="0" hangingPunct="0">
              <a:spcBef>
                <a:spcPct val="20000"/>
              </a:spcBef>
              <a:buFont typeface="Arial" charset="0"/>
              <a:buChar char="•"/>
            </a:pPr>
            <a:r>
              <a:rPr kumimoji="1" lang="en-US" altLang="ja-JP" sz="2000" dirty="0">
                <a:latin typeface="Arial"/>
                <a:cs typeface="Arial"/>
              </a:rPr>
              <a:t>Bedding parallel samples are systematically stiffer</a:t>
            </a:r>
          </a:p>
        </p:txBody>
      </p:sp>
      <p:pic>
        <p:nvPicPr>
          <p:cNvPr id="9" name="Picture 19" descr="8-13-1"/>
          <p:cNvPicPr>
            <a:picLocks noChangeAspect="1" noChangeArrowheads="1"/>
          </p:cNvPicPr>
          <p:nvPr/>
        </p:nvPicPr>
        <p:blipFill>
          <a:blip r:embed="rId4"/>
          <a:srcRect/>
          <a:stretch>
            <a:fillRect/>
          </a:stretch>
        </p:blipFill>
        <p:spPr bwMode="auto">
          <a:xfrm>
            <a:off x="163809" y="1219200"/>
            <a:ext cx="4179592" cy="3780372"/>
          </a:xfrm>
          <a:prstGeom prst="rect">
            <a:avLst/>
          </a:prstGeom>
          <a:noFill/>
          <a:ln w="9525">
            <a:noFill/>
            <a:miter lim="800000"/>
            <a:headEnd/>
            <a:tailEnd/>
          </a:ln>
        </p:spPr>
      </p:pic>
      <p:sp>
        <p:nvSpPr>
          <p:cNvPr id="10" name="Rectangle 9"/>
          <p:cNvSpPr/>
          <p:nvPr/>
        </p:nvSpPr>
        <p:spPr>
          <a:xfrm>
            <a:off x="1579570" y="152405"/>
            <a:ext cx="1735972" cy="584776"/>
          </a:xfrm>
          <a:prstGeom prst="rect">
            <a:avLst/>
          </a:prstGeom>
        </p:spPr>
        <p:txBody>
          <a:bodyPr wrap="none">
            <a:spAutoFit/>
          </a:bodyPr>
          <a:lstStyle/>
          <a:p>
            <a:r>
              <a:rPr lang="en-US" sz="3200" dirty="0" smtClean="0">
                <a:latin typeface="Arial" charset="0"/>
                <a:ea typeface="Arial" charset="0"/>
                <a:cs typeface="Arial" charset="0"/>
              </a:rPr>
              <a:t>Strength </a:t>
            </a:r>
            <a:endParaRPr lang="en-US" sz="3200" dirty="0"/>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5" name="TextBox 14"/>
          <p:cNvSpPr txBox="1"/>
          <p:nvPr/>
        </p:nvSpPr>
        <p:spPr>
          <a:xfrm rot="16200000">
            <a:off x="3942795" y="2896242"/>
            <a:ext cx="2609872" cy="369332"/>
          </a:xfrm>
          <a:prstGeom prst="rect">
            <a:avLst/>
          </a:prstGeom>
          <a:solidFill>
            <a:schemeClr val="bg1"/>
          </a:solidFill>
        </p:spPr>
        <p:txBody>
          <a:bodyPr wrap="none" rtlCol="0">
            <a:spAutoFit/>
          </a:bodyPr>
          <a:lstStyle/>
          <a:p>
            <a:r>
              <a:rPr lang="en-US" dirty="0" smtClean="0">
                <a:latin typeface="Arial"/>
                <a:cs typeface="Arial"/>
              </a:rPr>
              <a:t>Young’s Modulus (</a:t>
            </a:r>
            <a:r>
              <a:rPr lang="en-US" dirty="0" err="1" smtClean="0">
                <a:latin typeface="Arial"/>
                <a:cs typeface="Arial"/>
              </a:rPr>
              <a:t>GPa</a:t>
            </a:r>
            <a:r>
              <a:rPr lang="en-US" dirty="0" smtClean="0">
                <a:latin typeface="Arial"/>
                <a:cs typeface="Arial"/>
              </a:rPr>
              <a:t>)</a:t>
            </a:r>
            <a:endParaRPr lang="en-US" dirty="0">
              <a:latin typeface="Arial"/>
              <a:cs typeface="Arial"/>
            </a:endParaRPr>
          </a:p>
        </p:txBody>
      </p:sp>
      <p:sp>
        <p:nvSpPr>
          <p:cNvPr id="16" name="TextBox 15"/>
          <p:cNvSpPr txBox="1"/>
          <p:nvPr/>
        </p:nvSpPr>
        <p:spPr>
          <a:xfrm rot="16200000">
            <a:off x="-243067" y="2971460"/>
            <a:ext cx="1364526" cy="369332"/>
          </a:xfrm>
          <a:prstGeom prst="rect">
            <a:avLst/>
          </a:prstGeom>
          <a:solidFill>
            <a:srgbClr val="FFFFFF"/>
          </a:solidFill>
        </p:spPr>
        <p:txBody>
          <a:bodyPr wrap="none" rtlCol="0">
            <a:spAutoFit/>
          </a:bodyPr>
          <a:lstStyle/>
          <a:p>
            <a:r>
              <a:rPr lang="en-US" dirty="0" smtClean="0">
                <a:latin typeface="Arial"/>
                <a:cs typeface="Arial"/>
              </a:rPr>
              <a:t>UCS (</a:t>
            </a:r>
            <a:r>
              <a:rPr lang="en-US" dirty="0" err="1" smtClean="0">
                <a:latin typeface="Arial"/>
                <a:cs typeface="Arial"/>
              </a:rPr>
              <a:t>MPa</a:t>
            </a:r>
            <a:r>
              <a:rPr lang="en-US" dirty="0" smtClean="0">
                <a:latin typeface="Arial"/>
                <a:cs typeface="Arial"/>
              </a:rPr>
              <a:t>)</a:t>
            </a:r>
            <a:endParaRPr lang="en-US" dirty="0">
              <a:latin typeface="Arial"/>
              <a:cs typeface="Arial"/>
            </a:endParaRPr>
          </a:p>
        </p:txBody>
      </p:sp>
      <p:sp>
        <p:nvSpPr>
          <p:cNvPr id="17" name="TextBox 16"/>
          <p:cNvSpPr txBox="1"/>
          <p:nvPr/>
        </p:nvSpPr>
        <p:spPr>
          <a:xfrm>
            <a:off x="623862" y="4522827"/>
            <a:ext cx="3314967" cy="369332"/>
          </a:xfrm>
          <a:prstGeom prst="rect">
            <a:avLst/>
          </a:prstGeom>
          <a:solidFill>
            <a:srgbClr val="FFFFFF"/>
          </a:solidFill>
        </p:spPr>
        <p:txBody>
          <a:bodyPr wrap="none" rtlCol="0">
            <a:spAutoFit/>
          </a:bodyPr>
          <a:lstStyle/>
          <a:p>
            <a:r>
              <a:rPr lang="en-US" dirty="0" smtClean="0">
                <a:latin typeface="Arial"/>
                <a:cs typeface="Arial"/>
              </a:rPr>
              <a:t>Approximate Clay Content (%)</a:t>
            </a:r>
            <a:endParaRPr lang="en-US" dirty="0">
              <a:latin typeface="Arial"/>
              <a:cs typeface="Arial"/>
            </a:endParaRPr>
          </a:p>
        </p:txBody>
      </p:sp>
      <p:sp>
        <p:nvSpPr>
          <p:cNvPr id="18" name="TextBox 17"/>
          <p:cNvSpPr txBox="1"/>
          <p:nvPr/>
        </p:nvSpPr>
        <p:spPr>
          <a:xfrm>
            <a:off x="5521124" y="4548204"/>
            <a:ext cx="3314967" cy="369332"/>
          </a:xfrm>
          <a:prstGeom prst="rect">
            <a:avLst/>
          </a:prstGeom>
          <a:solidFill>
            <a:srgbClr val="FFFFFF"/>
          </a:solidFill>
        </p:spPr>
        <p:txBody>
          <a:bodyPr wrap="none" rtlCol="0">
            <a:spAutoFit/>
          </a:bodyPr>
          <a:lstStyle/>
          <a:p>
            <a:r>
              <a:rPr lang="en-US" dirty="0" smtClean="0">
                <a:latin typeface="Arial"/>
                <a:cs typeface="Arial"/>
              </a:rPr>
              <a:t>Approximate Clay Content (%)</a:t>
            </a:r>
            <a:endParaRPr lang="en-US" dirty="0">
              <a:latin typeface="Arial"/>
              <a:cs typeface="Arial"/>
            </a:endParaRPr>
          </a:p>
        </p:txBody>
      </p:sp>
      <p:sp>
        <p:nvSpPr>
          <p:cNvPr id="20" name="Rectangle 25"/>
          <p:cNvSpPr>
            <a:spLocks/>
          </p:cNvSpPr>
          <p:nvPr/>
        </p:nvSpPr>
        <p:spPr bwMode="auto">
          <a:xfrm>
            <a:off x="220222" y="5334003"/>
            <a:ext cx="4351778" cy="1143000"/>
          </a:xfrm>
          <a:prstGeom prst="rect">
            <a:avLst/>
          </a:prstGeom>
          <a:noFill/>
          <a:ln w="9525">
            <a:noFill/>
            <a:miter lim="800000"/>
            <a:headEnd/>
            <a:tailEnd/>
          </a:ln>
        </p:spPr>
        <p:txBody>
          <a:bodyPr/>
          <a:lstStyle/>
          <a:p>
            <a:pPr marL="273050" indent="-273050" eaLnBrk="0" hangingPunct="0">
              <a:spcBef>
                <a:spcPct val="20000"/>
              </a:spcBef>
              <a:buFont typeface="Arial" charset="0"/>
              <a:buChar char="•"/>
            </a:pPr>
            <a:r>
              <a:rPr kumimoji="1" lang="en-US" altLang="ja-JP" sz="2000" dirty="0" smtClean="0">
                <a:latin typeface="Arial"/>
                <a:cs typeface="Arial"/>
              </a:rPr>
              <a:t>Strength decreases with </a:t>
            </a:r>
            <a:r>
              <a:rPr kumimoji="1" lang="en-US" altLang="ja-JP" sz="2000" dirty="0">
                <a:latin typeface="Arial"/>
                <a:cs typeface="Arial"/>
              </a:rPr>
              <a:t>clay </a:t>
            </a:r>
            <a:r>
              <a:rPr kumimoji="1" lang="en-US" altLang="ja-JP" sz="2000" dirty="0" smtClean="0">
                <a:latin typeface="Arial"/>
                <a:cs typeface="Arial"/>
              </a:rPr>
              <a:t>content</a:t>
            </a:r>
          </a:p>
          <a:p>
            <a:pPr marL="273050" indent="-273050" eaLnBrk="0" hangingPunct="0">
              <a:spcBef>
                <a:spcPct val="20000"/>
              </a:spcBef>
              <a:buFont typeface="Arial" charset="0"/>
              <a:buChar char="•"/>
            </a:pPr>
            <a:r>
              <a:rPr kumimoji="1" lang="en-US" altLang="ja-JP" sz="2000" dirty="0" smtClean="0">
                <a:latin typeface="Arial" charset="0"/>
                <a:ea typeface="Arial" charset="0"/>
                <a:cs typeface="Arial" charset="0"/>
              </a:rPr>
              <a:t>Internal friction coefficient decreases from 0.9 to 0.2</a:t>
            </a:r>
            <a:endParaRPr kumimoji="1" lang="en-US" altLang="ja-JP" sz="2000" dirty="0" smtClean="0">
              <a:latin typeface="Arial"/>
              <a:cs typeface="Aria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22" name="AutoShape 5"/>
          <p:cNvSpPr txBox="1">
            <a:spLocks/>
          </p:cNvSpPr>
          <p:nvPr/>
        </p:nvSpPr>
        <p:spPr bwMode="auto">
          <a:xfrm>
            <a:off x="344485" y="70910"/>
            <a:ext cx="8759825" cy="758825"/>
          </a:xfrm>
          <a:prstGeom prst="rect">
            <a:avLst/>
          </a:prstGeo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ja-JP" sz="3200" b="0" i="0" u="none" strike="noStrike" kern="1200" cap="none" spc="0" normalizeH="0" baseline="0" noProof="0" dirty="0" err="1" smtClean="0">
                <a:ln>
                  <a:noFill/>
                </a:ln>
                <a:solidFill>
                  <a:schemeClr val="tx1"/>
                </a:solidFill>
                <a:effectLst/>
                <a:uLnTx/>
                <a:uFillTx/>
                <a:latin typeface="Arial" charset="0"/>
                <a:ea typeface="+mj-ea"/>
                <a:cs typeface="+mj-cs"/>
              </a:rPr>
              <a:t>Shales</a:t>
            </a:r>
            <a:r>
              <a:rPr kumimoji="0" lang="en-US" altLang="ja-JP" sz="3200" b="0" i="0" u="none" strike="noStrike" kern="1200" cap="none" spc="0" normalizeH="0" baseline="0" noProof="0" dirty="0" smtClean="0">
                <a:ln>
                  <a:noFill/>
                </a:ln>
                <a:solidFill>
                  <a:schemeClr val="tx1"/>
                </a:solidFill>
                <a:effectLst/>
                <a:uLnTx/>
                <a:uFillTx/>
                <a:latin typeface="Arial" charset="0"/>
                <a:ea typeface="+mj-ea"/>
                <a:cs typeface="+mj-cs"/>
              </a:rPr>
              <a:t> Creep With Time (</a:t>
            </a:r>
            <a:r>
              <a:rPr kumimoji="0" lang="en-US" altLang="ja-JP" sz="3200" b="0" i="0" u="none" strike="noStrike" kern="1200" cap="none" spc="0" normalizeH="0" baseline="0" noProof="0" dirty="0" err="1" smtClean="0">
                <a:ln>
                  <a:noFill/>
                </a:ln>
                <a:solidFill>
                  <a:schemeClr val="tx1"/>
                </a:solidFill>
                <a:effectLst/>
                <a:uLnTx/>
                <a:uFillTx/>
                <a:latin typeface="Arial" charset="0"/>
                <a:ea typeface="+mj-ea"/>
                <a:cs typeface="+mj-cs"/>
              </a:rPr>
              <a:t>Viscoplastic</a:t>
            </a:r>
            <a:r>
              <a:rPr kumimoji="0" lang="en-US" altLang="ja-JP" sz="3200" b="0" i="0" u="none" strike="noStrike" kern="1200" cap="none" spc="0" normalizeH="0" baseline="0" noProof="0" dirty="0" smtClean="0">
                <a:ln>
                  <a:noFill/>
                </a:ln>
                <a:solidFill>
                  <a:schemeClr val="tx1"/>
                </a:solidFill>
                <a:effectLst/>
                <a:uLnTx/>
                <a:uFillTx/>
                <a:latin typeface="Arial" charset="0"/>
                <a:ea typeface="+mj-ea"/>
                <a:cs typeface="+mj-cs"/>
              </a:rPr>
              <a:t>)</a:t>
            </a:r>
            <a:endParaRPr kumimoji="0" lang="en-US" altLang="ja-JP" sz="3200" b="0" i="0" u="none" strike="noStrike" kern="1200" cap="none" spc="0" normalizeH="0" baseline="0" noProof="0" dirty="0">
              <a:ln>
                <a:noFill/>
              </a:ln>
              <a:solidFill>
                <a:schemeClr val="tx1"/>
              </a:solidFill>
              <a:effectLst/>
              <a:uLnTx/>
              <a:uFillTx/>
              <a:latin typeface="Arial" charset="0"/>
              <a:ea typeface="+mj-ea"/>
              <a:cs typeface="+mj-cs"/>
            </a:endParaRPr>
          </a:p>
        </p:txBody>
      </p:sp>
      <p:sp>
        <p:nvSpPr>
          <p:cNvPr id="27" name="Rectangle 10"/>
          <p:cNvSpPr>
            <a:spLocks/>
          </p:cNvSpPr>
          <p:nvPr/>
        </p:nvSpPr>
        <p:spPr bwMode="auto">
          <a:xfrm>
            <a:off x="338672" y="1388533"/>
            <a:ext cx="5342471" cy="5145088"/>
          </a:xfrm>
          <a:prstGeom prst="rect">
            <a:avLst/>
          </a:prstGeom>
          <a:noFill/>
          <a:ln w="9525">
            <a:noFill/>
            <a:miter lim="800000"/>
            <a:headEnd/>
            <a:tailEnd/>
          </a:ln>
        </p:spPr>
        <p:txBody>
          <a:bodyPr>
            <a:prstTxWarp prst="textNoShape">
              <a:avLst/>
            </a:prstTxWarp>
          </a:bodyPr>
          <a:lstStyle/>
          <a:p>
            <a:pPr marL="609600" indent="-609600" eaLnBrk="0" hangingPunct="0">
              <a:spcBef>
                <a:spcPct val="20000"/>
              </a:spcBef>
            </a:pPr>
            <a:r>
              <a:rPr kumimoji="0" lang="en-US" altLang="ja-JP" sz="2400" dirty="0" smtClean="0">
                <a:latin typeface="Arial"/>
                <a:cs typeface="Arial"/>
              </a:rPr>
              <a:t>Creep may prevent </a:t>
            </a:r>
            <a:r>
              <a:rPr kumimoji="0" lang="en-US" altLang="ja-JP" sz="2400" dirty="0">
                <a:latin typeface="Arial"/>
                <a:cs typeface="Arial"/>
              </a:rPr>
              <a:t>brittle fracturing (stimulation</a:t>
            </a:r>
            <a:r>
              <a:rPr kumimoji="0" lang="en-US" altLang="ja-JP" sz="2400" dirty="0" smtClean="0">
                <a:latin typeface="Arial"/>
                <a:cs typeface="Arial"/>
              </a:rPr>
              <a:t>)</a:t>
            </a:r>
            <a:r>
              <a:rPr lang="en-US" altLang="ja-JP" sz="2400" dirty="0" smtClean="0">
                <a:latin typeface="Arial"/>
                <a:cs typeface="Arial"/>
              </a:rPr>
              <a:t> and </a:t>
            </a:r>
            <a:r>
              <a:rPr kumimoji="0" lang="en-US" altLang="ja-JP" sz="2400" dirty="0" smtClean="0">
                <a:latin typeface="Arial"/>
                <a:cs typeface="Arial"/>
              </a:rPr>
              <a:t>promote </a:t>
            </a:r>
            <a:r>
              <a:rPr kumimoji="0" lang="en-US" altLang="ja-JP" sz="2400" dirty="0" err="1" smtClean="0">
                <a:latin typeface="Arial"/>
                <a:cs typeface="Arial"/>
              </a:rPr>
              <a:t>propant</a:t>
            </a:r>
            <a:r>
              <a:rPr kumimoji="0" lang="en-US" altLang="ja-JP" sz="2400" dirty="0">
                <a:latin typeface="Arial"/>
                <a:cs typeface="Arial"/>
              </a:rPr>
              <a:t>-</a:t>
            </a:r>
            <a:r>
              <a:rPr kumimoji="0" lang="en-US" altLang="ja-JP" sz="2400" dirty="0" smtClean="0">
                <a:latin typeface="Arial"/>
                <a:cs typeface="Arial"/>
              </a:rPr>
              <a:t>embedment</a:t>
            </a:r>
          </a:p>
          <a:p>
            <a:pPr marL="938213" lvl="1" indent="-571500" eaLnBrk="0" hangingPunct="0">
              <a:spcBef>
                <a:spcPct val="20000"/>
              </a:spcBef>
              <a:buFont typeface="Arial" charset="0"/>
              <a:buChar char="•"/>
            </a:pPr>
            <a:endParaRPr kumimoji="0" lang="en-US" altLang="ja-JP" sz="2400" dirty="0" smtClean="0">
              <a:latin typeface="Arial"/>
              <a:cs typeface="Arial"/>
            </a:endParaRPr>
          </a:p>
          <a:p>
            <a:pPr marL="609600" indent="-609600" eaLnBrk="0" hangingPunct="0">
              <a:spcBef>
                <a:spcPct val="20000"/>
              </a:spcBef>
            </a:pPr>
            <a:r>
              <a:rPr kumimoji="0" lang="en-US" altLang="ja-JP" sz="2400" dirty="0" smtClean="0">
                <a:latin typeface="Arial"/>
                <a:cs typeface="Arial"/>
              </a:rPr>
              <a:t>Creep relaxes stresses</a:t>
            </a:r>
            <a:endParaRPr kumimoji="0" lang="en-US" altLang="ja-JP" sz="2400" dirty="0">
              <a:latin typeface="Arial"/>
              <a:cs typeface="Arial"/>
            </a:endParaRPr>
          </a:p>
        </p:txBody>
      </p:sp>
      <p:pic>
        <p:nvPicPr>
          <p:cNvPr id="28" name="Picture 3"/>
          <p:cNvPicPr>
            <a:picLocks noChangeAspect="1" noChangeArrowheads="1"/>
          </p:cNvPicPr>
          <p:nvPr/>
        </p:nvPicPr>
        <p:blipFill>
          <a:blip r:embed="rId3"/>
          <a:srcRect l="18736" t="18083" r="50674" b="57397"/>
          <a:stretch>
            <a:fillRect/>
          </a:stretch>
        </p:blipFill>
        <p:spPr bwMode="auto">
          <a:xfrm>
            <a:off x="406404" y="4065593"/>
            <a:ext cx="2238375" cy="2373312"/>
          </a:xfrm>
          <a:prstGeom prst="rect">
            <a:avLst/>
          </a:prstGeom>
          <a:solidFill>
            <a:schemeClr val="bg1"/>
          </a:solidFill>
          <a:ln w="9525">
            <a:noFill/>
            <a:miter lim="800000"/>
            <a:headEnd/>
            <a:tailEnd/>
          </a:ln>
        </p:spPr>
      </p:pic>
      <p:pic>
        <p:nvPicPr>
          <p:cNvPr id="29" name="Picture 3"/>
          <p:cNvPicPr>
            <a:picLocks noChangeAspect="1" noChangeArrowheads="1"/>
          </p:cNvPicPr>
          <p:nvPr/>
        </p:nvPicPr>
        <p:blipFill>
          <a:blip r:embed="rId3"/>
          <a:srcRect l="52324" t="18083" r="18736" b="57397"/>
          <a:stretch>
            <a:fillRect/>
          </a:stretch>
        </p:blipFill>
        <p:spPr bwMode="auto">
          <a:xfrm>
            <a:off x="2817294" y="4065593"/>
            <a:ext cx="2127250" cy="2386012"/>
          </a:xfrm>
          <a:prstGeom prst="rect">
            <a:avLst/>
          </a:prstGeom>
          <a:solidFill>
            <a:schemeClr val="bg1"/>
          </a:solidFill>
          <a:ln w="9525">
            <a:noFill/>
            <a:miter lim="800000"/>
            <a:headEnd/>
            <a:tailEnd/>
          </a:ln>
        </p:spPr>
      </p:pic>
      <p:pic>
        <p:nvPicPr>
          <p:cNvPr id="30" name="Picture 13" descr="step2_cvx"/>
          <p:cNvPicPr>
            <a:picLocks noChangeAspect="1" noChangeArrowheads="1"/>
          </p:cNvPicPr>
          <p:nvPr/>
        </p:nvPicPr>
        <p:blipFill>
          <a:blip r:embed="rId4"/>
          <a:srcRect/>
          <a:stretch>
            <a:fillRect/>
          </a:stretch>
        </p:blipFill>
        <p:spPr bwMode="auto">
          <a:xfrm>
            <a:off x="5189984" y="2127285"/>
            <a:ext cx="3920150" cy="373230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4819" name="Picture 6" descr="creep_cop"/>
          <p:cNvPicPr>
            <a:picLocks noChangeAspect="1" noChangeArrowheads="1"/>
          </p:cNvPicPr>
          <p:nvPr/>
        </p:nvPicPr>
        <p:blipFill>
          <a:blip r:embed="rId3"/>
          <a:srcRect l="4735" r="4166"/>
          <a:stretch>
            <a:fillRect/>
          </a:stretch>
        </p:blipFill>
        <p:spPr bwMode="auto">
          <a:xfrm>
            <a:off x="2164785" y="981637"/>
            <a:ext cx="4826000" cy="3973512"/>
          </a:xfrm>
          <a:prstGeom prst="rect">
            <a:avLst/>
          </a:prstGeom>
          <a:noFill/>
          <a:ln w="9525">
            <a:noFill/>
            <a:miter lim="800000"/>
            <a:headEnd/>
            <a:tailEnd/>
          </a:ln>
        </p:spPr>
      </p:pic>
      <p:sp>
        <p:nvSpPr>
          <p:cNvPr id="34820" name="Text Box 7"/>
          <p:cNvSpPr txBox="1">
            <a:spLocks noChangeArrowheads="1"/>
          </p:cNvSpPr>
          <p:nvPr/>
        </p:nvSpPr>
        <p:spPr bwMode="auto">
          <a:xfrm>
            <a:off x="5655697" y="1713474"/>
            <a:ext cx="1125538" cy="366713"/>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ea typeface="ＭＳ Ｐゴシック" charset="-128"/>
                <a:cs typeface="ＭＳ Ｐゴシック" charset="-128"/>
              </a:rPr>
              <a:t>39%clay</a:t>
            </a:r>
          </a:p>
        </p:txBody>
      </p:sp>
      <p:sp>
        <p:nvSpPr>
          <p:cNvPr id="34821" name="Text Box 8"/>
          <p:cNvSpPr txBox="1">
            <a:spLocks noChangeArrowheads="1"/>
          </p:cNvSpPr>
          <p:nvPr/>
        </p:nvSpPr>
        <p:spPr bwMode="auto">
          <a:xfrm>
            <a:off x="6782295" y="3379818"/>
            <a:ext cx="1303337" cy="782637"/>
          </a:xfrm>
          <a:prstGeom prst="rect">
            <a:avLst/>
          </a:prstGeom>
          <a:noFill/>
          <a:ln w="9525">
            <a:noFill/>
            <a:miter lim="800000"/>
            <a:headEnd/>
            <a:tailEnd/>
          </a:ln>
        </p:spPr>
        <p:txBody>
          <a:bodyPr>
            <a:prstTxWarp prst="textNoShape">
              <a:avLst/>
            </a:prstTxWarp>
            <a:spAutoFit/>
          </a:bodyPr>
          <a:lstStyle/>
          <a:p>
            <a:pPr>
              <a:lnSpc>
                <a:spcPct val="50000"/>
              </a:lnSpc>
              <a:spcBef>
                <a:spcPct val="50000"/>
              </a:spcBef>
            </a:pPr>
            <a:r>
              <a:rPr kumimoji="1" lang="en-US" altLang="ja-JP" dirty="0">
                <a:ea typeface="ＭＳ Ｐゴシック" charset="-128"/>
                <a:cs typeface="ＭＳ Ｐゴシック" charset="-128"/>
              </a:rPr>
              <a:t>25% </a:t>
            </a:r>
          </a:p>
          <a:p>
            <a:pPr>
              <a:lnSpc>
                <a:spcPct val="50000"/>
              </a:lnSpc>
              <a:spcBef>
                <a:spcPct val="50000"/>
              </a:spcBef>
            </a:pPr>
            <a:r>
              <a:rPr kumimoji="1" lang="en-US" altLang="ja-JP" dirty="0">
                <a:ea typeface="ＭＳ Ｐゴシック" charset="-128"/>
                <a:cs typeface="ＭＳ Ｐゴシック" charset="-128"/>
              </a:rPr>
              <a:t>22% clay</a:t>
            </a:r>
          </a:p>
          <a:p>
            <a:pPr>
              <a:lnSpc>
                <a:spcPct val="50000"/>
              </a:lnSpc>
              <a:spcBef>
                <a:spcPct val="50000"/>
              </a:spcBef>
            </a:pPr>
            <a:r>
              <a:rPr kumimoji="1" lang="en-US" altLang="ja-JP" dirty="0">
                <a:ea typeface="ＭＳ Ｐゴシック" charset="-128"/>
                <a:cs typeface="ＭＳ Ｐゴシック" charset="-128"/>
              </a:rPr>
              <a:t>33%</a:t>
            </a:r>
          </a:p>
        </p:txBody>
      </p:sp>
      <p:sp>
        <p:nvSpPr>
          <p:cNvPr id="34822" name="Text Box 9"/>
          <p:cNvSpPr txBox="1">
            <a:spLocks noChangeArrowheads="1"/>
          </p:cNvSpPr>
          <p:nvPr/>
        </p:nvSpPr>
        <p:spPr bwMode="auto">
          <a:xfrm>
            <a:off x="5808097" y="4086787"/>
            <a:ext cx="973138" cy="366712"/>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latin typeface="Calibri" charset="0"/>
                <a:ea typeface="ＭＳ Ｐゴシック" charset="-128"/>
                <a:cs typeface="ＭＳ Ｐゴシック" charset="-128"/>
              </a:rPr>
              <a:t>5% clay</a:t>
            </a:r>
          </a:p>
        </p:txBody>
      </p:sp>
      <p:pic>
        <p:nvPicPr>
          <p:cNvPr id="34824" name="Picture 5" descr="creep_cop"/>
          <p:cNvPicPr>
            <a:picLocks noChangeAspect="1" noChangeArrowheads="1"/>
          </p:cNvPicPr>
          <p:nvPr/>
        </p:nvPicPr>
        <p:blipFill>
          <a:blip r:embed="rId4"/>
          <a:srcRect l="37369" t="6645" r="34073" b="73360"/>
          <a:stretch>
            <a:fillRect/>
          </a:stretch>
        </p:blipFill>
        <p:spPr bwMode="auto">
          <a:xfrm>
            <a:off x="4828609" y="2319899"/>
            <a:ext cx="1512888" cy="1079500"/>
          </a:xfrm>
          <a:prstGeom prst="rect">
            <a:avLst/>
          </a:prstGeom>
          <a:noFill/>
          <a:ln w="9525">
            <a:noFill/>
            <a:miter lim="800000"/>
            <a:headEnd/>
            <a:tailEnd/>
          </a:ln>
        </p:spPr>
      </p:pic>
      <p:sp>
        <p:nvSpPr>
          <p:cNvPr id="21521" name="AutoShape 17"/>
          <p:cNvSpPr>
            <a:spLocks noGrp="1"/>
          </p:cNvSpPr>
          <p:nvPr>
            <p:ph type="title" idx="4294967295"/>
          </p:nvPr>
        </p:nvSpPr>
        <p:spPr>
          <a:xfrm>
            <a:off x="457200"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smtClean="0">
                <a:latin typeface="Arial"/>
                <a:ea typeface="+mj-ea"/>
                <a:cs typeface="Arial"/>
              </a:rPr>
              <a:t>Creep </a:t>
            </a:r>
            <a:r>
              <a:rPr lang="en-US" altLang="ja-JP" sz="3200" dirty="0" smtClean="0">
                <a:latin typeface="Arial"/>
                <a:cs typeface="Arial"/>
              </a:rPr>
              <a:t>Increases with Clay Content</a:t>
            </a:r>
            <a:endParaRPr lang="en-US" altLang="ja-JP" sz="3200" dirty="0" smtClean="0">
              <a:latin typeface="Arial"/>
              <a:ea typeface="+mj-ea"/>
              <a:cs typeface="Arial"/>
            </a:endParaRPr>
          </a:p>
        </p:txBody>
      </p:sp>
      <p:grpSp>
        <p:nvGrpSpPr>
          <p:cNvPr id="11"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pic>
        <p:nvPicPr>
          <p:cNvPr id="15" name="Picture 3"/>
          <p:cNvPicPr>
            <a:picLocks noChangeAspect="1" noChangeArrowheads="1"/>
          </p:cNvPicPr>
          <p:nvPr/>
        </p:nvPicPr>
        <p:blipFill>
          <a:blip r:embed="rId6"/>
          <a:srcRect l="18736" t="18083" r="50674" b="57397"/>
          <a:stretch>
            <a:fillRect/>
          </a:stretch>
        </p:blipFill>
        <p:spPr bwMode="auto">
          <a:xfrm>
            <a:off x="2346039" y="4927598"/>
            <a:ext cx="1856576" cy="1968497"/>
          </a:xfrm>
          <a:prstGeom prst="rect">
            <a:avLst/>
          </a:prstGeom>
          <a:solidFill>
            <a:schemeClr val="bg1"/>
          </a:solidFill>
          <a:ln w="9525">
            <a:noFill/>
            <a:miter lim="800000"/>
            <a:headEnd/>
            <a:tailEnd/>
          </a:ln>
        </p:spPr>
      </p:pic>
      <p:pic>
        <p:nvPicPr>
          <p:cNvPr id="16" name="Picture 3"/>
          <p:cNvPicPr>
            <a:picLocks noChangeAspect="1" noChangeArrowheads="1"/>
          </p:cNvPicPr>
          <p:nvPr/>
        </p:nvPicPr>
        <p:blipFill>
          <a:blip r:embed="rId6"/>
          <a:srcRect l="52324" t="18083" r="18736" b="57397"/>
          <a:stretch>
            <a:fillRect/>
          </a:stretch>
        </p:blipFill>
        <p:spPr bwMode="auto">
          <a:xfrm>
            <a:off x="5076634" y="4929764"/>
            <a:ext cx="1764406" cy="1979031"/>
          </a:xfrm>
          <a:prstGeom prst="rect">
            <a:avLst/>
          </a:prstGeom>
          <a:solidFill>
            <a:schemeClr val="bg1"/>
          </a:solid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0" y="7552"/>
            <a:ext cx="9144000" cy="609600"/>
          </a:xfrm>
        </p:spPr>
        <p:txBody>
          <a:bodyPr>
            <a:normAutofit/>
          </a:bodyPr>
          <a:lstStyle/>
          <a:p>
            <a:pPr eaLnBrk="1" hangingPunct="1"/>
            <a:r>
              <a:rPr lang="en-US" sz="3200" dirty="0" smtClean="0">
                <a:latin typeface="Arial" charset="0"/>
                <a:ea typeface="Arial" charset="0"/>
                <a:cs typeface="Arial" charset="0"/>
              </a:rPr>
              <a:t>Floyd Shale?</a:t>
            </a:r>
          </a:p>
        </p:txBody>
      </p:sp>
      <p:grpSp>
        <p:nvGrpSpPr>
          <p:cNvPr id="2" name="Group 81"/>
          <p:cNvGrpSpPr>
            <a:grpSpLocks/>
          </p:cNvGrpSpPr>
          <p:nvPr/>
        </p:nvGrpSpPr>
        <p:grpSpPr bwMode="auto">
          <a:xfrm>
            <a:off x="484187" y="782105"/>
            <a:ext cx="8315325" cy="5213350"/>
            <a:chOff x="412750" y="1196975"/>
            <a:chExt cx="8315325" cy="5213350"/>
          </a:xfrm>
        </p:grpSpPr>
        <p:pic>
          <p:nvPicPr>
            <p:cNvPr id="41988" name="Picture 86" descr="north_america_shaleplays2"/>
            <p:cNvPicPr>
              <a:picLocks noChangeAspect="1" noChangeArrowheads="1"/>
            </p:cNvPicPr>
            <p:nvPr/>
          </p:nvPicPr>
          <p:blipFill>
            <a:blip r:embed="rId3">
              <a:lum bright="-6000" contrast="6000"/>
            </a:blip>
            <a:srcRect t="20372" b="21556"/>
            <a:stretch>
              <a:fillRect/>
            </a:stretch>
          </p:blipFill>
          <p:spPr bwMode="auto">
            <a:xfrm>
              <a:off x="1433513" y="1196975"/>
              <a:ext cx="7294562" cy="5213350"/>
            </a:xfrm>
            <a:prstGeom prst="rect">
              <a:avLst/>
            </a:prstGeom>
            <a:noFill/>
            <a:ln w="9525">
              <a:noFill/>
              <a:miter lim="800000"/>
              <a:headEnd/>
              <a:tailEnd/>
            </a:ln>
          </p:spPr>
        </p:pic>
        <p:sp>
          <p:nvSpPr>
            <p:cNvPr id="41989" name="Freeform 7"/>
            <p:cNvSpPr>
              <a:spLocks/>
            </p:cNvSpPr>
            <p:nvPr/>
          </p:nvSpPr>
          <p:spPr bwMode="auto">
            <a:xfrm>
              <a:off x="3506788" y="5311775"/>
              <a:ext cx="223837" cy="222250"/>
            </a:xfrm>
            <a:custGeom>
              <a:avLst/>
              <a:gdLst>
                <a:gd name="T0" fmla="*/ 0 w 141"/>
                <a:gd name="T1" fmla="*/ 2147483647 h 140"/>
                <a:gd name="T2" fmla="*/ 2147483647 w 141"/>
                <a:gd name="T3" fmla="*/ 2147483647 h 140"/>
                <a:gd name="T4" fmla="*/ 2147483647 w 141"/>
                <a:gd name="T5" fmla="*/ 2147483647 h 140"/>
                <a:gd name="T6" fmla="*/ 2147483647 w 141"/>
                <a:gd name="T7" fmla="*/ 2147483647 h 140"/>
                <a:gd name="T8" fmla="*/ 2147483647 w 141"/>
                <a:gd name="T9" fmla="*/ 2147483647 h 140"/>
                <a:gd name="T10" fmla="*/ 2147483647 w 141"/>
                <a:gd name="T11" fmla="*/ 2147483647 h 140"/>
                <a:gd name="T12" fmla="*/ 2147483647 w 141"/>
                <a:gd name="T13" fmla="*/ 2147483647 h 140"/>
                <a:gd name="T14" fmla="*/ 2147483647 w 141"/>
                <a:gd name="T15" fmla="*/ 2147483647 h 140"/>
                <a:gd name="T16" fmla="*/ 2147483647 w 141"/>
                <a:gd name="T17" fmla="*/ 2147483647 h 140"/>
                <a:gd name="T18" fmla="*/ 0 w 141"/>
                <a:gd name="T19" fmla="*/ 2147483647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0"/>
                <a:gd name="T32" fmla="*/ 141 w 141"/>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0">
                  <a:moveTo>
                    <a:pt x="0" y="53"/>
                  </a:moveTo>
                  <a:cubicBezTo>
                    <a:pt x="0" y="41"/>
                    <a:pt x="0" y="16"/>
                    <a:pt x="12" y="8"/>
                  </a:cubicBezTo>
                  <a:cubicBezTo>
                    <a:pt x="24" y="0"/>
                    <a:pt x="56" y="3"/>
                    <a:pt x="75" y="5"/>
                  </a:cubicBezTo>
                  <a:cubicBezTo>
                    <a:pt x="94" y="7"/>
                    <a:pt x="118" y="10"/>
                    <a:pt x="129" y="20"/>
                  </a:cubicBezTo>
                  <a:cubicBezTo>
                    <a:pt x="140" y="30"/>
                    <a:pt x="141" y="48"/>
                    <a:pt x="141" y="65"/>
                  </a:cubicBezTo>
                  <a:cubicBezTo>
                    <a:pt x="141" y="82"/>
                    <a:pt x="137" y="112"/>
                    <a:pt x="126" y="125"/>
                  </a:cubicBezTo>
                  <a:cubicBezTo>
                    <a:pt x="115" y="138"/>
                    <a:pt x="93" y="140"/>
                    <a:pt x="78" y="140"/>
                  </a:cubicBezTo>
                  <a:cubicBezTo>
                    <a:pt x="63" y="140"/>
                    <a:pt x="44" y="132"/>
                    <a:pt x="33" y="122"/>
                  </a:cubicBezTo>
                  <a:cubicBezTo>
                    <a:pt x="22" y="112"/>
                    <a:pt x="17" y="93"/>
                    <a:pt x="12" y="80"/>
                  </a:cubicBezTo>
                  <a:cubicBezTo>
                    <a:pt x="7" y="67"/>
                    <a:pt x="0" y="65"/>
                    <a:pt x="0" y="53"/>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0" name="Freeform 8"/>
            <p:cNvSpPr>
              <a:spLocks/>
            </p:cNvSpPr>
            <p:nvPr/>
          </p:nvSpPr>
          <p:spPr bwMode="auto">
            <a:xfrm>
              <a:off x="4076700" y="5210175"/>
              <a:ext cx="265113" cy="279400"/>
            </a:xfrm>
            <a:custGeom>
              <a:avLst/>
              <a:gdLst>
                <a:gd name="T0" fmla="*/ 2147483647 w 167"/>
                <a:gd name="T1" fmla="*/ 2147483647 h 176"/>
                <a:gd name="T2" fmla="*/ 2147483647 w 167"/>
                <a:gd name="T3" fmla="*/ 2147483647 h 176"/>
                <a:gd name="T4" fmla="*/ 2147483647 w 167"/>
                <a:gd name="T5" fmla="*/ 2147483647 h 176"/>
                <a:gd name="T6" fmla="*/ 2147483647 w 167"/>
                <a:gd name="T7" fmla="*/ 2147483647 h 176"/>
                <a:gd name="T8" fmla="*/ 2147483647 w 167"/>
                <a:gd name="T9" fmla="*/ 2147483647 h 176"/>
                <a:gd name="T10" fmla="*/ 2147483647 w 167"/>
                <a:gd name="T11" fmla="*/ 2147483647 h 176"/>
                <a:gd name="T12" fmla="*/ 2147483647 w 167"/>
                <a:gd name="T13" fmla="*/ 2147483647 h 176"/>
                <a:gd name="T14" fmla="*/ 2147483647 w 167"/>
                <a:gd name="T15" fmla="*/ 2147483647 h 176"/>
                <a:gd name="T16" fmla="*/ 2147483647 w 167"/>
                <a:gd name="T17" fmla="*/ 2147483647 h 176"/>
                <a:gd name="T18" fmla="*/ 2147483647 w 167"/>
                <a:gd name="T19" fmla="*/ 2147483647 h 176"/>
                <a:gd name="T20" fmla="*/ 2147483647 w 167"/>
                <a:gd name="T21" fmla="*/ 2147483647 h 176"/>
                <a:gd name="T22" fmla="*/ 2147483647 w 167"/>
                <a:gd name="T23" fmla="*/ 2147483647 h 176"/>
                <a:gd name="T24" fmla="*/ 2147483647 w 167"/>
                <a:gd name="T25" fmla="*/ 2147483647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176"/>
                <a:gd name="T41" fmla="*/ 167 w 167"/>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176">
                  <a:moveTo>
                    <a:pt x="3" y="114"/>
                  </a:moveTo>
                  <a:cubicBezTo>
                    <a:pt x="3" y="99"/>
                    <a:pt x="9" y="79"/>
                    <a:pt x="12" y="66"/>
                  </a:cubicBezTo>
                  <a:cubicBezTo>
                    <a:pt x="15" y="53"/>
                    <a:pt x="17" y="39"/>
                    <a:pt x="24" y="33"/>
                  </a:cubicBezTo>
                  <a:cubicBezTo>
                    <a:pt x="31" y="27"/>
                    <a:pt x="48" y="32"/>
                    <a:pt x="57" y="30"/>
                  </a:cubicBezTo>
                  <a:cubicBezTo>
                    <a:pt x="66" y="28"/>
                    <a:pt x="71" y="23"/>
                    <a:pt x="81" y="18"/>
                  </a:cubicBezTo>
                  <a:cubicBezTo>
                    <a:pt x="91" y="13"/>
                    <a:pt x="104" y="0"/>
                    <a:pt x="117" y="2"/>
                  </a:cubicBezTo>
                  <a:cubicBezTo>
                    <a:pt x="130" y="4"/>
                    <a:pt x="151" y="20"/>
                    <a:pt x="159" y="33"/>
                  </a:cubicBezTo>
                  <a:cubicBezTo>
                    <a:pt x="167" y="46"/>
                    <a:pt x="166" y="64"/>
                    <a:pt x="165" y="80"/>
                  </a:cubicBezTo>
                  <a:cubicBezTo>
                    <a:pt x="164" y="96"/>
                    <a:pt x="159" y="117"/>
                    <a:pt x="150" y="132"/>
                  </a:cubicBezTo>
                  <a:cubicBezTo>
                    <a:pt x="141" y="147"/>
                    <a:pt x="123" y="161"/>
                    <a:pt x="108" y="168"/>
                  </a:cubicBezTo>
                  <a:cubicBezTo>
                    <a:pt x="93" y="175"/>
                    <a:pt x="73" y="176"/>
                    <a:pt x="57" y="174"/>
                  </a:cubicBezTo>
                  <a:cubicBezTo>
                    <a:pt x="41" y="172"/>
                    <a:pt x="18" y="166"/>
                    <a:pt x="9" y="156"/>
                  </a:cubicBezTo>
                  <a:cubicBezTo>
                    <a:pt x="0" y="146"/>
                    <a:pt x="3" y="129"/>
                    <a:pt x="3" y="11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1" name="Freeform 9"/>
            <p:cNvSpPr>
              <a:spLocks/>
            </p:cNvSpPr>
            <p:nvPr/>
          </p:nvSpPr>
          <p:spPr bwMode="auto">
            <a:xfrm>
              <a:off x="4505325" y="5256213"/>
              <a:ext cx="373063" cy="338137"/>
            </a:xfrm>
            <a:custGeom>
              <a:avLst/>
              <a:gdLst>
                <a:gd name="T0" fmla="*/ 2147483647 w 235"/>
                <a:gd name="T1" fmla="*/ 2147483647 h 213"/>
                <a:gd name="T2" fmla="*/ 2147483647 w 235"/>
                <a:gd name="T3" fmla="*/ 2147483647 h 213"/>
                <a:gd name="T4" fmla="*/ 2147483647 w 235"/>
                <a:gd name="T5" fmla="*/ 2147483647 h 213"/>
                <a:gd name="T6" fmla="*/ 2147483647 w 235"/>
                <a:gd name="T7" fmla="*/ 2147483647 h 213"/>
                <a:gd name="T8" fmla="*/ 2147483647 w 235"/>
                <a:gd name="T9" fmla="*/ 2147483647 h 213"/>
                <a:gd name="T10" fmla="*/ 2147483647 w 235"/>
                <a:gd name="T11" fmla="*/ 2147483647 h 213"/>
                <a:gd name="T12" fmla="*/ 2147483647 w 235"/>
                <a:gd name="T13" fmla="*/ 2147483647 h 213"/>
                <a:gd name="T14" fmla="*/ 2147483647 w 235"/>
                <a:gd name="T15" fmla="*/ 2147483647 h 213"/>
                <a:gd name="T16" fmla="*/ 2147483647 w 235"/>
                <a:gd name="T17" fmla="*/ 2147483647 h 213"/>
                <a:gd name="T18" fmla="*/ 2147483647 w 235"/>
                <a:gd name="T19" fmla="*/ 2147483647 h 213"/>
                <a:gd name="T20" fmla="*/ 2147483647 w 235"/>
                <a:gd name="T21" fmla="*/ 2147483647 h 213"/>
                <a:gd name="T22" fmla="*/ 2147483647 w 235"/>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213"/>
                <a:gd name="T38" fmla="*/ 235 w 235"/>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213">
                  <a:moveTo>
                    <a:pt x="52" y="167"/>
                  </a:moveTo>
                  <a:cubicBezTo>
                    <a:pt x="40" y="155"/>
                    <a:pt x="24" y="143"/>
                    <a:pt x="16" y="128"/>
                  </a:cubicBezTo>
                  <a:cubicBezTo>
                    <a:pt x="8" y="113"/>
                    <a:pt x="0" y="93"/>
                    <a:pt x="1" y="77"/>
                  </a:cubicBezTo>
                  <a:cubicBezTo>
                    <a:pt x="2" y="61"/>
                    <a:pt x="13" y="41"/>
                    <a:pt x="22" y="29"/>
                  </a:cubicBezTo>
                  <a:cubicBezTo>
                    <a:pt x="31" y="17"/>
                    <a:pt x="40" y="4"/>
                    <a:pt x="58" y="2"/>
                  </a:cubicBezTo>
                  <a:cubicBezTo>
                    <a:pt x="76" y="0"/>
                    <a:pt x="107" y="4"/>
                    <a:pt x="130" y="14"/>
                  </a:cubicBezTo>
                  <a:cubicBezTo>
                    <a:pt x="153" y="24"/>
                    <a:pt x="181" y="48"/>
                    <a:pt x="198" y="65"/>
                  </a:cubicBezTo>
                  <a:cubicBezTo>
                    <a:pt x="215" y="82"/>
                    <a:pt x="227" y="96"/>
                    <a:pt x="231" y="115"/>
                  </a:cubicBezTo>
                  <a:cubicBezTo>
                    <a:pt x="235" y="134"/>
                    <a:pt x="233" y="162"/>
                    <a:pt x="225" y="178"/>
                  </a:cubicBezTo>
                  <a:cubicBezTo>
                    <a:pt x="217" y="194"/>
                    <a:pt x="204" y="205"/>
                    <a:pt x="181" y="209"/>
                  </a:cubicBezTo>
                  <a:cubicBezTo>
                    <a:pt x="158" y="213"/>
                    <a:pt x="109" y="207"/>
                    <a:pt x="88" y="200"/>
                  </a:cubicBezTo>
                  <a:cubicBezTo>
                    <a:pt x="67" y="193"/>
                    <a:pt x="64" y="179"/>
                    <a:pt x="52" y="16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2" name="Freeform 10"/>
            <p:cNvSpPr>
              <a:spLocks/>
            </p:cNvSpPr>
            <p:nvPr/>
          </p:nvSpPr>
          <p:spPr bwMode="auto">
            <a:xfrm>
              <a:off x="5200650" y="5170488"/>
              <a:ext cx="303213" cy="231775"/>
            </a:xfrm>
            <a:custGeom>
              <a:avLst/>
              <a:gdLst>
                <a:gd name="T0" fmla="*/ 2147483647 w 191"/>
                <a:gd name="T1" fmla="*/ 2147483647 h 146"/>
                <a:gd name="T2" fmla="*/ 2147483647 w 191"/>
                <a:gd name="T3" fmla="*/ 2147483647 h 146"/>
                <a:gd name="T4" fmla="*/ 2147483647 w 191"/>
                <a:gd name="T5" fmla="*/ 2147483647 h 146"/>
                <a:gd name="T6" fmla="*/ 2147483647 w 191"/>
                <a:gd name="T7" fmla="*/ 2147483647 h 146"/>
                <a:gd name="T8" fmla="*/ 2147483647 w 191"/>
                <a:gd name="T9" fmla="*/ 2147483647 h 146"/>
                <a:gd name="T10" fmla="*/ 2147483647 w 191"/>
                <a:gd name="T11" fmla="*/ 0 h 146"/>
                <a:gd name="T12" fmla="*/ 2147483647 w 191"/>
                <a:gd name="T13" fmla="*/ 2147483647 h 146"/>
                <a:gd name="T14" fmla="*/ 2147483647 w 191"/>
                <a:gd name="T15" fmla="*/ 2147483647 h 146"/>
                <a:gd name="T16" fmla="*/ 2147483647 w 191"/>
                <a:gd name="T17" fmla="*/ 2147483647 h 146"/>
                <a:gd name="T18" fmla="*/ 2147483647 w 191"/>
                <a:gd name="T19" fmla="*/ 2147483647 h 146"/>
                <a:gd name="T20" fmla="*/ 2147483647 w 191"/>
                <a:gd name="T21" fmla="*/ 2147483647 h 146"/>
                <a:gd name="T22" fmla="*/ 2147483647 w 191"/>
                <a:gd name="T23" fmla="*/ 2147483647 h 146"/>
                <a:gd name="T24" fmla="*/ 2147483647 w 191"/>
                <a:gd name="T25" fmla="*/ 2147483647 h 146"/>
                <a:gd name="T26" fmla="*/ 2147483647 w 191"/>
                <a:gd name="T27" fmla="*/ 2147483647 h 146"/>
                <a:gd name="T28" fmla="*/ 2147483647 w 191"/>
                <a:gd name="T29" fmla="*/ 2147483647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1"/>
                <a:gd name="T46" fmla="*/ 0 h 146"/>
                <a:gd name="T47" fmla="*/ 191 w 191"/>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1" h="146">
                  <a:moveTo>
                    <a:pt x="13" y="108"/>
                  </a:moveTo>
                  <a:cubicBezTo>
                    <a:pt x="6" y="95"/>
                    <a:pt x="0" y="83"/>
                    <a:pt x="1" y="72"/>
                  </a:cubicBezTo>
                  <a:cubicBezTo>
                    <a:pt x="2" y="61"/>
                    <a:pt x="12" y="47"/>
                    <a:pt x="19" y="42"/>
                  </a:cubicBezTo>
                  <a:cubicBezTo>
                    <a:pt x="26" y="37"/>
                    <a:pt x="29" y="44"/>
                    <a:pt x="46" y="39"/>
                  </a:cubicBezTo>
                  <a:cubicBezTo>
                    <a:pt x="63" y="34"/>
                    <a:pt x="105" y="15"/>
                    <a:pt x="121" y="9"/>
                  </a:cubicBezTo>
                  <a:cubicBezTo>
                    <a:pt x="137" y="3"/>
                    <a:pt x="138" y="0"/>
                    <a:pt x="145" y="0"/>
                  </a:cubicBezTo>
                  <a:cubicBezTo>
                    <a:pt x="152" y="0"/>
                    <a:pt x="159" y="7"/>
                    <a:pt x="166" y="11"/>
                  </a:cubicBezTo>
                  <a:cubicBezTo>
                    <a:pt x="173" y="15"/>
                    <a:pt x="184" y="17"/>
                    <a:pt x="187" y="27"/>
                  </a:cubicBezTo>
                  <a:cubicBezTo>
                    <a:pt x="190" y="37"/>
                    <a:pt x="185" y="60"/>
                    <a:pt x="184" y="72"/>
                  </a:cubicBezTo>
                  <a:cubicBezTo>
                    <a:pt x="183" y="84"/>
                    <a:pt x="183" y="93"/>
                    <a:pt x="183" y="102"/>
                  </a:cubicBezTo>
                  <a:cubicBezTo>
                    <a:pt x="183" y="111"/>
                    <a:pt x="191" y="122"/>
                    <a:pt x="183" y="128"/>
                  </a:cubicBezTo>
                  <a:cubicBezTo>
                    <a:pt x="175" y="134"/>
                    <a:pt x="154" y="134"/>
                    <a:pt x="136" y="137"/>
                  </a:cubicBezTo>
                  <a:cubicBezTo>
                    <a:pt x="118" y="140"/>
                    <a:pt x="90" y="146"/>
                    <a:pt x="72" y="144"/>
                  </a:cubicBezTo>
                  <a:cubicBezTo>
                    <a:pt x="54" y="142"/>
                    <a:pt x="35" y="132"/>
                    <a:pt x="25" y="126"/>
                  </a:cubicBezTo>
                  <a:cubicBezTo>
                    <a:pt x="15" y="120"/>
                    <a:pt x="13" y="108"/>
                    <a:pt x="13" y="108"/>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3" name="Freeform 11"/>
            <p:cNvSpPr>
              <a:spLocks/>
            </p:cNvSpPr>
            <p:nvPr/>
          </p:nvSpPr>
          <p:spPr bwMode="auto">
            <a:xfrm>
              <a:off x="3778250" y="4932363"/>
              <a:ext cx="119063" cy="179387"/>
            </a:xfrm>
            <a:custGeom>
              <a:avLst/>
              <a:gdLst>
                <a:gd name="T0" fmla="*/ 2147483647 w 75"/>
                <a:gd name="T1" fmla="*/ 2147483647 h 113"/>
                <a:gd name="T2" fmla="*/ 2147483647 w 75"/>
                <a:gd name="T3" fmla="*/ 2147483647 h 113"/>
                <a:gd name="T4" fmla="*/ 2147483647 w 75"/>
                <a:gd name="T5" fmla="*/ 2147483647 h 113"/>
                <a:gd name="T6" fmla="*/ 2147483647 w 75"/>
                <a:gd name="T7" fmla="*/ 2147483647 h 113"/>
                <a:gd name="T8" fmla="*/ 2147483647 w 75"/>
                <a:gd name="T9" fmla="*/ 2147483647 h 113"/>
                <a:gd name="T10" fmla="*/ 2147483647 w 75"/>
                <a:gd name="T11" fmla="*/ 2147483647 h 113"/>
                <a:gd name="T12" fmla="*/ 2147483647 w 75"/>
                <a:gd name="T13" fmla="*/ 2147483647 h 113"/>
                <a:gd name="T14" fmla="*/ 2147483647 w 75"/>
                <a:gd name="T15" fmla="*/ 2147483647 h 113"/>
                <a:gd name="T16" fmla="*/ 2147483647 w 75"/>
                <a:gd name="T17" fmla="*/ 2147483647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3"/>
                <a:gd name="T29" fmla="*/ 75 w 75"/>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3">
                  <a:moveTo>
                    <a:pt x="3" y="72"/>
                  </a:moveTo>
                  <a:cubicBezTo>
                    <a:pt x="1" y="62"/>
                    <a:pt x="0" y="47"/>
                    <a:pt x="2" y="36"/>
                  </a:cubicBezTo>
                  <a:cubicBezTo>
                    <a:pt x="4" y="25"/>
                    <a:pt x="7" y="8"/>
                    <a:pt x="14" y="4"/>
                  </a:cubicBezTo>
                  <a:cubicBezTo>
                    <a:pt x="21" y="0"/>
                    <a:pt x="36" y="5"/>
                    <a:pt x="45" y="9"/>
                  </a:cubicBezTo>
                  <a:cubicBezTo>
                    <a:pt x="54" y="13"/>
                    <a:pt x="64" y="19"/>
                    <a:pt x="68" y="30"/>
                  </a:cubicBezTo>
                  <a:cubicBezTo>
                    <a:pt x="72" y="41"/>
                    <a:pt x="75" y="60"/>
                    <a:pt x="72" y="73"/>
                  </a:cubicBezTo>
                  <a:cubicBezTo>
                    <a:pt x="69" y="86"/>
                    <a:pt x="59" y="105"/>
                    <a:pt x="50" y="109"/>
                  </a:cubicBezTo>
                  <a:cubicBezTo>
                    <a:pt x="41" y="113"/>
                    <a:pt x="22" y="103"/>
                    <a:pt x="14" y="97"/>
                  </a:cubicBezTo>
                  <a:cubicBezTo>
                    <a:pt x="6" y="91"/>
                    <a:pt x="5" y="82"/>
                    <a:pt x="3" y="72"/>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4" name="Freeform 12"/>
            <p:cNvSpPr>
              <a:spLocks/>
            </p:cNvSpPr>
            <p:nvPr/>
          </p:nvSpPr>
          <p:spPr bwMode="auto">
            <a:xfrm>
              <a:off x="4176713" y="4965700"/>
              <a:ext cx="255587" cy="179388"/>
            </a:xfrm>
            <a:custGeom>
              <a:avLst/>
              <a:gdLst>
                <a:gd name="T0" fmla="*/ 2147483647 w 161"/>
                <a:gd name="T1" fmla="*/ 2147483647 h 113"/>
                <a:gd name="T2" fmla="*/ 2147483647 w 161"/>
                <a:gd name="T3" fmla="*/ 2147483647 h 113"/>
                <a:gd name="T4" fmla="*/ 2147483647 w 161"/>
                <a:gd name="T5" fmla="*/ 2147483647 h 113"/>
                <a:gd name="T6" fmla="*/ 2147483647 w 161"/>
                <a:gd name="T7" fmla="*/ 2147483647 h 113"/>
                <a:gd name="T8" fmla="*/ 2147483647 w 161"/>
                <a:gd name="T9" fmla="*/ 2147483647 h 113"/>
                <a:gd name="T10" fmla="*/ 2147483647 w 161"/>
                <a:gd name="T11" fmla="*/ 2147483647 h 113"/>
                <a:gd name="T12" fmla="*/ 2147483647 w 161"/>
                <a:gd name="T13" fmla="*/ 2147483647 h 113"/>
                <a:gd name="T14" fmla="*/ 2147483647 w 161"/>
                <a:gd name="T15" fmla="*/ 2147483647 h 113"/>
                <a:gd name="T16" fmla="*/ 2147483647 w 161"/>
                <a:gd name="T17" fmla="*/ 2147483647 h 113"/>
                <a:gd name="T18" fmla="*/ 2147483647 w 161"/>
                <a:gd name="T19" fmla="*/ 2147483647 h 113"/>
                <a:gd name="T20" fmla="*/ 2147483647 w 161"/>
                <a:gd name="T21" fmla="*/ 2147483647 h 113"/>
                <a:gd name="T22" fmla="*/ 2147483647 w 161"/>
                <a:gd name="T23" fmla="*/ 2147483647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13"/>
                <a:gd name="T38" fmla="*/ 161 w 161"/>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13">
                  <a:moveTo>
                    <a:pt x="24" y="72"/>
                  </a:moveTo>
                  <a:cubicBezTo>
                    <a:pt x="16" y="65"/>
                    <a:pt x="9" y="58"/>
                    <a:pt x="5" y="49"/>
                  </a:cubicBezTo>
                  <a:cubicBezTo>
                    <a:pt x="1" y="40"/>
                    <a:pt x="0" y="27"/>
                    <a:pt x="2" y="19"/>
                  </a:cubicBezTo>
                  <a:cubicBezTo>
                    <a:pt x="4" y="11"/>
                    <a:pt x="10" y="0"/>
                    <a:pt x="17" y="1"/>
                  </a:cubicBezTo>
                  <a:cubicBezTo>
                    <a:pt x="24" y="2"/>
                    <a:pt x="34" y="17"/>
                    <a:pt x="45" y="25"/>
                  </a:cubicBezTo>
                  <a:cubicBezTo>
                    <a:pt x="56" y="33"/>
                    <a:pt x="66" y="41"/>
                    <a:pt x="81" y="48"/>
                  </a:cubicBezTo>
                  <a:cubicBezTo>
                    <a:pt x="96" y="55"/>
                    <a:pt x="125" y="61"/>
                    <a:pt x="138" y="67"/>
                  </a:cubicBezTo>
                  <a:cubicBezTo>
                    <a:pt x="151" y="73"/>
                    <a:pt x="161" y="80"/>
                    <a:pt x="161" y="87"/>
                  </a:cubicBezTo>
                  <a:cubicBezTo>
                    <a:pt x="161" y="94"/>
                    <a:pt x="152" y="109"/>
                    <a:pt x="140" y="111"/>
                  </a:cubicBezTo>
                  <a:cubicBezTo>
                    <a:pt x="128" y="113"/>
                    <a:pt x="101" y="105"/>
                    <a:pt x="87" y="102"/>
                  </a:cubicBezTo>
                  <a:cubicBezTo>
                    <a:pt x="73" y="99"/>
                    <a:pt x="64" y="95"/>
                    <a:pt x="53" y="90"/>
                  </a:cubicBezTo>
                  <a:cubicBezTo>
                    <a:pt x="42" y="85"/>
                    <a:pt x="32" y="79"/>
                    <a:pt x="24" y="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5" name="Freeform 13"/>
            <p:cNvSpPr>
              <a:spLocks/>
            </p:cNvSpPr>
            <p:nvPr/>
          </p:nvSpPr>
          <p:spPr bwMode="auto">
            <a:xfrm>
              <a:off x="4471988" y="4910138"/>
              <a:ext cx="371475" cy="206375"/>
            </a:xfrm>
            <a:custGeom>
              <a:avLst/>
              <a:gdLst>
                <a:gd name="T0" fmla="*/ 2147483647 w 234"/>
                <a:gd name="T1" fmla="*/ 2147483647 h 130"/>
                <a:gd name="T2" fmla="*/ 2147483647 w 234"/>
                <a:gd name="T3" fmla="*/ 2147483647 h 130"/>
                <a:gd name="T4" fmla="*/ 2147483647 w 234"/>
                <a:gd name="T5" fmla="*/ 2147483647 h 130"/>
                <a:gd name="T6" fmla="*/ 2147483647 w 234"/>
                <a:gd name="T7" fmla="*/ 2147483647 h 130"/>
                <a:gd name="T8" fmla="*/ 2147483647 w 234"/>
                <a:gd name="T9" fmla="*/ 2147483647 h 130"/>
                <a:gd name="T10" fmla="*/ 2147483647 w 234"/>
                <a:gd name="T11" fmla="*/ 2147483647 h 130"/>
                <a:gd name="T12" fmla="*/ 2147483647 w 234"/>
                <a:gd name="T13" fmla="*/ 2147483647 h 130"/>
                <a:gd name="T14" fmla="*/ 2147483647 w 234"/>
                <a:gd name="T15" fmla="*/ 2147483647 h 130"/>
                <a:gd name="T16" fmla="*/ 2147483647 w 234"/>
                <a:gd name="T17" fmla="*/ 2147483647 h 130"/>
                <a:gd name="T18" fmla="*/ 2147483647 w 234"/>
                <a:gd name="T19" fmla="*/ 2147483647 h 130"/>
                <a:gd name="T20" fmla="*/ 2147483647 w 234"/>
                <a:gd name="T21" fmla="*/ 2147483647 h 130"/>
                <a:gd name="T22" fmla="*/ 2147483647 w 234"/>
                <a:gd name="T23" fmla="*/ 2147483647 h 130"/>
                <a:gd name="T24" fmla="*/ 2147483647 w 234"/>
                <a:gd name="T25" fmla="*/ 2147483647 h 130"/>
                <a:gd name="T26" fmla="*/ 2147483647 w 234"/>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4"/>
                <a:gd name="T43" fmla="*/ 0 h 130"/>
                <a:gd name="T44" fmla="*/ 234 w 234"/>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4" h="130">
                  <a:moveTo>
                    <a:pt x="11" y="87"/>
                  </a:moveTo>
                  <a:cubicBezTo>
                    <a:pt x="18" y="77"/>
                    <a:pt x="32" y="60"/>
                    <a:pt x="41" y="48"/>
                  </a:cubicBezTo>
                  <a:cubicBezTo>
                    <a:pt x="50" y="36"/>
                    <a:pt x="53" y="26"/>
                    <a:pt x="64" y="18"/>
                  </a:cubicBezTo>
                  <a:cubicBezTo>
                    <a:pt x="75" y="10"/>
                    <a:pt x="89" y="4"/>
                    <a:pt x="107" y="2"/>
                  </a:cubicBezTo>
                  <a:cubicBezTo>
                    <a:pt x="125" y="0"/>
                    <a:pt x="155" y="3"/>
                    <a:pt x="172" y="5"/>
                  </a:cubicBezTo>
                  <a:cubicBezTo>
                    <a:pt x="189" y="7"/>
                    <a:pt x="199" y="7"/>
                    <a:pt x="209" y="15"/>
                  </a:cubicBezTo>
                  <a:cubicBezTo>
                    <a:pt x="219" y="23"/>
                    <a:pt x="232" y="42"/>
                    <a:pt x="233" y="54"/>
                  </a:cubicBezTo>
                  <a:cubicBezTo>
                    <a:pt x="234" y="66"/>
                    <a:pt x="228" y="80"/>
                    <a:pt x="214" y="86"/>
                  </a:cubicBezTo>
                  <a:cubicBezTo>
                    <a:pt x="200" y="92"/>
                    <a:pt x="170" y="87"/>
                    <a:pt x="151" y="87"/>
                  </a:cubicBezTo>
                  <a:cubicBezTo>
                    <a:pt x="132" y="87"/>
                    <a:pt x="112" y="81"/>
                    <a:pt x="97" y="84"/>
                  </a:cubicBezTo>
                  <a:cubicBezTo>
                    <a:pt x="82" y="87"/>
                    <a:pt x="71" y="99"/>
                    <a:pt x="58" y="107"/>
                  </a:cubicBezTo>
                  <a:cubicBezTo>
                    <a:pt x="45" y="115"/>
                    <a:pt x="26" y="128"/>
                    <a:pt x="17" y="129"/>
                  </a:cubicBezTo>
                  <a:cubicBezTo>
                    <a:pt x="8" y="130"/>
                    <a:pt x="2" y="119"/>
                    <a:pt x="1" y="111"/>
                  </a:cubicBezTo>
                  <a:cubicBezTo>
                    <a:pt x="0" y="103"/>
                    <a:pt x="4" y="97"/>
                    <a:pt x="11" y="8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6" name="Freeform 14"/>
            <p:cNvSpPr>
              <a:spLocks/>
            </p:cNvSpPr>
            <p:nvPr/>
          </p:nvSpPr>
          <p:spPr bwMode="auto">
            <a:xfrm>
              <a:off x="3935413" y="5659438"/>
              <a:ext cx="441325" cy="442912"/>
            </a:xfrm>
            <a:custGeom>
              <a:avLst/>
              <a:gdLst>
                <a:gd name="T0" fmla="*/ 2147483647 w 269"/>
                <a:gd name="T1" fmla="*/ 2147483647 h 261"/>
                <a:gd name="T2" fmla="*/ 2147483647 w 269"/>
                <a:gd name="T3" fmla="*/ 2147483647 h 261"/>
                <a:gd name="T4" fmla="*/ 2147483647 w 269"/>
                <a:gd name="T5" fmla="*/ 2147483647 h 261"/>
                <a:gd name="T6" fmla="*/ 2147483647 w 269"/>
                <a:gd name="T7" fmla="*/ 2147483647 h 261"/>
                <a:gd name="T8" fmla="*/ 2147483647 w 269"/>
                <a:gd name="T9" fmla="*/ 2147483647 h 261"/>
                <a:gd name="T10" fmla="*/ 2147483647 w 269"/>
                <a:gd name="T11" fmla="*/ 2147483647 h 261"/>
                <a:gd name="T12" fmla="*/ 2147483647 w 269"/>
                <a:gd name="T13" fmla="*/ 2147483647 h 261"/>
                <a:gd name="T14" fmla="*/ 2147483647 w 269"/>
                <a:gd name="T15" fmla="*/ 2147483647 h 261"/>
                <a:gd name="T16" fmla="*/ 2147483647 w 269"/>
                <a:gd name="T17" fmla="*/ 2147483647 h 261"/>
                <a:gd name="T18" fmla="*/ 2147483647 w 269"/>
                <a:gd name="T19" fmla="*/ 2147483647 h 261"/>
                <a:gd name="T20" fmla="*/ 2147483647 w 269"/>
                <a:gd name="T21" fmla="*/ 2147483647 h 261"/>
                <a:gd name="T22" fmla="*/ 2147483647 w 269"/>
                <a:gd name="T23" fmla="*/ 2147483647 h 261"/>
                <a:gd name="T24" fmla="*/ 2147483647 w 269"/>
                <a:gd name="T25" fmla="*/ 2147483647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261"/>
                <a:gd name="T41" fmla="*/ 269 w 269"/>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261">
                  <a:moveTo>
                    <a:pt x="1" y="123"/>
                  </a:moveTo>
                  <a:cubicBezTo>
                    <a:pt x="1" y="118"/>
                    <a:pt x="0" y="113"/>
                    <a:pt x="15" y="105"/>
                  </a:cubicBezTo>
                  <a:cubicBezTo>
                    <a:pt x="30" y="97"/>
                    <a:pt x="63" y="83"/>
                    <a:pt x="89" y="74"/>
                  </a:cubicBezTo>
                  <a:cubicBezTo>
                    <a:pt x="115" y="65"/>
                    <a:pt x="143" y="60"/>
                    <a:pt x="171" y="50"/>
                  </a:cubicBezTo>
                  <a:cubicBezTo>
                    <a:pt x="199" y="40"/>
                    <a:pt x="243" y="0"/>
                    <a:pt x="256" y="15"/>
                  </a:cubicBezTo>
                  <a:cubicBezTo>
                    <a:pt x="269" y="30"/>
                    <a:pt x="197" y="75"/>
                    <a:pt x="175" y="98"/>
                  </a:cubicBezTo>
                  <a:cubicBezTo>
                    <a:pt x="153" y="121"/>
                    <a:pt x="136" y="136"/>
                    <a:pt x="121" y="156"/>
                  </a:cubicBezTo>
                  <a:cubicBezTo>
                    <a:pt x="106" y="176"/>
                    <a:pt x="94" y="199"/>
                    <a:pt x="85" y="216"/>
                  </a:cubicBezTo>
                  <a:cubicBezTo>
                    <a:pt x="76" y="233"/>
                    <a:pt x="77" y="261"/>
                    <a:pt x="69" y="258"/>
                  </a:cubicBezTo>
                  <a:cubicBezTo>
                    <a:pt x="61" y="255"/>
                    <a:pt x="43" y="210"/>
                    <a:pt x="36" y="195"/>
                  </a:cubicBezTo>
                  <a:cubicBezTo>
                    <a:pt x="29" y="180"/>
                    <a:pt x="31" y="175"/>
                    <a:pt x="27" y="166"/>
                  </a:cubicBezTo>
                  <a:cubicBezTo>
                    <a:pt x="23" y="157"/>
                    <a:pt x="16" y="150"/>
                    <a:pt x="12" y="143"/>
                  </a:cubicBezTo>
                  <a:cubicBezTo>
                    <a:pt x="8" y="136"/>
                    <a:pt x="3" y="127"/>
                    <a:pt x="1" y="123"/>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1997" name="Freeform 15"/>
            <p:cNvSpPr>
              <a:spLocks/>
            </p:cNvSpPr>
            <p:nvPr/>
          </p:nvSpPr>
          <p:spPr bwMode="auto">
            <a:xfrm>
              <a:off x="3151188" y="4564063"/>
              <a:ext cx="157162" cy="260350"/>
            </a:xfrm>
            <a:custGeom>
              <a:avLst/>
              <a:gdLst>
                <a:gd name="T0" fmla="*/ 2147483647 w 99"/>
                <a:gd name="T1" fmla="*/ 2147483647 h 164"/>
                <a:gd name="T2" fmla="*/ 2147483647 w 99"/>
                <a:gd name="T3" fmla="*/ 2147483647 h 164"/>
                <a:gd name="T4" fmla="*/ 2147483647 w 99"/>
                <a:gd name="T5" fmla="*/ 2147483647 h 164"/>
                <a:gd name="T6" fmla="*/ 2147483647 w 99"/>
                <a:gd name="T7" fmla="*/ 2147483647 h 164"/>
                <a:gd name="T8" fmla="*/ 2147483647 w 99"/>
                <a:gd name="T9" fmla="*/ 2147483647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164"/>
                <a:gd name="T29" fmla="*/ 99 w 9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164">
                  <a:moveTo>
                    <a:pt x="35" y="127"/>
                  </a:moveTo>
                  <a:cubicBezTo>
                    <a:pt x="27" y="112"/>
                    <a:pt x="12" y="88"/>
                    <a:pt x="7" y="70"/>
                  </a:cubicBezTo>
                  <a:cubicBezTo>
                    <a:pt x="2" y="52"/>
                    <a:pt x="0" y="31"/>
                    <a:pt x="7" y="20"/>
                  </a:cubicBezTo>
                  <a:cubicBezTo>
                    <a:pt x="14" y="9"/>
                    <a:pt x="36" y="2"/>
                    <a:pt x="50" y="1"/>
                  </a:cubicBezTo>
                  <a:cubicBezTo>
                    <a:pt x="64" y="0"/>
                    <a:pt x="85" y="2"/>
                    <a:pt x="92" y="16"/>
                  </a:cubicBezTo>
                  <a:cubicBezTo>
                    <a:pt x="99" y="30"/>
                    <a:pt x="96" y="66"/>
                    <a:pt x="94" y="88"/>
                  </a:cubicBezTo>
                  <a:cubicBezTo>
                    <a:pt x="92" y="110"/>
                    <a:pt x="88" y="136"/>
                    <a:pt x="82" y="148"/>
                  </a:cubicBezTo>
                  <a:cubicBezTo>
                    <a:pt x="76" y="160"/>
                    <a:pt x="63" y="164"/>
                    <a:pt x="55" y="160"/>
                  </a:cubicBezTo>
                  <a:cubicBezTo>
                    <a:pt x="47" y="156"/>
                    <a:pt x="43" y="142"/>
                    <a:pt x="35" y="12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8" name="Freeform 16"/>
            <p:cNvSpPr>
              <a:spLocks/>
            </p:cNvSpPr>
            <p:nvPr/>
          </p:nvSpPr>
          <p:spPr bwMode="auto">
            <a:xfrm>
              <a:off x="3117850" y="4303713"/>
              <a:ext cx="258763" cy="260350"/>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64"/>
                <a:gd name="T35" fmla="*/ 163 w 163"/>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64">
                  <a:moveTo>
                    <a:pt x="41" y="66"/>
                  </a:moveTo>
                  <a:cubicBezTo>
                    <a:pt x="31" y="58"/>
                    <a:pt x="12" y="47"/>
                    <a:pt x="7" y="36"/>
                  </a:cubicBezTo>
                  <a:cubicBezTo>
                    <a:pt x="2" y="25"/>
                    <a:pt x="0" y="6"/>
                    <a:pt x="10" y="3"/>
                  </a:cubicBezTo>
                  <a:cubicBezTo>
                    <a:pt x="20" y="0"/>
                    <a:pt x="45" y="5"/>
                    <a:pt x="67" y="18"/>
                  </a:cubicBezTo>
                  <a:cubicBezTo>
                    <a:pt x="89" y="31"/>
                    <a:pt x="129" y="61"/>
                    <a:pt x="145" y="78"/>
                  </a:cubicBezTo>
                  <a:cubicBezTo>
                    <a:pt x="161" y="95"/>
                    <a:pt x="163" y="106"/>
                    <a:pt x="163" y="120"/>
                  </a:cubicBezTo>
                  <a:cubicBezTo>
                    <a:pt x="163" y="134"/>
                    <a:pt x="154" y="156"/>
                    <a:pt x="143" y="160"/>
                  </a:cubicBezTo>
                  <a:cubicBezTo>
                    <a:pt x="132" y="164"/>
                    <a:pt x="105" y="152"/>
                    <a:pt x="95" y="144"/>
                  </a:cubicBezTo>
                  <a:cubicBezTo>
                    <a:pt x="85" y="136"/>
                    <a:pt x="90" y="122"/>
                    <a:pt x="85" y="112"/>
                  </a:cubicBezTo>
                  <a:cubicBezTo>
                    <a:pt x="80" y="102"/>
                    <a:pt x="71" y="90"/>
                    <a:pt x="64" y="82"/>
                  </a:cubicBezTo>
                  <a:cubicBezTo>
                    <a:pt x="57" y="74"/>
                    <a:pt x="51" y="74"/>
                    <a:pt x="41" y="66"/>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1999" name="Freeform 17"/>
            <p:cNvSpPr>
              <a:spLocks/>
            </p:cNvSpPr>
            <p:nvPr/>
          </p:nvSpPr>
          <p:spPr bwMode="auto">
            <a:xfrm>
              <a:off x="3035300" y="4065588"/>
              <a:ext cx="485775" cy="274637"/>
            </a:xfrm>
            <a:custGeom>
              <a:avLst/>
              <a:gdLst>
                <a:gd name="T0" fmla="*/ 2147483647 w 306"/>
                <a:gd name="T1" fmla="*/ 2147483647 h 173"/>
                <a:gd name="T2" fmla="*/ 2147483647 w 306"/>
                <a:gd name="T3" fmla="*/ 2147483647 h 173"/>
                <a:gd name="T4" fmla="*/ 2147483647 w 306"/>
                <a:gd name="T5" fmla="*/ 2147483647 h 173"/>
                <a:gd name="T6" fmla="*/ 2147483647 w 306"/>
                <a:gd name="T7" fmla="*/ 2147483647 h 173"/>
                <a:gd name="T8" fmla="*/ 2147483647 w 306"/>
                <a:gd name="T9" fmla="*/ 2147483647 h 173"/>
                <a:gd name="T10" fmla="*/ 2147483647 w 306"/>
                <a:gd name="T11" fmla="*/ 2147483647 h 173"/>
                <a:gd name="T12" fmla="*/ 2147483647 w 306"/>
                <a:gd name="T13" fmla="*/ 2147483647 h 173"/>
                <a:gd name="T14" fmla="*/ 2147483647 w 306"/>
                <a:gd name="T15" fmla="*/ 2147483647 h 173"/>
                <a:gd name="T16" fmla="*/ 2147483647 w 306"/>
                <a:gd name="T17" fmla="*/ 2147483647 h 173"/>
                <a:gd name="T18" fmla="*/ 2147483647 w 306"/>
                <a:gd name="T19" fmla="*/ 2147483647 h 173"/>
                <a:gd name="T20" fmla="*/ 2147483647 w 306"/>
                <a:gd name="T21" fmla="*/ 2147483647 h 173"/>
                <a:gd name="T22" fmla="*/ 2147483647 w 306"/>
                <a:gd name="T23" fmla="*/ 2147483647 h 173"/>
                <a:gd name="T24" fmla="*/ 2147483647 w 306"/>
                <a:gd name="T25" fmla="*/ 2147483647 h 173"/>
                <a:gd name="T26" fmla="*/ 2147483647 w 306"/>
                <a:gd name="T27" fmla="*/ 2147483647 h 173"/>
                <a:gd name="T28" fmla="*/ 2147483647 w 306"/>
                <a:gd name="T29" fmla="*/ 2147483647 h 173"/>
                <a:gd name="T30" fmla="*/ 2147483647 w 306"/>
                <a:gd name="T31" fmla="*/ 2147483647 h 173"/>
                <a:gd name="T32" fmla="*/ 2147483647 w 306"/>
                <a:gd name="T33" fmla="*/ 2147483647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
                <a:gd name="T52" fmla="*/ 0 h 173"/>
                <a:gd name="T53" fmla="*/ 306 w 306"/>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 h="173">
                  <a:moveTo>
                    <a:pt x="62" y="93"/>
                  </a:moveTo>
                  <a:cubicBezTo>
                    <a:pt x="45" y="90"/>
                    <a:pt x="21" y="89"/>
                    <a:pt x="12" y="85"/>
                  </a:cubicBezTo>
                  <a:cubicBezTo>
                    <a:pt x="3" y="81"/>
                    <a:pt x="0" y="76"/>
                    <a:pt x="5" y="70"/>
                  </a:cubicBezTo>
                  <a:cubicBezTo>
                    <a:pt x="10" y="64"/>
                    <a:pt x="35" y="57"/>
                    <a:pt x="41" y="49"/>
                  </a:cubicBezTo>
                  <a:cubicBezTo>
                    <a:pt x="47" y="41"/>
                    <a:pt x="43" y="32"/>
                    <a:pt x="44" y="24"/>
                  </a:cubicBezTo>
                  <a:cubicBezTo>
                    <a:pt x="45" y="16"/>
                    <a:pt x="39" y="2"/>
                    <a:pt x="48" y="1"/>
                  </a:cubicBezTo>
                  <a:cubicBezTo>
                    <a:pt x="57" y="0"/>
                    <a:pt x="73" y="13"/>
                    <a:pt x="96" y="18"/>
                  </a:cubicBezTo>
                  <a:cubicBezTo>
                    <a:pt x="119" y="23"/>
                    <a:pt x="162" y="28"/>
                    <a:pt x="188" y="33"/>
                  </a:cubicBezTo>
                  <a:cubicBezTo>
                    <a:pt x="214" y="38"/>
                    <a:pt x="243" y="42"/>
                    <a:pt x="254" y="49"/>
                  </a:cubicBezTo>
                  <a:cubicBezTo>
                    <a:pt x="265" y="56"/>
                    <a:pt x="256" y="65"/>
                    <a:pt x="257" y="75"/>
                  </a:cubicBezTo>
                  <a:cubicBezTo>
                    <a:pt x="258" y="85"/>
                    <a:pt x="252" y="101"/>
                    <a:pt x="258" y="112"/>
                  </a:cubicBezTo>
                  <a:cubicBezTo>
                    <a:pt x="264" y="123"/>
                    <a:pt x="288" y="132"/>
                    <a:pt x="294" y="141"/>
                  </a:cubicBezTo>
                  <a:cubicBezTo>
                    <a:pt x="300" y="150"/>
                    <a:pt x="306" y="160"/>
                    <a:pt x="293" y="165"/>
                  </a:cubicBezTo>
                  <a:cubicBezTo>
                    <a:pt x="280" y="170"/>
                    <a:pt x="240" y="173"/>
                    <a:pt x="215" y="169"/>
                  </a:cubicBezTo>
                  <a:cubicBezTo>
                    <a:pt x="190" y="165"/>
                    <a:pt x="158" y="151"/>
                    <a:pt x="141" y="141"/>
                  </a:cubicBezTo>
                  <a:cubicBezTo>
                    <a:pt x="124" y="131"/>
                    <a:pt x="124" y="116"/>
                    <a:pt x="111" y="108"/>
                  </a:cubicBezTo>
                  <a:cubicBezTo>
                    <a:pt x="98" y="100"/>
                    <a:pt x="72" y="96"/>
                    <a:pt x="62" y="93"/>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0" name="Freeform 18"/>
            <p:cNvSpPr>
              <a:spLocks/>
            </p:cNvSpPr>
            <p:nvPr/>
          </p:nvSpPr>
          <p:spPr bwMode="auto">
            <a:xfrm>
              <a:off x="3698875" y="4110038"/>
              <a:ext cx="220663" cy="593725"/>
            </a:xfrm>
            <a:custGeom>
              <a:avLst/>
              <a:gdLst>
                <a:gd name="T0" fmla="*/ 2147483647 w 139"/>
                <a:gd name="T1" fmla="*/ 2147483647 h 374"/>
                <a:gd name="T2" fmla="*/ 2147483647 w 139"/>
                <a:gd name="T3" fmla="*/ 2147483647 h 374"/>
                <a:gd name="T4" fmla="*/ 2147483647 w 139"/>
                <a:gd name="T5" fmla="*/ 2147483647 h 374"/>
                <a:gd name="T6" fmla="*/ 2147483647 w 139"/>
                <a:gd name="T7" fmla="*/ 2147483647 h 374"/>
                <a:gd name="T8" fmla="*/ 2147483647 w 139"/>
                <a:gd name="T9" fmla="*/ 2147483647 h 374"/>
                <a:gd name="T10" fmla="*/ 2147483647 w 139"/>
                <a:gd name="T11" fmla="*/ 2147483647 h 374"/>
                <a:gd name="T12" fmla="*/ 2147483647 w 139"/>
                <a:gd name="T13" fmla="*/ 2147483647 h 374"/>
                <a:gd name="T14" fmla="*/ 2147483647 w 139"/>
                <a:gd name="T15" fmla="*/ 2147483647 h 374"/>
                <a:gd name="T16" fmla="*/ 2147483647 w 139"/>
                <a:gd name="T17" fmla="*/ 2147483647 h 374"/>
                <a:gd name="T18" fmla="*/ 2147483647 w 139"/>
                <a:gd name="T19" fmla="*/ 2147483647 h 374"/>
                <a:gd name="T20" fmla="*/ 2147483647 w 139"/>
                <a:gd name="T21" fmla="*/ 2147483647 h 374"/>
                <a:gd name="T22" fmla="*/ 2147483647 w 139"/>
                <a:gd name="T23" fmla="*/ 2147483647 h 374"/>
                <a:gd name="T24" fmla="*/ 2147483647 w 139"/>
                <a:gd name="T25" fmla="*/ 2147483647 h 3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374"/>
                <a:gd name="T41" fmla="*/ 139 w 139"/>
                <a:gd name="T42" fmla="*/ 374 h 3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374">
                  <a:moveTo>
                    <a:pt x="25" y="168"/>
                  </a:moveTo>
                  <a:cubicBezTo>
                    <a:pt x="26" y="141"/>
                    <a:pt x="22" y="116"/>
                    <a:pt x="19" y="90"/>
                  </a:cubicBezTo>
                  <a:cubicBezTo>
                    <a:pt x="16" y="64"/>
                    <a:pt x="8" y="24"/>
                    <a:pt x="10" y="12"/>
                  </a:cubicBezTo>
                  <a:cubicBezTo>
                    <a:pt x="12" y="0"/>
                    <a:pt x="25" y="3"/>
                    <a:pt x="34" y="15"/>
                  </a:cubicBezTo>
                  <a:cubicBezTo>
                    <a:pt x="43" y="27"/>
                    <a:pt x="52" y="64"/>
                    <a:pt x="64" y="87"/>
                  </a:cubicBezTo>
                  <a:cubicBezTo>
                    <a:pt x="76" y="110"/>
                    <a:pt x="97" y="137"/>
                    <a:pt x="109" y="156"/>
                  </a:cubicBezTo>
                  <a:cubicBezTo>
                    <a:pt x="121" y="175"/>
                    <a:pt x="133" y="177"/>
                    <a:pt x="136" y="204"/>
                  </a:cubicBezTo>
                  <a:cubicBezTo>
                    <a:pt x="139" y="231"/>
                    <a:pt x="132" y="294"/>
                    <a:pt x="127" y="321"/>
                  </a:cubicBezTo>
                  <a:cubicBezTo>
                    <a:pt x="122" y="348"/>
                    <a:pt x="112" y="360"/>
                    <a:pt x="103" y="366"/>
                  </a:cubicBezTo>
                  <a:cubicBezTo>
                    <a:pt x="94" y="372"/>
                    <a:pt x="79" y="374"/>
                    <a:pt x="73" y="360"/>
                  </a:cubicBezTo>
                  <a:cubicBezTo>
                    <a:pt x="67" y="346"/>
                    <a:pt x="75" y="303"/>
                    <a:pt x="64" y="282"/>
                  </a:cubicBezTo>
                  <a:cubicBezTo>
                    <a:pt x="53" y="261"/>
                    <a:pt x="14" y="250"/>
                    <a:pt x="7" y="231"/>
                  </a:cubicBezTo>
                  <a:cubicBezTo>
                    <a:pt x="0" y="212"/>
                    <a:pt x="21" y="181"/>
                    <a:pt x="25" y="168"/>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01" name="Freeform 20"/>
            <p:cNvSpPr>
              <a:spLocks/>
            </p:cNvSpPr>
            <p:nvPr/>
          </p:nvSpPr>
          <p:spPr bwMode="auto">
            <a:xfrm>
              <a:off x="5351463" y="3762375"/>
              <a:ext cx="400050" cy="534988"/>
            </a:xfrm>
            <a:custGeom>
              <a:avLst/>
              <a:gdLst>
                <a:gd name="T0" fmla="*/ 2147483647 w 252"/>
                <a:gd name="T1" fmla="*/ 2147483647 h 337"/>
                <a:gd name="T2" fmla="*/ 2147483647 w 252"/>
                <a:gd name="T3" fmla="*/ 2147483647 h 337"/>
                <a:gd name="T4" fmla="*/ 2147483647 w 252"/>
                <a:gd name="T5" fmla="*/ 2147483647 h 337"/>
                <a:gd name="T6" fmla="*/ 2147483647 w 252"/>
                <a:gd name="T7" fmla="*/ 2147483647 h 337"/>
                <a:gd name="T8" fmla="*/ 2147483647 w 252"/>
                <a:gd name="T9" fmla="*/ 2147483647 h 337"/>
                <a:gd name="T10" fmla="*/ 2147483647 w 252"/>
                <a:gd name="T11" fmla="*/ 2147483647 h 337"/>
                <a:gd name="T12" fmla="*/ 2147483647 w 252"/>
                <a:gd name="T13" fmla="*/ 2147483647 h 337"/>
                <a:gd name="T14" fmla="*/ 2147483647 w 252"/>
                <a:gd name="T15" fmla="*/ 2147483647 h 337"/>
                <a:gd name="T16" fmla="*/ 2147483647 w 252"/>
                <a:gd name="T17" fmla="*/ 2147483647 h 337"/>
                <a:gd name="T18" fmla="*/ 2147483647 w 252"/>
                <a:gd name="T19" fmla="*/ 2147483647 h 337"/>
                <a:gd name="T20" fmla="*/ 2147483647 w 252"/>
                <a:gd name="T21" fmla="*/ 2147483647 h 337"/>
                <a:gd name="T22" fmla="*/ 2147483647 w 252"/>
                <a:gd name="T23" fmla="*/ 2147483647 h 337"/>
                <a:gd name="T24" fmla="*/ 2147483647 w 252"/>
                <a:gd name="T25" fmla="*/ 2147483647 h 337"/>
                <a:gd name="T26" fmla="*/ 2147483647 w 252"/>
                <a:gd name="T27" fmla="*/ 2147483647 h 337"/>
                <a:gd name="T28" fmla="*/ 2147483647 w 252"/>
                <a:gd name="T29" fmla="*/ 2147483647 h 337"/>
                <a:gd name="T30" fmla="*/ 2147483647 w 252"/>
                <a:gd name="T31" fmla="*/ 2147483647 h 337"/>
                <a:gd name="T32" fmla="*/ 2147483647 w 252"/>
                <a:gd name="T33" fmla="*/ 2147483647 h 337"/>
                <a:gd name="T34" fmla="*/ 2147483647 w 252"/>
                <a:gd name="T35" fmla="*/ 2147483647 h 337"/>
                <a:gd name="T36" fmla="*/ 2147483647 w 252"/>
                <a:gd name="T37" fmla="*/ 2147483647 h 337"/>
                <a:gd name="T38" fmla="*/ 2147483647 w 252"/>
                <a:gd name="T39" fmla="*/ 2147483647 h 337"/>
                <a:gd name="T40" fmla="*/ 2147483647 w 252"/>
                <a:gd name="T41" fmla="*/ 2147483647 h 337"/>
                <a:gd name="T42" fmla="*/ 2147483647 w 252"/>
                <a:gd name="T43" fmla="*/ 2147483647 h 337"/>
                <a:gd name="T44" fmla="*/ 2147483647 w 252"/>
                <a:gd name="T45" fmla="*/ 2147483647 h 337"/>
                <a:gd name="T46" fmla="*/ 2147483647 w 252"/>
                <a:gd name="T47" fmla="*/ 2147483647 h 337"/>
                <a:gd name="T48" fmla="*/ 2147483647 w 252"/>
                <a:gd name="T49" fmla="*/ 2147483647 h 337"/>
                <a:gd name="T50" fmla="*/ 2147483647 w 252"/>
                <a:gd name="T51" fmla="*/ 2147483647 h 337"/>
                <a:gd name="T52" fmla="*/ 2147483647 w 252"/>
                <a:gd name="T53" fmla="*/ 2147483647 h 337"/>
                <a:gd name="T54" fmla="*/ 2147483647 w 252"/>
                <a:gd name="T55" fmla="*/ 2147483647 h 337"/>
                <a:gd name="T56" fmla="*/ 2147483647 w 252"/>
                <a:gd name="T57" fmla="*/ 2147483647 h 337"/>
                <a:gd name="T58" fmla="*/ 2147483647 w 252"/>
                <a:gd name="T59" fmla="*/ 2147483647 h 337"/>
                <a:gd name="T60" fmla="*/ 2147483647 w 252"/>
                <a:gd name="T61" fmla="*/ 2147483647 h 337"/>
                <a:gd name="T62" fmla="*/ 2147483647 w 252"/>
                <a:gd name="T63" fmla="*/ 2147483647 h 337"/>
                <a:gd name="T64" fmla="*/ 2147483647 w 252"/>
                <a:gd name="T65" fmla="*/ 2147483647 h 337"/>
                <a:gd name="T66" fmla="*/ 2147483647 w 252"/>
                <a:gd name="T67" fmla="*/ 2147483647 h 337"/>
                <a:gd name="T68" fmla="*/ 2147483647 w 252"/>
                <a:gd name="T69" fmla="*/ 2147483647 h 337"/>
                <a:gd name="T70" fmla="*/ 2147483647 w 252"/>
                <a:gd name="T71" fmla="*/ 2147483647 h 337"/>
                <a:gd name="T72" fmla="*/ 2147483647 w 252"/>
                <a:gd name="T73" fmla="*/ 2147483647 h 337"/>
                <a:gd name="T74" fmla="*/ 2147483647 w 252"/>
                <a:gd name="T75" fmla="*/ 2147483647 h 337"/>
                <a:gd name="T76" fmla="*/ 2147483647 w 252"/>
                <a:gd name="T77" fmla="*/ 2147483647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2"/>
                <a:gd name="T118" fmla="*/ 0 h 337"/>
                <a:gd name="T119" fmla="*/ 252 w 252"/>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2" h="337">
                  <a:moveTo>
                    <a:pt x="7" y="324"/>
                  </a:moveTo>
                  <a:cubicBezTo>
                    <a:pt x="13" y="314"/>
                    <a:pt x="37" y="293"/>
                    <a:pt x="43" y="272"/>
                  </a:cubicBezTo>
                  <a:cubicBezTo>
                    <a:pt x="49" y="251"/>
                    <a:pt x="45" y="216"/>
                    <a:pt x="44" y="198"/>
                  </a:cubicBezTo>
                  <a:cubicBezTo>
                    <a:pt x="43" y="180"/>
                    <a:pt x="35" y="177"/>
                    <a:pt x="35" y="164"/>
                  </a:cubicBezTo>
                  <a:cubicBezTo>
                    <a:pt x="35" y="151"/>
                    <a:pt x="39" y="132"/>
                    <a:pt x="41" y="122"/>
                  </a:cubicBezTo>
                  <a:cubicBezTo>
                    <a:pt x="43" y="112"/>
                    <a:pt x="45" y="109"/>
                    <a:pt x="46" y="102"/>
                  </a:cubicBezTo>
                  <a:cubicBezTo>
                    <a:pt x="47" y="95"/>
                    <a:pt x="44" y="88"/>
                    <a:pt x="46" y="81"/>
                  </a:cubicBezTo>
                  <a:cubicBezTo>
                    <a:pt x="48" y="74"/>
                    <a:pt x="54" y="64"/>
                    <a:pt x="59" y="60"/>
                  </a:cubicBezTo>
                  <a:cubicBezTo>
                    <a:pt x="64" y="56"/>
                    <a:pt x="71" y="51"/>
                    <a:pt x="74" y="54"/>
                  </a:cubicBezTo>
                  <a:cubicBezTo>
                    <a:pt x="77" y="57"/>
                    <a:pt x="73" y="72"/>
                    <a:pt x="74" y="78"/>
                  </a:cubicBezTo>
                  <a:cubicBezTo>
                    <a:pt x="75" y="84"/>
                    <a:pt x="80" y="91"/>
                    <a:pt x="82" y="89"/>
                  </a:cubicBezTo>
                  <a:cubicBezTo>
                    <a:pt x="84" y="87"/>
                    <a:pt x="88" y="72"/>
                    <a:pt x="88" y="65"/>
                  </a:cubicBezTo>
                  <a:cubicBezTo>
                    <a:pt x="88" y="58"/>
                    <a:pt x="83" y="51"/>
                    <a:pt x="83" y="45"/>
                  </a:cubicBezTo>
                  <a:cubicBezTo>
                    <a:pt x="83" y="39"/>
                    <a:pt x="83" y="30"/>
                    <a:pt x="88" y="27"/>
                  </a:cubicBezTo>
                  <a:cubicBezTo>
                    <a:pt x="93" y="24"/>
                    <a:pt x="110" y="26"/>
                    <a:pt x="113" y="24"/>
                  </a:cubicBezTo>
                  <a:cubicBezTo>
                    <a:pt x="116" y="22"/>
                    <a:pt x="109" y="15"/>
                    <a:pt x="107" y="12"/>
                  </a:cubicBezTo>
                  <a:cubicBezTo>
                    <a:pt x="105" y="9"/>
                    <a:pt x="100" y="5"/>
                    <a:pt x="103" y="3"/>
                  </a:cubicBezTo>
                  <a:cubicBezTo>
                    <a:pt x="106" y="1"/>
                    <a:pt x="117" y="0"/>
                    <a:pt x="128" y="2"/>
                  </a:cubicBezTo>
                  <a:cubicBezTo>
                    <a:pt x="139" y="4"/>
                    <a:pt x="159" y="13"/>
                    <a:pt x="170" y="18"/>
                  </a:cubicBezTo>
                  <a:cubicBezTo>
                    <a:pt x="181" y="23"/>
                    <a:pt x="192" y="29"/>
                    <a:pt x="196" y="35"/>
                  </a:cubicBezTo>
                  <a:cubicBezTo>
                    <a:pt x="200" y="41"/>
                    <a:pt x="192" y="47"/>
                    <a:pt x="194" y="56"/>
                  </a:cubicBezTo>
                  <a:cubicBezTo>
                    <a:pt x="196" y="65"/>
                    <a:pt x="206" y="79"/>
                    <a:pt x="206" y="89"/>
                  </a:cubicBezTo>
                  <a:cubicBezTo>
                    <a:pt x="206" y="99"/>
                    <a:pt x="195" y="108"/>
                    <a:pt x="191" y="114"/>
                  </a:cubicBezTo>
                  <a:cubicBezTo>
                    <a:pt x="187" y="120"/>
                    <a:pt x="187" y="120"/>
                    <a:pt x="184" y="125"/>
                  </a:cubicBezTo>
                  <a:cubicBezTo>
                    <a:pt x="181" y="130"/>
                    <a:pt x="176" y="142"/>
                    <a:pt x="175" y="147"/>
                  </a:cubicBezTo>
                  <a:cubicBezTo>
                    <a:pt x="174" y="152"/>
                    <a:pt x="175" y="155"/>
                    <a:pt x="179" y="156"/>
                  </a:cubicBezTo>
                  <a:cubicBezTo>
                    <a:pt x="183" y="157"/>
                    <a:pt x="192" y="159"/>
                    <a:pt x="197" y="155"/>
                  </a:cubicBezTo>
                  <a:cubicBezTo>
                    <a:pt x="202" y="151"/>
                    <a:pt x="201" y="136"/>
                    <a:pt x="208" y="131"/>
                  </a:cubicBezTo>
                  <a:cubicBezTo>
                    <a:pt x="215" y="126"/>
                    <a:pt x="231" y="118"/>
                    <a:pt x="238" y="126"/>
                  </a:cubicBezTo>
                  <a:cubicBezTo>
                    <a:pt x="245" y="134"/>
                    <a:pt x="250" y="164"/>
                    <a:pt x="251" y="177"/>
                  </a:cubicBezTo>
                  <a:cubicBezTo>
                    <a:pt x="252" y="190"/>
                    <a:pt x="248" y="192"/>
                    <a:pt x="244" y="204"/>
                  </a:cubicBezTo>
                  <a:cubicBezTo>
                    <a:pt x="240" y="216"/>
                    <a:pt x="233" y="237"/>
                    <a:pt x="226" y="248"/>
                  </a:cubicBezTo>
                  <a:cubicBezTo>
                    <a:pt x="219" y="259"/>
                    <a:pt x="214" y="267"/>
                    <a:pt x="202" y="273"/>
                  </a:cubicBezTo>
                  <a:cubicBezTo>
                    <a:pt x="190" y="279"/>
                    <a:pt x="167" y="284"/>
                    <a:pt x="152" y="287"/>
                  </a:cubicBezTo>
                  <a:cubicBezTo>
                    <a:pt x="137" y="290"/>
                    <a:pt x="126" y="287"/>
                    <a:pt x="113" y="293"/>
                  </a:cubicBezTo>
                  <a:cubicBezTo>
                    <a:pt x="100" y="299"/>
                    <a:pt x="88" y="319"/>
                    <a:pt x="74" y="326"/>
                  </a:cubicBezTo>
                  <a:cubicBezTo>
                    <a:pt x="60" y="333"/>
                    <a:pt x="40" y="335"/>
                    <a:pt x="29" y="336"/>
                  </a:cubicBezTo>
                  <a:cubicBezTo>
                    <a:pt x="18" y="337"/>
                    <a:pt x="12" y="336"/>
                    <a:pt x="7" y="335"/>
                  </a:cubicBezTo>
                  <a:cubicBezTo>
                    <a:pt x="2" y="334"/>
                    <a:pt x="0" y="334"/>
                    <a:pt x="7" y="32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2" name="Freeform 21"/>
            <p:cNvSpPr>
              <a:spLocks/>
            </p:cNvSpPr>
            <p:nvPr/>
          </p:nvSpPr>
          <p:spPr bwMode="auto">
            <a:xfrm>
              <a:off x="5805488" y="3983038"/>
              <a:ext cx="111125" cy="136525"/>
            </a:xfrm>
            <a:custGeom>
              <a:avLst/>
              <a:gdLst>
                <a:gd name="T0" fmla="*/ 2147483647 w 70"/>
                <a:gd name="T1" fmla="*/ 2147483647 h 86"/>
                <a:gd name="T2" fmla="*/ 2147483647 w 70"/>
                <a:gd name="T3" fmla="*/ 2147483647 h 86"/>
                <a:gd name="T4" fmla="*/ 2147483647 w 70"/>
                <a:gd name="T5" fmla="*/ 2147483647 h 86"/>
                <a:gd name="T6" fmla="*/ 2147483647 w 70"/>
                <a:gd name="T7" fmla="*/ 2147483647 h 86"/>
                <a:gd name="T8" fmla="*/ 2147483647 w 70"/>
                <a:gd name="T9" fmla="*/ 2147483647 h 86"/>
                <a:gd name="T10" fmla="*/ 2147483647 w 70"/>
                <a:gd name="T11" fmla="*/ 2147483647 h 86"/>
                <a:gd name="T12" fmla="*/ 2147483647 w 70"/>
                <a:gd name="T13" fmla="*/ 2147483647 h 86"/>
                <a:gd name="T14" fmla="*/ 2147483647 w 70"/>
                <a:gd name="T15" fmla="*/ 2147483647 h 86"/>
                <a:gd name="T16" fmla="*/ 2147483647 w 70"/>
                <a:gd name="T17" fmla="*/ 2147483647 h 86"/>
                <a:gd name="T18" fmla="*/ 2147483647 w 70"/>
                <a:gd name="T19" fmla="*/ 2147483647 h 86"/>
                <a:gd name="T20" fmla="*/ 2147483647 w 70"/>
                <a:gd name="T21" fmla="*/ 2147483647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86"/>
                <a:gd name="T35" fmla="*/ 70 w 70"/>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86">
                  <a:moveTo>
                    <a:pt x="46" y="85"/>
                  </a:moveTo>
                  <a:cubicBezTo>
                    <a:pt x="38" y="84"/>
                    <a:pt x="20" y="77"/>
                    <a:pt x="13" y="73"/>
                  </a:cubicBezTo>
                  <a:cubicBezTo>
                    <a:pt x="6" y="69"/>
                    <a:pt x="2" y="65"/>
                    <a:pt x="1" y="59"/>
                  </a:cubicBezTo>
                  <a:cubicBezTo>
                    <a:pt x="0" y="53"/>
                    <a:pt x="6" y="45"/>
                    <a:pt x="9" y="38"/>
                  </a:cubicBezTo>
                  <a:cubicBezTo>
                    <a:pt x="12" y="31"/>
                    <a:pt x="20" y="22"/>
                    <a:pt x="22" y="16"/>
                  </a:cubicBezTo>
                  <a:cubicBezTo>
                    <a:pt x="24" y="10"/>
                    <a:pt x="20" y="4"/>
                    <a:pt x="24" y="2"/>
                  </a:cubicBezTo>
                  <a:cubicBezTo>
                    <a:pt x="28" y="0"/>
                    <a:pt x="44" y="1"/>
                    <a:pt x="49" y="4"/>
                  </a:cubicBezTo>
                  <a:cubicBezTo>
                    <a:pt x="54" y="7"/>
                    <a:pt x="54" y="15"/>
                    <a:pt x="57" y="23"/>
                  </a:cubicBezTo>
                  <a:cubicBezTo>
                    <a:pt x="60" y="31"/>
                    <a:pt x="70" y="46"/>
                    <a:pt x="70" y="55"/>
                  </a:cubicBezTo>
                  <a:cubicBezTo>
                    <a:pt x="70" y="64"/>
                    <a:pt x="64" y="75"/>
                    <a:pt x="60" y="80"/>
                  </a:cubicBezTo>
                  <a:cubicBezTo>
                    <a:pt x="56" y="85"/>
                    <a:pt x="54" y="86"/>
                    <a:pt x="46" y="85"/>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3" name="Freeform 22"/>
            <p:cNvSpPr>
              <a:spLocks/>
            </p:cNvSpPr>
            <p:nvPr/>
          </p:nvSpPr>
          <p:spPr bwMode="auto">
            <a:xfrm>
              <a:off x="5189538" y="4298950"/>
              <a:ext cx="392112" cy="593725"/>
            </a:xfrm>
            <a:custGeom>
              <a:avLst/>
              <a:gdLst>
                <a:gd name="T0" fmla="*/ 2147483647 w 247"/>
                <a:gd name="T1" fmla="*/ 2147483647 h 362"/>
                <a:gd name="T2" fmla="*/ 2147483647 w 247"/>
                <a:gd name="T3" fmla="*/ 2147483647 h 362"/>
                <a:gd name="T4" fmla="*/ 2147483647 w 247"/>
                <a:gd name="T5" fmla="*/ 2147483647 h 362"/>
                <a:gd name="T6" fmla="*/ 2147483647 w 247"/>
                <a:gd name="T7" fmla="*/ 2147483647 h 362"/>
                <a:gd name="T8" fmla="*/ 2147483647 w 247"/>
                <a:gd name="T9" fmla="*/ 2147483647 h 362"/>
                <a:gd name="T10" fmla="*/ 2147483647 w 247"/>
                <a:gd name="T11" fmla="*/ 2147483647 h 362"/>
                <a:gd name="T12" fmla="*/ 2147483647 w 247"/>
                <a:gd name="T13" fmla="*/ 2147483647 h 362"/>
                <a:gd name="T14" fmla="*/ 2147483647 w 247"/>
                <a:gd name="T15" fmla="*/ 2147483647 h 362"/>
                <a:gd name="T16" fmla="*/ 2147483647 w 247"/>
                <a:gd name="T17" fmla="*/ 2147483647 h 362"/>
                <a:gd name="T18" fmla="*/ 2147483647 w 247"/>
                <a:gd name="T19" fmla="*/ 2147483647 h 362"/>
                <a:gd name="T20" fmla="*/ 2147483647 w 247"/>
                <a:gd name="T21" fmla="*/ 2147483647 h 362"/>
                <a:gd name="T22" fmla="*/ 2147483647 w 247"/>
                <a:gd name="T23" fmla="*/ 2147483647 h 362"/>
                <a:gd name="T24" fmla="*/ 2147483647 w 247"/>
                <a:gd name="T25" fmla="*/ 2147483647 h 362"/>
                <a:gd name="T26" fmla="*/ 2147483647 w 247"/>
                <a:gd name="T27" fmla="*/ 2147483647 h 362"/>
                <a:gd name="T28" fmla="*/ 2147483647 w 247"/>
                <a:gd name="T29" fmla="*/ 2147483647 h 362"/>
                <a:gd name="T30" fmla="*/ 2147483647 w 247"/>
                <a:gd name="T31" fmla="*/ 2147483647 h 362"/>
                <a:gd name="T32" fmla="*/ 2147483647 w 247"/>
                <a:gd name="T33" fmla="*/ 2147483647 h 362"/>
                <a:gd name="T34" fmla="*/ 2147483647 w 247"/>
                <a:gd name="T35" fmla="*/ 2147483647 h 362"/>
                <a:gd name="T36" fmla="*/ 2147483647 w 247"/>
                <a:gd name="T37" fmla="*/ 2147483647 h 362"/>
                <a:gd name="T38" fmla="*/ 2147483647 w 247"/>
                <a:gd name="T39" fmla="*/ 2147483647 h 362"/>
                <a:gd name="T40" fmla="*/ 2147483647 w 247"/>
                <a:gd name="T41" fmla="*/ 2147483647 h 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7"/>
                <a:gd name="T64" fmla="*/ 0 h 362"/>
                <a:gd name="T65" fmla="*/ 247 w 247"/>
                <a:gd name="T66" fmla="*/ 362 h 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7" h="362">
                  <a:moveTo>
                    <a:pt x="20" y="264"/>
                  </a:moveTo>
                  <a:cubicBezTo>
                    <a:pt x="17" y="245"/>
                    <a:pt x="9" y="205"/>
                    <a:pt x="7" y="181"/>
                  </a:cubicBezTo>
                  <a:cubicBezTo>
                    <a:pt x="5" y="157"/>
                    <a:pt x="11" y="136"/>
                    <a:pt x="11" y="120"/>
                  </a:cubicBezTo>
                  <a:cubicBezTo>
                    <a:pt x="11" y="104"/>
                    <a:pt x="7" y="96"/>
                    <a:pt x="7" y="84"/>
                  </a:cubicBezTo>
                  <a:cubicBezTo>
                    <a:pt x="7" y="72"/>
                    <a:pt x="0" y="55"/>
                    <a:pt x="8" y="46"/>
                  </a:cubicBezTo>
                  <a:cubicBezTo>
                    <a:pt x="16" y="37"/>
                    <a:pt x="42" y="37"/>
                    <a:pt x="55" y="30"/>
                  </a:cubicBezTo>
                  <a:cubicBezTo>
                    <a:pt x="68" y="23"/>
                    <a:pt x="74" y="6"/>
                    <a:pt x="89" y="3"/>
                  </a:cubicBezTo>
                  <a:cubicBezTo>
                    <a:pt x="104" y="0"/>
                    <a:pt x="130" y="8"/>
                    <a:pt x="145" y="13"/>
                  </a:cubicBezTo>
                  <a:cubicBezTo>
                    <a:pt x="160" y="18"/>
                    <a:pt x="176" y="25"/>
                    <a:pt x="182" y="34"/>
                  </a:cubicBezTo>
                  <a:cubicBezTo>
                    <a:pt x="188" y="43"/>
                    <a:pt x="182" y="51"/>
                    <a:pt x="181" y="67"/>
                  </a:cubicBezTo>
                  <a:cubicBezTo>
                    <a:pt x="180" y="83"/>
                    <a:pt x="171" y="115"/>
                    <a:pt x="173" y="133"/>
                  </a:cubicBezTo>
                  <a:cubicBezTo>
                    <a:pt x="175" y="151"/>
                    <a:pt x="189" y="161"/>
                    <a:pt x="196" y="175"/>
                  </a:cubicBezTo>
                  <a:cubicBezTo>
                    <a:pt x="203" y="189"/>
                    <a:pt x="211" y="205"/>
                    <a:pt x="217" y="217"/>
                  </a:cubicBezTo>
                  <a:cubicBezTo>
                    <a:pt x="223" y="229"/>
                    <a:pt x="231" y="235"/>
                    <a:pt x="233" y="246"/>
                  </a:cubicBezTo>
                  <a:cubicBezTo>
                    <a:pt x="235" y="257"/>
                    <a:pt x="231" y="270"/>
                    <a:pt x="232" y="283"/>
                  </a:cubicBezTo>
                  <a:cubicBezTo>
                    <a:pt x="233" y="296"/>
                    <a:pt x="247" y="310"/>
                    <a:pt x="236" y="322"/>
                  </a:cubicBezTo>
                  <a:cubicBezTo>
                    <a:pt x="225" y="334"/>
                    <a:pt x="187" y="352"/>
                    <a:pt x="167" y="357"/>
                  </a:cubicBezTo>
                  <a:cubicBezTo>
                    <a:pt x="147" y="362"/>
                    <a:pt x="131" y="360"/>
                    <a:pt x="113" y="355"/>
                  </a:cubicBezTo>
                  <a:cubicBezTo>
                    <a:pt x="95" y="350"/>
                    <a:pt x="73" y="337"/>
                    <a:pt x="59" y="327"/>
                  </a:cubicBezTo>
                  <a:cubicBezTo>
                    <a:pt x="45" y="317"/>
                    <a:pt x="34" y="305"/>
                    <a:pt x="28" y="294"/>
                  </a:cubicBezTo>
                  <a:cubicBezTo>
                    <a:pt x="22" y="283"/>
                    <a:pt x="23" y="283"/>
                    <a:pt x="20" y="26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4" name="Freeform 23"/>
            <p:cNvSpPr>
              <a:spLocks/>
            </p:cNvSpPr>
            <p:nvPr/>
          </p:nvSpPr>
          <p:spPr bwMode="auto">
            <a:xfrm>
              <a:off x="5619750" y="3978275"/>
              <a:ext cx="876300" cy="903288"/>
            </a:xfrm>
            <a:custGeom>
              <a:avLst/>
              <a:gdLst>
                <a:gd name="T0" fmla="*/ 2147483647 w 552"/>
                <a:gd name="T1" fmla="*/ 2147483647 h 569"/>
                <a:gd name="T2" fmla="*/ 2147483647 w 552"/>
                <a:gd name="T3" fmla="*/ 2147483647 h 569"/>
                <a:gd name="T4" fmla="*/ 2147483647 w 552"/>
                <a:gd name="T5" fmla="*/ 2147483647 h 569"/>
                <a:gd name="T6" fmla="*/ 2147483647 w 552"/>
                <a:gd name="T7" fmla="*/ 2147483647 h 569"/>
                <a:gd name="T8" fmla="*/ 2147483647 w 552"/>
                <a:gd name="T9" fmla="*/ 2147483647 h 569"/>
                <a:gd name="T10" fmla="*/ 2147483647 w 552"/>
                <a:gd name="T11" fmla="*/ 2147483647 h 569"/>
                <a:gd name="T12" fmla="*/ 2147483647 w 552"/>
                <a:gd name="T13" fmla="*/ 2147483647 h 569"/>
                <a:gd name="T14" fmla="*/ 2147483647 w 552"/>
                <a:gd name="T15" fmla="*/ 2147483647 h 569"/>
                <a:gd name="T16" fmla="*/ 2147483647 w 552"/>
                <a:gd name="T17" fmla="*/ 2147483647 h 569"/>
                <a:gd name="T18" fmla="*/ 2147483647 w 552"/>
                <a:gd name="T19" fmla="*/ 2147483647 h 569"/>
                <a:gd name="T20" fmla="*/ 2147483647 w 552"/>
                <a:gd name="T21" fmla="*/ 2147483647 h 569"/>
                <a:gd name="T22" fmla="*/ 2147483647 w 552"/>
                <a:gd name="T23" fmla="*/ 2147483647 h 569"/>
                <a:gd name="T24" fmla="*/ 2147483647 w 552"/>
                <a:gd name="T25" fmla="*/ 2147483647 h 569"/>
                <a:gd name="T26" fmla="*/ 2147483647 w 552"/>
                <a:gd name="T27" fmla="*/ 2147483647 h 569"/>
                <a:gd name="T28" fmla="*/ 2147483647 w 552"/>
                <a:gd name="T29" fmla="*/ 2147483647 h 569"/>
                <a:gd name="T30" fmla="*/ 2147483647 w 552"/>
                <a:gd name="T31" fmla="*/ 2147483647 h 569"/>
                <a:gd name="T32" fmla="*/ 2147483647 w 552"/>
                <a:gd name="T33" fmla="*/ 2147483647 h 569"/>
                <a:gd name="T34" fmla="*/ 2147483647 w 552"/>
                <a:gd name="T35" fmla="*/ 2147483647 h 569"/>
                <a:gd name="T36" fmla="*/ 2147483647 w 552"/>
                <a:gd name="T37" fmla="*/ 2147483647 h 569"/>
                <a:gd name="T38" fmla="*/ 2147483647 w 552"/>
                <a:gd name="T39" fmla="*/ 2147483647 h 569"/>
                <a:gd name="T40" fmla="*/ 2147483647 w 552"/>
                <a:gd name="T41" fmla="*/ 2147483647 h 569"/>
                <a:gd name="T42" fmla="*/ 2147483647 w 552"/>
                <a:gd name="T43" fmla="*/ 2147483647 h 569"/>
                <a:gd name="T44" fmla="*/ 2147483647 w 552"/>
                <a:gd name="T45" fmla="*/ 2147483647 h 569"/>
                <a:gd name="T46" fmla="*/ 2147483647 w 552"/>
                <a:gd name="T47" fmla="*/ 2147483647 h 569"/>
                <a:gd name="T48" fmla="*/ 2147483647 w 552"/>
                <a:gd name="T49" fmla="*/ 2147483647 h 569"/>
                <a:gd name="T50" fmla="*/ 2147483647 w 552"/>
                <a:gd name="T51" fmla="*/ 2147483647 h 569"/>
                <a:gd name="T52" fmla="*/ 2147483647 w 552"/>
                <a:gd name="T53" fmla="*/ 2147483647 h 569"/>
                <a:gd name="T54" fmla="*/ 2147483647 w 552"/>
                <a:gd name="T55" fmla="*/ 2147483647 h 569"/>
                <a:gd name="T56" fmla="*/ 2147483647 w 552"/>
                <a:gd name="T57" fmla="*/ 2147483647 h 569"/>
                <a:gd name="T58" fmla="*/ 2147483647 w 552"/>
                <a:gd name="T59" fmla="*/ 2147483647 h 5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2"/>
                <a:gd name="T91" fmla="*/ 0 h 569"/>
                <a:gd name="T92" fmla="*/ 552 w 552"/>
                <a:gd name="T93" fmla="*/ 569 h 5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2" h="569">
                  <a:moveTo>
                    <a:pt x="15" y="390"/>
                  </a:moveTo>
                  <a:cubicBezTo>
                    <a:pt x="12" y="363"/>
                    <a:pt x="4" y="302"/>
                    <a:pt x="2" y="272"/>
                  </a:cubicBezTo>
                  <a:cubicBezTo>
                    <a:pt x="0" y="242"/>
                    <a:pt x="2" y="222"/>
                    <a:pt x="5" y="207"/>
                  </a:cubicBezTo>
                  <a:cubicBezTo>
                    <a:pt x="8" y="192"/>
                    <a:pt x="14" y="185"/>
                    <a:pt x="21" y="179"/>
                  </a:cubicBezTo>
                  <a:cubicBezTo>
                    <a:pt x="28" y="173"/>
                    <a:pt x="37" y="172"/>
                    <a:pt x="48" y="174"/>
                  </a:cubicBezTo>
                  <a:cubicBezTo>
                    <a:pt x="59" y="176"/>
                    <a:pt x="79" y="190"/>
                    <a:pt x="89" y="192"/>
                  </a:cubicBezTo>
                  <a:cubicBezTo>
                    <a:pt x="99" y="194"/>
                    <a:pt x="101" y="187"/>
                    <a:pt x="110" y="185"/>
                  </a:cubicBezTo>
                  <a:cubicBezTo>
                    <a:pt x="119" y="183"/>
                    <a:pt x="133" y="184"/>
                    <a:pt x="142" y="178"/>
                  </a:cubicBezTo>
                  <a:cubicBezTo>
                    <a:pt x="151" y="172"/>
                    <a:pt x="148" y="156"/>
                    <a:pt x="161" y="149"/>
                  </a:cubicBezTo>
                  <a:cubicBezTo>
                    <a:pt x="174" y="142"/>
                    <a:pt x="200" y="148"/>
                    <a:pt x="222" y="134"/>
                  </a:cubicBezTo>
                  <a:cubicBezTo>
                    <a:pt x="244" y="120"/>
                    <a:pt x="271" y="86"/>
                    <a:pt x="295" y="67"/>
                  </a:cubicBezTo>
                  <a:cubicBezTo>
                    <a:pt x="319" y="48"/>
                    <a:pt x="341" y="28"/>
                    <a:pt x="364" y="17"/>
                  </a:cubicBezTo>
                  <a:cubicBezTo>
                    <a:pt x="387" y="6"/>
                    <a:pt x="409" y="0"/>
                    <a:pt x="434" y="3"/>
                  </a:cubicBezTo>
                  <a:cubicBezTo>
                    <a:pt x="459" y="6"/>
                    <a:pt x="492" y="20"/>
                    <a:pt x="512" y="32"/>
                  </a:cubicBezTo>
                  <a:cubicBezTo>
                    <a:pt x="532" y="44"/>
                    <a:pt x="550" y="60"/>
                    <a:pt x="551" y="75"/>
                  </a:cubicBezTo>
                  <a:cubicBezTo>
                    <a:pt x="552" y="90"/>
                    <a:pt x="530" y="115"/>
                    <a:pt x="516" y="125"/>
                  </a:cubicBezTo>
                  <a:cubicBezTo>
                    <a:pt x="502" y="135"/>
                    <a:pt x="477" y="127"/>
                    <a:pt x="467" y="137"/>
                  </a:cubicBezTo>
                  <a:cubicBezTo>
                    <a:pt x="457" y="147"/>
                    <a:pt x="462" y="167"/>
                    <a:pt x="455" y="186"/>
                  </a:cubicBezTo>
                  <a:cubicBezTo>
                    <a:pt x="448" y="205"/>
                    <a:pt x="437" y="230"/>
                    <a:pt x="425" y="251"/>
                  </a:cubicBezTo>
                  <a:cubicBezTo>
                    <a:pt x="413" y="272"/>
                    <a:pt x="399" y="297"/>
                    <a:pt x="380" y="311"/>
                  </a:cubicBezTo>
                  <a:cubicBezTo>
                    <a:pt x="361" y="325"/>
                    <a:pt x="330" y="321"/>
                    <a:pt x="312" y="333"/>
                  </a:cubicBezTo>
                  <a:cubicBezTo>
                    <a:pt x="294" y="345"/>
                    <a:pt x="282" y="364"/>
                    <a:pt x="269" y="383"/>
                  </a:cubicBezTo>
                  <a:cubicBezTo>
                    <a:pt x="256" y="402"/>
                    <a:pt x="245" y="431"/>
                    <a:pt x="234" y="449"/>
                  </a:cubicBezTo>
                  <a:cubicBezTo>
                    <a:pt x="223" y="467"/>
                    <a:pt x="220" y="478"/>
                    <a:pt x="204" y="494"/>
                  </a:cubicBezTo>
                  <a:cubicBezTo>
                    <a:pt x="188" y="510"/>
                    <a:pt x="160" y="533"/>
                    <a:pt x="138" y="545"/>
                  </a:cubicBezTo>
                  <a:cubicBezTo>
                    <a:pt x="116" y="557"/>
                    <a:pt x="91" y="565"/>
                    <a:pt x="71" y="567"/>
                  </a:cubicBezTo>
                  <a:cubicBezTo>
                    <a:pt x="51" y="569"/>
                    <a:pt x="28" y="569"/>
                    <a:pt x="17" y="560"/>
                  </a:cubicBezTo>
                  <a:cubicBezTo>
                    <a:pt x="6" y="551"/>
                    <a:pt x="4" y="536"/>
                    <a:pt x="5" y="515"/>
                  </a:cubicBezTo>
                  <a:cubicBezTo>
                    <a:pt x="6" y="494"/>
                    <a:pt x="19" y="455"/>
                    <a:pt x="21" y="434"/>
                  </a:cubicBezTo>
                  <a:cubicBezTo>
                    <a:pt x="23" y="413"/>
                    <a:pt x="18" y="417"/>
                    <a:pt x="15" y="390"/>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2005" name="Freeform 24"/>
            <p:cNvSpPr>
              <a:spLocks/>
            </p:cNvSpPr>
            <p:nvPr/>
          </p:nvSpPr>
          <p:spPr bwMode="auto">
            <a:xfrm rot="411931">
              <a:off x="6427788" y="3298825"/>
              <a:ext cx="280987" cy="422275"/>
            </a:xfrm>
            <a:custGeom>
              <a:avLst/>
              <a:gdLst>
                <a:gd name="T0" fmla="*/ 2147483647 w 177"/>
                <a:gd name="T1" fmla="*/ 2147483647 h 266"/>
                <a:gd name="T2" fmla="*/ 0 w 177"/>
                <a:gd name="T3" fmla="*/ 2147483647 h 266"/>
                <a:gd name="T4" fmla="*/ 2147483647 w 177"/>
                <a:gd name="T5" fmla="*/ 2147483647 h 266"/>
                <a:gd name="T6" fmla="*/ 2147483647 w 177"/>
                <a:gd name="T7" fmla="*/ 2147483647 h 266"/>
                <a:gd name="T8" fmla="*/ 2147483647 w 177"/>
                <a:gd name="T9" fmla="*/ 2147483647 h 266"/>
                <a:gd name="T10" fmla="*/ 2147483647 w 177"/>
                <a:gd name="T11" fmla="*/ 2147483647 h 266"/>
                <a:gd name="T12" fmla="*/ 2147483647 w 177"/>
                <a:gd name="T13" fmla="*/ 2147483647 h 266"/>
                <a:gd name="T14" fmla="*/ 2147483647 w 177"/>
                <a:gd name="T15" fmla="*/ 2147483647 h 266"/>
                <a:gd name="T16" fmla="*/ 2147483647 w 177"/>
                <a:gd name="T17" fmla="*/ 2147483647 h 266"/>
                <a:gd name="T18" fmla="*/ 2147483647 w 177"/>
                <a:gd name="T19" fmla="*/ 2147483647 h 266"/>
                <a:gd name="T20" fmla="*/ 2147483647 w 177"/>
                <a:gd name="T21" fmla="*/ 2147483647 h 266"/>
                <a:gd name="T22" fmla="*/ 2147483647 w 177"/>
                <a:gd name="T23" fmla="*/ 2147483647 h 266"/>
                <a:gd name="T24" fmla="*/ 2147483647 w 177"/>
                <a:gd name="T25" fmla="*/ 2147483647 h 266"/>
                <a:gd name="T26" fmla="*/ 2147483647 w 177"/>
                <a:gd name="T27" fmla="*/ 2147483647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266"/>
                <a:gd name="T44" fmla="*/ 177 w 177"/>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266">
                  <a:moveTo>
                    <a:pt x="6" y="250"/>
                  </a:moveTo>
                  <a:cubicBezTo>
                    <a:pt x="4" y="241"/>
                    <a:pt x="0" y="219"/>
                    <a:pt x="0" y="209"/>
                  </a:cubicBezTo>
                  <a:cubicBezTo>
                    <a:pt x="0" y="199"/>
                    <a:pt x="0" y="200"/>
                    <a:pt x="4" y="190"/>
                  </a:cubicBezTo>
                  <a:cubicBezTo>
                    <a:pt x="8" y="180"/>
                    <a:pt x="16" y="171"/>
                    <a:pt x="27" y="149"/>
                  </a:cubicBezTo>
                  <a:cubicBezTo>
                    <a:pt x="38" y="127"/>
                    <a:pt x="62" y="79"/>
                    <a:pt x="72" y="59"/>
                  </a:cubicBezTo>
                  <a:cubicBezTo>
                    <a:pt x="82" y="39"/>
                    <a:pt x="73" y="38"/>
                    <a:pt x="90" y="31"/>
                  </a:cubicBezTo>
                  <a:cubicBezTo>
                    <a:pt x="107" y="24"/>
                    <a:pt x="167" y="0"/>
                    <a:pt x="172" y="14"/>
                  </a:cubicBezTo>
                  <a:cubicBezTo>
                    <a:pt x="177" y="28"/>
                    <a:pt x="133" y="91"/>
                    <a:pt x="120" y="115"/>
                  </a:cubicBezTo>
                  <a:cubicBezTo>
                    <a:pt x="107" y="139"/>
                    <a:pt x="101" y="149"/>
                    <a:pt x="93" y="158"/>
                  </a:cubicBezTo>
                  <a:cubicBezTo>
                    <a:pt x="85" y="167"/>
                    <a:pt x="76" y="159"/>
                    <a:pt x="69" y="169"/>
                  </a:cubicBezTo>
                  <a:cubicBezTo>
                    <a:pt x="62" y="179"/>
                    <a:pt x="53" y="204"/>
                    <a:pt x="48" y="218"/>
                  </a:cubicBezTo>
                  <a:cubicBezTo>
                    <a:pt x="43" y="232"/>
                    <a:pt x="45" y="246"/>
                    <a:pt x="39" y="254"/>
                  </a:cubicBezTo>
                  <a:cubicBezTo>
                    <a:pt x="33" y="262"/>
                    <a:pt x="19" y="266"/>
                    <a:pt x="13" y="265"/>
                  </a:cubicBezTo>
                  <a:cubicBezTo>
                    <a:pt x="7" y="264"/>
                    <a:pt x="8" y="259"/>
                    <a:pt x="6" y="250"/>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6" name="Freeform 25"/>
            <p:cNvSpPr>
              <a:spLocks/>
            </p:cNvSpPr>
            <p:nvPr/>
          </p:nvSpPr>
          <p:spPr bwMode="auto">
            <a:xfrm>
              <a:off x="3673475" y="3430588"/>
              <a:ext cx="244475" cy="295275"/>
            </a:xfrm>
            <a:custGeom>
              <a:avLst/>
              <a:gdLst>
                <a:gd name="T0" fmla="*/ 2147483647 w 154"/>
                <a:gd name="T1" fmla="*/ 2147483647 h 186"/>
                <a:gd name="T2" fmla="*/ 2147483647 w 154"/>
                <a:gd name="T3" fmla="*/ 2147483647 h 186"/>
                <a:gd name="T4" fmla="*/ 2147483647 w 154"/>
                <a:gd name="T5" fmla="*/ 2147483647 h 186"/>
                <a:gd name="T6" fmla="*/ 2147483647 w 154"/>
                <a:gd name="T7" fmla="*/ 0 h 186"/>
                <a:gd name="T8" fmla="*/ 2147483647 w 154"/>
                <a:gd name="T9" fmla="*/ 2147483647 h 186"/>
                <a:gd name="T10" fmla="*/ 2147483647 w 154"/>
                <a:gd name="T11" fmla="*/ 2147483647 h 186"/>
                <a:gd name="T12" fmla="*/ 2147483647 w 154"/>
                <a:gd name="T13" fmla="*/ 2147483647 h 186"/>
                <a:gd name="T14" fmla="*/ 2147483647 w 154"/>
                <a:gd name="T15" fmla="*/ 2147483647 h 186"/>
                <a:gd name="T16" fmla="*/ 2147483647 w 154"/>
                <a:gd name="T17" fmla="*/ 2147483647 h 186"/>
                <a:gd name="T18" fmla="*/ 2147483647 w 154"/>
                <a:gd name="T19" fmla="*/ 2147483647 h 186"/>
                <a:gd name="T20" fmla="*/ 2147483647 w 154"/>
                <a:gd name="T21" fmla="*/ 2147483647 h 186"/>
                <a:gd name="T22" fmla="*/ 2147483647 w 154"/>
                <a:gd name="T23" fmla="*/ 2147483647 h 186"/>
                <a:gd name="T24" fmla="*/ 2147483647 w 154"/>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4"/>
                <a:gd name="T40" fmla="*/ 0 h 186"/>
                <a:gd name="T41" fmla="*/ 154 w 154"/>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4" h="186">
                  <a:moveTo>
                    <a:pt x="41" y="76"/>
                  </a:moveTo>
                  <a:cubicBezTo>
                    <a:pt x="33" y="69"/>
                    <a:pt x="18" y="60"/>
                    <a:pt x="11" y="51"/>
                  </a:cubicBezTo>
                  <a:cubicBezTo>
                    <a:pt x="4" y="42"/>
                    <a:pt x="0" y="29"/>
                    <a:pt x="2" y="21"/>
                  </a:cubicBezTo>
                  <a:cubicBezTo>
                    <a:pt x="4" y="13"/>
                    <a:pt x="14" y="0"/>
                    <a:pt x="23" y="0"/>
                  </a:cubicBezTo>
                  <a:cubicBezTo>
                    <a:pt x="32" y="0"/>
                    <a:pt x="47" y="8"/>
                    <a:pt x="59" y="19"/>
                  </a:cubicBezTo>
                  <a:cubicBezTo>
                    <a:pt x="71" y="30"/>
                    <a:pt x="83" y="52"/>
                    <a:pt x="97" y="66"/>
                  </a:cubicBezTo>
                  <a:cubicBezTo>
                    <a:pt x="111" y="80"/>
                    <a:pt x="138" y="88"/>
                    <a:pt x="146" y="102"/>
                  </a:cubicBezTo>
                  <a:cubicBezTo>
                    <a:pt x="154" y="116"/>
                    <a:pt x="149" y="137"/>
                    <a:pt x="145" y="151"/>
                  </a:cubicBezTo>
                  <a:cubicBezTo>
                    <a:pt x="141" y="165"/>
                    <a:pt x="133" y="182"/>
                    <a:pt x="122" y="184"/>
                  </a:cubicBezTo>
                  <a:cubicBezTo>
                    <a:pt x="111" y="186"/>
                    <a:pt x="85" y="174"/>
                    <a:pt x="77" y="165"/>
                  </a:cubicBezTo>
                  <a:cubicBezTo>
                    <a:pt x="69" y="156"/>
                    <a:pt x="73" y="139"/>
                    <a:pt x="71" y="127"/>
                  </a:cubicBezTo>
                  <a:cubicBezTo>
                    <a:pt x="69" y="115"/>
                    <a:pt x="67" y="102"/>
                    <a:pt x="62" y="93"/>
                  </a:cubicBezTo>
                  <a:cubicBezTo>
                    <a:pt x="57" y="84"/>
                    <a:pt x="49" y="83"/>
                    <a:pt x="41" y="7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7" name="Freeform 26"/>
            <p:cNvSpPr>
              <a:spLocks/>
            </p:cNvSpPr>
            <p:nvPr/>
          </p:nvSpPr>
          <p:spPr bwMode="auto">
            <a:xfrm>
              <a:off x="2090738" y="4508500"/>
              <a:ext cx="90487" cy="127000"/>
            </a:xfrm>
            <a:custGeom>
              <a:avLst/>
              <a:gdLst>
                <a:gd name="T0" fmla="*/ 2147483647 w 57"/>
                <a:gd name="T1" fmla="*/ 2147483647 h 80"/>
                <a:gd name="T2" fmla="*/ 2147483647 w 57"/>
                <a:gd name="T3" fmla="*/ 2147483647 h 80"/>
                <a:gd name="T4" fmla="*/ 2147483647 w 57"/>
                <a:gd name="T5" fmla="*/ 2147483647 h 80"/>
                <a:gd name="T6" fmla="*/ 2147483647 w 57"/>
                <a:gd name="T7" fmla="*/ 2147483647 h 80"/>
                <a:gd name="T8" fmla="*/ 2147483647 w 57"/>
                <a:gd name="T9" fmla="*/ 2147483647 h 80"/>
                <a:gd name="T10" fmla="*/ 2147483647 w 57"/>
                <a:gd name="T11" fmla="*/ 2147483647 h 80"/>
                <a:gd name="T12" fmla="*/ 2147483647 w 57"/>
                <a:gd name="T13" fmla="*/ 2147483647 h 80"/>
                <a:gd name="T14" fmla="*/ 2147483647 w 57"/>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80"/>
                <a:gd name="T26" fmla="*/ 57 w 5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80">
                  <a:moveTo>
                    <a:pt x="21" y="70"/>
                  </a:moveTo>
                  <a:cubicBezTo>
                    <a:pt x="13" y="65"/>
                    <a:pt x="2" y="54"/>
                    <a:pt x="1" y="45"/>
                  </a:cubicBezTo>
                  <a:cubicBezTo>
                    <a:pt x="0" y="36"/>
                    <a:pt x="10" y="25"/>
                    <a:pt x="13" y="18"/>
                  </a:cubicBezTo>
                  <a:cubicBezTo>
                    <a:pt x="16" y="11"/>
                    <a:pt x="15" y="2"/>
                    <a:pt x="21" y="1"/>
                  </a:cubicBezTo>
                  <a:cubicBezTo>
                    <a:pt x="27" y="0"/>
                    <a:pt x="45" y="2"/>
                    <a:pt x="51" y="9"/>
                  </a:cubicBezTo>
                  <a:cubicBezTo>
                    <a:pt x="57" y="16"/>
                    <a:pt x="57" y="34"/>
                    <a:pt x="57" y="45"/>
                  </a:cubicBezTo>
                  <a:cubicBezTo>
                    <a:pt x="57" y="56"/>
                    <a:pt x="57" y="72"/>
                    <a:pt x="51" y="76"/>
                  </a:cubicBezTo>
                  <a:cubicBezTo>
                    <a:pt x="45" y="80"/>
                    <a:pt x="29" y="75"/>
                    <a:pt x="21" y="70"/>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8" name="Freeform 28"/>
            <p:cNvSpPr>
              <a:spLocks/>
            </p:cNvSpPr>
            <p:nvPr/>
          </p:nvSpPr>
          <p:spPr bwMode="auto">
            <a:xfrm>
              <a:off x="2609850" y="1727200"/>
              <a:ext cx="252413" cy="319088"/>
            </a:xfrm>
            <a:custGeom>
              <a:avLst/>
              <a:gdLst>
                <a:gd name="T0" fmla="*/ 2147483647 w 159"/>
                <a:gd name="T1" fmla="*/ 2147483647 h 201"/>
                <a:gd name="T2" fmla="*/ 2147483647 w 159"/>
                <a:gd name="T3" fmla="*/ 2147483647 h 201"/>
                <a:gd name="T4" fmla="*/ 2147483647 w 159"/>
                <a:gd name="T5" fmla="*/ 2147483647 h 201"/>
                <a:gd name="T6" fmla="*/ 2147483647 w 159"/>
                <a:gd name="T7" fmla="*/ 2147483647 h 201"/>
                <a:gd name="T8" fmla="*/ 2147483647 w 159"/>
                <a:gd name="T9" fmla="*/ 2147483647 h 201"/>
                <a:gd name="T10" fmla="*/ 2147483647 w 159"/>
                <a:gd name="T11" fmla="*/ 2147483647 h 201"/>
                <a:gd name="T12" fmla="*/ 2147483647 w 159"/>
                <a:gd name="T13" fmla="*/ 2147483647 h 201"/>
                <a:gd name="T14" fmla="*/ 2147483647 w 159"/>
                <a:gd name="T15" fmla="*/ 2147483647 h 201"/>
                <a:gd name="T16" fmla="*/ 2147483647 w 159"/>
                <a:gd name="T17" fmla="*/ 2147483647 h 201"/>
                <a:gd name="T18" fmla="*/ 2147483647 w 159"/>
                <a:gd name="T19" fmla="*/ 2147483647 h 201"/>
                <a:gd name="T20" fmla="*/ 2147483647 w 159"/>
                <a:gd name="T21" fmla="*/ 2147483647 h 201"/>
                <a:gd name="T22" fmla="*/ 2147483647 w 159"/>
                <a:gd name="T23" fmla="*/ 2147483647 h 201"/>
                <a:gd name="T24" fmla="*/ 2147483647 w 159"/>
                <a:gd name="T25" fmla="*/ 2147483647 h 201"/>
                <a:gd name="T26" fmla="*/ 2147483647 w 159"/>
                <a:gd name="T27" fmla="*/ 2147483647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201"/>
                <a:gd name="T44" fmla="*/ 159 w 159"/>
                <a:gd name="T45" fmla="*/ 201 h 2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201">
                  <a:moveTo>
                    <a:pt x="49" y="131"/>
                  </a:moveTo>
                  <a:cubicBezTo>
                    <a:pt x="44" y="116"/>
                    <a:pt x="35" y="106"/>
                    <a:pt x="29" y="95"/>
                  </a:cubicBezTo>
                  <a:cubicBezTo>
                    <a:pt x="23" y="84"/>
                    <a:pt x="16" y="79"/>
                    <a:pt x="12" y="66"/>
                  </a:cubicBezTo>
                  <a:cubicBezTo>
                    <a:pt x="8" y="53"/>
                    <a:pt x="0" y="27"/>
                    <a:pt x="6" y="16"/>
                  </a:cubicBezTo>
                  <a:cubicBezTo>
                    <a:pt x="12" y="5"/>
                    <a:pt x="34" y="2"/>
                    <a:pt x="49" y="1"/>
                  </a:cubicBezTo>
                  <a:cubicBezTo>
                    <a:pt x="64" y="0"/>
                    <a:pt x="79" y="5"/>
                    <a:pt x="94" y="11"/>
                  </a:cubicBezTo>
                  <a:cubicBezTo>
                    <a:pt x="109" y="17"/>
                    <a:pt x="128" y="26"/>
                    <a:pt x="138" y="37"/>
                  </a:cubicBezTo>
                  <a:cubicBezTo>
                    <a:pt x="148" y="48"/>
                    <a:pt x="153" y="59"/>
                    <a:pt x="156" y="78"/>
                  </a:cubicBezTo>
                  <a:cubicBezTo>
                    <a:pt x="159" y="97"/>
                    <a:pt x="158" y="131"/>
                    <a:pt x="157" y="150"/>
                  </a:cubicBezTo>
                  <a:cubicBezTo>
                    <a:pt x="156" y="169"/>
                    <a:pt x="157" y="187"/>
                    <a:pt x="149" y="194"/>
                  </a:cubicBezTo>
                  <a:cubicBezTo>
                    <a:pt x="141" y="201"/>
                    <a:pt x="123" y="191"/>
                    <a:pt x="111" y="191"/>
                  </a:cubicBezTo>
                  <a:cubicBezTo>
                    <a:pt x="99" y="191"/>
                    <a:pt x="83" y="197"/>
                    <a:pt x="75" y="196"/>
                  </a:cubicBezTo>
                  <a:cubicBezTo>
                    <a:pt x="67" y="195"/>
                    <a:pt x="65" y="195"/>
                    <a:pt x="61" y="184"/>
                  </a:cubicBezTo>
                  <a:cubicBezTo>
                    <a:pt x="57" y="173"/>
                    <a:pt x="54" y="146"/>
                    <a:pt x="49" y="131"/>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9" name="Freeform 29"/>
            <p:cNvSpPr>
              <a:spLocks/>
            </p:cNvSpPr>
            <p:nvPr/>
          </p:nvSpPr>
          <p:spPr bwMode="auto">
            <a:xfrm>
              <a:off x="2898775" y="1458913"/>
              <a:ext cx="1306513" cy="1928812"/>
            </a:xfrm>
            <a:custGeom>
              <a:avLst/>
              <a:gdLst>
                <a:gd name="T0" fmla="*/ 2147483647 w 823"/>
                <a:gd name="T1" fmla="*/ 2147483647 h 1215"/>
                <a:gd name="T2" fmla="*/ 2147483647 w 823"/>
                <a:gd name="T3" fmla="*/ 2147483647 h 1215"/>
                <a:gd name="T4" fmla="*/ 2147483647 w 823"/>
                <a:gd name="T5" fmla="*/ 2147483647 h 1215"/>
                <a:gd name="T6" fmla="*/ 2147483647 w 823"/>
                <a:gd name="T7" fmla="*/ 2147483647 h 1215"/>
                <a:gd name="T8" fmla="*/ 2147483647 w 823"/>
                <a:gd name="T9" fmla="*/ 2147483647 h 1215"/>
                <a:gd name="T10" fmla="*/ 2147483647 w 823"/>
                <a:gd name="T11" fmla="*/ 2147483647 h 1215"/>
                <a:gd name="T12" fmla="*/ 2147483647 w 823"/>
                <a:gd name="T13" fmla="*/ 2147483647 h 1215"/>
                <a:gd name="T14" fmla="*/ 2147483647 w 823"/>
                <a:gd name="T15" fmla="*/ 2147483647 h 1215"/>
                <a:gd name="T16" fmla="*/ 2147483647 w 823"/>
                <a:gd name="T17" fmla="*/ 2147483647 h 1215"/>
                <a:gd name="T18" fmla="*/ 2147483647 w 823"/>
                <a:gd name="T19" fmla="*/ 2147483647 h 1215"/>
                <a:gd name="T20" fmla="*/ 2147483647 w 823"/>
                <a:gd name="T21" fmla="*/ 2147483647 h 1215"/>
                <a:gd name="T22" fmla="*/ 2147483647 w 823"/>
                <a:gd name="T23" fmla="*/ 2147483647 h 1215"/>
                <a:gd name="T24" fmla="*/ 2147483647 w 823"/>
                <a:gd name="T25" fmla="*/ 2147483647 h 1215"/>
                <a:gd name="T26" fmla="*/ 2147483647 w 823"/>
                <a:gd name="T27" fmla="*/ 2147483647 h 1215"/>
                <a:gd name="T28" fmla="*/ 2147483647 w 823"/>
                <a:gd name="T29" fmla="*/ 2147483647 h 1215"/>
                <a:gd name="T30" fmla="*/ 2147483647 w 823"/>
                <a:gd name="T31" fmla="*/ 2147483647 h 1215"/>
                <a:gd name="T32" fmla="*/ 2147483647 w 823"/>
                <a:gd name="T33" fmla="*/ 2147483647 h 1215"/>
                <a:gd name="T34" fmla="*/ 2147483647 w 823"/>
                <a:gd name="T35" fmla="*/ 2147483647 h 1215"/>
                <a:gd name="T36" fmla="*/ 2147483647 w 823"/>
                <a:gd name="T37" fmla="*/ 2147483647 h 1215"/>
                <a:gd name="T38" fmla="*/ 2147483647 w 823"/>
                <a:gd name="T39" fmla="*/ 2147483647 h 1215"/>
                <a:gd name="T40" fmla="*/ 2147483647 w 823"/>
                <a:gd name="T41" fmla="*/ 2147483647 h 1215"/>
                <a:gd name="T42" fmla="*/ 2147483647 w 823"/>
                <a:gd name="T43" fmla="*/ 2147483647 h 1215"/>
                <a:gd name="T44" fmla="*/ 2147483647 w 823"/>
                <a:gd name="T45" fmla="*/ 2147483647 h 1215"/>
                <a:gd name="T46" fmla="*/ 2147483647 w 823"/>
                <a:gd name="T47" fmla="*/ 2147483647 h 1215"/>
                <a:gd name="T48" fmla="*/ 2147483647 w 823"/>
                <a:gd name="T49" fmla="*/ 2147483647 h 1215"/>
                <a:gd name="T50" fmla="*/ 2147483647 w 823"/>
                <a:gd name="T51" fmla="*/ 2147483647 h 1215"/>
                <a:gd name="T52" fmla="*/ 2147483647 w 823"/>
                <a:gd name="T53" fmla="*/ 2147483647 h 1215"/>
                <a:gd name="T54" fmla="*/ 2147483647 w 823"/>
                <a:gd name="T55" fmla="*/ 2147483647 h 1215"/>
                <a:gd name="T56" fmla="*/ 2147483647 w 823"/>
                <a:gd name="T57" fmla="*/ 2147483647 h 1215"/>
                <a:gd name="T58" fmla="*/ 2147483647 w 823"/>
                <a:gd name="T59" fmla="*/ 2147483647 h 1215"/>
                <a:gd name="T60" fmla="*/ 2147483647 w 823"/>
                <a:gd name="T61" fmla="*/ 2147483647 h 1215"/>
                <a:gd name="T62" fmla="*/ 2147483647 w 823"/>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3"/>
                <a:gd name="T97" fmla="*/ 0 h 1215"/>
                <a:gd name="T98" fmla="*/ 823 w 823"/>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3" h="1215">
                  <a:moveTo>
                    <a:pt x="57" y="272"/>
                  </a:moveTo>
                  <a:cubicBezTo>
                    <a:pt x="56" y="256"/>
                    <a:pt x="55" y="228"/>
                    <a:pt x="52" y="206"/>
                  </a:cubicBezTo>
                  <a:cubicBezTo>
                    <a:pt x="49" y="184"/>
                    <a:pt x="43" y="155"/>
                    <a:pt x="36" y="137"/>
                  </a:cubicBezTo>
                  <a:cubicBezTo>
                    <a:pt x="30" y="119"/>
                    <a:pt x="17" y="107"/>
                    <a:pt x="11" y="94"/>
                  </a:cubicBezTo>
                  <a:cubicBezTo>
                    <a:pt x="6" y="81"/>
                    <a:pt x="0" y="73"/>
                    <a:pt x="7" y="60"/>
                  </a:cubicBezTo>
                  <a:cubicBezTo>
                    <a:pt x="15" y="47"/>
                    <a:pt x="35" y="29"/>
                    <a:pt x="54" y="19"/>
                  </a:cubicBezTo>
                  <a:cubicBezTo>
                    <a:pt x="73" y="9"/>
                    <a:pt x="92" y="0"/>
                    <a:pt x="118" y="0"/>
                  </a:cubicBezTo>
                  <a:cubicBezTo>
                    <a:pt x="144" y="0"/>
                    <a:pt x="186" y="6"/>
                    <a:pt x="209" y="20"/>
                  </a:cubicBezTo>
                  <a:cubicBezTo>
                    <a:pt x="232" y="34"/>
                    <a:pt x="242" y="62"/>
                    <a:pt x="256" y="82"/>
                  </a:cubicBezTo>
                  <a:cubicBezTo>
                    <a:pt x="269" y="102"/>
                    <a:pt x="289" y="121"/>
                    <a:pt x="293" y="140"/>
                  </a:cubicBezTo>
                  <a:cubicBezTo>
                    <a:pt x="297" y="159"/>
                    <a:pt x="283" y="175"/>
                    <a:pt x="281" y="197"/>
                  </a:cubicBezTo>
                  <a:cubicBezTo>
                    <a:pt x="278" y="219"/>
                    <a:pt x="280" y="246"/>
                    <a:pt x="278" y="274"/>
                  </a:cubicBezTo>
                  <a:cubicBezTo>
                    <a:pt x="277" y="302"/>
                    <a:pt x="275" y="344"/>
                    <a:pt x="275" y="367"/>
                  </a:cubicBezTo>
                  <a:cubicBezTo>
                    <a:pt x="275" y="390"/>
                    <a:pt x="272" y="396"/>
                    <a:pt x="276" y="413"/>
                  </a:cubicBezTo>
                  <a:cubicBezTo>
                    <a:pt x="281" y="430"/>
                    <a:pt x="295" y="448"/>
                    <a:pt x="301" y="468"/>
                  </a:cubicBezTo>
                  <a:cubicBezTo>
                    <a:pt x="308" y="488"/>
                    <a:pt x="313" y="517"/>
                    <a:pt x="316" y="533"/>
                  </a:cubicBezTo>
                  <a:cubicBezTo>
                    <a:pt x="319" y="549"/>
                    <a:pt x="307" y="561"/>
                    <a:pt x="318" y="567"/>
                  </a:cubicBezTo>
                  <a:cubicBezTo>
                    <a:pt x="329" y="573"/>
                    <a:pt x="363" y="572"/>
                    <a:pt x="386" y="572"/>
                  </a:cubicBezTo>
                  <a:cubicBezTo>
                    <a:pt x="408" y="572"/>
                    <a:pt x="432" y="564"/>
                    <a:pt x="453" y="566"/>
                  </a:cubicBezTo>
                  <a:cubicBezTo>
                    <a:pt x="474" y="568"/>
                    <a:pt x="499" y="575"/>
                    <a:pt x="510" y="586"/>
                  </a:cubicBezTo>
                  <a:cubicBezTo>
                    <a:pt x="522" y="597"/>
                    <a:pt x="521" y="617"/>
                    <a:pt x="523" y="632"/>
                  </a:cubicBezTo>
                  <a:cubicBezTo>
                    <a:pt x="525" y="647"/>
                    <a:pt x="514" y="662"/>
                    <a:pt x="523" y="674"/>
                  </a:cubicBezTo>
                  <a:cubicBezTo>
                    <a:pt x="531" y="686"/>
                    <a:pt x="558" y="696"/>
                    <a:pt x="573" y="703"/>
                  </a:cubicBezTo>
                  <a:cubicBezTo>
                    <a:pt x="587" y="710"/>
                    <a:pt x="604" y="708"/>
                    <a:pt x="613" y="718"/>
                  </a:cubicBezTo>
                  <a:cubicBezTo>
                    <a:pt x="622" y="728"/>
                    <a:pt x="626" y="745"/>
                    <a:pt x="630" y="761"/>
                  </a:cubicBezTo>
                  <a:cubicBezTo>
                    <a:pt x="634" y="777"/>
                    <a:pt x="629" y="796"/>
                    <a:pt x="635" y="814"/>
                  </a:cubicBezTo>
                  <a:cubicBezTo>
                    <a:pt x="641" y="832"/>
                    <a:pt x="656" y="856"/>
                    <a:pt x="668" y="871"/>
                  </a:cubicBezTo>
                  <a:cubicBezTo>
                    <a:pt x="681" y="886"/>
                    <a:pt x="689" y="893"/>
                    <a:pt x="708" y="902"/>
                  </a:cubicBezTo>
                  <a:cubicBezTo>
                    <a:pt x="726" y="911"/>
                    <a:pt x="766" y="915"/>
                    <a:pt x="780" y="924"/>
                  </a:cubicBezTo>
                  <a:cubicBezTo>
                    <a:pt x="795" y="933"/>
                    <a:pt x="794" y="936"/>
                    <a:pt x="797" y="955"/>
                  </a:cubicBezTo>
                  <a:cubicBezTo>
                    <a:pt x="800" y="974"/>
                    <a:pt x="799" y="1018"/>
                    <a:pt x="800" y="1040"/>
                  </a:cubicBezTo>
                  <a:cubicBezTo>
                    <a:pt x="801" y="1062"/>
                    <a:pt x="802" y="1074"/>
                    <a:pt x="805" y="1088"/>
                  </a:cubicBezTo>
                  <a:cubicBezTo>
                    <a:pt x="808" y="1102"/>
                    <a:pt x="821" y="1113"/>
                    <a:pt x="822" y="1126"/>
                  </a:cubicBezTo>
                  <a:cubicBezTo>
                    <a:pt x="823" y="1139"/>
                    <a:pt x="821" y="1159"/>
                    <a:pt x="813" y="1167"/>
                  </a:cubicBezTo>
                  <a:cubicBezTo>
                    <a:pt x="804" y="1175"/>
                    <a:pt x="773" y="1178"/>
                    <a:pt x="770" y="1172"/>
                  </a:cubicBezTo>
                  <a:cubicBezTo>
                    <a:pt x="767" y="1166"/>
                    <a:pt x="789" y="1144"/>
                    <a:pt x="792" y="1130"/>
                  </a:cubicBezTo>
                  <a:cubicBezTo>
                    <a:pt x="795" y="1116"/>
                    <a:pt x="800" y="1097"/>
                    <a:pt x="792" y="1087"/>
                  </a:cubicBezTo>
                  <a:cubicBezTo>
                    <a:pt x="784" y="1077"/>
                    <a:pt x="763" y="1074"/>
                    <a:pt x="740" y="1068"/>
                  </a:cubicBezTo>
                  <a:cubicBezTo>
                    <a:pt x="717" y="1062"/>
                    <a:pt x="678" y="1056"/>
                    <a:pt x="655" y="1051"/>
                  </a:cubicBezTo>
                  <a:cubicBezTo>
                    <a:pt x="632" y="1046"/>
                    <a:pt x="620" y="1036"/>
                    <a:pt x="605" y="1040"/>
                  </a:cubicBezTo>
                  <a:cubicBezTo>
                    <a:pt x="589" y="1044"/>
                    <a:pt x="580" y="1069"/>
                    <a:pt x="558" y="1076"/>
                  </a:cubicBezTo>
                  <a:cubicBezTo>
                    <a:pt x="536" y="1083"/>
                    <a:pt x="495" y="1072"/>
                    <a:pt x="476" y="1080"/>
                  </a:cubicBezTo>
                  <a:cubicBezTo>
                    <a:pt x="457" y="1088"/>
                    <a:pt x="453" y="1113"/>
                    <a:pt x="442" y="1125"/>
                  </a:cubicBezTo>
                  <a:cubicBezTo>
                    <a:pt x="431" y="1137"/>
                    <a:pt x="421" y="1146"/>
                    <a:pt x="407" y="1151"/>
                  </a:cubicBezTo>
                  <a:cubicBezTo>
                    <a:pt x="393" y="1156"/>
                    <a:pt x="376" y="1150"/>
                    <a:pt x="356" y="1156"/>
                  </a:cubicBezTo>
                  <a:cubicBezTo>
                    <a:pt x="336" y="1162"/>
                    <a:pt x="314" y="1180"/>
                    <a:pt x="289" y="1186"/>
                  </a:cubicBezTo>
                  <a:cubicBezTo>
                    <a:pt x="264" y="1192"/>
                    <a:pt x="223" y="1215"/>
                    <a:pt x="208" y="1191"/>
                  </a:cubicBezTo>
                  <a:cubicBezTo>
                    <a:pt x="193" y="1167"/>
                    <a:pt x="197" y="1070"/>
                    <a:pt x="196" y="1039"/>
                  </a:cubicBezTo>
                  <a:cubicBezTo>
                    <a:pt x="195" y="1008"/>
                    <a:pt x="202" y="1016"/>
                    <a:pt x="202" y="1003"/>
                  </a:cubicBezTo>
                  <a:cubicBezTo>
                    <a:pt x="202" y="990"/>
                    <a:pt x="196" y="973"/>
                    <a:pt x="193" y="962"/>
                  </a:cubicBezTo>
                  <a:cubicBezTo>
                    <a:pt x="190" y="951"/>
                    <a:pt x="182" y="949"/>
                    <a:pt x="181" y="936"/>
                  </a:cubicBezTo>
                  <a:cubicBezTo>
                    <a:pt x="180" y="923"/>
                    <a:pt x="190" y="906"/>
                    <a:pt x="188" y="886"/>
                  </a:cubicBezTo>
                  <a:cubicBezTo>
                    <a:pt x="186" y="866"/>
                    <a:pt x="176" y="837"/>
                    <a:pt x="168" y="816"/>
                  </a:cubicBezTo>
                  <a:cubicBezTo>
                    <a:pt x="161" y="795"/>
                    <a:pt x="151" y="776"/>
                    <a:pt x="143" y="756"/>
                  </a:cubicBezTo>
                  <a:cubicBezTo>
                    <a:pt x="136" y="736"/>
                    <a:pt x="133" y="711"/>
                    <a:pt x="126" y="696"/>
                  </a:cubicBezTo>
                  <a:cubicBezTo>
                    <a:pt x="118" y="681"/>
                    <a:pt x="110" y="676"/>
                    <a:pt x="99" y="663"/>
                  </a:cubicBezTo>
                  <a:cubicBezTo>
                    <a:pt x="87" y="650"/>
                    <a:pt x="69" y="632"/>
                    <a:pt x="59" y="620"/>
                  </a:cubicBezTo>
                  <a:cubicBezTo>
                    <a:pt x="50" y="608"/>
                    <a:pt x="45" y="605"/>
                    <a:pt x="42" y="593"/>
                  </a:cubicBezTo>
                  <a:cubicBezTo>
                    <a:pt x="38" y="581"/>
                    <a:pt x="43" y="561"/>
                    <a:pt x="42" y="545"/>
                  </a:cubicBezTo>
                  <a:cubicBezTo>
                    <a:pt x="41" y="529"/>
                    <a:pt x="38" y="513"/>
                    <a:pt x="36" y="499"/>
                  </a:cubicBezTo>
                  <a:cubicBezTo>
                    <a:pt x="34" y="485"/>
                    <a:pt x="29" y="475"/>
                    <a:pt x="31" y="459"/>
                  </a:cubicBezTo>
                  <a:cubicBezTo>
                    <a:pt x="33" y="443"/>
                    <a:pt x="44" y="421"/>
                    <a:pt x="49" y="403"/>
                  </a:cubicBezTo>
                  <a:cubicBezTo>
                    <a:pt x="54" y="385"/>
                    <a:pt x="61" y="367"/>
                    <a:pt x="63" y="351"/>
                  </a:cubicBezTo>
                  <a:cubicBezTo>
                    <a:pt x="65" y="335"/>
                    <a:pt x="60" y="319"/>
                    <a:pt x="59" y="305"/>
                  </a:cubicBezTo>
                  <a:cubicBezTo>
                    <a:pt x="58" y="291"/>
                    <a:pt x="58" y="288"/>
                    <a:pt x="57" y="2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0" name="Freeform 30"/>
            <p:cNvSpPr>
              <a:spLocks/>
            </p:cNvSpPr>
            <p:nvPr/>
          </p:nvSpPr>
          <p:spPr bwMode="auto">
            <a:xfrm>
              <a:off x="3609975" y="3100388"/>
              <a:ext cx="561975" cy="474662"/>
            </a:xfrm>
            <a:custGeom>
              <a:avLst/>
              <a:gdLst>
                <a:gd name="T0" fmla="*/ 2147483647 w 354"/>
                <a:gd name="T1" fmla="*/ 2147483647 h 299"/>
                <a:gd name="T2" fmla="*/ 2147483647 w 354"/>
                <a:gd name="T3" fmla="*/ 2147483647 h 299"/>
                <a:gd name="T4" fmla="*/ 2147483647 w 354"/>
                <a:gd name="T5" fmla="*/ 2147483647 h 299"/>
                <a:gd name="T6" fmla="*/ 2147483647 w 354"/>
                <a:gd name="T7" fmla="*/ 2147483647 h 299"/>
                <a:gd name="T8" fmla="*/ 2147483647 w 354"/>
                <a:gd name="T9" fmla="*/ 2147483647 h 299"/>
                <a:gd name="T10" fmla="*/ 2147483647 w 354"/>
                <a:gd name="T11" fmla="*/ 2147483647 h 299"/>
                <a:gd name="T12" fmla="*/ 2147483647 w 354"/>
                <a:gd name="T13" fmla="*/ 2147483647 h 299"/>
                <a:gd name="T14" fmla="*/ 2147483647 w 354"/>
                <a:gd name="T15" fmla="*/ 2147483647 h 299"/>
                <a:gd name="T16" fmla="*/ 2147483647 w 354"/>
                <a:gd name="T17" fmla="*/ 2147483647 h 299"/>
                <a:gd name="T18" fmla="*/ 2147483647 w 354"/>
                <a:gd name="T19" fmla="*/ 2147483647 h 299"/>
                <a:gd name="T20" fmla="*/ 2147483647 w 354"/>
                <a:gd name="T21" fmla="*/ 2147483647 h 299"/>
                <a:gd name="T22" fmla="*/ 2147483647 w 354"/>
                <a:gd name="T23" fmla="*/ 2147483647 h 299"/>
                <a:gd name="T24" fmla="*/ 2147483647 w 354"/>
                <a:gd name="T25" fmla="*/ 2147483647 h 299"/>
                <a:gd name="T26" fmla="*/ 2147483647 w 354"/>
                <a:gd name="T27" fmla="*/ 2147483647 h 299"/>
                <a:gd name="T28" fmla="*/ 2147483647 w 354"/>
                <a:gd name="T29" fmla="*/ 2147483647 h 299"/>
                <a:gd name="T30" fmla="*/ 2147483647 w 354"/>
                <a:gd name="T31" fmla="*/ 2147483647 h 299"/>
                <a:gd name="T32" fmla="*/ 2147483647 w 354"/>
                <a:gd name="T33" fmla="*/ 2147483647 h 299"/>
                <a:gd name="T34" fmla="*/ 2147483647 w 354"/>
                <a:gd name="T35" fmla="*/ 2147483647 h 299"/>
                <a:gd name="T36" fmla="*/ 2147483647 w 354"/>
                <a:gd name="T37" fmla="*/ 2147483647 h 299"/>
                <a:gd name="T38" fmla="*/ 2147483647 w 354"/>
                <a:gd name="T39" fmla="*/ 2147483647 h 299"/>
                <a:gd name="T40" fmla="*/ 2147483647 w 354"/>
                <a:gd name="T41" fmla="*/ 2147483647 h 299"/>
                <a:gd name="T42" fmla="*/ 2147483647 w 354"/>
                <a:gd name="T43" fmla="*/ 2147483647 h 299"/>
                <a:gd name="T44" fmla="*/ 2147483647 w 354"/>
                <a:gd name="T45" fmla="*/ 2147483647 h 2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
                <a:gd name="T70" fmla="*/ 0 h 299"/>
                <a:gd name="T71" fmla="*/ 354 w 354"/>
                <a:gd name="T72" fmla="*/ 299 h 2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 h="299">
                  <a:moveTo>
                    <a:pt x="76" y="137"/>
                  </a:moveTo>
                  <a:cubicBezTo>
                    <a:pt x="88" y="142"/>
                    <a:pt x="103" y="139"/>
                    <a:pt x="110" y="149"/>
                  </a:cubicBezTo>
                  <a:cubicBezTo>
                    <a:pt x="117" y="159"/>
                    <a:pt x="113" y="185"/>
                    <a:pt x="118" y="197"/>
                  </a:cubicBezTo>
                  <a:cubicBezTo>
                    <a:pt x="123" y="209"/>
                    <a:pt x="133" y="210"/>
                    <a:pt x="142" y="219"/>
                  </a:cubicBezTo>
                  <a:cubicBezTo>
                    <a:pt x="151" y="228"/>
                    <a:pt x="162" y="242"/>
                    <a:pt x="170" y="253"/>
                  </a:cubicBezTo>
                  <a:cubicBezTo>
                    <a:pt x="178" y="264"/>
                    <a:pt x="184" y="281"/>
                    <a:pt x="192" y="288"/>
                  </a:cubicBezTo>
                  <a:cubicBezTo>
                    <a:pt x="200" y="295"/>
                    <a:pt x="210" y="299"/>
                    <a:pt x="221" y="293"/>
                  </a:cubicBezTo>
                  <a:cubicBezTo>
                    <a:pt x="232" y="287"/>
                    <a:pt x="249" y="266"/>
                    <a:pt x="259" y="252"/>
                  </a:cubicBezTo>
                  <a:cubicBezTo>
                    <a:pt x="269" y="238"/>
                    <a:pt x="276" y="219"/>
                    <a:pt x="281" y="207"/>
                  </a:cubicBezTo>
                  <a:cubicBezTo>
                    <a:pt x="286" y="195"/>
                    <a:pt x="285" y="189"/>
                    <a:pt x="288" y="181"/>
                  </a:cubicBezTo>
                  <a:cubicBezTo>
                    <a:pt x="291" y="173"/>
                    <a:pt x="296" y="168"/>
                    <a:pt x="302" y="161"/>
                  </a:cubicBezTo>
                  <a:cubicBezTo>
                    <a:pt x="308" y="154"/>
                    <a:pt x="317" y="149"/>
                    <a:pt x="324" y="138"/>
                  </a:cubicBezTo>
                  <a:cubicBezTo>
                    <a:pt x="331" y="127"/>
                    <a:pt x="343" y="108"/>
                    <a:pt x="346" y="94"/>
                  </a:cubicBezTo>
                  <a:cubicBezTo>
                    <a:pt x="349" y="80"/>
                    <a:pt x="354" y="63"/>
                    <a:pt x="345" y="53"/>
                  </a:cubicBezTo>
                  <a:cubicBezTo>
                    <a:pt x="336" y="43"/>
                    <a:pt x="315" y="38"/>
                    <a:pt x="293" y="32"/>
                  </a:cubicBezTo>
                  <a:cubicBezTo>
                    <a:pt x="271" y="26"/>
                    <a:pt x="232" y="19"/>
                    <a:pt x="211" y="15"/>
                  </a:cubicBezTo>
                  <a:cubicBezTo>
                    <a:pt x="190" y="11"/>
                    <a:pt x="180" y="0"/>
                    <a:pt x="165" y="5"/>
                  </a:cubicBezTo>
                  <a:cubicBezTo>
                    <a:pt x="150" y="10"/>
                    <a:pt x="138" y="37"/>
                    <a:pt x="118" y="44"/>
                  </a:cubicBezTo>
                  <a:cubicBezTo>
                    <a:pt x="98" y="51"/>
                    <a:pt x="59" y="42"/>
                    <a:pt x="41" y="46"/>
                  </a:cubicBezTo>
                  <a:cubicBezTo>
                    <a:pt x="23" y="50"/>
                    <a:pt x="13" y="59"/>
                    <a:pt x="7" y="68"/>
                  </a:cubicBezTo>
                  <a:cubicBezTo>
                    <a:pt x="1" y="77"/>
                    <a:pt x="0" y="93"/>
                    <a:pt x="5" y="102"/>
                  </a:cubicBezTo>
                  <a:cubicBezTo>
                    <a:pt x="10" y="111"/>
                    <a:pt x="26" y="114"/>
                    <a:pt x="38" y="120"/>
                  </a:cubicBezTo>
                  <a:cubicBezTo>
                    <a:pt x="50" y="126"/>
                    <a:pt x="64" y="132"/>
                    <a:pt x="76" y="137"/>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11" name="Text Box 31"/>
            <p:cNvSpPr txBox="1">
              <a:spLocks noChangeArrowheads="1"/>
            </p:cNvSpPr>
            <p:nvPr/>
          </p:nvSpPr>
          <p:spPr bwMode="auto">
            <a:xfrm>
              <a:off x="3103563" y="4908551"/>
              <a:ext cx="752475" cy="214313"/>
            </a:xfrm>
            <a:prstGeom prst="rect">
              <a:avLst/>
            </a:prstGeom>
            <a:noFill/>
            <a:ln w="9525">
              <a:noFill/>
              <a:miter lim="800000"/>
              <a:headEnd/>
              <a:tailEnd/>
            </a:ln>
          </p:spPr>
          <p:txBody>
            <a:bodyPr>
              <a:prstTxWarp prst="textNoShape">
                <a:avLst/>
              </a:prstTxWarp>
              <a:spAutoFit/>
            </a:bodyPr>
            <a:lstStyle/>
            <a:p>
              <a:r>
                <a:rPr lang="en-US" sz="800" b="1"/>
                <a:t>Palo Duro</a:t>
              </a:r>
            </a:p>
          </p:txBody>
        </p:sp>
        <p:sp>
          <p:nvSpPr>
            <p:cNvPr id="42012" name="Oval 32"/>
            <p:cNvSpPr>
              <a:spLocks noChangeArrowheads="1"/>
            </p:cNvSpPr>
            <p:nvPr/>
          </p:nvSpPr>
          <p:spPr bwMode="auto">
            <a:xfrm>
              <a:off x="3321050" y="2565400"/>
              <a:ext cx="373063" cy="444500"/>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3" name="Oval 33"/>
            <p:cNvSpPr>
              <a:spLocks noChangeArrowheads="1"/>
            </p:cNvSpPr>
            <p:nvPr/>
          </p:nvSpPr>
          <p:spPr bwMode="auto">
            <a:xfrm>
              <a:off x="2933700" y="2041525"/>
              <a:ext cx="274638" cy="287338"/>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4" name="Oval 34"/>
            <p:cNvSpPr>
              <a:spLocks noChangeArrowheads="1"/>
            </p:cNvSpPr>
            <p:nvPr/>
          </p:nvSpPr>
          <p:spPr bwMode="auto">
            <a:xfrm>
              <a:off x="3143250" y="1651000"/>
              <a:ext cx="234950" cy="303213"/>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5" name="Text Box 35"/>
            <p:cNvSpPr txBox="1">
              <a:spLocks noChangeArrowheads="1"/>
            </p:cNvSpPr>
            <p:nvPr/>
          </p:nvSpPr>
          <p:spPr bwMode="auto">
            <a:xfrm>
              <a:off x="3829050" y="4787900"/>
              <a:ext cx="744538" cy="214313"/>
            </a:xfrm>
            <a:prstGeom prst="rect">
              <a:avLst/>
            </a:prstGeom>
            <a:noFill/>
            <a:ln w="9525">
              <a:noFill/>
              <a:miter lim="800000"/>
              <a:headEnd/>
              <a:tailEnd/>
            </a:ln>
          </p:spPr>
          <p:txBody>
            <a:bodyPr wrap="none">
              <a:prstTxWarp prst="textNoShape">
                <a:avLst/>
              </a:prstTxWarp>
              <a:spAutoFit/>
            </a:bodyPr>
            <a:lstStyle/>
            <a:p>
              <a:r>
                <a:rPr lang="en-US" sz="800" b="1"/>
                <a:t>Woodford</a:t>
              </a:r>
            </a:p>
          </p:txBody>
        </p:sp>
        <p:sp>
          <p:nvSpPr>
            <p:cNvPr id="42016" name="Line 39"/>
            <p:cNvSpPr>
              <a:spLocks noChangeShapeType="1"/>
            </p:cNvSpPr>
            <p:nvPr/>
          </p:nvSpPr>
          <p:spPr bwMode="auto">
            <a:xfrm flipV="1">
              <a:off x="2868613" y="5437188"/>
              <a:ext cx="647700" cy="1698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5" name="Rectangle 37"/>
            <p:cNvSpPr>
              <a:spLocks noChangeArrowheads="1"/>
            </p:cNvSpPr>
            <p:nvPr/>
          </p:nvSpPr>
          <p:spPr bwMode="auto">
            <a:xfrm>
              <a:off x="2220913" y="5478463"/>
              <a:ext cx="647700" cy="347662"/>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Avalon</a:t>
              </a:r>
            </a:p>
          </p:txBody>
        </p:sp>
        <p:sp>
          <p:nvSpPr>
            <p:cNvPr id="42018" name="Line 40"/>
            <p:cNvSpPr>
              <a:spLocks noChangeShapeType="1"/>
            </p:cNvSpPr>
            <p:nvPr/>
          </p:nvSpPr>
          <p:spPr bwMode="auto">
            <a:xfrm flipH="1" flipV="1">
              <a:off x="4284663" y="5476875"/>
              <a:ext cx="357187" cy="606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9" name="Rectangle 41"/>
            <p:cNvSpPr>
              <a:spLocks noChangeArrowheads="1"/>
            </p:cNvSpPr>
            <p:nvPr/>
          </p:nvSpPr>
          <p:spPr bwMode="auto">
            <a:xfrm>
              <a:off x="4386263" y="5991225"/>
              <a:ext cx="833437"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Barnett</a:t>
              </a:r>
            </a:p>
            <a:p>
              <a:pPr>
                <a:defRPr/>
              </a:pPr>
              <a:r>
                <a:rPr lang="en-US" sz="800" b="1"/>
                <a:t>24-252 Tcf</a:t>
              </a:r>
            </a:p>
          </p:txBody>
        </p:sp>
        <p:sp>
          <p:nvSpPr>
            <p:cNvPr id="42020" name="Line 42"/>
            <p:cNvSpPr>
              <a:spLocks noChangeShapeType="1"/>
            </p:cNvSpPr>
            <p:nvPr/>
          </p:nvSpPr>
          <p:spPr bwMode="auto">
            <a:xfrm flipH="1" flipV="1">
              <a:off x="4867275" y="5541963"/>
              <a:ext cx="792163" cy="508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1" name="Rectangle 43"/>
            <p:cNvSpPr>
              <a:spLocks noChangeArrowheads="1"/>
            </p:cNvSpPr>
            <p:nvPr/>
          </p:nvSpPr>
          <p:spPr bwMode="auto">
            <a:xfrm>
              <a:off x="5318125" y="5829300"/>
              <a:ext cx="1455738" cy="452438"/>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Haynesville</a:t>
              </a:r>
            </a:p>
            <a:p>
              <a:pPr>
                <a:defRPr/>
              </a:pPr>
              <a:r>
                <a:rPr lang="en-US" sz="800" b="1"/>
                <a:t>(Shreveport/Louisiana)</a:t>
              </a:r>
            </a:p>
            <a:p>
              <a:pPr>
                <a:defRPr/>
              </a:pPr>
              <a:r>
                <a:rPr lang="en-US" sz="800" b="1"/>
                <a:t>29-39 Tcf</a:t>
              </a:r>
            </a:p>
          </p:txBody>
        </p:sp>
        <p:sp>
          <p:nvSpPr>
            <p:cNvPr id="42022" name="Line 44"/>
            <p:cNvSpPr>
              <a:spLocks noChangeShapeType="1"/>
            </p:cNvSpPr>
            <p:nvPr/>
          </p:nvSpPr>
          <p:spPr bwMode="auto">
            <a:xfrm flipH="1" flipV="1">
              <a:off x="4803775" y="4999038"/>
              <a:ext cx="1189038"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3" name="Rectangle 45"/>
            <p:cNvSpPr>
              <a:spLocks noChangeArrowheads="1"/>
            </p:cNvSpPr>
            <p:nvPr/>
          </p:nvSpPr>
          <p:spPr bwMode="auto">
            <a:xfrm>
              <a:off x="5994400" y="5003800"/>
              <a:ext cx="792163"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Fayetteville</a:t>
              </a:r>
            </a:p>
            <a:p>
              <a:pPr>
                <a:defRPr/>
              </a:pPr>
              <a:r>
                <a:rPr lang="en-US" sz="800" b="1"/>
                <a:t>20 Tcf</a:t>
              </a:r>
            </a:p>
          </p:txBody>
        </p:sp>
        <p:sp>
          <p:nvSpPr>
            <p:cNvPr id="42024" name="Text Box 46"/>
            <p:cNvSpPr txBox="1">
              <a:spLocks noChangeArrowheads="1"/>
            </p:cNvSpPr>
            <p:nvPr/>
          </p:nvSpPr>
          <p:spPr bwMode="auto">
            <a:xfrm>
              <a:off x="5057775" y="5362575"/>
              <a:ext cx="809625"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Floyd/</a:t>
              </a:r>
            </a:p>
            <a:p>
              <a:pPr>
                <a:lnSpc>
                  <a:spcPct val="90000"/>
                </a:lnSpc>
              </a:pPr>
              <a:r>
                <a:rPr lang="en-US" sz="800" b="1"/>
                <a:t>Conasauga</a:t>
              </a:r>
            </a:p>
          </p:txBody>
        </p:sp>
        <p:sp>
          <p:nvSpPr>
            <p:cNvPr id="42025" name="Text Box 48"/>
            <p:cNvSpPr txBox="1">
              <a:spLocks noChangeArrowheads="1"/>
            </p:cNvSpPr>
            <p:nvPr/>
          </p:nvSpPr>
          <p:spPr bwMode="auto">
            <a:xfrm>
              <a:off x="3294063" y="3937001"/>
              <a:ext cx="1138237" cy="214313"/>
            </a:xfrm>
            <a:prstGeom prst="rect">
              <a:avLst/>
            </a:prstGeom>
            <a:noFill/>
            <a:ln w="9525">
              <a:noFill/>
              <a:miter lim="800000"/>
              <a:headEnd/>
              <a:tailEnd/>
            </a:ln>
          </p:spPr>
          <p:txBody>
            <a:bodyPr wrap="none">
              <a:prstTxWarp prst="textNoShape">
                <a:avLst/>
              </a:prstTxWarp>
              <a:spAutoFit/>
            </a:bodyPr>
            <a:lstStyle/>
            <a:p>
              <a:r>
                <a:rPr lang="en-US" sz="800" b="1"/>
                <a:t>Niobrara/Mowry</a:t>
              </a:r>
            </a:p>
          </p:txBody>
        </p:sp>
        <p:sp>
          <p:nvSpPr>
            <p:cNvPr id="42026" name="Text Box 49"/>
            <p:cNvSpPr txBox="1">
              <a:spLocks noChangeArrowheads="1"/>
            </p:cNvSpPr>
            <p:nvPr/>
          </p:nvSpPr>
          <p:spPr bwMode="auto">
            <a:xfrm>
              <a:off x="2671763" y="4191000"/>
              <a:ext cx="512762"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Cane </a:t>
              </a:r>
            </a:p>
            <a:p>
              <a:pPr>
                <a:lnSpc>
                  <a:spcPct val="90000"/>
                </a:lnSpc>
              </a:pPr>
              <a:r>
                <a:rPr lang="en-US" sz="800" b="1"/>
                <a:t>Creek</a:t>
              </a:r>
            </a:p>
          </p:txBody>
        </p:sp>
        <p:sp>
          <p:nvSpPr>
            <p:cNvPr id="42027" name="Text Box 50"/>
            <p:cNvSpPr txBox="1">
              <a:spLocks noChangeArrowheads="1"/>
            </p:cNvSpPr>
            <p:nvPr/>
          </p:nvSpPr>
          <p:spPr bwMode="auto">
            <a:xfrm>
              <a:off x="1595438" y="4325937"/>
              <a:ext cx="723900" cy="214313"/>
            </a:xfrm>
            <a:prstGeom prst="rect">
              <a:avLst/>
            </a:prstGeom>
            <a:noFill/>
            <a:ln w="9525">
              <a:noFill/>
              <a:miter lim="800000"/>
              <a:headEnd/>
              <a:tailEnd/>
            </a:ln>
          </p:spPr>
          <p:txBody>
            <a:bodyPr wrap="none">
              <a:prstTxWarp prst="textNoShape">
                <a:avLst/>
              </a:prstTxWarp>
              <a:spAutoFit/>
            </a:bodyPr>
            <a:lstStyle/>
            <a:p>
              <a:r>
                <a:rPr lang="en-US" sz="800" b="1"/>
                <a:t>Monterey</a:t>
              </a:r>
            </a:p>
          </p:txBody>
        </p:sp>
        <p:sp>
          <p:nvSpPr>
            <p:cNvPr id="42028" name="Text Box 52"/>
            <p:cNvSpPr txBox="1">
              <a:spLocks noChangeArrowheads="1"/>
            </p:cNvSpPr>
            <p:nvPr/>
          </p:nvSpPr>
          <p:spPr bwMode="auto">
            <a:xfrm>
              <a:off x="5627688" y="3776664"/>
              <a:ext cx="1046162" cy="214313"/>
            </a:xfrm>
            <a:prstGeom prst="rect">
              <a:avLst/>
            </a:prstGeom>
            <a:noFill/>
            <a:ln w="9525">
              <a:noFill/>
              <a:miter lim="800000"/>
              <a:headEnd/>
              <a:tailEnd/>
            </a:ln>
          </p:spPr>
          <p:txBody>
            <a:bodyPr wrap="none">
              <a:prstTxWarp prst="textNoShape">
                <a:avLst/>
              </a:prstTxWarp>
              <a:spAutoFit/>
            </a:bodyPr>
            <a:lstStyle/>
            <a:p>
              <a:r>
                <a:rPr lang="en-US" sz="800" b="1"/>
                <a:t>Michigan Basin</a:t>
              </a:r>
            </a:p>
          </p:txBody>
        </p:sp>
        <p:sp>
          <p:nvSpPr>
            <p:cNvPr id="42029" name="Text Box 53"/>
            <p:cNvSpPr txBox="1">
              <a:spLocks noChangeArrowheads="1"/>
            </p:cNvSpPr>
            <p:nvPr/>
          </p:nvSpPr>
          <p:spPr bwMode="auto">
            <a:xfrm>
              <a:off x="6032499" y="3268663"/>
              <a:ext cx="51117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Utica </a:t>
              </a:r>
            </a:p>
            <a:p>
              <a:pPr>
                <a:lnSpc>
                  <a:spcPct val="90000"/>
                </a:lnSpc>
              </a:pPr>
              <a:r>
                <a:rPr lang="en-US" sz="800" b="1"/>
                <a:t>Shale</a:t>
              </a:r>
            </a:p>
          </p:txBody>
        </p:sp>
        <p:sp>
          <p:nvSpPr>
            <p:cNvPr id="42030" name="Freeform 55"/>
            <p:cNvSpPr>
              <a:spLocks/>
            </p:cNvSpPr>
            <p:nvPr/>
          </p:nvSpPr>
          <p:spPr bwMode="auto">
            <a:xfrm>
              <a:off x="7216775" y="3251200"/>
              <a:ext cx="190500" cy="90488"/>
            </a:xfrm>
            <a:custGeom>
              <a:avLst/>
              <a:gdLst>
                <a:gd name="T0" fmla="*/ 0 w 120"/>
                <a:gd name="T1" fmla="*/ 2147483647 h 57"/>
                <a:gd name="T2" fmla="*/ 2147483647 w 120"/>
                <a:gd name="T3" fmla="*/ 0 h 57"/>
                <a:gd name="T4" fmla="*/ 2147483647 w 120"/>
                <a:gd name="T5" fmla="*/ 2147483647 h 57"/>
                <a:gd name="T6" fmla="*/ 2147483647 w 120"/>
                <a:gd name="T7" fmla="*/ 2147483647 h 57"/>
                <a:gd name="T8" fmla="*/ 2147483647 w 120"/>
                <a:gd name="T9" fmla="*/ 2147483647 h 57"/>
                <a:gd name="T10" fmla="*/ 2147483647 w 120"/>
                <a:gd name="T11" fmla="*/ 2147483647 h 57"/>
                <a:gd name="T12" fmla="*/ 2147483647 w 120"/>
                <a:gd name="T13" fmla="*/ 2147483647 h 57"/>
                <a:gd name="T14" fmla="*/ 2147483647 w 120"/>
                <a:gd name="T15" fmla="*/ 2147483647 h 57"/>
                <a:gd name="T16" fmla="*/ 2147483647 w 120"/>
                <a:gd name="T17" fmla="*/ 2147483647 h 57"/>
                <a:gd name="T18" fmla="*/ 2147483647 w 120"/>
                <a:gd name="T19" fmla="*/ 2147483647 h 57"/>
                <a:gd name="T20" fmla="*/ 2147483647 w 120"/>
                <a:gd name="T21" fmla="*/ 2147483647 h 57"/>
                <a:gd name="T22" fmla="*/ 2147483647 w 120"/>
                <a:gd name="T23" fmla="*/ 2147483647 h 57"/>
                <a:gd name="T24" fmla="*/ 2147483647 w 120"/>
                <a:gd name="T25" fmla="*/ 2147483647 h 57"/>
                <a:gd name="T26" fmla="*/ 2147483647 w 120"/>
                <a:gd name="T27" fmla="*/ 2147483647 h 57"/>
                <a:gd name="T28" fmla="*/ 2147483647 w 120"/>
                <a:gd name="T29" fmla="*/ 2147483647 h 57"/>
                <a:gd name="T30" fmla="*/ 2147483647 w 120"/>
                <a:gd name="T31" fmla="*/ 2147483647 h 57"/>
                <a:gd name="T32" fmla="*/ 2147483647 w 120"/>
                <a:gd name="T33" fmla="*/ 2147483647 h 57"/>
                <a:gd name="T34" fmla="*/ 2147483647 w 120"/>
                <a:gd name="T35" fmla="*/ 2147483647 h 57"/>
                <a:gd name="T36" fmla="*/ 2147483647 w 120"/>
                <a:gd name="T37" fmla="*/ 2147483647 h 57"/>
                <a:gd name="T38" fmla="*/ 0 w 120"/>
                <a:gd name="T39" fmla="*/ 2147483647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57"/>
                <a:gd name="T62" fmla="*/ 120 w 120"/>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57">
                  <a:moveTo>
                    <a:pt x="0" y="25"/>
                  </a:moveTo>
                  <a:lnTo>
                    <a:pt x="11" y="0"/>
                  </a:lnTo>
                  <a:lnTo>
                    <a:pt x="14" y="19"/>
                  </a:lnTo>
                  <a:lnTo>
                    <a:pt x="30" y="40"/>
                  </a:lnTo>
                  <a:lnTo>
                    <a:pt x="44" y="30"/>
                  </a:lnTo>
                  <a:lnTo>
                    <a:pt x="68" y="31"/>
                  </a:lnTo>
                  <a:lnTo>
                    <a:pt x="80" y="28"/>
                  </a:lnTo>
                  <a:lnTo>
                    <a:pt x="102" y="13"/>
                  </a:lnTo>
                  <a:lnTo>
                    <a:pt x="120" y="15"/>
                  </a:lnTo>
                  <a:lnTo>
                    <a:pt x="108" y="28"/>
                  </a:lnTo>
                  <a:lnTo>
                    <a:pt x="108" y="51"/>
                  </a:lnTo>
                  <a:lnTo>
                    <a:pt x="93" y="57"/>
                  </a:lnTo>
                  <a:lnTo>
                    <a:pt x="80" y="42"/>
                  </a:lnTo>
                  <a:lnTo>
                    <a:pt x="72" y="52"/>
                  </a:lnTo>
                  <a:lnTo>
                    <a:pt x="48" y="54"/>
                  </a:lnTo>
                  <a:lnTo>
                    <a:pt x="33" y="46"/>
                  </a:lnTo>
                  <a:lnTo>
                    <a:pt x="21" y="51"/>
                  </a:lnTo>
                  <a:lnTo>
                    <a:pt x="15" y="37"/>
                  </a:lnTo>
                  <a:lnTo>
                    <a:pt x="5" y="37"/>
                  </a:lnTo>
                  <a:lnTo>
                    <a:pt x="0" y="25"/>
                  </a:lnTo>
                  <a:close/>
                </a:path>
              </a:pathLst>
            </a:custGeom>
            <a:solidFill>
              <a:srgbClr val="ABAD7A"/>
            </a:solidFill>
            <a:ln w="3175">
              <a:solidFill>
                <a:schemeClr val="bg1"/>
              </a:solidFill>
              <a:round/>
              <a:headEnd/>
              <a:tailEnd/>
            </a:ln>
          </p:spPr>
          <p:txBody>
            <a:bodyPr>
              <a:prstTxWarp prst="textNoShape">
                <a:avLst/>
              </a:prstTxWarp>
            </a:bodyPr>
            <a:lstStyle/>
            <a:p>
              <a:endParaRPr lang="en-US"/>
            </a:p>
          </p:txBody>
        </p:sp>
        <p:sp>
          <p:nvSpPr>
            <p:cNvPr id="42031" name="Freeform 56"/>
            <p:cNvSpPr>
              <a:spLocks/>
            </p:cNvSpPr>
            <p:nvPr/>
          </p:nvSpPr>
          <p:spPr bwMode="auto">
            <a:xfrm>
              <a:off x="7323138" y="3365500"/>
              <a:ext cx="60325" cy="82550"/>
            </a:xfrm>
            <a:custGeom>
              <a:avLst/>
              <a:gdLst>
                <a:gd name="T0" fmla="*/ 2147483647 w 38"/>
                <a:gd name="T1" fmla="*/ 2147483647 h 52"/>
                <a:gd name="T2" fmla="*/ 2147483647 w 38"/>
                <a:gd name="T3" fmla="*/ 2147483647 h 52"/>
                <a:gd name="T4" fmla="*/ 2147483647 w 38"/>
                <a:gd name="T5" fmla="*/ 2147483647 h 52"/>
                <a:gd name="T6" fmla="*/ 2147483647 w 38"/>
                <a:gd name="T7" fmla="*/ 2147483647 h 52"/>
                <a:gd name="T8" fmla="*/ 2147483647 w 38"/>
                <a:gd name="T9" fmla="*/ 2147483647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1" y="46"/>
                  </a:moveTo>
                  <a:cubicBezTo>
                    <a:pt x="2" y="40"/>
                    <a:pt x="11" y="14"/>
                    <a:pt x="17" y="7"/>
                  </a:cubicBezTo>
                  <a:cubicBezTo>
                    <a:pt x="23" y="0"/>
                    <a:pt x="38" y="1"/>
                    <a:pt x="37" y="7"/>
                  </a:cubicBezTo>
                  <a:cubicBezTo>
                    <a:pt x="36" y="13"/>
                    <a:pt x="20" y="38"/>
                    <a:pt x="14" y="45"/>
                  </a:cubicBezTo>
                  <a:cubicBezTo>
                    <a:pt x="8" y="52"/>
                    <a:pt x="0" y="52"/>
                    <a:pt x="1" y="4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32" name="Text Box 54"/>
            <p:cNvSpPr txBox="1">
              <a:spLocks noChangeArrowheads="1"/>
            </p:cNvSpPr>
            <p:nvPr/>
          </p:nvSpPr>
          <p:spPr bwMode="auto">
            <a:xfrm>
              <a:off x="6940551" y="3090863"/>
              <a:ext cx="88582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Horton Bluff</a:t>
              </a:r>
            </a:p>
            <a:p>
              <a:pPr>
                <a:lnSpc>
                  <a:spcPct val="90000"/>
                </a:lnSpc>
              </a:pPr>
              <a:r>
                <a:rPr lang="en-US" sz="800" b="1"/>
                <a:t>Formation</a:t>
              </a:r>
            </a:p>
          </p:txBody>
        </p:sp>
        <p:sp>
          <p:nvSpPr>
            <p:cNvPr id="42033" name="Line 57"/>
            <p:cNvSpPr>
              <a:spLocks noChangeShapeType="1"/>
            </p:cNvSpPr>
            <p:nvPr/>
          </p:nvSpPr>
          <p:spPr bwMode="auto">
            <a:xfrm>
              <a:off x="4932363" y="3668713"/>
              <a:ext cx="333375" cy="6413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6" name="Rectangle 58"/>
            <p:cNvSpPr>
              <a:spLocks noChangeArrowheads="1"/>
            </p:cNvSpPr>
            <p:nvPr/>
          </p:nvSpPr>
          <p:spPr bwMode="auto">
            <a:xfrm>
              <a:off x="4367213" y="3368675"/>
              <a:ext cx="792162"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New Albany</a:t>
              </a:r>
            </a:p>
            <a:p>
              <a:pPr>
                <a:defRPr/>
              </a:pPr>
              <a:r>
                <a:rPr lang="en-US" sz="800" b="1"/>
                <a:t>86-160 Tcf</a:t>
              </a:r>
            </a:p>
          </p:txBody>
        </p:sp>
        <p:sp>
          <p:nvSpPr>
            <p:cNvPr id="42035" name="Line 59"/>
            <p:cNvSpPr>
              <a:spLocks noChangeShapeType="1"/>
            </p:cNvSpPr>
            <p:nvPr/>
          </p:nvSpPr>
          <p:spPr bwMode="auto">
            <a:xfrm flipH="1" flipV="1">
              <a:off x="6227763" y="4448175"/>
              <a:ext cx="785812" cy="96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8" name="Rectangle 60"/>
            <p:cNvSpPr>
              <a:spLocks noChangeArrowheads="1"/>
            </p:cNvSpPr>
            <p:nvPr/>
          </p:nvSpPr>
          <p:spPr bwMode="auto">
            <a:xfrm>
              <a:off x="6705600" y="4389438"/>
              <a:ext cx="881063" cy="330200"/>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Marcellus</a:t>
              </a:r>
            </a:p>
            <a:p>
              <a:pPr>
                <a:defRPr/>
              </a:pPr>
              <a:r>
                <a:rPr lang="en-US" sz="800" b="1"/>
                <a:t>225-520 Tcf</a:t>
              </a:r>
            </a:p>
          </p:txBody>
        </p:sp>
        <p:sp>
          <p:nvSpPr>
            <p:cNvPr id="42037" name="Line 61"/>
            <p:cNvSpPr>
              <a:spLocks noChangeShapeType="1"/>
            </p:cNvSpPr>
            <p:nvPr/>
          </p:nvSpPr>
          <p:spPr bwMode="auto">
            <a:xfrm>
              <a:off x="5386388" y="3094038"/>
              <a:ext cx="195262" cy="6905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0" name="Rectangle 62"/>
            <p:cNvSpPr>
              <a:spLocks noChangeArrowheads="1"/>
            </p:cNvSpPr>
            <p:nvPr/>
          </p:nvSpPr>
          <p:spPr bwMode="auto">
            <a:xfrm>
              <a:off x="4924425" y="2801938"/>
              <a:ext cx="833438"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Antrim</a:t>
              </a:r>
            </a:p>
            <a:p>
              <a:pPr>
                <a:defRPr/>
              </a:pPr>
              <a:r>
                <a:rPr lang="en-US" sz="800" b="1"/>
                <a:t>35-160 Tcf</a:t>
              </a:r>
            </a:p>
          </p:txBody>
        </p:sp>
        <p:sp>
          <p:nvSpPr>
            <p:cNvPr id="42039" name="Line 63"/>
            <p:cNvSpPr>
              <a:spLocks noChangeShapeType="1"/>
            </p:cNvSpPr>
            <p:nvPr/>
          </p:nvSpPr>
          <p:spPr bwMode="auto">
            <a:xfrm>
              <a:off x="1778000" y="4103688"/>
              <a:ext cx="1350963" cy="5175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2" name="Rectangle 64"/>
            <p:cNvSpPr>
              <a:spLocks noChangeArrowheads="1"/>
            </p:cNvSpPr>
            <p:nvPr/>
          </p:nvSpPr>
          <p:spPr bwMode="auto">
            <a:xfrm>
              <a:off x="636588" y="3924300"/>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Lewis/Mancos</a:t>
              </a:r>
            </a:p>
            <a:p>
              <a:pPr>
                <a:defRPr/>
              </a:pPr>
              <a:r>
                <a:rPr lang="en-US" sz="800" b="1"/>
                <a:t>97 Tcf</a:t>
              </a:r>
            </a:p>
          </p:txBody>
        </p:sp>
        <p:sp>
          <p:nvSpPr>
            <p:cNvPr id="42041" name="Line 65"/>
            <p:cNvSpPr>
              <a:spLocks noChangeShapeType="1"/>
            </p:cNvSpPr>
            <p:nvPr/>
          </p:nvSpPr>
          <p:spPr bwMode="auto">
            <a:xfrm>
              <a:off x="1736725" y="3471863"/>
              <a:ext cx="1360488" cy="608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4" name="Rectangle 66"/>
            <p:cNvSpPr>
              <a:spLocks noChangeArrowheads="1"/>
            </p:cNvSpPr>
            <p:nvPr/>
          </p:nvSpPr>
          <p:spPr bwMode="auto">
            <a:xfrm>
              <a:off x="636588" y="3260725"/>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Green River</a:t>
              </a:r>
            </a:p>
            <a:p>
              <a:pPr>
                <a:defRPr/>
              </a:pPr>
              <a:r>
                <a:rPr lang="en-US" sz="800" b="1"/>
                <a:t>1.3-2 Trillion Bbl</a:t>
              </a:r>
            </a:p>
          </p:txBody>
        </p:sp>
        <p:sp>
          <p:nvSpPr>
            <p:cNvPr id="42043" name="Text Box 67"/>
            <p:cNvSpPr txBox="1">
              <a:spLocks noChangeArrowheads="1"/>
            </p:cNvSpPr>
            <p:nvPr/>
          </p:nvSpPr>
          <p:spPr bwMode="auto">
            <a:xfrm>
              <a:off x="3125787" y="3508376"/>
              <a:ext cx="693737" cy="214313"/>
            </a:xfrm>
            <a:prstGeom prst="rect">
              <a:avLst/>
            </a:prstGeom>
            <a:noFill/>
            <a:ln w="9525">
              <a:noFill/>
              <a:miter lim="800000"/>
              <a:headEnd/>
              <a:tailEnd/>
            </a:ln>
          </p:spPr>
          <p:txBody>
            <a:bodyPr wrap="none">
              <a:prstTxWarp prst="textNoShape">
                <a:avLst/>
              </a:prstTxWarp>
              <a:spAutoFit/>
            </a:bodyPr>
            <a:lstStyle/>
            <a:p>
              <a:r>
                <a:rPr lang="en-US" sz="800" b="1"/>
                <a:t>Gammon</a:t>
              </a:r>
            </a:p>
          </p:txBody>
        </p:sp>
        <p:sp>
          <p:nvSpPr>
            <p:cNvPr id="42044" name="Line 68"/>
            <p:cNvSpPr>
              <a:spLocks noChangeShapeType="1"/>
            </p:cNvSpPr>
            <p:nvPr/>
          </p:nvSpPr>
          <p:spPr bwMode="auto">
            <a:xfrm>
              <a:off x="2068513" y="2447925"/>
              <a:ext cx="1223962" cy="350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7" name="Rectangle 69"/>
            <p:cNvSpPr>
              <a:spLocks noChangeArrowheads="1"/>
            </p:cNvSpPr>
            <p:nvPr/>
          </p:nvSpPr>
          <p:spPr bwMode="auto">
            <a:xfrm>
              <a:off x="1195388" y="2300288"/>
              <a:ext cx="1060450"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Colorado Group</a:t>
              </a:r>
            </a:p>
            <a:p>
              <a:pPr>
                <a:defRPr/>
              </a:pPr>
              <a:r>
                <a:rPr lang="en-US" sz="800" b="1"/>
                <a:t>&gt;300 Tcf</a:t>
              </a:r>
            </a:p>
          </p:txBody>
        </p:sp>
        <p:sp>
          <p:nvSpPr>
            <p:cNvPr id="42046" name="Line 70"/>
            <p:cNvSpPr>
              <a:spLocks noChangeShapeType="1"/>
            </p:cNvSpPr>
            <p:nvPr/>
          </p:nvSpPr>
          <p:spPr bwMode="auto">
            <a:xfrm>
              <a:off x="1939925" y="2836863"/>
              <a:ext cx="1724025" cy="481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9" name="Rectangle 71"/>
            <p:cNvSpPr>
              <a:spLocks noChangeArrowheads="1"/>
            </p:cNvSpPr>
            <p:nvPr/>
          </p:nvSpPr>
          <p:spPr bwMode="auto">
            <a:xfrm>
              <a:off x="1220788" y="2735263"/>
              <a:ext cx="1035050" cy="347662"/>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Bakken</a:t>
              </a:r>
            </a:p>
            <a:p>
              <a:pPr>
                <a:defRPr/>
              </a:pPr>
              <a:r>
                <a:rPr lang="en-US" sz="800" b="1"/>
                <a:t>3.65 Billion Bbl</a:t>
              </a:r>
            </a:p>
          </p:txBody>
        </p:sp>
        <p:sp>
          <p:nvSpPr>
            <p:cNvPr id="42048" name="Line 72"/>
            <p:cNvSpPr>
              <a:spLocks noChangeShapeType="1"/>
            </p:cNvSpPr>
            <p:nvPr/>
          </p:nvSpPr>
          <p:spPr bwMode="auto">
            <a:xfrm>
              <a:off x="1736725" y="1898650"/>
              <a:ext cx="1200150" cy="2936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1" name="Rectangle 73"/>
            <p:cNvSpPr>
              <a:spLocks noChangeArrowheads="1"/>
            </p:cNvSpPr>
            <p:nvPr/>
          </p:nvSpPr>
          <p:spPr bwMode="auto">
            <a:xfrm>
              <a:off x="896938" y="1822450"/>
              <a:ext cx="1358900"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Montney Deep Basin</a:t>
              </a:r>
            </a:p>
            <a:p>
              <a:pPr>
                <a:defRPr/>
              </a:pPr>
              <a:r>
                <a:rPr lang="en-US" sz="800" b="1"/>
                <a:t>&gt;250 Tcf</a:t>
              </a:r>
            </a:p>
          </p:txBody>
        </p:sp>
        <p:sp>
          <p:nvSpPr>
            <p:cNvPr id="42050" name="Line 74"/>
            <p:cNvSpPr>
              <a:spLocks noChangeShapeType="1"/>
            </p:cNvSpPr>
            <p:nvPr/>
          </p:nvSpPr>
          <p:spPr bwMode="auto">
            <a:xfrm>
              <a:off x="1962150" y="1436688"/>
              <a:ext cx="1200150" cy="29368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3" name="Rectangle 75"/>
            <p:cNvSpPr>
              <a:spLocks noChangeArrowheads="1"/>
            </p:cNvSpPr>
            <p:nvPr/>
          </p:nvSpPr>
          <p:spPr bwMode="auto">
            <a:xfrm>
              <a:off x="896938" y="1263650"/>
              <a:ext cx="1358900" cy="4032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Horn River Basin/</a:t>
              </a:r>
            </a:p>
            <a:p>
              <a:pPr>
                <a:defRPr/>
              </a:pPr>
              <a:r>
                <a:rPr lang="en-US" sz="800" b="1"/>
                <a:t>Cordova Embayment</a:t>
              </a:r>
            </a:p>
            <a:p>
              <a:pPr>
                <a:defRPr/>
              </a:pPr>
              <a:r>
                <a:rPr lang="en-US" sz="800" b="1"/>
                <a:t>&gt;700 Tcf</a:t>
              </a:r>
            </a:p>
          </p:txBody>
        </p:sp>
        <p:sp>
          <p:nvSpPr>
            <p:cNvPr id="42052" name="Line 77"/>
            <p:cNvSpPr>
              <a:spLocks noChangeShapeType="1"/>
            </p:cNvSpPr>
            <p:nvPr/>
          </p:nvSpPr>
          <p:spPr bwMode="auto">
            <a:xfrm>
              <a:off x="7512050" y="5891213"/>
              <a:ext cx="955675" cy="0"/>
            </a:xfrm>
            <a:prstGeom prst="line">
              <a:avLst/>
            </a:prstGeom>
            <a:noFill/>
            <a:ln w="28575">
              <a:solidFill>
                <a:srgbClr val="333333"/>
              </a:solidFill>
              <a:round/>
              <a:headEnd/>
              <a:tailEnd/>
            </a:ln>
          </p:spPr>
          <p:txBody>
            <a:bodyPr>
              <a:prstTxWarp prst="textNoShape">
                <a:avLst/>
              </a:prstTxWarp>
            </a:bodyPr>
            <a:lstStyle/>
            <a:p>
              <a:endParaRPr lang="en-US"/>
            </a:p>
          </p:txBody>
        </p:sp>
        <p:sp>
          <p:nvSpPr>
            <p:cNvPr id="42053" name="Text Box 78"/>
            <p:cNvSpPr txBox="1">
              <a:spLocks noChangeArrowheads="1"/>
            </p:cNvSpPr>
            <p:nvPr/>
          </p:nvSpPr>
          <p:spPr bwMode="auto">
            <a:xfrm>
              <a:off x="7410450" y="5688012"/>
              <a:ext cx="25717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0</a:t>
              </a:r>
            </a:p>
          </p:txBody>
        </p:sp>
        <p:sp>
          <p:nvSpPr>
            <p:cNvPr id="42054" name="Text Box 79"/>
            <p:cNvSpPr txBox="1">
              <a:spLocks noChangeArrowheads="1"/>
            </p:cNvSpPr>
            <p:nvPr/>
          </p:nvSpPr>
          <p:spPr bwMode="auto">
            <a:xfrm>
              <a:off x="8251825" y="5688012"/>
              <a:ext cx="40322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600</a:t>
              </a:r>
            </a:p>
          </p:txBody>
        </p:sp>
        <p:sp>
          <p:nvSpPr>
            <p:cNvPr id="42055" name="Text Box 80"/>
            <p:cNvSpPr txBox="1">
              <a:spLocks noChangeArrowheads="1"/>
            </p:cNvSpPr>
            <p:nvPr/>
          </p:nvSpPr>
          <p:spPr bwMode="auto">
            <a:xfrm>
              <a:off x="7705725" y="5875338"/>
              <a:ext cx="542924"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MILES</a:t>
              </a:r>
            </a:p>
          </p:txBody>
        </p:sp>
        <p:sp>
          <p:nvSpPr>
            <p:cNvPr id="42056" name="Line 82"/>
            <p:cNvSpPr>
              <a:spLocks noChangeShapeType="1"/>
            </p:cNvSpPr>
            <p:nvPr/>
          </p:nvSpPr>
          <p:spPr bwMode="auto">
            <a:xfrm flipV="1">
              <a:off x="3484563" y="5943600"/>
              <a:ext cx="504825" cy="230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9" name="Rectangle 81"/>
            <p:cNvSpPr>
              <a:spLocks noChangeArrowheads="1"/>
            </p:cNvSpPr>
            <p:nvPr/>
          </p:nvSpPr>
          <p:spPr bwMode="auto">
            <a:xfrm>
              <a:off x="2611438" y="6003925"/>
              <a:ext cx="898525"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Eagle Ford</a:t>
              </a:r>
            </a:p>
            <a:p>
              <a:pPr>
                <a:defRPr/>
              </a:pPr>
              <a:r>
                <a:rPr lang="en-US" sz="800" b="1"/>
                <a:t>25-100+ Tcfe</a:t>
              </a:r>
            </a:p>
          </p:txBody>
        </p:sp>
        <p:sp>
          <p:nvSpPr>
            <p:cNvPr id="42058" name="Freeform 84"/>
            <p:cNvSpPr>
              <a:spLocks/>
            </p:cNvSpPr>
            <p:nvPr/>
          </p:nvSpPr>
          <p:spPr bwMode="auto">
            <a:xfrm>
              <a:off x="3630613" y="3671888"/>
              <a:ext cx="160337" cy="312737"/>
            </a:xfrm>
            <a:custGeom>
              <a:avLst/>
              <a:gdLst>
                <a:gd name="T0" fmla="*/ 2147483647 w 101"/>
                <a:gd name="T1" fmla="*/ 2147483647 h 197"/>
                <a:gd name="T2" fmla="*/ 2147483647 w 101"/>
                <a:gd name="T3" fmla="*/ 2147483647 h 197"/>
                <a:gd name="T4" fmla="*/ 2147483647 w 101"/>
                <a:gd name="T5" fmla="*/ 2147483647 h 197"/>
                <a:gd name="T6" fmla="*/ 2147483647 w 101"/>
                <a:gd name="T7" fmla="*/ 2147483647 h 197"/>
                <a:gd name="T8" fmla="*/ 2147483647 w 101"/>
                <a:gd name="T9" fmla="*/ 2147483647 h 197"/>
                <a:gd name="T10" fmla="*/ 2147483647 w 101"/>
                <a:gd name="T11" fmla="*/ 2147483647 h 197"/>
                <a:gd name="T12" fmla="*/ 2147483647 w 101"/>
                <a:gd name="T13" fmla="*/ 2147483647 h 197"/>
                <a:gd name="T14" fmla="*/ 2147483647 w 101"/>
                <a:gd name="T15" fmla="*/ 2147483647 h 197"/>
                <a:gd name="T16" fmla="*/ 2147483647 w 101"/>
                <a:gd name="T17" fmla="*/ 214748364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97"/>
                <a:gd name="T29" fmla="*/ 101 w 101"/>
                <a:gd name="T30" fmla="*/ 197 h 1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97">
                  <a:moveTo>
                    <a:pt x="37" y="6"/>
                  </a:moveTo>
                  <a:cubicBezTo>
                    <a:pt x="30" y="12"/>
                    <a:pt x="37" y="37"/>
                    <a:pt x="32" y="52"/>
                  </a:cubicBezTo>
                  <a:cubicBezTo>
                    <a:pt x="27" y="67"/>
                    <a:pt x="12" y="81"/>
                    <a:pt x="7" y="98"/>
                  </a:cubicBezTo>
                  <a:cubicBezTo>
                    <a:pt x="2" y="115"/>
                    <a:pt x="0" y="138"/>
                    <a:pt x="2" y="154"/>
                  </a:cubicBezTo>
                  <a:cubicBezTo>
                    <a:pt x="4" y="170"/>
                    <a:pt x="8" y="193"/>
                    <a:pt x="22" y="195"/>
                  </a:cubicBezTo>
                  <a:cubicBezTo>
                    <a:pt x="36" y="197"/>
                    <a:pt x="75" y="188"/>
                    <a:pt x="88" y="169"/>
                  </a:cubicBezTo>
                  <a:cubicBezTo>
                    <a:pt x="101" y="150"/>
                    <a:pt x="101" y="108"/>
                    <a:pt x="99" y="83"/>
                  </a:cubicBezTo>
                  <a:cubicBezTo>
                    <a:pt x="97" y="58"/>
                    <a:pt x="83" y="28"/>
                    <a:pt x="73" y="16"/>
                  </a:cubicBezTo>
                  <a:cubicBezTo>
                    <a:pt x="63" y="4"/>
                    <a:pt x="44" y="0"/>
                    <a:pt x="37" y="6"/>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59" name="Oval 87"/>
            <p:cNvSpPr>
              <a:spLocks noChangeArrowheads="1"/>
            </p:cNvSpPr>
            <p:nvPr/>
          </p:nvSpPr>
          <p:spPr bwMode="auto">
            <a:xfrm>
              <a:off x="412750" y="5730875"/>
              <a:ext cx="193675" cy="104775"/>
            </a:xfrm>
            <a:prstGeom prst="ellipse">
              <a:avLst/>
            </a:pr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60" name="Oval 88"/>
            <p:cNvSpPr>
              <a:spLocks noChangeArrowheads="1"/>
            </p:cNvSpPr>
            <p:nvPr/>
          </p:nvSpPr>
          <p:spPr bwMode="auto">
            <a:xfrm>
              <a:off x="412750" y="5940425"/>
              <a:ext cx="193675" cy="104775"/>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61" name="Text Box 89"/>
            <p:cNvSpPr txBox="1">
              <a:spLocks noChangeArrowheads="1"/>
            </p:cNvSpPr>
            <p:nvPr/>
          </p:nvSpPr>
          <p:spPr bwMode="auto">
            <a:xfrm>
              <a:off x="573088" y="5661025"/>
              <a:ext cx="1627187" cy="214313"/>
            </a:xfrm>
            <a:prstGeom prst="rect">
              <a:avLst/>
            </a:prstGeom>
            <a:noFill/>
            <a:ln w="9525">
              <a:noFill/>
              <a:miter lim="800000"/>
              <a:headEnd/>
              <a:tailEnd/>
            </a:ln>
          </p:spPr>
          <p:txBody>
            <a:bodyPr>
              <a:prstTxWarp prst="textNoShape">
                <a:avLst/>
              </a:prstTxWarp>
            </a:bodyPr>
            <a:lstStyle/>
            <a:p>
              <a:r>
                <a:rPr lang="en-US" sz="1100" b="1">
                  <a:latin typeface="Trebuchet MS" charset="0"/>
                </a:rPr>
                <a:t>OIL SHALE PLAY</a:t>
              </a:r>
            </a:p>
          </p:txBody>
        </p:sp>
        <p:sp>
          <p:nvSpPr>
            <p:cNvPr id="42062" name="Text Box 90"/>
            <p:cNvSpPr txBox="1">
              <a:spLocks noChangeArrowheads="1"/>
            </p:cNvSpPr>
            <p:nvPr/>
          </p:nvSpPr>
          <p:spPr bwMode="auto">
            <a:xfrm>
              <a:off x="573088" y="5862638"/>
              <a:ext cx="1627187" cy="214312"/>
            </a:xfrm>
            <a:prstGeom prst="rect">
              <a:avLst/>
            </a:prstGeom>
            <a:noFill/>
            <a:ln w="9525">
              <a:noFill/>
              <a:miter lim="800000"/>
              <a:headEnd/>
              <a:tailEnd/>
            </a:ln>
          </p:spPr>
          <p:txBody>
            <a:bodyPr>
              <a:prstTxWarp prst="textNoShape">
                <a:avLst/>
              </a:prstTxWarp>
            </a:bodyPr>
            <a:lstStyle/>
            <a:p>
              <a:r>
                <a:rPr lang="en-US" sz="1100" b="1">
                  <a:latin typeface="Trebuchet MS" charset="0"/>
                </a:rPr>
                <a:t>GAS SHALE PLAY</a:t>
              </a:r>
            </a:p>
          </p:txBody>
        </p:sp>
        <p:sp>
          <p:nvSpPr>
            <p:cNvPr id="42063" name="Freeform 91"/>
            <p:cNvSpPr>
              <a:spLocks/>
            </p:cNvSpPr>
            <p:nvPr/>
          </p:nvSpPr>
          <p:spPr bwMode="auto">
            <a:xfrm>
              <a:off x="2609850" y="6000750"/>
              <a:ext cx="438150"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sp>
          <p:nvSpPr>
            <p:cNvPr id="42064" name="Freeform 92"/>
            <p:cNvSpPr>
              <a:spLocks/>
            </p:cNvSpPr>
            <p:nvPr/>
          </p:nvSpPr>
          <p:spPr bwMode="auto">
            <a:xfrm>
              <a:off x="2219325" y="5476875"/>
              <a:ext cx="371475"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gr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fld id="{8264A068-FE57-994B-85FE-5387A043F6D2}" type="slidenum">
              <a:rPr lang="en-US" smtClean="0"/>
              <a:pPr/>
              <a:t>34</a:t>
            </a:fld>
            <a:endParaRPr lang="en-US" smtClean="0"/>
          </a:p>
        </p:txBody>
      </p:sp>
      <p:sp>
        <p:nvSpPr>
          <p:cNvPr id="54275" name="Rectangle 2"/>
          <p:cNvSpPr>
            <a:spLocks noGrp="1" noChangeArrowheads="1"/>
          </p:cNvSpPr>
          <p:nvPr>
            <p:ph type="title"/>
          </p:nvPr>
        </p:nvSpPr>
        <p:spPr>
          <a:xfrm>
            <a:off x="167216" y="141299"/>
            <a:ext cx="8904288" cy="549275"/>
          </a:xfrm>
        </p:spPr>
        <p:txBody>
          <a:bodyPr>
            <a:noAutofit/>
          </a:bodyPr>
          <a:lstStyle/>
          <a:p>
            <a:pPr eaLnBrk="1" hangingPunct="1"/>
            <a:r>
              <a:rPr lang="en-US" sz="3200" dirty="0" smtClean="0">
                <a:latin typeface="Arial"/>
                <a:cs typeface="Arial"/>
              </a:rPr>
              <a:t>Average Shale Properties</a:t>
            </a:r>
            <a:endParaRPr lang="en-US" sz="3200" dirty="0">
              <a:latin typeface="Arial"/>
              <a:cs typeface="Arial"/>
            </a:endParaRPr>
          </a:p>
        </p:txBody>
      </p:sp>
      <p:graphicFrame>
        <p:nvGraphicFramePr>
          <p:cNvPr id="485576" name="Group 200"/>
          <p:cNvGraphicFramePr>
            <a:graphicFrameLocks noGrp="1"/>
          </p:cNvGraphicFramePr>
          <p:nvPr>
            <p:ph type="tbl" idx="1"/>
          </p:nvPr>
        </p:nvGraphicFramePr>
        <p:xfrm>
          <a:off x="274638" y="1654175"/>
          <a:ext cx="8589962" cy="4200530"/>
        </p:xfrm>
        <a:graphic>
          <a:graphicData uri="http://schemas.openxmlformats.org/drawingml/2006/table">
            <a:tbl>
              <a:tblPr/>
              <a:tblGrid>
                <a:gridCol w="2249487"/>
                <a:gridCol w="1520825"/>
                <a:gridCol w="1724025"/>
                <a:gridCol w="1651000"/>
                <a:gridCol w="1444625"/>
              </a:tblGrid>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endParaRPr kumimoji="0" lang="en-US" sz="1600" b="1" i="0" u="none" strike="noStrike" cap="none" normalizeH="0" baseline="0">
                        <a:ln>
                          <a:noFill/>
                        </a:ln>
                        <a:solidFill>
                          <a:srgbClr val="323944"/>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BARNETT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MARCELLUS</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EAGLE FORD</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FLOYD</a:t>
                      </a:r>
                    </a:p>
                  </a:txBody>
                  <a:tcPr horzOverflow="overflow">
                    <a:lnL>
                      <a:noFill/>
                    </a:lnL>
                    <a:lnR cap="flat">
                      <a:noFill/>
                    </a:lnR>
                    <a:lnT cap="fla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Depth (ft)</a:t>
                      </a:r>
                    </a:p>
                  </a:txBody>
                  <a:tcPr anchor="ctr" horzOverflow="overflow">
                    <a:lnL cap="flat">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 – 9,000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9,500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 – 13,500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13,000</a:t>
                      </a:r>
                    </a:p>
                  </a:txBody>
                  <a:tcPr anchor="ctr" horzOverflow="overflow">
                    <a:lnL>
                      <a:noFill/>
                    </a:lnL>
                    <a:lnR cap="flat">
                      <a:noFill/>
                    </a:lnR>
                    <a:lnT>
                      <a:noFill/>
                    </a:lnT>
                    <a:lnB>
                      <a:noFill/>
                    </a:lnB>
                    <a:lnTlToBr>
                      <a:noFill/>
                    </a:lnTlToBr>
                    <a:lnBlToTr>
                      <a:noFill/>
                    </a:lnBlToTr>
                    <a:solidFill>
                      <a:srgbClr val="F4F6F5"/>
                    </a:solid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TOC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7</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RO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2.3</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4+</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1.7</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Porosity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12</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Qtz + Calcite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50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60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80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30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Clay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40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30 – 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 – 35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45 – 65</a:t>
                      </a:r>
                    </a:p>
                  </a:txBody>
                  <a:tcPr anchor="ctr" horzOverflow="overflow">
                    <a:lnL>
                      <a:noFill/>
                    </a:lnL>
                    <a:lnR cap="flat">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Areal Extent (mi</a:t>
                      </a:r>
                      <a:r>
                        <a:rPr kumimoji="0" lang="en-US" sz="1600" b="1" i="0" u="none" strike="noStrike" cap="none" normalizeH="0" baseline="30000">
                          <a:ln>
                            <a:noFill/>
                          </a:ln>
                          <a:solidFill>
                            <a:srgbClr val="323944"/>
                          </a:solidFill>
                          <a:effectLst/>
                          <a:latin typeface="Arial" charset="0"/>
                        </a:rPr>
                        <a:t>2</a:t>
                      </a:r>
                      <a:r>
                        <a:rPr kumimoji="0" lang="en-US" sz="1600" b="1" i="0" u="none" strike="noStrike" cap="none" normalizeH="0" baseline="0">
                          <a:ln>
                            <a:noFill/>
                          </a:ln>
                          <a:solidFill>
                            <a:srgbClr val="323944"/>
                          </a:solidFill>
                          <a:effectLst/>
                          <a:latin typeface="Arial" charset="0"/>
                        </a:rPr>
                        <a:t>)</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22,000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Resource Size (Tcf)</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25 – 250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500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10 – 100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&lt;&lt;1</a:t>
                      </a:r>
                    </a:p>
                  </a:txBody>
                  <a:tcPr anchor="ctr" horzOverflow="overflow">
                    <a:lnL>
                      <a:noFill/>
                    </a:lnL>
                    <a:lnR cap="flat">
                      <a:noFill/>
                    </a:lnR>
                    <a:lnT>
                      <a:noFill/>
                    </a:lnT>
                    <a:lnB>
                      <a:noFill/>
                    </a:lnB>
                    <a:lnTlToBr>
                      <a:noFill/>
                    </a:lnTlToBr>
                    <a:lnBlToTr>
                      <a:noFill/>
                    </a:lnBlToTr>
                    <a:noFill/>
                  </a:tcPr>
                </a:tc>
              </a:tr>
              <a:tr h="420688">
                <a:tc gridSpan="5">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900" b="1" i="1" u="none" strike="noStrike" cap="none" normalizeH="0" baseline="0" dirty="0">
                          <a:ln>
                            <a:noFill/>
                          </a:ln>
                          <a:solidFill>
                            <a:schemeClr val="bg1"/>
                          </a:solidFill>
                          <a:effectLst/>
                          <a:latin typeface="Trebuchet MS" charset="0"/>
                        </a:rPr>
                        <a:t>Subtle variations can mean large variations in economics</a:t>
                      </a:r>
                      <a:r>
                        <a:rPr kumimoji="0" lang="en-US" sz="1700" b="1" i="1" u="none" strike="noStrike" cap="none" normalizeH="0" baseline="0" dirty="0">
                          <a:ln>
                            <a:noFill/>
                          </a:ln>
                          <a:solidFill>
                            <a:schemeClr val="bg1"/>
                          </a:solidFill>
                          <a:effectLst/>
                          <a:latin typeface="Trebuchet MS" charset="0"/>
                        </a:rPr>
                        <a:t> </a:t>
                      </a:r>
                    </a:p>
                  </a:txBody>
                  <a:tcPr anchor="ctr" horzOverflow="overflow">
                    <a:lnL cap="flat">
                      <a:noFill/>
                    </a:lnL>
                    <a:lnR cap="flat">
                      <a:noFill/>
                    </a:lnR>
                    <a:lnT>
                      <a:noFill/>
                    </a:lnT>
                    <a:lnB cap="flat">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2"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8"/>
          <p:cNvSpPr/>
          <p:nvPr/>
        </p:nvSpPr>
        <p:spPr>
          <a:xfrm>
            <a:off x="-643467" y="5367867"/>
            <a:ext cx="10143067" cy="486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7540957" y="4170855"/>
            <a:ext cx="1260931" cy="454718"/>
          </a:xfrm>
          <a:prstGeom prst="ellipse">
            <a:avLst/>
          </a:prstGeom>
          <a:no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4819" name="Picture 6" descr="creep_cop"/>
          <p:cNvPicPr>
            <a:picLocks noChangeAspect="1" noChangeArrowheads="1"/>
          </p:cNvPicPr>
          <p:nvPr/>
        </p:nvPicPr>
        <p:blipFill>
          <a:blip r:embed="rId3"/>
          <a:srcRect l="4735" r="4166"/>
          <a:stretch>
            <a:fillRect/>
          </a:stretch>
        </p:blipFill>
        <p:spPr bwMode="auto">
          <a:xfrm>
            <a:off x="2164785" y="981637"/>
            <a:ext cx="4826000" cy="3973512"/>
          </a:xfrm>
          <a:prstGeom prst="rect">
            <a:avLst/>
          </a:prstGeom>
          <a:noFill/>
          <a:ln w="9525">
            <a:noFill/>
            <a:miter lim="800000"/>
            <a:headEnd/>
            <a:tailEnd/>
          </a:ln>
        </p:spPr>
      </p:pic>
      <p:sp>
        <p:nvSpPr>
          <p:cNvPr id="34820" name="Text Box 7"/>
          <p:cNvSpPr txBox="1">
            <a:spLocks noChangeArrowheads="1"/>
          </p:cNvSpPr>
          <p:nvPr/>
        </p:nvSpPr>
        <p:spPr bwMode="auto">
          <a:xfrm>
            <a:off x="5655697" y="1713474"/>
            <a:ext cx="1125538" cy="366713"/>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ea typeface="ＭＳ Ｐゴシック" charset="-128"/>
                <a:cs typeface="ＭＳ Ｐゴシック" charset="-128"/>
              </a:rPr>
              <a:t>39%clay</a:t>
            </a:r>
          </a:p>
        </p:txBody>
      </p:sp>
      <p:sp>
        <p:nvSpPr>
          <p:cNvPr id="34821" name="Text Box 8"/>
          <p:cNvSpPr txBox="1">
            <a:spLocks noChangeArrowheads="1"/>
          </p:cNvSpPr>
          <p:nvPr/>
        </p:nvSpPr>
        <p:spPr bwMode="auto">
          <a:xfrm>
            <a:off x="6782295" y="3379818"/>
            <a:ext cx="1303337" cy="782637"/>
          </a:xfrm>
          <a:prstGeom prst="rect">
            <a:avLst/>
          </a:prstGeom>
          <a:noFill/>
          <a:ln w="9525">
            <a:noFill/>
            <a:miter lim="800000"/>
            <a:headEnd/>
            <a:tailEnd/>
          </a:ln>
        </p:spPr>
        <p:txBody>
          <a:bodyPr>
            <a:prstTxWarp prst="textNoShape">
              <a:avLst/>
            </a:prstTxWarp>
            <a:spAutoFit/>
          </a:bodyPr>
          <a:lstStyle/>
          <a:p>
            <a:pPr>
              <a:lnSpc>
                <a:spcPct val="50000"/>
              </a:lnSpc>
              <a:spcBef>
                <a:spcPct val="50000"/>
              </a:spcBef>
            </a:pPr>
            <a:r>
              <a:rPr kumimoji="1" lang="en-US" altLang="ja-JP" dirty="0">
                <a:ea typeface="ＭＳ Ｐゴシック" charset="-128"/>
                <a:cs typeface="ＭＳ Ｐゴシック" charset="-128"/>
              </a:rPr>
              <a:t>25% </a:t>
            </a:r>
          </a:p>
          <a:p>
            <a:pPr>
              <a:lnSpc>
                <a:spcPct val="50000"/>
              </a:lnSpc>
              <a:spcBef>
                <a:spcPct val="50000"/>
              </a:spcBef>
            </a:pPr>
            <a:r>
              <a:rPr kumimoji="1" lang="en-US" altLang="ja-JP" dirty="0">
                <a:ea typeface="ＭＳ Ｐゴシック" charset="-128"/>
                <a:cs typeface="ＭＳ Ｐゴシック" charset="-128"/>
              </a:rPr>
              <a:t>22% clay</a:t>
            </a:r>
          </a:p>
          <a:p>
            <a:pPr>
              <a:lnSpc>
                <a:spcPct val="50000"/>
              </a:lnSpc>
              <a:spcBef>
                <a:spcPct val="50000"/>
              </a:spcBef>
            </a:pPr>
            <a:r>
              <a:rPr kumimoji="1" lang="en-US" altLang="ja-JP" dirty="0">
                <a:ea typeface="ＭＳ Ｐゴシック" charset="-128"/>
                <a:cs typeface="ＭＳ Ｐゴシック" charset="-128"/>
              </a:rPr>
              <a:t>33%</a:t>
            </a:r>
          </a:p>
        </p:txBody>
      </p:sp>
      <p:sp>
        <p:nvSpPr>
          <p:cNvPr id="34822" name="Text Box 9"/>
          <p:cNvSpPr txBox="1">
            <a:spLocks noChangeArrowheads="1"/>
          </p:cNvSpPr>
          <p:nvPr/>
        </p:nvSpPr>
        <p:spPr bwMode="auto">
          <a:xfrm>
            <a:off x="5808097" y="4086787"/>
            <a:ext cx="973138" cy="366712"/>
          </a:xfrm>
          <a:prstGeom prst="rect">
            <a:avLst/>
          </a:prstGeom>
          <a:noFill/>
          <a:ln w="9525">
            <a:noFill/>
            <a:miter lim="800000"/>
            <a:headEnd/>
            <a:tailEnd/>
          </a:ln>
        </p:spPr>
        <p:txBody>
          <a:bodyPr>
            <a:prstTxWarp prst="textNoShape">
              <a:avLst/>
            </a:prstTxWarp>
            <a:spAutoFit/>
          </a:bodyPr>
          <a:lstStyle/>
          <a:p>
            <a:pPr>
              <a:spcBef>
                <a:spcPct val="50000"/>
              </a:spcBef>
            </a:pPr>
            <a:r>
              <a:rPr kumimoji="1" lang="en-US" altLang="ja-JP">
                <a:latin typeface="Calibri" charset="0"/>
                <a:ea typeface="ＭＳ Ｐゴシック" charset="-128"/>
                <a:cs typeface="ＭＳ Ｐゴシック" charset="-128"/>
              </a:rPr>
              <a:t>5% clay</a:t>
            </a:r>
          </a:p>
        </p:txBody>
      </p:sp>
      <p:pic>
        <p:nvPicPr>
          <p:cNvPr id="34824" name="Picture 5" descr="creep_cop"/>
          <p:cNvPicPr>
            <a:picLocks noChangeAspect="1" noChangeArrowheads="1"/>
          </p:cNvPicPr>
          <p:nvPr/>
        </p:nvPicPr>
        <p:blipFill>
          <a:blip r:embed="rId4"/>
          <a:srcRect l="37369" t="6645" r="34073" b="73360"/>
          <a:stretch>
            <a:fillRect/>
          </a:stretch>
        </p:blipFill>
        <p:spPr bwMode="auto">
          <a:xfrm>
            <a:off x="4828609" y="2319899"/>
            <a:ext cx="1512888" cy="1079500"/>
          </a:xfrm>
          <a:prstGeom prst="rect">
            <a:avLst/>
          </a:prstGeom>
          <a:noFill/>
          <a:ln w="9525">
            <a:noFill/>
            <a:miter lim="800000"/>
            <a:headEnd/>
            <a:tailEnd/>
          </a:ln>
        </p:spPr>
      </p:pic>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smtClean="0">
                <a:latin typeface="Arial"/>
                <a:cs typeface="Arial"/>
              </a:rPr>
              <a:t>Is the Floyd Shale too Viscous to Stimulate?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pic>
        <p:nvPicPr>
          <p:cNvPr id="15" name="Picture 3"/>
          <p:cNvPicPr>
            <a:picLocks noChangeAspect="1" noChangeArrowheads="1"/>
          </p:cNvPicPr>
          <p:nvPr/>
        </p:nvPicPr>
        <p:blipFill>
          <a:blip r:embed="rId6"/>
          <a:srcRect l="18736" t="18083" r="50674" b="57397"/>
          <a:stretch>
            <a:fillRect/>
          </a:stretch>
        </p:blipFill>
        <p:spPr bwMode="auto">
          <a:xfrm>
            <a:off x="2346039" y="4927598"/>
            <a:ext cx="1856576" cy="1968497"/>
          </a:xfrm>
          <a:prstGeom prst="rect">
            <a:avLst/>
          </a:prstGeom>
          <a:solidFill>
            <a:schemeClr val="bg1"/>
          </a:solidFill>
          <a:ln w="9525">
            <a:noFill/>
            <a:miter lim="800000"/>
            <a:headEnd/>
            <a:tailEnd/>
          </a:ln>
        </p:spPr>
      </p:pic>
      <p:pic>
        <p:nvPicPr>
          <p:cNvPr id="16" name="Picture 3"/>
          <p:cNvPicPr>
            <a:picLocks noChangeAspect="1" noChangeArrowheads="1"/>
          </p:cNvPicPr>
          <p:nvPr/>
        </p:nvPicPr>
        <p:blipFill>
          <a:blip r:embed="rId6"/>
          <a:srcRect l="52324" t="18083" r="18736" b="57397"/>
          <a:stretch>
            <a:fillRect/>
          </a:stretch>
        </p:blipFill>
        <p:spPr bwMode="auto">
          <a:xfrm>
            <a:off x="5076634" y="4929764"/>
            <a:ext cx="1764406" cy="1979031"/>
          </a:xfrm>
          <a:prstGeom prst="rect">
            <a:avLst/>
          </a:prstGeom>
          <a:solidFill>
            <a:schemeClr val="bg1"/>
          </a:solidFill>
          <a:ln w="9525">
            <a:noFill/>
            <a:miter lim="800000"/>
            <a:headEnd/>
            <a:tailEnd/>
          </a:ln>
        </p:spPr>
      </p:pic>
      <p:sp>
        <p:nvSpPr>
          <p:cNvPr id="17" name="Right Arrow 16"/>
          <p:cNvSpPr/>
          <p:nvPr/>
        </p:nvSpPr>
        <p:spPr>
          <a:xfrm>
            <a:off x="4153024" y="5682811"/>
            <a:ext cx="978408" cy="484632"/>
          </a:xfrm>
          <a:prstGeom prst="rightArrow">
            <a:avLst/>
          </a:prstGeom>
          <a:solidFill>
            <a:schemeClr val="tx1">
              <a:lumMod val="75000"/>
              <a:lumOff val="25000"/>
              <a:alpha val="59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pic>
        <p:nvPicPr>
          <p:cNvPr id="8" name="Picture 7" descr="Eagleford_ThinSection3-003-Series1.TIF"/>
          <p:cNvPicPr>
            <a:picLocks noChangeAspect="1"/>
          </p:cNvPicPr>
          <p:nvPr/>
        </p:nvPicPr>
        <p:blipFill>
          <a:blip r:embed="rId5"/>
          <a:stretch>
            <a:fillRect/>
          </a:stretch>
        </p:blipFill>
        <p:spPr>
          <a:xfrm>
            <a:off x="1765384" y="1867291"/>
            <a:ext cx="4686208" cy="3792559"/>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6" descr="Eagleford_ThinSection3-002-Series1.TIF"/>
          <p:cNvPicPr>
            <a:picLocks noChangeAspect="1"/>
          </p:cNvPicPr>
          <p:nvPr/>
        </p:nvPicPr>
        <p:blipFill>
          <a:blip r:embed="rId4"/>
          <a:stretch>
            <a:fillRect/>
          </a:stretch>
        </p:blipFill>
        <p:spPr>
          <a:xfrm>
            <a:off x="16936" y="982647"/>
            <a:ext cx="4419600" cy="3576793"/>
          </a:xfrm>
          <a:prstGeom prst="rect">
            <a:avLst/>
          </a:prstGeom>
        </p:spPr>
      </p:pic>
      <p:pic>
        <p:nvPicPr>
          <p:cNvPr id="8" name="Picture 7" descr="Eagleford_ThinSection3-003-Series1.TIF"/>
          <p:cNvPicPr>
            <a:picLocks noChangeAspect="1"/>
          </p:cNvPicPr>
          <p:nvPr/>
        </p:nvPicPr>
        <p:blipFill>
          <a:blip r:embed="rId5"/>
          <a:stretch>
            <a:fillRect/>
          </a:stretch>
        </p:blipFill>
        <p:spPr>
          <a:xfrm>
            <a:off x="1765384" y="1867291"/>
            <a:ext cx="4686208" cy="3792559"/>
          </a:xfrm>
          <a:prstGeom prst="rect">
            <a:avLst/>
          </a:prstGeom>
        </p:spPr>
      </p:pic>
      <p:pic>
        <p:nvPicPr>
          <p:cNvPr id="9" name="Picture 8" descr="Eagleford_ThinSection3-005-Series1.TIF"/>
          <p:cNvPicPr>
            <a:picLocks noChangeAspect="1"/>
          </p:cNvPicPr>
          <p:nvPr/>
        </p:nvPicPr>
        <p:blipFill>
          <a:blip r:embed="rId6"/>
          <a:stretch>
            <a:fillRect/>
          </a:stretch>
        </p:blipFill>
        <p:spPr>
          <a:xfrm>
            <a:off x="4504268" y="3141139"/>
            <a:ext cx="4623438" cy="3741759"/>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39</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152400" y="2979189"/>
            <a:ext cx="5679693" cy="1019194"/>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37890" name="AutoShape 2"/>
          <p:cNvSpPr>
            <a:spLocks noGrp="1"/>
          </p:cNvSpPr>
          <p:nvPr>
            <p:ph type="title"/>
          </p:nvPr>
        </p:nvSpPr>
        <p:spPr bwMode="auto">
          <a:xfrm>
            <a:off x="192088" y="77011"/>
            <a:ext cx="8759825" cy="758825"/>
          </a:xfrm>
          <a:effectLst>
            <a:outerShdw dist="254000" dir="8999997" sx="97000" sy="97000" algn="tr" rotWithShape="0">
              <a:srgbClr val="953735">
                <a:alpha val="28000"/>
              </a:srgbClr>
            </a:outerShdw>
          </a:effectLst>
          <a:scene3d>
            <a:camera prst="orthographicFront"/>
            <a:lightRig rig="balanced" dir="t"/>
          </a:scene3d>
          <a:sp3d prstMaterial="plastic"/>
        </p:spPr>
        <p:txBody>
          <a:bodyPr wrap="square" numCol="1" anchorCtr="0" compatLnSpc="1">
            <a:prstTxWarp prst="textNoShape">
              <a:avLst/>
            </a:prstTxWarp>
            <a:normAutofit/>
          </a:bodyPr>
          <a:lstStyle/>
          <a:p>
            <a:r>
              <a:rPr lang="en-US" sz="3200" dirty="0" smtClean="0">
                <a:latin typeface="Arial" charset="0"/>
                <a:ea typeface="Arial" charset="0"/>
                <a:cs typeface="Arial" charset="0"/>
              </a:rPr>
              <a:t>Current Research Collaborations</a:t>
            </a:r>
            <a:endParaRPr lang="en-US" sz="3200" dirty="0">
              <a:latin typeface="Arial" charset="0"/>
              <a:ea typeface="Arial" charset="0"/>
              <a:cs typeface="Arial" charset="0"/>
            </a:endParaRPr>
          </a:p>
        </p:txBody>
      </p:sp>
      <p:sp>
        <p:nvSpPr>
          <p:cNvPr id="5" name="Rectangle 3"/>
          <p:cNvSpPr txBox="1">
            <a:spLocks/>
          </p:cNvSpPr>
          <p:nvPr/>
        </p:nvSpPr>
        <p:spPr bwMode="auto">
          <a:xfrm>
            <a:off x="-38100" y="1117600"/>
            <a:ext cx="9486900" cy="5791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ConocoPhillips</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Barnett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Microseismic</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and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Frac</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Data, </a:t>
            </a:r>
            <a:r>
              <a:rPr lang="en-US" sz="2800" dirty="0" smtClean="0">
                <a:latin typeface="Arial"/>
                <a:cs typeface="Arial"/>
              </a:rPr>
              <a:t>Fault </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Damage Zones</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Chevron</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Geomechanics</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of Shale Gas and CO</a:t>
            </a:r>
            <a:r>
              <a:rPr kumimoji="0" lang="en-US" sz="2800" b="0" i="0" u="none" strike="noStrike" kern="1200" cap="none" spc="0" normalizeH="0" baseline="-25000" noProof="0" dirty="0" smtClean="0">
                <a:ln>
                  <a:noFill/>
                </a:ln>
                <a:solidFill>
                  <a:schemeClr val="tx1"/>
                </a:solidFill>
                <a:effectLst/>
                <a:uLnTx/>
                <a:uFillTx/>
                <a:latin typeface="Arial"/>
                <a:ea typeface="+mn-ea"/>
                <a:cs typeface="Arial"/>
              </a:rPr>
              <a:t>2</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Sequestration</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RPSEA</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a:t>
            </a:r>
            <a:r>
              <a:rPr lang="en-US" sz="2800" dirty="0" err="1" smtClean="0">
                <a:latin typeface="Arial"/>
                <a:cs typeface="Arial"/>
              </a:rPr>
              <a:t>Geomechanics</a:t>
            </a:r>
            <a:r>
              <a:rPr lang="en-US" sz="2800" dirty="0" smtClean="0">
                <a:latin typeface="Arial"/>
                <a:cs typeface="Arial"/>
              </a:rPr>
              <a:t> of </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Shale Gas (with LBNL, Texas A&amp;M)</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Exxon</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Heavy Oil, Clay Adsorption and Swelling </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BP</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Haynesville Core,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Slickwater</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Frac’ing</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with CO</a:t>
            </a:r>
            <a:r>
              <a:rPr kumimoji="0" lang="en-US" sz="2800" b="0" i="0" u="none" strike="noStrike" kern="1200" cap="none" spc="0" normalizeH="0" baseline="-25000" noProof="0" dirty="0" smtClean="0">
                <a:ln>
                  <a:noFill/>
                </a:ln>
                <a:solidFill>
                  <a:schemeClr val="tx1"/>
                </a:solidFill>
                <a:effectLst/>
                <a:uLnTx/>
                <a:uFillTx/>
                <a:latin typeface="Arial"/>
                <a:ea typeface="+mn-ea"/>
                <a:cs typeface="Arial"/>
              </a:rPr>
              <a:t>2</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Geomechanics</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of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Paleogene</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(GOM)</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DOE</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CO</a:t>
            </a:r>
            <a:r>
              <a:rPr kumimoji="0" lang="en-US" sz="2800" b="0" i="0" u="none" strike="noStrike" kern="1200" cap="none" spc="0" normalizeH="0" baseline="-25000" noProof="0" dirty="0" smtClean="0">
                <a:ln>
                  <a:noFill/>
                </a:ln>
                <a:solidFill>
                  <a:schemeClr val="tx1"/>
                </a:solidFill>
                <a:effectLst/>
                <a:uLnTx/>
                <a:uFillTx/>
                <a:latin typeface="Arial"/>
                <a:ea typeface="+mn-ea"/>
                <a:cs typeface="Arial"/>
              </a:rPr>
              <a:t>2</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Sequestration in Shale Gas Reservoirs</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Hess </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Bakken</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Shale,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Microseismic</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and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Geomechanics</a:t>
            </a:r>
            <a:endParaRPr kumimoji="0" lang="en-US" sz="2800" b="0" i="0" u="none" strike="noStrike" kern="1200" cap="none" spc="0" normalizeH="0" baseline="0" noProof="0" dirty="0" smtClean="0">
              <a:ln>
                <a:noFill/>
              </a:ln>
              <a:solidFill>
                <a:schemeClr val="tx1"/>
              </a:solidFill>
              <a:effectLst/>
              <a:uLnTx/>
              <a:uFillTx/>
              <a:latin typeface="Arial"/>
              <a:ea typeface="+mn-ea"/>
              <a:cs typeface="Arial"/>
            </a:endParaRP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r>
              <a:rPr kumimoji="0" lang="en-US" sz="2800" b="0" i="0" u="sng" strike="noStrike" kern="1200" cap="none" spc="0" normalizeH="0" baseline="0" noProof="0" dirty="0" smtClean="0">
                <a:ln>
                  <a:noFill/>
                </a:ln>
                <a:solidFill>
                  <a:schemeClr val="tx1"/>
                </a:solidFill>
                <a:effectLst/>
                <a:uLnTx/>
                <a:uFillTx/>
                <a:latin typeface="Arial"/>
                <a:ea typeface="+mn-ea"/>
                <a:cs typeface="Arial"/>
              </a:rPr>
              <a:t>Apache/</a:t>
            </a:r>
            <a:r>
              <a:rPr kumimoji="0" lang="en-US" sz="2800" b="0" i="0" u="sng" strike="noStrike" kern="1200" cap="none" spc="0" normalizeH="0" baseline="0" noProof="0" dirty="0" err="1" smtClean="0">
                <a:ln>
                  <a:noFill/>
                </a:ln>
                <a:solidFill>
                  <a:schemeClr val="tx1"/>
                </a:solidFill>
                <a:effectLst/>
                <a:uLnTx/>
                <a:uFillTx/>
                <a:latin typeface="Arial"/>
                <a:ea typeface="+mn-ea"/>
                <a:cs typeface="Arial"/>
              </a:rPr>
              <a:t>Encana</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 Horn River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Microseismic</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and </a:t>
            </a:r>
            <a:r>
              <a:rPr kumimoji="0" lang="en-US" sz="2800" b="0" i="0" u="none" strike="noStrike" kern="1200" cap="none" spc="0" normalizeH="0" baseline="0" noProof="0" dirty="0" err="1" smtClean="0">
                <a:ln>
                  <a:noFill/>
                </a:ln>
                <a:solidFill>
                  <a:schemeClr val="tx1"/>
                </a:solidFill>
                <a:effectLst/>
                <a:uLnTx/>
                <a:uFillTx/>
                <a:latin typeface="Arial"/>
                <a:ea typeface="+mn-ea"/>
                <a:cs typeface="Arial"/>
              </a:rPr>
              <a:t>Geomechancis</a:t>
            </a:r>
            <a:r>
              <a:rPr kumimoji="0" lang="en-US" sz="2800" b="0" i="0" u="none" strike="noStrike" kern="1200" cap="none" spc="0" normalizeH="0" baseline="0" noProof="0" dirty="0" smtClean="0">
                <a:ln>
                  <a:noFill/>
                </a:ln>
                <a:solidFill>
                  <a:schemeClr val="tx1"/>
                </a:solidFill>
                <a:effectLst/>
                <a:uLnTx/>
                <a:uFillTx/>
                <a:latin typeface="Arial"/>
                <a:ea typeface="+mn-ea"/>
                <a:cs typeface="Arial"/>
              </a:rPr>
              <a:t> Study</a:t>
            </a:r>
          </a:p>
          <a:p>
            <a:pPr marL="273050" marR="0" lvl="0" indent="-273050" algn="l" defTabSz="914400" rtl="0" eaLnBrk="0" fontAlgn="base" latinLnBrk="0" hangingPunct="0">
              <a:lnSpc>
                <a:spcPct val="80000"/>
              </a:lnSpc>
              <a:spcBef>
                <a:spcPct val="20000"/>
              </a:spcBef>
              <a:spcAft>
                <a:spcPts val="600"/>
              </a:spcAft>
              <a:buClr>
                <a:schemeClr val="accent2"/>
              </a:buClr>
              <a:buSzTx/>
              <a:buFont typeface="Arial"/>
              <a:buChar char="•"/>
              <a:tabLst/>
              <a:defRPr/>
            </a:pPr>
            <a:endParaRPr kumimoji="0" lang="en-US" sz="32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7" name="Group 6"/>
          <p:cNvGrpSpPr/>
          <p:nvPr/>
        </p:nvGrpSpPr>
        <p:grpSpPr>
          <a:xfrm>
            <a:off x="-1231430" y="64564"/>
            <a:ext cx="8229600" cy="1828800"/>
            <a:chOff x="-1284202" y="76200"/>
            <a:chExt cx="8229600" cy="1828800"/>
          </a:xfrm>
        </p:grpSpPr>
        <p:pic>
          <p:nvPicPr>
            <p:cNvPr id="4"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6" name="Rectangle 2"/>
            <p:cNvSpPr txBox="1">
              <a:spLocks noChangeArrowheads="1"/>
            </p:cNvSpPr>
            <p:nvPr/>
          </p:nvSpPr>
          <p:spPr bwMode="auto">
            <a:xfrm>
              <a:off x="-1284202" y="7620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grpSp>
      <p:grpSp>
        <p:nvGrpSpPr>
          <p:cNvPr id="8"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Why Is Production Persistent?</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61" name="Picture 60" descr="Production Profiles Valko and Lee.png"/>
          <p:cNvPicPr>
            <a:picLocks noChangeAspect="1"/>
          </p:cNvPicPr>
          <p:nvPr/>
        </p:nvPicPr>
        <p:blipFill>
          <a:blip r:embed="rId4"/>
          <a:stretch>
            <a:fillRect/>
          </a:stretch>
        </p:blipFill>
        <p:spPr>
          <a:xfrm>
            <a:off x="-50799" y="1108891"/>
            <a:ext cx="9144000" cy="5723930"/>
          </a:xfrm>
          <a:prstGeom prst="rect">
            <a:avLst/>
          </a:prstGeom>
        </p:spPr>
      </p:pic>
      <p:sp>
        <p:nvSpPr>
          <p:cNvPr id="62" name="TextBox 61"/>
          <p:cNvSpPr txBox="1"/>
          <p:nvPr/>
        </p:nvSpPr>
        <p:spPr>
          <a:xfrm>
            <a:off x="3114970" y="937682"/>
            <a:ext cx="3601930" cy="646331"/>
          </a:xfrm>
          <a:prstGeom prst="rect">
            <a:avLst/>
          </a:prstGeom>
          <a:solidFill>
            <a:srgbClr val="FFFFFF"/>
          </a:solidFill>
        </p:spPr>
        <p:txBody>
          <a:bodyPr wrap="none" rtlCol="0">
            <a:spAutoFit/>
          </a:bodyPr>
          <a:lstStyle/>
          <a:p>
            <a:pPr algn="ctr"/>
            <a:r>
              <a:rPr lang="en-US" dirty="0" smtClean="0">
                <a:latin typeface="Arial"/>
                <a:cs typeface="Arial"/>
              </a:rPr>
              <a:t>Average Monthly Well Production</a:t>
            </a:r>
          </a:p>
          <a:p>
            <a:pPr algn="ctr"/>
            <a:r>
              <a:rPr lang="en-US" dirty="0" smtClean="0">
                <a:latin typeface="Arial"/>
                <a:cs typeface="Arial"/>
              </a:rPr>
              <a:t>Barnett Shale</a:t>
            </a:r>
            <a:endParaRPr lang="en-US" dirty="0">
              <a:latin typeface="Arial"/>
              <a:cs typeface="Arial"/>
            </a:endParaRPr>
          </a:p>
        </p:txBody>
      </p:sp>
      <p:sp>
        <p:nvSpPr>
          <p:cNvPr id="63" name="TextBox 62"/>
          <p:cNvSpPr txBox="1"/>
          <p:nvPr/>
        </p:nvSpPr>
        <p:spPr>
          <a:xfrm>
            <a:off x="5461818" y="2887144"/>
            <a:ext cx="3123384" cy="923330"/>
          </a:xfrm>
          <a:prstGeom prst="rect">
            <a:avLst/>
          </a:prstGeom>
          <a:solidFill>
            <a:srgbClr val="FFFFFF"/>
          </a:solidFill>
        </p:spPr>
        <p:txBody>
          <a:bodyPr wrap="none" rtlCol="0">
            <a:spAutoFit/>
          </a:bodyPr>
          <a:lstStyle/>
          <a:p>
            <a:pPr algn="ctr"/>
            <a:r>
              <a:rPr lang="en-US" dirty="0" err="1" smtClean="0">
                <a:latin typeface="Arial"/>
                <a:cs typeface="Arial"/>
              </a:rPr>
              <a:t>Valko</a:t>
            </a:r>
            <a:r>
              <a:rPr lang="en-US" dirty="0" smtClean="0">
                <a:latin typeface="Arial"/>
                <a:cs typeface="Arial"/>
              </a:rPr>
              <a:t> and Lee (2010)</a:t>
            </a:r>
          </a:p>
          <a:p>
            <a:pPr algn="ctr"/>
            <a:r>
              <a:rPr lang="en-US" dirty="0" smtClean="0">
                <a:latin typeface="Arial"/>
                <a:cs typeface="Arial"/>
              </a:rPr>
              <a:t>Extended Exponential Model</a:t>
            </a:r>
          </a:p>
          <a:p>
            <a:pPr algn="ctr"/>
            <a:r>
              <a:rPr lang="en-US" dirty="0" smtClean="0">
                <a:latin typeface="Arial"/>
                <a:cs typeface="Arial"/>
              </a:rPr>
              <a:t>SPE 134231</a:t>
            </a:r>
            <a:endParaRPr lang="en-US" dirty="0">
              <a:latin typeface="Arial"/>
              <a:cs typeface="Aria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Reservoir Drainage and EUR</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228600" y="1143000"/>
            <a:ext cx="4343400" cy="3938588"/>
          </a:xfrm>
          <a:prstGeom prst="rect">
            <a:avLst/>
          </a:prstGeom>
          <a:noFill/>
          <a:ln w="9525">
            <a:noFill/>
            <a:miter lim="800000"/>
            <a:headEnd/>
            <a:tailEnd/>
          </a:ln>
        </p:spPr>
      </p:pic>
      <p:sp>
        <p:nvSpPr>
          <p:cNvPr id="8" name="Rectangle 4"/>
          <p:cNvSpPr>
            <a:spLocks noChangeArrowheads="1"/>
          </p:cNvSpPr>
          <p:nvPr/>
        </p:nvSpPr>
        <p:spPr bwMode="auto">
          <a:xfrm>
            <a:off x="254000" y="6400800"/>
            <a:ext cx="609600" cy="304800"/>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grpSp>
        <p:nvGrpSpPr>
          <p:cNvPr id="9" name="Group 7"/>
          <p:cNvGrpSpPr>
            <a:grpSpLocks/>
          </p:cNvGrpSpPr>
          <p:nvPr/>
        </p:nvGrpSpPr>
        <p:grpSpPr bwMode="auto">
          <a:xfrm>
            <a:off x="6391275" y="1066800"/>
            <a:ext cx="2600325" cy="3868738"/>
            <a:chOff x="3210" y="1048"/>
            <a:chExt cx="1638" cy="2437"/>
          </a:xfrm>
        </p:grpSpPr>
        <p:grpSp>
          <p:nvGrpSpPr>
            <p:cNvPr id="10" name="Group 5"/>
            <p:cNvGrpSpPr>
              <a:grpSpLocks/>
            </p:cNvGrpSpPr>
            <p:nvPr/>
          </p:nvGrpSpPr>
          <p:grpSpPr bwMode="auto">
            <a:xfrm>
              <a:off x="3611" y="1048"/>
              <a:ext cx="1237" cy="2216"/>
              <a:chOff x="3467" y="904"/>
              <a:chExt cx="1237" cy="2216"/>
            </a:xfrm>
          </p:grpSpPr>
          <p:sp>
            <p:nvSpPr>
              <p:cNvPr id="32" name="Rectangle 6"/>
              <p:cNvSpPr>
                <a:spLocks noChangeArrowheads="1"/>
              </p:cNvSpPr>
              <p:nvPr/>
            </p:nvSpPr>
            <p:spPr bwMode="auto">
              <a:xfrm>
                <a:off x="3552" y="1968"/>
                <a:ext cx="96" cy="1056"/>
              </a:xfrm>
              <a:prstGeom prst="rect">
                <a:avLst/>
              </a:prstGeom>
              <a:noFill/>
              <a:ln w="9525">
                <a:solidFill>
                  <a:schemeClr val="tx1"/>
                </a:solidFill>
                <a:miter lim="800000"/>
                <a:headEnd/>
                <a:tailEnd/>
              </a:ln>
            </p:spPr>
            <p:txBody>
              <a:bodyPr wrap="none" anchor="ctr">
                <a:prstTxWarp prst="textNoShape">
                  <a:avLst/>
                </a:prstTxWarp>
              </a:bodyPr>
              <a:lstStyle/>
              <a:p>
                <a:endParaRPr lang="en-US"/>
              </a:p>
            </p:txBody>
          </p:sp>
          <p:sp>
            <p:nvSpPr>
              <p:cNvPr id="33" name="Line 7"/>
              <p:cNvSpPr>
                <a:spLocks noChangeShapeType="1"/>
              </p:cNvSpPr>
              <p:nvPr/>
            </p:nvSpPr>
            <p:spPr bwMode="auto">
              <a:xfrm flipV="1">
                <a:off x="3648" y="912"/>
                <a:ext cx="981"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34" name="Line 8"/>
              <p:cNvSpPr>
                <a:spLocks noChangeShapeType="1"/>
              </p:cNvSpPr>
              <p:nvPr/>
            </p:nvSpPr>
            <p:spPr bwMode="auto">
              <a:xfrm flipV="1">
                <a:off x="3552" y="912"/>
                <a:ext cx="981" cy="1056"/>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35" name="Group 9"/>
              <p:cNvGrpSpPr>
                <a:grpSpLocks/>
              </p:cNvGrpSpPr>
              <p:nvPr/>
            </p:nvGrpSpPr>
            <p:grpSpPr bwMode="auto">
              <a:xfrm>
                <a:off x="4538" y="904"/>
                <a:ext cx="96" cy="1056"/>
                <a:chOff x="4176" y="1296"/>
                <a:chExt cx="96" cy="1056"/>
              </a:xfrm>
            </p:grpSpPr>
            <p:sp>
              <p:nvSpPr>
                <p:cNvPr id="41" name="Rectangle 10"/>
                <p:cNvSpPr>
                  <a:spLocks noChangeArrowheads="1"/>
                </p:cNvSpPr>
                <p:nvPr/>
              </p:nvSpPr>
              <p:spPr bwMode="auto">
                <a:xfrm>
                  <a:off x="4176" y="1296"/>
                  <a:ext cx="96" cy="1056"/>
                </a:xfrm>
                <a:prstGeom prst="rect">
                  <a:avLst/>
                </a:prstGeom>
                <a:noFill/>
                <a:ln w="9525">
                  <a:solidFill>
                    <a:srgbClr val="969696"/>
                  </a:solidFill>
                  <a:miter lim="800000"/>
                  <a:headEnd/>
                  <a:tailEnd/>
                </a:ln>
              </p:spPr>
              <p:txBody>
                <a:bodyPr wrap="none" anchor="ctr">
                  <a:prstTxWarp prst="textNoShape">
                    <a:avLst/>
                  </a:prstTxWarp>
                </a:bodyPr>
                <a:lstStyle/>
                <a:p>
                  <a:endParaRPr lang="en-US"/>
                </a:p>
              </p:txBody>
            </p:sp>
            <p:sp>
              <p:nvSpPr>
                <p:cNvPr id="42" name="Line 11"/>
                <p:cNvSpPr>
                  <a:spLocks noChangeShapeType="1"/>
                </p:cNvSpPr>
                <p:nvPr/>
              </p:nvSpPr>
              <p:spPr bwMode="auto">
                <a:xfrm>
                  <a:off x="4272" y="1296"/>
                  <a:ext cx="0" cy="1056"/>
                </a:xfrm>
                <a:prstGeom prst="line">
                  <a:avLst/>
                </a:prstGeom>
                <a:noFill/>
                <a:ln w="9525">
                  <a:solidFill>
                    <a:schemeClr val="tx1"/>
                  </a:solidFill>
                  <a:round/>
                  <a:headEnd/>
                  <a:tailEnd/>
                </a:ln>
              </p:spPr>
              <p:txBody>
                <a:bodyPr>
                  <a:prstTxWarp prst="textNoShape">
                    <a:avLst/>
                  </a:prstTxWarp>
                </a:bodyPr>
                <a:lstStyle/>
                <a:p>
                  <a:endParaRPr lang="en-US"/>
                </a:p>
              </p:txBody>
            </p:sp>
          </p:grpSp>
          <p:sp>
            <p:nvSpPr>
              <p:cNvPr id="36" name="Line 12"/>
              <p:cNvSpPr>
                <a:spLocks noChangeShapeType="1"/>
              </p:cNvSpPr>
              <p:nvPr/>
            </p:nvSpPr>
            <p:spPr bwMode="auto">
              <a:xfrm flipH="1">
                <a:off x="3696" y="1968"/>
                <a:ext cx="1008" cy="1104"/>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37" name="Line 13"/>
              <p:cNvSpPr>
                <a:spLocks noChangeShapeType="1"/>
              </p:cNvSpPr>
              <p:nvPr/>
            </p:nvSpPr>
            <p:spPr bwMode="auto">
              <a:xfrm flipV="1">
                <a:off x="3648" y="1968"/>
                <a:ext cx="981" cy="1056"/>
              </a:xfrm>
              <a:prstGeom prst="line">
                <a:avLst/>
              </a:prstGeom>
              <a:noFill/>
              <a:ln w="9525">
                <a:solidFill>
                  <a:schemeClr val="tx1"/>
                </a:solidFill>
                <a:round/>
                <a:headEnd/>
                <a:tailEnd/>
              </a:ln>
            </p:spPr>
            <p:txBody>
              <a:bodyPr>
                <a:prstTxWarp prst="textNoShape">
                  <a:avLst/>
                </a:prstTxWarp>
              </a:bodyPr>
              <a:lstStyle/>
              <a:p>
                <a:endParaRPr lang="en-US"/>
              </a:p>
            </p:txBody>
          </p:sp>
          <p:sp>
            <p:nvSpPr>
              <p:cNvPr id="38" name="Line 14"/>
              <p:cNvSpPr>
                <a:spLocks noChangeShapeType="1"/>
              </p:cNvSpPr>
              <p:nvPr/>
            </p:nvSpPr>
            <p:spPr bwMode="auto">
              <a:xfrm flipV="1">
                <a:off x="3552" y="1968"/>
                <a:ext cx="981" cy="1056"/>
              </a:xfrm>
              <a:prstGeom prst="line">
                <a:avLst/>
              </a:prstGeom>
              <a:noFill/>
              <a:ln w="9525">
                <a:solidFill>
                  <a:srgbClr val="969696"/>
                </a:solidFill>
                <a:round/>
                <a:headEnd/>
                <a:tailEnd/>
              </a:ln>
            </p:spPr>
            <p:txBody>
              <a:bodyPr>
                <a:prstTxWarp prst="textNoShape">
                  <a:avLst/>
                </a:prstTxWarp>
              </a:bodyPr>
              <a:lstStyle/>
              <a:p>
                <a:endParaRPr lang="en-US"/>
              </a:p>
            </p:txBody>
          </p:sp>
          <p:sp>
            <p:nvSpPr>
              <p:cNvPr id="39" name="Line 15"/>
              <p:cNvSpPr>
                <a:spLocks noChangeShapeType="1"/>
              </p:cNvSpPr>
              <p:nvPr/>
            </p:nvSpPr>
            <p:spPr bwMode="auto">
              <a:xfrm flipH="1">
                <a:off x="3467" y="1968"/>
                <a:ext cx="0" cy="1056"/>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sp>
            <p:nvSpPr>
              <p:cNvPr id="40" name="Line 16"/>
              <p:cNvSpPr>
                <a:spLocks noChangeShapeType="1"/>
              </p:cNvSpPr>
              <p:nvPr/>
            </p:nvSpPr>
            <p:spPr bwMode="auto">
              <a:xfrm rot="5400000" flipH="1">
                <a:off x="3576" y="3048"/>
                <a:ext cx="0" cy="144"/>
              </a:xfrm>
              <a:prstGeom prst="line">
                <a:avLst/>
              </a:prstGeom>
              <a:noFill/>
              <a:ln w="9525">
                <a:solidFill>
                  <a:schemeClr val="tx1"/>
                </a:solidFill>
                <a:round/>
                <a:headEnd type="triangle" w="med" len="med"/>
                <a:tailEnd type="triangle" w="med" len="med"/>
              </a:ln>
            </p:spPr>
            <p:txBody>
              <a:bodyPr>
                <a:prstTxWarp prst="textNoShape">
                  <a:avLst/>
                </a:prstTxWarp>
              </a:bodyPr>
              <a:lstStyle/>
              <a:p>
                <a:endParaRPr lang="en-US"/>
              </a:p>
            </p:txBody>
          </p:sp>
        </p:grpSp>
        <p:sp>
          <p:nvSpPr>
            <p:cNvPr id="11" name="Text Box 17"/>
            <p:cNvSpPr txBox="1">
              <a:spLocks noChangeArrowheads="1"/>
            </p:cNvSpPr>
            <p:nvPr/>
          </p:nvSpPr>
          <p:spPr bwMode="auto">
            <a:xfrm>
              <a:off x="3210" y="2709"/>
              <a:ext cx="438" cy="173"/>
            </a:xfrm>
            <a:prstGeom prst="rect">
              <a:avLst/>
            </a:prstGeom>
            <a:noFill/>
            <a:ln w="9525">
              <a:noFill/>
              <a:miter lim="800000"/>
              <a:headEnd/>
              <a:tailEnd/>
            </a:ln>
          </p:spPr>
          <p:txBody>
            <a:bodyPr wrap="none">
              <a:prstTxWarp prst="textNoShape">
                <a:avLst/>
              </a:prstTxWarp>
              <a:spAutoFit/>
            </a:bodyPr>
            <a:lstStyle/>
            <a:p>
              <a:pPr algn="ctr"/>
              <a:r>
                <a:rPr lang="en-US" sz="1200" dirty="0"/>
                <a:t>~100 </a:t>
              </a:r>
              <a:r>
                <a:rPr lang="en-US" sz="1200" dirty="0" err="1"/>
                <a:t>m</a:t>
              </a:r>
              <a:endParaRPr lang="en-US" sz="1200" dirty="0"/>
            </a:p>
          </p:txBody>
        </p:sp>
        <p:sp>
          <p:nvSpPr>
            <p:cNvPr id="15" name="Text Box 18"/>
            <p:cNvSpPr txBox="1">
              <a:spLocks noChangeArrowheads="1"/>
            </p:cNvSpPr>
            <p:nvPr/>
          </p:nvSpPr>
          <p:spPr bwMode="auto">
            <a:xfrm>
              <a:off x="4266" y="2661"/>
              <a:ext cx="438" cy="173"/>
            </a:xfrm>
            <a:prstGeom prst="rect">
              <a:avLst/>
            </a:prstGeom>
            <a:noFill/>
            <a:ln w="9525">
              <a:noFill/>
              <a:miter lim="800000"/>
              <a:headEnd/>
              <a:tailEnd/>
            </a:ln>
          </p:spPr>
          <p:txBody>
            <a:bodyPr wrap="none">
              <a:prstTxWarp prst="textNoShape">
                <a:avLst/>
              </a:prstTxWarp>
              <a:spAutoFit/>
            </a:bodyPr>
            <a:lstStyle/>
            <a:p>
              <a:pPr algn="ctr"/>
              <a:r>
                <a:rPr lang="en-US" sz="1200"/>
                <a:t>~300 m</a:t>
              </a:r>
            </a:p>
          </p:txBody>
        </p:sp>
        <p:sp>
          <p:nvSpPr>
            <p:cNvPr id="16" name="Text Box 19"/>
            <p:cNvSpPr txBox="1">
              <a:spLocks noChangeArrowheads="1"/>
            </p:cNvSpPr>
            <p:nvPr/>
          </p:nvSpPr>
          <p:spPr bwMode="auto">
            <a:xfrm>
              <a:off x="3504" y="3312"/>
              <a:ext cx="385" cy="173"/>
            </a:xfrm>
            <a:prstGeom prst="rect">
              <a:avLst/>
            </a:prstGeom>
            <a:noFill/>
            <a:ln w="9525">
              <a:noFill/>
              <a:miter lim="800000"/>
              <a:headEnd/>
              <a:tailEnd/>
            </a:ln>
          </p:spPr>
          <p:txBody>
            <a:bodyPr wrap="none">
              <a:prstTxWarp prst="textNoShape">
                <a:avLst/>
              </a:prstTxWarp>
              <a:spAutoFit/>
            </a:bodyPr>
            <a:lstStyle/>
            <a:p>
              <a:pPr algn="ctr"/>
              <a:r>
                <a:rPr lang="en-US" sz="1200"/>
                <a:t>~50 m</a:t>
              </a:r>
            </a:p>
          </p:txBody>
        </p:sp>
        <p:sp>
          <p:nvSpPr>
            <p:cNvPr id="17" name="Oval 20"/>
            <p:cNvSpPr>
              <a:spLocks noChangeArrowheads="1"/>
            </p:cNvSpPr>
            <p:nvPr/>
          </p:nvSpPr>
          <p:spPr bwMode="auto">
            <a:xfrm rot="-2700000">
              <a:off x="4176" y="196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18" name="Oval 21"/>
            <p:cNvSpPr>
              <a:spLocks noChangeArrowheads="1"/>
            </p:cNvSpPr>
            <p:nvPr/>
          </p:nvSpPr>
          <p:spPr bwMode="auto">
            <a:xfrm rot="-2700000">
              <a:off x="4272" y="206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19" name="Oval 22"/>
            <p:cNvSpPr>
              <a:spLocks noChangeArrowheads="1"/>
            </p:cNvSpPr>
            <p:nvPr/>
          </p:nvSpPr>
          <p:spPr bwMode="auto">
            <a:xfrm rot="-2700000">
              <a:off x="4368" y="216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0" name="Oval 23"/>
            <p:cNvSpPr>
              <a:spLocks noChangeArrowheads="1"/>
            </p:cNvSpPr>
            <p:nvPr/>
          </p:nvSpPr>
          <p:spPr bwMode="auto">
            <a:xfrm rot="-2700000">
              <a:off x="3840" y="216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1" name="Oval 24"/>
            <p:cNvSpPr>
              <a:spLocks noChangeArrowheads="1"/>
            </p:cNvSpPr>
            <p:nvPr/>
          </p:nvSpPr>
          <p:spPr bwMode="auto">
            <a:xfrm rot="-2700000">
              <a:off x="4560" y="144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2" name="Oval 25"/>
            <p:cNvSpPr>
              <a:spLocks noChangeArrowheads="1"/>
            </p:cNvSpPr>
            <p:nvPr/>
          </p:nvSpPr>
          <p:spPr bwMode="auto">
            <a:xfrm rot="-2700000">
              <a:off x="3984" y="220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3" name="Oval 26"/>
            <p:cNvSpPr>
              <a:spLocks noChangeArrowheads="1"/>
            </p:cNvSpPr>
            <p:nvPr/>
          </p:nvSpPr>
          <p:spPr bwMode="auto">
            <a:xfrm rot="-2700000">
              <a:off x="3888" y="2448"/>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4" name="Oval 27"/>
            <p:cNvSpPr>
              <a:spLocks noChangeArrowheads="1"/>
            </p:cNvSpPr>
            <p:nvPr/>
          </p:nvSpPr>
          <p:spPr bwMode="auto">
            <a:xfrm rot="-2700000">
              <a:off x="4320" y="1632"/>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5" name="Oval 28"/>
            <p:cNvSpPr>
              <a:spLocks noChangeArrowheads="1"/>
            </p:cNvSpPr>
            <p:nvPr/>
          </p:nvSpPr>
          <p:spPr bwMode="auto">
            <a:xfrm rot="-2700000">
              <a:off x="4128" y="177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6" name="Oval 29"/>
            <p:cNvSpPr>
              <a:spLocks noChangeArrowheads="1"/>
            </p:cNvSpPr>
            <p:nvPr/>
          </p:nvSpPr>
          <p:spPr bwMode="auto">
            <a:xfrm rot="-2700000">
              <a:off x="4128" y="249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7" name="Oval 30"/>
            <p:cNvSpPr>
              <a:spLocks noChangeArrowheads="1"/>
            </p:cNvSpPr>
            <p:nvPr/>
          </p:nvSpPr>
          <p:spPr bwMode="auto">
            <a:xfrm rot="-2700000">
              <a:off x="4464" y="1920"/>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8" name="Oval 31"/>
            <p:cNvSpPr>
              <a:spLocks noChangeArrowheads="1"/>
            </p:cNvSpPr>
            <p:nvPr/>
          </p:nvSpPr>
          <p:spPr bwMode="auto">
            <a:xfrm rot="-2700000">
              <a:off x="3984" y="254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29" name="Oval 32"/>
            <p:cNvSpPr>
              <a:spLocks noChangeArrowheads="1"/>
            </p:cNvSpPr>
            <p:nvPr/>
          </p:nvSpPr>
          <p:spPr bwMode="auto">
            <a:xfrm rot="-2700000">
              <a:off x="3840" y="273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30" name="Oval 33"/>
            <p:cNvSpPr>
              <a:spLocks noChangeArrowheads="1"/>
            </p:cNvSpPr>
            <p:nvPr/>
          </p:nvSpPr>
          <p:spPr bwMode="auto">
            <a:xfrm rot="-2700000">
              <a:off x="4176" y="2304"/>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sp>
          <p:nvSpPr>
            <p:cNvPr id="31" name="Oval 34"/>
            <p:cNvSpPr>
              <a:spLocks noChangeArrowheads="1"/>
            </p:cNvSpPr>
            <p:nvPr/>
          </p:nvSpPr>
          <p:spPr bwMode="auto">
            <a:xfrm rot="-2700000">
              <a:off x="4368" y="1776"/>
              <a:ext cx="96" cy="48"/>
            </a:xfrm>
            <a:prstGeom prst="ellipse">
              <a:avLst/>
            </a:prstGeom>
            <a:solidFill>
              <a:schemeClr val="bg2"/>
            </a:solidFill>
            <a:ln w="9525">
              <a:solidFill>
                <a:schemeClr val="tx1"/>
              </a:solidFill>
              <a:round/>
              <a:headEnd/>
              <a:tailEnd/>
            </a:ln>
          </p:spPr>
          <p:txBody>
            <a:bodyPr wrap="none" anchor="ctr">
              <a:prstTxWarp prst="textNoShape">
                <a:avLst/>
              </a:prstTxWarp>
            </a:bodyPr>
            <a:lstStyle/>
            <a:p>
              <a:endParaRPr lang="en-US"/>
            </a:p>
          </p:txBody>
        </p:sp>
      </p:grpSp>
      <p:sp>
        <p:nvSpPr>
          <p:cNvPr id="43" name="Text Box 35"/>
          <p:cNvSpPr txBox="1">
            <a:spLocks noChangeArrowheads="1"/>
          </p:cNvSpPr>
          <p:nvPr/>
        </p:nvSpPr>
        <p:spPr bwMode="auto">
          <a:xfrm>
            <a:off x="4648200" y="4648200"/>
            <a:ext cx="4572000" cy="2554288"/>
          </a:xfrm>
          <a:prstGeom prst="rect">
            <a:avLst/>
          </a:prstGeom>
          <a:solidFill>
            <a:schemeClr val="bg1"/>
          </a:solidFill>
          <a:ln w="9525">
            <a:solidFill>
              <a:schemeClr val="tx1"/>
            </a:solidFill>
            <a:miter lim="800000"/>
            <a:headEnd/>
            <a:tailEnd/>
          </a:ln>
        </p:spPr>
        <p:txBody>
          <a:bodyPr>
            <a:prstTxWarp prst="textNoShape">
              <a:avLst/>
            </a:prstTxWarp>
            <a:spAutoFit/>
          </a:bodyPr>
          <a:lstStyle/>
          <a:p>
            <a:pPr marL="342900" indent="-342900"/>
            <a:r>
              <a:rPr lang="en-US" sz="2000"/>
              <a:t>How is an interconnected pore and fracture network created from:</a:t>
            </a:r>
          </a:p>
          <a:p>
            <a:pPr marL="342900" indent="-342900">
              <a:buFontTx/>
              <a:buAutoNum type="arabicPeriod"/>
            </a:pPr>
            <a:r>
              <a:rPr lang="en-US" sz="2000"/>
              <a:t>Nano-scale pore network? </a:t>
            </a:r>
          </a:p>
          <a:p>
            <a:pPr marL="342900" indent="-342900">
              <a:buFontTx/>
              <a:buAutoNum type="arabicPeriod"/>
            </a:pPr>
            <a:r>
              <a:rPr lang="en-US" sz="2000"/>
              <a:t>Pre-existing micro-cracks?</a:t>
            </a:r>
          </a:p>
          <a:p>
            <a:pPr marL="342900" indent="-342900">
              <a:buFontTx/>
              <a:buAutoNum type="arabicPeriod"/>
            </a:pPr>
            <a:r>
              <a:rPr lang="en-US" sz="2000"/>
              <a:t>Pre-existing macro-scale fractures?</a:t>
            </a:r>
          </a:p>
          <a:p>
            <a:pPr marL="342900" indent="-342900">
              <a:buFontTx/>
              <a:buAutoNum type="arabicPeriod"/>
            </a:pPr>
            <a:r>
              <a:rPr lang="en-US" sz="2000"/>
              <a:t>Induced shear events?</a:t>
            </a:r>
          </a:p>
          <a:p>
            <a:pPr marL="342900" indent="-342900">
              <a:buFontTx/>
              <a:buAutoNum type="arabicPeriod"/>
            </a:pPr>
            <a:r>
              <a:rPr lang="en-US" sz="2000"/>
              <a:t>Slick-water frac plane?</a:t>
            </a:r>
          </a:p>
          <a:p>
            <a:pPr marL="342900" indent="-342900">
              <a:buFontTx/>
              <a:buAutoNum type="arabicPeriod"/>
            </a:pPr>
            <a:endParaRPr lang="en-US" sz="2000"/>
          </a:p>
        </p:txBody>
      </p:sp>
      <p:sp>
        <p:nvSpPr>
          <p:cNvPr id="44" name="Text Box 35"/>
          <p:cNvSpPr txBox="1">
            <a:spLocks noChangeArrowheads="1"/>
          </p:cNvSpPr>
          <p:nvPr/>
        </p:nvSpPr>
        <p:spPr bwMode="auto">
          <a:xfrm>
            <a:off x="304800" y="5149850"/>
            <a:ext cx="3962400" cy="1631950"/>
          </a:xfrm>
          <a:prstGeom prst="rect">
            <a:avLst/>
          </a:prstGeom>
          <a:solidFill>
            <a:schemeClr val="bg1"/>
          </a:solidFill>
          <a:ln w="9525">
            <a:solidFill>
              <a:schemeClr val="tx1"/>
            </a:solidFill>
            <a:miter lim="800000"/>
            <a:headEnd/>
            <a:tailEnd/>
          </a:ln>
        </p:spPr>
        <p:txBody>
          <a:bodyPr>
            <a:prstTxWarp prst="textNoShape">
              <a:avLst/>
            </a:prstTxWarp>
            <a:spAutoFit/>
          </a:bodyPr>
          <a:lstStyle/>
          <a:p>
            <a:pPr marL="342900" indent="-342900"/>
            <a:r>
              <a:rPr lang="en-US" sz="2000"/>
              <a:t>How does slip on ~100, ~ 1m fault patches change permeability and create an interconnected fracture network in the stimulated volume? </a:t>
            </a:r>
          </a:p>
        </p:txBody>
      </p:sp>
      <p:pic>
        <p:nvPicPr>
          <p:cNvPr id="46" name="Picture 45" descr="Eagleford_ThinSection3-005-Series1.TIF"/>
          <p:cNvPicPr>
            <a:picLocks noChangeAspect="1"/>
          </p:cNvPicPr>
          <p:nvPr/>
        </p:nvPicPr>
        <p:blipFill>
          <a:blip r:embed="rId5"/>
          <a:stretch>
            <a:fillRect/>
          </a:stretch>
        </p:blipFill>
        <p:spPr>
          <a:xfrm>
            <a:off x="4675760" y="1193918"/>
            <a:ext cx="2265290" cy="183330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45" name="Rectangle 2"/>
          <p:cNvSpPr txBox="1">
            <a:spLocks noChangeArrowheads="1"/>
          </p:cNvSpPr>
          <p:nvPr/>
        </p:nvSpPr>
        <p:spPr bwMode="auto">
          <a:xfrm>
            <a:off x="3200400" y="6248400"/>
            <a:ext cx="9144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0" i="1" u="none" strike="noStrike" kern="0" cap="none" spc="0" normalizeH="0" baseline="0" noProof="0" smtClean="0">
                <a:ln>
                  <a:noFill/>
                </a:ln>
                <a:solidFill>
                  <a:schemeClr val="tx2"/>
                </a:solidFill>
                <a:effectLst/>
                <a:uLnTx/>
                <a:uFillTx/>
                <a:latin typeface="Arial" charset="0"/>
                <a:ea typeface="+mj-ea"/>
                <a:cs typeface="+mj-cs"/>
              </a:rPr>
              <a:t>Sondergeld et al., 2010</a:t>
            </a:r>
            <a:endParaRPr kumimoji="0" lang="en-US" sz="1600" b="0" i="1" u="none" strike="noStrike" kern="0" cap="none" spc="0" normalizeH="0" baseline="0" noProof="0">
              <a:ln>
                <a:noFill/>
              </a:ln>
              <a:solidFill>
                <a:schemeClr val="tx2"/>
              </a:solidFill>
              <a:effectLst/>
              <a:uLnTx/>
              <a:uFillTx/>
              <a:latin typeface="Arial" charset="0"/>
              <a:ea typeface="+mj-ea"/>
              <a:cs typeface="+mj-cs"/>
            </a:endParaRPr>
          </a:p>
        </p:txBody>
      </p:sp>
      <p:pic>
        <p:nvPicPr>
          <p:cNvPr id="47" name="Picture 3"/>
          <p:cNvPicPr>
            <a:picLocks noChangeAspect="1" noChangeArrowheads="1"/>
          </p:cNvPicPr>
          <p:nvPr/>
        </p:nvPicPr>
        <p:blipFill>
          <a:blip r:embed="rId4"/>
          <a:srcRect b="11613"/>
          <a:stretch>
            <a:fillRect/>
          </a:stretch>
        </p:blipFill>
        <p:spPr bwMode="auto">
          <a:xfrm>
            <a:off x="213780" y="1045288"/>
            <a:ext cx="8930508" cy="5273675"/>
          </a:xfrm>
          <a:prstGeom prst="rect">
            <a:avLst/>
          </a:prstGeom>
          <a:noFill/>
          <a:ln w="9525">
            <a:noFill/>
            <a:miter lim="800000"/>
            <a:headEnd/>
            <a:tailEnd/>
          </a:ln>
        </p:spPr>
      </p:pic>
      <p:sp>
        <p:nvSpPr>
          <p:cNvPr id="48" name="Text Box 4"/>
          <p:cNvSpPr txBox="1">
            <a:spLocks noChangeArrowheads="1"/>
          </p:cNvSpPr>
          <p:nvPr/>
        </p:nvSpPr>
        <p:spPr bwMode="auto">
          <a:xfrm>
            <a:off x="1634160" y="181313"/>
            <a:ext cx="5912646" cy="523220"/>
          </a:xfrm>
          <a:prstGeom prst="rect">
            <a:avLst/>
          </a:prstGeom>
          <a:noFill/>
          <a:ln w="9525">
            <a:noFill/>
            <a:miter lim="800000"/>
            <a:headEnd/>
            <a:tailEnd/>
          </a:ln>
          <a:effectLst/>
        </p:spPr>
        <p:txBody>
          <a:bodyPr wrap="none">
            <a:prstTxWarp prst="textNoShape">
              <a:avLst/>
            </a:prstTxWarp>
            <a:spAutoFit/>
          </a:bodyPr>
          <a:lstStyle/>
          <a:p>
            <a:r>
              <a:rPr lang="en-US" sz="2800" dirty="0">
                <a:latin typeface="Arial" charset="0"/>
              </a:rPr>
              <a:t>Scale Dependent Flow </a:t>
            </a:r>
            <a:r>
              <a:rPr lang="en-US" sz="2800" dirty="0" smtClean="0">
                <a:latin typeface="Arial" charset="0"/>
              </a:rPr>
              <a:t>Mechanisms</a:t>
            </a:r>
            <a:endParaRPr lang="en-US" sz="2800" dirty="0">
              <a:latin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0D98751-06CB-4498-A578-21856E040334}" type="slidenum">
              <a:rPr lang="en-US"/>
              <a:pPr>
                <a:defRPr/>
              </a:pPr>
              <a:t>43</a:t>
            </a:fld>
            <a:endParaRPr lang="en-US"/>
          </a:p>
        </p:txBody>
      </p:sp>
      <p:grpSp>
        <p:nvGrpSpPr>
          <p:cNvPr id="2" name="Group 23"/>
          <p:cNvGrpSpPr>
            <a:grpSpLocks/>
          </p:cNvGrpSpPr>
          <p:nvPr/>
        </p:nvGrpSpPr>
        <p:grpSpPr bwMode="auto">
          <a:xfrm>
            <a:off x="152400" y="1219200"/>
            <a:ext cx="2286000" cy="5410200"/>
            <a:chOff x="152400" y="1219200"/>
            <a:chExt cx="2286000" cy="5410200"/>
          </a:xfrm>
        </p:grpSpPr>
        <p:sp>
          <p:nvSpPr>
            <p:cNvPr id="58378" name="TextBox 20"/>
            <p:cNvSpPr txBox="1">
              <a:spLocks noChangeArrowheads="1"/>
            </p:cNvSpPr>
            <p:nvPr/>
          </p:nvSpPr>
          <p:spPr bwMode="auto">
            <a:xfrm>
              <a:off x="152400" y="4583668"/>
              <a:ext cx="2286000" cy="369332"/>
            </a:xfrm>
            <a:prstGeom prst="rect">
              <a:avLst/>
            </a:prstGeom>
            <a:noFill/>
            <a:ln w="9525">
              <a:noFill/>
              <a:miter lim="800000"/>
              <a:headEnd/>
              <a:tailEnd/>
            </a:ln>
          </p:spPr>
          <p:txBody>
            <a:bodyPr>
              <a:spAutoFit/>
            </a:bodyPr>
            <a:lstStyle/>
            <a:p>
              <a:r>
                <a:rPr lang="en-US" b="1">
                  <a:latin typeface="Calibri" pitchFamily="34" charset="0"/>
                </a:rPr>
                <a:t>Barnett Shale 31Ha</a:t>
              </a:r>
            </a:p>
          </p:txBody>
        </p:sp>
        <p:cxnSp>
          <p:nvCxnSpPr>
            <p:cNvPr id="22" name="Straight Connector 21"/>
            <p:cNvCxnSpPr/>
            <p:nvPr/>
          </p:nvCxnSpPr>
          <p:spPr>
            <a:xfrm rot="5400000">
              <a:off x="-266700" y="3924300"/>
              <a:ext cx="541020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3" name="Group 10"/>
          <p:cNvGrpSpPr>
            <a:grpSpLocks/>
          </p:cNvGrpSpPr>
          <p:nvPr/>
        </p:nvGrpSpPr>
        <p:grpSpPr bwMode="auto">
          <a:xfrm>
            <a:off x="503238" y="1055688"/>
            <a:ext cx="1595437" cy="3452812"/>
            <a:chOff x="304800" y="1066800"/>
            <a:chExt cx="1752600" cy="4038600"/>
          </a:xfrm>
        </p:grpSpPr>
        <p:pic>
          <p:nvPicPr>
            <p:cNvPr id="58376" name="Picture 11" descr="31Ha_01.jpg"/>
            <p:cNvPicPr>
              <a:picLocks noChangeAspect="1"/>
            </p:cNvPicPr>
            <p:nvPr/>
          </p:nvPicPr>
          <p:blipFill>
            <a:blip r:embed="rId2"/>
            <a:srcRect l="18750" t="18750" r="20703" b="21355"/>
            <a:stretch>
              <a:fillRect/>
            </a:stretch>
          </p:blipFill>
          <p:spPr bwMode="auto">
            <a:xfrm rot="5400000">
              <a:off x="0" y="3048000"/>
              <a:ext cx="2362200" cy="1752600"/>
            </a:xfrm>
            <a:prstGeom prst="rect">
              <a:avLst/>
            </a:prstGeom>
            <a:noFill/>
            <a:ln w="9525">
              <a:noFill/>
              <a:miter lim="800000"/>
              <a:headEnd/>
              <a:tailEnd/>
            </a:ln>
          </p:spPr>
        </p:pic>
        <p:pic>
          <p:nvPicPr>
            <p:cNvPr id="58377" name="Picture 12" descr="31Ha_05.jpg"/>
            <p:cNvPicPr>
              <a:picLocks noChangeAspect="1"/>
            </p:cNvPicPr>
            <p:nvPr/>
          </p:nvPicPr>
          <p:blipFill>
            <a:blip r:embed="rId3"/>
            <a:srcRect l="27344" t="18230" r="27734" b="21875"/>
            <a:stretch>
              <a:fillRect/>
            </a:stretch>
          </p:blipFill>
          <p:spPr bwMode="auto">
            <a:xfrm>
              <a:off x="304800" y="1066800"/>
              <a:ext cx="1752600" cy="1752600"/>
            </a:xfrm>
            <a:prstGeom prst="rect">
              <a:avLst/>
            </a:prstGeom>
            <a:noFill/>
            <a:ln w="9525">
              <a:noFill/>
              <a:miter lim="800000"/>
              <a:headEnd/>
              <a:tailEnd/>
            </a:ln>
          </p:spPr>
        </p:pic>
      </p:grpSp>
      <p:sp>
        <p:nvSpPr>
          <p:cNvPr id="15" name="TextBox 14"/>
          <p:cNvSpPr txBox="1"/>
          <p:nvPr/>
        </p:nvSpPr>
        <p:spPr>
          <a:xfrm>
            <a:off x="250825" y="5003800"/>
            <a:ext cx="2089150" cy="1628775"/>
          </a:xfrm>
          <a:prstGeom prst="rect">
            <a:avLst/>
          </a:prstGeom>
          <a:noFill/>
        </p:spPr>
        <p:txBody>
          <a:bodyPr lIns="0" tIns="0" rIns="0" bIns="0">
            <a:normAutofit fontScale="85000" lnSpcReduction="10000"/>
          </a:bodyPr>
          <a:lstStyle/>
          <a:p>
            <a:pPr marL="168275" indent="-168275" fontAlgn="auto">
              <a:lnSpc>
                <a:spcPct val="110000"/>
              </a:lnSpc>
              <a:spcBef>
                <a:spcPts val="0"/>
              </a:spcBef>
              <a:spcAft>
                <a:spcPts val="0"/>
              </a:spcAft>
              <a:buFont typeface="Arial" pitchFamily="34" charset="0"/>
              <a:buChar char="•"/>
              <a:defRPr/>
            </a:pPr>
            <a:r>
              <a:rPr lang="en-US" dirty="0">
                <a:latin typeface="+mn-lt"/>
              </a:rPr>
              <a:t>Typical dark, organic-rich sample</a:t>
            </a:r>
          </a:p>
          <a:p>
            <a:pPr marL="168275" indent="-168275" fontAlgn="auto">
              <a:lnSpc>
                <a:spcPct val="110000"/>
              </a:lnSpc>
              <a:spcBef>
                <a:spcPts val="0"/>
              </a:spcBef>
              <a:spcAft>
                <a:spcPts val="0"/>
              </a:spcAft>
              <a:buFont typeface="Arial" pitchFamily="34" charset="0"/>
              <a:buChar char="•"/>
              <a:defRPr/>
            </a:pPr>
            <a:r>
              <a:rPr lang="en-US" dirty="0">
                <a:latin typeface="+mn-lt"/>
              </a:rPr>
              <a:t>51.3% </a:t>
            </a:r>
            <a:r>
              <a:rPr lang="en-US" dirty="0" err="1">
                <a:latin typeface="+mn-lt"/>
              </a:rPr>
              <a:t>qtz</a:t>
            </a:r>
            <a:r>
              <a:rPr lang="en-US" dirty="0">
                <a:latin typeface="+mn-lt"/>
              </a:rPr>
              <a:t>, 0.4% carbonate, 37.4% clay,</a:t>
            </a:r>
            <a:br>
              <a:rPr lang="en-US" dirty="0">
                <a:latin typeface="+mn-lt"/>
              </a:rPr>
            </a:br>
            <a:r>
              <a:rPr lang="en-US" dirty="0">
                <a:latin typeface="+mn-lt"/>
              </a:rPr>
              <a:t>5.3% TOC</a:t>
            </a:r>
          </a:p>
          <a:p>
            <a:pPr marL="168275" indent="-168275" fontAlgn="auto">
              <a:lnSpc>
                <a:spcPct val="110000"/>
              </a:lnSpc>
              <a:spcBef>
                <a:spcPts val="0"/>
              </a:spcBef>
              <a:spcAft>
                <a:spcPts val="0"/>
              </a:spcAft>
              <a:buFont typeface="Arial" pitchFamily="34" charset="0"/>
              <a:buChar char="•"/>
              <a:defRPr/>
            </a:pPr>
            <a:r>
              <a:rPr lang="en-US" dirty="0">
                <a:latin typeface="+mn-lt"/>
              </a:rPr>
              <a:t>Density porosity: 10.7%</a:t>
            </a:r>
          </a:p>
        </p:txBody>
      </p:sp>
      <p:sp>
        <p:nvSpPr>
          <p:cNvPr id="58374" name="Rectangle 13"/>
          <p:cNvSpPr>
            <a:spLocks noChangeArrowheads="1"/>
          </p:cNvSpPr>
          <p:nvPr/>
        </p:nvSpPr>
        <p:spPr bwMode="auto">
          <a:xfrm>
            <a:off x="3621088" y="1541463"/>
            <a:ext cx="4308767" cy="400110"/>
          </a:xfrm>
          <a:prstGeom prst="rect">
            <a:avLst/>
          </a:prstGeom>
          <a:noFill/>
          <a:ln w="9525">
            <a:noFill/>
            <a:miter lim="800000"/>
            <a:headEnd/>
            <a:tailEnd/>
          </a:ln>
        </p:spPr>
        <p:txBody>
          <a:bodyPr wrap="none">
            <a:spAutoFit/>
          </a:bodyPr>
          <a:lstStyle/>
          <a:p>
            <a:r>
              <a:rPr lang="en-US" sz="2000" dirty="0" smtClean="0">
                <a:latin typeface="Arial"/>
                <a:cs typeface="Arial"/>
              </a:rPr>
              <a:t>Effective </a:t>
            </a:r>
            <a:r>
              <a:rPr lang="en-US" sz="2000" dirty="0">
                <a:latin typeface="Arial"/>
                <a:cs typeface="Arial"/>
              </a:rPr>
              <a:t>Stress Coefficient: </a:t>
            </a:r>
            <a:r>
              <a:rPr lang="en-US" sz="2000" dirty="0" err="1">
                <a:latin typeface="Arial"/>
                <a:cs typeface="Arial"/>
              </a:rPr>
              <a:t>χ</a:t>
            </a:r>
            <a:r>
              <a:rPr lang="en-US" sz="2000" dirty="0">
                <a:latin typeface="Arial"/>
                <a:cs typeface="Arial"/>
              </a:rPr>
              <a:t> = 0.68</a:t>
            </a:r>
          </a:p>
        </p:txBody>
      </p:sp>
      <p:pic>
        <p:nvPicPr>
          <p:cNvPr id="58375" name="Picture 2"/>
          <p:cNvPicPr>
            <a:picLocks noChangeAspect="1" noChangeArrowheads="1"/>
          </p:cNvPicPr>
          <p:nvPr/>
        </p:nvPicPr>
        <p:blipFill>
          <a:blip r:embed="rId4"/>
          <a:srcRect/>
          <a:stretch>
            <a:fillRect/>
          </a:stretch>
        </p:blipFill>
        <p:spPr bwMode="auto">
          <a:xfrm>
            <a:off x="2770188" y="2020888"/>
            <a:ext cx="5943600" cy="4059237"/>
          </a:xfrm>
          <a:prstGeom prst="rect">
            <a:avLst/>
          </a:prstGeom>
          <a:noFill/>
          <a:ln w="9525">
            <a:noFill/>
            <a:miter lim="800000"/>
            <a:headEnd/>
            <a:tailEnd/>
          </a:ln>
        </p:spPr>
      </p:pic>
      <p:sp>
        <p:nvSpPr>
          <p:cNvPr id="13" name="Title 12"/>
          <p:cNvSpPr>
            <a:spLocks noGrp="1"/>
          </p:cNvSpPr>
          <p:nvPr>
            <p:ph type="title"/>
          </p:nvPr>
        </p:nvSpPr>
        <p:spPr>
          <a:xfrm>
            <a:off x="541338" y="-177801"/>
            <a:ext cx="8229600" cy="1143000"/>
          </a:xfrm>
        </p:spPr>
        <p:txBody>
          <a:bodyPr>
            <a:normAutofit/>
          </a:bodyPr>
          <a:lstStyle/>
          <a:p>
            <a:r>
              <a:rPr lang="en-US" sz="3200" dirty="0" smtClean="0">
                <a:latin typeface="Arial"/>
                <a:cs typeface="Arial"/>
              </a:rPr>
              <a:t>Permeability of Barnett Shale</a:t>
            </a:r>
            <a:endParaRPr lang="en-US" sz="3200" dirty="0">
              <a:latin typeface="Arial"/>
              <a:cs typeface="Arial"/>
            </a:endParaRPr>
          </a:p>
        </p:txBody>
      </p:sp>
      <p:grpSp>
        <p:nvGrpSpPr>
          <p:cNvPr id="14"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7" name="Rectangle 1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8"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9" name="TextBox 18"/>
          <p:cNvSpPr txBox="1"/>
          <p:nvPr/>
        </p:nvSpPr>
        <p:spPr>
          <a:xfrm>
            <a:off x="2999158" y="6171684"/>
            <a:ext cx="5709541" cy="369332"/>
          </a:xfrm>
          <a:prstGeom prst="rect">
            <a:avLst/>
          </a:prstGeom>
          <a:noFill/>
          <a:ln>
            <a:solidFill>
              <a:schemeClr val="tx1"/>
            </a:solidFill>
          </a:ln>
        </p:spPr>
        <p:txBody>
          <a:bodyPr wrap="none" rtlCol="0">
            <a:spAutoFit/>
          </a:bodyPr>
          <a:lstStyle/>
          <a:p>
            <a:r>
              <a:rPr lang="en-US" dirty="0" smtClean="0">
                <a:latin typeface="Arial"/>
                <a:cs typeface="Arial"/>
              </a:rPr>
              <a:t>Permeability Dominated by Flow Through </a:t>
            </a:r>
            <a:r>
              <a:rPr lang="en-US" dirty="0" err="1" smtClean="0">
                <a:latin typeface="Arial"/>
                <a:cs typeface="Arial"/>
              </a:rPr>
              <a:t>Microcracks</a:t>
            </a:r>
            <a:endParaRPr lang="en-US" dirty="0">
              <a:latin typeface="Arial"/>
              <a:cs typeface="Arial"/>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2"/>
          <p:cNvSpPr>
            <a:spLocks noChangeArrowheads="1"/>
          </p:cNvSpPr>
          <p:nvPr/>
        </p:nvSpPr>
        <p:spPr bwMode="auto">
          <a:xfrm>
            <a:off x="609600" y="2895600"/>
            <a:ext cx="7848600" cy="1328738"/>
          </a:xfrm>
          <a:prstGeom prst="rect">
            <a:avLst/>
          </a:prstGeom>
          <a:solidFill>
            <a:schemeClr val="bg1"/>
          </a:solidFill>
          <a:ln w="9525">
            <a:noFill/>
            <a:miter lim="800000"/>
            <a:headEnd/>
            <a:tailEnd/>
          </a:ln>
          <a:effectLst/>
        </p:spPr>
        <p:txBody>
          <a:bodyPr lIns="92075" tIns="46038" rIns="92075" bIns="46038">
            <a:prstTxWarp prst="textNoShape">
              <a:avLst/>
            </a:prstTxWarp>
            <a:spAutoFit/>
          </a:bodyPr>
          <a:lstStyle/>
          <a:p>
            <a:pPr>
              <a:spcBef>
                <a:spcPct val="50000"/>
              </a:spcBef>
              <a:buFontTx/>
              <a:buChar char="•"/>
            </a:pPr>
            <a:r>
              <a:rPr lang="en-AU">
                <a:latin typeface="Arial" charset="0"/>
                <a:ea typeface="Arial" charset="0"/>
                <a:cs typeface="Arial" charset="0"/>
              </a:rPr>
              <a:t> Knudsen diffusion </a:t>
            </a:r>
            <a:r>
              <a:rPr lang="tr-TR">
                <a:latin typeface="Arial" charset="0"/>
                <a:ea typeface="Arial" charset="0"/>
                <a:cs typeface="Arial" charset="0"/>
              </a:rPr>
              <a:t>will be the</a:t>
            </a:r>
            <a:r>
              <a:rPr lang="en-AU">
                <a:latin typeface="Arial" charset="0"/>
                <a:ea typeface="Arial" charset="0"/>
                <a:cs typeface="Arial" charset="0"/>
              </a:rPr>
              <a:t> dominant</a:t>
            </a:r>
            <a:r>
              <a:rPr lang="tr-TR">
                <a:latin typeface="Arial" charset="0"/>
                <a:ea typeface="Arial" charset="0"/>
                <a:cs typeface="Arial" charset="0"/>
              </a:rPr>
              <a:t> mechanism whenever the mean free path is large compared with the pore diameter. </a:t>
            </a:r>
          </a:p>
          <a:p>
            <a:pPr>
              <a:spcBef>
                <a:spcPct val="50000"/>
              </a:spcBef>
              <a:buFontTx/>
              <a:buChar char="•"/>
            </a:pPr>
            <a:r>
              <a:rPr lang="en-US">
                <a:latin typeface="Arial" charset="0"/>
                <a:ea typeface="Arial" charset="0"/>
                <a:cs typeface="Arial" charset="0"/>
              </a:rPr>
              <a:t> </a:t>
            </a:r>
            <a:r>
              <a:rPr lang="tr-TR">
                <a:latin typeface="Arial" charset="0"/>
                <a:ea typeface="Arial" charset="0"/>
                <a:cs typeface="Arial" charset="0"/>
              </a:rPr>
              <a:t>Collisions with the pore walls will be more frequent than those between the molecules</a:t>
            </a:r>
            <a:endParaRPr lang="en-AU">
              <a:latin typeface="Arial" charset="0"/>
              <a:ea typeface="Arial" charset="0"/>
              <a:cs typeface="Arial" charset="0"/>
            </a:endParaRPr>
          </a:p>
        </p:txBody>
      </p:sp>
      <p:sp>
        <p:nvSpPr>
          <p:cNvPr id="10" name="Rectangle 3"/>
          <p:cNvSpPr>
            <a:spLocks noChangeArrowheads="1"/>
          </p:cNvSpPr>
          <p:nvPr/>
        </p:nvSpPr>
        <p:spPr bwMode="auto">
          <a:xfrm>
            <a:off x="685800" y="4564063"/>
            <a:ext cx="5640388" cy="1303337"/>
          </a:xfrm>
          <a:prstGeom prst="rect">
            <a:avLst/>
          </a:prstGeom>
          <a:solidFill>
            <a:schemeClr val="bg1"/>
          </a:solidFill>
          <a:ln w="9525">
            <a:noFill/>
            <a:miter lim="800000"/>
            <a:headEnd/>
            <a:tailEnd/>
          </a:ln>
          <a:effectLst/>
        </p:spPr>
        <p:txBody>
          <a:bodyPr lIns="92075" tIns="46038" rIns="92075" bIns="46038">
            <a:prstTxWarp prst="textNoShape">
              <a:avLst/>
            </a:prstTxWarp>
            <a:spAutoFit/>
          </a:bodyPr>
          <a:lstStyle/>
          <a:p>
            <a:pPr eaLnBrk="0" hangingPunct="0">
              <a:lnSpc>
                <a:spcPct val="120000"/>
              </a:lnSpc>
              <a:spcBef>
                <a:spcPct val="50000"/>
              </a:spcBef>
            </a:pPr>
            <a:r>
              <a:rPr lang="en-AU" b="1">
                <a:latin typeface="Arial" charset="0"/>
                <a:ea typeface="Arial" charset="0"/>
                <a:cs typeface="Arial" charset="0"/>
              </a:rPr>
              <a:t> </a:t>
            </a:r>
            <a:r>
              <a:rPr lang="tr-TR" b="1">
                <a:latin typeface="Arial" charset="0"/>
                <a:ea typeface="Arial" charset="0"/>
                <a:cs typeface="Arial" charset="0"/>
              </a:rPr>
              <a:t>Knudsen diffusion prevails</a:t>
            </a:r>
            <a:r>
              <a:rPr lang="en-US" b="1">
                <a:latin typeface="Arial" charset="0"/>
                <a:ea typeface="Arial" charset="0"/>
                <a:cs typeface="Arial" charset="0"/>
              </a:rPr>
              <a:t>:</a:t>
            </a:r>
            <a:r>
              <a:rPr lang="tr-TR" b="1">
                <a:latin typeface="Arial" charset="0"/>
                <a:ea typeface="Arial" charset="0"/>
                <a:cs typeface="Arial" charset="0"/>
              </a:rPr>
              <a:t>  </a:t>
            </a:r>
          </a:p>
          <a:p>
            <a:pPr eaLnBrk="0" hangingPunct="0">
              <a:lnSpc>
                <a:spcPct val="120000"/>
              </a:lnSpc>
              <a:spcBef>
                <a:spcPct val="50000"/>
              </a:spcBef>
            </a:pPr>
            <a:r>
              <a:rPr lang="en-AU">
                <a:latin typeface="Arial" charset="0"/>
                <a:ea typeface="Arial" charset="0"/>
                <a:cs typeface="Arial" charset="0"/>
              </a:rPr>
              <a:t>1) </a:t>
            </a:r>
            <a:r>
              <a:rPr lang="tr-TR">
                <a:latin typeface="Arial" charset="0"/>
                <a:ea typeface="Arial" charset="0"/>
                <a:cs typeface="Arial" charset="0"/>
              </a:rPr>
              <a:t>when </a:t>
            </a:r>
            <a:r>
              <a:rPr lang="en-AU">
                <a:latin typeface="Arial" charset="0"/>
                <a:ea typeface="Arial" charset="0"/>
                <a:cs typeface="Arial" charset="0"/>
              </a:rPr>
              <a:t>gas density is low</a:t>
            </a:r>
          </a:p>
          <a:p>
            <a:pPr>
              <a:spcBef>
                <a:spcPct val="50000"/>
              </a:spcBef>
            </a:pPr>
            <a:r>
              <a:rPr lang="tr-TR">
                <a:latin typeface="Arial" charset="0"/>
                <a:ea typeface="Arial" charset="0"/>
                <a:cs typeface="Arial" charset="0"/>
              </a:rPr>
              <a:t>2)</a:t>
            </a:r>
            <a:r>
              <a:rPr lang="en-US">
                <a:latin typeface="Arial" charset="0"/>
                <a:ea typeface="Arial" charset="0"/>
                <a:cs typeface="Arial" charset="0"/>
              </a:rPr>
              <a:t> </a:t>
            </a:r>
            <a:r>
              <a:rPr lang="tr-TR">
                <a:latin typeface="Arial" charset="0"/>
                <a:ea typeface="Arial" charset="0"/>
                <a:cs typeface="Arial" charset="0"/>
              </a:rPr>
              <a:t>when </a:t>
            </a:r>
            <a:r>
              <a:rPr lang="en-AU">
                <a:latin typeface="Arial" charset="0"/>
                <a:ea typeface="Arial" charset="0"/>
                <a:cs typeface="Arial" charset="0"/>
              </a:rPr>
              <a:t> pore dimensions are very small</a:t>
            </a:r>
            <a:endParaRPr lang="tr-TR" b="1">
              <a:latin typeface="Arial" charset="0"/>
              <a:ea typeface="Arial" charset="0"/>
              <a:cs typeface="Arial" charset="0"/>
            </a:endParaRPr>
          </a:p>
        </p:txBody>
      </p:sp>
      <p:sp>
        <p:nvSpPr>
          <p:cNvPr id="11" name="Text Box 4"/>
          <p:cNvSpPr txBox="1">
            <a:spLocks noChangeArrowheads="1"/>
          </p:cNvSpPr>
          <p:nvPr/>
        </p:nvSpPr>
        <p:spPr bwMode="auto">
          <a:xfrm>
            <a:off x="685800" y="152400"/>
            <a:ext cx="7924800" cy="579438"/>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3200" dirty="0">
                <a:latin typeface="Arial" charset="0"/>
                <a:ea typeface="Arial" charset="0"/>
                <a:cs typeface="Arial" charset="0"/>
              </a:rPr>
              <a:t>Knudsen Diffusion</a:t>
            </a:r>
          </a:p>
        </p:txBody>
      </p:sp>
      <p:pic>
        <p:nvPicPr>
          <p:cNvPr id="15" name="Picture 5" descr="Diff02"/>
          <p:cNvPicPr>
            <a:picLocks noChangeAspect="1" noChangeArrowheads="1"/>
          </p:cNvPicPr>
          <p:nvPr/>
        </p:nvPicPr>
        <p:blipFill>
          <a:blip r:embed="rId4"/>
          <a:srcRect/>
          <a:stretch>
            <a:fillRect/>
          </a:stretch>
        </p:blipFill>
        <p:spPr bwMode="auto">
          <a:xfrm>
            <a:off x="2590800" y="1004888"/>
            <a:ext cx="4191000" cy="144780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46082" name="Picture 1" descr="Fig 2.12a - CH4 Adsorption Comparison.jpg"/>
          <p:cNvPicPr>
            <a:picLocks noChangeAspect="1" noChangeArrowheads="1"/>
          </p:cNvPicPr>
          <p:nvPr/>
        </p:nvPicPr>
        <p:blipFill>
          <a:blip r:embed="rId2"/>
          <a:srcRect/>
          <a:stretch>
            <a:fillRect/>
          </a:stretch>
        </p:blipFill>
        <p:spPr bwMode="auto">
          <a:xfrm>
            <a:off x="1295400" y="1143000"/>
            <a:ext cx="6461125" cy="5307013"/>
          </a:xfrm>
          <a:prstGeom prst="rect">
            <a:avLst/>
          </a:prstGeom>
          <a:noFill/>
          <a:ln w="9525">
            <a:noFill/>
            <a:miter lim="800000"/>
            <a:headEnd/>
            <a:tailEnd/>
          </a:ln>
        </p:spPr>
      </p:pic>
      <p:sp>
        <p:nvSpPr>
          <p:cNvPr id="46083" name="TextBox 2"/>
          <p:cNvSpPr txBox="1">
            <a:spLocks noChangeArrowheads="1"/>
          </p:cNvSpPr>
          <p:nvPr/>
        </p:nvSpPr>
        <p:spPr bwMode="auto">
          <a:xfrm>
            <a:off x="2211990" y="181560"/>
            <a:ext cx="4678363" cy="584200"/>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Is Desorption Important?</a:t>
            </a: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507999" y="-148687"/>
            <a:ext cx="8229600" cy="1143000"/>
          </a:xfrm>
          <a:effectLst>
            <a:outerShdw dist="254000" dir="8999997" sx="97000" sy="97000" algn="tr" rotWithShape="0">
              <a:srgbClr val="953735">
                <a:alpha val="28000"/>
              </a:srgbClr>
            </a:outerShdw>
          </a:effectLst>
        </p:spPr>
        <p:txBody>
          <a:bodyPr>
            <a:normAutofit/>
          </a:bodyPr>
          <a:lstStyle/>
          <a:p>
            <a:pPr>
              <a:defRPr/>
            </a:pPr>
            <a:r>
              <a:rPr lang="en-US" sz="3200" kern="0" dirty="0" smtClean="0">
                <a:latin typeface="Arial" charset="0"/>
                <a:ea typeface="ＭＳ Ｐゴシック" charset="-128"/>
                <a:cs typeface="ＭＳ Ｐゴシック" charset="-128"/>
              </a:rPr>
              <a:t>Why Is Production Persistent?</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61" name="Picture 60" descr="Production Profiles Valko and Lee.png"/>
          <p:cNvPicPr>
            <a:picLocks noChangeAspect="1"/>
          </p:cNvPicPr>
          <p:nvPr/>
        </p:nvPicPr>
        <p:blipFill>
          <a:blip r:embed="rId4"/>
          <a:stretch>
            <a:fillRect/>
          </a:stretch>
        </p:blipFill>
        <p:spPr>
          <a:xfrm>
            <a:off x="-50799" y="1108891"/>
            <a:ext cx="9144000" cy="5723930"/>
          </a:xfrm>
          <a:prstGeom prst="rect">
            <a:avLst/>
          </a:prstGeom>
        </p:spPr>
      </p:pic>
      <p:sp>
        <p:nvSpPr>
          <p:cNvPr id="62" name="TextBox 61"/>
          <p:cNvSpPr txBox="1"/>
          <p:nvPr/>
        </p:nvSpPr>
        <p:spPr>
          <a:xfrm>
            <a:off x="3114970" y="937682"/>
            <a:ext cx="3601930" cy="646331"/>
          </a:xfrm>
          <a:prstGeom prst="rect">
            <a:avLst/>
          </a:prstGeom>
          <a:solidFill>
            <a:srgbClr val="FFFFFF"/>
          </a:solidFill>
        </p:spPr>
        <p:txBody>
          <a:bodyPr wrap="none" rtlCol="0">
            <a:spAutoFit/>
          </a:bodyPr>
          <a:lstStyle/>
          <a:p>
            <a:pPr algn="ctr"/>
            <a:r>
              <a:rPr lang="en-US" dirty="0" smtClean="0">
                <a:latin typeface="Arial"/>
                <a:cs typeface="Arial"/>
              </a:rPr>
              <a:t>Average Monthly Well Production</a:t>
            </a:r>
          </a:p>
          <a:p>
            <a:pPr algn="ctr"/>
            <a:r>
              <a:rPr lang="en-US" dirty="0" smtClean="0">
                <a:latin typeface="Arial"/>
                <a:cs typeface="Arial"/>
              </a:rPr>
              <a:t>Barnett Shale</a:t>
            </a:r>
            <a:endParaRPr lang="en-US" dirty="0">
              <a:latin typeface="Arial"/>
              <a:cs typeface="Arial"/>
            </a:endParaRPr>
          </a:p>
        </p:txBody>
      </p:sp>
      <p:sp>
        <p:nvSpPr>
          <p:cNvPr id="63" name="TextBox 62"/>
          <p:cNvSpPr txBox="1"/>
          <p:nvPr/>
        </p:nvSpPr>
        <p:spPr>
          <a:xfrm>
            <a:off x="5461818" y="2887144"/>
            <a:ext cx="3123384" cy="923330"/>
          </a:xfrm>
          <a:prstGeom prst="rect">
            <a:avLst/>
          </a:prstGeom>
          <a:solidFill>
            <a:srgbClr val="FFFFFF"/>
          </a:solidFill>
        </p:spPr>
        <p:txBody>
          <a:bodyPr wrap="none" rtlCol="0">
            <a:spAutoFit/>
          </a:bodyPr>
          <a:lstStyle/>
          <a:p>
            <a:pPr algn="ctr"/>
            <a:r>
              <a:rPr lang="en-US" dirty="0" err="1" smtClean="0">
                <a:latin typeface="Arial"/>
                <a:cs typeface="Arial"/>
              </a:rPr>
              <a:t>Valko</a:t>
            </a:r>
            <a:r>
              <a:rPr lang="en-US" dirty="0" smtClean="0">
                <a:latin typeface="Arial"/>
                <a:cs typeface="Arial"/>
              </a:rPr>
              <a:t> and Lee (2010)</a:t>
            </a:r>
          </a:p>
          <a:p>
            <a:pPr algn="ctr"/>
            <a:r>
              <a:rPr lang="en-US" dirty="0" smtClean="0">
                <a:latin typeface="Arial"/>
                <a:cs typeface="Arial"/>
              </a:rPr>
              <a:t>Extended Exponential Model</a:t>
            </a:r>
          </a:p>
          <a:p>
            <a:pPr algn="ctr"/>
            <a:r>
              <a:rPr lang="en-US" dirty="0" smtClean="0">
                <a:latin typeface="Arial"/>
                <a:cs typeface="Arial"/>
              </a:rPr>
              <a:t>SPE 134231</a:t>
            </a:r>
            <a:endParaRPr lang="en-US" dirty="0">
              <a:latin typeface="Arial"/>
              <a:cs typeface="Arial"/>
            </a:endParaRPr>
          </a:p>
        </p:txBody>
      </p:sp>
      <p:sp>
        <p:nvSpPr>
          <p:cNvPr id="10" name="Rounded Rectangle 9"/>
          <p:cNvSpPr/>
          <p:nvPr/>
        </p:nvSpPr>
        <p:spPr>
          <a:xfrm>
            <a:off x="5727700" y="4635500"/>
            <a:ext cx="3365501" cy="1739900"/>
          </a:xfrm>
          <a:prstGeom prst="roundRect">
            <a:avLst/>
          </a:prstGeom>
          <a:noFill/>
          <a:ln w="9525" cap="flat" cmpd="sng" algn="ctr">
            <a:solidFill>
              <a:srgbClr val="FF0000"/>
            </a:solidFill>
            <a:prstDash val="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956300" y="4635500"/>
            <a:ext cx="2899652" cy="646331"/>
          </a:xfrm>
          <a:prstGeom prst="rect">
            <a:avLst/>
          </a:prstGeom>
          <a:noFill/>
        </p:spPr>
        <p:txBody>
          <a:bodyPr wrap="none" rtlCol="0">
            <a:spAutoFit/>
          </a:bodyPr>
          <a:lstStyle/>
          <a:p>
            <a:pPr algn="ctr"/>
            <a:r>
              <a:rPr lang="en-US" dirty="0" smtClean="0"/>
              <a:t>Are Diffusion and Desorption</a:t>
            </a:r>
          </a:p>
          <a:p>
            <a:pPr algn="ctr"/>
            <a:r>
              <a:rPr lang="en-US" dirty="0" smtClean="0"/>
              <a:t>Dominant?</a:t>
            </a:r>
            <a:endParaRPr lang="en-US" dirty="0"/>
          </a:p>
        </p:txBody>
      </p:sp>
      <p:sp>
        <p:nvSpPr>
          <p:cNvPr id="15" name="TextBox 14"/>
          <p:cNvSpPr txBox="1"/>
          <p:nvPr/>
        </p:nvSpPr>
        <p:spPr>
          <a:xfrm>
            <a:off x="6032500" y="5778500"/>
            <a:ext cx="2613366" cy="646331"/>
          </a:xfrm>
          <a:prstGeom prst="rect">
            <a:avLst/>
          </a:prstGeom>
          <a:noFill/>
        </p:spPr>
        <p:txBody>
          <a:bodyPr wrap="none" rtlCol="0">
            <a:spAutoFit/>
          </a:bodyPr>
          <a:lstStyle/>
          <a:p>
            <a:pPr algn="ctr"/>
            <a:r>
              <a:rPr lang="en-US" dirty="0" smtClean="0"/>
              <a:t>How Long Will Production</a:t>
            </a:r>
          </a:p>
          <a:p>
            <a:pPr algn="ctr"/>
            <a:r>
              <a:rPr lang="en-US" dirty="0" smtClean="0"/>
              <a:t>Persist?</a:t>
            </a:r>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47</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152400" y="3841589"/>
            <a:ext cx="8344896" cy="1019194"/>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0" name="Picture 2" descr="C:\Documents and Settings\johri\Desktop\2.emf"/>
          <p:cNvPicPr>
            <a:picLocks noChangeAspect="1" noChangeArrowheads="1"/>
          </p:cNvPicPr>
          <p:nvPr/>
        </p:nvPicPr>
        <p:blipFill>
          <a:blip r:embed="rId2" cstate="print"/>
          <a:srcRect/>
          <a:stretch>
            <a:fillRect/>
          </a:stretch>
        </p:blipFill>
        <p:spPr bwMode="auto">
          <a:xfrm>
            <a:off x="4358392" y="1597386"/>
            <a:ext cx="4785608" cy="3663227"/>
          </a:xfrm>
          <a:prstGeom prst="rect">
            <a:avLst/>
          </a:prstGeom>
          <a:noFill/>
        </p:spPr>
      </p:pic>
      <p:cxnSp>
        <p:nvCxnSpPr>
          <p:cNvPr id="11" name="Straight Connector 10"/>
          <p:cNvCxnSpPr/>
          <p:nvPr/>
        </p:nvCxnSpPr>
        <p:spPr>
          <a:xfrm>
            <a:off x="2247900" y="2431150"/>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28850" y="5009985"/>
            <a:ext cx="804672" cy="0"/>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itle 1"/>
          <p:cNvSpPr txBox="1">
            <a:spLocks/>
          </p:cNvSpPr>
          <p:nvPr/>
        </p:nvSpPr>
        <p:spPr>
          <a:xfrm>
            <a:off x="192024" y="108408"/>
            <a:ext cx="8759952" cy="758952"/>
          </a:xfrm>
          <a:prstGeom prst="rect">
            <a:avLst/>
          </a:prstGeom>
          <a:effectLst/>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tx1"/>
                </a:solidFill>
                <a:effectLst/>
                <a:uLnTx/>
                <a:uFillTx/>
                <a:latin typeface="Arial"/>
                <a:ea typeface="+mj-ea"/>
                <a:cs typeface="Arial"/>
              </a:rPr>
              <a:t>Off-Fault Damage – Zero Cohesion</a:t>
            </a:r>
            <a:endParaRPr kumimoji="0" lang="en-US" sz="3200" b="0" i="0" u="none" strike="noStrike" kern="1200" cap="none" spc="0" normalizeH="0" baseline="0" noProof="0" dirty="0">
              <a:ln>
                <a:noFill/>
              </a:ln>
              <a:solidFill>
                <a:schemeClr val="tx1"/>
              </a:solidFill>
              <a:effectLst/>
              <a:uLnTx/>
              <a:uFillTx/>
              <a:latin typeface="Arial"/>
              <a:ea typeface="+mj-ea"/>
              <a:cs typeface="Arial"/>
            </a:endParaRPr>
          </a:p>
        </p:txBody>
      </p:sp>
      <p:pic>
        <p:nvPicPr>
          <p:cNvPr id="15" name="Picture 2"/>
          <p:cNvPicPr>
            <a:picLocks noChangeAspect="1" noChangeArrowheads="1"/>
          </p:cNvPicPr>
          <p:nvPr/>
        </p:nvPicPr>
        <p:blipFill>
          <a:blip r:embed="rId4"/>
          <a:srcRect/>
          <a:stretch>
            <a:fillRect/>
          </a:stretch>
        </p:blipFill>
        <p:spPr bwMode="auto">
          <a:xfrm>
            <a:off x="78390" y="1573050"/>
            <a:ext cx="4228999" cy="3835754"/>
          </a:xfrm>
          <a:prstGeom prst="rect">
            <a:avLst/>
          </a:prstGeom>
          <a:noFill/>
          <a:ln w="9525">
            <a:noFill/>
            <a:miter lim="800000"/>
            <a:headEnd/>
            <a:tailEnd/>
          </a:ln>
        </p:spPr>
      </p:pic>
      <p:sp>
        <p:nvSpPr>
          <p:cNvPr id="16" name="TextBox 15"/>
          <p:cNvSpPr txBox="1"/>
          <p:nvPr/>
        </p:nvSpPr>
        <p:spPr>
          <a:xfrm>
            <a:off x="250595" y="5832925"/>
            <a:ext cx="8711089" cy="830997"/>
          </a:xfrm>
          <a:prstGeom prst="rect">
            <a:avLst/>
          </a:prstGeom>
          <a:noFill/>
        </p:spPr>
        <p:txBody>
          <a:bodyPr wrap="none" rtlCol="0">
            <a:spAutoFit/>
          </a:bodyPr>
          <a:lstStyle/>
          <a:p>
            <a:pPr algn="ctr"/>
            <a:r>
              <a:rPr lang="en-US" sz="2400" dirty="0" smtClean="0">
                <a:latin typeface="Arial"/>
                <a:cs typeface="Arial"/>
              </a:rPr>
              <a:t>Volume Affected by 4000 </a:t>
            </a:r>
            <a:r>
              <a:rPr lang="en-US" sz="2400" dirty="0" err="1" smtClean="0">
                <a:latin typeface="Arial"/>
                <a:cs typeface="Arial"/>
              </a:rPr>
              <a:t>Microearthquakes</a:t>
            </a:r>
            <a:r>
              <a:rPr lang="en-US" sz="2400" dirty="0" smtClean="0">
                <a:latin typeface="Arial"/>
                <a:cs typeface="Arial"/>
              </a:rPr>
              <a:t> Can</a:t>
            </a:r>
          </a:p>
          <a:p>
            <a:pPr algn="ctr"/>
            <a:r>
              <a:rPr lang="en-US" sz="2400" dirty="0" smtClean="0">
                <a:latin typeface="Arial"/>
                <a:cs typeface="Arial"/>
              </a:rPr>
              <a:t>Account for Less Than 1% of Gas Production in First 6 Months</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7042" name="Picture 1"/>
          <p:cNvPicPr>
            <a:picLocks noChangeAspect="1" noChangeArrowheads="1"/>
          </p:cNvPicPr>
          <p:nvPr/>
        </p:nvPicPr>
        <p:blipFill>
          <a:blip r:embed="rId2"/>
          <a:srcRect/>
          <a:stretch>
            <a:fillRect/>
          </a:stretch>
        </p:blipFill>
        <p:spPr bwMode="auto">
          <a:xfrm>
            <a:off x="914400" y="1219200"/>
            <a:ext cx="7162800" cy="5105400"/>
          </a:xfrm>
          <a:prstGeom prst="rect">
            <a:avLst/>
          </a:prstGeom>
          <a:noFill/>
          <a:ln w="9525">
            <a:noFill/>
            <a:miter lim="800000"/>
            <a:headEnd/>
            <a:tailEnd/>
          </a:ln>
        </p:spPr>
      </p:pic>
      <p:sp>
        <p:nvSpPr>
          <p:cNvPr id="87043" name="TextBox 2"/>
          <p:cNvSpPr txBox="1">
            <a:spLocks noChangeArrowheads="1"/>
          </p:cNvSpPr>
          <p:nvPr/>
        </p:nvSpPr>
        <p:spPr bwMode="auto">
          <a:xfrm>
            <a:off x="2286000" y="152400"/>
            <a:ext cx="4837113" cy="584200"/>
          </a:xfrm>
          <a:prstGeom prst="rect">
            <a:avLst/>
          </a:prstGeom>
          <a:noFill/>
          <a:ln w="9525">
            <a:noFill/>
            <a:miter lim="800000"/>
            <a:headEnd/>
            <a:tailEnd/>
          </a:ln>
        </p:spPr>
        <p:txBody>
          <a:bodyPr wrap="none">
            <a:prstTxWarp prst="textNoShape">
              <a:avLst/>
            </a:prstTxWarp>
            <a:spAutoFit/>
          </a:bodyPr>
          <a:lstStyle/>
          <a:p>
            <a:r>
              <a:rPr lang="en-US" sz="3200" dirty="0">
                <a:latin typeface="Arial" charset="0"/>
                <a:ea typeface="Arial" charset="0"/>
                <a:cs typeface="Arial" charset="0"/>
              </a:rPr>
              <a:t>Typical </a:t>
            </a:r>
            <a:r>
              <a:rPr lang="en-US" sz="3200" dirty="0" err="1">
                <a:latin typeface="Arial" charset="0"/>
                <a:ea typeface="Arial" charset="0"/>
                <a:cs typeface="Arial" charset="0"/>
              </a:rPr>
              <a:t>Microearthquakes</a:t>
            </a:r>
            <a:endParaRPr lang="en-US" sz="3200" dirty="0">
              <a:latin typeface="Arial" charset="0"/>
              <a:ea typeface="Arial" charset="0"/>
              <a:cs typeface="Arial" charset="0"/>
            </a:endParaRPr>
          </a:p>
        </p:txBody>
      </p:sp>
      <p:grpSp>
        <p:nvGrpSpPr>
          <p:cNvPr id="4" name="Group 10"/>
          <p:cNvGrpSpPr>
            <a:grpSpLocks/>
          </p:cNvGrpSpPr>
          <p:nvPr/>
        </p:nvGrpSpPr>
        <p:grpSpPr bwMode="auto">
          <a:xfrm>
            <a:off x="0" y="85388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91880"/>
            <a:ext cx="681038" cy="685800"/>
          </a:xfrm>
          <a:prstGeom prst="rect">
            <a:avLst/>
          </a:prstGeom>
          <a:noFill/>
          <a:ln w="9525">
            <a:noFill/>
            <a:miter lim="800000"/>
            <a:headEnd/>
            <a:tailEnd/>
          </a:ln>
        </p:spPr>
      </p:pic>
      <p:sp>
        <p:nvSpPr>
          <p:cNvPr id="8" name="TextBox 7"/>
          <p:cNvSpPr txBox="1"/>
          <p:nvPr/>
        </p:nvSpPr>
        <p:spPr>
          <a:xfrm>
            <a:off x="39289" y="6504462"/>
            <a:ext cx="4452248" cy="369332"/>
          </a:xfrm>
          <a:prstGeom prst="rect">
            <a:avLst/>
          </a:prstGeom>
          <a:noFill/>
        </p:spPr>
        <p:txBody>
          <a:bodyPr wrap="none" rtlCol="0">
            <a:spAutoFit/>
          </a:bodyPr>
          <a:lstStyle/>
          <a:p>
            <a:r>
              <a:rPr lang="en-US" dirty="0" smtClean="0"/>
              <a:t>Das and Zoback, </a:t>
            </a:r>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5</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679781" y="-141670"/>
            <a:ext cx="8686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noProof="0" dirty="0" smtClean="0">
                <a:ln>
                  <a:noFill/>
                </a:ln>
                <a:solidFill>
                  <a:srgbClr val="000000"/>
                </a:solidFill>
                <a:effectLst/>
                <a:uLnTx/>
                <a:uFillTx/>
                <a:latin typeface="Arial" charset="0"/>
                <a:ea typeface="ＭＳ Ｐゴシック" charset="-128"/>
                <a:cs typeface="ＭＳ Ｐゴシック" charset="-128"/>
              </a:rPr>
              <a:t>Multi-Disciplinary Studies of Shale Reservoirs </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pic>
        <p:nvPicPr>
          <p:cNvPr id="10" name="Picture 9" descr="Stress Group June 2011 052.jpg"/>
          <p:cNvPicPr>
            <a:picLocks noChangeAspect="1"/>
          </p:cNvPicPr>
          <p:nvPr/>
        </p:nvPicPr>
        <p:blipFill>
          <a:blip r:embed="rId3"/>
          <a:srcRect t="11828"/>
          <a:stretch>
            <a:fillRect/>
          </a:stretch>
        </p:blipFill>
        <p:spPr>
          <a:xfrm>
            <a:off x="0" y="1021516"/>
            <a:ext cx="9448800" cy="6248400"/>
          </a:xfrm>
          <a:prstGeom prst="rect">
            <a:avLst/>
          </a:prstGeom>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88066" name="Picture 1"/>
          <p:cNvPicPr>
            <a:picLocks noChangeAspect="1" noChangeArrowheads="1"/>
          </p:cNvPicPr>
          <p:nvPr/>
        </p:nvPicPr>
        <p:blipFill>
          <a:blip r:embed="rId2"/>
          <a:srcRect/>
          <a:stretch>
            <a:fillRect/>
          </a:stretch>
        </p:blipFill>
        <p:spPr bwMode="auto">
          <a:xfrm>
            <a:off x="2095500" y="967590"/>
            <a:ext cx="4988438" cy="5755889"/>
          </a:xfrm>
          <a:prstGeom prst="rect">
            <a:avLst/>
          </a:prstGeom>
          <a:noFill/>
          <a:ln w="9525">
            <a:noFill/>
            <a:miter lim="800000"/>
            <a:headEnd/>
            <a:tailEnd/>
          </a:ln>
        </p:spPr>
      </p:pic>
      <p:grpSp>
        <p:nvGrpSpPr>
          <p:cNvPr id="3" name="Group 10"/>
          <p:cNvGrpSpPr>
            <a:grpSpLocks/>
          </p:cNvGrpSpPr>
          <p:nvPr/>
        </p:nvGrpSpPr>
        <p:grpSpPr bwMode="auto">
          <a:xfrm>
            <a:off x="0" y="838200"/>
            <a:ext cx="9144000" cy="136525"/>
            <a:chOff x="0" y="1180"/>
            <a:chExt cx="5760" cy="86"/>
          </a:xfrm>
        </p:grpSpPr>
        <p:sp>
          <p:nvSpPr>
            <p:cNvPr id="4" name="Rectangle 3"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4"/>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7" name="TextBox 6"/>
          <p:cNvSpPr txBox="1"/>
          <p:nvPr/>
        </p:nvSpPr>
        <p:spPr>
          <a:xfrm>
            <a:off x="962619" y="159734"/>
            <a:ext cx="8008923" cy="584776"/>
          </a:xfrm>
          <a:prstGeom prst="rect">
            <a:avLst/>
          </a:prstGeom>
          <a:noFill/>
        </p:spPr>
        <p:txBody>
          <a:bodyPr wrap="none" rtlCol="0">
            <a:spAutoFit/>
          </a:bodyPr>
          <a:lstStyle/>
          <a:p>
            <a:r>
              <a:rPr lang="en-US" sz="3200" dirty="0" smtClean="0">
                <a:latin typeface="Arial"/>
                <a:cs typeface="Arial"/>
              </a:rPr>
              <a:t>Long Period Long Duration Seismic Events</a:t>
            </a:r>
            <a:endParaRPr lang="en-US" sz="3200" dirty="0">
              <a:latin typeface="Arial"/>
              <a:cs typeface="Arial"/>
            </a:endParaRPr>
          </a:p>
        </p:txBody>
      </p:sp>
      <p:sp>
        <p:nvSpPr>
          <p:cNvPr id="8" name="TextBox 7"/>
          <p:cNvSpPr txBox="1"/>
          <p:nvPr/>
        </p:nvSpPr>
        <p:spPr>
          <a:xfrm>
            <a:off x="39289" y="6161562"/>
            <a:ext cx="2899076" cy="646331"/>
          </a:xfrm>
          <a:prstGeom prst="rect">
            <a:avLst/>
          </a:prstGeom>
          <a:noFill/>
        </p:spPr>
        <p:txBody>
          <a:bodyPr wrap="none" rtlCol="0">
            <a:spAutoFit/>
          </a:bodyPr>
          <a:lstStyle/>
          <a:p>
            <a:r>
              <a:rPr lang="en-US" dirty="0" smtClean="0"/>
              <a:t>Das and Zoback, </a:t>
            </a:r>
          </a:p>
          <a:p>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2162" name="TextBox 2"/>
          <p:cNvSpPr txBox="1">
            <a:spLocks noChangeArrowheads="1"/>
          </p:cNvSpPr>
          <p:nvPr/>
        </p:nvSpPr>
        <p:spPr bwMode="auto">
          <a:xfrm>
            <a:off x="1704975" y="228600"/>
            <a:ext cx="5734050" cy="523875"/>
          </a:xfrm>
          <a:prstGeom prst="rect">
            <a:avLst/>
          </a:prstGeom>
          <a:noFill/>
          <a:ln w="9525">
            <a:noFill/>
            <a:miter lim="800000"/>
            <a:headEnd/>
            <a:tailEnd/>
          </a:ln>
        </p:spPr>
        <p:txBody>
          <a:bodyPr wrap="none">
            <a:prstTxWarp prst="textNoShape">
              <a:avLst/>
            </a:prstTxWarp>
            <a:spAutoFit/>
          </a:bodyPr>
          <a:lstStyle/>
          <a:p>
            <a:r>
              <a:rPr lang="en-US" sz="2800">
                <a:latin typeface="Arial" charset="0"/>
                <a:ea typeface="Arial" charset="0"/>
                <a:cs typeface="Arial" charset="0"/>
              </a:rPr>
              <a:t>Slow Slip on Cross-Cutting Faults?</a:t>
            </a:r>
          </a:p>
        </p:txBody>
      </p:sp>
      <p:pic>
        <p:nvPicPr>
          <p:cNvPr id="92163" name="Picture 3"/>
          <p:cNvPicPr>
            <a:picLocks noChangeAspect="1" noChangeArrowheads="1"/>
          </p:cNvPicPr>
          <p:nvPr/>
        </p:nvPicPr>
        <p:blipFill>
          <a:blip r:embed="rId2"/>
          <a:srcRect/>
          <a:stretch>
            <a:fillRect/>
          </a:stretch>
        </p:blipFill>
        <p:spPr bwMode="auto">
          <a:xfrm>
            <a:off x="1304925" y="1219200"/>
            <a:ext cx="6381750" cy="5092700"/>
          </a:xfrm>
          <a:prstGeom prst="rect">
            <a:avLst/>
          </a:prstGeom>
          <a:noFill/>
          <a:ln w="9525">
            <a:noFill/>
            <a:miter lim="800000"/>
            <a:headEnd/>
            <a:tailEnd/>
          </a:ln>
        </p:spPr>
      </p:pic>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8" name="TextBox 7"/>
          <p:cNvSpPr txBox="1"/>
          <p:nvPr/>
        </p:nvSpPr>
        <p:spPr>
          <a:xfrm>
            <a:off x="39289" y="6504462"/>
            <a:ext cx="4452248" cy="369332"/>
          </a:xfrm>
          <a:prstGeom prst="rect">
            <a:avLst/>
          </a:prstGeom>
          <a:noFill/>
        </p:spPr>
        <p:txBody>
          <a:bodyPr wrap="none" rtlCol="0">
            <a:spAutoFit/>
          </a:bodyPr>
          <a:lstStyle/>
          <a:p>
            <a:r>
              <a:rPr lang="en-US" dirty="0" smtClean="0"/>
              <a:t>Das and Zoback, </a:t>
            </a:r>
            <a:r>
              <a:rPr lang="en-US" i="1" dirty="0" smtClean="0"/>
              <a:t>The Leading Edge </a:t>
            </a:r>
            <a:r>
              <a:rPr lang="en-US" dirty="0" smtClean="0"/>
              <a:t>(July 2011)</a:t>
            </a:r>
            <a:endParaRPr lang="en-US"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17" name="TextBox 2"/>
          <p:cNvSpPr txBox="1">
            <a:spLocks noChangeArrowheads="1"/>
          </p:cNvSpPr>
          <p:nvPr/>
        </p:nvSpPr>
        <p:spPr bwMode="auto">
          <a:xfrm>
            <a:off x="1050595" y="-69660"/>
            <a:ext cx="7289175" cy="954107"/>
          </a:xfrm>
          <a:prstGeom prst="rect">
            <a:avLst/>
          </a:prstGeom>
          <a:noFill/>
          <a:ln w="9525">
            <a:noFill/>
            <a:miter lim="800000"/>
            <a:headEnd/>
            <a:tailEnd/>
          </a:ln>
        </p:spPr>
        <p:txBody>
          <a:bodyPr wrap="none">
            <a:prstTxWarp prst="textNoShape">
              <a:avLst/>
            </a:prstTxWarp>
            <a:spAutoFit/>
          </a:bodyPr>
          <a:lstStyle/>
          <a:p>
            <a:pPr algn="ctr"/>
            <a:r>
              <a:rPr lang="en-US" sz="2800" dirty="0" smtClean="0">
                <a:latin typeface="Arial" charset="0"/>
                <a:ea typeface="Arial" charset="0"/>
                <a:cs typeface="Arial" charset="0"/>
              </a:rPr>
              <a:t>Can we Identify Optimal Areas For Reservoir </a:t>
            </a:r>
          </a:p>
          <a:p>
            <a:pPr algn="ctr"/>
            <a:r>
              <a:rPr lang="en-US" sz="2800" dirty="0" smtClean="0">
                <a:latin typeface="Arial" charset="0"/>
                <a:ea typeface="Arial" charset="0"/>
                <a:cs typeface="Arial" charset="0"/>
              </a:rPr>
              <a:t>Stimulation Before Drilling and </a:t>
            </a:r>
            <a:r>
              <a:rPr lang="en-US" sz="2800" dirty="0" err="1" smtClean="0">
                <a:latin typeface="Arial" charset="0"/>
                <a:ea typeface="Arial" charset="0"/>
                <a:cs typeface="Arial" charset="0"/>
              </a:rPr>
              <a:t>Frac’ing</a:t>
            </a:r>
            <a:r>
              <a:rPr lang="en-US" sz="2800" dirty="0" smtClean="0">
                <a:latin typeface="Arial" charset="0"/>
                <a:ea typeface="Arial" charset="0"/>
                <a:cs typeface="Arial" charset="0"/>
              </a:rPr>
              <a:t>?</a:t>
            </a:r>
            <a:endParaRPr lang="en-US" sz="2800" dirty="0">
              <a:latin typeface="Arial" charset="0"/>
              <a:ea typeface="Arial" charset="0"/>
              <a:cs typeface="Arial" charset="0"/>
            </a:endParaRPr>
          </a:p>
        </p:txBody>
      </p:sp>
      <p:pic>
        <p:nvPicPr>
          <p:cNvPr id="18" name="Picture 3"/>
          <p:cNvPicPr>
            <a:picLocks noChangeAspect="1" noChangeArrowheads="1"/>
          </p:cNvPicPr>
          <p:nvPr/>
        </p:nvPicPr>
        <p:blipFill>
          <a:blip r:embed="rId3"/>
          <a:srcRect t="17625"/>
          <a:stretch>
            <a:fillRect/>
          </a:stretch>
        </p:blipFill>
        <p:spPr bwMode="auto">
          <a:xfrm>
            <a:off x="3903738" y="3413258"/>
            <a:ext cx="5240261" cy="3444742"/>
          </a:xfrm>
          <a:prstGeom prst="rect">
            <a:avLst/>
          </a:prstGeom>
          <a:noFill/>
          <a:ln w="9525">
            <a:noFill/>
            <a:miter lim="800000"/>
            <a:headEnd/>
            <a:tailEnd/>
          </a:ln>
        </p:spPr>
      </p:pic>
      <p:pic>
        <p:nvPicPr>
          <p:cNvPr id="15" name="Picture 2"/>
          <p:cNvPicPr>
            <a:picLocks noChangeAspect="1" noChangeArrowheads="1"/>
          </p:cNvPicPr>
          <p:nvPr/>
        </p:nvPicPr>
        <p:blipFill>
          <a:blip r:embed="rId4"/>
          <a:srcRect/>
          <a:stretch>
            <a:fillRect/>
          </a:stretch>
        </p:blipFill>
        <p:spPr bwMode="auto">
          <a:xfrm>
            <a:off x="0" y="974725"/>
            <a:ext cx="3903738" cy="3540738"/>
          </a:xfrm>
          <a:prstGeom prst="rect">
            <a:avLst/>
          </a:prstGeom>
          <a:noFill/>
          <a:ln w="9525">
            <a:noFill/>
            <a:miter lim="800000"/>
            <a:headEnd/>
            <a:tailEnd/>
          </a:ln>
        </p:spPr>
      </p:pic>
      <p:sp>
        <p:nvSpPr>
          <p:cNvPr id="19" name="Rectangle 18"/>
          <p:cNvSpPr/>
          <p:nvPr/>
        </p:nvSpPr>
        <p:spPr>
          <a:xfrm>
            <a:off x="1505056" y="2540145"/>
            <a:ext cx="1269891" cy="763353"/>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908273" y="94508"/>
            <a:ext cx="8736012" cy="703263"/>
          </a:xfrm>
          <a:prstGeom prst="rect">
            <a:avLst/>
          </a:prstGeom>
          <a:noFill/>
          <a:ln w="9525">
            <a:noFill/>
            <a:miter lim="800000"/>
            <a:headEnd/>
            <a:tailEnd/>
          </a:ln>
        </p:spPr>
        <p:txBody>
          <a:bodyPr anchor="ctr">
            <a:prstTxWarp prst="textNoShape">
              <a:avLst/>
            </a:prstTxWarp>
          </a:bodyPr>
          <a:lstStyle/>
          <a:p>
            <a:pPr eaLnBrk="0" hangingPunct="0"/>
            <a:r>
              <a:rPr lang="en-US" sz="2800" dirty="0">
                <a:latin typeface="Arial"/>
                <a:cs typeface="Arial"/>
              </a:rPr>
              <a:t>Relation of LPLD</a:t>
            </a:r>
            <a:r>
              <a:rPr lang="en-US" sz="2800" dirty="0" smtClean="0">
                <a:latin typeface="Arial"/>
                <a:cs typeface="Arial"/>
              </a:rPr>
              <a:t> Events </a:t>
            </a:r>
            <a:r>
              <a:rPr lang="en-US" sz="2800" dirty="0">
                <a:latin typeface="Arial"/>
                <a:cs typeface="Arial"/>
              </a:rPr>
              <a:t>with</a:t>
            </a:r>
            <a:r>
              <a:rPr lang="en-US" sz="2800" dirty="0" smtClean="0">
                <a:latin typeface="Arial"/>
                <a:cs typeface="Arial"/>
              </a:rPr>
              <a:t> Reservoir Properties</a:t>
            </a:r>
            <a:endParaRPr lang="en-US" sz="2800" dirty="0">
              <a:latin typeface="Arial"/>
              <a:cs typeface="Arial"/>
            </a:endParaRPr>
          </a:p>
        </p:txBody>
      </p:sp>
      <p:grpSp>
        <p:nvGrpSpPr>
          <p:cNvPr id="2" name="Group 11"/>
          <p:cNvGrpSpPr>
            <a:grpSpLocks/>
          </p:cNvGrpSpPr>
          <p:nvPr/>
        </p:nvGrpSpPr>
        <p:grpSpPr bwMode="auto">
          <a:xfrm>
            <a:off x="1143000" y="1600200"/>
            <a:ext cx="6477000" cy="5099050"/>
            <a:chOff x="36" y="816"/>
            <a:chExt cx="4080" cy="3212"/>
          </a:xfrm>
        </p:grpSpPr>
        <p:pic>
          <p:nvPicPr>
            <p:cNvPr id="26629" name="Picture 2"/>
            <p:cNvPicPr>
              <a:picLocks noChangeAspect="1" noChangeArrowheads="1"/>
            </p:cNvPicPr>
            <p:nvPr/>
          </p:nvPicPr>
          <p:blipFill>
            <a:blip r:embed="rId3"/>
            <a:srcRect l="12619" t="6857" r="3094" b="9714"/>
            <a:stretch>
              <a:fillRect/>
            </a:stretch>
          </p:blipFill>
          <p:spPr bwMode="auto">
            <a:xfrm>
              <a:off x="36" y="816"/>
              <a:ext cx="4080" cy="3212"/>
            </a:xfrm>
            <a:prstGeom prst="rect">
              <a:avLst/>
            </a:prstGeom>
            <a:noFill/>
            <a:ln w="9525">
              <a:noFill/>
              <a:miter lim="800000"/>
              <a:headEnd/>
              <a:tailEnd/>
            </a:ln>
          </p:spPr>
        </p:pic>
        <p:sp>
          <p:nvSpPr>
            <p:cNvPr id="26630" name="Line 5"/>
            <p:cNvSpPr>
              <a:spLocks noChangeShapeType="1"/>
            </p:cNvSpPr>
            <p:nvPr/>
          </p:nvSpPr>
          <p:spPr bwMode="auto">
            <a:xfrm>
              <a:off x="1680" y="2640"/>
              <a:ext cx="1152" cy="672"/>
            </a:xfrm>
            <a:prstGeom prst="line">
              <a:avLst/>
            </a:prstGeom>
            <a:noFill/>
            <a:ln w="25400">
              <a:solidFill>
                <a:srgbClr val="FF0000"/>
              </a:solidFill>
              <a:round/>
              <a:headEnd/>
              <a:tailEnd type="stealth" w="lg" len="lg"/>
            </a:ln>
          </p:spPr>
          <p:txBody>
            <a:bodyPr>
              <a:prstTxWarp prst="textNoShape">
                <a:avLst/>
              </a:prstTxWarp>
            </a:bodyPr>
            <a:lstStyle/>
            <a:p>
              <a:endParaRPr lang="en-US"/>
            </a:p>
          </p:txBody>
        </p:sp>
        <p:sp>
          <p:nvSpPr>
            <p:cNvPr id="26631" name="Text Box 6"/>
            <p:cNvSpPr txBox="1">
              <a:spLocks noChangeArrowheads="1"/>
            </p:cNvSpPr>
            <p:nvPr/>
          </p:nvSpPr>
          <p:spPr bwMode="auto">
            <a:xfrm>
              <a:off x="2452" y="3264"/>
              <a:ext cx="1052" cy="231"/>
            </a:xfrm>
            <a:prstGeom prst="rect">
              <a:avLst/>
            </a:prstGeom>
            <a:noFill/>
            <a:ln w="9525">
              <a:noFill/>
              <a:miter lim="800000"/>
              <a:headEnd/>
              <a:tailEnd/>
            </a:ln>
          </p:spPr>
          <p:txBody>
            <a:bodyPr wrap="none">
              <a:prstTxWarp prst="textNoShape">
                <a:avLst/>
              </a:prstTxWarp>
              <a:spAutoFit/>
            </a:bodyPr>
            <a:lstStyle/>
            <a:p>
              <a:r>
                <a:rPr lang="en-US"/>
                <a:t>Formation Top</a:t>
              </a:r>
            </a:p>
          </p:txBody>
        </p:sp>
        <p:sp>
          <p:nvSpPr>
            <p:cNvPr id="26632" name="Text Box 8"/>
            <p:cNvSpPr txBox="1">
              <a:spLocks noChangeArrowheads="1"/>
            </p:cNvSpPr>
            <p:nvPr/>
          </p:nvSpPr>
          <p:spPr bwMode="auto">
            <a:xfrm>
              <a:off x="1332" y="3432"/>
              <a:ext cx="1260" cy="231"/>
            </a:xfrm>
            <a:prstGeom prst="rect">
              <a:avLst/>
            </a:prstGeom>
            <a:noFill/>
            <a:ln w="9525">
              <a:noFill/>
              <a:miter lim="800000"/>
              <a:headEnd/>
              <a:tailEnd/>
            </a:ln>
          </p:spPr>
          <p:txBody>
            <a:bodyPr wrap="none">
              <a:prstTxWarp prst="textNoShape">
                <a:avLst/>
              </a:prstTxWarp>
              <a:spAutoFit/>
            </a:bodyPr>
            <a:lstStyle/>
            <a:p>
              <a:r>
                <a:rPr lang="en-US"/>
                <a:t>Formation Bottom</a:t>
              </a:r>
            </a:p>
          </p:txBody>
        </p:sp>
        <p:sp>
          <p:nvSpPr>
            <p:cNvPr id="26633" name="Line 10"/>
            <p:cNvSpPr>
              <a:spLocks noChangeShapeType="1"/>
            </p:cNvSpPr>
            <p:nvPr/>
          </p:nvSpPr>
          <p:spPr bwMode="auto">
            <a:xfrm>
              <a:off x="1488" y="2832"/>
              <a:ext cx="480" cy="624"/>
            </a:xfrm>
            <a:prstGeom prst="line">
              <a:avLst/>
            </a:prstGeom>
            <a:noFill/>
            <a:ln w="25400">
              <a:solidFill>
                <a:srgbClr val="FF0000"/>
              </a:solidFill>
              <a:round/>
              <a:headEnd/>
              <a:tailEnd type="stealth" w="lg" len="lg"/>
            </a:ln>
          </p:spPr>
          <p:txBody>
            <a:bodyPr>
              <a:prstTxWarp prst="textNoShape">
                <a:avLst/>
              </a:prstTxWarp>
            </a:bodyPr>
            <a:lstStyle/>
            <a:p>
              <a:endParaRPr lang="en-US"/>
            </a:p>
          </p:txBody>
        </p:sp>
      </p:grpSp>
      <p:sp>
        <p:nvSpPr>
          <p:cNvPr id="26628" name="Text Box 12"/>
          <p:cNvSpPr txBox="1">
            <a:spLocks noChangeArrowheads="1"/>
          </p:cNvSpPr>
          <p:nvPr/>
        </p:nvSpPr>
        <p:spPr bwMode="auto">
          <a:xfrm>
            <a:off x="3790950" y="1103313"/>
            <a:ext cx="1085850" cy="366712"/>
          </a:xfrm>
          <a:prstGeom prst="rect">
            <a:avLst/>
          </a:prstGeom>
          <a:noFill/>
          <a:ln w="9525">
            <a:noFill/>
            <a:miter lim="800000"/>
            <a:headEnd/>
            <a:tailEnd/>
          </a:ln>
        </p:spPr>
        <p:txBody>
          <a:bodyPr wrap="none">
            <a:prstTxWarp prst="textNoShape">
              <a:avLst/>
            </a:prstTxWarp>
            <a:spAutoFit/>
          </a:bodyPr>
          <a:lstStyle/>
          <a:p>
            <a:r>
              <a:rPr lang="en-US">
                <a:solidFill>
                  <a:schemeClr val="bg1"/>
                </a:solidFill>
              </a:rPr>
              <a:t>Horizons</a:t>
            </a:r>
          </a:p>
        </p:txBody>
      </p:sp>
      <p:grpSp>
        <p:nvGrpSpPr>
          <p:cNvPr id="10" name="Group 10"/>
          <p:cNvGrpSpPr>
            <a:grpSpLocks/>
          </p:cNvGrpSpPr>
          <p:nvPr/>
        </p:nvGrpSpPr>
        <p:grpSpPr bwMode="auto">
          <a:xfrm>
            <a:off x="0" y="838200"/>
            <a:ext cx="9144000" cy="136525"/>
            <a:chOff x="0" y="1180"/>
            <a:chExt cx="5760" cy="86"/>
          </a:xfrm>
        </p:grpSpPr>
        <p:sp>
          <p:nvSpPr>
            <p:cNvPr id="11" name="Rectangle 1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2" name="Rectangle 1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3"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900913" y="79965"/>
            <a:ext cx="8736012" cy="703262"/>
          </a:xfrm>
          <a:prstGeom prst="rect">
            <a:avLst/>
          </a:prstGeom>
          <a:noFill/>
          <a:ln w="9525">
            <a:noFill/>
            <a:miter lim="800000"/>
            <a:headEnd/>
            <a:tailEnd/>
          </a:ln>
        </p:spPr>
        <p:txBody>
          <a:bodyPr anchor="ctr">
            <a:prstTxWarp prst="textNoShape">
              <a:avLst/>
            </a:prstTxWarp>
          </a:bodyPr>
          <a:lstStyle/>
          <a:p>
            <a:pPr eaLnBrk="0" hangingPunct="0"/>
            <a:r>
              <a:rPr lang="en-US" sz="3200" dirty="0">
                <a:solidFill>
                  <a:srgbClr val="000000"/>
                </a:solidFill>
                <a:latin typeface="Arial"/>
                <a:cs typeface="Arial"/>
              </a:rPr>
              <a:t> Attribute Analysis</a:t>
            </a:r>
          </a:p>
        </p:txBody>
      </p:sp>
      <p:sp>
        <p:nvSpPr>
          <p:cNvPr id="28675" name="TextBox 3"/>
          <p:cNvSpPr txBox="1">
            <a:spLocks noChangeArrowheads="1"/>
          </p:cNvSpPr>
          <p:nvPr/>
        </p:nvSpPr>
        <p:spPr bwMode="auto">
          <a:xfrm>
            <a:off x="5562600" y="1143000"/>
            <a:ext cx="2963472"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000000"/>
                </a:solidFill>
                <a:latin typeface="Arial"/>
                <a:cs typeface="Arial"/>
              </a:rPr>
              <a:t>RMS Amplitude Formation Top</a:t>
            </a:r>
          </a:p>
        </p:txBody>
      </p:sp>
      <p:sp>
        <p:nvSpPr>
          <p:cNvPr id="28676" name="TextBox 4"/>
          <p:cNvSpPr txBox="1">
            <a:spLocks noChangeArrowheads="1"/>
          </p:cNvSpPr>
          <p:nvPr/>
        </p:nvSpPr>
        <p:spPr bwMode="auto">
          <a:xfrm>
            <a:off x="4648200" y="1371600"/>
            <a:ext cx="755235"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16000</a:t>
            </a:r>
          </a:p>
        </p:txBody>
      </p:sp>
      <p:sp>
        <p:nvSpPr>
          <p:cNvPr id="28677" name="TextBox 5"/>
          <p:cNvSpPr txBox="1">
            <a:spLocks noChangeArrowheads="1"/>
          </p:cNvSpPr>
          <p:nvPr/>
        </p:nvSpPr>
        <p:spPr bwMode="auto">
          <a:xfrm>
            <a:off x="4711700" y="5867400"/>
            <a:ext cx="641121"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2000</a:t>
            </a:r>
          </a:p>
        </p:txBody>
      </p:sp>
      <p:pic>
        <p:nvPicPr>
          <p:cNvPr id="28678" name="Picture 2"/>
          <p:cNvPicPr>
            <a:picLocks noChangeAspect="1" noChangeArrowheads="1"/>
          </p:cNvPicPr>
          <p:nvPr/>
        </p:nvPicPr>
        <p:blipFill>
          <a:blip r:embed="rId3"/>
          <a:srcRect l="48239" t="11949" r="26540" b="45279"/>
          <a:stretch>
            <a:fillRect/>
          </a:stretch>
        </p:blipFill>
        <p:spPr bwMode="auto">
          <a:xfrm>
            <a:off x="5105400" y="1676400"/>
            <a:ext cx="3881438" cy="4114800"/>
          </a:xfrm>
          <a:prstGeom prst="rect">
            <a:avLst/>
          </a:prstGeom>
          <a:noFill/>
          <a:ln w="9525">
            <a:noFill/>
            <a:miter lim="800000"/>
            <a:headEnd/>
            <a:tailEnd/>
          </a:ln>
        </p:spPr>
      </p:pic>
      <p:pic>
        <p:nvPicPr>
          <p:cNvPr id="28679" name="Picture 2"/>
          <p:cNvPicPr>
            <a:picLocks noChangeAspect="1" noChangeArrowheads="1"/>
          </p:cNvPicPr>
          <p:nvPr/>
        </p:nvPicPr>
        <p:blipFill>
          <a:blip r:embed="rId3"/>
          <a:srcRect l="32143" t="18259" r="66481" b="50562"/>
          <a:stretch>
            <a:fillRect/>
          </a:stretch>
        </p:blipFill>
        <p:spPr bwMode="auto">
          <a:xfrm>
            <a:off x="4838700" y="1676400"/>
            <a:ext cx="288925" cy="4114800"/>
          </a:xfrm>
          <a:prstGeom prst="rect">
            <a:avLst/>
          </a:prstGeom>
          <a:noFill/>
          <a:ln w="9525">
            <a:noFill/>
            <a:miter lim="800000"/>
            <a:headEnd/>
            <a:tailEnd/>
          </a:ln>
        </p:spPr>
      </p:pic>
      <p:grpSp>
        <p:nvGrpSpPr>
          <p:cNvPr id="2" name="Group 182"/>
          <p:cNvGrpSpPr>
            <a:grpSpLocks/>
          </p:cNvGrpSpPr>
          <p:nvPr/>
        </p:nvGrpSpPr>
        <p:grpSpPr bwMode="auto">
          <a:xfrm>
            <a:off x="7391400" y="3581400"/>
            <a:ext cx="474663" cy="109538"/>
            <a:chOff x="4656" y="2256"/>
            <a:chExt cx="299" cy="69"/>
          </a:xfrm>
        </p:grpSpPr>
        <p:sp>
          <p:nvSpPr>
            <p:cNvPr id="28699" name="Line 21"/>
            <p:cNvSpPr>
              <a:spLocks noChangeShapeType="1"/>
            </p:cNvSpPr>
            <p:nvPr/>
          </p:nvSpPr>
          <p:spPr bwMode="auto">
            <a:xfrm>
              <a:off x="4656" y="2291"/>
              <a:ext cx="299"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700" name="Line 22"/>
            <p:cNvSpPr>
              <a:spLocks noChangeShapeType="1"/>
            </p:cNvSpPr>
            <p:nvPr/>
          </p:nvSpPr>
          <p:spPr bwMode="auto">
            <a:xfrm flipH="1">
              <a:off x="4722" y="2325"/>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701" name="Line 23"/>
            <p:cNvSpPr>
              <a:spLocks noChangeShapeType="1"/>
            </p:cNvSpPr>
            <p:nvPr/>
          </p:nvSpPr>
          <p:spPr bwMode="auto">
            <a:xfrm flipV="1">
              <a:off x="4689" y="2256"/>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grpSp>
        <p:nvGrpSpPr>
          <p:cNvPr id="3" name="Group 181"/>
          <p:cNvGrpSpPr>
            <a:grpSpLocks/>
          </p:cNvGrpSpPr>
          <p:nvPr/>
        </p:nvGrpSpPr>
        <p:grpSpPr bwMode="auto">
          <a:xfrm>
            <a:off x="7239000" y="3759200"/>
            <a:ext cx="711200" cy="109538"/>
            <a:chOff x="4560" y="2368"/>
            <a:chExt cx="448" cy="69"/>
          </a:xfrm>
        </p:grpSpPr>
        <p:sp>
          <p:nvSpPr>
            <p:cNvPr id="28696" name="Line 21"/>
            <p:cNvSpPr>
              <a:spLocks noChangeShapeType="1"/>
            </p:cNvSpPr>
            <p:nvPr/>
          </p:nvSpPr>
          <p:spPr bwMode="auto">
            <a:xfrm>
              <a:off x="4560" y="2403"/>
              <a:ext cx="448"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7" name="Line 22"/>
            <p:cNvSpPr>
              <a:spLocks noChangeShapeType="1"/>
            </p:cNvSpPr>
            <p:nvPr/>
          </p:nvSpPr>
          <p:spPr bwMode="auto">
            <a:xfrm flipH="1">
              <a:off x="4660" y="2437"/>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8" name="Line 23"/>
            <p:cNvSpPr>
              <a:spLocks noChangeShapeType="1"/>
            </p:cNvSpPr>
            <p:nvPr/>
          </p:nvSpPr>
          <p:spPr bwMode="auto">
            <a:xfrm flipV="1">
              <a:off x="4610" y="2368"/>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sp>
        <p:nvSpPr>
          <p:cNvPr id="28682" name="TextBox 6"/>
          <p:cNvSpPr txBox="1">
            <a:spLocks noChangeArrowheads="1"/>
          </p:cNvSpPr>
          <p:nvPr/>
        </p:nvSpPr>
        <p:spPr bwMode="auto">
          <a:xfrm>
            <a:off x="838200" y="1143000"/>
            <a:ext cx="3077786"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Actual Amplitude Formation Top</a:t>
            </a:r>
          </a:p>
        </p:txBody>
      </p:sp>
      <p:pic>
        <p:nvPicPr>
          <p:cNvPr id="28683" name="Picture 2"/>
          <p:cNvPicPr>
            <a:picLocks noChangeAspect="1" noChangeArrowheads="1"/>
          </p:cNvPicPr>
          <p:nvPr/>
        </p:nvPicPr>
        <p:blipFill>
          <a:blip r:embed="rId4"/>
          <a:srcRect l="30762" t="19460" r="67522" b="50298"/>
          <a:stretch>
            <a:fillRect/>
          </a:stretch>
        </p:blipFill>
        <p:spPr bwMode="auto">
          <a:xfrm>
            <a:off x="220663" y="1714500"/>
            <a:ext cx="374650" cy="4114800"/>
          </a:xfrm>
          <a:prstGeom prst="rect">
            <a:avLst/>
          </a:prstGeom>
          <a:noFill/>
          <a:ln w="9525">
            <a:noFill/>
            <a:miter lim="800000"/>
            <a:headEnd/>
            <a:tailEnd/>
          </a:ln>
        </p:spPr>
      </p:pic>
      <p:pic>
        <p:nvPicPr>
          <p:cNvPr id="28684" name="Picture 2"/>
          <p:cNvPicPr>
            <a:picLocks noChangeAspect="1" noChangeArrowheads="1"/>
          </p:cNvPicPr>
          <p:nvPr/>
        </p:nvPicPr>
        <p:blipFill>
          <a:blip r:embed="rId4"/>
          <a:srcRect l="48622" t="11700" r="26590" b="45395"/>
          <a:stretch>
            <a:fillRect/>
          </a:stretch>
        </p:blipFill>
        <p:spPr bwMode="auto">
          <a:xfrm>
            <a:off x="601663" y="1714500"/>
            <a:ext cx="3803650" cy="4114800"/>
          </a:xfrm>
          <a:prstGeom prst="rect">
            <a:avLst/>
          </a:prstGeom>
          <a:noFill/>
          <a:ln w="9525">
            <a:noFill/>
            <a:miter lim="800000"/>
            <a:headEnd/>
            <a:tailEnd/>
          </a:ln>
        </p:spPr>
      </p:pic>
      <p:sp>
        <p:nvSpPr>
          <p:cNvPr id="28685" name="TextBox 7"/>
          <p:cNvSpPr txBox="1">
            <a:spLocks noChangeArrowheads="1"/>
          </p:cNvSpPr>
          <p:nvPr/>
        </p:nvSpPr>
        <p:spPr bwMode="auto">
          <a:xfrm>
            <a:off x="131763" y="1409700"/>
            <a:ext cx="641121"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8000</a:t>
            </a:r>
          </a:p>
        </p:txBody>
      </p:sp>
      <p:sp>
        <p:nvSpPr>
          <p:cNvPr id="28686" name="TextBox 8"/>
          <p:cNvSpPr txBox="1">
            <a:spLocks noChangeArrowheads="1"/>
          </p:cNvSpPr>
          <p:nvPr/>
        </p:nvSpPr>
        <p:spPr bwMode="auto">
          <a:xfrm>
            <a:off x="63500" y="5829300"/>
            <a:ext cx="823563" cy="338554"/>
          </a:xfrm>
          <a:prstGeom prst="rect">
            <a:avLst/>
          </a:prstGeom>
          <a:noFill/>
          <a:ln w="9525">
            <a:noFill/>
            <a:miter lim="800000"/>
            <a:headEnd/>
            <a:tailEnd/>
          </a:ln>
        </p:spPr>
        <p:txBody>
          <a:bodyPr wrap="none">
            <a:prstTxWarp prst="textNoShape">
              <a:avLst/>
            </a:prstTxWarp>
            <a:spAutoFit/>
          </a:bodyPr>
          <a:lstStyle/>
          <a:p>
            <a:r>
              <a:rPr lang="en-US" sz="1600">
                <a:solidFill>
                  <a:srgbClr val="000000"/>
                </a:solidFill>
                <a:latin typeface="Arial"/>
                <a:cs typeface="Arial"/>
              </a:rPr>
              <a:t>-20000</a:t>
            </a:r>
          </a:p>
        </p:txBody>
      </p:sp>
      <p:grpSp>
        <p:nvGrpSpPr>
          <p:cNvPr id="4" name="Group 183"/>
          <p:cNvGrpSpPr>
            <a:grpSpLocks/>
          </p:cNvGrpSpPr>
          <p:nvPr/>
        </p:nvGrpSpPr>
        <p:grpSpPr bwMode="auto">
          <a:xfrm>
            <a:off x="2819400" y="3606800"/>
            <a:ext cx="474663" cy="109538"/>
            <a:chOff x="1776" y="2272"/>
            <a:chExt cx="299" cy="69"/>
          </a:xfrm>
        </p:grpSpPr>
        <p:sp>
          <p:nvSpPr>
            <p:cNvPr id="28693" name="Line 21"/>
            <p:cNvSpPr>
              <a:spLocks noChangeShapeType="1"/>
            </p:cNvSpPr>
            <p:nvPr/>
          </p:nvSpPr>
          <p:spPr bwMode="auto">
            <a:xfrm>
              <a:off x="1776" y="2307"/>
              <a:ext cx="299"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4" name="Line 22"/>
            <p:cNvSpPr>
              <a:spLocks noChangeShapeType="1"/>
            </p:cNvSpPr>
            <p:nvPr/>
          </p:nvSpPr>
          <p:spPr bwMode="auto">
            <a:xfrm flipH="1">
              <a:off x="1842" y="2341"/>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5" name="Line 23"/>
            <p:cNvSpPr>
              <a:spLocks noChangeShapeType="1"/>
            </p:cNvSpPr>
            <p:nvPr/>
          </p:nvSpPr>
          <p:spPr bwMode="auto">
            <a:xfrm flipV="1">
              <a:off x="1809" y="2272"/>
              <a:ext cx="200"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grpSp>
        <p:nvGrpSpPr>
          <p:cNvPr id="5" name="Group 184"/>
          <p:cNvGrpSpPr>
            <a:grpSpLocks/>
          </p:cNvGrpSpPr>
          <p:nvPr/>
        </p:nvGrpSpPr>
        <p:grpSpPr bwMode="auto">
          <a:xfrm>
            <a:off x="2667000" y="3784600"/>
            <a:ext cx="711200" cy="109538"/>
            <a:chOff x="1680" y="2384"/>
            <a:chExt cx="448" cy="69"/>
          </a:xfrm>
        </p:grpSpPr>
        <p:sp>
          <p:nvSpPr>
            <p:cNvPr id="28690" name="Line 21"/>
            <p:cNvSpPr>
              <a:spLocks noChangeShapeType="1"/>
            </p:cNvSpPr>
            <p:nvPr/>
          </p:nvSpPr>
          <p:spPr bwMode="auto">
            <a:xfrm>
              <a:off x="1680" y="2419"/>
              <a:ext cx="448" cy="0"/>
            </a:xfrm>
            <a:prstGeom prst="line">
              <a:avLst/>
            </a:prstGeom>
            <a:noFill/>
            <a:ln w="44450">
              <a:solidFill>
                <a:schemeClr val="tx1"/>
              </a:solidFill>
              <a:round/>
              <a:headEnd/>
              <a:tailEnd/>
            </a:ln>
          </p:spPr>
          <p:txBody>
            <a:bodyPr>
              <a:prstTxWarp prst="textNoShape">
                <a:avLst/>
              </a:prstTxWarp>
            </a:bodyPr>
            <a:lstStyle/>
            <a:p>
              <a:endParaRPr lang="en-US">
                <a:solidFill>
                  <a:srgbClr val="000000"/>
                </a:solidFill>
                <a:latin typeface="Arial"/>
                <a:cs typeface="Arial"/>
              </a:endParaRPr>
            </a:p>
          </p:txBody>
        </p:sp>
        <p:sp>
          <p:nvSpPr>
            <p:cNvPr id="28691" name="Line 22"/>
            <p:cNvSpPr>
              <a:spLocks noChangeShapeType="1"/>
            </p:cNvSpPr>
            <p:nvPr/>
          </p:nvSpPr>
          <p:spPr bwMode="auto">
            <a:xfrm flipH="1">
              <a:off x="1780" y="2453"/>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sp>
          <p:nvSpPr>
            <p:cNvPr id="28692" name="Line 23"/>
            <p:cNvSpPr>
              <a:spLocks noChangeShapeType="1"/>
            </p:cNvSpPr>
            <p:nvPr/>
          </p:nvSpPr>
          <p:spPr bwMode="auto">
            <a:xfrm flipV="1">
              <a:off x="1730" y="2384"/>
              <a:ext cx="298" cy="0"/>
            </a:xfrm>
            <a:prstGeom prst="line">
              <a:avLst/>
            </a:prstGeom>
            <a:noFill/>
            <a:ln w="15875">
              <a:solidFill>
                <a:schemeClr val="tx1"/>
              </a:solidFill>
              <a:round/>
              <a:headEnd type="arrow" w="med" len="med"/>
              <a:tailEnd/>
            </a:ln>
          </p:spPr>
          <p:txBody>
            <a:bodyPr>
              <a:prstTxWarp prst="textNoShape">
                <a:avLst/>
              </a:prstTxWarp>
            </a:bodyPr>
            <a:lstStyle/>
            <a:p>
              <a:endParaRPr lang="en-US">
                <a:solidFill>
                  <a:srgbClr val="000000"/>
                </a:solidFill>
                <a:latin typeface="Arial"/>
                <a:cs typeface="Arial"/>
              </a:endParaRPr>
            </a:p>
          </p:txBody>
        </p:sp>
      </p:grpSp>
      <p:sp>
        <p:nvSpPr>
          <p:cNvPr id="158900" name="Text Box 180"/>
          <p:cNvSpPr txBox="1">
            <a:spLocks noChangeArrowheads="1"/>
          </p:cNvSpPr>
          <p:nvPr/>
        </p:nvSpPr>
        <p:spPr bwMode="auto">
          <a:xfrm>
            <a:off x="457200" y="6324600"/>
            <a:ext cx="6882413" cy="369332"/>
          </a:xfrm>
          <a:prstGeom prst="rect">
            <a:avLst/>
          </a:prstGeom>
          <a:noFill/>
          <a:ln w="9525">
            <a:noFill/>
            <a:miter lim="800000"/>
            <a:headEnd/>
            <a:tailEnd/>
          </a:ln>
        </p:spPr>
        <p:txBody>
          <a:bodyPr wrap="none">
            <a:prstTxWarp prst="textNoShape">
              <a:avLst/>
            </a:prstTxWarp>
            <a:spAutoFit/>
          </a:bodyPr>
          <a:lstStyle/>
          <a:p>
            <a:r>
              <a:rPr lang="en-US" dirty="0">
                <a:solidFill>
                  <a:srgbClr val="000000"/>
                </a:solidFill>
                <a:latin typeface="Arial"/>
                <a:cs typeface="Arial"/>
              </a:rPr>
              <a:t>Location of LPLD events</a:t>
            </a:r>
            <a:r>
              <a:rPr lang="en-US" dirty="0" smtClean="0">
                <a:solidFill>
                  <a:srgbClr val="000000"/>
                </a:solidFill>
                <a:latin typeface="Arial"/>
                <a:cs typeface="Arial"/>
              </a:rPr>
              <a:t> are correlative </a:t>
            </a:r>
            <a:r>
              <a:rPr lang="en-US" dirty="0">
                <a:solidFill>
                  <a:srgbClr val="000000"/>
                </a:solidFill>
                <a:latin typeface="Arial"/>
                <a:cs typeface="Arial"/>
              </a:rPr>
              <a:t>with amplitude anomalies</a:t>
            </a:r>
          </a:p>
        </p:txBody>
      </p:sp>
      <p:grpSp>
        <p:nvGrpSpPr>
          <p:cNvPr id="6" name="Group 10"/>
          <p:cNvGrpSpPr>
            <a:grpSpLocks/>
          </p:cNvGrpSpPr>
          <p:nvPr/>
        </p:nvGrpSpPr>
        <p:grpSpPr bwMode="auto">
          <a:xfrm>
            <a:off x="0" y="838200"/>
            <a:ext cx="9144000" cy="136525"/>
            <a:chOff x="0" y="1180"/>
            <a:chExt cx="5760" cy="86"/>
          </a:xfrm>
        </p:grpSpPr>
        <p:sp>
          <p:nvSpPr>
            <p:cNvPr id="31" name="Rectangle 30"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32" name="Rectangle 31"/>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33"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10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1000"/>
                                        <p:tgtEl>
                                          <p:spTgt spid="4"/>
                                        </p:tgtEl>
                                      </p:cBhvr>
                                    </p:animEffect>
                                  </p:childTnLst>
                                </p:cTn>
                              </p:par>
                              <p:par>
                                <p:cTn id="14" presetID="3"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linds(horizontal)">
                                      <p:cBhvr>
                                        <p:cTn id="16" dur="1000"/>
                                        <p:tgtEl>
                                          <p:spTgt spid="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58900"/>
                                        </p:tgtEl>
                                        <p:attrNameLst>
                                          <p:attrName>style.visibility</p:attrName>
                                        </p:attrNameLst>
                                      </p:cBhvr>
                                      <p:to>
                                        <p:strVal val="visible"/>
                                      </p:to>
                                    </p:set>
                                    <p:animEffect transition="in" filter="blinds(horizontal)">
                                      <p:cBhvr>
                                        <p:cTn id="19" dur="1000"/>
                                        <p:tgtEl>
                                          <p:spTgt spid="158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900" grpId="0"/>
    </p:bld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4211" name="TextBox 2"/>
          <p:cNvSpPr txBox="1">
            <a:spLocks noChangeArrowheads="1"/>
          </p:cNvSpPr>
          <p:nvPr/>
        </p:nvSpPr>
        <p:spPr bwMode="auto">
          <a:xfrm>
            <a:off x="1219200" y="181560"/>
            <a:ext cx="7368924" cy="584776"/>
          </a:xfrm>
          <a:prstGeom prst="rect">
            <a:avLst/>
          </a:prstGeom>
          <a:noFill/>
          <a:ln w="9525">
            <a:noFill/>
            <a:miter lim="800000"/>
            <a:headEnd/>
            <a:tailEnd/>
          </a:ln>
        </p:spPr>
        <p:txBody>
          <a:bodyPr wrap="none">
            <a:prstTxWarp prst="textNoShape">
              <a:avLst/>
            </a:prstTxWarp>
            <a:spAutoFit/>
          </a:bodyPr>
          <a:lstStyle/>
          <a:p>
            <a:r>
              <a:rPr lang="en-US" sz="3200" dirty="0" smtClean="0">
                <a:latin typeface="Arial" charset="0"/>
                <a:ea typeface="Arial" charset="0"/>
                <a:cs typeface="Arial" charset="0"/>
              </a:rPr>
              <a:t>Evolution of </a:t>
            </a:r>
            <a:r>
              <a:rPr lang="en-US" sz="3200" dirty="0" err="1" smtClean="0">
                <a:latin typeface="Arial" charset="0"/>
                <a:ea typeface="Arial" charset="0"/>
                <a:cs typeface="Arial" charset="0"/>
              </a:rPr>
              <a:t>Aseismic</a:t>
            </a:r>
            <a:r>
              <a:rPr lang="en-US" sz="3200" dirty="0" smtClean="0">
                <a:latin typeface="Arial" charset="0"/>
                <a:ea typeface="Arial" charset="0"/>
                <a:cs typeface="Arial" charset="0"/>
              </a:rPr>
              <a:t> Slip in Reservoirs</a:t>
            </a:r>
            <a:endParaRPr lang="en-US" sz="3200" dirty="0">
              <a:latin typeface="Arial" charset="0"/>
              <a:ea typeface="Arial" charset="0"/>
              <a:cs typeface="Arial" charset="0"/>
            </a:endParaRPr>
          </a:p>
        </p:txBody>
      </p:sp>
      <p:grpSp>
        <p:nvGrpSpPr>
          <p:cNvPr id="2"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9" name="Three HF varytimepres151_5012_euler_res_.mov">
            <a:hlinkClick r:id="" action="ppaction://media"/>
          </p:cNvPr>
          <p:cNvPicPr/>
          <p:nvPr>
            <a:videoFile r:link="rId1"/>
          </p:nvPr>
        </p:nvPicPr>
        <p:blipFill>
          <a:blip r:embed="rId4"/>
          <a:stretch>
            <a:fillRect/>
          </a:stretch>
        </p:blipFill>
        <p:spPr>
          <a:xfrm>
            <a:off x="0" y="946150"/>
            <a:ext cx="9144000" cy="60325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p:cTn id="7" fill="hold" display="0">
                  <p:stCondLst>
                    <p:cond delay="indefinite"/>
                  </p:stCondLst>
                  <p:endCondLst>
                    <p:cond evt="onNext" delay="0">
                      <p:tgtEl>
                        <p:sldTgt/>
                      </p:tgtEl>
                    </p:cond>
                    <p:cond evt="onPrev" delay="0">
                      <p:tgtEl>
                        <p:sldTgt/>
                      </p:tgtEl>
                    </p:cond>
                  </p:endCondLst>
                </p:cTn>
                <p:tgtEl>
                  <p:spTgt spid="9"/>
                </p:tgtEl>
              </p:cMediaNode>
            </p:video>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52226" name="Picture 78" descr="fracturesperstage"/>
          <p:cNvPicPr>
            <a:picLocks noChangeAspect="1" noChangeArrowheads="1"/>
          </p:cNvPicPr>
          <p:nvPr/>
        </p:nvPicPr>
        <p:blipFill>
          <a:blip r:embed="rId2"/>
          <a:srcRect l="12976" t="13455" r="9595" b="10696"/>
          <a:stretch>
            <a:fillRect/>
          </a:stretch>
        </p:blipFill>
        <p:spPr bwMode="auto">
          <a:xfrm>
            <a:off x="1830388" y="2480728"/>
            <a:ext cx="4265612" cy="762000"/>
          </a:xfrm>
          <a:prstGeom prst="rect">
            <a:avLst/>
          </a:prstGeom>
          <a:noFill/>
          <a:ln w="9525">
            <a:solidFill>
              <a:schemeClr val="tx1"/>
            </a:solidFill>
            <a:miter lim="800000"/>
            <a:headEnd/>
            <a:tailEnd/>
          </a:ln>
        </p:spPr>
      </p:pic>
      <p:sp>
        <p:nvSpPr>
          <p:cNvPr id="52227" name="Text Box 2"/>
          <p:cNvSpPr txBox="1">
            <a:spLocks noChangeAspect="1" noChangeArrowheads="1"/>
          </p:cNvSpPr>
          <p:nvPr/>
        </p:nvSpPr>
        <p:spPr bwMode="auto">
          <a:xfrm>
            <a:off x="6767513" y="2001303"/>
            <a:ext cx="120332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 Stages</a:t>
            </a:r>
          </a:p>
        </p:txBody>
      </p:sp>
      <p:sp>
        <p:nvSpPr>
          <p:cNvPr id="52228" name="Text Box 3"/>
          <p:cNvSpPr txBox="1">
            <a:spLocks noChangeAspect="1" noChangeArrowheads="1"/>
          </p:cNvSpPr>
          <p:nvPr/>
        </p:nvSpPr>
        <p:spPr bwMode="auto">
          <a:xfrm>
            <a:off x="6705600" y="958311"/>
            <a:ext cx="2073275" cy="523875"/>
          </a:xfrm>
          <a:prstGeom prst="rect">
            <a:avLst/>
          </a:prstGeom>
          <a:noFill/>
          <a:ln w="9525">
            <a:noFill/>
            <a:miter lim="800000"/>
            <a:headEnd/>
            <a:tailEnd/>
          </a:ln>
        </p:spPr>
        <p:txBody>
          <a:bodyPr wrap="none">
            <a:prstTxWarp prst="textNoShape">
              <a:avLst/>
            </a:prstTxWarp>
            <a:spAutoFit/>
          </a:bodyPr>
          <a:lstStyle/>
          <a:p>
            <a:r>
              <a:rPr lang="en-US" sz="1400" b="1" dirty="0">
                <a:latin typeface="Arial" charset="0"/>
                <a:ea typeface="Arial" charset="0"/>
                <a:cs typeface="Arial" charset="0"/>
              </a:rPr>
              <a:t>Recording Arrays in C </a:t>
            </a:r>
          </a:p>
          <a:p>
            <a:r>
              <a:rPr lang="en-US" sz="1400" b="1" dirty="0">
                <a:latin typeface="Arial" charset="0"/>
                <a:ea typeface="Arial" charset="0"/>
                <a:cs typeface="Arial" charset="0"/>
              </a:rPr>
              <a:t>     while </a:t>
            </a:r>
            <a:r>
              <a:rPr lang="en-US" sz="1400" b="1" dirty="0" err="1">
                <a:latin typeface="Arial" charset="0"/>
                <a:ea typeface="Arial" charset="0"/>
                <a:cs typeface="Arial" charset="0"/>
              </a:rPr>
              <a:t>frac-ing</a:t>
            </a:r>
            <a:r>
              <a:rPr lang="en-US" sz="1400" b="1" dirty="0">
                <a:latin typeface="Arial" charset="0"/>
                <a:ea typeface="Arial" charset="0"/>
                <a:cs typeface="Arial" charset="0"/>
              </a:rPr>
              <a:t> A-B</a:t>
            </a:r>
          </a:p>
        </p:txBody>
      </p:sp>
      <p:sp>
        <p:nvSpPr>
          <p:cNvPr id="52229" name="Line 4"/>
          <p:cNvSpPr>
            <a:spLocks noChangeAspect="1" noChangeShapeType="1"/>
          </p:cNvSpPr>
          <p:nvPr/>
        </p:nvSpPr>
        <p:spPr bwMode="auto">
          <a:xfrm>
            <a:off x="865188" y="2144178"/>
            <a:ext cx="5937250" cy="1588"/>
          </a:xfrm>
          <a:prstGeom prst="line">
            <a:avLst/>
          </a:prstGeom>
          <a:noFill/>
          <a:ln w="9525">
            <a:solidFill>
              <a:schemeClr val="tx1"/>
            </a:solidFill>
            <a:round/>
            <a:headEnd/>
            <a:tailEnd/>
          </a:ln>
        </p:spPr>
        <p:txBody>
          <a:bodyPr>
            <a:prstTxWarp prst="textNoShape">
              <a:avLst/>
            </a:prstTxWarp>
          </a:bodyPr>
          <a:lstStyle/>
          <a:p>
            <a:endParaRPr lang="en-US"/>
          </a:p>
        </p:txBody>
      </p:sp>
      <p:sp>
        <p:nvSpPr>
          <p:cNvPr id="52230" name="Rectangle 5"/>
          <p:cNvSpPr>
            <a:spLocks noChangeAspect="1" noChangeArrowheads="1"/>
          </p:cNvSpPr>
          <p:nvPr/>
        </p:nvSpPr>
        <p:spPr bwMode="auto">
          <a:xfrm>
            <a:off x="5940425" y="2115603"/>
            <a:ext cx="693738" cy="74613"/>
          </a:xfrm>
          <a:prstGeom prst="rect">
            <a:avLst/>
          </a:prstGeom>
          <a:solidFill>
            <a:srgbClr val="00FF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1" name="Rectangle 6"/>
          <p:cNvSpPr>
            <a:spLocks noChangeAspect="1" noChangeArrowheads="1"/>
          </p:cNvSpPr>
          <p:nvPr/>
        </p:nvSpPr>
        <p:spPr bwMode="auto">
          <a:xfrm>
            <a:off x="5408613" y="2115603"/>
            <a:ext cx="693737" cy="74613"/>
          </a:xfrm>
          <a:prstGeom prst="rect">
            <a:avLst/>
          </a:prstGeom>
          <a:solidFill>
            <a:srgbClr val="0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2" name="Rectangle 7"/>
          <p:cNvSpPr>
            <a:spLocks noChangeAspect="1" noChangeArrowheads="1"/>
          </p:cNvSpPr>
          <p:nvPr/>
        </p:nvSpPr>
        <p:spPr bwMode="auto">
          <a:xfrm>
            <a:off x="4876800" y="2115603"/>
            <a:ext cx="693738" cy="74613"/>
          </a:xfrm>
          <a:prstGeom prst="rect">
            <a:avLst/>
          </a:prstGeom>
          <a:solidFill>
            <a:srgbClr val="FF9933"/>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3" name="Rectangle 8"/>
          <p:cNvSpPr>
            <a:spLocks noChangeAspect="1" noChangeArrowheads="1"/>
          </p:cNvSpPr>
          <p:nvPr/>
        </p:nvSpPr>
        <p:spPr bwMode="auto">
          <a:xfrm>
            <a:off x="4346575" y="2115603"/>
            <a:ext cx="692150" cy="74613"/>
          </a:xfrm>
          <a:prstGeom prst="rect">
            <a:avLst/>
          </a:prstGeom>
          <a:solidFill>
            <a:srgbClr val="808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4" name="Rectangle 9"/>
          <p:cNvSpPr>
            <a:spLocks noChangeAspect="1" noChangeArrowheads="1"/>
          </p:cNvSpPr>
          <p:nvPr/>
        </p:nvSpPr>
        <p:spPr bwMode="auto">
          <a:xfrm>
            <a:off x="3816350" y="2115603"/>
            <a:ext cx="692150" cy="74613"/>
          </a:xfrm>
          <a:prstGeom prst="rect">
            <a:avLst/>
          </a:prstGeom>
          <a:solidFill>
            <a:srgbClr val="FF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5" name="Rectangle 10"/>
          <p:cNvSpPr>
            <a:spLocks noChangeAspect="1" noChangeArrowheads="1"/>
          </p:cNvSpPr>
          <p:nvPr/>
        </p:nvSpPr>
        <p:spPr bwMode="auto">
          <a:xfrm>
            <a:off x="3284538" y="2115603"/>
            <a:ext cx="693737" cy="74613"/>
          </a:xfrm>
          <a:prstGeom prst="rect">
            <a:avLst/>
          </a:prstGeom>
          <a:solidFill>
            <a:srgbClr val="6633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6" name="Rectangle 11"/>
          <p:cNvSpPr>
            <a:spLocks noChangeAspect="1" noChangeArrowheads="1"/>
          </p:cNvSpPr>
          <p:nvPr/>
        </p:nvSpPr>
        <p:spPr bwMode="auto">
          <a:xfrm>
            <a:off x="2752725" y="2115603"/>
            <a:ext cx="693738" cy="74613"/>
          </a:xfrm>
          <a:prstGeom prst="rect">
            <a:avLst/>
          </a:prstGeom>
          <a:solidFill>
            <a:srgbClr val="0000FF"/>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7" name="Rectangle 12"/>
          <p:cNvSpPr>
            <a:spLocks noChangeAspect="1" noChangeArrowheads="1"/>
          </p:cNvSpPr>
          <p:nvPr/>
        </p:nvSpPr>
        <p:spPr bwMode="auto">
          <a:xfrm>
            <a:off x="2220913" y="2115603"/>
            <a:ext cx="693737" cy="74613"/>
          </a:xfrm>
          <a:prstGeom prst="rect">
            <a:avLst/>
          </a:prstGeom>
          <a:solidFill>
            <a:srgbClr val="FF00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8" name="Rectangle 13"/>
          <p:cNvSpPr>
            <a:spLocks noChangeAspect="1" noChangeArrowheads="1"/>
          </p:cNvSpPr>
          <p:nvPr/>
        </p:nvSpPr>
        <p:spPr bwMode="auto">
          <a:xfrm>
            <a:off x="1692275" y="2115603"/>
            <a:ext cx="690563" cy="74613"/>
          </a:xfrm>
          <a:prstGeom prst="rect">
            <a:avLst/>
          </a:prstGeom>
          <a:solidFill>
            <a:srgbClr val="00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39" name="Rectangle 14"/>
          <p:cNvSpPr>
            <a:spLocks noChangeAspect="1" noChangeArrowheads="1"/>
          </p:cNvSpPr>
          <p:nvPr/>
        </p:nvSpPr>
        <p:spPr bwMode="auto">
          <a:xfrm>
            <a:off x="1160463" y="2115603"/>
            <a:ext cx="693737" cy="74613"/>
          </a:xfrm>
          <a:prstGeom prst="rect">
            <a:avLst/>
          </a:prstGeom>
          <a:solidFill>
            <a:schemeClr val="tx1"/>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40" name="Text Box 15"/>
          <p:cNvSpPr txBox="1">
            <a:spLocks noChangeAspect="1" noChangeArrowheads="1"/>
          </p:cNvSpPr>
          <p:nvPr/>
        </p:nvSpPr>
        <p:spPr bwMode="auto">
          <a:xfrm>
            <a:off x="1374775" y="1912403"/>
            <a:ext cx="29845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10</a:t>
            </a:r>
          </a:p>
        </p:txBody>
      </p:sp>
      <p:sp>
        <p:nvSpPr>
          <p:cNvPr id="52241" name="Text Box 16"/>
          <p:cNvSpPr txBox="1">
            <a:spLocks noChangeAspect="1" noChangeArrowheads="1"/>
          </p:cNvSpPr>
          <p:nvPr/>
        </p:nvSpPr>
        <p:spPr bwMode="auto">
          <a:xfrm>
            <a:off x="193833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9</a:t>
            </a:r>
          </a:p>
        </p:txBody>
      </p:sp>
      <p:sp>
        <p:nvSpPr>
          <p:cNvPr id="52242" name="Text Box 17"/>
          <p:cNvSpPr txBox="1">
            <a:spLocks noChangeAspect="1" noChangeArrowheads="1"/>
          </p:cNvSpPr>
          <p:nvPr/>
        </p:nvSpPr>
        <p:spPr bwMode="auto">
          <a:xfrm>
            <a:off x="2465388"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8</a:t>
            </a:r>
          </a:p>
        </p:txBody>
      </p:sp>
      <p:sp>
        <p:nvSpPr>
          <p:cNvPr id="52243" name="Text Box 18"/>
          <p:cNvSpPr txBox="1">
            <a:spLocks noChangeAspect="1" noChangeArrowheads="1"/>
          </p:cNvSpPr>
          <p:nvPr/>
        </p:nvSpPr>
        <p:spPr bwMode="auto">
          <a:xfrm>
            <a:off x="3035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7</a:t>
            </a:r>
          </a:p>
        </p:txBody>
      </p:sp>
      <p:sp>
        <p:nvSpPr>
          <p:cNvPr id="52244" name="Text Box 19"/>
          <p:cNvSpPr txBox="1">
            <a:spLocks noChangeAspect="1" noChangeArrowheads="1"/>
          </p:cNvSpPr>
          <p:nvPr/>
        </p:nvSpPr>
        <p:spPr bwMode="auto">
          <a:xfrm>
            <a:off x="4102100" y="1909228"/>
            <a:ext cx="249238" cy="215900"/>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5</a:t>
            </a:r>
          </a:p>
        </p:txBody>
      </p:sp>
      <p:sp>
        <p:nvSpPr>
          <p:cNvPr id="52245" name="Text Box 20"/>
          <p:cNvSpPr txBox="1">
            <a:spLocks noChangeAspect="1" noChangeArrowheads="1"/>
          </p:cNvSpPr>
          <p:nvPr/>
        </p:nvSpPr>
        <p:spPr bwMode="auto">
          <a:xfrm>
            <a:off x="46355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4</a:t>
            </a:r>
          </a:p>
        </p:txBody>
      </p:sp>
      <p:sp>
        <p:nvSpPr>
          <p:cNvPr id="52246" name="Text Box 21"/>
          <p:cNvSpPr txBox="1">
            <a:spLocks noChangeAspect="1" noChangeArrowheads="1"/>
          </p:cNvSpPr>
          <p:nvPr/>
        </p:nvSpPr>
        <p:spPr bwMode="auto">
          <a:xfrm flipH="1">
            <a:off x="3581400" y="1913991"/>
            <a:ext cx="271463" cy="214312"/>
          </a:xfrm>
          <a:prstGeom prst="rect">
            <a:avLst/>
          </a:prstGeom>
          <a:noFill/>
          <a:ln w="9525">
            <a:noFill/>
            <a:miter lim="800000"/>
            <a:headEnd/>
            <a:tailEnd/>
          </a:ln>
        </p:spPr>
        <p:txBody>
          <a:bodyPr>
            <a:prstTxWarp prst="textNoShape">
              <a:avLst/>
            </a:prstTxWarp>
            <a:spAutoFit/>
          </a:bodyPr>
          <a:lstStyle/>
          <a:p>
            <a:r>
              <a:rPr lang="en-US" sz="800">
                <a:latin typeface="Arial" charset="0"/>
                <a:ea typeface="Arial" charset="0"/>
                <a:cs typeface="Arial" charset="0"/>
              </a:rPr>
              <a:t>6</a:t>
            </a:r>
          </a:p>
        </p:txBody>
      </p:sp>
      <p:sp>
        <p:nvSpPr>
          <p:cNvPr id="52247" name="Text Box 22"/>
          <p:cNvSpPr txBox="1">
            <a:spLocks noChangeAspect="1" noChangeArrowheads="1"/>
          </p:cNvSpPr>
          <p:nvPr/>
        </p:nvSpPr>
        <p:spPr bwMode="auto">
          <a:xfrm>
            <a:off x="51689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3</a:t>
            </a:r>
          </a:p>
        </p:txBody>
      </p:sp>
      <p:sp>
        <p:nvSpPr>
          <p:cNvPr id="52248" name="Text Box 23"/>
          <p:cNvSpPr txBox="1">
            <a:spLocks noChangeAspect="1" noChangeArrowheads="1"/>
          </p:cNvSpPr>
          <p:nvPr/>
        </p:nvSpPr>
        <p:spPr bwMode="auto">
          <a:xfrm>
            <a:off x="57023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2</a:t>
            </a:r>
          </a:p>
        </p:txBody>
      </p:sp>
      <p:sp>
        <p:nvSpPr>
          <p:cNvPr id="52249" name="Text Box 24"/>
          <p:cNvSpPr txBox="1">
            <a:spLocks noChangeAspect="1" noChangeArrowheads="1"/>
          </p:cNvSpPr>
          <p:nvPr/>
        </p:nvSpPr>
        <p:spPr bwMode="auto">
          <a:xfrm>
            <a:off x="6235700" y="1909228"/>
            <a:ext cx="241300" cy="214313"/>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a:t>
            </a:r>
          </a:p>
        </p:txBody>
      </p:sp>
      <p:sp>
        <p:nvSpPr>
          <p:cNvPr id="52250" name="Rectangle 25"/>
          <p:cNvSpPr>
            <a:spLocks noChangeAspect="1" noChangeArrowheads="1"/>
          </p:cNvSpPr>
          <p:nvPr/>
        </p:nvSpPr>
        <p:spPr bwMode="auto">
          <a:xfrm>
            <a:off x="623888" y="2115603"/>
            <a:ext cx="676275" cy="74613"/>
          </a:xfrm>
          <a:prstGeom prst="rect">
            <a:avLst/>
          </a:prstGeom>
          <a:solidFill>
            <a:srgbClr val="FFFF00"/>
          </a:solid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1" name="Text Box 26"/>
          <p:cNvSpPr txBox="1">
            <a:spLocks noChangeAspect="1" noChangeArrowheads="1"/>
          </p:cNvSpPr>
          <p:nvPr/>
        </p:nvSpPr>
        <p:spPr bwMode="auto">
          <a:xfrm>
            <a:off x="866775" y="1907641"/>
            <a:ext cx="298450" cy="214312"/>
          </a:xfrm>
          <a:prstGeom prst="rect">
            <a:avLst/>
          </a:prstGeom>
          <a:noFill/>
          <a:ln w="9525">
            <a:noFill/>
            <a:miter lim="800000"/>
            <a:headEnd/>
            <a:tailEnd/>
          </a:ln>
        </p:spPr>
        <p:txBody>
          <a:bodyPr wrap="none">
            <a:prstTxWarp prst="textNoShape">
              <a:avLst/>
            </a:prstTxWarp>
            <a:spAutoFit/>
          </a:bodyPr>
          <a:lstStyle/>
          <a:p>
            <a:r>
              <a:rPr lang="en-US" sz="800">
                <a:latin typeface="Arial" charset="0"/>
                <a:ea typeface="Arial" charset="0"/>
                <a:cs typeface="Arial" charset="0"/>
              </a:rPr>
              <a:t>11</a:t>
            </a:r>
          </a:p>
        </p:txBody>
      </p:sp>
      <p:pic>
        <p:nvPicPr>
          <p:cNvPr id="52252" name="Picture 30" descr="rose_plane1_5"/>
          <p:cNvPicPr>
            <a:picLocks noChangeAspect="1" noChangeArrowheads="1"/>
          </p:cNvPicPr>
          <p:nvPr/>
        </p:nvPicPr>
        <p:blipFill>
          <a:blip r:embed="rId3"/>
          <a:srcRect/>
          <a:stretch>
            <a:fillRect/>
          </a:stretch>
        </p:blipFill>
        <p:spPr bwMode="auto">
          <a:xfrm>
            <a:off x="4625975" y="5833528"/>
            <a:ext cx="981075" cy="1014413"/>
          </a:xfrm>
          <a:prstGeom prst="rect">
            <a:avLst/>
          </a:prstGeom>
          <a:noFill/>
          <a:ln w="9525">
            <a:noFill/>
            <a:miter lim="800000"/>
            <a:headEnd/>
            <a:tailEnd/>
          </a:ln>
        </p:spPr>
      </p:pic>
      <p:pic>
        <p:nvPicPr>
          <p:cNvPr id="52253" name="Picture 31" descr="rose_plane6_9"/>
          <p:cNvPicPr>
            <a:picLocks noChangeAspect="1" noChangeArrowheads="1"/>
          </p:cNvPicPr>
          <p:nvPr/>
        </p:nvPicPr>
        <p:blipFill>
          <a:blip r:embed="rId4"/>
          <a:srcRect/>
          <a:stretch>
            <a:fillRect/>
          </a:stretch>
        </p:blipFill>
        <p:spPr bwMode="auto">
          <a:xfrm>
            <a:off x="2214563" y="5847816"/>
            <a:ext cx="1038225" cy="1022350"/>
          </a:xfrm>
          <a:prstGeom prst="rect">
            <a:avLst/>
          </a:prstGeom>
          <a:noFill/>
          <a:ln w="9525">
            <a:noFill/>
            <a:miter lim="800000"/>
            <a:headEnd/>
            <a:tailEnd/>
          </a:ln>
        </p:spPr>
      </p:pic>
      <p:pic>
        <p:nvPicPr>
          <p:cNvPr id="52254" name="Picture 32" descr="GR-3H"/>
          <p:cNvPicPr>
            <a:picLocks noChangeAspect="1" noChangeArrowheads="1"/>
          </p:cNvPicPr>
          <p:nvPr/>
        </p:nvPicPr>
        <p:blipFill>
          <a:blip r:embed="rId5"/>
          <a:srcRect l="10551" t="13321" r="10551" b="11200"/>
          <a:stretch>
            <a:fillRect/>
          </a:stretch>
        </p:blipFill>
        <p:spPr bwMode="auto">
          <a:xfrm>
            <a:off x="608013" y="4538128"/>
            <a:ext cx="6173787" cy="609600"/>
          </a:xfrm>
          <a:prstGeom prst="rect">
            <a:avLst/>
          </a:prstGeom>
          <a:noFill/>
          <a:ln w="9525">
            <a:solidFill>
              <a:schemeClr val="tx1"/>
            </a:solidFill>
            <a:miter lim="800000"/>
            <a:headEnd/>
            <a:tailEnd/>
          </a:ln>
        </p:spPr>
      </p:pic>
      <p:sp>
        <p:nvSpPr>
          <p:cNvPr id="52255" name="Line 33"/>
          <p:cNvSpPr>
            <a:spLocks noChangeAspect="1" noChangeShapeType="1"/>
          </p:cNvSpPr>
          <p:nvPr/>
        </p:nvSpPr>
        <p:spPr bwMode="auto">
          <a:xfrm>
            <a:off x="628650" y="1247768"/>
            <a:ext cx="6678613" cy="12700"/>
          </a:xfrm>
          <a:prstGeom prst="line">
            <a:avLst/>
          </a:prstGeom>
          <a:noFill/>
          <a:ln w="9525">
            <a:solidFill>
              <a:srgbClr val="FF0000"/>
            </a:solidFill>
            <a:round/>
            <a:headEnd/>
            <a:tailEnd/>
          </a:ln>
        </p:spPr>
        <p:txBody>
          <a:bodyPr>
            <a:prstTxWarp prst="textNoShape">
              <a:avLst/>
            </a:prstTxWarp>
          </a:bodyPr>
          <a:lstStyle/>
          <a:p>
            <a:endParaRPr lang="en-US"/>
          </a:p>
        </p:txBody>
      </p:sp>
      <p:sp>
        <p:nvSpPr>
          <p:cNvPr id="52256" name="Rectangle 34" descr="Wide upward diagonal"/>
          <p:cNvSpPr>
            <a:spLocks noChangeAspect="1" noChangeArrowheads="1"/>
          </p:cNvSpPr>
          <p:nvPr/>
        </p:nvSpPr>
        <p:spPr bwMode="auto">
          <a:xfrm>
            <a:off x="1890713" y="1208081"/>
            <a:ext cx="896937" cy="74612"/>
          </a:xfrm>
          <a:prstGeom prst="rect">
            <a:avLst/>
          </a:prstGeom>
          <a:pattFill prst="wdUpDiag">
            <a:fgClr>
              <a:schemeClr val="tx2"/>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59" name="Rectangle 37" descr="Wide upward diagonal"/>
          <p:cNvSpPr>
            <a:spLocks noChangeAspect="1" noChangeArrowheads="1"/>
          </p:cNvSpPr>
          <p:nvPr/>
        </p:nvSpPr>
        <p:spPr bwMode="auto">
          <a:xfrm>
            <a:off x="4533900" y="1200143"/>
            <a:ext cx="927100" cy="74613"/>
          </a:xfrm>
          <a:prstGeom prst="rect">
            <a:avLst/>
          </a:prstGeom>
          <a:pattFill prst="wdUpDiag">
            <a:fgClr>
              <a:schemeClr val="tx1"/>
            </a:fgClr>
            <a:bgClr>
              <a:srgbClr val="FFFF66"/>
            </a:bgClr>
          </a:pattFill>
          <a:ln w="9525">
            <a:solidFill>
              <a:schemeClr val="tx1"/>
            </a:solid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60" name="Text Box 38"/>
          <p:cNvSpPr txBox="1">
            <a:spLocks noChangeAspect="1" noChangeArrowheads="1"/>
          </p:cNvSpPr>
          <p:nvPr/>
        </p:nvSpPr>
        <p:spPr bwMode="auto">
          <a:xfrm>
            <a:off x="6248400" y="2444216"/>
            <a:ext cx="1800225" cy="738187"/>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Natural Fractures in Each Frac Stage (from FMI)</a:t>
            </a:r>
          </a:p>
        </p:txBody>
      </p:sp>
      <p:sp>
        <p:nvSpPr>
          <p:cNvPr id="52261" name="Text Box 39"/>
          <p:cNvSpPr txBox="1">
            <a:spLocks noChangeAspect="1" noChangeArrowheads="1"/>
          </p:cNvSpPr>
          <p:nvPr/>
        </p:nvSpPr>
        <p:spPr bwMode="auto">
          <a:xfrm>
            <a:off x="6934200" y="4690528"/>
            <a:ext cx="1211263" cy="304800"/>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Gamma Ray</a:t>
            </a:r>
          </a:p>
        </p:txBody>
      </p:sp>
      <p:sp>
        <p:nvSpPr>
          <p:cNvPr id="52262" name="Text Box 40"/>
          <p:cNvSpPr txBox="1">
            <a:spLocks noChangeAspect="1" noChangeArrowheads="1"/>
          </p:cNvSpPr>
          <p:nvPr/>
        </p:nvSpPr>
        <p:spPr bwMode="auto">
          <a:xfrm>
            <a:off x="6477000" y="5849403"/>
            <a:ext cx="1601788" cy="5238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Fracture  Strikes</a:t>
            </a:r>
          </a:p>
          <a:p>
            <a:r>
              <a:rPr lang="en-US" sz="1400" b="1">
                <a:latin typeface="Arial" charset="0"/>
                <a:ea typeface="Arial" charset="0"/>
                <a:cs typeface="Arial" charset="0"/>
              </a:rPr>
              <a:t>           </a:t>
            </a:r>
          </a:p>
        </p:txBody>
      </p:sp>
      <p:sp>
        <p:nvSpPr>
          <p:cNvPr id="52263" name="Text Box 58"/>
          <p:cNvSpPr txBox="1">
            <a:spLocks noChangeAspect="1" noChangeArrowheads="1"/>
          </p:cNvSpPr>
          <p:nvPr/>
        </p:nvSpPr>
        <p:spPr bwMode="auto">
          <a:xfrm>
            <a:off x="2287588" y="4628616"/>
            <a:ext cx="184150" cy="214312"/>
          </a:xfrm>
          <a:prstGeom prst="rect">
            <a:avLst/>
          </a:prstGeom>
          <a:noFill/>
          <a:ln w="9525">
            <a:noFill/>
            <a:miter lim="800000"/>
            <a:headEnd/>
            <a:tailEnd/>
          </a:ln>
        </p:spPr>
        <p:txBody>
          <a:bodyPr wrap="none">
            <a:prstTxWarp prst="textNoShape">
              <a:avLst/>
            </a:prstTxWarp>
            <a:spAutoFit/>
          </a:bodyPr>
          <a:lstStyle/>
          <a:p>
            <a:endParaRPr lang="en-US" sz="800">
              <a:latin typeface="Arial" charset="0"/>
              <a:ea typeface="Arial" charset="0"/>
              <a:cs typeface="Arial" charset="0"/>
            </a:endParaRPr>
          </a:p>
        </p:txBody>
      </p:sp>
      <p:sp>
        <p:nvSpPr>
          <p:cNvPr id="52264" name="Text Box 59"/>
          <p:cNvSpPr txBox="1">
            <a:spLocks noChangeAspect="1" noChangeArrowheads="1"/>
          </p:cNvSpPr>
          <p:nvPr/>
        </p:nvSpPr>
        <p:spPr bwMode="auto">
          <a:xfrm>
            <a:off x="2209800" y="5342991"/>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6-9</a:t>
            </a:r>
          </a:p>
        </p:txBody>
      </p:sp>
      <p:sp>
        <p:nvSpPr>
          <p:cNvPr id="52265" name="Text Box 60"/>
          <p:cNvSpPr txBox="1">
            <a:spLocks noChangeAspect="1" noChangeArrowheads="1"/>
          </p:cNvSpPr>
          <p:nvPr/>
        </p:nvSpPr>
        <p:spPr bwMode="auto">
          <a:xfrm>
            <a:off x="4652963" y="5352516"/>
            <a:ext cx="1082675" cy="307975"/>
          </a:xfrm>
          <a:prstGeom prst="rect">
            <a:avLst/>
          </a:prstGeom>
          <a:noFill/>
          <a:ln w="9525">
            <a:noFill/>
            <a:miter lim="800000"/>
            <a:headEnd/>
            <a:tailEnd/>
          </a:ln>
        </p:spPr>
        <p:txBody>
          <a:bodyPr wrap="none">
            <a:prstTxWarp prst="textNoShape">
              <a:avLst/>
            </a:prstTxWarp>
            <a:spAutoFit/>
          </a:bodyPr>
          <a:lstStyle/>
          <a:p>
            <a:r>
              <a:rPr lang="en-US" sz="1400" b="1">
                <a:latin typeface="Arial" charset="0"/>
                <a:ea typeface="Arial" charset="0"/>
                <a:cs typeface="Arial" charset="0"/>
              </a:rPr>
              <a:t>Stages 1-5</a:t>
            </a:r>
          </a:p>
        </p:txBody>
      </p:sp>
      <p:sp>
        <p:nvSpPr>
          <p:cNvPr id="52266" name="Text Box 61"/>
          <p:cNvSpPr txBox="1">
            <a:spLocks noChangeAspect="1" noChangeArrowheads="1"/>
          </p:cNvSpPr>
          <p:nvPr/>
        </p:nvSpPr>
        <p:spPr bwMode="auto">
          <a:xfrm>
            <a:off x="228600" y="1566328"/>
            <a:ext cx="568325"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Heel</a:t>
            </a:r>
          </a:p>
        </p:txBody>
      </p:sp>
      <p:sp>
        <p:nvSpPr>
          <p:cNvPr id="52267" name="Text Box 62"/>
          <p:cNvSpPr txBox="1">
            <a:spLocks noChangeAspect="1" noChangeArrowheads="1"/>
          </p:cNvSpPr>
          <p:nvPr/>
        </p:nvSpPr>
        <p:spPr bwMode="auto">
          <a:xfrm>
            <a:off x="7162800" y="1642528"/>
            <a:ext cx="508000" cy="314325"/>
          </a:xfrm>
          <a:prstGeom prst="rect">
            <a:avLst/>
          </a:prstGeom>
          <a:noFill/>
          <a:ln w="9525">
            <a:solidFill>
              <a:srgbClr val="CC0000"/>
            </a:solidFill>
            <a:miter lim="800000"/>
            <a:headEnd/>
            <a:tailEnd/>
          </a:ln>
        </p:spPr>
        <p:txBody>
          <a:bodyPr wrap="none">
            <a:prstTxWarp prst="textNoShape">
              <a:avLst/>
            </a:prstTxWarp>
            <a:spAutoFit/>
          </a:bodyPr>
          <a:lstStyle/>
          <a:p>
            <a:r>
              <a:rPr lang="en-US" sz="1400" b="1">
                <a:solidFill>
                  <a:srgbClr val="FE210A"/>
                </a:solidFill>
                <a:latin typeface="Arial" charset="0"/>
                <a:ea typeface="Arial" charset="0"/>
                <a:cs typeface="Arial" charset="0"/>
              </a:rPr>
              <a:t>Toe</a:t>
            </a:r>
          </a:p>
        </p:txBody>
      </p:sp>
      <p:sp>
        <p:nvSpPr>
          <p:cNvPr id="52268" name="Text Box 63"/>
          <p:cNvSpPr txBox="1">
            <a:spLocks noChangeArrowheads="1"/>
          </p:cNvSpPr>
          <p:nvPr/>
        </p:nvSpPr>
        <p:spPr bwMode="auto">
          <a:xfrm rot="-5400000">
            <a:off x="118269" y="4694497"/>
            <a:ext cx="1044575" cy="274637"/>
          </a:xfrm>
          <a:prstGeom prst="rect">
            <a:avLst/>
          </a:prstGeom>
          <a:solidFill>
            <a:schemeClr val="bg1"/>
          </a:solidFill>
          <a:ln w="9525">
            <a:noFill/>
            <a:miter lim="800000"/>
            <a:headEnd/>
            <a:tailEnd/>
          </a:ln>
        </p:spPr>
        <p:txBody>
          <a:bodyPr>
            <a:prstTxWarp prst="textNoShape">
              <a:avLst/>
            </a:prstTxWarp>
            <a:spAutoFit/>
          </a:bodyPr>
          <a:lstStyle/>
          <a:p>
            <a:r>
              <a:rPr lang="en-US" sz="1200">
                <a:latin typeface="Arial" charset="0"/>
                <a:ea typeface="Arial" charset="0"/>
                <a:cs typeface="Arial" charset="0"/>
              </a:rPr>
              <a:t>        API</a:t>
            </a:r>
          </a:p>
        </p:txBody>
      </p:sp>
      <p:sp>
        <p:nvSpPr>
          <p:cNvPr id="52269" name="Text Box 64"/>
          <p:cNvSpPr txBox="1">
            <a:spLocks noChangeArrowheads="1"/>
          </p:cNvSpPr>
          <p:nvPr/>
        </p:nvSpPr>
        <p:spPr bwMode="auto">
          <a:xfrm>
            <a:off x="525463" y="4981041"/>
            <a:ext cx="268287"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0" name="Text Box 65"/>
          <p:cNvSpPr txBox="1">
            <a:spLocks noChangeArrowheads="1"/>
          </p:cNvSpPr>
          <p:nvPr/>
        </p:nvSpPr>
        <p:spPr bwMode="auto">
          <a:xfrm>
            <a:off x="377825" y="4368266"/>
            <a:ext cx="441325" cy="276225"/>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400</a:t>
            </a:r>
          </a:p>
        </p:txBody>
      </p:sp>
      <p:sp>
        <p:nvSpPr>
          <p:cNvPr id="52271" name="Line 70"/>
          <p:cNvSpPr>
            <a:spLocks noChangeAspect="1" noChangeShapeType="1"/>
          </p:cNvSpPr>
          <p:nvPr/>
        </p:nvSpPr>
        <p:spPr bwMode="auto">
          <a:xfrm rot="10800000" flipV="1">
            <a:off x="3135313" y="5954178"/>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2" name="Line 72"/>
          <p:cNvSpPr>
            <a:spLocks noChangeAspect="1" noChangeShapeType="1"/>
          </p:cNvSpPr>
          <p:nvPr/>
        </p:nvSpPr>
        <p:spPr bwMode="auto">
          <a:xfrm rot="10800000" flipV="1">
            <a:off x="5507038" y="5919253"/>
            <a:ext cx="125412" cy="100013"/>
          </a:xfrm>
          <a:prstGeom prst="line">
            <a:avLst/>
          </a:prstGeom>
          <a:noFill/>
          <a:ln w="12700">
            <a:solidFill>
              <a:schemeClr val="tx1"/>
            </a:solidFill>
            <a:round/>
            <a:headEnd/>
            <a:tailEnd type="triangle" w="med" len="med"/>
          </a:ln>
        </p:spPr>
        <p:txBody>
          <a:bodyPr>
            <a:prstTxWarp prst="textNoShape">
              <a:avLst/>
            </a:prstTxWarp>
          </a:bodyPr>
          <a:lstStyle/>
          <a:p>
            <a:endParaRPr lang="en-US"/>
          </a:p>
        </p:txBody>
      </p:sp>
      <p:sp>
        <p:nvSpPr>
          <p:cNvPr id="52273" name="Text Box 79"/>
          <p:cNvSpPr txBox="1">
            <a:spLocks noChangeArrowheads="1"/>
          </p:cNvSpPr>
          <p:nvPr/>
        </p:nvSpPr>
        <p:spPr bwMode="auto">
          <a:xfrm>
            <a:off x="1612900" y="3045878"/>
            <a:ext cx="268288"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74" name="Text Box 80"/>
          <p:cNvSpPr txBox="1">
            <a:spLocks noChangeArrowheads="1"/>
          </p:cNvSpPr>
          <p:nvPr/>
        </p:nvSpPr>
        <p:spPr bwMode="auto">
          <a:xfrm>
            <a:off x="1524000" y="2331503"/>
            <a:ext cx="352425" cy="274638"/>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80</a:t>
            </a:r>
          </a:p>
        </p:txBody>
      </p:sp>
      <p:sp>
        <p:nvSpPr>
          <p:cNvPr id="52275" name="Rectangle 81"/>
          <p:cNvSpPr>
            <a:spLocks noChangeArrowheads="1"/>
          </p:cNvSpPr>
          <p:nvPr/>
        </p:nvSpPr>
        <p:spPr bwMode="auto">
          <a:xfrm>
            <a:off x="304800" y="228600"/>
            <a:ext cx="8229600" cy="6629400"/>
          </a:xfrm>
          <a:prstGeom prst="rect">
            <a:avLst/>
          </a:prstGeom>
          <a:noFill/>
          <a:ln w="9525">
            <a:noFill/>
            <a:miter lim="800000"/>
            <a:headEnd/>
            <a:tailEnd/>
          </a:ln>
        </p:spPr>
        <p:txBody>
          <a:bodyPr wrap="none" anchor="ctr">
            <a:prstTxWarp prst="textNoShape">
              <a:avLst/>
            </a:prstTxWarp>
          </a:bodyPr>
          <a:lstStyle/>
          <a:p>
            <a:endParaRPr lang="en-US">
              <a:latin typeface="Arial" charset="0"/>
              <a:ea typeface="Arial" charset="0"/>
              <a:cs typeface="Arial" charset="0"/>
            </a:endParaRPr>
          </a:p>
        </p:txBody>
      </p:sp>
      <p:sp>
        <p:nvSpPr>
          <p:cNvPr id="52276" name="Text Box 75"/>
          <p:cNvSpPr txBox="1">
            <a:spLocks noChangeArrowheads="1"/>
          </p:cNvSpPr>
          <p:nvPr/>
        </p:nvSpPr>
        <p:spPr bwMode="auto">
          <a:xfrm rot="-2229868">
            <a:off x="5541963" y="5638266"/>
            <a:ext cx="557212" cy="277812"/>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7" name="Text Box 75"/>
          <p:cNvSpPr txBox="1">
            <a:spLocks noChangeArrowheads="1"/>
          </p:cNvSpPr>
          <p:nvPr/>
        </p:nvSpPr>
        <p:spPr bwMode="auto">
          <a:xfrm rot="-2229868">
            <a:off x="3132138" y="5671603"/>
            <a:ext cx="557212" cy="277813"/>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S</a:t>
            </a:r>
            <a:r>
              <a:rPr lang="en-US" sz="1200" baseline="-25000">
                <a:latin typeface="Arial" charset="0"/>
                <a:ea typeface="Arial" charset="0"/>
                <a:cs typeface="Arial" charset="0"/>
              </a:rPr>
              <a:t>Hmax</a:t>
            </a:r>
          </a:p>
        </p:txBody>
      </p:sp>
      <p:sp>
        <p:nvSpPr>
          <p:cNvPr id="52278" name="Text Box 85"/>
          <p:cNvSpPr txBox="1">
            <a:spLocks noChangeArrowheads="1"/>
          </p:cNvSpPr>
          <p:nvPr/>
        </p:nvSpPr>
        <p:spPr bwMode="auto">
          <a:xfrm>
            <a:off x="3654425" y="36513"/>
            <a:ext cx="1514475" cy="584776"/>
          </a:xfrm>
          <a:prstGeom prst="rect">
            <a:avLst/>
          </a:prstGeom>
          <a:noFill/>
          <a:ln w="9525">
            <a:noFill/>
            <a:miter lim="800000"/>
            <a:headEnd/>
            <a:tailEnd/>
          </a:ln>
        </p:spPr>
        <p:txBody>
          <a:bodyPr wrap="square">
            <a:prstTxWarp prst="textNoShape">
              <a:avLst/>
            </a:prstTxWarp>
            <a:spAutoFit/>
          </a:bodyPr>
          <a:lstStyle/>
          <a:p>
            <a:r>
              <a:rPr lang="en-US" sz="3200" dirty="0">
                <a:latin typeface="Arial" charset="0"/>
                <a:ea typeface="Arial" charset="0"/>
                <a:cs typeface="Arial" charset="0"/>
              </a:rPr>
              <a:t>Well C</a:t>
            </a:r>
          </a:p>
        </p:txBody>
      </p:sp>
      <p:pic>
        <p:nvPicPr>
          <p:cNvPr id="52279" name="Picture 55" descr="nmeqs_stages"/>
          <p:cNvPicPr>
            <a:picLocks noChangeAspect="1" noChangeArrowheads="1"/>
          </p:cNvPicPr>
          <p:nvPr/>
        </p:nvPicPr>
        <p:blipFill>
          <a:blip r:embed="rId6"/>
          <a:srcRect l="15523" t="8652" r="14087" b="11905"/>
          <a:stretch>
            <a:fillRect/>
          </a:stretch>
        </p:blipFill>
        <p:spPr bwMode="auto">
          <a:xfrm>
            <a:off x="625475" y="3415766"/>
            <a:ext cx="6156325" cy="811212"/>
          </a:xfrm>
          <a:prstGeom prst="rect">
            <a:avLst/>
          </a:prstGeom>
          <a:noFill/>
          <a:ln w="9525">
            <a:solidFill>
              <a:schemeClr val="tx1"/>
            </a:solidFill>
            <a:miter lim="800000"/>
            <a:headEnd/>
            <a:tailEnd/>
          </a:ln>
        </p:spPr>
      </p:pic>
      <p:sp>
        <p:nvSpPr>
          <p:cNvPr id="52280" name="Text Box 79"/>
          <p:cNvSpPr txBox="1">
            <a:spLocks noChangeArrowheads="1"/>
          </p:cNvSpPr>
          <p:nvPr/>
        </p:nvSpPr>
        <p:spPr bwMode="auto">
          <a:xfrm>
            <a:off x="393700" y="4022191"/>
            <a:ext cx="268288"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0</a:t>
            </a:r>
          </a:p>
        </p:txBody>
      </p:sp>
      <p:sp>
        <p:nvSpPr>
          <p:cNvPr id="52281" name="Text Box 80"/>
          <p:cNvSpPr txBox="1">
            <a:spLocks noChangeArrowheads="1"/>
          </p:cNvSpPr>
          <p:nvPr/>
        </p:nvSpPr>
        <p:spPr bwMode="auto">
          <a:xfrm>
            <a:off x="304800" y="3307816"/>
            <a:ext cx="352425" cy="274637"/>
          </a:xfrm>
          <a:prstGeom prst="rect">
            <a:avLst/>
          </a:prstGeom>
          <a:noFill/>
          <a:ln w="9525">
            <a:noFill/>
            <a:miter lim="800000"/>
            <a:headEnd/>
            <a:tailEnd/>
          </a:ln>
        </p:spPr>
        <p:txBody>
          <a:bodyPr wrap="none">
            <a:prstTxWarp prst="textNoShape">
              <a:avLst/>
            </a:prstTxWarp>
            <a:spAutoFit/>
          </a:bodyPr>
          <a:lstStyle/>
          <a:p>
            <a:r>
              <a:rPr lang="en-US" sz="1200">
                <a:latin typeface="Arial" charset="0"/>
                <a:ea typeface="Arial" charset="0"/>
                <a:cs typeface="Arial" charset="0"/>
              </a:rPr>
              <a:t>40</a:t>
            </a:r>
          </a:p>
        </p:txBody>
      </p:sp>
      <p:sp>
        <p:nvSpPr>
          <p:cNvPr id="52282" name="Text Box 38"/>
          <p:cNvSpPr txBox="1">
            <a:spLocks noChangeAspect="1" noChangeArrowheads="1"/>
          </p:cNvSpPr>
          <p:nvPr/>
        </p:nvSpPr>
        <p:spPr bwMode="auto">
          <a:xfrm>
            <a:off x="6810375" y="3563403"/>
            <a:ext cx="1571625" cy="738188"/>
          </a:xfrm>
          <a:prstGeom prst="rect">
            <a:avLst/>
          </a:prstGeom>
          <a:noFill/>
          <a:ln w="9525">
            <a:noFill/>
            <a:miter lim="800000"/>
            <a:headEnd/>
            <a:tailEnd/>
          </a:ln>
        </p:spPr>
        <p:txBody>
          <a:bodyPr>
            <a:prstTxWarp prst="textNoShape">
              <a:avLst/>
            </a:prstTxWarp>
            <a:spAutoFit/>
          </a:bodyPr>
          <a:lstStyle/>
          <a:p>
            <a:r>
              <a:rPr lang="en-US" sz="1400" b="1">
                <a:latin typeface="Arial" charset="0"/>
                <a:ea typeface="Arial" charset="0"/>
                <a:cs typeface="Arial" charset="0"/>
              </a:rPr>
              <a:t>Number of meqs ≥-2.5 per Stage</a:t>
            </a:r>
          </a:p>
        </p:txBody>
      </p:sp>
      <p:grpSp>
        <p:nvGrpSpPr>
          <p:cNvPr id="2" name="Group 10"/>
          <p:cNvGrpSpPr>
            <a:grpSpLocks/>
          </p:cNvGrpSpPr>
          <p:nvPr/>
        </p:nvGrpSpPr>
        <p:grpSpPr bwMode="auto">
          <a:xfrm>
            <a:off x="0" y="838200"/>
            <a:ext cx="9144000" cy="136525"/>
            <a:chOff x="0" y="1180"/>
            <a:chExt cx="5760" cy="86"/>
          </a:xfrm>
        </p:grpSpPr>
        <p:sp>
          <p:nvSpPr>
            <p:cNvPr id="6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2" name="Picture 7"/>
          <p:cNvPicPr>
            <a:picLocks noChangeAspect="1" noChangeArrowheads="1"/>
          </p:cNvPicPr>
          <p:nvPr/>
        </p:nvPicPr>
        <p:blipFill>
          <a:blip r:embed="rId7"/>
          <a:srcRect/>
          <a:stretch>
            <a:fillRect/>
          </a:stretch>
        </p:blipFill>
        <p:spPr bwMode="auto">
          <a:xfrm>
            <a:off x="152400" y="93133"/>
            <a:ext cx="681038" cy="685800"/>
          </a:xfrm>
          <a:prstGeom prst="rect">
            <a:avLst/>
          </a:prstGeom>
          <a:noFill/>
          <a:ln w="9525">
            <a:noFill/>
            <a:miter lim="800000"/>
            <a:headEnd/>
            <a:tailEnd/>
          </a:ln>
        </p:spPr>
      </p:pic>
      <p:cxnSp>
        <p:nvCxnSpPr>
          <p:cNvPr id="64" name="Straight Connector 63"/>
          <p:cNvCxnSpPr/>
          <p:nvPr/>
        </p:nvCxnSpPr>
        <p:spPr>
          <a:xfrm>
            <a:off x="796925" y="4981041"/>
            <a:ext cx="5984875" cy="1588"/>
          </a:xfrm>
          <a:prstGeom prst="line">
            <a:avLst/>
          </a:prstGeom>
          <a:ln w="28575" cap="flat" cmpd="sng" algn="ctr">
            <a:solidFill>
              <a:srgbClr val="FF0000">
                <a:alpha val="49000"/>
              </a:srgbClr>
            </a:solidFill>
            <a:prstDash val="sysDot"/>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5" name="Rectangle 64"/>
          <p:cNvSpPr/>
          <p:nvPr/>
        </p:nvSpPr>
        <p:spPr>
          <a:xfrm>
            <a:off x="1411840" y="5073134"/>
            <a:ext cx="1957725" cy="369332"/>
          </a:xfrm>
          <a:prstGeom prst="rect">
            <a:avLst/>
          </a:prstGeom>
        </p:spPr>
        <p:txBody>
          <a:bodyPr wrap="none">
            <a:spAutoFit/>
          </a:bodyPr>
          <a:lstStyle/>
          <a:p>
            <a:r>
              <a:rPr lang="en-US" dirty="0" smtClean="0">
                <a:latin typeface="Arial"/>
                <a:cs typeface="Arial"/>
              </a:rPr>
              <a:t>Light </a:t>
            </a:r>
            <a:r>
              <a:rPr lang="en-US" dirty="0" err="1" smtClean="0">
                <a:ln>
                  <a:solidFill>
                    <a:srgbClr val="000000"/>
                  </a:solidFill>
                </a:ln>
                <a:noFill/>
                <a:latin typeface="Wingdings"/>
                <a:ea typeface="Wingdings"/>
                <a:cs typeface="Wingdings"/>
              </a:rPr>
              <a:t></a:t>
            </a:r>
            <a:r>
              <a:rPr lang="en-US" dirty="0" err="1" smtClean="0">
                <a:latin typeface="Arial"/>
                <a:cs typeface="Arial"/>
              </a:rPr>
              <a:t>Stick</a:t>
            </a:r>
            <a:r>
              <a:rPr lang="en-US" dirty="0" smtClean="0">
                <a:latin typeface="Arial"/>
                <a:cs typeface="Arial"/>
              </a:rPr>
              <a:t>-Slip</a:t>
            </a:r>
            <a:endParaRPr lang="en-US" dirty="0"/>
          </a:p>
        </p:txBody>
      </p:sp>
      <p:sp>
        <p:nvSpPr>
          <p:cNvPr id="66" name="Rectangle 65"/>
          <p:cNvSpPr/>
          <p:nvPr/>
        </p:nvSpPr>
        <p:spPr>
          <a:xfrm>
            <a:off x="5069440" y="5073134"/>
            <a:ext cx="1637062" cy="369332"/>
          </a:xfrm>
          <a:prstGeom prst="rect">
            <a:avLst/>
          </a:prstGeom>
        </p:spPr>
        <p:txBody>
          <a:bodyPr wrap="none">
            <a:spAutoFit/>
          </a:bodyPr>
          <a:lstStyle/>
          <a:p>
            <a:r>
              <a:rPr lang="en-US" dirty="0" smtClean="0">
                <a:latin typeface="Arial"/>
                <a:cs typeface="Arial"/>
              </a:rPr>
              <a:t>Dark </a:t>
            </a:r>
            <a:r>
              <a:rPr lang="en-US" dirty="0" err="1" smtClean="0">
                <a:ln>
                  <a:solidFill>
                    <a:srgbClr val="000000"/>
                  </a:solidFill>
                </a:ln>
                <a:noFill/>
                <a:latin typeface="Wingdings"/>
                <a:ea typeface="Wingdings"/>
                <a:cs typeface="Wingdings"/>
              </a:rPr>
              <a:t></a:t>
            </a:r>
            <a:r>
              <a:rPr lang="en-US" dirty="0" err="1" smtClean="0">
                <a:latin typeface="Arial"/>
                <a:cs typeface="Arial"/>
              </a:rPr>
              <a:t>Stable</a:t>
            </a:r>
            <a:endParaRPr lang="en-US"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57</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3200" kern="0" dirty="0" smtClean="0">
                <a:latin typeface="Arial" charset="0"/>
                <a:ea typeface="ＭＳ Ｐゴシック" charset="-128"/>
                <a:cs typeface="ＭＳ Ｐゴシック" charset="-128"/>
              </a:rPr>
              <a:t>Physical and Chemical Properties of Organic Rich </a:t>
            </a:r>
            <a:r>
              <a:rPr lang="en-US" sz="3200" kern="0" dirty="0" err="1" smtClean="0">
                <a:latin typeface="Arial" charset="0"/>
                <a:ea typeface="ＭＳ Ｐゴシック" charset="-128"/>
                <a:cs typeface="ＭＳ Ｐゴシック" charset="-128"/>
              </a:rPr>
              <a:t>Shales</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0" name="Rectangle 3"/>
          <p:cNvSpPr>
            <a:spLocks noChangeArrowheads="1"/>
          </p:cNvSpPr>
          <p:nvPr/>
        </p:nvSpPr>
        <p:spPr bwMode="auto">
          <a:xfrm>
            <a:off x="-50280" y="2009752"/>
            <a:ext cx="3624738" cy="37338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953735"/>
              </a:buClr>
            </a:pPr>
            <a:r>
              <a:rPr kumimoji="0" lang="en-US" altLang="ja-JP" sz="2600" dirty="0" smtClean="0">
                <a:latin typeface="Arial"/>
                <a:cs typeface="Arial"/>
              </a:rPr>
              <a:t>How Do the Properties of Shale Affect the Outcome </a:t>
            </a:r>
            <a:r>
              <a:rPr kumimoji="0" lang="en-US" altLang="ja-JP" sz="2600" dirty="0">
                <a:latin typeface="Arial"/>
                <a:cs typeface="Arial"/>
              </a:rPr>
              <a:t>of</a:t>
            </a:r>
            <a:r>
              <a:rPr kumimoji="0" lang="en-US" altLang="ja-JP" sz="2600" dirty="0" smtClean="0">
                <a:latin typeface="Arial"/>
                <a:cs typeface="Arial"/>
              </a:rPr>
              <a:t> Hydraulic Fracturing Stimulation?</a:t>
            </a:r>
          </a:p>
        </p:txBody>
      </p:sp>
      <p:sp>
        <p:nvSpPr>
          <p:cNvPr id="11" name="Text Box 23"/>
          <p:cNvSpPr txBox="1">
            <a:spLocks noChangeArrowheads="1"/>
          </p:cNvSpPr>
          <p:nvPr/>
        </p:nvSpPr>
        <p:spPr bwMode="auto">
          <a:xfrm>
            <a:off x="3581386" y="6378009"/>
            <a:ext cx="5440011"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Arial"/>
                <a:cs typeface="Arial"/>
              </a:rPr>
              <a:t>5 Wells, 40 Stages, 4050 </a:t>
            </a:r>
            <a:r>
              <a:rPr lang="en-US" altLang="ja-JP" sz="2000" dirty="0" err="1">
                <a:latin typeface="Arial"/>
                <a:cs typeface="Arial"/>
              </a:rPr>
              <a:t>Microseismic</a:t>
            </a:r>
            <a:r>
              <a:rPr lang="en-US" altLang="ja-JP" sz="2000" dirty="0">
                <a:latin typeface="Arial"/>
                <a:cs typeface="Arial"/>
              </a:rPr>
              <a:t> Events</a:t>
            </a:r>
          </a:p>
        </p:txBody>
      </p:sp>
      <p:pic>
        <p:nvPicPr>
          <p:cNvPr id="12" name="Picture 2"/>
          <p:cNvPicPr>
            <a:picLocks noChangeAspect="1" noChangeArrowheads="1"/>
          </p:cNvPicPr>
          <p:nvPr/>
        </p:nvPicPr>
        <p:blipFill>
          <a:blip r:embed="rId3"/>
          <a:srcRect/>
          <a:stretch>
            <a:fillRect/>
          </a:stretch>
        </p:blipFill>
        <p:spPr bwMode="auto">
          <a:xfrm>
            <a:off x="3468042" y="1165369"/>
            <a:ext cx="5617116" cy="5094793"/>
          </a:xfrm>
          <a:prstGeom prst="rect">
            <a:avLst/>
          </a:prstGeom>
          <a:noFill/>
          <a:ln w="9525">
            <a:noFill/>
            <a:miter lim="800000"/>
            <a:headEnd/>
            <a:tailEnd/>
          </a:ln>
        </p:spPr>
      </p:pic>
      <p:sp>
        <p:nvSpPr>
          <p:cNvPr id="13" name="Rectangle 12"/>
          <p:cNvSpPr/>
          <p:nvPr/>
        </p:nvSpPr>
        <p:spPr>
          <a:xfrm rot="3376929">
            <a:off x="3907129" y="3237303"/>
            <a:ext cx="3563749" cy="300388"/>
          </a:xfrm>
          <a:prstGeom prst="rect">
            <a:avLst/>
          </a:prstGeom>
          <a:noFill/>
          <a:ln w="28575" cap="flat" cmpd="sng" algn="ctr">
            <a:solidFill>
              <a:srgbClr val="CCFFCC"/>
            </a:solidFill>
            <a:prstDash val="lgDash"/>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58</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152400" y="4703989"/>
            <a:ext cx="6008924" cy="1019194"/>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48" name="Text Box 4"/>
          <p:cNvSpPr txBox="1">
            <a:spLocks noChangeArrowheads="1"/>
          </p:cNvSpPr>
          <p:nvPr/>
        </p:nvSpPr>
        <p:spPr bwMode="auto">
          <a:xfrm>
            <a:off x="1828200" y="181313"/>
            <a:ext cx="5453987" cy="523220"/>
          </a:xfrm>
          <a:prstGeom prst="rect">
            <a:avLst/>
          </a:prstGeom>
          <a:noFill/>
          <a:ln w="9525">
            <a:noFill/>
            <a:miter lim="800000"/>
            <a:headEnd/>
            <a:tailEnd/>
          </a:ln>
          <a:effectLst/>
        </p:spPr>
        <p:txBody>
          <a:bodyPr wrap="none">
            <a:prstTxWarp prst="textNoShape">
              <a:avLst/>
            </a:prstTxWarp>
            <a:spAutoFit/>
          </a:bodyPr>
          <a:lstStyle/>
          <a:p>
            <a:r>
              <a:rPr lang="en-US" sz="2800" dirty="0" smtClean="0">
                <a:latin typeface="Arial" charset="0"/>
              </a:rPr>
              <a:t>Scaling Fault Slip in Earthquakes</a:t>
            </a:r>
            <a:endParaRPr lang="en-US" sz="2800" dirty="0">
              <a:latin typeface="Arial" charset="0"/>
            </a:endParaRPr>
          </a:p>
        </p:txBody>
      </p:sp>
      <p:pic>
        <p:nvPicPr>
          <p:cNvPr id="49" name="Picture 48" descr="MagStressDropSlip-with lines for eqs.png"/>
          <p:cNvPicPr>
            <a:picLocks noChangeAspect="1"/>
          </p:cNvPicPr>
          <p:nvPr/>
        </p:nvPicPr>
        <p:blipFill>
          <a:blip r:embed="rId4"/>
          <a:srcRect t="4877"/>
          <a:stretch>
            <a:fillRect/>
          </a:stretch>
        </p:blipFill>
        <p:spPr>
          <a:xfrm>
            <a:off x="352800" y="1117602"/>
            <a:ext cx="8377555" cy="5747752"/>
          </a:xfrm>
          <a:prstGeom prst="rect">
            <a:avLst/>
          </a:prstGeom>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31" name="Picture 9" descr="bh_ppt_design_white_contentV4final"/>
          <p:cNvPicPr>
            <a:picLocks noChangeAspect="1" noChangeArrowheads="1"/>
          </p:cNvPicPr>
          <p:nvPr/>
        </p:nvPicPr>
        <p:blipFill>
          <a:blip r:embed="rId3"/>
          <a:srcRect/>
          <a:stretch>
            <a:fillRect/>
          </a:stretch>
        </p:blipFill>
        <p:spPr bwMode="auto">
          <a:xfrm>
            <a:off x="0" y="-25400"/>
            <a:ext cx="9144000" cy="6886575"/>
          </a:xfrm>
          <a:prstGeom prst="rect">
            <a:avLst/>
          </a:prstGeom>
          <a:noFill/>
          <a:ln w="9525">
            <a:noFill/>
            <a:miter lim="800000"/>
            <a:headEnd/>
            <a:tailEnd/>
          </a:ln>
        </p:spPr>
      </p:pic>
      <p:sp>
        <p:nvSpPr>
          <p:cNvPr id="32769" name="Title 1"/>
          <p:cNvSpPr>
            <a:spLocks noGrp="1"/>
          </p:cNvSpPr>
          <p:nvPr>
            <p:ph type="title" idx="4294967295"/>
          </p:nvPr>
        </p:nvSpPr>
        <p:spPr>
          <a:xfrm>
            <a:off x="252413" y="157163"/>
            <a:ext cx="8693150" cy="814387"/>
          </a:xfrm>
        </p:spPr>
        <p:txBody>
          <a:bodyPr>
            <a:noAutofit/>
          </a:bodyPr>
          <a:lstStyle/>
          <a:p>
            <a:pPr eaLnBrk="1" hangingPunct="1"/>
            <a:r>
              <a:rPr lang="en-US" sz="3600" dirty="0" smtClean="0"/>
              <a:t>Baker Hughes </a:t>
            </a:r>
            <a:br>
              <a:rPr lang="en-US" sz="3600" dirty="0" smtClean="0"/>
            </a:br>
            <a:r>
              <a:rPr lang="en-US" sz="3600" dirty="0" smtClean="0"/>
              <a:t>Shale Reservoir Life Cycle Approach </a:t>
            </a:r>
          </a:p>
        </p:txBody>
      </p:sp>
      <p:sp>
        <p:nvSpPr>
          <p:cNvPr id="32770" name="Footer Placeholder 3"/>
          <p:cNvSpPr txBox="1">
            <a:spLocks noGrp="1"/>
          </p:cNvSpPr>
          <p:nvPr/>
        </p:nvSpPr>
        <p:spPr bwMode="auto">
          <a:xfrm>
            <a:off x="490538" y="6675438"/>
            <a:ext cx="2895600" cy="184150"/>
          </a:xfrm>
          <a:prstGeom prst="rect">
            <a:avLst/>
          </a:prstGeom>
          <a:noFill/>
          <a:ln w="9525">
            <a:noFill/>
            <a:miter lim="800000"/>
            <a:headEnd/>
            <a:tailEnd/>
          </a:ln>
        </p:spPr>
        <p:txBody>
          <a:bodyPr/>
          <a:lstStyle/>
          <a:p>
            <a:r>
              <a:rPr lang="en-US" sz="600">
                <a:solidFill>
                  <a:srgbClr val="DDDDDD"/>
                </a:solidFill>
                <a:latin typeface="Tahoma" pitchFamily="34" charset="0"/>
                <a:ea typeface="ＭＳ Ｐゴシック" charset="-128"/>
              </a:rPr>
              <a:t>© 2010 Baker Hughes Incorporated. All Rights Reserved. </a:t>
            </a:r>
          </a:p>
        </p:txBody>
      </p:sp>
      <p:sp>
        <p:nvSpPr>
          <p:cNvPr id="32771" name="Slide Number Placeholder 4"/>
          <p:cNvSpPr txBox="1">
            <a:spLocks noGrp="1"/>
          </p:cNvSpPr>
          <p:nvPr/>
        </p:nvSpPr>
        <p:spPr bwMode="auto">
          <a:xfrm>
            <a:off x="95250" y="6673850"/>
            <a:ext cx="485775" cy="176213"/>
          </a:xfrm>
          <a:prstGeom prst="rect">
            <a:avLst/>
          </a:prstGeom>
          <a:noFill/>
          <a:ln w="9525">
            <a:noFill/>
            <a:miter lim="800000"/>
            <a:headEnd/>
            <a:tailEnd/>
          </a:ln>
        </p:spPr>
        <p:txBody>
          <a:bodyPr/>
          <a:lstStyle/>
          <a:p>
            <a:pPr algn="r"/>
            <a:fld id="{287BBCDD-12E0-4E19-B784-3B223CBAB877}" type="slidenum">
              <a:rPr lang="en-US" sz="600">
                <a:solidFill>
                  <a:srgbClr val="FFFFFF"/>
                </a:solidFill>
                <a:latin typeface="Tahoma" pitchFamily="34" charset="0"/>
                <a:ea typeface="ＭＳ Ｐゴシック" charset="-128"/>
              </a:rPr>
              <a:pPr algn="r"/>
              <a:t>6</a:t>
            </a:fld>
            <a:endParaRPr lang="en-US" sz="600">
              <a:solidFill>
                <a:srgbClr val="FFFFFF"/>
              </a:solidFill>
              <a:latin typeface="Tahoma" pitchFamily="34" charset="0"/>
              <a:ea typeface="ＭＳ Ｐゴシック" charset="-128"/>
            </a:endParaRPr>
          </a:p>
        </p:txBody>
      </p:sp>
      <p:sp>
        <p:nvSpPr>
          <p:cNvPr id="6" name="Rectangle 5"/>
          <p:cNvSpPr/>
          <p:nvPr/>
        </p:nvSpPr>
        <p:spPr>
          <a:xfrm>
            <a:off x="520700" y="1422400"/>
            <a:ext cx="1600200" cy="192722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 name="Rectangle 6"/>
          <p:cNvSpPr/>
          <p:nvPr/>
        </p:nvSpPr>
        <p:spPr>
          <a:xfrm>
            <a:off x="520700" y="3338513"/>
            <a:ext cx="1600200" cy="2290762"/>
          </a:xfrm>
          <a:prstGeom prst="rect">
            <a:avLst/>
          </a:prstGeom>
          <a:solidFill>
            <a:srgbClr val="D26E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8" name="Rounded Rectangle 7"/>
          <p:cNvSpPr>
            <a:spLocks noChangeAspect="1"/>
          </p:cNvSpPr>
          <p:nvPr/>
        </p:nvSpPr>
        <p:spPr>
          <a:xfrm>
            <a:off x="525463" y="1573213"/>
            <a:ext cx="1600200" cy="1417637"/>
          </a:xfrm>
          <a:prstGeom prst="roundRect">
            <a:avLst>
              <a:gd name="adj" fmla="val 0"/>
            </a:avLst>
          </a:prstGeom>
          <a:blipFill rotWithShape="0">
            <a:blip r:embed="rId4" cstate="print"/>
            <a:stretch>
              <a:fillRect/>
            </a:stretch>
          </a:blipFill>
          <a:ln>
            <a:no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2775" name="TextBox 8"/>
          <p:cNvSpPr txBox="1">
            <a:spLocks noChangeArrowheads="1"/>
          </p:cNvSpPr>
          <p:nvPr/>
        </p:nvSpPr>
        <p:spPr bwMode="auto">
          <a:xfrm>
            <a:off x="625475" y="3008313"/>
            <a:ext cx="1408113" cy="307975"/>
          </a:xfrm>
          <a:prstGeom prst="rect">
            <a:avLst/>
          </a:prstGeom>
          <a:noFill/>
          <a:ln w="9525">
            <a:noFill/>
            <a:miter lim="800000"/>
            <a:headEnd/>
            <a:tailEnd/>
          </a:ln>
        </p:spPr>
        <p:txBody>
          <a:bodyPr lIns="0">
            <a:spAutoFit/>
          </a:bodyPr>
          <a:lstStyle/>
          <a:p>
            <a:r>
              <a:rPr lang="en-US" sz="1400">
                <a:solidFill>
                  <a:srgbClr val="FFFFFF"/>
                </a:solidFill>
                <a:latin typeface="Tahoma" pitchFamily="34" charset="0"/>
                <a:ea typeface="ＭＳ Ｐゴシック" charset="-128"/>
              </a:rPr>
              <a:t>Exploration</a:t>
            </a:r>
          </a:p>
        </p:txBody>
      </p:sp>
      <p:sp>
        <p:nvSpPr>
          <p:cNvPr id="32776" name="TextBox 9"/>
          <p:cNvSpPr txBox="1">
            <a:spLocks noChangeArrowheads="1"/>
          </p:cNvSpPr>
          <p:nvPr/>
        </p:nvSpPr>
        <p:spPr bwMode="auto">
          <a:xfrm>
            <a:off x="625475" y="3371850"/>
            <a:ext cx="1452563" cy="1990725"/>
          </a:xfrm>
          <a:prstGeom prst="rect">
            <a:avLst/>
          </a:prstGeom>
          <a:noFill/>
          <a:ln w="9525">
            <a:noFill/>
            <a:miter lim="800000"/>
            <a:headEnd/>
            <a:tailEnd/>
          </a:ln>
        </p:spPr>
        <p:txBody>
          <a:bodyPr lIns="0">
            <a:spAutoFit/>
          </a:bodyPr>
          <a:lstStyle/>
          <a:p>
            <a:pPr marL="77788" indent="-77788">
              <a:spcAft>
                <a:spcPts val="400"/>
              </a:spcAft>
              <a:buFont typeface="Arial" charset="0"/>
              <a:buChar char="•"/>
            </a:pPr>
            <a:r>
              <a:rPr lang="en-US" sz="1000">
                <a:solidFill>
                  <a:srgbClr val="FFFFFF"/>
                </a:solidFill>
                <a:latin typeface="Tahoma" pitchFamily="34" charset="0"/>
                <a:ea typeface="ＭＳ Ｐゴシック" charset="-128"/>
              </a:rPr>
              <a:t>Geomechanic </a:t>
            </a:r>
            <a:br>
              <a:rPr lang="en-US" sz="1000">
                <a:solidFill>
                  <a:srgbClr val="FFFFFF"/>
                </a:solidFill>
                <a:latin typeface="Tahoma" pitchFamily="34" charset="0"/>
                <a:ea typeface="ＭＳ Ｐゴシック" charset="-128"/>
              </a:rPr>
            </a:br>
            <a:r>
              <a:rPr lang="en-US" sz="1000">
                <a:solidFill>
                  <a:srgbClr val="FFFFFF"/>
                </a:solidFill>
                <a:latin typeface="Tahoma" pitchFamily="34" charset="0"/>
                <a:ea typeface="ＭＳ Ｐゴシック" charset="-128"/>
              </a:rPr>
              <a:t>models GMI</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Reservoir and Economic Analysis Gaffney Cline </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Reservoir Characterization RDS</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Reservoir </a:t>
            </a:r>
            <a:br>
              <a:rPr lang="en-US" sz="1000">
                <a:solidFill>
                  <a:srgbClr val="FFFFFF"/>
                </a:solidFill>
                <a:latin typeface="Tahoma" pitchFamily="34" charset="0"/>
                <a:ea typeface="ＭＳ Ｐゴシック" charset="-128"/>
              </a:rPr>
            </a:br>
            <a:r>
              <a:rPr lang="en-US" sz="1000">
                <a:solidFill>
                  <a:srgbClr val="FFFFFF"/>
                </a:solidFill>
                <a:latin typeface="Tahoma" pitchFamily="34" charset="0"/>
                <a:ea typeface="ＭＳ Ｐゴシック" charset="-128"/>
              </a:rPr>
              <a:t>Simulation Epic</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Fracture Modeling Meyer and Associates</a:t>
            </a:r>
          </a:p>
        </p:txBody>
      </p:sp>
      <p:sp>
        <p:nvSpPr>
          <p:cNvPr id="56" name="Rectangle 55"/>
          <p:cNvSpPr/>
          <p:nvPr/>
        </p:nvSpPr>
        <p:spPr>
          <a:xfrm>
            <a:off x="2155825" y="1422400"/>
            <a:ext cx="1600200" cy="1927225"/>
          </a:xfrm>
          <a:prstGeom prst="rect">
            <a:avLst/>
          </a:prstGeom>
          <a:solidFill>
            <a:srgbClr val="70B63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57" name="Rectangle 56"/>
          <p:cNvSpPr/>
          <p:nvPr/>
        </p:nvSpPr>
        <p:spPr>
          <a:xfrm>
            <a:off x="2155825" y="3338513"/>
            <a:ext cx="1600200" cy="2290762"/>
          </a:xfrm>
          <a:prstGeom prst="rect">
            <a:avLst/>
          </a:prstGeom>
          <a:solidFill>
            <a:srgbClr val="8FC75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779" name="TextBox 58"/>
          <p:cNvSpPr txBox="1">
            <a:spLocks noChangeArrowheads="1"/>
          </p:cNvSpPr>
          <p:nvPr/>
        </p:nvSpPr>
        <p:spPr bwMode="auto">
          <a:xfrm>
            <a:off x="2260600" y="3008313"/>
            <a:ext cx="1408113" cy="307975"/>
          </a:xfrm>
          <a:prstGeom prst="rect">
            <a:avLst/>
          </a:prstGeom>
          <a:noFill/>
          <a:ln w="9525">
            <a:noFill/>
            <a:miter lim="800000"/>
            <a:headEnd/>
            <a:tailEnd/>
          </a:ln>
        </p:spPr>
        <p:txBody>
          <a:bodyPr lIns="0">
            <a:spAutoFit/>
          </a:bodyPr>
          <a:lstStyle/>
          <a:p>
            <a:r>
              <a:rPr lang="en-US" sz="1400">
                <a:solidFill>
                  <a:srgbClr val="FFFFFF"/>
                </a:solidFill>
                <a:ea typeface="ＭＳ Ｐゴシック" charset="-128"/>
              </a:rPr>
              <a:t>Appraisal</a:t>
            </a:r>
          </a:p>
        </p:txBody>
      </p:sp>
      <p:sp>
        <p:nvSpPr>
          <p:cNvPr id="61" name="Rectangle 60"/>
          <p:cNvSpPr/>
          <p:nvPr/>
        </p:nvSpPr>
        <p:spPr>
          <a:xfrm>
            <a:off x="3792538" y="1422400"/>
            <a:ext cx="1600200" cy="1927225"/>
          </a:xfrm>
          <a:prstGeom prst="rect">
            <a:avLst/>
          </a:prstGeom>
          <a:solidFill>
            <a:srgbClr val="ECA90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2" name="Rectangle 61"/>
          <p:cNvSpPr/>
          <p:nvPr/>
        </p:nvSpPr>
        <p:spPr>
          <a:xfrm>
            <a:off x="3792538" y="3338513"/>
            <a:ext cx="1600200" cy="2290762"/>
          </a:xfrm>
          <a:prstGeom prst="rect">
            <a:avLst/>
          </a:prstGeom>
          <a:solidFill>
            <a:srgbClr val="FFB6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782" name="TextBox 63"/>
          <p:cNvSpPr txBox="1">
            <a:spLocks noChangeArrowheads="1"/>
          </p:cNvSpPr>
          <p:nvPr/>
        </p:nvSpPr>
        <p:spPr bwMode="auto">
          <a:xfrm>
            <a:off x="3895725" y="3008313"/>
            <a:ext cx="1408113" cy="307975"/>
          </a:xfrm>
          <a:prstGeom prst="rect">
            <a:avLst/>
          </a:prstGeom>
          <a:noFill/>
          <a:ln w="9525">
            <a:noFill/>
            <a:miter lim="800000"/>
            <a:headEnd/>
            <a:tailEnd/>
          </a:ln>
        </p:spPr>
        <p:txBody>
          <a:bodyPr lIns="0">
            <a:spAutoFit/>
          </a:bodyPr>
          <a:lstStyle/>
          <a:p>
            <a:r>
              <a:rPr lang="en-US" sz="1400">
                <a:solidFill>
                  <a:srgbClr val="FFFFFF"/>
                </a:solidFill>
                <a:ea typeface="ＭＳ Ｐゴシック" charset="-128"/>
              </a:rPr>
              <a:t>Development</a:t>
            </a:r>
            <a:endParaRPr lang="en-US" sz="1400">
              <a:solidFill>
                <a:srgbClr val="FFFFFF"/>
              </a:solidFill>
              <a:latin typeface="Tahoma" pitchFamily="34" charset="0"/>
              <a:ea typeface="ＭＳ Ｐゴシック" charset="-128"/>
            </a:endParaRPr>
          </a:p>
        </p:txBody>
      </p:sp>
      <p:sp>
        <p:nvSpPr>
          <p:cNvPr id="32783" name="TextBox 64"/>
          <p:cNvSpPr txBox="1">
            <a:spLocks noChangeArrowheads="1"/>
          </p:cNvSpPr>
          <p:nvPr/>
        </p:nvSpPr>
        <p:spPr bwMode="auto">
          <a:xfrm>
            <a:off x="3895725" y="3371850"/>
            <a:ext cx="1530350" cy="2195513"/>
          </a:xfrm>
          <a:prstGeom prst="rect">
            <a:avLst/>
          </a:prstGeom>
          <a:noFill/>
          <a:ln w="9525">
            <a:noFill/>
            <a:miter lim="800000"/>
            <a:headEnd/>
            <a:tailEnd/>
          </a:ln>
        </p:spPr>
        <p:txBody>
          <a:bodyPr lIns="0">
            <a:spAutoFit/>
          </a:bodyPr>
          <a:lstStyle/>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Baker Atlas </a:t>
            </a:r>
            <a:r>
              <a:rPr lang="en-US" sz="1000" dirty="0" err="1">
                <a:solidFill>
                  <a:srgbClr val="FFFFFF"/>
                </a:solidFill>
                <a:latin typeface="Tahoma" pitchFamily="34" charset="0"/>
                <a:ea typeface="ＭＳ Ｐゴシック" charset="-128"/>
              </a:rPr>
              <a:t>Wireline</a:t>
            </a:r>
            <a:r>
              <a:rPr lang="en-US" sz="1000" dirty="0">
                <a:solidFill>
                  <a:srgbClr val="FFFFFF"/>
                </a:solidFill>
                <a:latin typeface="Tahoma" pitchFamily="34" charset="0"/>
                <a:ea typeface="ＭＳ Ｐゴシック" charset="-128"/>
              </a:rPr>
              <a:t> Logging</a:t>
            </a:r>
          </a:p>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Baker Hughes INTEQ  MWD, directional drilling and coring</a:t>
            </a:r>
          </a:p>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Hughes Christensen bits</a:t>
            </a:r>
          </a:p>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Baker Hughes Drilling Fluids (</a:t>
            </a:r>
            <a:r>
              <a:rPr lang="en-US" sz="1000" dirty="0" err="1">
                <a:solidFill>
                  <a:srgbClr val="FFFFFF"/>
                </a:solidFill>
                <a:latin typeface="Tahoma" pitchFamily="34" charset="0"/>
                <a:ea typeface="ＭＳ Ｐゴシック" charset="-128"/>
              </a:rPr>
              <a:t>Nemsco</a:t>
            </a:r>
            <a:r>
              <a:rPr lang="en-US" sz="1000" dirty="0">
                <a:solidFill>
                  <a:srgbClr val="FFFFFF"/>
                </a:solidFill>
                <a:latin typeface="Tahoma" pitchFamily="34" charset="0"/>
                <a:ea typeface="ＭＳ Ｐゴシック" charset="-128"/>
              </a:rPr>
              <a:t>)</a:t>
            </a:r>
          </a:p>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Baker Oil Tools Completion Systems, Fishing and </a:t>
            </a:r>
            <a:r>
              <a:rPr lang="en-US" sz="1000" dirty="0" err="1">
                <a:solidFill>
                  <a:srgbClr val="FFFFFF"/>
                </a:solidFill>
                <a:latin typeface="Tahoma" pitchFamily="34" charset="0"/>
                <a:ea typeface="ＭＳ Ｐゴシック" charset="-128"/>
              </a:rPr>
              <a:t>Whipstocks</a:t>
            </a:r>
            <a:endParaRPr lang="en-US" sz="1000" dirty="0">
              <a:solidFill>
                <a:srgbClr val="FFFFFF"/>
              </a:solidFill>
              <a:latin typeface="Tahoma" pitchFamily="34" charset="0"/>
              <a:ea typeface="ＭＳ Ｐゴシック" charset="-128"/>
            </a:endParaRPr>
          </a:p>
          <a:p>
            <a:pPr marL="77788" indent="-77788">
              <a:spcAft>
                <a:spcPts val="400"/>
              </a:spcAft>
              <a:buFont typeface="Arial" charset="0"/>
              <a:buChar char="•"/>
            </a:pPr>
            <a:r>
              <a:rPr lang="en-US" sz="1000" dirty="0">
                <a:solidFill>
                  <a:srgbClr val="FFFFFF"/>
                </a:solidFill>
                <a:latin typeface="Tahoma" pitchFamily="34" charset="0"/>
                <a:ea typeface="ＭＳ Ｐゴシック" charset="-128"/>
              </a:rPr>
              <a:t>BJ Services Pumping </a:t>
            </a:r>
          </a:p>
        </p:txBody>
      </p:sp>
      <p:sp>
        <p:nvSpPr>
          <p:cNvPr id="66" name="Rectangle 65"/>
          <p:cNvSpPr/>
          <p:nvPr/>
        </p:nvSpPr>
        <p:spPr>
          <a:xfrm>
            <a:off x="5424488" y="1422400"/>
            <a:ext cx="1600200" cy="1927225"/>
          </a:xfrm>
          <a:prstGeom prst="rect">
            <a:avLst/>
          </a:prstGeom>
          <a:solidFill>
            <a:srgbClr val="009DD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67" name="Rectangle 66"/>
          <p:cNvSpPr/>
          <p:nvPr/>
        </p:nvSpPr>
        <p:spPr>
          <a:xfrm>
            <a:off x="5424488" y="3338513"/>
            <a:ext cx="1600200" cy="2290762"/>
          </a:xfrm>
          <a:prstGeom prst="rect">
            <a:avLst/>
          </a:prstGeom>
          <a:solidFill>
            <a:srgbClr val="49AF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786" name="TextBox 68"/>
          <p:cNvSpPr txBox="1">
            <a:spLocks noChangeArrowheads="1"/>
          </p:cNvSpPr>
          <p:nvPr/>
        </p:nvSpPr>
        <p:spPr bwMode="auto">
          <a:xfrm>
            <a:off x="5527675" y="3008313"/>
            <a:ext cx="1408113" cy="307975"/>
          </a:xfrm>
          <a:prstGeom prst="rect">
            <a:avLst/>
          </a:prstGeom>
          <a:noFill/>
          <a:ln w="9525">
            <a:noFill/>
            <a:miter lim="800000"/>
            <a:headEnd/>
            <a:tailEnd/>
          </a:ln>
        </p:spPr>
        <p:txBody>
          <a:bodyPr lIns="0">
            <a:spAutoFit/>
          </a:bodyPr>
          <a:lstStyle/>
          <a:p>
            <a:r>
              <a:rPr lang="en-US" sz="1400">
                <a:solidFill>
                  <a:srgbClr val="FFFFFF"/>
                </a:solidFill>
                <a:ea typeface="ＭＳ Ｐゴシック" charset="-128"/>
              </a:rPr>
              <a:t>Production</a:t>
            </a:r>
            <a:endParaRPr lang="en-US" sz="1400">
              <a:solidFill>
                <a:srgbClr val="FFFFFF"/>
              </a:solidFill>
              <a:latin typeface="Tahoma" pitchFamily="34" charset="0"/>
              <a:ea typeface="ＭＳ Ｐゴシック" charset="-128"/>
            </a:endParaRPr>
          </a:p>
        </p:txBody>
      </p:sp>
      <p:sp>
        <p:nvSpPr>
          <p:cNvPr id="32787" name="TextBox 69"/>
          <p:cNvSpPr txBox="1">
            <a:spLocks noChangeArrowheads="1"/>
          </p:cNvSpPr>
          <p:nvPr/>
        </p:nvSpPr>
        <p:spPr bwMode="auto">
          <a:xfrm>
            <a:off x="5527675" y="3371850"/>
            <a:ext cx="1452563" cy="912813"/>
          </a:xfrm>
          <a:prstGeom prst="rect">
            <a:avLst/>
          </a:prstGeom>
          <a:noFill/>
          <a:ln w="9525">
            <a:noFill/>
            <a:miter lim="800000"/>
            <a:headEnd/>
            <a:tailEnd/>
          </a:ln>
        </p:spPr>
        <p:txBody>
          <a:bodyPr lIns="0">
            <a:spAutoFit/>
          </a:bodyPr>
          <a:lstStyle/>
          <a:p>
            <a:pPr marL="69850" indent="-69850">
              <a:spcAft>
                <a:spcPts val="400"/>
              </a:spcAft>
              <a:buFont typeface="Arial" charset="0"/>
              <a:buChar char="•"/>
            </a:pPr>
            <a:r>
              <a:rPr lang="en-US" sz="1000">
                <a:solidFill>
                  <a:srgbClr val="FFFFFF"/>
                </a:solidFill>
                <a:latin typeface="Tahoma" pitchFamily="34" charset="0"/>
                <a:ea typeface="ＭＳ Ｐゴシック" charset="-128"/>
              </a:rPr>
              <a:t>Baker Petrolite Total Chemical Solution</a:t>
            </a:r>
          </a:p>
          <a:p>
            <a:pPr marL="69850" indent="-69850">
              <a:spcAft>
                <a:spcPts val="400"/>
              </a:spcAft>
              <a:buFont typeface="Arial" charset="0"/>
              <a:buChar char="•"/>
            </a:pPr>
            <a:r>
              <a:rPr lang="en-US" sz="1000">
                <a:solidFill>
                  <a:srgbClr val="FFFFFF"/>
                </a:solidFill>
                <a:latin typeface="Tahoma" pitchFamily="34" charset="0"/>
                <a:ea typeface="ＭＳ Ｐゴシック" charset="-128"/>
              </a:rPr>
              <a:t>Baker Atlas Production Logging and Monitoring</a:t>
            </a:r>
          </a:p>
        </p:txBody>
      </p:sp>
      <p:sp>
        <p:nvSpPr>
          <p:cNvPr id="71" name="Rectangle 70"/>
          <p:cNvSpPr/>
          <p:nvPr/>
        </p:nvSpPr>
        <p:spPr>
          <a:xfrm>
            <a:off x="7056438" y="1422400"/>
            <a:ext cx="1600200" cy="1927225"/>
          </a:xfrm>
          <a:prstGeom prst="rect">
            <a:avLst/>
          </a:prstGeom>
          <a:solidFill>
            <a:srgbClr val="597B7C"/>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72" name="Rectangle 71"/>
          <p:cNvSpPr/>
          <p:nvPr/>
        </p:nvSpPr>
        <p:spPr>
          <a:xfrm>
            <a:off x="7056438" y="3338513"/>
            <a:ext cx="1600200" cy="2290762"/>
          </a:xfrm>
          <a:prstGeom prst="rect">
            <a:avLst/>
          </a:prstGeom>
          <a:solidFill>
            <a:srgbClr val="76949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2790" name="TextBox 73"/>
          <p:cNvSpPr txBox="1">
            <a:spLocks noChangeArrowheads="1"/>
          </p:cNvSpPr>
          <p:nvPr/>
        </p:nvSpPr>
        <p:spPr bwMode="auto">
          <a:xfrm>
            <a:off x="7161213" y="3008313"/>
            <a:ext cx="1406525" cy="307975"/>
          </a:xfrm>
          <a:prstGeom prst="rect">
            <a:avLst/>
          </a:prstGeom>
          <a:noFill/>
          <a:ln w="9525">
            <a:noFill/>
            <a:miter lim="800000"/>
            <a:headEnd/>
            <a:tailEnd/>
          </a:ln>
        </p:spPr>
        <p:txBody>
          <a:bodyPr lIns="0">
            <a:spAutoFit/>
          </a:bodyPr>
          <a:lstStyle/>
          <a:p>
            <a:r>
              <a:rPr lang="en-US" sz="1400">
                <a:solidFill>
                  <a:srgbClr val="FFFFFF"/>
                </a:solidFill>
                <a:ea typeface="ＭＳ Ｐゴシック" charset="-128"/>
              </a:rPr>
              <a:t>Rejuvenate</a:t>
            </a:r>
            <a:endParaRPr lang="en-US" sz="1400">
              <a:solidFill>
                <a:srgbClr val="FFFFFF"/>
              </a:solidFill>
              <a:latin typeface="Tahoma" pitchFamily="34" charset="0"/>
              <a:ea typeface="ＭＳ Ｐゴシック" charset="-128"/>
            </a:endParaRPr>
          </a:p>
        </p:txBody>
      </p:sp>
      <p:sp>
        <p:nvSpPr>
          <p:cNvPr id="32791" name="TextBox 74"/>
          <p:cNvSpPr txBox="1">
            <a:spLocks noChangeArrowheads="1"/>
          </p:cNvSpPr>
          <p:nvPr/>
        </p:nvSpPr>
        <p:spPr bwMode="auto">
          <a:xfrm>
            <a:off x="7161213" y="3371850"/>
            <a:ext cx="1450975" cy="1119188"/>
          </a:xfrm>
          <a:prstGeom prst="rect">
            <a:avLst/>
          </a:prstGeom>
          <a:noFill/>
          <a:ln w="9525">
            <a:noFill/>
            <a:miter lim="800000"/>
            <a:headEnd/>
            <a:tailEnd/>
          </a:ln>
        </p:spPr>
        <p:txBody>
          <a:bodyPr lIns="0">
            <a:spAutoFit/>
          </a:bodyPr>
          <a:lstStyle/>
          <a:p>
            <a:pPr marL="69850" indent="-69850">
              <a:spcAft>
                <a:spcPts val="400"/>
              </a:spcAft>
              <a:buFont typeface="Arial" charset="0"/>
              <a:buChar char="•"/>
            </a:pPr>
            <a:r>
              <a:rPr lang="en-US" sz="1000">
                <a:solidFill>
                  <a:srgbClr val="FFFFFF"/>
                </a:solidFill>
                <a:latin typeface="Tahoma" pitchFamily="34" charset="0"/>
                <a:ea typeface="ＭＳ Ｐゴシック" charset="-128"/>
              </a:rPr>
              <a:t>BJ Services </a:t>
            </a:r>
            <a:br>
              <a:rPr lang="en-US" sz="1000">
                <a:solidFill>
                  <a:srgbClr val="FFFFFF"/>
                </a:solidFill>
                <a:latin typeface="Tahoma" pitchFamily="34" charset="0"/>
                <a:ea typeface="ＭＳ Ｐゴシック" charset="-128"/>
              </a:rPr>
            </a:br>
            <a:r>
              <a:rPr lang="en-US" sz="1000">
                <a:solidFill>
                  <a:srgbClr val="FFFFFF"/>
                </a:solidFill>
                <a:latin typeface="Tahoma" pitchFamily="34" charset="0"/>
                <a:ea typeface="ＭＳ Ｐゴシック" charset="-128"/>
              </a:rPr>
              <a:t>Refracturing</a:t>
            </a:r>
          </a:p>
          <a:p>
            <a:pPr marL="69850" indent="-69850">
              <a:spcAft>
                <a:spcPts val="400"/>
              </a:spcAft>
              <a:buFont typeface="Arial" charset="0"/>
              <a:buChar char="•"/>
            </a:pPr>
            <a:r>
              <a:rPr lang="en-US" sz="1000">
                <a:solidFill>
                  <a:srgbClr val="FFFFFF"/>
                </a:solidFill>
                <a:latin typeface="Tahoma" pitchFamily="34" charset="0"/>
                <a:ea typeface="ＭＳ Ｐゴシック" charset="-128"/>
              </a:rPr>
              <a:t>Baker Petrolite Well Remediation</a:t>
            </a:r>
          </a:p>
          <a:p>
            <a:pPr marL="69850" indent="-69850">
              <a:spcAft>
                <a:spcPts val="400"/>
              </a:spcAft>
              <a:buFont typeface="Arial" charset="0"/>
              <a:buChar char="•"/>
            </a:pPr>
            <a:r>
              <a:rPr lang="en-US" sz="1000">
                <a:solidFill>
                  <a:srgbClr val="FFFFFF"/>
                </a:solidFill>
                <a:latin typeface="Tahoma" pitchFamily="34" charset="0"/>
                <a:ea typeface="ＭＳ Ｐゴシック" charset="-128"/>
              </a:rPr>
              <a:t>Baker Oil Tools Wellbore Intervention</a:t>
            </a:r>
          </a:p>
        </p:txBody>
      </p:sp>
      <p:sp>
        <p:nvSpPr>
          <p:cNvPr id="32792" name="TextBox 81"/>
          <p:cNvSpPr txBox="1">
            <a:spLocks noChangeArrowheads="1"/>
          </p:cNvSpPr>
          <p:nvPr/>
        </p:nvSpPr>
        <p:spPr bwMode="auto">
          <a:xfrm>
            <a:off x="525463" y="5334000"/>
            <a:ext cx="6288087" cy="307975"/>
          </a:xfrm>
          <a:prstGeom prst="rect">
            <a:avLst/>
          </a:prstGeom>
          <a:noFill/>
          <a:ln w="9525">
            <a:noFill/>
            <a:miter lim="800000"/>
            <a:headEnd/>
            <a:tailEnd/>
          </a:ln>
        </p:spPr>
        <p:txBody>
          <a:bodyPr>
            <a:spAutoFit/>
          </a:bodyPr>
          <a:lstStyle/>
          <a:p>
            <a:endParaRPr lang="en-US" sz="1400">
              <a:solidFill>
                <a:srgbClr val="C00000"/>
              </a:solidFill>
              <a:latin typeface="Tahoma" pitchFamily="34" charset="0"/>
              <a:ea typeface="ＭＳ Ｐゴシック" charset="-128"/>
            </a:endParaRPr>
          </a:p>
        </p:txBody>
      </p:sp>
      <p:sp>
        <p:nvSpPr>
          <p:cNvPr id="32793" name="TextBox 34"/>
          <p:cNvSpPr txBox="1">
            <a:spLocks noChangeArrowheads="1"/>
          </p:cNvSpPr>
          <p:nvPr/>
        </p:nvSpPr>
        <p:spPr bwMode="auto">
          <a:xfrm>
            <a:off x="2219325" y="3371850"/>
            <a:ext cx="1530350" cy="2195513"/>
          </a:xfrm>
          <a:prstGeom prst="rect">
            <a:avLst/>
          </a:prstGeom>
          <a:noFill/>
          <a:ln w="9525">
            <a:noFill/>
            <a:miter lim="800000"/>
            <a:headEnd/>
            <a:tailEnd/>
          </a:ln>
        </p:spPr>
        <p:txBody>
          <a:bodyPr lIns="0">
            <a:spAutoFit/>
          </a:bodyPr>
          <a:lstStyle/>
          <a:p>
            <a:pPr marL="77788" indent="-77788">
              <a:spcAft>
                <a:spcPts val="400"/>
              </a:spcAft>
              <a:buFont typeface="Arial" charset="0"/>
              <a:buChar char="•"/>
            </a:pPr>
            <a:r>
              <a:rPr lang="en-US" sz="1000">
                <a:solidFill>
                  <a:srgbClr val="FFFFFF"/>
                </a:solidFill>
                <a:latin typeface="Tahoma" pitchFamily="34" charset="0"/>
                <a:ea typeface="ＭＳ Ｐゴシック" charset="-128"/>
              </a:rPr>
              <a:t>Baker Atlas Wireline Logging</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Baker Hughes INTEQ  MWD, directional drilling and coring</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Hughes Christensen bits</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Baker Hughes Drilling Fluids (Nemsco)</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Baker Oil Tools Completion Systems, Fishing</a:t>
            </a:r>
          </a:p>
          <a:p>
            <a:pPr marL="77788" indent="-77788">
              <a:spcAft>
                <a:spcPts val="400"/>
              </a:spcAft>
              <a:buFont typeface="Arial" charset="0"/>
              <a:buChar char="•"/>
            </a:pPr>
            <a:r>
              <a:rPr lang="en-US" sz="1000">
                <a:solidFill>
                  <a:srgbClr val="FFFFFF"/>
                </a:solidFill>
                <a:latin typeface="Tahoma" pitchFamily="34" charset="0"/>
                <a:ea typeface="ＭＳ Ｐゴシック" charset="-128"/>
              </a:rPr>
              <a:t>BJ Services Pumping </a:t>
            </a:r>
          </a:p>
        </p:txBody>
      </p:sp>
      <p:pic>
        <p:nvPicPr>
          <p:cNvPr id="32794" name="Picture 35" descr="haynesville_log.jpg"/>
          <p:cNvPicPr>
            <a:picLocks noChangeAspect="1"/>
          </p:cNvPicPr>
          <p:nvPr/>
        </p:nvPicPr>
        <p:blipFill>
          <a:blip r:embed="rId5"/>
          <a:srcRect/>
          <a:stretch>
            <a:fillRect/>
          </a:stretch>
        </p:blipFill>
        <p:spPr bwMode="auto">
          <a:xfrm>
            <a:off x="2163763" y="1568450"/>
            <a:ext cx="1600200" cy="1430338"/>
          </a:xfrm>
          <a:prstGeom prst="rect">
            <a:avLst/>
          </a:prstGeom>
          <a:noFill/>
          <a:ln w="9525">
            <a:noFill/>
            <a:miter lim="800000"/>
            <a:headEnd/>
            <a:tailEnd/>
          </a:ln>
        </p:spPr>
      </p:pic>
      <p:pic>
        <p:nvPicPr>
          <p:cNvPr id="32795" name="Picture 36" descr="reservoir_navigation_2.jpg"/>
          <p:cNvPicPr>
            <a:picLocks noChangeAspect="1"/>
          </p:cNvPicPr>
          <p:nvPr/>
        </p:nvPicPr>
        <p:blipFill>
          <a:blip r:embed="rId6"/>
          <a:srcRect/>
          <a:stretch>
            <a:fillRect/>
          </a:stretch>
        </p:blipFill>
        <p:spPr bwMode="auto">
          <a:xfrm>
            <a:off x="3789363" y="1560513"/>
            <a:ext cx="1600200" cy="1443037"/>
          </a:xfrm>
          <a:prstGeom prst="rect">
            <a:avLst/>
          </a:prstGeom>
          <a:noFill/>
          <a:ln w="9525">
            <a:noFill/>
            <a:miter lim="800000"/>
            <a:headEnd/>
            <a:tailEnd/>
          </a:ln>
        </p:spPr>
      </p:pic>
      <p:pic>
        <p:nvPicPr>
          <p:cNvPr id="32796" name="Picture 33" descr="frac_graphic.jpg"/>
          <p:cNvPicPr>
            <a:picLocks noChangeAspect="1"/>
          </p:cNvPicPr>
          <p:nvPr/>
        </p:nvPicPr>
        <p:blipFill>
          <a:blip r:embed="rId7"/>
          <a:srcRect l="1935" t="577" r="1311" b="577"/>
          <a:stretch>
            <a:fillRect/>
          </a:stretch>
        </p:blipFill>
        <p:spPr bwMode="auto">
          <a:xfrm>
            <a:off x="7061200" y="1579563"/>
            <a:ext cx="1600200" cy="1414462"/>
          </a:xfrm>
          <a:prstGeom prst="rect">
            <a:avLst/>
          </a:prstGeom>
          <a:noFill/>
          <a:ln w="9525">
            <a:noFill/>
            <a:miter lim="800000"/>
            <a:headEnd/>
            <a:tailEnd/>
          </a:ln>
        </p:spPr>
      </p:pic>
      <p:pic>
        <p:nvPicPr>
          <p:cNvPr id="32797" name="Picture 38" descr="lab_tubes.jpg"/>
          <p:cNvPicPr>
            <a:picLocks noChangeAspect="1"/>
          </p:cNvPicPr>
          <p:nvPr/>
        </p:nvPicPr>
        <p:blipFill>
          <a:blip r:embed="rId8"/>
          <a:srcRect/>
          <a:stretch>
            <a:fillRect/>
          </a:stretch>
        </p:blipFill>
        <p:spPr bwMode="auto">
          <a:xfrm>
            <a:off x="5426075" y="1576388"/>
            <a:ext cx="1593850" cy="141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5234" name="Title 1"/>
          <p:cNvSpPr>
            <a:spLocks noGrp="1"/>
          </p:cNvSpPr>
          <p:nvPr>
            <p:ph type="title"/>
          </p:nvPr>
        </p:nvSpPr>
        <p:spPr>
          <a:xfrm>
            <a:off x="838200" y="-152400"/>
            <a:ext cx="8229600" cy="1143000"/>
          </a:xfrm>
        </p:spPr>
        <p:txBody>
          <a:bodyPr/>
          <a:lstStyle/>
          <a:p>
            <a:r>
              <a:rPr lang="en-US" sz="2800" smtClean="0">
                <a:latin typeface="Arial" charset="0"/>
                <a:ea typeface="Arial" charset="0"/>
                <a:cs typeface="Arial" charset="0"/>
              </a:rPr>
              <a:t>Relationship Between Stress State and Fault Slip</a:t>
            </a:r>
          </a:p>
        </p:txBody>
      </p:sp>
      <p:grpSp>
        <p:nvGrpSpPr>
          <p:cNvPr id="2" name="Group 5"/>
          <p:cNvGrpSpPr>
            <a:grpSpLocks/>
          </p:cNvGrpSpPr>
          <p:nvPr/>
        </p:nvGrpSpPr>
        <p:grpSpPr bwMode="auto">
          <a:xfrm>
            <a:off x="2286000" y="990600"/>
            <a:ext cx="4419600" cy="5867400"/>
            <a:chOff x="2798763" y="1371600"/>
            <a:chExt cx="3394074" cy="4648200"/>
          </a:xfrm>
        </p:grpSpPr>
        <p:pic>
          <p:nvPicPr>
            <p:cNvPr id="95242" name="Picture 2" descr="Fault overview"/>
            <p:cNvPicPr>
              <a:picLocks noChangeAspect="1" noChangeArrowheads="1"/>
            </p:cNvPicPr>
            <p:nvPr/>
          </p:nvPicPr>
          <p:blipFill>
            <a:blip r:embed="rId2"/>
            <a:srcRect t="23889" r="79430"/>
            <a:stretch>
              <a:fillRect/>
            </a:stretch>
          </p:blipFill>
          <p:spPr bwMode="auto">
            <a:xfrm>
              <a:off x="2798763" y="1371600"/>
              <a:ext cx="1697037" cy="4648200"/>
            </a:xfrm>
            <a:prstGeom prst="rect">
              <a:avLst/>
            </a:prstGeom>
            <a:noFill/>
            <a:ln w="9525">
              <a:noFill/>
              <a:miter lim="800000"/>
              <a:headEnd/>
              <a:tailEnd/>
            </a:ln>
          </p:spPr>
        </p:pic>
        <p:pic>
          <p:nvPicPr>
            <p:cNvPr id="95243" name="Picture 2" descr="Fault overview"/>
            <p:cNvPicPr>
              <a:picLocks noChangeAspect="1" noChangeArrowheads="1"/>
            </p:cNvPicPr>
            <p:nvPr/>
          </p:nvPicPr>
          <p:blipFill>
            <a:blip r:embed="rId2"/>
            <a:srcRect l="59111" t="23889" r="20319"/>
            <a:stretch>
              <a:fillRect/>
            </a:stretch>
          </p:blipFill>
          <p:spPr bwMode="auto">
            <a:xfrm>
              <a:off x="4495800" y="1371600"/>
              <a:ext cx="1697037" cy="4648200"/>
            </a:xfrm>
            <a:prstGeom prst="rect">
              <a:avLst/>
            </a:prstGeom>
            <a:noFill/>
            <a:ln w="9525">
              <a:noFill/>
              <a:miter lim="800000"/>
              <a:headEnd/>
              <a:tailEnd/>
            </a:ln>
          </p:spPr>
        </p:pic>
      </p:grpSp>
      <p:sp>
        <p:nvSpPr>
          <p:cNvPr id="95236" name="TextBox 9"/>
          <p:cNvSpPr txBox="1">
            <a:spLocks noChangeArrowheads="1"/>
          </p:cNvSpPr>
          <p:nvPr/>
        </p:nvSpPr>
        <p:spPr bwMode="auto">
          <a:xfrm>
            <a:off x="576263" y="1676400"/>
            <a:ext cx="1176337" cy="461963"/>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Normal</a:t>
            </a:r>
          </a:p>
        </p:txBody>
      </p:sp>
      <p:sp>
        <p:nvSpPr>
          <p:cNvPr id="95237" name="TextBox 10"/>
          <p:cNvSpPr txBox="1">
            <a:spLocks noChangeArrowheads="1"/>
          </p:cNvSpPr>
          <p:nvPr/>
        </p:nvSpPr>
        <p:spPr bwMode="auto">
          <a:xfrm>
            <a:off x="566738" y="3429000"/>
            <a:ext cx="1587500" cy="461963"/>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Strike-Slip</a:t>
            </a:r>
          </a:p>
        </p:txBody>
      </p:sp>
      <p:sp>
        <p:nvSpPr>
          <p:cNvPr id="95238" name="TextBox 11"/>
          <p:cNvSpPr txBox="1">
            <a:spLocks noChangeArrowheads="1"/>
          </p:cNvSpPr>
          <p:nvPr/>
        </p:nvSpPr>
        <p:spPr bwMode="auto">
          <a:xfrm>
            <a:off x="650875" y="5253038"/>
            <a:ext cx="1330325" cy="461962"/>
          </a:xfrm>
          <a:prstGeom prst="rect">
            <a:avLst/>
          </a:prstGeom>
          <a:noFill/>
          <a:ln w="9525">
            <a:noFill/>
            <a:miter lim="800000"/>
            <a:headEnd/>
            <a:tailEnd/>
          </a:ln>
        </p:spPr>
        <p:txBody>
          <a:bodyPr wrap="none">
            <a:prstTxWarp prst="textNoShape">
              <a:avLst/>
            </a:prstTxWarp>
            <a:spAutoFit/>
          </a:bodyPr>
          <a:lstStyle/>
          <a:p>
            <a:r>
              <a:rPr lang="en-US" sz="2400">
                <a:latin typeface="Arial" charset="0"/>
                <a:ea typeface="Arial" charset="0"/>
                <a:cs typeface="Arial" charset="0"/>
              </a:rPr>
              <a:t>Reverse</a:t>
            </a:r>
          </a:p>
        </p:txBody>
      </p:sp>
      <p:sp>
        <p:nvSpPr>
          <p:cNvPr id="95239" name="TextBox 8"/>
          <p:cNvSpPr txBox="1">
            <a:spLocks noChangeArrowheads="1"/>
          </p:cNvSpPr>
          <p:nvPr/>
        </p:nvSpPr>
        <p:spPr bwMode="auto">
          <a:xfrm>
            <a:off x="7019925" y="3192463"/>
            <a:ext cx="1800225" cy="922337"/>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Strike-slip faults trend about</a:t>
            </a:r>
          </a:p>
          <a:p>
            <a:r>
              <a:rPr lang="en-US">
                <a:latin typeface="Arial" charset="0"/>
                <a:ea typeface="Arial" charset="0"/>
                <a:cs typeface="Arial" charset="0"/>
              </a:rPr>
              <a:t>±30° from S</a:t>
            </a:r>
            <a:r>
              <a:rPr lang="en-US" baseline="-25000">
                <a:latin typeface="Arial" charset="0"/>
                <a:ea typeface="Arial" charset="0"/>
                <a:cs typeface="Arial" charset="0"/>
              </a:rPr>
              <a:t>Hmax</a:t>
            </a:r>
            <a:r>
              <a:rPr lang="en-US">
                <a:latin typeface="Arial" charset="0"/>
                <a:ea typeface="Arial" charset="0"/>
                <a:cs typeface="Arial" charset="0"/>
              </a:rPr>
              <a:t> </a:t>
            </a:r>
          </a:p>
        </p:txBody>
      </p:sp>
      <p:sp>
        <p:nvSpPr>
          <p:cNvPr id="95240" name="TextBox 9"/>
          <p:cNvSpPr txBox="1">
            <a:spLocks noChangeArrowheads="1"/>
          </p:cNvSpPr>
          <p:nvPr/>
        </p:nvSpPr>
        <p:spPr bwMode="auto">
          <a:xfrm>
            <a:off x="7026275" y="1276350"/>
            <a:ext cx="1800225" cy="923925"/>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Normal faults trend parallel to S</a:t>
            </a:r>
            <a:r>
              <a:rPr lang="en-US" baseline="-25000">
                <a:latin typeface="Arial" charset="0"/>
                <a:ea typeface="Arial" charset="0"/>
                <a:cs typeface="Arial" charset="0"/>
              </a:rPr>
              <a:t>Hmax</a:t>
            </a:r>
            <a:r>
              <a:rPr lang="en-US">
                <a:latin typeface="Arial" charset="0"/>
                <a:ea typeface="Arial" charset="0"/>
                <a:cs typeface="Arial" charset="0"/>
              </a:rPr>
              <a:t> </a:t>
            </a:r>
          </a:p>
        </p:txBody>
      </p:sp>
      <p:sp>
        <p:nvSpPr>
          <p:cNvPr id="95241" name="TextBox 10"/>
          <p:cNvSpPr txBox="1">
            <a:spLocks noChangeArrowheads="1"/>
          </p:cNvSpPr>
          <p:nvPr/>
        </p:nvSpPr>
        <p:spPr bwMode="auto">
          <a:xfrm>
            <a:off x="7023100" y="5057775"/>
            <a:ext cx="2120900" cy="1201738"/>
          </a:xfrm>
          <a:prstGeom prst="rect">
            <a:avLst/>
          </a:prstGeom>
          <a:noFill/>
          <a:ln w="9525">
            <a:noFill/>
            <a:miter lim="800000"/>
            <a:headEnd/>
            <a:tailEnd/>
          </a:ln>
        </p:spPr>
        <p:txBody>
          <a:bodyPr>
            <a:prstTxWarp prst="textNoShape">
              <a:avLst/>
            </a:prstTxWarp>
            <a:spAutoFit/>
          </a:bodyPr>
          <a:lstStyle/>
          <a:p>
            <a:r>
              <a:rPr lang="en-US">
                <a:latin typeface="Arial" charset="0"/>
                <a:ea typeface="Arial" charset="0"/>
                <a:cs typeface="Arial" charset="0"/>
              </a:rPr>
              <a:t>Reverse faults trend perpendicular</a:t>
            </a:r>
          </a:p>
          <a:p>
            <a:r>
              <a:rPr lang="en-US">
                <a:latin typeface="Arial" charset="0"/>
                <a:ea typeface="Arial" charset="0"/>
                <a:cs typeface="Arial" charset="0"/>
              </a:rPr>
              <a:t>to S</a:t>
            </a:r>
            <a:r>
              <a:rPr lang="en-US" baseline="-25000">
                <a:latin typeface="Arial" charset="0"/>
                <a:ea typeface="Arial" charset="0"/>
                <a:cs typeface="Arial" charset="0"/>
              </a:rPr>
              <a:t>Hmax</a:t>
            </a:r>
            <a:r>
              <a:rPr lang="en-US">
                <a:latin typeface="Arial" charset="0"/>
                <a:ea typeface="Arial" charset="0"/>
                <a:cs typeface="Arial" charset="0"/>
              </a:rPr>
              <a:t> </a:t>
            </a:r>
          </a:p>
        </p:txBody>
      </p:sp>
      <p:grpSp>
        <p:nvGrpSpPr>
          <p:cNvPr id="12" name="Group 10"/>
          <p:cNvGrpSpPr>
            <a:grpSpLocks/>
          </p:cNvGrpSpPr>
          <p:nvPr/>
        </p:nvGrpSpPr>
        <p:grpSpPr bwMode="auto">
          <a:xfrm>
            <a:off x="0" y="838200"/>
            <a:ext cx="9144000" cy="136525"/>
            <a:chOff x="0" y="1180"/>
            <a:chExt cx="5760" cy="86"/>
          </a:xfrm>
        </p:grpSpPr>
        <p:sp>
          <p:nvSpPr>
            <p:cNvPr id="13" name="Rectangle 12"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4" name="Rectangle 13"/>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5"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a:p>
        </p:txBody>
      </p:sp>
      <p:sp>
        <p:nvSpPr>
          <p:cNvPr id="101379" name="Content Placeholder 2"/>
          <p:cNvSpPr>
            <a:spLocks noGrp="1"/>
          </p:cNvSpPr>
          <p:nvPr>
            <p:ph idx="1"/>
          </p:nvPr>
        </p:nvSpPr>
        <p:spPr/>
        <p:txBody>
          <a:bodyPr/>
          <a:lstStyle/>
          <a:p>
            <a:endParaRPr lang="en-US"/>
          </a:p>
        </p:txBody>
      </p:sp>
      <p:pic>
        <p:nvPicPr>
          <p:cNvPr id="101380" name="Picture 3"/>
          <p:cNvPicPr>
            <a:picLocks noChangeAspect="1"/>
          </p:cNvPicPr>
          <p:nvPr/>
        </p:nvPicPr>
        <p:blipFill>
          <a:blip r:embed="rId3"/>
          <a:srcRect/>
          <a:stretch>
            <a:fillRect/>
          </a:stretch>
        </p:blipFill>
        <p:spPr bwMode="auto">
          <a:xfrm>
            <a:off x="31750" y="3435350"/>
            <a:ext cx="4575175" cy="3536950"/>
          </a:xfrm>
          <a:prstGeom prst="rect">
            <a:avLst/>
          </a:prstGeom>
          <a:noFill/>
          <a:ln w="9525">
            <a:noFill/>
            <a:miter lim="800000"/>
            <a:headEnd/>
            <a:tailEnd/>
          </a:ln>
        </p:spPr>
      </p:pic>
      <p:pic>
        <p:nvPicPr>
          <p:cNvPr id="101381" name="Picture 3"/>
          <p:cNvPicPr>
            <a:picLocks noChangeAspect="1" noChangeArrowheads="1"/>
          </p:cNvPicPr>
          <p:nvPr/>
        </p:nvPicPr>
        <p:blipFill>
          <a:blip r:embed="rId4"/>
          <a:srcRect l="10287" t="10059" r="68866" b="21031"/>
          <a:stretch>
            <a:fillRect/>
          </a:stretch>
        </p:blipFill>
        <p:spPr bwMode="auto">
          <a:xfrm>
            <a:off x="4632325" y="1228725"/>
            <a:ext cx="4283075" cy="4419600"/>
          </a:xfrm>
          <a:prstGeom prst="rect">
            <a:avLst/>
          </a:prstGeom>
          <a:noFill/>
          <a:ln w="9525">
            <a:solidFill>
              <a:schemeClr val="tx1"/>
            </a:solidFill>
            <a:miter lim="800000"/>
            <a:headEnd/>
            <a:tailEnd/>
          </a:ln>
        </p:spPr>
      </p:pic>
      <p:pic>
        <p:nvPicPr>
          <p:cNvPr id="101382" name="Picture 5"/>
          <p:cNvPicPr>
            <a:picLocks noChangeAspect="1"/>
          </p:cNvPicPr>
          <p:nvPr/>
        </p:nvPicPr>
        <p:blipFill>
          <a:blip r:embed="rId3"/>
          <a:srcRect/>
          <a:stretch>
            <a:fillRect/>
          </a:stretch>
        </p:blipFill>
        <p:spPr bwMode="auto">
          <a:xfrm>
            <a:off x="57150" y="0"/>
            <a:ext cx="4575175" cy="3536950"/>
          </a:xfrm>
          <a:prstGeom prst="rect">
            <a:avLst/>
          </a:prstGeom>
          <a:noFill/>
          <a:ln w="9525">
            <a:noFill/>
            <a:miter lim="800000"/>
            <a:headEnd/>
            <a:tailEnd/>
          </a:ln>
        </p:spPr>
      </p:pic>
      <p:cxnSp>
        <p:nvCxnSpPr>
          <p:cNvPr id="8" name="Straight Connector 7"/>
          <p:cNvCxnSpPr/>
          <p:nvPr/>
        </p:nvCxnSpPr>
        <p:spPr>
          <a:xfrm flipV="1">
            <a:off x="1012825" y="4914900"/>
            <a:ext cx="600075" cy="1905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930525" y="4445000"/>
            <a:ext cx="600075" cy="1905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1069975" y="4914900"/>
            <a:ext cx="542925" cy="1397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1649413" y="4243387"/>
            <a:ext cx="1384300" cy="1076325"/>
          </a:xfrm>
          <a:prstGeom prst="line">
            <a:avLst/>
          </a:prstGeom>
          <a:ln w="381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flipV="1">
            <a:off x="1911350" y="457835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2139950" y="474345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sp>
        <p:nvSpPr>
          <p:cNvPr id="101389" name="TextBox 32"/>
          <p:cNvSpPr txBox="1">
            <a:spLocks noChangeArrowheads="1"/>
          </p:cNvSpPr>
          <p:nvPr/>
        </p:nvSpPr>
        <p:spPr bwMode="auto">
          <a:xfrm>
            <a:off x="5684838" y="304800"/>
            <a:ext cx="2544762" cy="830263"/>
          </a:xfrm>
          <a:prstGeom prst="rect">
            <a:avLst/>
          </a:prstGeom>
          <a:noFill/>
          <a:ln w="9525">
            <a:noFill/>
            <a:miter lim="800000"/>
            <a:headEnd/>
            <a:tailEnd/>
          </a:ln>
        </p:spPr>
        <p:txBody>
          <a:bodyPr wrap="none">
            <a:prstTxWarp prst="textNoShape">
              <a:avLst/>
            </a:prstTxWarp>
            <a:spAutoFit/>
          </a:bodyPr>
          <a:lstStyle/>
          <a:p>
            <a:pPr algn="ctr"/>
            <a:r>
              <a:rPr lang="en-US" sz="2400">
                <a:latin typeface="Arial" charset="0"/>
                <a:ea typeface="Arial" charset="0"/>
                <a:cs typeface="Arial" charset="0"/>
              </a:rPr>
              <a:t>Stress Map</a:t>
            </a:r>
          </a:p>
          <a:p>
            <a:pPr algn="ctr"/>
            <a:r>
              <a:rPr lang="en-US" sz="2400">
                <a:latin typeface="Arial" charset="0"/>
                <a:ea typeface="Arial" charset="0"/>
                <a:cs typeface="Arial" charset="0"/>
              </a:rPr>
              <a:t>New Madrid Area</a:t>
            </a:r>
          </a:p>
        </p:txBody>
      </p:sp>
      <p:sp>
        <p:nvSpPr>
          <p:cNvPr id="101390" name="TextBox 33"/>
          <p:cNvSpPr txBox="1">
            <a:spLocks noChangeArrowheads="1"/>
          </p:cNvSpPr>
          <p:nvPr/>
        </p:nvSpPr>
        <p:spPr bwMode="auto">
          <a:xfrm>
            <a:off x="1066800" y="2362200"/>
            <a:ext cx="2365375" cy="1016000"/>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Guy Arkansas</a:t>
            </a:r>
          </a:p>
          <a:p>
            <a:pPr algn="ctr"/>
            <a:r>
              <a:rPr lang="en-US" sz="2000">
                <a:latin typeface="Arial" charset="0"/>
                <a:ea typeface="Arial" charset="0"/>
                <a:cs typeface="Arial" charset="0"/>
              </a:rPr>
              <a:t>Earthquake Swarm</a:t>
            </a:r>
          </a:p>
          <a:p>
            <a:pPr algn="ctr"/>
            <a:r>
              <a:rPr lang="en-US" sz="2000">
                <a:latin typeface="Arial" charset="0"/>
                <a:ea typeface="Arial" charset="0"/>
                <a:cs typeface="Arial" charset="0"/>
              </a:rPr>
              <a:t>Largest M 4.7</a:t>
            </a:r>
          </a:p>
        </p:txBody>
      </p:sp>
      <p:sp>
        <p:nvSpPr>
          <p:cNvPr id="101391" name="TextBox 34"/>
          <p:cNvSpPr txBox="1">
            <a:spLocks noChangeArrowheads="1"/>
          </p:cNvSpPr>
          <p:nvPr/>
        </p:nvSpPr>
        <p:spPr bwMode="auto">
          <a:xfrm>
            <a:off x="874713" y="6049963"/>
            <a:ext cx="2706687" cy="708025"/>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Right-Lateral SS Fault</a:t>
            </a:r>
          </a:p>
          <a:p>
            <a:pPr algn="ctr"/>
            <a:r>
              <a:rPr lang="en-US" sz="2000">
                <a:latin typeface="Arial" charset="0"/>
                <a:ea typeface="Arial" charset="0"/>
                <a:cs typeface="Arial" charset="0"/>
              </a:rPr>
              <a:t>30° from S</a:t>
            </a:r>
            <a:r>
              <a:rPr lang="en-US" sz="2000" baseline="-25000">
                <a:latin typeface="Arial" charset="0"/>
                <a:ea typeface="Arial" charset="0"/>
                <a:cs typeface="Arial" charset="0"/>
              </a:rPr>
              <a:t>Hmax</a:t>
            </a:r>
          </a:p>
        </p:txBody>
      </p:sp>
      <p:sp>
        <p:nvSpPr>
          <p:cNvPr id="101392" name="TextBox 15"/>
          <p:cNvSpPr txBox="1">
            <a:spLocks noChangeArrowheads="1"/>
          </p:cNvSpPr>
          <p:nvPr/>
        </p:nvSpPr>
        <p:spPr bwMode="auto">
          <a:xfrm>
            <a:off x="5867400" y="5791200"/>
            <a:ext cx="3213100" cy="369888"/>
          </a:xfrm>
          <a:prstGeom prst="rect">
            <a:avLst/>
          </a:prstGeom>
          <a:noFill/>
          <a:ln w="9525">
            <a:noFill/>
            <a:miter lim="800000"/>
            <a:headEnd/>
            <a:tailEnd/>
          </a:ln>
        </p:spPr>
        <p:txBody>
          <a:bodyPr wrap="none">
            <a:prstTxWarp prst="textNoShape">
              <a:avLst/>
            </a:prstTxWarp>
            <a:spAutoFit/>
          </a:bodyPr>
          <a:lstStyle/>
          <a:p>
            <a:r>
              <a:rPr lang="en-US">
                <a:latin typeface="Arial" charset="0"/>
                <a:ea typeface="Arial" charset="0"/>
                <a:cs typeface="Arial" charset="0"/>
              </a:rPr>
              <a:t>Hurd and Zoback (Submitted)</a:t>
            </a: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14546" y="105360"/>
            <a:ext cx="9144000" cy="609600"/>
          </a:xfrm>
        </p:spPr>
        <p:txBody>
          <a:bodyPr>
            <a:noAutofit/>
          </a:bodyPr>
          <a:lstStyle/>
          <a:p>
            <a:r>
              <a:rPr lang="en-US" sz="2400" dirty="0" smtClean="0">
                <a:latin typeface="Arial" charset="0"/>
                <a:ea typeface="Arial" charset="0"/>
                <a:cs typeface="Arial" charset="0"/>
              </a:rPr>
              <a:t>Managing the Risk Associated with Triggered Earthquakes Associated with Shale Gas Development</a:t>
            </a:r>
          </a:p>
        </p:txBody>
      </p:sp>
      <p:grpSp>
        <p:nvGrpSpPr>
          <p:cNvPr id="2" name="Group 14"/>
          <p:cNvGrpSpPr>
            <a:grpSpLocks/>
          </p:cNvGrpSpPr>
          <p:nvPr/>
        </p:nvGrpSpPr>
        <p:grpSpPr bwMode="auto">
          <a:xfrm>
            <a:off x="2206625" y="2667000"/>
            <a:ext cx="4575175" cy="3536950"/>
            <a:chOff x="2206625" y="3244850"/>
            <a:chExt cx="4575175" cy="3536950"/>
          </a:xfrm>
        </p:grpSpPr>
        <p:pic>
          <p:nvPicPr>
            <p:cNvPr id="104454" name="Picture 3"/>
            <p:cNvPicPr>
              <a:picLocks noChangeAspect="1"/>
            </p:cNvPicPr>
            <p:nvPr/>
          </p:nvPicPr>
          <p:blipFill>
            <a:blip r:embed="rId3"/>
            <a:srcRect/>
            <a:stretch>
              <a:fillRect/>
            </a:stretch>
          </p:blipFill>
          <p:spPr bwMode="auto">
            <a:xfrm>
              <a:off x="2206625" y="3244850"/>
              <a:ext cx="4575175" cy="3536950"/>
            </a:xfrm>
            <a:prstGeom prst="rect">
              <a:avLst/>
            </a:prstGeom>
            <a:noFill/>
            <a:ln w="9525">
              <a:noFill/>
              <a:miter lim="800000"/>
              <a:headEnd/>
              <a:tailEnd/>
            </a:ln>
          </p:spPr>
        </p:pic>
        <p:cxnSp>
          <p:nvCxnSpPr>
            <p:cNvPr id="8" name="Straight Connector 7"/>
            <p:cNvCxnSpPr/>
            <p:nvPr/>
          </p:nvCxnSpPr>
          <p:spPr>
            <a:xfrm flipV="1">
              <a:off x="3187700" y="4343400"/>
              <a:ext cx="600075" cy="190500"/>
            </a:xfrm>
            <a:prstGeom prst="line">
              <a:avLst/>
            </a:prstGeom>
            <a:ln>
              <a:tailEnd type="stealt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5105400" y="4197350"/>
              <a:ext cx="600075" cy="1905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0800000" flipV="1">
              <a:off x="3244850" y="4667250"/>
              <a:ext cx="542925" cy="139700"/>
            </a:xfrm>
            <a:prstGeom prst="line">
              <a:avLst/>
            </a:prstGeom>
            <a:ln w="57150"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3824288" y="3995737"/>
              <a:ext cx="1384300" cy="1076325"/>
            </a:xfrm>
            <a:prstGeom prst="line">
              <a:avLst/>
            </a:prstGeom>
            <a:ln w="38100" cap="flat" cmpd="sng" algn="ctr">
              <a:solidFill>
                <a:schemeClr val="accent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6200000" flipH="1" flipV="1">
              <a:off x="4086225" y="433070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5400000" flipH="1" flipV="1">
              <a:off x="4314825" y="4495800"/>
              <a:ext cx="457200" cy="368300"/>
            </a:xfrm>
            <a:prstGeom prst="line">
              <a:avLst/>
            </a:prstGeom>
            <a:ln w="28575" cap="flat" cmpd="sng" algn="ctr">
              <a:solidFill>
                <a:schemeClr val="tx1"/>
              </a:solidFill>
              <a:prstDash val="solid"/>
              <a:round/>
              <a:headEnd type="stealth" w="med" len="med"/>
              <a:tailEnd type="none" w="med" len="med"/>
            </a:ln>
          </p:spPr>
          <p:style>
            <a:lnRef idx="2">
              <a:schemeClr val="accent1"/>
            </a:lnRef>
            <a:fillRef idx="0">
              <a:schemeClr val="accent1"/>
            </a:fillRef>
            <a:effectRef idx="1">
              <a:schemeClr val="accent1"/>
            </a:effectRef>
            <a:fontRef idx="minor">
              <a:schemeClr val="tx1"/>
            </a:fontRef>
          </p:style>
        </p:cxnSp>
        <p:sp>
          <p:nvSpPr>
            <p:cNvPr id="104461" name="TextBox 33"/>
            <p:cNvSpPr txBox="1">
              <a:spLocks noChangeArrowheads="1"/>
            </p:cNvSpPr>
            <p:nvPr/>
          </p:nvSpPr>
          <p:spPr bwMode="auto">
            <a:xfrm>
              <a:off x="3313112" y="5638800"/>
              <a:ext cx="2365375" cy="708025"/>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2000">
                  <a:latin typeface="Arial" charset="0"/>
                  <a:ea typeface="Arial" charset="0"/>
                  <a:cs typeface="Arial" charset="0"/>
                </a:rPr>
                <a:t>Guy Arkansas</a:t>
              </a:r>
            </a:p>
            <a:p>
              <a:pPr algn="ctr"/>
              <a:r>
                <a:rPr lang="en-US" sz="2000">
                  <a:latin typeface="Arial" charset="0"/>
                  <a:ea typeface="Arial" charset="0"/>
                  <a:cs typeface="Arial" charset="0"/>
                </a:rPr>
                <a:t>Earthquake Swarm</a:t>
              </a:r>
            </a:p>
          </p:txBody>
        </p:sp>
      </p:grpSp>
      <p:sp>
        <p:nvSpPr>
          <p:cNvPr id="17" name="Title 1"/>
          <p:cNvSpPr txBox="1">
            <a:spLocks/>
          </p:cNvSpPr>
          <p:nvPr/>
        </p:nvSpPr>
        <p:spPr bwMode="auto">
          <a:xfrm>
            <a:off x="1219200" y="1219200"/>
            <a:ext cx="7293774" cy="1219200"/>
          </a:xfrm>
          <a:prstGeom prst="rect">
            <a:avLst/>
          </a:prstGeom>
          <a:noFill/>
          <a:ln w="9525">
            <a:solidFill>
              <a:srgbClr val="000000"/>
            </a:solidFill>
            <a:miter lim="800000"/>
            <a:headEnd/>
            <a:tailEnd/>
          </a:ln>
        </p:spPr>
        <p:txBody>
          <a:bodyPr anchor="ctr">
            <a:prstTxWarp prst="textNoShape">
              <a:avLst/>
            </a:prstTxWarp>
          </a:bodyPr>
          <a:lstStyle/>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Monitor </a:t>
            </a:r>
            <a:r>
              <a:rPr lang="en-US" sz="2400" kern="0" dirty="0" err="1">
                <a:solidFill>
                  <a:schemeClr val="tx2"/>
                </a:solidFill>
                <a:latin typeface="Arial" charset="0"/>
                <a:ea typeface="Arial" charset="0"/>
                <a:cs typeface="Arial" charset="0"/>
              </a:rPr>
              <a:t>Microseismicity</a:t>
            </a:r>
            <a:endParaRPr lang="en-US" sz="2400" kern="0" dirty="0">
              <a:solidFill>
                <a:schemeClr val="tx2"/>
              </a:solidFill>
              <a:latin typeface="Arial" charset="0"/>
              <a:ea typeface="Arial" charset="0"/>
              <a:cs typeface="Arial" charset="0"/>
            </a:endParaRP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Avoid Faults, Limit Pressure Increases</a:t>
            </a:r>
          </a:p>
          <a:p>
            <a:pPr marL="514350" indent="-514350" eaLnBrk="0" hangingPunct="0">
              <a:buFont typeface="+mj-lt"/>
              <a:buAutoNum type="arabicPeriod"/>
              <a:defRPr/>
            </a:pPr>
            <a:r>
              <a:rPr lang="en-US" sz="2400" kern="0" dirty="0">
                <a:solidFill>
                  <a:schemeClr val="tx2"/>
                </a:solidFill>
                <a:latin typeface="Arial" charset="0"/>
                <a:ea typeface="Arial" charset="0"/>
                <a:cs typeface="Arial" charset="0"/>
              </a:rPr>
              <a:t>Be Prepared to Abandon Some Injection </a:t>
            </a:r>
            <a:r>
              <a:rPr lang="en-US" sz="2400" kern="0" dirty="0" smtClean="0">
                <a:solidFill>
                  <a:schemeClr val="tx2"/>
                </a:solidFill>
                <a:latin typeface="Arial" charset="0"/>
                <a:ea typeface="Arial" charset="0"/>
                <a:cs typeface="Arial" charset="0"/>
              </a:rPr>
              <a:t>Wells*</a:t>
            </a:r>
            <a:endParaRPr lang="en-US" sz="2400" kern="0" dirty="0">
              <a:solidFill>
                <a:schemeClr val="tx2"/>
              </a:solidFill>
              <a:latin typeface="Arial" charset="0"/>
              <a:ea typeface="Arial" charset="0"/>
              <a:cs typeface="Arial" charset="0"/>
            </a:endParaRPr>
          </a:p>
        </p:txBody>
      </p:sp>
      <p:sp>
        <p:nvSpPr>
          <p:cNvPr id="14" name="Rectangle 13"/>
          <p:cNvSpPr/>
          <p:nvPr/>
        </p:nvSpPr>
        <p:spPr>
          <a:xfrm>
            <a:off x="5658441" y="6349295"/>
            <a:ext cx="3058650" cy="461665"/>
          </a:xfrm>
          <a:prstGeom prst="rect">
            <a:avLst/>
          </a:prstGeom>
        </p:spPr>
        <p:txBody>
          <a:bodyPr wrap="none">
            <a:spAutoFit/>
          </a:bodyPr>
          <a:lstStyle/>
          <a:p>
            <a:r>
              <a:rPr lang="en-US" sz="2400" kern="0" dirty="0" smtClean="0">
                <a:solidFill>
                  <a:schemeClr val="tx2"/>
                </a:solidFill>
                <a:latin typeface="Arial" charset="0"/>
                <a:ea typeface="Arial" charset="0"/>
                <a:cs typeface="Arial" charset="0"/>
              </a:rPr>
              <a:t>or Injection Intervals*</a:t>
            </a:r>
            <a:endParaRPr lang="en-US" sz="2400" dirty="0"/>
          </a:p>
        </p:txBody>
      </p:sp>
      <p:grpSp>
        <p:nvGrpSpPr>
          <p:cNvPr id="15" name="Group 10"/>
          <p:cNvGrpSpPr>
            <a:grpSpLocks/>
          </p:cNvGrpSpPr>
          <p:nvPr/>
        </p:nvGrpSpPr>
        <p:grpSpPr bwMode="auto">
          <a:xfrm>
            <a:off x="0" y="838200"/>
            <a:ext cx="9144000" cy="136525"/>
            <a:chOff x="0" y="1180"/>
            <a:chExt cx="5760" cy="86"/>
          </a:xfrm>
        </p:grpSpPr>
        <p:sp>
          <p:nvSpPr>
            <p:cNvPr id="16" name="Rectangle 1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8" name="Rectangle 17"/>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9"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63</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93133"/>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59267"/>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rPr>
              <a:t>Outline of Presentation</a:t>
            </a:r>
          </a:p>
        </p:txBody>
      </p:sp>
      <p:sp>
        <p:nvSpPr>
          <p:cNvPr id="9" name="Rectangle 3"/>
          <p:cNvSpPr txBox="1">
            <a:spLocks noChangeArrowheads="1"/>
          </p:cNvSpPr>
          <p:nvPr/>
        </p:nvSpPr>
        <p:spPr bwMode="auto">
          <a:xfrm>
            <a:off x="266700" y="1070438"/>
            <a:ext cx="8610600" cy="5440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a:t>
            </a:r>
            <a:r>
              <a:rPr lang="en-US" sz="2800" kern="0" dirty="0" err="1" smtClean="0">
                <a:latin typeface="Arial" charset="0"/>
                <a:ea typeface="ＭＳ Ｐゴシック" charset="-128"/>
                <a:cs typeface="ＭＳ Ｐゴシック" charset="-128"/>
              </a:rPr>
              <a:t>Microseismicity</a:t>
            </a:r>
            <a:r>
              <a:rPr lang="en-US" sz="2800" kern="0" dirty="0" smtClean="0">
                <a:latin typeface="Arial" charset="0"/>
                <a:ea typeface="ＭＳ Ｐゴシック" charset="-128"/>
                <a:cs typeface="ＭＳ Ｐゴシック" charset="-128"/>
              </a:rPr>
              <a:t> and Reservoir Stimulation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lvl="0" defTabSz="914400" eaLnBrk="0" fontAlgn="base" hangingPunct="0">
              <a:spcAft>
                <a:spcPct val="0"/>
              </a:spcAft>
              <a:buClr>
                <a:schemeClr val="tx1"/>
              </a:buClr>
              <a:buFont typeface="Wingdings" charset="2"/>
              <a:buAutoNum type="arabicPeriod"/>
            </a:pPr>
            <a:r>
              <a:rPr lang="en-US" sz="2800" kern="0" dirty="0" smtClean="0">
                <a:latin typeface="Arial" charset="0"/>
                <a:ea typeface="ＭＳ Ｐゴシック" charset="-128"/>
                <a:cs typeface="ＭＳ Ｐゴシック" charset="-128"/>
              </a:rPr>
              <a:t> Physical and Chemical Properties of Organic Rich 	</a:t>
            </a:r>
            <a:r>
              <a:rPr lang="en-US" sz="2800" kern="0" dirty="0" err="1" smtClean="0">
                <a:latin typeface="Arial" charset="0"/>
                <a:ea typeface="ＭＳ Ｐゴシック" charset="-128"/>
                <a:cs typeface="ＭＳ Ｐゴシック" charset="-128"/>
              </a:rPr>
              <a:t>Shales</a:t>
            </a: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Reservoir Drainage and EUR</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lang="en-US" sz="2800" kern="0" baseline="0" dirty="0" smtClean="0">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noProof="0" dirty="0" err="1" smtClean="0">
                <a:ln>
                  <a:noFill/>
                </a:ln>
                <a:solidFill>
                  <a:schemeClr val="tx1"/>
                </a:solidFill>
                <a:effectLst/>
                <a:uLnTx/>
                <a:uFillTx/>
                <a:latin typeface="Arial" charset="0"/>
                <a:ea typeface="ＭＳ Ｐゴシック" charset="-128"/>
                <a:cs typeface="ＭＳ Ｐゴシック" charset="-128"/>
              </a:rPr>
              <a:t>Aseismic</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Fault Slip During Reservoir Simulation</a:t>
            </a: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Managing</a:t>
            </a:r>
            <a:r>
              <a:rPr kumimoji="0" lang="en-US" sz="2800" b="0" i="0" u="none" strike="noStrike" kern="0" cap="none" spc="0" normalizeH="0" noProof="0" dirty="0" smtClean="0">
                <a:ln>
                  <a:noFill/>
                </a:ln>
                <a:solidFill>
                  <a:schemeClr val="tx1"/>
                </a:solidFill>
                <a:effectLst/>
                <a:uLnTx/>
                <a:uFillTx/>
                <a:latin typeface="Arial" charset="0"/>
                <a:ea typeface="ＭＳ Ｐゴシック" charset="-128"/>
                <a:cs typeface="ＭＳ Ｐゴシック" charset="-128"/>
              </a:rPr>
              <a:t> </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Triggered Seismicity</a:t>
            </a: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endPar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AutoNum type="arabicPeriod"/>
              <a:tabLst/>
              <a:defRPr/>
            </a:pP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a:t>
            </a:r>
            <a:r>
              <a:rPr lang="en-US" sz="2800" kern="0" dirty="0" smtClean="0">
                <a:latin typeface="Arial" charset="0"/>
                <a:ea typeface="ＭＳ Ｐゴシック" charset="-128"/>
                <a:cs typeface="ＭＳ Ｐゴシック" charset="-128"/>
              </a:rPr>
              <a:t>Minimizing the E</a:t>
            </a:r>
            <a:r>
              <a:rPr kumimoji="0" lang="en-US" sz="2800" b="0" i="0" u="none" strike="noStrike" kern="0" cap="none" spc="0" normalizeH="0" baseline="0" noProof="0" dirty="0" err="1" smtClean="0">
                <a:ln>
                  <a:noFill/>
                </a:ln>
                <a:solidFill>
                  <a:schemeClr val="tx1"/>
                </a:solidFill>
                <a:effectLst/>
                <a:uLnTx/>
                <a:uFillTx/>
                <a:latin typeface="Arial" charset="0"/>
                <a:ea typeface="ＭＳ Ｐゴシック" charset="-128"/>
                <a:cs typeface="ＭＳ Ｐゴシック" charset="-128"/>
              </a:rPr>
              <a:t>nvironmental</a:t>
            </a:r>
            <a:r>
              <a:rPr kumimoji="0" lang="en-US" sz="2800" b="0" i="0" u="none" strike="noStrike" kern="0" cap="none" spc="0" normalizeH="0" baseline="0" noProof="0" dirty="0" smtClean="0">
                <a:ln>
                  <a:noFill/>
                </a:ln>
                <a:solidFill>
                  <a:schemeClr val="tx1"/>
                </a:solidFill>
                <a:effectLst/>
                <a:uLnTx/>
                <a:uFillTx/>
                <a:latin typeface="Arial" charset="0"/>
                <a:ea typeface="ＭＳ Ｐゴシック" charset="-128"/>
                <a:cs typeface="ＭＳ Ｐゴシック" charset="-128"/>
              </a:rPr>
              <a:t> Impacts Associated 	with Shale Gas Development</a:t>
            </a:r>
          </a:p>
          <a:p>
            <a:pPr marL="0" marR="0" lvl="0" indent="0" algn="l" defTabSz="914400" rtl="0" eaLnBrk="0" fontAlgn="base" latinLnBrk="0" hangingPunct="0">
              <a:lnSpc>
                <a:spcPct val="100000"/>
              </a:lnSpc>
              <a:spcAft>
                <a:spcPct val="0"/>
              </a:spcAft>
              <a:buClr>
                <a:schemeClr val="tx1"/>
              </a:buClr>
              <a:buSzTx/>
              <a:buFontTx/>
              <a:buAutoNum type="arabicParenBoth"/>
              <a:tabLst/>
              <a:defRPr/>
            </a:pPr>
            <a:endParaRPr kumimoji="0" lang="en-US" sz="24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endParaRPr>
          </a:p>
          <a:p>
            <a:pPr marL="0" marR="0" lvl="0" indent="0" algn="l" defTabSz="914400" rtl="0" eaLnBrk="0" fontAlgn="base" latinLnBrk="0" hangingPunct="0">
              <a:lnSpc>
                <a:spcPct val="100000"/>
              </a:lnSpc>
              <a:spcAft>
                <a:spcPct val="0"/>
              </a:spcAft>
              <a:buClr>
                <a:schemeClr val="tx1"/>
              </a:buClr>
              <a:buSzTx/>
              <a:buFont typeface="Wingdings" charset="2"/>
              <a:buNone/>
              <a:tabLst/>
              <a:defRPr/>
            </a:pPr>
            <a:endParaRPr kumimoji="0" lang="en-US" sz="28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
        <p:nvSpPr>
          <p:cNvPr id="10" name="Rectangle 9"/>
          <p:cNvSpPr/>
          <p:nvPr/>
        </p:nvSpPr>
        <p:spPr>
          <a:xfrm>
            <a:off x="152400" y="5702281"/>
            <a:ext cx="8534400" cy="1019194"/>
          </a:xfrm>
          <a:prstGeom prst="rect">
            <a:avLst/>
          </a:prstGeom>
          <a:noFill/>
          <a:ln w="127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2426566" y="152400"/>
            <a:ext cx="4380633" cy="6325734"/>
          </a:xfrm>
          <a:prstGeom prst="rect">
            <a:avLst/>
          </a:prstGeom>
        </p:spPr>
      </p:pic>
      <p:sp>
        <p:nvSpPr>
          <p:cNvPr id="5" name="Rectangle 4"/>
          <p:cNvSpPr/>
          <p:nvPr/>
        </p:nvSpPr>
        <p:spPr>
          <a:xfrm>
            <a:off x="2652910" y="6452743"/>
            <a:ext cx="3929431" cy="400110"/>
          </a:xfrm>
          <a:prstGeom prst="rect">
            <a:avLst/>
          </a:prstGeom>
        </p:spPr>
        <p:txBody>
          <a:bodyPr wrap="none">
            <a:spAutoFit/>
          </a:bodyPr>
          <a:lstStyle/>
          <a:p>
            <a:r>
              <a:rPr lang="en-US" sz="2000" dirty="0" smtClean="0">
                <a:latin typeface="Arial"/>
                <a:cs typeface="Arial"/>
              </a:rPr>
              <a:t> </a:t>
            </a:r>
            <a:r>
              <a:rPr lang="en-US" sz="2000" dirty="0" smtClean="0">
                <a:latin typeface="Arial"/>
                <a:cs typeface="Arial"/>
                <a:hlinkClick r:id="rId3"/>
              </a:rPr>
              <a:t>http://www.shalegas.energy.gov/</a:t>
            </a:r>
            <a:r>
              <a:rPr lang="en-US" sz="2000" dirty="0" smtClean="0">
                <a:latin typeface="Arial"/>
                <a:cs typeface="Arial"/>
              </a:rPr>
              <a:t>  </a:t>
            </a:r>
            <a:endParaRPr lang="en-US" sz="2000" dirty="0">
              <a:latin typeface="Arial"/>
              <a:cs typeface="Arial"/>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0114" name="Title 1"/>
          <p:cNvSpPr>
            <a:spLocks noGrp="1"/>
          </p:cNvSpPr>
          <p:nvPr>
            <p:ph type="ctrTitle"/>
          </p:nvPr>
        </p:nvSpPr>
        <p:spPr/>
        <p:txBody>
          <a:bodyPr/>
          <a:lstStyle/>
          <a:p>
            <a:endParaRPr lang="en-US"/>
          </a:p>
        </p:txBody>
      </p:sp>
      <p:sp>
        <p:nvSpPr>
          <p:cNvPr id="90115" name="Subtitle 2"/>
          <p:cNvSpPr>
            <a:spLocks noGrp="1"/>
          </p:cNvSpPr>
          <p:nvPr>
            <p:ph type="subTitle" idx="1"/>
          </p:nvPr>
        </p:nvSpPr>
        <p:spPr/>
        <p:txBody>
          <a:bodyPr/>
          <a:lstStyle/>
          <a:p>
            <a:endParaRPr lang="en-US"/>
          </a:p>
        </p:txBody>
      </p:sp>
      <p:pic>
        <p:nvPicPr>
          <p:cNvPr id="90116" name="Picture 3" descr="Time Cover.jpg"/>
          <p:cNvPicPr>
            <a:picLocks noChangeAspect="1"/>
          </p:cNvPicPr>
          <p:nvPr/>
        </p:nvPicPr>
        <p:blipFill>
          <a:blip r:embed="rId2"/>
          <a:srcRect l="5048" t="10582" r="7138" b="17778"/>
          <a:stretch>
            <a:fillRect/>
          </a:stretch>
        </p:blipFill>
        <p:spPr bwMode="auto">
          <a:xfrm>
            <a:off x="152400" y="457200"/>
            <a:ext cx="5540375" cy="5954713"/>
          </a:xfrm>
          <a:prstGeom prst="rect">
            <a:avLst/>
          </a:prstGeom>
          <a:noFill/>
          <a:ln w="9525">
            <a:noFill/>
            <a:miter lim="800000"/>
            <a:headEnd/>
            <a:tailEnd/>
          </a:ln>
        </p:spPr>
      </p:pic>
      <p:sp>
        <p:nvSpPr>
          <p:cNvPr id="90117" name="TextBox 4"/>
          <p:cNvSpPr txBox="1">
            <a:spLocks noChangeArrowheads="1"/>
          </p:cNvSpPr>
          <p:nvPr/>
        </p:nvSpPr>
        <p:spPr bwMode="auto">
          <a:xfrm>
            <a:off x="5153025" y="6459538"/>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91138" name="Title 1"/>
          <p:cNvSpPr>
            <a:spLocks noGrp="1"/>
          </p:cNvSpPr>
          <p:nvPr>
            <p:ph type="ctrTitle"/>
          </p:nvPr>
        </p:nvSpPr>
        <p:spPr/>
        <p:txBody>
          <a:bodyPr/>
          <a:lstStyle/>
          <a:p>
            <a:endParaRPr lang="en-US"/>
          </a:p>
        </p:txBody>
      </p:sp>
      <p:sp>
        <p:nvSpPr>
          <p:cNvPr id="91139" name="Subtitle 2"/>
          <p:cNvSpPr>
            <a:spLocks noGrp="1"/>
          </p:cNvSpPr>
          <p:nvPr>
            <p:ph type="subTitle" idx="1"/>
          </p:nvPr>
        </p:nvSpPr>
        <p:spPr/>
        <p:txBody>
          <a:bodyPr/>
          <a:lstStyle/>
          <a:p>
            <a:endParaRPr lang="en-US"/>
          </a:p>
        </p:txBody>
      </p:sp>
      <p:pic>
        <p:nvPicPr>
          <p:cNvPr id="91140" name="Picture 3" descr="Time Cover.jpg"/>
          <p:cNvPicPr>
            <a:picLocks noChangeAspect="1"/>
          </p:cNvPicPr>
          <p:nvPr/>
        </p:nvPicPr>
        <p:blipFill>
          <a:blip r:embed="rId2"/>
          <a:srcRect l="5048" t="10582" r="7138" b="17778"/>
          <a:stretch>
            <a:fillRect/>
          </a:stretch>
        </p:blipFill>
        <p:spPr bwMode="auto">
          <a:xfrm>
            <a:off x="152400" y="457200"/>
            <a:ext cx="5540375" cy="5954713"/>
          </a:xfrm>
          <a:prstGeom prst="rect">
            <a:avLst/>
          </a:prstGeom>
          <a:noFill/>
          <a:ln w="9525">
            <a:noFill/>
            <a:miter lim="800000"/>
            <a:headEnd/>
            <a:tailEnd/>
          </a:ln>
        </p:spPr>
      </p:pic>
      <p:sp>
        <p:nvSpPr>
          <p:cNvPr id="91141" name="TextBox 4"/>
          <p:cNvSpPr txBox="1">
            <a:spLocks noChangeArrowheads="1"/>
          </p:cNvSpPr>
          <p:nvPr/>
        </p:nvSpPr>
        <p:spPr bwMode="auto">
          <a:xfrm>
            <a:off x="5153025" y="6459538"/>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91142" name="TextBox 5"/>
          <p:cNvSpPr txBox="1">
            <a:spLocks noChangeArrowheads="1"/>
          </p:cNvSpPr>
          <p:nvPr/>
        </p:nvSpPr>
        <p:spPr bwMode="auto">
          <a:xfrm>
            <a:off x="6400800" y="2286000"/>
            <a:ext cx="2667000" cy="1570038"/>
          </a:xfrm>
          <a:prstGeom prst="rect">
            <a:avLst/>
          </a:prstGeom>
          <a:noFill/>
          <a:ln w="9525">
            <a:noFill/>
            <a:miter lim="800000"/>
            <a:headEnd/>
            <a:tailEnd/>
          </a:ln>
        </p:spPr>
        <p:txBody>
          <a:bodyPr>
            <a:prstTxWarp prst="textNoShape">
              <a:avLst/>
            </a:prstTxWarp>
            <a:spAutoFit/>
          </a:bodyPr>
          <a:lstStyle/>
          <a:p>
            <a:r>
              <a:rPr lang="en-US" sz="3200">
                <a:latin typeface="Arial" charset="0"/>
                <a:ea typeface="Arial" charset="0"/>
                <a:cs typeface="Arial" charset="0"/>
              </a:rPr>
              <a:t>But we still </a:t>
            </a:r>
          </a:p>
          <a:p>
            <a:r>
              <a:rPr lang="en-US" sz="3200">
                <a:latin typeface="Arial" charset="0"/>
                <a:ea typeface="Arial" charset="0"/>
                <a:cs typeface="Arial" charset="0"/>
              </a:rPr>
              <a:t>have a lot of work to do!</a:t>
            </a:r>
          </a:p>
        </p:txBody>
      </p:sp>
      <p:sp>
        <p:nvSpPr>
          <p:cNvPr id="91143" name="TextBox 6"/>
          <p:cNvSpPr txBox="1">
            <a:spLocks noChangeArrowheads="1"/>
          </p:cNvSpPr>
          <p:nvPr/>
        </p:nvSpPr>
        <p:spPr bwMode="auto">
          <a:xfrm>
            <a:off x="1905000" y="2743200"/>
            <a:ext cx="2236788" cy="1108075"/>
          </a:xfrm>
          <a:prstGeom prst="rect">
            <a:avLst/>
          </a:prstGeom>
          <a:noFill/>
          <a:ln w="9525">
            <a:noFill/>
            <a:miter lim="800000"/>
            <a:headEnd/>
            <a:tailEnd/>
          </a:ln>
        </p:spPr>
        <p:txBody>
          <a:bodyPr wrap="none">
            <a:prstTxWarp prst="textNoShape">
              <a:avLst/>
            </a:prstTxWarp>
            <a:spAutoFit/>
          </a:bodyPr>
          <a:lstStyle/>
          <a:p>
            <a:r>
              <a:rPr lang="en-US" sz="6600" b="1">
                <a:solidFill>
                  <a:schemeClr val="bg1"/>
                </a:solidFill>
                <a:latin typeface="Arial" charset="0"/>
                <a:ea typeface="Arial" charset="0"/>
                <a:cs typeface="Arial" charset="0"/>
              </a:rPr>
              <a:t>WILL</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buNone/>
            </a:pPr>
            <a:r>
              <a:rPr lang="en-US" dirty="0" smtClean="0"/>
              <a:t>Coffee Break</a:t>
            </a:r>
            <a:endParaRPr lang="en-US"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562"/>
            <a:ext cx="8229600" cy="1143000"/>
          </a:xfrm>
        </p:spPr>
        <p:txBody>
          <a:bodyPr>
            <a:normAutofit/>
          </a:bodyPr>
          <a:lstStyle/>
          <a:p>
            <a:r>
              <a:rPr lang="en-US" sz="3200" dirty="0" smtClean="0">
                <a:latin typeface="Arial"/>
                <a:cs typeface="Arial"/>
              </a:rPr>
              <a:t>Course Overview</a:t>
            </a:r>
            <a:endParaRPr lang="en-US" sz="3200" dirty="0">
              <a:latin typeface="Arial"/>
              <a:cs typeface="Arial"/>
            </a:endParaRPr>
          </a:p>
        </p:txBody>
      </p:sp>
      <p:sp>
        <p:nvSpPr>
          <p:cNvPr id="3" name="Content Placeholder 2"/>
          <p:cNvSpPr>
            <a:spLocks noGrp="1"/>
          </p:cNvSpPr>
          <p:nvPr>
            <p:ph idx="1"/>
          </p:nvPr>
        </p:nvSpPr>
        <p:spPr>
          <a:xfrm>
            <a:off x="177800" y="1193800"/>
            <a:ext cx="8763000" cy="5461000"/>
          </a:xfrm>
        </p:spPr>
        <p:txBody>
          <a:bodyPr>
            <a:normAutofit/>
          </a:bodyPr>
          <a:lstStyle/>
          <a:p>
            <a:pPr>
              <a:buNone/>
            </a:pPr>
            <a:r>
              <a:rPr lang="en-US" sz="2400" b="1" dirty="0" smtClean="0">
                <a:latin typeface="Arial"/>
                <a:cs typeface="Arial"/>
              </a:rPr>
              <a:t>Day 1	</a:t>
            </a:r>
            <a:r>
              <a:rPr lang="en-US" sz="2400" dirty="0" smtClean="0">
                <a:latin typeface="Arial"/>
                <a:cs typeface="Arial"/>
              </a:rPr>
              <a:t>Opportunities and Challenges of Shale Gas 						Development </a:t>
            </a:r>
          </a:p>
          <a:p>
            <a:pPr>
              <a:buNone/>
            </a:pPr>
            <a:r>
              <a:rPr lang="en-US" sz="2400" dirty="0" smtClean="0">
                <a:latin typeface="Arial"/>
                <a:cs typeface="Arial"/>
              </a:rPr>
              <a:t>			Characterization and Physical Properties of Organic 				Rich </a:t>
            </a:r>
            <a:r>
              <a:rPr lang="en-US" sz="2400" dirty="0" err="1" smtClean="0">
                <a:latin typeface="Arial"/>
                <a:cs typeface="Arial"/>
              </a:rPr>
              <a:t>Shales</a:t>
            </a:r>
            <a:endParaRPr lang="en-US" sz="2400" dirty="0" smtClean="0">
              <a:latin typeface="Arial"/>
              <a:cs typeface="Arial"/>
            </a:endParaRPr>
          </a:p>
          <a:p>
            <a:pPr>
              <a:buNone/>
            </a:pPr>
            <a:r>
              <a:rPr lang="en-US" sz="2824" b="1" dirty="0" smtClean="0">
                <a:latin typeface="Arial"/>
                <a:cs typeface="Arial"/>
              </a:rPr>
              <a:t> </a:t>
            </a:r>
            <a:endParaRPr lang="en-US" sz="2824" dirty="0" smtClean="0">
              <a:latin typeface="Arial"/>
              <a:cs typeface="Arial"/>
            </a:endParaRPr>
          </a:p>
          <a:p>
            <a:endParaRPr lang="en-US" dirty="0"/>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7"/>
          <p:cNvSpPr/>
          <p:nvPr/>
        </p:nvSpPr>
        <p:spPr>
          <a:xfrm>
            <a:off x="833438" y="2032000"/>
            <a:ext cx="7650162" cy="7747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solidFill>
                  <a:srgbClr val="FF0000"/>
                </a:solidFill>
              </a:ln>
              <a:noFill/>
            </a:endParaRPr>
          </a:p>
        </p:txBody>
      </p:sp>
      <p:sp>
        <p:nvSpPr>
          <p:cNvPr id="9" name="TextBox 8"/>
          <p:cNvSpPr txBox="1"/>
          <p:nvPr/>
        </p:nvSpPr>
        <p:spPr>
          <a:xfrm>
            <a:off x="2603500" y="3251200"/>
            <a:ext cx="3916457" cy="1938992"/>
          </a:xfrm>
          <a:prstGeom prst="rect">
            <a:avLst/>
          </a:prstGeom>
          <a:noFill/>
        </p:spPr>
        <p:txBody>
          <a:bodyPr wrap="none" rtlCol="0">
            <a:spAutoFit/>
          </a:bodyPr>
          <a:lstStyle/>
          <a:p>
            <a:pPr>
              <a:buFont typeface="Arial"/>
              <a:buChar char="•"/>
            </a:pPr>
            <a:r>
              <a:rPr lang="en-US" sz="2400" dirty="0" smtClean="0">
                <a:latin typeface="Arial"/>
                <a:cs typeface="Arial"/>
              </a:rPr>
              <a:t> Composition</a:t>
            </a:r>
          </a:p>
          <a:p>
            <a:pPr>
              <a:buFont typeface="Arial"/>
              <a:buChar char="•"/>
            </a:pPr>
            <a:endParaRPr lang="en-US" sz="2400" dirty="0" smtClean="0">
              <a:latin typeface="Arial"/>
              <a:cs typeface="Arial"/>
            </a:endParaRPr>
          </a:p>
          <a:p>
            <a:pPr>
              <a:buFont typeface="Arial"/>
              <a:buChar char="•"/>
            </a:pPr>
            <a:r>
              <a:rPr lang="en-US" sz="2400" dirty="0" smtClean="0">
                <a:latin typeface="Arial"/>
                <a:cs typeface="Arial"/>
              </a:rPr>
              <a:t> Physical Properties</a:t>
            </a:r>
          </a:p>
          <a:p>
            <a:pPr>
              <a:buFont typeface="Arial"/>
              <a:buChar char="•"/>
            </a:pPr>
            <a:endParaRPr lang="en-US" sz="2400" dirty="0" smtClean="0">
              <a:latin typeface="Arial"/>
              <a:cs typeface="Arial"/>
            </a:endParaRPr>
          </a:p>
          <a:p>
            <a:pPr>
              <a:buFont typeface="Arial"/>
              <a:buChar char="•"/>
            </a:pPr>
            <a:r>
              <a:rPr lang="en-US" sz="2400" dirty="0" smtClean="0">
                <a:latin typeface="Arial"/>
                <a:cs typeface="Arial"/>
              </a:rPr>
              <a:t> Geophysical Well Logging</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fld id="{8264A068-FE57-994B-85FE-5387A043F6D2}" type="slidenum">
              <a:rPr lang="en-US" smtClean="0"/>
              <a:pPr/>
              <a:t>69</a:t>
            </a:fld>
            <a:endParaRPr lang="en-US" smtClean="0"/>
          </a:p>
        </p:txBody>
      </p:sp>
      <p:sp>
        <p:nvSpPr>
          <p:cNvPr id="54275" name="Rectangle 2"/>
          <p:cNvSpPr>
            <a:spLocks noGrp="1" noChangeArrowheads="1"/>
          </p:cNvSpPr>
          <p:nvPr>
            <p:ph type="title"/>
          </p:nvPr>
        </p:nvSpPr>
        <p:spPr>
          <a:xfrm>
            <a:off x="167216" y="141299"/>
            <a:ext cx="8904288" cy="549275"/>
          </a:xfrm>
        </p:spPr>
        <p:txBody>
          <a:bodyPr>
            <a:noAutofit/>
          </a:bodyPr>
          <a:lstStyle/>
          <a:p>
            <a:pPr eaLnBrk="1" hangingPunct="1"/>
            <a:r>
              <a:rPr lang="en-US" sz="3200" dirty="0" smtClean="0">
                <a:latin typeface="Arial"/>
                <a:cs typeface="Arial"/>
              </a:rPr>
              <a:t>Average Shale Properties</a:t>
            </a:r>
            <a:endParaRPr lang="en-US" sz="3200" dirty="0">
              <a:latin typeface="Arial"/>
              <a:cs typeface="Arial"/>
            </a:endParaRPr>
          </a:p>
        </p:txBody>
      </p:sp>
      <p:graphicFrame>
        <p:nvGraphicFramePr>
          <p:cNvPr id="485576" name="Group 200"/>
          <p:cNvGraphicFramePr>
            <a:graphicFrameLocks noGrp="1"/>
          </p:cNvGraphicFramePr>
          <p:nvPr>
            <p:ph type="tbl" idx="1"/>
          </p:nvPr>
        </p:nvGraphicFramePr>
        <p:xfrm>
          <a:off x="274638" y="1654175"/>
          <a:ext cx="8589962" cy="4200530"/>
        </p:xfrm>
        <a:graphic>
          <a:graphicData uri="http://schemas.openxmlformats.org/drawingml/2006/table">
            <a:tbl>
              <a:tblPr/>
              <a:tblGrid>
                <a:gridCol w="2249487"/>
                <a:gridCol w="1520825"/>
                <a:gridCol w="1724025"/>
                <a:gridCol w="1651000"/>
                <a:gridCol w="1444625"/>
              </a:tblGrid>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endParaRPr kumimoji="0" lang="en-US" sz="1600" b="1" i="0" u="none" strike="noStrike" cap="none" normalizeH="0" baseline="0">
                        <a:ln>
                          <a:noFill/>
                        </a:ln>
                        <a:solidFill>
                          <a:srgbClr val="323944"/>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BARNETT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MARCELLUS</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EAGLE FORD</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FLOYD</a:t>
                      </a:r>
                    </a:p>
                  </a:txBody>
                  <a:tcPr horzOverflow="overflow">
                    <a:lnL>
                      <a:noFill/>
                    </a:lnL>
                    <a:lnR cap="flat">
                      <a:noFill/>
                    </a:lnR>
                    <a:lnT cap="fla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Depth (ft)</a:t>
                      </a:r>
                    </a:p>
                  </a:txBody>
                  <a:tcPr anchor="ctr" horzOverflow="overflow">
                    <a:lnL cap="flat">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 – 9,000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9,500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 – 13,500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13,000</a:t>
                      </a:r>
                    </a:p>
                  </a:txBody>
                  <a:tcPr anchor="ctr" horzOverflow="overflow">
                    <a:lnL>
                      <a:noFill/>
                    </a:lnL>
                    <a:lnR cap="flat">
                      <a:noFill/>
                    </a:lnR>
                    <a:lnT>
                      <a:noFill/>
                    </a:lnT>
                    <a:lnB>
                      <a:noFill/>
                    </a:lnB>
                    <a:lnTlToBr>
                      <a:noFill/>
                    </a:lnTlToBr>
                    <a:lnBlToTr>
                      <a:noFill/>
                    </a:lnBlToTr>
                    <a:solidFill>
                      <a:srgbClr val="F4F6F5"/>
                    </a:solid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TOC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7</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RO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2.3</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4+</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1.7</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Porosity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12</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Qtz + Calcite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50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60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80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30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Clay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40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30 – 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 – 35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45 – 65</a:t>
                      </a:r>
                    </a:p>
                  </a:txBody>
                  <a:tcPr anchor="ctr" horzOverflow="overflow">
                    <a:lnL>
                      <a:noFill/>
                    </a:lnL>
                    <a:lnR cap="flat">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Areal Extent (mi</a:t>
                      </a:r>
                      <a:r>
                        <a:rPr kumimoji="0" lang="en-US" sz="1600" b="1" i="0" u="none" strike="noStrike" cap="none" normalizeH="0" baseline="30000">
                          <a:ln>
                            <a:noFill/>
                          </a:ln>
                          <a:solidFill>
                            <a:srgbClr val="323944"/>
                          </a:solidFill>
                          <a:effectLst/>
                          <a:latin typeface="Arial" charset="0"/>
                        </a:rPr>
                        <a:t>2</a:t>
                      </a:r>
                      <a:r>
                        <a:rPr kumimoji="0" lang="en-US" sz="1600" b="1" i="0" u="none" strike="noStrike" cap="none" normalizeH="0" baseline="0">
                          <a:ln>
                            <a:noFill/>
                          </a:ln>
                          <a:solidFill>
                            <a:srgbClr val="323944"/>
                          </a:solidFill>
                          <a:effectLst/>
                          <a:latin typeface="Arial" charset="0"/>
                        </a:rPr>
                        <a:t>)</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22,000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Resource Size (Tcf)</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25 – 250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500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10 – 100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&lt;&lt;1</a:t>
                      </a:r>
                    </a:p>
                  </a:txBody>
                  <a:tcPr anchor="ctr" horzOverflow="overflow">
                    <a:lnL>
                      <a:noFill/>
                    </a:lnL>
                    <a:lnR cap="flat">
                      <a:noFill/>
                    </a:lnR>
                    <a:lnT>
                      <a:noFill/>
                    </a:lnT>
                    <a:lnB>
                      <a:noFill/>
                    </a:lnB>
                    <a:lnTlToBr>
                      <a:noFill/>
                    </a:lnTlToBr>
                    <a:lnBlToTr>
                      <a:noFill/>
                    </a:lnBlToTr>
                    <a:noFill/>
                  </a:tcPr>
                </a:tc>
              </a:tr>
              <a:tr h="420688">
                <a:tc gridSpan="5">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900" b="1" i="1" u="none" strike="noStrike" cap="none" normalizeH="0" baseline="0" dirty="0">
                          <a:ln>
                            <a:noFill/>
                          </a:ln>
                          <a:solidFill>
                            <a:schemeClr val="bg1"/>
                          </a:solidFill>
                          <a:effectLst/>
                          <a:latin typeface="Trebuchet MS" charset="0"/>
                        </a:rPr>
                        <a:t>Subtle variations can mean large variations in economics</a:t>
                      </a:r>
                      <a:r>
                        <a:rPr kumimoji="0" lang="en-US" sz="1700" b="1" i="1" u="none" strike="noStrike" cap="none" normalizeH="0" baseline="0" dirty="0">
                          <a:ln>
                            <a:noFill/>
                          </a:ln>
                          <a:solidFill>
                            <a:schemeClr val="bg1"/>
                          </a:solidFill>
                          <a:effectLst/>
                          <a:latin typeface="Trebuchet MS" charset="0"/>
                        </a:rPr>
                        <a:t> </a:t>
                      </a:r>
                    </a:p>
                  </a:txBody>
                  <a:tcPr anchor="ctr" horzOverflow="overflow">
                    <a:lnL cap="flat">
                      <a:noFill/>
                    </a:lnL>
                    <a:lnR cap="flat">
                      <a:noFill/>
                    </a:lnR>
                    <a:lnT>
                      <a:noFill/>
                    </a:lnT>
                    <a:lnB cap="flat">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2"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8"/>
          <p:cNvSpPr/>
          <p:nvPr/>
        </p:nvSpPr>
        <p:spPr>
          <a:xfrm>
            <a:off x="-643467" y="5367867"/>
            <a:ext cx="10143067" cy="486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1221" name="Rectangle 21"/>
          <p:cNvSpPr>
            <a:spLocks noChangeArrowheads="1"/>
          </p:cNvSpPr>
          <p:nvPr/>
        </p:nvSpPr>
        <p:spPr bwMode="auto">
          <a:xfrm>
            <a:off x="0" y="0"/>
            <a:ext cx="9144000" cy="6858000"/>
          </a:xfrm>
          <a:prstGeom prst="rect">
            <a:avLst/>
          </a:prstGeom>
          <a:solidFill>
            <a:srgbClr val="DDDDDD"/>
          </a:solidFill>
          <a:ln w="9525">
            <a:solidFill>
              <a:schemeClr val="tx1"/>
            </a:solidFill>
            <a:miter lim="800000"/>
            <a:headEnd/>
            <a:tailEnd/>
          </a:ln>
          <a:effectLst/>
        </p:spPr>
        <p:txBody>
          <a:bodyPr wrap="none" anchor="ctr">
            <a:prstTxWarp prst="textNoShape">
              <a:avLst/>
            </a:prstTxWarp>
          </a:bodyPr>
          <a:lstStyle/>
          <a:p>
            <a:pPr algn="ctr"/>
            <a:endParaRPr lang="en-US"/>
          </a:p>
        </p:txBody>
      </p:sp>
      <p:sp>
        <p:nvSpPr>
          <p:cNvPr id="51202" name="Text Box 2"/>
          <p:cNvSpPr txBox="1">
            <a:spLocks noChangeArrowheads="1"/>
          </p:cNvSpPr>
          <p:nvPr/>
        </p:nvSpPr>
        <p:spPr bwMode="auto">
          <a:xfrm>
            <a:off x="1676400" y="228600"/>
            <a:ext cx="5921375" cy="641350"/>
          </a:xfrm>
          <a:prstGeom prst="rect">
            <a:avLst/>
          </a:prstGeom>
          <a:noFill/>
          <a:ln w="9525">
            <a:noFill/>
            <a:miter lim="800000"/>
            <a:headEnd/>
            <a:tailEnd/>
          </a:ln>
        </p:spPr>
        <p:txBody>
          <a:bodyPr anchor="ctr">
            <a:prstTxWarp prst="textNoShape">
              <a:avLst/>
            </a:prstTxWarp>
          </a:bodyPr>
          <a:lstStyle/>
          <a:p>
            <a:pPr algn="ctr"/>
            <a:r>
              <a:rPr lang="en-US" sz="3600" dirty="0"/>
              <a:t>Global Energy and Environment Challenge</a:t>
            </a:r>
          </a:p>
        </p:txBody>
      </p:sp>
      <p:sp>
        <p:nvSpPr>
          <p:cNvPr id="423939" name="Rectangle 3"/>
          <p:cNvSpPr>
            <a:spLocks noChangeArrowheads="1"/>
          </p:cNvSpPr>
          <p:nvPr/>
        </p:nvSpPr>
        <p:spPr bwMode="auto">
          <a:xfrm>
            <a:off x="76200" y="5654675"/>
            <a:ext cx="8991600" cy="822325"/>
          </a:xfrm>
          <a:prstGeom prst="rect">
            <a:avLst/>
          </a:prstGeom>
          <a:solidFill>
            <a:srgbClr val="DDDDDD"/>
          </a:solidFill>
          <a:ln w="15875">
            <a:noFill/>
            <a:miter lim="800000"/>
            <a:headEnd/>
            <a:tailEnd/>
          </a:ln>
        </p:spPr>
        <p:txBody>
          <a:bodyPr>
            <a:prstTxWarp prst="textNoShape">
              <a:avLst/>
            </a:prstTxWarp>
            <a:spAutoFit/>
          </a:bodyPr>
          <a:lstStyle/>
          <a:p>
            <a:pPr marL="231775" indent="-231775" algn="ctr">
              <a:spcBef>
                <a:spcPct val="25000"/>
              </a:spcBef>
              <a:defRPr/>
            </a:pPr>
            <a:r>
              <a:rPr lang="en-US" altLang="en-US" sz="2400" i="1" dirty="0">
                <a:solidFill>
                  <a:srgbClr val="FF0000"/>
                </a:solidFill>
                <a:effectLst>
                  <a:outerShdw blurRad="38100" dist="38100" dir="2700000" algn="tl">
                    <a:srgbClr val="C0C0C0"/>
                  </a:outerShdw>
                </a:effectLst>
              </a:rPr>
              <a:t>How Do We Provide Accessible, Affordable, and Secure Energy While Protecting the Planet (2x by 2050, 3-4x by 2100)?</a:t>
            </a:r>
          </a:p>
        </p:txBody>
      </p:sp>
      <p:pic>
        <p:nvPicPr>
          <p:cNvPr id="51204" name="Picture 4" descr="worldpop"/>
          <p:cNvPicPr>
            <a:picLocks noChangeAspect="1" noChangeArrowheads="1"/>
          </p:cNvPicPr>
          <p:nvPr/>
        </p:nvPicPr>
        <p:blipFill>
          <a:blip r:embed="rId3"/>
          <a:srcRect/>
          <a:stretch>
            <a:fillRect/>
          </a:stretch>
        </p:blipFill>
        <p:spPr bwMode="auto">
          <a:xfrm>
            <a:off x="228600" y="1836738"/>
            <a:ext cx="4343400" cy="3344862"/>
          </a:xfrm>
          <a:prstGeom prst="rect">
            <a:avLst/>
          </a:prstGeom>
          <a:noFill/>
          <a:ln w="9525">
            <a:noFill/>
            <a:miter lim="800000"/>
            <a:headEnd/>
            <a:tailEnd/>
          </a:ln>
        </p:spPr>
      </p:pic>
      <p:sp>
        <p:nvSpPr>
          <p:cNvPr id="51206" name="Rectangle 6"/>
          <p:cNvSpPr>
            <a:spLocks noChangeArrowheads="1"/>
          </p:cNvSpPr>
          <p:nvPr/>
        </p:nvSpPr>
        <p:spPr bwMode="auto">
          <a:xfrm>
            <a:off x="5364163" y="5075238"/>
            <a:ext cx="2589212" cy="411162"/>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pic>
        <p:nvPicPr>
          <p:cNvPr id="51208" name="Picture 8" descr="j0182763"/>
          <p:cNvPicPr>
            <a:picLocks noChangeAspect="1" noChangeArrowheads="1"/>
          </p:cNvPicPr>
          <p:nvPr/>
        </p:nvPicPr>
        <p:blipFill>
          <a:blip r:embed="rId4"/>
          <a:srcRect/>
          <a:stretch>
            <a:fillRect/>
          </a:stretch>
        </p:blipFill>
        <p:spPr bwMode="auto">
          <a:xfrm>
            <a:off x="5110163" y="1949450"/>
            <a:ext cx="3732212" cy="2854325"/>
          </a:xfrm>
          <a:prstGeom prst="rect">
            <a:avLst/>
          </a:prstGeom>
          <a:noFill/>
          <a:ln w="9525">
            <a:noFill/>
            <a:miter lim="800000"/>
            <a:headEnd/>
            <a:tailEnd/>
          </a:ln>
        </p:spPr>
      </p:pic>
      <p:sp>
        <p:nvSpPr>
          <p:cNvPr id="51209" name="Rectangle 9"/>
          <p:cNvSpPr>
            <a:spLocks noChangeArrowheads="1"/>
          </p:cNvSpPr>
          <p:nvPr/>
        </p:nvSpPr>
        <p:spPr bwMode="auto">
          <a:xfrm>
            <a:off x="4929188" y="1582738"/>
            <a:ext cx="661987" cy="3821112"/>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51210" name="Rectangle 10"/>
          <p:cNvSpPr>
            <a:spLocks noChangeArrowheads="1"/>
          </p:cNvSpPr>
          <p:nvPr/>
        </p:nvSpPr>
        <p:spPr bwMode="auto">
          <a:xfrm>
            <a:off x="8120063" y="1700213"/>
            <a:ext cx="1023937" cy="3821112"/>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51211" name="Rectangle 11"/>
          <p:cNvSpPr>
            <a:spLocks noChangeArrowheads="1"/>
          </p:cNvSpPr>
          <p:nvPr/>
        </p:nvSpPr>
        <p:spPr bwMode="auto">
          <a:xfrm>
            <a:off x="4808538" y="1524000"/>
            <a:ext cx="4033837" cy="704850"/>
          </a:xfrm>
          <a:prstGeom prst="rect">
            <a:avLst/>
          </a:prstGeom>
          <a:solidFill>
            <a:srgbClr val="DDDDDD"/>
          </a:solidFill>
          <a:ln w="9525">
            <a:noFill/>
            <a:miter lim="800000"/>
            <a:headEnd/>
            <a:tailEnd/>
          </a:ln>
        </p:spPr>
        <p:txBody>
          <a:bodyPr wrap="none" anchor="ctr">
            <a:prstTxWarp prst="textNoShape">
              <a:avLst/>
            </a:prstTxWarp>
          </a:bodyPr>
          <a:lstStyle/>
          <a:p>
            <a:endParaRPr lang="en-US"/>
          </a:p>
        </p:txBody>
      </p:sp>
      <p:sp>
        <p:nvSpPr>
          <p:cNvPr id="51212" name="AutoShape 12"/>
          <p:cNvSpPr>
            <a:spLocks noChangeArrowheads="1"/>
          </p:cNvSpPr>
          <p:nvPr/>
        </p:nvSpPr>
        <p:spPr bwMode="auto">
          <a:xfrm>
            <a:off x="4762500" y="1371600"/>
            <a:ext cx="4154488" cy="4114800"/>
          </a:xfrm>
          <a:custGeom>
            <a:avLst/>
            <a:gdLst>
              <a:gd name="T0" fmla="*/ 2 w 21600"/>
              <a:gd name="T1" fmla="*/ 0 h 21600"/>
              <a:gd name="T2" fmla="*/ 1 w 21600"/>
              <a:gd name="T3" fmla="*/ 1 h 21600"/>
              <a:gd name="T4" fmla="*/ 0 w 21600"/>
              <a:gd name="T5" fmla="*/ 2 h 21600"/>
              <a:gd name="T6" fmla="*/ 1 w 21600"/>
              <a:gd name="T7" fmla="*/ 4 h 21600"/>
              <a:gd name="T8" fmla="*/ 2 w 21600"/>
              <a:gd name="T9" fmla="*/ 4 h 21600"/>
              <a:gd name="T10" fmla="*/ 4 w 21600"/>
              <a:gd name="T11" fmla="*/ 4 h 21600"/>
              <a:gd name="T12" fmla="*/ 5 w 21600"/>
              <a:gd name="T13" fmla="*/ 2 h 21600"/>
              <a:gd name="T14" fmla="*/ 4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676" y="10800"/>
                </a:moveTo>
                <a:cubicBezTo>
                  <a:pt x="4676" y="14182"/>
                  <a:pt x="7418" y="16924"/>
                  <a:pt x="10800" y="16924"/>
                </a:cubicBezTo>
                <a:cubicBezTo>
                  <a:pt x="14182" y="16924"/>
                  <a:pt x="16924" y="14182"/>
                  <a:pt x="16924" y="10800"/>
                </a:cubicBezTo>
                <a:cubicBezTo>
                  <a:pt x="16924" y="7418"/>
                  <a:pt x="14182" y="4676"/>
                  <a:pt x="10800" y="4676"/>
                </a:cubicBezTo>
                <a:cubicBezTo>
                  <a:pt x="7418" y="4676"/>
                  <a:pt x="4676" y="7418"/>
                  <a:pt x="4676" y="10800"/>
                </a:cubicBezTo>
                <a:close/>
              </a:path>
            </a:pathLst>
          </a:custGeom>
          <a:gradFill rotWithShape="1">
            <a:gsLst>
              <a:gs pos="0">
                <a:schemeClr val="accent2"/>
              </a:gs>
              <a:gs pos="100000">
                <a:srgbClr val="CCECFF"/>
              </a:gs>
            </a:gsLst>
            <a:path path="rect">
              <a:fillToRect l="50000" t="50000" r="50000" b="50000"/>
            </a:path>
          </a:gradFill>
          <a:ln w="9525">
            <a:noFill/>
            <a:round/>
            <a:headEnd/>
            <a:tailEnd/>
          </a:ln>
        </p:spPr>
        <p:txBody>
          <a:bodyPr wrap="none" anchor="ctr">
            <a:prstTxWarp prst="textNoShape">
              <a:avLst/>
            </a:prstTxWarp>
          </a:bodyPr>
          <a:lstStyle/>
          <a:p>
            <a:endParaRPr lang="en-US"/>
          </a:p>
        </p:txBody>
      </p:sp>
      <p:sp>
        <p:nvSpPr>
          <p:cNvPr id="51213" name="_s1030"/>
          <p:cNvSpPr>
            <a:spLocks noChangeArrowheads="1" noTextEdit="1"/>
          </p:cNvSpPr>
          <p:nvPr/>
        </p:nvSpPr>
        <p:spPr bwMode="auto">
          <a:xfrm rot="-1437037">
            <a:off x="5337175" y="1808163"/>
            <a:ext cx="2135188" cy="197326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4 w 21600"/>
              <a:gd name="T19" fmla="*/ 3163 h 21600"/>
              <a:gd name="T20" fmla="*/ 18436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FF0000"/>
          </a:solidFill>
          <a:ln w="9525">
            <a:noFill/>
            <a:miter lim="800000"/>
            <a:headEnd/>
            <a:tailEnd/>
          </a:ln>
        </p:spPr>
        <p:txBody>
          <a:bodyPr lIns="0" tIns="0" rIns="0" bIns="0" anchor="ctr">
            <a:prstTxWarp prst="textNoShape">
              <a:avLst/>
            </a:prstTxWarp>
          </a:bodyPr>
          <a:lstStyle/>
          <a:p>
            <a:endParaRPr lang="en-US"/>
          </a:p>
        </p:txBody>
      </p:sp>
      <p:sp>
        <p:nvSpPr>
          <p:cNvPr id="51214" name="Text Box 14"/>
          <p:cNvSpPr txBox="1">
            <a:spLocks noChangeArrowheads="1"/>
          </p:cNvSpPr>
          <p:nvPr/>
        </p:nvSpPr>
        <p:spPr bwMode="auto">
          <a:xfrm>
            <a:off x="4822825" y="2727325"/>
            <a:ext cx="933450" cy="366713"/>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Society</a:t>
            </a:r>
          </a:p>
        </p:txBody>
      </p:sp>
      <p:sp>
        <p:nvSpPr>
          <p:cNvPr id="51215" name="_s1030"/>
          <p:cNvSpPr>
            <a:spLocks noChangeArrowheads="1" noTextEdit="1"/>
          </p:cNvSpPr>
          <p:nvPr/>
        </p:nvSpPr>
        <p:spPr bwMode="auto">
          <a:xfrm rot="4650703">
            <a:off x="6477794" y="1872456"/>
            <a:ext cx="2084388" cy="202247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9 w 21600"/>
              <a:gd name="T19" fmla="*/ 3170 h 21600"/>
              <a:gd name="T20" fmla="*/ 18441 w 21600"/>
              <a:gd name="T21" fmla="*/ 1843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006600"/>
          </a:solidFill>
          <a:ln w="9525">
            <a:noFill/>
            <a:miter lim="800000"/>
            <a:headEnd/>
            <a:tailEnd/>
          </a:ln>
        </p:spPr>
        <p:txBody>
          <a:bodyPr lIns="0" tIns="0" rIns="0" bIns="0" anchor="ctr">
            <a:prstTxWarp prst="textNoShape">
              <a:avLst/>
            </a:prstTxWarp>
          </a:bodyPr>
          <a:lstStyle/>
          <a:p>
            <a:endParaRPr lang="en-US"/>
          </a:p>
        </p:txBody>
      </p:sp>
      <p:sp>
        <p:nvSpPr>
          <p:cNvPr id="51216" name="Text Box 16"/>
          <p:cNvSpPr txBox="1">
            <a:spLocks noChangeArrowheads="1"/>
          </p:cNvSpPr>
          <p:nvPr/>
        </p:nvSpPr>
        <p:spPr bwMode="auto">
          <a:xfrm>
            <a:off x="6929438" y="1844675"/>
            <a:ext cx="1136650" cy="366713"/>
          </a:xfrm>
          <a:prstGeom prst="rect">
            <a:avLst/>
          </a:prstGeom>
          <a:noFill/>
          <a:ln w="9525">
            <a:noFill/>
            <a:miter lim="800000"/>
            <a:headEnd/>
            <a:tailEnd/>
          </a:ln>
        </p:spPr>
        <p:txBody>
          <a:bodyPr wrap="none">
            <a:prstTxWarp prst="textNoShape">
              <a:avLst/>
            </a:prstTxWarp>
            <a:spAutoFit/>
          </a:bodyPr>
          <a:lstStyle/>
          <a:p>
            <a:r>
              <a:rPr lang="en-US">
                <a:solidFill>
                  <a:srgbClr val="006600"/>
                </a:solidFill>
              </a:rPr>
              <a:t>Economy</a:t>
            </a:r>
          </a:p>
        </p:txBody>
      </p:sp>
      <p:sp>
        <p:nvSpPr>
          <p:cNvPr id="51217" name="_s1030"/>
          <p:cNvSpPr>
            <a:spLocks noChangeArrowheads="1" noTextEdit="1"/>
          </p:cNvSpPr>
          <p:nvPr/>
        </p:nvSpPr>
        <p:spPr bwMode="auto">
          <a:xfrm rot="-6408988">
            <a:off x="5032375" y="2520950"/>
            <a:ext cx="2084388" cy="202088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59 w 21600"/>
              <a:gd name="T19" fmla="*/ 3156 h 21600"/>
              <a:gd name="T20" fmla="*/ 18441 w 21600"/>
              <a:gd name="T21" fmla="*/ 18444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006699"/>
          </a:solidFill>
          <a:ln w="9525">
            <a:noFill/>
            <a:miter lim="800000"/>
            <a:headEnd/>
            <a:tailEnd/>
          </a:ln>
        </p:spPr>
        <p:txBody>
          <a:bodyPr lIns="0" tIns="0" rIns="0" bIns="0" anchor="ctr">
            <a:prstTxWarp prst="textNoShape">
              <a:avLst/>
            </a:prstTxWarp>
          </a:bodyPr>
          <a:lstStyle/>
          <a:p>
            <a:endParaRPr lang="en-US"/>
          </a:p>
        </p:txBody>
      </p:sp>
      <p:sp>
        <p:nvSpPr>
          <p:cNvPr id="51218" name="Text Box 18"/>
          <p:cNvSpPr txBox="1">
            <a:spLocks noChangeArrowheads="1"/>
          </p:cNvSpPr>
          <p:nvPr/>
        </p:nvSpPr>
        <p:spPr bwMode="auto">
          <a:xfrm>
            <a:off x="5183188" y="4549775"/>
            <a:ext cx="1466850" cy="366713"/>
          </a:xfrm>
          <a:prstGeom prst="rect">
            <a:avLst/>
          </a:prstGeom>
          <a:noFill/>
          <a:ln w="9525">
            <a:noFill/>
            <a:miter lim="800000"/>
            <a:headEnd/>
            <a:tailEnd/>
          </a:ln>
        </p:spPr>
        <p:txBody>
          <a:bodyPr wrap="none">
            <a:prstTxWarp prst="textNoShape">
              <a:avLst/>
            </a:prstTxWarp>
            <a:spAutoFit/>
          </a:bodyPr>
          <a:lstStyle/>
          <a:p>
            <a:r>
              <a:rPr lang="en-US">
                <a:solidFill>
                  <a:srgbClr val="006699"/>
                </a:solidFill>
              </a:rPr>
              <a:t>Environment</a:t>
            </a:r>
          </a:p>
        </p:txBody>
      </p:sp>
      <p:sp>
        <p:nvSpPr>
          <p:cNvPr id="51219" name="Text Box 19"/>
          <p:cNvSpPr txBox="1">
            <a:spLocks noChangeArrowheads="1"/>
          </p:cNvSpPr>
          <p:nvPr/>
        </p:nvSpPr>
        <p:spPr bwMode="auto">
          <a:xfrm>
            <a:off x="7696200" y="3722688"/>
            <a:ext cx="1866900" cy="641350"/>
          </a:xfrm>
          <a:prstGeom prst="rect">
            <a:avLst/>
          </a:prstGeom>
          <a:noFill/>
          <a:ln w="9525">
            <a:noFill/>
            <a:miter lim="800000"/>
            <a:headEnd/>
            <a:tailEnd/>
          </a:ln>
        </p:spPr>
        <p:txBody>
          <a:bodyPr>
            <a:prstTxWarp prst="textNoShape">
              <a:avLst/>
            </a:prstTxWarp>
            <a:spAutoFit/>
          </a:bodyPr>
          <a:lstStyle/>
          <a:p>
            <a:r>
              <a:rPr lang="en-US" dirty="0">
                <a:solidFill>
                  <a:srgbClr val="993300"/>
                </a:solidFill>
              </a:rPr>
              <a:t>   National </a:t>
            </a:r>
          </a:p>
          <a:p>
            <a:r>
              <a:rPr lang="en-US" dirty="0">
                <a:solidFill>
                  <a:srgbClr val="993300"/>
                </a:solidFill>
              </a:rPr>
              <a:t> Security</a:t>
            </a:r>
          </a:p>
        </p:txBody>
      </p:sp>
      <p:sp>
        <p:nvSpPr>
          <p:cNvPr id="51220" name="_s1030"/>
          <p:cNvSpPr>
            <a:spLocks noChangeArrowheads="1" noTextEdit="1"/>
          </p:cNvSpPr>
          <p:nvPr/>
        </p:nvSpPr>
        <p:spPr bwMode="auto">
          <a:xfrm rot="9903054">
            <a:off x="5967413" y="3217863"/>
            <a:ext cx="2133600" cy="197485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60000 65536"/>
              <a:gd name="T13" fmla="*/ 0 60000 65536"/>
              <a:gd name="T14" fmla="*/ 0 60000 65536"/>
              <a:gd name="T15" fmla="*/ 0 60000 65536"/>
              <a:gd name="T16" fmla="*/ 0 60000 65536"/>
              <a:gd name="T17" fmla="*/ 0 60000 65536"/>
              <a:gd name="T18" fmla="*/ 3166 w 21600"/>
              <a:gd name="T19" fmla="*/ 3160 h 21600"/>
              <a:gd name="T20" fmla="*/ 18434 w 21600"/>
              <a:gd name="T21" fmla="*/ 1844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2050" y="3709"/>
                </a:moveTo>
                <a:cubicBezTo>
                  <a:pt x="11637" y="3636"/>
                  <a:pt x="11219" y="3600"/>
                  <a:pt x="10800" y="3600"/>
                </a:cubicBezTo>
                <a:cubicBezTo>
                  <a:pt x="9107" y="3599"/>
                  <a:pt x="7468" y="4196"/>
                  <a:pt x="6171" y="5284"/>
                </a:cubicBezTo>
                <a:lnTo>
                  <a:pt x="3857" y="2526"/>
                </a:lnTo>
                <a:cubicBezTo>
                  <a:pt x="5802" y="894"/>
                  <a:pt x="8260" y="-1"/>
                  <a:pt x="10800" y="0"/>
                </a:cubicBezTo>
                <a:cubicBezTo>
                  <a:pt x="11428" y="0"/>
                  <a:pt x="12056" y="54"/>
                  <a:pt x="12675" y="164"/>
                </a:cubicBezTo>
                <a:lnTo>
                  <a:pt x="13144" y="-2495"/>
                </a:lnTo>
                <a:lnTo>
                  <a:pt x="16794" y="2717"/>
                </a:lnTo>
                <a:lnTo>
                  <a:pt x="11581" y="6368"/>
                </a:lnTo>
                <a:lnTo>
                  <a:pt x="12050" y="3709"/>
                </a:lnTo>
                <a:close/>
              </a:path>
            </a:pathLst>
          </a:custGeom>
          <a:solidFill>
            <a:srgbClr val="993300"/>
          </a:solidFill>
          <a:ln w="9525">
            <a:noFill/>
            <a:miter lim="800000"/>
            <a:headEnd/>
            <a:tailEnd/>
          </a:ln>
        </p:spPr>
        <p:txBody>
          <a:bodyPr lIns="0" tIns="0" rIns="0" bIns="0" anchor="ctr">
            <a:prstTxWarp prst="textNoShape">
              <a:avLst/>
            </a:prstTxWarp>
          </a:bodyPr>
          <a:lstStyle/>
          <a:p>
            <a:endParaRPr lang="en-US"/>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0850" y="390579"/>
            <a:ext cx="8190230" cy="743277"/>
          </a:xfrm>
        </p:spPr>
        <p:txBody>
          <a:bodyPr>
            <a:normAutofit/>
          </a:bodyPr>
          <a:lstStyle/>
          <a:p>
            <a:pPr>
              <a:tabLst>
                <a:tab pos="2743200" algn="l"/>
              </a:tabLst>
            </a:pPr>
            <a:r>
              <a:rPr lang="en-US" sz="3600" dirty="0" smtClean="0">
                <a:solidFill>
                  <a:schemeClr val="bg1"/>
                </a:solidFill>
                <a:latin typeface="Arial"/>
                <a:cs typeface="Arial"/>
              </a:rPr>
              <a:t>The Shale Reservoir</a:t>
            </a:r>
            <a:endParaRPr lang="en-US" sz="3600" dirty="0">
              <a:solidFill>
                <a:schemeClr val="bg1"/>
              </a:solidFill>
              <a:latin typeface="Arial"/>
              <a:cs typeface="Arial"/>
            </a:endParaRPr>
          </a:p>
        </p:txBody>
      </p:sp>
      <p:pic>
        <p:nvPicPr>
          <p:cNvPr id="7" name="Picture 3"/>
          <p:cNvPicPr>
            <a:picLocks noChangeAspect="1" noChangeArrowheads="1"/>
          </p:cNvPicPr>
          <p:nvPr/>
        </p:nvPicPr>
        <p:blipFill>
          <a:blip r:embed="rId3" cstate="print"/>
          <a:srcRect l="26330" t="17831" r="26075" b="23938"/>
          <a:stretch>
            <a:fillRect/>
          </a:stretch>
        </p:blipFill>
        <p:spPr bwMode="auto">
          <a:xfrm>
            <a:off x="3922688" y="3904488"/>
            <a:ext cx="1425044" cy="1196121"/>
          </a:xfrm>
          <a:prstGeom prst="rect">
            <a:avLst/>
          </a:prstGeom>
          <a:noFill/>
          <a:ln w="9525">
            <a:noFill/>
            <a:miter lim="800000"/>
            <a:headEnd/>
            <a:tailEnd/>
          </a:ln>
        </p:spPr>
      </p:pic>
      <p:pic>
        <p:nvPicPr>
          <p:cNvPr id="6" name="Picture 7" descr="Jointed shale - Allegheny Devonian Ithaca NY"/>
          <p:cNvPicPr>
            <a:picLocks noChangeAspect="1" noChangeArrowheads="1"/>
          </p:cNvPicPr>
          <p:nvPr/>
        </p:nvPicPr>
        <p:blipFill>
          <a:blip r:embed="rId4" cstate="print"/>
          <a:srcRect/>
          <a:stretch>
            <a:fillRect/>
          </a:stretch>
        </p:blipFill>
        <p:spPr bwMode="auto">
          <a:xfrm>
            <a:off x="5373878" y="4023360"/>
            <a:ext cx="1621536" cy="1216152"/>
          </a:xfrm>
          <a:prstGeom prst="rect">
            <a:avLst/>
          </a:prstGeom>
          <a:noFill/>
          <a:ln w="9525">
            <a:noFill/>
            <a:miter lim="800000"/>
            <a:headEnd/>
            <a:tailEnd/>
          </a:ln>
        </p:spPr>
      </p:pic>
      <p:sp>
        <p:nvSpPr>
          <p:cNvPr id="10" name="Rectangle 9"/>
          <p:cNvSpPr/>
          <p:nvPr/>
        </p:nvSpPr>
        <p:spPr>
          <a:xfrm>
            <a:off x="6183086" y="2590800"/>
            <a:ext cx="2264228" cy="1524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a:blip r:embed="rId5"/>
          <a:srcRect/>
          <a:stretch>
            <a:fillRect/>
          </a:stretch>
        </p:blipFill>
        <p:spPr bwMode="auto">
          <a:xfrm>
            <a:off x="7037451" y="4137558"/>
            <a:ext cx="1823085" cy="1223492"/>
          </a:xfrm>
          <a:prstGeom prst="rect">
            <a:avLst/>
          </a:prstGeom>
          <a:noFill/>
          <a:ln w="9525">
            <a:noFill/>
            <a:miter lim="800000"/>
            <a:headEnd/>
            <a:tailEnd/>
          </a:ln>
        </p:spPr>
      </p:pic>
      <p:sp>
        <p:nvSpPr>
          <p:cNvPr id="3" name="Content Placeholder 2"/>
          <p:cNvSpPr>
            <a:spLocks noGrp="1"/>
          </p:cNvSpPr>
          <p:nvPr>
            <p:ph idx="1"/>
          </p:nvPr>
        </p:nvSpPr>
        <p:spPr>
          <a:xfrm>
            <a:off x="628650" y="1162244"/>
            <a:ext cx="7830457" cy="6345044"/>
          </a:xfrm>
        </p:spPr>
        <p:txBody>
          <a:bodyPr/>
          <a:lstStyle/>
          <a:p>
            <a:pPr marL="173038" indent="-173038">
              <a:defRPr/>
            </a:pPr>
            <a:r>
              <a:rPr lang="en-US" sz="2000" b="1" dirty="0" smtClean="0"/>
              <a:t>Shale Gas </a:t>
            </a:r>
            <a:r>
              <a:rPr lang="en-US" sz="2000" dirty="0" smtClean="0"/>
              <a:t>– Unconventional gas reservoir contained in fine-grained sedimentary rocks, dominated by </a:t>
            </a:r>
            <a:r>
              <a:rPr lang="en-US" sz="2000" b="1" dirty="0" smtClean="0"/>
              <a:t>shale</a:t>
            </a:r>
            <a:r>
              <a:rPr lang="en-US" sz="2000" dirty="0" smtClean="0"/>
              <a:t>, containing clay and other minerals like quartz, calcite </a:t>
            </a:r>
            <a:r>
              <a:rPr lang="en-US" sz="1800" dirty="0" smtClean="0"/>
              <a:t>(Shale is a grain size!)</a:t>
            </a:r>
            <a:endParaRPr lang="en-US" sz="2000" b="1" dirty="0" smtClean="0"/>
          </a:p>
          <a:p>
            <a:pPr marL="173038" indent="-173038">
              <a:defRPr/>
            </a:pPr>
            <a:r>
              <a:rPr lang="en-US" sz="2000" b="1" dirty="0" smtClean="0"/>
              <a:t>Continuous Formation</a:t>
            </a:r>
            <a:r>
              <a:rPr lang="en-US" sz="2000" dirty="0" smtClean="0"/>
              <a:t> - </a:t>
            </a:r>
            <a:r>
              <a:rPr lang="en-US" sz="2000" b="1" dirty="0" smtClean="0"/>
              <a:t>No</a:t>
            </a:r>
            <a:r>
              <a:rPr lang="en-US" sz="2000" dirty="0" smtClean="0"/>
              <a:t> Trap – Gas/Oil </a:t>
            </a:r>
            <a:r>
              <a:rPr lang="en-US" sz="2000" b="1" dirty="0" smtClean="0"/>
              <a:t>Sourced</a:t>
            </a:r>
            <a:r>
              <a:rPr lang="en-US" sz="2000" dirty="0" smtClean="0"/>
              <a:t> and  </a:t>
            </a:r>
            <a:r>
              <a:rPr lang="en-US" sz="2000" b="1" dirty="0" smtClean="0"/>
              <a:t>Remains </a:t>
            </a:r>
            <a:r>
              <a:rPr lang="en-US" sz="2000" dirty="0" smtClean="0"/>
              <a:t>in Same Formation </a:t>
            </a:r>
            <a:r>
              <a:rPr lang="en-US" sz="1600" dirty="0" smtClean="0"/>
              <a:t>(Not a Source Rock; Not a Shale Reservoir)</a:t>
            </a:r>
          </a:p>
          <a:p>
            <a:pPr marL="173038" indent="-173038">
              <a:spcBef>
                <a:spcPts val="600"/>
              </a:spcBef>
              <a:defRPr/>
            </a:pPr>
            <a:r>
              <a:rPr lang="en-US" sz="2000" b="1" dirty="0" smtClean="0"/>
              <a:t>Total Organic Carbon</a:t>
            </a:r>
            <a:r>
              <a:rPr lang="en-US" sz="2000" dirty="0" smtClean="0"/>
              <a:t>, </a:t>
            </a:r>
            <a:r>
              <a:rPr lang="en-US" sz="2000" b="1" dirty="0" smtClean="0"/>
              <a:t>Thermal Maturity</a:t>
            </a:r>
            <a:r>
              <a:rPr lang="en-US" sz="2000" dirty="0" smtClean="0"/>
              <a:t>, </a:t>
            </a:r>
            <a:r>
              <a:rPr lang="en-US" sz="2000" b="1" dirty="0" smtClean="0"/>
              <a:t>Mineralogy</a:t>
            </a:r>
            <a:r>
              <a:rPr lang="en-US" sz="2000" dirty="0" smtClean="0"/>
              <a:t>,</a:t>
            </a:r>
            <a:r>
              <a:rPr lang="en-US" sz="2000" b="1" dirty="0" smtClean="0"/>
              <a:t>                </a:t>
            </a:r>
            <a:r>
              <a:rPr lang="en-US" sz="2000" dirty="0" smtClean="0"/>
              <a:t> and </a:t>
            </a:r>
            <a:r>
              <a:rPr lang="en-US" sz="2000" b="1" dirty="0" smtClean="0"/>
              <a:t>Natural Fractures </a:t>
            </a:r>
            <a:r>
              <a:rPr lang="en-US" sz="2000" dirty="0" smtClean="0"/>
              <a:t>are </a:t>
            </a:r>
            <a:r>
              <a:rPr lang="en-US" sz="2000" b="1" dirty="0" smtClean="0"/>
              <a:t>Key</a:t>
            </a:r>
            <a:r>
              <a:rPr lang="en-US" sz="2000" dirty="0" smtClean="0"/>
              <a:t> </a:t>
            </a:r>
          </a:p>
          <a:p>
            <a:pPr marL="173038" indent="-173038">
              <a:spcBef>
                <a:spcPts val="0"/>
              </a:spcBef>
              <a:spcAft>
                <a:spcPts val="24"/>
              </a:spcAft>
              <a:buNone/>
              <a:defRPr/>
            </a:pPr>
            <a:r>
              <a:rPr lang="en-US" sz="2000" dirty="0" smtClean="0"/>
              <a:t>	- </a:t>
            </a:r>
            <a:r>
              <a:rPr lang="en-US" sz="1600" dirty="0" smtClean="0"/>
              <a:t>Porosity </a:t>
            </a:r>
            <a:r>
              <a:rPr lang="en-US" sz="1400" dirty="0" smtClean="0"/>
              <a:t>&amp;</a:t>
            </a:r>
            <a:r>
              <a:rPr lang="en-US" sz="1600" dirty="0" smtClean="0"/>
              <a:t> micro/</a:t>
            </a:r>
            <a:r>
              <a:rPr lang="en-US" sz="1600" dirty="0" err="1" smtClean="0"/>
              <a:t>nanoDarcy</a:t>
            </a:r>
            <a:r>
              <a:rPr lang="en-US" sz="1600" dirty="0" smtClean="0"/>
              <a:t>-Permeability, secondary </a:t>
            </a:r>
          </a:p>
          <a:p>
            <a:pPr marL="0" lvl="1" indent="0">
              <a:spcBef>
                <a:spcPts val="600"/>
              </a:spcBef>
              <a:buClr>
                <a:srgbClr val="003EA3"/>
              </a:buClr>
              <a:buSzPct val="140000"/>
              <a:buFont typeface="Arial" pitchFamily="34" charset="0"/>
              <a:buChar char="•"/>
              <a:defRPr/>
            </a:pPr>
            <a:r>
              <a:rPr lang="en-US" sz="2000" dirty="0" smtClean="0"/>
              <a:t> </a:t>
            </a:r>
            <a:r>
              <a:rPr lang="en-US" sz="2000" b="1" dirty="0" smtClean="0"/>
              <a:t>Gas</a:t>
            </a:r>
            <a:r>
              <a:rPr lang="en-US" sz="2000" dirty="0" smtClean="0"/>
              <a:t> </a:t>
            </a:r>
            <a:r>
              <a:rPr lang="en-US" sz="2000" b="1" dirty="0" smtClean="0">
                <a:solidFill>
                  <a:schemeClr val="tx1"/>
                </a:solidFill>
              </a:rPr>
              <a:t>stored</a:t>
            </a:r>
            <a:r>
              <a:rPr lang="en-US" sz="2000" dirty="0" smtClean="0"/>
              <a:t> in </a:t>
            </a:r>
            <a:r>
              <a:rPr lang="en-US" sz="2000" b="1" dirty="0" smtClean="0"/>
              <a:t>three</a:t>
            </a:r>
            <a:r>
              <a:rPr lang="en-US" sz="2000" dirty="0" smtClean="0"/>
              <a:t> ways:</a:t>
            </a:r>
          </a:p>
          <a:p>
            <a:pPr marL="334963" indent="-334963">
              <a:spcBef>
                <a:spcPts val="0"/>
              </a:spcBef>
              <a:buClr>
                <a:srgbClr val="FF0000"/>
              </a:buClr>
              <a:buSzPct val="100000"/>
              <a:buFont typeface="+mj-lt"/>
              <a:buAutoNum type="arabicPeriod"/>
            </a:pPr>
            <a:r>
              <a:rPr lang="en-US" sz="2000" b="1" dirty="0" smtClean="0">
                <a:solidFill>
                  <a:srgbClr val="FF0000"/>
                </a:solidFill>
              </a:rPr>
              <a:t>Free Gas  </a:t>
            </a:r>
            <a:endParaRPr lang="en-US" sz="1800" b="1" dirty="0" smtClean="0">
              <a:solidFill>
                <a:srgbClr val="FF0000"/>
              </a:solidFill>
            </a:endParaRPr>
          </a:p>
          <a:p>
            <a:pPr marL="182880" indent="-334963">
              <a:spcBef>
                <a:spcPts val="0"/>
              </a:spcBef>
              <a:buClr>
                <a:srgbClr val="FF0000"/>
              </a:buClr>
              <a:buSzPct val="100000"/>
              <a:buNone/>
              <a:tabLst>
                <a:tab pos="334963" algn="l"/>
              </a:tabLst>
            </a:pPr>
            <a:r>
              <a:rPr lang="en-US" sz="1800" b="1" dirty="0" smtClean="0">
                <a:solidFill>
                  <a:srgbClr val="FF0000"/>
                </a:solidFill>
              </a:rPr>
              <a:t>	   </a:t>
            </a:r>
            <a:r>
              <a:rPr lang="en-US" sz="1800" b="1" dirty="0" smtClean="0">
                <a:solidFill>
                  <a:schemeClr val="tx1"/>
                </a:solidFill>
              </a:rPr>
              <a:t>a.  </a:t>
            </a:r>
            <a:r>
              <a:rPr lang="en-US" sz="1800" dirty="0" smtClean="0">
                <a:solidFill>
                  <a:schemeClr val="tx1"/>
                </a:solidFill>
              </a:rPr>
              <a:t>In Rock Matrix Porosity</a:t>
            </a:r>
          </a:p>
          <a:p>
            <a:pPr marL="365760" indent="-334963">
              <a:spcBef>
                <a:spcPts val="0"/>
              </a:spcBef>
              <a:buClr>
                <a:srgbClr val="FF0000"/>
              </a:buClr>
              <a:buSzPct val="100000"/>
              <a:buNone/>
            </a:pPr>
            <a:r>
              <a:rPr lang="en-US" sz="2000" b="1" dirty="0" smtClean="0">
                <a:solidFill>
                  <a:schemeClr val="tx1"/>
                </a:solidFill>
              </a:rPr>
              <a:t>	</a:t>
            </a:r>
            <a:r>
              <a:rPr lang="en-US" sz="1800" b="1" dirty="0" smtClean="0">
                <a:solidFill>
                  <a:schemeClr val="tx1"/>
                </a:solidFill>
              </a:rPr>
              <a:t>b.  </a:t>
            </a:r>
            <a:r>
              <a:rPr lang="en-US" sz="1800" dirty="0" smtClean="0">
                <a:solidFill>
                  <a:schemeClr val="tx1"/>
                </a:solidFill>
              </a:rPr>
              <a:t>In Natural Fractures</a:t>
            </a:r>
          </a:p>
          <a:p>
            <a:pPr marL="342900" indent="-342900">
              <a:spcBef>
                <a:spcPts val="600"/>
              </a:spcBef>
              <a:buClr>
                <a:schemeClr val="accent2">
                  <a:lumMod val="50000"/>
                </a:schemeClr>
              </a:buClr>
              <a:buSzPct val="100000"/>
              <a:buFont typeface="+mj-lt"/>
              <a:buAutoNum type="arabicPeriod" startAt="2"/>
            </a:pPr>
            <a:r>
              <a:rPr lang="en-US" sz="2000" b="1" dirty="0" err="1" smtClean="0">
                <a:solidFill>
                  <a:schemeClr val="accent2">
                    <a:lumMod val="50000"/>
                  </a:schemeClr>
                </a:solidFill>
              </a:rPr>
              <a:t>Sorbed</a:t>
            </a:r>
            <a:r>
              <a:rPr lang="en-US" sz="2000" b="1" dirty="0" smtClean="0">
                <a:solidFill>
                  <a:schemeClr val="accent2">
                    <a:lumMod val="50000"/>
                  </a:schemeClr>
                </a:solidFill>
              </a:rPr>
              <a:t> Gas</a:t>
            </a:r>
          </a:p>
          <a:p>
            <a:pPr marL="334963" indent="-334963">
              <a:spcBef>
                <a:spcPts val="0"/>
              </a:spcBef>
              <a:buClr>
                <a:srgbClr val="FF0000"/>
              </a:buClr>
              <a:buSzPct val="100000"/>
              <a:buNone/>
            </a:pPr>
            <a:r>
              <a:rPr lang="en-US" sz="2000" b="1" dirty="0" smtClean="0">
                <a:solidFill>
                  <a:srgbClr val="FF0000"/>
                </a:solidFill>
              </a:rPr>
              <a:t>	</a:t>
            </a:r>
            <a:r>
              <a:rPr lang="en-US" sz="1800" b="1" dirty="0" smtClean="0">
                <a:solidFill>
                  <a:schemeClr val="tx1"/>
                </a:solidFill>
              </a:rPr>
              <a:t>a.  </a:t>
            </a:r>
            <a:r>
              <a:rPr lang="en-US" sz="1800" dirty="0" smtClean="0">
                <a:solidFill>
                  <a:schemeClr val="tx1"/>
                </a:solidFill>
              </a:rPr>
              <a:t>Adsorbed on organic and mineral surfaces w/in Nat Fractures</a:t>
            </a:r>
          </a:p>
          <a:p>
            <a:pPr marL="334963" indent="-334963">
              <a:spcBef>
                <a:spcPts val="0"/>
              </a:spcBef>
              <a:buClr>
                <a:srgbClr val="FF0000"/>
              </a:buClr>
              <a:buSzPct val="100000"/>
              <a:buNone/>
            </a:pPr>
            <a:r>
              <a:rPr lang="en-US" sz="1800" b="1" dirty="0" smtClean="0">
                <a:solidFill>
                  <a:schemeClr val="tx1"/>
                </a:solidFill>
              </a:rPr>
              <a:t>	b.  </a:t>
            </a:r>
            <a:r>
              <a:rPr lang="en-US" sz="1800" dirty="0" smtClean="0">
                <a:solidFill>
                  <a:schemeClr val="tx1"/>
                </a:solidFill>
              </a:rPr>
              <a:t>Absorbed on organic and mineral surfaces w/in Matrix</a:t>
            </a:r>
          </a:p>
          <a:p>
            <a:pPr marL="334963" indent="-334963">
              <a:spcBef>
                <a:spcPts val="600"/>
              </a:spcBef>
              <a:buClr>
                <a:srgbClr val="00B050"/>
              </a:buClr>
              <a:buSzPct val="100000"/>
              <a:buFont typeface="+mj-lt"/>
              <a:buAutoNum type="arabicPeriod" startAt="3"/>
            </a:pPr>
            <a:r>
              <a:rPr lang="en-US" sz="2000" b="1" dirty="0" smtClean="0">
                <a:solidFill>
                  <a:srgbClr val="00B050"/>
                </a:solidFill>
              </a:rPr>
              <a:t>Dissolved </a:t>
            </a:r>
            <a:r>
              <a:rPr lang="en-US" sz="2000" dirty="0" smtClean="0">
                <a:solidFill>
                  <a:schemeClr val="tx1"/>
                </a:solidFill>
              </a:rPr>
              <a:t>- In HC liquids present in bitumen</a:t>
            </a:r>
          </a:p>
          <a:p>
            <a:pPr marL="334963" indent="-334963">
              <a:spcBef>
                <a:spcPts val="0"/>
              </a:spcBef>
              <a:buClr>
                <a:srgbClr val="00B050"/>
              </a:buClr>
              <a:buSzPct val="100000"/>
              <a:buNone/>
            </a:pPr>
            <a:r>
              <a:rPr lang="en-US" sz="1800" b="1" dirty="0" smtClean="0">
                <a:solidFill>
                  <a:schemeClr val="tx1"/>
                </a:solidFill>
              </a:rPr>
              <a:t>      Total Gas = </a:t>
            </a:r>
            <a:r>
              <a:rPr lang="en-US" sz="1800" b="1" dirty="0" smtClean="0">
                <a:solidFill>
                  <a:srgbClr val="FF0000"/>
                </a:solidFill>
              </a:rPr>
              <a:t>Free</a:t>
            </a:r>
            <a:r>
              <a:rPr lang="en-US" sz="1800" b="1" dirty="0" smtClean="0">
                <a:solidFill>
                  <a:schemeClr val="tx1"/>
                </a:solidFill>
              </a:rPr>
              <a:t> + </a:t>
            </a:r>
            <a:r>
              <a:rPr lang="en-US" sz="1800" b="1" dirty="0" err="1" smtClean="0">
                <a:solidFill>
                  <a:schemeClr val="accent2">
                    <a:lumMod val="50000"/>
                  </a:schemeClr>
                </a:solidFill>
              </a:rPr>
              <a:t>Sorbed</a:t>
            </a:r>
            <a:r>
              <a:rPr lang="en-US" sz="1800" b="1" dirty="0" smtClean="0">
                <a:solidFill>
                  <a:schemeClr val="tx1"/>
                </a:solidFill>
              </a:rPr>
              <a:t> + </a:t>
            </a:r>
            <a:r>
              <a:rPr lang="en-US" sz="1800" b="1" dirty="0" smtClean="0">
                <a:solidFill>
                  <a:srgbClr val="00B050"/>
                </a:solidFill>
              </a:rPr>
              <a:t>Dissolved</a:t>
            </a:r>
            <a:endParaRPr lang="en-US" sz="1800" b="1" dirty="0">
              <a:solidFill>
                <a:srgbClr val="00B05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 calcmode="lin" valueType="num">
                                      <p:cBhvr additive="base">
                                        <p:cTn id="3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12" end="1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038"/>
            <a:ext cx="8229600" cy="1143000"/>
          </a:xfrm>
        </p:spPr>
        <p:txBody>
          <a:bodyPr>
            <a:normAutofit/>
          </a:bodyPr>
          <a:lstStyle/>
          <a:p>
            <a:r>
              <a:rPr lang="en-US" sz="3200" dirty="0" smtClean="0">
                <a:solidFill>
                  <a:srgbClr val="FFFFFF"/>
                </a:solidFill>
                <a:latin typeface="Arial"/>
                <a:cs typeface="Arial"/>
              </a:rPr>
              <a:t>Thermal Maturity – </a:t>
            </a:r>
            <a:r>
              <a:rPr lang="en-US" sz="3200" dirty="0" err="1" smtClean="0">
                <a:solidFill>
                  <a:srgbClr val="FFFFFF"/>
                </a:solidFill>
                <a:latin typeface="Arial"/>
                <a:cs typeface="Arial"/>
              </a:rPr>
              <a:t>Vitrinite</a:t>
            </a:r>
            <a:r>
              <a:rPr lang="en-US" sz="3200" dirty="0" smtClean="0">
                <a:solidFill>
                  <a:srgbClr val="FFFFFF"/>
                </a:solidFill>
                <a:latin typeface="Arial"/>
                <a:cs typeface="Arial"/>
              </a:rPr>
              <a:t> Reflectance</a:t>
            </a:r>
            <a:endParaRPr lang="en-US" sz="3200" dirty="0">
              <a:solidFill>
                <a:srgbClr val="FFFFFF"/>
              </a:solidFill>
              <a:latin typeface="Arial"/>
              <a:cs typeface="Arial"/>
            </a:endParaRPr>
          </a:p>
        </p:txBody>
      </p:sp>
      <p:sp>
        <p:nvSpPr>
          <p:cNvPr id="4" name="Footer Placeholder 3"/>
          <p:cNvSpPr>
            <a:spLocks noGrp="1"/>
          </p:cNvSpPr>
          <p:nvPr>
            <p:ph type="ftr" sz="quarter" idx="10"/>
          </p:nvPr>
        </p:nvSpPr>
        <p:spPr/>
        <p:txBody>
          <a:bodyPr/>
          <a:lstStyle/>
          <a:p>
            <a:r>
              <a:rPr lang="en-US" smtClean="0"/>
              <a:t>© 2010 Baker Hughes Incorporated. All Rights Reserved. </a:t>
            </a:r>
            <a:endParaRPr lang="en-US"/>
          </a:p>
        </p:txBody>
      </p:sp>
      <p:sp>
        <p:nvSpPr>
          <p:cNvPr id="5" name="Slide Number Placeholder 4"/>
          <p:cNvSpPr>
            <a:spLocks noGrp="1"/>
          </p:cNvSpPr>
          <p:nvPr>
            <p:ph type="sldNum" sz="quarter" idx="11"/>
          </p:nvPr>
        </p:nvSpPr>
        <p:spPr/>
        <p:txBody>
          <a:bodyPr/>
          <a:lstStyle/>
          <a:p>
            <a:fld id="{1E370FCD-887D-4F9A-991E-82A8E15C0A1B}" type="slidenum">
              <a:rPr lang="en-US" smtClean="0"/>
              <a:pPr/>
              <a:t>71</a:t>
            </a:fld>
            <a:endParaRPr lang="en-US"/>
          </a:p>
        </p:txBody>
      </p:sp>
      <p:pic>
        <p:nvPicPr>
          <p:cNvPr id="7170" name="Picture 2"/>
          <p:cNvPicPr>
            <a:picLocks noGrp="1" noChangeAspect="1" noChangeArrowheads="1"/>
          </p:cNvPicPr>
          <p:nvPr>
            <p:ph idx="1"/>
          </p:nvPr>
        </p:nvPicPr>
        <p:blipFill>
          <a:blip r:embed="rId3"/>
          <a:srcRect l="35012" t="17100" r="36053" b="12981"/>
          <a:stretch>
            <a:fillRect/>
          </a:stretch>
        </p:blipFill>
        <p:spPr bwMode="auto">
          <a:xfrm>
            <a:off x="333375" y="1286637"/>
            <a:ext cx="3952875" cy="5233607"/>
          </a:xfrm>
          <a:prstGeom prst="rect">
            <a:avLst/>
          </a:prstGeom>
          <a:noFill/>
          <a:ln w="9525">
            <a:noFill/>
            <a:miter lim="800000"/>
            <a:headEnd/>
            <a:tailEnd/>
          </a:ln>
        </p:spPr>
      </p:pic>
      <p:sp>
        <p:nvSpPr>
          <p:cNvPr id="7" name="TextBox 6"/>
          <p:cNvSpPr txBox="1"/>
          <p:nvPr/>
        </p:nvSpPr>
        <p:spPr>
          <a:xfrm>
            <a:off x="4410075" y="1266825"/>
            <a:ext cx="4733925" cy="4401205"/>
          </a:xfrm>
          <a:prstGeom prst="rect">
            <a:avLst/>
          </a:prstGeom>
          <a:noFill/>
        </p:spPr>
        <p:txBody>
          <a:bodyPr wrap="square" rtlCol="0">
            <a:spAutoFit/>
          </a:bodyPr>
          <a:lstStyle/>
          <a:p>
            <a:pPr marL="114300" indent="-114300">
              <a:buFont typeface="Arial" pitchFamily="34" charset="0"/>
              <a:buChar char="•"/>
            </a:pPr>
            <a:r>
              <a:rPr lang="en-US" b="1" dirty="0" smtClean="0"/>
              <a:t>Thermal Maturity </a:t>
            </a:r>
            <a:r>
              <a:rPr lang="en-US" dirty="0" smtClean="0"/>
              <a:t>measures the degree to which a formation has been exposed to </a:t>
            </a:r>
            <a:r>
              <a:rPr lang="en-US" b="1" dirty="0" smtClean="0"/>
              <a:t>high heat</a:t>
            </a:r>
            <a:r>
              <a:rPr lang="en-US" dirty="0" smtClean="0"/>
              <a:t> needed to breakdown organic matter into hydrocarbons</a:t>
            </a:r>
          </a:p>
          <a:p>
            <a:pPr marL="114300" indent="-114300"/>
            <a:endParaRPr lang="en-US" sz="800" dirty="0" smtClean="0"/>
          </a:p>
          <a:p>
            <a:pPr marL="114300" indent="-114300">
              <a:buFont typeface="Arial" pitchFamily="34" charset="0"/>
              <a:buChar char="•"/>
            </a:pPr>
            <a:r>
              <a:rPr lang="en-US" b="1" dirty="0" smtClean="0"/>
              <a:t>R</a:t>
            </a:r>
            <a:r>
              <a:rPr lang="en-US" b="1" baseline="-25000" dirty="0" smtClean="0"/>
              <a:t>o </a:t>
            </a:r>
            <a:r>
              <a:rPr lang="en-US" b="1" dirty="0" smtClean="0"/>
              <a:t>% </a:t>
            </a:r>
            <a:r>
              <a:rPr lang="en-US" dirty="0" smtClean="0"/>
              <a:t>(</a:t>
            </a:r>
            <a:r>
              <a:rPr lang="en-US" b="1" dirty="0" err="1" smtClean="0"/>
              <a:t>Vitrinite</a:t>
            </a:r>
            <a:r>
              <a:rPr lang="en-US" b="1" dirty="0" smtClean="0"/>
              <a:t> Reflectance </a:t>
            </a:r>
            <a:r>
              <a:rPr lang="en-US" dirty="0" smtClean="0"/>
              <a:t>of certain type of minerals) is used as an indication of Thermal Maturity </a:t>
            </a:r>
          </a:p>
          <a:p>
            <a:pPr marL="114300" indent="-114300"/>
            <a:endParaRPr lang="en-US" sz="500" dirty="0" smtClean="0"/>
          </a:p>
          <a:p>
            <a:pPr marL="114300" indent="-114300"/>
            <a:r>
              <a:rPr lang="en-US" b="1" dirty="0" smtClean="0"/>
              <a:t>	   Dry Gas – R</a:t>
            </a:r>
            <a:r>
              <a:rPr lang="en-US" b="1" baseline="-25000" dirty="0" smtClean="0"/>
              <a:t>o </a:t>
            </a:r>
            <a:r>
              <a:rPr lang="en-US" b="1" dirty="0" smtClean="0"/>
              <a:t>&gt; 1.0  </a:t>
            </a:r>
            <a:r>
              <a:rPr lang="en-US" dirty="0" smtClean="0"/>
              <a:t>(470 °C)</a:t>
            </a:r>
            <a:endParaRPr lang="en-US" b="1" dirty="0" smtClean="0"/>
          </a:p>
          <a:p>
            <a:pPr marL="114300" indent="-114300"/>
            <a:r>
              <a:rPr lang="en-US" b="1" dirty="0" smtClean="0"/>
              <a:t>	   Wet Gas – R</a:t>
            </a:r>
            <a:r>
              <a:rPr lang="en-US" b="1" baseline="-25000" dirty="0" smtClean="0"/>
              <a:t>o </a:t>
            </a:r>
            <a:r>
              <a:rPr lang="en-US" b="1" dirty="0" smtClean="0"/>
              <a:t>= 0.5 – 1.0 </a:t>
            </a:r>
          </a:p>
          <a:p>
            <a:pPr marL="114300" indent="-114300"/>
            <a:r>
              <a:rPr lang="en-US" b="1" dirty="0" smtClean="0"/>
              <a:t>	   Oil – R</a:t>
            </a:r>
            <a:r>
              <a:rPr lang="en-US" b="1" baseline="-25000" dirty="0" smtClean="0"/>
              <a:t>o </a:t>
            </a:r>
            <a:r>
              <a:rPr lang="en-US" b="1" dirty="0" smtClean="0"/>
              <a:t>&lt; 0.5   </a:t>
            </a:r>
            <a:r>
              <a:rPr lang="en-US" dirty="0" smtClean="0"/>
              <a:t>(430 °C)</a:t>
            </a:r>
            <a:r>
              <a:rPr lang="en-US" b="1" baseline="-25000" dirty="0" smtClean="0"/>
              <a:t> </a:t>
            </a:r>
          </a:p>
          <a:p>
            <a:pPr marL="114300" indent="-114300"/>
            <a:endParaRPr lang="en-US" sz="800" b="1" baseline="-25000" dirty="0" smtClean="0"/>
          </a:p>
          <a:p>
            <a:pPr marL="114300" indent="-114300">
              <a:buFont typeface="Arial" pitchFamily="34" charset="0"/>
              <a:buChar char="•"/>
            </a:pPr>
            <a:r>
              <a:rPr lang="en-US" b="1" dirty="0" smtClean="0"/>
              <a:t>Higher Thermal Maturity </a:t>
            </a:r>
            <a:r>
              <a:rPr lang="en-US" dirty="0" smtClean="0"/>
              <a:t>leads to the presence of </a:t>
            </a:r>
            <a:r>
              <a:rPr lang="en-US" b="1" dirty="0" err="1" smtClean="0"/>
              <a:t>nanopores</a:t>
            </a:r>
            <a:r>
              <a:rPr lang="en-US" b="1" dirty="0" smtClean="0"/>
              <a:t>, </a:t>
            </a:r>
            <a:r>
              <a:rPr lang="en-US" dirty="0" smtClean="0"/>
              <a:t>which contribute to additional </a:t>
            </a:r>
            <a:r>
              <a:rPr lang="en-US" b="1" dirty="0" smtClean="0"/>
              <a:t>porosity</a:t>
            </a:r>
            <a:r>
              <a:rPr lang="en-US" dirty="0" smtClean="0"/>
              <a:t> in shale matrix</a:t>
            </a:r>
          </a:p>
          <a:p>
            <a:pPr>
              <a:buFont typeface="Arial" pitchFamily="34" charset="0"/>
              <a:buChar char="•"/>
            </a:pPr>
            <a:endParaRPr lang="en-US" dirty="0"/>
          </a:p>
        </p:txBody>
      </p:sp>
      <p:pic>
        <p:nvPicPr>
          <p:cNvPr id="8" name="Picture 2"/>
          <p:cNvPicPr>
            <a:picLocks noChangeAspect="1" noChangeArrowheads="1"/>
          </p:cNvPicPr>
          <p:nvPr/>
        </p:nvPicPr>
        <p:blipFill>
          <a:blip r:embed="rId4"/>
          <a:srcRect l="20000" t="25380" r="21094" b="11597"/>
          <a:stretch>
            <a:fillRect/>
          </a:stretch>
        </p:blipFill>
        <p:spPr bwMode="auto">
          <a:xfrm>
            <a:off x="4686860" y="5143500"/>
            <a:ext cx="2924736" cy="17145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 calcmode="lin" valueType="num">
                                      <p:cBhvr additive="base">
                                        <p:cTn id="7" dur="500" fill="hold"/>
                                        <p:tgtEl>
                                          <p:spTgt spid="7">
                                            <p:txEl>
                                              <p:pRg st="8" end="8"/>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
                                            <p:txEl>
                                              <p:pRg st="8" end="8"/>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fld id="{8264A068-FE57-994B-85FE-5387A043F6D2}" type="slidenum">
              <a:rPr lang="en-US" smtClean="0"/>
              <a:pPr/>
              <a:t>72</a:t>
            </a:fld>
            <a:endParaRPr lang="en-US" smtClean="0"/>
          </a:p>
        </p:txBody>
      </p:sp>
      <p:sp>
        <p:nvSpPr>
          <p:cNvPr id="54275" name="Rectangle 2"/>
          <p:cNvSpPr>
            <a:spLocks noGrp="1" noChangeArrowheads="1"/>
          </p:cNvSpPr>
          <p:nvPr>
            <p:ph type="title"/>
          </p:nvPr>
        </p:nvSpPr>
        <p:spPr>
          <a:xfrm>
            <a:off x="167216" y="141299"/>
            <a:ext cx="8904288" cy="549275"/>
          </a:xfrm>
        </p:spPr>
        <p:txBody>
          <a:bodyPr>
            <a:noAutofit/>
          </a:bodyPr>
          <a:lstStyle/>
          <a:p>
            <a:pPr eaLnBrk="1" hangingPunct="1"/>
            <a:r>
              <a:rPr lang="en-US" sz="3200" dirty="0" smtClean="0">
                <a:latin typeface="Arial"/>
                <a:cs typeface="Arial"/>
              </a:rPr>
              <a:t>Average Shale Properties – RO%</a:t>
            </a:r>
            <a:endParaRPr lang="en-US" sz="3200" dirty="0">
              <a:latin typeface="Arial"/>
              <a:cs typeface="Arial"/>
            </a:endParaRPr>
          </a:p>
        </p:txBody>
      </p:sp>
      <p:graphicFrame>
        <p:nvGraphicFramePr>
          <p:cNvPr id="485576" name="Group 200"/>
          <p:cNvGraphicFramePr>
            <a:graphicFrameLocks noGrp="1"/>
          </p:cNvGraphicFramePr>
          <p:nvPr>
            <p:ph type="tbl" idx="1"/>
          </p:nvPr>
        </p:nvGraphicFramePr>
        <p:xfrm>
          <a:off x="274638" y="1654175"/>
          <a:ext cx="8589962" cy="4200530"/>
        </p:xfrm>
        <a:graphic>
          <a:graphicData uri="http://schemas.openxmlformats.org/drawingml/2006/table">
            <a:tbl>
              <a:tblPr/>
              <a:tblGrid>
                <a:gridCol w="2249487"/>
                <a:gridCol w="1520825"/>
                <a:gridCol w="1724025"/>
                <a:gridCol w="1651000"/>
                <a:gridCol w="1444625"/>
              </a:tblGrid>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endParaRPr kumimoji="0" lang="en-US" sz="1600" b="1" i="0" u="none" strike="noStrike" cap="none" normalizeH="0" baseline="0">
                        <a:ln>
                          <a:noFill/>
                        </a:ln>
                        <a:solidFill>
                          <a:srgbClr val="323944"/>
                        </a:solidFill>
                        <a:effectLst/>
                        <a:latin typeface="Arial" charset="0"/>
                      </a:endParaRPr>
                    </a:p>
                  </a:txBody>
                  <a:tcP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BARNETT</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MARCELLUS</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EAGLE FORD</a:t>
                      </a:r>
                    </a:p>
                  </a:txBody>
                  <a:tcPr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hlink"/>
                          </a:solidFill>
                          <a:effectLst/>
                          <a:latin typeface="Verdana" charset="0"/>
                        </a:rPr>
                        <a:t>FLOYD</a:t>
                      </a:r>
                    </a:p>
                  </a:txBody>
                  <a:tcPr horzOverflow="overflow">
                    <a:lnL>
                      <a:noFill/>
                    </a:lnL>
                    <a:lnR cap="flat">
                      <a:noFill/>
                    </a:lnR>
                    <a:lnT cap="fla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Depth (ft)</a:t>
                      </a:r>
                    </a:p>
                  </a:txBody>
                  <a:tcPr anchor="ctr" horzOverflow="overflow">
                    <a:lnL cap="flat">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 – 9,000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9,500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 – 13,500</a:t>
                      </a:r>
                    </a:p>
                  </a:txBody>
                  <a:tcPr anchor="ctr" horzOverflow="overflow">
                    <a:lnL>
                      <a:noFill/>
                    </a:lnL>
                    <a:lnR>
                      <a:noFill/>
                    </a:lnR>
                    <a:lnT>
                      <a:noFill/>
                    </a:lnT>
                    <a:lnB>
                      <a:noFill/>
                    </a:lnB>
                    <a:lnTlToBr>
                      <a:noFill/>
                    </a:lnTlToBr>
                    <a:lnBlToTr>
                      <a:noFill/>
                    </a:lnBlToTr>
                    <a:solidFill>
                      <a:srgbClr val="F4F6F5"/>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13,000</a:t>
                      </a:r>
                    </a:p>
                  </a:txBody>
                  <a:tcPr anchor="ctr" horzOverflow="overflow">
                    <a:lnL>
                      <a:noFill/>
                    </a:lnL>
                    <a:lnR cap="flat">
                      <a:noFill/>
                    </a:lnR>
                    <a:lnT>
                      <a:noFill/>
                    </a:lnT>
                    <a:lnB>
                      <a:noFill/>
                    </a:lnB>
                    <a:lnTlToBr>
                      <a:noFill/>
                    </a:lnTlToBr>
                    <a:lnBlToTr>
                      <a:noFill/>
                    </a:lnBlToTr>
                    <a:solidFill>
                      <a:srgbClr val="F4F6F5"/>
                    </a:solid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TOC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7</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7</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RO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0.7 – 2.3</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4+</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0.5 – 1.7</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0.7 – 2+</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Porosity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 – 15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 – 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 – 12</a:t>
                      </a:r>
                    </a:p>
                  </a:txBody>
                  <a:tcPr anchor="ctr" horzOverflow="overflow">
                    <a:lnL>
                      <a:noFill/>
                    </a:lnL>
                    <a:lnR cap="flat">
                      <a:noFill/>
                    </a:lnR>
                    <a:lnT>
                      <a:noFill/>
                    </a:lnT>
                    <a:lnB>
                      <a:noFill/>
                    </a:lnB>
                    <a:lnTlToBr>
                      <a:noFill/>
                    </a:lnTlToBr>
                    <a:lnBlToTr>
                      <a:noFill/>
                    </a:lnBlToTr>
                    <a:no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Qtz + Calcite (%)</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50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40 – 60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80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30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Clay (%)</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20 – 40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30 – 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 – 35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dirty="0">
                          <a:ln>
                            <a:noFill/>
                          </a:ln>
                          <a:solidFill>
                            <a:schemeClr val="accent2"/>
                          </a:solidFill>
                          <a:effectLst/>
                          <a:latin typeface="Trebuchet MS" charset="0"/>
                        </a:rPr>
                        <a:t>45 – 65</a:t>
                      </a:r>
                    </a:p>
                  </a:txBody>
                  <a:tcPr anchor="ctr" horzOverflow="overflow">
                    <a:lnL>
                      <a:noFill/>
                    </a:lnL>
                    <a:lnR cap="flat">
                      <a:noFill/>
                    </a:lnR>
                    <a:lnT>
                      <a:noFill/>
                    </a:lnT>
                    <a:lnB>
                      <a:noFill/>
                    </a:lnB>
                    <a:lnTlToBr>
                      <a:noFill/>
                    </a:lnTlToBr>
                    <a:lnBlToTr>
                      <a:noFill/>
                    </a:lnBlToTr>
                    <a:noFill/>
                  </a:tcPr>
                </a:tc>
              </a:tr>
              <a:tr h="417513">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Areal Extent (mi</a:t>
                      </a:r>
                      <a:r>
                        <a:rPr kumimoji="0" lang="en-US" sz="1600" b="1" i="0" u="none" strike="noStrike" cap="none" normalizeH="0" baseline="30000">
                          <a:ln>
                            <a:noFill/>
                          </a:ln>
                          <a:solidFill>
                            <a:srgbClr val="323944"/>
                          </a:solidFill>
                          <a:effectLst/>
                          <a:latin typeface="Arial" charset="0"/>
                        </a:rPr>
                        <a:t>2</a:t>
                      </a:r>
                      <a:r>
                        <a:rPr kumimoji="0" lang="en-US" sz="1600" b="1" i="0" u="none" strike="noStrike" cap="none" normalizeH="0" baseline="0">
                          <a:ln>
                            <a:noFill/>
                          </a:ln>
                          <a:solidFill>
                            <a:srgbClr val="323944"/>
                          </a:solidFill>
                          <a:effectLst/>
                          <a:latin typeface="Arial" charset="0"/>
                        </a:rPr>
                        <a:t>)</a:t>
                      </a:r>
                    </a:p>
                  </a:txBody>
                  <a:tcPr anchor="ctr" horzOverflow="overflow">
                    <a:lnL cap="flat">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22,000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15,000</a:t>
                      </a:r>
                    </a:p>
                  </a:txBody>
                  <a:tcPr anchor="ctr" horzOverflow="overflow">
                    <a:lnL>
                      <a:noFill/>
                    </a:lnL>
                    <a:lnR>
                      <a:noFill/>
                    </a:lnR>
                    <a:lnT>
                      <a:noFill/>
                    </a:lnT>
                    <a:lnB>
                      <a:noFill/>
                    </a:lnB>
                    <a:lnTlToBr>
                      <a:noFill/>
                    </a:lnTlToBr>
                    <a:lnBlToTr>
                      <a:noFill/>
                    </a:lnBlToTr>
                    <a:solidFill>
                      <a:srgbClr val="EDEFEE"/>
                    </a:solid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6,000</a:t>
                      </a:r>
                    </a:p>
                  </a:txBody>
                  <a:tcPr anchor="ctr" horzOverflow="overflow">
                    <a:lnL>
                      <a:noFill/>
                    </a:lnL>
                    <a:lnR cap="flat">
                      <a:noFill/>
                    </a:lnR>
                    <a:lnT>
                      <a:noFill/>
                    </a:lnT>
                    <a:lnB>
                      <a:noFill/>
                    </a:lnB>
                    <a:lnTlToBr>
                      <a:noFill/>
                    </a:lnTlToBr>
                    <a:lnBlToTr>
                      <a:noFill/>
                    </a:lnBlToTr>
                    <a:solidFill>
                      <a:srgbClr val="EDEFEE"/>
                    </a:solidFill>
                  </a:tcPr>
                </a:tc>
              </a:tr>
              <a:tr h="420688">
                <a:tc>
                  <a:txBody>
                    <a:bodyPr/>
                    <a:lstStyle/>
                    <a:p>
                      <a:pPr marL="0" marR="0" lvl="0" indent="0" algn="l"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rgbClr val="323944"/>
                          </a:solidFill>
                          <a:effectLst/>
                          <a:latin typeface="Arial" charset="0"/>
                        </a:rPr>
                        <a:t>Resource Size (Tcf)</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25 – 250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50 – 500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10 – 100</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600" b="1" i="0" u="none" strike="noStrike" cap="none" normalizeH="0" baseline="0">
                          <a:ln>
                            <a:noFill/>
                          </a:ln>
                          <a:solidFill>
                            <a:schemeClr val="accent2"/>
                          </a:solidFill>
                          <a:effectLst/>
                          <a:latin typeface="Trebuchet MS" charset="0"/>
                        </a:rPr>
                        <a:t>&lt;&lt;1</a:t>
                      </a:r>
                    </a:p>
                  </a:txBody>
                  <a:tcPr anchor="ctr" horzOverflow="overflow">
                    <a:lnL>
                      <a:noFill/>
                    </a:lnL>
                    <a:lnR cap="flat">
                      <a:noFill/>
                    </a:lnR>
                    <a:lnT>
                      <a:noFill/>
                    </a:lnT>
                    <a:lnB>
                      <a:noFill/>
                    </a:lnB>
                    <a:lnTlToBr>
                      <a:noFill/>
                    </a:lnTlToBr>
                    <a:lnBlToTr>
                      <a:noFill/>
                    </a:lnBlToTr>
                    <a:noFill/>
                  </a:tcPr>
                </a:tc>
              </a:tr>
              <a:tr h="420688">
                <a:tc gridSpan="5">
                  <a:txBody>
                    <a:bodyPr/>
                    <a:lstStyle/>
                    <a:p>
                      <a:pPr marL="0" marR="0" lvl="0" indent="0" algn="ctr" defTabSz="914400" rtl="0" eaLnBrk="1" fontAlgn="base" latinLnBrk="0" hangingPunct="1">
                        <a:lnSpc>
                          <a:spcPct val="95000"/>
                        </a:lnSpc>
                        <a:spcBef>
                          <a:spcPct val="50000"/>
                        </a:spcBef>
                        <a:spcAft>
                          <a:spcPct val="0"/>
                        </a:spcAft>
                        <a:buClr>
                          <a:schemeClr val="accent2"/>
                        </a:buClr>
                        <a:buSzTx/>
                        <a:buFont typeface="Wingdings" charset="2"/>
                        <a:buNone/>
                        <a:tabLst/>
                      </a:pPr>
                      <a:r>
                        <a:rPr kumimoji="0" lang="en-US" sz="1900" b="1" i="1" u="none" strike="noStrike" cap="none" normalizeH="0" baseline="0" dirty="0">
                          <a:ln>
                            <a:noFill/>
                          </a:ln>
                          <a:solidFill>
                            <a:schemeClr val="bg1"/>
                          </a:solidFill>
                          <a:effectLst/>
                          <a:latin typeface="Trebuchet MS" charset="0"/>
                        </a:rPr>
                        <a:t>Subtle variations can mean large variations in economics</a:t>
                      </a:r>
                      <a:r>
                        <a:rPr kumimoji="0" lang="en-US" sz="1700" b="1" i="1" u="none" strike="noStrike" cap="none" normalizeH="0" baseline="0" dirty="0">
                          <a:ln>
                            <a:noFill/>
                          </a:ln>
                          <a:solidFill>
                            <a:schemeClr val="bg1"/>
                          </a:solidFill>
                          <a:effectLst/>
                          <a:latin typeface="Trebuchet MS" charset="0"/>
                        </a:rPr>
                        <a:t> </a:t>
                      </a:r>
                    </a:p>
                  </a:txBody>
                  <a:tcPr anchor="ctr" horzOverflow="overflow">
                    <a:lnL cap="flat">
                      <a:noFill/>
                    </a:lnL>
                    <a:lnR cap="flat">
                      <a:noFill/>
                    </a:lnR>
                    <a:lnT>
                      <a:noFill/>
                    </a:lnT>
                    <a:lnB cap="flat">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grpSp>
        <p:nvGrpSpPr>
          <p:cNvPr id="2"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9" name="Rectangle 8"/>
          <p:cNvSpPr/>
          <p:nvPr/>
        </p:nvSpPr>
        <p:spPr>
          <a:xfrm>
            <a:off x="-643467" y="5367867"/>
            <a:ext cx="10143067" cy="4868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29100" y="2857500"/>
            <a:ext cx="3111500" cy="571500"/>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73</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2800" kern="0" dirty="0" smtClean="0">
                <a:latin typeface="Arial" charset="0"/>
                <a:ea typeface="ＭＳ Ｐゴシック" charset="-128"/>
                <a:cs typeface="ＭＳ Ｐゴシック" charset="-128"/>
              </a:rPr>
              <a:t>Physical and Chemical Properties of </a:t>
            </a:r>
          </a:p>
          <a:p>
            <a:pPr lvl="0" algn="ctr" defTabSz="914400" eaLnBrk="0" fontAlgn="base" hangingPunct="0">
              <a:spcBef>
                <a:spcPct val="0"/>
              </a:spcBef>
              <a:spcAft>
                <a:spcPct val="0"/>
              </a:spcAft>
            </a:pPr>
            <a:r>
              <a:rPr lang="en-US" sz="2800" kern="0" dirty="0" smtClean="0">
                <a:latin typeface="Arial" charset="0"/>
                <a:ea typeface="ＭＳ Ｐゴシック" charset="-128"/>
                <a:cs typeface="ＭＳ Ｐゴシック" charset="-128"/>
              </a:rPr>
              <a:t>Organic Rich </a:t>
            </a:r>
            <a:r>
              <a:rPr lang="en-US" sz="2800" kern="0" dirty="0" err="1" smtClean="0">
                <a:latin typeface="Arial" charset="0"/>
                <a:ea typeface="ＭＳ Ｐゴシック" charset="-128"/>
                <a:cs typeface="ＭＳ Ｐゴシック" charset="-128"/>
              </a:rPr>
              <a:t>Shales</a:t>
            </a:r>
            <a:endParaRPr kumimoji="0" lang="en-US" sz="28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0" name="Rectangle 3"/>
          <p:cNvSpPr>
            <a:spLocks noChangeArrowheads="1"/>
          </p:cNvSpPr>
          <p:nvPr/>
        </p:nvSpPr>
        <p:spPr bwMode="auto">
          <a:xfrm>
            <a:off x="-50280" y="2009752"/>
            <a:ext cx="3624738" cy="3733800"/>
          </a:xfrm>
          <a:prstGeom prst="rect">
            <a:avLst/>
          </a:prstGeom>
          <a:noFill/>
          <a:ln w="9525">
            <a:noFill/>
            <a:miter lim="800000"/>
            <a:headEnd/>
            <a:tailEnd/>
          </a:ln>
        </p:spPr>
        <p:txBody>
          <a:bodyPr>
            <a:prstTxWarp prst="textNoShape">
              <a:avLst/>
            </a:prstTxWarp>
          </a:bodyPr>
          <a:lstStyle/>
          <a:p>
            <a:pPr marL="342900" indent="-342900">
              <a:spcBef>
                <a:spcPct val="20000"/>
              </a:spcBef>
              <a:buClr>
                <a:srgbClr val="953735"/>
              </a:buClr>
            </a:pPr>
            <a:r>
              <a:rPr kumimoji="0" lang="en-US" altLang="ja-JP" sz="2600" dirty="0" smtClean="0">
                <a:latin typeface="Arial"/>
                <a:cs typeface="Arial"/>
              </a:rPr>
              <a:t>How Do the Properties of Shale Affect the Outcome </a:t>
            </a:r>
            <a:r>
              <a:rPr kumimoji="0" lang="en-US" altLang="ja-JP" sz="2600" dirty="0">
                <a:latin typeface="Arial"/>
                <a:cs typeface="Arial"/>
              </a:rPr>
              <a:t>of</a:t>
            </a:r>
            <a:r>
              <a:rPr kumimoji="0" lang="en-US" altLang="ja-JP" sz="2600" dirty="0" smtClean="0">
                <a:latin typeface="Arial"/>
                <a:cs typeface="Arial"/>
              </a:rPr>
              <a:t> Hydraulic Fracturing Stimulation?</a:t>
            </a:r>
          </a:p>
        </p:txBody>
      </p:sp>
      <p:sp>
        <p:nvSpPr>
          <p:cNvPr id="11" name="Text Box 23"/>
          <p:cNvSpPr txBox="1">
            <a:spLocks noChangeArrowheads="1"/>
          </p:cNvSpPr>
          <p:nvPr/>
        </p:nvSpPr>
        <p:spPr bwMode="auto">
          <a:xfrm>
            <a:off x="3581386" y="6378009"/>
            <a:ext cx="5440011" cy="400110"/>
          </a:xfrm>
          <a:prstGeom prst="rect">
            <a:avLst/>
          </a:prstGeom>
          <a:noFill/>
          <a:ln w="9525">
            <a:noFill/>
            <a:miter lim="800000"/>
            <a:headEnd/>
            <a:tailEnd/>
          </a:ln>
        </p:spPr>
        <p:txBody>
          <a:bodyPr wrap="none">
            <a:prstTxWarp prst="textNoShape">
              <a:avLst/>
            </a:prstTxWarp>
            <a:spAutoFit/>
          </a:bodyPr>
          <a:lstStyle/>
          <a:p>
            <a:r>
              <a:rPr lang="en-US" altLang="ja-JP" sz="2000" dirty="0">
                <a:latin typeface="Arial"/>
                <a:cs typeface="Arial"/>
              </a:rPr>
              <a:t>5 Wells, 40 Stages, 4050 </a:t>
            </a:r>
            <a:r>
              <a:rPr lang="en-US" altLang="ja-JP" sz="2000" dirty="0" err="1">
                <a:latin typeface="Arial"/>
                <a:cs typeface="Arial"/>
              </a:rPr>
              <a:t>Microseismic</a:t>
            </a:r>
            <a:r>
              <a:rPr lang="en-US" altLang="ja-JP" sz="2000" dirty="0">
                <a:latin typeface="Arial"/>
                <a:cs typeface="Arial"/>
              </a:rPr>
              <a:t> Events</a:t>
            </a:r>
          </a:p>
        </p:txBody>
      </p:sp>
      <p:pic>
        <p:nvPicPr>
          <p:cNvPr id="12" name="Picture 2"/>
          <p:cNvPicPr>
            <a:picLocks noChangeAspect="1" noChangeArrowheads="1"/>
          </p:cNvPicPr>
          <p:nvPr/>
        </p:nvPicPr>
        <p:blipFill>
          <a:blip r:embed="rId3"/>
          <a:srcRect/>
          <a:stretch>
            <a:fillRect/>
          </a:stretch>
        </p:blipFill>
        <p:spPr bwMode="auto">
          <a:xfrm>
            <a:off x="3468042" y="1165369"/>
            <a:ext cx="5617116" cy="509479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A00118E3-9F1E-4065-AC22-A331EAB1AF08}" type="slidenum">
              <a:rPr lang="en-US" smtClean="0"/>
              <a:pPr>
                <a:defRPr/>
              </a:pPr>
              <a:t>74</a:t>
            </a:fld>
            <a:endParaRPr lang="en-US"/>
          </a:p>
        </p:txBody>
      </p:sp>
      <p:grpSp>
        <p:nvGrpSpPr>
          <p:cNvPr id="2" name="Group 10"/>
          <p:cNvGrpSpPr>
            <a:grpSpLocks/>
          </p:cNvGrpSpPr>
          <p:nvPr/>
        </p:nvGrpSpPr>
        <p:grpSpPr bwMode="auto">
          <a:xfrm>
            <a:off x="0" y="838200"/>
            <a:ext cx="9144000" cy="136525"/>
            <a:chOff x="0" y="1180"/>
            <a:chExt cx="5760" cy="86"/>
          </a:xfrm>
        </p:grpSpPr>
        <p:sp>
          <p:nvSpPr>
            <p:cNvPr id="4"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5"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6"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
        <p:nvSpPr>
          <p:cNvPr id="8" name="Rectangle 2"/>
          <p:cNvSpPr txBox="1">
            <a:spLocks noChangeArrowheads="1"/>
          </p:cNvSpPr>
          <p:nvPr/>
        </p:nvSpPr>
        <p:spPr bwMode="auto">
          <a:xfrm>
            <a:off x="457200" y="-16785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defTabSz="914400" eaLnBrk="0" fontAlgn="base" hangingPunct="0">
              <a:spcBef>
                <a:spcPct val="0"/>
              </a:spcBef>
              <a:spcAft>
                <a:spcPct val="0"/>
              </a:spcAft>
            </a:pPr>
            <a:r>
              <a:rPr lang="en-US" sz="3200" kern="0" dirty="0" smtClean="0">
                <a:latin typeface="Arial" charset="0"/>
                <a:ea typeface="ＭＳ Ｐゴシック" charset="-128"/>
                <a:cs typeface="ＭＳ Ｐゴシック" charset="-128"/>
              </a:rPr>
              <a:t>Organic Rich </a:t>
            </a:r>
            <a:r>
              <a:rPr lang="en-US" sz="3200" kern="0" dirty="0" err="1" smtClean="0">
                <a:latin typeface="Arial" charset="0"/>
                <a:ea typeface="ＭＳ Ｐゴシック" charset="-128"/>
                <a:cs typeface="ＭＳ Ｐゴシック" charset="-128"/>
              </a:rPr>
              <a:t>Shales</a:t>
            </a:r>
            <a:endParaRPr kumimoji="0" lang="en-US" sz="3200" b="0" i="0" u="none" strike="noStrike" kern="0" cap="none" spc="0" normalizeH="0" baseline="0" noProof="0" dirty="0" smtClean="0">
              <a:ln>
                <a:noFill/>
              </a:ln>
              <a:solidFill>
                <a:srgbClr val="000000"/>
              </a:solidFill>
              <a:effectLst/>
              <a:uLnTx/>
              <a:uFillTx/>
              <a:latin typeface="Arial" charset="0"/>
              <a:ea typeface="ＭＳ Ｐゴシック" charset="-128"/>
              <a:cs typeface="ＭＳ Ｐゴシック" charset="-128"/>
            </a:endParaRPr>
          </a:p>
        </p:txBody>
      </p:sp>
      <p:sp>
        <p:nvSpPr>
          <p:cNvPr id="14" name="Rectangle 212"/>
          <p:cNvSpPr>
            <a:spLocks/>
          </p:cNvSpPr>
          <p:nvPr/>
        </p:nvSpPr>
        <p:spPr bwMode="auto">
          <a:xfrm>
            <a:off x="152400" y="4238625"/>
            <a:ext cx="6400799" cy="1828800"/>
          </a:xfrm>
          <a:prstGeom prst="rect">
            <a:avLst/>
          </a:prstGeom>
          <a:noFill/>
          <a:ln w="9525">
            <a:noFill/>
            <a:miter lim="800000"/>
            <a:headEnd/>
            <a:tailEnd/>
          </a:ln>
        </p:spPr>
        <p:txBody>
          <a:bodyPr>
            <a:prstTxWarp prst="textNoShape">
              <a:avLst/>
            </a:prstTxWarp>
          </a:bodyPr>
          <a:lstStyle/>
          <a:p>
            <a:pPr marL="342900" indent="-342900" eaLnBrk="0" hangingPunct="0">
              <a:spcBef>
                <a:spcPct val="20000"/>
              </a:spcBef>
              <a:buFont typeface="Arial" charset="0"/>
              <a:buChar char="•"/>
            </a:pPr>
            <a:r>
              <a:rPr lang="en-US" altLang="ja-JP" sz="2000" dirty="0">
                <a:latin typeface="Arial"/>
                <a:cs typeface="Arial"/>
              </a:rPr>
              <a:t>Bedding plane and sample cylinder axis</a:t>
            </a:r>
            <a:r>
              <a:rPr lang="en-US" altLang="ja-JP" sz="2000" dirty="0" smtClean="0">
                <a:latin typeface="Arial"/>
                <a:cs typeface="Arial"/>
              </a:rPr>
              <a:t> are either: 	</a:t>
            </a:r>
          </a:p>
          <a:p>
            <a:pPr marL="800100" lvl="1" indent="-342900" eaLnBrk="0" hangingPunct="0">
              <a:spcBef>
                <a:spcPct val="20000"/>
              </a:spcBef>
              <a:buFont typeface="Arial" charset="0"/>
              <a:buChar char="•"/>
            </a:pPr>
            <a:r>
              <a:rPr lang="en-US" altLang="ja-JP" sz="2000" dirty="0" smtClean="0">
                <a:latin typeface="Arial"/>
                <a:cs typeface="Arial"/>
              </a:rPr>
              <a:t>parallel </a:t>
            </a:r>
            <a:r>
              <a:rPr lang="en-US" altLang="ja-JP" sz="2000" dirty="0">
                <a:latin typeface="Arial"/>
                <a:cs typeface="Arial"/>
              </a:rPr>
              <a:t>(horizontal samples) or</a:t>
            </a:r>
            <a:r>
              <a:rPr lang="en-US" altLang="ja-JP" sz="2000" dirty="0" smtClean="0">
                <a:latin typeface="Arial"/>
                <a:cs typeface="Arial"/>
              </a:rPr>
              <a:t> </a:t>
            </a:r>
          </a:p>
          <a:p>
            <a:pPr marL="800100" lvl="1" indent="-342900" eaLnBrk="0" hangingPunct="0">
              <a:spcBef>
                <a:spcPct val="20000"/>
              </a:spcBef>
              <a:buFont typeface="Arial" charset="0"/>
              <a:buChar char="•"/>
            </a:pPr>
            <a:r>
              <a:rPr lang="en-US" altLang="ja-JP" sz="2000" dirty="0" smtClean="0">
                <a:latin typeface="Arial"/>
                <a:cs typeface="Arial"/>
              </a:rPr>
              <a:t>perpendicular </a:t>
            </a:r>
            <a:r>
              <a:rPr lang="en-US" altLang="ja-JP" sz="2000" dirty="0">
                <a:latin typeface="Arial"/>
                <a:cs typeface="Arial"/>
              </a:rPr>
              <a:t>(vertical samples)</a:t>
            </a:r>
          </a:p>
          <a:p>
            <a:pPr marL="342900" indent="-342900" eaLnBrk="0" hangingPunct="0">
              <a:spcBef>
                <a:spcPct val="20000"/>
              </a:spcBef>
              <a:buFont typeface="Arial" charset="0"/>
              <a:buChar char="•"/>
            </a:pPr>
            <a:r>
              <a:rPr lang="en-US" altLang="ja-JP" sz="2000" dirty="0">
                <a:latin typeface="Arial"/>
                <a:cs typeface="Arial"/>
              </a:rPr>
              <a:t>3-10 % porosity</a:t>
            </a:r>
          </a:p>
          <a:p>
            <a:pPr marL="342900" indent="-342900" eaLnBrk="0" hangingPunct="0">
              <a:spcBef>
                <a:spcPct val="20000"/>
              </a:spcBef>
              <a:buFont typeface="Arial" charset="0"/>
              <a:buChar char="•"/>
            </a:pPr>
            <a:r>
              <a:rPr lang="en-US" altLang="ja-JP" sz="2000" dirty="0">
                <a:latin typeface="Arial"/>
                <a:cs typeface="Arial"/>
              </a:rPr>
              <a:t>All room dry, room temperature </a:t>
            </a:r>
            <a:r>
              <a:rPr lang="en-US" altLang="ja-JP" sz="2000" dirty="0" smtClean="0">
                <a:latin typeface="Arial"/>
                <a:cs typeface="Arial"/>
              </a:rPr>
              <a:t>experiments</a:t>
            </a:r>
          </a:p>
          <a:p>
            <a:pPr marL="342900" indent="-342900" eaLnBrk="0" hangingPunct="0">
              <a:spcBef>
                <a:spcPct val="20000"/>
              </a:spcBef>
              <a:buFont typeface="Arial" charset="0"/>
              <a:buChar char="•"/>
            </a:pPr>
            <a:r>
              <a:rPr lang="en-US" altLang="ja-JP" sz="2000" dirty="0" smtClean="0">
                <a:latin typeface="Arial"/>
                <a:cs typeface="Arial"/>
              </a:rPr>
              <a:t>In-situ (and lab) effective stress between 15-30 </a:t>
            </a:r>
            <a:r>
              <a:rPr lang="en-US" altLang="ja-JP" sz="2000" dirty="0" err="1" smtClean="0">
                <a:latin typeface="Arial"/>
                <a:cs typeface="Arial"/>
              </a:rPr>
              <a:t>MPa</a:t>
            </a:r>
            <a:endParaRPr lang="en-US" altLang="ja-JP" sz="2000" dirty="0">
              <a:latin typeface="Arial"/>
              <a:cs typeface="Arial"/>
            </a:endParaRPr>
          </a:p>
        </p:txBody>
      </p:sp>
      <p:pic>
        <p:nvPicPr>
          <p:cNvPr id="15" name="Picture 4" descr="ChainRadialGauge2"/>
          <p:cNvPicPr>
            <a:picLocks noChangeArrowheads="1"/>
          </p:cNvPicPr>
          <p:nvPr/>
        </p:nvPicPr>
        <p:blipFill>
          <a:blip r:embed="rId3"/>
          <a:srcRect l="13841" r="12572"/>
          <a:stretch>
            <a:fillRect/>
          </a:stretch>
        </p:blipFill>
        <p:spPr bwMode="auto">
          <a:xfrm>
            <a:off x="6715125" y="1520908"/>
            <a:ext cx="2047875" cy="2590800"/>
          </a:xfrm>
          <a:prstGeom prst="rect">
            <a:avLst/>
          </a:prstGeom>
          <a:noFill/>
          <a:ln w="9525">
            <a:noFill/>
            <a:miter lim="800000"/>
            <a:headEnd/>
            <a:tailEnd/>
          </a:ln>
        </p:spPr>
      </p:pic>
      <p:pic>
        <p:nvPicPr>
          <p:cNvPr id="16" name="Picture 4" descr="22Ha_01"/>
          <p:cNvPicPr>
            <a:picLocks noChangeAspect="1" noChangeArrowheads="1"/>
          </p:cNvPicPr>
          <p:nvPr/>
        </p:nvPicPr>
        <p:blipFill>
          <a:blip r:embed="rId4"/>
          <a:srcRect l="14724"/>
          <a:stretch>
            <a:fillRect/>
          </a:stretch>
        </p:blipFill>
        <p:spPr bwMode="auto">
          <a:xfrm>
            <a:off x="7823200" y="4187825"/>
            <a:ext cx="1498600" cy="2343150"/>
          </a:xfrm>
          <a:prstGeom prst="rect">
            <a:avLst/>
          </a:prstGeom>
          <a:noFill/>
          <a:ln w="9525">
            <a:noFill/>
            <a:miter lim="800000"/>
            <a:headEnd/>
            <a:tailEnd/>
          </a:ln>
        </p:spPr>
      </p:pic>
      <p:graphicFrame>
        <p:nvGraphicFramePr>
          <p:cNvPr id="12" name="Group 231"/>
          <p:cNvGraphicFramePr>
            <a:graphicFrameLocks noGrp="1"/>
          </p:cNvGraphicFramePr>
          <p:nvPr/>
        </p:nvGraphicFramePr>
        <p:xfrm>
          <a:off x="417513" y="1495071"/>
          <a:ext cx="6048375" cy="2540354"/>
        </p:xfrm>
        <a:graphic>
          <a:graphicData uri="http://schemas.openxmlformats.org/drawingml/2006/table">
            <a:tbl>
              <a:tblPr/>
              <a:tblGrid>
                <a:gridCol w="1589087"/>
                <a:gridCol w="1143000"/>
                <a:gridCol w="1143000"/>
                <a:gridCol w="838200"/>
                <a:gridCol w="1335088"/>
              </a:tblGrid>
              <a:tr h="370236">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Sample group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Clay</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Carbonate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QFP</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chemeClr val="tx1"/>
                          </a:solidFill>
                          <a:effectLst/>
                          <a:latin typeface="Arial" charset="0"/>
                          <a:ea typeface="ＭＳ 明朝" charset="-128"/>
                          <a:cs typeface="Times New Roman" charset="0"/>
                        </a:rPr>
                        <a:t>TOC (wt%)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31315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Barnett-dark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29-43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0-6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48-59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4.1-5.8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Barnett-light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2-7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37-81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16-53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00FF"/>
                          </a:solidFill>
                          <a:effectLst/>
                          <a:latin typeface="Arial" charset="0"/>
                          <a:ea typeface="ＭＳ 明朝" charset="-128"/>
                          <a:cs typeface="Times New Roman" charset="0"/>
                        </a:rPr>
                        <a:t>0.4-1.3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28585">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Haynesville-dark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36-39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20-23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31-35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3.7-4.1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9">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Haynesville-light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20-22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49-53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23-24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CC0000"/>
                          </a:solidFill>
                          <a:effectLst/>
                          <a:latin typeface="Arial" charset="0"/>
                          <a:ea typeface="ＭＳ 明朝" charset="-128"/>
                          <a:cs typeface="Times New Roman" charset="0"/>
                        </a:rPr>
                        <a:t>1.7-1.8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61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Fort St. John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32-39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3-5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54-60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009900"/>
                          </a:solidFill>
                          <a:effectLst/>
                          <a:latin typeface="Arial" charset="0"/>
                          <a:ea typeface="ＭＳ 明朝" charset="-128"/>
                          <a:cs typeface="Times New Roman" charset="0"/>
                        </a:rPr>
                        <a:t>1.6-2.2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9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Eagle Ford-dark</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12-21</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46-54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22-29</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4.4-5.7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988">
                <a:tc>
                  <a:txBody>
                    <a:bodyPr/>
                    <a:lstStyle/>
                    <a:p>
                      <a:pPr marL="0" marR="0" lvl="0" indent="0" algn="l"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Eagle Ford-light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6-14</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63-78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a:ln>
                            <a:noFill/>
                          </a:ln>
                          <a:solidFill>
                            <a:srgbClr val="808000"/>
                          </a:solidFill>
                          <a:effectLst/>
                          <a:latin typeface="Arial" charset="0"/>
                          <a:ea typeface="ＭＳ 明朝" charset="-128"/>
                          <a:cs typeface="Times New Roman" charset="0"/>
                        </a:rPr>
                        <a:t>11-18</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
                          <a:srgbClr val="953735"/>
                        </a:buClr>
                        <a:buSzTx/>
                        <a:buFont typeface="Arial" charset="0"/>
                        <a:buNone/>
                        <a:tabLst/>
                      </a:pPr>
                      <a:r>
                        <a:rPr kumimoji="0" lang="en-US" altLang="ja-JP" sz="1400" b="0" i="0" u="none" strike="noStrike" cap="none" normalizeH="0" baseline="0" dirty="0">
                          <a:ln>
                            <a:noFill/>
                          </a:ln>
                          <a:solidFill>
                            <a:srgbClr val="808000"/>
                          </a:solidFill>
                          <a:effectLst/>
                          <a:latin typeface="Arial" charset="0"/>
                          <a:ea typeface="ＭＳ 明朝" charset="-128"/>
                          <a:cs typeface="Times New Roman" charset="0"/>
                        </a:rPr>
                        <a:t>1.9-2.5</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7" name="Picture 3" descr="18Va_01"/>
          <p:cNvPicPr>
            <a:picLocks noChangeAspect="1" noChangeArrowheads="1"/>
          </p:cNvPicPr>
          <p:nvPr/>
        </p:nvPicPr>
        <p:blipFill>
          <a:blip r:embed="rId5"/>
          <a:srcRect l="17678" r="14933"/>
          <a:stretch>
            <a:fillRect/>
          </a:stretch>
        </p:blipFill>
        <p:spPr bwMode="auto">
          <a:xfrm>
            <a:off x="6715125" y="4378325"/>
            <a:ext cx="1184275" cy="23431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0661" name="AutoShape 5"/>
          <p:cNvSpPr>
            <a:spLocks noGrp="1"/>
          </p:cNvSpPr>
          <p:nvPr>
            <p:ph type="title"/>
          </p:nvPr>
        </p:nvSpPr>
        <p:spPr bwMode="auto">
          <a:xfrm>
            <a:off x="457200" y="-93662"/>
            <a:ext cx="8229600" cy="1143000"/>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lstStyle/>
          <a:p>
            <a:r>
              <a:rPr lang="en-US" altLang="ja-JP" sz="3200" dirty="0">
                <a:latin typeface="Arial" charset="0"/>
                <a:ea typeface="ＭＳ Ｐゴシック" charset="-128"/>
                <a:cs typeface="ＭＳ Ｐゴシック" charset="-128"/>
              </a:rPr>
              <a:t>Deformational Properties of </a:t>
            </a:r>
            <a:r>
              <a:rPr lang="en-US" altLang="ja-JP" sz="3200" dirty="0" err="1" smtClean="0">
                <a:latin typeface="Arial" charset="0"/>
                <a:ea typeface="ＭＳ Ｐゴシック" charset="-128"/>
                <a:cs typeface="ＭＳ Ｐゴシック" charset="-128"/>
              </a:rPr>
              <a:t>Shales</a:t>
            </a:r>
            <a:endParaRPr lang="en-US" altLang="ja-JP" sz="3200" dirty="0">
              <a:latin typeface="Arial" charset="0"/>
              <a:ea typeface="ＭＳ Ｐゴシック" charset="-128"/>
              <a:cs typeface="ＭＳ Ｐゴシック" charset="-128"/>
            </a:endParaRPr>
          </a:p>
        </p:txBody>
      </p:sp>
      <p:grpSp>
        <p:nvGrpSpPr>
          <p:cNvPr id="2" name="Group 16"/>
          <p:cNvGrpSpPr>
            <a:grpSpLocks/>
          </p:cNvGrpSpPr>
          <p:nvPr/>
        </p:nvGrpSpPr>
        <p:grpSpPr bwMode="auto">
          <a:xfrm>
            <a:off x="152400" y="3922713"/>
            <a:ext cx="4724400" cy="2706687"/>
            <a:chOff x="288" y="1680"/>
            <a:chExt cx="2448" cy="1402"/>
          </a:xfrm>
        </p:grpSpPr>
        <p:grpSp>
          <p:nvGrpSpPr>
            <p:cNvPr id="3" name="Group 13"/>
            <p:cNvGrpSpPr>
              <a:grpSpLocks/>
            </p:cNvGrpSpPr>
            <p:nvPr/>
          </p:nvGrpSpPr>
          <p:grpSpPr bwMode="auto">
            <a:xfrm>
              <a:off x="288" y="1728"/>
              <a:ext cx="2244" cy="1354"/>
              <a:chOff x="300" y="1632"/>
              <a:chExt cx="2244" cy="1354"/>
            </a:xfrm>
          </p:grpSpPr>
          <p:pic>
            <p:nvPicPr>
              <p:cNvPr id="70664" name="Picture 6" descr="WS000052"/>
              <p:cNvPicPr>
                <a:picLocks noChangeAspect="1" noChangeArrowheads="1"/>
              </p:cNvPicPr>
              <p:nvPr/>
            </p:nvPicPr>
            <p:blipFill>
              <a:blip r:embed="rId2"/>
              <a:srcRect b="10106"/>
              <a:stretch>
                <a:fillRect/>
              </a:stretch>
            </p:blipFill>
            <p:spPr bwMode="auto">
              <a:xfrm>
                <a:off x="449" y="1632"/>
                <a:ext cx="2095" cy="1229"/>
              </a:xfrm>
              <a:prstGeom prst="rect">
                <a:avLst/>
              </a:prstGeom>
              <a:noFill/>
              <a:ln w="9525">
                <a:noFill/>
                <a:miter lim="800000"/>
                <a:headEnd/>
                <a:tailEnd/>
              </a:ln>
            </p:spPr>
          </p:pic>
          <p:sp>
            <p:nvSpPr>
              <p:cNvPr id="70665" name="Text Box 7"/>
              <p:cNvSpPr txBox="1">
                <a:spLocks noChangeArrowheads="1"/>
              </p:cNvSpPr>
              <p:nvPr/>
            </p:nvSpPr>
            <p:spPr bwMode="auto">
              <a:xfrm>
                <a:off x="1927" y="2329"/>
                <a:ext cx="473" cy="301"/>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kumimoji="1" lang="en-US" altLang="ja-JP" sz="1600" b="0"/>
                  <a:t>more brittle</a:t>
                </a:r>
              </a:p>
            </p:txBody>
          </p:sp>
          <p:sp>
            <p:nvSpPr>
              <p:cNvPr id="70666" name="Line 8"/>
              <p:cNvSpPr>
                <a:spLocks noChangeShapeType="1"/>
              </p:cNvSpPr>
              <p:nvPr/>
            </p:nvSpPr>
            <p:spPr bwMode="auto">
              <a:xfrm flipH="1">
                <a:off x="1723" y="2247"/>
                <a:ext cx="451" cy="328"/>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70667" name="Text Box 9"/>
              <p:cNvSpPr txBox="1">
                <a:spLocks noChangeArrowheads="1"/>
              </p:cNvSpPr>
              <p:nvPr/>
            </p:nvSpPr>
            <p:spPr bwMode="auto">
              <a:xfrm>
                <a:off x="1008" y="2812"/>
                <a:ext cx="999" cy="174"/>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kumimoji="1" lang="en-US" altLang="ja-JP" sz="1600" b="0"/>
                  <a:t>Poisson’s Ratio</a:t>
                </a:r>
              </a:p>
            </p:txBody>
          </p:sp>
          <p:sp>
            <p:nvSpPr>
              <p:cNvPr id="70668" name="Text Box 10"/>
              <p:cNvSpPr txBox="1">
                <a:spLocks noChangeArrowheads="1"/>
              </p:cNvSpPr>
              <p:nvPr/>
            </p:nvSpPr>
            <p:spPr bwMode="auto">
              <a:xfrm rot="-5400000">
                <a:off x="-62" y="2146"/>
                <a:ext cx="897" cy="174"/>
              </a:xfrm>
              <a:prstGeom prst="rect">
                <a:avLst/>
              </a:prstGeom>
              <a:solidFill>
                <a:schemeClr val="bg1"/>
              </a:solidFill>
              <a:ln w="9525">
                <a:noFill/>
                <a:miter lim="800000"/>
                <a:headEnd/>
                <a:tailEnd/>
              </a:ln>
            </p:spPr>
            <p:txBody>
              <a:bodyPr>
                <a:prstTxWarp prst="textNoShape">
                  <a:avLst/>
                </a:prstTxWarp>
                <a:spAutoFit/>
              </a:bodyPr>
              <a:lstStyle/>
              <a:p>
                <a:pPr eaLnBrk="1" hangingPunct="1">
                  <a:spcBef>
                    <a:spcPct val="50000"/>
                  </a:spcBef>
                </a:pPr>
                <a:r>
                  <a:rPr kumimoji="1" lang="en-US" altLang="ja-JP" sz="1600" b="0"/>
                  <a:t>Young’s Mod.</a:t>
                </a:r>
              </a:p>
            </p:txBody>
          </p:sp>
        </p:grpSp>
        <p:sp>
          <p:nvSpPr>
            <p:cNvPr id="70671" name="Text Box 15"/>
            <p:cNvSpPr txBox="1">
              <a:spLocks noChangeArrowheads="1"/>
            </p:cNvSpPr>
            <p:nvPr/>
          </p:nvSpPr>
          <p:spPr bwMode="auto">
            <a:xfrm>
              <a:off x="1680" y="1680"/>
              <a:ext cx="1056" cy="127"/>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altLang="ja-JP" sz="1000" b="0" i="1" dirty="0"/>
                <a:t>Rickman et al. (2008)</a:t>
              </a:r>
            </a:p>
          </p:txBody>
        </p:sp>
      </p:grpSp>
      <p:sp>
        <p:nvSpPr>
          <p:cNvPr id="70673" name="Text Box 17"/>
          <p:cNvSpPr txBox="1">
            <a:spLocks noChangeArrowheads="1"/>
          </p:cNvSpPr>
          <p:nvPr/>
        </p:nvSpPr>
        <p:spPr bwMode="auto">
          <a:xfrm>
            <a:off x="609600" y="1227138"/>
            <a:ext cx="7924800" cy="2430462"/>
          </a:xfrm>
          <a:prstGeom prst="rect">
            <a:avLst/>
          </a:prstGeom>
          <a:noFill/>
          <a:ln w="9525">
            <a:noFill/>
            <a:miter lim="800000"/>
            <a:headEnd/>
            <a:tailEnd/>
          </a:ln>
          <a:effectLst/>
        </p:spPr>
        <p:txBody>
          <a:bodyPr>
            <a:prstTxWarp prst="textNoShape">
              <a:avLst/>
            </a:prstTxWarp>
            <a:spAutoFit/>
          </a:bodyPr>
          <a:lstStyle/>
          <a:p>
            <a:pPr>
              <a:spcBef>
                <a:spcPct val="50000"/>
              </a:spcBef>
              <a:buFontTx/>
              <a:buChar char="•"/>
            </a:pPr>
            <a:r>
              <a:rPr lang="en-US" altLang="ja-JP" b="0" dirty="0">
                <a:latin typeface="Arial"/>
                <a:cs typeface="Arial"/>
              </a:rPr>
              <a:t> Clay-rich regions have higher fracture propagation pressure</a:t>
            </a:r>
          </a:p>
          <a:p>
            <a:pPr lvl="4">
              <a:spcBef>
                <a:spcPct val="50000"/>
              </a:spcBef>
            </a:pPr>
            <a:r>
              <a:rPr lang="en-US" altLang="ja-JP" b="0" dirty="0" err="1">
                <a:latin typeface="Arial"/>
                <a:cs typeface="Arial"/>
                <a:sym typeface="Wingdings" charset="2"/>
              </a:rPr>
              <a:t></a:t>
            </a:r>
            <a:r>
              <a:rPr lang="en-US" altLang="ja-JP" b="0" dirty="0">
                <a:latin typeface="Arial"/>
                <a:cs typeface="Arial"/>
                <a:sym typeface="Wingdings" charset="2"/>
              </a:rPr>
              <a:t> Heterogeneous Stress</a:t>
            </a:r>
            <a:endParaRPr lang="en-US" altLang="ja-JP" b="0" dirty="0">
              <a:latin typeface="Arial"/>
              <a:cs typeface="Arial"/>
            </a:endParaRPr>
          </a:p>
          <a:p>
            <a:pPr>
              <a:spcBef>
                <a:spcPct val="50000"/>
              </a:spcBef>
              <a:buFontTx/>
              <a:buChar char="•"/>
            </a:pPr>
            <a:r>
              <a:rPr lang="en-US" altLang="ja-JP" b="0" dirty="0">
                <a:latin typeface="Arial"/>
                <a:cs typeface="Arial"/>
              </a:rPr>
              <a:t> Clay-rich rocks are less brittle, more ductile</a:t>
            </a:r>
          </a:p>
          <a:p>
            <a:pPr lvl="4">
              <a:spcBef>
                <a:spcPct val="50000"/>
              </a:spcBef>
              <a:buFont typeface="Wingdings" charset="2"/>
              <a:buChar char="à"/>
            </a:pPr>
            <a:r>
              <a:rPr lang="en-US" altLang="ja-JP" b="0" dirty="0">
                <a:latin typeface="Arial"/>
                <a:cs typeface="Arial"/>
                <a:sym typeface="Wingdings" charset="2"/>
              </a:rPr>
              <a:t> Heterogeneous Rock Property</a:t>
            </a:r>
            <a:endParaRPr lang="en-US" altLang="ja-JP" b="0" dirty="0">
              <a:latin typeface="Arial"/>
              <a:cs typeface="Arial"/>
            </a:endParaRPr>
          </a:p>
          <a:p>
            <a:pPr>
              <a:spcBef>
                <a:spcPct val="50000"/>
              </a:spcBef>
              <a:buFontTx/>
              <a:buChar char="•"/>
            </a:pPr>
            <a:r>
              <a:rPr lang="en-US" altLang="ja-JP" b="0" dirty="0">
                <a:latin typeface="Arial"/>
                <a:cs typeface="Arial"/>
              </a:rPr>
              <a:t> Common approach: High E, Low </a:t>
            </a:r>
            <a:r>
              <a:rPr lang="en-US" altLang="ja-JP" b="0" dirty="0" err="1">
                <a:latin typeface="Arial"/>
                <a:cs typeface="Arial"/>
              </a:rPr>
              <a:t>n</a:t>
            </a:r>
            <a:r>
              <a:rPr lang="en-US" altLang="ja-JP" b="0" dirty="0">
                <a:latin typeface="Arial"/>
                <a:cs typeface="Arial"/>
              </a:rPr>
              <a:t>, </a:t>
            </a:r>
            <a:r>
              <a:rPr lang="en-US" altLang="ja-JP" b="0" dirty="0">
                <a:latin typeface="Arial"/>
                <a:cs typeface="Arial"/>
                <a:sym typeface="Wingdings" charset="2"/>
              </a:rPr>
              <a:t>more “Brittle”</a:t>
            </a:r>
            <a:endParaRPr lang="en-US" altLang="ja-JP" b="0" dirty="0">
              <a:latin typeface="Arial"/>
              <a:cs typeface="Arial"/>
            </a:endParaRPr>
          </a:p>
          <a:p>
            <a:pPr lvl="4">
              <a:spcBef>
                <a:spcPct val="50000"/>
              </a:spcBef>
            </a:pPr>
            <a:r>
              <a:rPr lang="en-US" altLang="ja-JP" b="0" dirty="0" err="1">
                <a:latin typeface="Arial"/>
                <a:cs typeface="Arial"/>
                <a:sym typeface="Wingdings" charset="2"/>
              </a:rPr>
              <a:t></a:t>
            </a:r>
            <a:r>
              <a:rPr lang="en-US" altLang="ja-JP" b="0" dirty="0">
                <a:latin typeface="Arial"/>
                <a:cs typeface="Arial"/>
                <a:sym typeface="Wingdings" charset="2"/>
              </a:rPr>
              <a:t> Empirical, does not address effect of stress state</a:t>
            </a:r>
            <a:endParaRPr lang="en-US" altLang="ja-JP" b="0" dirty="0">
              <a:latin typeface="Arial"/>
              <a:cs typeface="Arial"/>
            </a:endParaRPr>
          </a:p>
        </p:txBody>
      </p:sp>
      <p:sp>
        <p:nvSpPr>
          <p:cNvPr id="60420" name="Text Box 4"/>
          <p:cNvSpPr txBox="1">
            <a:spLocks noChangeArrowheads="1"/>
          </p:cNvSpPr>
          <p:nvPr/>
        </p:nvSpPr>
        <p:spPr bwMode="auto">
          <a:xfrm>
            <a:off x="4800600" y="3886200"/>
            <a:ext cx="4038600" cy="2806700"/>
          </a:xfrm>
          <a:prstGeom prst="rect">
            <a:avLst/>
          </a:prstGeom>
          <a:noFill/>
          <a:ln w="28575">
            <a:solidFill>
              <a:srgbClr val="CC0000"/>
            </a:solidFill>
            <a:miter lim="800000"/>
            <a:headEnd/>
            <a:tailEnd/>
          </a:ln>
        </p:spPr>
        <p:txBody>
          <a:bodyPr>
            <a:prstTxWarp prst="textNoShape">
              <a:avLst/>
            </a:prstTxWarp>
            <a:spAutoFit/>
          </a:bodyPr>
          <a:lstStyle/>
          <a:p>
            <a:pPr eaLnBrk="1" hangingPunct="1"/>
            <a:r>
              <a:rPr kumimoji="1" lang="en-US" altLang="ja-JP" sz="2000" b="0" dirty="0">
                <a:latin typeface="Arial"/>
                <a:cs typeface="Arial"/>
              </a:rPr>
              <a:t>Goal is to understand,</a:t>
            </a:r>
          </a:p>
          <a:p>
            <a:pPr eaLnBrk="1" hangingPunct="1">
              <a:lnSpc>
                <a:spcPct val="130000"/>
              </a:lnSpc>
            </a:pPr>
            <a:r>
              <a:rPr kumimoji="1" lang="en-US" altLang="ja-JP" sz="2000" b="0" dirty="0">
                <a:latin typeface="Arial"/>
                <a:cs typeface="Arial"/>
              </a:rPr>
              <a:t>      1. Deformational properties </a:t>
            </a:r>
          </a:p>
          <a:p>
            <a:pPr eaLnBrk="1" hangingPunct="1">
              <a:lnSpc>
                <a:spcPct val="130000"/>
              </a:lnSpc>
            </a:pPr>
            <a:r>
              <a:rPr kumimoji="1" lang="en-US" altLang="ja-JP" sz="2000" b="0" dirty="0">
                <a:latin typeface="Arial"/>
                <a:cs typeface="Arial"/>
              </a:rPr>
              <a:t>          (</a:t>
            </a:r>
            <a:r>
              <a:rPr kumimoji="1" lang="en-US" altLang="ja-JP" sz="2000" b="0" dirty="0" err="1">
                <a:latin typeface="Arial"/>
                <a:cs typeface="Arial"/>
              </a:rPr>
              <a:t>modulii</a:t>
            </a:r>
            <a:r>
              <a:rPr kumimoji="1" lang="en-US" altLang="ja-JP" sz="2000" b="0" dirty="0">
                <a:latin typeface="Arial"/>
                <a:cs typeface="Arial"/>
              </a:rPr>
              <a:t>, strength, ductility)</a:t>
            </a:r>
          </a:p>
          <a:p>
            <a:pPr eaLnBrk="1" hangingPunct="1">
              <a:lnSpc>
                <a:spcPct val="130000"/>
              </a:lnSpc>
            </a:pPr>
            <a:r>
              <a:rPr kumimoji="1" lang="en-US" altLang="ja-JP" sz="2000" b="0" dirty="0">
                <a:latin typeface="Arial"/>
                <a:cs typeface="Arial"/>
              </a:rPr>
              <a:t>      2. Capture variations within a</a:t>
            </a:r>
          </a:p>
          <a:p>
            <a:pPr eaLnBrk="1" hangingPunct="1">
              <a:lnSpc>
                <a:spcPct val="130000"/>
              </a:lnSpc>
            </a:pPr>
            <a:r>
              <a:rPr kumimoji="1" lang="en-US" altLang="ja-JP" sz="2000" b="0" dirty="0">
                <a:latin typeface="Arial"/>
                <a:cs typeface="Arial"/>
              </a:rPr>
              <a:t>          and between reservoirs</a:t>
            </a:r>
          </a:p>
          <a:p>
            <a:pPr eaLnBrk="1" hangingPunct="1">
              <a:lnSpc>
                <a:spcPct val="130000"/>
              </a:lnSpc>
            </a:pPr>
            <a:r>
              <a:rPr kumimoji="1" lang="en-US" altLang="ja-JP" sz="2000" b="0" dirty="0">
                <a:latin typeface="Arial"/>
                <a:cs typeface="Arial"/>
              </a:rPr>
              <a:t>      3. Search for proxies to these</a:t>
            </a:r>
          </a:p>
          <a:p>
            <a:pPr eaLnBrk="1" hangingPunct="1">
              <a:lnSpc>
                <a:spcPct val="130000"/>
              </a:lnSpc>
            </a:pPr>
            <a:r>
              <a:rPr kumimoji="1" lang="en-US" altLang="ja-JP" sz="2000" b="0" dirty="0">
                <a:latin typeface="Arial"/>
                <a:cs typeface="Arial"/>
              </a:rPr>
              <a:t>          properties</a:t>
            </a:r>
          </a:p>
        </p:txBody>
      </p:sp>
      <p:grpSp>
        <p:nvGrpSpPr>
          <p:cNvPr id="14" name="Group 10"/>
          <p:cNvGrpSpPr>
            <a:grpSpLocks/>
          </p:cNvGrpSpPr>
          <p:nvPr/>
        </p:nvGrpSpPr>
        <p:grpSpPr bwMode="auto">
          <a:xfrm>
            <a:off x="0" y="838200"/>
            <a:ext cx="9144000" cy="136525"/>
            <a:chOff x="0" y="1180"/>
            <a:chExt cx="5760" cy="86"/>
          </a:xfrm>
        </p:grpSpPr>
        <p:sp>
          <p:nvSpPr>
            <p:cNvPr id="15"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6"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
        <p:nvSpPr>
          <p:cNvPr id="18" name="TextBox 17"/>
          <p:cNvSpPr txBox="1"/>
          <p:nvPr/>
        </p:nvSpPr>
        <p:spPr>
          <a:xfrm>
            <a:off x="1683871" y="3443881"/>
            <a:ext cx="1854200" cy="2862322"/>
          </a:xfrm>
          <a:prstGeom prst="rect">
            <a:avLst/>
          </a:prstGeom>
          <a:noFill/>
        </p:spPr>
        <p:txBody>
          <a:bodyPr wrap="square" rtlCol="0">
            <a:spAutoFit/>
          </a:bodyPr>
          <a:lstStyle/>
          <a:p>
            <a:r>
              <a:rPr lang="en-US" sz="18000" dirty="0" err="1" smtClean="0">
                <a:latin typeface="Arial"/>
                <a:cs typeface="Arial"/>
              </a:rPr>
              <a:t>x</a:t>
            </a:r>
            <a:endParaRPr lang="en-US" sz="180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9458" name="Picture 11" descr="3hryoung"/>
          <p:cNvPicPr>
            <a:picLocks noChangeAspect="1" noChangeArrowheads="1"/>
          </p:cNvPicPr>
          <p:nvPr/>
        </p:nvPicPr>
        <p:blipFill>
          <a:blip r:embed="rId2"/>
          <a:srcRect/>
          <a:stretch>
            <a:fillRect/>
          </a:stretch>
        </p:blipFill>
        <p:spPr bwMode="auto">
          <a:xfrm>
            <a:off x="4572000" y="1600200"/>
            <a:ext cx="4124325" cy="3465513"/>
          </a:xfrm>
          <a:prstGeom prst="rect">
            <a:avLst/>
          </a:prstGeom>
          <a:noFill/>
          <a:ln w="9525">
            <a:noFill/>
            <a:miter lim="800000"/>
            <a:headEnd/>
            <a:tailEnd/>
          </a:ln>
        </p:spPr>
      </p:pic>
      <p:sp>
        <p:nvSpPr>
          <p:cNvPr id="137221" name="AutoShape 5"/>
          <p:cNvSpPr>
            <a:spLocks noGrp="1"/>
          </p:cNvSpPr>
          <p:nvPr>
            <p:ph type="title"/>
          </p:nvPr>
        </p:nvSpPr>
        <p:spPr bwMode="auto">
          <a:xfrm>
            <a:off x="192088" y="50823"/>
            <a:ext cx="8759825" cy="758825"/>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charset="0"/>
                <a:ea typeface="+mj-ea"/>
              </a:rPr>
              <a:t>Creep Strain vs. Clay and E</a:t>
            </a:r>
          </a:p>
        </p:txBody>
      </p:sp>
      <p:sp>
        <p:nvSpPr>
          <p:cNvPr id="19465" name="Rectangle 6"/>
          <p:cNvSpPr>
            <a:spLocks noGrp="1"/>
          </p:cNvSpPr>
          <p:nvPr>
            <p:ph type="body" idx="1"/>
          </p:nvPr>
        </p:nvSpPr>
        <p:spPr>
          <a:xfrm>
            <a:off x="762000" y="5316178"/>
            <a:ext cx="7543800" cy="1541822"/>
          </a:xfrm>
        </p:spPr>
        <p:txBody>
          <a:bodyPr>
            <a:normAutofit fontScale="47500" lnSpcReduction="20000"/>
          </a:bodyPr>
          <a:lstStyle/>
          <a:p>
            <a:pPr marL="273050" indent="-273050">
              <a:lnSpc>
                <a:spcPct val="120000"/>
              </a:lnSpc>
              <a:buFont typeface="Arial" charset="0"/>
              <a:buChar char="•"/>
            </a:pPr>
            <a:r>
              <a:rPr lang="en-US" altLang="ja-JP" sz="4211" dirty="0">
                <a:latin typeface="Arial"/>
                <a:cs typeface="Arial"/>
              </a:rPr>
              <a:t>Amount of creep (ductility) depends on clay content and</a:t>
            </a:r>
            <a:r>
              <a:rPr lang="en-US" altLang="ja-JP" sz="4211" dirty="0" smtClean="0">
                <a:latin typeface="Arial"/>
                <a:cs typeface="Arial"/>
              </a:rPr>
              <a:t> orientation of loading with respect to bedding</a:t>
            </a:r>
          </a:p>
          <a:p>
            <a:pPr marL="273050" indent="-273050">
              <a:lnSpc>
                <a:spcPct val="120000"/>
              </a:lnSpc>
              <a:buFont typeface="Arial" charset="0"/>
              <a:buChar char="•"/>
            </a:pPr>
            <a:endParaRPr lang="en-US" altLang="ja-JP" sz="3636" dirty="0" smtClean="0">
              <a:latin typeface="Arial"/>
              <a:cs typeface="Arial"/>
            </a:endParaRPr>
          </a:p>
          <a:p>
            <a:pPr marL="273050" indent="-273050">
              <a:lnSpc>
                <a:spcPct val="120000"/>
              </a:lnSpc>
              <a:buFont typeface="Arial" charset="0"/>
              <a:buChar char="•"/>
            </a:pPr>
            <a:r>
              <a:rPr lang="en-US" altLang="ja-JP" sz="4211" dirty="0">
                <a:latin typeface="Arial"/>
                <a:cs typeface="Arial"/>
              </a:rPr>
              <a:t>Young’s modulus correlates with creep amount very well</a:t>
            </a:r>
          </a:p>
        </p:txBody>
      </p:sp>
      <p:pic>
        <p:nvPicPr>
          <p:cNvPr id="19466" name="Picture 9" descr="legend_all"/>
          <p:cNvPicPr>
            <a:picLocks noChangeAspect="1" noChangeArrowheads="1"/>
          </p:cNvPicPr>
          <p:nvPr/>
        </p:nvPicPr>
        <p:blipFill>
          <a:blip r:embed="rId3"/>
          <a:srcRect/>
          <a:stretch>
            <a:fillRect/>
          </a:stretch>
        </p:blipFill>
        <p:spPr bwMode="auto">
          <a:xfrm>
            <a:off x="7010400" y="1295400"/>
            <a:ext cx="2000250" cy="2058988"/>
          </a:xfrm>
          <a:prstGeom prst="rect">
            <a:avLst/>
          </a:prstGeom>
          <a:noFill/>
          <a:ln w="9525">
            <a:noFill/>
            <a:miter lim="800000"/>
            <a:headEnd/>
            <a:tailEnd/>
          </a:ln>
        </p:spPr>
      </p:pic>
      <p:pic>
        <p:nvPicPr>
          <p:cNvPr id="19467" name="Picture 10" descr="3hrclay"/>
          <p:cNvPicPr>
            <a:picLocks noChangeAspect="1" noChangeArrowheads="1"/>
          </p:cNvPicPr>
          <p:nvPr/>
        </p:nvPicPr>
        <p:blipFill>
          <a:blip r:embed="rId4"/>
          <a:srcRect/>
          <a:stretch>
            <a:fillRect/>
          </a:stretch>
        </p:blipFill>
        <p:spPr bwMode="auto">
          <a:xfrm>
            <a:off x="211138" y="1600200"/>
            <a:ext cx="4056062" cy="3467100"/>
          </a:xfrm>
          <a:prstGeom prst="rect">
            <a:avLst/>
          </a:prstGeom>
          <a:noFill/>
          <a:ln w="9525">
            <a:noFill/>
            <a:miter lim="800000"/>
            <a:headEnd/>
            <a:tailEnd/>
          </a:ln>
        </p:spPr>
      </p:pic>
      <p:grpSp>
        <p:nvGrpSpPr>
          <p:cNvPr id="2"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2" name="Arc 11"/>
          <p:cNvSpPr/>
          <p:nvPr/>
        </p:nvSpPr>
        <p:spPr>
          <a:xfrm rot="5400000">
            <a:off x="-1521361" y="-795541"/>
            <a:ext cx="5172821" cy="5402117"/>
          </a:xfrm>
          <a:prstGeom prst="arc">
            <a:avLst/>
          </a:prstGeom>
          <a:ln w="25400" cap="flat" cmpd="sng" algn="ctr">
            <a:solidFill>
              <a:srgbClr val="FF0000"/>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rot="10800000" flipH="1">
            <a:off x="1129480" y="4157578"/>
            <a:ext cx="2840938" cy="361086"/>
          </a:xfrm>
          <a:prstGeom prst="line">
            <a:avLst/>
          </a:prstGeom>
          <a:ln w="25400" cap="flat" cmpd="sng" algn="ctr">
            <a:solidFill>
              <a:srgbClr val="0000FF"/>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697790" y="2350518"/>
            <a:ext cx="1216424" cy="646331"/>
          </a:xfrm>
          <a:prstGeom prst="rect">
            <a:avLst/>
          </a:prstGeom>
          <a:solidFill>
            <a:srgbClr val="FFFFFF"/>
          </a:solidFill>
        </p:spPr>
        <p:txBody>
          <a:bodyPr wrap="none" rtlCol="0">
            <a:spAutoFit/>
          </a:bodyPr>
          <a:lstStyle/>
          <a:p>
            <a:pPr algn="ctr"/>
            <a:r>
              <a:rPr lang="en-US" dirty="0" smtClean="0">
                <a:solidFill>
                  <a:srgbClr val="FF0000"/>
                </a:solidFill>
              </a:rPr>
              <a:t>Normal</a:t>
            </a:r>
          </a:p>
          <a:p>
            <a:pPr algn="ctr"/>
            <a:r>
              <a:rPr lang="en-US" dirty="0" smtClean="0">
                <a:solidFill>
                  <a:srgbClr val="FF0000"/>
                </a:solidFill>
              </a:rPr>
              <a:t>To Bedding</a:t>
            </a:r>
            <a:endParaRPr lang="en-US" dirty="0">
              <a:solidFill>
                <a:srgbClr val="FF0000"/>
              </a:solidFill>
            </a:endParaRPr>
          </a:p>
        </p:txBody>
      </p:sp>
      <p:cxnSp>
        <p:nvCxnSpPr>
          <p:cNvPr id="18" name="Straight Arrow Connector 17"/>
          <p:cNvCxnSpPr/>
          <p:nvPr/>
        </p:nvCxnSpPr>
        <p:spPr>
          <a:xfrm>
            <a:off x="2486526" y="2996849"/>
            <a:ext cx="641685" cy="357539"/>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334038" y="3172140"/>
            <a:ext cx="1216424" cy="646331"/>
          </a:xfrm>
          <a:prstGeom prst="rect">
            <a:avLst/>
          </a:prstGeom>
          <a:solidFill>
            <a:srgbClr val="FFFFFF"/>
          </a:solidFill>
        </p:spPr>
        <p:txBody>
          <a:bodyPr wrap="none" rtlCol="0">
            <a:spAutoFit/>
          </a:bodyPr>
          <a:lstStyle/>
          <a:p>
            <a:pPr algn="ctr"/>
            <a:r>
              <a:rPr lang="en-US" dirty="0" smtClean="0">
                <a:solidFill>
                  <a:srgbClr val="0000FF"/>
                </a:solidFill>
              </a:rPr>
              <a:t>Parallel</a:t>
            </a:r>
          </a:p>
          <a:p>
            <a:pPr algn="ctr"/>
            <a:r>
              <a:rPr lang="en-US" dirty="0" smtClean="0">
                <a:solidFill>
                  <a:srgbClr val="0000FF"/>
                </a:solidFill>
              </a:rPr>
              <a:t>To Bedding</a:t>
            </a:r>
            <a:endParaRPr lang="en-US" dirty="0">
              <a:solidFill>
                <a:srgbClr val="0000FF"/>
              </a:solidFill>
            </a:endParaRPr>
          </a:p>
        </p:txBody>
      </p:sp>
      <p:cxnSp>
        <p:nvCxnSpPr>
          <p:cNvPr id="20" name="Straight Arrow Connector 19"/>
          <p:cNvCxnSpPr/>
          <p:nvPr/>
        </p:nvCxnSpPr>
        <p:spPr>
          <a:xfrm rot="5400000">
            <a:off x="3560625" y="3956005"/>
            <a:ext cx="357539" cy="53427"/>
          </a:xfrm>
          <a:prstGeom prst="straightConnector1">
            <a:avLst/>
          </a:prstGeom>
          <a:ln>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8610" name="Rectangle 13"/>
          <p:cNvSpPr>
            <a:spLocks noGrp="1" noChangeArrowheads="1"/>
          </p:cNvSpPr>
          <p:nvPr>
            <p:ph type="title" idx="4294967295"/>
          </p:nvPr>
        </p:nvSpPr>
        <p:spPr bwMode="auto">
          <a:xfrm>
            <a:off x="457200" y="-1571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r>
              <a:rPr lang="en-US" altLang="ja-JP" sz="3200" dirty="0">
                <a:latin typeface="Arial" charset="0"/>
                <a:ea typeface="ＭＳ Ｐゴシック" charset="-128"/>
                <a:cs typeface="ＭＳ Ｐゴシック" charset="-128"/>
              </a:rPr>
              <a:t>A Typical Experiment &amp; Objective</a:t>
            </a:r>
          </a:p>
        </p:txBody>
      </p:sp>
      <p:sp>
        <p:nvSpPr>
          <p:cNvPr id="21509" name="Rectangle 5"/>
          <p:cNvSpPr>
            <a:spLocks noGrp="1"/>
          </p:cNvSpPr>
          <p:nvPr>
            <p:ph type="body" idx="4294967295"/>
          </p:nvPr>
        </p:nvSpPr>
        <p:spPr>
          <a:xfrm>
            <a:off x="838200" y="5486400"/>
            <a:ext cx="7543800" cy="1143000"/>
          </a:xfrm>
        </p:spPr>
        <p:txBody>
          <a:bodyPr/>
          <a:lstStyle/>
          <a:p>
            <a:pPr eaLnBrk="1" hangingPunct="1"/>
            <a:r>
              <a:rPr lang="en-US" altLang="ja-JP" sz="2000" b="1" dirty="0">
                <a:latin typeface="Arial"/>
                <a:ea typeface="ＭＳ Ｐゴシック" charset="-128"/>
                <a:cs typeface="Arial"/>
              </a:rPr>
              <a:t>Hydrostatic Stage</a:t>
            </a:r>
            <a:r>
              <a:rPr lang="en-US" altLang="ja-JP" sz="2000" dirty="0">
                <a:latin typeface="Arial"/>
                <a:ea typeface="ＭＳ Ｐゴシック" charset="-128"/>
                <a:cs typeface="Arial"/>
              </a:rPr>
              <a:t>: Bulk modulus, hydrostatic creep</a:t>
            </a:r>
          </a:p>
          <a:p>
            <a:pPr eaLnBrk="1" hangingPunct="1"/>
            <a:r>
              <a:rPr lang="en-US" altLang="ja-JP" sz="2000" b="1" dirty="0" err="1">
                <a:latin typeface="Arial"/>
                <a:ea typeface="ＭＳ Ｐゴシック" charset="-128"/>
                <a:cs typeface="Arial"/>
              </a:rPr>
              <a:t>Triaxial</a:t>
            </a:r>
            <a:r>
              <a:rPr lang="en-US" altLang="ja-JP" sz="2000" b="1" dirty="0">
                <a:latin typeface="Arial"/>
                <a:ea typeface="ＭＳ Ｐゴシック" charset="-128"/>
                <a:cs typeface="Arial"/>
              </a:rPr>
              <a:t> State</a:t>
            </a:r>
            <a:r>
              <a:rPr lang="en-US" altLang="ja-JP" sz="2000" dirty="0">
                <a:latin typeface="Arial"/>
                <a:ea typeface="ＭＳ Ｐゴシック" charset="-128"/>
                <a:cs typeface="Arial"/>
              </a:rPr>
              <a:t>: Young’s modulus, Poisson ration, </a:t>
            </a:r>
            <a:r>
              <a:rPr lang="en-US" altLang="ja-JP" sz="2000" dirty="0" err="1">
                <a:latin typeface="Arial"/>
                <a:ea typeface="ＭＳ Ｐゴシック" charset="-128"/>
                <a:cs typeface="Arial"/>
              </a:rPr>
              <a:t>triaxial</a:t>
            </a:r>
            <a:r>
              <a:rPr lang="en-US" altLang="ja-JP" sz="2000" dirty="0">
                <a:latin typeface="Arial"/>
                <a:ea typeface="ＭＳ Ｐゴシック" charset="-128"/>
                <a:cs typeface="Arial"/>
              </a:rPr>
              <a:t> creep</a:t>
            </a:r>
          </a:p>
          <a:p>
            <a:pPr eaLnBrk="1" hangingPunct="1"/>
            <a:r>
              <a:rPr lang="en-US" altLang="ja-JP" sz="2000" b="1" dirty="0" err="1">
                <a:latin typeface="Arial"/>
                <a:ea typeface="ＭＳ Ｐゴシック" charset="-128"/>
                <a:cs typeface="Arial"/>
              </a:rPr>
              <a:t>Failure&amp;Friction</a:t>
            </a:r>
            <a:r>
              <a:rPr lang="en-US" altLang="ja-JP" sz="2000" dirty="0">
                <a:latin typeface="Arial"/>
                <a:ea typeface="ＭＳ Ｐゴシック" charset="-128"/>
                <a:cs typeface="Arial"/>
              </a:rPr>
              <a:t>: Onset of </a:t>
            </a:r>
            <a:r>
              <a:rPr lang="en-US" altLang="ja-JP" sz="2000" dirty="0" err="1">
                <a:latin typeface="Arial"/>
                <a:ea typeface="ＭＳ Ｐゴシック" charset="-128"/>
                <a:cs typeface="Arial"/>
              </a:rPr>
              <a:t>dilatancy</a:t>
            </a:r>
            <a:r>
              <a:rPr lang="en-US" altLang="ja-JP" sz="2000" dirty="0">
                <a:latin typeface="Arial"/>
                <a:ea typeface="ＭＳ Ｐゴシック" charset="-128"/>
                <a:cs typeface="Arial"/>
              </a:rPr>
              <a:t>, intact/frictional strength</a:t>
            </a:r>
          </a:p>
        </p:txBody>
      </p:sp>
      <p:pic>
        <p:nvPicPr>
          <p:cNvPr id="21510" name="Picture 14" descr="example2"/>
          <p:cNvPicPr>
            <a:picLocks noChangeAspect="1" noChangeArrowheads="1"/>
          </p:cNvPicPr>
          <p:nvPr/>
        </p:nvPicPr>
        <p:blipFill>
          <a:blip r:embed="rId2"/>
          <a:srcRect l="5063" t="3270" r="3798"/>
          <a:stretch>
            <a:fillRect/>
          </a:stretch>
        </p:blipFill>
        <p:spPr bwMode="auto">
          <a:xfrm>
            <a:off x="1143000" y="1219200"/>
            <a:ext cx="6858000" cy="4038600"/>
          </a:xfrm>
          <a:prstGeom prst="rect">
            <a:avLst/>
          </a:prstGeom>
          <a:noFill/>
          <a:ln w="9525">
            <a:noFill/>
            <a:miter lim="800000"/>
            <a:headEnd/>
            <a:tailEnd/>
          </a:ln>
        </p:spPr>
      </p:pic>
      <p:grpSp>
        <p:nvGrpSpPr>
          <p:cNvPr id="5" name="Group 10"/>
          <p:cNvGrpSpPr>
            <a:grpSpLocks/>
          </p:cNvGrpSpPr>
          <p:nvPr/>
        </p:nvGrpSpPr>
        <p:grpSpPr bwMode="auto">
          <a:xfrm>
            <a:off x="0" y="838200"/>
            <a:ext cx="9144000" cy="136525"/>
            <a:chOff x="0" y="1180"/>
            <a:chExt cx="5760" cy="86"/>
          </a:xfrm>
        </p:grpSpPr>
        <p:sp>
          <p:nvSpPr>
            <p:cNvPr id="6"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bwMode="auto">
          <a:xfrm>
            <a:off x="457200" y="125413"/>
            <a:ext cx="8229600" cy="706437"/>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r>
              <a:rPr lang="en-US" altLang="ja-JP" sz="3200" dirty="0">
                <a:latin typeface="Arial" charset="0"/>
                <a:ea typeface="ＭＳ Ｐゴシック" charset="-128"/>
                <a:cs typeface="ＭＳ Ｐゴシック" charset="-128"/>
              </a:rPr>
              <a:t>A Typical Stress-Strain Curve</a:t>
            </a:r>
          </a:p>
        </p:txBody>
      </p:sp>
      <p:sp>
        <p:nvSpPr>
          <p:cNvPr id="22533" name="Text Box 9"/>
          <p:cNvSpPr txBox="1">
            <a:spLocks noChangeArrowheads="1"/>
          </p:cNvSpPr>
          <p:nvPr/>
        </p:nvSpPr>
        <p:spPr bwMode="auto">
          <a:xfrm>
            <a:off x="250825" y="1676400"/>
            <a:ext cx="1727200" cy="77946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a:t>Barnett 31Vd</a:t>
            </a:r>
          </a:p>
          <a:p>
            <a:pPr eaLnBrk="1" hangingPunct="1">
              <a:spcBef>
                <a:spcPct val="50000"/>
              </a:spcBef>
            </a:pPr>
            <a:r>
              <a:rPr kumimoji="1" lang="en-US" altLang="ja-JP"/>
              <a:t>(Dark Sample)</a:t>
            </a:r>
          </a:p>
        </p:txBody>
      </p:sp>
      <p:pic>
        <p:nvPicPr>
          <p:cNvPr id="22534" name="Picture 21" descr="31Vd_01"/>
          <p:cNvPicPr>
            <a:picLocks noChangeAspect="1" noChangeArrowheads="1"/>
          </p:cNvPicPr>
          <p:nvPr/>
        </p:nvPicPr>
        <p:blipFill>
          <a:blip r:embed="rId3"/>
          <a:srcRect l="19440" t="21039" r="16609" b="21684"/>
          <a:stretch>
            <a:fillRect/>
          </a:stretch>
        </p:blipFill>
        <p:spPr bwMode="auto">
          <a:xfrm>
            <a:off x="254000" y="2743200"/>
            <a:ext cx="1509713" cy="1792288"/>
          </a:xfrm>
          <a:prstGeom prst="rect">
            <a:avLst/>
          </a:prstGeom>
          <a:noFill/>
          <a:ln w="12700">
            <a:noFill/>
            <a:miter lim="800000"/>
            <a:headEnd/>
            <a:tailEnd/>
          </a:ln>
        </p:spPr>
      </p:pic>
      <p:grpSp>
        <p:nvGrpSpPr>
          <p:cNvPr id="2" name="Group 5"/>
          <p:cNvGrpSpPr>
            <a:grpSpLocks/>
          </p:cNvGrpSpPr>
          <p:nvPr/>
        </p:nvGrpSpPr>
        <p:grpSpPr bwMode="auto">
          <a:xfrm>
            <a:off x="2166938" y="1149350"/>
            <a:ext cx="6618287" cy="5327650"/>
            <a:chOff x="1365" y="724"/>
            <a:chExt cx="4169" cy="3356"/>
          </a:xfrm>
        </p:grpSpPr>
        <p:pic>
          <p:nvPicPr>
            <p:cNvPr id="22536" name="Picture 10" descr="SS71_2-2"/>
            <p:cNvPicPr>
              <a:picLocks noChangeAspect="1" noChangeArrowheads="1"/>
            </p:cNvPicPr>
            <p:nvPr/>
          </p:nvPicPr>
          <p:blipFill>
            <a:blip r:embed="rId4"/>
            <a:srcRect l="4124" t="1402" r="5946" b="2602"/>
            <a:stretch>
              <a:fillRect/>
            </a:stretch>
          </p:blipFill>
          <p:spPr bwMode="auto">
            <a:xfrm>
              <a:off x="1365" y="724"/>
              <a:ext cx="3947" cy="3356"/>
            </a:xfrm>
            <a:prstGeom prst="rect">
              <a:avLst/>
            </a:prstGeom>
            <a:noFill/>
            <a:ln w="9525">
              <a:noFill/>
              <a:miter lim="800000"/>
              <a:headEnd/>
              <a:tailEnd/>
            </a:ln>
          </p:spPr>
        </p:pic>
        <p:sp>
          <p:nvSpPr>
            <p:cNvPr id="22537" name="Text Box 11"/>
            <p:cNvSpPr txBox="1">
              <a:spLocks noChangeArrowheads="1"/>
            </p:cNvSpPr>
            <p:nvPr/>
          </p:nvSpPr>
          <p:spPr bwMode="auto">
            <a:xfrm>
              <a:off x="4944" y="2208"/>
              <a:ext cx="590" cy="231"/>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b="0" i="1">
                  <a:solidFill>
                    <a:srgbClr val="CC0000"/>
                  </a:solidFill>
                </a:rPr>
                <a:t>Friction</a:t>
              </a:r>
            </a:p>
          </p:txBody>
        </p:sp>
        <p:sp>
          <p:nvSpPr>
            <p:cNvPr id="22538" name="Text Box 12"/>
            <p:cNvSpPr txBox="1">
              <a:spLocks noChangeArrowheads="1"/>
            </p:cNvSpPr>
            <p:nvPr/>
          </p:nvSpPr>
          <p:spPr bwMode="auto">
            <a:xfrm>
              <a:off x="4359" y="1404"/>
              <a:ext cx="680" cy="231"/>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b="0" i="1">
                  <a:solidFill>
                    <a:srgbClr val="CC0000"/>
                  </a:solidFill>
                </a:rPr>
                <a:t>Strength</a:t>
              </a:r>
            </a:p>
          </p:txBody>
        </p:sp>
        <p:sp>
          <p:nvSpPr>
            <p:cNvPr id="22539" name="Text Box 13"/>
            <p:cNvSpPr txBox="1">
              <a:spLocks noChangeArrowheads="1"/>
            </p:cNvSpPr>
            <p:nvPr/>
          </p:nvSpPr>
          <p:spPr bwMode="auto">
            <a:xfrm>
              <a:off x="3543" y="3210"/>
              <a:ext cx="771" cy="404"/>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b="0" i="1">
                  <a:solidFill>
                    <a:srgbClr val="CC0000"/>
                  </a:solidFill>
                </a:rPr>
                <a:t>Static Modulii</a:t>
              </a:r>
            </a:p>
          </p:txBody>
        </p:sp>
        <p:sp>
          <p:nvSpPr>
            <p:cNvPr id="22540" name="Text Box 14"/>
            <p:cNvSpPr txBox="1">
              <a:spLocks noChangeArrowheads="1"/>
            </p:cNvSpPr>
            <p:nvPr/>
          </p:nvSpPr>
          <p:spPr bwMode="auto">
            <a:xfrm>
              <a:off x="3089" y="1173"/>
              <a:ext cx="725" cy="231"/>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b="0" i="1">
                  <a:solidFill>
                    <a:srgbClr val="CC0000"/>
                  </a:solidFill>
                </a:rPr>
                <a:t>Dilatancy</a:t>
              </a:r>
            </a:p>
          </p:txBody>
        </p:sp>
        <p:sp>
          <p:nvSpPr>
            <p:cNvPr id="22541" name="Oval 15"/>
            <p:cNvSpPr>
              <a:spLocks noChangeArrowheads="1"/>
            </p:cNvSpPr>
            <p:nvPr/>
          </p:nvSpPr>
          <p:spPr bwMode="auto">
            <a:xfrm>
              <a:off x="4404" y="2402"/>
              <a:ext cx="862" cy="317"/>
            </a:xfrm>
            <a:prstGeom prst="ellipse">
              <a:avLst/>
            </a:prstGeom>
            <a:noFill/>
            <a:ln w="9525">
              <a:solidFill>
                <a:srgbClr val="FF00FF"/>
              </a:solidFill>
              <a:round/>
              <a:headEnd/>
              <a:tailEnd/>
            </a:ln>
          </p:spPr>
          <p:txBody>
            <a:bodyPr wrap="none" anchor="ctr">
              <a:prstTxWarp prst="textNoShape">
                <a:avLst/>
              </a:prstTxWarp>
            </a:bodyPr>
            <a:lstStyle/>
            <a:p>
              <a:pPr eaLnBrk="1" hangingPunct="1"/>
              <a:endParaRPr kumimoji="1" lang="ja-JP" altLang="en-US" b="0"/>
            </a:p>
          </p:txBody>
        </p:sp>
        <p:sp>
          <p:nvSpPr>
            <p:cNvPr id="22542" name="Oval 16"/>
            <p:cNvSpPr>
              <a:spLocks noChangeArrowheads="1"/>
            </p:cNvSpPr>
            <p:nvPr/>
          </p:nvSpPr>
          <p:spPr bwMode="auto">
            <a:xfrm>
              <a:off x="3996" y="1268"/>
              <a:ext cx="318" cy="272"/>
            </a:xfrm>
            <a:prstGeom prst="ellipse">
              <a:avLst/>
            </a:prstGeom>
            <a:noFill/>
            <a:ln w="9525">
              <a:solidFill>
                <a:srgbClr val="FF00FF"/>
              </a:solidFill>
              <a:round/>
              <a:headEnd/>
              <a:tailEnd/>
            </a:ln>
          </p:spPr>
          <p:txBody>
            <a:bodyPr wrap="none" anchor="ctr">
              <a:prstTxWarp prst="textNoShape">
                <a:avLst/>
              </a:prstTxWarp>
            </a:bodyPr>
            <a:lstStyle/>
            <a:p>
              <a:pPr eaLnBrk="1" hangingPunct="1"/>
              <a:endParaRPr kumimoji="1" lang="ja-JP" altLang="en-US" b="0"/>
            </a:p>
          </p:txBody>
        </p:sp>
        <p:sp>
          <p:nvSpPr>
            <p:cNvPr id="22543" name="Oval 17"/>
            <p:cNvSpPr>
              <a:spLocks noChangeArrowheads="1"/>
            </p:cNvSpPr>
            <p:nvPr/>
          </p:nvSpPr>
          <p:spPr bwMode="auto">
            <a:xfrm>
              <a:off x="2953" y="2764"/>
              <a:ext cx="589" cy="1044"/>
            </a:xfrm>
            <a:prstGeom prst="ellipse">
              <a:avLst/>
            </a:prstGeom>
            <a:noFill/>
            <a:ln w="9525">
              <a:solidFill>
                <a:srgbClr val="FF00FF"/>
              </a:solidFill>
              <a:round/>
              <a:headEnd/>
              <a:tailEnd/>
            </a:ln>
          </p:spPr>
          <p:txBody>
            <a:bodyPr wrap="none" anchor="ctr">
              <a:prstTxWarp prst="textNoShape">
                <a:avLst/>
              </a:prstTxWarp>
            </a:bodyPr>
            <a:lstStyle/>
            <a:p>
              <a:pPr eaLnBrk="1" hangingPunct="1"/>
              <a:endParaRPr kumimoji="1" lang="ja-JP" altLang="en-US" b="0"/>
            </a:p>
          </p:txBody>
        </p:sp>
        <p:sp>
          <p:nvSpPr>
            <p:cNvPr id="22544" name="Oval 18"/>
            <p:cNvSpPr>
              <a:spLocks noChangeArrowheads="1"/>
            </p:cNvSpPr>
            <p:nvPr/>
          </p:nvSpPr>
          <p:spPr bwMode="auto">
            <a:xfrm>
              <a:off x="3225" y="1404"/>
              <a:ext cx="317" cy="1044"/>
            </a:xfrm>
            <a:prstGeom prst="ellipse">
              <a:avLst/>
            </a:prstGeom>
            <a:noFill/>
            <a:ln w="9525">
              <a:solidFill>
                <a:srgbClr val="FF00FF"/>
              </a:solidFill>
              <a:round/>
              <a:headEnd/>
              <a:tailEnd/>
            </a:ln>
          </p:spPr>
          <p:txBody>
            <a:bodyPr wrap="none" anchor="ctr">
              <a:prstTxWarp prst="textNoShape">
                <a:avLst/>
              </a:prstTxWarp>
            </a:bodyPr>
            <a:lstStyle/>
            <a:p>
              <a:pPr eaLnBrk="1" hangingPunct="1"/>
              <a:endParaRPr kumimoji="1" lang="ja-JP" altLang="en-US" b="0"/>
            </a:p>
          </p:txBody>
        </p:sp>
        <p:sp>
          <p:nvSpPr>
            <p:cNvPr id="22545" name="Text Box 13"/>
            <p:cNvSpPr txBox="1">
              <a:spLocks noChangeArrowheads="1"/>
            </p:cNvSpPr>
            <p:nvPr/>
          </p:nvSpPr>
          <p:spPr bwMode="auto">
            <a:xfrm>
              <a:off x="3494" y="2572"/>
              <a:ext cx="675" cy="231"/>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b="0" i="1">
                  <a:solidFill>
                    <a:srgbClr val="CC0000"/>
                  </a:solidFill>
                </a:rPr>
                <a:t>Creep?</a:t>
              </a:r>
            </a:p>
          </p:txBody>
        </p:sp>
      </p:grpSp>
      <p:grpSp>
        <p:nvGrpSpPr>
          <p:cNvPr id="16" name="Group 10"/>
          <p:cNvGrpSpPr>
            <a:grpSpLocks/>
          </p:cNvGrpSpPr>
          <p:nvPr/>
        </p:nvGrpSpPr>
        <p:grpSpPr bwMode="auto">
          <a:xfrm>
            <a:off x="0" y="838200"/>
            <a:ext cx="9144000" cy="136525"/>
            <a:chOff x="0" y="1180"/>
            <a:chExt cx="5760" cy="86"/>
          </a:xfrm>
        </p:grpSpPr>
        <p:sp>
          <p:nvSpPr>
            <p:cNvPr id="1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8673" name="Picture 23" descr="8-10-1"/>
          <p:cNvPicPr>
            <a:picLocks noChangeAspect="1" noChangeArrowheads="1"/>
          </p:cNvPicPr>
          <p:nvPr/>
        </p:nvPicPr>
        <p:blipFill>
          <a:blip r:embed="rId3"/>
          <a:srcRect/>
          <a:stretch>
            <a:fillRect/>
          </a:stretch>
        </p:blipFill>
        <p:spPr bwMode="auto">
          <a:xfrm>
            <a:off x="4995333" y="1146710"/>
            <a:ext cx="3919538" cy="3852862"/>
          </a:xfrm>
          <a:prstGeom prst="rect">
            <a:avLst/>
          </a:prstGeom>
          <a:noFill/>
          <a:ln w="9525">
            <a:noFill/>
            <a:miter lim="800000"/>
            <a:headEnd/>
            <a:tailEnd/>
          </a:ln>
        </p:spPr>
      </p:pic>
      <p:sp>
        <p:nvSpPr>
          <p:cNvPr id="71682" name="Rectangle 4"/>
          <p:cNvSpPr>
            <a:spLocks noGrp="1" noChangeArrowheads="1"/>
          </p:cNvSpPr>
          <p:nvPr>
            <p:ph type="title" idx="4294967295"/>
          </p:nvPr>
        </p:nvSpPr>
        <p:spPr bwMode="auto">
          <a:xfrm>
            <a:off x="2827820" y="-165620"/>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wrap="square" numCol="1" anchorCtr="0" compatLnSpc="1">
            <a:prstTxWarp prst="textNoShape">
              <a:avLst/>
            </a:prstTxWarp>
            <a:normAutofit/>
          </a:bodyPr>
          <a:lstStyle/>
          <a:p>
            <a:pPr eaLnBrk="1" hangingPunct="1">
              <a:defRPr/>
            </a:pPr>
            <a:r>
              <a:rPr lang="en-US" altLang="ja-JP" sz="3200" dirty="0" smtClean="0">
                <a:latin typeface="Arial"/>
                <a:cs typeface="Arial"/>
              </a:rPr>
              <a:t>Young’s Modulus</a:t>
            </a:r>
          </a:p>
        </p:txBody>
      </p:sp>
      <p:grpSp>
        <p:nvGrpSpPr>
          <p:cNvPr id="2" name="Group 22"/>
          <p:cNvGrpSpPr>
            <a:grpSpLocks/>
          </p:cNvGrpSpPr>
          <p:nvPr/>
        </p:nvGrpSpPr>
        <p:grpSpPr bwMode="auto">
          <a:xfrm>
            <a:off x="5816071" y="2045235"/>
            <a:ext cx="2379662" cy="973137"/>
            <a:chOff x="805" y="1258"/>
            <a:chExt cx="1499" cy="613"/>
          </a:xfrm>
        </p:grpSpPr>
        <p:sp>
          <p:nvSpPr>
            <p:cNvPr id="28680" name="Oval 19"/>
            <p:cNvSpPr>
              <a:spLocks noChangeArrowheads="1"/>
            </p:cNvSpPr>
            <p:nvPr/>
          </p:nvSpPr>
          <p:spPr bwMode="auto">
            <a:xfrm rot="1320000">
              <a:off x="805" y="1535"/>
              <a:ext cx="1404" cy="336"/>
            </a:xfrm>
            <a:prstGeom prst="ellipse">
              <a:avLst/>
            </a:prstGeom>
            <a:noFill/>
            <a:ln w="19050">
              <a:solidFill>
                <a:srgbClr val="FF00FF"/>
              </a:solidFill>
              <a:round/>
              <a:headEnd/>
              <a:tailEnd/>
            </a:ln>
          </p:spPr>
          <p:txBody>
            <a:bodyPr wrap="none" anchor="ctr"/>
            <a:lstStyle/>
            <a:p>
              <a:endParaRPr kumimoji="1" lang="ja-JP" altLang="en-US">
                <a:cs typeface="MS PGothic"/>
              </a:endParaRPr>
            </a:p>
          </p:txBody>
        </p:sp>
        <p:sp>
          <p:nvSpPr>
            <p:cNvPr id="28681" name="Text Box 21"/>
            <p:cNvSpPr txBox="1">
              <a:spLocks noChangeArrowheads="1"/>
            </p:cNvSpPr>
            <p:nvPr/>
          </p:nvSpPr>
          <p:spPr bwMode="auto">
            <a:xfrm>
              <a:off x="1536" y="1258"/>
              <a:ext cx="768" cy="366"/>
            </a:xfrm>
            <a:prstGeom prst="rect">
              <a:avLst/>
            </a:prstGeom>
            <a:noFill/>
            <a:ln w="9525">
              <a:noFill/>
              <a:miter lim="800000"/>
              <a:headEnd/>
              <a:tailEnd/>
            </a:ln>
          </p:spPr>
          <p:txBody>
            <a:bodyPr>
              <a:spAutoFit/>
            </a:bodyPr>
            <a:lstStyle/>
            <a:p>
              <a:pPr>
                <a:spcBef>
                  <a:spcPct val="50000"/>
                </a:spcBef>
              </a:pPr>
              <a:r>
                <a:rPr kumimoji="1" lang="en-US" altLang="ja-JP" sz="1600">
                  <a:solidFill>
                    <a:srgbClr val="FF00FF"/>
                  </a:solidFill>
                  <a:latin typeface="Calibri" pitchFamily="34" charset="0"/>
                  <a:cs typeface="MS PGothic"/>
                </a:rPr>
                <a:t>Bed-Parallel Samples</a:t>
              </a:r>
            </a:p>
          </p:txBody>
        </p:sp>
      </p:grpSp>
      <p:sp>
        <p:nvSpPr>
          <p:cNvPr id="28679" name="Rectangle 25"/>
          <p:cNvSpPr>
            <a:spLocks/>
          </p:cNvSpPr>
          <p:nvPr/>
        </p:nvSpPr>
        <p:spPr bwMode="auto">
          <a:xfrm>
            <a:off x="4572000" y="5334000"/>
            <a:ext cx="4572000" cy="1143000"/>
          </a:xfrm>
          <a:prstGeom prst="rect">
            <a:avLst/>
          </a:prstGeom>
          <a:noFill/>
          <a:ln w="9525">
            <a:noFill/>
            <a:miter lim="800000"/>
            <a:headEnd/>
            <a:tailEnd/>
          </a:ln>
        </p:spPr>
        <p:txBody>
          <a:bodyPr/>
          <a:lstStyle/>
          <a:p>
            <a:pPr marL="273050" indent="-273050" eaLnBrk="0" hangingPunct="0">
              <a:spcBef>
                <a:spcPct val="20000"/>
              </a:spcBef>
              <a:buFont typeface="Arial" charset="0"/>
              <a:buChar char="•"/>
            </a:pPr>
            <a:r>
              <a:rPr kumimoji="1" lang="en-US" altLang="ja-JP" sz="2000" dirty="0" smtClean="0">
                <a:latin typeface="Arial"/>
                <a:cs typeface="Arial"/>
              </a:rPr>
              <a:t>Modulus </a:t>
            </a:r>
            <a:r>
              <a:rPr kumimoji="1" lang="en-US" altLang="ja-JP" sz="2000" dirty="0">
                <a:latin typeface="Arial"/>
                <a:cs typeface="Arial"/>
              </a:rPr>
              <a:t>correlate with clay content and porosity</a:t>
            </a:r>
          </a:p>
          <a:p>
            <a:pPr marL="273050" indent="-273050" eaLnBrk="0" hangingPunct="0">
              <a:spcBef>
                <a:spcPct val="20000"/>
              </a:spcBef>
              <a:buFont typeface="Arial" charset="0"/>
              <a:buChar char="•"/>
            </a:pPr>
            <a:r>
              <a:rPr kumimoji="1" lang="en-US" altLang="ja-JP" sz="2000" dirty="0">
                <a:latin typeface="Arial"/>
                <a:cs typeface="Arial"/>
              </a:rPr>
              <a:t>Bedding parallel samples are systematically stiffer</a:t>
            </a:r>
          </a:p>
        </p:txBody>
      </p:sp>
      <p:pic>
        <p:nvPicPr>
          <p:cNvPr id="9" name="Picture 19" descr="8-13-1"/>
          <p:cNvPicPr>
            <a:picLocks noChangeAspect="1" noChangeArrowheads="1"/>
          </p:cNvPicPr>
          <p:nvPr/>
        </p:nvPicPr>
        <p:blipFill>
          <a:blip r:embed="rId4"/>
          <a:srcRect/>
          <a:stretch>
            <a:fillRect/>
          </a:stretch>
        </p:blipFill>
        <p:spPr bwMode="auto">
          <a:xfrm>
            <a:off x="163809" y="1219200"/>
            <a:ext cx="4179592" cy="3780372"/>
          </a:xfrm>
          <a:prstGeom prst="rect">
            <a:avLst/>
          </a:prstGeom>
          <a:noFill/>
          <a:ln w="9525">
            <a:noFill/>
            <a:miter lim="800000"/>
            <a:headEnd/>
            <a:tailEnd/>
          </a:ln>
        </p:spPr>
      </p:pic>
      <p:sp>
        <p:nvSpPr>
          <p:cNvPr id="10" name="Rectangle 9"/>
          <p:cNvSpPr/>
          <p:nvPr/>
        </p:nvSpPr>
        <p:spPr>
          <a:xfrm>
            <a:off x="1579570" y="152405"/>
            <a:ext cx="1735972" cy="584776"/>
          </a:xfrm>
          <a:prstGeom prst="rect">
            <a:avLst/>
          </a:prstGeom>
        </p:spPr>
        <p:txBody>
          <a:bodyPr wrap="none">
            <a:spAutoFit/>
          </a:bodyPr>
          <a:lstStyle/>
          <a:p>
            <a:r>
              <a:rPr lang="en-US" sz="3200" dirty="0" smtClean="0">
                <a:latin typeface="Arial" charset="0"/>
                <a:ea typeface="Arial" charset="0"/>
                <a:cs typeface="Arial" charset="0"/>
              </a:rPr>
              <a:t>Strength </a:t>
            </a:r>
            <a:endParaRPr lang="en-US" sz="3200" dirty="0"/>
          </a:p>
        </p:txBody>
      </p:sp>
      <p:grpSp>
        <p:nvGrpSpPr>
          <p:cNvPr id="3"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
        <p:nvSpPr>
          <p:cNvPr id="15" name="TextBox 14"/>
          <p:cNvSpPr txBox="1"/>
          <p:nvPr/>
        </p:nvSpPr>
        <p:spPr>
          <a:xfrm rot="16200000">
            <a:off x="3942795" y="2896242"/>
            <a:ext cx="2609872" cy="369332"/>
          </a:xfrm>
          <a:prstGeom prst="rect">
            <a:avLst/>
          </a:prstGeom>
          <a:solidFill>
            <a:schemeClr val="bg1"/>
          </a:solidFill>
        </p:spPr>
        <p:txBody>
          <a:bodyPr wrap="none" rtlCol="0">
            <a:spAutoFit/>
          </a:bodyPr>
          <a:lstStyle/>
          <a:p>
            <a:r>
              <a:rPr lang="en-US" dirty="0" smtClean="0">
                <a:latin typeface="Arial"/>
                <a:cs typeface="Arial"/>
              </a:rPr>
              <a:t>Young’s Modulus (</a:t>
            </a:r>
            <a:r>
              <a:rPr lang="en-US" dirty="0" err="1" smtClean="0">
                <a:latin typeface="Arial"/>
                <a:cs typeface="Arial"/>
              </a:rPr>
              <a:t>GPa</a:t>
            </a:r>
            <a:r>
              <a:rPr lang="en-US" dirty="0" smtClean="0">
                <a:latin typeface="Arial"/>
                <a:cs typeface="Arial"/>
              </a:rPr>
              <a:t>)</a:t>
            </a:r>
            <a:endParaRPr lang="en-US" dirty="0">
              <a:latin typeface="Arial"/>
              <a:cs typeface="Arial"/>
            </a:endParaRPr>
          </a:p>
        </p:txBody>
      </p:sp>
      <p:sp>
        <p:nvSpPr>
          <p:cNvPr id="16" name="TextBox 15"/>
          <p:cNvSpPr txBox="1"/>
          <p:nvPr/>
        </p:nvSpPr>
        <p:spPr>
          <a:xfrm rot="16200000">
            <a:off x="-243067" y="2971460"/>
            <a:ext cx="1364526" cy="369332"/>
          </a:xfrm>
          <a:prstGeom prst="rect">
            <a:avLst/>
          </a:prstGeom>
          <a:solidFill>
            <a:srgbClr val="FFFFFF"/>
          </a:solidFill>
        </p:spPr>
        <p:txBody>
          <a:bodyPr wrap="none" rtlCol="0">
            <a:spAutoFit/>
          </a:bodyPr>
          <a:lstStyle/>
          <a:p>
            <a:r>
              <a:rPr lang="en-US" dirty="0" smtClean="0">
                <a:latin typeface="Arial"/>
                <a:cs typeface="Arial"/>
              </a:rPr>
              <a:t>UCS (</a:t>
            </a:r>
            <a:r>
              <a:rPr lang="en-US" dirty="0" err="1" smtClean="0">
                <a:latin typeface="Arial"/>
                <a:cs typeface="Arial"/>
              </a:rPr>
              <a:t>MPa</a:t>
            </a:r>
            <a:r>
              <a:rPr lang="en-US" dirty="0" smtClean="0">
                <a:latin typeface="Arial"/>
                <a:cs typeface="Arial"/>
              </a:rPr>
              <a:t>)</a:t>
            </a:r>
            <a:endParaRPr lang="en-US" dirty="0">
              <a:latin typeface="Arial"/>
              <a:cs typeface="Arial"/>
            </a:endParaRPr>
          </a:p>
        </p:txBody>
      </p:sp>
      <p:sp>
        <p:nvSpPr>
          <p:cNvPr id="17" name="TextBox 16"/>
          <p:cNvSpPr txBox="1"/>
          <p:nvPr/>
        </p:nvSpPr>
        <p:spPr>
          <a:xfrm>
            <a:off x="623862" y="4522827"/>
            <a:ext cx="3314967" cy="369332"/>
          </a:xfrm>
          <a:prstGeom prst="rect">
            <a:avLst/>
          </a:prstGeom>
          <a:solidFill>
            <a:srgbClr val="FFFFFF"/>
          </a:solidFill>
        </p:spPr>
        <p:txBody>
          <a:bodyPr wrap="none" rtlCol="0">
            <a:spAutoFit/>
          </a:bodyPr>
          <a:lstStyle/>
          <a:p>
            <a:r>
              <a:rPr lang="en-US" dirty="0" smtClean="0">
                <a:latin typeface="Arial"/>
                <a:cs typeface="Arial"/>
              </a:rPr>
              <a:t>Approximate Clay Content (%)</a:t>
            </a:r>
            <a:endParaRPr lang="en-US" dirty="0">
              <a:latin typeface="Arial"/>
              <a:cs typeface="Arial"/>
            </a:endParaRPr>
          </a:p>
        </p:txBody>
      </p:sp>
      <p:sp>
        <p:nvSpPr>
          <p:cNvPr id="18" name="TextBox 17"/>
          <p:cNvSpPr txBox="1"/>
          <p:nvPr/>
        </p:nvSpPr>
        <p:spPr>
          <a:xfrm>
            <a:off x="5521124" y="4548204"/>
            <a:ext cx="3314967" cy="369332"/>
          </a:xfrm>
          <a:prstGeom prst="rect">
            <a:avLst/>
          </a:prstGeom>
          <a:solidFill>
            <a:srgbClr val="FFFFFF"/>
          </a:solidFill>
        </p:spPr>
        <p:txBody>
          <a:bodyPr wrap="none" rtlCol="0">
            <a:spAutoFit/>
          </a:bodyPr>
          <a:lstStyle/>
          <a:p>
            <a:r>
              <a:rPr lang="en-US" dirty="0" smtClean="0">
                <a:latin typeface="Arial"/>
                <a:cs typeface="Arial"/>
              </a:rPr>
              <a:t>Approximate Clay Content (%)</a:t>
            </a:r>
            <a:endParaRPr lang="en-US" dirty="0">
              <a:latin typeface="Arial"/>
              <a:cs typeface="Arial"/>
            </a:endParaRPr>
          </a:p>
        </p:txBody>
      </p:sp>
      <p:sp>
        <p:nvSpPr>
          <p:cNvPr id="20" name="Rectangle 25"/>
          <p:cNvSpPr>
            <a:spLocks/>
          </p:cNvSpPr>
          <p:nvPr/>
        </p:nvSpPr>
        <p:spPr bwMode="auto">
          <a:xfrm>
            <a:off x="220222" y="5334003"/>
            <a:ext cx="4351778" cy="1143000"/>
          </a:xfrm>
          <a:prstGeom prst="rect">
            <a:avLst/>
          </a:prstGeom>
          <a:noFill/>
          <a:ln w="9525">
            <a:noFill/>
            <a:miter lim="800000"/>
            <a:headEnd/>
            <a:tailEnd/>
          </a:ln>
        </p:spPr>
        <p:txBody>
          <a:bodyPr/>
          <a:lstStyle/>
          <a:p>
            <a:pPr marL="273050" indent="-273050" eaLnBrk="0" hangingPunct="0">
              <a:spcBef>
                <a:spcPct val="20000"/>
              </a:spcBef>
              <a:buFont typeface="Arial" charset="0"/>
              <a:buChar char="•"/>
            </a:pPr>
            <a:r>
              <a:rPr kumimoji="1" lang="en-US" altLang="ja-JP" sz="2000" dirty="0" smtClean="0">
                <a:latin typeface="Arial"/>
                <a:cs typeface="Arial"/>
              </a:rPr>
              <a:t>Strength decreases with </a:t>
            </a:r>
            <a:r>
              <a:rPr kumimoji="1" lang="en-US" altLang="ja-JP" sz="2000" dirty="0">
                <a:latin typeface="Arial"/>
                <a:cs typeface="Arial"/>
              </a:rPr>
              <a:t>clay </a:t>
            </a:r>
            <a:r>
              <a:rPr kumimoji="1" lang="en-US" altLang="ja-JP" sz="2000" dirty="0" smtClean="0">
                <a:latin typeface="Arial"/>
                <a:cs typeface="Arial"/>
              </a:rPr>
              <a:t>content</a:t>
            </a:r>
          </a:p>
          <a:p>
            <a:pPr marL="273050" indent="-273050" eaLnBrk="0" hangingPunct="0">
              <a:spcBef>
                <a:spcPct val="20000"/>
              </a:spcBef>
              <a:buFont typeface="Arial" charset="0"/>
              <a:buChar char="•"/>
            </a:pPr>
            <a:r>
              <a:rPr kumimoji="1" lang="en-US" altLang="ja-JP" sz="2000" dirty="0" smtClean="0">
                <a:latin typeface="Arial" charset="0"/>
                <a:ea typeface="Arial" charset="0"/>
                <a:cs typeface="Arial" charset="0"/>
              </a:rPr>
              <a:t>Internal friction coefficient decreases from 0.9 to 0.2</a:t>
            </a:r>
            <a:endParaRPr kumimoji="1" lang="en-US" altLang="ja-JP" sz="2000" dirty="0" smtClean="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a:xfrm>
            <a:off x="0" y="7552"/>
            <a:ext cx="9144000" cy="609600"/>
          </a:xfrm>
        </p:spPr>
        <p:txBody>
          <a:bodyPr>
            <a:normAutofit/>
          </a:bodyPr>
          <a:lstStyle/>
          <a:p>
            <a:pPr eaLnBrk="1" hangingPunct="1"/>
            <a:r>
              <a:rPr lang="en-US" sz="3200" dirty="0" smtClean="0">
                <a:latin typeface="Arial" charset="0"/>
                <a:ea typeface="Arial" charset="0"/>
                <a:cs typeface="Arial" charset="0"/>
              </a:rPr>
              <a:t>Opportunity: North American Shale Plays</a:t>
            </a:r>
          </a:p>
        </p:txBody>
      </p:sp>
      <p:grpSp>
        <p:nvGrpSpPr>
          <p:cNvPr id="2" name="Group 81"/>
          <p:cNvGrpSpPr>
            <a:grpSpLocks/>
          </p:cNvGrpSpPr>
          <p:nvPr/>
        </p:nvGrpSpPr>
        <p:grpSpPr bwMode="auto">
          <a:xfrm>
            <a:off x="484187" y="612775"/>
            <a:ext cx="8315325" cy="5213350"/>
            <a:chOff x="412750" y="1196975"/>
            <a:chExt cx="8315325" cy="5213350"/>
          </a:xfrm>
        </p:grpSpPr>
        <p:pic>
          <p:nvPicPr>
            <p:cNvPr id="41988" name="Picture 86" descr="north_america_shaleplays2"/>
            <p:cNvPicPr>
              <a:picLocks noChangeAspect="1" noChangeArrowheads="1"/>
            </p:cNvPicPr>
            <p:nvPr/>
          </p:nvPicPr>
          <p:blipFill>
            <a:blip r:embed="rId3">
              <a:lum bright="-6000" contrast="6000"/>
            </a:blip>
            <a:srcRect t="20372" b="21556"/>
            <a:stretch>
              <a:fillRect/>
            </a:stretch>
          </p:blipFill>
          <p:spPr bwMode="auto">
            <a:xfrm>
              <a:off x="1433513" y="1196975"/>
              <a:ext cx="7294562" cy="5213350"/>
            </a:xfrm>
            <a:prstGeom prst="rect">
              <a:avLst/>
            </a:prstGeom>
            <a:noFill/>
            <a:ln w="9525">
              <a:noFill/>
              <a:miter lim="800000"/>
              <a:headEnd/>
              <a:tailEnd/>
            </a:ln>
          </p:spPr>
        </p:pic>
        <p:sp>
          <p:nvSpPr>
            <p:cNvPr id="41989" name="Freeform 7"/>
            <p:cNvSpPr>
              <a:spLocks/>
            </p:cNvSpPr>
            <p:nvPr/>
          </p:nvSpPr>
          <p:spPr bwMode="auto">
            <a:xfrm>
              <a:off x="3506788" y="5311775"/>
              <a:ext cx="223837" cy="222250"/>
            </a:xfrm>
            <a:custGeom>
              <a:avLst/>
              <a:gdLst>
                <a:gd name="T0" fmla="*/ 0 w 141"/>
                <a:gd name="T1" fmla="*/ 2147483647 h 140"/>
                <a:gd name="T2" fmla="*/ 2147483647 w 141"/>
                <a:gd name="T3" fmla="*/ 2147483647 h 140"/>
                <a:gd name="T4" fmla="*/ 2147483647 w 141"/>
                <a:gd name="T5" fmla="*/ 2147483647 h 140"/>
                <a:gd name="T6" fmla="*/ 2147483647 w 141"/>
                <a:gd name="T7" fmla="*/ 2147483647 h 140"/>
                <a:gd name="T8" fmla="*/ 2147483647 w 141"/>
                <a:gd name="T9" fmla="*/ 2147483647 h 140"/>
                <a:gd name="T10" fmla="*/ 2147483647 w 141"/>
                <a:gd name="T11" fmla="*/ 2147483647 h 140"/>
                <a:gd name="T12" fmla="*/ 2147483647 w 141"/>
                <a:gd name="T13" fmla="*/ 2147483647 h 140"/>
                <a:gd name="T14" fmla="*/ 2147483647 w 141"/>
                <a:gd name="T15" fmla="*/ 2147483647 h 140"/>
                <a:gd name="T16" fmla="*/ 2147483647 w 141"/>
                <a:gd name="T17" fmla="*/ 2147483647 h 140"/>
                <a:gd name="T18" fmla="*/ 0 w 141"/>
                <a:gd name="T19" fmla="*/ 2147483647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0"/>
                <a:gd name="T32" fmla="*/ 141 w 141"/>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0">
                  <a:moveTo>
                    <a:pt x="0" y="53"/>
                  </a:moveTo>
                  <a:cubicBezTo>
                    <a:pt x="0" y="41"/>
                    <a:pt x="0" y="16"/>
                    <a:pt x="12" y="8"/>
                  </a:cubicBezTo>
                  <a:cubicBezTo>
                    <a:pt x="24" y="0"/>
                    <a:pt x="56" y="3"/>
                    <a:pt x="75" y="5"/>
                  </a:cubicBezTo>
                  <a:cubicBezTo>
                    <a:pt x="94" y="7"/>
                    <a:pt x="118" y="10"/>
                    <a:pt x="129" y="20"/>
                  </a:cubicBezTo>
                  <a:cubicBezTo>
                    <a:pt x="140" y="30"/>
                    <a:pt x="141" y="48"/>
                    <a:pt x="141" y="65"/>
                  </a:cubicBezTo>
                  <a:cubicBezTo>
                    <a:pt x="141" y="82"/>
                    <a:pt x="137" y="112"/>
                    <a:pt x="126" y="125"/>
                  </a:cubicBezTo>
                  <a:cubicBezTo>
                    <a:pt x="115" y="138"/>
                    <a:pt x="93" y="140"/>
                    <a:pt x="78" y="140"/>
                  </a:cubicBezTo>
                  <a:cubicBezTo>
                    <a:pt x="63" y="140"/>
                    <a:pt x="44" y="132"/>
                    <a:pt x="33" y="122"/>
                  </a:cubicBezTo>
                  <a:cubicBezTo>
                    <a:pt x="22" y="112"/>
                    <a:pt x="17" y="93"/>
                    <a:pt x="12" y="80"/>
                  </a:cubicBezTo>
                  <a:cubicBezTo>
                    <a:pt x="7" y="67"/>
                    <a:pt x="0" y="65"/>
                    <a:pt x="0" y="53"/>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0" name="Freeform 8"/>
            <p:cNvSpPr>
              <a:spLocks/>
            </p:cNvSpPr>
            <p:nvPr/>
          </p:nvSpPr>
          <p:spPr bwMode="auto">
            <a:xfrm>
              <a:off x="4076700" y="5210175"/>
              <a:ext cx="265113" cy="279400"/>
            </a:xfrm>
            <a:custGeom>
              <a:avLst/>
              <a:gdLst>
                <a:gd name="T0" fmla="*/ 2147483647 w 167"/>
                <a:gd name="T1" fmla="*/ 2147483647 h 176"/>
                <a:gd name="T2" fmla="*/ 2147483647 w 167"/>
                <a:gd name="T3" fmla="*/ 2147483647 h 176"/>
                <a:gd name="T4" fmla="*/ 2147483647 w 167"/>
                <a:gd name="T5" fmla="*/ 2147483647 h 176"/>
                <a:gd name="T6" fmla="*/ 2147483647 w 167"/>
                <a:gd name="T7" fmla="*/ 2147483647 h 176"/>
                <a:gd name="T8" fmla="*/ 2147483647 w 167"/>
                <a:gd name="T9" fmla="*/ 2147483647 h 176"/>
                <a:gd name="T10" fmla="*/ 2147483647 w 167"/>
                <a:gd name="T11" fmla="*/ 2147483647 h 176"/>
                <a:gd name="T12" fmla="*/ 2147483647 w 167"/>
                <a:gd name="T13" fmla="*/ 2147483647 h 176"/>
                <a:gd name="T14" fmla="*/ 2147483647 w 167"/>
                <a:gd name="T15" fmla="*/ 2147483647 h 176"/>
                <a:gd name="T16" fmla="*/ 2147483647 w 167"/>
                <a:gd name="T17" fmla="*/ 2147483647 h 176"/>
                <a:gd name="T18" fmla="*/ 2147483647 w 167"/>
                <a:gd name="T19" fmla="*/ 2147483647 h 176"/>
                <a:gd name="T20" fmla="*/ 2147483647 w 167"/>
                <a:gd name="T21" fmla="*/ 2147483647 h 176"/>
                <a:gd name="T22" fmla="*/ 2147483647 w 167"/>
                <a:gd name="T23" fmla="*/ 2147483647 h 176"/>
                <a:gd name="T24" fmla="*/ 2147483647 w 167"/>
                <a:gd name="T25" fmla="*/ 2147483647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176"/>
                <a:gd name="T41" fmla="*/ 167 w 167"/>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176">
                  <a:moveTo>
                    <a:pt x="3" y="114"/>
                  </a:moveTo>
                  <a:cubicBezTo>
                    <a:pt x="3" y="99"/>
                    <a:pt x="9" y="79"/>
                    <a:pt x="12" y="66"/>
                  </a:cubicBezTo>
                  <a:cubicBezTo>
                    <a:pt x="15" y="53"/>
                    <a:pt x="17" y="39"/>
                    <a:pt x="24" y="33"/>
                  </a:cubicBezTo>
                  <a:cubicBezTo>
                    <a:pt x="31" y="27"/>
                    <a:pt x="48" y="32"/>
                    <a:pt x="57" y="30"/>
                  </a:cubicBezTo>
                  <a:cubicBezTo>
                    <a:pt x="66" y="28"/>
                    <a:pt x="71" y="23"/>
                    <a:pt x="81" y="18"/>
                  </a:cubicBezTo>
                  <a:cubicBezTo>
                    <a:pt x="91" y="13"/>
                    <a:pt x="104" y="0"/>
                    <a:pt x="117" y="2"/>
                  </a:cubicBezTo>
                  <a:cubicBezTo>
                    <a:pt x="130" y="4"/>
                    <a:pt x="151" y="20"/>
                    <a:pt x="159" y="33"/>
                  </a:cubicBezTo>
                  <a:cubicBezTo>
                    <a:pt x="167" y="46"/>
                    <a:pt x="166" y="64"/>
                    <a:pt x="165" y="80"/>
                  </a:cubicBezTo>
                  <a:cubicBezTo>
                    <a:pt x="164" y="96"/>
                    <a:pt x="159" y="117"/>
                    <a:pt x="150" y="132"/>
                  </a:cubicBezTo>
                  <a:cubicBezTo>
                    <a:pt x="141" y="147"/>
                    <a:pt x="123" y="161"/>
                    <a:pt x="108" y="168"/>
                  </a:cubicBezTo>
                  <a:cubicBezTo>
                    <a:pt x="93" y="175"/>
                    <a:pt x="73" y="176"/>
                    <a:pt x="57" y="174"/>
                  </a:cubicBezTo>
                  <a:cubicBezTo>
                    <a:pt x="41" y="172"/>
                    <a:pt x="18" y="166"/>
                    <a:pt x="9" y="156"/>
                  </a:cubicBezTo>
                  <a:cubicBezTo>
                    <a:pt x="0" y="146"/>
                    <a:pt x="3" y="129"/>
                    <a:pt x="3" y="11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1" name="Freeform 9"/>
            <p:cNvSpPr>
              <a:spLocks/>
            </p:cNvSpPr>
            <p:nvPr/>
          </p:nvSpPr>
          <p:spPr bwMode="auto">
            <a:xfrm>
              <a:off x="4505325" y="5256213"/>
              <a:ext cx="373063" cy="338137"/>
            </a:xfrm>
            <a:custGeom>
              <a:avLst/>
              <a:gdLst>
                <a:gd name="T0" fmla="*/ 2147483647 w 235"/>
                <a:gd name="T1" fmla="*/ 2147483647 h 213"/>
                <a:gd name="T2" fmla="*/ 2147483647 w 235"/>
                <a:gd name="T3" fmla="*/ 2147483647 h 213"/>
                <a:gd name="T4" fmla="*/ 2147483647 w 235"/>
                <a:gd name="T5" fmla="*/ 2147483647 h 213"/>
                <a:gd name="T6" fmla="*/ 2147483647 w 235"/>
                <a:gd name="T7" fmla="*/ 2147483647 h 213"/>
                <a:gd name="T8" fmla="*/ 2147483647 w 235"/>
                <a:gd name="T9" fmla="*/ 2147483647 h 213"/>
                <a:gd name="T10" fmla="*/ 2147483647 w 235"/>
                <a:gd name="T11" fmla="*/ 2147483647 h 213"/>
                <a:gd name="T12" fmla="*/ 2147483647 w 235"/>
                <a:gd name="T13" fmla="*/ 2147483647 h 213"/>
                <a:gd name="T14" fmla="*/ 2147483647 w 235"/>
                <a:gd name="T15" fmla="*/ 2147483647 h 213"/>
                <a:gd name="T16" fmla="*/ 2147483647 w 235"/>
                <a:gd name="T17" fmla="*/ 2147483647 h 213"/>
                <a:gd name="T18" fmla="*/ 2147483647 w 235"/>
                <a:gd name="T19" fmla="*/ 2147483647 h 213"/>
                <a:gd name="T20" fmla="*/ 2147483647 w 235"/>
                <a:gd name="T21" fmla="*/ 2147483647 h 213"/>
                <a:gd name="T22" fmla="*/ 2147483647 w 235"/>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213"/>
                <a:gd name="T38" fmla="*/ 235 w 235"/>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213">
                  <a:moveTo>
                    <a:pt x="52" y="167"/>
                  </a:moveTo>
                  <a:cubicBezTo>
                    <a:pt x="40" y="155"/>
                    <a:pt x="24" y="143"/>
                    <a:pt x="16" y="128"/>
                  </a:cubicBezTo>
                  <a:cubicBezTo>
                    <a:pt x="8" y="113"/>
                    <a:pt x="0" y="93"/>
                    <a:pt x="1" y="77"/>
                  </a:cubicBezTo>
                  <a:cubicBezTo>
                    <a:pt x="2" y="61"/>
                    <a:pt x="13" y="41"/>
                    <a:pt x="22" y="29"/>
                  </a:cubicBezTo>
                  <a:cubicBezTo>
                    <a:pt x="31" y="17"/>
                    <a:pt x="40" y="4"/>
                    <a:pt x="58" y="2"/>
                  </a:cubicBezTo>
                  <a:cubicBezTo>
                    <a:pt x="76" y="0"/>
                    <a:pt x="107" y="4"/>
                    <a:pt x="130" y="14"/>
                  </a:cubicBezTo>
                  <a:cubicBezTo>
                    <a:pt x="153" y="24"/>
                    <a:pt x="181" y="48"/>
                    <a:pt x="198" y="65"/>
                  </a:cubicBezTo>
                  <a:cubicBezTo>
                    <a:pt x="215" y="82"/>
                    <a:pt x="227" y="96"/>
                    <a:pt x="231" y="115"/>
                  </a:cubicBezTo>
                  <a:cubicBezTo>
                    <a:pt x="235" y="134"/>
                    <a:pt x="233" y="162"/>
                    <a:pt x="225" y="178"/>
                  </a:cubicBezTo>
                  <a:cubicBezTo>
                    <a:pt x="217" y="194"/>
                    <a:pt x="204" y="205"/>
                    <a:pt x="181" y="209"/>
                  </a:cubicBezTo>
                  <a:cubicBezTo>
                    <a:pt x="158" y="213"/>
                    <a:pt x="109" y="207"/>
                    <a:pt x="88" y="200"/>
                  </a:cubicBezTo>
                  <a:cubicBezTo>
                    <a:pt x="67" y="193"/>
                    <a:pt x="64" y="179"/>
                    <a:pt x="52" y="16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2" name="Freeform 10"/>
            <p:cNvSpPr>
              <a:spLocks/>
            </p:cNvSpPr>
            <p:nvPr/>
          </p:nvSpPr>
          <p:spPr bwMode="auto">
            <a:xfrm>
              <a:off x="5200650" y="5170488"/>
              <a:ext cx="303213" cy="231775"/>
            </a:xfrm>
            <a:custGeom>
              <a:avLst/>
              <a:gdLst>
                <a:gd name="T0" fmla="*/ 2147483647 w 191"/>
                <a:gd name="T1" fmla="*/ 2147483647 h 146"/>
                <a:gd name="T2" fmla="*/ 2147483647 w 191"/>
                <a:gd name="T3" fmla="*/ 2147483647 h 146"/>
                <a:gd name="T4" fmla="*/ 2147483647 w 191"/>
                <a:gd name="T5" fmla="*/ 2147483647 h 146"/>
                <a:gd name="T6" fmla="*/ 2147483647 w 191"/>
                <a:gd name="T7" fmla="*/ 2147483647 h 146"/>
                <a:gd name="T8" fmla="*/ 2147483647 w 191"/>
                <a:gd name="T9" fmla="*/ 2147483647 h 146"/>
                <a:gd name="T10" fmla="*/ 2147483647 w 191"/>
                <a:gd name="T11" fmla="*/ 0 h 146"/>
                <a:gd name="T12" fmla="*/ 2147483647 w 191"/>
                <a:gd name="T13" fmla="*/ 2147483647 h 146"/>
                <a:gd name="T14" fmla="*/ 2147483647 w 191"/>
                <a:gd name="T15" fmla="*/ 2147483647 h 146"/>
                <a:gd name="T16" fmla="*/ 2147483647 w 191"/>
                <a:gd name="T17" fmla="*/ 2147483647 h 146"/>
                <a:gd name="T18" fmla="*/ 2147483647 w 191"/>
                <a:gd name="T19" fmla="*/ 2147483647 h 146"/>
                <a:gd name="T20" fmla="*/ 2147483647 w 191"/>
                <a:gd name="T21" fmla="*/ 2147483647 h 146"/>
                <a:gd name="T22" fmla="*/ 2147483647 w 191"/>
                <a:gd name="T23" fmla="*/ 2147483647 h 146"/>
                <a:gd name="T24" fmla="*/ 2147483647 w 191"/>
                <a:gd name="T25" fmla="*/ 2147483647 h 146"/>
                <a:gd name="T26" fmla="*/ 2147483647 w 191"/>
                <a:gd name="T27" fmla="*/ 2147483647 h 146"/>
                <a:gd name="T28" fmla="*/ 2147483647 w 191"/>
                <a:gd name="T29" fmla="*/ 2147483647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1"/>
                <a:gd name="T46" fmla="*/ 0 h 146"/>
                <a:gd name="T47" fmla="*/ 191 w 191"/>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1" h="146">
                  <a:moveTo>
                    <a:pt x="13" y="108"/>
                  </a:moveTo>
                  <a:cubicBezTo>
                    <a:pt x="6" y="95"/>
                    <a:pt x="0" y="83"/>
                    <a:pt x="1" y="72"/>
                  </a:cubicBezTo>
                  <a:cubicBezTo>
                    <a:pt x="2" y="61"/>
                    <a:pt x="12" y="47"/>
                    <a:pt x="19" y="42"/>
                  </a:cubicBezTo>
                  <a:cubicBezTo>
                    <a:pt x="26" y="37"/>
                    <a:pt x="29" y="44"/>
                    <a:pt x="46" y="39"/>
                  </a:cubicBezTo>
                  <a:cubicBezTo>
                    <a:pt x="63" y="34"/>
                    <a:pt x="105" y="15"/>
                    <a:pt x="121" y="9"/>
                  </a:cubicBezTo>
                  <a:cubicBezTo>
                    <a:pt x="137" y="3"/>
                    <a:pt x="138" y="0"/>
                    <a:pt x="145" y="0"/>
                  </a:cubicBezTo>
                  <a:cubicBezTo>
                    <a:pt x="152" y="0"/>
                    <a:pt x="159" y="7"/>
                    <a:pt x="166" y="11"/>
                  </a:cubicBezTo>
                  <a:cubicBezTo>
                    <a:pt x="173" y="15"/>
                    <a:pt x="184" y="17"/>
                    <a:pt x="187" y="27"/>
                  </a:cubicBezTo>
                  <a:cubicBezTo>
                    <a:pt x="190" y="37"/>
                    <a:pt x="185" y="60"/>
                    <a:pt x="184" y="72"/>
                  </a:cubicBezTo>
                  <a:cubicBezTo>
                    <a:pt x="183" y="84"/>
                    <a:pt x="183" y="93"/>
                    <a:pt x="183" y="102"/>
                  </a:cubicBezTo>
                  <a:cubicBezTo>
                    <a:pt x="183" y="111"/>
                    <a:pt x="191" y="122"/>
                    <a:pt x="183" y="128"/>
                  </a:cubicBezTo>
                  <a:cubicBezTo>
                    <a:pt x="175" y="134"/>
                    <a:pt x="154" y="134"/>
                    <a:pt x="136" y="137"/>
                  </a:cubicBezTo>
                  <a:cubicBezTo>
                    <a:pt x="118" y="140"/>
                    <a:pt x="90" y="146"/>
                    <a:pt x="72" y="144"/>
                  </a:cubicBezTo>
                  <a:cubicBezTo>
                    <a:pt x="54" y="142"/>
                    <a:pt x="35" y="132"/>
                    <a:pt x="25" y="126"/>
                  </a:cubicBezTo>
                  <a:cubicBezTo>
                    <a:pt x="15" y="120"/>
                    <a:pt x="13" y="108"/>
                    <a:pt x="13" y="108"/>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3" name="Freeform 11"/>
            <p:cNvSpPr>
              <a:spLocks/>
            </p:cNvSpPr>
            <p:nvPr/>
          </p:nvSpPr>
          <p:spPr bwMode="auto">
            <a:xfrm>
              <a:off x="3778250" y="4932363"/>
              <a:ext cx="119063" cy="179387"/>
            </a:xfrm>
            <a:custGeom>
              <a:avLst/>
              <a:gdLst>
                <a:gd name="T0" fmla="*/ 2147483647 w 75"/>
                <a:gd name="T1" fmla="*/ 2147483647 h 113"/>
                <a:gd name="T2" fmla="*/ 2147483647 w 75"/>
                <a:gd name="T3" fmla="*/ 2147483647 h 113"/>
                <a:gd name="T4" fmla="*/ 2147483647 w 75"/>
                <a:gd name="T5" fmla="*/ 2147483647 h 113"/>
                <a:gd name="T6" fmla="*/ 2147483647 w 75"/>
                <a:gd name="T7" fmla="*/ 2147483647 h 113"/>
                <a:gd name="T8" fmla="*/ 2147483647 w 75"/>
                <a:gd name="T9" fmla="*/ 2147483647 h 113"/>
                <a:gd name="T10" fmla="*/ 2147483647 w 75"/>
                <a:gd name="T11" fmla="*/ 2147483647 h 113"/>
                <a:gd name="T12" fmla="*/ 2147483647 w 75"/>
                <a:gd name="T13" fmla="*/ 2147483647 h 113"/>
                <a:gd name="T14" fmla="*/ 2147483647 w 75"/>
                <a:gd name="T15" fmla="*/ 2147483647 h 113"/>
                <a:gd name="T16" fmla="*/ 2147483647 w 75"/>
                <a:gd name="T17" fmla="*/ 2147483647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3"/>
                <a:gd name="T29" fmla="*/ 75 w 75"/>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3">
                  <a:moveTo>
                    <a:pt x="3" y="72"/>
                  </a:moveTo>
                  <a:cubicBezTo>
                    <a:pt x="1" y="62"/>
                    <a:pt x="0" y="47"/>
                    <a:pt x="2" y="36"/>
                  </a:cubicBezTo>
                  <a:cubicBezTo>
                    <a:pt x="4" y="25"/>
                    <a:pt x="7" y="8"/>
                    <a:pt x="14" y="4"/>
                  </a:cubicBezTo>
                  <a:cubicBezTo>
                    <a:pt x="21" y="0"/>
                    <a:pt x="36" y="5"/>
                    <a:pt x="45" y="9"/>
                  </a:cubicBezTo>
                  <a:cubicBezTo>
                    <a:pt x="54" y="13"/>
                    <a:pt x="64" y="19"/>
                    <a:pt x="68" y="30"/>
                  </a:cubicBezTo>
                  <a:cubicBezTo>
                    <a:pt x="72" y="41"/>
                    <a:pt x="75" y="60"/>
                    <a:pt x="72" y="73"/>
                  </a:cubicBezTo>
                  <a:cubicBezTo>
                    <a:pt x="69" y="86"/>
                    <a:pt x="59" y="105"/>
                    <a:pt x="50" y="109"/>
                  </a:cubicBezTo>
                  <a:cubicBezTo>
                    <a:pt x="41" y="113"/>
                    <a:pt x="22" y="103"/>
                    <a:pt x="14" y="97"/>
                  </a:cubicBezTo>
                  <a:cubicBezTo>
                    <a:pt x="6" y="91"/>
                    <a:pt x="5" y="82"/>
                    <a:pt x="3" y="72"/>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4" name="Freeform 12"/>
            <p:cNvSpPr>
              <a:spLocks/>
            </p:cNvSpPr>
            <p:nvPr/>
          </p:nvSpPr>
          <p:spPr bwMode="auto">
            <a:xfrm>
              <a:off x="4176713" y="4965700"/>
              <a:ext cx="255587" cy="179388"/>
            </a:xfrm>
            <a:custGeom>
              <a:avLst/>
              <a:gdLst>
                <a:gd name="T0" fmla="*/ 2147483647 w 161"/>
                <a:gd name="T1" fmla="*/ 2147483647 h 113"/>
                <a:gd name="T2" fmla="*/ 2147483647 w 161"/>
                <a:gd name="T3" fmla="*/ 2147483647 h 113"/>
                <a:gd name="T4" fmla="*/ 2147483647 w 161"/>
                <a:gd name="T5" fmla="*/ 2147483647 h 113"/>
                <a:gd name="T6" fmla="*/ 2147483647 w 161"/>
                <a:gd name="T7" fmla="*/ 2147483647 h 113"/>
                <a:gd name="T8" fmla="*/ 2147483647 w 161"/>
                <a:gd name="T9" fmla="*/ 2147483647 h 113"/>
                <a:gd name="T10" fmla="*/ 2147483647 w 161"/>
                <a:gd name="T11" fmla="*/ 2147483647 h 113"/>
                <a:gd name="T12" fmla="*/ 2147483647 w 161"/>
                <a:gd name="T13" fmla="*/ 2147483647 h 113"/>
                <a:gd name="T14" fmla="*/ 2147483647 w 161"/>
                <a:gd name="T15" fmla="*/ 2147483647 h 113"/>
                <a:gd name="T16" fmla="*/ 2147483647 w 161"/>
                <a:gd name="T17" fmla="*/ 2147483647 h 113"/>
                <a:gd name="T18" fmla="*/ 2147483647 w 161"/>
                <a:gd name="T19" fmla="*/ 2147483647 h 113"/>
                <a:gd name="T20" fmla="*/ 2147483647 w 161"/>
                <a:gd name="T21" fmla="*/ 2147483647 h 113"/>
                <a:gd name="T22" fmla="*/ 2147483647 w 161"/>
                <a:gd name="T23" fmla="*/ 2147483647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13"/>
                <a:gd name="T38" fmla="*/ 161 w 161"/>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13">
                  <a:moveTo>
                    <a:pt x="24" y="72"/>
                  </a:moveTo>
                  <a:cubicBezTo>
                    <a:pt x="16" y="65"/>
                    <a:pt x="9" y="58"/>
                    <a:pt x="5" y="49"/>
                  </a:cubicBezTo>
                  <a:cubicBezTo>
                    <a:pt x="1" y="40"/>
                    <a:pt x="0" y="27"/>
                    <a:pt x="2" y="19"/>
                  </a:cubicBezTo>
                  <a:cubicBezTo>
                    <a:pt x="4" y="11"/>
                    <a:pt x="10" y="0"/>
                    <a:pt x="17" y="1"/>
                  </a:cubicBezTo>
                  <a:cubicBezTo>
                    <a:pt x="24" y="2"/>
                    <a:pt x="34" y="17"/>
                    <a:pt x="45" y="25"/>
                  </a:cubicBezTo>
                  <a:cubicBezTo>
                    <a:pt x="56" y="33"/>
                    <a:pt x="66" y="41"/>
                    <a:pt x="81" y="48"/>
                  </a:cubicBezTo>
                  <a:cubicBezTo>
                    <a:pt x="96" y="55"/>
                    <a:pt x="125" y="61"/>
                    <a:pt x="138" y="67"/>
                  </a:cubicBezTo>
                  <a:cubicBezTo>
                    <a:pt x="151" y="73"/>
                    <a:pt x="161" y="80"/>
                    <a:pt x="161" y="87"/>
                  </a:cubicBezTo>
                  <a:cubicBezTo>
                    <a:pt x="161" y="94"/>
                    <a:pt x="152" y="109"/>
                    <a:pt x="140" y="111"/>
                  </a:cubicBezTo>
                  <a:cubicBezTo>
                    <a:pt x="128" y="113"/>
                    <a:pt x="101" y="105"/>
                    <a:pt x="87" y="102"/>
                  </a:cubicBezTo>
                  <a:cubicBezTo>
                    <a:pt x="73" y="99"/>
                    <a:pt x="64" y="95"/>
                    <a:pt x="53" y="90"/>
                  </a:cubicBezTo>
                  <a:cubicBezTo>
                    <a:pt x="42" y="85"/>
                    <a:pt x="32" y="79"/>
                    <a:pt x="24" y="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5" name="Freeform 13"/>
            <p:cNvSpPr>
              <a:spLocks/>
            </p:cNvSpPr>
            <p:nvPr/>
          </p:nvSpPr>
          <p:spPr bwMode="auto">
            <a:xfrm>
              <a:off x="4471988" y="4910138"/>
              <a:ext cx="371475" cy="206375"/>
            </a:xfrm>
            <a:custGeom>
              <a:avLst/>
              <a:gdLst>
                <a:gd name="T0" fmla="*/ 2147483647 w 234"/>
                <a:gd name="T1" fmla="*/ 2147483647 h 130"/>
                <a:gd name="T2" fmla="*/ 2147483647 w 234"/>
                <a:gd name="T3" fmla="*/ 2147483647 h 130"/>
                <a:gd name="T4" fmla="*/ 2147483647 w 234"/>
                <a:gd name="T5" fmla="*/ 2147483647 h 130"/>
                <a:gd name="T6" fmla="*/ 2147483647 w 234"/>
                <a:gd name="T7" fmla="*/ 2147483647 h 130"/>
                <a:gd name="T8" fmla="*/ 2147483647 w 234"/>
                <a:gd name="T9" fmla="*/ 2147483647 h 130"/>
                <a:gd name="T10" fmla="*/ 2147483647 w 234"/>
                <a:gd name="T11" fmla="*/ 2147483647 h 130"/>
                <a:gd name="T12" fmla="*/ 2147483647 w 234"/>
                <a:gd name="T13" fmla="*/ 2147483647 h 130"/>
                <a:gd name="T14" fmla="*/ 2147483647 w 234"/>
                <a:gd name="T15" fmla="*/ 2147483647 h 130"/>
                <a:gd name="T16" fmla="*/ 2147483647 w 234"/>
                <a:gd name="T17" fmla="*/ 2147483647 h 130"/>
                <a:gd name="T18" fmla="*/ 2147483647 w 234"/>
                <a:gd name="T19" fmla="*/ 2147483647 h 130"/>
                <a:gd name="T20" fmla="*/ 2147483647 w 234"/>
                <a:gd name="T21" fmla="*/ 2147483647 h 130"/>
                <a:gd name="T22" fmla="*/ 2147483647 w 234"/>
                <a:gd name="T23" fmla="*/ 2147483647 h 130"/>
                <a:gd name="T24" fmla="*/ 2147483647 w 234"/>
                <a:gd name="T25" fmla="*/ 2147483647 h 130"/>
                <a:gd name="T26" fmla="*/ 2147483647 w 234"/>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4"/>
                <a:gd name="T43" fmla="*/ 0 h 130"/>
                <a:gd name="T44" fmla="*/ 234 w 234"/>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4" h="130">
                  <a:moveTo>
                    <a:pt x="11" y="87"/>
                  </a:moveTo>
                  <a:cubicBezTo>
                    <a:pt x="18" y="77"/>
                    <a:pt x="32" y="60"/>
                    <a:pt x="41" y="48"/>
                  </a:cubicBezTo>
                  <a:cubicBezTo>
                    <a:pt x="50" y="36"/>
                    <a:pt x="53" y="26"/>
                    <a:pt x="64" y="18"/>
                  </a:cubicBezTo>
                  <a:cubicBezTo>
                    <a:pt x="75" y="10"/>
                    <a:pt x="89" y="4"/>
                    <a:pt x="107" y="2"/>
                  </a:cubicBezTo>
                  <a:cubicBezTo>
                    <a:pt x="125" y="0"/>
                    <a:pt x="155" y="3"/>
                    <a:pt x="172" y="5"/>
                  </a:cubicBezTo>
                  <a:cubicBezTo>
                    <a:pt x="189" y="7"/>
                    <a:pt x="199" y="7"/>
                    <a:pt x="209" y="15"/>
                  </a:cubicBezTo>
                  <a:cubicBezTo>
                    <a:pt x="219" y="23"/>
                    <a:pt x="232" y="42"/>
                    <a:pt x="233" y="54"/>
                  </a:cubicBezTo>
                  <a:cubicBezTo>
                    <a:pt x="234" y="66"/>
                    <a:pt x="228" y="80"/>
                    <a:pt x="214" y="86"/>
                  </a:cubicBezTo>
                  <a:cubicBezTo>
                    <a:pt x="200" y="92"/>
                    <a:pt x="170" y="87"/>
                    <a:pt x="151" y="87"/>
                  </a:cubicBezTo>
                  <a:cubicBezTo>
                    <a:pt x="132" y="87"/>
                    <a:pt x="112" y="81"/>
                    <a:pt x="97" y="84"/>
                  </a:cubicBezTo>
                  <a:cubicBezTo>
                    <a:pt x="82" y="87"/>
                    <a:pt x="71" y="99"/>
                    <a:pt x="58" y="107"/>
                  </a:cubicBezTo>
                  <a:cubicBezTo>
                    <a:pt x="45" y="115"/>
                    <a:pt x="26" y="128"/>
                    <a:pt x="17" y="129"/>
                  </a:cubicBezTo>
                  <a:cubicBezTo>
                    <a:pt x="8" y="130"/>
                    <a:pt x="2" y="119"/>
                    <a:pt x="1" y="111"/>
                  </a:cubicBezTo>
                  <a:cubicBezTo>
                    <a:pt x="0" y="103"/>
                    <a:pt x="4" y="97"/>
                    <a:pt x="11" y="8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6" name="Freeform 14"/>
            <p:cNvSpPr>
              <a:spLocks/>
            </p:cNvSpPr>
            <p:nvPr/>
          </p:nvSpPr>
          <p:spPr bwMode="auto">
            <a:xfrm>
              <a:off x="3935413" y="5659438"/>
              <a:ext cx="441325" cy="442912"/>
            </a:xfrm>
            <a:custGeom>
              <a:avLst/>
              <a:gdLst>
                <a:gd name="T0" fmla="*/ 2147483647 w 269"/>
                <a:gd name="T1" fmla="*/ 2147483647 h 261"/>
                <a:gd name="T2" fmla="*/ 2147483647 w 269"/>
                <a:gd name="T3" fmla="*/ 2147483647 h 261"/>
                <a:gd name="T4" fmla="*/ 2147483647 w 269"/>
                <a:gd name="T5" fmla="*/ 2147483647 h 261"/>
                <a:gd name="T6" fmla="*/ 2147483647 w 269"/>
                <a:gd name="T7" fmla="*/ 2147483647 h 261"/>
                <a:gd name="T8" fmla="*/ 2147483647 w 269"/>
                <a:gd name="T9" fmla="*/ 2147483647 h 261"/>
                <a:gd name="T10" fmla="*/ 2147483647 w 269"/>
                <a:gd name="T11" fmla="*/ 2147483647 h 261"/>
                <a:gd name="T12" fmla="*/ 2147483647 w 269"/>
                <a:gd name="T13" fmla="*/ 2147483647 h 261"/>
                <a:gd name="T14" fmla="*/ 2147483647 w 269"/>
                <a:gd name="T15" fmla="*/ 2147483647 h 261"/>
                <a:gd name="T16" fmla="*/ 2147483647 w 269"/>
                <a:gd name="T17" fmla="*/ 2147483647 h 261"/>
                <a:gd name="T18" fmla="*/ 2147483647 w 269"/>
                <a:gd name="T19" fmla="*/ 2147483647 h 261"/>
                <a:gd name="T20" fmla="*/ 2147483647 w 269"/>
                <a:gd name="T21" fmla="*/ 2147483647 h 261"/>
                <a:gd name="T22" fmla="*/ 2147483647 w 269"/>
                <a:gd name="T23" fmla="*/ 2147483647 h 261"/>
                <a:gd name="T24" fmla="*/ 2147483647 w 269"/>
                <a:gd name="T25" fmla="*/ 2147483647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261"/>
                <a:gd name="T41" fmla="*/ 269 w 269"/>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261">
                  <a:moveTo>
                    <a:pt x="1" y="123"/>
                  </a:moveTo>
                  <a:cubicBezTo>
                    <a:pt x="1" y="118"/>
                    <a:pt x="0" y="113"/>
                    <a:pt x="15" y="105"/>
                  </a:cubicBezTo>
                  <a:cubicBezTo>
                    <a:pt x="30" y="97"/>
                    <a:pt x="63" y="83"/>
                    <a:pt x="89" y="74"/>
                  </a:cubicBezTo>
                  <a:cubicBezTo>
                    <a:pt x="115" y="65"/>
                    <a:pt x="143" y="60"/>
                    <a:pt x="171" y="50"/>
                  </a:cubicBezTo>
                  <a:cubicBezTo>
                    <a:pt x="199" y="40"/>
                    <a:pt x="243" y="0"/>
                    <a:pt x="256" y="15"/>
                  </a:cubicBezTo>
                  <a:cubicBezTo>
                    <a:pt x="269" y="30"/>
                    <a:pt x="197" y="75"/>
                    <a:pt x="175" y="98"/>
                  </a:cubicBezTo>
                  <a:cubicBezTo>
                    <a:pt x="153" y="121"/>
                    <a:pt x="136" y="136"/>
                    <a:pt x="121" y="156"/>
                  </a:cubicBezTo>
                  <a:cubicBezTo>
                    <a:pt x="106" y="176"/>
                    <a:pt x="94" y="199"/>
                    <a:pt x="85" y="216"/>
                  </a:cubicBezTo>
                  <a:cubicBezTo>
                    <a:pt x="76" y="233"/>
                    <a:pt x="77" y="261"/>
                    <a:pt x="69" y="258"/>
                  </a:cubicBezTo>
                  <a:cubicBezTo>
                    <a:pt x="61" y="255"/>
                    <a:pt x="43" y="210"/>
                    <a:pt x="36" y="195"/>
                  </a:cubicBezTo>
                  <a:cubicBezTo>
                    <a:pt x="29" y="180"/>
                    <a:pt x="31" y="175"/>
                    <a:pt x="27" y="166"/>
                  </a:cubicBezTo>
                  <a:cubicBezTo>
                    <a:pt x="23" y="157"/>
                    <a:pt x="16" y="150"/>
                    <a:pt x="12" y="143"/>
                  </a:cubicBezTo>
                  <a:cubicBezTo>
                    <a:pt x="8" y="136"/>
                    <a:pt x="3" y="127"/>
                    <a:pt x="1" y="123"/>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1997" name="Freeform 15"/>
            <p:cNvSpPr>
              <a:spLocks/>
            </p:cNvSpPr>
            <p:nvPr/>
          </p:nvSpPr>
          <p:spPr bwMode="auto">
            <a:xfrm>
              <a:off x="3151188" y="4564063"/>
              <a:ext cx="157162" cy="260350"/>
            </a:xfrm>
            <a:custGeom>
              <a:avLst/>
              <a:gdLst>
                <a:gd name="T0" fmla="*/ 2147483647 w 99"/>
                <a:gd name="T1" fmla="*/ 2147483647 h 164"/>
                <a:gd name="T2" fmla="*/ 2147483647 w 99"/>
                <a:gd name="T3" fmla="*/ 2147483647 h 164"/>
                <a:gd name="T4" fmla="*/ 2147483647 w 99"/>
                <a:gd name="T5" fmla="*/ 2147483647 h 164"/>
                <a:gd name="T6" fmla="*/ 2147483647 w 99"/>
                <a:gd name="T7" fmla="*/ 2147483647 h 164"/>
                <a:gd name="T8" fmla="*/ 2147483647 w 99"/>
                <a:gd name="T9" fmla="*/ 2147483647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164"/>
                <a:gd name="T29" fmla="*/ 99 w 9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164">
                  <a:moveTo>
                    <a:pt x="35" y="127"/>
                  </a:moveTo>
                  <a:cubicBezTo>
                    <a:pt x="27" y="112"/>
                    <a:pt x="12" y="88"/>
                    <a:pt x="7" y="70"/>
                  </a:cubicBezTo>
                  <a:cubicBezTo>
                    <a:pt x="2" y="52"/>
                    <a:pt x="0" y="31"/>
                    <a:pt x="7" y="20"/>
                  </a:cubicBezTo>
                  <a:cubicBezTo>
                    <a:pt x="14" y="9"/>
                    <a:pt x="36" y="2"/>
                    <a:pt x="50" y="1"/>
                  </a:cubicBezTo>
                  <a:cubicBezTo>
                    <a:pt x="64" y="0"/>
                    <a:pt x="85" y="2"/>
                    <a:pt x="92" y="16"/>
                  </a:cubicBezTo>
                  <a:cubicBezTo>
                    <a:pt x="99" y="30"/>
                    <a:pt x="96" y="66"/>
                    <a:pt x="94" y="88"/>
                  </a:cubicBezTo>
                  <a:cubicBezTo>
                    <a:pt x="92" y="110"/>
                    <a:pt x="88" y="136"/>
                    <a:pt x="82" y="148"/>
                  </a:cubicBezTo>
                  <a:cubicBezTo>
                    <a:pt x="76" y="160"/>
                    <a:pt x="63" y="164"/>
                    <a:pt x="55" y="160"/>
                  </a:cubicBezTo>
                  <a:cubicBezTo>
                    <a:pt x="47" y="156"/>
                    <a:pt x="43" y="142"/>
                    <a:pt x="35" y="12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8" name="Freeform 16"/>
            <p:cNvSpPr>
              <a:spLocks/>
            </p:cNvSpPr>
            <p:nvPr/>
          </p:nvSpPr>
          <p:spPr bwMode="auto">
            <a:xfrm>
              <a:off x="3117850" y="4303713"/>
              <a:ext cx="258763" cy="260350"/>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64"/>
                <a:gd name="T35" fmla="*/ 163 w 163"/>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64">
                  <a:moveTo>
                    <a:pt x="41" y="66"/>
                  </a:moveTo>
                  <a:cubicBezTo>
                    <a:pt x="31" y="58"/>
                    <a:pt x="12" y="47"/>
                    <a:pt x="7" y="36"/>
                  </a:cubicBezTo>
                  <a:cubicBezTo>
                    <a:pt x="2" y="25"/>
                    <a:pt x="0" y="6"/>
                    <a:pt x="10" y="3"/>
                  </a:cubicBezTo>
                  <a:cubicBezTo>
                    <a:pt x="20" y="0"/>
                    <a:pt x="45" y="5"/>
                    <a:pt x="67" y="18"/>
                  </a:cubicBezTo>
                  <a:cubicBezTo>
                    <a:pt x="89" y="31"/>
                    <a:pt x="129" y="61"/>
                    <a:pt x="145" y="78"/>
                  </a:cubicBezTo>
                  <a:cubicBezTo>
                    <a:pt x="161" y="95"/>
                    <a:pt x="163" y="106"/>
                    <a:pt x="163" y="120"/>
                  </a:cubicBezTo>
                  <a:cubicBezTo>
                    <a:pt x="163" y="134"/>
                    <a:pt x="154" y="156"/>
                    <a:pt x="143" y="160"/>
                  </a:cubicBezTo>
                  <a:cubicBezTo>
                    <a:pt x="132" y="164"/>
                    <a:pt x="105" y="152"/>
                    <a:pt x="95" y="144"/>
                  </a:cubicBezTo>
                  <a:cubicBezTo>
                    <a:pt x="85" y="136"/>
                    <a:pt x="90" y="122"/>
                    <a:pt x="85" y="112"/>
                  </a:cubicBezTo>
                  <a:cubicBezTo>
                    <a:pt x="80" y="102"/>
                    <a:pt x="71" y="90"/>
                    <a:pt x="64" y="82"/>
                  </a:cubicBezTo>
                  <a:cubicBezTo>
                    <a:pt x="57" y="74"/>
                    <a:pt x="51" y="74"/>
                    <a:pt x="41" y="66"/>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1999" name="Freeform 17"/>
            <p:cNvSpPr>
              <a:spLocks/>
            </p:cNvSpPr>
            <p:nvPr/>
          </p:nvSpPr>
          <p:spPr bwMode="auto">
            <a:xfrm>
              <a:off x="3035300" y="4065588"/>
              <a:ext cx="485775" cy="274637"/>
            </a:xfrm>
            <a:custGeom>
              <a:avLst/>
              <a:gdLst>
                <a:gd name="T0" fmla="*/ 2147483647 w 306"/>
                <a:gd name="T1" fmla="*/ 2147483647 h 173"/>
                <a:gd name="T2" fmla="*/ 2147483647 w 306"/>
                <a:gd name="T3" fmla="*/ 2147483647 h 173"/>
                <a:gd name="T4" fmla="*/ 2147483647 w 306"/>
                <a:gd name="T5" fmla="*/ 2147483647 h 173"/>
                <a:gd name="T6" fmla="*/ 2147483647 w 306"/>
                <a:gd name="T7" fmla="*/ 2147483647 h 173"/>
                <a:gd name="T8" fmla="*/ 2147483647 w 306"/>
                <a:gd name="T9" fmla="*/ 2147483647 h 173"/>
                <a:gd name="T10" fmla="*/ 2147483647 w 306"/>
                <a:gd name="T11" fmla="*/ 2147483647 h 173"/>
                <a:gd name="T12" fmla="*/ 2147483647 w 306"/>
                <a:gd name="T13" fmla="*/ 2147483647 h 173"/>
                <a:gd name="T14" fmla="*/ 2147483647 w 306"/>
                <a:gd name="T15" fmla="*/ 2147483647 h 173"/>
                <a:gd name="T16" fmla="*/ 2147483647 w 306"/>
                <a:gd name="T17" fmla="*/ 2147483647 h 173"/>
                <a:gd name="T18" fmla="*/ 2147483647 w 306"/>
                <a:gd name="T19" fmla="*/ 2147483647 h 173"/>
                <a:gd name="T20" fmla="*/ 2147483647 w 306"/>
                <a:gd name="T21" fmla="*/ 2147483647 h 173"/>
                <a:gd name="T22" fmla="*/ 2147483647 w 306"/>
                <a:gd name="T23" fmla="*/ 2147483647 h 173"/>
                <a:gd name="T24" fmla="*/ 2147483647 w 306"/>
                <a:gd name="T25" fmla="*/ 2147483647 h 173"/>
                <a:gd name="T26" fmla="*/ 2147483647 w 306"/>
                <a:gd name="T27" fmla="*/ 2147483647 h 173"/>
                <a:gd name="T28" fmla="*/ 2147483647 w 306"/>
                <a:gd name="T29" fmla="*/ 2147483647 h 173"/>
                <a:gd name="T30" fmla="*/ 2147483647 w 306"/>
                <a:gd name="T31" fmla="*/ 2147483647 h 173"/>
                <a:gd name="T32" fmla="*/ 2147483647 w 306"/>
                <a:gd name="T33" fmla="*/ 2147483647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
                <a:gd name="T52" fmla="*/ 0 h 173"/>
                <a:gd name="T53" fmla="*/ 306 w 306"/>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 h="173">
                  <a:moveTo>
                    <a:pt x="62" y="93"/>
                  </a:moveTo>
                  <a:cubicBezTo>
                    <a:pt x="45" y="90"/>
                    <a:pt x="21" y="89"/>
                    <a:pt x="12" y="85"/>
                  </a:cubicBezTo>
                  <a:cubicBezTo>
                    <a:pt x="3" y="81"/>
                    <a:pt x="0" y="76"/>
                    <a:pt x="5" y="70"/>
                  </a:cubicBezTo>
                  <a:cubicBezTo>
                    <a:pt x="10" y="64"/>
                    <a:pt x="35" y="57"/>
                    <a:pt x="41" y="49"/>
                  </a:cubicBezTo>
                  <a:cubicBezTo>
                    <a:pt x="47" y="41"/>
                    <a:pt x="43" y="32"/>
                    <a:pt x="44" y="24"/>
                  </a:cubicBezTo>
                  <a:cubicBezTo>
                    <a:pt x="45" y="16"/>
                    <a:pt x="39" y="2"/>
                    <a:pt x="48" y="1"/>
                  </a:cubicBezTo>
                  <a:cubicBezTo>
                    <a:pt x="57" y="0"/>
                    <a:pt x="73" y="13"/>
                    <a:pt x="96" y="18"/>
                  </a:cubicBezTo>
                  <a:cubicBezTo>
                    <a:pt x="119" y="23"/>
                    <a:pt x="162" y="28"/>
                    <a:pt x="188" y="33"/>
                  </a:cubicBezTo>
                  <a:cubicBezTo>
                    <a:pt x="214" y="38"/>
                    <a:pt x="243" y="42"/>
                    <a:pt x="254" y="49"/>
                  </a:cubicBezTo>
                  <a:cubicBezTo>
                    <a:pt x="265" y="56"/>
                    <a:pt x="256" y="65"/>
                    <a:pt x="257" y="75"/>
                  </a:cubicBezTo>
                  <a:cubicBezTo>
                    <a:pt x="258" y="85"/>
                    <a:pt x="252" y="101"/>
                    <a:pt x="258" y="112"/>
                  </a:cubicBezTo>
                  <a:cubicBezTo>
                    <a:pt x="264" y="123"/>
                    <a:pt x="288" y="132"/>
                    <a:pt x="294" y="141"/>
                  </a:cubicBezTo>
                  <a:cubicBezTo>
                    <a:pt x="300" y="150"/>
                    <a:pt x="306" y="160"/>
                    <a:pt x="293" y="165"/>
                  </a:cubicBezTo>
                  <a:cubicBezTo>
                    <a:pt x="280" y="170"/>
                    <a:pt x="240" y="173"/>
                    <a:pt x="215" y="169"/>
                  </a:cubicBezTo>
                  <a:cubicBezTo>
                    <a:pt x="190" y="165"/>
                    <a:pt x="158" y="151"/>
                    <a:pt x="141" y="141"/>
                  </a:cubicBezTo>
                  <a:cubicBezTo>
                    <a:pt x="124" y="131"/>
                    <a:pt x="124" y="116"/>
                    <a:pt x="111" y="108"/>
                  </a:cubicBezTo>
                  <a:cubicBezTo>
                    <a:pt x="98" y="100"/>
                    <a:pt x="72" y="96"/>
                    <a:pt x="62" y="93"/>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0" name="Freeform 18"/>
            <p:cNvSpPr>
              <a:spLocks/>
            </p:cNvSpPr>
            <p:nvPr/>
          </p:nvSpPr>
          <p:spPr bwMode="auto">
            <a:xfrm>
              <a:off x="3698875" y="4110038"/>
              <a:ext cx="220663" cy="593725"/>
            </a:xfrm>
            <a:custGeom>
              <a:avLst/>
              <a:gdLst>
                <a:gd name="T0" fmla="*/ 2147483647 w 139"/>
                <a:gd name="T1" fmla="*/ 2147483647 h 374"/>
                <a:gd name="T2" fmla="*/ 2147483647 w 139"/>
                <a:gd name="T3" fmla="*/ 2147483647 h 374"/>
                <a:gd name="T4" fmla="*/ 2147483647 w 139"/>
                <a:gd name="T5" fmla="*/ 2147483647 h 374"/>
                <a:gd name="T6" fmla="*/ 2147483647 w 139"/>
                <a:gd name="T7" fmla="*/ 2147483647 h 374"/>
                <a:gd name="T8" fmla="*/ 2147483647 w 139"/>
                <a:gd name="T9" fmla="*/ 2147483647 h 374"/>
                <a:gd name="T10" fmla="*/ 2147483647 w 139"/>
                <a:gd name="T11" fmla="*/ 2147483647 h 374"/>
                <a:gd name="T12" fmla="*/ 2147483647 w 139"/>
                <a:gd name="T13" fmla="*/ 2147483647 h 374"/>
                <a:gd name="T14" fmla="*/ 2147483647 w 139"/>
                <a:gd name="T15" fmla="*/ 2147483647 h 374"/>
                <a:gd name="T16" fmla="*/ 2147483647 w 139"/>
                <a:gd name="T17" fmla="*/ 2147483647 h 374"/>
                <a:gd name="T18" fmla="*/ 2147483647 w 139"/>
                <a:gd name="T19" fmla="*/ 2147483647 h 374"/>
                <a:gd name="T20" fmla="*/ 2147483647 w 139"/>
                <a:gd name="T21" fmla="*/ 2147483647 h 374"/>
                <a:gd name="T22" fmla="*/ 2147483647 w 139"/>
                <a:gd name="T23" fmla="*/ 2147483647 h 374"/>
                <a:gd name="T24" fmla="*/ 2147483647 w 139"/>
                <a:gd name="T25" fmla="*/ 2147483647 h 3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374"/>
                <a:gd name="T41" fmla="*/ 139 w 139"/>
                <a:gd name="T42" fmla="*/ 374 h 3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374">
                  <a:moveTo>
                    <a:pt x="25" y="168"/>
                  </a:moveTo>
                  <a:cubicBezTo>
                    <a:pt x="26" y="141"/>
                    <a:pt x="22" y="116"/>
                    <a:pt x="19" y="90"/>
                  </a:cubicBezTo>
                  <a:cubicBezTo>
                    <a:pt x="16" y="64"/>
                    <a:pt x="8" y="24"/>
                    <a:pt x="10" y="12"/>
                  </a:cubicBezTo>
                  <a:cubicBezTo>
                    <a:pt x="12" y="0"/>
                    <a:pt x="25" y="3"/>
                    <a:pt x="34" y="15"/>
                  </a:cubicBezTo>
                  <a:cubicBezTo>
                    <a:pt x="43" y="27"/>
                    <a:pt x="52" y="64"/>
                    <a:pt x="64" y="87"/>
                  </a:cubicBezTo>
                  <a:cubicBezTo>
                    <a:pt x="76" y="110"/>
                    <a:pt x="97" y="137"/>
                    <a:pt x="109" y="156"/>
                  </a:cubicBezTo>
                  <a:cubicBezTo>
                    <a:pt x="121" y="175"/>
                    <a:pt x="133" y="177"/>
                    <a:pt x="136" y="204"/>
                  </a:cubicBezTo>
                  <a:cubicBezTo>
                    <a:pt x="139" y="231"/>
                    <a:pt x="132" y="294"/>
                    <a:pt x="127" y="321"/>
                  </a:cubicBezTo>
                  <a:cubicBezTo>
                    <a:pt x="122" y="348"/>
                    <a:pt x="112" y="360"/>
                    <a:pt x="103" y="366"/>
                  </a:cubicBezTo>
                  <a:cubicBezTo>
                    <a:pt x="94" y="372"/>
                    <a:pt x="79" y="374"/>
                    <a:pt x="73" y="360"/>
                  </a:cubicBezTo>
                  <a:cubicBezTo>
                    <a:pt x="67" y="346"/>
                    <a:pt x="75" y="303"/>
                    <a:pt x="64" y="282"/>
                  </a:cubicBezTo>
                  <a:cubicBezTo>
                    <a:pt x="53" y="261"/>
                    <a:pt x="14" y="250"/>
                    <a:pt x="7" y="231"/>
                  </a:cubicBezTo>
                  <a:cubicBezTo>
                    <a:pt x="0" y="212"/>
                    <a:pt x="21" y="181"/>
                    <a:pt x="25" y="168"/>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01" name="Freeform 20"/>
            <p:cNvSpPr>
              <a:spLocks/>
            </p:cNvSpPr>
            <p:nvPr/>
          </p:nvSpPr>
          <p:spPr bwMode="auto">
            <a:xfrm>
              <a:off x="5351463" y="3762375"/>
              <a:ext cx="400050" cy="534988"/>
            </a:xfrm>
            <a:custGeom>
              <a:avLst/>
              <a:gdLst>
                <a:gd name="T0" fmla="*/ 2147483647 w 252"/>
                <a:gd name="T1" fmla="*/ 2147483647 h 337"/>
                <a:gd name="T2" fmla="*/ 2147483647 w 252"/>
                <a:gd name="T3" fmla="*/ 2147483647 h 337"/>
                <a:gd name="T4" fmla="*/ 2147483647 w 252"/>
                <a:gd name="T5" fmla="*/ 2147483647 h 337"/>
                <a:gd name="T6" fmla="*/ 2147483647 w 252"/>
                <a:gd name="T7" fmla="*/ 2147483647 h 337"/>
                <a:gd name="T8" fmla="*/ 2147483647 w 252"/>
                <a:gd name="T9" fmla="*/ 2147483647 h 337"/>
                <a:gd name="T10" fmla="*/ 2147483647 w 252"/>
                <a:gd name="T11" fmla="*/ 2147483647 h 337"/>
                <a:gd name="T12" fmla="*/ 2147483647 w 252"/>
                <a:gd name="T13" fmla="*/ 2147483647 h 337"/>
                <a:gd name="T14" fmla="*/ 2147483647 w 252"/>
                <a:gd name="T15" fmla="*/ 2147483647 h 337"/>
                <a:gd name="T16" fmla="*/ 2147483647 w 252"/>
                <a:gd name="T17" fmla="*/ 2147483647 h 337"/>
                <a:gd name="T18" fmla="*/ 2147483647 w 252"/>
                <a:gd name="T19" fmla="*/ 2147483647 h 337"/>
                <a:gd name="T20" fmla="*/ 2147483647 w 252"/>
                <a:gd name="T21" fmla="*/ 2147483647 h 337"/>
                <a:gd name="T22" fmla="*/ 2147483647 w 252"/>
                <a:gd name="T23" fmla="*/ 2147483647 h 337"/>
                <a:gd name="T24" fmla="*/ 2147483647 w 252"/>
                <a:gd name="T25" fmla="*/ 2147483647 h 337"/>
                <a:gd name="T26" fmla="*/ 2147483647 w 252"/>
                <a:gd name="T27" fmla="*/ 2147483647 h 337"/>
                <a:gd name="T28" fmla="*/ 2147483647 w 252"/>
                <a:gd name="T29" fmla="*/ 2147483647 h 337"/>
                <a:gd name="T30" fmla="*/ 2147483647 w 252"/>
                <a:gd name="T31" fmla="*/ 2147483647 h 337"/>
                <a:gd name="T32" fmla="*/ 2147483647 w 252"/>
                <a:gd name="T33" fmla="*/ 2147483647 h 337"/>
                <a:gd name="T34" fmla="*/ 2147483647 w 252"/>
                <a:gd name="T35" fmla="*/ 2147483647 h 337"/>
                <a:gd name="T36" fmla="*/ 2147483647 w 252"/>
                <a:gd name="T37" fmla="*/ 2147483647 h 337"/>
                <a:gd name="T38" fmla="*/ 2147483647 w 252"/>
                <a:gd name="T39" fmla="*/ 2147483647 h 337"/>
                <a:gd name="T40" fmla="*/ 2147483647 w 252"/>
                <a:gd name="T41" fmla="*/ 2147483647 h 337"/>
                <a:gd name="T42" fmla="*/ 2147483647 w 252"/>
                <a:gd name="T43" fmla="*/ 2147483647 h 337"/>
                <a:gd name="T44" fmla="*/ 2147483647 w 252"/>
                <a:gd name="T45" fmla="*/ 2147483647 h 337"/>
                <a:gd name="T46" fmla="*/ 2147483647 w 252"/>
                <a:gd name="T47" fmla="*/ 2147483647 h 337"/>
                <a:gd name="T48" fmla="*/ 2147483647 w 252"/>
                <a:gd name="T49" fmla="*/ 2147483647 h 337"/>
                <a:gd name="T50" fmla="*/ 2147483647 w 252"/>
                <a:gd name="T51" fmla="*/ 2147483647 h 337"/>
                <a:gd name="T52" fmla="*/ 2147483647 w 252"/>
                <a:gd name="T53" fmla="*/ 2147483647 h 337"/>
                <a:gd name="T54" fmla="*/ 2147483647 w 252"/>
                <a:gd name="T55" fmla="*/ 2147483647 h 337"/>
                <a:gd name="T56" fmla="*/ 2147483647 w 252"/>
                <a:gd name="T57" fmla="*/ 2147483647 h 337"/>
                <a:gd name="T58" fmla="*/ 2147483647 w 252"/>
                <a:gd name="T59" fmla="*/ 2147483647 h 337"/>
                <a:gd name="T60" fmla="*/ 2147483647 w 252"/>
                <a:gd name="T61" fmla="*/ 2147483647 h 337"/>
                <a:gd name="T62" fmla="*/ 2147483647 w 252"/>
                <a:gd name="T63" fmla="*/ 2147483647 h 337"/>
                <a:gd name="T64" fmla="*/ 2147483647 w 252"/>
                <a:gd name="T65" fmla="*/ 2147483647 h 337"/>
                <a:gd name="T66" fmla="*/ 2147483647 w 252"/>
                <a:gd name="T67" fmla="*/ 2147483647 h 337"/>
                <a:gd name="T68" fmla="*/ 2147483647 w 252"/>
                <a:gd name="T69" fmla="*/ 2147483647 h 337"/>
                <a:gd name="T70" fmla="*/ 2147483647 w 252"/>
                <a:gd name="T71" fmla="*/ 2147483647 h 337"/>
                <a:gd name="T72" fmla="*/ 2147483647 w 252"/>
                <a:gd name="T73" fmla="*/ 2147483647 h 337"/>
                <a:gd name="T74" fmla="*/ 2147483647 w 252"/>
                <a:gd name="T75" fmla="*/ 2147483647 h 337"/>
                <a:gd name="T76" fmla="*/ 2147483647 w 252"/>
                <a:gd name="T77" fmla="*/ 2147483647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2"/>
                <a:gd name="T118" fmla="*/ 0 h 337"/>
                <a:gd name="T119" fmla="*/ 252 w 252"/>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2" h="337">
                  <a:moveTo>
                    <a:pt x="7" y="324"/>
                  </a:moveTo>
                  <a:cubicBezTo>
                    <a:pt x="13" y="314"/>
                    <a:pt x="37" y="293"/>
                    <a:pt x="43" y="272"/>
                  </a:cubicBezTo>
                  <a:cubicBezTo>
                    <a:pt x="49" y="251"/>
                    <a:pt x="45" y="216"/>
                    <a:pt x="44" y="198"/>
                  </a:cubicBezTo>
                  <a:cubicBezTo>
                    <a:pt x="43" y="180"/>
                    <a:pt x="35" y="177"/>
                    <a:pt x="35" y="164"/>
                  </a:cubicBezTo>
                  <a:cubicBezTo>
                    <a:pt x="35" y="151"/>
                    <a:pt x="39" y="132"/>
                    <a:pt x="41" y="122"/>
                  </a:cubicBezTo>
                  <a:cubicBezTo>
                    <a:pt x="43" y="112"/>
                    <a:pt x="45" y="109"/>
                    <a:pt x="46" y="102"/>
                  </a:cubicBezTo>
                  <a:cubicBezTo>
                    <a:pt x="47" y="95"/>
                    <a:pt x="44" y="88"/>
                    <a:pt x="46" y="81"/>
                  </a:cubicBezTo>
                  <a:cubicBezTo>
                    <a:pt x="48" y="74"/>
                    <a:pt x="54" y="64"/>
                    <a:pt x="59" y="60"/>
                  </a:cubicBezTo>
                  <a:cubicBezTo>
                    <a:pt x="64" y="56"/>
                    <a:pt x="71" y="51"/>
                    <a:pt x="74" y="54"/>
                  </a:cubicBezTo>
                  <a:cubicBezTo>
                    <a:pt x="77" y="57"/>
                    <a:pt x="73" y="72"/>
                    <a:pt x="74" y="78"/>
                  </a:cubicBezTo>
                  <a:cubicBezTo>
                    <a:pt x="75" y="84"/>
                    <a:pt x="80" y="91"/>
                    <a:pt x="82" y="89"/>
                  </a:cubicBezTo>
                  <a:cubicBezTo>
                    <a:pt x="84" y="87"/>
                    <a:pt x="88" y="72"/>
                    <a:pt x="88" y="65"/>
                  </a:cubicBezTo>
                  <a:cubicBezTo>
                    <a:pt x="88" y="58"/>
                    <a:pt x="83" y="51"/>
                    <a:pt x="83" y="45"/>
                  </a:cubicBezTo>
                  <a:cubicBezTo>
                    <a:pt x="83" y="39"/>
                    <a:pt x="83" y="30"/>
                    <a:pt x="88" y="27"/>
                  </a:cubicBezTo>
                  <a:cubicBezTo>
                    <a:pt x="93" y="24"/>
                    <a:pt x="110" y="26"/>
                    <a:pt x="113" y="24"/>
                  </a:cubicBezTo>
                  <a:cubicBezTo>
                    <a:pt x="116" y="22"/>
                    <a:pt x="109" y="15"/>
                    <a:pt x="107" y="12"/>
                  </a:cubicBezTo>
                  <a:cubicBezTo>
                    <a:pt x="105" y="9"/>
                    <a:pt x="100" y="5"/>
                    <a:pt x="103" y="3"/>
                  </a:cubicBezTo>
                  <a:cubicBezTo>
                    <a:pt x="106" y="1"/>
                    <a:pt x="117" y="0"/>
                    <a:pt x="128" y="2"/>
                  </a:cubicBezTo>
                  <a:cubicBezTo>
                    <a:pt x="139" y="4"/>
                    <a:pt x="159" y="13"/>
                    <a:pt x="170" y="18"/>
                  </a:cubicBezTo>
                  <a:cubicBezTo>
                    <a:pt x="181" y="23"/>
                    <a:pt x="192" y="29"/>
                    <a:pt x="196" y="35"/>
                  </a:cubicBezTo>
                  <a:cubicBezTo>
                    <a:pt x="200" y="41"/>
                    <a:pt x="192" y="47"/>
                    <a:pt x="194" y="56"/>
                  </a:cubicBezTo>
                  <a:cubicBezTo>
                    <a:pt x="196" y="65"/>
                    <a:pt x="206" y="79"/>
                    <a:pt x="206" y="89"/>
                  </a:cubicBezTo>
                  <a:cubicBezTo>
                    <a:pt x="206" y="99"/>
                    <a:pt x="195" y="108"/>
                    <a:pt x="191" y="114"/>
                  </a:cubicBezTo>
                  <a:cubicBezTo>
                    <a:pt x="187" y="120"/>
                    <a:pt x="187" y="120"/>
                    <a:pt x="184" y="125"/>
                  </a:cubicBezTo>
                  <a:cubicBezTo>
                    <a:pt x="181" y="130"/>
                    <a:pt x="176" y="142"/>
                    <a:pt x="175" y="147"/>
                  </a:cubicBezTo>
                  <a:cubicBezTo>
                    <a:pt x="174" y="152"/>
                    <a:pt x="175" y="155"/>
                    <a:pt x="179" y="156"/>
                  </a:cubicBezTo>
                  <a:cubicBezTo>
                    <a:pt x="183" y="157"/>
                    <a:pt x="192" y="159"/>
                    <a:pt x="197" y="155"/>
                  </a:cubicBezTo>
                  <a:cubicBezTo>
                    <a:pt x="202" y="151"/>
                    <a:pt x="201" y="136"/>
                    <a:pt x="208" y="131"/>
                  </a:cubicBezTo>
                  <a:cubicBezTo>
                    <a:pt x="215" y="126"/>
                    <a:pt x="231" y="118"/>
                    <a:pt x="238" y="126"/>
                  </a:cubicBezTo>
                  <a:cubicBezTo>
                    <a:pt x="245" y="134"/>
                    <a:pt x="250" y="164"/>
                    <a:pt x="251" y="177"/>
                  </a:cubicBezTo>
                  <a:cubicBezTo>
                    <a:pt x="252" y="190"/>
                    <a:pt x="248" y="192"/>
                    <a:pt x="244" y="204"/>
                  </a:cubicBezTo>
                  <a:cubicBezTo>
                    <a:pt x="240" y="216"/>
                    <a:pt x="233" y="237"/>
                    <a:pt x="226" y="248"/>
                  </a:cubicBezTo>
                  <a:cubicBezTo>
                    <a:pt x="219" y="259"/>
                    <a:pt x="214" y="267"/>
                    <a:pt x="202" y="273"/>
                  </a:cubicBezTo>
                  <a:cubicBezTo>
                    <a:pt x="190" y="279"/>
                    <a:pt x="167" y="284"/>
                    <a:pt x="152" y="287"/>
                  </a:cubicBezTo>
                  <a:cubicBezTo>
                    <a:pt x="137" y="290"/>
                    <a:pt x="126" y="287"/>
                    <a:pt x="113" y="293"/>
                  </a:cubicBezTo>
                  <a:cubicBezTo>
                    <a:pt x="100" y="299"/>
                    <a:pt x="88" y="319"/>
                    <a:pt x="74" y="326"/>
                  </a:cubicBezTo>
                  <a:cubicBezTo>
                    <a:pt x="60" y="333"/>
                    <a:pt x="40" y="335"/>
                    <a:pt x="29" y="336"/>
                  </a:cubicBezTo>
                  <a:cubicBezTo>
                    <a:pt x="18" y="337"/>
                    <a:pt x="12" y="336"/>
                    <a:pt x="7" y="335"/>
                  </a:cubicBezTo>
                  <a:cubicBezTo>
                    <a:pt x="2" y="334"/>
                    <a:pt x="0" y="334"/>
                    <a:pt x="7" y="32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2" name="Freeform 21"/>
            <p:cNvSpPr>
              <a:spLocks/>
            </p:cNvSpPr>
            <p:nvPr/>
          </p:nvSpPr>
          <p:spPr bwMode="auto">
            <a:xfrm>
              <a:off x="5805488" y="3983038"/>
              <a:ext cx="111125" cy="136525"/>
            </a:xfrm>
            <a:custGeom>
              <a:avLst/>
              <a:gdLst>
                <a:gd name="T0" fmla="*/ 2147483647 w 70"/>
                <a:gd name="T1" fmla="*/ 2147483647 h 86"/>
                <a:gd name="T2" fmla="*/ 2147483647 w 70"/>
                <a:gd name="T3" fmla="*/ 2147483647 h 86"/>
                <a:gd name="T4" fmla="*/ 2147483647 w 70"/>
                <a:gd name="T5" fmla="*/ 2147483647 h 86"/>
                <a:gd name="T6" fmla="*/ 2147483647 w 70"/>
                <a:gd name="T7" fmla="*/ 2147483647 h 86"/>
                <a:gd name="T8" fmla="*/ 2147483647 w 70"/>
                <a:gd name="T9" fmla="*/ 2147483647 h 86"/>
                <a:gd name="T10" fmla="*/ 2147483647 w 70"/>
                <a:gd name="T11" fmla="*/ 2147483647 h 86"/>
                <a:gd name="T12" fmla="*/ 2147483647 w 70"/>
                <a:gd name="T13" fmla="*/ 2147483647 h 86"/>
                <a:gd name="T14" fmla="*/ 2147483647 w 70"/>
                <a:gd name="T15" fmla="*/ 2147483647 h 86"/>
                <a:gd name="T16" fmla="*/ 2147483647 w 70"/>
                <a:gd name="T17" fmla="*/ 2147483647 h 86"/>
                <a:gd name="T18" fmla="*/ 2147483647 w 70"/>
                <a:gd name="T19" fmla="*/ 2147483647 h 86"/>
                <a:gd name="T20" fmla="*/ 2147483647 w 70"/>
                <a:gd name="T21" fmla="*/ 2147483647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86"/>
                <a:gd name="T35" fmla="*/ 70 w 70"/>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86">
                  <a:moveTo>
                    <a:pt x="46" y="85"/>
                  </a:moveTo>
                  <a:cubicBezTo>
                    <a:pt x="38" y="84"/>
                    <a:pt x="20" y="77"/>
                    <a:pt x="13" y="73"/>
                  </a:cubicBezTo>
                  <a:cubicBezTo>
                    <a:pt x="6" y="69"/>
                    <a:pt x="2" y="65"/>
                    <a:pt x="1" y="59"/>
                  </a:cubicBezTo>
                  <a:cubicBezTo>
                    <a:pt x="0" y="53"/>
                    <a:pt x="6" y="45"/>
                    <a:pt x="9" y="38"/>
                  </a:cubicBezTo>
                  <a:cubicBezTo>
                    <a:pt x="12" y="31"/>
                    <a:pt x="20" y="22"/>
                    <a:pt x="22" y="16"/>
                  </a:cubicBezTo>
                  <a:cubicBezTo>
                    <a:pt x="24" y="10"/>
                    <a:pt x="20" y="4"/>
                    <a:pt x="24" y="2"/>
                  </a:cubicBezTo>
                  <a:cubicBezTo>
                    <a:pt x="28" y="0"/>
                    <a:pt x="44" y="1"/>
                    <a:pt x="49" y="4"/>
                  </a:cubicBezTo>
                  <a:cubicBezTo>
                    <a:pt x="54" y="7"/>
                    <a:pt x="54" y="15"/>
                    <a:pt x="57" y="23"/>
                  </a:cubicBezTo>
                  <a:cubicBezTo>
                    <a:pt x="60" y="31"/>
                    <a:pt x="70" y="46"/>
                    <a:pt x="70" y="55"/>
                  </a:cubicBezTo>
                  <a:cubicBezTo>
                    <a:pt x="70" y="64"/>
                    <a:pt x="64" y="75"/>
                    <a:pt x="60" y="80"/>
                  </a:cubicBezTo>
                  <a:cubicBezTo>
                    <a:pt x="56" y="85"/>
                    <a:pt x="54" y="86"/>
                    <a:pt x="46" y="85"/>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3" name="Freeform 22"/>
            <p:cNvSpPr>
              <a:spLocks/>
            </p:cNvSpPr>
            <p:nvPr/>
          </p:nvSpPr>
          <p:spPr bwMode="auto">
            <a:xfrm>
              <a:off x="5189538" y="4298950"/>
              <a:ext cx="392112" cy="593725"/>
            </a:xfrm>
            <a:custGeom>
              <a:avLst/>
              <a:gdLst>
                <a:gd name="T0" fmla="*/ 2147483647 w 247"/>
                <a:gd name="T1" fmla="*/ 2147483647 h 362"/>
                <a:gd name="T2" fmla="*/ 2147483647 w 247"/>
                <a:gd name="T3" fmla="*/ 2147483647 h 362"/>
                <a:gd name="T4" fmla="*/ 2147483647 w 247"/>
                <a:gd name="T5" fmla="*/ 2147483647 h 362"/>
                <a:gd name="T6" fmla="*/ 2147483647 w 247"/>
                <a:gd name="T7" fmla="*/ 2147483647 h 362"/>
                <a:gd name="T8" fmla="*/ 2147483647 w 247"/>
                <a:gd name="T9" fmla="*/ 2147483647 h 362"/>
                <a:gd name="T10" fmla="*/ 2147483647 w 247"/>
                <a:gd name="T11" fmla="*/ 2147483647 h 362"/>
                <a:gd name="T12" fmla="*/ 2147483647 w 247"/>
                <a:gd name="T13" fmla="*/ 2147483647 h 362"/>
                <a:gd name="T14" fmla="*/ 2147483647 w 247"/>
                <a:gd name="T15" fmla="*/ 2147483647 h 362"/>
                <a:gd name="T16" fmla="*/ 2147483647 w 247"/>
                <a:gd name="T17" fmla="*/ 2147483647 h 362"/>
                <a:gd name="T18" fmla="*/ 2147483647 w 247"/>
                <a:gd name="T19" fmla="*/ 2147483647 h 362"/>
                <a:gd name="T20" fmla="*/ 2147483647 w 247"/>
                <a:gd name="T21" fmla="*/ 2147483647 h 362"/>
                <a:gd name="T22" fmla="*/ 2147483647 w 247"/>
                <a:gd name="T23" fmla="*/ 2147483647 h 362"/>
                <a:gd name="T24" fmla="*/ 2147483647 w 247"/>
                <a:gd name="T25" fmla="*/ 2147483647 h 362"/>
                <a:gd name="T26" fmla="*/ 2147483647 w 247"/>
                <a:gd name="T27" fmla="*/ 2147483647 h 362"/>
                <a:gd name="T28" fmla="*/ 2147483647 w 247"/>
                <a:gd name="T29" fmla="*/ 2147483647 h 362"/>
                <a:gd name="T30" fmla="*/ 2147483647 w 247"/>
                <a:gd name="T31" fmla="*/ 2147483647 h 362"/>
                <a:gd name="T32" fmla="*/ 2147483647 w 247"/>
                <a:gd name="T33" fmla="*/ 2147483647 h 362"/>
                <a:gd name="T34" fmla="*/ 2147483647 w 247"/>
                <a:gd name="T35" fmla="*/ 2147483647 h 362"/>
                <a:gd name="T36" fmla="*/ 2147483647 w 247"/>
                <a:gd name="T37" fmla="*/ 2147483647 h 362"/>
                <a:gd name="T38" fmla="*/ 2147483647 w 247"/>
                <a:gd name="T39" fmla="*/ 2147483647 h 362"/>
                <a:gd name="T40" fmla="*/ 2147483647 w 247"/>
                <a:gd name="T41" fmla="*/ 2147483647 h 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7"/>
                <a:gd name="T64" fmla="*/ 0 h 362"/>
                <a:gd name="T65" fmla="*/ 247 w 247"/>
                <a:gd name="T66" fmla="*/ 362 h 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7" h="362">
                  <a:moveTo>
                    <a:pt x="20" y="264"/>
                  </a:moveTo>
                  <a:cubicBezTo>
                    <a:pt x="17" y="245"/>
                    <a:pt x="9" y="205"/>
                    <a:pt x="7" y="181"/>
                  </a:cubicBezTo>
                  <a:cubicBezTo>
                    <a:pt x="5" y="157"/>
                    <a:pt x="11" y="136"/>
                    <a:pt x="11" y="120"/>
                  </a:cubicBezTo>
                  <a:cubicBezTo>
                    <a:pt x="11" y="104"/>
                    <a:pt x="7" y="96"/>
                    <a:pt x="7" y="84"/>
                  </a:cubicBezTo>
                  <a:cubicBezTo>
                    <a:pt x="7" y="72"/>
                    <a:pt x="0" y="55"/>
                    <a:pt x="8" y="46"/>
                  </a:cubicBezTo>
                  <a:cubicBezTo>
                    <a:pt x="16" y="37"/>
                    <a:pt x="42" y="37"/>
                    <a:pt x="55" y="30"/>
                  </a:cubicBezTo>
                  <a:cubicBezTo>
                    <a:pt x="68" y="23"/>
                    <a:pt x="74" y="6"/>
                    <a:pt x="89" y="3"/>
                  </a:cubicBezTo>
                  <a:cubicBezTo>
                    <a:pt x="104" y="0"/>
                    <a:pt x="130" y="8"/>
                    <a:pt x="145" y="13"/>
                  </a:cubicBezTo>
                  <a:cubicBezTo>
                    <a:pt x="160" y="18"/>
                    <a:pt x="176" y="25"/>
                    <a:pt x="182" y="34"/>
                  </a:cubicBezTo>
                  <a:cubicBezTo>
                    <a:pt x="188" y="43"/>
                    <a:pt x="182" y="51"/>
                    <a:pt x="181" y="67"/>
                  </a:cubicBezTo>
                  <a:cubicBezTo>
                    <a:pt x="180" y="83"/>
                    <a:pt x="171" y="115"/>
                    <a:pt x="173" y="133"/>
                  </a:cubicBezTo>
                  <a:cubicBezTo>
                    <a:pt x="175" y="151"/>
                    <a:pt x="189" y="161"/>
                    <a:pt x="196" y="175"/>
                  </a:cubicBezTo>
                  <a:cubicBezTo>
                    <a:pt x="203" y="189"/>
                    <a:pt x="211" y="205"/>
                    <a:pt x="217" y="217"/>
                  </a:cubicBezTo>
                  <a:cubicBezTo>
                    <a:pt x="223" y="229"/>
                    <a:pt x="231" y="235"/>
                    <a:pt x="233" y="246"/>
                  </a:cubicBezTo>
                  <a:cubicBezTo>
                    <a:pt x="235" y="257"/>
                    <a:pt x="231" y="270"/>
                    <a:pt x="232" y="283"/>
                  </a:cubicBezTo>
                  <a:cubicBezTo>
                    <a:pt x="233" y="296"/>
                    <a:pt x="247" y="310"/>
                    <a:pt x="236" y="322"/>
                  </a:cubicBezTo>
                  <a:cubicBezTo>
                    <a:pt x="225" y="334"/>
                    <a:pt x="187" y="352"/>
                    <a:pt x="167" y="357"/>
                  </a:cubicBezTo>
                  <a:cubicBezTo>
                    <a:pt x="147" y="362"/>
                    <a:pt x="131" y="360"/>
                    <a:pt x="113" y="355"/>
                  </a:cubicBezTo>
                  <a:cubicBezTo>
                    <a:pt x="95" y="350"/>
                    <a:pt x="73" y="337"/>
                    <a:pt x="59" y="327"/>
                  </a:cubicBezTo>
                  <a:cubicBezTo>
                    <a:pt x="45" y="317"/>
                    <a:pt x="34" y="305"/>
                    <a:pt x="28" y="294"/>
                  </a:cubicBezTo>
                  <a:cubicBezTo>
                    <a:pt x="22" y="283"/>
                    <a:pt x="23" y="283"/>
                    <a:pt x="20" y="26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4" name="Freeform 23"/>
            <p:cNvSpPr>
              <a:spLocks/>
            </p:cNvSpPr>
            <p:nvPr/>
          </p:nvSpPr>
          <p:spPr bwMode="auto">
            <a:xfrm>
              <a:off x="5619750" y="3978275"/>
              <a:ext cx="876300" cy="903288"/>
            </a:xfrm>
            <a:custGeom>
              <a:avLst/>
              <a:gdLst>
                <a:gd name="T0" fmla="*/ 2147483647 w 552"/>
                <a:gd name="T1" fmla="*/ 2147483647 h 569"/>
                <a:gd name="T2" fmla="*/ 2147483647 w 552"/>
                <a:gd name="T3" fmla="*/ 2147483647 h 569"/>
                <a:gd name="T4" fmla="*/ 2147483647 w 552"/>
                <a:gd name="T5" fmla="*/ 2147483647 h 569"/>
                <a:gd name="T6" fmla="*/ 2147483647 w 552"/>
                <a:gd name="T7" fmla="*/ 2147483647 h 569"/>
                <a:gd name="T8" fmla="*/ 2147483647 w 552"/>
                <a:gd name="T9" fmla="*/ 2147483647 h 569"/>
                <a:gd name="T10" fmla="*/ 2147483647 w 552"/>
                <a:gd name="T11" fmla="*/ 2147483647 h 569"/>
                <a:gd name="T12" fmla="*/ 2147483647 w 552"/>
                <a:gd name="T13" fmla="*/ 2147483647 h 569"/>
                <a:gd name="T14" fmla="*/ 2147483647 w 552"/>
                <a:gd name="T15" fmla="*/ 2147483647 h 569"/>
                <a:gd name="T16" fmla="*/ 2147483647 w 552"/>
                <a:gd name="T17" fmla="*/ 2147483647 h 569"/>
                <a:gd name="T18" fmla="*/ 2147483647 w 552"/>
                <a:gd name="T19" fmla="*/ 2147483647 h 569"/>
                <a:gd name="T20" fmla="*/ 2147483647 w 552"/>
                <a:gd name="T21" fmla="*/ 2147483647 h 569"/>
                <a:gd name="T22" fmla="*/ 2147483647 w 552"/>
                <a:gd name="T23" fmla="*/ 2147483647 h 569"/>
                <a:gd name="T24" fmla="*/ 2147483647 w 552"/>
                <a:gd name="T25" fmla="*/ 2147483647 h 569"/>
                <a:gd name="T26" fmla="*/ 2147483647 w 552"/>
                <a:gd name="T27" fmla="*/ 2147483647 h 569"/>
                <a:gd name="T28" fmla="*/ 2147483647 w 552"/>
                <a:gd name="T29" fmla="*/ 2147483647 h 569"/>
                <a:gd name="T30" fmla="*/ 2147483647 w 552"/>
                <a:gd name="T31" fmla="*/ 2147483647 h 569"/>
                <a:gd name="T32" fmla="*/ 2147483647 w 552"/>
                <a:gd name="T33" fmla="*/ 2147483647 h 569"/>
                <a:gd name="T34" fmla="*/ 2147483647 w 552"/>
                <a:gd name="T35" fmla="*/ 2147483647 h 569"/>
                <a:gd name="T36" fmla="*/ 2147483647 w 552"/>
                <a:gd name="T37" fmla="*/ 2147483647 h 569"/>
                <a:gd name="T38" fmla="*/ 2147483647 w 552"/>
                <a:gd name="T39" fmla="*/ 2147483647 h 569"/>
                <a:gd name="T40" fmla="*/ 2147483647 w 552"/>
                <a:gd name="T41" fmla="*/ 2147483647 h 569"/>
                <a:gd name="T42" fmla="*/ 2147483647 w 552"/>
                <a:gd name="T43" fmla="*/ 2147483647 h 569"/>
                <a:gd name="T44" fmla="*/ 2147483647 w 552"/>
                <a:gd name="T45" fmla="*/ 2147483647 h 569"/>
                <a:gd name="T46" fmla="*/ 2147483647 w 552"/>
                <a:gd name="T47" fmla="*/ 2147483647 h 569"/>
                <a:gd name="T48" fmla="*/ 2147483647 w 552"/>
                <a:gd name="T49" fmla="*/ 2147483647 h 569"/>
                <a:gd name="T50" fmla="*/ 2147483647 w 552"/>
                <a:gd name="T51" fmla="*/ 2147483647 h 569"/>
                <a:gd name="T52" fmla="*/ 2147483647 w 552"/>
                <a:gd name="T53" fmla="*/ 2147483647 h 569"/>
                <a:gd name="T54" fmla="*/ 2147483647 w 552"/>
                <a:gd name="T55" fmla="*/ 2147483647 h 569"/>
                <a:gd name="T56" fmla="*/ 2147483647 w 552"/>
                <a:gd name="T57" fmla="*/ 2147483647 h 569"/>
                <a:gd name="T58" fmla="*/ 2147483647 w 552"/>
                <a:gd name="T59" fmla="*/ 2147483647 h 5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2"/>
                <a:gd name="T91" fmla="*/ 0 h 569"/>
                <a:gd name="T92" fmla="*/ 552 w 552"/>
                <a:gd name="T93" fmla="*/ 569 h 5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2" h="569">
                  <a:moveTo>
                    <a:pt x="15" y="390"/>
                  </a:moveTo>
                  <a:cubicBezTo>
                    <a:pt x="12" y="363"/>
                    <a:pt x="4" y="302"/>
                    <a:pt x="2" y="272"/>
                  </a:cubicBezTo>
                  <a:cubicBezTo>
                    <a:pt x="0" y="242"/>
                    <a:pt x="2" y="222"/>
                    <a:pt x="5" y="207"/>
                  </a:cubicBezTo>
                  <a:cubicBezTo>
                    <a:pt x="8" y="192"/>
                    <a:pt x="14" y="185"/>
                    <a:pt x="21" y="179"/>
                  </a:cubicBezTo>
                  <a:cubicBezTo>
                    <a:pt x="28" y="173"/>
                    <a:pt x="37" y="172"/>
                    <a:pt x="48" y="174"/>
                  </a:cubicBezTo>
                  <a:cubicBezTo>
                    <a:pt x="59" y="176"/>
                    <a:pt x="79" y="190"/>
                    <a:pt x="89" y="192"/>
                  </a:cubicBezTo>
                  <a:cubicBezTo>
                    <a:pt x="99" y="194"/>
                    <a:pt x="101" y="187"/>
                    <a:pt x="110" y="185"/>
                  </a:cubicBezTo>
                  <a:cubicBezTo>
                    <a:pt x="119" y="183"/>
                    <a:pt x="133" y="184"/>
                    <a:pt x="142" y="178"/>
                  </a:cubicBezTo>
                  <a:cubicBezTo>
                    <a:pt x="151" y="172"/>
                    <a:pt x="148" y="156"/>
                    <a:pt x="161" y="149"/>
                  </a:cubicBezTo>
                  <a:cubicBezTo>
                    <a:pt x="174" y="142"/>
                    <a:pt x="200" y="148"/>
                    <a:pt x="222" y="134"/>
                  </a:cubicBezTo>
                  <a:cubicBezTo>
                    <a:pt x="244" y="120"/>
                    <a:pt x="271" y="86"/>
                    <a:pt x="295" y="67"/>
                  </a:cubicBezTo>
                  <a:cubicBezTo>
                    <a:pt x="319" y="48"/>
                    <a:pt x="341" y="28"/>
                    <a:pt x="364" y="17"/>
                  </a:cubicBezTo>
                  <a:cubicBezTo>
                    <a:pt x="387" y="6"/>
                    <a:pt x="409" y="0"/>
                    <a:pt x="434" y="3"/>
                  </a:cubicBezTo>
                  <a:cubicBezTo>
                    <a:pt x="459" y="6"/>
                    <a:pt x="492" y="20"/>
                    <a:pt x="512" y="32"/>
                  </a:cubicBezTo>
                  <a:cubicBezTo>
                    <a:pt x="532" y="44"/>
                    <a:pt x="550" y="60"/>
                    <a:pt x="551" y="75"/>
                  </a:cubicBezTo>
                  <a:cubicBezTo>
                    <a:pt x="552" y="90"/>
                    <a:pt x="530" y="115"/>
                    <a:pt x="516" y="125"/>
                  </a:cubicBezTo>
                  <a:cubicBezTo>
                    <a:pt x="502" y="135"/>
                    <a:pt x="477" y="127"/>
                    <a:pt x="467" y="137"/>
                  </a:cubicBezTo>
                  <a:cubicBezTo>
                    <a:pt x="457" y="147"/>
                    <a:pt x="462" y="167"/>
                    <a:pt x="455" y="186"/>
                  </a:cubicBezTo>
                  <a:cubicBezTo>
                    <a:pt x="448" y="205"/>
                    <a:pt x="437" y="230"/>
                    <a:pt x="425" y="251"/>
                  </a:cubicBezTo>
                  <a:cubicBezTo>
                    <a:pt x="413" y="272"/>
                    <a:pt x="399" y="297"/>
                    <a:pt x="380" y="311"/>
                  </a:cubicBezTo>
                  <a:cubicBezTo>
                    <a:pt x="361" y="325"/>
                    <a:pt x="330" y="321"/>
                    <a:pt x="312" y="333"/>
                  </a:cubicBezTo>
                  <a:cubicBezTo>
                    <a:pt x="294" y="345"/>
                    <a:pt x="282" y="364"/>
                    <a:pt x="269" y="383"/>
                  </a:cubicBezTo>
                  <a:cubicBezTo>
                    <a:pt x="256" y="402"/>
                    <a:pt x="245" y="431"/>
                    <a:pt x="234" y="449"/>
                  </a:cubicBezTo>
                  <a:cubicBezTo>
                    <a:pt x="223" y="467"/>
                    <a:pt x="220" y="478"/>
                    <a:pt x="204" y="494"/>
                  </a:cubicBezTo>
                  <a:cubicBezTo>
                    <a:pt x="188" y="510"/>
                    <a:pt x="160" y="533"/>
                    <a:pt x="138" y="545"/>
                  </a:cubicBezTo>
                  <a:cubicBezTo>
                    <a:pt x="116" y="557"/>
                    <a:pt x="91" y="565"/>
                    <a:pt x="71" y="567"/>
                  </a:cubicBezTo>
                  <a:cubicBezTo>
                    <a:pt x="51" y="569"/>
                    <a:pt x="28" y="569"/>
                    <a:pt x="17" y="560"/>
                  </a:cubicBezTo>
                  <a:cubicBezTo>
                    <a:pt x="6" y="551"/>
                    <a:pt x="4" y="536"/>
                    <a:pt x="5" y="515"/>
                  </a:cubicBezTo>
                  <a:cubicBezTo>
                    <a:pt x="6" y="494"/>
                    <a:pt x="19" y="455"/>
                    <a:pt x="21" y="434"/>
                  </a:cubicBezTo>
                  <a:cubicBezTo>
                    <a:pt x="23" y="413"/>
                    <a:pt x="18" y="417"/>
                    <a:pt x="15" y="390"/>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2005" name="Freeform 24"/>
            <p:cNvSpPr>
              <a:spLocks/>
            </p:cNvSpPr>
            <p:nvPr/>
          </p:nvSpPr>
          <p:spPr bwMode="auto">
            <a:xfrm rot="411931">
              <a:off x="6427788" y="3298825"/>
              <a:ext cx="280987" cy="422275"/>
            </a:xfrm>
            <a:custGeom>
              <a:avLst/>
              <a:gdLst>
                <a:gd name="T0" fmla="*/ 2147483647 w 177"/>
                <a:gd name="T1" fmla="*/ 2147483647 h 266"/>
                <a:gd name="T2" fmla="*/ 0 w 177"/>
                <a:gd name="T3" fmla="*/ 2147483647 h 266"/>
                <a:gd name="T4" fmla="*/ 2147483647 w 177"/>
                <a:gd name="T5" fmla="*/ 2147483647 h 266"/>
                <a:gd name="T6" fmla="*/ 2147483647 w 177"/>
                <a:gd name="T7" fmla="*/ 2147483647 h 266"/>
                <a:gd name="T8" fmla="*/ 2147483647 w 177"/>
                <a:gd name="T9" fmla="*/ 2147483647 h 266"/>
                <a:gd name="T10" fmla="*/ 2147483647 w 177"/>
                <a:gd name="T11" fmla="*/ 2147483647 h 266"/>
                <a:gd name="T12" fmla="*/ 2147483647 w 177"/>
                <a:gd name="T13" fmla="*/ 2147483647 h 266"/>
                <a:gd name="T14" fmla="*/ 2147483647 w 177"/>
                <a:gd name="T15" fmla="*/ 2147483647 h 266"/>
                <a:gd name="T16" fmla="*/ 2147483647 w 177"/>
                <a:gd name="T17" fmla="*/ 2147483647 h 266"/>
                <a:gd name="T18" fmla="*/ 2147483647 w 177"/>
                <a:gd name="T19" fmla="*/ 2147483647 h 266"/>
                <a:gd name="T20" fmla="*/ 2147483647 w 177"/>
                <a:gd name="T21" fmla="*/ 2147483647 h 266"/>
                <a:gd name="T22" fmla="*/ 2147483647 w 177"/>
                <a:gd name="T23" fmla="*/ 2147483647 h 266"/>
                <a:gd name="T24" fmla="*/ 2147483647 w 177"/>
                <a:gd name="T25" fmla="*/ 2147483647 h 266"/>
                <a:gd name="T26" fmla="*/ 2147483647 w 177"/>
                <a:gd name="T27" fmla="*/ 2147483647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266"/>
                <a:gd name="T44" fmla="*/ 177 w 177"/>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266">
                  <a:moveTo>
                    <a:pt x="6" y="250"/>
                  </a:moveTo>
                  <a:cubicBezTo>
                    <a:pt x="4" y="241"/>
                    <a:pt x="0" y="219"/>
                    <a:pt x="0" y="209"/>
                  </a:cubicBezTo>
                  <a:cubicBezTo>
                    <a:pt x="0" y="199"/>
                    <a:pt x="0" y="200"/>
                    <a:pt x="4" y="190"/>
                  </a:cubicBezTo>
                  <a:cubicBezTo>
                    <a:pt x="8" y="180"/>
                    <a:pt x="16" y="171"/>
                    <a:pt x="27" y="149"/>
                  </a:cubicBezTo>
                  <a:cubicBezTo>
                    <a:pt x="38" y="127"/>
                    <a:pt x="62" y="79"/>
                    <a:pt x="72" y="59"/>
                  </a:cubicBezTo>
                  <a:cubicBezTo>
                    <a:pt x="82" y="39"/>
                    <a:pt x="73" y="38"/>
                    <a:pt x="90" y="31"/>
                  </a:cubicBezTo>
                  <a:cubicBezTo>
                    <a:pt x="107" y="24"/>
                    <a:pt x="167" y="0"/>
                    <a:pt x="172" y="14"/>
                  </a:cubicBezTo>
                  <a:cubicBezTo>
                    <a:pt x="177" y="28"/>
                    <a:pt x="133" y="91"/>
                    <a:pt x="120" y="115"/>
                  </a:cubicBezTo>
                  <a:cubicBezTo>
                    <a:pt x="107" y="139"/>
                    <a:pt x="101" y="149"/>
                    <a:pt x="93" y="158"/>
                  </a:cubicBezTo>
                  <a:cubicBezTo>
                    <a:pt x="85" y="167"/>
                    <a:pt x="76" y="159"/>
                    <a:pt x="69" y="169"/>
                  </a:cubicBezTo>
                  <a:cubicBezTo>
                    <a:pt x="62" y="179"/>
                    <a:pt x="53" y="204"/>
                    <a:pt x="48" y="218"/>
                  </a:cubicBezTo>
                  <a:cubicBezTo>
                    <a:pt x="43" y="232"/>
                    <a:pt x="45" y="246"/>
                    <a:pt x="39" y="254"/>
                  </a:cubicBezTo>
                  <a:cubicBezTo>
                    <a:pt x="33" y="262"/>
                    <a:pt x="19" y="266"/>
                    <a:pt x="13" y="265"/>
                  </a:cubicBezTo>
                  <a:cubicBezTo>
                    <a:pt x="7" y="264"/>
                    <a:pt x="8" y="259"/>
                    <a:pt x="6" y="250"/>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6" name="Freeform 25"/>
            <p:cNvSpPr>
              <a:spLocks/>
            </p:cNvSpPr>
            <p:nvPr/>
          </p:nvSpPr>
          <p:spPr bwMode="auto">
            <a:xfrm>
              <a:off x="3673475" y="3430588"/>
              <a:ext cx="244475" cy="295275"/>
            </a:xfrm>
            <a:custGeom>
              <a:avLst/>
              <a:gdLst>
                <a:gd name="T0" fmla="*/ 2147483647 w 154"/>
                <a:gd name="T1" fmla="*/ 2147483647 h 186"/>
                <a:gd name="T2" fmla="*/ 2147483647 w 154"/>
                <a:gd name="T3" fmla="*/ 2147483647 h 186"/>
                <a:gd name="T4" fmla="*/ 2147483647 w 154"/>
                <a:gd name="T5" fmla="*/ 2147483647 h 186"/>
                <a:gd name="T6" fmla="*/ 2147483647 w 154"/>
                <a:gd name="T7" fmla="*/ 0 h 186"/>
                <a:gd name="T8" fmla="*/ 2147483647 w 154"/>
                <a:gd name="T9" fmla="*/ 2147483647 h 186"/>
                <a:gd name="T10" fmla="*/ 2147483647 w 154"/>
                <a:gd name="T11" fmla="*/ 2147483647 h 186"/>
                <a:gd name="T12" fmla="*/ 2147483647 w 154"/>
                <a:gd name="T13" fmla="*/ 2147483647 h 186"/>
                <a:gd name="T14" fmla="*/ 2147483647 w 154"/>
                <a:gd name="T15" fmla="*/ 2147483647 h 186"/>
                <a:gd name="T16" fmla="*/ 2147483647 w 154"/>
                <a:gd name="T17" fmla="*/ 2147483647 h 186"/>
                <a:gd name="T18" fmla="*/ 2147483647 w 154"/>
                <a:gd name="T19" fmla="*/ 2147483647 h 186"/>
                <a:gd name="T20" fmla="*/ 2147483647 w 154"/>
                <a:gd name="T21" fmla="*/ 2147483647 h 186"/>
                <a:gd name="T22" fmla="*/ 2147483647 w 154"/>
                <a:gd name="T23" fmla="*/ 2147483647 h 186"/>
                <a:gd name="T24" fmla="*/ 2147483647 w 154"/>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4"/>
                <a:gd name="T40" fmla="*/ 0 h 186"/>
                <a:gd name="T41" fmla="*/ 154 w 154"/>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4" h="186">
                  <a:moveTo>
                    <a:pt x="41" y="76"/>
                  </a:moveTo>
                  <a:cubicBezTo>
                    <a:pt x="33" y="69"/>
                    <a:pt x="18" y="60"/>
                    <a:pt x="11" y="51"/>
                  </a:cubicBezTo>
                  <a:cubicBezTo>
                    <a:pt x="4" y="42"/>
                    <a:pt x="0" y="29"/>
                    <a:pt x="2" y="21"/>
                  </a:cubicBezTo>
                  <a:cubicBezTo>
                    <a:pt x="4" y="13"/>
                    <a:pt x="14" y="0"/>
                    <a:pt x="23" y="0"/>
                  </a:cubicBezTo>
                  <a:cubicBezTo>
                    <a:pt x="32" y="0"/>
                    <a:pt x="47" y="8"/>
                    <a:pt x="59" y="19"/>
                  </a:cubicBezTo>
                  <a:cubicBezTo>
                    <a:pt x="71" y="30"/>
                    <a:pt x="83" y="52"/>
                    <a:pt x="97" y="66"/>
                  </a:cubicBezTo>
                  <a:cubicBezTo>
                    <a:pt x="111" y="80"/>
                    <a:pt x="138" y="88"/>
                    <a:pt x="146" y="102"/>
                  </a:cubicBezTo>
                  <a:cubicBezTo>
                    <a:pt x="154" y="116"/>
                    <a:pt x="149" y="137"/>
                    <a:pt x="145" y="151"/>
                  </a:cubicBezTo>
                  <a:cubicBezTo>
                    <a:pt x="141" y="165"/>
                    <a:pt x="133" y="182"/>
                    <a:pt x="122" y="184"/>
                  </a:cubicBezTo>
                  <a:cubicBezTo>
                    <a:pt x="111" y="186"/>
                    <a:pt x="85" y="174"/>
                    <a:pt x="77" y="165"/>
                  </a:cubicBezTo>
                  <a:cubicBezTo>
                    <a:pt x="69" y="156"/>
                    <a:pt x="73" y="139"/>
                    <a:pt x="71" y="127"/>
                  </a:cubicBezTo>
                  <a:cubicBezTo>
                    <a:pt x="69" y="115"/>
                    <a:pt x="67" y="102"/>
                    <a:pt x="62" y="93"/>
                  </a:cubicBezTo>
                  <a:cubicBezTo>
                    <a:pt x="57" y="84"/>
                    <a:pt x="49" y="83"/>
                    <a:pt x="41" y="7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7" name="Freeform 26"/>
            <p:cNvSpPr>
              <a:spLocks/>
            </p:cNvSpPr>
            <p:nvPr/>
          </p:nvSpPr>
          <p:spPr bwMode="auto">
            <a:xfrm>
              <a:off x="2090738" y="4508500"/>
              <a:ext cx="90487" cy="127000"/>
            </a:xfrm>
            <a:custGeom>
              <a:avLst/>
              <a:gdLst>
                <a:gd name="T0" fmla="*/ 2147483647 w 57"/>
                <a:gd name="T1" fmla="*/ 2147483647 h 80"/>
                <a:gd name="T2" fmla="*/ 2147483647 w 57"/>
                <a:gd name="T3" fmla="*/ 2147483647 h 80"/>
                <a:gd name="T4" fmla="*/ 2147483647 w 57"/>
                <a:gd name="T5" fmla="*/ 2147483647 h 80"/>
                <a:gd name="T6" fmla="*/ 2147483647 w 57"/>
                <a:gd name="T7" fmla="*/ 2147483647 h 80"/>
                <a:gd name="T8" fmla="*/ 2147483647 w 57"/>
                <a:gd name="T9" fmla="*/ 2147483647 h 80"/>
                <a:gd name="T10" fmla="*/ 2147483647 w 57"/>
                <a:gd name="T11" fmla="*/ 2147483647 h 80"/>
                <a:gd name="T12" fmla="*/ 2147483647 w 57"/>
                <a:gd name="T13" fmla="*/ 2147483647 h 80"/>
                <a:gd name="T14" fmla="*/ 2147483647 w 57"/>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80"/>
                <a:gd name="T26" fmla="*/ 57 w 5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80">
                  <a:moveTo>
                    <a:pt x="21" y="70"/>
                  </a:moveTo>
                  <a:cubicBezTo>
                    <a:pt x="13" y="65"/>
                    <a:pt x="2" y="54"/>
                    <a:pt x="1" y="45"/>
                  </a:cubicBezTo>
                  <a:cubicBezTo>
                    <a:pt x="0" y="36"/>
                    <a:pt x="10" y="25"/>
                    <a:pt x="13" y="18"/>
                  </a:cubicBezTo>
                  <a:cubicBezTo>
                    <a:pt x="16" y="11"/>
                    <a:pt x="15" y="2"/>
                    <a:pt x="21" y="1"/>
                  </a:cubicBezTo>
                  <a:cubicBezTo>
                    <a:pt x="27" y="0"/>
                    <a:pt x="45" y="2"/>
                    <a:pt x="51" y="9"/>
                  </a:cubicBezTo>
                  <a:cubicBezTo>
                    <a:pt x="57" y="16"/>
                    <a:pt x="57" y="34"/>
                    <a:pt x="57" y="45"/>
                  </a:cubicBezTo>
                  <a:cubicBezTo>
                    <a:pt x="57" y="56"/>
                    <a:pt x="57" y="72"/>
                    <a:pt x="51" y="76"/>
                  </a:cubicBezTo>
                  <a:cubicBezTo>
                    <a:pt x="45" y="80"/>
                    <a:pt x="29" y="75"/>
                    <a:pt x="21" y="70"/>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8" name="Freeform 28"/>
            <p:cNvSpPr>
              <a:spLocks/>
            </p:cNvSpPr>
            <p:nvPr/>
          </p:nvSpPr>
          <p:spPr bwMode="auto">
            <a:xfrm>
              <a:off x="2609850" y="1727200"/>
              <a:ext cx="252413" cy="319088"/>
            </a:xfrm>
            <a:custGeom>
              <a:avLst/>
              <a:gdLst>
                <a:gd name="T0" fmla="*/ 2147483647 w 159"/>
                <a:gd name="T1" fmla="*/ 2147483647 h 201"/>
                <a:gd name="T2" fmla="*/ 2147483647 w 159"/>
                <a:gd name="T3" fmla="*/ 2147483647 h 201"/>
                <a:gd name="T4" fmla="*/ 2147483647 w 159"/>
                <a:gd name="T5" fmla="*/ 2147483647 h 201"/>
                <a:gd name="T6" fmla="*/ 2147483647 w 159"/>
                <a:gd name="T7" fmla="*/ 2147483647 h 201"/>
                <a:gd name="T8" fmla="*/ 2147483647 w 159"/>
                <a:gd name="T9" fmla="*/ 2147483647 h 201"/>
                <a:gd name="T10" fmla="*/ 2147483647 w 159"/>
                <a:gd name="T11" fmla="*/ 2147483647 h 201"/>
                <a:gd name="T12" fmla="*/ 2147483647 w 159"/>
                <a:gd name="T13" fmla="*/ 2147483647 h 201"/>
                <a:gd name="T14" fmla="*/ 2147483647 w 159"/>
                <a:gd name="T15" fmla="*/ 2147483647 h 201"/>
                <a:gd name="T16" fmla="*/ 2147483647 w 159"/>
                <a:gd name="T17" fmla="*/ 2147483647 h 201"/>
                <a:gd name="T18" fmla="*/ 2147483647 w 159"/>
                <a:gd name="T19" fmla="*/ 2147483647 h 201"/>
                <a:gd name="T20" fmla="*/ 2147483647 w 159"/>
                <a:gd name="T21" fmla="*/ 2147483647 h 201"/>
                <a:gd name="T22" fmla="*/ 2147483647 w 159"/>
                <a:gd name="T23" fmla="*/ 2147483647 h 201"/>
                <a:gd name="T24" fmla="*/ 2147483647 w 159"/>
                <a:gd name="T25" fmla="*/ 2147483647 h 201"/>
                <a:gd name="T26" fmla="*/ 2147483647 w 159"/>
                <a:gd name="T27" fmla="*/ 2147483647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201"/>
                <a:gd name="T44" fmla="*/ 159 w 159"/>
                <a:gd name="T45" fmla="*/ 201 h 2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201">
                  <a:moveTo>
                    <a:pt x="49" y="131"/>
                  </a:moveTo>
                  <a:cubicBezTo>
                    <a:pt x="44" y="116"/>
                    <a:pt x="35" y="106"/>
                    <a:pt x="29" y="95"/>
                  </a:cubicBezTo>
                  <a:cubicBezTo>
                    <a:pt x="23" y="84"/>
                    <a:pt x="16" y="79"/>
                    <a:pt x="12" y="66"/>
                  </a:cubicBezTo>
                  <a:cubicBezTo>
                    <a:pt x="8" y="53"/>
                    <a:pt x="0" y="27"/>
                    <a:pt x="6" y="16"/>
                  </a:cubicBezTo>
                  <a:cubicBezTo>
                    <a:pt x="12" y="5"/>
                    <a:pt x="34" y="2"/>
                    <a:pt x="49" y="1"/>
                  </a:cubicBezTo>
                  <a:cubicBezTo>
                    <a:pt x="64" y="0"/>
                    <a:pt x="79" y="5"/>
                    <a:pt x="94" y="11"/>
                  </a:cubicBezTo>
                  <a:cubicBezTo>
                    <a:pt x="109" y="17"/>
                    <a:pt x="128" y="26"/>
                    <a:pt x="138" y="37"/>
                  </a:cubicBezTo>
                  <a:cubicBezTo>
                    <a:pt x="148" y="48"/>
                    <a:pt x="153" y="59"/>
                    <a:pt x="156" y="78"/>
                  </a:cubicBezTo>
                  <a:cubicBezTo>
                    <a:pt x="159" y="97"/>
                    <a:pt x="158" y="131"/>
                    <a:pt x="157" y="150"/>
                  </a:cubicBezTo>
                  <a:cubicBezTo>
                    <a:pt x="156" y="169"/>
                    <a:pt x="157" y="187"/>
                    <a:pt x="149" y="194"/>
                  </a:cubicBezTo>
                  <a:cubicBezTo>
                    <a:pt x="141" y="201"/>
                    <a:pt x="123" y="191"/>
                    <a:pt x="111" y="191"/>
                  </a:cubicBezTo>
                  <a:cubicBezTo>
                    <a:pt x="99" y="191"/>
                    <a:pt x="83" y="197"/>
                    <a:pt x="75" y="196"/>
                  </a:cubicBezTo>
                  <a:cubicBezTo>
                    <a:pt x="67" y="195"/>
                    <a:pt x="65" y="195"/>
                    <a:pt x="61" y="184"/>
                  </a:cubicBezTo>
                  <a:cubicBezTo>
                    <a:pt x="57" y="173"/>
                    <a:pt x="54" y="146"/>
                    <a:pt x="49" y="131"/>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9" name="Freeform 29"/>
            <p:cNvSpPr>
              <a:spLocks/>
            </p:cNvSpPr>
            <p:nvPr/>
          </p:nvSpPr>
          <p:spPr bwMode="auto">
            <a:xfrm>
              <a:off x="2898775" y="1458913"/>
              <a:ext cx="1306513" cy="1928812"/>
            </a:xfrm>
            <a:custGeom>
              <a:avLst/>
              <a:gdLst>
                <a:gd name="T0" fmla="*/ 2147483647 w 823"/>
                <a:gd name="T1" fmla="*/ 2147483647 h 1215"/>
                <a:gd name="T2" fmla="*/ 2147483647 w 823"/>
                <a:gd name="T3" fmla="*/ 2147483647 h 1215"/>
                <a:gd name="T4" fmla="*/ 2147483647 w 823"/>
                <a:gd name="T5" fmla="*/ 2147483647 h 1215"/>
                <a:gd name="T6" fmla="*/ 2147483647 w 823"/>
                <a:gd name="T7" fmla="*/ 2147483647 h 1215"/>
                <a:gd name="T8" fmla="*/ 2147483647 w 823"/>
                <a:gd name="T9" fmla="*/ 2147483647 h 1215"/>
                <a:gd name="T10" fmla="*/ 2147483647 w 823"/>
                <a:gd name="T11" fmla="*/ 2147483647 h 1215"/>
                <a:gd name="T12" fmla="*/ 2147483647 w 823"/>
                <a:gd name="T13" fmla="*/ 2147483647 h 1215"/>
                <a:gd name="T14" fmla="*/ 2147483647 w 823"/>
                <a:gd name="T15" fmla="*/ 2147483647 h 1215"/>
                <a:gd name="T16" fmla="*/ 2147483647 w 823"/>
                <a:gd name="T17" fmla="*/ 2147483647 h 1215"/>
                <a:gd name="T18" fmla="*/ 2147483647 w 823"/>
                <a:gd name="T19" fmla="*/ 2147483647 h 1215"/>
                <a:gd name="T20" fmla="*/ 2147483647 w 823"/>
                <a:gd name="T21" fmla="*/ 2147483647 h 1215"/>
                <a:gd name="T22" fmla="*/ 2147483647 w 823"/>
                <a:gd name="T23" fmla="*/ 2147483647 h 1215"/>
                <a:gd name="T24" fmla="*/ 2147483647 w 823"/>
                <a:gd name="T25" fmla="*/ 2147483647 h 1215"/>
                <a:gd name="T26" fmla="*/ 2147483647 w 823"/>
                <a:gd name="T27" fmla="*/ 2147483647 h 1215"/>
                <a:gd name="T28" fmla="*/ 2147483647 w 823"/>
                <a:gd name="T29" fmla="*/ 2147483647 h 1215"/>
                <a:gd name="T30" fmla="*/ 2147483647 w 823"/>
                <a:gd name="T31" fmla="*/ 2147483647 h 1215"/>
                <a:gd name="T32" fmla="*/ 2147483647 w 823"/>
                <a:gd name="T33" fmla="*/ 2147483647 h 1215"/>
                <a:gd name="T34" fmla="*/ 2147483647 w 823"/>
                <a:gd name="T35" fmla="*/ 2147483647 h 1215"/>
                <a:gd name="T36" fmla="*/ 2147483647 w 823"/>
                <a:gd name="T37" fmla="*/ 2147483647 h 1215"/>
                <a:gd name="T38" fmla="*/ 2147483647 w 823"/>
                <a:gd name="T39" fmla="*/ 2147483647 h 1215"/>
                <a:gd name="T40" fmla="*/ 2147483647 w 823"/>
                <a:gd name="T41" fmla="*/ 2147483647 h 1215"/>
                <a:gd name="T42" fmla="*/ 2147483647 w 823"/>
                <a:gd name="T43" fmla="*/ 2147483647 h 1215"/>
                <a:gd name="T44" fmla="*/ 2147483647 w 823"/>
                <a:gd name="T45" fmla="*/ 2147483647 h 1215"/>
                <a:gd name="T46" fmla="*/ 2147483647 w 823"/>
                <a:gd name="T47" fmla="*/ 2147483647 h 1215"/>
                <a:gd name="T48" fmla="*/ 2147483647 w 823"/>
                <a:gd name="T49" fmla="*/ 2147483647 h 1215"/>
                <a:gd name="T50" fmla="*/ 2147483647 w 823"/>
                <a:gd name="T51" fmla="*/ 2147483647 h 1215"/>
                <a:gd name="T52" fmla="*/ 2147483647 w 823"/>
                <a:gd name="T53" fmla="*/ 2147483647 h 1215"/>
                <a:gd name="T54" fmla="*/ 2147483647 w 823"/>
                <a:gd name="T55" fmla="*/ 2147483647 h 1215"/>
                <a:gd name="T56" fmla="*/ 2147483647 w 823"/>
                <a:gd name="T57" fmla="*/ 2147483647 h 1215"/>
                <a:gd name="T58" fmla="*/ 2147483647 w 823"/>
                <a:gd name="T59" fmla="*/ 2147483647 h 1215"/>
                <a:gd name="T60" fmla="*/ 2147483647 w 823"/>
                <a:gd name="T61" fmla="*/ 2147483647 h 1215"/>
                <a:gd name="T62" fmla="*/ 2147483647 w 823"/>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3"/>
                <a:gd name="T97" fmla="*/ 0 h 1215"/>
                <a:gd name="T98" fmla="*/ 823 w 823"/>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3" h="1215">
                  <a:moveTo>
                    <a:pt x="57" y="272"/>
                  </a:moveTo>
                  <a:cubicBezTo>
                    <a:pt x="56" y="256"/>
                    <a:pt x="55" y="228"/>
                    <a:pt x="52" y="206"/>
                  </a:cubicBezTo>
                  <a:cubicBezTo>
                    <a:pt x="49" y="184"/>
                    <a:pt x="43" y="155"/>
                    <a:pt x="36" y="137"/>
                  </a:cubicBezTo>
                  <a:cubicBezTo>
                    <a:pt x="30" y="119"/>
                    <a:pt x="17" y="107"/>
                    <a:pt x="11" y="94"/>
                  </a:cubicBezTo>
                  <a:cubicBezTo>
                    <a:pt x="6" y="81"/>
                    <a:pt x="0" y="73"/>
                    <a:pt x="7" y="60"/>
                  </a:cubicBezTo>
                  <a:cubicBezTo>
                    <a:pt x="15" y="47"/>
                    <a:pt x="35" y="29"/>
                    <a:pt x="54" y="19"/>
                  </a:cubicBezTo>
                  <a:cubicBezTo>
                    <a:pt x="73" y="9"/>
                    <a:pt x="92" y="0"/>
                    <a:pt x="118" y="0"/>
                  </a:cubicBezTo>
                  <a:cubicBezTo>
                    <a:pt x="144" y="0"/>
                    <a:pt x="186" y="6"/>
                    <a:pt x="209" y="20"/>
                  </a:cubicBezTo>
                  <a:cubicBezTo>
                    <a:pt x="232" y="34"/>
                    <a:pt x="242" y="62"/>
                    <a:pt x="256" y="82"/>
                  </a:cubicBezTo>
                  <a:cubicBezTo>
                    <a:pt x="269" y="102"/>
                    <a:pt x="289" y="121"/>
                    <a:pt x="293" y="140"/>
                  </a:cubicBezTo>
                  <a:cubicBezTo>
                    <a:pt x="297" y="159"/>
                    <a:pt x="283" y="175"/>
                    <a:pt x="281" y="197"/>
                  </a:cubicBezTo>
                  <a:cubicBezTo>
                    <a:pt x="278" y="219"/>
                    <a:pt x="280" y="246"/>
                    <a:pt x="278" y="274"/>
                  </a:cubicBezTo>
                  <a:cubicBezTo>
                    <a:pt x="277" y="302"/>
                    <a:pt x="275" y="344"/>
                    <a:pt x="275" y="367"/>
                  </a:cubicBezTo>
                  <a:cubicBezTo>
                    <a:pt x="275" y="390"/>
                    <a:pt x="272" y="396"/>
                    <a:pt x="276" y="413"/>
                  </a:cubicBezTo>
                  <a:cubicBezTo>
                    <a:pt x="281" y="430"/>
                    <a:pt x="295" y="448"/>
                    <a:pt x="301" y="468"/>
                  </a:cubicBezTo>
                  <a:cubicBezTo>
                    <a:pt x="308" y="488"/>
                    <a:pt x="313" y="517"/>
                    <a:pt x="316" y="533"/>
                  </a:cubicBezTo>
                  <a:cubicBezTo>
                    <a:pt x="319" y="549"/>
                    <a:pt x="307" y="561"/>
                    <a:pt x="318" y="567"/>
                  </a:cubicBezTo>
                  <a:cubicBezTo>
                    <a:pt x="329" y="573"/>
                    <a:pt x="363" y="572"/>
                    <a:pt x="386" y="572"/>
                  </a:cubicBezTo>
                  <a:cubicBezTo>
                    <a:pt x="408" y="572"/>
                    <a:pt x="432" y="564"/>
                    <a:pt x="453" y="566"/>
                  </a:cubicBezTo>
                  <a:cubicBezTo>
                    <a:pt x="474" y="568"/>
                    <a:pt x="499" y="575"/>
                    <a:pt x="510" y="586"/>
                  </a:cubicBezTo>
                  <a:cubicBezTo>
                    <a:pt x="522" y="597"/>
                    <a:pt x="521" y="617"/>
                    <a:pt x="523" y="632"/>
                  </a:cubicBezTo>
                  <a:cubicBezTo>
                    <a:pt x="525" y="647"/>
                    <a:pt x="514" y="662"/>
                    <a:pt x="523" y="674"/>
                  </a:cubicBezTo>
                  <a:cubicBezTo>
                    <a:pt x="531" y="686"/>
                    <a:pt x="558" y="696"/>
                    <a:pt x="573" y="703"/>
                  </a:cubicBezTo>
                  <a:cubicBezTo>
                    <a:pt x="587" y="710"/>
                    <a:pt x="604" y="708"/>
                    <a:pt x="613" y="718"/>
                  </a:cubicBezTo>
                  <a:cubicBezTo>
                    <a:pt x="622" y="728"/>
                    <a:pt x="626" y="745"/>
                    <a:pt x="630" y="761"/>
                  </a:cubicBezTo>
                  <a:cubicBezTo>
                    <a:pt x="634" y="777"/>
                    <a:pt x="629" y="796"/>
                    <a:pt x="635" y="814"/>
                  </a:cubicBezTo>
                  <a:cubicBezTo>
                    <a:pt x="641" y="832"/>
                    <a:pt x="656" y="856"/>
                    <a:pt x="668" y="871"/>
                  </a:cubicBezTo>
                  <a:cubicBezTo>
                    <a:pt x="681" y="886"/>
                    <a:pt x="689" y="893"/>
                    <a:pt x="708" y="902"/>
                  </a:cubicBezTo>
                  <a:cubicBezTo>
                    <a:pt x="726" y="911"/>
                    <a:pt x="766" y="915"/>
                    <a:pt x="780" y="924"/>
                  </a:cubicBezTo>
                  <a:cubicBezTo>
                    <a:pt x="795" y="933"/>
                    <a:pt x="794" y="936"/>
                    <a:pt x="797" y="955"/>
                  </a:cubicBezTo>
                  <a:cubicBezTo>
                    <a:pt x="800" y="974"/>
                    <a:pt x="799" y="1018"/>
                    <a:pt x="800" y="1040"/>
                  </a:cubicBezTo>
                  <a:cubicBezTo>
                    <a:pt x="801" y="1062"/>
                    <a:pt x="802" y="1074"/>
                    <a:pt x="805" y="1088"/>
                  </a:cubicBezTo>
                  <a:cubicBezTo>
                    <a:pt x="808" y="1102"/>
                    <a:pt x="821" y="1113"/>
                    <a:pt x="822" y="1126"/>
                  </a:cubicBezTo>
                  <a:cubicBezTo>
                    <a:pt x="823" y="1139"/>
                    <a:pt x="821" y="1159"/>
                    <a:pt x="813" y="1167"/>
                  </a:cubicBezTo>
                  <a:cubicBezTo>
                    <a:pt x="804" y="1175"/>
                    <a:pt x="773" y="1178"/>
                    <a:pt x="770" y="1172"/>
                  </a:cubicBezTo>
                  <a:cubicBezTo>
                    <a:pt x="767" y="1166"/>
                    <a:pt x="789" y="1144"/>
                    <a:pt x="792" y="1130"/>
                  </a:cubicBezTo>
                  <a:cubicBezTo>
                    <a:pt x="795" y="1116"/>
                    <a:pt x="800" y="1097"/>
                    <a:pt x="792" y="1087"/>
                  </a:cubicBezTo>
                  <a:cubicBezTo>
                    <a:pt x="784" y="1077"/>
                    <a:pt x="763" y="1074"/>
                    <a:pt x="740" y="1068"/>
                  </a:cubicBezTo>
                  <a:cubicBezTo>
                    <a:pt x="717" y="1062"/>
                    <a:pt x="678" y="1056"/>
                    <a:pt x="655" y="1051"/>
                  </a:cubicBezTo>
                  <a:cubicBezTo>
                    <a:pt x="632" y="1046"/>
                    <a:pt x="620" y="1036"/>
                    <a:pt x="605" y="1040"/>
                  </a:cubicBezTo>
                  <a:cubicBezTo>
                    <a:pt x="589" y="1044"/>
                    <a:pt x="580" y="1069"/>
                    <a:pt x="558" y="1076"/>
                  </a:cubicBezTo>
                  <a:cubicBezTo>
                    <a:pt x="536" y="1083"/>
                    <a:pt x="495" y="1072"/>
                    <a:pt x="476" y="1080"/>
                  </a:cubicBezTo>
                  <a:cubicBezTo>
                    <a:pt x="457" y="1088"/>
                    <a:pt x="453" y="1113"/>
                    <a:pt x="442" y="1125"/>
                  </a:cubicBezTo>
                  <a:cubicBezTo>
                    <a:pt x="431" y="1137"/>
                    <a:pt x="421" y="1146"/>
                    <a:pt x="407" y="1151"/>
                  </a:cubicBezTo>
                  <a:cubicBezTo>
                    <a:pt x="393" y="1156"/>
                    <a:pt x="376" y="1150"/>
                    <a:pt x="356" y="1156"/>
                  </a:cubicBezTo>
                  <a:cubicBezTo>
                    <a:pt x="336" y="1162"/>
                    <a:pt x="314" y="1180"/>
                    <a:pt x="289" y="1186"/>
                  </a:cubicBezTo>
                  <a:cubicBezTo>
                    <a:pt x="264" y="1192"/>
                    <a:pt x="223" y="1215"/>
                    <a:pt x="208" y="1191"/>
                  </a:cubicBezTo>
                  <a:cubicBezTo>
                    <a:pt x="193" y="1167"/>
                    <a:pt x="197" y="1070"/>
                    <a:pt x="196" y="1039"/>
                  </a:cubicBezTo>
                  <a:cubicBezTo>
                    <a:pt x="195" y="1008"/>
                    <a:pt x="202" y="1016"/>
                    <a:pt x="202" y="1003"/>
                  </a:cubicBezTo>
                  <a:cubicBezTo>
                    <a:pt x="202" y="990"/>
                    <a:pt x="196" y="973"/>
                    <a:pt x="193" y="962"/>
                  </a:cubicBezTo>
                  <a:cubicBezTo>
                    <a:pt x="190" y="951"/>
                    <a:pt x="182" y="949"/>
                    <a:pt x="181" y="936"/>
                  </a:cubicBezTo>
                  <a:cubicBezTo>
                    <a:pt x="180" y="923"/>
                    <a:pt x="190" y="906"/>
                    <a:pt x="188" y="886"/>
                  </a:cubicBezTo>
                  <a:cubicBezTo>
                    <a:pt x="186" y="866"/>
                    <a:pt x="176" y="837"/>
                    <a:pt x="168" y="816"/>
                  </a:cubicBezTo>
                  <a:cubicBezTo>
                    <a:pt x="161" y="795"/>
                    <a:pt x="151" y="776"/>
                    <a:pt x="143" y="756"/>
                  </a:cubicBezTo>
                  <a:cubicBezTo>
                    <a:pt x="136" y="736"/>
                    <a:pt x="133" y="711"/>
                    <a:pt x="126" y="696"/>
                  </a:cubicBezTo>
                  <a:cubicBezTo>
                    <a:pt x="118" y="681"/>
                    <a:pt x="110" y="676"/>
                    <a:pt x="99" y="663"/>
                  </a:cubicBezTo>
                  <a:cubicBezTo>
                    <a:pt x="87" y="650"/>
                    <a:pt x="69" y="632"/>
                    <a:pt x="59" y="620"/>
                  </a:cubicBezTo>
                  <a:cubicBezTo>
                    <a:pt x="50" y="608"/>
                    <a:pt x="45" y="605"/>
                    <a:pt x="42" y="593"/>
                  </a:cubicBezTo>
                  <a:cubicBezTo>
                    <a:pt x="38" y="581"/>
                    <a:pt x="43" y="561"/>
                    <a:pt x="42" y="545"/>
                  </a:cubicBezTo>
                  <a:cubicBezTo>
                    <a:pt x="41" y="529"/>
                    <a:pt x="38" y="513"/>
                    <a:pt x="36" y="499"/>
                  </a:cubicBezTo>
                  <a:cubicBezTo>
                    <a:pt x="34" y="485"/>
                    <a:pt x="29" y="475"/>
                    <a:pt x="31" y="459"/>
                  </a:cubicBezTo>
                  <a:cubicBezTo>
                    <a:pt x="33" y="443"/>
                    <a:pt x="44" y="421"/>
                    <a:pt x="49" y="403"/>
                  </a:cubicBezTo>
                  <a:cubicBezTo>
                    <a:pt x="54" y="385"/>
                    <a:pt x="61" y="367"/>
                    <a:pt x="63" y="351"/>
                  </a:cubicBezTo>
                  <a:cubicBezTo>
                    <a:pt x="65" y="335"/>
                    <a:pt x="60" y="319"/>
                    <a:pt x="59" y="305"/>
                  </a:cubicBezTo>
                  <a:cubicBezTo>
                    <a:pt x="58" y="291"/>
                    <a:pt x="58" y="288"/>
                    <a:pt x="57" y="2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0" name="Freeform 30"/>
            <p:cNvSpPr>
              <a:spLocks/>
            </p:cNvSpPr>
            <p:nvPr/>
          </p:nvSpPr>
          <p:spPr bwMode="auto">
            <a:xfrm>
              <a:off x="3609975" y="3100388"/>
              <a:ext cx="561975" cy="474662"/>
            </a:xfrm>
            <a:custGeom>
              <a:avLst/>
              <a:gdLst>
                <a:gd name="T0" fmla="*/ 2147483647 w 354"/>
                <a:gd name="T1" fmla="*/ 2147483647 h 299"/>
                <a:gd name="T2" fmla="*/ 2147483647 w 354"/>
                <a:gd name="T3" fmla="*/ 2147483647 h 299"/>
                <a:gd name="T4" fmla="*/ 2147483647 w 354"/>
                <a:gd name="T5" fmla="*/ 2147483647 h 299"/>
                <a:gd name="T6" fmla="*/ 2147483647 w 354"/>
                <a:gd name="T7" fmla="*/ 2147483647 h 299"/>
                <a:gd name="T8" fmla="*/ 2147483647 w 354"/>
                <a:gd name="T9" fmla="*/ 2147483647 h 299"/>
                <a:gd name="T10" fmla="*/ 2147483647 w 354"/>
                <a:gd name="T11" fmla="*/ 2147483647 h 299"/>
                <a:gd name="T12" fmla="*/ 2147483647 w 354"/>
                <a:gd name="T13" fmla="*/ 2147483647 h 299"/>
                <a:gd name="T14" fmla="*/ 2147483647 w 354"/>
                <a:gd name="T15" fmla="*/ 2147483647 h 299"/>
                <a:gd name="T16" fmla="*/ 2147483647 w 354"/>
                <a:gd name="T17" fmla="*/ 2147483647 h 299"/>
                <a:gd name="T18" fmla="*/ 2147483647 w 354"/>
                <a:gd name="T19" fmla="*/ 2147483647 h 299"/>
                <a:gd name="T20" fmla="*/ 2147483647 w 354"/>
                <a:gd name="T21" fmla="*/ 2147483647 h 299"/>
                <a:gd name="T22" fmla="*/ 2147483647 w 354"/>
                <a:gd name="T23" fmla="*/ 2147483647 h 299"/>
                <a:gd name="T24" fmla="*/ 2147483647 w 354"/>
                <a:gd name="T25" fmla="*/ 2147483647 h 299"/>
                <a:gd name="T26" fmla="*/ 2147483647 w 354"/>
                <a:gd name="T27" fmla="*/ 2147483647 h 299"/>
                <a:gd name="T28" fmla="*/ 2147483647 w 354"/>
                <a:gd name="T29" fmla="*/ 2147483647 h 299"/>
                <a:gd name="T30" fmla="*/ 2147483647 w 354"/>
                <a:gd name="T31" fmla="*/ 2147483647 h 299"/>
                <a:gd name="T32" fmla="*/ 2147483647 w 354"/>
                <a:gd name="T33" fmla="*/ 2147483647 h 299"/>
                <a:gd name="T34" fmla="*/ 2147483647 w 354"/>
                <a:gd name="T35" fmla="*/ 2147483647 h 299"/>
                <a:gd name="T36" fmla="*/ 2147483647 w 354"/>
                <a:gd name="T37" fmla="*/ 2147483647 h 299"/>
                <a:gd name="T38" fmla="*/ 2147483647 w 354"/>
                <a:gd name="T39" fmla="*/ 2147483647 h 299"/>
                <a:gd name="T40" fmla="*/ 2147483647 w 354"/>
                <a:gd name="T41" fmla="*/ 2147483647 h 299"/>
                <a:gd name="T42" fmla="*/ 2147483647 w 354"/>
                <a:gd name="T43" fmla="*/ 2147483647 h 299"/>
                <a:gd name="T44" fmla="*/ 2147483647 w 354"/>
                <a:gd name="T45" fmla="*/ 2147483647 h 2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
                <a:gd name="T70" fmla="*/ 0 h 299"/>
                <a:gd name="T71" fmla="*/ 354 w 354"/>
                <a:gd name="T72" fmla="*/ 299 h 2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 h="299">
                  <a:moveTo>
                    <a:pt x="76" y="137"/>
                  </a:moveTo>
                  <a:cubicBezTo>
                    <a:pt x="88" y="142"/>
                    <a:pt x="103" y="139"/>
                    <a:pt x="110" y="149"/>
                  </a:cubicBezTo>
                  <a:cubicBezTo>
                    <a:pt x="117" y="159"/>
                    <a:pt x="113" y="185"/>
                    <a:pt x="118" y="197"/>
                  </a:cubicBezTo>
                  <a:cubicBezTo>
                    <a:pt x="123" y="209"/>
                    <a:pt x="133" y="210"/>
                    <a:pt x="142" y="219"/>
                  </a:cubicBezTo>
                  <a:cubicBezTo>
                    <a:pt x="151" y="228"/>
                    <a:pt x="162" y="242"/>
                    <a:pt x="170" y="253"/>
                  </a:cubicBezTo>
                  <a:cubicBezTo>
                    <a:pt x="178" y="264"/>
                    <a:pt x="184" y="281"/>
                    <a:pt x="192" y="288"/>
                  </a:cubicBezTo>
                  <a:cubicBezTo>
                    <a:pt x="200" y="295"/>
                    <a:pt x="210" y="299"/>
                    <a:pt x="221" y="293"/>
                  </a:cubicBezTo>
                  <a:cubicBezTo>
                    <a:pt x="232" y="287"/>
                    <a:pt x="249" y="266"/>
                    <a:pt x="259" y="252"/>
                  </a:cubicBezTo>
                  <a:cubicBezTo>
                    <a:pt x="269" y="238"/>
                    <a:pt x="276" y="219"/>
                    <a:pt x="281" y="207"/>
                  </a:cubicBezTo>
                  <a:cubicBezTo>
                    <a:pt x="286" y="195"/>
                    <a:pt x="285" y="189"/>
                    <a:pt x="288" y="181"/>
                  </a:cubicBezTo>
                  <a:cubicBezTo>
                    <a:pt x="291" y="173"/>
                    <a:pt x="296" y="168"/>
                    <a:pt x="302" y="161"/>
                  </a:cubicBezTo>
                  <a:cubicBezTo>
                    <a:pt x="308" y="154"/>
                    <a:pt x="317" y="149"/>
                    <a:pt x="324" y="138"/>
                  </a:cubicBezTo>
                  <a:cubicBezTo>
                    <a:pt x="331" y="127"/>
                    <a:pt x="343" y="108"/>
                    <a:pt x="346" y="94"/>
                  </a:cubicBezTo>
                  <a:cubicBezTo>
                    <a:pt x="349" y="80"/>
                    <a:pt x="354" y="63"/>
                    <a:pt x="345" y="53"/>
                  </a:cubicBezTo>
                  <a:cubicBezTo>
                    <a:pt x="336" y="43"/>
                    <a:pt x="315" y="38"/>
                    <a:pt x="293" y="32"/>
                  </a:cubicBezTo>
                  <a:cubicBezTo>
                    <a:pt x="271" y="26"/>
                    <a:pt x="232" y="19"/>
                    <a:pt x="211" y="15"/>
                  </a:cubicBezTo>
                  <a:cubicBezTo>
                    <a:pt x="190" y="11"/>
                    <a:pt x="180" y="0"/>
                    <a:pt x="165" y="5"/>
                  </a:cubicBezTo>
                  <a:cubicBezTo>
                    <a:pt x="150" y="10"/>
                    <a:pt x="138" y="37"/>
                    <a:pt x="118" y="44"/>
                  </a:cubicBezTo>
                  <a:cubicBezTo>
                    <a:pt x="98" y="51"/>
                    <a:pt x="59" y="42"/>
                    <a:pt x="41" y="46"/>
                  </a:cubicBezTo>
                  <a:cubicBezTo>
                    <a:pt x="23" y="50"/>
                    <a:pt x="13" y="59"/>
                    <a:pt x="7" y="68"/>
                  </a:cubicBezTo>
                  <a:cubicBezTo>
                    <a:pt x="1" y="77"/>
                    <a:pt x="0" y="93"/>
                    <a:pt x="5" y="102"/>
                  </a:cubicBezTo>
                  <a:cubicBezTo>
                    <a:pt x="10" y="111"/>
                    <a:pt x="26" y="114"/>
                    <a:pt x="38" y="120"/>
                  </a:cubicBezTo>
                  <a:cubicBezTo>
                    <a:pt x="50" y="126"/>
                    <a:pt x="64" y="132"/>
                    <a:pt x="76" y="137"/>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11" name="Text Box 31"/>
            <p:cNvSpPr txBox="1">
              <a:spLocks noChangeArrowheads="1"/>
            </p:cNvSpPr>
            <p:nvPr/>
          </p:nvSpPr>
          <p:spPr bwMode="auto">
            <a:xfrm>
              <a:off x="3103563" y="4908551"/>
              <a:ext cx="752475" cy="214313"/>
            </a:xfrm>
            <a:prstGeom prst="rect">
              <a:avLst/>
            </a:prstGeom>
            <a:noFill/>
            <a:ln w="9525">
              <a:noFill/>
              <a:miter lim="800000"/>
              <a:headEnd/>
              <a:tailEnd/>
            </a:ln>
          </p:spPr>
          <p:txBody>
            <a:bodyPr>
              <a:prstTxWarp prst="textNoShape">
                <a:avLst/>
              </a:prstTxWarp>
              <a:spAutoFit/>
            </a:bodyPr>
            <a:lstStyle/>
            <a:p>
              <a:r>
                <a:rPr lang="en-US" sz="800" b="1"/>
                <a:t>Palo Duro</a:t>
              </a:r>
            </a:p>
          </p:txBody>
        </p:sp>
        <p:sp>
          <p:nvSpPr>
            <p:cNvPr id="42012" name="Oval 32"/>
            <p:cNvSpPr>
              <a:spLocks noChangeArrowheads="1"/>
            </p:cNvSpPr>
            <p:nvPr/>
          </p:nvSpPr>
          <p:spPr bwMode="auto">
            <a:xfrm>
              <a:off x="3321050" y="2565400"/>
              <a:ext cx="373063" cy="444500"/>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3" name="Oval 33"/>
            <p:cNvSpPr>
              <a:spLocks noChangeArrowheads="1"/>
            </p:cNvSpPr>
            <p:nvPr/>
          </p:nvSpPr>
          <p:spPr bwMode="auto">
            <a:xfrm>
              <a:off x="2933700" y="2041525"/>
              <a:ext cx="274638" cy="287338"/>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4" name="Oval 34"/>
            <p:cNvSpPr>
              <a:spLocks noChangeArrowheads="1"/>
            </p:cNvSpPr>
            <p:nvPr/>
          </p:nvSpPr>
          <p:spPr bwMode="auto">
            <a:xfrm>
              <a:off x="3143250" y="1651000"/>
              <a:ext cx="234950" cy="303213"/>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5" name="Text Box 35"/>
            <p:cNvSpPr txBox="1">
              <a:spLocks noChangeArrowheads="1"/>
            </p:cNvSpPr>
            <p:nvPr/>
          </p:nvSpPr>
          <p:spPr bwMode="auto">
            <a:xfrm>
              <a:off x="3829050" y="4787900"/>
              <a:ext cx="744538" cy="214313"/>
            </a:xfrm>
            <a:prstGeom prst="rect">
              <a:avLst/>
            </a:prstGeom>
            <a:noFill/>
            <a:ln w="9525">
              <a:noFill/>
              <a:miter lim="800000"/>
              <a:headEnd/>
              <a:tailEnd/>
            </a:ln>
          </p:spPr>
          <p:txBody>
            <a:bodyPr wrap="none">
              <a:prstTxWarp prst="textNoShape">
                <a:avLst/>
              </a:prstTxWarp>
              <a:spAutoFit/>
            </a:bodyPr>
            <a:lstStyle/>
            <a:p>
              <a:r>
                <a:rPr lang="en-US" sz="800" b="1"/>
                <a:t>Woodford</a:t>
              </a:r>
            </a:p>
          </p:txBody>
        </p:sp>
        <p:sp>
          <p:nvSpPr>
            <p:cNvPr id="42016" name="Line 39"/>
            <p:cNvSpPr>
              <a:spLocks noChangeShapeType="1"/>
            </p:cNvSpPr>
            <p:nvPr/>
          </p:nvSpPr>
          <p:spPr bwMode="auto">
            <a:xfrm flipV="1">
              <a:off x="2868613" y="5437188"/>
              <a:ext cx="647700" cy="1698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5" name="Rectangle 37"/>
            <p:cNvSpPr>
              <a:spLocks noChangeArrowheads="1"/>
            </p:cNvSpPr>
            <p:nvPr/>
          </p:nvSpPr>
          <p:spPr bwMode="auto">
            <a:xfrm>
              <a:off x="2220913" y="5478463"/>
              <a:ext cx="647700" cy="347662"/>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Avalon</a:t>
              </a:r>
            </a:p>
          </p:txBody>
        </p:sp>
        <p:sp>
          <p:nvSpPr>
            <p:cNvPr id="42018" name="Line 40"/>
            <p:cNvSpPr>
              <a:spLocks noChangeShapeType="1"/>
            </p:cNvSpPr>
            <p:nvPr/>
          </p:nvSpPr>
          <p:spPr bwMode="auto">
            <a:xfrm flipH="1" flipV="1">
              <a:off x="4284663" y="5476875"/>
              <a:ext cx="357187" cy="606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9" name="Rectangle 41"/>
            <p:cNvSpPr>
              <a:spLocks noChangeArrowheads="1"/>
            </p:cNvSpPr>
            <p:nvPr/>
          </p:nvSpPr>
          <p:spPr bwMode="auto">
            <a:xfrm>
              <a:off x="4386263" y="5991225"/>
              <a:ext cx="833437"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Barnett</a:t>
              </a:r>
            </a:p>
            <a:p>
              <a:pPr>
                <a:defRPr/>
              </a:pPr>
              <a:r>
                <a:rPr lang="en-US" sz="800" b="1"/>
                <a:t>24-252 Tcf</a:t>
              </a:r>
            </a:p>
          </p:txBody>
        </p:sp>
        <p:sp>
          <p:nvSpPr>
            <p:cNvPr id="42020" name="Line 42"/>
            <p:cNvSpPr>
              <a:spLocks noChangeShapeType="1"/>
            </p:cNvSpPr>
            <p:nvPr/>
          </p:nvSpPr>
          <p:spPr bwMode="auto">
            <a:xfrm flipH="1" flipV="1">
              <a:off x="4867275" y="5541963"/>
              <a:ext cx="792163" cy="508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1" name="Rectangle 43"/>
            <p:cNvSpPr>
              <a:spLocks noChangeArrowheads="1"/>
            </p:cNvSpPr>
            <p:nvPr/>
          </p:nvSpPr>
          <p:spPr bwMode="auto">
            <a:xfrm>
              <a:off x="5318125" y="5829300"/>
              <a:ext cx="1455738" cy="452438"/>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Haynesville</a:t>
              </a:r>
            </a:p>
            <a:p>
              <a:pPr>
                <a:defRPr/>
              </a:pPr>
              <a:r>
                <a:rPr lang="en-US" sz="800" b="1"/>
                <a:t>(Shreveport/Louisiana)</a:t>
              </a:r>
            </a:p>
            <a:p>
              <a:pPr>
                <a:defRPr/>
              </a:pPr>
              <a:r>
                <a:rPr lang="en-US" sz="800" b="1"/>
                <a:t>29-39 Tcf</a:t>
              </a:r>
            </a:p>
          </p:txBody>
        </p:sp>
        <p:sp>
          <p:nvSpPr>
            <p:cNvPr id="42022" name="Line 44"/>
            <p:cNvSpPr>
              <a:spLocks noChangeShapeType="1"/>
            </p:cNvSpPr>
            <p:nvPr/>
          </p:nvSpPr>
          <p:spPr bwMode="auto">
            <a:xfrm flipH="1" flipV="1">
              <a:off x="4803775" y="4999038"/>
              <a:ext cx="1189038"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3" name="Rectangle 45"/>
            <p:cNvSpPr>
              <a:spLocks noChangeArrowheads="1"/>
            </p:cNvSpPr>
            <p:nvPr/>
          </p:nvSpPr>
          <p:spPr bwMode="auto">
            <a:xfrm>
              <a:off x="5994400" y="5003800"/>
              <a:ext cx="792163"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Fayetteville</a:t>
              </a:r>
            </a:p>
            <a:p>
              <a:pPr>
                <a:defRPr/>
              </a:pPr>
              <a:r>
                <a:rPr lang="en-US" sz="800" b="1"/>
                <a:t>20 Tcf</a:t>
              </a:r>
            </a:p>
          </p:txBody>
        </p:sp>
        <p:sp>
          <p:nvSpPr>
            <p:cNvPr id="42024" name="Text Box 46"/>
            <p:cNvSpPr txBox="1">
              <a:spLocks noChangeArrowheads="1"/>
            </p:cNvSpPr>
            <p:nvPr/>
          </p:nvSpPr>
          <p:spPr bwMode="auto">
            <a:xfrm>
              <a:off x="5057775" y="5362575"/>
              <a:ext cx="809625"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Floyd/</a:t>
              </a:r>
            </a:p>
            <a:p>
              <a:pPr>
                <a:lnSpc>
                  <a:spcPct val="90000"/>
                </a:lnSpc>
              </a:pPr>
              <a:r>
                <a:rPr lang="en-US" sz="800" b="1"/>
                <a:t>Conasauga</a:t>
              </a:r>
            </a:p>
          </p:txBody>
        </p:sp>
        <p:sp>
          <p:nvSpPr>
            <p:cNvPr id="42025" name="Text Box 48"/>
            <p:cNvSpPr txBox="1">
              <a:spLocks noChangeArrowheads="1"/>
            </p:cNvSpPr>
            <p:nvPr/>
          </p:nvSpPr>
          <p:spPr bwMode="auto">
            <a:xfrm>
              <a:off x="3294063" y="3937001"/>
              <a:ext cx="1138237" cy="214313"/>
            </a:xfrm>
            <a:prstGeom prst="rect">
              <a:avLst/>
            </a:prstGeom>
            <a:noFill/>
            <a:ln w="9525">
              <a:noFill/>
              <a:miter lim="800000"/>
              <a:headEnd/>
              <a:tailEnd/>
            </a:ln>
          </p:spPr>
          <p:txBody>
            <a:bodyPr wrap="none">
              <a:prstTxWarp prst="textNoShape">
                <a:avLst/>
              </a:prstTxWarp>
              <a:spAutoFit/>
            </a:bodyPr>
            <a:lstStyle/>
            <a:p>
              <a:r>
                <a:rPr lang="en-US" sz="800" b="1"/>
                <a:t>Niobrara/Mowry</a:t>
              </a:r>
            </a:p>
          </p:txBody>
        </p:sp>
        <p:sp>
          <p:nvSpPr>
            <p:cNvPr id="42026" name="Text Box 49"/>
            <p:cNvSpPr txBox="1">
              <a:spLocks noChangeArrowheads="1"/>
            </p:cNvSpPr>
            <p:nvPr/>
          </p:nvSpPr>
          <p:spPr bwMode="auto">
            <a:xfrm>
              <a:off x="2671763" y="4191000"/>
              <a:ext cx="512762"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Cane </a:t>
              </a:r>
            </a:p>
            <a:p>
              <a:pPr>
                <a:lnSpc>
                  <a:spcPct val="90000"/>
                </a:lnSpc>
              </a:pPr>
              <a:r>
                <a:rPr lang="en-US" sz="800" b="1"/>
                <a:t>Creek</a:t>
              </a:r>
            </a:p>
          </p:txBody>
        </p:sp>
        <p:sp>
          <p:nvSpPr>
            <p:cNvPr id="42027" name="Text Box 50"/>
            <p:cNvSpPr txBox="1">
              <a:spLocks noChangeArrowheads="1"/>
            </p:cNvSpPr>
            <p:nvPr/>
          </p:nvSpPr>
          <p:spPr bwMode="auto">
            <a:xfrm>
              <a:off x="1595438" y="4325937"/>
              <a:ext cx="723900" cy="214313"/>
            </a:xfrm>
            <a:prstGeom prst="rect">
              <a:avLst/>
            </a:prstGeom>
            <a:noFill/>
            <a:ln w="9525">
              <a:noFill/>
              <a:miter lim="800000"/>
              <a:headEnd/>
              <a:tailEnd/>
            </a:ln>
          </p:spPr>
          <p:txBody>
            <a:bodyPr wrap="none">
              <a:prstTxWarp prst="textNoShape">
                <a:avLst/>
              </a:prstTxWarp>
              <a:spAutoFit/>
            </a:bodyPr>
            <a:lstStyle/>
            <a:p>
              <a:r>
                <a:rPr lang="en-US" sz="800" b="1"/>
                <a:t>Monterey</a:t>
              </a:r>
            </a:p>
          </p:txBody>
        </p:sp>
        <p:sp>
          <p:nvSpPr>
            <p:cNvPr id="42028" name="Text Box 52"/>
            <p:cNvSpPr txBox="1">
              <a:spLocks noChangeArrowheads="1"/>
            </p:cNvSpPr>
            <p:nvPr/>
          </p:nvSpPr>
          <p:spPr bwMode="auto">
            <a:xfrm>
              <a:off x="5627688" y="3776664"/>
              <a:ext cx="1046162" cy="214313"/>
            </a:xfrm>
            <a:prstGeom prst="rect">
              <a:avLst/>
            </a:prstGeom>
            <a:noFill/>
            <a:ln w="9525">
              <a:noFill/>
              <a:miter lim="800000"/>
              <a:headEnd/>
              <a:tailEnd/>
            </a:ln>
          </p:spPr>
          <p:txBody>
            <a:bodyPr wrap="none">
              <a:prstTxWarp prst="textNoShape">
                <a:avLst/>
              </a:prstTxWarp>
              <a:spAutoFit/>
            </a:bodyPr>
            <a:lstStyle/>
            <a:p>
              <a:r>
                <a:rPr lang="en-US" sz="800" b="1"/>
                <a:t>Michigan Basin</a:t>
              </a:r>
            </a:p>
          </p:txBody>
        </p:sp>
        <p:sp>
          <p:nvSpPr>
            <p:cNvPr id="42029" name="Text Box 53"/>
            <p:cNvSpPr txBox="1">
              <a:spLocks noChangeArrowheads="1"/>
            </p:cNvSpPr>
            <p:nvPr/>
          </p:nvSpPr>
          <p:spPr bwMode="auto">
            <a:xfrm>
              <a:off x="6032499" y="3268663"/>
              <a:ext cx="51117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Utica </a:t>
              </a:r>
            </a:p>
            <a:p>
              <a:pPr>
                <a:lnSpc>
                  <a:spcPct val="90000"/>
                </a:lnSpc>
              </a:pPr>
              <a:r>
                <a:rPr lang="en-US" sz="800" b="1"/>
                <a:t>Shale</a:t>
              </a:r>
            </a:p>
          </p:txBody>
        </p:sp>
        <p:sp>
          <p:nvSpPr>
            <p:cNvPr id="42030" name="Freeform 55"/>
            <p:cNvSpPr>
              <a:spLocks/>
            </p:cNvSpPr>
            <p:nvPr/>
          </p:nvSpPr>
          <p:spPr bwMode="auto">
            <a:xfrm>
              <a:off x="7216775" y="3251200"/>
              <a:ext cx="190500" cy="90488"/>
            </a:xfrm>
            <a:custGeom>
              <a:avLst/>
              <a:gdLst>
                <a:gd name="T0" fmla="*/ 0 w 120"/>
                <a:gd name="T1" fmla="*/ 2147483647 h 57"/>
                <a:gd name="T2" fmla="*/ 2147483647 w 120"/>
                <a:gd name="T3" fmla="*/ 0 h 57"/>
                <a:gd name="T4" fmla="*/ 2147483647 w 120"/>
                <a:gd name="T5" fmla="*/ 2147483647 h 57"/>
                <a:gd name="T6" fmla="*/ 2147483647 w 120"/>
                <a:gd name="T7" fmla="*/ 2147483647 h 57"/>
                <a:gd name="T8" fmla="*/ 2147483647 w 120"/>
                <a:gd name="T9" fmla="*/ 2147483647 h 57"/>
                <a:gd name="T10" fmla="*/ 2147483647 w 120"/>
                <a:gd name="T11" fmla="*/ 2147483647 h 57"/>
                <a:gd name="T12" fmla="*/ 2147483647 w 120"/>
                <a:gd name="T13" fmla="*/ 2147483647 h 57"/>
                <a:gd name="T14" fmla="*/ 2147483647 w 120"/>
                <a:gd name="T15" fmla="*/ 2147483647 h 57"/>
                <a:gd name="T16" fmla="*/ 2147483647 w 120"/>
                <a:gd name="T17" fmla="*/ 2147483647 h 57"/>
                <a:gd name="T18" fmla="*/ 2147483647 w 120"/>
                <a:gd name="T19" fmla="*/ 2147483647 h 57"/>
                <a:gd name="T20" fmla="*/ 2147483647 w 120"/>
                <a:gd name="T21" fmla="*/ 2147483647 h 57"/>
                <a:gd name="T22" fmla="*/ 2147483647 w 120"/>
                <a:gd name="T23" fmla="*/ 2147483647 h 57"/>
                <a:gd name="T24" fmla="*/ 2147483647 w 120"/>
                <a:gd name="T25" fmla="*/ 2147483647 h 57"/>
                <a:gd name="T26" fmla="*/ 2147483647 w 120"/>
                <a:gd name="T27" fmla="*/ 2147483647 h 57"/>
                <a:gd name="T28" fmla="*/ 2147483647 w 120"/>
                <a:gd name="T29" fmla="*/ 2147483647 h 57"/>
                <a:gd name="T30" fmla="*/ 2147483647 w 120"/>
                <a:gd name="T31" fmla="*/ 2147483647 h 57"/>
                <a:gd name="T32" fmla="*/ 2147483647 w 120"/>
                <a:gd name="T33" fmla="*/ 2147483647 h 57"/>
                <a:gd name="T34" fmla="*/ 2147483647 w 120"/>
                <a:gd name="T35" fmla="*/ 2147483647 h 57"/>
                <a:gd name="T36" fmla="*/ 2147483647 w 120"/>
                <a:gd name="T37" fmla="*/ 2147483647 h 57"/>
                <a:gd name="T38" fmla="*/ 0 w 120"/>
                <a:gd name="T39" fmla="*/ 2147483647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57"/>
                <a:gd name="T62" fmla="*/ 120 w 120"/>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57">
                  <a:moveTo>
                    <a:pt x="0" y="25"/>
                  </a:moveTo>
                  <a:lnTo>
                    <a:pt x="11" y="0"/>
                  </a:lnTo>
                  <a:lnTo>
                    <a:pt x="14" y="19"/>
                  </a:lnTo>
                  <a:lnTo>
                    <a:pt x="30" y="40"/>
                  </a:lnTo>
                  <a:lnTo>
                    <a:pt x="44" y="30"/>
                  </a:lnTo>
                  <a:lnTo>
                    <a:pt x="68" y="31"/>
                  </a:lnTo>
                  <a:lnTo>
                    <a:pt x="80" y="28"/>
                  </a:lnTo>
                  <a:lnTo>
                    <a:pt x="102" y="13"/>
                  </a:lnTo>
                  <a:lnTo>
                    <a:pt x="120" y="15"/>
                  </a:lnTo>
                  <a:lnTo>
                    <a:pt x="108" y="28"/>
                  </a:lnTo>
                  <a:lnTo>
                    <a:pt x="108" y="51"/>
                  </a:lnTo>
                  <a:lnTo>
                    <a:pt x="93" y="57"/>
                  </a:lnTo>
                  <a:lnTo>
                    <a:pt x="80" y="42"/>
                  </a:lnTo>
                  <a:lnTo>
                    <a:pt x="72" y="52"/>
                  </a:lnTo>
                  <a:lnTo>
                    <a:pt x="48" y="54"/>
                  </a:lnTo>
                  <a:lnTo>
                    <a:pt x="33" y="46"/>
                  </a:lnTo>
                  <a:lnTo>
                    <a:pt x="21" y="51"/>
                  </a:lnTo>
                  <a:lnTo>
                    <a:pt x="15" y="37"/>
                  </a:lnTo>
                  <a:lnTo>
                    <a:pt x="5" y="37"/>
                  </a:lnTo>
                  <a:lnTo>
                    <a:pt x="0" y="25"/>
                  </a:lnTo>
                  <a:close/>
                </a:path>
              </a:pathLst>
            </a:custGeom>
            <a:solidFill>
              <a:srgbClr val="ABAD7A"/>
            </a:solidFill>
            <a:ln w="3175">
              <a:solidFill>
                <a:schemeClr val="bg1"/>
              </a:solidFill>
              <a:round/>
              <a:headEnd/>
              <a:tailEnd/>
            </a:ln>
          </p:spPr>
          <p:txBody>
            <a:bodyPr>
              <a:prstTxWarp prst="textNoShape">
                <a:avLst/>
              </a:prstTxWarp>
            </a:bodyPr>
            <a:lstStyle/>
            <a:p>
              <a:endParaRPr lang="en-US"/>
            </a:p>
          </p:txBody>
        </p:sp>
        <p:sp>
          <p:nvSpPr>
            <p:cNvPr id="42031" name="Freeform 56"/>
            <p:cNvSpPr>
              <a:spLocks/>
            </p:cNvSpPr>
            <p:nvPr/>
          </p:nvSpPr>
          <p:spPr bwMode="auto">
            <a:xfrm>
              <a:off x="7323138" y="3365500"/>
              <a:ext cx="60325" cy="82550"/>
            </a:xfrm>
            <a:custGeom>
              <a:avLst/>
              <a:gdLst>
                <a:gd name="T0" fmla="*/ 2147483647 w 38"/>
                <a:gd name="T1" fmla="*/ 2147483647 h 52"/>
                <a:gd name="T2" fmla="*/ 2147483647 w 38"/>
                <a:gd name="T3" fmla="*/ 2147483647 h 52"/>
                <a:gd name="T4" fmla="*/ 2147483647 w 38"/>
                <a:gd name="T5" fmla="*/ 2147483647 h 52"/>
                <a:gd name="T6" fmla="*/ 2147483647 w 38"/>
                <a:gd name="T7" fmla="*/ 2147483647 h 52"/>
                <a:gd name="T8" fmla="*/ 2147483647 w 38"/>
                <a:gd name="T9" fmla="*/ 2147483647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1" y="46"/>
                  </a:moveTo>
                  <a:cubicBezTo>
                    <a:pt x="2" y="40"/>
                    <a:pt x="11" y="14"/>
                    <a:pt x="17" y="7"/>
                  </a:cubicBezTo>
                  <a:cubicBezTo>
                    <a:pt x="23" y="0"/>
                    <a:pt x="38" y="1"/>
                    <a:pt x="37" y="7"/>
                  </a:cubicBezTo>
                  <a:cubicBezTo>
                    <a:pt x="36" y="13"/>
                    <a:pt x="20" y="38"/>
                    <a:pt x="14" y="45"/>
                  </a:cubicBezTo>
                  <a:cubicBezTo>
                    <a:pt x="8" y="52"/>
                    <a:pt x="0" y="52"/>
                    <a:pt x="1" y="4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32" name="Text Box 54"/>
            <p:cNvSpPr txBox="1">
              <a:spLocks noChangeArrowheads="1"/>
            </p:cNvSpPr>
            <p:nvPr/>
          </p:nvSpPr>
          <p:spPr bwMode="auto">
            <a:xfrm>
              <a:off x="6940551" y="3090863"/>
              <a:ext cx="88582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Horton Bluff</a:t>
              </a:r>
            </a:p>
            <a:p>
              <a:pPr>
                <a:lnSpc>
                  <a:spcPct val="90000"/>
                </a:lnSpc>
              </a:pPr>
              <a:r>
                <a:rPr lang="en-US" sz="800" b="1"/>
                <a:t>Formation</a:t>
              </a:r>
            </a:p>
          </p:txBody>
        </p:sp>
        <p:sp>
          <p:nvSpPr>
            <p:cNvPr id="42033" name="Line 57"/>
            <p:cNvSpPr>
              <a:spLocks noChangeShapeType="1"/>
            </p:cNvSpPr>
            <p:nvPr/>
          </p:nvSpPr>
          <p:spPr bwMode="auto">
            <a:xfrm>
              <a:off x="4932363" y="3668713"/>
              <a:ext cx="333375" cy="6413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6" name="Rectangle 58"/>
            <p:cNvSpPr>
              <a:spLocks noChangeArrowheads="1"/>
            </p:cNvSpPr>
            <p:nvPr/>
          </p:nvSpPr>
          <p:spPr bwMode="auto">
            <a:xfrm>
              <a:off x="4367213" y="3368675"/>
              <a:ext cx="792162"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New Albany</a:t>
              </a:r>
            </a:p>
            <a:p>
              <a:pPr>
                <a:defRPr/>
              </a:pPr>
              <a:r>
                <a:rPr lang="en-US" sz="800" b="1"/>
                <a:t>86-160 Tcf</a:t>
              </a:r>
            </a:p>
          </p:txBody>
        </p:sp>
        <p:sp>
          <p:nvSpPr>
            <p:cNvPr id="42035" name="Line 59"/>
            <p:cNvSpPr>
              <a:spLocks noChangeShapeType="1"/>
            </p:cNvSpPr>
            <p:nvPr/>
          </p:nvSpPr>
          <p:spPr bwMode="auto">
            <a:xfrm flipH="1" flipV="1">
              <a:off x="6227763" y="4448175"/>
              <a:ext cx="785812" cy="96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8" name="Rectangle 60"/>
            <p:cNvSpPr>
              <a:spLocks noChangeArrowheads="1"/>
            </p:cNvSpPr>
            <p:nvPr/>
          </p:nvSpPr>
          <p:spPr bwMode="auto">
            <a:xfrm>
              <a:off x="6705600" y="4389438"/>
              <a:ext cx="881063" cy="330200"/>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Marcellus</a:t>
              </a:r>
            </a:p>
            <a:p>
              <a:pPr>
                <a:defRPr/>
              </a:pPr>
              <a:r>
                <a:rPr lang="en-US" sz="800" b="1"/>
                <a:t>225-520 Tcf</a:t>
              </a:r>
            </a:p>
          </p:txBody>
        </p:sp>
        <p:sp>
          <p:nvSpPr>
            <p:cNvPr id="42037" name="Line 61"/>
            <p:cNvSpPr>
              <a:spLocks noChangeShapeType="1"/>
            </p:cNvSpPr>
            <p:nvPr/>
          </p:nvSpPr>
          <p:spPr bwMode="auto">
            <a:xfrm>
              <a:off x="5386388" y="3094038"/>
              <a:ext cx="195262" cy="6905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0" name="Rectangle 62"/>
            <p:cNvSpPr>
              <a:spLocks noChangeArrowheads="1"/>
            </p:cNvSpPr>
            <p:nvPr/>
          </p:nvSpPr>
          <p:spPr bwMode="auto">
            <a:xfrm>
              <a:off x="4924425" y="2801938"/>
              <a:ext cx="833438"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Antrim</a:t>
              </a:r>
            </a:p>
            <a:p>
              <a:pPr>
                <a:defRPr/>
              </a:pPr>
              <a:r>
                <a:rPr lang="en-US" sz="800" b="1"/>
                <a:t>35-160 Tcf</a:t>
              </a:r>
            </a:p>
          </p:txBody>
        </p:sp>
        <p:sp>
          <p:nvSpPr>
            <p:cNvPr id="42039" name="Line 63"/>
            <p:cNvSpPr>
              <a:spLocks noChangeShapeType="1"/>
            </p:cNvSpPr>
            <p:nvPr/>
          </p:nvSpPr>
          <p:spPr bwMode="auto">
            <a:xfrm>
              <a:off x="1778000" y="4103688"/>
              <a:ext cx="1350963" cy="5175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2" name="Rectangle 64"/>
            <p:cNvSpPr>
              <a:spLocks noChangeArrowheads="1"/>
            </p:cNvSpPr>
            <p:nvPr/>
          </p:nvSpPr>
          <p:spPr bwMode="auto">
            <a:xfrm>
              <a:off x="636588" y="3924300"/>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Lewis/Mancos</a:t>
              </a:r>
            </a:p>
            <a:p>
              <a:pPr>
                <a:defRPr/>
              </a:pPr>
              <a:r>
                <a:rPr lang="en-US" sz="800" b="1"/>
                <a:t>97 Tcf</a:t>
              </a:r>
            </a:p>
          </p:txBody>
        </p:sp>
        <p:sp>
          <p:nvSpPr>
            <p:cNvPr id="42041" name="Line 65"/>
            <p:cNvSpPr>
              <a:spLocks noChangeShapeType="1"/>
            </p:cNvSpPr>
            <p:nvPr/>
          </p:nvSpPr>
          <p:spPr bwMode="auto">
            <a:xfrm>
              <a:off x="1736725" y="3471863"/>
              <a:ext cx="1360488" cy="608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4" name="Rectangle 66"/>
            <p:cNvSpPr>
              <a:spLocks noChangeArrowheads="1"/>
            </p:cNvSpPr>
            <p:nvPr/>
          </p:nvSpPr>
          <p:spPr bwMode="auto">
            <a:xfrm>
              <a:off x="636588" y="3260725"/>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Green River</a:t>
              </a:r>
            </a:p>
            <a:p>
              <a:pPr>
                <a:defRPr/>
              </a:pPr>
              <a:r>
                <a:rPr lang="en-US" sz="800" b="1"/>
                <a:t>1.3-2 Trillion Bbl</a:t>
              </a:r>
            </a:p>
          </p:txBody>
        </p:sp>
        <p:sp>
          <p:nvSpPr>
            <p:cNvPr id="42043" name="Text Box 67"/>
            <p:cNvSpPr txBox="1">
              <a:spLocks noChangeArrowheads="1"/>
            </p:cNvSpPr>
            <p:nvPr/>
          </p:nvSpPr>
          <p:spPr bwMode="auto">
            <a:xfrm>
              <a:off x="3125787" y="3508376"/>
              <a:ext cx="693737" cy="214313"/>
            </a:xfrm>
            <a:prstGeom prst="rect">
              <a:avLst/>
            </a:prstGeom>
            <a:noFill/>
            <a:ln w="9525">
              <a:noFill/>
              <a:miter lim="800000"/>
              <a:headEnd/>
              <a:tailEnd/>
            </a:ln>
          </p:spPr>
          <p:txBody>
            <a:bodyPr wrap="none">
              <a:prstTxWarp prst="textNoShape">
                <a:avLst/>
              </a:prstTxWarp>
              <a:spAutoFit/>
            </a:bodyPr>
            <a:lstStyle/>
            <a:p>
              <a:r>
                <a:rPr lang="en-US" sz="800" b="1"/>
                <a:t>Gammon</a:t>
              </a:r>
            </a:p>
          </p:txBody>
        </p:sp>
        <p:sp>
          <p:nvSpPr>
            <p:cNvPr id="42044" name="Line 68"/>
            <p:cNvSpPr>
              <a:spLocks noChangeShapeType="1"/>
            </p:cNvSpPr>
            <p:nvPr/>
          </p:nvSpPr>
          <p:spPr bwMode="auto">
            <a:xfrm>
              <a:off x="2068513" y="2447925"/>
              <a:ext cx="1223962" cy="350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7" name="Rectangle 69"/>
            <p:cNvSpPr>
              <a:spLocks noChangeArrowheads="1"/>
            </p:cNvSpPr>
            <p:nvPr/>
          </p:nvSpPr>
          <p:spPr bwMode="auto">
            <a:xfrm>
              <a:off x="1195388" y="2300288"/>
              <a:ext cx="1060450"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Colorado Group</a:t>
              </a:r>
            </a:p>
            <a:p>
              <a:pPr>
                <a:defRPr/>
              </a:pPr>
              <a:r>
                <a:rPr lang="en-US" sz="800" b="1"/>
                <a:t>&gt;300 Tcf</a:t>
              </a:r>
            </a:p>
          </p:txBody>
        </p:sp>
        <p:sp>
          <p:nvSpPr>
            <p:cNvPr id="42046" name="Line 70"/>
            <p:cNvSpPr>
              <a:spLocks noChangeShapeType="1"/>
            </p:cNvSpPr>
            <p:nvPr/>
          </p:nvSpPr>
          <p:spPr bwMode="auto">
            <a:xfrm>
              <a:off x="1939925" y="2836863"/>
              <a:ext cx="1724025" cy="481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9" name="Rectangle 71"/>
            <p:cNvSpPr>
              <a:spLocks noChangeArrowheads="1"/>
            </p:cNvSpPr>
            <p:nvPr/>
          </p:nvSpPr>
          <p:spPr bwMode="auto">
            <a:xfrm>
              <a:off x="1220788" y="2735263"/>
              <a:ext cx="1035050" cy="347662"/>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Bakken</a:t>
              </a:r>
            </a:p>
            <a:p>
              <a:pPr>
                <a:defRPr/>
              </a:pPr>
              <a:r>
                <a:rPr lang="en-US" sz="800" b="1"/>
                <a:t>3.65 Billion Bbl</a:t>
              </a:r>
            </a:p>
          </p:txBody>
        </p:sp>
        <p:sp>
          <p:nvSpPr>
            <p:cNvPr id="42048" name="Line 72"/>
            <p:cNvSpPr>
              <a:spLocks noChangeShapeType="1"/>
            </p:cNvSpPr>
            <p:nvPr/>
          </p:nvSpPr>
          <p:spPr bwMode="auto">
            <a:xfrm>
              <a:off x="1736725" y="1898650"/>
              <a:ext cx="1200150" cy="2936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1" name="Rectangle 73"/>
            <p:cNvSpPr>
              <a:spLocks noChangeArrowheads="1"/>
            </p:cNvSpPr>
            <p:nvPr/>
          </p:nvSpPr>
          <p:spPr bwMode="auto">
            <a:xfrm>
              <a:off x="896938" y="1822450"/>
              <a:ext cx="1358900"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Montney Deep Basin</a:t>
              </a:r>
            </a:p>
            <a:p>
              <a:pPr>
                <a:defRPr/>
              </a:pPr>
              <a:r>
                <a:rPr lang="en-US" sz="800" b="1"/>
                <a:t>&gt;250 Tcf</a:t>
              </a:r>
            </a:p>
          </p:txBody>
        </p:sp>
        <p:sp>
          <p:nvSpPr>
            <p:cNvPr id="42050" name="Line 74"/>
            <p:cNvSpPr>
              <a:spLocks noChangeShapeType="1"/>
            </p:cNvSpPr>
            <p:nvPr/>
          </p:nvSpPr>
          <p:spPr bwMode="auto">
            <a:xfrm>
              <a:off x="1962150" y="1436688"/>
              <a:ext cx="1200150" cy="29368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3" name="Rectangle 75"/>
            <p:cNvSpPr>
              <a:spLocks noChangeArrowheads="1"/>
            </p:cNvSpPr>
            <p:nvPr/>
          </p:nvSpPr>
          <p:spPr bwMode="auto">
            <a:xfrm>
              <a:off x="896938" y="1263650"/>
              <a:ext cx="1358900" cy="4032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Horn River Basin/</a:t>
              </a:r>
            </a:p>
            <a:p>
              <a:pPr>
                <a:defRPr/>
              </a:pPr>
              <a:r>
                <a:rPr lang="en-US" sz="800" b="1"/>
                <a:t>Cordova Embayment</a:t>
              </a:r>
            </a:p>
            <a:p>
              <a:pPr>
                <a:defRPr/>
              </a:pPr>
              <a:r>
                <a:rPr lang="en-US" sz="800" b="1"/>
                <a:t>&gt;700 Tcf</a:t>
              </a:r>
            </a:p>
          </p:txBody>
        </p:sp>
        <p:sp>
          <p:nvSpPr>
            <p:cNvPr id="42052" name="Line 77"/>
            <p:cNvSpPr>
              <a:spLocks noChangeShapeType="1"/>
            </p:cNvSpPr>
            <p:nvPr/>
          </p:nvSpPr>
          <p:spPr bwMode="auto">
            <a:xfrm>
              <a:off x="7512050" y="5891213"/>
              <a:ext cx="955675" cy="0"/>
            </a:xfrm>
            <a:prstGeom prst="line">
              <a:avLst/>
            </a:prstGeom>
            <a:noFill/>
            <a:ln w="28575">
              <a:solidFill>
                <a:srgbClr val="333333"/>
              </a:solidFill>
              <a:round/>
              <a:headEnd/>
              <a:tailEnd/>
            </a:ln>
          </p:spPr>
          <p:txBody>
            <a:bodyPr>
              <a:prstTxWarp prst="textNoShape">
                <a:avLst/>
              </a:prstTxWarp>
            </a:bodyPr>
            <a:lstStyle/>
            <a:p>
              <a:endParaRPr lang="en-US"/>
            </a:p>
          </p:txBody>
        </p:sp>
        <p:sp>
          <p:nvSpPr>
            <p:cNvPr id="42053" name="Text Box 78"/>
            <p:cNvSpPr txBox="1">
              <a:spLocks noChangeArrowheads="1"/>
            </p:cNvSpPr>
            <p:nvPr/>
          </p:nvSpPr>
          <p:spPr bwMode="auto">
            <a:xfrm>
              <a:off x="7410450" y="5688012"/>
              <a:ext cx="25717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0</a:t>
              </a:r>
            </a:p>
          </p:txBody>
        </p:sp>
        <p:sp>
          <p:nvSpPr>
            <p:cNvPr id="42054" name="Text Box 79"/>
            <p:cNvSpPr txBox="1">
              <a:spLocks noChangeArrowheads="1"/>
            </p:cNvSpPr>
            <p:nvPr/>
          </p:nvSpPr>
          <p:spPr bwMode="auto">
            <a:xfrm>
              <a:off x="8251825" y="5688012"/>
              <a:ext cx="40322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600</a:t>
              </a:r>
            </a:p>
          </p:txBody>
        </p:sp>
        <p:sp>
          <p:nvSpPr>
            <p:cNvPr id="42055" name="Text Box 80"/>
            <p:cNvSpPr txBox="1">
              <a:spLocks noChangeArrowheads="1"/>
            </p:cNvSpPr>
            <p:nvPr/>
          </p:nvSpPr>
          <p:spPr bwMode="auto">
            <a:xfrm>
              <a:off x="7705725" y="5875338"/>
              <a:ext cx="542924"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MILES</a:t>
              </a:r>
            </a:p>
          </p:txBody>
        </p:sp>
        <p:sp>
          <p:nvSpPr>
            <p:cNvPr id="42056" name="Line 82"/>
            <p:cNvSpPr>
              <a:spLocks noChangeShapeType="1"/>
            </p:cNvSpPr>
            <p:nvPr/>
          </p:nvSpPr>
          <p:spPr bwMode="auto">
            <a:xfrm flipV="1">
              <a:off x="3484563" y="5943600"/>
              <a:ext cx="504825" cy="230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9" name="Rectangle 81"/>
            <p:cNvSpPr>
              <a:spLocks noChangeArrowheads="1"/>
            </p:cNvSpPr>
            <p:nvPr/>
          </p:nvSpPr>
          <p:spPr bwMode="auto">
            <a:xfrm>
              <a:off x="2611438" y="6003925"/>
              <a:ext cx="898525"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Eagle Ford</a:t>
              </a:r>
            </a:p>
            <a:p>
              <a:pPr>
                <a:defRPr/>
              </a:pPr>
              <a:r>
                <a:rPr lang="en-US" sz="800" b="1"/>
                <a:t>25-100+ Tcfe</a:t>
              </a:r>
            </a:p>
          </p:txBody>
        </p:sp>
        <p:sp>
          <p:nvSpPr>
            <p:cNvPr id="42058" name="Freeform 84"/>
            <p:cNvSpPr>
              <a:spLocks/>
            </p:cNvSpPr>
            <p:nvPr/>
          </p:nvSpPr>
          <p:spPr bwMode="auto">
            <a:xfrm>
              <a:off x="3630613" y="3671888"/>
              <a:ext cx="160337" cy="312737"/>
            </a:xfrm>
            <a:custGeom>
              <a:avLst/>
              <a:gdLst>
                <a:gd name="T0" fmla="*/ 2147483647 w 101"/>
                <a:gd name="T1" fmla="*/ 2147483647 h 197"/>
                <a:gd name="T2" fmla="*/ 2147483647 w 101"/>
                <a:gd name="T3" fmla="*/ 2147483647 h 197"/>
                <a:gd name="T4" fmla="*/ 2147483647 w 101"/>
                <a:gd name="T5" fmla="*/ 2147483647 h 197"/>
                <a:gd name="T6" fmla="*/ 2147483647 w 101"/>
                <a:gd name="T7" fmla="*/ 2147483647 h 197"/>
                <a:gd name="T8" fmla="*/ 2147483647 w 101"/>
                <a:gd name="T9" fmla="*/ 2147483647 h 197"/>
                <a:gd name="T10" fmla="*/ 2147483647 w 101"/>
                <a:gd name="T11" fmla="*/ 2147483647 h 197"/>
                <a:gd name="T12" fmla="*/ 2147483647 w 101"/>
                <a:gd name="T13" fmla="*/ 2147483647 h 197"/>
                <a:gd name="T14" fmla="*/ 2147483647 w 101"/>
                <a:gd name="T15" fmla="*/ 2147483647 h 197"/>
                <a:gd name="T16" fmla="*/ 2147483647 w 101"/>
                <a:gd name="T17" fmla="*/ 214748364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97"/>
                <a:gd name="T29" fmla="*/ 101 w 101"/>
                <a:gd name="T30" fmla="*/ 197 h 1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97">
                  <a:moveTo>
                    <a:pt x="37" y="6"/>
                  </a:moveTo>
                  <a:cubicBezTo>
                    <a:pt x="30" y="12"/>
                    <a:pt x="37" y="37"/>
                    <a:pt x="32" y="52"/>
                  </a:cubicBezTo>
                  <a:cubicBezTo>
                    <a:pt x="27" y="67"/>
                    <a:pt x="12" y="81"/>
                    <a:pt x="7" y="98"/>
                  </a:cubicBezTo>
                  <a:cubicBezTo>
                    <a:pt x="2" y="115"/>
                    <a:pt x="0" y="138"/>
                    <a:pt x="2" y="154"/>
                  </a:cubicBezTo>
                  <a:cubicBezTo>
                    <a:pt x="4" y="170"/>
                    <a:pt x="8" y="193"/>
                    <a:pt x="22" y="195"/>
                  </a:cubicBezTo>
                  <a:cubicBezTo>
                    <a:pt x="36" y="197"/>
                    <a:pt x="75" y="188"/>
                    <a:pt x="88" y="169"/>
                  </a:cubicBezTo>
                  <a:cubicBezTo>
                    <a:pt x="101" y="150"/>
                    <a:pt x="101" y="108"/>
                    <a:pt x="99" y="83"/>
                  </a:cubicBezTo>
                  <a:cubicBezTo>
                    <a:pt x="97" y="58"/>
                    <a:pt x="83" y="28"/>
                    <a:pt x="73" y="16"/>
                  </a:cubicBezTo>
                  <a:cubicBezTo>
                    <a:pt x="63" y="4"/>
                    <a:pt x="44" y="0"/>
                    <a:pt x="37" y="6"/>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59" name="Oval 87"/>
            <p:cNvSpPr>
              <a:spLocks noChangeArrowheads="1"/>
            </p:cNvSpPr>
            <p:nvPr/>
          </p:nvSpPr>
          <p:spPr bwMode="auto">
            <a:xfrm>
              <a:off x="412750" y="5730875"/>
              <a:ext cx="193675" cy="104775"/>
            </a:xfrm>
            <a:prstGeom prst="ellipse">
              <a:avLst/>
            </a:pr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60" name="Oval 88"/>
            <p:cNvSpPr>
              <a:spLocks noChangeArrowheads="1"/>
            </p:cNvSpPr>
            <p:nvPr/>
          </p:nvSpPr>
          <p:spPr bwMode="auto">
            <a:xfrm>
              <a:off x="412750" y="5940425"/>
              <a:ext cx="193675" cy="104775"/>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61" name="Text Box 89"/>
            <p:cNvSpPr txBox="1">
              <a:spLocks noChangeArrowheads="1"/>
            </p:cNvSpPr>
            <p:nvPr/>
          </p:nvSpPr>
          <p:spPr bwMode="auto">
            <a:xfrm>
              <a:off x="573088" y="5661025"/>
              <a:ext cx="1627187" cy="214313"/>
            </a:xfrm>
            <a:prstGeom prst="rect">
              <a:avLst/>
            </a:prstGeom>
            <a:noFill/>
            <a:ln w="9525">
              <a:noFill/>
              <a:miter lim="800000"/>
              <a:headEnd/>
              <a:tailEnd/>
            </a:ln>
          </p:spPr>
          <p:txBody>
            <a:bodyPr>
              <a:prstTxWarp prst="textNoShape">
                <a:avLst/>
              </a:prstTxWarp>
            </a:bodyPr>
            <a:lstStyle/>
            <a:p>
              <a:r>
                <a:rPr lang="en-US" sz="1100" b="1">
                  <a:latin typeface="Trebuchet MS" charset="0"/>
                </a:rPr>
                <a:t>OIL SHALE PLAY</a:t>
              </a:r>
            </a:p>
          </p:txBody>
        </p:sp>
        <p:sp>
          <p:nvSpPr>
            <p:cNvPr id="42062" name="Text Box 90"/>
            <p:cNvSpPr txBox="1">
              <a:spLocks noChangeArrowheads="1"/>
            </p:cNvSpPr>
            <p:nvPr/>
          </p:nvSpPr>
          <p:spPr bwMode="auto">
            <a:xfrm>
              <a:off x="573088" y="5862638"/>
              <a:ext cx="1627187" cy="214312"/>
            </a:xfrm>
            <a:prstGeom prst="rect">
              <a:avLst/>
            </a:prstGeom>
            <a:noFill/>
            <a:ln w="9525">
              <a:noFill/>
              <a:miter lim="800000"/>
              <a:headEnd/>
              <a:tailEnd/>
            </a:ln>
          </p:spPr>
          <p:txBody>
            <a:bodyPr>
              <a:prstTxWarp prst="textNoShape">
                <a:avLst/>
              </a:prstTxWarp>
            </a:bodyPr>
            <a:lstStyle/>
            <a:p>
              <a:r>
                <a:rPr lang="en-US" sz="1100" b="1">
                  <a:latin typeface="Trebuchet MS" charset="0"/>
                </a:rPr>
                <a:t>GAS SHALE PLAY</a:t>
              </a:r>
            </a:p>
          </p:txBody>
        </p:sp>
        <p:sp>
          <p:nvSpPr>
            <p:cNvPr id="42063" name="Freeform 91"/>
            <p:cNvSpPr>
              <a:spLocks/>
            </p:cNvSpPr>
            <p:nvPr/>
          </p:nvSpPr>
          <p:spPr bwMode="auto">
            <a:xfrm>
              <a:off x="2609850" y="6000750"/>
              <a:ext cx="438150"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sp>
          <p:nvSpPr>
            <p:cNvPr id="42064" name="Freeform 92"/>
            <p:cNvSpPr>
              <a:spLocks/>
            </p:cNvSpPr>
            <p:nvPr/>
          </p:nvSpPr>
          <p:spPr bwMode="auto">
            <a:xfrm>
              <a:off x="2219325" y="5476875"/>
              <a:ext cx="371475"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grpSp>
      <p:sp>
        <p:nvSpPr>
          <p:cNvPr id="83" name="TextBox 6"/>
          <p:cNvSpPr txBox="1">
            <a:spLocks noChangeArrowheads="1"/>
          </p:cNvSpPr>
          <p:nvPr/>
        </p:nvSpPr>
        <p:spPr bwMode="auto">
          <a:xfrm>
            <a:off x="700601" y="5999075"/>
            <a:ext cx="7739619" cy="1107996"/>
          </a:xfrm>
          <a:prstGeom prst="rect">
            <a:avLst/>
          </a:prstGeom>
          <a:noFill/>
          <a:ln w="9525">
            <a:noFill/>
            <a:miter lim="800000"/>
            <a:headEnd/>
            <a:tailEnd/>
          </a:ln>
        </p:spPr>
        <p:txBody>
          <a:bodyPr wrap="none">
            <a:prstTxWarp prst="textNoShape">
              <a:avLst/>
            </a:prstTxWarp>
            <a:spAutoFit/>
          </a:bodyPr>
          <a:lstStyle/>
          <a:p>
            <a:pPr algn="ctr"/>
            <a:r>
              <a:rPr lang="en-US" sz="2400" dirty="0" smtClean="0">
                <a:latin typeface="Arial" charset="0"/>
                <a:ea typeface="Arial" charset="0"/>
                <a:cs typeface="Arial" charset="0"/>
              </a:rPr>
              <a:t>~</a:t>
            </a:r>
            <a:r>
              <a:rPr lang="en-US" sz="2400" dirty="0">
                <a:latin typeface="Arial" charset="0"/>
                <a:ea typeface="Arial" charset="0"/>
                <a:cs typeface="Arial" charset="0"/>
              </a:rPr>
              <a:t>2300 TCF (85% Shale Gas)</a:t>
            </a:r>
          </a:p>
          <a:p>
            <a:pPr algn="ctr"/>
            <a:r>
              <a:rPr lang="en-US" sz="2400" dirty="0">
                <a:latin typeface="Arial" charset="0"/>
                <a:ea typeface="Arial" charset="0"/>
                <a:cs typeface="Arial" charset="0"/>
              </a:rPr>
              <a:t>“100 years of Natural Gas</a:t>
            </a:r>
            <a:r>
              <a:rPr lang="en-US" sz="2400" dirty="0" smtClean="0">
                <a:latin typeface="Arial" charset="0"/>
                <a:ea typeface="Arial" charset="0"/>
                <a:cs typeface="Arial" charset="0"/>
              </a:rPr>
              <a:t>” U.S</a:t>
            </a:r>
            <a:r>
              <a:rPr lang="en-US" sz="2400" dirty="0">
                <a:latin typeface="Arial" charset="0"/>
                <a:ea typeface="Arial" charset="0"/>
                <a:cs typeface="Arial" charset="0"/>
              </a:rPr>
              <a:t>. Consumption 23 TCF/</a:t>
            </a:r>
            <a:r>
              <a:rPr lang="en-US" sz="2400" dirty="0" err="1" smtClean="0">
                <a:latin typeface="Arial" charset="0"/>
                <a:ea typeface="Arial" charset="0"/>
                <a:cs typeface="Arial" charset="0"/>
              </a:rPr>
              <a:t>y</a:t>
            </a:r>
            <a:endParaRPr lang="en-US" dirty="0" smtClean="0"/>
          </a:p>
          <a:p>
            <a:pPr algn="ctr"/>
            <a:endParaRPr lang="en-US" dirty="0"/>
          </a:p>
        </p:txBody>
      </p:sp>
    </p:spTree>
  </p:cSld>
  <p:clrMapOvr>
    <a:masterClrMapping/>
  </p:clrMapOvr>
  <p:transition spd="med">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728128"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err="1" smtClean="0">
                <a:latin typeface="Arial"/>
                <a:cs typeface="Arial"/>
              </a:rPr>
              <a:t>Eagleford</a:t>
            </a:r>
            <a:r>
              <a:rPr lang="en-US" altLang="ja-JP" sz="3200" dirty="0" smtClean="0">
                <a:latin typeface="Arial"/>
                <a:cs typeface="Arial"/>
              </a:rPr>
              <a:t> Shale Pore Structure</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17" name="Picture 16"/>
          <p:cNvPicPr>
            <a:picLocks noChangeAspect="1"/>
          </p:cNvPicPr>
          <p:nvPr/>
        </p:nvPicPr>
        <p:blipFill>
          <a:blip r:embed="rId4"/>
          <a:stretch>
            <a:fillRect/>
          </a:stretch>
        </p:blipFill>
        <p:spPr>
          <a:xfrm>
            <a:off x="6788891" y="1567061"/>
            <a:ext cx="2210857" cy="3726983"/>
          </a:xfrm>
          <a:prstGeom prst="rect">
            <a:avLst/>
          </a:prstGeom>
        </p:spPr>
      </p:pic>
      <p:pic>
        <p:nvPicPr>
          <p:cNvPr id="19" name="Picture 18"/>
          <p:cNvPicPr>
            <a:picLocks noChangeAspect="1"/>
          </p:cNvPicPr>
          <p:nvPr/>
        </p:nvPicPr>
        <p:blipFill>
          <a:blip r:embed="rId5"/>
          <a:stretch>
            <a:fillRect/>
          </a:stretch>
        </p:blipFill>
        <p:spPr>
          <a:xfrm>
            <a:off x="84665" y="1530090"/>
            <a:ext cx="6562219" cy="3797820"/>
          </a:xfrm>
          <a:prstGeom prst="rect">
            <a:avLst/>
          </a:prstGeom>
        </p:spPr>
      </p:pic>
      <p:cxnSp>
        <p:nvCxnSpPr>
          <p:cNvPr id="21" name="Straight Arrow Connector 20"/>
          <p:cNvCxnSpPr/>
          <p:nvPr/>
        </p:nvCxnSpPr>
        <p:spPr>
          <a:xfrm>
            <a:off x="7061200" y="5571067"/>
            <a:ext cx="1896528" cy="1588"/>
          </a:xfrm>
          <a:prstGeom prst="straightConnector1">
            <a:avLst/>
          </a:prstGeom>
          <a:ln>
            <a:solidFill>
              <a:schemeClr val="tx1"/>
            </a:solidFill>
            <a:headEnd type="stealth" w="lg" len="lg"/>
            <a:tailEnd type="stealth" w="lg" len="lg"/>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7721597" y="5571075"/>
            <a:ext cx="635849" cy="369332"/>
          </a:xfrm>
          <a:prstGeom prst="rect">
            <a:avLst/>
          </a:prstGeom>
          <a:noFill/>
        </p:spPr>
        <p:txBody>
          <a:bodyPr wrap="none" rtlCol="0">
            <a:spAutoFit/>
          </a:bodyPr>
          <a:lstStyle/>
          <a:p>
            <a:r>
              <a:rPr lang="en-US" dirty="0" smtClean="0"/>
              <a:t>2 cm</a:t>
            </a:r>
            <a:endParaRPr lang="en-US" dirty="0"/>
          </a:p>
        </p:txBody>
      </p:sp>
      <p:sp>
        <p:nvSpPr>
          <p:cNvPr id="11" name="TextBox 10"/>
          <p:cNvSpPr txBox="1"/>
          <p:nvPr/>
        </p:nvSpPr>
        <p:spPr>
          <a:xfrm>
            <a:off x="88900" y="6118207"/>
            <a:ext cx="9028734" cy="461665"/>
          </a:xfrm>
          <a:prstGeom prst="rect">
            <a:avLst/>
          </a:prstGeom>
          <a:noFill/>
        </p:spPr>
        <p:txBody>
          <a:bodyPr wrap="none" rtlCol="0">
            <a:spAutoFit/>
          </a:bodyPr>
          <a:lstStyle/>
          <a:p>
            <a:r>
              <a:rPr lang="en-US" sz="2400" dirty="0" smtClean="0">
                <a:latin typeface="Arial"/>
                <a:cs typeface="Arial"/>
              </a:rPr>
              <a:t>Connecting Microstructure, Transport and Constitutive Properties</a:t>
            </a:r>
            <a:endParaRPr lang="en-US" sz="2400" dirty="0">
              <a:latin typeface="Arial"/>
              <a:cs typeface="Aria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54274" name="Slide Number Placeholder 3"/>
          <p:cNvSpPr>
            <a:spLocks noGrp="1"/>
          </p:cNvSpPr>
          <p:nvPr>
            <p:ph type="sldNum" sz="quarter" idx="10"/>
          </p:nvPr>
        </p:nvSpPr>
        <p:spPr>
          <a:noFill/>
        </p:spPr>
        <p:txBody>
          <a:bodyPr/>
          <a:lstStyle/>
          <a:p>
            <a:fld id="{8264A068-FE57-994B-85FE-5387A043F6D2}" type="slidenum">
              <a:rPr lang="en-US" smtClean="0"/>
              <a:pPr/>
              <a:t>81</a:t>
            </a:fld>
            <a:endParaRPr lang="en-US" smtClean="0"/>
          </a:p>
        </p:txBody>
      </p:sp>
      <p:sp>
        <p:nvSpPr>
          <p:cNvPr id="54275" name="Rectangle 2"/>
          <p:cNvSpPr>
            <a:spLocks noGrp="1" noChangeArrowheads="1"/>
          </p:cNvSpPr>
          <p:nvPr>
            <p:ph type="title"/>
          </p:nvPr>
        </p:nvSpPr>
        <p:spPr>
          <a:xfrm>
            <a:off x="167216" y="141299"/>
            <a:ext cx="8904288" cy="549275"/>
          </a:xfrm>
        </p:spPr>
        <p:txBody>
          <a:bodyPr>
            <a:noAutofit/>
          </a:bodyPr>
          <a:lstStyle/>
          <a:p>
            <a:pPr eaLnBrk="1" hangingPunct="1"/>
            <a:r>
              <a:rPr lang="en-US" sz="3200" dirty="0" err="1" smtClean="0">
                <a:latin typeface="Arial"/>
                <a:cs typeface="Arial"/>
              </a:rPr>
              <a:t>Eagleford</a:t>
            </a:r>
            <a:r>
              <a:rPr lang="en-US" sz="3200" dirty="0" smtClean="0">
                <a:latin typeface="Arial"/>
                <a:cs typeface="Arial"/>
              </a:rPr>
              <a:t> Shale</a:t>
            </a:r>
            <a:endParaRPr lang="en-US" sz="3200" dirty="0">
              <a:latin typeface="Arial"/>
              <a:cs typeface="Arial"/>
            </a:endParaRPr>
          </a:p>
        </p:txBody>
      </p:sp>
      <p:grpSp>
        <p:nvGrpSpPr>
          <p:cNvPr id="2" name="Group 10"/>
          <p:cNvGrpSpPr>
            <a:grpSpLocks/>
          </p:cNvGrpSpPr>
          <p:nvPr/>
        </p:nvGrpSpPr>
        <p:grpSpPr bwMode="auto">
          <a:xfrm>
            <a:off x="0" y="838200"/>
            <a:ext cx="9144000" cy="136525"/>
            <a:chOff x="0" y="1180"/>
            <a:chExt cx="5760" cy="86"/>
          </a:xfrm>
        </p:grpSpPr>
        <p:sp>
          <p:nvSpPr>
            <p:cNvPr id="6" name="Rectangle 5"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7" name="Rectangle 6"/>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8"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13" name="Picture 12" descr="Eagleford_ThinSection4-011-Series4.TIF"/>
          <p:cNvPicPr>
            <a:picLocks noChangeAspect="1"/>
          </p:cNvPicPr>
          <p:nvPr/>
        </p:nvPicPr>
        <p:blipFill>
          <a:blip r:embed="rId4"/>
          <a:stretch>
            <a:fillRect/>
          </a:stretch>
        </p:blipFill>
        <p:spPr>
          <a:xfrm>
            <a:off x="1374787" y="1291201"/>
            <a:ext cx="6368734" cy="5154231"/>
          </a:xfrm>
          <a:prstGeom prst="rect">
            <a:avLst/>
          </a:prstGeom>
        </p:spPr>
      </p:pic>
    </p:spTree>
  </p:cSld>
  <p:clrMapOvr>
    <a:masterClrMapping/>
  </p:clrMapOvr>
  <p:transition spd="med">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4109" name="AutoShape 13"/>
          <p:cNvSpPr>
            <a:spLocks noGrp="1"/>
          </p:cNvSpPr>
          <p:nvPr>
            <p:ph type="title" idx="4294967295"/>
          </p:nvPr>
        </p:nvSpPr>
        <p:spPr bwMode="auto">
          <a:xfrm>
            <a:off x="457200" y="-1698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r>
              <a:rPr lang="en-US" altLang="ja-JP" sz="3200" dirty="0">
                <a:latin typeface="Arial" charset="0"/>
                <a:ea typeface="ＭＳ Ｐゴシック" charset="-128"/>
                <a:cs typeface="ＭＳ Ｐゴシック" charset="-128"/>
              </a:rPr>
              <a:t>Poisson’s Ratio</a:t>
            </a:r>
          </a:p>
        </p:txBody>
      </p:sp>
      <p:sp>
        <p:nvSpPr>
          <p:cNvPr id="26632" name="Rectangle 14"/>
          <p:cNvSpPr>
            <a:spLocks noGrp="1"/>
          </p:cNvSpPr>
          <p:nvPr>
            <p:ph type="body" idx="4294967295"/>
          </p:nvPr>
        </p:nvSpPr>
        <p:spPr>
          <a:xfrm>
            <a:off x="774700" y="5600700"/>
            <a:ext cx="7848600" cy="838200"/>
          </a:xfrm>
        </p:spPr>
        <p:txBody>
          <a:bodyPr/>
          <a:lstStyle/>
          <a:p>
            <a:pPr>
              <a:buNone/>
            </a:pPr>
            <a:r>
              <a:rPr lang="en-US" altLang="ja-JP" sz="2000" dirty="0">
                <a:latin typeface="Arial"/>
                <a:ea typeface="ＭＳ Ｐゴシック" charset="-128"/>
                <a:cs typeface="Arial"/>
              </a:rPr>
              <a:t>Poisson’s ratio does not seem to correlated with other properties</a:t>
            </a:r>
          </a:p>
        </p:txBody>
      </p:sp>
      <p:pic>
        <p:nvPicPr>
          <p:cNvPr id="26639" name="Picture 15" descr="8-2"/>
          <p:cNvPicPr>
            <a:picLocks noChangeAspect="1" noChangeArrowheads="1"/>
          </p:cNvPicPr>
          <p:nvPr/>
        </p:nvPicPr>
        <p:blipFill>
          <a:blip r:embed="rId3"/>
          <a:srcRect/>
          <a:stretch>
            <a:fillRect/>
          </a:stretch>
        </p:blipFill>
        <p:spPr bwMode="auto">
          <a:xfrm>
            <a:off x="4752975" y="1143000"/>
            <a:ext cx="4010025" cy="3914775"/>
          </a:xfrm>
          <a:prstGeom prst="rect">
            <a:avLst/>
          </a:prstGeom>
          <a:noFill/>
        </p:spPr>
      </p:pic>
      <p:pic>
        <p:nvPicPr>
          <p:cNvPr id="26640" name="Picture 16" descr="8-1"/>
          <p:cNvPicPr>
            <a:picLocks noChangeAspect="1" noChangeArrowheads="1"/>
          </p:cNvPicPr>
          <p:nvPr/>
        </p:nvPicPr>
        <p:blipFill>
          <a:blip r:embed="rId4"/>
          <a:srcRect/>
          <a:stretch>
            <a:fillRect/>
          </a:stretch>
        </p:blipFill>
        <p:spPr bwMode="auto">
          <a:xfrm>
            <a:off x="381000" y="1143000"/>
            <a:ext cx="4010025" cy="3914775"/>
          </a:xfrm>
          <a:prstGeom prst="rect">
            <a:avLst/>
          </a:prstGeom>
          <a:noFill/>
        </p:spPr>
      </p:pic>
      <p:grpSp>
        <p:nvGrpSpPr>
          <p:cNvPr id="7" name="Group 10"/>
          <p:cNvGrpSpPr>
            <a:grpSpLocks/>
          </p:cNvGrpSpPr>
          <p:nvPr/>
        </p:nvGrpSpPr>
        <p:grpSpPr bwMode="auto">
          <a:xfrm>
            <a:off x="0" y="838200"/>
            <a:ext cx="9144000" cy="136525"/>
            <a:chOff x="0" y="1180"/>
            <a:chExt cx="5760" cy="86"/>
          </a:xfrm>
        </p:grpSpPr>
        <p:sp>
          <p:nvSpPr>
            <p:cNvPr id="8"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24595" name="Picture 19" descr="7-1"/>
          <p:cNvPicPr>
            <a:picLocks noChangeAspect="1" noChangeArrowheads="1"/>
          </p:cNvPicPr>
          <p:nvPr/>
        </p:nvPicPr>
        <p:blipFill>
          <a:blip r:embed="rId3"/>
          <a:srcRect/>
          <a:stretch>
            <a:fillRect/>
          </a:stretch>
        </p:blipFill>
        <p:spPr bwMode="auto">
          <a:xfrm>
            <a:off x="407988" y="1143000"/>
            <a:ext cx="4011612" cy="3913188"/>
          </a:xfrm>
          <a:prstGeom prst="rect">
            <a:avLst/>
          </a:prstGeom>
          <a:noFill/>
        </p:spPr>
      </p:pic>
      <p:sp>
        <p:nvSpPr>
          <p:cNvPr id="71682" name="Rectangle 4"/>
          <p:cNvSpPr>
            <a:spLocks noGrp="1" noChangeArrowheads="1"/>
          </p:cNvSpPr>
          <p:nvPr>
            <p:ph type="title" idx="4294967295"/>
          </p:nvPr>
        </p:nvSpPr>
        <p:spPr bwMode="auto">
          <a:xfrm>
            <a:off x="457200" y="-936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r>
              <a:rPr lang="en-US" altLang="ja-JP" sz="3200" dirty="0">
                <a:latin typeface="Arial" charset="0"/>
                <a:ea typeface="ＭＳ Ｐゴシック" charset="-128"/>
                <a:cs typeface="ＭＳ Ｐゴシック" charset="-128"/>
              </a:rPr>
              <a:t>Young’s Modulus</a:t>
            </a:r>
          </a:p>
        </p:txBody>
      </p:sp>
      <p:grpSp>
        <p:nvGrpSpPr>
          <p:cNvPr id="2" name="Group 22"/>
          <p:cNvGrpSpPr>
            <a:grpSpLocks/>
          </p:cNvGrpSpPr>
          <p:nvPr/>
        </p:nvGrpSpPr>
        <p:grpSpPr bwMode="auto">
          <a:xfrm>
            <a:off x="1347788" y="2165350"/>
            <a:ext cx="2379662" cy="973138"/>
            <a:chOff x="805" y="1258"/>
            <a:chExt cx="1499" cy="613"/>
          </a:xfrm>
        </p:grpSpPr>
        <p:sp>
          <p:nvSpPr>
            <p:cNvPr id="24585" name="Oval 19"/>
            <p:cNvSpPr>
              <a:spLocks noChangeArrowheads="1"/>
            </p:cNvSpPr>
            <p:nvPr/>
          </p:nvSpPr>
          <p:spPr bwMode="auto">
            <a:xfrm rot="1320000">
              <a:off x="805" y="1535"/>
              <a:ext cx="1404" cy="336"/>
            </a:xfrm>
            <a:prstGeom prst="ellipse">
              <a:avLst/>
            </a:prstGeom>
            <a:noFill/>
            <a:ln w="19050">
              <a:solidFill>
                <a:srgbClr val="FF00FF"/>
              </a:solidFill>
              <a:round/>
              <a:headEnd/>
              <a:tailEnd/>
            </a:ln>
          </p:spPr>
          <p:txBody>
            <a:bodyPr wrap="none" anchor="ctr">
              <a:prstTxWarp prst="textNoShape">
                <a:avLst/>
              </a:prstTxWarp>
            </a:bodyPr>
            <a:lstStyle/>
            <a:p>
              <a:pPr eaLnBrk="1" hangingPunct="1"/>
              <a:endParaRPr kumimoji="1" lang="ja-JP" altLang="en-US" b="0"/>
            </a:p>
          </p:txBody>
        </p:sp>
        <p:sp>
          <p:nvSpPr>
            <p:cNvPr id="24586" name="Text Box 21"/>
            <p:cNvSpPr txBox="1">
              <a:spLocks noChangeArrowheads="1"/>
            </p:cNvSpPr>
            <p:nvPr/>
          </p:nvSpPr>
          <p:spPr bwMode="auto">
            <a:xfrm>
              <a:off x="1536" y="1258"/>
              <a:ext cx="768" cy="326"/>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kumimoji="1" lang="en-US" altLang="ja-JP" sz="1400" b="0">
                  <a:solidFill>
                    <a:srgbClr val="FF00FF"/>
                  </a:solidFill>
                </a:rPr>
                <a:t>Bed-Parallel Samples</a:t>
              </a:r>
            </a:p>
          </p:txBody>
        </p:sp>
      </p:grpSp>
      <p:sp>
        <p:nvSpPr>
          <p:cNvPr id="24584" name="Rectangle 25"/>
          <p:cNvSpPr>
            <a:spLocks/>
          </p:cNvSpPr>
          <p:nvPr/>
        </p:nvSpPr>
        <p:spPr bwMode="auto">
          <a:xfrm>
            <a:off x="685800" y="5334000"/>
            <a:ext cx="7848600" cy="1219200"/>
          </a:xfrm>
          <a:prstGeom prst="rect">
            <a:avLst/>
          </a:prstGeom>
          <a:noFill/>
          <a:ln w="9525">
            <a:noFill/>
            <a:miter lim="800000"/>
            <a:headEnd/>
            <a:tailEnd/>
          </a:ln>
        </p:spPr>
        <p:txBody>
          <a:bodyPr>
            <a:prstTxWarp prst="textNoShape">
              <a:avLst/>
            </a:prstTxWarp>
          </a:bodyPr>
          <a:lstStyle/>
          <a:p>
            <a:pPr marL="273050" indent="-273050">
              <a:spcBef>
                <a:spcPct val="20000"/>
              </a:spcBef>
              <a:buClr>
                <a:srgbClr val="953735"/>
              </a:buClr>
              <a:buFont typeface="Arial" charset="0"/>
              <a:buChar char="•"/>
            </a:pPr>
            <a:r>
              <a:rPr kumimoji="1" lang="en-US" altLang="ja-JP" sz="2000" b="0"/>
              <a:t>Darker rocks are softer, Barnett is stiffer compared to Haynesville</a:t>
            </a:r>
          </a:p>
          <a:p>
            <a:pPr marL="273050" indent="-273050">
              <a:spcBef>
                <a:spcPct val="20000"/>
              </a:spcBef>
              <a:buClr>
                <a:srgbClr val="953735"/>
              </a:buClr>
              <a:buFont typeface="Arial" charset="0"/>
              <a:buChar char="•"/>
            </a:pPr>
            <a:r>
              <a:rPr kumimoji="1" lang="en-US" altLang="ja-JP" sz="2000" b="0"/>
              <a:t>Modulus correlate with clay content and porosity</a:t>
            </a:r>
          </a:p>
          <a:p>
            <a:pPr marL="273050" indent="-273050">
              <a:spcBef>
                <a:spcPct val="20000"/>
              </a:spcBef>
              <a:buClr>
                <a:srgbClr val="953735"/>
              </a:buClr>
              <a:buFont typeface="Arial" charset="0"/>
              <a:buChar char="•"/>
            </a:pPr>
            <a:r>
              <a:rPr kumimoji="1" lang="en-US" altLang="ja-JP" sz="2000" b="0"/>
              <a:t>Bedding parallel samples are systematically stiffer</a:t>
            </a:r>
          </a:p>
        </p:txBody>
      </p:sp>
      <p:pic>
        <p:nvPicPr>
          <p:cNvPr id="24597" name="Picture 21" descr="7-2"/>
          <p:cNvPicPr>
            <a:picLocks noChangeAspect="1" noChangeArrowheads="1"/>
          </p:cNvPicPr>
          <p:nvPr/>
        </p:nvPicPr>
        <p:blipFill>
          <a:blip r:embed="rId4"/>
          <a:srcRect/>
          <a:stretch>
            <a:fillRect/>
          </a:stretch>
        </p:blipFill>
        <p:spPr bwMode="auto">
          <a:xfrm>
            <a:off x="4737100" y="1143000"/>
            <a:ext cx="4010025" cy="3914775"/>
          </a:xfrm>
          <a:prstGeom prst="rect">
            <a:avLst/>
          </a:prstGeom>
          <a:noFill/>
        </p:spPr>
      </p:pic>
      <p:grpSp>
        <p:nvGrpSpPr>
          <p:cNvPr id="9" name="Group 10"/>
          <p:cNvGrpSpPr>
            <a:grpSpLocks/>
          </p:cNvGrpSpPr>
          <p:nvPr/>
        </p:nvGrpSpPr>
        <p:grpSpPr bwMode="auto">
          <a:xfrm>
            <a:off x="0" y="838200"/>
            <a:ext cx="9144000" cy="136525"/>
            <a:chOff x="0" y="1180"/>
            <a:chExt cx="5760" cy="86"/>
          </a:xfrm>
        </p:grpSpPr>
        <p:sp>
          <p:nvSpPr>
            <p:cNvPr id="1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71682" name="Rectangle 4"/>
          <p:cNvSpPr>
            <a:spLocks noGrp="1" noChangeArrowheads="1"/>
          </p:cNvSpPr>
          <p:nvPr>
            <p:ph type="title" idx="4294967295"/>
          </p:nvPr>
        </p:nvSpPr>
        <p:spPr bwMode="auto">
          <a:xfrm>
            <a:off x="457200" y="-428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defRPr/>
            </a:pPr>
            <a:r>
              <a:rPr lang="en-US" altLang="ja-JP" sz="3200" dirty="0">
                <a:latin typeface="Arial"/>
                <a:ea typeface="+mj-ea"/>
                <a:cs typeface="Arial"/>
              </a:rPr>
              <a:t>Young’s Modulus</a:t>
            </a:r>
          </a:p>
        </p:txBody>
      </p:sp>
      <p:sp>
        <p:nvSpPr>
          <p:cNvPr id="17413" name="Rectangle 10"/>
          <p:cNvSpPr>
            <a:spLocks/>
          </p:cNvSpPr>
          <p:nvPr/>
        </p:nvSpPr>
        <p:spPr bwMode="auto">
          <a:xfrm>
            <a:off x="914400" y="5486400"/>
            <a:ext cx="7315200" cy="1143000"/>
          </a:xfrm>
          <a:prstGeom prst="rect">
            <a:avLst/>
          </a:prstGeom>
          <a:noFill/>
          <a:ln w="9525">
            <a:noFill/>
            <a:miter lim="800000"/>
            <a:headEnd/>
            <a:tailEnd/>
          </a:ln>
        </p:spPr>
        <p:txBody>
          <a:bodyPr>
            <a:prstTxWarp prst="textNoShape">
              <a:avLst/>
            </a:prstTxWarp>
          </a:bodyPr>
          <a:lstStyle/>
          <a:p>
            <a:pPr marL="273050" indent="-273050" eaLnBrk="0" hangingPunct="0">
              <a:spcBef>
                <a:spcPct val="20000"/>
              </a:spcBef>
              <a:buClr>
                <a:srgbClr val="953735"/>
              </a:buClr>
              <a:buFont typeface="Arial" charset="0"/>
              <a:buChar char="•"/>
            </a:pPr>
            <a:r>
              <a:rPr lang="en-US" altLang="ja-JP" sz="2000"/>
              <a:t>Young’s modulus falls within rough estimates of Voigt-Reuss bounds</a:t>
            </a:r>
          </a:p>
          <a:p>
            <a:pPr marL="273050" indent="-273050" eaLnBrk="0" hangingPunct="0">
              <a:spcBef>
                <a:spcPct val="20000"/>
              </a:spcBef>
              <a:buClr>
                <a:srgbClr val="953735"/>
              </a:buClr>
              <a:buFont typeface="Arial" charset="0"/>
              <a:buChar char="•"/>
            </a:pPr>
            <a:r>
              <a:rPr lang="en-US" altLang="ja-JP" sz="2000"/>
              <a:t>Anisotropy exists between vertical and horizontal samples</a:t>
            </a:r>
          </a:p>
        </p:txBody>
      </p:sp>
      <p:pic>
        <p:nvPicPr>
          <p:cNvPr id="17414" name="Picture 14" descr="legend"/>
          <p:cNvPicPr>
            <a:picLocks noChangeAspect="1" noChangeArrowheads="1"/>
          </p:cNvPicPr>
          <p:nvPr/>
        </p:nvPicPr>
        <p:blipFill>
          <a:blip r:embed="rId3"/>
          <a:srcRect/>
          <a:stretch>
            <a:fillRect/>
          </a:stretch>
        </p:blipFill>
        <p:spPr bwMode="auto">
          <a:xfrm>
            <a:off x="5943600" y="1828800"/>
            <a:ext cx="2560638" cy="1993900"/>
          </a:xfrm>
          <a:prstGeom prst="rect">
            <a:avLst/>
          </a:prstGeom>
          <a:noFill/>
          <a:ln w="9525">
            <a:noFill/>
            <a:miter lim="800000"/>
            <a:headEnd/>
            <a:tailEnd/>
          </a:ln>
        </p:spPr>
      </p:pic>
      <p:pic>
        <p:nvPicPr>
          <p:cNvPr id="17415" name="Picture 16" descr="EvsClayToc2"/>
          <p:cNvPicPr>
            <a:picLocks noChangeAspect="1" noChangeArrowheads="1"/>
          </p:cNvPicPr>
          <p:nvPr/>
        </p:nvPicPr>
        <p:blipFill>
          <a:blip r:embed="rId4"/>
          <a:srcRect/>
          <a:stretch>
            <a:fillRect/>
          </a:stretch>
        </p:blipFill>
        <p:spPr bwMode="auto">
          <a:xfrm>
            <a:off x="685800" y="1095375"/>
            <a:ext cx="5092700" cy="4137025"/>
          </a:xfrm>
          <a:prstGeom prst="rect">
            <a:avLst/>
          </a:prstGeom>
          <a:noFill/>
          <a:ln w="9525">
            <a:noFill/>
            <a:miter lim="800000"/>
            <a:headEnd/>
            <a:tailEnd/>
          </a:ln>
        </p:spPr>
      </p:pic>
      <p:grpSp>
        <p:nvGrpSpPr>
          <p:cNvPr id="6" name="Group 10"/>
          <p:cNvGrpSpPr>
            <a:grpSpLocks/>
          </p:cNvGrpSpPr>
          <p:nvPr/>
        </p:nvGrpSpPr>
        <p:grpSpPr bwMode="auto">
          <a:xfrm>
            <a:off x="0" y="838200"/>
            <a:ext cx="9144000" cy="136525"/>
            <a:chOff x="0" y="1180"/>
            <a:chExt cx="5760" cy="86"/>
          </a:xfrm>
        </p:grpSpPr>
        <p:sp>
          <p:nvSpPr>
            <p:cNvPr id="7"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8"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9"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50530" name="AutoShape 2"/>
          <p:cNvSpPr>
            <a:spLocks noGrp="1"/>
          </p:cNvSpPr>
          <p:nvPr>
            <p:ph type="title"/>
          </p:nvPr>
        </p:nvSpPr>
        <p:spPr bwMode="auto">
          <a:xfrm>
            <a:off x="903288" y="133350"/>
            <a:ext cx="5548312" cy="654050"/>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a:ea typeface="+mj-ea"/>
                <a:cs typeface="Arial"/>
              </a:rPr>
              <a:t>Why ductile properties?</a:t>
            </a:r>
          </a:p>
        </p:txBody>
      </p:sp>
      <p:sp>
        <p:nvSpPr>
          <p:cNvPr id="12294" name="Rectangle 10"/>
          <p:cNvSpPr>
            <a:spLocks/>
          </p:cNvSpPr>
          <p:nvPr/>
        </p:nvSpPr>
        <p:spPr bwMode="auto">
          <a:xfrm>
            <a:off x="304800" y="1295400"/>
            <a:ext cx="5867400" cy="5145088"/>
          </a:xfrm>
          <a:prstGeom prst="rect">
            <a:avLst/>
          </a:prstGeom>
          <a:noFill/>
          <a:ln w="9525">
            <a:noFill/>
            <a:miter lim="800000"/>
            <a:headEnd/>
            <a:tailEnd/>
          </a:ln>
        </p:spPr>
        <p:txBody>
          <a:bodyPr>
            <a:prstTxWarp prst="textNoShape">
              <a:avLst/>
            </a:prstTxWarp>
          </a:bodyPr>
          <a:lstStyle/>
          <a:p>
            <a:pPr marL="609600" indent="-609600" eaLnBrk="0" hangingPunct="0">
              <a:spcBef>
                <a:spcPct val="20000"/>
              </a:spcBef>
              <a:buFont typeface="Arial" charset="0"/>
              <a:buAutoNum type="arabicPeriod"/>
            </a:pPr>
            <a:r>
              <a:rPr kumimoji="0" lang="en-US" altLang="ja-JP" sz="2000" dirty="0">
                <a:latin typeface="Arial"/>
                <a:cs typeface="Arial"/>
              </a:rPr>
              <a:t>Ductility is important because,</a:t>
            </a:r>
          </a:p>
          <a:p>
            <a:pPr marL="938213" lvl="1" indent="-571500" eaLnBrk="0" hangingPunct="0">
              <a:spcBef>
                <a:spcPct val="20000"/>
              </a:spcBef>
              <a:buFont typeface="Arial" charset="0"/>
              <a:buChar char="•"/>
            </a:pPr>
            <a:r>
              <a:rPr kumimoji="0" lang="en-US" altLang="ja-JP" sz="2000" dirty="0">
                <a:latin typeface="Arial"/>
                <a:cs typeface="Arial"/>
              </a:rPr>
              <a:t>May prevent brittle fracturing (stimulation)</a:t>
            </a:r>
          </a:p>
          <a:p>
            <a:pPr marL="938213" lvl="1" indent="-571500" eaLnBrk="0" hangingPunct="0">
              <a:spcBef>
                <a:spcPct val="20000"/>
              </a:spcBef>
              <a:buFont typeface="Arial" charset="0"/>
              <a:buChar char="•"/>
            </a:pPr>
            <a:r>
              <a:rPr kumimoji="0" lang="en-US" altLang="ja-JP" sz="2000" dirty="0">
                <a:latin typeface="Arial"/>
                <a:cs typeface="Arial"/>
              </a:rPr>
              <a:t>Could promote </a:t>
            </a:r>
            <a:r>
              <a:rPr kumimoji="0" lang="en-US" altLang="ja-JP" sz="2000" dirty="0" err="1">
                <a:latin typeface="Arial"/>
                <a:cs typeface="Arial"/>
              </a:rPr>
              <a:t>proppant-embeddment</a:t>
            </a:r>
            <a:endParaRPr kumimoji="0" lang="en-US" altLang="ja-JP" sz="2000" dirty="0">
              <a:latin typeface="Arial"/>
              <a:cs typeface="Arial"/>
            </a:endParaRPr>
          </a:p>
          <a:p>
            <a:pPr marL="609600" indent="-609600" eaLnBrk="0" hangingPunct="0">
              <a:spcBef>
                <a:spcPct val="20000"/>
              </a:spcBef>
              <a:buFont typeface="Arial" charset="0"/>
              <a:buAutoNum type="arabicPeriod"/>
            </a:pPr>
            <a:r>
              <a:rPr kumimoji="0" lang="en-US" altLang="ja-JP" sz="2000" dirty="0">
                <a:latin typeface="Arial"/>
                <a:cs typeface="Arial"/>
              </a:rPr>
              <a:t>Ductile deformation relaxes </a:t>
            </a:r>
            <a:r>
              <a:rPr kumimoji="0" lang="en-US" altLang="ja-JP" sz="2000" dirty="0" err="1">
                <a:latin typeface="Arial"/>
                <a:cs typeface="Arial"/>
              </a:rPr>
              <a:t>deviatoric</a:t>
            </a:r>
            <a:r>
              <a:rPr kumimoji="0" lang="en-US" altLang="ja-JP" sz="2000" dirty="0">
                <a:latin typeface="Arial"/>
                <a:cs typeface="Arial"/>
              </a:rPr>
              <a:t> stress over time</a:t>
            </a:r>
          </a:p>
          <a:p>
            <a:pPr marL="938213" lvl="1" indent="-571500" eaLnBrk="0" hangingPunct="0">
              <a:spcBef>
                <a:spcPct val="20000"/>
              </a:spcBef>
              <a:buFont typeface="Arial" charset="0"/>
              <a:buChar char="•"/>
            </a:pPr>
            <a:r>
              <a:rPr kumimoji="0" lang="en-US" altLang="ja-JP" sz="1900" dirty="0">
                <a:latin typeface="Arial"/>
                <a:cs typeface="Arial"/>
              </a:rPr>
              <a:t>Drilling-induced tensile fractures disappear in high gamma sections of the well indicating locally isotropic stress</a:t>
            </a:r>
            <a:endParaRPr kumimoji="0" lang="ja-JP" altLang="en-US" sz="1700" dirty="0">
              <a:latin typeface="Arial"/>
              <a:cs typeface="Arial"/>
            </a:endParaRPr>
          </a:p>
        </p:txBody>
      </p:sp>
      <p:pic>
        <p:nvPicPr>
          <p:cNvPr id="12295" name="Picture 3"/>
          <p:cNvPicPr>
            <a:picLocks noChangeAspect="1" noChangeArrowheads="1"/>
          </p:cNvPicPr>
          <p:nvPr/>
        </p:nvPicPr>
        <p:blipFill>
          <a:blip r:embed="rId2"/>
          <a:srcRect l="18736" t="18083" r="50674" b="57397"/>
          <a:stretch>
            <a:fillRect/>
          </a:stretch>
        </p:blipFill>
        <p:spPr bwMode="auto">
          <a:xfrm>
            <a:off x="609600" y="4319588"/>
            <a:ext cx="2238375" cy="2373312"/>
          </a:xfrm>
          <a:prstGeom prst="rect">
            <a:avLst/>
          </a:prstGeom>
          <a:solidFill>
            <a:schemeClr val="bg1"/>
          </a:solidFill>
          <a:ln w="9525">
            <a:noFill/>
            <a:miter lim="800000"/>
            <a:headEnd/>
            <a:tailEnd/>
          </a:ln>
        </p:spPr>
      </p:pic>
      <p:pic>
        <p:nvPicPr>
          <p:cNvPr id="12296" name="Picture 3"/>
          <p:cNvPicPr>
            <a:picLocks noChangeAspect="1" noChangeArrowheads="1"/>
          </p:cNvPicPr>
          <p:nvPr/>
        </p:nvPicPr>
        <p:blipFill>
          <a:blip r:embed="rId2"/>
          <a:srcRect l="52324" t="18083" r="18736" b="57397"/>
          <a:stretch>
            <a:fillRect/>
          </a:stretch>
        </p:blipFill>
        <p:spPr bwMode="auto">
          <a:xfrm>
            <a:off x="3359150" y="4319588"/>
            <a:ext cx="2127250" cy="2386012"/>
          </a:xfrm>
          <a:prstGeom prst="rect">
            <a:avLst/>
          </a:prstGeom>
          <a:solidFill>
            <a:schemeClr val="bg1"/>
          </a:solidFill>
          <a:ln w="9525">
            <a:noFill/>
            <a:miter lim="800000"/>
            <a:headEnd/>
            <a:tailEnd/>
          </a:ln>
        </p:spPr>
      </p:pic>
      <p:grpSp>
        <p:nvGrpSpPr>
          <p:cNvPr id="7" name="Group 10"/>
          <p:cNvGrpSpPr>
            <a:grpSpLocks/>
          </p:cNvGrpSpPr>
          <p:nvPr/>
        </p:nvGrpSpPr>
        <p:grpSpPr bwMode="auto">
          <a:xfrm>
            <a:off x="0" y="838200"/>
            <a:ext cx="9144000" cy="136525"/>
            <a:chOff x="0" y="1180"/>
            <a:chExt cx="5760" cy="86"/>
          </a:xfrm>
        </p:grpSpPr>
        <p:sp>
          <p:nvSpPr>
            <p:cNvPr id="8"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pic>
        <p:nvPicPr>
          <p:cNvPr id="12293" name="Picture 3"/>
          <p:cNvPicPr>
            <a:picLocks noChangeAspect="1" noChangeArrowheads="1"/>
          </p:cNvPicPr>
          <p:nvPr/>
        </p:nvPicPr>
        <p:blipFill>
          <a:blip r:embed="rId4"/>
          <a:srcRect r="5676"/>
          <a:stretch>
            <a:fillRect/>
          </a:stretch>
        </p:blipFill>
        <p:spPr bwMode="auto">
          <a:xfrm>
            <a:off x="6515100" y="12700"/>
            <a:ext cx="2400300" cy="6858000"/>
          </a:xfrm>
          <a:prstGeom prst="rect">
            <a:avLst/>
          </a:prstGeom>
          <a:noFill/>
          <a:ln w="9525">
            <a:noFill/>
            <a:miter lim="800000"/>
            <a:headEnd/>
            <a:tailEnd/>
          </a:ln>
        </p:spPr>
      </p:pic>
      <p:sp>
        <p:nvSpPr>
          <p:cNvPr id="11" name="Rectangle 10"/>
          <p:cNvSpPr/>
          <p:nvPr/>
        </p:nvSpPr>
        <p:spPr>
          <a:xfrm>
            <a:off x="8864600" y="546100"/>
            <a:ext cx="647700" cy="7493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68610" name="Rectangle 13"/>
          <p:cNvSpPr>
            <a:spLocks noGrp="1" noChangeArrowheads="1"/>
          </p:cNvSpPr>
          <p:nvPr>
            <p:ph type="title" idx="4294967295"/>
          </p:nvPr>
        </p:nvSpPr>
        <p:spPr bwMode="auto">
          <a:xfrm>
            <a:off x="457200" y="-1571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defRPr/>
            </a:pPr>
            <a:r>
              <a:rPr lang="en-US" altLang="ja-JP" sz="3200" dirty="0">
                <a:latin typeface="Arial"/>
                <a:ea typeface="+mj-ea"/>
                <a:cs typeface="Arial"/>
              </a:rPr>
              <a:t>Experimental Procedures</a:t>
            </a:r>
          </a:p>
        </p:txBody>
      </p:sp>
      <p:sp>
        <p:nvSpPr>
          <p:cNvPr id="16389" name="Rectangle 5"/>
          <p:cNvSpPr>
            <a:spLocks noGrp="1"/>
          </p:cNvSpPr>
          <p:nvPr>
            <p:ph type="body" idx="4294967295"/>
          </p:nvPr>
        </p:nvSpPr>
        <p:spPr>
          <a:xfrm>
            <a:off x="5029200" y="1676400"/>
            <a:ext cx="3962400" cy="4648200"/>
          </a:xfrm>
        </p:spPr>
        <p:txBody>
          <a:bodyPr/>
          <a:lstStyle/>
          <a:p>
            <a:pPr eaLnBrk="1" hangingPunct="1"/>
            <a:r>
              <a:rPr lang="en-US" altLang="ja-JP" sz="2000"/>
              <a:t>Hydrostatic, Triaxial Stage:</a:t>
            </a:r>
          </a:p>
          <a:p>
            <a:pPr marL="742950" lvl="1" indent="-285750" eaLnBrk="1" hangingPunct="1"/>
            <a:r>
              <a:rPr lang="en-US" altLang="ja-JP" sz="1900">
                <a:cs typeface="ＭＳ Ｐゴシック" charset="-128"/>
              </a:rPr>
              <a:t>Pressure applied in steps</a:t>
            </a:r>
          </a:p>
          <a:p>
            <a:pPr marL="742950" lvl="1" indent="-285750" eaLnBrk="1" hangingPunct="1"/>
            <a:r>
              <a:rPr lang="en-US" altLang="ja-JP" sz="1900">
                <a:cs typeface="ＭＳ Ｐゴシック" charset="-128"/>
              </a:rPr>
              <a:t>Held for 3 hrs – 2 weeks</a:t>
            </a:r>
          </a:p>
          <a:p>
            <a:pPr eaLnBrk="1" hangingPunct="1"/>
            <a:r>
              <a:rPr lang="en-US" altLang="ja-JP" sz="2000"/>
              <a:t>Failure&amp;Friction: intact/frictional rock strength</a:t>
            </a:r>
          </a:p>
          <a:p>
            <a:pPr eaLnBrk="1" hangingPunct="1"/>
            <a:endParaRPr lang="en-US" altLang="ja-JP" sz="2000"/>
          </a:p>
          <a:p>
            <a:pPr eaLnBrk="1" hangingPunct="1"/>
            <a:endParaRPr lang="en-US" altLang="ja-JP" sz="2000"/>
          </a:p>
          <a:p>
            <a:pPr eaLnBrk="1" hangingPunct="1"/>
            <a:endParaRPr lang="en-US" altLang="ja-JP" sz="2000"/>
          </a:p>
          <a:p>
            <a:pPr eaLnBrk="1" hangingPunct="1"/>
            <a:r>
              <a:rPr lang="en-US" altLang="ja-JP" sz="2000"/>
              <a:t>From each pressure step,</a:t>
            </a:r>
          </a:p>
          <a:p>
            <a:pPr marL="742950" lvl="1" indent="-285750" eaLnBrk="1" hangingPunct="1"/>
            <a:r>
              <a:rPr lang="en-US" altLang="ja-JP" sz="1900">
                <a:cs typeface="ＭＳ Ｐゴシック" charset="-128"/>
              </a:rPr>
              <a:t>The pressure ramp gives elastic modulus</a:t>
            </a:r>
          </a:p>
          <a:p>
            <a:pPr marL="742950" lvl="1" indent="-285750" eaLnBrk="1" hangingPunct="1"/>
            <a:r>
              <a:rPr lang="en-US" altLang="ja-JP" sz="1900">
                <a:cs typeface="ＭＳ Ｐゴシック" charset="-128"/>
              </a:rPr>
              <a:t>The pressure hold gives the creep response</a:t>
            </a:r>
          </a:p>
          <a:p>
            <a:pPr eaLnBrk="1" hangingPunct="1"/>
            <a:endParaRPr lang="en-US" altLang="ja-JP" sz="2000"/>
          </a:p>
        </p:txBody>
      </p:sp>
      <p:grpSp>
        <p:nvGrpSpPr>
          <p:cNvPr id="2" name="Group 10"/>
          <p:cNvGrpSpPr>
            <a:grpSpLocks/>
          </p:cNvGrpSpPr>
          <p:nvPr/>
        </p:nvGrpSpPr>
        <p:grpSpPr bwMode="auto">
          <a:xfrm>
            <a:off x="381000" y="1284288"/>
            <a:ext cx="4419600" cy="2601912"/>
            <a:chOff x="768" y="1008"/>
            <a:chExt cx="2784" cy="1639"/>
          </a:xfrm>
        </p:grpSpPr>
        <p:pic>
          <p:nvPicPr>
            <p:cNvPr id="16392" name="Picture 14" descr="example2"/>
            <p:cNvPicPr>
              <a:picLocks noChangeAspect="1" noChangeArrowheads="1"/>
            </p:cNvPicPr>
            <p:nvPr/>
          </p:nvPicPr>
          <p:blipFill>
            <a:blip r:embed="rId2"/>
            <a:srcRect l="5063" t="3270" r="3798"/>
            <a:stretch>
              <a:fillRect/>
            </a:stretch>
          </p:blipFill>
          <p:spPr bwMode="auto">
            <a:xfrm>
              <a:off x="768" y="1008"/>
              <a:ext cx="2784" cy="1639"/>
            </a:xfrm>
            <a:prstGeom prst="rect">
              <a:avLst/>
            </a:prstGeom>
            <a:noFill/>
            <a:ln w="9525">
              <a:noFill/>
              <a:miter lim="800000"/>
              <a:headEnd/>
              <a:tailEnd/>
            </a:ln>
          </p:spPr>
        </p:pic>
        <p:sp>
          <p:nvSpPr>
            <p:cNvPr id="16393" name="Text Box 7"/>
            <p:cNvSpPr txBox="1">
              <a:spLocks noChangeArrowheads="1"/>
            </p:cNvSpPr>
            <p:nvPr/>
          </p:nvSpPr>
          <p:spPr bwMode="auto">
            <a:xfrm>
              <a:off x="1104" y="1776"/>
              <a:ext cx="336" cy="288"/>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400" b="1">
                  <a:solidFill>
                    <a:schemeClr val="hlink"/>
                  </a:solidFill>
                </a:rPr>
                <a:t>P</a:t>
              </a:r>
              <a:r>
                <a:rPr lang="en-US" altLang="ja-JP" sz="2400" b="1" baseline="-25000">
                  <a:solidFill>
                    <a:schemeClr val="hlink"/>
                  </a:solidFill>
                </a:rPr>
                <a:t>c</a:t>
              </a:r>
            </a:p>
          </p:txBody>
        </p:sp>
        <p:sp>
          <p:nvSpPr>
            <p:cNvPr id="16394" name="Text Box 8"/>
            <p:cNvSpPr txBox="1">
              <a:spLocks noChangeArrowheads="1"/>
            </p:cNvSpPr>
            <p:nvPr/>
          </p:nvSpPr>
          <p:spPr bwMode="auto">
            <a:xfrm>
              <a:off x="2592" y="2064"/>
              <a:ext cx="432" cy="288"/>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2400" b="1">
                  <a:solidFill>
                    <a:srgbClr val="FF0000"/>
                  </a:solidFill>
                </a:rPr>
                <a:t>P</a:t>
              </a:r>
              <a:r>
                <a:rPr lang="en-US" altLang="ja-JP" sz="2400" b="1" baseline="-25000">
                  <a:solidFill>
                    <a:srgbClr val="FF0000"/>
                  </a:solidFill>
                </a:rPr>
                <a:t>ax</a:t>
              </a:r>
            </a:p>
          </p:txBody>
        </p:sp>
      </p:grpSp>
      <p:pic>
        <p:nvPicPr>
          <p:cNvPr id="16391" name="Picture 13" descr="step2_cvx"/>
          <p:cNvPicPr>
            <a:picLocks noChangeAspect="1" noChangeArrowheads="1"/>
          </p:cNvPicPr>
          <p:nvPr/>
        </p:nvPicPr>
        <p:blipFill>
          <a:blip r:embed="rId3"/>
          <a:srcRect/>
          <a:stretch>
            <a:fillRect/>
          </a:stretch>
        </p:blipFill>
        <p:spPr bwMode="auto">
          <a:xfrm>
            <a:off x="990600" y="3956050"/>
            <a:ext cx="3048000" cy="2901950"/>
          </a:xfrm>
          <a:prstGeom prst="rect">
            <a:avLst/>
          </a:prstGeom>
          <a:noFill/>
          <a:ln w="9525">
            <a:noFill/>
            <a:miter lim="800000"/>
            <a:headEnd/>
            <a:tailEnd/>
          </a:ln>
        </p:spPr>
      </p:pic>
      <p:grpSp>
        <p:nvGrpSpPr>
          <p:cNvPr id="9" name="Group 10"/>
          <p:cNvGrpSpPr>
            <a:grpSpLocks/>
          </p:cNvGrpSpPr>
          <p:nvPr/>
        </p:nvGrpSpPr>
        <p:grpSpPr bwMode="auto">
          <a:xfrm>
            <a:off x="0" y="838200"/>
            <a:ext cx="9144000" cy="136525"/>
            <a:chOff x="0" y="1180"/>
            <a:chExt cx="5760" cy="86"/>
          </a:xfrm>
        </p:grpSpPr>
        <p:sp>
          <p:nvSpPr>
            <p:cNvPr id="10"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4"/>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pic>
        <p:nvPicPr>
          <p:cNvPr id="19458" name="Picture 11" descr="3hryoung"/>
          <p:cNvPicPr>
            <a:picLocks noChangeAspect="1" noChangeArrowheads="1"/>
          </p:cNvPicPr>
          <p:nvPr/>
        </p:nvPicPr>
        <p:blipFill>
          <a:blip r:embed="rId2"/>
          <a:srcRect/>
          <a:stretch>
            <a:fillRect/>
          </a:stretch>
        </p:blipFill>
        <p:spPr bwMode="auto">
          <a:xfrm>
            <a:off x="4572000" y="1600200"/>
            <a:ext cx="4124325" cy="3465513"/>
          </a:xfrm>
          <a:prstGeom prst="rect">
            <a:avLst/>
          </a:prstGeom>
          <a:noFill/>
          <a:ln w="9525">
            <a:noFill/>
            <a:miter lim="800000"/>
            <a:headEnd/>
            <a:tailEnd/>
          </a:ln>
        </p:spPr>
      </p:pic>
      <p:sp>
        <p:nvSpPr>
          <p:cNvPr id="137221" name="AutoShape 5"/>
          <p:cNvSpPr>
            <a:spLocks noGrp="1"/>
          </p:cNvSpPr>
          <p:nvPr>
            <p:ph type="title"/>
          </p:nvPr>
        </p:nvSpPr>
        <p:spPr bwMode="auto">
          <a:xfrm>
            <a:off x="484188" y="92075"/>
            <a:ext cx="8759825" cy="758825"/>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charset="0"/>
                <a:ea typeface="+mj-ea"/>
              </a:rPr>
              <a:t>Creep Strain vs. Clay and</a:t>
            </a:r>
            <a:r>
              <a:rPr lang="en-US" altLang="ja-JP" sz="3200" dirty="0" smtClean="0">
                <a:latin typeface="Arial" charset="0"/>
                <a:ea typeface="+mj-ea"/>
              </a:rPr>
              <a:t> Young’s Modulus</a:t>
            </a:r>
            <a:endParaRPr lang="en-US" altLang="ja-JP" sz="3200" dirty="0">
              <a:latin typeface="Arial" charset="0"/>
              <a:ea typeface="+mj-ea"/>
            </a:endParaRPr>
          </a:p>
        </p:txBody>
      </p:sp>
      <p:sp>
        <p:nvSpPr>
          <p:cNvPr id="19465" name="Rectangle 6"/>
          <p:cNvSpPr>
            <a:spLocks noGrp="1"/>
          </p:cNvSpPr>
          <p:nvPr>
            <p:ph type="body" idx="1"/>
          </p:nvPr>
        </p:nvSpPr>
        <p:spPr>
          <a:xfrm>
            <a:off x="762000" y="5486400"/>
            <a:ext cx="7543800" cy="914400"/>
          </a:xfrm>
        </p:spPr>
        <p:txBody>
          <a:bodyPr/>
          <a:lstStyle/>
          <a:p>
            <a:pPr marL="273050" indent="-273050">
              <a:lnSpc>
                <a:spcPct val="80000"/>
              </a:lnSpc>
              <a:buClr>
                <a:srgbClr val="953735"/>
              </a:buClr>
              <a:buFont typeface="Arial" charset="0"/>
              <a:buChar char="•"/>
            </a:pPr>
            <a:r>
              <a:rPr lang="en-US" altLang="ja-JP" sz="2000" dirty="0">
                <a:latin typeface="Arial"/>
                <a:cs typeface="Arial"/>
              </a:rPr>
              <a:t>Amount of creep (ductility) depends on clay content and sample orientation</a:t>
            </a:r>
          </a:p>
          <a:p>
            <a:pPr marL="273050" indent="-273050">
              <a:lnSpc>
                <a:spcPct val="80000"/>
              </a:lnSpc>
              <a:buClr>
                <a:srgbClr val="953735"/>
              </a:buClr>
              <a:buFont typeface="Arial" charset="0"/>
              <a:buChar char="•"/>
            </a:pPr>
            <a:r>
              <a:rPr lang="en-US" altLang="ja-JP" sz="2000" dirty="0">
                <a:latin typeface="Arial"/>
                <a:cs typeface="Arial"/>
              </a:rPr>
              <a:t>Young’s modulus correlates with creep amount very well</a:t>
            </a:r>
          </a:p>
        </p:txBody>
      </p:sp>
      <p:pic>
        <p:nvPicPr>
          <p:cNvPr id="19466" name="Picture 9" descr="legend_all"/>
          <p:cNvPicPr>
            <a:picLocks noChangeAspect="1" noChangeArrowheads="1"/>
          </p:cNvPicPr>
          <p:nvPr/>
        </p:nvPicPr>
        <p:blipFill>
          <a:blip r:embed="rId3"/>
          <a:srcRect/>
          <a:stretch>
            <a:fillRect/>
          </a:stretch>
        </p:blipFill>
        <p:spPr bwMode="auto">
          <a:xfrm>
            <a:off x="7010400" y="1295400"/>
            <a:ext cx="2000250" cy="2058988"/>
          </a:xfrm>
          <a:prstGeom prst="rect">
            <a:avLst/>
          </a:prstGeom>
          <a:noFill/>
          <a:ln w="9525">
            <a:noFill/>
            <a:miter lim="800000"/>
            <a:headEnd/>
            <a:tailEnd/>
          </a:ln>
        </p:spPr>
      </p:pic>
      <p:pic>
        <p:nvPicPr>
          <p:cNvPr id="19467" name="Picture 10" descr="3hrclay"/>
          <p:cNvPicPr>
            <a:picLocks noChangeAspect="1" noChangeArrowheads="1"/>
          </p:cNvPicPr>
          <p:nvPr/>
        </p:nvPicPr>
        <p:blipFill>
          <a:blip r:embed="rId4"/>
          <a:srcRect/>
          <a:stretch>
            <a:fillRect/>
          </a:stretch>
        </p:blipFill>
        <p:spPr bwMode="auto">
          <a:xfrm>
            <a:off x="211138" y="1600200"/>
            <a:ext cx="4056062" cy="3467100"/>
          </a:xfrm>
          <a:prstGeom prst="rect">
            <a:avLst/>
          </a:prstGeom>
          <a:noFill/>
          <a:ln w="9525">
            <a:noFill/>
            <a:miter lim="800000"/>
            <a:headEnd/>
            <a:tailEnd/>
          </a:ln>
        </p:spPr>
      </p:pic>
      <p:grpSp>
        <p:nvGrpSpPr>
          <p:cNvPr id="8" name="Group 10"/>
          <p:cNvGrpSpPr>
            <a:grpSpLocks/>
          </p:cNvGrpSpPr>
          <p:nvPr/>
        </p:nvGrpSpPr>
        <p:grpSpPr bwMode="auto">
          <a:xfrm>
            <a:off x="0" y="838200"/>
            <a:ext cx="9144000" cy="136525"/>
            <a:chOff x="0" y="1180"/>
            <a:chExt cx="5760" cy="86"/>
          </a:xfrm>
        </p:grpSpPr>
        <p:sp>
          <p:nvSpPr>
            <p:cNvPr id="9"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457200" y="-30162"/>
            <a:ext cx="8229600" cy="1143000"/>
          </a:xfrm>
          <a:effectLst>
            <a:outerShdw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eaLnBrk="1" hangingPunct="1">
              <a:defRPr/>
            </a:pPr>
            <a:r>
              <a:rPr lang="en-US" altLang="ja-JP" sz="3200" dirty="0">
                <a:latin typeface="Arial"/>
                <a:ea typeface="+mj-ea"/>
                <a:cs typeface="Arial"/>
              </a:rPr>
              <a:t>Analysis by </a:t>
            </a:r>
            <a:r>
              <a:rPr lang="en-US" altLang="ja-JP" sz="3200" dirty="0" err="1">
                <a:latin typeface="Arial"/>
                <a:ea typeface="+mj-ea"/>
                <a:cs typeface="Arial"/>
              </a:rPr>
              <a:t>Viscoelasticity</a:t>
            </a:r>
            <a:endParaRPr lang="en-US" altLang="ja-JP" sz="3200" dirty="0">
              <a:latin typeface="Arial"/>
              <a:ea typeface="+mj-ea"/>
              <a:cs typeface="Arial"/>
            </a:endParaRPr>
          </a:p>
        </p:txBody>
      </p:sp>
      <p:sp>
        <p:nvSpPr>
          <p:cNvPr id="20485" name="Rectangle 11"/>
          <p:cNvSpPr>
            <a:spLocks noGrp="1" noChangeArrowheads="1"/>
          </p:cNvSpPr>
          <p:nvPr>
            <p:ph type="body" idx="4294967295"/>
          </p:nvPr>
        </p:nvSpPr>
        <p:spPr>
          <a:xfrm>
            <a:off x="762000" y="1524000"/>
            <a:ext cx="7551738" cy="4648200"/>
          </a:xfrm>
        </p:spPr>
        <p:txBody>
          <a:bodyPr/>
          <a:lstStyle/>
          <a:p>
            <a:pPr marL="533400" indent="-533400" eaLnBrk="1" hangingPunct="1">
              <a:lnSpc>
                <a:spcPct val="90000"/>
              </a:lnSpc>
            </a:pPr>
            <a:r>
              <a:rPr lang="en-US" altLang="ja-JP" sz="2800" dirty="0">
                <a:latin typeface="Arial"/>
                <a:cs typeface="Arial"/>
              </a:rPr>
              <a:t>How can the creep data be utilized to address the variation of stress anisotropy?</a:t>
            </a:r>
          </a:p>
          <a:p>
            <a:pPr marL="533400" indent="-533400" eaLnBrk="1" hangingPunct="1">
              <a:lnSpc>
                <a:spcPct val="90000"/>
              </a:lnSpc>
            </a:pPr>
            <a:endParaRPr lang="en-US" altLang="ja-JP" sz="2800" dirty="0">
              <a:latin typeface="Arial"/>
              <a:cs typeface="Arial"/>
            </a:endParaRPr>
          </a:p>
          <a:p>
            <a:pPr marL="533400" indent="-533400" eaLnBrk="1" hangingPunct="1">
              <a:lnSpc>
                <a:spcPct val="90000"/>
              </a:lnSpc>
            </a:pPr>
            <a:r>
              <a:rPr lang="en-US" altLang="ja-JP" sz="2800" dirty="0" err="1">
                <a:latin typeface="Arial"/>
                <a:cs typeface="Arial"/>
              </a:rPr>
              <a:t>Viscoelasticity</a:t>
            </a:r>
            <a:endParaRPr lang="en-US" altLang="ja-JP" sz="2800" dirty="0">
              <a:latin typeface="Arial"/>
              <a:cs typeface="Arial"/>
            </a:endParaRPr>
          </a:p>
          <a:p>
            <a:pPr marL="952500" lvl="1" indent="-495300" eaLnBrk="1" hangingPunct="1">
              <a:lnSpc>
                <a:spcPct val="90000"/>
              </a:lnSpc>
              <a:buFont typeface="Arial" charset="0"/>
              <a:buAutoNum type="arabicPeriod"/>
            </a:pPr>
            <a:r>
              <a:rPr lang="en-US" altLang="ja-JP" sz="2600" dirty="0">
                <a:latin typeface="Arial"/>
                <a:cs typeface="Arial"/>
              </a:rPr>
              <a:t>Describe the behavior quantitatively to</a:t>
            </a:r>
          </a:p>
          <a:p>
            <a:pPr marL="1790700" lvl="3" indent="-419100" eaLnBrk="1" hangingPunct="1">
              <a:lnSpc>
                <a:spcPct val="90000"/>
              </a:lnSpc>
              <a:buFont typeface="Arial" charset="0"/>
              <a:buNone/>
            </a:pPr>
            <a:r>
              <a:rPr lang="en-US" altLang="ja-JP" sz="2200" dirty="0" err="1">
                <a:latin typeface="Arial"/>
                <a:cs typeface="Arial"/>
                <a:sym typeface="Wingdings" charset="2"/>
              </a:rPr>
              <a:t></a:t>
            </a:r>
            <a:r>
              <a:rPr lang="en-US" altLang="ja-JP" i="1" dirty="0">
                <a:latin typeface="Arial"/>
                <a:cs typeface="Arial"/>
                <a:sym typeface="Wingdings" charset="2"/>
              </a:rPr>
              <a:t> Creep </a:t>
            </a:r>
            <a:r>
              <a:rPr lang="en-US" altLang="ja-JP" i="1" dirty="0">
                <a:latin typeface="Arial"/>
                <a:cs typeface="Arial"/>
              </a:rPr>
              <a:t>Constitutive Relation</a:t>
            </a:r>
          </a:p>
          <a:p>
            <a:pPr marL="952500" lvl="1" indent="-495300" eaLnBrk="1" hangingPunct="1">
              <a:lnSpc>
                <a:spcPct val="90000"/>
              </a:lnSpc>
              <a:buFont typeface="Arial" charset="0"/>
              <a:buAutoNum type="arabicPeriod"/>
            </a:pPr>
            <a:r>
              <a:rPr lang="en-US" altLang="ja-JP" sz="2600" dirty="0">
                <a:latin typeface="Arial"/>
                <a:cs typeface="Arial"/>
              </a:rPr>
              <a:t>Relate the creep behavior to stress relaxation using</a:t>
            </a:r>
          </a:p>
          <a:p>
            <a:pPr marL="1790700" lvl="3" indent="-419100" eaLnBrk="1" hangingPunct="1">
              <a:lnSpc>
                <a:spcPct val="90000"/>
              </a:lnSpc>
              <a:buFont typeface="Arial" charset="0"/>
              <a:buNone/>
            </a:pPr>
            <a:r>
              <a:rPr lang="en-US" altLang="ja-JP" sz="2200" dirty="0" err="1">
                <a:latin typeface="Arial"/>
                <a:cs typeface="Arial"/>
                <a:sym typeface="Wingdings" charset="2"/>
              </a:rPr>
              <a:t></a:t>
            </a:r>
            <a:r>
              <a:rPr lang="en-US" altLang="ja-JP" dirty="0">
                <a:latin typeface="Arial"/>
                <a:cs typeface="Arial"/>
                <a:sym typeface="Wingdings" charset="2"/>
              </a:rPr>
              <a:t> </a:t>
            </a:r>
            <a:r>
              <a:rPr lang="en-US" altLang="ja-JP" i="1" dirty="0">
                <a:latin typeface="Arial"/>
                <a:cs typeface="Arial"/>
                <a:sym typeface="Wingdings" charset="2"/>
              </a:rPr>
              <a:t>Boltzmann Superposition</a:t>
            </a:r>
          </a:p>
          <a:p>
            <a:pPr marL="952500" lvl="1" indent="-495300" eaLnBrk="1" hangingPunct="1">
              <a:lnSpc>
                <a:spcPct val="90000"/>
              </a:lnSpc>
              <a:buFont typeface="Arial" charset="0"/>
              <a:buAutoNum type="arabicPeriod"/>
            </a:pPr>
            <a:r>
              <a:rPr lang="en-US" altLang="ja-JP" sz="2600" dirty="0">
                <a:latin typeface="Arial"/>
                <a:cs typeface="Arial"/>
              </a:rPr>
              <a:t>Investigate the implications of creep over geologic time scales</a:t>
            </a: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5954" name="AutoShape 2"/>
          <p:cNvSpPr>
            <a:spLocks noGrp="1"/>
          </p:cNvSpPr>
          <p:nvPr>
            <p:ph type="title"/>
          </p:nvPr>
        </p:nvSpPr>
        <p:spPr bwMode="auto">
          <a:xfrm>
            <a:off x="192088" y="74613"/>
            <a:ext cx="8759825" cy="708025"/>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a:ea typeface="+mj-ea"/>
                <a:cs typeface="Arial"/>
              </a:rPr>
              <a:t>Longer term creep experiments</a:t>
            </a:r>
          </a:p>
        </p:txBody>
      </p:sp>
      <p:pic>
        <p:nvPicPr>
          <p:cNvPr id="22535" name="Picture 3" descr="Constitutive2_cvx"/>
          <p:cNvPicPr>
            <a:picLocks noChangeAspect="1" noChangeArrowheads="1"/>
          </p:cNvPicPr>
          <p:nvPr/>
        </p:nvPicPr>
        <p:blipFill>
          <a:blip r:embed="rId3"/>
          <a:srcRect/>
          <a:stretch>
            <a:fillRect/>
          </a:stretch>
        </p:blipFill>
        <p:spPr bwMode="auto">
          <a:xfrm>
            <a:off x="323850" y="1412875"/>
            <a:ext cx="4824413" cy="4429125"/>
          </a:xfrm>
          <a:prstGeom prst="rect">
            <a:avLst/>
          </a:prstGeom>
          <a:noFill/>
          <a:ln w="9525">
            <a:noFill/>
            <a:miter lim="800000"/>
            <a:headEnd/>
            <a:tailEnd/>
          </a:ln>
        </p:spPr>
      </p:pic>
      <p:graphicFrame>
        <p:nvGraphicFramePr>
          <p:cNvPr id="22530" name="Object 2"/>
          <p:cNvGraphicFramePr>
            <a:graphicFrameLocks noChangeAspect="1"/>
          </p:cNvGraphicFramePr>
          <p:nvPr/>
        </p:nvGraphicFramePr>
        <p:xfrm>
          <a:off x="6300788" y="2438400"/>
          <a:ext cx="1874837" cy="482600"/>
        </p:xfrm>
        <a:graphic>
          <a:graphicData uri="http://schemas.openxmlformats.org/presentationml/2006/ole">
            <p:oleObj spid="_x0000_s507906" name="数式" r:id="rId4" imgW="952200" imgH="241200" progId="Equation.3">
              <p:embed/>
            </p:oleObj>
          </a:graphicData>
        </a:graphic>
      </p:graphicFrame>
      <p:graphicFrame>
        <p:nvGraphicFramePr>
          <p:cNvPr id="22531" name="Object 3"/>
          <p:cNvGraphicFramePr>
            <a:graphicFrameLocks noChangeAspect="1"/>
          </p:cNvGraphicFramePr>
          <p:nvPr/>
        </p:nvGraphicFramePr>
        <p:xfrm>
          <a:off x="6324600" y="4368800"/>
          <a:ext cx="1371600" cy="508000"/>
        </p:xfrm>
        <a:graphic>
          <a:graphicData uri="http://schemas.openxmlformats.org/presentationml/2006/ole">
            <p:oleObj spid="_x0000_s507907" name="Equation" r:id="rId5" imgW="685800" imgH="254000" progId="Equation.3">
              <p:embed/>
            </p:oleObj>
          </a:graphicData>
        </a:graphic>
      </p:graphicFrame>
      <p:sp>
        <p:nvSpPr>
          <p:cNvPr id="22536" name="Rectangle 9"/>
          <p:cNvSpPr>
            <a:spLocks/>
          </p:cNvSpPr>
          <p:nvPr/>
        </p:nvSpPr>
        <p:spPr bwMode="auto">
          <a:xfrm>
            <a:off x="5562600" y="1295400"/>
            <a:ext cx="3429000" cy="4953000"/>
          </a:xfrm>
          <a:prstGeom prst="rect">
            <a:avLst/>
          </a:prstGeom>
          <a:noFill/>
          <a:ln w="9525">
            <a:noFill/>
            <a:miter lim="800000"/>
            <a:headEnd/>
            <a:tailEnd/>
          </a:ln>
        </p:spPr>
        <p:txBody>
          <a:bodyPr>
            <a:prstTxWarp prst="textNoShape">
              <a:avLst/>
            </a:prstTxWarp>
          </a:bodyPr>
          <a:lstStyle/>
          <a:p>
            <a:pPr marL="273050" indent="-273050" eaLnBrk="0" hangingPunct="0">
              <a:lnSpc>
                <a:spcPct val="80000"/>
              </a:lnSpc>
              <a:spcBef>
                <a:spcPct val="20000"/>
              </a:spcBef>
              <a:buFont typeface="Arial" charset="0"/>
              <a:buChar char="•"/>
            </a:pPr>
            <a:r>
              <a:rPr kumimoji="0" lang="en-US" altLang="ja-JP" sz="2000" dirty="0">
                <a:latin typeface="Arial"/>
                <a:cs typeface="Arial"/>
              </a:rPr>
              <a:t>Most creep observed were only 3 hours long, and suggested logarithm function</a:t>
            </a:r>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Clr>
                <a:schemeClr val="tx1"/>
              </a:buClr>
              <a:buFont typeface="Arial" charset="0"/>
              <a:buChar char="•"/>
            </a:pPr>
            <a:r>
              <a:rPr kumimoji="0" lang="en-US" altLang="ja-JP" sz="2000" dirty="0">
                <a:latin typeface="Arial"/>
                <a:cs typeface="Arial"/>
              </a:rPr>
              <a:t>Long experiments show that it is more closer to a power-law in the long term</a:t>
            </a:r>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Clr>
                <a:srgbClr val="953735"/>
              </a:buClr>
              <a:buFont typeface="Arial" charset="0"/>
              <a:buChar char="•"/>
            </a:pPr>
            <a:endParaRPr kumimoji="0" lang="en-US" altLang="ja-JP" sz="2000" dirty="0"/>
          </a:p>
          <a:p>
            <a:pPr marL="273050" indent="-273050" eaLnBrk="0" hangingPunct="0">
              <a:lnSpc>
                <a:spcPct val="80000"/>
              </a:lnSpc>
              <a:spcBef>
                <a:spcPct val="20000"/>
              </a:spcBef>
              <a:buFont typeface="Arial" charset="0"/>
              <a:buChar char="•"/>
            </a:pPr>
            <a:r>
              <a:rPr kumimoji="0" lang="en-US" altLang="ja-JP" sz="2000" dirty="0">
                <a:latin typeface="Arial"/>
                <a:cs typeface="Arial"/>
              </a:rPr>
              <a:t>Furthermore, the total response (elastic + creep) can be described by a power law</a:t>
            </a: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grpSp>
        <p:nvGrpSpPr>
          <p:cNvPr id="2" name="Group 81"/>
          <p:cNvGrpSpPr>
            <a:grpSpLocks/>
          </p:cNvGrpSpPr>
          <p:nvPr/>
        </p:nvGrpSpPr>
        <p:grpSpPr bwMode="auto">
          <a:xfrm>
            <a:off x="484187" y="730621"/>
            <a:ext cx="8315325" cy="5213350"/>
            <a:chOff x="412750" y="1196975"/>
            <a:chExt cx="8315325" cy="5213350"/>
          </a:xfrm>
        </p:grpSpPr>
        <p:pic>
          <p:nvPicPr>
            <p:cNvPr id="41988" name="Picture 86" descr="north_america_shaleplays2"/>
            <p:cNvPicPr>
              <a:picLocks noChangeAspect="1" noChangeArrowheads="1"/>
            </p:cNvPicPr>
            <p:nvPr/>
          </p:nvPicPr>
          <p:blipFill>
            <a:blip r:embed="rId3">
              <a:lum bright="-6000" contrast="6000"/>
            </a:blip>
            <a:srcRect t="20372" b="21556"/>
            <a:stretch>
              <a:fillRect/>
            </a:stretch>
          </p:blipFill>
          <p:spPr bwMode="auto">
            <a:xfrm>
              <a:off x="1433513" y="1196975"/>
              <a:ext cx="7294562" cy="5213350"/>
            </a:xfrm>
            <a:prstGeom prst="rect">
              <a:avLst/>
            </a:prstGeom>
            <a:noFill/>
            <a:ln w="9525">
              <a:noFill/>
              <a:miter lim="800000"/>
              <a:headEnd/>
              <a:tailEnd/>
            </a:ln>
          </p:spPr>
        </p:pic>
        <p:sp>
          <p:nvSpPr>
            <p:cNvPr id="41989" name="Freeform 7"/>
            <p:cNvSpPr>
              <a:spLocks/>
            </p:cNvSpPr>
            <p:nvPr/>
          </p:nvSpPr>
          <p:spPr bwMode="auto">
            <a:xfrm>
              <a:off x="3506788" y="5311775"/>
              <a:ext cx="223837" cy="222250"/>
            </a:xfrm>
            <a:custGeom>
              <a:avLst/>
              <a:gdLst>
                <a:gd name="T0" fmla="*/ 0 w 141"/>
                <a:gd name="T1" fmla="*/ 2147483647 h 140"/>
                <a:gd name="T2" fmla="*/ 2147483647 w 141"/>
                <a:gd name="T3" fmla="*/ 2147483647 h 140"/>
                <a:gd name="T4" fmla="*/ 2147483647 w 141"/>
                <a:gd name="T5" fmla="*/ 2147483647 h 140"/>
                <a:gd name="T6" fmla="*/ 2147483647 w 141"/>
                <a:gd name="T7" fmla="*/ 2147483647 h 140"/>
                <a:gd name="T8" fmla="*/ 2147483647 w 141"/>
                <a:gd name="T9" fmla="*/ 2147483647 h 140"/>
                <a:gd name="T10" fmla="*/ 2147483647 w 141"/>
                <a:gd name="T11" fmla="*/ 2147483647 h 140"/>
                <a:gd name="T12" fmla="*/ 2147483647 w 141"/>
                <a:gd name="T13" fmla="*/ 2147483647 h 140"/>
                <a:gd name="T14" fmla="*/ 2147483647 w 141"/>
                <a:gd name="T15" fmla="*/ 2147483647 h 140"/>
                <a:gd name="T16" fmla="*/ 2147483647 w 141"/>
                <a:gd name="T17" fmla="*/ 2147483647 h 140"/>
                <a:gd name="T18" fmla="*/ 0 w 141"/>
                <a:gd name="T19" fmla="*/ 2147483647 h 1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1"/>
                <a:gd name="T31" fmla="*/ 0 h 140"/>
                <a:gd name="T32" fmla="*/ 141 w 141"/>
                <a:gd name="T33" fmla="*/ 140 h 1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1" h="140">
                  <a:moveTo>
                    <a:pt x="0" y="53"/>
                  </a:moveTo>
                  <a:cubicBezTo>
                    <a:pt x="0" y="41"/>
                    <a:pt x="0" y="16"/>
                    <a:pt x="12" y="8"/>
                  </a:cubicBezTo>
                  <a:cubicBezTo>
                    <a:pt x="24" y="0"/>
                    <a:pt x="56" y="3"/>
                    <a:pt x="75" y="5"/>
                  </a:cubicBezTo>
                  <a:cubicBezTo>
                    <a:pt x="94" y="7"/>
                    <a:pt x="118" y="10"/>
                    <a:pt x="129" y="20"/>
                  </a:cubicBezTo>
                  <a:cubicBezTo>
                    <a:pt x="140" y="30"/>
                    <a:pt x="141" y="48"/>
                    <a:pt x="141" y="65"/>
                  </a:cubicBezTo>
                  <a:cubicBezTo>
                    <a:pt x="141" y="82"/>
                    <a:pt x="137" y="112"/>
                    <a:pt x="126" y="125"/>
                  </a:cubicBezTo>
                  <a:cubicBezTo>
                    <a:pt x="115" y="138"/>
                    <a:pt x="93" y="140"/>
                    <a:pt x="78" y="140"/>
                  </a:cubicBezTo>
                  <a:cubicBezTo>
                    <a:pt x="63" y="140"/>
                    <a:pt x="44" y="132"/>
                    <a:pt x="33" y="122"/>
                  </a:cubicBezTo>
                  <a:cubicBezTo>
                    <a:pt x="22" y="112"/>
                    <a:pt x="17" y="93"/>
                    <a:pt x="12" y="80"/>
                  </a:cubicBezTo>
                  <a:cubicBezTo>
                    <a:pt x="7" y="67"/>
                    <a:pt x="0" y="65"/>
                    <a:pt x="0" y="53"/>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0" name="Freeform 8"/>
            <p:cNvSpPr>
              <a:spLocks/>
            </p:cNvSpPr>
            <p:nvPr/>
          </p:nvSpPr>
          <p:spPr bwMode="auto">
            <a:xfrm>
              <a:off x="4076700" y="5210175"/>
              <a:ext cx="265113" cy="279400"/>
            </a:xfrm>
            <a:custGeom>
              <a:avLst/>
              <a:gdLst>
                <a:gd name="T0" fmla="*/ 2147483647 w 167"/>
                <a:gd name="T1" fmla="*/ 2147483647 h 176"/>
                <a:gd name="T2" fmla="*/ 2147483647 w 167"/>
                <a:gd name="T3" fmla="*/ 2147483647 h 176"/>
                <a:gd name="T4" fmla="*/ 2147483647 w 167"/>
                <a:gd name="T5" fmla="*/ 2147483647 h 176"/>
                <a:gd name="T6" fmla="*/ 2147483647 w 167"/>
                <a:gd name="T7" fmla="*/ 2147483647 h 176"/>
                <a:gd name="T8" fmla="*/ 2147483647 w 167"/>
                <a:gd name="T9" fmla="*/ 2147483647 h 176"/>
                <a:gd name="T10" fmla="*/ 2147483647 w 167"/>
                <a:gd name="T11" fmla="*/ 2147483647 h 176"/>
                <a:gd name="T12" fmla="*/ 2147483647 w 167"/>
                <a:gd name="T13" fmla="*/ 2147483647 h 176"/>
                <a:gd name="T14" fmla="*/ 2147483647 w 167"/>
                <a:gd name="T15" fmla="*/ 2147483647 h 176"/>
                <a:gd name="T16" fmla="*/ 2147483647 w 167"/>
                <a:gd name="T17" fmla="*/ 2147483647 h 176"/>
                <a:gd name="T18" fmla="*/ 2147483647 w 167"/>
                <a:gd name="T19" fmla="*/ 2147483647 h 176"/>
                <a:gd name="T20" fmla="*/ 2147483647 w 167"/>
                <a:gd name="T21" fmla="*/ 2147483647 h 176"/>
                <a:gd name="T22" fmla="*/ 2147483647 w 167"/>
                <a:gd name="T23" fmla="*/ 2147483647 h 176"/>
                <a:gd name="T24" fmla="*/ 2147483647 w 167"/>
                <a:gd name="T25" fmla="*/ 2147483647 h 1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7"/>
                <a:gd name="T40" fmla="*/ 0 h 176"/>
                <a:gd name="T41" fmla="*/ 167 w 167"/>
                <a:gd name="T42" fmla="*/ 176 h 1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7" h="176">
                  <a:moveTo>
                    <a:pt x="3" y="114"/>
                  </a:moveTo>
                  <a:cubicBezTo>
                    <a:pt x="3" y="99"/>
                    <a:pt x="9" y="79"/>
                    <a:pt x="12" y="66"/>
                  </a:cubicBezTo>
                  <a:cubicBezTo>
                    <a:pt x="15" y="53"/>
                    <a:pt x="17" y="39"/>
                    <a:pt x="24" y="33"/>
                  </a:cubicBezTo>
                  <a:cubicBezTo>
                    <a:pt x="31" y="27"/>
                    <a:pt x="48" y="32"/>
                    <a:pt x="57" y="30"/>
                  </a:cubicBezTo>
                  <a:cubicBezTo>
                    <a:pt x="66" y="28"/>
                    <a:pt x="71" y="23"/>
                    <a:pt x="81" y="18"/>
                  </a:cubicBezTo>
                  <a:cubicBezTo>
                    <a:pt x="91" y="13"/>
                    <a:pt x="104" y="0"/>
                    <a:pt x="117" y="2"/>
                  </a:cubicBezTo>
                  <a:cubicBezTo>
                    <a:pt x="130" y="4"/>
                    <a:pt x="151" y="20"/>
                    <a:pt x="159" y="33"/>
                  </a:cubicBezTo>
                  <a:cubicBezTo>
                    <a:pt x="167" y="46"/>
                    <a:pt x="166" y="64"/>
                    <a:pt x="165" y="80"/>
                  </a:cubicBezTo>
                  <a:cubicBezTo>
                    <a:pt x="164" y="96"/>
                    <a:pt x="159" y="117"/>
                    <a:pt x="150" y="132"/>
                  </a:cubicBezTo>
                  <a:cubicBezTo>
                    <a:pt x="141" y="147"/>
                    <a:pt x="123" y="161"/>
                    <a:pt x="108" y="168"/>
                  </a:cubicBezTo>
                  <a:cubicBezTo>
                    <a:pt x="93" y="175"/>
                    <a:pt x="73" y="176"/>
                    <a:pt x="57" y="174"/>
                  </a:cubicBezTo>
                  <a:cubicBezTo>
                    <a:pt x="41" y="172"/>
                    <a:pt x="18" y="166"/>
                    <a:pt x="9" y="156"/>
                  </a:cubicBezTo>
                  <a:cubicBezTo>
                    <a:pt x="0" y="146"/>
                    <a:pt x="3" y="129"/>
                    <a:pt x="3" y="11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1" name="Freeform 9"/>
            <p:cNvSpPr>
              <a:spLocks/>
            </p:cNvSpPr>
            <p:nvPr/>
          </p:nvSpPr>
          <p:spPr bwMode="auto">
            <a:xfrm>
              <a:off x="4505325" y="5256213"/>
              <a:ext cx="373063" cy="338137"/>
            </a:xfrm>
            <a:custGeom>
              <a:avLst/>
              <a:gdLst>
                <a:gd name="T0" fmla="*/ 2147483647 w 235"/>
                <a:gd name="T1" fmla="*/ 2147483647 h 213"/>
                <a:gd name="T2" fmla="*/ 2147483647 w 235"/>
                <a:gd name="T3" fmla="*/ 2147483647 h 213"/>
                <a:gd name="T4" fmla="*/ 2147483647 w 235"/>
                <a:gd name="T5" fmla="*/ 2147483647 h 213"/>
                <a:gd name="T6" fmla="*/ 2147483647 w 235"/>
                <a:gd name="T7" fmla="*/ 2147483647 h 213"/>
                <a:gd name="T8" fmla="*/ 2147483647 w 235"/>
                <a:gd name="T9" fmla="*/ 2147483647 h 213"/>
                <a:gd name="T10" fmla="*/ 2147483647 w 235"/>
                <a:gd name="T11" fmla="*/ 2147483647 h 213"/>
                <a:gd name="T12" fmla="*/ 2147483647 w 235"/>
                <a:gd name="T13" fmla="*/ 2147483647 h 213"/>
                <a:gd name="T14" fmla="*/ 2147483647 w 235"/>
                <a:gd name="T15" fmla="*/ 2147483647 h 213"/>
                <a:gd name="T16" fmla="*/ 2147483647 w 235"/>
                <a:gd name="T17" fmla="*/ 2147483647 h 213"/>
                <a:gd name="T18" fmla="*/ 2147483647 w 235"/>
                <a:gd name="T19" fmla="*/ 2147483647 h 213"/>
                <a:gd name="T20" fmla="*/ 2147483647 w 235"/>
                <a:gd name="T21" fmla="*/ 2147483647 h 213"/>
                <a:gd name="T22" fmla="*/ 2147483647 w 235"/>
                <a:gd name="T23" fmla="*/ 2147483647 h 2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5"/>
                <a:gd name="T37" fmla="*/ 0 h 213"/>
                <a:gd name="T38" fmla="*/ 235 w 235"/>
                <a:gd name="T39" fmla="*/ 213 h 2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5" h="213">
                  <a:moveTo>
                    <a:pt x="52" y="167"/>
                  </a:moveTo>
                  <a:cubicBezTo>
                    <a:pt x="40" y="155"/>
                    <a:pt x="24" y="143"/>
                    <a:pt x="16" y="128"/>
                  </a:cubicBezTo>
                  <a:cubicBezTo>
                    <a:pt x="8" y="113"/>
                    <a:pt x="0" y="93"/>
                    <a:pt x="1" y="77"/>
                  </a:cubicBezTo>
                  <a:cubicBezTo>
                    <a:pt x="2" y="61"/>
                    <a:pt x="13" y="41"/>
                    <a:pt x="22" y="29"/>
                  </a:cubicBezTo>
                  <a:cubicBezTo>
                    <a:pt x="31" y="17"/>
                    <a:pt x="40" y="4"/>
                    <a:pt x="58" y="2"/>
                  </a:cubicBezTo>
                  <a:cubicBezTo>
                    <a:pt x="76" y="0"/>
                    <a:pt x="107" y="4"/>
                    <a:pt x="130" y="14"/>
                  </a:cubicBezTo>
                  <a:cubicBezTo>
                    <a:pt x="153" y="24"/>
                    <a:pt x="181" y="48"/>
                    <a:pt x="198" y="65"/>
                  </a:cubicBezTo>
                  <a:cubicBezTo>
                    <a:pt x="215" y="82"/>
                    <a:pt x="227" y="96"/>
                    <a:pt x="231" y="115"/>
                  </a:cubicBezTo>
                  <a:cubicBezTo>
                    <a:pt x="235" y="134"/>
                    <a:pt x="233" y="162"/>
                    <a:pt x="225" y="178"/>
                  </a:cubicBezTo>
                  <a:cubicBezTo>
                    <a:pt x="217" y="194"/>
                    <a:pt x="204" y="205"/>
                    <a:pt x="181" y="209"/>
                  </a:cubicBezTo>
                  <a:cubicBezTo>
                    <a:pt x="158" y="213"/>
                    <a:pt x="109" y="207"/>
                    <a:pt x="88" y="200"/>
                  </a:cubicBezTo>
                  <a:cubicBezTo>
                    <a:pt x="67" y="193"/>
                    <a:pt x="64" y="179"/>
                    <a:pt x="52" y="16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2" name="Freeform 10"/>
            <p:cNvSpPr>
              <a:spLocks/>
            </p:cNvSpPr>
            <p:nvPr/>
          </p:nvSpPr>
          <p:spPr bwMode="auto">
            <a:xfrm>
              <a:off x="5200650" y="5170488"/>
              <a:ext cx="303213" cy="231775"/>
            </a:xfrm>
            <a:custGeom>
              <a:avLst/>
              <a:gdLst>
                <a:gd name="T0" fmla="*/ 2147483647 w 191"/>
                <a:gd name="T1" fmla="*/ 2147483647 h 146"/>
                <a:gd name="T2" fmla="*/ 2147483647 w 191"/>
                <a:gd name="T3" fmla="*/ 2147483647 h 146"/>
                <a:gd name="T4" fmla="*/ 2147483647 w 191"/>
                <a:gd name="T5" fmla="*/ 2147483647 h 146"/>
                <a:gd name="T6" fmla="*/ 2147483647 w 191"/>
                <a:gd name="T7" fmla="*/ 2147483647 h 146"/>
                <a:gd name="T8" fmla="*/ 2147483647 w 191"/>
                <a:gd name="T9" fmla="*/ 2147483647 h 146"/>
                <a:gd name="T10" fmla="*/ 2147483647 w 191"/>
                <a:gd name="T11" fmla="*/ 0 h 146"/>
                <a:gd name="T12" fmla="*/ 2147483647 w 191"/>
                <a:gd name="T13" fmla="*/ 2147483647 h 146"/>
                <a:gd name="T14" fmla="*/ 2147483647 w 191"/>
                <a:gd name="T15" fmla="*/ 2147483647 h 146"/>
                <a:gd name="T16" fmla="*/ 2147483647 w 191"/>
                <a:gd name="T17" fmla="*/ 2147483647 h 146"/>
                <a:gd name="T18" fmla="*/ 2147483647 w 191"/>
                <a:gd name="T19" fmla="*/ 2147483647 h 146"/>
                <a:gd name="T20" fmla="*/ 2147483647 w 191"/>
                <a:gd name="T21" fmla="*/ 2147483647 h 146"/>
                <a:gd name="T22" fmla="*/ 2147483647 w 191"/>
                <a:gd name="T23" fmla="*/ 2147483647 h 146"/>
                <a:gd name="T24" fmla="*/ 2147483647 w 191"/>
                <a:gd name="T25" fmla="*/ 2147483647 h 146"/>
                <a:gd name="T26" fmla="*/ 2147483647 w 191"/>
                <a:gd name="T27" fmla="*/ 2147483647 h 146"/>
                <a:gd name="T28" fmla="*/ 2147483647 w 191"/>
                <a:gd name="T29" fmla="*/ 2147483647 h 1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1"/>
                <a:gd name="T46" fmla="*/ 0 h 146"/>
                <a:gd name="T47" fmla="*/ 191 w 191"/>
                <a:gd name="T48" fmla="*/ 146 h 1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1" h="146">
                  <a:moveTo>
                    <a:pt x="13" y="108"/>
                  </a:moveTo>
                  <a:cubicBezTo>
                    <a:pt x="6" y="95"/>
                    <a:pt x="0" y="83"/>
                    <a:pt x="1" y="72"/>
                  </a:cubicBezTo>
                  <a:cubicBezTo>
                    <a:pt x="2" y="61"/>
                    <a:pt x="12" y="47"/>
                    <a:pt x="19" y="42"/>
                  </a:cubicBezTo>
                  <a:cubicBezTo>
                    <a:pt x="26" y="37"/>
                    <a:pt x="29" y="44"/>
                    <a:pt x="46" y="39"/>
                  </a:cubicBezTo>
                  <a:cubicBezTo>
                    <a:pt x="63" y="34"/>
                    <a:pt x="105" y="15"/>
                    <a:pt x="121" y="9"/>
                  </a:cubicBezTo>
                  <a:cubicBezTo>
                    <a:pt x="137" y="3"/>
                    <a:pt x="138" y="0"/>
                    <a:pt x="145" y="0"/>
                  </a:cubicBezTo>
                  <a:cubicBezTo>
                    <a:pt x="152" y="0"/>
                    <a:pt x="159" y="7"/>
                    <a:pt x="166" y="11"/>
                  </a:cubicBezTo>
                  <a:cubicBezTo>
                    <a:pt x="173" y="15"/>
                    <a:pt x="184" y="17"/>
                    <a:pt x="187" y="27"/>
                  </a:cubicBezTo>
                  <a:cubicBezTo>
                    <a:pt x="190" y="37"/>
                    <a:pt x="185" y="60"/>
                    <a:pt x="184" y="72"/>
                  </a:cubicBezTo>
                  <a:cubicBezTo>
                    <a:pt x="183" y="84"/>
                    <a:pt x="183" y="93"/>
                    <a:pt x="183" y="102"/>
                  </a:cubicBezTo>
                  <a:cubicBezTo>
                    <a:pt x="183" y="111"/>
                    <a:pt x="191" y="122"/>
                    <a:pt x="183" y="128"/>
                  </a:cubicBezTo>
                  <a:cubicBezTo>
                    <a:pt x="175" y="134"/>
                    <a:pt x="154" y="134"/>
                    <a:pt x="136" y="137"/>
                  </a:cubicBezTo>
                  <a:cubicBezTo>
                    <a:pt x="118" y="140"/>
                    <a:pt x="90" y="146"/>
                    <a:pt x="72" y="144"/>
                  </a:cubicBezTo>
                  <a:cubicBezTo>
                    <a:pt x="54" y="142"/>
                    <a:pt x="35" y="132"/>
                    <a:pt x="25" y="126"/>
                  </a:cubicBezTo>
                  <a:cubicBezTo>
                    <a:pt x="15" y="120"/>
                    <a:pt x="13" y="108"/>
                    <a:pt x="13" y="108"/>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3" name="Freeform 11"/>
            <p:cNvSpPr>
              <a:spLocks/>
            </p:cNvSpPr>
            <p:nvPr/>
          </p:nvSpPr>
          <p:spPr bwMode="auto">
            <a:xfrm>
              <a:off x="3778250" y="4932363"/>
              <a:ext cx="119063" cy="179387"/>
            </a:xfrm>
            <a:custGeom>
              <a:avLst/>
              <a:gdLst>
                <a:gd name="T0" fmla="*/ 2147483647 w 75"/>
                <a:gd name="T1" fmla="*/ 2147483647 h 113"/>
                <a:gd name="T2" fmla="*/ 2147483647 w 75"/>
                <a:gd name="T3" fmla="*/ 2147483647 h 113"/>
                <a:gd name="T4" fmla="*/ 2147483647 w 75"/>
                <a:gd name="T5" fmla="*/ 2147483647 h 113"/>
                <a:gd name="T6" fmla="*/ 2147483647 w 75"/>
                <a:gd name="T7" fmla="*/ 2147483647 h 113"/>
                <a:gd name="T8" fmla="*/ 2147483647 w 75"/>
                <a:gd name="T9" fmla="*/ 2147483647 h 113"/>
                <a:gd name="T10" fmla="*/ 2147483647 w 75"/>
                <a:gd name="T11" fmla="*/ 2147483647 h 113"/>
                <a:gd name="T12" fmla="*/ 2147483647 w 75"/>
                <a:gd name="T13" fmla="*/ 2147483647 h 113"/>
                <a:gd name="T14" fmla="*/ 2147483647 w 75"/>
                <a:gd name="T15" fmla="*/ 2147483647 h 113"/>
                <a:gd name="T16" fmla="*/ 2147483647 w 75"/>
                <a:gd name="T17" fmla="*/ 2147483647 h 11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
                <a:gd name="T28" fmla="*/ 0 h 113"/>
                <a:gd name="T29" fmla="*/ 75 w 75"/>
                <a:gd name="T30" fmla="*/ 113 h 11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 h="113">
                  <a:moveTo>
                    <a:pt x="3" y="72"/>
                  </a:moveTo>
                  <a:cubicBezTo>
                    <a:pt x="1" y="62"/>
                    <a:pt x="0" y="47"/>
                    <a:pt x="2" y="36"/>
                  </a:cubicBezTo>
                  <a:cubicBezTo>
                    <a:pt x="4" y="25"/>
                    <a:pt x="7" y="8"/>
                    <a:pt x="14" y="4"/>
                  </a:cubicBezTo>
                  <a:cubicBezTo>
                    <a:pt x="21" y="0"/>
                    <a:pt x="36" y="5"/>
                    <a:pt x="45" y="9"/>
                  </a:cubicBezTo>
                  <a:cubicBezTo>
                    <a:pt x="54" y="13"/>
                    <a:pt x="64" y="19"/>
                    <a:pt x="68" y="30"/>
                  </a:cubicBezTo>
                  <a:cubicBezTo>
                    <a:pt x="72" y="41"/>
                    <a:pt x="75" y="60"/>
                    <a:pt x="72" y="73"/>
                  </a:cubicBezTo>
                  <a:cubicBezTo>
                    <a:pt x="69" y="86"/>
                    <a:pt x="59" y="105"/>
                    <a:pt x="50" y="109"/>
                  </a:cubicBezTo>
                  <a:cubicBezTo>
                    <a:pt x="41" y="113"/>
                    <a:pt x="22" y="103"/>
                    <a:pt x="14" y="97"/>
                  </a:cubicBezTo>
                  <a:cubicBezTo>
                    <a:pt x="6" y="91"/>
                    <a:pt x="5" y="82"/>
                    <a:pt x="3" y="72"/>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1994" name="Freeform 12"/>
            <p:cNvSpPr>
              <a:spLocks/>
            </p:cNvSpPr>
            <p:nvPr/>
          </p:nvSpPr>
          <p:spPr bwMode="auto">
            <a:xfrm>
              <a:off x="4176713" y="4965700"/>
              <a:ext cx="255587" cy="179388"/>
            </a:xfrm>
            <a:custGeom>
              <a:avLst/>
              <a:gdLst>
                <a:gd name="T0" fmla="*/ 2147483647 w 161"/>
                <a:gd name="T1" fmla="*/ 2147483647 h 113"/>
                <a:gd name="T2" fmla="*/ 2147483647 w 161"/>
                <a:gd name="T3" fmla="*/ 2147483647 h 113"/>
                <a:gd name="T4" fmla="*/ 2147483647 w 161"/>
                <a:gd name="T5" fmla="*/ 2147483647 h 113"/>
                <a:gd name="T6" fmla="*/ 2147483647 w 161"/>
                <a:gd name="T7" fmla="*/ 2147483647 h 113"/>
                <a:gd name="T8" fmla="*/ 2147483647 w 161"/>
                <a:gd name="T9" fmla="*/ 2147483647 h 113"/>
                <a:gd name="T10" fmla="*/ 2147483647 w 161"/>
                <a:gd name="T11" fmla="*/ 2147483647 h 113"/>
                <a:gd name="T12" fmla="*/ 2147483647 w 161"/>
                <a:gd name="T13" fmla="*/ 2147483647 h 113"/>
                <a:gd name="T14" fmla="*/ 2147483647 w 161"/>
                <a:gd name="T15" fmla="*/ 2147483647 h 113"/>
                <a:gd name="T16" fmla="*/ 2147483647 w 161"/>
                <a:gd name="T17" fmla="*/ 2147483647 h 113"/>
                <a:gd name="T18" fmla="*/ 2147483647 w 161"/>
                <a:gd name="T19" fmla="*/ 2147483647 h 113"/>
                <a:gd name="T20" fmla="*/ 2147483647 w 161"/>
                <a:gd name="T21" fmla="*/ 2147483647 h 113"/>
                <a:gd name="T22" fmla="*/ 2147483647 w 161"/>
                <a:gd name="T23" fmla="*/ 2147483647 h 1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1"/>
                <a:gd name="T37" fmla="*/ 0 h 113"/>
                <a:gd name="T38" fmla="*/ 161 w 161"/>
                <a:gd name="T39" fmla="*/ 113 h 1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1" h="113">
                  <a:moveTo>
                    <a:pt x="24" y="72"/>
                  </a:moveTo>
                  <a:cubicBezTo>
                    <a:pt x="16" y="65"/>
                    <a:pt x="9" y="58"/>
                    <a:pt x="5" y="49"/>
                  </a:cubicBezTo>
                  <a:cubicBezTo>
                    <a:pt x="1" y="40"/>
                    <a:pt x="0" y="27"/>
                    <a:pt x="2" y="19"/>
                  </a:cubicBezTo>
                  <a:cubicBezTo>
                    <a:pt x="4" y="11"/>
                    <a:pt x="10" y="0"/>
                    <a:pt x="17" y="1"/>
                  </a:cubicBezTo>
                  <a:cubicBezTo>
                    <a:pt x="24" y="2"/>
                    <a:pt x="34" y="17"/>
                    <a:pt x="45" y="25"/>
                  </a:cubicBezTo>
                  <a:cubicBezTo>
                    <a:pt x="56" y="33"/>
                    <a:pt x="66" y="41"/>
                    <a:pt x="81" y="48"/>
                  </a:cubicBezTo>
                  <a:cubicBezTo>
                    <a:pt x="96" y="55"/>
                    <a:pt x="125" y="61"/>
                    <a:pt x="138" y="67"/>
                  </a:cubicBezTo>
                  <a:cubicBezTo>
                    <a:pt x="151" y="73"/>
                    <a:pt x="161" y="80"/>
                    <a:pt x="161" y="87"/>
                  </a:cubicBezTo>
                  <a:cubicBezTo>
                    <a:pt x="161" y="94"/>
                    <a:pt x="152" y="109"/>
                    <a:pt x="140" y="111"/>
                  </a:cubicBezTo>
                  <a:cubicBezTo>
                    <a:pt x="128" y="113"/>
                    <a:pt x="101" y="105"/>
                    <a:pt x="87" y="102"/>
                  </a:cubicBezTo>
                  <a:cubicBezTo>
                    <a:pt x="73" y="99"/>
                    <a:pt x="64" y="95"/>
                    <a:pt x="53" y="90"/>
                  </a:cubicBezTo>
                  <a:cubicBezTo>
                    <a:pt x="42" y="85"/>
                    <a:pt x="32" y="79"/>
                    <a:pt x="24" y="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5" name="Freeform 13"/>
            <p:cNvSpPr>
              <a:spLocks/>
            </p:cNvSpPr>
            <p:nvPr/>
          </p:nvSpPr>
          <p:spPr bwMode="auto">
            <a:xfrm>
              <a:off x="4471988" y="4910138"/>
              <a:ext cx="371475" cy="206375"/>
            </a:xfrm>
            <a:custGeom>
              <a:avLst/>
              <a:gdLst>
                <a:gd name="T0" fmla="*/ 2147483647 w 234"/>
                <a:gd name="T1" fmla="*/ 2147483647 h 130"/>
                <a:gd name="T2" fmla="*/ 2147483647 w 234"/>
                <a:gd name="T3" fmla="*/ 2147483647 h 130"/>
                <a:gd name="T4" fmla="*/ 2147483647 w 234"/>
                <a:gd name="T5" fmla="*/ 2147483647 h 130"/>
                <a:gd name="T6" fmla="*/ 2147483647 w 234"/>
                <a:gd name="T7" fmla="*/ 2147483647 h 130"/>
                <a:gd name="T8" fmla="*/ 2147483647 w 234"/>
                <a:gd name="T9" fmla="*/ 2147483647 h 130"/>
                <a:gd name="T10" fmla="*/ 2147483647 w 234"/>
                <a:gd name="T11" fmla="*/ 2147483647 h 130"/>
                <a:gd name="T12" fmla="*/ 2147483647 w 234"/>
                <a:gd name="T13" fmla="*/ 2147483647 h 130"/>
                <a:gd name="T14" fmla="*/ 2147483647 w 234"/>
                <a:gd name="T15" fmla="*/ 2147483647 h 130"/>
                <a:gd name="T16" fmla="*/ 2147483647 w 234"/>
                <a:gd name="T17" fmla="*/ 2147483647 h 130"/>
                <a:gd name="T18" fmla="*/ 2147483647 w 234"/>
                <a:gd name="T19" fmla="*/ 2147483647 h 130"/>
                <a:gd name="T20" fmla="*/ 2147483647 w 234"/>
                <a:gd name="T21" fmla="*/ 2147483647 h 130"/>
                <a:gd name="T22" fmla="*/ 2147483647 w 234"/>
                <a:gd name="T23" fmla="*/ 2147483647 h 130"/>
                <a:gd name="T24" fmla="*/ 2147483647 w 234"/>
                <a:gd name="T25" fmla="*/ 2147483647 h 130"/>
                <a:gd name="T26" fmla="*/ 2147483647 w 234"/>
                <a:gd name="T27" fmla="*/ 2147483647 h 1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4"/>
                <a:gd name="T43" fmla="*/ 0 h 130"/>
                <a:gd name="T44" fmla="*/ 234 w 234"/>
                <a:gd name="T45" fmla="*/ 130 h 1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4" h="130">
                  <a:moveTo>
                    <a:pt x="11" y="87"/>
                  </a:moveTo>
                  <a:cubicBezTo>
                    <a:pt x="18" y="77"/>
                    <a:pt x="32" y="60"/>
                    <a:pt x="41" y="48"/>
                  </a:cubicBezTo>
                  <a:cubicBezTo>
                    <a:pt x="50" y="36"/>
                    <a:pt x="53" y="26"/>
                    <a:pt x="64" y="18"/>
                  </a:cubicBezTo>
                  <a:cubicBezTo>
                    <a:pt x="75" y="10"/>
                    <a:pt x="89" y="4"/>
                    <a:pt x="107" y="2"/>
                  </a:cubicBezTo>
                  <a:cubicBezTo>
                    <a:pt x="125" y="0"/>
                    <a:pt x="155" y="3"/>
                    <a:pt x="172" y="5"/>
                  </a:cubicBezTo>
                  <a:cubicBezTo>
                    <a:pt x="189" y="7"/>
                    <a:pt x="199" y="7"/>
                    <a:pt x="209" y="15"/>
                  </a:cubicBezTo>
                  <a:cubicBezTo>
                    <a:pt x="219" y="23"/>
                    <a:pt x="232" y="42"/>
                    <a:pt x="233" y="54"/>
                  </a:cubicBezTo>
                  <a:cubicBezTo>
                    <a:pt x="234" y="66"/>
                    <a:pt x="228" y="80"/>
                    <a:pt x="214" y="86"/>
                  </a:cubicBezTo>
                  <a:cubicBezTo>
                    <a:pt x="200" y="92"/>
                    <a:pt x="170" y="87"/>
                    <a:pt x="151" y="87"/>
                  </a:cubicBezTo>
                  <a:cubicBezTo>
                    <a:pt x="132" y="87"/>
                    <a:pt x="112" y="81"/>
                    <a:pt x="97" y="84"/>
                  </a:cubicBezTo>
                  <a:cubicBezTo>
                    <a:pt x="82" y="87"/>
                    <a:pt x="71" y="99"/>
                    <a:pt x="58" y="107"/>
                  </a:cubicBezTo>
                  <a:cubicBezTo>
                    <a:pt x="45" y="115"/>
                    <a:pt x="26" y="128"/>
                    <a:pt x="17" y="129"/>
                  </a:cubicBezTo>
                  <a:cubicBezTo>
                    <a:pt x="8" y="130"/>
                    <a:pt x="2" y="119"/>
                    <a:pt x="1" y="111"/>
                  </a:cubicBezTo>
                  <a:cubicBezTo>
                    <a:pt x="0" y="103"/>
                    <a:pt x="4" y="97"/>
                    <a:pt x="11" y="8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6" name="Freeform 14"/>
            <p:cNvSpPr>
              <a:spLocks/>
            </p:cNvSpPr>
            <p:nvPr/>
          </p:nvSpPr>
          <p:spPr bwMode="auto">
            <a:xfrm>
              <a:off x="3935413" y="5659438"/>
              <a:ext cx="441325" cy="442912"/>
            </a:xfrm>
            <a:custGeom>
              <a:avLst/>
              <a:gdLst>
                <a:gd name="T0" fmla="*/ 2147483647 w 269"/>
                <a:gd name="T1" fmla="*/ 2147483647 h 261"/>
                <a:gd name="T2" fmla="*/ 2147483647 w 269"/>
                <a:gd name="T3" fmla="*/ 2147483647 h 261"/>
                <a:gd name="T4" fmla="*/ 2147483647 w 269"/>
                <a:gd name="T5" fmla="*/ 2147483647 h 261"/>
                <a:gd name="T6" fmla="*/ 2147483647 w 269"/>
                <a:gd name="T7" fmla="*/ 2147483647 h 261"/>
                <a:gd name="T8" fmla="*/ 2147483647 w 269"/>
                <a:gd name="T9" fmla="*/ 2147483647 h 261"/>
                <a:gd name="T10" fmla="*/ 2147483647 w 269"/>
                <a:gd name="T11" fmla="*/ 2147483647 h 261"/>
                <a:gd name="T12" fmla="*/ 2147483647 w 269"/>
                <a:gd name="T13" fmla="*/ 2147483647 h 261"/>
                <a:gd name="T14" fmla="*/ 2147483647 w 269"/>
                <a:gd name="T15" fmla="*/ 2147483647 h 261"/>
                <a:gd name="T16" fmla="*/ 2147483647 w 269"/>
                <a:gd name="T17" fmla="*/ 2147483647 h 261"/>
                <a:gd name="T18" fmla="*/ 2147483647 w 269"/>
                <a:gd name="T19" fmla="*/ 2147483647 h 261"/>
                <a:gd name="T20" fmla="*/ 2147483647 w 269"/>
                <a:gd name="T21" fmla="*/ 2147483647 h 261"/>
                <a:gd name="T22" fmla="*/ 2147483647 w 269"/>
                <a:gd name="T23" fmla="*/ 2147483647 h 261"/>
                <a:gd name="T24" fmla="*/ 2147483647 w 269"/>
                <a:gd name="T25" fmla="*/ 2147483647 h 26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9"/>
                <a:gd name="T40" fmla="*/ 0 h 261"/>
                <a:gd name="T41" fmla="*/ 269 w 269"/>
                <a:gd name="T42" fmla="*/ 261 h 26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9" h="261">
                  <a:moveTo>
                    <a:pt x="1" y="123"/>
                  </a:moveTo>
                  <a:cubicBezTo>
                    <a:pt x="1" y="118"/>
                    <a:pt x="0" y="113"/>
                    <a:pt x="15" y="105"/>
                  </a:cubicBezTo>
                  <a:cubicBezTo>
                    <a:pt x="30" y="97"/>
                    <a:pt x="63" y="83"/>
                    <a:pt x="89" y="74"/>
                  </a:cubicBezTo>
                  <a:cubicBezTo>
                    <a:pt x="115" y="65"/>
                    <a:pt x="143" y="60"/>
                    <a:pt x="171" y="50"/>
                  </a:cubicBezTo>
                  <a:cubicBezTo>
                    <a:pt x="199" y="40"/>
                    <a:pt x="243" y="0"/>
                    <a:pt x="256" y="15"/>
                  </a:cubicBezTo>
                  <a:cubicBezTo>
                    <a:pt x="269" y="30"/>
                    <a:pt x="197" y="75"/>
                    <a:pt x="175" y="98"/>
                  </a:cubicBezTo>
                  <a:cubicBezTo>
                    <a:pt x="153" y="121"/>
                    <a:pt x="136" y="136"/>
                    <a:pt x="121" y="156"/>
                  </a:cubicBezTo>
                  <a:cubicBezTo>
                    <a:pt x="106" y="176"/>
                    <a:pt x="94" y="199"/>
                    <a:pt x="85" y="216"/>
                  </a:cubicBezTo>
                  <a:cubicBezTo>
                    <a:pt x="76" y="233"/>
                    <a:pt x="77" y="261"/>
                    <a:pt x="69" y="258"/>
                  </a:cubicBezTo>
                  <a:cubicBezTo>
                    <a:pt x="61" y="255"/>
                    <a:pt x="43" y="210"/>
                    <a:pt x="36" y="195"/>
                  </a:cubicBezTo>
                  <a:cubicBezTo>
                    <a:pt x="29" y="180"/>
                    <a:pt x="31" y="175"/>
                    <a:pt x="27" y="166"/>
                  </a:cubicBezTo>
                  <a:cubicBezTo>
                    <a:pt x="23" y="157"/>
                    <a:pt x="16" y="150"/>
                    <a:pt x="12" y="143"/>
                  </a:cubicBezTo>
                  <a:cubicBezTo>
                    <a:pt x="8" y="136"/>
                    <a:pt x="3" y="127"/>
                    <a:pt x="1" y="123"/>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1997" name="Freeform 15"/>
            <p:cNvSpPr>
              <a:spLocks/>
            </p:cNvSpPr>
            <p:nvPr/>
          </p:nvSpPr>
          <p:spPr bwMode="auto">
            <a:xfrm>
              <a:off x="3151188" y="4564063"/>
              <a:ext cx="157162" cy="260350"/>
            </a:xfrm>
            <a:custGeom>
              <a:avLst/>
              <a:gdLst>
                <a:gd name="T0" fmla="*/ 2147483647 w 99"/>
                <a:gd name="T1" fmla="*/ 2147483647 h 164"/>
                <a:gd name="T2" fmla="*/ 2147483647 w 99"/>
                <a:gd name="T3" fmla="*/ 2147483647 h 164"/>
                <a:gd name="T4" fmla="*/ 2147483647 w 99"/>
                <a:gd name="T5" fmla="*/ 2147483647 h 164"/>
                <a:gd name="T6" fmla="*/ 2147483647 w 99"/>
                <a:gd name="T7" fmla="*/ 2147483647 h 164"/>
                <a:gd name="T8" fmla="*/ 2147483647 w 99"/>
                <a:gd name="T9" fmla="*/ 2147483647 h 164"/>
                <a:gd name="T10" fmla="*/ 2147483647 w 99"/>
                <a:gd name="T11" fmla="*/ 2147483647 h 164"/>
                <a:gd name="T12" fmla="*/ 2147483647 w 99"/>
                <a:gd name="T13" fmla="*/ 2147483647 h 164"/>
                <a:gd name="T14" fmla="*/ 2147483647 w 99"/>
                <a:gd name="T15" fmla="*/ 2147483647 h 164"/>
                <a:gd name="T16" fmla="*/ 2147483647 w 99"/>
                <a:gd name="T17" fmla="*/ 2147483647 h 1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9"/>
                <a:gd name="T28" fmla="*/ 0 h 164"/>
                <a:gd name="T29" fmla="*/ 99 w 99"/>
                <a:gd name="T30" fmla="*/ 164 h 1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9" h="164">
                  <a:moveTo>
                    <a:pt x="35" y="127"/>
                  </a:moveTo>
                  <a:cubicBezTo>
                    <a:pt x="27" y="112"/>
                    <a:pt x="12" y="88"/>
                    <a:pt x="7" y="70"/>
                  </a:cubicBezTo>
                  <a:cubicBezTo>
                    <a:pt x="2" y="52"/>
                    <a:pt x="0" y="31"/>
                    <a:pt x="7" y="20"/>
                  </a:cubicBezTo>
                  <a:cubicBezTo>
                    <a:pt x="14" y="9"/>
                    <a:pt x="36" y="2"/>
                    <a:pt x="50" y="1"/>
                  </a:cubicBezTo>
                  <a:cubicBezTo>
                    <a:pt x="64" y="0"/>
                    <a:pt x="85" y="2"/>
                    <a:pt x="92" y="16"/>
                  </a:cubicBezTo>
                  <a:cubicBezTo>
                    <a:pt x="99" y="30"/>
                    <a:pt x="96" y="66"/>
                    <a:pt x="94" y="88"/>
                  </a:cubicBezTo>
                  <a:cubicBezTo>
                    <a:pt x="92" y="110"/>
                    <a:pt x="88" y="136"/>
                    <a:pt x="82" y="148"/>
                  </a:cubicBezTo>
                  <a:cubicBezTo>
                    <a:pt x="76" y="160"/>
                    <a:pt x="63" y="164"/>
                    <a:pt x="55" y="160"/>
                  </a:cubicBezTo>
                  <a:cubicBezTo>
                    <a:pt x="47" y="156"/>
                    <a:pt x="43" y="142"/>
                    <a:pt x="35" y="127"/>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1998" name="Freeform 16"/>
            <p:cNvSpPr>
              <a:spLocks/>
            </p:cNvSpPr>
            <p:nvPr/>
          </p:nvSpPr>
          <p:spPr bwMode="auto">
            <a:xfrm>
              <a:off x="3117850" y="4303713"/>
              <a:ext cx="258763" cy="260350"/>
            </a:xfrm>
            <a:custGeom>
              <a:avLst/>
              <a:gdLst>
                <a:gd name="T0" fmla="*/ 2147483647 w 163"/>
                <a:gd name="T1" fmla="*/ 2147483647 h 164"/>
                <a:gd name="T2" fmla="*/ 2147483647 w 163"/>
                <a:gd name="T3" fmla="*/ 2147483647 h 164"/>
                <a:gd name="T4" fmla="*/ 2147483647 w 163"/>
                <a:gd name="T5" fmla="*/ 2147483647 h 164"/>
                <a:gd name="T6" fmla="*/ 2147483647 w 163"/>
                <a:gd name="T7" fmla="*/ 2147483647 h 164"/>
                <a:gd name="T8" fmla="*/ 2147483647 w 163"/>
                <a:gd name="T9" fmla="*/ 2147483647 h 164"/>
                <a:gd name="T10" fmla="*/ 2147483647 w 163"/>
                <a:gd name="T11" fmla="*/ 2147483647 h 164"/>
                <a:gd name="T12" fmla="*/ 2147483647 w 163"/>
                <a:gd name="T13" fmla="*/ 2147483647 h 164"/>
                <a:gd name="T14" fmla="*/ 2147483647 w 163"/>
                <a:gd name="T15" fmla="*/ 2147483647 h 164"/>
                <a:gd name="T16" fmla="*/ 2147483647 w 163"/>
                <a:gd name="T17" fmla="*/ 2147483647 h 164"/>
                <a:gd name="T18" fmla="*/ 2147483647 w 163"/>
                <a:gd name="T19" fmla="*/ 2147483647 h 164"/>
                <a:gd name="T20" fmla="*/ 2147483647 w 163"/>
                <a:gd name="T21" fmla="*/ 2147483647 h 1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3"/>
                <a:gd name="T34" fmla="*/ 0 h 164"/>
                <a:gd name="T35" fmla="*/ 163 w 163"/>
                <a:gd name="T36" fmla="*/ 164 h 16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3" h="164">
                  <a:moveTo>
                    <a:pt x="41" y="66"/>
                  </a:moveTo>
                  <a:cubicBezTo>
                    <a:pt x="31" y="58"/>
                    <a:pt x="12" y="47"/>
                    <a:pt x="7" y="36"/>
                  </a:cubicBezTo>
                  <a:cubicBezTo>
                    <a:pt x="2" y="25"/>
                    <a:pt x="0" y="6"/>
                    <a:pt x="10" y="3"/>
                  </a:cubicBezTo>
                  <a:cubicBezTo>
                    <a:pt x="20" y="0"/>
                    <a:pt x="45" y="5"/>
                    <a:pt x="67" y="18"/>
                  </a:cubicBezTo>
                  <a:cubicBezTo>
                    <a:pt x="89" y="31"/>
                    <a:pt x="129" y="61"/>
                    <a:pt x="145" y="78"/>
                  </a:cubicBezTo>
                  <a:cubicBezTo>
                    <a:pt x="161" y="95"/>
                    <a:pt x="163" y="106"/>
                    <a:pt x="163" y="120"/>
                  </a:cubicBezTo>
                  <a:cubicBezTo>
                    <a:pt x="163" y="134"/>
                    <a:pt x="154" y="156"/>
                    <a:pt x="143" y="160"/>
                  </a:cubicBezTo>
                  <a:cubicBezTo>
                    <a:pt x="132" y="164"/>
                    <a:pt x="105" y="152"/>
                    <a:pt x="95" y="144"/>
                  </a:cubicBezTo>
                  <a:cubicBezTo>
                    <a:pt x="85" y="136"/>
                    <a:pt x="90" y="122"/>
                    <a:pt x="85" y="112"/>
                  </a:cubicBezTo>
                  <a:cubicBezTo>
                    <a:pt x="80" y="102"/>
                    <a:pt x="71" y="90"/>
                    <a:pt x="64" y="82"/>
                  </a:cubicBezTo>
                  <a:cubicBezTo>
                    <a:pt x="57" y="74"/>
                    <a:pt x="51" y="74"/>
                    <a:pt x="41" y="66"/>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1999" name="Freeform 17"/>
            <p:cNvSpPr>
              <a:spLocks/>
            </p:cNvSpPr>
            <p:nvPr/>
          </p:nvSpPr>
          <p:spPr bwMode="auto">
            <a:xfrm>
              <a:off x="3035300" y="4065588"/>
              <a:ext cx="485775" cy="274637"/>
            </a:xfrm>
            <a:custGeom>
              <a:avLst/>
              <a:gdLst>
                <a:gd name="T0" fmla="*/ 2147483647 w 306"/>
                <a:gd name="T1" fmla="*/ 2147483647 h 173"/>
                <a:gd name="T2" fmla="*/ 2147483647 w 306"/>
                <a:gd name="T3" fmla="*/ 2147483647 h 173"/>
                <a:gd name="T4" fmla="*/ 2147483647 w 306"/>
                <a:gd name="T5" fmla="*/ 2147483647 h 173"/>
                <a:gd name="T6" fmla="*/ 2147483647 w 306"/>
                <a:gd name="T7" fmla="*/ 2147483647 h 173"/>
                <a:gd name="T8" fmla="*/ 2147483647 w 306"/>
                <a:gd name="T9" fmla="*/ 2147483647 h 173"/>
                <a:gd name="T10" fmla="*/ 2147483647 w 306"/>
                <a:gd name="T11" fmla="*/ 2147483647 h 173"/>
                <a:gd name="T12" fmla="*/ 2147483647 w 306"/>
                <a:gd name="T13" fmla="*/ 2147483647 h 173"/>
                <a:gd name="T14" fmla="*/ 2147483647 w 306"/>
                <a:gd name="T15" fmla="*/ 2147483647 h 173"/>
                <a:gd name="T16" fmla="*/ 2147483647 w 306"/>
                <a:gd name="T17" fmla="*/ 2147483647 h 173"/>
                <a:gd name="T18" fmla="*/ 2147483647 w 306"/>
                <a:gd name="T19" fmla="*/ 2147483647 h 173"/>
                <a:gd name="T20" fmla="*/ 2147483647 w 306"/>
                <a:gd name="T21" fmla="*/ 2147483647 h 173"/>
                <a:gd name="T22" fmla="*/ 2147483647 w 306"/>
                <a:gd name="T23" fmla="*/ 2147483647 h 173"/>
                <a:gd name="T24" fmla="*/ 2147483647 w 306"/>
                <a:gd name="T25" fmla="*/ 2147483647 h 173"/>
                <a:gd name="T26" fmla="*/ 2147483647 w 306"/>
                <a:gd name="T27" fmla="*/ 2147483647 h 173"/>
                <a:gd name="T28" fmla="*/ 2147483647 w 306"/>
                <a:gd name="T29" fmla="*/ 2147483647 h 173"/>
                <a:gd name="T30" fmla="*/ 2147483647 w 306"/>
                <a:gd name="T31" fmla="*/ 2147483647 h 173"/>
                <a:gd name="T32" fmla="*/ 2147483647 w 306"/>
                <a:gd name="T33" fmla="*/ 2147483647 h 17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6"/>
                <a:gd name="T52" fmla="*/ 0 h 173"/>
                <a:gd name="T53" fmla="*/ 306 w 306"/>
                <a:gd name="T54" fmla="*/ 173 h 17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6" h="173">
                  <a:moveTo>
                    <a:pt x="62" y="93"/>
                  </a:moveTo>
                  <a:cubicBezTo>
                    <a:pt x="45" y="90"/>
                    <a:pt x="21" y="89"/>
                    <a:pt x="12" y="85"/>
                  </a:cubicBezTo>
                  <a:cubicBezTo>
                    <a:pt x="3" y="81"/>
                    <a:pt x="0" y="76"/>
                    <a:pt x="5" y="70"/>
                  </a:cubicBezTo>
                  <a:cubicBezTo>
                    <a:pt x="10" y="64"/>
                    <a:pt x="35" y="57"/>
                    <a:pt x="41" y="49"/>
                  </a:cubicBezTo>
                  <a:cubicBezTo>
                    <a:pt x="47" y="41"/>
                    <a:pt x="43" y="32"/>
                    <a:pt x="44" y="24"/>
                  </a:cubicBezTo>
                  <a:cubicBezTo>
                    <a:pt x="45" y="16"/>
                    <a:pt x="39" y="2"/>
                    <a:pt x="48" y="1"/>
                  </a:cubicBezTo>
                  <a:cubicBezTo>
                    <a:pt x="57" y="0"/>
                    <a:pt x="73" y="13"/>
                    <a:pt x="96" y="18"/>
                  </a:cubicBezTo>
                  <a:cubicBezTo>
                    <a:pt x="119" y="23"/>
                    <a:pt x="162" y="28"/>
                    <a:pt x="188" y="33"/>
                  </a:cubicBezTo>
                  <a:cubicBezTo>
                    <a:pt x="214" y="38"/>
                    <a:pt x="243" y="42"/>
                    <a:pt x="254" y="49"/>
                  </a:cubicBezTo>
                  <a:cubicBezTo>
                    <a:pt x="265" y="56"/>
                    <a:pt x="256" y="65"/>
                    <a:pt x="257" y="75"/>
                  </a:cubicBezTo>
                  <a:cubicBezTo>
                    <a:pt x="258" y="85"/>
                    <a:pt x="252" y="101"/>
                    <a:pt x="258" y="112"/>
                  </a:cubicBezTo>
                  <a:cubicBezTo>
                    <a:pt x="264" y="123"/>
                    <a:pt x="288" y="132"/>
                    <a:pt x="294" y="141"/>
                  </a:cubicBezTo>
                  <a:cubicBezTo>
                    <a:pt x="300" y="150"/>
                    <a:pt x="306" y="160"/>
                    <a:pt x="293" y="165"/>
                  </a:cubicBezTo>
                  <a:cubicBezTo>
                    <a:pt x="280" y="170"/>
                    <a:pt x="240" y="173"/>
                    <a:pt x="215" y="169"/>
                  </a:cubicBezTo>
                  <a:cubicBezTo>
                    <a:pt x="190" y="165"/>
                    <a:pt x="158" y="151"/>
                    <a:pt x="141" y="141"/>
                  </a:cubicBezTo>
                  <a:cubicBezTo>
                    <a:pt x="124" y="131"/>
                    <a:pt x="124" y="116"/>
                    <a:pt x="111" y="108"/>
                  </a:cubicBezTo>
                  <a:cubicBezTo>
                    <a:pt x="98" y="100"/>
                    <a:pt x="72" y="96"/>
                    <a:pt x="62" y="93"/>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0" name="Freeform 18"/>
            <p:cNvSpPr>
              <a:spLocks/>
            </p:cNvSpPr>
            <p:nvPr/>
          </p:nvSpPr>
          <p:spPr bwMode="auto">
            <a:xfrm>
              <a:off x="3698875" y="4110038"/>
              <a:ext cx="220663" cy="593725"/>
            </a:xfrm>
            <a:custGeom>
              <a:avLst/>
              <a:gdLst>
                <a:gd name="T0" fmla="*/ 2147483647 w 139"/>
                <a:gd name="T1" fmla="*/ 2147483647 h 374"/>
                <a:gd name="T2" fmla="*/ 2147483647 w 139"/>
                <a:gd name="T3" fmla="*/ 2147483647 h 374"/>
                <a:gd name="T4" fmla="*/ 2147483647 w 139"/>
                <a:gd name="T5" fmla="*/ 2147483647 h 374"/>
                <a:gd name="T6" fmla="*/ 2147483647 w 139"/>
                <a:gd name="T7" fmla="*/ 2147483647 h 374"/>
                <a:gd name="T8" fmla="*/ 2147483647 w 139"/>
                <a:gd name="T9" fmla="*/ 2147483647 h 374"/>
                <a:gd name="T10" fmla="*/ 2147483647 w 139"/>
                <a:gd name="T11" fmla="*/ 2147483647 h 374"/>
                <a:gd name="T12" fmla="*/ 2147483647 w 139"/>
                <a:gd name="T13" fmla="*/ 2147483647 h 374"/>
                <a:gd name="T14" fmla="*/ 2147483647 w 139"/>
                <a:gd name="T15" fmla="*/ 2147483647 h 374"/>
                <a:gd name="T16" fmla="*/ 2147483647 w 139"/>
                <a:gd name="T17" fmla="*/ 2147483647 h 374"/>
                <a:gd name="T18" fmla="*/ 2147483647 w 139"/>
                <a:gd name="T19" fmla="*/ 2147483647 h 374"/>
                <a:gd name="T20" fmla="*/ 2147483647 w 139"/>
                <a:gd name="T21" fmla="*/ 2147483647 h 374"/>
                <a:gd name="T22" fmla="*/ 2147483647 w 139"/>
                <a:gd name="T23" fmla="*/ 2147483647 h 374"/>
                <a:gd name="T24" fmla="*/ 2147483647 w 139"/>
                <a:gd name="T25" fmla="*/ 2147483647 h 37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9"/>
                <a:gd name="T40" fmla="*/ 0 h 374"/>
                <a:gd name="T41" fmla="*/ 139 w 139"/>
                <a:gd name="T42" fmla="*/ 374 h 37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9" h="374">
                  <a:moveTo>
                    <a:pt x="25" y="168"/>
                  </a:moveTo>
                  <a:cubicBezTo>
                    <a:pt x="26" y="141"/>
                    <a:pt x="22" y="116"/>
                    <a:pt x="19" y="90"/>
                  </a:cubicBezTo>
                  <a:cubicBezTo>
                    <a:pt x="16" y="64"/>
                    <a:pt x="8" y="24"/>
                    <a:pt x="10" y="12"/>
                  </a:cubicBezTo>
                  <a:cubicBezTo>
                    <a:pt x="12" y="0"/>
                    <a:pt x="25" y="3"/>
                    <a:pt x="34" y="15"/>
                  </a:cubicBezTo>
                  <a:cubicBezTo>
                    <a:pt x="43" y="27"/>
                    <a:pt x="52" y="64"/>
                    <a:pt x="64" y="87"/>
                  </a:cubicBezTo>
                  <a:cubicBezTo>
                    <a:pt x="76" y="110"/>
                    <a:pt x="97" y="137"/>
                    <a:pt x="109" y="156"/>
                  </a:cubicBezTo>
                  <a:cubicBezTo>
                    <a:pt x="121" y="175"/>
                    <a:pt x="133" y="177"/>
                    <a:pt x="136" y="204"/>
                  </a:cubicBezTo>
                  <a:cubicBezTo>
                    <a:pt x="139" y="231"/>
                    <a:pt x="132" y="294"/>
                    <a:pt x="127" y="321"/>
                  </a:cubicBezTo>
                  <a:cubicBezTo>
                    <a:pt x="122" y="348"/>
                    <a:pt x="112" y="360"/>
                    <a:pt x="103" y="366"/>
                  </a:cubicBezTo>
                  <a:cubicBezTo>
                    <a:pt x="94" y="372"/>
                    <a:pt x="79" y="374"/>
                    <a:pt x="73" y="360"/>
                  </a:cubicBezTo>
                  <a:cubicBezTo>
                    <a:pt x="67" y="346"/>
                    <a:pt x="75" y="303"/>
                    <a:pt x="64" y="282"/>
                  </a:cubicBezTo>
                  <a:cubicBezTo>
                    <a:pt x="53" y="261"/>
                    <a:pt x="14" y="250"/>
                    <a:pt x="7" y="231"/>
                  </a:cubicBezTo>
                  <a:cubicBezTo>
                    <a:pt x="0" y="212"/>
                    <a:pt x="21" y="181"/>
                    <a:pt x="25" y="168"/>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01" name="Freeform 20"/>
            <p:cNvSpPr>
              <a:spLocks/>
            </p:cNvSpPr>
            <p:nvPr/>
          </p:nvSpPr>
          <p:spPr bwMode="auto">
            <a:xfrm>
              <a:off x="5351463" y="3762375"/>
              <a:ext cx="400050" cy="534988"/>
            </a:xfrm>
            <a:custGeom>
              <a:avLst/>
              <a:gdLst>
                <a:gd name="T0" fmla="*/ 2147483647 w 252"/>
                <a:gd name="T1" fmla="*/ 2147483647 h 337"/>
                <a:gd name="T2" fmla="*/ 2147483647 w 252"/>
                <a:gd name="T3" fmla="*/ 2147483647 h 337"/>
                <a:gd name="T4" fmla="*/ 2147483647 w 252"/>
                <a:gd name="T5" fmla="*/ 2147483647 h 337"/>
                <a:gd name="T6" fmla="*/ 2147483647 w 252"/>
                <a:gd name="T7" fmla="*/ 2147483647 h 337"/>
                <a:gd name="T8" fmla="*/ 2147483647 w 252"/>
                <a:gd name="T9" fmla="*/ 2147483647 h 337"/>
                <a:gd name="T10" fmla="*/ 2147483647 w 252"/>
                <a:gd name="T11" fmla="*/ 2147483647 h 337"/>
                <a:gd name="T12" fmla="*/ 2147483647 w 252"/>
                <a:gd name="T13" fmla="*/ 2147483647 h 337"/>
                <a:gd name="T14" fmla="*/ 2147483647 w 252"/>
                <a:gd name="T15" fmla="*/ 2147483647 h 337"/>
                <a:gd name="T16" fmla="*/ 2147483647 w 252"/>
                <a:gd name="T17" fmla="*/ 2147483647 h 337"/>
                <a:gd name="T18" fmla="*/ 2147483647 w 252"/>
                <a:gd name="T19" fmla="*/ 2147483647 h 337"/>
                <a:gd name="T20" fmla="*/ 2147483647 w 252"/>
                <a:gd name="T21" fmla="*/ 2147483647 h 337"/>
                <a:gd name="T22" fmla="*/ 2147483647 w 252"/>
                <a:gd name="T23" fmla="*/ 2147483647 h 337"/>
                <a:gd name="T24" fmla="*/ 2147483647 w 252"/>
                <a:gd name="T25" fmla="*/ 2147483647 h 337"/>
                <a:gd name="T26" fmla="*/ 2147483647 w 252"/>
                <a:gd name="T27" fmla="*/ 2147483647 h 337"/>
                <a:gd name="T28" fmla="*/ 2147483647 w 252"/>
                <a:gd name="T29" fmla="*/ 2147483647 h 337"/>
                <a:gd name="T30" fmla="*/ 2147483647 w 252"/>
                <a:gd name="T31" fmla="*/ 2147483647 h 337"/>
                <a:gd name="T32" fmla="*/ 2147483647 w 252"/>
                <a:gd name="T33" fmla="*/ 2147483647 h 337"/>
                <a:gd name="T34" fmla="*/ 2147483647 w 252"/>
                <a:gd name="T35" fmla="*/ 2147483647 h 337"/>
                <a:gd name="T36" fmla="*/ 2147483647 w 252"/>
                <a:gd name="T37" fmla="*/ 2147483647 h 337"/>
                <a:gd name="T38" fmla="*/ 2147483647 w 252"/>
                <a:gd name="T39" fmla="*/ 2147483647 h 337"/>
                <a:gd name="T40" fmla="*/ 2147483647 w 252"/>
                <a:gd name="T41" fmla="*/ 2147483647 h 337"/>
                <a:gd name="T42" fmla="*/ 2147483647 w 252"/>
                <a:gd name="T43" fmla="*/ 2147483647 h 337"/>
                <a:gd name="T44" fmla="*/ 2147483647 w 252"/>
                <a:gd name="T45" fmla="*/ 2147483647 h 337"/>
                <a:gd name="T46" fmla="*/ 2147483647 w 252"/>
                <a:gd name="T47" fmla="*/ 2147483647 h 337"/>
                <a:gd name="T48" fmla="*/ 2147483647 w 252"/>
                <a:gd name="T49" fmla="*/ 2147483647 h 337"/>
                <a:gd name="T50" fmla="*/ 2147483647 w 252"/>
                <a:gd name="T51" fmla="*/ 2147483647 h 337"/>
                <a:gd name="T52" fmla="*/ 2147483647 w 252"/>
                <a:gd name="T53" fmla="*/ 2147483647 h 337"/>
                <a:gd name="T54" fmla="*/ 2147483647 w 252"/>
                <a:gd name="T55" fmla="*/ 2147483647 h 337"/>
                <a:gd name="T56" fmla="*/ 2147483647 w 252"/>
                <a:gd name="T57" fmla="*/ 2147483647 h 337"/>
                <a:gd name="T58" fmla="*/ 2147483647 w 252"/>
                <a:gd name="T59" fmla="*/ 2147483647 h 337"/>
                <a:gd name="T60" fmla="*/ 2147483647 w 252"/>
                <a:gd name="T61" fmla="*/ 2147483647 h 337"/>
                <a:gd name="T62" fmla="*/ 2147483647 w 252"/>
                <a:gd name="T63" fmla="*/ 2147483647 h 337"/>
                <a:gd name="T64" fmla="*/ 2147483647 w 252"/>
                <a:gd name="T65" fmla="*/ 2147483647 h 337"/>
                <a:gd name="T66" fmla="*/ 2147483647 w 252"/>
                <a:gd name="T67" fmla="*/ 2147483647 h 337"/>
                <a:gd name="T68" fmla="*/ 2147483647 w 252"/>
                <a:gd name="T69" fmla="*/ 2147483647 h 337"/>
                <a:gd name="T70" fmla="*/ 2147483647 w 252"/>
                <a:gd name="T71" fmla="*/ 2147483647 h 337"/>
                <a:gd name="T72" fmla="*/ 2147483647 w 252"/>
                <a:gd name="T73" fmla="*/ 2147483647 h 337"/>
                <a:gd name="T74" fmla="*/ 2147483647 w 252"/>
                <a:gd name="T75" fmla="*/ 2147483647 h 337"/>
                <a:gd name="T76" fmla="*/ 2147483647 w 252"/>
                <a:gd name="T77" fmla="*/ 2147483647 h 33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2"/>
                <a:gd name="T118" fmla="*/ 0 h 337"/>
                <a:gd name="T119" fmla="*/ 252 w 252"/>
                <a:gd name="T120" fmla="*/ 337 h 337"/>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2" h="337">
                  <a:moveTo>
                    <a:pt x="7" y="324"/>
                  </a:moveTo>
                  <a:cubicBezTo>
                    <a:pt x="13" y="314"/>
                    <a:pt x="37" y="293"/>
                    <a:pt x="43" y="272"/>
                  </a:cubicBezTo>
                  <a:cubicBezTo>
                    <a:pt x="49" y="251"/>
                    <a:pt x="45" y="216"/>
                    <a:pt x="44" y="198"/>
                  </a:cubicBezTo>
                  <a:cubicBezTo>
                    <a:pt x="43" y="180"/>
                    <a:pt x="35" y="177"/>
                    <a:pt x="35" y="164"/>
                  </a:cubicBezTo>
                  <a:cubicBezTo>
                    <a:pt x="35" y="151"/>
                    <a:pt x="39" y="132"/>
                    <a:pt x="41" y="122"/>
                  </a:cubicBezTo>
                  <a:cubicBezTo>
                    <a:pt x="43" y="112"/>
                    <a:pt x="45" y="109"/>
                    <a:pt x="46" y="102"/>
                  </a:cubicBezTo>
                  <a:cubicBezTo>
                    <a:pt x="47" y="95"/>
                    <a:pt x="44" y="88"/>
                    <a:pt x="46" y="81"/>
                  </a:cubicBezTo>
                  <a:cubicBezTo>
                    <a:pt x="48" y="74"/>
                    <a:pt x="54" y="64"/>
                    <a:pt x="59" y="60"/>
                  </a:cubicBezTo>
                  <a:cubicBezTo>
                    <a:pt x="64" y="56"/>
                    <a:pt x="71" y="51"/>
                    <a:pt x="74" y="54"/>
                  </a:cubicBezTo>
                  <a:cubicBezTo>
                    <a:pt x="77" y="57"/>
                    <a:pt x="73" y="72"/>
                    <a:pt x="74" y="78"/>
                  </a:cubicBezTo>
                  <a:cubicBezTo>
                    <a:pt x="75" y="84"/>
                    <a:pt x="80" y="91"/>
                    <a:pt x="82" y="89"/>
                  </a:cubicBezTo>
                  <a:cubicBezTo>
                    <a:pt x="84" y="87"/>
                    <a:pt x="88" y="72"/>
                    <a:pt x="88" y="65"/>
                  </a:cubicBezTo>
                  <a:cubicBezTo>
                    <a:pt x="88" y="58"/>
                    <a:pt x="83" y="51"/>
                    <a:pt x="83" y="45"/>
                  </a:cubicBezTo>
                  <a:cubicBezTo>
                    <a:pt x="83" y="39"/>
                    <a:pt x="83" y="30"/>
                    <a:pt x="88" y="27"/>
                  </a:cubicBezTo>
                  <a:cubicBezTo>
                    <a:pt x="93" y="24"/>
                    <a:pt x="110" y="26"/>
                    <a:pt x="113" y="24"/>
                  </a:cubicBezTo>
                  <a:cubicBezTo>
                    <a:pt x="116" y="22"/>
                    <a:pt x="109" y="15"/>
                    <a:pt x="107" y="12"/>
                  </a:cubicBezTo>
                  <a:cubicBezTo>
                    <a:pt x="105" y="9"/>
                    <a:pt x="100" y="5"/>
                    <a:pt x="103" y="3"/>
                  </a:cubicBezTo>
                  <a:cubicBezTo>
                    <a:pt x="106" y="1"/>
                    <a:pt x="117" y="0"/>
                    <a:pt x="128" y="2"/>
                  </a:cubicBezTo>
                  <a:cubicBezTo>
                    <a:pt x="139" y="4"/>
                    <a:pt x="159" y="13"/>
                    <a:pt x="170" y="18"/>
                  </a:cubicBezTo>
                  <a:cubicBezTo>
                    <a:pt x="181" y="23"/>
                    <a:pt x="192" y="29"/>
                    <a:pt x="196" y="35"/>
                  </a:cubicBezTo>
                  <a:cubicBezTo>
                    <a:pt x="200" y="41"/>
                    <a:pt x="192" y="47"/>
                    <a:pt x="194" y="56"/>
                  </a:cubicBezTo>
                  <a:cubicBezTo>
                    <a:pt x="196" y="65"/>
                    <a:pt x="206" y="79"/>
                    <a:pt x="206" y="89"/>
                  </a:cubicBezTo>
                  <a:cubicBezTo>
                    <a:pt x="206" y="99"/>
                    <a:pt x="195" y="108"/>
                    <a:pt x="191" y="114"/>
                  </a:cubicBezTo>
                  <a:cubicBezTo>
                    <a:pt x="187" y="120"/>
                    <a:pt x="187" y="120"/>
                    <a:pt x="184" y="125"/>
                  </a:cubicBezTo>
                  <a:cubicBezTo>
                    <a:pt x="181" y="130"/>
                    <a:pt x="176" y="142"/>
                    <a:pt x="175" y="147"/>
                  </a:cubicBezTo>
                  <a:cubicBezTo>
                    <a:pt x="174" y="152"/>
                    <a:pt x="175" y="155"/>
                    <a:pt x="179" y="156"/>
                  </a:cubicBezTo>
                  <a:cubicBezTo>
                    <a:pt x="183" y="157"/>
                    <a:pt x="192" y="159"/>
                    <a:pt x="197" y="155"/>
                  </a:cubicBezTo>
                  <a:cubicBezTo>
                    <a:pt x="202" y="151"/>
                    <a:pt x="201" y="136"/>
                    <a:pt x="208" y="131"/>
                  </a:cubicBezTo>
                  <a:cubicBezTo>
                    <a:pt x="215" y="126"/>
                    <a:pt x="231" y="118"/>
                    <a:pt x="238" y="126"/>
                  </a:cubicBezTo>
                  <a:cubicBezTo>
                    <a:pt x="245" y="134"/>
                    <a:pt x="250" y="164"/>
                    <a:pt x="251" y="177"/>
                  </a:cubicBezTo>
                  <a:cubicBezTo>
                    <a:pt x="252" y="190"/>
                    <a:pt x="248" y="192"/>
                    <a:pt x="244" y="204"/>
                  </a:cubicBezTo>
                  <a:cubicBezTo>
                    <a:pt x="240" y="216"/>
                    <a:pt x="233" y="237"/>
                    <a:pt x="226" y="248"/>
                  </a:cubicBezTo>
                  <a:cubicBezTo>
                    <a:pt x="219" y="259"/>
                    <a:pt x="214" y="267"/>
                    <a:pt x="202" y="273"/>
                  </a:cubicBezTo>
                  <a:cubicBezTo>
                    <a:pt x="190" y="279"/>
                    <a:pt x="167" y="284"/>
                    <a:pt x="152" y="287"/>
                  </a:cubicBezTo>
                  <a:cubicBezTo>
                    <a:pt x="137" y="290"/>
                    <a:pt x="126" y="287"/>
                    <a:pt x="113" y="293"/>
                  </a:cubicBezTo>
                  <a:cubicBezTo>
                    <a:pt x="100" y="299"/>
                    <a:pt x="88" y="319"/>
                    <a:pt x="74" y="326"/>
                  </a:cubicBezTo>
                  <a:cubicBezTo>
                    <a:pt x="60" y="333"/>
                    <a:pt x="40" y="335"/>
                    <a:pt x="29" y="336"/>
                  </a:cubicBezTo>
                  <a:cubicBezTo>
                    <a:pt x="18" y="337"/>
                    <a:pt x="12" y="336"/>
                    <a:pt x="7" y="335"/>
                  </a:cubicBezTo>
                  <a:cubicBezTo>
                    <a:pt x="2" y="334"/>
                    <a:pt x="0" y="334"/>
                    <a:pt x="7" y="32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2" name="Freeform 21"/>
            <p:cNvSpPr>
              <a:spLocks/>
            </p:cNvSpPr>
            <p:nvPr/>
          </p:nvSpPr>
          <p:spPr bwMode="auto">
            <a:xfrm>
              <a:off x="5805488" y="3983038"/>
              <a:ext cx="111125" cy="136525"/>
            </a:xfrm>
            <a:custGeom>
              <a:avLst/>
              <a:gdLst>
                <a:gd name="T0" fmla="*/ 2147483647 w 70"/>
                <a:gd name="T1" fmla="*/ 2147483647 h 86"/>
                <a:gd name="T2" fmla="*/ 2147483647 w 70"/>
                <a:gd name="T3" fmla="*/ 2147483647 h 86"/>
                <a:gd name="T4" fmla="*/ 2147483647 w 70"/>
                <a:gd name="T5" fmla="*/ 2147483647 h 86"/>
                <a:gd name="T6" fmla="*/ 2147483647 w 70"/>
                <a:gd name="T7" fmla="*/ 2147483647 h 86"/>
                <a:gd name="T8" fmla="*/ 2147483647 w 70"/>
                <a:gd name="T9" fmla="*/ 2147483647 h 86"/>
                <a:gd name="T10" fmla="*/ 2147483647 w 70"/>
                <a:gd name="T11" fmla="*/ 2147483647 h 86"/>
                <a:gd name="T12" fmla="*/ 2147483647 w 70"/>
                <a:gd name="T13" fmla="*/ 2147483647 h 86"/>
                <a:gd name="T14" fmla="*/ 2147483647 w 70"/>
                <a:gd name="T15" fmla="*/ 2147483647 h 86"/>
                <a:gd name="T16" fmla="*/ 2147483647 w 70"/>
                <a:gd name="T17" fmla="*/ 2147483647 h 86"/>
                <a:gd name="T18" fmla="*/ 2147483647 w 70"/>
                <a:gd name="T19" fmla="*/ 2147483647 h 86"/>
                <a:gd name="T20" fmla="*/ 2147483647 w 70"/>
                <a:gd name="T21" fmla="*/ 2147483647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
                <a:gd name="T34" fmla="*/ 0 h 86"/>
                <a:gd name="T35" fmla="*/ 70 w 70"/>
                <a:gd name="T36" fmla="*/ 86 h 8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 h="86">
                  <a:moveTo>
                    <a:pt x="46" y="85"/>
                  </a:moveTo>
                  <a:cubicBezTo>
                    <a:pt x="38" y="84"/>
                    <a:pt x="20" y="77"/>
                    <a:pt x="13" y="73"/>
                  </a:cubicBezTo>
                  <a:cubicBezTo>
                    <a:pt x="6" y="69"/>
                    <a:pt x="2" y="65"/>
                    <a:pt x="1" y="59"/>
                  </a:cubicBezTo>
                  <a:cubicBezTo>
                    <a:pt x="0" y="53"/>
                    <a:pt x="6" y="45"/>
                    <a:pt x="9" y="38"/>
                  </a:cubicBezTo>
                  <a:cubicBezTo>
                    <a:pt x="12" y="31"/>
                    <a:pt x="20" y="22"/>
                    <a:pt x="22" y="16"/>
                  </a:cubicBezTo>
                  <a:cubicBezTo>
                    <a:pt x="24" y="10"/>
                    <a:pt x="20" y="4"/>
                    <a:pt x="24" y="2"/>
                  </a:cubicBezTo>
                  <a:cubicBezTo>
                    <a:pt x="28" y="0"/>
                    <a:pt x="44" y="1"/>
                    <a:pt x="49" y="4"/>
                  </a:cubicBezTo>
                  <a:cubicBezTo>
                    <a:pt x="54" y="7"/>
                    <a:pt x="54" y="15"/>
                    <a:pt x="57" y="23"/>
                  </a:cubicBezTo>
                  <a:cubicBezTo>
                    <a:pt x="60" y="31"/>
                    <a:pt x="70" y="46"/>
                    <a:pt x="70" y="55"/>
                  </a:cubicBezTo>
                  <a:cubicBezTo>
                    <a:pt x="70" y="64"/>
                    <a:pt x="64" y="75"/>
                    <a:pt x="60" y="80"/>
                  </a:cubicBezTo>
                  <a:cubicBezTo>
                    <a:pt x="56" y="85"/>
                    <a:pt x="54" y="86"/>
                    <a:pt x="46" y="85"/>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3" name="Freeform 22"/>
            <p:cNvSpPr>
              <a:spLocks/>
            </p:cNvSpPr>
            <p:nvPr/>
          </p:nvSpPr>
          <p:spPr bwMode="auto">
            <a:xfrm>
              <a:off x="5189538" y="4298950"/>
              <a:ext cx="392112" cy="593725"/>
            </a:xfrm>
            <a:custGeom>
              <a:avLst/>
              <a:gdLst>
                <a:gd name="T0" fmla="*/ 2147483647 w 247"/>
                <a:gd name="T1" fmla="*/ 2147483647 h 362"/>
                <a:gd name="T2" fmla="*/ 2147483647 w 247"/>
                <a:gd name="T3" fmla="*/ 2147483647 h 362"/>
                <a:gd name="T4" fmla="*/ 2147483647 w 247"/>
                <a:gd name="T5" fmla="*/ 2147483647 h 362"/>
                <a:gd name="T6" fmla="*/ 2147483647 w 247"/>
                <a:gd name="T7" fmla="*/ 2147483647 h 362"/>
                <a:gd name="T8" fmla="*/ 2147483647 w 247"/>
                <a:gd name="T9" fmla="*/ 2147483647 h 362"/>
                <a:gd name="T10" fmla="*/ 2147483647 w 247"/>
                <a:gd name="T11" fmla="*/ 2147483647 h 362"/>
                <a:gd name="T12" fmla="*/ 2147483647 w 247"/>
                <a:gd name="T13" fmla="*/ 2147483647 h 362"/>
                <a:gd name="T14" fmla="*/ 2147483647 w 247"/>
                <a:gd name="T15" fmla="*/ 2147483647 h 362"/>
                <a:gd name="T16" fmla="*/ 2147483647 w 247"/>
                <a:gd name="T17" fmla="*/ 2147483647 h 362"/>
                <a:gd name="T18" fmla="*/ 2147483647 w 247"/>
                <a:gd name="T19" fmla="*/ 2147483647 h 362"/>
                <a:gd name="T20" fmla="*/ 2147483647 w 247"/>
                <a:gd name="T21" fmla="*/ 2147483647 h 362"/>
                <a:gd name="T22" fmla="*/ 2147483647 w 247"/>
                <a:gd name="T23" fmla="*/ 2147483647 h 362"/>
                <a:gd name="T24" fmla="*/ 2147483647 w 247"/>
                <a:gd name="T25" fmla="*/ 2147483647 h 362"/>
                <a:gd name="T26" fmla="*/ 2147483647 w 247"/>
                <a:gd name="T27" fmla="*/ 2147483647 h 362"/>
                <a:gd name="T28" fmla="*/ 2147483647 w 247"/>
                <a:gd name="T29" fmla="*/ 2147483647 h 362"/>
                <a:gd name="T30" fmla="*/ 2147483647 w 247"/>
                <a:gd name="T31" fmla="*/ 2147483647 h 362"/>
                <a:gd name="T32" fmla="*/ 2147483647 w 247"/>
                <a:gd name="T33" fmla="*/ 2147483647 h 362"/>
                <a:gd name="T34" fmla="*/ 2147483647 w 247"/>
                <a:gd name="T35" fmla="*/ 2147483647 h 362"/>
                <a:gd name="T36" fmla="*/ 2147483647 w 247"/>
                <a:gd name="T37" fmla="*/ 2147483647 h 362"/>
                <a:gd name="T38" fmla="*/ 2147483647 w 247"/>
                <a:gd name="T39" fmla="*/ 2147483647 h 362"/>
                <a:gd name="T40" fmla="*/ 2147483647 w 247"/>
                <a:gd name="T41" fmla="*/ 2147483647 h 36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47"/>
                <a:gd name="T64" fmla="*/ 0 h 362"/>
                <a:gd name="T65" fmla="*/ 247 w 247"/>
                <a:gd name="T66" fmla="*/ 362 h 36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47" h="362">
                  <a:moveTo>
                    <a:pt x="20" y="264"/>
                  </a:moveTo>
                  <a:cubicBezTo>
                    <a:pt x="17" y="245"/>
                    <a:pt x="9" y="205"/>
                    <a:pt x="7" y="181"/>
                  </a:cubicBezTo>
                  <a:cubicBezTo>
                    <a:pt x="5" y="157"/>
                    <a:pt x="11" y="136"/>
                    <a:pt x="11" y="120"/>
                  </a:cubicBezTo>
                  <a:cubicBezTo>
                    <a:pt x="11" y="104"/>
                    <a:pt x="7" y="96"/>
                    <a:pt x="7" y="84"/>
                  </a:cubicBezTo>
                  <a:cubicBezTo>
                    <a:pt x="7" y="72"/>
                    <a:pt x="0" y="55"/>
                    <a:pt x="8" y="46"/>
                  </a:cubicBezTo>
                  <a:cubicBezTo>
                    <a:pt x="16" y="37"/>
                    <a:pt x="42" y="37"/>
                    <a:pt x="55" y="30"/>
                  </a:cubicBezTo>
                  <a:cubicBezTo>
                    <a:pt x="68" y="23"/>
                    <a:pt x="74" y="6"/>
                    <a:pt x="89" y="3"/>
                  </a:cubicBezTo>
                  <a:cubicBezTo>
                    <a:pt x="104" y="0"/>
                    <a:pt x="130" y="8"/>
                    <a:pt x="145" y="13"/>
                  </a:cubicBezTo>
                  <a:cubicBezTo>
                    <a:pt x="160" y="18"/>
                    <a:pt x="176" y="25"/>
                    <a:pt x="182" y="34"/>
                  </a:cubicBezTo>
                  <a:cubicBezTo>
                    <a:pt x="188" y="43"/>
                    <a:pt x="182" y="51"/>
                    <a:pt x="181" y="67"/>
                  </a:cubicBezTo>
                  <a:cubicBezTo>
                    <a:pt x="180" y="83"/>
                    <a:pt x="171" y="115"/>
                    <a:pt x="173" y="133"/>
                  </a:cubicBezTo>
                  <a:cubicBezTo>
                    <a:pt x="175" y="151"/>
                    <a:pt x="189" y="161"/>
                    <a:pt x="196" y="175"/>
                  </a:cubicBezTo>
                  <a:cubicBezTo>
                    <a:pt x="203" y="189"/>
                    <a:pt x="211" y="205"/>
                    <a:pt x="217" y="217"/>
                  </a:cubicBezTo>
                  <a:cubicBezTo>
                    <a:pt x="223" y="229"/>
                    <a:pt x="231" y="235"/>
                    <a:pt x="233" y="246"/>
                  </a:cubicBezTo>
                  <a:cubicBezTo>
                    <a:pt x="235" y="257"/>
                    <a:pt x="231" y="270"/>
                    <a:pt x="232" y="283"/>
                  </a:cubicBezTo>
                  <a:cubicBezTo>
                    <a:pt x="233" y="296"/>
                    <a:pt x="247" y="310"/>
                    <a:pt x="236" y="322"/>
                  </a:cubicBezTo>
                  <a:cubicBezTo>
                    <a:pt x="225" y="334"/>
                    <a:pt x="187" y="352"/>
                    <a:pt x="167" y="357"/>
                  </a:cubicBezTo>
                  <a:cubicBezTo>
                    <a:pt x="147" y="362"/>
                    <a:pt x="131" y="360"/>
                    <a:pt x="113" y="355"/>
                  </a:cubicBezTo>
                  <a:cubicBezTo>
                    <a:pt x="95" y="350"/>
                    <a:pt x="73" y="337"/>
                    <a:pt x="59" y="327"/>
                  </a:cubicBezTo>
                  <a:cubicBezTo>
                    <a:pt x="45" y="317"/>
                    <a:pt x="34" y="305"/>
                    <a:pt x="28" y="294"/>
                  </a:cubicBezTo>
                  <a:cubicBezTo>
                    <a:pt x="22" y="283"/>
                    <a:pt x="23" y="283"/>
                    <a:pt x="20" y="264"/>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4" name="Freeform 23"/>
            <p:cNvSpPr>
              <a:spLocks/>
            </p:cNvSpPr>
            <p:nvPr/>
          </p:nvSpPr>
          <p:spPr bwMode="auto">
            <a:xfrm>
              <a:off x="5619750" y="3978275"/>
              <a:ext cx="876300" cy="903288"/>
            </a:xfrm>
            <a:custGeom>
              <a:avLst/>
              <a:gdLst>
                <a:gd name="T0" fmla="*/ 2147483647 w 552"/>
                <a:gd name="T1" fmla="*/ 2147483647 h 569"/>
                <a:gd name="T2" fmla="*/ 2147483647 w 552"/>
                <a:gd name="T3" fmla="*/ 2147483647 h 569"/>
                <a:gd name="T4" fmla="*/ 2147483647 w 552"/>
                <a:gd name="T5" fmla="*/ 2147483647 h 569"/>
                <a:gd name="T6" fmla="*/ 2147483647 w 552"/>
                <a:gd name="T7" fmla="*/ 2147483647 h 569"/>
                <a:gd name="T8" fmla="*/ 2147483647 w 552"/>
                <a:gd name="T9" fmla="*/ 2147483647 h 569"/>
                <a:gd name="T10" fmla="*/ 2147483647 w 552"/>
                <a:gd name="T11" fmla="*/ 2147483647 h 569"/>
                <a:gd name="T12" fmla="*/ 2147483647 w 552"/>
                <a:gd name="T13" fmla="*/ 2147483647 h 569"/>
                <a:gd name="T14" fmla="*/ 2147483647 w 552"/>
                <a:gd name="T15" fmla="*/ 2147483647 h 569"/>
                <a:gd name="T16" fmla="*/ 2147483647 w 552"/>
                <a:gd name="T17" fmla="*/ 2147483647 h 569"/>
                <a:gd name="T18" fmla="*/ 2147483647 w 552"/>
                <a:gd name="T19" fmla="*/ 2147483647 h 569"/>
                <a:gd name="T20" fmla="*/ 2147483647 w 552"/>
                <a:gd name="T21" fmla="*/ 2147483647 h 569"/>
                <a:gd name="T22" fmla="*/ 2147483647 w 552"/>
                <a:gd name="T23" fmla="*/ 2147483647 h 569"/>
                <a:gd name="T24" fmla="*/ 2147483647 w 552"/>
                <a:gd name="T25" fmla="*/ 2147483647 h 569"/>
                <a:gd name="T26" fmla="*/ 2147483647 w 552"/>
                <a:gd name="T27" fmla="*/ 2147483647 h 569"/>
                <a:gd name="T28" fmla="*/ 2147483647 w 552"/>
                <a:gd name="T29" fmla="*/ 2147483647 h 569"/>
                <a:gd name="T30" fmla="*/ 2147483647 w 552"/>
                <a:gd name="T31" fmla="*/ 2147483647 h 569"/>
                <a:gd name="T32" fmla="*/ 2147483647 w 552"/>
                <a:gd name="T33" fmla="*/ 2147483647 h 569"/>
                <a:gd name="T34" fmla="*/ 2147483647 w 552"/>
                <a:gd name="T35" fmla="*/ 2147483647 h 569"/>
                <a:gd name="T36" fmla="*/ 2147483647 w 552"/>
                <a:gd name="T37" fmla="*/ 2147483647 h 569"/>
                <a:gd name="T38" fmla="*/ 2147483647 w 552"/>
                <a:gd name="T39" fmla="*/ 2147483647 h 569"/>
                <a:gd name="T40" fmla="*/ 2147483647 w 552"/>
                <a:gd name="T41" fmla="*/ 2147483647 h 569"/>
                <a:gd name="T42" fmla="*/ 2147483647 w 552"/>
                <a:gd name="T43" fmla="*/ 2147483647 h 569"/>
                <a:gd name="T44" fmla="*/ 2147483647 w 552"/>
                <a:gd name="T45" fmla="*/ 2147483647 h 569"/>
                <a:gd name="T46" fmla="*/ 2147483647 w 552"/>
                <a:gd name="T47" fmla="*/ 2147483647 h 569"/>
                <a:gd name="T48" fmla="*/ 2147483647 w 552"/>
                <a:gd name="T49" fmla="*/ 2147483647 h 569"/>
                <a:gd name="T50" fmla="*/ 2147483647 w 552"/>
                <a:gd name="T51" fmla="*/ 2147483647 h 569"/>
                <a:gd name="T52" fmla="*/ 2147483647 w 552"/>
                <a:gd name="T53" fmla="*/ 2147483647 h 569"/>
                <a:gd name="T54" fmla="*/ 2147483647 w 552"/>
                <a:gd name="T55" fmla="*/ 2147483647 h 569"/>
                <a:gd name="T56" fmla="*/ 2147483647 w 552"/>
                <a:gd name="T57" fmla="*/ 2147483647 h 569"/>
                <a:gd name="T58" fmla="*/ 2147483647 w 552"/>
                <a:gd name="T59" fmla="*/ 2147483647 h 5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2"/>
                <a:gd name="T91" fmla="*/ 0 h 569"/>
                <a:gd name="T92" fmla="*/ 552 w 552"/>
                <a:gd name="T93" fmla="*/ 569 h 5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2" h="569">
                  <a:moveTo>
                    <a:pt x="15" y="390"/>
                  </a:moveTo>
                  <a:cubicBezTo>
                    <a:pt x="12" y="363"/>
                    <a:pt x="4" y="302"/>
                    <a:pt x="2" y="272"/>
                  </a:cubicBezTo>
                  <a:cubicBezTo>
                    <a:pt x="0" y="242"/>
                    <a:pt x="2" y="222"/>
                    <a:pt x="5" y="207"/>
                  </a:cubicBezTo>
                  <a:cubicBezTo>
                    <a:pt x="8" y="192"/>
                    <a:pt x="14" y="185"/>
                    <a:pt x="21" y="179"/>
                  </a:cubicBezTo>
                  <a:cubicBezTo>
                    <a:pt x="28" y="173"/>
                    <a:pt x="37" y="172"/>
                    <a:pt x="48" y="174"/>
                  </a:cubicBezTo>
                  <a:cubicBezTo>
                    <a:pt x="59" y="176"/>
                    <a:pt x="79" y="190"/>
                    <a:pt x="89" y="192"/>
                  </a:cubicBezTo>
                  <a:cubicBezTo>
                    <a:pt x="99" y="194"/>
                    <a:pt x="101" y="187"/>
                    <a:pt x="110" y="185"/>
                  </a:cubicBezTo>
                  <a:cubicBezTo>
                    <a:pt x="119" y="183"/>
                    <a:pt x="133" y="184"/>
                    <a:pt x="142" y="178"/>
                  </a:cubicBezTo>
                  <a:cubicBezTo>
                    <a:pt x="151" y="172"/>
                    <a:pt x="148" y="156"/>
                    <a:pt x="161" y="149"/>
                  </a:cubicBezTo>
                  <a:cubicBezTo>
                    <a:pt x="174" y="142"/>
                    <a:pt x="200" y="148"/>
                    <a:pt x="222" y="134"/>
                  </a:cubicBezTo>
                  <a:cubicBezTo>
                    <a:pt x="244" y="120"/>
                    <a:pt x="271" y="86"/>
                    <a:pt x="295" y="67"/>
                  </a:cubicBezTo>
                  <a:cubicBezTo>
                    <a:pt x="319" y="48"/>
                    <a:pt x="341" y="28"/>
                    <a:pt x="364" y="17"/>
                  </a:cubicBezTo>
                  <a:cubicBezTo>
                    <a:pt x="387" y="6"/>
                    <a:pt x="409" y="0"/>
                    <a:pt x="434" y="3"/>
                  </a:cubicBezTo>
                  <a:cubicBezTo>
                    <a:pt x="459" y="6"/>
                    <a:pt x="492" y="20"/>
                    <a:pt x="512" y="32"/>
                  </a:cubicBezTo>
                  <a:cubicBezTo>
                    <a:pt x="532" y="44"/>
                    <a:pt x="550" y="60"/>
                    <a:pt x="551" y="75"/>
                  </a:cubicBezTo>
                  <a:cubicBezTo>
                    <a:pt x="552" y="90"/>
                    <a:pt x="530" y="115"/>
                    <a:pt x="516" y="125"/>
                  </a:cubicBezTo>
                  <a:cubicBezTo>
                    <a:pt x="502" y="135"/>
                    <a:pt x="477" y="127"/>
                    <a:pt x="467" y="137"/>
                  </a:cubicBezTo>
                  <a:cubicBezTo>
                    <a:pt x="457" y="147"/>
                    <a:pt x="462" y="167"/>
                    <a:pt x="455" y="186"/>
                  </a:cubicBezTo>
                  <a:cubicBezTo>
                    <a:pt x="448" y="205"/>
                    <a:pt x="437" y="230"/>
                    <a:pt x="425" y="251"/>
                  </a:cubicBezTo>
                  <a:cubicBezTo>
                    <a:pt x="413" y="272"/>
                    <a:pt x="399" y="297"/>
                    <a:pt x="380" y="311"/>
                  </a:cubicBezTo>
                  <a:cubicBezTo>
                    <a:pt x="361" y="325"/>
                    <a:pt x="330" y="321"/>
                    <a:pt x="312" y="333"/>
                  </a:cubicBezTo>
                  <a:cubicBezTo>
                    <a:pt x="294" y="345"/>
                    <a:pt x="282" y="364"/>
                    <a:pt x="269" y="383"/>
                  </a:cubicBezTo>
                  <a:cubicBezTo>
                    <a:pt x="256" y="402"/>
                    <a:pt x="245" y="431"/>
                    <a:pt x="234" y="449"/>
                  </a:cubicBezTo>
                  <a:cubicBezTo>
                    <a:pt x="223" y="467"/>
                    <a:pt x="220" y="478"/>
                    <a:pt x="204" y="494"/>
                  </a:cubicBezTo>
                  <a:cubicBezTo>
                    <a:pt x="188" y="510"/>
                    <a:pt x="160" y="533"/>
                    <a:pt x="138" y="545"/>
                  </a:cubicBezTo>
                  <a:cubicBezTo>
                    <a:pt x="116" y="557"/>
                    <a:pt x="91" y="565"/>
                    <a:pt x="71" y="567"/>
                  </a:cubicBezTo>
                  <a:cubicBezTo>
                    <a:pt x="51" y="569"/>
                    <a:pt x="28" y="569"/>
                    <a:pt x="17" y="560"/>
                  </a:cubicBezTo>
                  <a:cubicBezTo>
                    <a:pt x="6" y="551"/>
                    <a:pt x="4" y="536"/>
                    <a:pt x="5" y="515"/>
                  </a:cubicBezTo>
                  <a:cubicBezTo>
                    <a:pt x="6" y="494"/>
                    <a:pt x="19" y="455"/>
                    <a:pt x="21" y="434"/>
                  </a:cubicBezTo>
                  <a:cubicBezTo>
                    <a:pt x="23" y="413"/>
                    <a:pt x="18" y="417"/>
                    <a:pt x="15" y="390"/>
                  </a:cubicBezTo>
                  <a:close/>
                </a:path>
              </a:pathLst>
            </a:custGeom>
            <a:gradFill rotWithShape="1">
              <a:gsLst>
                <a:gs pos="0">
                  <a:srgbClr val="008000"/>
                </a:gs>
                <a:gs pos="100000">
                  <a:srgbClr val="FF0000"/>
                </a:gs>
              </a:gsLst>
              <a:lin ang="2700000" scaled="1"/>
            </a:gradFill>
            <a:ln w="9525">
              <a:solidFill>
                <a:schemeClr val="bg1"/>
              </a:solidFill>
              <a:round/>
              <a:headEnd/>
              <a:tailEnd/>
            </a:ln>
          </p:spPr>
          <p:txBody>
            <a:bodyPr>
              <a:prstTxWarp prst="textNoShape">
                <a:avLst/>
              </a:prstTxWarp>
            </a:bodyPr>
            <a:lstStyle/>
            <a:p>
              <a:endParaRPr lang="en-US"/>
            </a:p>
          </p:txBody>
        </p:sp>
        <p:sp>
          <p:nvSpPr>
            <p:cNvPr id="42005" name="Freeform 24"/>
            <p:cNvSpPr>
              <a:spLocks/>
            </p:cNvSpPr>
            <p:nvPr/>
          </p:nvSpPr>
          <p:spPr bwMode="auto">
            <a:xfrm rot="411931">
              <a:off x="6427788" y="3298825"/>
              <a:ext cx="280987" cy="422275"/>
            </a:xfrm>
            <a:custGeom>
              <a:avLst/>
              <a:gdLst>
                <a:gd name="T0" fmla="*/ 2147483647 w 177"/>
                <a:gd name="T1" fmla="*/ 2147483647 h 266"/>
                <a:gd name="T2" fmla="*/ 0 w 177"/>
                <a:gd name="T3" fmla="*/ 2147483647 h 266"/>
                <a:gd name="T4" fmla="*/ 2147483647 w 177"/>
                <a:gd name="T5" fmla="*/ 2147483647 h 266"/>
                <a:gd name="T6" fmla="*/ 2147483647 w 177"/>
                <a:gd name="T7" fmla="*/ 2147483647 h 266"/>
                <a:gd name="T8" fmla="*/ 2147483647 w 177"/>
                <a:gd name="T9" fmla="*/ 2147483647 h 266"/>
                <a:gd name="T10" fmla="*/ 2147483647 w 177"/>
                <a:gd name="T11" fmla="*/ 2147483647 h 266"/>
                <a:gd name="T12" fmla="*/ 2147483647 w 177"/>
                <a:gd name="T13" fmla="*/ 2147483647 h 266"/>
                <a:gd name="T14" fmla="*/ 2147483647 w 177"/>
                <a:gd name="T15" fmla="*/ 2147483647 h 266"/>
                <a:gd name="T16" fmla="*/ 2147483647 w 177"/>
                <a:gd name="T17" fmla="*/ 2147483647 h 266"/>
                <a:gd name="T18" fmla="*/ 2147483647 w 177"/>
                <a:gd name="T19" fmla="*/ 2147483647 h 266"/>
                <a:gd name="T20" fmla="*/ 2147483647 w 177"/>
                <a:gd name="T21" fmla="*/ 2147483647 h 266"/>
                <a:gd name="T22" fmla="*/ 2147483647 w 177"/>
                <a:gd name="T23" fmla="*/ 2147483647 h 266"/>
                <a:gd name="T24" fmla="*/ 2147483647 w 177"/>
                <a:gd name="T25" fmla="*/ 2147483647 h 266"/>
                <a:gd name="T26" fmla="*/ 2147483647 w 177"/>
                <a:gd name="T27" fmla="*/ 2147483647 h 26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77"/>
                <a:gd name="T43" fmla="*/ 0 h 266"/>
                <a:gd name="T44" fmla="*/ 177 w 177"/>
                <a:gd name="T45" fmla="*/ 266 h 26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77" h="266">
                  <a:moveTo>
                    <a:pt x="6" y="250"/>
                  </a:moveTo>
                  <a:cubicBezTo>
                    <a:pt x="4" y="241"/>
                    <a:pt x="0" y="219"/>
                    <a:pt x="0" y="209"/>
                  </a:cubicBezTo>
                  <a:cubicBezTo>
                    <a:pt x="0" y="199"/>
                    <a:pt x="0" y="200"/>
                    <a:pt x="4" y="190"/>
                  </a:cubicBezTo>
                  <a:cubicBezTo>
                    <a:pt x="8" y="180"/>
                    <a:pt x="16" y="171"/>
                    <a:pt x="27" y="149"/>
                  </a:cubicBezTo>
                  <a:cubicBezTo>
                    <a:pt x="38" y="127"/>
                    <a:pt x="62" y="79"/>
                    <a:pt x="72" y="59"/>
                  </a:cubicBezTo>
                  <a:cubicBezTo>
                    <a:pt x="82" y="39"/>
                    <a:pt x="73" y="38"/>
                    <a:pt x="90" y="31"/>
                  </a:cubicBezTo>
                  <a:cubicBezTo>
                    <a:pt x="107" y="24"/>
                    <a:pt x="167" y="0"/>
                    <a:pt x="172" y="14"/>
                  </a:cubicBezTo>
                  <a:cubicBezTo>
                    <a:pt x="177" y="28"/>
                    <a:pt x="133" y="91"/>
                    <a:pt x="120" y="115"/>
                  </a:cubicBezTo>
                  <a:cubicBezTo>
                    <a:pt x="107" y="139"/>
                    <a:pt x="101" y="149"/>
                    <a:pt x="93" y="158"/>
                  </a:cubicBezTo>
                  <a:cubicBezTo>
                    <a:pt x="85" y="167"/>
                    <a:pt x="76" y="159"/>
                    <a:pt x="69" y="169"/>
                  </a:cubicBezTo>
                  <a:cubicBezTo>
                    <a:pt x="62" y="179"/>
                    <a:pt x="53" y="204"/>
                    <a:pt x="48" y="218"/>
                  </a:cubicBezTo>
                  <a:cubicBezTo>
                    <a:pt x="43" y="232"/>
                    <a:pt x="45" y="246"/>
                    <a:pt x="39" y="254"/>
                  </a:cubicBezTo>
                  <a:cubicBezTo>
                    <a:pt x="33" y="262"/>
                    <a:pt x="19" y="266"/>
                    <a:pt x="13" y="265"/>
                  </a:cubicBezTo>
                  <a:cubicBezTo>
                    <a:pt x="7" y="264"/>
                    <a:pt x="8" y="259"/>
                    <a:pt x="6" y="250"/>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6" name="Freeform 25"/>
            <p:cNvSpPr>
              <a:spLocks/>
            </p:cNvSpPr>
            <p:nvPr/>
          </p:nvSpPr>
          <p:spPr bwMode="auto">
            <a:xfrm>
              <a:off x="3673475" y="3430588"/>
              <a:ext cx="244475" cy="295275"/>
            </a:xfrm>
            <a:custGeom>
              <a:avLst/>
              <a:gdLst>
                <a:gd name="T0" fmla="*/ 2147483647 w 154"/>
                <a:gd name="T1" fmla="*/ 2147483647 h 186"/>
                <a:gd name="T2" fmla="*/ 2147483647 w 154"/>
                <a:gd name="T3" fmla="*/ 2147483647 h 186"/>
                <a:gd name="T4" fmla="*/ 2147483647 w 154"/>
                <a:gd name="T5" fmla="*/ 2147483647 h 186"/>
                <a:gd name="T6" fmla="*/ 2147483647 w 154"/>
                <a:gd name="T7" fmla="*/ 0 h 186"/>
                <a:gd name="T8" fmla="*/ 2147483647 w 154"/>
                <a:gd name="T9" fmla="*/ 2147483647 h 186"/>
                <a:gd name="T10" fmla="*/ 2147483647 w 154"/>
                <a:gd name="T11" fmla="*/ 2147483647 h 186"/>
                <a:gd name="T12" fmla="*/ 2147483647 w 154"/>
                <a:gd name="T13" fmla="*/ 2147483647 h 186"/>
                <a:gd name="T14" fmla="*/ 2147483647 w 154"/>
                <a:gd name="T15" fmla="*/ 2147483647 h 186"/>
                <a:gd name="T16" fmla="*/ 2147483647 w 154"/>
                <a:gd name="T17" fmla="*/ 2147483647 h 186"/>
                <a:gd name="T18" fmla="*/ 2147483647 w 154"/>
                <a:gd name="T19" fmla="*/ 2147483647 h 186"/>
                <a:gd name="T20" fmla="*/ 2147483647 w 154"/>
                <a:gd name="T21" fmla="*/ 2147483647 h 186"/>
                <a:gd name="T22" fmla="*/ 2147483647 w 154"/>
                <a:gd name="T23" fmla="*/ 2147483647 h 186"/>
                <a:gd name="T24" fmla="*/ 2147483647 w 154"/>
                <a:gd name="T25" fmla="*/ 2147483647 h 18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4"/>
                <a:gd name="T40" fmla="*/ 0 h 186"/>
                <a:gd name="T41" fmla="*/ 154 w 154"/>
                <a:gd name="T42" fmla="*/ 186 h 18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4" h="186">
                  <a:moveTo>
                    <a:pt x="41" y="76"/>
                  </a:moveTo>
                  <a:cubicBezTo>
                    <a:pt x="33" y="69"/>
                    <a:pt x="18" y="60"/>
                    <a:pt x="11" y="51"/>
                  </a:cubicBezTo>
                  <a:cubicBezTo>
                    <a:pt x="4" y="42"/>
                    <a:pt x="0" y="29"/>
                    <a:pt x="2" y="21"/>
                  </a:cubicBezTo>
                  <a:cubicBezTo>
                    <a:pt x="4" y="13"/>
                    <a:pt x="14" y="0"/>
                    <a:pt x="23" y="0"/>
                  </a:cubicBezTo>
                  <a:cubicBezTo>
                    <a:pt x="32" y="0"/>
                    <a:pt x="47" y="8"/>
                    <a:pt x="59" y="19"/>
                  </a:cubicBezTo>
                  <a:cubicBezTo>
                    <a:pt x="71" y="30"/>
                    <a:pt x="83" y="52"/>
                    <a:pt x="97" y="66"/>
                  </a:cubicBezTo>
                  <a:cubicBezTo>
                    <a:pt x="111" y="80"/>
                    <a:pt x="138" y="88"/>
                    <a:pt x="146" y="102"/>
                  </a:cubicBezTo>
                  <a:cubicBezTo>
                    <a:pt x="154" y="116"/>
                    <a:pt x="149" y="137"/>
                    <a:pt x="145" y="151"/>
                  </a:cubicBezTo>
                  <a:cubicBezTo>
                    <a:pt x="141" y="165"/>
                    <a:pt x="133" y="182"/>
                    <a:pt x="122" y="184"/>
                  </a:cubicBezTo>
                  <a:cubicBezTo>
                    <a:pt x="111" y="186"/>
                    <a:pt x="85" y="174"/>
                    <a:pt x="77" y="165"/>
                  </a:cubicBezTo>
                  <a:cubicBezTo>
                    <a:pt x="69" y="156"/>
                    <a:pt x="73" y="139"/>
                    <a:pt x="71" y="127"/>
                  </a:cubicBezTo>
                  <a:cubicBezTo>
                    <a:pt x="69" y="115"/>
                    <a:pt x="67" y="102"/>
                    <a:pt x="62" y="93"/>
                  </a:cubicBezTo>
                  <a:cubicBezTo>
                    <a:pt x="57" y="84"/>
                    <a:pt x="49" y="83"/>
                    <a:pt x="41" y="7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7" name="Freeform 26"/>
            <p:cNvSpPr>
              <a:spLocks/>
            </p:cNvSpPr>
            <p:nvPr/>
          </p:nvSpPr>
          <p:spPr bwMode="auto">
            <a:xfrm>
              <a:off x="2090738" y="4508500"/>
              <a:ext cx="90487" cy="127000"/>
            </a:xfrm>
            <a:custGeom>
              <a:avLst/>
              <a:gdLst>
                <a:gd name="T0" fmla="*/ 2147483647 w 57"/>
                <a:gd name="T1" fmla="*/ 2147483647 h 80"/>
                <a:gd name="T2" fmla="*/ 2147483647 w 57"/>
                <a:gd name="T3" fmla="*/ 2147483647 h 80"/>
                <a:gd name="T4" fmla="*/ 2147483647 w 57"/>
                <a:gd name="T5" fmla="*/ 2147483647 h 80"/>
                <a:gd name="T6" fmla="*/ 2147483647 w 57"/>
                <a:gd name="T7" fmla="*/ 2147483647 h 80"/>
                <a:gd name="T8" fmla="*/ 2147483647 w 57"/>
                <a:gd name="T9" fmla="*/ 2147483647 h 80"/>
                <a:gd name="T10" fmla="*/ 2147483647 w 57"/>
                <a:gd name="T11" fmla="*/ 2147483647 h 80"/>
                <a:gd name="T12" fmla="*/ 2147483647 w 57"/>
                <a:gd name="T13" fmla="*/ 2147483647 h 80"/>
                <a:gd name="T14" fmla="*/ 2147483647 w 57"/>
                <a:gd name="T15" fmla="*/ 2147483647 h 80"/>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80"/>
                <a:gd name="T26" fmla="*/ 57 w 57"/>
                <a:gd name="T27" fmla="*/ 80 h 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80">
                  <a:moveTo>
                    <a:pt x="21" y="70"/>
                  </a:moveTo>
                  <a:cubicBezTo>
                    <a:pt x="13" y="65"/>
                    <a:pt x="2" y="54"/>
                    <a:pt x="1" y="45"/>
                  </a:cubicBezTo>
                  <a:cubicBezTo>
                    <a:pt x="0" y="36"/>
                    <a:pt x="10" y="25"/>
                    <a:pt x="13" y="18"/>
                  </a:cubicBezTo>
                  <a:cubicBezTo>
                    <a:pt x="16" y="11"/>
                    <a:pt x="15" y="2"/>
                    <a:pt x="21" y="1"/>
                  </a:cubicBezTo>
                  <a:cubicBezTo>
                    <a:pt x="27" y="0"/>
                    <a:pt x="45" y="2"/>
                    <a:pt x="51" y="9"/>
                  </a:cubicBezTo>
                  <a:cubicBezTo>
                    <a:pt x="57" y="16"/>
                    <a:pt x="57" y="34"/>
                    <a:pt x="57" y="45"/>
                  </a:cubicBezTo>
                  <a:cubicBezTo>
                    <a:pt x="57" y="56"/>
                    <a:pt x="57" y="72"/>
                    <a:pt x="51" y="76"/>
                  </a:cubicBezTo>
                  <a:cubicBezTo>
                    <a:pt x="45" y="80"/>
                    <a:pt x="29" y="75"/>
                    <a:pt x="21" y="70"/>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08" name="Freeform 28"/>
            <p:cNvSpPr>
              <a:spLocks/>
            </p:cNvSpPr>
            <p:nvPr/>
          </p:nvSpPr>
          <p:spPr bwMode="auto">
            <a:xfrm>
              <a:off x="2609850" y="1727200"/>
              <a:ext cx="252413" cy="319088"/>
            </a:xfrm>
            <a:custGeom>
              <a:avLst/>
              <a:gdLst>
                <a:gd name="T0" fmla="*/ 2147483647 w 159"/>
                <a:gd name="T1" fmla="*/ 2147483647 h 201"/>
                <a:gd name="T2" fmla="*/ 2147483647 w 159"/>
                <a:gd name="T3" fmla="*/ 2147483647 h 201"/>
                <a:gd name="T4" fmla="*/ 2147483647 w 159"/>
                <a:gd name="T5" fmla="*/ 2147483647 h 201"/>
                <a:gd name="T6" fmla="*/ 2147483647 w 159"/>
                <a:gd name="T7" fmla="*/ 2147483647 h 201"/>
                <a:gd name="T8" fmla="*/ 2147483647 w 159"/>
                <a:gd name="T9" fmla="*/ 2147483647 h 201"/>
                <a:gd name="T10" fmla="*/ 2147483647 w 159"/>
                <a:gd name="T11" fmla="*/ 2147483647 h 201"/>
                <a:gd name="T12" fmla="*/ 2147483647 w 159"/>
                <a:gd name="T13" fmla="*/ 2147483647 h 201"/>
                <a:gd name="T14" fmla="*/ 2147483647 w 159"/>
                <a:gd name="T15" fmla="*/ 2147483647 h 201"/>
                <a:gd name="T16" fmla="*/ 2147483647 w 159"/>
                <a:gd name="T17" fmla="*/ 2147483647 h 201"/>
                <a:gd name="T18" fmla="*/ 2147483647 w 159"/>
                <a:gd name="T19" fmla="*/ 2147483647 h 201"/>
                <a:gd name="T20" fmla="*/ 2147483647 w 159"/>
                <a:gd name="T21" fmla="*/ 2147483647 h 201"/>
                <a:gd name="T22" fmla="*/ 2147483647 w 159"/>
                <a:gd name="T23" fmla="*/ 2147483647 h 201"/>
                <a:gd name="T24" fmla="*/ 2147483647 w 159"/>
                <a:gd name="T25" fmla="*/ 2147483647 h 201"/>
                <a:gd name="T26" fmla="*/ 2147483647 w 159"/>
                <a:gd name="T27" fmla="*/ 2147483647 h 20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59"/>
                <a:gd name="T43" fmla="*/ 0 h 201"/>
                <a:gd name="T44" fmla="*/ 159 w 159"/>
                <a:gd name="T45" fmla="*/ 201 h 20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59" h="201">
                  <a:moveTo>
                    <a:pt x="49" y="131"/>
                  </a:moveTo>
                  <a:cubicBezTo>
                    <a:pt x="44" y="116"/>
                    <a:pt x="35" y="106"/>
                    <a:pt x="29" y="95"/>
                  </a:cubicBezTo>
                  <a:cubicBezTo>
                    <a:pt x="23" y="84"/>
                    <a:pt x="16" y="79"/>
                    <a:pt x="12" y="66"/>
                  </a:cubicBezTo>
                  <a:cubicBezTo>
                    <a:pt x="8" y="53"/>
                    <a:pt x="0" y="27"/>
                    <a:pt x="6" y="16"/>
                  </a:cubicBezTo>
                  <a:cubicBezTo>
                    <a:pt x="12" y="5"/>
                    <a:pt x="34" y="2"/>
                    <a:pt x="49" y="1"/>
                  </a:cubicBezTo>
                  <a:cubicBezTo>
                    <a:pt x="64" y="0"/>
                    <a:pt x="79" y="5"/>
                    <a:pt x="94" y="11"/>
                  </a:cubicBezTo>
                  <a:cubicBezTo>
                    <a:pt x="109" y="17"/>
                    <a:pt x="128" y="26"/>
                    <a:pt x="138" y="37"/>
                  </a:cubicBezTo>
                  <a:cubicBezTo>
                    <a:pt x="148" y="48"/>
                    <a:pt x="153" y="59"/>
                    <a:pt x="156" y="78"/>
                  </a:cubicBezTo>
                  <a:cubicBezTo>
                    <a:pt x="159" y="97"/>
                    <a:pt x="158" y="131"/>
                    <a:pt x="157" y="150"/>
                  </a:cubicBezTo>
                  <a:cubicBezTo>
                    <a:pt x="156" y="169"/>
                    <a:pt x="157" y="187"/>
                    <a:pt x="149" y="194"/>
                  </a:cubicBezTo>
                  <a:cubicBezTo>
                    <a:pt x="141" y="201"/>
                    <a:pt x="123" y="191"/>
                    <a:pt x="111" y="191"/>
                  </a:cubicBezTo>
                  <a:cubicBezTo>
                    <a:pt x="99" y="191"/>
                    <a:pt x="83" y="197"/>
                    <a:pt x="75" y="196"/>
                  </a:cubicBezTo>
                  <a:cubicBezTo>
                    <a:pt x="67" y="195"/>
                    <a:pt x="65" y="195"/>
                    <a:pt x="61" y="184"/>
                  </a:cubicBezTo>
                  <a:cubicBezTo>
                    <a:pt x="57" y="173"/>
                    <a:pt x="54" y="146"/>
                    <a:pt x="49" y="131"/>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09" name="Freeform 29"/>
            <p:cNvSpPr>
              <a:spLocks/>
            </p:cNvSpPr>
            <p:nvPr/>
          </p:nvSpPr>
          <p:spPr bwMode="auto">
            <a:xfrm>
              <a:off x="2898775" y="1458913"/>
              <a:ext cx="1306513" cy="1928812"/>
            </a:xfrm>
            <a:custGeom>
              <a:avLst/>
              <a:gdLst>
                <a:gd name="T0" fmla="*/ 2147483647 w 823"/>
                <a:gd name="T1" fmla="*/ 2147483647 h 1215"/>
                <a:gd name="T2" fmla="*/ 2147483647 w 823"/>
                <a:gd name="T3" fmla="*/ 2147483647 h 1215"/>
                <a:gd name="T4" fmla="*/ 2147483647 w 823"/>
                <a:gd name="T5" fmla="*/ 2147483647 h 1215"/>
                <a:gd name="T6" fmla="*/ 2147483647 w 823"/>
                <a:gd name="T7" fmla="*/ 2147483647 h 1215"/>
                <a:gd name="T8" fmla="*/ 2147483647 w 823"/>
                <a:gd name="T9" fmla="*/ 2147483647 h 1215"/>
                <a:gd name="T10" fmla="*/ 2147483647 w 823"/>
                <a:gd name="T11" fmla="*/ 2147483647 h 1215"/>
                <a:gd name="T12" fmla="*/ 2147483647 w 823"/>
                <a:gd name="T13" fmla="*/ 2147483647 h 1215"/>
                <a:gd name="T14" fmla="*/ 2147483647 w 823"/>
                <a:gd name="T15" fmla="*/ 2147483647 h 1215"/>
                <a:gd name="T16" fmla="*/ 2147483647 w 823"/>
                <a:gd name="T17" fmla="*/ 2147483647 h 1215"/>
                <a:gd name="T18" fmla="*/ 2147483647 w 823"/>
                <a:gd name="T19" fmla="*/ 2147483647 h 1215"/>
                <a:gd name="T20" fmla="*/ 2147483647 w 823"/>
                <a:gd name="T21" fmla="*/ 2147483647 h 1215"/>
                <a:gd name="T22" fmla="*/ 2147483647 w 823"/>
                <a:gd name="T23" fmla="*/ 2147483647 h 1215"/>
                <a:gd name="T24" fmla="*/ 2147483647 w 823"/>
                <a:gd name="T25" fmla="*/ 2147483647 h 1215"/>
                <a:gd name="T26" fmla="*/ 2147483647 w 823"/>
                <a:gd name="T27" fmla="*/ 2147483647 h 1215"/>
                <a:gd name="T28" fmla="*/ 2147483647 w 823"/>
                <a:gd name="T29" fmla="*/ 2147483647 h 1215"/>
                <a:gd name="T30" fmla="*/ 2147483647 w 823"/>
                <a:gd name="T31" fmla="*/ 2147483647 h 1215"/>
                <a:gd name="T32" fmla="*/ 2147483647 w 823"/>
                <a:gd name="T33" fmla="*/ 2147483647 h 1215"/>
                <a:gd name="T34" fmla="*/ 2147483647 w 823"/>
                <a:gd name="T35" fmla="*/ 2147483647 h 1215"/>
                <a:gd name="T36" fmla="*/ 2147483647 w 823"/>
                <a:gd name="T37" fmla="*/ 2147483647 h 1215"/>
                <a:gd name="T38" fmla="*/ 2147483647 w 823"/>
                <a:gd name="T39" fmla="*/ 2147483647 h 1215"/>
                <a:gd name="T40" fmla="*/ 2147483647 w 823"/>
                <a:gd name="T41" fmla="*/ 2147483647 h 1215"/>
                <a:gd name="T42" fmla="*/ 2147483647 w 823"/>
                <a:gd name="T43" fmla="*/ 2147483647 h 1215"/>
                <a:gd name="T44" fmla="*/ 2147483647 w 823"/>
                <a:gd name="T45" fmla="*/ 2147483647 h 1215"/>
                <a:gd name="T46" fmla="*/ 2147483647 w 823"/>
                <a:gd name="T47" fmla="*/ 2147483647 h 1215"/>
                <a:gd name="T48" fmla="*/ 2147483647 w 823"/>
                <a:gd name="T49" fmla="*/ 2147483647 h 1215"/>
                <a:gd name="T50" fmla="*/ 2147483647 w 823"/>
                <a:gd name="T51" fmla="*/ 2147483647 h 1215"/>
                <a:gd name="T52" fmla="*/ 2147483647 w 823"/>
                <a:gd name="T53" fmla="*/ 2147483647 h 1215"/>
                <a:gd name="T54" fmla="*/ 2147483647 w 823"/>
                <a:gd name="T55" fmla="*/ 2147483647 h 1215"/>
                <a:gd name="T56" fmla="*/ 2147483647 w 823"/>
                <a:gd name="T57" fmla="*/ 2147483647 h 1215"/>
                <a:gd name="T58" fmla="*/ 2147483647 w 823"/>
                <a:gd name="T59" fmla="*/ 2147483647 h 1215"/>
                <a:gd name="T60" fmla="*/ 2147483647 w 823"/>
                <a:gd name="T61" fmla="*/ 2147483647 h 1215"/>
                <a:gd name="T62" fmla="*/ 2147483647 w 823"/>
                <a:gd name="T63" fmla="*/ 2147483647 h 12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3"/>
                <a:gd name="T97" fmla="*/ 0 h 1215"/>
                <a:gd name="T98" fmla="*/ 823 w 823"/>
                <a:gd name="T99" fmla="*/ 1215 h 121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3" h="1215">
                  <a:moveTo>
                    <a:pt x="57" y="272"/>
                  </a:moveTo>
                  <a:cubicBezTo>
                    <a:pt x="56" y="256"/>
                    <a:pt x="55" y="228"/>
                    <a:pt x="52" y="206"/>
                  </a:cubicBezTo>
                  <a:cubicBezTo>
                    <a:pt x="49" y="184"/>
                    <a:pt x="43" y="155"/>
                    <a:pt x="36" y="137"/>
                  </a:cubicBezTo>
                  <a:cubicBezTo>
                    <a:pt x="30" y="119"/>
                    <a:pt x="17" y="107"/>
                    <a:pt x="11" y="94"/>
                  </a:cubicBezTo>
                  <a:cubicBezTo>
                    <a:pt x="6" y="81"/>
                    <a:pt x="0" y="73"/>
                    <a:pt x="7" y="60"/>
                  </a:cubicBezTo>
                  <a:cubicBezTo>
                    <a:pt x="15" y="47"/>
                    <a:pt x="35" y="29"/>
                    <a:pt x="54" y="19"/>
                  </a:cubicBezTo>
                  <a:cubicBezTo>
                    <a:pt x="73" y="9"/>
                    <a:pt x="92" y="0"/>
                    <a:pt x="118" y="0"/>
                  </a:cubicBezTo>
                  <a:cubicBezTo>
                    <a:pt x="144" y="0"/>
                    <a:pt x="186" y="6"/>
                    <a:pt x="209" y="20"/>
                  </a:cubicBezTo>
                  <a:cubicBezTo>
                    <a:pt x="232" y="34"/>
                    <a:pt x="242" y="62"/>
                    <a:pt x="256" y="82"/>
                  </a:cubicBezTo>
                  <a:cubicBezTo>
                    <a:pt x="269" y="102"/>
                    <a:pt x="289" y="121"/>
                    <a:pt x="293" y="140"/>
                  </a:cubicBezTo>
                  <a:cubicBezTo>
                    <a:pt x="297" y="159"/>
                    <a:pt x="283" y="175"/>
                    <a:pt x="281" y="197"/>
                  </a:cubicBezTo>
                  <a:cubicBezTo>
                    <a:pt x="278" y="219"/>
                    <a:pt x="280" y="246"/>
                    <a:pt x="278" y="274"/>
                  </a:cubicBezTo>
                  <a:cubicBezTo>
                    <a:pt x="277" y="302"/>
                    <a:pt x="275" y="344"/>
                    <a:pt x="275" y="367"/>
                  </a:cubicBezTo>
                  <a:cubicBezTo>
                    <a:pt x="275" y="390"/>
                    <a:pt x="272" y="396"/>
                    <a:pt x="276" y="413"/>
                  </a:cubicBezTo>
                  <a:cubicBezTo>
                    <a:pt x="281" y="430"/>
                    <a:pt x="295" y="448"/>
                    <a:pt x="301" y="468"/>
                  </a:cubicBezTo>
                  <a:cubicBezTo>
                    <a:pt x="308" y="488"/>
                    <a:pt x="313" y="517"/>
                    <a:pt x="316" y="533"/>
                  </a:cubicBezTo>
                  <a:cubicBezTo>
                    <a:pt x="319" y="549"/>
                    <a:pt x="307" y="561"/>
                    <a:pt x="318" y="567"/>
                  </a:cubicBezTo>
                  <a:cubicBezTo>
                    <a:pt x="329" y="573"/>
                    <a:pt x="363" y="572"/>
                    <a:pt x="386" y="572"/>
                  </a:cubicBezTo>
                  <a:cubicBezTo>
                    <a:pt x="408" y="572"/>
                    <a:pt x="432" y="564"/>
                    <a:pt x="453" y="566"/>
                  </a:cubicBezTo>
                  <a:cubicBezTo>
                    <a:pt x="474" y="568"/>
                    <a:pt x="499" y="575"/>
                    <a:pt x="510" y="586"/>
                  </a:cubicBezTo>
                  <a:cubicBezTo>
                    <a:pt x="522" y="597"/>
                    <a:pt x="521" y="617"/>
                    <a:pt x="523" y="632"/>
                  </a:cubicBezTo>
                  <a:cubicBezTo>
                    <a:pt x="525" y="647"/>
                    <a:pt x="514" y="662"/>
                    <a:pt x="523" y="674"/>
                  </a:cubicBezTo>
                  <a:cubicBezTo>
                    <a:pt x="531" y="686"/>
                    <a:pt x="558" y="696"/>
                    <a:pt x="573" y="703"/>
                  </a:cubicBezTo>
                  <a:cubicBezTo>
                    <a:pt x="587" y="710"/>
                    <a:pt x="604" y="708"/>
                    <a:pt x="613" y="718"/>
                  </a:cubicBezTo>
                  <a:cubicBezTo>
                    <a:pt x="622" y="728"/>
                    <a:pt x="626" y="745"/>
                    <a:pt x="630" y="761"/>
                  </a:cubicBezTo>
                  <a:cubicBezTo>
                    <a:pt x="634" y="777"/>
                    <a:pt x="629" y="796"/>
                    <a:pt x="635" y="814"/>
                  </a:cubicBezTo>
                  <a:cubicBezTo>
                    <a:pt x="641" y="832"/>
                    <a:pt x="656" y="856"/>
                    <a:pt x="668" y="871"/>
                  </a:cubicBezTo>
                  <a:cubicBezTo>
                    <a:pt x="681" y="886"/>
                    <a:pt x="689" y="893"/>
                    <a:pt x="708" y="902"/>
                  </a:cubicBezTo>
                  <a:cubicBezTo>
                    <a:pt x="726" y="911"/>
                    <a:pt x="766" y="915"/>
                    <a:pt x="780" y="924"/>
                  </a:cubicBezTo>
                  <a:cubicBezTo>
                    <a:pt x="795" y="933"/>
                    <a:pt x="794" y="936"/>
                    <a:pt x="797" y="955"/>
                  </a:cubicBezTo>
                  <a:cubicBezTo>
                    <a:pt x="800" y="974"/>
                    <a:pt x="799" y="1018"/>
                    <a:pt x="800" y="1040"/>
                  </a:cubicBezTo>
                  <a:cubicBezTo>
                    <a:pt x="801" y="1062"/>
                    <a:pt x="802" y="1074"/>
                    <a:pt x="805" y="1088"/>
                  </a:cubicBezTo>
                  <a:cubicBezTo>
                    <a:pt x="808" y="1102"/>
                    <a:pt x="821" y="1113"/>
                    <a:pt x="822" y="1126"/>
                  </a:cubicBezTo>
                  <a:cubicBezTo>
                    <a:pt x="823" y="1139"/>
                    <a:pt x="821" y="1159"/>
                    <a:pt x="813" y="1167"/>
                  </a:cubicBezTo>
                  <a:cubicBezTo>
                    <a:pt x="804" y="1175"/>
                    <a:pt x="773" y="1178"/>
                    <a:pt x="770" y="1172"/>
                  </a:cubicBezTo>
                  <a:cubicBezTo>
                    <a:pt x="767" y="1166"/>
                    <a:pt x="789" y="1144"/>
                    <a:pt x="792" y="1130"/>
                  </a:cubicBezTo>
                  <a:cubicBezTo>
                    <a:pt x="795" y="1116"/>
                    <a:pt x="800" y="1097"/>
                    <a:pt x="792" y="1087"/>
                  </a:cubicBezTo>
                  <a:cubicBezTo>
                    <a:pt x="784" y="1077"/>
                    <a:pt x="763" y="1074"/>
                    <a:pt x="740" y="1068"/>
                  </a:cubicBezTo>
                  <a:cubicBezTo>
                    <a:pt x="717" y="1062"/>
                    <a:pt x="678" y="1056"/>
                    <a:pt x="655" y="1051"/>
                  </a:cubicBezTo>
                  <a:cubicBezTo>
                    <a:pt x="632" y="1046"/>
                    <a:pt x="620" y="1036"/>
                    <a:pt x="605" y="1040"/>
                  </a:cubicBezTo>
                  <a:cubicBezTo>
                    <a:pt x="589" y="1044"/>
                    <a:pt x="580" y="1069"/>
                    <a:pt x="558" y="1076"/>
                  </a:cubicBezTo>
                  <a:cubicBezTo>
                    <a:pt x="536" y="1083"/>
                    <a:pt x="495" y="1072"/>
                    <a:pt x="476" y="1080"/>
                  </a:cubicBezTo>
                  <a:cubicBezTo>
                    <a:pt x="457" y="1088"/>
                    <a:pt x="453" y="1113"/>
                    <a:pt x="442" y="1125"/>
                  </a:cubicBezTo>
                  <a:cubicBezTo>
                    <a:pt x="431" y="1137"/>
                    <a:pt x="421" y="1146"/>
                    <a:pt x="407" y="1151"/>
                  </a:cubicBezTo>
                  <a:cubicBezTo>
                    <a:pt x="393" y="1156"/>
                    <a:pt x="376" y="1150"/>
                    <a:pt x="356" y="1156"/>
                  </a:cubicBezTo>
                  <a:cubicBezTo>
                    <a:pt x="336" y="1162"/>
                    <a:pt x="314" y="1180"/>
                    <a:pt x="289" y="1186"/>
                  </a:cubicBezTo>
                  <a:cubicBezTo>
                    <a:pt x="264" y="1192"/>
                    <a:pt x="223" y="1215"/>
                    <a:pt x="208" y="1191"/>
                  </a:cubicBezTo>
                  <a:cubicBezTo>
                    <a:pt x="193" y="1167"/>
                    <a:pt x="197" y="1070"/>
                    <a:pt x="196" y="1039"/>
                  </a:cubicBezTo>
                  <a:cubicBezTo>
                    <a:pt x="195" y="1008"/>
                    <a:pt x="202" y="1016"/>
                    <a:pt x="202" y="1003"/>
                  </a:cubicBezTo>
                  <a:cubicBezTo>
                    <a:pt x="202" y="990"/>
                    <a:pt x="196" y="973"/>
                    <a:pt x="193" y="962"/>
                  </a:cubicBezTo>
                  <a:cubicBezTo>
                    <a:pt x="190" y="951"/>
                    <a:pt x="182" y="949"/>
                    <a:pt x="181" y="936"/>
                  </a:cubicBezTo>
                  <a:cubicBezTo>
                    <a:pt x="180" y="923"/>
                    <a:pt x="190" y="906"/>
                    <a:pt x="188" y="886"/>
                  </a:cubicBezTo>
                  <a:cubicBezTo>
                    <a:pt x="186" y="866"/>
                    <a:pt x="176" y="837"/>
                    <a:pt x="168" y="816"/>
                  </a:cubicBezTo>
                  <a:cubicBezTo>
                    <a:pt x="161" y="795"/>
                    <a:pt x="151" y="776"/>
                    <a:pt x="143" y="756"/>
                  </a:cubicBezTo>
                  <a:cubicBezTo>
                    <a:pt x="136" y="736"/>
                    <a:pt x="133" y="711"/>
                    <a:pt x="126" y="696"/>
                  </a:cubicBezTo>
                  <a:cubicBezTo>
                    <a:pt x="118" y="681"/>
                    <a:pt x="110" y="676"/>
                    <a:pt x="99" y="663"/>
                  </a:cubicBezTo>
                  <a:cubicBezTo>
                    <a:pt x="87" y="650"/>
                    <a:pt x="69" y="632"/>
                    <a:pt x="59" y="620"/>
                  </a:cubicBezTo>
                  <a:cubicBezTo>
                    <a:pt x="50" y="608"/>
                    <a:pt x="45" y="605"/>
                    <a:pt x="42" y="593"/>
                  </a:cubicBezTo>
                  <a:cubicBezTo>
                    <a:pt x="38" y="581"/>
                    <a:pt x="43" y="561"/>
                    <a:pt x="42" y="545"/>
                  </a:cubicBezTo>
                  <a:cubicBezTo>
                    <a:pt x="41" y="529"/>
                    <a:pt x="38" y="513"/>
                    <a:pt x="36" y="499"/>
                  </a:cubicBezTo>
                  <a:cubicBezTo>
                    <a:pt x="34" y="485"/>
                    <a:pt x="29" y="475"/>
                    <a:pt x="31" y="459"/>
                  </a:cubicBezTo>
                  <a:cubicBezTo>
                    <a:pt x="33" y="443"/>
                    <a:pt x="44" y="421"/>
                    <a:pt x="49" y="403"/>
                  </a:cubicBezTo>
                  <a:cubicBezTo>
                    <a:pt x="54" y="385"/>
                    <a:pt x="61" y="367"/>
                    <a:pt x="63" y="351"/>
                  </a:cubicBezTo>
                  <a:cubicBezTo>
                    <a:pt x="65" y="335"/>
                    <a:pt x="60" y="319"/>
                    <a:pt x="59" y="305"/>
                  </a:cubicBezTo>
                  <a:cubicBezTo>
                    <a:pt x="58" y="291"/>
                    <a:pt x="58" y="288"/>
                    <a:pt x="57" y="272"/>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0" name="Freeform 30"/>
            <p:cNvSpPr>
              <a:spLocks/>
            </p:cNvSpPr>
            <p:nvPr/>
          </p:nvSpPr>
          <p:spPr bwMode="auto">
            <a:xfrm>
              <a:off x="3609975" y="3100388"/>
              <a:ext cx="561975" cy="474662"/>
            </a:xfrm>
            <a:custGeom>
              <a:avLst/>
              <a:gdLst>
                <a:gd name="T0" fmla="*/ 2147483647 w 354"/>
                <a:gd name="T1" fmla="*/ 2147483647 h 299"/>
                <a:gd name="T2" fmla="*/ 2147483647 w 354"/>
                <a:gd name="T3" fmla="*/ 2147483647 h 299"/>
                <a:gd name="T4" fmla="*/ 2147483647 w 354"/>
                <a:gd name="T5" fmla="*/ 2147483647 h 299"/>
                <a:gd name="T6" fmla="*/ 2147483647 w 354"/>
                <a:gd name="T7" fmla="*/ 2147483647 h 299"/>
                <a:gd name="T8" fmla="*/ 2147483647 w 354"/>
                <a:gd name="T9" fmla="*/ 2147483647 h 299"/>
                <a:gd name="T10" fmla="*/ 2147483647 w 354"/>
                <a:gd name="T11" fmla="*/ 2147483647 h 299"/>
                <a:gd name="T12" fmla="*/ 2147483647 w 354"/>
                <a:gd name="T13" fmla="*/ 2147483647 h 299"/>
                <a:gd name="T14" fmla="*/ 2147483647 w 354"/>
                <a:gd name="T15" fmla="*/ 2147483647 h 299"/>
                <a:gd name="T16" fmla="*/ 2147483647 w 354"/>
                <a:gd name="T17" fmla="*/ 2147483647 h 299"/>
                <a:gd name="T18" fmla="*/ 2147483647 w 354"/>
                <a:gd name="T19" fmla="*/ 2147483647 h 299"/>
                <a:gd name="T20" fmla="*/ 2147483647 w 354"/>
                <a:gd name="T21" fmla="*/ 2147483647 h 299"/>
                <a:gd name="T22" fmla="*/ 2147483647 w 354"/>
                <a:gd name="T23" fmla="*/ 2147483647 h 299"/>
                <a:gd name="T24" fmla="*/ 2147483647 w 354"/>
                <a:gd name="T25" fmla="*/ 2147483647 h 299"/>
                <a:gd name="T26" fmla="*/ 2147483647 w 354"/>
                <a:gd name="T27" fmla="*/ 2147483647 h 299"/>
                <a:gd name="T28" fmla="*/ 2147483647 w 354"/>
                <a:gd name="T29" fmla="*/ 2147483647 h 299"/>
                <a:gd name="T30" fmla="*/ 2147483647 w 354"/>
                <a:gd name="T31" fmla="*/ 2147483647 h 299"/>
                <a:gd name="T32" fmla="*/ 2147483647 w 354"/>
                <a:gd name="T33" fmla="*/ 2147483647 h 299"/>
                <a:gd name="T34" fmla="*/ 2147483647 w 354"/>
                <a:gd name="T35" fmla="*/ 2147483647 h 299"/>
                <a:gd name="T36" fmla="*/ 2147483647 w 354"/>
                <a:gd name="T37" fmla="*/ 2147483647 h 299"/>
                <a:gd name="T38" fmla="*/ 2147483647 w 354"/>
                <a:gd name="T39" fmla="*/ 2147483647 h 299"/>
                <a:gd name="T40" fmla="*/ 2147483647 w 354"/>
                <a:gd name="T41" fmla="*/ 2147483647 h 299"/>
                <a:gd name="T42" fmla="*/ 2147483647 w 354"/>
                <a:gd name="T43" fmla="*/ 2147483647 h 299"/>
                <a:gd name="T44" fmla="*/ 2147483647 w 354"/>
                <a:gd name="T45" fmla="*/ 2147483647 h 29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54"/>
                <a:gd name="T70" fmla="*/ 0 h 299"/>
                <a:gd name="T71" fmla="*/ 354 w 354"/>
                <a:gd name="T72" fmla="*/ 299 h 29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54" h="299">
                  <a:moveTo>
                    <a:pt x="76" y="137"/>
                  </a:moveTo>
                  <a:cubicBezTo>
                    <a:pt x="88" y="142"/>
                    <a:pt x="103" y="139"/>
                    <a:pt x="110" y="149"/>
                  </a:cubicBezTo>
                  <a:cubicBezTo>
                    <a:pt x="117" y="159"/>
                    <a:pt x="113" y="185"/>
                    <a:pt x="118" y="197"/>
                  </a:cubicBezTo>
                  <a:cubicBezTo>
                    <a:pt x="123" y="209"/>
                    <a:pt x="133" y="210"/>
                    <a:pt x="142" y="219"/>
                  </a:cubicBezTo>
                  <a:cubicBezTo>
                    <a:pt x="151" y="228"/>
                    <a:pt x="162" y="242"/>
                    <a:pt x="170" y="253"/>
                  </a:cubicBezTo>
                  <a:cubicBezTo>
                    <a:pt x="178" y="264"/>
                    <a:pt x="184" y="281"/>
                    <a:pt x="192" y="288"/>
                  </a:cubicBezTo>
                  <a:cubicBezTo>
                    <a:pt x="200" y="295"/>
                    <a:pt x="210" y="299"/>
                    <a:pt x="221" y="293"/>
                  </a:cubicBezTo>
                  <a:cubicBezTo>
                    <a:pt x="232" y="287"/>
                    <a:pt x="249" y="266"/>
                    <a:pt x="259" y="252"/>
                  </a:cubicBezTo>
                  <a:cubicBezTo>
                    <a:pt x="269" y="238"/>
                    <a:pt x="276" y="219"/>
                    <a:pt x="281" y="207"/>
                  </a:cubicBezTo>
                  <a:cubicBezTo>
                    <a:pt x="286" y="195"/>
                    <a:pt x="285" y="189"/>
                    <a:pt x="288" y="181"/>
                  </a:cubicBezTo>
                  <a:cubicBezTo>
                    <a:pt x="291" y="173"/>
                    <a:pt x="296" y="168"/>
                    <a:pt x="302" y="161"/>
                  </a:cubicBezTo>
                  <a:cubicBezTo>
                    <a:pt x="308" y="154"/>
                    <a:pt x="317" y="149"/>
                    <a:pt x="324" y="138"/>
                  </a:cubicBezTo>
                  <a:cubicBezTo>
                    <a:pt x="331" y="127"/>
                    <a:pt x="343" y="108"/>
                    <a:pt x="346" y="94"/>
                  </a:cubicBezTo>
                  <a:cubicBezTo>
                    <a:pt x="349" y="80"/>
                    <a:pt x="354" y="63"/>
                    <a:pt x="345" y="53"/>
                  </a:cubicBezTo>
                  <a:cubicBezTo>
                    <a:pt x="336" y="43"/>
                    <a:pt x="315" y="38"/>
                    <a:pt x="293" y="32"/>
                  </a:cubicBezTo>
                  <a:cubicBezTo>
                    <a:pt x="271" y="26"/>
                    <a:pt x="232" y="19"/>
                    <a:pt x="211" y="15"/>
                  </a:cubicBezTo>
                  <a:cubicBezTo>
                    <a:pt x="190" y="11"/>
                    <a:pt x="180" y="0"/>
                    <a:pt x="165" y="5"/>
                  </a:cubicBezTo>
                  <a:cubicBezTo>
                    <a:pt x="150" y="10"/>
                    <a:pt x="138" y="37"/>
                    <a:pt x="118" y="44"/>
                  </a:cubicBezTo>
                  <a:cubicBezTo>
                    <a:pt x="98" y="51"/>
                    <a:pt x="59" y="42"/>
                    <a:pt x="41" y="46"/>
                  </a:cubicBezTo>
                  <a:cubicBezTo>
                    <a:pt x="23" y="50"/>
                    <a:pt x="13" y="59"/>
                    <a:pt x="7" y="68"/>
                  </a:cubicBezTo>
                  <a:cubicBezTo>
                    <a:pt x="1" y="77"/>
                    <a:pt x="0" y="93"/>
                    <a:pt x="5" y="102"/>
                  </a:cubicBezTo>
                  <a:cubicBezTo>
                    <a:pt x="10" y="111"/>
                    <a:pt x="26" y="114"/>
                    <a:pt x="38" y="120"/>
                  </a:cubicBezTo>
                  <a:cubicBezTo>
                    <a:pt x="50" y="126"/>
                    <a:pt x="64" y="132"/>
                    <a:pt x="76" y="137"/>
                  </a:cubicBezTo>
                  <a:close/>
                </a:path>
              </a:pathLst>
            </a:cu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11" name="Text Box 31"/>
            <p:cNvSpPr txBox="1">
              <a:spLocks noChangeArrowheads="1"/>
            </p:cNvSpPr>
            <p:nvPr/>
          </p:nvSpPr>
          <p:spPr bwMode="auto">
            <a:xfrm>
              <a:off x="3103563" y="4908551"/>
              <a:ext cx="752475" cy="214313"/>
            </a:xfrm>
            <a:prstGeom prst="rect">
              <a:avLst/>
            </a:prstGeom>
            <a:noFill/>
            <a:ln w="9525">
              <a:noFill/>
              <a:miter lim="800000"/>
              <a:headEnd/>
              <a:tailEnd/>
            </a:ln>
          </p:spPr>
          <p:txBody>
            <a:bodyPr>
              <a:prstTxWarp prst="textNoShape">
                <a:avLst/>
              </a:prstTxWarp>
              <a:spAutoFit/>
            </a:bodyPr>
            <a:lstStyle/>
            <a:p>
              <a:r>
                <a:rPr lang="en-US" sz="800" b="1"/>
                <a:t>Palo Duro</a:t>
              </a:r>
            </a:p>
          </p:txBody>
        </p:sp>
        <p:sp>
          <p:nvSpPr>
            <p:cNvPr id="42012" name="Oval 32"/>
            <p:cNvSpPr>
              <a:spLocks noChangeArrowheads="1"/>
            </p:cNvSpPr>
            <p:nvPr/>
          </p:nvSpPr>
          <p:spPr bwMode="auto">
            <a:xfrm>
              <a:off x="3321050" y="2565400"/>
              <a:ext cx="373063" cy="444500"/>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3" name="Oval 33"/>
            <p:cNvSpPr>
              <a:spLocks noChangeArrowheads="1"/>
            </p:cNvSpPr>
            <p:nvPr/>
          </p:nvSpPr>
          <p:spPr bwMode="auto">
            <a:xfrm>
              <a:off x="2933700" y="2041525"/>
              <a:ext cx="274638" cy="287338"/>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4" name="Oval 34"/>
            <p:cNvSpPr>
              <a:spLocks noChangeArrowheads="1"/>
            </p:cNvSpPr>
            <p:nvPr/>
          </p:nvSpPr>
          <p:spPr bwMode="auto">
            <a:xfrm>
              <a:off x="3143250" y="1651000"/>
              <a:ext cx="234950" cy="303213"/>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15" name="Text Box 35"/>
            <p:cNvSpPr txBox="1">
              <a:spLocks noChangeArrowheads="1"/>
            </p:cNvSpPr>
            <p:nvPr/>
          </p:nvSpPr>
          <p:spPr bwMode="auto">
            <a:xfrm>
              <a:off x="3829050" y="4787900"/>
              <a:ext cx="744538" cy="214313"/>
            </a:xfrm>
            <a:prstGeom prst="rect">
              <a:avLst/>
            </a:prstGeom>
            <a:noFill/>
            <a:ln w="9525">
              <a:noFill/>
              <a:miter lim="800000"/>
              <a:headEnd/>
              <a:tailEnd/>
            </a:ln>
          </p:spPr>
          <p:txBody>
            <a:bodyPr wrap="none">
              <a:prstTxWarp prst="textNoShape">
                <a:avLst/>
              </a:prstTxWarp>
              <a:spAutoFit/>
            </a:bodyPr>
            <a:lstStyle/>
            <a:p>
              <a:r>
                <a:rPr lang="en-US" sz="800" b="1"/>
                <a:t>Woodford</a:t>
              </a:r>
            </a:p>
          </p:txBody>
        </p:sp>
        <p:sp>
          <p:nvSpPr>
            <p:cNvPr id="42016" name="Line 39"/>
            <p:cNvSpPr>
              <a:spLocks noChangeShapeType="1"/>
            </p:cNvSpPr>
            <p:nvPr/>
          </p:nvSpPr>
          <p:spPr bwMode="auto">
            <a:xfrm flipV="1">
              <a:off x="2868613" y="5437188"/>
              <a:ext cx="647700" cy="1698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5" name="Rectangle 37"/>
            <p:cNvSpPr>
              <a:spLocks noChangeArrowheads="1"/>
            </p:cNvSpPr>
            <p:nvPr/>
          </p:nvSpPr>
          <p:spPr bwMode="auto">
            <a:xfrm>
              <a:off x="2220913" y="5478463"/>
              <a:ext cx="647700" cy="347662"/>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Avalon</a:t>
              </a:r>
            </a:p>
          </p:txBody>
        </p:sp>
        <p:sp>
          <p:nvSpPr>
            <p:cNvPr id="42018" name="Line 40"/>
            <p:cNvSpPr>
              <a:spLocks noChangeShapeType="1"/>
            </p:cNvSpPr>
            <p:nvPr/>
          </p:nvSpPr>
          <p:spPr bwMode="auto">
            <a:xfrm flipH="1" flipV="1">
              <a:off x="4284663" y="5476875"/>
              <a:ext cx="357187" cy="6064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29" name="Rectangle 41"/>
            <p:cNvSpPr>
              <a:spLocks noChangeArrowheads="1"/>
            </p:cNvSpPr>
            <p:nvPr/>
          </p:nvSpPr>
          <p:spPr bwMode="auto">
            <a:xfrm>
              <a:off x="4386263" y="5991225"/>
              <a:ext cx="833437"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Barnett</a:t>
              </a:r>
            </a:p>
            <a:p>
              <a:pPr>
                <a:defRPr/>
              </a:pPr>
              <a:r>
                <a:rPr lang="en-US" sz="800" b="1"/>
                <a:t>24-252 Tcf</a:t>
              </a:r>
            </a:p>
          </p:txBody>
        </p:sp>
        <p:sp>
          <p:nvSpPr>
            <p:cNvPr id="42020" name="Line 42"/>
            <p:cNvSpPr>
              <a:spLocks noChangeShapeType="1"/>
            </p:cNvSpPr>
            <p:nvPr/>
          </p:nvSpPr>
          <p:spPr bwMode="auto">
            <a:xfrm flipH="1" flipV="1">
              <a:off x="4867275" y="5541963"/>
              <a:ext cx="792163" cy="5080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1" name="Rectangle 43"/>
            <p:cNvSpPr>
              <a:spLocks noChangeArrowheads="1"/>
            </p:cNvSpPr>
            <p:nvPr/>
          </p:nvSpPr>
          <p:spPr bwMode="auto">
            <a:xfrm>
              <a:off x="5318125" y="5829300"/>
              <a:ext cx="1455738" cy="452438"/>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Haynesville</a:t>
              </a:r>
            </a:p>
            <a:p>
              <a:pPr>
                <a:defRPr/>
              </a:pPr>
              <a:r>
                <a:rPr lang="en-US" sz="800" b="1"/>
                <a:t>(Shreveport/Louisiana)</a:t>
              </a:r>
            </a:p>
            <a:p>
              <a:pPr>
                <a:defRPr/>
              </a:pPr>
              <a:r>
                <a:rPr lang="en-US" sz="800" b="1"/>
                <a:t>29-39 Tcf</a:t>
              </a:r>
            </a:p>
          </p:txBody>
        </p:sp>
        <p:sp>
          <p:nvSpPr>
            <p:cNvPr id="42022" name="Line 44"/>
            <p:cNvSpPr>
              <a:spLocks noChangeShapeType="1"/>
            </p:cNvSpPr>
            <p:nvPr/>
          </p:nvSpPr>
          <p:spPr bwMode="auto">
            <a:xfrm flipH="1" flipV="1">
              <a:off x="4803775" y="4999038"/>
              <a:ext cx="1189038" cy="152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33" name="Rectangle 45"/>
            <p:cNvSpPr>
              <a:spLocks noChangeArrowheads="1"/>
            </p:cNvSpPr>
            <p:nvPr/>
          </p:nvSpPr>
          <p:spPr bwMode="auto">
            <a:xfrm>
              <a:off x="5994400" y="5003800"/>
              <a:ext cx="792163"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Fayetteville</a:t>
              </a:r>
            </a:p>
            <a:p>
              <a:pPr>
                <a:defRPr/>
              </a:pPr>
              <a:r>
                <a:rPr lang="en-US" sz="800" b="1"/>
                <a:t>20 Tcf</a:t>
              </a:r>
            </a:p>
          </p:txBody>
        </p:sp>
        <p:sp>
          <p:nvSpPr>
            <p:cNvPr id="42024" name="Text Box 46"/>
            <p:cNvSpPr txBox="1">
              <a:spLocks noChangeArrowheads="1"/>
            </p:cNvSpPr>
            <p:nvPr/>
          </p:nvSpPr>
          <p:spPr bwMode="auto">
            <a:xfrm>
              <a:off x="5057775" y="5362575"/>
              <a:ext cx="809625"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Floyd/</a:t>
              </a:r>
            </a:p>
            <a:p>
              <a:pPr>
                <a:lnSpc>
                  <a:spcPct val="90000"/>
                </a:lnSpc>
              </a:pPr>
              <a:r>
                <a:rPr lang="en-US" sz="800" b="1"/>
                <a:t>Conasauga</a:t>
              </a:r>
            </a:p>
          </p:txBody>
        </p:sp>
        <p:sp>
          <p:nvSpPr>
            <p:cNvPr id="42025" name="Text Box 48"/>
            <p:cNvSpPr txBox="1">
              <a:spLocks noChangeArrowheads="1"/>
            </p:cNvSpPr>
            <p:nvPr/>
          </p:nvSpPr>
          <p:spPr bwMode="auto">
            <a:xfrm>
              <a:off x="3294063" y="3937001"/>
              <a:ext cx="1138237" cy="214313"/>
            </a:xfrm>
            <a:prstGeom prst="rect">
              <a:avLst/>
            </a:prstGeom>
            <a:noFill/>
            <a:ln w="9525">
              <a:noFill/>
              <a:miter lim="800000"/>
              <a:headEnd/>
              <a:tailEnd/>
            </a:ln>
          </p:spPr>
          <p:txBody>
            <a:bodyPr wrap="none">
              <a:prstTxWarp prst="textNoShape">
                <a:avLst/>
              </a:prstTxWarp>
              <a:spAutoFit/>
            </a:bodyPr>
            <a:lstStyle/>
            <a:p>
              <a:r>
                <a:rPr lang="en-US" sz="800" b="1"/>
                <a:t>Niobrara/Mowry</a:t>
              </a:r>
            </a:p>
          </p:txBody>
        </p:sp>
        <p:sp>
          <p:nvSpPr>
            <p:cNvPr id="42026" name="Text Box 49"/>
            <p:cNvSpPr txBox="1">
              <a:spLocks noChangeArrowheads="1"/>
            </p:cNvSpPr>
            <p:nvPr/>
          </p:nvSpPr>
          <p:spPr bwMode="auto">
            <a:xfrm>
              <a:off x="2671763" y="4191000"/>
              <a:ext cx="512762"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Cane </a:t>
              </a:r>
            </a:p>
            <a:p>
              <a:pPr>
                <a:lnSpc>
                  <a:spcPct val="90000"/>
                </a:lnSpc>
              </a:pPr>
              <a:r>
                <a:rPr lang="en-US" sz="800" b="1"/>
                <a:t>Creek</a:t>
              </a:r>
            </a:p>
          </p:txBody>
        </p:sp>
        <p:sp>
          <p:nvSpPr>
            <p:cNvPr id="42027" name="Text Box 50"/>
            <p:cNvSpPr txBox="1">
              <a:spLocks noChangeArrowheads="1"/>
            </p:cNvSpPr>
            <p:nvPr/>
          </p:nvSpPr>
          <p:spPr bwMode="auto">
            <a:xfrm>
              <a:off x="1595438" y="4325937"/>
              <a:ext cx="723900" cy="214313"/>
            </a:xfrm>
            <a:prstGeom prst="rect">
              <a:avLst/>
            </a:prstGeom>
            <a:noFill/>
            <a:ln w="9525">
              <a:noFill/>
              <a:miter lim="800000"/>
              <a:headEnd/>
              <a:tailEnd/>
            </a:ln>
          </p:spPr>
          <p:txBody>
            <a:bodyPr wrap="none">
              <a:prstTxWarp prst="textNoShape">
                <a:avLst/>
              </a:prstTxWarp>
              <a:spAutoFit/>
            </a:bodyPr>
            <a:lstStyle/>
            <a:p>
              <a:r>
                <a:rPr lang="en-US" sz="800" b="1"/>
                <a:t>Monterey</a:t>
              </a:r>
            </a:p>
          </p:txBody>
        </p:sp>
        <p:sp>
          <p:nvSpPr>
            <p:cNvPr id="42028" name="Text Box 52"/>
            <p:cNvSpPr txBox="1">
              <a:spLocks noChangeArrowheads="1"/>
            </p:cNvSpPr>
            <p:nvPr/>
          </p:nvSpPr>
          <p:spPr bwMode="auto">
            <a:xfrm>
              <a:off x="5627688" y="3776664"/>
              <a:ext cx="1046162" cy="214313"/>
            </a:xfrm>
            <a:prstGeom prst="rect">
              <a:avLst/>
            </a:prstGeom>
            <a:noFill/>
            <a:ln w="9525">
              <a:noFill/>
              <a:miter lim="800000"/>
              <a:headEnd/>
              <a:tailEnd/>
            </a:ln>
          </p:spPr>
          <p:txBody>
            <a:bodyPr wrap="none">
              <a:prstTxWarp prst="textNoShape">
                <a:avLst/>
              </a:prstTxWarp>
              <a:spAutoFit/>
            </a:bodyPr>
            <a:lstStyle/>
            <a:p>
              <a:r>
                <a:rPr lang="en-US" sz="800" b="1"/>
                <a:t>Michigan Basin</a:t>
              </a:r>
            </a:p>
          </p:txBody>
        </p:sp>
        <p:sp>
          <p:nvSpPr>
            <p:cNvPr id="42029" name="Text Box 53"/>
            <p:cNvSpPr txBox="1">
              <a:spLocks noChangeArrowheads="1"/>
            </p:cNvSpPr>
            <p:nvPr/>
          </p:nvSpPr>
          <p:spPr bwMode="auto">
            <a:xfrm>
              <a:off x="6032499" y="3268663"/>
              <a:ext cx="51117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Utica </a:t>
              </a:r>
            </a:p>
            <a:p>
              <a:pPr>
                <a:lnSpc>
                  <a:spcPct val="90000"/>
                </a:lnSpc>
              </a:pPr>
              <a:r>
                <a:rPr lang="en-US" sz="800" b="1"/>
                <a:t>Shale</a:t>
              </a:r>
            </a:p>
          </p:txBody>
        </p:sp>
        <p:sp>
          <p:nvSpPr>
            <p:cNvPr id="42030" name="Freeform 55"/>
            <p:cNvSpPr>
              <a:spLocks/>
            </p:cNvSpPr>
            <p:nvPr/>
          </p:nvSpPr>
          <p:spPr bwMode="auto">
            <a:xfrm>
              <a:off x="7216775" y="3251200"/>
              <a:ext cx="190500" cy="90488"/>
            </a:xfrm>
            <a:custGeom>
              <a:avLst/>
              <a:gdLst>
                <a:gd name="T0" fmla="*/ 0 w 120"/>
                <a:gd name="T1" fmla="*/ 2147483647 h 57"/>
                <a:gd name="T2" fmla="*/ 2147483647 w 120"/>
                <a:gd name="T3" fmla="*/ 0 h 57"/>
                <a:gd name="T4" fmla="*/ 2147483647 w 120"/>
                <a:gd name="T5" fmla="*/ 2147483647 h 57"/>
                <a:gd name="T6" fmla="*/ 2147483647 w 120"/>
                <a:gd name="T7" fmla="*/ 2147483647 h 57"/>
                <a:gd name="T8" fmla="*/ 2147483647 w 120"/>
                <a:gd name="T9" fmla="*/ 2147483647 h 57"/>
                <a:gd name="T10" fmla="*/ 2147483647 w 120"/>
                <a:gd name="T11" fmla="*/ 2147483647 h 57"/>
                <a:gd name="T12" fmla="*/ 2147483647 w 120"/>
                <a:gd name="T13" fmla="*/ 2147483647 h 57"/>
                <a:gd name="T14" fmla="*/ 2147483647 w 120"/>
                <a:gd name="T15" fmla="*/ 2147483647 h 57"/>
                <a:gd name="T16" fmla="*/ 2147483647 w 120"/>
                <a:gd name="T17" fmla="*/ 2147483647 h 57"/>
                <a:gd name="T18" fmla="*/ 2147483647 w 120"/>
                <a:gd name="T19" fmla="*/ 2147483647 h 57"/>
                <a:gd name="T20" fmla="*/ 2147483647 w 120"/>
                <a:gd name="T21" fmla="*/ 2147483647 h 57"/>
                <a:gd name="T22" fmla="*/ 2147483647 w 120"/>
                <a:gd name="T23" fmla="*/ 2147483647 h 57"/>
                <a:gd name="T24" fmla="*/ 2147483647 w 120"/>
                <a:gd name="T25" fmla="*/ 2147483647 h 57"/>
                <a:gd name="T26" fmla="*/ 2147483647 w 120"/>
                <a:gd name="T27" fmla="*/ 2147483647 h 57"/>
                <a:gd name="T28" fmla="*/ 2147483647 w 120"/>
                <a:gd name="T29" fmla="*/ 2147483647 h 57"/>
                <a:gd name="T30" fmla="*/ 2147483647 w 120"/>
                <a:gd name="T31" fmla="*/ 2147483647 h 57"/>
                <a:gd name="T32" fmla="*/ 2147483647 w 120"/>
                <a:gd name="T33" fmla="*/ 2147483647 h 57"/>
                <a:gd name="T34" fmla="*/ 2147483647 w 120"/>
                <a:gd name="T35" fmla="*/ 2147483647 h 57"/>
                <a:gd name="T36" fmla="*/ 2147483647 w 120"/>
                <a:gd name="T37" fmla="*/ 2147483647 h 57"/>
                <a:gd name="T38" fmla="*/ 0 w 120"/>
                <a:gd name="T39" fmla="*/ 2147483647 h 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20"/>
                <a:gd name="T61" fmla="*/ 0 h 57"/>
                <a:gd name="T62" fmla="*/ 120 w 120"/>
                <a:gd name="T63" fmla="*/ 57 h 5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20" h="57">
                  <a:moveTo>
                    <a:pt x="0" y="25"/>
                  </a:moveTo>
                  <a:lnTo>
                    <a:pt x="11" y="0"/>
                  </a:lnTo>
                  <a:lnTo>
                    <a:pt x="14" y="19"/>
                  </a:lnTo>
                  <a:lnTo>
                    <a:pt x="30" y="40"/>
                  </a:lnTo>
                  <a:lnTo>
                    <a:pt x="44" y="30"/>
                  </a:lnTo>
                  <a:lnTo>
                    <a:pt x="68" y="31"/>
                  </a:lnTo>
                  <a:lnTo>
                    <a:pt x="80" y="28"/>
                  </a:lnTo>
                  <a:lnTo>
                    <a:pt x="102" y="13"/>
                  </a:lnTo>
                  <a:lnTo>
                    <a:pt x="120" y="15"/>
                  </a:lnTo>
                  <a:lnTo>
                    <a:pt x="108" y="28"/>
                  </a:lnTo>
                  <a:lnTo>
                    <a:pt x="108" y="51"/>
                  </a:lnTo>
                  <a:lnTo>
                    <a:pt x="93" y="57"/>
                  </a:lnTo>
                  <a:lnTo>
                    <a:pt x="80" y="42"/>
                  </a:lnTo>
                  <a:lnTo>
                    <a:pt x="72" y="52"/>
                  </a:lnTo>
                  <a:lnTo>
                    <a:pt x="48" y="54"/>
                  </a:lnTo>
                  <a:lnTo>
                    <a:pt x="33" y="46"/>
                  </a:lnTo>
                  <a:lnTo>
                    <a:pt x="21" y="51"/>
                  </a:lnTo>
                  <a:lnTo>
                    <a:pt x="15" y="37"/>
                  </a:lnTo>
                  <a:lnTo>
                    <a:pt x="5" y="37"/>
                  </a:lnTo>
                  <a:lnTo>
                    <a:pt x="0" y="25"/>
                  </a:lnTo>
                  <a:close/>
                </a:path>
              </a:pathLst>
            </a:custGeom>
            <a:solidFill>
              <a:srgbClr val="ABAD7A"/>
            </a:solidFill>
            <a:ln w="3175">
              <a:solidFill>
                <a:schemeClr val="bg1"/>
              </a:solidFill>
              <a:round/>
              <a:headEnd/>
              <a:tailEnd/>
            </a:ln>
          </p:spPr>
          <p:txBody>
            <a:bodyPr>
              <a:prstTxWarp prst="textNoShape">
                <a:avLst/>
              </a:prstTxWarp>
            </a:bodyPr>
            <a:lstStyle/>
            <a:p>
              <a:endParaRPr lang="en-US"/>
            </a:p>
          </p:txBody>
        </p:sp>
        <p:sp>
          <p:nvSpPr>
            <p:cNvPr id="42031" name="Freeform 56"/>
            <p:cNvSpPr>
              <a:spLocks/>
            </p:cNvSpPr>
            <p:nvPr/>
          </p:nvSpPr>
          <p:spPr bwMode="auto">
            <a:xfrm>
              <a:off x="7323138" y="3365500"/>
              <a:ext cx="60325" cy="82550"/>
            </a:xfrm>
            <a:custGeom>
              <a:avLst/>
              <a:gdLst>
                <a:gd name="T0" fmla="*/ 2147483647 w 38"/>
                <a:gd name="T1" fmla="*/ 2147483647 h 52"/>
                <a:gd name="T2" fmla="*/ 2147483647 w 38"/>
                <a:gd name="T3" fmla="*/ 2147483647 h 52"/>
                <a:gd name="T4" fmla="*/ 2147483647 w 38"/>
                <a:gd name="T5" fmla="*/ 2147483647 h 52"/>
                <a:gd name="T6" fmla="*/ 2147483647 w 38"/>
                <a:gd name="T7" fmla="*/ 2147483647 h 52"/>
                <a:gd name="T8" fmla="*/ 2147483647 w 38"/>
                <a:gd name="T9" fmla="*/ 2147483647 h 52"/>
                <a:gd name="T10" fmla="*/ 0 60000 65536"/>
                <a:gd name="T11" fmla="*/ 0 60000 65536"/>
                <a:gd name="T12" fmla="*/ 0 60000 65536"/>
                <a:gd name="T13" fmla="*/ 0 60000 65536"/>
                <a:gd name="T14" fmla="*/ 0 60000 65536"/>
                <a:gd name="T15" fmla="*/ 0 w 38"/>
                <a:gd name="T16" fmla="*/ 0 h 52"/>
                <a:gd name="T17" fmla="*/ 38 w 38"/>
                <a:gd name="T18" fmla="*/ 52 h 52"/>
              </a:gdLst>
              <a:ahLst/>
              <a:cxnLst>
                <a:cxn ang="T10">
                  <a:pos x="T0" y="T1"/>
                </a:cxn>
                <a:cxn ang="T11">
                  <a:pos x="T2" y="T3"/>
                </a:cxn>
                <a:cxn ang="T12">
                  <a:pos x="T4" y="T5"/>
                </a:cxn>
                <a:cxn ang="T13">
                  <a:pos x="T6" y="T7"/>
                </a:cxn>
                <a:cxn ang="T14">
                  <a:pos x="T8" y="T9"/>
                </a:cxn>
              </a:cxnLst>
              <a:rect l="T15" t="T16" r="T17" b="T18"/>
              <a:pathLst>
                <a:path w="38" h="52">
                  <a:moveTo>
                    <a:pt x="1" y="46"/>
                  </a:moveTo>
                  <a:cubicBezTo>
                    <a:pt x="2" y="40"/>
                    <a:pt x="11" y="14"/>
                    <a:pt x="17" y="7"/>
                  </a:cubicBezTo>
                  <a:cubicBezTo>
                    <a:pt x="23" y="0"/>
                    <a:pt x="38" y="1"/>
                    <a:pt x="37" y="7"/>
                  </a:cubicBezTo>
                  <a:cubicBezTo>
                    <a:pt x="36" y="13"/>
                    <a:pt x="20" y="38"/>
                    <a:pt x="14" y="45"/>
                  </a:cubicBezTo>
                  <a:cubicBezTo>
                    <a:pt x="8" y="52"/>
                    <a:pt x="0" y="52"/>
                    <a:pt x="1" y="46"/>
                  </a:cubicBezTo>
                  <a:close/>
                </a:path>
              </a:pathLst>
            </a:cu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32" name="Text Box 54"/>
            <p:cNvSpPr txBox="1">
              <a:spLocks noChangeArrowheads="1"/>
            </p:cNvSpPr>
            <p:nvPr/>
          </p:nvSpPr>
          <p:spPr bwMode="auto">
            <a:xfrm>
              <a:off x="6940551" y="3090863"/>
              <a:ext cx="885824" cy="311150"/>
            </a:xfrm>
            <a:prstGeom prst="rect">
              <a:avLst/>
            </a:prstGeom>
            <a:noFill/>
            <a:ln w="9525">
              <a:noFill/>
              <a:miter lim="800000"/>
              <a:headEnd/>
              <a:tailEnd/>
            </a:ln>
          </p:spPr>
          <p:txBody>
            <a:bodyPr wrap="none">
              <a:prstTxWarp prst="textNoShape">
                <a:avLst/>
              </a:prstTxWarp>
              <a:spAutoFit/>
            </a:bodyPr>
            <a:lstStyle/>
            <a:p>
              <a:pPr>
                <a:lnSpc>
                  <a:spcPct val="90000"/>
                </a:lnSpc>
              </a:pPr>
              <a:r>
                <a:rPr lang="en-US" sz="800" b="1"/>
                <a:t>Horton Bluff</a:t>
              </a:r>
            </a:p>
            <a:p>
              <a:pPr>
                <a:lnSpc>
                  <a:spcPct val="90000"/>
                </a:lnSpc>
              </a:pPr>
              <a:r>
                <a:rPr lang="en-US" sz="800" b="1"/>
                <a:t>Formation</a:t>
              </a:r>
            </a:p>
          </p:txBody>
        </p:sp>
        <p:sp>
          <p:nvSpPr>
            <p:cNvPr id="42033" name="Line 57"/>
            <p:cNvSpPr>
              <a:spLocks noChangeShapeType="1"/>
            </p:cNvSpPr>
            <p:nvPr/>
          </p:nvSpPr>
          <p:spPr bwMode="auto">
            <a:xfrm>
              <a:off x="4932363" y="3668713"/>
              <a:ext cx="333375" cy="64135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6" name="Rectangle 58"/>
            <p:cNvSpPr>
              <a:spLocks noChangeArrowheads="1"/>
            </p:cNvSpPr>
            <p:nvPr/>
          </p:nvSpPr>
          <p:spPr bwMode="auto">
            <a:xfrm>
              <a:off x="4367213" y="3368675"/>
              <a:ext cx="792162"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New Albany</a:t>
              </a:r>
            </a:p>
            <a:p>
              <a:pPr>
                <a:defRPr/>
              </a:pPr>
              <a:r>
                <a:rPr lang="en-US" sz="800" b="1"/>
                <a:t>86-160 Tcf</a:t>
              </a:r>
            </a:p>
          </p:txBody>
        </p:sp>
        <p:sp>
          <p:nvSpPr>
            <p:cNvPr id="42035" name="Line 59"/>
            <p:cNvSpPr>
              <a:spLocks noChangeShapeType="1"/>
            </p:cNvSpPr>
            <p:nvPr/>
          </p:nvSpPr>
          <p:spPr bwMode="auto">
            <a:xfrm flipH="1" flipV="1">
              <a:off x="6227763" y="4448175"/>
              <a:ext cx="785812" cy="96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48" name="Rectangle 60"/>
            <p:cNvSpPr>
              <a:spLocks noChangeArrowheads="1"/>
            </p:cNvSpPr>
            <p:nvPr/>
          </p:nvSpPr>
          <p:spPr bwMode="auto">
            <a:xfrm>
              <a:off x="6705600" y="4389438"/>
              <a:ext cx="881063" cy="330200"/>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Marcellus</a:t>
              </a:r>
            </a:p>
            <a:p>
              <a:pPr>
                <a:defRPr/>
              </a:pPr>
              <a:r>
                <a:rPr lang="en-US" sz="800" b="1"/>
                <a:t>225-520 Tcf</a:t>
              </a:r>
            </a:p>
          </p:txBody>
        </p:sp>
        <p:sp>
          <p:nvSpPr>
            <p:cNvPr id="42037" name="Line 61"/>
            <p:cNvSpPr>
              <a:spLocks noChangeShapeType="1"/>
            </p:cNvSpPr>
            <p:nvPr/>
          </p:nvSpPr>
          <p:spPr bwMode="auto">
            <a:xfrm>
              <a:off x="5386388" y="3094038"/>
              <a:ext cx="195262" cy="69056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0" name="Rectangle 62"/>
            <p:cNvSpPr>
              <a:spLocks noChangeArrowheads="1"/>
            </p:cNvSpPr>
            <p:nvPr/>
          </p:nvSpPr>
          <p:spPr bwMode="auto">
            <a:xfrm>
              <a:off x="4924425" y="2801938"/>
              <a:ext cx="833438"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Antrim</a:t>
              </a:r>
            </a:p>
            <a:p>
              <a:pPr>
                <a:defRPr/>
              </a:pPr>
              <a:r>
                <a:rPr lang="en-US" sz="800" b="1"/>
                <a:t>35-160 Tcf</a:t>
              </a:r>
            </a:p>
          </p:txBody>
        </p:sp>
        <p:sp>
          <p:nvSpPr>
            <p:cNvPr id="42039" name="Line 63"/>
            <p:cNvSpPr>
              <a:spLocks noChangeShapeType="1"/>
            </p:cNvSpPr>
            <p:nvPr/>
          </p:nvSpPr>
          <p:spPr bwMode="auto">
            <a:xfrm>
              <a:off x="1778000" y="4103688"/>
              <a:ext cx="1350963" cy="517525"/>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2" name="Rectangle 64"/>
            <p:cNvSpPr>
              <a:spLocks noChangeArrowheads="1"/>
            </p:cNvSpPr>
            <p:nvPr/>
          </p:nvSpPr>
          <p:spPr bwMode="auto">
            <a:xfrm>
              <a:off x="636588" y="3924300"/>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Lewis/Mancos</a:t>
              </a:r>
            </a:p>
            <a:p>
              <a:pPr>
                <a:defRPr/>
              </a:pPr>
              <a:r>
                <a:rPr lang="en-US" sz="800" b="1"/>
                <a:t>97 Tcf</a:t>
              </a:r>
            </a:p>
          </p:txBody>
        </p:sp>
        <p:sp>
          <p:nvSpPr>
            <p:cNvPr id="42041" name="Line 65"/>
            <p:cNvSpPr>
              <a:spLocks noChangeShapeType="1"/>
            </p:cNvSpPr>
            <p:nvPr/>
          </p:nvSpPr>
          <p:spPr bwMode="auto">
            <a:xfrm>
              <a:off x="1736725" y="3471863"/>
              <a:ext cx="1360488" cy="608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4" name="Rectangle 66"/>
            <p:cNvSpPr>
              <a:spLocks noChangeArrowheads="1"/>
            </p:cNvSpPr>
            <p:nvPr/>
          </p:nvSpPr>
          <p:spPr bwMode="auto">
            <a:xfrm>
              <a:off x="636588" y="3260725"/>
              <a:ext cx="1212850" cy="347663"/>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Green River</a:t>
              </a:r>
            </a:p>
            <a:p>
              <a:pPr>
                <a:defRPr/>
              </a:pPr>
              <a:r>
                <a:rPr lang="en-US" sz="800" b="1"/>
                <a:t>1.3-2 Trillion Bbl</a:t>
              </a:r>
            </a:p>
          </p:txBody>
        </p:sp>
        <p:sp>
          <p:nvSpPr>
            <p:cNvPr id="42043" name="Text Box 67"/>
            <p:cNvSpPr txBox="1">
              <a:spLocks noChangeArrowheads="1"/>
            </p:cNvSpPr>
            <p:nvPr/>
          </p:nvSpPr>
          <p:spPr bwMode="auto">
            <a:xfrm>
              <a:off x="3125787" y="3508376"/>
              <a:ext cx="693737" cy="214313"/>
            </a:xfrm>
            <a:prstGeom prst="rect">
              <a:avLst/>
            </a:prstGeom>
            <a:noFill/>
            <a:ln w="9525">
              <a:noFill/>
              <a:miter lim="800000"/>
              <a:headEnd/>
              <a:tailEnd/>
            </a:ln>
          </p:spPr>
          <p:txBody>
            <a:bodyPr wrap="none">
              <a:prstTxWarp prst="textNoShape">
                <a:avLst/>
              </a:prstTxWarp>
              <a:spAutoFit/>
            </a:bodyPr>
            <a:lstStyle/>
            <a:p>
              <a:r>
                <a:rPr lang="en-US" sz="800" b="1"/>
                <a:t>Gammon</a:t>
              </a:r>
            </a:p>
          </p:txBody>
        </p:sp>
        <p:sp>
          <p:nvSpPr>
            <p:cNvPr id="42044" name="Line 68"/>
            <p:cNvSpPr>
              <a:spLocks noChangeShapeType="1"/>
            </p:cNvSpPr>
            <p:nvPr/>
          </p:nvSpPr>
          <p:spPr bwMode="auto">
            <a:xfrm>
              <a:off x="2068513" y="2447925"/>
              <a:ext cx="1223962" cy="35083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7" name="Rectangle 69"/>
            <p:cNvSpPr>
              <a:spLocks noChangeArrowheads="1"/>
            </p:cNvSpPr>
            <p:nvPr/>
          </p:nvSpPr>
          <p:spPr bwMode="auto">
            <a:xfrm>
              <a:off x="1195388" y="2300288"/>
              <a:ext cx="1060450" cy="30797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Colorado Group</a:t>
              </a:r>
            </a:p>
            <a:p>
              <a:pPr>
                <a:defRPr/>
              </a:pPr>
              <a:r>
                <a:rPr lang="en-US" sz="800" b="1"/>
                <a:t>&gt;300 Tcf</a:t>
              </a:r>
            </a:p>
          </p:txBody>
        </p:sp>
        <p:sp>
          <p:nvSpPr>
            <p:cNvPr id="42046" name="Line 70"/>
            <p:cNvSpPr>
              <a:spLocks noChangeShapeType="1"/>
            </p:cNvSpPr>
            <p:nvPr/>
          </p:nvSpPr>
          <p:spPr bwMode="auto">
            <a:xfrm>
              <a:off x="1939925" y="2836863"/>
              <a:ext cx="1724025" cy="481012"/>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59" name="Rectangle 71"/>
            <p:cNvSpPr>
              <a:spLocks noChangeArrowheads="1"/>
            </p:cNvSpPr>
            <p:nvPr/>
          </p:nvSpPr>
          <p:spPr bwMode="auto">
            <a:xfrm>
              <a:off x="1220788" y="2735263"/>
              <a:ext cx="1035050" cy="347662"/>
            </a:xfrm>
            <a:prstGeom prst="rect">
              <a:avLst/>
            </a:prstGeom>
            <a:gradFill rotWithShape="1">
              <a:gsLst>
                <a:gs pos="0">
                  <a:schemeClr val="bg2">
                    <a:gamma/>
                    <a:tint val="24314"/>
                    <a:invGamma/>
                  </a:schemeClr>
                </a:gs>
                <a:gs pos="100000">
                  <a:schemeClr val="bg2"/>
                </a:gs>
              </a:gsLst>
              <a:lin ang="5400000" scaled="1"/>
            </a:gradFill>
            <a:ln w="19050">
              <a:solidFill>
                <a:srgbClr val="008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Bakken</a:t>
              </a:r>
            </a:p>
            <a:p>
              <a:pPr>
                <a:defRPr/>
              </a:pPr>
              <a:r>
                <a:rPr lang="en-US" sz="800" b="1"/>
                <a:t>3.65 Billion Bbl</a:t>
              </a:r>
            </a:p>
          </p:txBody>
        </p:sp>
        <p:sp>
          <p:nvSpPr>
            <p:cNvPr id="42048" name="Line 72"/>
            <p:cNvSpPr>
              <a:spLocks noChangeShapeType="1"/>
            </p:cNvSpPr>
            <p:nvPr/>
          </p:nvSpPr>
          <p:spPr bwMode="auto">
            <a:xfrm>
              <a:off x="1736725" y="1898650"/>
              <a:ext cx="1200150" cy="2936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1" name="Rectangle 73"/>
            <p:cNvSpPr>
              <a:spLocks noChangeArrowheads="1"/>
            </p:cNvSpPr>
            <p:nvPr/>
          </p:nvSpPr>
          <p:spPr bwMode="auto">
            <a:xfrm>
              <a:off x="896938" y="1822450"/>
              <a:ext cx="1358900" cy="3143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Montney Deep Basin</a:t>
              </a:r>
            </a:p>
            <a:p>
              <a:pPr>
                <a:defRPr/>
              </a:pPr>
              <a:r>
                <a:rPr lang="en-US" sz="800" b="1"/>
                <a:t>&gt;250 Tcf</a:t>
              </a:r>
            </a:p>
          </p:txBody>
        </p:sp>
        <p:sp>
          <p:nvSpPr>
            <p:cNvPr id="42050" name="Line 74"/>
            <p:cNvSpPr>
              <a:spLocks noChangeShapeType="1"/>
            </p:cNvSpPr>
            <p:nvPr/>
          </p:nvSpPr>
          <p:spPr bwMode="auto">
            <a:xfrm>
              <a:off x="1962150" y="1436688"/>
              <a:ext cx="1200150" cy="293687"/>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3" name="Rectangle 75"/>
            <p:cNvSpPr>
              <a:spLocks noChangeArrowheads="1"/>
            </p:cNvSpPr>
            <p:nvPr/>
          </p:nvSpPr>
          <p:spPr bwMode="auto">
            <a:xfrm>
              <a:off x="896938" y="1263650"/>
              <a:ext cx="1358900" cy="403225"/>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Horn River Basin/</a:t>
              </a:r>
            </a:p>
            <a:p>
              <a:pPr>
                <a:defRPr/>
              </a:pPr>
              <a:r>
                <a:rPr lang="en-US" sz="800" b="1"/>
                <a:t>Cordova Embayment</a:t>
              </a:r>
            </a:p>
            <a:p>
              <a:pPr>
                <a:defRPr/>
              </a:pPr>
              <a:r>
                <a:rPr lang="en-US" sz="800" b="1"/>
                <a:t>&gt;700 Tcf</a:t>
              </a:r>
            </a:p>
          </p:txBody>
        </p:sp>
        <p:sp>
          <p:nvSpPr>
            <p:cNvPr id="42052" name="Line 77"/>
            <p:cNvSpPr>
              <a:spLocks noChangeShapeType="1"/>
            </p:cNvSpPr>
            <p:nvPr/>
          </p:nvSpPr>
          <p:spPr bwMode="auto">
            <a:xfrm>
              <a:off x="7512050" y="5891213"/>
              <a:ext cx="955675" cy="0"/>
            </a:xfrm>
            <a:prstGeom prst="line">
              <a:avLst/>
            </a:prstGeom>
            <a:noFill/>
            <a:ln w="28575">
              <a:solidFill>
                <a:srgbClr val="333333"/>
              </a:solidFill>
              <a:round/>
              <a:headEnd/>
              <a:tailEnd/>
            </a:ln>
          </p:spPr>
          <p:txBody>
            <a:bodyPr>
              <a:prstTxWarp prst="textNoShape">
                <a:avLst/>
              </a:prstTxWarp>
            </a:bodyPr>
            <a:lstStyle/>
            <a:p>
              <a:endParaRPr lang="en-US"/>
            </a:p>
          </p:txBody>
        </p:sp>
        <p:sp>
          <p:nvSpPr>
            <p:cNvPr id="42053" name="Text Box 78"/>
            <p:cNvSpPr txBox="1">
              <a:spLocks noChangeArrowheads="1"/>
            </p:cNvSpPr>
            <p:nvPr/>
          </p:nvSpPr>
          <p:spPr bwMode="auto">
            <a:xfrm>
              <a:off x="7410450" y="5688012"/>
              <a:ext cx="25717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0</a:t>
              </a:r>
            </a:p>
          </p:txBody>
        </p:sp>
        <p:sp>
          <p:nvSpPr>
            <p:cNvPr id="42054" name="Text Box 79"/>
            <p:cNvSpPr txBox="1">
              <a:spLocks noChangeArrowheads="1"/>
            </p:cNvSpPr>
            <p:nvPr/>
          </p:nvSpPr>
          <p:spPr bwMode="auto">
            <a:xfrm>
              <a:off x="8251825" y="5688012"/>
              <a:ext cx="403225"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600</a:t>
              </a:r>
            </a:p>
          </p:txBody>
        </p:sp>
        <p:sp>
          <p:nvSpPr>
            <p:cNvPr id="42055" name="Text Box 80"/>
            <p:cNvSpPr txBox="1">
              <a:spLocks noChangeArrowheads="1"/>
            </p:cNvSpPr>
            <p:nvPr/>
          </p:nvSpPr>
          <p:spPr bwMode="auto">
            <a:xfrm>
              <a:off x="7705725" y="5875338"/>
              <a:ext cx="542924" cy="214313"/>
            </a:xfrm>
            <a:prstGeom prst="rect">
              <a:avLst/>
            </a:prstGeom>
            <a:noFill/>
            <a:ln w="9525">
              <a:noFill/>
              <a:miter lim="800000"/>
              <a:headEnd/>
              <a:tailEnd/>
            </a:ln>
          </p:spPr>
          <p:txBody>
            <a:bodyPr wrap="none">
              <a:prstTxWarp prst="textNoShape">
                <a:avLst/>
              </a:prstTxWarp>
              <a:spAutoFit/>
            </a:bodyPr>
            <a:lstStyle/>
            <a:p>
              <a:r>
                <a:rPr lang="en-US" sz="800" b="1">
                  <a:solidFill>
                    <a:srgbClr val="333333"/>
                  </a:solidFill>
                </a:rPr>
                <a:t>MILES</a:t>
              </a:r>
            </a:p>
          </p:txBody>
        </p:sp>
        <p:sp>
          <p:nvSpPr>
            <p:cNvPr id="42056" name="Line 82"/>
            <p:cNvSpPr>
              <a:spLocks noChangeShapeType="1"/>
            </p:cNvSpPr>
            <p:nvPr/>
          </p:nvSpPr>
          <p:spPr bwMode="auto">
            <a:xfrm flipV="1">
              <a:off x="3484563" y="5943600"/>
              <a:ext cx="504825" cy="230188"/>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498769" name="Rectangle 81"/>
            <p:cNvSpPr>
              <a:spLocks noChangeArrowheads="1"/>
            </p:cNvSpPr>
            <p:nvPr/>
          </p:nvSpPr>
          <p:spPr bwMode="auto">
            <a:xfrm>
              <a:off x="2611438" y="6003925"/>
              <a:ext cx="898525" cy="347663"/>
            </a:xfrm>
            <a:prstGeom prst="rect">
              <a:avLst/>
            </a:prstGeom>
            <a:gradFill rotWithShape="1">
              <a:gsLst>
                <a:gs pos="0">
                  <a:schemeClr val="bg2">
                    <a:gamma/>
                    <a:tint val="24314"/>
                    <a:invGamma/>
                  </a:schemeClr>
                </a:gs>
                <a:gs pos="100000">
                  <a:schemeClr val="bg2"/>
                </a:gs>
              </a:gsLst>
              <a:lin ang="5400000" scaled="1"/>
            </a:gradFill>
            <a:ln w="19050">
              <a:solidFill>
                <a:srgbClr val="FF0000"/>
              </a:solidFill>
              <a:miter lim="800000"/>
              <a:headEnd/>
              <a:tailEnd/>
            </a:ln>
            <a:effectLst>
              <a:outerShdw blurRad="63500" dist="38099" dir="2700000" algn="ctr" rotWithShape="0">
                <a:schemeClr val="tx1">
                  <a:alpha val="50000"/>
                </a:schemeClr>
              </a:outerShdw>
            </a:effectLst>
          </p:spPr>
          <p:txBody>
            <a:bodyPr wrap="none" anchor="ctr">
              <a:prstTxWarp prst="textNoShape">
                <a:avLst/>
              </a:prstTxWarp>
            </a:bodyPr>
            <a:lstStyle/>
            <a:p>
              <a:pPr>
                <a:defRPr/>
              </a:pPr>
              <a:r>
                <a:rPr lang="en-US" sz="800" b="1"/>
                <a:t>Eagle Ford</a:t>
              </a:r>
            </a:p>
            <a:p>
              <a:pPr>
                <a:defRPr/>
              </a:pPr>
              <a:r>
                <a:rPr lang="en-US" sz="800" b="1"/>
                <a:t>25-100+ Tcfe</a:t>
              </a:r>
            </a:p>
          </p:txBody>
        </p:sp>
        <p:sp>
          <p:nvSpPr>
            <p:cNvPr id="42058" name="Freeform 84"/>
            <p:cNvSpPr>
              <a:spLocks/>
            </p:cNvSpPr>
            <p:nvPr/>
          </p:nvSpPr>
          <p:spPr bwMode="auto">
            <a:xfrm>
              <a:off x="3630613" y="3671888"/>
              <a:ext cx="160337" cy="312737"/>
            </a:xfrm>
            <a:custGeom>
              <a:avLst/>
              <a:gdLst>
                <a:gd name="T0" fmla="*/ 2147483647 w 101"/>
                <a:gd name="T1" fmla="*/ 2147483647 h 197"/>
                <a:gd name="T2" fmla="*/ 2147483647 w 101"/>
                <a:gd name="T3" fmla="*/ 2147483647 h 197"/>
                <a:gd name="T4" fmla="*/ 2147483647 w 101"/>
                <a:gd name="T5" fmla="*/ 2147483647 h 197"/>
                <a:gd name="T6" fmla="*/ 2147483647 w 101"/>
                <a:gd name="T7" fmla="*/ 2147483647 h 197"/>
                <a:gd name="T8" fmla="*/ 2147483647 w 101"/>
                <a:gd name="T9" fmla="*/ 2147483647 h 197"/>
                <a:gd name="T10" fmla="*/ 2147483647 w 101"/>
                <a:gd name="T11" fmla="*/ 2147483647 h 197"/>
                <a:gd name="T12" fmla="*/ 2147483647 w 101"/>
                <a:gd name="T13" fmla="*/ 2147483647 h 197"/>
                <a:gd name="T14" fmla="*/ 2147483647 w 101"/>
                <a:gd name="T15" fmla="*/ 2147483647 h 197"/>
                <a:gd name="T16" fmla="*/ 2147483647 w 101"/>
                <a:gd name="T17" fmla="*/ 2147483647 h 1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1"/>
                <a:gd name="T28" fmla="*/ 0 h 197"/>
                <a:gd name="T29" fmla="*/ 101 w 101"/>
                <a:gd name="T30" fmla="*/ 197 h 19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1" h="197">
                  <a:moveTo>
                    <a:pt x="37" y="6"/>
                  </a:moveTo>
                  <a:cubicBezTo>
                    <a:pt x="30" y="12"/>
                    <a:pt x="37" y="37"/>
                    <a:pt x="32" y="52"/>
                  </a:cubicBezTo>
                  <a:cubicBezTo>
                    <a:pt x="27" y="67"/>
                    <a:pt x="12" y="81"/>
                    <a:pt x="7" y="98"/>
                  </a:cubicBezTo>
                  <a:cubicBezTo>
                    <a:pt x="2" y="115"/>
                    <a:pt x="0" y="138"/>
                    <a:pt x="2" y="154"/>
                  </a:cubicBezTo>
                  <a:cubicBezTo>
                    <a:pt x="4" y="170"/>
                    <a:pt x="8" y="193"/>
                    <a:pt x="22" y="195"/>
                  </a:cubicBezTo>
                  <a:cubicBezTo>
                    <a:pt x="36" y="197"/>
                    <a:pt x="75" y="188"/>
                    <a:pt x="88" y="169"/>
                  </a:cubicBezTo>
                  <a:cubicBezTo>
                    <a:pt x="101" y="150"/>
                    <a:pt x="101" y="108"/>
                    <a:pt x="99" y="83"/>
                  </a:cubicBezTo>
                  <a:cubicBezTo>
                    <a:pt x="97" y="58"/>
                    <a:pt x="83" y="28"/>
                    <a:pt x="73" y="16"/>
                  </a:cubicBezTo>
                  <a:cubicBezTo>
                    <a:pt x="63" y="4"/>
                    <a:pt x="44" y="0"/>
                    <a:pt x="37" y="6"/>
                  </a:cubicBezTo>
                  <a:close/>
                </a:path>
              </a:pathLst>
            </a:custGeom>
            <a:gradFill rotWithShape="1">
              <a:gsLst>
                <a:gs pos="0">
                  <a:srgbClr val="FF0000">
                    <a:alpha val="75000"/>
                  </a:srgbClr>
                </a:gs>
                <a:gs pos="100000">
                  <a:srgbClr val="008000">
                    <a:alpha val="75998"/>
                  </a:srgbClr>
                </a:gs>
              </a:gsLst>
              <a:lin ang="5400000" scaled="1"/>
            </a:gradFill>
            <a:ln w="9525">
              <a:solidFill>
                <a:schemeClr val="bg1"/>
              </a:solidFill>
              <a:round/>
              <a:headEnd/>
              <a:tailEnd/>
            </a:ln>
          </p:spPr>
          <p:txBody>
            <a:bodyPr>
              <a:prstTxWarp prst="textNoShape">
                <a:avLst/>
              </a:prstTxWarp>
            </a:bodyPr>
            <a:lstStyle/>
            <a:p>
              <a:endParaRPr lang="en-US"/>
            </a:p>
          </p:txBody>
        </p:sp>
        <p:sp>
          <p:nvSpPr>
            <p:cNvPr id="42059" name="Oval 87"/>
            <p:cNvSpPr>
              <a:spLocks noChangeArrowheads="1"/>
            </p:cNvSpPr>
            <p:nvPr/>
          </p:nvSpPr>
          <p:spPr bwMode="auto">
            <a:xfrm>
              <a:off x="412750" y="5730875"/>
              <a:ext cx="193675" cy="104775"/>
            </a:xfrm>
            <a:prstGeom prst="ellipse">
              <a:avLst/>
            </a:prstGeom>
            <a:solidFill>
              <a:srgbClr val="008000">
                <a:alpha val="74901"/>
              </a:srgbClr>
            </a:solidFill>
            <a:ln w="9525">
              <a:solidFill>
                <a:schemeClr val="bg1"/>
              </a:solidFill>
              <a:round/>
              <a:headEnd/>
              <a:tailEnd/>
            </a:ln>
          </p:spPr>
          <p:txBody>
            <a:bodyPr>
              <a:prstTxWarp prst="textNoShape">
                <a:avLst/>
              </a:prstTxWarp>
            </a:bodyPr>
            <a:lstStyle/>
            <a:p>
              <a:endParaRPr lang="en-US"/>
            </a:p>
          </p:txBody>
        </p:sp>
        <p:sp>
          <p:nvSpPr>
            <p:cNvPr id="42060" name="Oval 88"/>
            <p:cNvSpPr>
              <a:spLocks noChangeArrowheads="1"/>
            </p:cNvSpPr>
            <p:nvPr/>
          </p:nvSpPr>
          <p:spPr bwMode="auto">
            <a:xfrm>
              <a:off x="412750" y="5940425"/>
              <a:ext cx="193675" cy="104775"/>
            </a:xfrm>
            <a:prstGeom prst="ellipse">
              <a:avLst/>
            </a:prstGeom>
            <a:solidFill>
              <a:srgbClr val="FF0000">
                <a:alpha val="74901"/>
              </a:srgbClr>
            </a:solidFill>
            <a:ln w="9525">
              <a:solidFill>
                <a:schemeClr val="bg1"/>
              </a:solidFill>
              <a:round/>
              <a:headEnd/>
              <a:tailEnd/>
            </a:ln>
          </p:spPr>
          <p:txBody>
            <a:bodyPr>
              <a:prstTxWarp prst="textNoShape">
                <a:avLst/>
              </a:prstTxWarp>
            </a:bodyPr>
            <a:lstStyle/>
            <a:p>
              <a:endParaRPr lang="en-US"/>
            </a:p>
          </p:txBody>
        </p:sp>
        <p:sp>
          <p:nvSpPr>
            <p:cNvPr id="42061" name="Text Box 89"/>
            <p:cNvSpPr txBox="1">
              <a:spLocks noChangeArrowheads="1"/>
            </p:cNvSpPr>
            <p:nvPr/>
          </p:nvSpPr>
          <p:spPr bwMode="auto">
            <a:xfrm>
              <a:off x="573088" y="5661025"/>
              <a:ext cx="1627187" cy="214313"/>
            </a:xfrm>
            <a:prstGeom prst="rect">
              <a:avLst/>
            </a:prstGeom>
            <a:noFill/>
            <a:ln w="9525">
              <a:noFill/>
              <a:miter lim="800000"/>
              <a:headEnd/>
              <a:tailEnd/>
            </a:ln>
          </p:spPr>
          <p:txBody>
            <a:bodyPr>
              <a:prstTxWarp prst="textNoShape">
                <a:avLst/>
              </a:prstTxWarp>
            </a:bodyPr>
            <a:lstStyle/>
            <a:p>
              <a:r>
                <a:rPr lang="en-US" sz="1100" b="1">
                  <a:latin typeface="Trebuchet MS" charset="0"/>
                </a:rPr>
                <a:t>OIL SHALE PLAY</a:t>
              </a:r>
            </a:p>
          </p:txBody>
        </p:sp>
        <p:sp>
          <p:nvSpPr>
            <p:cNvPr id="42062" name="Text Box 90"/>
            <p:cNvSpPr txBox="1">
              <a:spLocks noChangeArrowheads="1"/>
            </p:cNvSpPr>
            <p:nvPr/>
          </p:nvSpPr>
          <p:spPr bwMode="auto">
            <a:xfrm>
              <a:off x="573088" y="5862638"/>
              <a:ext cx="1627187" cy="214312"/>
            </a:xfrm>
            <a:prstGeom prst="rect">
              <a:avLst/>
            </a:prstGeom>
            <a:noFill/>
            <a:ln w="9525">
              <a:noFill/>
              <a:miter lim="800000"/>
              <a:headEnd/>
              <a:tailEnd/>
            </a:ln>
          </p:spPr>
          <p:txBody>
            <a:bodyPr>
              <a:prstTxWarp prst="textNoShape">
                <a:avLst/>
              </a:prstTxWarp>
            </a:bodyPr>
            <a:lstStyle/>
            <a:p>
              <a:r>
                <a:rPr lang="en-US" sz="1100" b="1">
                  <a:latin typeface="Trebuchet MS" charset="0"/>
                </a:rPr>
                <a:t>GAS SHALE PLAY</a:t>
              </a:r>
            </a:p>
          </p:txBody>
        </p:sp>
        <p:sp>
          <p:nvSpPr>
            <p:cNvPr id="42063" name="Freeform 91"/>
            <p:cNvSpPr>
              <a:spLocks/>
            </p:cNvSpPr>
            <p:nvPr/>
          </p:nvSpPr>
          <p:spPr bwMode="auto">
            <a:xfrm>
              <a:off x="2609850" y="6000750"/>
              <a:ext cx="438150"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sp>
          <p:nvSpPr>
            <p:cNvPr id="42064" name="Freeform 92"/>
            <p:cNvSpPr>
              <a:spLocks/>
            </p:cNvSpPr>
            <p:nvPr/>
          </p:nvSpPr>
          <p:spPr bwMode="auto">
            <a:xfrm>
              <a:off x="2219325" y="5476875"/>
              <a:ext cx="371475" cy="352425"/>
            </a:xfrm>
            <a:custGeom>
              <a:avLst/>
              <a:gdLst>
                <a:gd name="T0" fmla="*/ 2147483647 w 276"/>
                <a:gd name="T1" fmla="*/ 0 h 222"/>
                <a:gd name="T2" fmla="*/ 0 w 276"/>
                <a:gd name="T3" fmla="*/ 0 h 222"/>
                <a:gd name="T4" fmla="*/ 0 w 276"/>
                <a:gd name="T5" fmla="*/ 2147483647 h 222"/>
                <a:gd name="T6" fmla="*/ 2147483647 w 276"/>
                <a:gd name="T7" fmla="*/ 2147483647 h 222"/>
                <a:gd name="T8" fmla="*/ 0 60000 65536"/>
                <a:gd name="T9" fmla="*/ 0 60000 65536"/>
                <a:gd name="T10" fmla="*/ 0 60000 65536"/>
                <a:gd name="T11" fmla="*/ 0 60000 65536"/>
                <a:gd name="T12" fmla="*/ 0 w 276"/>
                <a:gd name="T13" fmla="*/ 0 h 222"/>
                <a:gd name="T14" fmla="*/ 276 w 276"/>
                <a:gd name="T15" fmla="*/ 222 h 222"/>
              </a:gdLst>
              <a:ahLst/>
              <a:cxnLst>
                <a:cxn ang="T8">
                  <a:pos x="T0" y="T1"/>
                </a:cxn>
                <a:cxn ang="T9">
                  <a:pos x="T2" y="T3"/>
                </a:cxn>
                <a:cxn ang="T10">
                  <a:pos x="T4" y="T5"/>
                </a:cxn>
                <a:cxn ang="T11">
                  <a:pos x="T6" y="T7"/>
                </a:cxn>
              </a:cxnLst>
              <a:rect l="T12" t="T13" r="T14" b="T15"/>
              <a:pathLst>
                <a:path w="276" h="222">
                  <a:moveTo>
                    <a:pt x="264" y="0"/>
                  </a:moveTo>
                  <a:lnTo>
                    <a:pt x="0" y="0"/>
                  </a:lnTo>
                  <a:lnTo>
                    <a:pt x="0" y="222"/>
                  </a:lnTo>
                  <a:lnTo>
                    <a:pt x="276" y="222"/>
                  </a:lnTo>
                </a:path>
              </a:pathLst>
            </a:custGeom>
            <a:noFill/>
            <a:ln w="19050">
              <a:solidFill>
                <a:srgbClr val="008000"/>
              </a:solidFill>
              <a:round/>
              <a:headEnd/>
              <a:tailEnd/>
            </a:ln>
          </p:spPr>
          <p:txBody>
            <a:bodyPr>
              <a:prstTxWarp prst="textNoShape">
                <a:avLst/>
              </a:prstTxWarp>
            </a:bodyPr>
            <a:lstStyle/>
            <a:p>
              <a:endParaRPr lang="en-US"/>
            </a:p>
          </p:txBody>
        </p:sp>
      </p:grpSp>
      <p:sp>
        <p:nvSpPr>
          <p:cNvPr id="83" name="TextBox 6"/>
          <p:cNvSpPr txBox="1">
            <a:spLocks noChangeArrowheads="1"/>
          </p:cNvSpPr>
          <p:nvPr/>
        </p:nvSpPr>
        <p:spPr bwMode="auto">
          <a:xfrm>
            <a:off x="1998659" y="-41196"/>
            <a:ext cx="5456241" cy="1107996"/>
          </a:xfrm>
          <a:prstGeom prst="rect">
            <a:avLst/>
          </a:prstGeom>
          <a:noFill/>
          <a:ln w="9525">
            <a:noFill/>
            <a:miter lim="800000"/>
            <a:headEnd/>
            <a:tailEnd/>
          </a:ln>
        </p:spPr>
        <p:txBody>
          <a:bodyPr wrap="none">
            <a:prstTxWarp prst="textNoShape">
              <a:avLst/>
            </a:prstTxWarp>
            <a:spAutoFit/>
          </a:bodyPr>
          <a:lstStyle/>
          <a:p>
            <a:pPr algn="ctr"/>
            <a:r>
              <a:rPr lang="en-US" sz="2400" dirty="0" smtClean="0">
                <a:latin typeface="Arial" charset="0"/>
                <a:ea typeface="Arial" charset="0"/>
                <a:cs typeface="Arial" charset="0"/>
              </a:rPr>
              <a:t>The Next 5-10 Years</a:t>
            </a:r>
          </a:p>
          <a:p>
            <a:pPr algn="ctr"/>
            <a:r>
              <a:rPr lang="en-US" sz="2400" dirty="0" smtClean="0">
                <a:latin typeface="Arial" charset="0"/>
                <a:ea typeface="Arial" charset="0"/>
                <a:cs typeface="Arial" charset="0"/>
              </a:rPr>
              <a:t>~100,000 Wells, 1-2 Million </a:t>
            </a:r>
            <a:r>
              <a:rPr lang="en-US" sz="2400" dirty="0" err="1" smtClean="0">
                <a:latin typeface="Arial" charset="0"/>
                <a:ea typeface="Arial" charset="0"/>
                <a:cs typeface="Arial" charset="0"/>
              </a:rPr>
              <a:t>Hydrofracs</a:t>
            </a:r>
            <a:endParaRPr lang="en-US" dirty="0" smtClean="0"/>
          </a:p>
          <a:p>
            <a:pPr algn="ctr"/>
            <a:endParaRPr lang="en-US" dirty="0"/>
          </a:p>
        </p:txBody>
      </p:sp>
      <p:sp>
        <p:nvSpPr>
          <p:cNvPr id="81" name="TextBox 80"/>
          <p:cNvSpPr txBox="1"/>
          <p:nvPr/>
        </p:nvSpPr>
        <p:spPr>
          <a:xfrm>
            <a:off x="1156775" y="6036350"/>
            <a:ext cx="6891630" cy="830997"/>
          </a:xfrm>
          <a:prstGeom prst="rect">
            <a:avLst/>
          </a:prstGeom>
          <a:noFill/>
        </p:spPr>
        <p:txBody>
          <a:bodyPr wrap="none" rtlCol="0">
            <a:spAutoFit/>
          </a:bodyPr>
          <a:lstStyle/>
          <a:p>
            <a:pPr>
              <a:buFont typeface="Arial"/>
              <a:buChar char="•"/>
            </a:pPr>
            <a:r>
              <a:rPr lang="en-US" sz="2400" dirty="0" smtClean="0">
                <a:latin typeface="Arial"/>
                <a:cs typeface="Arial"/>
              </a:rPr>
              <a:t>How Do We Optimize Resource Development?</a:t>
            </a:r>
          </a:p>
          <a:p>
            <a:pPr>
              <a:buFont typeface="Arial"/>
              <a:buChar char="•"/>
            </a:pPr>
            <a:r>
              <a:rPr lang="en-US" sz="2400" dirty="0" smtClean="0">
                <a:latin typeface="Arial"/>
                <a:cs typeface="Arial"/>
              </a:rPr>
              <a:t>How Do we Minimize the Environmental Impact?</a:t>
            </a:r>
            <a:endParaRPr lang="en-US" sz="2400" dirty="0">
              <a:latin typeface="Arial"/>
              <a:cs typeface="Arial"/>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22882" name="AutoShape 2"/>
          <p:cNvSpPr>
            <a:spLocks noGrp="1"/>
          </p:cNvSpPr>
          <p:nvPr>
            <p:ph type="title"/>
          </p:nvPr>
        </p:nvSpPr>
        <p:spPr bwMode="auto">
          <a:xfrm>
            <a:off x="457200" y="-119062"/>
            <a:ext cx="8229600" cy="1143000"/>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a:ea typeface="+mj-ea"/>
                <a:cs typeface="Arial"/>
              </a:rPr>
              <a:t>Power-Law Parameters</a:t>
            </a:r>
          </a:p>
        </p:txBody>
      </p:sp>
      <p:pic>
        <p:nvPicPr>
          <p:cNvPr id="23558" name="Picture 6" descr="Jtfit"/>
          <p:cNvPicPr>
            <a:picLocks noChangeAspect="1" noChangeArrowheads="1"/>
          </p:cNvPicPr>
          <p:nvPr/>
        </p:nvPicPr>
        <p:blipFill>
          <a:blip r:embed="rId3"/>
          <a:srcRect/>
          <a:stretch>
            <a:fillRect/>
          </a:stretch>
        </p:blipFill>
        <p:spPr bwMode="auto">
          <a:xfrm>
            <a:off x="228600" y="1905000"/>
            <a:ext cx="3883025" cy="3038475"/>
          </a:xfrm>
          <a:prstGeom prst="rect">
            <a:avLst/>
          </a:prstGeom>
          <a:noFill/>
          <a:ln w="9525">
            <a:noFill/>
            <a:miter lim="800000"/>
            <a:headEnd/>
            <a:tailEnd/>
          </a:ln>
        </p:spPr>
      </p:pic>
      <p:graphicFrame>
        <p:nvGraphicFramePr>
          <p:cNvPr id="23554" name="Object 2"/>
          <p:cNvGraphicFramePr>
            <a:graphicFrameLocks noChangeAspect="1"/>
          </p:cNvGraphicFramePr>
          <p:nvPr/>
        </p:nvGraphicFramePr>
        <p:xfrm>
          <a:off x="1905000" y="1371600"/>
          <a:ext cx="965200" cy="406400"/>
        </p:xfrm>
        <a:graphic>
          <a:graphicData uri="http://schemas.openxmlformats.org/presentationml/2006/ole">
            <p:oleObj spid="_x0000_s508930" name="Equation" r:id="rId4" imgW="482400" imgH="203040" progId="Equation.3">
              <p:embed/>
            </p:oleObj>
          </a:graphicData>
        </a:graphic>
      </p:graphicFrame>
      <p:pic>
        <p:nvPicPr>
          <p:cNvPr id="23559" name="Picture 8" descr="CompExpo"/>
          <p:cNvPicPr>
            <a:picLocks noChangeAspect="1" noChangeArrowheads="1"/>
          </p:cNvPicPr>
          <p:nvPr/>
        </p:nvPicPr>
        <p:blipFill>
          <a:blip r:embed="rId5"/>
          <a:srcRect/>
          <a:stretch>
            <a:fillRect/>
          </a:stretch>
        </p:blipFill>
        <p:spPr bwMode="auto">
          <a:xfrm>
            <a:off x="4386263" y="1152525"/>
            <a:ext cx="4452937" cy="3952875"/>
          </a:xfrm>
          <a:prstGeom prst="rect">
            <a:avLst/>
          </a:prstGeom>
          <a:noFill/>
          <a:ln w="9525">
            <a:noFill/>
            <a:miter lim="800000"/>
            <a:headEnd/>
            <a:tailEnd/>
          </a:ln>
        </p:spPr>
      </p:pic>
      <p:sp>
        <p:nvSpPr>
          <p:cNvPr id="23560" name="Rectangle 9"/>
          <p:cNvSpPr>
            <a:spLocks/>
          </p:cNvSpPr>
          <p:nvPr/>
        </p:nvSpPr>
        <p:spPr bwMode="auto">
          <a:xfrm>
            <a:off x="838200" y="5334000"/>
            <a:ext cx="7467600" cy="1295400"/>
          </a:xfrm>
          <a:prstGeom prst="rect">
            <a:avLst/>
          </a:prstGeom>
          <a:noFill/>
          <a:ln w="9525">
            <a:noFill/>
            <a:miter lim="800000"/>
            <a:headEnd/>
            <a:tailEnd/>
          </a:ln>
        </p:spPr>
        <p:txBody>
          <a:bodyPr>
            <a:prstTxWarp prst="textNoShape">
              <a:avLst/>
            </a:prstTxWarp>
          </a:bodyPr>
          <a:lstStyle/>
          <a:p>
            <a:pPr marL="273050" indent="-273050" eaLnBrk="0" hangingPunct="0">
              <a:lnSpc>
                <a:spcPct val="80000"/>
              </a:lnSpc>
              <a:spcBef>
                <a:spcPct val="20000"/>
              </a:spcBef>
              <a:buClr>
                <a:srgbClr val="953735"/>
              </a:buClr>
              <a:buFont typeface="Arial" charset="0"/>
              <a:buChar char="•"/>
            </a:pPr>
            <a:r>
              <a:rPr kumimoji="0" lang="en-US" altLang="ja-JP" sz="2000" dirty="0">
                <a:latin typeface="Arial"/>
                <a:cs typeface="Arial"/>
              </a:rPr>
              <a:t>Parameter’s </a:t>
            </a:r>
            <a:r>
              <a:rPr kumimoji="0" lang="en-US" altLang="ja-JP" sz="2000" i="1" dirty="0">
                <a:latin typeface="Arial"/>
                <a:cs typeface="Arial"/>
              </a:rPr>
              <a:t>B</a:t>
            </a:r>
            <a:r>
              <a:rPr kumimoji="0" lang="en-US" altLang="ja-JP" sz="2000" dirty="0">
                <a:latin typeface="Arial"/>
                <a:cs typeface="Arial"/>
              </a:rPr>
              <a:t> and </a:t>
            </a:r>
            <a:r>
              <a:rPr kumimoji="0" lang="en-US" altLang="ja-JP" sz="2000" i="1" dirty="0" err="1">
                <a:latin typeface="Arial"/>
                <a:cs typeface="Arial"/>
              </a:rPr>
              <a:t>n</a:t>
            </a:r>
            <a:r>
              <a:rPr kumimoji="0" lang="en-US" altLang="ja-JP" sz="2000" dirty="0">
                <a:latin typeface="Arial"/>
                <a:cs typeface="Arial"/>
              </a:rPr>
              <a:t> are found for every creep step by fitting a line to the creep compliance, </a:t>
            </a:r>
            <a:r>
              <a:rPr kumimoji="0" lang="en-US" altLang="ja-JP" sz="2000" dirty="0" err="1">
                <a:latin typeface="Arial"/>
                <a:cs typeface="Arial"/>
              </a:rPr>
              <a:t>J(t</a:t>
            </a:r>
            <a:r>
              <a:rPr kumimoji="0" lang="en-US" altLang="ja-JP" sz="2000" dirty="0">
                <a:latin typeface="Arial"/>
                <a:cs typeface="Arial"/>
              </a:rPr>
              <a:t>), in log-log space</a:t>
            </a:r>
          </a:p>
          <a:p>
            <a:pPr marL="273050" indent="-273050" eaLnBrk="0" hangingPunct="0">
              <a:lnSpc>
                <a:spcPct val="80000"/>
              </a:lnSpc>
              <a:spcBef>
                <a:spcPct val="20000"/>
              </a:spcBef>
              <a:buClr>
                <a:srgbClr val="953735"/>
              </a:buClr>
              <a:buFont typeface="Arial" charset="0"/>
              <a:buNone/>
            </a:pPr>
            <a:r>
              <a:rPr kumimoji="0" lang="en-US" altLang="ja-JP" sz="1600" dirty="0">
                <a:latin typeface="Arial"/>
                <a:cs typeface="Arial"/>
              </a:rPr>
              <a:t>	</a:t>
            </a:r>
            <a:r>
              <a:rPr kumimoji="0" lang="en-US" altLang="ja-JP" sz="1400" dirty="0">
                <a:latin typeface="Arial"/>
                <a:cs typeface="Arial"/>
              </a:rPr>
              <a:t>*</a:t>
            </a:r>
            <a:r>
              <a:rPr kumimoji="0" lang="en-US" altLang="ja-JP" sz="1400" dirty="0" err="1">
                <a:latin typeface="Arial"/>
                <a:cs typeface="Arial"/>
              </a:rPr>
              <a:t>J(t</a:t>
            </a:r>
            <a:r>
              <a:rPr kumimoji="0" lang="en-US" altLang="ja-JP" sz="1400" dirty="0">
                <a:latin typeface="Arial"/>
                <a:cs typeface="Arial"/>
              </a:rPr>
              <a:t>) determined by </a:t>
            </a:r>
            <a:r>
              <a:rPr kumimoji="0" lang="en-US" altLang="ja-JP" sz="1400" dirty="0" err="1">
                <a:latin typeface="Arial"/>
                <a:cs typeface="Arial"/>
              </a:rPr>
              <a:t>deconvolving</a:t>
            </a:r>
            <a:r>
              <a:rPr kumimoji="0" lang="en-US" altLang="ja-JP" sz="1400" dirty="0">
                <a:latin typeface="Arial"/>
                <a:cs typeface="Arial"/>
              </a:rPr>
              <a:t> creep data with stress ramp input</a:t>
            </a:r>
          </a:p>
          <a:p>
            <a:pPr marL="273050" indent="-273050" eaLnBrk="0" hangingPunct="0">
              <a:lnSpc>
                <a:spcPct val="80000"/>
              </a:lnSpc>
              <a:spcBef>
                <a:spcPct val="20000"/>
              </a:spcBef>
              <a:buClr>
                <a:srgbClr val="953735"/>
              </a:buClr>
              <a:buFont typeface="Arial" charset="0"/>
              <a:buChar char="•"/>
            </a:pPr>
            <a:endParaRPr kumimoji="0" lang="en-US" altLang="ja-JP" sz="1200" dirty="0">
              <a:latin typeface="Arial"/>
              <a:cs typeface="Arial"/>
            </a:endParaRPr>
          </a:p>
          <a:p>
            <a:pPr marL="273050" indent="-273050" eaLnBrk="0" hangingPunct="0">
              <a:lnSpc>
                <a:spcPct val="80000"/>
              </a:lnSpc>
              <a:spcBef>
                <a:spcPct val="20000"/>
              </a:spcBef>
              <a:buClr>
                <a:srgbClr val="953735"/>
              </a:buClr>
              <a:buFont typeface="Arial" charset="0"/>
              <a:buChar char="•"/>
            </a:pPr>
            <a:r>
              <a:rPr kumimoji="0" lang="en-US" altLang="ja-JP" sz="2000" dirty="0">
                <a:latin typeface="Arial"/>
                <a:cs typeface="Arial"/>
              </a:rPr>
              <a:t>Compliant rocks have higher </a:t>
            </a:r>
            <a:r>
              <a:rPr kumimoji="0" lang="en-US" altLang="ja-JP" sz="2000" i="1" dirty="0">
                <a:latin typeface="Arial"/>
                <a:cs typeface="Arial"/>
              </a:rPr>
              <a:t>B</a:t>
            </a:r>
            <a:r>
              <a:rPr kumimoji="0" lang="en-US" altLang="ja-JP" sz="2000" dirty="0">
                <a:latin typeface="Arial"/>
                <a:cs typeface="Arial"/>
              </a:rPr>
              <a:t> and higher </a:t>
            </a:r>
            <a:r>
              <a:rPr kumimoji="0" lang="en-US" altLang="ja-JP" sz="2000" i="1" dirty="0" err="1">
                <a:latin typeface="Arial"/>
                <a:cs typeface="Arial"/>
              </a:rPr>
              <a:t>n</a:t>
            </a:r>
            <a:endParaRPr kumimoji="0" lang="en-US" altLang="ja-JP" sz="2000" i="1" dirty="0">
              <a:latin typeface="Arial"/>
              <a:cs typeface="Arial"/>
            </a:endParaRPr>
          </a:p>
        </p:txBody>
      </p:sp>
      <p:grpSp>
        <p:nvGrpSpPr>
          <p:cNvPr id="7" name="Group 10"/>
          <p:cNvGrpSpPr>
            <a:grpSpLocks/>
          </p:cNvGrpSpPr>
          <p:nvPr/>
        </p:nvGrpSpPr>
        <p:grpSpPr bwMode="auto">
          <a:xfrm>
            <a:off x="0" y="838200"/>
            <a:ext cx="9144000" cy="136525"/>
            <a:chOff x="0" y="1180"/>
            <a:chExt cx="5760" cy="86"/>
          </a:xfrm>
        </p:grpSpPr>
        <p:sp>
          <p:nvSpPr>
            <p:cNvPr id="8" name="Rectangle 7"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9" name="Rectangle 8"/>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0" name="Picture 7"/>
          <p:cNvPicPr>
            <a:picLocks noChangeAspect="1" noChangeArrowheads="1"/>
          </p:cNvPicPr>
          <p:nvPr/>
        </p:nvPicPr>
        <p:blipFill>
          <a:blip r:embed="rId6"/>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8546" name="AutoShape 2"/>
          <p:cNvSpPr>
            <a:spLocks noGrp="1"/>
          </p:cNvSpPr>
          <p:nvPr>
            <p:ph type="title"/>
          </p:nvPr>
        </p:nvSpPr>
        <p:spPr bwMode="auto">
          <a:xfrm>
            <a:off x="457200" y="-169862"/>
            <a:ext cx="8229600" cy="1143000"/>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err="1">
                <a:latin typeface="Arial"/>
                <a:ea typeface="+mj-ea"/>
                <a:cs typeface="Arial"/>
              </a:rPr>
              <a:t>Viscoelasticity</a:t>
            </a:r>
            <a:r>
              <a:rPr lang="en-US" altLang="ja-JP" sz="3200" dirty="0">
                <a:latin typeface="Arial"/>
                <a:ea typeface="+mj-ea"/>
                <a:cs typeface="Arial"/>
              </a:rPr>
              <a:t>: Superposition</a:t>
            </a:r>
          </a:p>
        </p:txBody>
      </p:sp>
      <p:sp>
        <p:nvSpPr>
          <p:cNvPr id="24583" name="Text Box 3"/>
          <p:cNvSpPr txBox="1">
            <a:spLocks noChangeArrowheads="1"/>
          </p:cNvSpPr>
          <p:nvPr/>
        </p:nvSpPr>
        <p:spPr bwMode="auto">
          <a:xfrm>
            <a:off x="5562600" y="6507163"/>
            <a:ext cx="2014538" cy="274637"/>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sz="1200"/>
              <a:t>Hagin and Zoback (2004)</a:t>
            </a:r>
          </a:p>
        </p:txBody>
      </p:sp>
      <p:pic>
        <p:nvPicPr>
          <p:cNvPr id="24584" name="Picture 5"/>
          <p:cNvPicPr>
            <a:picLocks noChangeAspect="1" noChangeArrowheads="1"/>
          </p:cNvPicPr>
          <p:nvPr/>
        </p:nvPicPr>
        <p:blipFill>
          <a:blip r:embed="rId3"/>
          <a:srcRect/>
          <a:stretch>
            <a:fillRect/>
          </a:stretch>
        </p:blipFill>
        <p:spPr bwMode="auto">
          <a:xfrm>
            <a:off x="3810000" y="1066800"/>
            <a:ext cx="4938713" cy="5410200"/>
          </a:xfrm>
          <a:prstGeom prst="rect">
            <a:avLst/>
          </a:prstGeom>
          <a:noFill/>
          <a:ln w="9525">
            <a:noFill/>
            <a:miter lim="800000"/>
            <a:headEnd/>
            <a:tailEnd/>
          </a:ln>
        </p:spPr>
      </p:pic>
      <p:graphicFrame>
        <p:nvGraphicFramePr>
          <p:cNvPr id="24578" name="Object 2"/>
          <p:cNvGraphicFramePr>
            <a:graphicFrameLocks noChangeAspect="1"/>
          </p:cNvGraphicFramePr>
          <p:nvPr/>
        </p:nvGraphicFramePr>
        <p:xfrm>
          <a:off x="990600" y="3332163"/>
          <a:ext cx="2016125" cy="1392237"/>
        </p:xfrm>
        <a:graphic>
          <a:graphicData uri="http://schemas.openxmlformats.org/presentationml/2006/ole">
            <p:oleObj spid="_x0000_s509954" name="数式" r:id="rId4" imgW="1396800" imgH="965160" progId="Equation.3">
              <p:embed/>
            </p:oleObj>
          </a:graphicData>
        </a:graphic>
      </p:graphicFrame>
      <p:graphicFrame>
        <p:nvGraphicFramePr>
          <p:cNvPr id="24579" name="Object 3"/>
          <p:cNvGraphicFramePr>
            <a:graphicFrameLocks noChangeAspect="1"/>
          </p:cNvGraphicFramePr>
          <p:nvPr/>
        </p:nvGraphicFramePr>
        <p:xfrm>
          <a:off x="971550" y="5562600"/>
          <a:ext cx="1481138" cy="628650"/>
        </p:xfrm>
        <a:graphic>
          <a:graphicData uri="http://schemas.openxmlformats.org/presentationml/2006/ole">
            <p:oleObj spid="_x0000_s509955" name="Equation" r:id="rId5" imgW="927000" imgH="393480" progId="Equation.3">
              <p:embed/>
            </p:oleObj>
          </a:graphicData>
        </a:graphic>
      </p:graphicFrame>
      <p:sp>
        <p:nvSpPr>
          <p:cNvPr id="24585" name="Text Box 8"/>
          <p:cNvSpPr txBox="1">
            <a:spLocks noChangeArrowheads="1"/>
          </p:cNvSpPr>
          <p:nvPr/>
        </p:nvSpPr>
        <p:spPr bwMode="auto">
          <a:xfrm>
            <a:off x="8027988" y="1309688"/>
            <a:ext cx="6477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altLang="ja-JP"/>
              <a:t>E(t)</a:t>
            </a:r>
          </a:p>
        </p:txBody>
      </p:sp>
      <p:sp>
        <p:nvSpPr>
          <p:cNvPr id="24586" name="Rectangle 9"/>
          <p:cNvSpPr>
            <a:spLocks/>
          </p:cNvSpPr>
          <p:nvPr/>
        </p:nvSpPr>
        <p:spPr bwMode="auto">
          <a:xfrm>
            <a:off x="304800" y="1676400"/>
            <a:ext cx="3581400" cy="4800600"/>
          </a:xfrm>
          <a:prstGeom prst="rect">
            <a:avLst/>
          </a:prstGeom>
          <a:noFill/>
          <a:ln w="9525">
            <a:noFill/>
            <a:miter lim="800000"/>
            <a:headEnd/>
            <a:tailEnd/>
          </a:ln>
        </p:spPr>
        <p:txBody>
          <a:bodyPr>
            <a:prstTxWarp prst="textNoShape">
              <a:avLst/>
            </a:prstTxWarp>
          </a:bodyPr>
          <a:lstStyle/>
          <a:p>
            <a:pPr marL="273050" indent="-273050" eaLnBrk="0" hangingPunct="0">
              <a:lnSpc>
                <a:spcPct val="80000"/>
              </a:lnSpc>
              <a:spcBef>
                <a:spcPct val="20000"/>
              </a:spcBef>
              <a:buClr>
                <a:srgbClr val="953735"/>
              </a:buClr>
              <a:buFont typeface="Arial" charset="0"/>
              <a:buChar char="•"/>
            </a:pPr>
            <a:r>
              <a:rPr kumimoji="0" lang="en-US" altLang="ja-JP" sz="2000"/>
              <a:t>Boltzmann superposition</a:t>
            </a:r>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r>
              <a:rPr kumimoji="0" lang="en-US" altLang="ja-JP" sz="2000"/>
              <a:t>Key elements:</a:t>
            </a:r>
          </a:p>
          <a:p>
            <a:pPr marL="273050" indent="-273050" eaLnBrk="0" hangingPunct="0">
              <a:lnSpc>
                <a:spcPct val="80000"/>
              </a:lnSpc>
              <a:spcBef>
                <a:spcPct val="20000"/>
              </a:spcBef>
              <a:buClr>
                <a:srgbClr val="953735"/>
              </a:buClr>
              <a:buFont typeface="Arial" charset="0"/>
              <a:buNone/>
            </a:pPr>
            <a:r>
              <a:rPr kumimoji="0" lang="en-US" altLang="ja-JP" sz="2000"/>
              <a:t>       E(t): Relaxation Modulus</a:t>
            </a:r>
          </a:p>
          <a:p>
            <a:pPr marL="273050" indent="-273050" eaLnBrk="0" hangingPunct="0">
              <a:lnSpc>
                <a:spcPct val="80000"/>
              </a:lnSpc>
              <a:spcBef>
                <a:spcPct val="20000"/>
              </a:spcBef>
              <a:buClr>
                <a:srgbClr val="953735"/>
              </a:buClr>
              <a:buFont typeface="Arial" charset="0"/>
              <a:buNone/>
            </a:pPr>
            <a:r>
              <a:rPr kumimoji="0" lang="en-US" altLang="ja-JP" sz="2000"/>
              <a:t>       J(t): Creep Compliance</a:t>
            </a:r>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r>
              <a:rPr kumimoji="0" lang="en-US" altLang="ja-JP" sz="2000"/>
              <a:t>In the Laplace domain,</a:t>
            </a:r>
          </a:p>
        </p:txBody>
      </p:sp>
      <p:grpSp>
        <p:nvGrpSpPr>
          <p:cNvPr id="9" name="Group 10"/>
          <p:cNvGrpSpPr>
            <a:grpSpLocks/>
          </p:cNvGrpSpPr>
          <p:nvPr/>
        </p:nvGrpSpPr>
        <p:grpSpPr bwMode="auto">
          <a:xfrm>
            <a:off x="0" y="850900"/>
            <a:ext cx="9144000" cy="136525"/>
            <a:chOff x="0" y="1180"/>
            <a:chExt cx="5760" cy="86"/>
          </a:xfrm>
        </p:grpSpPr>
        <p:sp>
          <p:nvSpPr>
            <p:cNvPr id="10" name="Rectangle 9"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1" name="Rectangle 10"/>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2" name="Picture 7"/>
          <p:cNvPicPr>
            <a:picLocks noChangeAspect="1" noChangeArrowheads="1"/>
          </p:cNvPicPr>
          <p:nvPr/>
        </p:nvPicPr>
        <p:blipFill>
          <a:blip r:embed="rId6"/>
          <a:srcRect/>
          <a:stretch>
            <a:fillRect/>
          </a:stretch>
        </p:blipFill>
        <p:spPr bwMode="auto">
          <a:xfrm>
            <a:off x="152400" y="889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09570" name="AutoShape 2"/>
          <p:cNvSpPr>
            <a:spLocks noGrp="1"/>
          </p:cNvSpPr>
          <p:nvPr>
            <p:ph type="title"/>
          </p:nvPr>
        </p:nvSpPr>
        <p:spPr bwMode="auto">
          <a:xfrm>
            <a:off x="482600" y="-106362"/>
            <a:ext cx="8229600" cy="1143000"/>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lstStyle/>
          <a:p>
            <a:pPr>
              <a:defRPr/>
            </a:pPr>
            <a:r>
              <a:rPr lang="en-US" altLang="ja-JP" sz="3200" dirty="0" err="1">
                <a:latin typeface="Arial"/>
                <a:ea typeface="+mj-ea"/>
                <a:cs typeface="Arial"/>
              </a:rPr>
              <a:t>Viscoelasticity</a:t>
            </a:r>
            <a:r>
              <a:rPr lang="en-US" altLang="ja-JP" sz="3200" dirty="0">
                <a:latin typeface="Arial"/>
                <a:ea typeface="+mj-ea"/>
                <a:cs typeface="Arial"/>
              </a:rPr>
              <a:t>: Power-Law formulation</a:t>
            </a:r>
          </a:p>
        </p:txBody>
      </p:sp>
      <p:graphicFrame>
        <p:nvGraphicFramePr>
          <p:cNvPr id="25602" name="Object 2"/>
          <p:cNvGraphicFramePr>
            <a:graphicFrameLocks noChangeAspect="1"/>
          </p:cNvGraphicFramePr>
          <p:nvPr/>
        </p:nvGraphicFramePr>
        <p:xfrm>
          <a:off x="1965325" y="2043113"/>
          <a:ext cx="3292475" cy="3290887"/>
        </p:xfrm>
        <a:graphic>
          <a:graphicData uri="http://schemas.openxmlformats.org/presentationml/2006/ole">
            <p:oleObj spid="_x0000_s510978" name="Equation" r:id="rId3" imgW="1930320" imgH="1930320" progId="Equation.3">
              <p:embed/>
            </p:oleObj>
          </a:graphicData>
        </a:graphic>
      </p:graphicFrame>
      <p:sp>
        <p:nvSpPr>
          <p:cNvPr id="25606" name="Rectangle 8"/>
          <p:cNvSpPr>
            <a:spLocks/>
          </p:cNvSpPr>
          <p:nvPr/>
        </p:nvSpPr>
        <p:spPr bwMode="auto">
          <a:xfrm>
            <a:off x="685800" y="1447800"/>
            <a:ext cx="6019800" cy="4876800"/>
          </a:xfrm>
          <a:prstGeom prst="rect">
            <a:avLst/>
          </a:prstGeom>
          <a:noFill/>
          <a:ln w="9525">
            <a:noFill/>
            <a:miter lim="800000"/>
            <a:headEnd/>
            <a:tailEnd/>
          </a:ln>
        </p:spPr>
        <p:txBody>
          <a:bodyPr>
            <a:prstTxWarp prst="textNoShape">
              <a:avLst/>
            </a:prstTxWarp>
          </a:bodyPr>
          <a:lstStyle/>
          <a:p>
            <a:pPr marL="273050" indent="-273050" eaLnBrk="0" hangingPunct="0">
              <a:lnSpc>
                <a:spcPct val="80000"/>
              </a:lnSpc>
              <a:spcBef>
                <a:spcPct val="20000"/>
              </a:spcBef>
              <a:buClr>
                <a:srgbClr val="953735"/>
              </a:buClr>
              <a:buFont typeface="Arial" charset="0"/>
              <a:buChar char="•"/>
            </a:pPr>
            <a:r>
              <a:rPr kumimoji="0" lang="en-US" altLang="ja-JP" sz="2000"/>
              <a:t>If the creep compliance function, J(t), is a Power Law,</a:t>
            </a:r>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r>
              <a:rPr kumimoji="0" lang="en-US" altLang="ja-JP" sz="2000"/>
              <a:t>Therefore, the stress relaxation modulus, E(t), can be described in terms of creep compliance parameters if viscoelasticity holds</a:t>
            </a:r>
            <a:endParaRPr kumimoji="0" lang="en-US" altLang="ja-JP" sz="2000" i="1"/>
          </a:p>
        </p:txBody>
      </p:sp>
      <p:pic>
        <p:nvPicPr>
          <p:cNvPr id="25607" name="Picture 3"/>
          <p:cNvPicPr>
            <a:picLocks noChangeAspect="1" noChangeArrowheads="1"/>
          </p:cNvPicPr>
          <p:nvPr/>
        </p:nvPicPr>
        <p:blipFill>
          <a:blip r:embed="rId4"/>
          <a:srcRect l="18736" t="18083" r="50674" b="57397"/>
          <a:stretch>
            <a:fillRect/>
          </a:stretch>
        </p:blipFill>
        <p:spPr bwMode="auto">
          <a:xfrm>
            <a:off x="7005638" y="1524000"/>
            <a:ext cx="1681162" cy="1782763"/>
          </a:xfrm>
          <a:prstGeom prst="rect">
            <a:avLst/>
          </a:prstGeom>
          <a:solidFill>
            <a:schemeClr val="bg1"/>
          </a:solidFill>
          <a:ln w="9525">
            <a:noFill/>
            <a:miter lim="800000"/>
            <a:headEnd/>
            <a:tailEnd/>
          </a:ln>
        </p:spPr>
      </p:pic>
      <p:pic>
        <p:nvPicPr>
          <p:cNvPr id="25608" name="Picture 3"/>
          <p:cNvPicPr>
            <a:picLocks noChangeAspect="1" noChangeArrowheads="1"/>
          </p:cNvPicPr>
          <p:nvPr/>
        </p:nvPicPr>
        <p:blipFill>
          <a:blip r:embed="rId4"/>
          <a:srcRect l="52324" t="18083" r="18736" b="57397"/>
          <a:stretch>
            <a:fillRect/>
          </a:stretch>
        </p:blipFill>
        <p:spPr bwMode="auto">
          <a:xfrm>
            <a:off x="7081838" y="4232275"/>
            <a:ext cx="1593850" cy="1787525"/>
          </a:xfrm>
          <a:prstGeom prst="rect">
            <a:avLst/>
          </a:prstGeom>
          <a:solidFill>
            <a:schemeClr val="bg1"/>
          </a:solidFill>
          <a:ln w="9525">
            <a:noFill/>
            <a:miter lim="800000"/>
            <a:headEnd/>
            <a:tailEnd/>
          </a:ln>
        </p:spPr>
      </p:pic>
      <p:sp>
        <p:nvSpPr>
          <p:cNvPr id="25609" name="AutoShape 11"/>
          <p:cNvSpPr>
            <a:spLocks noChangeArrowheads="1"/>
          </p:cNvSpPr>
          <p:nvPr/>
        </p:nvSpPr>
        <p:spPr bwMode="auto">
          <a:xfrm>
            <a:off x="7767638" y="3505200"/>
            <a:ext cx="304800" cy="533400"/>
          </a:xfrm>
          <a:prstGeom prst="downArrow">
            <a:avLst>
              <a:gd name="adj1" fmla="val 50000"/>
              <a:gd name="adj2" fmla="val 43750"/>
            </a:avLst>
          </a:prstGeom>
          <a:noFill/>
          <a:ln w="19050">
            <a:solidFill>
              <a:schemeClr val="tx1"/>
            </a:solidFill>
            <a:miter lim="800000"/>
            <a:headEnd/>
            <a:tailEnd/>
          </a:ln>
        </p:spPr>
        <p:txBody>
          <a:bodyPr vert="eaVert" wrap="none" anchor="ctr">
            <a:prstTxWarp prst="textNoShape">
              <a:avLst/>
            </a:prstTxWarp>
          </a:bodyPr>
          <a:lstStyle/>
          <a:p>
            <a:endParaRPr lang="en-US"/>
          </a:p>
        </p:txBody>
      </p:sp>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5"/>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38242" name="AutoShape 2"/>
          <p:cNvSpPr>
            <a:spLocks noGrp="1"/>
          </p:cNvSpPr>
          <p:nvPr>
            <p:ph type="title"/>
          </p:nvPr>
        </p:nvSpPr>
        <p:spPr bwMode="auto">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a:ea typeface="+mj-ea"/>
                <a:cs typeface="Arial"/>
              </a:rPr>
              <a:t>Accumulation of Differential Stress</a:t>
            </a:r>
          </a:p>
        </p:txBody>
      </p:sp>
      <p:sp>
        <p:nvSpPr>
          <p:cNvPr id="27654" name="Rectangle 7"/>
          <p:cNvSpPr>
            <a:spLocks/>
          </p:cNvSpPr>
          <p:nvPr/>
        </p:nvSpPr>
        <p:spPr bwMode="auto">
          <a:xfrm>
            <a:off x="5943600" y="1371600"/>
            <a:ext cx="2971800" cy="5105400"/>
          </a:xfrm>
          <a:prstGeom prst="rect">
            <a:avLst/>
          </a:prstGeom>
          <a:noFill/>
          <a:ln w="9525">
            <a:noFill/>
            <a:miter lim="800000"/>
            <a:headEnd/>
            <a:tailEnd/>
          </a:ln>
        </p:spPr>
        <p:txBody>
          <a:bodyPr>
            <a:prstTxWarp prst="textNoShape">
              <a:avLst/>
            </a:prstTxWarp>
          </a:bodyPr>
          <a:lstStyle/>
          <a:p>
            <a:pPr marL="273050" indent="-273050" eaLnBrk="0" hangingPunct="0">
              <a:lnSpc>
                <a:spcPct val="80000"/>
              </a:lnSpc>
              <a:spcBef>
                <a:spcPct val="20000"/>
              </a:spcBef>
              <a:buClr>
                <a:srgbClr val="953735"/>
              </a:buClr>
              <a:buFont typeface="Arial" charset="0"/>
              <a:buChar char="•"/>
            </a:pPr>
            <a:r>
              <a:rPr kumimoji="0" lang="en-US" altLang="ja-JP" sz="2000"/>
              <a:t>Barnett Shale</a:t>
            </a:r>
          </a:p>
          <a:p>
            <a:pPr marL="639763" lvl="1" indent="-273050" eaLnBrk="0" hangingPunct="0">
              <a:lnSpc>
                <a:spcPct val="80000"/>
              </a:lnSpc>
              <a:spcBef>
                <a:spcPct val="20000"/>
              </a:spcBef>
              <a:buClr>
                <a:srgbClr val="953735"/>
              </a:buClr>
              <a:buFont typeface="Arial" charset="0"/>
              <a:buChar char="•"/>
            </a:pPr>
            <a:r>
              <a:rPr kumimoji="0" lang="en-US" altLang="ja-JP" sz="1900"/>
              <a:t>320 Ma</a:t>
            </a:r>
          </a:p>
          <a:p>
            <a:pPr marL="639763" lvl="1" indent="-273050" eaLnBrk="0" hangingPunct="0">
              <a:lnSpc>
                <a:spcPct val="80000"/>
              </a:lnSpc>
              <a:spcBef>
                <a:spcPct val="20000"/>
              </a:spcBef>
              <a:buClr>
                <a:srgbClr val="953735"/>
              </a:buClr>
              <a:buFont typeface="Arial" charset="0"/>
              <a:buChar char="•"/>
            </a:pPr>
            <a:r>
              <a:rPr kumimoji="0" lang="en-US" altLang="ja-JP" sz="1900"/>
              <a:t>Stable intraplate</a:t>
            </a:r>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r>
              <a:rPr kumimoji="0" lang="en-US" altLang="ja-JP" sz="2000"/>
              <a:t>t = 150 Ma</a:t>
            </a:r>
          </a:p>
          <a:p>
            <a:pPr marL="273050" indent="-273050" eaLnBrk="0" hangingPunct="0">
              <a:lnSpc>
                <a:spcPct val="80000"/>
              </a:lnSpc>
              <a:spcBef>
                <a:spcPct val="20000"/>
              </a:spcBef>
              <a:buClr>
                <a:srgbClr val="953735"/>
              </a:buClr>
              <a:buFont typeface="Arial" charset="0"/>
              <a:buNone/>
            </a:pPr>
            <a:r>
              <a:rPr kumimoji="0" lang="en-US" altLang="ja-JP" sz="2000"/>
              <a:t>   </a:t>
            </a:r>
            <a:r>
              <a:rPr kumimoji="0" lang="en-US" altLang="ja-JP" sz="2000">
                <a:latin typeface="Symbol" charset="2"/>
              </a:rPr>
              <a:t>e</a:t>
            </a:r>
            <a:r>
              <a:rPr kumimoji="0" lang="en-US" altLang="ja-JP" sz="2000"/>
              <a:t>_rate = 10</a:t>
            </a:r>
            <a:r>
              <a:rPr kumimoji="0" lang="en-US" altLang="ja-JP" sz="2000" baseline="30000"/>
              <a:t>-19</a:t>
            </a:r>
            <a:r>
              <a:rPr kumimoji="0" lang="en-US" altLang="ja-JP" sz="2000"/>
              <a:t> s</a:t>
            </a:r>
            <a:r>
              <a:rPr kumimoji="0" lang="en-US" altLang="ja-JP" sz="2000" baseline="30000"/>
              <a:t>-1</a:t>
            </a: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273050" indent="-273050" eaLnBrk="0" hangingPunct="0">
              <a:lnSpc>
                <a:spcPct val="80000"/>
              </a:lnSpc>
              <a:spcBef>
                <a:spcPct val="20000"/>
              </a:spcBef>
              <a:buClr>
                <a:srgbClr val="953735"/>
              </a:buClr>
              <a:buFont typeface="Arial" charset="0"/>
              <a:buChar char="•"/>
            </a:pPr>
            <a:endParaRPr kumimoji="0" lang="en-US" altLang="ja-JP" sz="2000"/>
          </a:p>
          <a:p>
            <a:pPr marL="1096963" lvl="2" indent="-273050" eaLnBrk="0" hangingPunct="0">
              <a:lnSpc>
                <a:spcPct val="80000"/>
              </a:lnSpc>
              <a:spcBef>
                <a:spcPct val="20000"/>
              </a:spcBef>
              <a:buClr>
                <a:srgbClr val="953735"/>
              </a:buClr>
              <a:buFont typeface="Arial" charset="0"/>
              <a:buNone/>
            </a:pPr>
            <a:endParaRPr kumimoji="0" lang="en-US" altLang="ja-JP"/>
          </a:p>
        </p:txBody>
      </p:sp>
      <p:pic>
        <p:nvPicPr>
          <p:cNvPr id="27655" name="Picture 10" descr="legend_all"/>
          <p:cNvPicPr>
            <a:picLocks noChangeAspect="1" noChangeArrowheads="1"/>
          </p:cNvPicPr>
          <p:nvPr/>
        </p:nvPicPr>
        <p:blipFill>
          <a:blip r:embed="rId3"/>
          <a:srcRect/>
          <a:stretch>
            <a:fillRect/>
          </a:stretch>
        </p:blipFill>
        <p:spPr bwMode="auto">
          <a:xfrm>
            <a:off x="6248400" y="3567113"/>
            <a:ext cx="2530475" cy="2605087"/>
          </a:xfrm>
          <a:prstGeom prst="rect">
            <a:avLst/>
          </a:prstGeom>
          <a:noFill/>
          <a:ln w="9525">
            <a:noFill/>
            <a:miter lim="800000"/>
            <a:headEnd/>
            <a:tailEnd/>
          </a:ln>
        </p:spPr>
      </p:pic>
      <p:pic>
        <p:nvPicPr>
          <p:cNvPr id="27656" name="Picture 11" descr="contour1"/>
          <p:cNvPicPr>
            <a:picLocks noChangeAspect="1" noChangeArrowheads="1"/>
          </p:cNvPicPr>
          <p:nvPr/>
        </p:nvPicPr>
        <p:blipFill>
          <a:blip r:embed="rId4"/>
          <a:srcRect/>
          <a:stretch>
            <a:fillRect/>
          </a:stretch>
        </p:blipFill>
        <p:spPr bwMode="auto">
          <a:xfrm>
            <a:off x="152400" y="2101850"/>
            <a:ext cx="6013450" cy="4527550"/>
          </a:xfrm>
          <a:prstGeom prst="rect">
            <a:avLst/>
          </a:prstGeom>
          <a:noFill/>
          <a:ln w="9525">
            <a:noFill/>
            <a:miter lim="800000"/>
            <a:headEnd/>
            <a:tailEnd/>
          </a:ln>
        </p:spPr>
      </p:pic>
      <p:pic>
        <p:nvPicPr>
          <p:cNvPr id="138252" name="Picture 12" descr="contour2"/>
          <p:cNvPicPr>
            <a:picLocks noChangeAspect="1" noChangeArrowheads="1"/>
          </p:cNvPicPr>
          <p:nvPr/>
        </p:nvPicPr>
        <p:blipFill>
          <a:blip r:embed="rId5"/>
          <a:srcRect/>
          <a:stretch>
            <a:fillRect/>
          </a:stretch>
        </p:blipFill>
        <p:spPr bwMode="auto">
          <a:xfrm>
            <a:off x="152400" y="2101850"/>
            <a:ext cx="6010275" cy="4524375"/>
          </a:xfrm>
          <a:prstGeom prst="rect">
            <a:avLst/>
          </a:prstGeom>
          <a:noFill/>
          <a:ln w="9525">
            <a:noFill/>
            <a:miter lim="800000"/>
            <a:headEnd/>
            <a:tailEnd/>
          </a:ln>
        </p:spPr>
      </p:pic>
      <p:graphicFrame>
        <p:nvGraphicFramePr>
          <p:cNvPr id="27650" name="Object 2"/>
          <p:cNvGraphicFramePr>
            <a:graphicFrameLocks noChangeAspect="1"/>
          </p:cNvGraphicFramePr>
          <p:nvPr>
            <p:ph sz="half" idx="2"/>
          </p:nvPr>
        </p:nvGraphicFramePr>
        <p:xfrm>
          <a:off x="838200" y="1322388"/>
          <a:ext cx="4394200" cy="735012"/>
        </p:xfrm>
        <a:graphic>
          <a:graphicData uri="http://schemas.openxmlformats.org/presentationml/2006/ole">
            <p:oleObj spid="_x0000_s513026" name="Equation" r:id="rId6" imgW="2514600" imgH="419040" progId="Equation.3">
              <p:embed/>
            </p:oleObj>
          </a:graphicData>
        </a:graphic>
      </p:graphicFrame>
      <p:grpSp>
        <p:nvGrpSpPr>
          <p:cNvPr id="8" name="Group 10"/>
          <p:cNvGrpSpPr>
            <a:grpSpLocks/>
          </p:cNvGrpSpPr>
          <p:nvPr/>
        </p:nvGrpSpPr>
        <p:grpSpPr bwMode="auto">
          <a:xfrm>
            <a:off x="0" y="838200"/>
            <a:ext cx="9144000" cy="136525"/>
            <a:chOff x="0" y="1180"/>
            <a:chExt cx="5760" cy="86"/>
          </a:xfrm>
        </p:grpSpPr>
        <p:sp>
          <p:nvSpPr>
            <p:cNvPr id="9" name="Rectangle 8"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0" name="Rectangle 9"/>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1" name="Picture 7"/>
          <p:cNvPicPr>
            <a:picLocks noChangeAspect="1" noChangeArrowheads="1"/>
          </p:cNvPicPr>
          <p:nvPr/>
        </p:nvPicPr>
        <p:blipFill>
          <a:blip r:embed="rId7"/>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8252"/>
                                        </p:tgtEl>
                                        <p:attrNameLst>
                                          <p:attrName>style.visibility</p:attrName>
                                        </p:attrNameLst>
                                      </p:cBhvr>
                                      <p:to>
                                        <p:strVal val="visible"/>
                                      </p:to>
                                    </p:set>
                                    <p:animEffect transition="in" filter="blinds(horizontal)">
                                      <p:cBhvr>
                                        <p:cTn id="7" dur="500"/>
                                        <p:tgtEl>
                                          <p:spTgt spid="138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21521" name="AutoShape 17"/>
          <p:cNvSpPr>
            <a:spLocks noGrp="1"/>
          </p:cNvSpPr>
          <p:nvPr>
            <p:ph type="title" idx="4294967295"/>
          </p:nvPr>
        </p:nvSpPr>
        <p:spPr>
          <a:xfrm>
            <a:off x="457200" y="-148687"/>
            <a:ext cx="8229600" cy="1143000"/>
          </a:xfrm>
          <a:effectLst>
            <a:outerShdw dist="254000" dir="8999997" sx="97000" sy="97000" algn="tr" rotWithShape="0">
              <a:srgbClr val="953735">
                <a:alpha val="28000"/>
              </a:srgbClr>
            </a:outerShdw>
          </a:effectLst>
        </p:spPr>
        <p:txBody>
          <a:bodyPr>
            <a:normAutofit/>
          </a:bodyPr>
          <a:lstStyle/>
          <a:p>
            <a:pPr>
              <a:defRPr/>
            </a:pPr>
            <a:r>
              <a:rPr lang="en-US" altLang="ja-JP" sz="3200" dirty="0" smtClean="0">
                <a:latin typeface="Arial"/>
                <a:ea typeface="+mj-ea"/>
                <a:cs typeface="Arial"/>
              </a:rPr>
              <a:t>Creep and </a:t>
            </a:r>
            <a:r>
              <a:rPr lang="en-US" altLang="ja-JP" sz="3200" dirty="0" smtClean="0">
                <a:latin typeface="Arial"/>
                <a:cs typeface="Arial"/>
              </a:rPr>
              <a:t>Young’s Modulus</a:t>
            </a:r>
            <a:endParaRPr lang="en-US" altLang="ja-JP" sz="3200" dirty="0" smtClean="0">
              <a:latin typeface="Arial"/>
              <a:ea typeface="+mj-ea"/>
              <a:cs typeface="Arial"/>
            </a:endParaRPr>
          </a:p>
        </p:txBody>
      </p:sp>
      <p:grpSp>
        <p:nvGrpSpPr>
          <p:cNvPr id="2" name="Group 10"/>
          <p:cNvGrpSpPr>
            <a:grpSpLocks/>
          </p:cNvGrpSpPr>
          <p:nvPr/>
        </p:nvGrpSpPr>
        <p:grpSpPr bwMode="auto">
          <a:xfrm>
            <a:off x="0" y="838200"/>
            <a:ext cx="9144000" cy="136525"/>
            <a:chOff x="0" y="1180"/>
            <a:chExt cx="5760" cy="86"/>
          </a:xfrm>
        </p:grpSpPr>
        <p:sp>
          <p:nvSpPr>
            <p:cNvPr id="12" name="Rectangle 11"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13" name="Rectangle 12"/>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14" name="Picture 7"/>
          <p:cNvPicPr>
            <a:picLocks noChangeAspect="1" noChangeArrowheads="1"/>
          </p:cNvPicPr>
          <p:nvPr/>
        </p:nvPicPr>
        <p:blipFill>
          <a:blip r:embed="rId3"/>
          <a:srcRect/>
          <a:stretch>
            <a:fillRect/>
          </a:stretch>
        </p:blipFill>
        <p:spPr bwMode="auto">
          <a:xfrm>
            <a:off x="152400" y="76200"/>
            <a:ext cx="681038" cy="685800"/>
          </a:xfrm>
          <a:prstGeom prst="rect">
            <a:avLst/>
          </a:prstGeom>
          <a:noFill/>
          <a:ln w="9525">
            <a:noFill/>
            <a:miter lim="800000"/>
            <a:headEnd/>
            <a:tailEnd/>
          </a:ln>
        </p:spPr>
      </p:pic>
      <p:grpSp>
        <p:nvGrpSpPr>
          <p:cNvPr id="3" name="Group 16"/>
          <p:cNvGrpSpPr/>
          <p:nvPr/>
        </p:nvGrpSpPr>
        <p:grpSpPr>
          <a:xfrm>
            <a:off x="829745" y="-4751659"/>
            <a:ext cx="10089306" cy="11685770"/>
            <a:chOff x="829745" y="-4751659"/>
            <a:chExt cx="10089306" cy="11685770"/>
          </a:xfrm>
        </p:grpSpPr>
        <p:pic>
          <p:nvPicPr>
            <p:cNvPr id="18" name="Picture 17" descr="CreepE_all.emf"/>
            <p:cNvPicPr>
              <a:picLocks noChangeAspect="1"/>
            </p:cNvPicPr>
            <p:nvPr/>
          </p:nvPicPr>
          <p:blipFill>
            <a:blip r:embed="rId4"/>
            <a:stretch>
              <a:fillRect/>
            </a:stretch>
          </p:blipFill>
          <p:spPr>
            <a:xfrm>
              <a:off x="829745" y="935066"/>
              <a:ext cx="7516450" cy="5999045"/>
            </a:xfrm>
            <a:prstGeom prst="rect">
              <a:avLst/>
            </a:prstGeom>
          </p:spPr>
        </p:pic>
        <p:sp>
          <p:nvSpPr>
            <p:cNvPr id="19" name="Arc 18"/>
            <p:cNvSpPr/>
            <p:nvPr/>
          </p:nvSpPr>
          <p:spPr>
            <a:xfrm flipH="1" flipV="1">
              <a:off x="2895600" y="-4751659"/>
              <a:ext cx="8023451" cy="10881534"/>
            </a:xfrm>
            <a:prstGeom prst="arc">
              <a:avLst>
                <a:gd name="adj1" fmla="val 16076488"/>
                <a:gd name="adj2" fmla="val 2055634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spTree>
      <p:nvGrpSpPr>
        <p:cNvPr id="1" name=""/>
        <p:cNvGrpSpPr/>
        <p:nvPr/>
      </p:nvGrpSpPr>
      <p:grpSpPr>
        <a:xfrm>
          <a:off x="0" y="0"/>
          <a:ext cx="0" cy="0"/>
          <a:chOff x="0" y="0"/>
          <a:chExt cx="0" cy="0"/>
        </a:xfrm>
      </p:grpSpPr>
      <p:sp>
        <p:nvSpPr>
          <p:cNvPr id="116738" name="AutoShape 2"/>
          <p:cNvSpPr>
            <a:spLocks noGrp="1"/>
          </p:cNvSpPr>
          <p:nvPr>
            <p:ph type="title"/>
          </p:nvPr>
        </p:nvSpPr>
        <p:spPr bwMode="auto">
          <a:xfrm>
            <a:off x="192088" y="92075"/>
            <a:ext cx="8759825" cy="758825"/>
          </a:xfrm>
          <a:effectLst>
            <a:outerShdw blurRad="63500" dist="254000" dir="8999997" sx="97000" sy="97000" algn="tr" rotWithShape="0">
              <a:srgbClr val="953735">
                <a:alpha val="28000"/>
              </a:srgbClr>
            </a:outerShdw>
          </a:effectLst>
          <a:scene3d>
            <a:camera prst="orthographicFront"/>
            <a:lightRig rig="balanced" dir="t"/>
          </a:scene3d>
          <a:sp3d prstMaterial="plastic"/>
        </p:spPr>
        <p:txBody>
          <a:bodyPr>
            <a:normAutofit/>
          </a:bodyPr>
          <a:lstStyle/>
          <a:p>
            <a:pPr>
              <a:defRPr/>
            </a:pPr>
            <a:r>
              <a:rPr lang="en-US" altLang="ja-JP" sz="3200" dirty="0">
                <a:latin typeface="Arial" charset="0"/>
                <a:ea typeface="+mj-ea"/>
              </a:rPr>
              <a:t>Summary</a:t>
            </a:r>
          </a:p>
        </p:txBody>
      </p:sp>
      <p:sp>
        <p:nvSpPr>
          <p:cNvPr id="28677" name="Rectangle 3"/>
          <p:cNvSpPr>
            <a:spLocks noGrp="1"/>
          </p:cNvSpPr>
          <p:nvPr>
            <p:ph type="body" idx="1"/>
          </p:nvPr>
        </p:nvSpPr>
        <p:spPr>
          <a:xfrm>
            <a:off x="609600" y="1306513"/>
            <a:ext cx="7924800" cy="5322887"/>
          </a:xfrm>
        </p:spPr>
        <p:txBody>
          <a:bodyPr/>
          <a:lstStyle/>
          <a:p>
            <a:pPr marL="342900" indent="-342900">
              <a:lnSpc>
                <a:spcPct val="90000"/>
              </a:lnSpc>
              <a:buClr>
                <a:schemeClr val="tx1"/>
              </a:buClr>
              <a:buFont typeface="Arial" charset="0"/>
              <a:buChar char="•"/>
            </a:pPr>
            <a:r>
              <a:rPr lang="en-US" altLang="ja-JP" sz="2800" dirty="0">
                <a:latin typeface="Arial"/>
                <a:cs typeface="Arial"/>
              </a:rPr>
              <a:t>Conclusions</a:t>
            </a:r>
          </a:p>
          <a:p>
            <a:pPr marL="742950" lvl="1" indent="-285750">
              <a:lnSpc>
                <a:spcPct val="90000"/>
              </a:lnSpc>
              <a:buClr>
                <a:schemeClr val="tx1"/>
              </a:buClr>
              <a:buFont typeface="Arial" charset="0"/>
              <a:buChar char="•"/>
            </a:pPr>
            <a:r>
              <a:rPr lang="en-US" altLang="ja-JP" sz="2400" dirty="0">
                <a:latin typeface="Arial"/>
                <a:cs typeface="Arial"/>
              </a:rPr>
              <a:t>Elastic and ductile (creep) properties exhibit anisotropy and are dependent on mineralogy</a:t>
            </a:r>
          </a:p>
          <a:p>
            <a:pPr marL="742950" lvl="1" indent="-285750">
              <a:lnSpc>
                <a:spcPct val="90000"/>
              </a:lnSpc>
              <a:buClr>
                <a:schemeClr val="tx1"/>
              </a:buClr>
              <a:buFont typeface="Arial" charset="0"/>
              <a:buChar char="•"/>
            </a:pPr>
            <a:r>
              <a:rPr lang="en-US" altLang="ja-JP" sz="2400" dirty="0">
                <a:latin typeface="Arial"/>
                <a:cs typeface="Arial"/>
              </a:rPr>
              <a:t>The ductile behavior can be described quantitatively by </a:t>
            </a:r>
            <a:r>
              <a:rPr lang="en-US" altLang="ja-JP" sz="2400" dirty="0" err="1">
                <a:latin typeface="Arial"/>
                <a:cs typeface="Arial"/>
              </a:rPr>
              <a:t>visco</a:t>
            </a:r>
            <a:r>
              <a:rPr lang="en-US" altLang="ja-JP" sz="2400" dirty="0">
                <a:latin typeface="Arial"/>
                <a:cs typeface="Arial"/>
              </a:rPr>
              <a:t>-elasticity theory</a:t>
            </a:r>
          </a:p>
          <a:p>
            <a:pPr marL="342900" indent="-342900">
              <a:lnSpc>
                <a:spcPct val="90000"/>
              </a:lnSpc>
              <a:buClr>
                <a:schemeClr val="tx1"/>
              </a:buClr>
              <a:buFont typeface="Arial" charset="0"/>
              <a:buChar char="•"/>
            </a:pPr>
            <a:endParaRPr lang="en-US" altLang="ja-JP" sz="2800" dirty="0">
              <a:latin typeface="Arial"/>
              <a:cs typeface="Arial"/>
            </a:endParaRPr>
          </a:p>
          <a:p>
            <a:pPr marL="342900" indent="-342900">
              <a:lnSpc>
                <a:spcPct val="90000"/>
              </a:lnSpc>
              <a:buClr>
                <a:schemeClr val="tx1"/>
              </a:buClr>
              <a:buFont typeface="Arial" charset="0"/>
              <a:buChar char="•"/>
            </a:pPr>
            <a:r>
              <a:rPr lang="en-US" altLang="ja-JP" sz="2800" dirty="0">
                <a:latin typeface="Arial"/>
                <a:cs typeface="Arial"/>
              </a:rPr>
              <a:t>Future Work:</a:t>
            </a:r>
          </a:p>
          <a:p>
            <a:pPr marL="742950" lvl="1" indent="-285750">
              <a:lnSpc>
                <a:spcPct val="90000"/>
              </a:lnSpc>
              <a:buClr>
                <a:schemeClr val="tx1"/>
              </a:buClr>
              <a:buFont typeface="Arial" charset="0"/>
              <a:buChar char="•"/>
            </a:pPr>
            <a:r>
              <a:rPr lang="en-US" altLang="ja-JP" sz="2400" dirty="0">
                <a:latin typeface="Arial"/>
                <a:cs typeface="Arial"/>
              </a:rPr>
              <a:t>Physical Mechanism:</a:t>
            </a:r>
          </a:p>
          <a:p>
            <a:pPr marL="1143000" lvl="2" indent="-228600">
              <a:lnSpc>
                <a:spcPct val="90000"/>
              </a:lnSpc>
              <a:buClr>
                <a:schemeClr val="tx1"/>
              </a:buClr>
              <a:buFont typeface="Arial" charset="0"/>
              <a:buChar char="•"/>
            </a:pPr>
            <a:r>
              <a:rPr lang="en-US" altLang="ja-JP" sz="2400" dirty="0">
                <a:latin typeface="Arial"/>
                <a:cs typeface="Arial"/>
              </a:rPr>
              <a:t>Micro-crack growth, grain contact friction/creep?</a:t>
            </a:r>
          </a:p>
          <a:p>
            <a:pPr marL="1143000" lvl="2" indent="-228600">
              <a:lnSpc>
                <a:spcPct val="90000"/>
              </a:lnSpc>
              <a:buClr>
                <a:schemeClr val="tx1"/>
              </a:buClr>
              <a:buFont typeface="Arial" charset="0"/>
              <a:buChar char="•"/>
            </a:pPr>
            <a:r>
              <a:rPr lang="en-US" altLang="ja-JP" sz="2400" dirty="0">
                <a:latin typeface="Arial"/>
                <a:cs typeface="Arial"/>
              </a:rPr>
              <a:t>Is it clay and/or organic content affecting the creep?</a:t>
            </a:r>
          </a:p>
          <a:p>
            <a:pPr marL="742950" lvl="1" indent="-285750">
              <a:lnSpc>
                <a:spcPct val="90000"/>
              </a:lnSpc>
              <a:buClr>
                <a:schemeClr val="tx1"/>
              </a:buClr>
              <a:buFont typeface="Arial" charset="0"/>
              <a:buChar char="•"/>
            </a:pPr>
            <a:r>
              <a:rPr lang="en-US" altLang="ja-JP" sz="2400" dirty="0">
                <a:latin typeface="Arial"/>
                <a:cs typeface="Arial"/>
              </a:rPr>
              <a:t>Further discussion on the origin of stress anisotropy variations</a:t>
            </a:r>
          </a:p>
        </p:txBody>
      </p:sp>
      <p:grpSp>
        <p:nvGrpSpPr>
          <p:cNvPr id="4" name="Group 10"/>
          <p:cNvGrpSpPr>
            <a:grpSpLocks/>
          </p:cNvGrpSpPr>
          <p:nvPr/>
        </p:nvGrpSpPr>
        <p:grpSpPr bwMode="auto">
          <a:xfrm>
            <a:off x="0" y="838200"/>
            <a:ext cx="9144000" cy="136525"/>
            <a:chOff x="0" y="1180"/>
            <a:chExt cx="5760" cy="86"/>
          </a:xfrm>
        </p:grpSpPr>
        <p:sp>
          <p:nvSpPr>
            <p:cNvPr id="5" name="Rectangle 4" descr="Narrow vertical"/>
            <p:cNvSpPr>
              <a:spLocks noChangeArrowheads="1"/>
            </p:cNvSpPr>
            <p:nvPr/>
          </p:nvSpPr>
          <p:spPr bwMode="auto">
            <a:xfrm>
              <a:off x="0" y="1180"/>
              <a:ext cx="5760" cy="86"/>
            </a:xfrm>
            <a:prstGeom prst="rect">
              <a:avLst/>
            </a:prstGeom>
            <a:pattFill prst="narVert">
              <a:fgClr>
                <a:srgbClr val="DAB000">
                  <a:alpha val="84000"/>
                </a:srgbClr>
              </a:fgClr>
              <a:bgClr>
                <a:schemeClr val="bg1">
                  <a:alpha val="84000"/>
                </a:schemeClr>
              </a:bgClr>
            </a:pattFill>
            <a:ln w="9525">
              <a:noFill/>
              <a:miter lim="800000"/>
              <a:headEnd/>
              <a:tailEnd/>
            </a:ln>
            <a:effectLst/>
          </p:spPr>
          <p:txBody>
            <a:bodyPr wrap="none" anchor="ctr"/>
            <a:lstStyle/>
            <a:p>
              <a:pPr eaLnBrk="0" hangingPunct="0">
                <a:defRPr/>
              </a:pPr>
              <a:endParaRPr lang="en-US">
                <a:latin typeface="Times New Roman" pitchFamily="18" charset="0"/>
              </a:endParaRPr>
            </a:p>
          </p:txBody>
        </p:sp>
        <p:sp>
          <p:nvSpPr>
            <p:cNvPr id="6" name="Rectangle 5"/>
            <p:cNvSpPr>
              <a:spLocks noChangeArrowheads="1"/>
            </p:cNvSpPr>
            <p:nvPr/>
          </p:nvSpPr>
          <p:spPr bwMode="auto">
            <a:xfrm>
              <a:off x="0" y="1200"/>
              <a:ext cx="5760" cy="48"/>
            </a:xfrm>
            <a:prstGeom prst="rect">
              <a:avLst/>
            </a:prstGeom>
            <a:solidFill>
              <a:srgbClr val="A50021"/>
            </a:solidFill>
            <a:ln w="9525">
              <a:noFill/>
              <a:miter lim="800000"/>
              <a:headEnd/>
              <a:tailEnd/>
            </a:ln>
            <a:effectLst/>
          </p:spPr>
          <p:txBody>
            <a:bodyPr wrap="none" anchor="ctr"/>
            <a:lstStyle/>
            <a:p>
              <a:pPr eaLnBrk="0" hangingPunct="0">
                <a:defRPr/>
              </a:pPr>
              <a:endParaRPr lang="en-US">
                <a:latin typeface="Times New Roman" pitchFamily="18" charset="0"/>
              </a:endParaRPr>
            </a:p>
          </p:txBody>
        </p:sp>
      </p:grpSp>
      <p:pic>
        <p:nvPicPr>
          <p:cNvPr id="7" name="Picture 7"/>
          <p:cNvPicPr>
            <a:picLocks noChangeAspect="1" noChangeArrowheads="1"/>
          </p:cNvPicPr>
          <p:nvPr/>
        </p:nvPicPr>
        <p:blipFill>
          <a:blip r:embed="rId2"/>
          <a:srcRect/>
          <a:stretch>
            <a:fillRect/>
          </a:stretch>
        </p:blipFill>
        <p:spPr bwMode="auto">
          <a:xfrm>
            <a:off x="152400" y="76200"/>
            <a:ext cx="681038" cy="685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753" name="Picture 13" descr="1470279139_5580051752_b.jpg"/>
          <p:cNvPicPr>
            <a:picLocks noChangeAspect="1"/>
          </p:cNvPicPr>
          <p:nvPr/>
        </p:nvPicPr>
        <p:blipFill>
          <a:blip r:embed="rId3">
            <a:lum bright="-34000" contrast="-34000"/>
          </a:blip>
          <a:srcRect/>
          <a:stretch>
            <a:fillRect/>
          </a:stretch>
        </p:blipFill>
        <p:spPr bwMode="auto">
          <a:xfrm>
            <a:off x="0" y="0"/>
            <a:ext cx="9144000" cy="6858000"/>
          </a:xfrm>
          <a:prstGeom prst="rect">
            <a:avLst/>
          </a:prstGeom>
          <a:noFill/>
          <a:ln w="9525">
            <a:noFill/>
            <a:miter lim="800000"/>
            <a:headEnd/>
            <a:tailEnd/>
          </a:ln>
        </p:spPr>
      </p:pic>
      <p:pic>
        <p:nvPicPr>
          <p:cNvPr id="74754" name="Picture 8" descr="swoosh.png"/>
          <p:cNvPicPr>
            <a:picLocks noChangeAspect="1"/>
          </p:cNvPicPr>
          <p:nvPr/>
        </p:nvPicPr>
        <p:blipFill>
          <a:blip r:embed="rId4"/>
          <a:srcRect/>
          <a:stretch>
            <a:fillRect/>
          </a:stretch>
        </p:blipFill>
        <p:spPr bwMode="auto">
          <a:xfrm>
            <a:off x="0" y="6056313"/>
            <a:ext cx="9144000" cy="798512"/>
          </a:xfrm>
          <a:prstGeom prst="rect">
            <a:avLst/>
          </a:prstGeom>
          <a:noFill/>
          <a:ln w="9525">
            <a:noFill/>
            <a:miter lim="800000"/>
            <a:headEnd/>
            <a:tailEnd/>
          </a:ln>
        </p:spPr>
      </p:pic>
      <p:sp>
        <p:nvSpPr>
          <p:cNvPr id="74755" name="Rectangle 2"/>
          <p:cNvSpPr>
            <a:spLocks noGrp="1"/>
          </p:cNvSpPr>
          <p:nvPr>
            <p:ph type="title"/>
          </p:nvPr>
        </p:nvSpPr>
        <p:spPr>
          <a:xfrm>
            <a:off x="249238" y="120650"/>
            <a:ext cx="9144000" cy="714375"/>
          </a:xfrm>
        </p:spPr>
        <p:txBody>
          <a:bodyPr/>
          <a:lstStyle/>
          <a:p>
            <a:r>
              <a:rPr lang="en-US" sz="2800" smtClean="0">
                <a:solidFill>
                  <a:srgbClr val="FFFFFF"/>
                </a:solidFill>
                <a:cs typeface="Tahoma" pitchFamily="34" charset="0"/>
              </a:rPr>
              <a:t>BHI Shale Evaluation Suite: Log/Analyses</a:t>
            </a:r>
            <a:endParaRPr lang="en-US" sz="2100" smtClean="0">
              <a:solidFill>
                <a:srgbClr val="FFFFFF"/>
              </a:solidFill>
              <a:cs typeface="Tahoma" pitchFamily="34" charset="0"/>
            </a:endParaRPr>
          </a:p>
        </p:txBody>
      </p:sp>
      <p:graphicFrame>
        <p:nvGraphicFramePr>
          <p:cNvPr id="17" name="Table 16"/>
          <p:cNvGraphicFramePr>
            <a:graphicFrameLocks noGrp="1"/>
          </p:cNvGraphicFramePr>
          <p:nvPr/>
        </p:nvGraphicFramePr>
        <p:xfrm>
          <a:off x="452438" y="2381250"/>
          <a:ext cx="8342312" cy="3686176"/>
        </p:xfrm>
        <a:graphic>
          <a:graphicData uri="http://schemas.openxmlformats.org/drawingml/2006/table">
            <a:tbl>
              <a:tblPr/>
              <a:tblGrid>
                <a:gridCol w="1266825"/>
                <a:gridCol w="1211262"/>
                <a:gridCol w="1230313"/>
                <a:gridCol w="939800"/>
                <a:gridCol w="930275"/>
                <a:gridCol w="1428750"/>
                <a:gridCol w="1335087"/>
              </a:tblGrid>
              <a:tr h="357188">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FFFFFF"/>
                          </a:solidFill>
                          <a:effectLst/>
                          <a:latin typeface="Tahoma" pitchFamily="34" charset="0"/>
                          <a:ea typeface="MS PGothic"/>
                          <a:cs typeface="MS PGothic"/>
                        </a:rPr>
                        <a:t>Resistivity / Density /Neutron</a:t>
                      </a:r>
                    </a:p>
                  </a:txBody>
                  <a:tcPr anchor="ctr"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solidFill>
                      <a:srgbClr val="1D3461">
                        <a:alpha val="94116"/>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8445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FLeX /RockView</a:t>
                      </a:r>
                    </a:p>
                  </a:txBody>
                  <a:tcPr anchor="ctr"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Spectralog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FracXplorer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Micro-seismic</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STAR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EI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CBIL</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RCOR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FFFFFF"/>
                        </a:solidFill>
                        <a:effectLst/>
                        <a:latin typeface="Tahoma" pitchFamily="34" charset="0"/>
                        <a:ea typeface="MS PGothic"/>
                        <a:cs typeface="MS PGothic"/>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XMAC</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FFFFFF"/>
                          </a:solidFill>
                          <a:effectLst/>
                          <a:latin typeface="Tahoma" pitchFamily="34" charset="0"/>
                          <a:ea typeface="MS PGothic"/>
                          <a:cs typeface="MS PGothic"/>
                        </a:rPr>
                        <a:t>MReX</a:t>
                      </a: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D3461">
                        <a:alpha val="65881"/>
                      </a:srgbClr>
                    </a:solidFill>
                  </a:tcPr>
                </a:tc>
              </a:tr>
              <a:tr h="1257300">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Geochemistry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err="1" smtClean="0">
                          <a:ln>
                            <a:noFill/>
                          </a:ln>
                          <a:solidFill>
                            <a:srgbClr val="FFFFFF"/>
                          </a:solidFill>
                          <a:effectLst/>
                          <a:latin typeface="Tahoma" pitchFamily="34" charset="0"/>
                          <a:ea typeface="MS PGothic"/>
                          <a:cs typeface="MS PGothic"/>
                        </a:rPr>
                        <a:t>Lithology</a:t>
                      </a:r>
                      <a:endParaRPr kumimoji="0" lang="en-US" sz="1200" b="0" i="0" u="none" strike="noStrike" cap="none" normalizeH="0" baseline="0" dirty="0" smtClean="0">
                        <a:ln>
                          <a:noFill/>
                        </a:ln>
                        <a:solidFill>
                          <a:srgbClr val="FFFFFF"/>
                        </a:solidFill>
                        <a:effectLst/>
                        <a:latin typeface="Tahoma" pitchFamily="34" charset="0"/>
                        <a:ea typeface="MS PGothic"/>
                        <a:cs typeface="MS PGothic"/>
                      </a:endParaRP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Mineralogy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dirty="0" smtClean="0">
                          <a:ln>
                            <a:noFill/>
                          </a:ln>
                          <a:solidFill>
                            <a:srgbClr val="FFFFFF"/>
                          </a:solidFill>
                          <a:effectLst/>
                          <a:latin typeface="Tahoma" pitchFamily="34" charset="0"/>
                          <a:ea typeface="MS PGothic"/>
                          <a:cs typeface="MS PGothic"/>
                        </a:rPr>
                        <a:t>Total organic carbon</a:t>
                      </a:r>
                    </a:p>
                  </a:txBody>
                  <a:tcPr anchor="ctr"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Lithology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Mineralogy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Th/U for Carbon classification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Image correlation with lithology and facies determined using FLeX</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Fracture detection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Core analyses</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Geomechanical properties from FLeX /RockView mineralogy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c>
                  <a:txBody>
                    <a:bodyPr/>
                    <a:lstStyle/>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Porosity</a:t>
                      </a:r>
                    </a:p>
                    <a:p>
                      <a:pPr marL="109538" marR="0" lvl="0" indent="-109538" algn="l" defTabSz="914400" rtl="0" eaLnBrk="1" fontAlgn="base" latinLnBrk="0" hangingPunct="1">
                        <a:lnSpc>
                          <a:spcPct val="100000"/>
                        </a:lnSpc>
                        <a:spcBef>
                          <a:spcPct val="0"/>
                        </a:spcBef>
                        <a:spcAft>
                          <a:spcPct val="0"/>
                        </a:spcAft>
                        <a:buClrTx/>
                        <a:buSzTx/>
                        <a:buFontTx/>
                        <a:buChar char="•"/>
                        <a:tabLst/>
                      </a:pPr>
                      <a:r>
                        <a:rPr kumimoji="0" lang="en-US" sz="1200" b="0" i="0" u="none" strike="noStrike" cap="none" normalizeH="0" baseline="0" smtClean="0">
                          <a:ln>
                            <a:noFill/>
                          </a:ln>
                          <a:solidFill>
                            <a:srgbClr val="FFFFFF"/>
                          </a:solidFill>
                          <a:effectLst/>
                          <a:latin typeface="Tahoma" pitchFamily="34" charset="0"/>
                          <a:ea typeface="MS PGothic"/>
                          <a:cs typeface="MS PGothic"/>
                        </a:rPr>
                        <a:t>Independent determination of total organic carbon</a:t>
                      </a:r>
                    </a:p>
                  </a:txBody>
                  <a:tcPr anchor="ctr"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alpha val="69019"/>
                      </a:schemeClr>
                    </a:solidFill>
                  </a:tcPr>
                </a:tc>
              </a:tr>
              <a:tr h="1227138">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Logging and analyses identify:</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Optimum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fracturable</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intervals</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Optimum formations to drill horizontal laterals</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Potential barriers for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frac</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containment</a:t>
                      </a:r>
                    </a:p>
                    <a:p>
                      <a:pPr marL="0" marR="0" lvl="0" indent="0" algn="ctr" defTabSz="914400" rtl="0" eaLnBrk="1" fontAlgn="base" latinLnBrk="0" hangingPunct="1">
                        <a:lnSpc>
                          <a:spcPct val="100000"/>
                        </a:lnSpc>
                        <a:spcBef>
                          <a:spcPct val="0"/>
                        </a:spcBef>
                        <a:spcAft>
                          <a:spcPct val="0"/>
                        </a:spcAft>
                        <a:buClrTx/>
                        <a:buSzPct val="78000"/>
                        <a:buFont typeface="Wingdings" pitchFamily="2" charset="2"/>
                        <a:buNone/>
                        <a:tabLst/>
                      </a:pPr>
                      <a:r>
                        <a:rPr kumimoji="0" lang="en-US" sz="1400" b="0" i="0" u="none" strike="noStrike" cap="none" normalizeH="0" baseline="0" dirty="0" smtClean="0">
                          <a:ln>
                            <a:noFill/>
                          </a:ln>
                          <a:solidFill>
                            <a:srgbClr val="FFFFFF"/>
                          </a:solidFill>
                          <a:effectLst/>
                          <a:latin typeface="Tahoma" pitchFamily="34" charset="0"/>
                          <a:ea typeface="MS PGothic"/>
                          <a:cs typeface="MS PGothic"/>
                        </a:rPr>
                        <a:t>Mineralogy key component integrated with </a:t>
                      </a:r>
                      <a:r>
                        <a:rPr kumimoji="0" lang="en-US" sz="1400" b="0" i="0" u="none" strike="noStrike" cap="none" normalizeH="0" baseline="0" dirty="0" err="1" smtClean="0">
                          <a:ln>
                            <a:noFill/>
                          </a:ln>
                          <a:solidFill>
                            <a:srgbClr val="FFFFFF"/>
                          </a:solidFill>
                          <a:effectLst/>
                          <a:latin typeface="Tahoma" pitchFamily="34" charset="0"/>
                          <a:ea typeface="MS PGothic"/>
                          <a:cs typeface="MS PGothic"/>
                        </a:rPr>
                        <a:t>geomechanics</a:t>
                      </a:r>
                      <a:r>
                        <a:rPr kumimoji="0" lang="en-US" sz="1400" b="0" i="0" u="none" strike="noStrike" cap="none" normalizeH="0" baseline="0" dirty="0" smtClean="0">
                          <a:ln>
                            <a:noFill/>
                          </a:ln>
                          <a:solidFill>
                            <a:srgbClr val="FFFFFF"/>
                          </a:solidFill>
                          <a:effectLst/>
                          <a:latin typeface="Tahoma" pitchFamily="34" charset="0"/>
                          <a:ea typeface="MS PGothic"/>
                          <a:cs typeface="MS PGothic"/>
                        </a:rPr>
                        <a:t> </a:t>
                      </a:r>
                    </a:p>
                  </a:txBody>
                  <a:tcPr anchor="ctr"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solidFill>
                      <a:srgbClr val="FFB500">
                        <a:alpha val="43137"/>
                      </a:srgb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8" name="TextBox 7"/>
          <p:cNvSpPr txBox="1"/>
          <p:nvPr/>
        </p:nvSpPr>
        <p:spPr>
          <a:xfrm>
            <a:off x="452438" y="952500"/>
            <a:ext cx="7853362" cy="1938338"/>
          </a:xfrm>
          <a:prstGeom prst="rect">
            <a:avLst/>
          </a:prstGeom>
          <a:noFill/>
        </p:spPr>
        <p:txBody>
          <a:bodyPr>
            <a:spAutoFit/>
          </a:bodyPr>
          <a:lstStyle/>
          <a:p>
            <a:pPr marL="169863" indent="-169863" defTabSz="457200" fontAlgn="auto">
              <a:spcBef>
                <a:spcPts val="0"/>
              </a:spcBef>
              <a:spcAft>
                <a:spcPts val="0"/>
              </a:spcAft>
              <a:buClr>
                <a:srgbClr val="FFB500"/>
              </a:buClr>
              <a:buSzPct val="115000"/>
              <a:buFont typeface="Arial"/>
              <a:buChar char="•"/>
              <a:defRPr/>
            </a:pPr>
            <a:r>
              <a:rPr lang="en-US" sz="2000" dirty="0">
                <a:solidFill>
                  <a:srgbClr val="FFFFFF"/>
                </a:solidFill>
                <a:effectLst>
                  <a:outerShdw blurRad="50800" dist="38100" dir="2700000">
                    <a:srgbClr val="000000">
                      <a:alpha val="43000"/>
                    </a:srgbClr>
                  </a:outerShdw>
                </a:effectLst>
                <a:latin typeface="Tahoma"/>
                <a:ea typeface="MS PGothic" charset="0"/>
                <a:cs typeface="Tahoma"/>
              </a:rPr>
              <a:t>BHI Shale Evaluation Suite is an integrated </a:t>
            </a:r>
            <a:r>
              <a:rPr lang="en-US" sz="2000" dirty="0" err="1">
                <a:solidFill>
                  <a:srgbClr val="FFFFFF"/>
                </a:solidFill>
                <a:effectLst>
                  <a:outerShdw blurRad="50800" dist="38100" dir="2700000">
                    <a:srgbClr val="000000">
                      <a:alpha val="43000"/>
                    </a:srgbClr>
                  </a:outerShdw>
                </a:effectLst>
                <a:latin typeface="Tahoma"/>
                <a:ea typeface="MS PGothic" charset="0"/>
                <a:cs typeface="Tahoma"/>
              </a:rPr>
              <a:t>petrophysical</a:t>
            </a:r>
            <a:r>
              <a:rPr lang="en-US" sz="2000" dirty="0">
                <a:solidFill>
                  <a:srgbClr val="FFFFFF"/>
                </a:solidFill>
                <a:effectLst>
                  <a:outerShdw blurRad="50800" dist="38100" dir="2700000">
                    <a:srgbClr val="000000">
                      <a:alpha val="43000"/>
                    </a:srgbClr>
                  </a:outerShdw>
                </a:effectLst>
                <a:latin typeface="Tahoma"/>
                <a:ea typeface="MS PGothic" charset="0"/>
                <a:cs typeface="Tahoma"/>
              </a:rPr>
              <a:t> approach using logs and analyses to characterize the highly complex shale reservoirs</a:t>
            </a:r>
          </a:p>
          <a:p>
            <a:pPr marL="169863" indent="-169863" defTabSz="457200" fontAlgn="auto">
              <a:spcBef>
                <a:spcPts val="0"/>
              </a:spcBef>
              <a:spcAft>
                <a:spcPts val="0"/>
              </a:spcAft>
              <a:buClr>
                <a:srgbClr val="FFB500"/>
              </a:buClr>
              <a:buSzPct val="115000"/>
              <a:buFont typeface="Arial"/>
              <a:buChar char="•"/>
              <a:defRPr/>
            </a:pPr>
            <a:r>
              <a:rPr lang="en-US" sz="2000" dirty="0">
                <a:solidFill>
                  <a:srgbClr val="FFFFFF"/>
                </a:solidFill>
                <a:effectLst>
                  <a:outerShdw blurRad="50800" dist="38100" dir="2700000">
                    <a:srgbClr val="000000">
                      <a:alpha val="43000"/>
                    </a:srgbClr>
                  </a:outerShdw>
                </a:effectLst>
                <a:latin typeface="Tahoma"/>
                <a:ea typeface="MS PGothic" charset="0"/>
                <a:cs typeface="Tahoma"/>
              </a:rPr>
              <a:t>300+ Evaluation Suites in US shale plays; 40+ in Canada </a:t>
            </a:r>
          </a:p>
          <a:p>
            <a:pPr marL="169863" indent="-169863" defTabSz="457200" fontAlgn="auto">
              <a:spcBef>
                <a:spcPts val="0"/>
              </a:spcBef>
              <a:spcAft>
                <a:spcPts val="0"/>
              </a:spcAft>
              <a:buClr>
                <a:srgbClr val="FFB500"/>
              </a:buClr>
              <a:buSzPct val="115000"/>
              <a:buFont typeface="Arial"/>
              <a:buChar char="•"/>
              <a:defRPr/>
            </a:pPr>
            <a:endParaRPr lang="en-US" sz="2000" dirty="0">
              <a:solidFill>
                <a:srgbClr val="FFFFFF"/>
              </a:solidFill>
              <a:effectLst>
                <a:outerShdw blurRad="50800" dist="38100" dir="2700000">
                  <a:srgbClr val="000000">
                    <a:alpha val="43000"/>
                  </a:srgbClr>
                </a:outerShdw>
              </a:effectLst>
              <a:latin typeface="Tahoma"/>
              <a:ea typeface="MS PGothic" charset="0"/>
              <a:cs typeface="Tahoma"/>
            </a:endParaRPr>
          </a:p>
          <a:p>
            <a:pPr>
              <a:buClr>
                <a:srgbClr val="FFB500"/>
              </a:buClr>
              <a:buFont typeface="Arial"/>
              <a:buChar char="•"/>
              <a:defRPr/>
            </a:pPr>
            <a:endParaRPr lang="en-US" sz="2000" dirty="0">
              <a:solidFill>
                <a:srgbClr val="FFFFFF"/>
              </a:solidFill>
              <a:latin typeface="Tahoma"/>
              <a:ea typeface="MS PGothic" charset="0"/>
              <a:cs typeface="Tahoma"/>
            </a:endParaRPr>
          </a:p>
        </p:txBody>
      </p:sp>
      <p:sp>
        <p:nvSpPr>
          <p:cNvPr id="74783" name="Footer Placeholder 3"/>
          <p:cNvSpPr>
            <a:spLocks noGrp="1"/>
          </p:cNvSpPr>
          <p:nvPr>
            <p:ph type="ftr" sz="quarter" idx="11"/>
          </p:nvPr>
        </p:nvSpPr>
        <p:spPr>
          <a:noFill/>
        </p:spPr>
        <p:txBody>
          <a:bodyPr/>
          <a:lstStyle/>
          <a:p>
            <a:r>
              <a:rPr lang="en-US" smtClean="0">
                <a:solidFill>
                  <a:srgbClr val="FFFFFF"/>
                </a:solidFill>
                <a:latin typeface="Tahoma" pitchFamily="34" charset="0"/>
                <a:ea typeface="MS PGothic"/>
                <a:cs typeface="MS PGothic"/>
              </a:rPr>
              <a:t>© 2010 Baker Hughes Incorporated. All Rights Reserved.</a:t>
            </a:r>
          </a:p>
        </p:txBody>
      </p:sp>
      <p:sp>
        <p:nvSpPr>
          <p:cNvPr id="74784" name="Slide Number Placeholder 4"/>
          <p:cNvSpPr>
            <a:spLocks noGrp="1"/>
          </p:cNvSpPr>
          <p:nvPr>
            <p:ph type="sldNum" sz="quarter" idx="12"/>
          </p:nvPr>
        </p:nvSpPr>
        <p:spPr>
          <a:noFill/>
        </p:spPr>
        <p:txBody>
          <a:bodyPr/>
          <a:lstStyle/>
          <a:p>
            <a:fld id="{23864654-ABE3-4DD8-AE65-EA62565013DF}" type="slidenum">
              <a:rPr lang="en-US" smtClean="0">
                <a:solidFill>
                  <a:srgbClr val="FFFFFF"/>
                </a:solidFill>
                <a:latin typeface="Tahoma" pitchFamily="34" charset="0"/>
                <a:ea typeface="MS PGothic"/>
                <a:cs typeface="MS PGothic"/>
              </a:rPr>
              <a:pPr/>
              <a:t>96</a:t>
            </a:fld>
            <a:endParaRPr lang="en-US" smtClean="0">
              <a:solidFill>
                <a:srgbClr val="FFFFFF"/>
              </a:solidFill>
              <a:latin typeface="Tahoma" pitchFamily="34" charset="0"/>
              <a:ea typeface="MS PGothic"/>
              <a:cs typeface="MS PGothic"/>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85738"/>
            <a:ext cx="8229600" cy="1143000"/>
          </a:xfrm>
        </p:spPr>
        <p:txBody>
          <a:bodyPr>
            <a:normAutofit/>
          </a:bodyPr>
          <a:lstStyle/>
          <a:p>
            <a:r>
              <a:rPr lang="en-US" sz="3200" dirty="0" smtClean="0">
                <a:solidFill>
                  <a:schemeClr val="bg1"/>
                </a:solidFill>
                <a:latin typeface="Arial"/>
                <a:cs typeface="Arial"/>
              </a:rPr>
              <a:t>XMAC</a:t>
            </a:r>
            <a:r>
              <a:rPr lang="en-US" sz="3200" baseline="30000" dirty="0" smtClean="0">
                <a:solidFill>
                  <a:schemeClr val="bg1"/>
                </a:solidFill>
                <a:latin typeface="Arial"/>
                <a:cs typeface="Arial"/>
              </a:rPr>
              <a:t>sm</a:t>
            </a:r>
            <a:r>
              <a:rPr lang="en-US" sz="3200" dirty="0" smtClean="0">
                <a:solidFill>
                  <a:schemeClr val="bg1"/>
                </a:solidFill>
                <a:latin typeface="Arial"/>
                <a:cs typeface="Arial"/>
              </a:rPr>
              <a:t> F1 </a:t>
            </a:r>
            <a:r>
              <a:rPr lang="en-US" sz="3200" dirty="0" smtClean="0">
                <a:solidFill>
                  <a:schemeClr val="bg1"/>
                </a:solidFill>
                <a:latin typeface="Arial"/>
                <a:ea typeface="ＭＳ Ｐゴシック" pitchFamily="32" charset="-128"/>
                <a:cs typeface="Arial"/>
              </a:rPr>
              <a:t>Tool Design and Specifications</a:t>
            </a:r>
            <a:endParaRPr lang="en-US" sz="3200" dirty="0">
              <a:solidFill>
                <a:schemeClr val="bg1"/>
              </a:solidFill>
              <a:latin typeface="Arial"/>
              <a:cs typeface="Arial"/>
            </a:endParaRPr>
          </a:p>
        </p:txBody>
      </p:sp>
      <p:sp>
        <p:nvSpPr>
          <p:cNvPr id="4" name="Footer Placeholder 3"/>
          <p:cNvSpPr>
            <a:spLocks noGrp="1"/>
          </p:cNvSpPr>
          <p:nvPr>
            <p:ph type="ftr" sz="quarter" idx="10"/>
          </p:nvPr>
        </p:nvSpPr>
        <p:spPr/>
        <p:txBody>
          <a:bodyPr/>
          <a:lstStyle/>
          <a:p>
            <a:r>
              <a:rPr lang="en-US" dirty="0" smtClean="0"/>
              <a:t>© 2010 Baker Hughes Incorporated. All Rights Reserved. </a:t>
            </a:r>
            <a:endParaRPr lang="en-US" dirty="0"/>
          </a:p>
        </p:txBody>
      </p:sp>
      <p:sp>
        <p:nvSpPr>
          <p:cNvPr id="5" name="Slide Number Placeholder 4"/>
          <p:cNvSpPr>
            <a:spLocks noGrp="1"/>
          </p:cNvSpPr>
          <p:nvPr>
            <p:ph type="sldNum" sz="quarter" idx="11"/>
          </p:nvPr>
        </p:nvSpPr>
        <p:spPr/>
        <p:txBody>
          <a:bodyPr/>
          <a:lstStyle/>
          <a:p>
            <a:fld id="{1E370FCD-887D-4F9A-991E-82A8E15C0A1B}" type="slidenum">
              <a:rPr lang="en-US" smtClean="0"/>
              <a:pPr/>
              <a:t>97</a:t>
            </a:fld>
            <a:endParaRPr lang="en-US"/>
          </a:p>
        </p:txBody>
      </p:sp>
      <p:pic>
        <p:nvPicPr>
          <p:cNvPr id="6" name="Picture 2"/>
          <p:cNvPicPr>
            <a:picLocks noChangeAspect="1" noChangeArrowheads="1"/>
          </p:cNvPicPr>
          <p:nvPr/>
        </p:nvPicPr>
        <p:blipFill>
          <a:blip r:embed="rId4" cstate="print"/>
          <a:srcRect/>
          <a:stretch>
            <a:fillRect/>
          </a:stretch>
        </p:blipFill>
        <p:spPr bwMode="auto">
          <a:xfrm>
            <a:off x="7315200" y="2057400"/>
            <a:ext cx="1649836" cy="3535363"/>
          </a:xfrm>
          <a:prstGeom prst="rect">
            <a:avLst/>
          </a:prstGeom>
          <a:noFill/>
          <a:ln w="9525">
            <a:noFill/>
            <a:miter lim="800000"/>
            <a:headEnd/>
            <a:tailEnd/>
          </a:ln>
        </p:spPr>
      </p:pic>
      <p:pic>
        <p:nvPicPr>
          <p:cNvPr id="2050" name="Picture 2"/>
          <p:cNvPicPr>
            <a:picLocks noChangeAspect="1" noChangeArrowheads="1"/>
          </p:cNvPicPr>
          <p:nvPr/>
        </p:nvPicPr>
        <p:blipFill>
          <a:blip r:embed="rId5" cstate="print"/>
          <a:srcRect/>
          <a:stretch>
            <a:fillRect/>
          </a:stretch>
        </p:blipFill>
        <p:spPr bwMode="auto">
          <a:xfrm>
            <a:off x="0" y="1752600"/>
            <a:ext cx="2520915" cy="4252840"/>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2743200" y="2895600"/>
          <a:ext cx="4416926" cy="2247900"/>
        </p:xfrm>
        <a:graphic>
          <a:graphicData uri="http://schemas.openxmlformats.org/presentationml/2006/ole">
            <p:oleObj spid="_x0000_s543746" name="Worksheet" r:id="rId6" imgW="3543300" imgH="1816100" progId="Excel.Sheet.12">
              <p:embed/>
            </p:oleObj>
          </a:graphicData>
        </a:graphic>
      </p:graphicFrame>
      <p:sp>
        <p:nvSpPr>
          <p:cNvPr id="11" name="TextBox 10"/>
          <p:cNvSpPr txBox="1"/>
          <p:nvPr/>
        </p:nvSpPr>
        <p:spPr>
          <a:xfrm>
            <a:off x="2514600" y="1600200"/>
            <a:ext cx="4876800" cy="1077218"/>
          </a:xfrm>
          <a:prstGeom prst="rect">
            <a:avLst/>
          </a:prstGeom>
          <a:noFill/>
        </p:spPr>
        <p:txBody>
          <a:bodyPr wrap="square" rtlCol="0">
            <a:spAutoFit/>
          </a:bodyPr>
          <a:lstStyle/>
          <a:p>
            <a:r>
              <a:rPr lang="en-US" sz="1600" dirty="0" smtClean="0">
                <a:solidFill>
                  <a:schemeClr val="tx2"/>
                </a:solidFill>
              </a:rPr>
              <a:t>Acquires 44 waveforms simultaneously at 30 ft/min:</a:t>
            </a:r>
          </a:p>
          <a:p>
            <a:r>
              <a:rPr lang="en-US" sz="1600" dirty="0" smtClean="0">
                <a:solidFill>
                  <a:schemeClr val="tx2"/>
                </a:solidFill>
              </a:rPr>
              <a:t> - 4 Delta-T</a:t>
            </a:r>
          </a:p>
          <a:p>
            <a:r>
              <a:rPr lang="en-US" sz="1600" dirty="0" smtClean="0">
                <a:solidFill>
                  <a:schemeClr val="tx2"/>
                </a:solidFill>
              </a:rPr>
              <a:t> - 8 Fullwave Monopole</a:t>
            </a:r>
          </a:p>
          <a:p>
            <a:r>
              <a:rPr lang="en-US" sz="1600" dirty="0" smtClean="0">
                <a:solidFill>
                  <a:schemeClr val="tx2"/>
                </a:solidFill>
              </a:rPr>
              <a:t> - 32 Cross Dipole</a:t>
            </a:r>
            <a:endParaRPr lang="en-US" sz="1600" dirty="0">
              <a:solidFill>
                <a:schemeClr val="tx2"/>
              </a:solidFill>
            </a:endParaRPr>
          </a:p>
        </p:txBody>
      </p:sp>
      <p:sp>
        <p:nvSpPr>
          <p:cNvPr id="12" name="TextBox 11"/>
          <p:cNvSpPr txBox="1"/>
          <p:nvPr/>
        </p:nvSpPr>
        <p:spPr>
          <a:xfrm>
            <a:off x="2743200" y="5486400"/>
            <a:ext cx="4537817" cy="830997"/>
          </a:xfrm>
          <a:prstGeom prst="rect">
            <a:avLst/>
          </a:prstGeom>
          <a:noFill/>
        </p:spPr>
        <p:txBody>
          <a:bodyPr wrap="square" rtlCol="0">
            <a:spAutoFit/>
          </a:bodyPr>
          <a:lstStyle/>
          <a:p>
            <a:r>
              <a:rPr lang="en-US" sz="1600" dirty="0" smtClean="0"/>
              <a:t>Acoustic Isolator has 45,000 lb compression and tensile rating and limits rotation about tool body to &lt; 1.5 degrees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89890" y="393700"/>
            <a:ext cx="8229600" cy="544046"/>
          </a:xfrm>
        </p:spPr>
        <p:txBody>
          <a:bodyPr>
            <a:noAutofit/>
          </a:bodyPr>
          <a:lstStyle/>
          <a:p>
            <a:r>
              <a:rPr lang="en-US" sz="3200" dirty="0" smtClean="0">
                <a:solidFill>
                  <a:schemeClr val="bg1"/>
                </a:solidFill>
                <a:latin typeface="Arial"/>
                <a:cs typeface="Arial"/>
              </a:rPr>
              <a:t>Mechanical Properties Shale/Sand</a:t>
            </a:r>
            <a:endParaRPr lang="en-US" sz="3200" dirty="0">
              <a:solidFill>
                <a:schemeClr val="bg1"/>
              </a:solidFill>
              <a:latin typeface="Arial"/>
              <a:cs typeface="Arial"/>
            </a:endParaRPr>
          </a:p>
        </p:txBody>
      </p:sp>
      <p:sp>
        <p:nvSpPr>
          <p:cNvPr id="7" name="Text Placeholder 6"/>
          <p:cNvSpPr>
            <a:spLocks noGrp="1"/>
          </p:cNvSpPr>
          <p:nvPr>
            <p:ph type="body" sz="quarter" idx="12"/>
          </p:nvPr>
        </p:nvSpPr>
        <p:spPr/>
        <p:txBody>
          <a:bodyPr>
            <a:normAutofit fontScale="92500" lnSpcReduction="10000"/>
          </a:bodyPr>
          <a:lstStyle/>
          <a:p>
            <a:endParaRPr lang="en-US"/>
          </a:p>
        </p:txBody>
      </p:sp>
      <p:grpSp>
        <p:nvGrpSpPr>
          <p:cNvPr id="9" name="Group 8"/>
          <p:cNvGrpSpPr/>
          <p:nvPr/>
        </p:nvGrpSpPr>
        <p:grpSpPr>
          <a:xfrm>
            <a:off x="1866900" y="1321416"/>
            <a:ext cx="5410200" cy="5460384"/>
            <a:chOff x="1473200" y="1321416"/>
            <a:chExt cx="5410200" cy="5460384"/>
          </a:xfrm>
        </p:grpSpPr>
        <p:pic>
          <p:nvPicPr>
            <p:cNvPr id="246786" name="Picture 2"/>
            <p:cNvPicPr>
              <a:picLocks noChangeAspect="1" noChangeArrowheads="1"/>
            </p:cNvPicPr>
            <p:nvPr/>
          </p:nvPicPr>
          <p:blipFill>
            <a:blip r:embed="rId2" cstate="print"/>
            <a:srcRect r="40860"/>
            <a:stretch>
              <a:fillRect/>
            </a:stretch>
          </p:blipFill>
          <p:spPr bwMode="auto">
            <a:xfrm>
              <a:off x="1473200" y="1321416"/>
              <a:ext cx="4191000" cy="5460384"/>
            </a:xfrm>
            <a:prstGeom prst="rect">
              <a:avLst/>
            </a:prstGeom>
            <a:noFill/>
            <a:ln w="9525">
              <a:noFill/>
              <a:miter lim="800000"/>
              <a:headEnd/>
              <a:tailEnd/>
            </a:ln>
          </p:spPr>
        </p:pic>
        <p:pic>
          <p:nvPicPr>
            <p:cNvPr id="8" name="Picture 2"/>
            <p:cNvPicPr>
              <a:picLocks noChangeAspect="1" noChangeArrowheads="1"/>
            </p:cNvPicPr>
            <p:nvPr/>
          </p:nvPicPr>
          <p:blipFill>
            <a:blip r:embed="rId2" cstate="print"/>
            <a:srcRect l="68101" r="13082"/>
            <a:stretch>
              <a:fillRect/>
            </a:stretch>
          </p:blipFill>
          <p:spPr bwMode="auto">
            <a:xfrm>
              <a:off x="5549900" y="1321416"/>
              <a:ext cx="1333500" cy="54603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 name="TextBox 14"/>
          <p:cNvSpPr txBox="1"/>
          <p:nvPr/>
        </p:nvSpPr>
        <p:spPr>
          <a:xfrm>
            <a:off x="0" y="6596390"/>
            <a:ext cx="1289135" cy="261610"/>
          </a:xfrm>
          <a:prstGeom prst="rect">
            <a:avLst/>
          </a:prstGeom>
          <a:noFill/>
        </p:spPr>
        <p:txBody>
          <a:bodyPr wrap="none" rtlCol="0">
            <a:spAutoFit/>
          </a:bodyPr>
          <a:lstStyle/>
          <a:p>
            <a:r>
              <a:rPr lang="en-US" sz="1100" dirty="0" smtClean="0">
                <a:solidFill>
                  <a:schemeClr val="bg2">
                    <a:lumMod val="75000"/>
                  </a:schemeClr>
                </a:solidFill>
              </a:rPr>
              <a:t>(c) Baker-Hughes</a:t>
            </a:r>
            <a:endParaRPr lang="en-US" sz="1100" dirty="0">
              <a:solidFill>
                <a:schemeClr val="bg2">
                  <a:lumMod val="75000"/>
                </a:schemeClr>
              </a:solidFill>
            </a:endParaRPr>
          </a:p>
        </p:txBody>
      </p:sp>
      <p:sp>
        <p:nvSpPr>
          <p:cNvPr id="32769" name="Footer Placeholder 4"/>
          <p:cNvSpPr>
            <a:spLocks noGrp="1"/>
          </p:cNvSpPr>
          <p:nvPr>
            <p:ph type="ftr" sz="quarter" idx="10"/>
          </p:nvPr>
        </p:nvSpPr>
        <p:spPr>
          <a:xfrm>
            <a:off x="315913" y="6673850"/>
            <a:ext cx="342900" cy="184150"/>
          </a:xfrm>
          <a:noFill/>
        </p:spPr>
        <p:txBody>
          <a:bodyPr/>
          <a:lstStyle/>
          <a:p>
            <a:pPr algn="r" fontAlgn="base">
              <a:spcBef>
                <a:spcPct val="0"/>
              </a:spcBef>
              <a:spcAft>
                <a:spcPct val="0"/>
              </a:spcAft>
            </a:pPr>
            <a:r>
              <a:rPr lang="en-US" smtClean="0"/>
              <a:t>© 2009 Baker Hughes Incorporated. All Rights Reserved.</a:t>
            </a:r>
          </a:p>
        </p:txBody>
      </p:sp>
      <p:sp>
        <p:nvSpPr>
          <p:cNvPr id="32770" name="Rectangle 2"/>
          <p:cNvSpPr>
            <a:spLocks noGrp="1" noChangeArrowheads="1"/>
          </p:cNvSpPr>
          <p:nvPr>
            <p:ph type="title"/>
          </p:nvPr>
        </p:nvSpPr>
        <p:spPr>
          <a:xfrm>
            <a:off x="4572000" y="331788"/>
            <a:ext cx="4572000" cy="735012"/>
          </a:xfrm>
        </p:spPr>
        <p:txBody>
          <a:bodyPr/>
          <a:lstStyle/>
          <a:p>
            <a:r>
              <a:rPr lang="en-US" sz="3200" dirty="0" smtClean="0">
                <a:solidFill>
                  <a:srgbClr val="FFFFFF"/>
                </a:solidFill>
                <a:latin typeface="Arial" charset="0"/>
                <a:ea typeface="ＭＳ Ｐゴシック" pitchFamily="34" charset="-128"/>
              </a:rPr>
              <a:t>Cross-Dipole Anisotropy</a:t>
            </a:r>
          </a:p>
        </p:txBody>
      </p:sp>
      <p:pic>
        <p:nvPicPr>
          <p:cNvPr id="32771" name="Picture 3" descr="Flex_Berea"/>
          <p:cNvPicPr>
            <a:picLocks noChangeAspect="1" noChangeArrowheads="1"/>
          </p:cNvPicPr>
          <p:nvPr/>
        </p:nvPicPr>
        <p:blipFill>
          <a:blip r:embed="rId3" cstate="print"/>
          <a:srcRect/>
          <a:stretch>
            <a:fillRect/>
          </a:stretch>
        </p:blipFill>
        <p:spPr bwMode="auto">
          <a:xfrm>
            <a:off x="431800" y="914400"/>
            <a:ext cx="2390775" cy="5867400"/>
          </a:xfrm>
          <a:prstGeom prst="rect">
            <a:avLst/>
          </a:prstGeom>
          <a:noFill/>
          <a:ln w="9525">
            <a:noFill/>
            <a:miter lim="800000"/>
            <a:headEnd/>
            <a:tailEnd/>
          </a:ln>
        </p:spPr>
      </p:pic>
      <p:pic>
        <p:nvPicPr>
          <p:cNvPr id="32772" name="Picture 5" descr="XMAC_anisotrophy_log"/>
          <p:cNvPicPr>
            <a:picLocks noChangeAspect="1" noChangeArrowheads="1"/>
          </p:cNvPicPr>
          <p:nvPr/>
        </p:nvPicPr>
        <p:blipFill>
          <a:blip r:embed="rId4" cstate="print"/>
          <a:srcRect/>
          <a:stretch>
            <a:fillRect/>
          </a:stretch>
        </p:blipFill>
        <p:spPr bwMode="auto">
          <a:xfrm>
            <a:off x="1808163" y="2166938"/>
            <a:ext cx="3086100" cy="4614862"/>
          </a:xfrm>
          <a:prstGeom prst="rect">
            <a:avLst/>
          </a:prstGeom>
          <a:noFill/>
          <a:ln w="9525">
            <a:noFill/>
            <a:miter lim="800000"/>
            <a:headEnd/>
            <a:tailEnd/>
          </a:ln>
        </p:spPr>
      </p:pic>
      <p:pic>
        <p:nvPicPr>
          <p:cNvPr id="32773" name="Picture 4" descr="XMAC_anisotrophy_head"/>
          <p:cNvPicPr>
            <a:picLocks noChangeAspect="1" noChangeArrowheads="1"/>
          </p:cNvPicPr>
          <p:nvPr/>
        </p:nvPicPr>
        <p:blipFill>
          <a:blip r:embed="rId5" cstate="print"/>
          <a:srcRect/>
          <a:stretch>
            <a:fillRect/>
          </a:stretch>
        </p:blipFill>
        <p:spPr bwMode="auto">
          <a:xfrm>
            <a:off x="1824038" y="973138"/>
            <a:ext cx="3046412" cy="1209675"/>
          </a:xfrm>
          <a:prstGeom prst="rect">
            <a:avLst/>
          </a:prstGeom>
          <a:noFill/>
          <a:ln w="9525">
            <a:noFill/>
            <a:miter lim="800000"/>
            <a:headEnd/>
            <a:tailEnd/>
          </a:ln>
        </p:spPr>
      </p:pic>
      <p:sp>
        <p:nvSpPr>
          <p:cNvPr id="32774" name="Rectangle 12"/>
          <p:cNvSpPr>
            <a:spLocks noChangeArrowheads="1"/>
          </p:cNvSpPr>
          <p:nvPr/>
        </p:nvSpPr>
        <p:spPr bwMode="auto">
          <a:xfrm>
            <a:off x="5257800" y="4267200"/>
            <a:ext cx="2800350" cy="369888"/>
          </a:xfrm>
          <a:prstGeom prst="rect">
            <a:avLst/>
          </a:prstGeom>
          <a:noFill/>
          <a:ln w="9525">
            <a:noFill/>
            <a:miter lim="800000"/>
            <a:headEnd/>
            <a:tailEnd/>
          </a:ln>
        </p:spPr>
        <p:txBody>
          <a:bodyPr wrap="none">
            <a:spAutoFit/>
          </a:bodyPr>
          <a:lstStyle/>
          <a:p>
            <a:r>
              <a:rPr lang="en-US" dirty="0"/>
              <a:t>No anisotropy in the sand</a:t>
            </a:r>
          </a:p>
        </p:txBody>
      </p:sp>
      <p:sp>
        <p:nvSpPr>
          <p:cNvPr id="32775" name="Rectangle 13"/>
          <p:cNvSpPr>
            <a:spLocks noChangeArrowheads="1"/>
          </p:cNvSpPr>
          <p:nvPr/>
        </p:nvSpPr>
        <p:spPr bwMode="auto">
          <a:xfrm>
            <a:off x="5257800" y="5334000"/>
            <a:ext cx="3200400" cy="923330"/>
          </a:xfrm>
          <a:prstGeom prst="rect">
            <a:avLst/>
          </a:prstGeom>
          <a:noFill/>
          <a:ln w="9525">
            <a:noFill/>
            <a:miter lim="800000"/>
            <a:headEnd/>
            <a:tailEnd/>
          </a:ln>
        </p:spPr>
        <p:txBody>
          <a:bodyPr wrap="square">
            <a:spAutoFit/>
          </a:bodyPr>
          <a:lstStyle/>
          <a:p>
            <a:r>
              <a:rPr lang="en-US" dirty="0"/>
              <a:t>Scattered zones of moderate </a:t>
            </a:r>
            <a:r>
              <a:rPr lang="en-US" dirty="0" smtClean="0"/>
              <a:t>anisotropy associated with evidence of organic materials</a:t>
            </a:r>
            <a:endParaRPr lang="en-US" dirty="0"/>
          </a:p>
        </p:txBody>
      </p:sp>
      <p:sp>
        <p:nvSpPr>
          <p:cNvPr id="32776" name="Rectangle 14"/>
          <p:cNvSpPr>
            <a:spLocks noChangeArrowheads="1"/>
          </p:cNvSpPr>
          <p:nvPr/>
        </p:nvSpPr>
        <p:spPr bwMode="auto">
          <a:xfrm>
            <a:off x="5257800" y="3505200"/>
            <a:ext cx="3506788" cy="369888"/>
          </a:xfrm>
          <a:prstGeom prst="rect">
            <a:avLst/>
          </a:prstGeom>
          <a:noFill/>
          <a:ln w="9525">
            <a:noFill/>
            <a:miter lim="800000"/>
            <a:headEnd/>
            <a:tailEnd/>
          </a:ln>
        </p:spPr>
        <p:txBody>
          <a:bodyPr wrap="none">
            <a:spAutoFit/>
          </a:bodyPr>
          <a:lstStyle/>
          <a:p>
            <a:r>
              <a:rPr lang="en-US" dirty="0"/>
              <a:t>Large anisotropy at the fractures</a:t>
            </a:r>
          </a:p>
        </p:txBody>
      </p:sp>
      <p:sp>
        <p:nvSpPr>
          <p:cNvPr id="32777" name="Rectangle 15"/>
          <p:cNvSpPr>
            <a:spLocks noChangeArrowheads="1"/>
          </p:cNvSpPr>
          <p:nvPr/>
        </p:nvSpPr>
        <p:spPr bwMode="auto">
          <a:xfrm>
            <a:off x="5257800" y="2514600"/>
            <a:ext cx="3200400" cy="369332"/>
          </a:xfrm>
          <a:prstGeom prst="rect">
            <a:avLst/>
          </a:prstGeom>
          <a:noFill/>
          <a:ln w="9525">
            <a:noFill/>
            <a:miter lim="800000"/>
            <a:headEnd/>
            <a:tailEnd/>
          </a:ln>
        </p:spPr>
        <p:txBody>
          <a:bodyPr wrap="square">
            <a:spAutoFit/>
          </a:bodyPr>
          <a:lstStyle/>
          <a:p>
            <a:r>
              <a:rPr lang="en-US" dirty="0"/>
              <a:t>Low </a:t>
            </a:r>
            <a:r>
              <a:rPr lang="en-US" dirty="0" smtClean="0"/>
              <a:t>anisotropy in the shale</a:t>
            </a:r>
            <a:endParaRPr lang="en-US" dirty="0"/>
          </a:p>
        </p:txBody>
      </p:sp>
      <p:grpSp>
        <p:nvGrpSpPr>
          <p:cNvPr id="2" name="Group 13"/>
          <p:cNvGrpSpPr/>
          <p:nvPr/>
        </p:nvGrpSpPr>
        <p:grpSpPr>
          <a:xfrm>
            <a:off x="2895600" y="1447800"/>
            <a:ext cx="5715000" cy="1524000"/>
            <a:chOff x="2895600" y="1447800"/>
            <a:chExt cx="5715000" cy="1524000"/>
          </a:xfrm>
        </p:grpSpPr>
        <p:sp>
          <p:nvSpPr>
            <p:cNvPr id="17" name="TextBox 16"/>
            <p:cNvSpPr txBox="1"/>
            <p:nvPr/>
          </p:nvSpPr>
          <p:spPr>
            <a:xfrm>
              <a:off x="5867400" y="1447800"/>
              <a:ext cx="2743200" cy="923925"/>
            </a:xfrm>
            <a:prstGeom prst="rect">
              <a:avLst/>
            </a:prstGeom>
            <a:solidFill>
              <a:srgbClr val="FFFFFF"/>
            </a:solidFill>
            <a:ln w="19050">
              <a:solidFill>
                <a:schemeClr val="accent1">
                  <a:lumMod val="60000"/>
                  <a:lumOff val="40000"/>
                </a:schemeClr>
              </a:solid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en-US" dirty="0">
                  <a:latin typeface="+mn-lt"/>
                </a:rPr>
                <a:t>Zones of </a:t>
              </a:r>
              <a:r>
                <a:rPr lang="en-US" dirty="0" smtClean="0">
                  <a:latin typeface="+mn-lt"/>
                </a:rPr>
                <a:t>higher </a:t>
              </a:r>
              <a:r>
                <a:rPr lang="en-US" dirty="0">
                  <a:latin typeface="+mn-lt"/>
                </a:rPr>
                <a:t>TOC tend to have greater anisotropy</a:t>
              </a:r>
            </a:p>
          </p:txBody>
        </p:sp>
        <p:cxnSp>
          <p:nvCxnSpPr>
            <p:cNvPr id="19" name="Straight Arrow Connector 18"/>
            <p:cNvCxnSpPr>
              <a:stCxn id="17" idx="1"/>
            </p:cNvCxnSpPr>
            <p:nvPr/>
          </p:nvCxnSpPr>
          <p:spPr>
            <a:xfrm rot="10800000" flipV="1">
              <a:off x="3962400" y="1909763"/>
              <a:ext cx="1905000" cy="10620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7" idx="1"/>
            </p:cNvCxnSpPr>
            <p:nvPr/>
          </p:nvCxnSpPr>
          <p:spPr>
            <a:xfrm rot="10800000" flipV="1">
              <a:off x="2895600" y="1909763"/>
              <a:ext cx="2971800" cy="9858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4" grpId="0"/>
      <p:bldP spid="32775" grpId="0"/>
      <p:bldP spid="32776" grpId="0"/>
      <p:bldP spid="3277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30785</TotalTime>
  <Words>6597</Words>
  <Application>Microsoft Macintosh PowerPoint</Application>
  <PresentationFormat>On-screen Show (4:3)</PresentationFormat>
  <Paragraphs>1439</Paragraphs>
  <Slides>111</Slides>
  <Notes>56</Notes>
  <HiddenSlides>1</HiddenSlides>
  <MMClips>1</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111</vt:i4>
      </vt:variant>
    </vt:vector>
  </HeadingPairs>
  <TitlesOfParts>
    <vt:vector size="115" baseType="lpstr">
      <vt:lpstr>Office Theme</vt:lpstr>
      <vt:lpstr>数式</vt:lpstr>
      <vt:lpstr>Equation</vt:lpstr>
      <vt:lpstr>Worksheet</vt:lpstr>
      <vt:lpstr>Slide 1</vt:lpstr>
      <vt:lpstr>Slide 2</vt:lpstr>
      <vt:lpstr>Course Overview</vt:lpstr>
      <vt:lpstr>Current Research Collaborations</vt:lpstr>
      <vt:lpstr>Slide 5</vt:lpstr>
      <vt:lpstr>Baker Hughes  Shale Reservoir Life Cycle Approach </vt:lpstr>
      <vt:lpstr>Slide 7</vt:lpstr>
      <vt:lpstr>Opportunity: North American Shale Plays</vt:lpstr>
      <vt:lpstr>Slide 9</vt:lpstr>
      <vt:lpstr>Slide 10</vt:lpstr>
      <vt:lpstr>Slide 11</vt:lpstr>
      <vt:lpstr>Air Pollution and Energy Source*</vt:lpstr>
      <vt:lpstr>Slide 13</vt:lpstr>
      <vt:lpstr>The Challenges of $4 Gas</vt:lpstr>
      <vt:lpstr>Slide 15</vt:lpstr>
      <vt:lpstr>Slide 16</vt:lpstr>
      <vt:lpstr>Slide 17</vt:lpstr>
      <vt:lpstr>Slide 18</vt:lpstr>
      <vt:lpstr>Slide 19</vt:lpstr>
      <vt:lpstr>Slide 20</vt:lpstr>
      <vt:lpstr>Nearly All Frac Stages Were Quite Similar</vt:lpstr>
      <vt:lpstr>Slide 22</vt:lpstr>
      <vt:lpstr>Why More Microearthquakes in Later Stages?</vt:lpstr>
      <vt:lpstr>Slide 24</vt:lpstr>
      <vt:lpstr>ISIP’s Escalate From Toe To Heel – Well C</vt:lpstr>
      <vt:lpstr>Slide 26</vt:lpstr>
      <vt:lpstr>Slide 27</vt:lpstr>
      <vt:lpstr>Slide 28</vt:lpstr>
      <vt:lpstr>Slide 29</vt:lpstr>
      <vt:lpstr>Young’s Modulus</vt:lpstr>
      <vt:lpstr>Slide 31</vt:lpstr>
      <vt:lpstr>Creep Increases with Clay Content</vt:lpstr>
      <vt:lpstr>Floyd Shale?</vt:lpstr>
      <vt:lpstr>Average Shale Properties</vt:lpstr>
      <vt:lpstr>Is the Floyd Shale too Viscous to Stimulate?</vt:lpstr>
      <vt:lpstr>Eagleford Shale Pore Structure</vt:lpstr>
      <vt:lpstr>Eagleford Shale Pore Structure</vt:lpstr>
      <vt:lpstr>Eagleford Shale Pore Structure</vt:lpstr>
      <vt:lpstr>Slide 39</vt:lpstr>
      <vt:lpstr>Why Is Production Persistent?</vt:lpstr>
      <vt:lpstr>Reservoir Drainage and EUR</vt:lpstr>
      <vt:lpstr>Slide 42</vt:lpstr>
      <vt:lpstr>Permeability of Barnett Shale</vt:lpstr>
      <vt:lpstr>Slide 44</vt:lpstr>
      <vt:lpstr>Slide 45</vt:lpstr>
      <vt:lpstr>Why Is Production Persistent?</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Relationship Between Stress State and Fault Slip</vt:lpstr>
      <vt:lpstr>Slide 61</vt:lpstr>
      <vt:lpstr>Managing the Risk Associated with Triggered Earthquakes Associated with Shale Gas Development</vt:lpstr>
      <vt:lpstr>Slide 63</vt:lpstr>
      <vt:lpstr>Slide 64</vt:lpstr>
      <vt:lpstr>Slide 65</vt:lpstr>
      <vt:lpstr>Slide 66</vt:lpstr>
      <vt:lpstr>Slide 67</vt:lpstr>
      <vt:lpstr>Course Overview</vt:lpstr>
      <vt:lpstr>Average Shale Properties</vt:lpstr>
      <vt:lpstr>The Shale Reservoir</vt:lpstr>
      <vt:lpstr>Thermal Maturity – Vitrinite Reflectance</vt:lpstr>
      <vt:lpstr>Average Shale Properties – RO%</vt:lpstr>
      <vt:lpstr>Slide 73</vt:lpstr>
      <vt:lpstr>Slide 74</vt:lpstr>
      <vt:lpstr>Deformational Properties of Shales</vt:lpstr>
      <vt:lpstr>Creep Strain vs. Clay and E</vt:lpstr>
      <vt:lpstr>A Typical Experiment &amp; Objective</vt:lpstr>
      <vt:lpstr>A Typical Stress-Strain Curve</vt:lpstr>
      <vt:lpstr>Young’s Modulus</vt:lpstr>
      <vt:lpstr>Eagleford Shale Pore Structure</vt:lpstr>
      <vt:lpstr>Eagleford Shale</vt:lpstr>
      <vt:lpstr>Poisson’s Ratio</vt:lpstr>
      <vt:lpstr>Young’s Modulus</vt:lpstr>
      <vt:lpstr>Young’s Modulus</vt:lpstr>
      <vt:lpstr>Why ductile properties?</vt:lpstr>
      <vt:lpstr>Experimental Procedures</vt:lpstr>
      <vt:lpstr>Creep Strain vs. Clay and Young’s Modulus</vt:lpstr>
      <vt:lpstr>Analysis by Viscoelasticity</vt:lpstr>
      <vt:lpstr>Longer term creep experiments</vt:lpstr>
      <vt:lpstr>Power-Law Parameters</vt:lpstr>
      <vt:lpstr>Viscoelasticity: Superposition</vt:lpstr>
      <vt:lpstr>Viscoelasticity: Power-Law formulation</vt:lpstr>
      <vt:lpstr>Accumulation of Differential Stress</vt:lpstr>
      <vt:lpstr>Creep and Young’s Modulus</vt:lpstr>
      <vt:lpstr>Summary</vt:lpstr>
      <vt:lpstr>BHI Shale Evaluation Suite: Log/Analyses</vt:lpstr>
      <vt:lpstr>XMACsm F1 Tool Design and Specifications</vt:lpstr>
      <vt:lpstr>Mechanical Properties Shale/Sand</vt:lpstr>
      <vt:lpstr>Cross-Dipole Anisotropy</vt:lpstr>
      <vt:lpstr>Average Shale Properties – Composition</vt:lpstr>
      <vt:lpstr>Shale Gas Formation Evaluation Requirements</vt:lpstr>
      <vt:lpstr>Total Organic Content (Carbon) - TOC</vt:lpstr>
      <vt:lpstr>FLeX™ and RockView ™</vt:lpstr>
      <vt:lpstr> </vt:lpstr>
      <vt:lpstr> </vt:lpstr>
      <vt:lpstr> </vt:lpstr>
      <vt:lpstr>Mineralogy Varies in Shale Reservoirs </vt:lpstr>
      <vt:lpstr>Lithology and Mineralogy -                                              Shale Gas Reservoir Petrophysical Workflow Components</vt:lpstr>
      <vt:lpstr>Rotary Sidewall Coring Service: MaxCORTM</vt:lpstr>
      <vt:lpstr>Slide 110</vt:lpstr>
      <vt:lpstr>Logging While Drilling (LWD) – BHI “Trak” Family</vt:lpstr>
    </vt:vector>
  </TitlesOfParts>
  <Company>Stanford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Zoback</dc:creator>
  <cp:lastModifiedBy>Mark Zoback</cp:lastModifiedBy>
  <cp:revision>136</cp:revision>
  <dcterms:created xsi:type="dcterms:W3CDTF">2011-12-10T20:41:21Z</dcterms:created>
  <dcterms:modified xsi:type="dcterms:W3CDTF">2011-12-11T14:41:19Z</dcterms:modified>
</cp:coreProperties>
</file>