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3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1A3D-11ED-4F61-AB06-3E029928F267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CA41-3217-4766-8A56-0F00CBFF3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7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1A3D-11ED-4F61-AB06-3E029928F267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CA41-3217-4766-8A56-0F00CBFF3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2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1A3D-11ED-4F61-AB06-3E029928F267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CA41-3217-4766-8A56-0F00CBFF3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6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1A3D-11ED-4F61-AB06-3E029928F267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CA41-3217-4766-8A56-0F00CBFF3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1A3D-11ED-4F61-AB06-3E029928F267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CA41-3217-4766-8A56-0F00CBFF3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1A3D-11ED-4F61-AB06-3E029928F267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CA41-3217-4766-8A56-0F00CBFF3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4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1A3D-11ED-4F61-AB06-3E029928F267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CA41-3217-4766-8A56-0F00CBFF3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4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1A3D-11ED-4F61-AB06-3E029928F267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CA41-3217-4766-8A56-0F00CBFF3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9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1A3D-11ED-4F61-AB06-3E029928F267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CA41-3217-4766-8A56-0F00CBFF3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1A3D-11ED-4F61-AB06-3E029928F267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CA41-3217-4766-8A56-0F00CBFF3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3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1A3D-11ED-4F61-AB06-3E029928F267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CA41-3217-4766-8A56-0F00CBFF3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1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61A3D-11ED-4F61-AB06-3E029928F267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CA41-3217-4766-8A56-0F00CBFF3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1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C10 SBE19plus_01906823_2012_08_25_0001Lago Sarmiento 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LS12-HC10</a:t>
            </a:r>
            <a:endParaRPr lang="en-US" sz="2000" dirty="0"/>
          </a:p>
        </p:txBody>
      </p:sp>
      <p:pic>
        <p:nvPicPr>
          <p:cNvPr id="4" name="Picture 3" descr="C:\Users\Sverre\Desktop\Lago Sarmiento (Google Earth Image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9859" r="20235" b="30084"/>
          <a:stretch/>
        </p:blipFill>
        <p:spPr bwMode="auto">
          <a:xfrm>
            <a:off x="5051563" y="2971800"/>
            <a:ext cx="3508289" cy="14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153400" y="348861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C30 SBE19plus_01906823_2012_08_25_0012Lago Sarmiento 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LS12-HC30</a:t>
            </a:r>
            <a:endParaRPr lang="en-US" sz="2000" dirty="0"/>
          </a:p>
        </p:txBody>
      </p:sp>
      <p:pic>
        <p:nvPicPr>
          <p:cNvPr id="4" name="Picture 3" descr="C:\Users\Sverre\Desktop\Lago Sarmiento (Google Earth Image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9859" r="20235" b="30084"/>
          <a:stretch/>
        </p:blipFill>
        <p:spPr bwMode="auto">
          <a:xfrm>
            <a:off x="5051563" y="2971800"/>
            <a:ext cx="3508289" cy="14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467600" y="360291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A few Sarmiento photos compressed for email Aug 2012\Sarmiento anchorage 12 Aug 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71938"/>
            <a:ext cx="8304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Brief Summary of Limnology Findings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Average Deep Water T = 5.73°C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Salinity gradient from west (0.659 </a:t>
            </a:r>
            <a:r>
              <a:rPr lang="en-US" sz="2400" dirty="0" err="1" smtClean="0"/>
              <a:t>psu</a:t>
            </a:r>
            <a:r>
              <a:rPr lang="en-US" sz="2400" dirty="0" smtClean="0"/>
              <a:t>) to east (0.661 </a:t>
            </a:r>
            <a:r>
              <a:rPr lang="en-US" sz="2400" dirty="0" err="1" smtClean="0"/>
              <a:t>psu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67538"/>
            <a:ext cx="8664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Lago</a:t>
            </a:r>
            <a:r>
              <a:rPr lang="en-US" sz="2400" dirty="0" smtClean="0">
                <a:solidFill>
                  <a:srgbClr val="FFFF00"/>
                </a:solidFill>
              </a:rPr>
              <a:t> Sarmiento in winter: Low, but measurable primary productivity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Lake is </a:t>
            </a:r>
            <a:r>
              <a:rPr lang="en-US" sz="2400" dirty="0" err="1" smtClean="0">
                <a:solidFill>
                  <a:srgbClr val="FFFF00"/>
                </a:solidFill>
              </a:rPr>
              <a:t>convecting</a:t>
            </a:r>
            <a:r>
              <a:rPr lang="en-US" sz="2400" dirty="0" smtClean="0">
                <a:solidFill>
                  <a:srgbClr val="FFFF00"/>
                </a:solidFill>
              </a:rPr>
              <a:t> to full depth (&gt;300 m) on weekly timescale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Weak Oxygen Minimum at some sites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Strong diurnal surface heating (up to 0.5°C)</a:t>
            </a:r>
          </a:p>
        </p:txBody>
      </p:sp>
    </p:spTree>
    <p:extLst>
      <p:ext uri="{BB962C8B-B14F-4D97-AF65-F5344CB8AC3E}">
        <p14:creationId xmlns:p14="http://schemas.microsoft.com/office/powerpoint/2010/main" val="5673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C15 SBE19plus_01906823_2012_08_25_0003Lago Sarmiento 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LS12-HC15</a:t>
            </a:r>
            <a:endParaRPr lang="en-US" sz="2000" dirty="0"/>
          </a:p>
        </p:txBody>
      </p:sp>
      <p:pic>
        <p:nvPicPr>
          <p:cNvPr id="5" name="Picture 4" descr="C:\Users\Sverre\Desktop\Lago Sarmiento (Google Earth Image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9859" r="20235" b="30084"/>
          <a:stretch/>
        </p:blipFill>
        <p:spPr bwMode="auto">
          <a:xfrm>
            <a:off x="5051563" y="2971800"/>
            <a:ext cx="3508289" cy="14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257800" y="40386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4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C18 SBE19plus_01906823_2012_08_25_0004Lago Sarmiento 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LS12-HC18</a:t>
            </a:r>
            <a:endParaRPr lang="en-US" sz="2000" dirty="0"/>
          </a:p>
        </p:txBody>
      </p:sp>
      <p:pic>
        <p:nvPicPr>
          <p:cNvPr id="4" name="Picture 3" descr="C:\Users\Sverre\Desktop\Lago Sarmiento (Google Earth Image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9859" r="20235" b="30084"/>
          <a:stretch/>
        </p:blipFill>
        <p:spPr bwMode="auto">
          <a:xfrm>
            <a:off x="5051563" y="2971800"/>
            <a:ext cx="3508289" cy="14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257800" y="3962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2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C24 SBE19plus_01906823_2012_08_25_0006Lago Sarmiento 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LS12-HC24</a:t>
            </a:r>
            <a:endParaRPr lang="en-US" sz="2000" dirty="0"/>
          </a:p>
        </p:txBody>
      </p:sp>
      <p:pic>
        <p:nvPicPr>
          <p:cNvPr id="4" name="Picture 3" descr="C:\Users\Sverre\Desktop\Lago Sarmiento (Google Earth Image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9859" r="20235" b="30084"/>
          <a:stretch/>
        </p:blipFill>
        <p:spPr bwMode="auto">
          <a:xfrm>
            <a:off x="5051563" y="2971800"/>
            <a:ext cx="3508289" cy="14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019800" y="3967843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8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C12 SBE19plus_01906823_2012_08_25_0002Lago Sarmiento 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LS12-HC12</a:t>
            </a:r>
            <a:endParaRPr lang="en-US" sz="2000" dirty="0"/>
          </a:p>
        </p:txBody>
      </p:sp>
      <p:pic>
        <p:nvPicPr>
          <p:cNvPr id="5" name="Picture 4" descr="C:\Users\Sverre\Desktop\Lago Sarmiento (Google Earth Image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9859" r="20235" b="30084"/>
          <a:stretch/>
        </p:blipFill>
        <p:spPr bwMode="auto">
          <a:xfrm>
            <a:off x="5051563" y="2971800"/>
            <a:ext cx="3508289" cy="14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843807" y="3727834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C25 SBE19plus_01906823_2012_08_25_0007Lago Sarmiento 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LS12-HC25</a:t>
            </a:r>
            <a:endParaRPr lang="en-US" sz="2000" dirty="0"/>
          </a:p>
        </p:txBody>
      </p:sp>
      <p:pic>
        <p:nvPicPr>
          <p:cNvPr id="4" name="Picture 3" descr="C:\Users\Sverre\Desktop\Lago Sarmiento (Google Earth Image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9859" r="20235" b="30084"/>
          <a:stretch/>
        </p:blipFill>
        <p:spPr bwMode="auto">
          <a:xfrm>
            <a:off x="5051563" y="2971800"/>
            <a:ext cx="3508289" cy="14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943600" y="41148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3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C26 SBE19plus_01906823_2012_08_25_0008Lago Sarmiento 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LS12-HC26</a:t>
            </a:r>
            <a:endParaRPr lang="en-US" sz="2000" dirty="0"/>
          </a:p>
        </p:txBody>
      </p:sp>
      <p:pic>
        <p:nvPicPr>
          <p:cNvPr id="4" name="Picture 3" descr="C:\Users\Sverre\Desktop\Lago Sarmiento (Google Earth Image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9859" r="20235" b="30084"/>
          <a:stretch/>
        </p:blipFill>
        <p:spPr bwMode="auto">
          <a:xfrm>
            <a:off x="5051563" y="2971800"/>
            <a:ext cx="3508289" cy="14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789378" y="38862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0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C28 SBE19plus_01906823_2012_08_25_0010Lago Sarmiento 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LS12-HC28</a:t>
            </a:r>
            <a:endParaRPr lang="en-US" sz="2000" dirty="0"/>
          </a:p>
        </p:txBody>
      </p:sp>
      <p:pic>
        <p:nvPicPr>
          <p:cNvPr id="4" name="Picture 3" descr="C:\Users\Sverre\Desktop\Lago Sarmiento (Google Earth Image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9859" r="20235" b="30084"/>
          <a:stretch/>
        </p:blipFill>
        <p:spPr bwMode="auto">
          <a:xfrm>
            <a:off x="5051563" y="2971800"/>
            <a:ext cx="3508289" cy="14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486400" y="3902529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C29 SBE19plus_01906823_2012_08_25_0011Lago Sarmiento 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LS12-HC29</a:t>
            </a:r>
            <a:endParaRPr lang="en-US" sz="2000" dirty="0"/>
          </a:p>
        </p:txBody>
      </p:sp>
      <p:pic>
        <p:nvPicPr>
          <p:cNvPr id="4" name="Picture 3" descr="C:\Users\Sverre\Desktop\Lago Sarmiento (Google Earth Image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9859" r="20235" b="30084"/>
          <a:stretch/>
        </p:blipFill>
        <p:spPr bwMode="auto">
          <a:xfrm>
            <a:off x="5051563" y="2971800"/>
            <a:ext cx="3508289" cy="14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772400" y="3542777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54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4</cp:revision>
  <dcterms:created xsi:type="dcterms:W3CDTF">2012-08-27T11:32:44Z</dcterms:created>
  <dcterms:modified xsi:type="dcterms:W3CDTF">2012-08-27T12:28:48Z</dcterms:modified>
</cp:coreProperties>
</file>