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62" r:id="rId2"/>
    <p:sldId id="794" r:id="rId3"/>
    <p:sldId id="257" r:id="rId4"/>
    <p:sldId id="795" r:id="rId5"/>
    <p:sldId id="277" r:id="rId6"/>
    <p:sldId id="278" r:id="rId7"/>
    <p:sldId id="381" r:id="rId8"/>
    <p:sldId id="383" r:id="rId9"/>
    <p:sldId id="390" r:id="rId10"/>
    <p:sldId id="379" r:id="rId11"/>
    <p:sldId id="560" r:id="rId12"/>
    <p:sldId id="545" r:id="rId13"/>
    <p:sldId id="544" r:id="rId14"/>
    <p:sldId id="372" r:id="rId15"/>
    <p:sldId id="373" r:id="rId16"/>
    <p:sldId id="375" r:id="rId17"/>
    <p:sldId id="376" r:id="rId18"/>
    <p:sldId id="398" r:id="rId19"/>
    <p:sldId id="550" r:id="rId20"/>
    <p:sldId id="548" r:id="rId21"/>
    <p:sldId id="551" r:id="rId22"/>
    <p:sldId id="561" r:id="rId23"/>
    <p:sldId id="54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61" autoAdjust="0"/>
    <p:restoredTop sz="94660"/>
  </p:normalViewPr>
  <p:slideViewPr>
    <p:cSldViewPr snapToGrid="0">
      <p:cViewPr varScale="1">
        <p:scale>
          <a:sx n="121" d="100"/>
          <a:sy n="121" d="100"/>
        </p:scale>
        <p:origin x="96" y="158"/>
      </p:cViewPr>
      <p:guideLst/>
    </p:cSldViewPr>
  </p:slideViewPr>
  <p:notesTextViewPr>
    <p:cViewPr>
      <p:scale>
        <a:sx n="1" d="1"/>
        <a:sy n="1" d="1"/>
      </p:scale>
      <p:origin x="0" y="0"/>
    </p:cViewPr>
  </p:notesTextViewPr>
  <p:sorterViewPr>
    <p:cViewPr>
      <p:scale>
        <a:sx n="100" d="100"/>
        <a:sy n="100" d="100"/>
      </p:scale>
      <p:origin x="0" y="-5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D6913-0FC6-4B3A-9B91-0F28A06B167C}"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671AE-CC77-448D-9335-2FF97304E349}" type="slidenum">
              <a:rPr lang="en-US" smtClean="0"/>
              <a:t>‹#›</a:t>
            </a:fld>
            <a:endParaRPr lang="en-US"/>
          </a:p>
        </p:txBody>
      </p:sp>
    </p:spTree>
    <p:extLst>
      <p:ext uri="{BB962C8B-B14F-4D97-AF65-F5344CB8AC3E}">
        <p14:creationId xmlns:p14="http://schemas.microsoft.com/office/powerpoint/2010/main" val="424452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f97d5e319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f97d5e319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text to top</a:t>
            </a:r>
            <a:endParaRPr/>
          </a:p>
          <a:p>
            <a:pPr marL="0" lvl="0" indent="0" algn="l" rtl="0">
              <a:spcBef>
                <a:spcPts val="0"/>
              </a:spcBef>
              <a:spcAft>
                <a:spcPts val="0"/>
              </a:spcAft>
              <a:buNone/>
            </a:pPr>
            <a:r>
              <a:rPr lang="en"/>
              <a:t>Add another slide of individual coral from year to year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f97d5e319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f97d5e319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larger version of acropora with pink lines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f97d5e319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f97d5e319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Subscript</a:t>
            </a:r>
            <a:endParaRPr dirty="0"/>
          </a:p>
          <a:p>
            <a:pPr marL="0" lvl="0" indent="0" algn="l" rtl="0">
              <a:spcBef>
                <a:spcPts val="0"/>
              </a:spcBef>
              <a:spcAft>
                <a:spcPts val="0"/>
              </a:spcAft>
              <a:buNone/>
            </a:pPr>
            <a:r>
              <a:rPr lang="en" dirty="0"/>
              <a:t>Mention that it is using cloud compare</a:t>
            </a:r>
            <a:endParaRPr dirty="0"/>
          </a:p>
          <a:p>
            <a:pPr marL="0" lvl="0" indent="0" algn="l" rtl="0">
              <a:spcBef>
                <a:spcPts val="0"/>
              </a:spcBef>
              <a:spcAft>
                <a:spcPts val="0"/>
              </a:spcAft>
              <a:buNone/>
            </a:pPr>
            <a:r>
              <a:rPr lang="en" dirty="0"/>
              <a:t>Define variables and input assumed values</a:t>
            </a:r>
            <a:endParaRPr dirty="0"/>
          </a:p>
          <a:p>
            <a:pPr marL="0" lvl="0" indent="0" algn="l" rtl="0">
              <a:spcBef>
                <a:spcPts val="0"/>
              </a:spcBef>
              <a:spcAft>
                <a:spcPts val="0"/>
              </a:spcAft>
              <a:buNone/>
            </a:pPr>
            <a:r>
              <a:rPr lang="en" dirty="0"/>
              <a:t>Give idea of scale of reef CO2 emissions (compare to human process). On the order of magnitude of .05 gigatons/year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FE572ED-3520-4DE7-B947-061ACE3E106A}" type="slidenum">
              <a:rPr lang="en-US" altLang="en-US">
                <a:latin typeface="Times New Roman" panose="02020603050405020304" pitchFamily="18" charset="0"/>
                <a:cs typeface="Times New Roman" panose="02020603050405020304" pitchFamily="18" charset="0"/>
              </a:rPr>
              <a:pPr>
                <a:spcBef>
                  <a:spcPct val="0"/>
                </a:spcBef>
              </a:pPr>
              <a:t>8</a:t>
            </a:fld>
            <a:endParaRPr lang="en-US" altLang="en-US">
              <a:latin typeface="Times New Roman" panose="02020603050405020304" pitchFamily="18" charset="0"/>
              <a:cs typeface="Times New Roman"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84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99BC-5717-4AE5-A9B9-9D6A379A5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95013-2C0E-4D6C-B802-EB6244FE18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9654A-87A0-4D19-BE66-2F00EB86DAA4}"/>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8B492795-C7CE-4F2E-B17A-531C99F03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06779-3ECC-4AA6-80F5-C665B15EA427}"/>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87224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D959-3E15-4AC8-9494-BBF68086A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9EF42-899E-4B08-A993-2FCDBB9D5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396D-3EA2-4288-BEF0-D2F36992D52E}"/>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30388B1B-2ACE-425A-829D-799EB6159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1031A-D039-4807-A000-ABA6C4764D46}"/>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100817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190D9-6009-48B4-9306-513A88206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1077A-5703-4E8F-B857-63D5E449A1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0FD43-D3D4-4B2F-8666-01710AF98AF8}"/>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8A9AAEB6-601C-428A-A963-53B88B199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B4C39-4645-4FCD-9411-1C82C4073139}"/>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379547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2061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874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6B71-27C2-4491-9848-A6F6015EF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9A307-E1A2-4D75-8E61-BC833BFE9A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96D26-F31D-447F-B1FA-523EF2A90EAD}"/>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1E80FA41-FF5C-421E-A6A7-F6A3B6775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60CFB-00F9-46F9-9597-B70C35536281}"/>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41089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E5F0-FCCB-4959-816F-30F402FBB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82E91-5DB7-40D3-92FD-F81F1818A6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99778-FEC9-4D12-AC71-B3655E6625F4}"/>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49B05E6B-16C9-4CC8-8AB3-AF5161280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55AA4-9E8C-4F8F-A7FC-EE0B6923DD6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538062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DF261-8CEC-47C2-9ACE-7F7FDD76E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B7F-1738-416E-99B7-6F38AF3B4B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E23051-AED2-4006-B339-ADBD8DC242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2D67A-36A5-443E-A12A-0AF42BB8211E}"/>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6" name="Footer Placeholder 5">
            <a:extLst>
              <a:ext uri="{FF2B5EF4-FFF2-40B4-BE49-F238E27FC236}">
                <a16:creationId xmlns:a16="http://schemas.microsoft.com/office/drawing/2014/main" id="{2DFA4549-B46F-4A2E-B4E4-63090FA2A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FCF4C-0125-4B83-8788-5636915B0324}"/>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133930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F5E5D-CF2E-439D-A7E7-81DDF40FF0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EB0A1A-7D4F-490C-B6BD-53F602C9D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7D02C0-F71E-431A-89BE-DB758130A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32EE19-A4FF-4092-8887-9856921A6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537BB-CFFB-4802-B5B4-5540C00BF8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5925CC-AAFC-4189-A3D4-ECE09792094E}"/>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8" name="Footer Placeholder 7">
            <a:extLst>
              <a:ext uri="{FF2B5EF4-FFF2-40B4-BE49-F238E27FC236}">
                <a16:creationId xmlns:a16="http://schemas.microsoft.com/office/drawing/2014/main" id="{BC15B379-D510-4A50-9FEF-C387B61E5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0BFCF0-3C18-476B-83C3-92006CE1448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3158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E0EC-4E98-442D-AC40-9B0F66F71C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F7D33F-79D2-4B4C-AFE3-21188BC49D9D}"/>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4" name="Footer Placeholder 3">
            <a:extLst>
              <a:ext uri="{FF2B5EF4-FFF2-40B4-BE49-F238E27FC236}">
                <a16:creationId xmlns:a16="http://schemas.microsoft.com/office/drawing/2014/main" id="{8CDF106D-E1B3-49FA-B1E3-5388FEB47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AB1E54-88C2-4048-A1F9-86B95EFA3901}"/>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05090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8474A-1ED5-430F-B9B4-BE41F872BD32}"/>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3" name="Footer Placeholder 2">
            <a:extLst>
              <a:ext uri="{FF2B5EF4-FFF2-40B4-BE49-F238E27FC236}">
                <a16:creationId xmlns:a16="http://schemas.microsoft.com/office/drawing/2014/main" id="{F722D4E2-E1FE-41AE-89ED-4B1F27489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21BD2-AF73-492A-A646-6342C359930D}"/>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1559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51FB-0672-4D4D-910D-8844E737D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43A8FD-8527-404C-8A33-79DF531B6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34DA1D-0B55-458E-B557-4CC214B79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D7EAB6-4BA8-41A0-8801-C85DF1E690DE}"/>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6" name="Footer Placeholder 5">
            <a:extLst>
              <a:ext uri="{FF2B5EF4-FFF2-40B4-BE49-F238E27FC236}">
                <a16:creationId xmlns:a16="http://schemas.microsoft.com/office/drawing/2014/main" id="{89552065-3C8D-4BBE-A8E9-034865F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24F85-089B-4A08-A7DB-0D0C7D7A7458}"/>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49717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247D-982E-4B58-8AC7-78DC297C5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C9C11-0D8E-42EC-A51E-991F41836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B853C2-7733-40CE-BBCC-39BC77013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71060-AD6D-4500-8B7C-9DDB9C89AFF2}"/>
              </a:ext>
            </a:extLst>
          </p:cNvPr>
          <p:cNvSpPr>
            <a:spLocks noGrp="1"/>
          </p:cNvSpPr>
          <p:nvPr>
            <p:ph type="dt" sz="half" idx="10"/>
          </p:nvPr>
        </p:nvSpPr>
        <p:spPr/>
        <p:txBody>
          <a:bodyPr/>
          <a:lstStyle/>
          <a:p>
            <a:fld id="{6BBAF9D0-4AF0-4626-BE40-3D650E1B2649}" type="datetimeFigureOut">
              <a:rPr lang="en-US" smtClean="0"/>
              <a:t>3/15/2022</a:t>
            </a:fld>
            <a:endParaRPr lang="en-US"/>
          </a:p>
        </p:txBody>
      </p:sp>
      <p:sp>
        <p:nvSpPr>
          <p:cNvPr id="6" name="Footer Placeholder 5">
            <a:extLst>
              <a:ext uri="{FF2B5EF4-FFF2-40B4-BE49-F238E27FC236}">
                <a16:creationId xmlns:a16="http://schemas.microsoft.com/office/drawing/2014/main" id="{1E7571A6-A39B-4CDE-A4DA-BC25D09F5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60F84-2F5D-4EFF-AC37-F2A5D2CD3277}"/>
              </a:ext>
            </a:extLst>
          </p:cNvPr>
          <p:cNvSpPr>
            <a:spLocks noGrp="1"/>
          </p:cNvSpPr>
          <p:nvPr>
            <p:ph type="sldNum" sz="quarter" idx="12"/>
          </p:nvPr>
        </p:nvSpPr>
        <p:spPr/>
        <p:txBody>
          <a:bodyPr/>
          <a:lstStyle/>
          <a:p>
            <a:fld id="{3B16C271-59C6-47EC-BA52-2EB318FF0B15}" type="slidenum">
              <a:rPr lang="en-US" smtClean="0"/>
              <a:t>‹#›</a:t>
            </a:fld>
            <a:endParaRPr lang="en-US"/>
          </a:p>
        </p:txBody>
      </p:sp>
    </p:spTree>
    <p:extLst>
      <p:ext uri="{BB962C8B-B14F-4D97-AF65-F5344CB8AC3E}">
        <p14:creationId xmlns:p14="http://schemas.microsoft.com/office/powerpoint/2010/main" val="291073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BE643C-0FD0-4D62-B02A-544524A58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B14E0-7636-4F4C-A808-D21F57A0D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34B82-1D87-4813-A08A-C0301C878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AF9D0-4AF0-4626-BE40-3D650E1B2649}" type="datetimeFigureOut">
              <a:rPr lang="en-US" smtClean="0"/>
              <a:t>3/15/2022</a:t>
            </a:fld>
            <a:endParaRPr lang="en-US"/>
          </a:p>
        </p:txBody>
      </p:sp>
      <p:sp>
        <p:nvSpPr>
          <p:cNvPr id="5" name="Footer Placeholder 4">
            <a:extLst>
              <a:ext uri="{FF2B5EF4-FFF2-40B4-BE49-F238E27FC236}">
                <a16:creationId xmlns:a16="http://schemas.microsoft.com/office/drawing/2014/main" id="{5C46B62D-19CC-43FC-8DF2-F8B95E4E8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FFC58C-5133-4D5D-B15B-7DCBD57BD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6C271-59C6-47EC-BA52-2EB318FF0B15}" type="slidenum">
              <a:rPr lang="en-US" smtClean="0"/>
              <a:t>‹#›</a:t>
            </a:fld>
            <a:endParaRPr lang="en-US"/>
          </a:p>
        </p:txBody>
      </p:sp>
    </p:spTree>
    <p:extLst>
      <p:ext uri="{BB962C8B-B14F-4D97-AF65-F5344CB8AC3E}">
        <p14:creationId xmlns:p14="http://schemas.microsoft.com/office/powerpoint/2010/main" val="2448737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2684-869E-4E61-BCC1-065C4A72FA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287BD66-E69A-44CC-B448-E17DAAC7142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2AC63DF-D83D-4863-9E18-6F9300A10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CE6378-A8F7-4904-91CD-5FEC590ADC3B}"/>
              </a:ext>
            </a:extLst>
          </p:cNvPr>
          <p:cNvSpPr txBox="1"/>
          <p:nvPr/>
        </p:nvSpPr>
        <p:spPr>
          <a:xfrm>
            <a:off x="626533" y="5534680"/>
            <a:ext cx="8941615" cy="523220"/>
          </a:xfrm>
          <a:prstGeom prst="rect">
            <a:avLst/>
          </a:prstGeom>
          <a:noFill/>
        </p:spPr>
        <p:txBody>
          <a:bodyPr wrap="none" rtlCol="0">
            <a:spAutoFit/>
          </a:bodyPr>
          <a:lstStyle/>
          <a:p>
            <a:r>
              <a:rPr lang="en-US" sz="2800" dirty="0">
                <a:solidFill>
                  <a:schemeClr val="bg1"/>
                </a:solidFill>
              </a:rPr>
              <a:t>PICRC Carbonate Chemistry Session #5  -  10/11 March 2022</a:t>
            </a:r>
          </a:p>
        </p:txBody>
      </p:sp>
    </p:spTree>
    <p:extLst>
      <p:ext uri="{BB962C8B-B14F-4D97-AF65-F5344CB8AC3E}">
        <p14:creationId xmlns:p14="http://schemas.microsoft.com/office/powerpoint/2010/main" val="596294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812925" y="2687638"/>
            <a:ext cx="85248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4) Titration Alkalinity</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TA = [HCO</a:t>
            </a:r>
            <a:r>
              <a:rPr lang="en-US" altLang="en-US" sz="1800" baseline="-25000" dirty="0">
                <a:solidFill>
                  <a:schemeClr val="bg1"/>
                </a:solidFill>
              </a:rPr>
              <a:t>3</a:t>
            </a:r>
            <a:r>
              <a:rPr lang="en-US" altLang="en-US" sz="1800" dirty="0">
                <a:solidFill>
                  <a:schemeClr val="bg1"/>
                </a:solidFill>
              </a:rPr>
              <a:t>] + 2[CO</a:t>
            </a:r>
            <a:r>
              <a:rPr lang="en-US" altLang="en-US" sz="1800" baseline="-25000" dirty="0">
                <a:solidFill>
                  <a:schemeClr val="bg1"/>
                </a:solidFill>
              </a:rPr>
              <a:t>3</a:t>
            </a:r>
            <a:r>
              <a:rPr lang="en-US" altLang="en-US" sz="1800" dirty="0">
                <a:solidFill>
                  <a:schemeClr val="bg1"/>
                </a:solidFill>
              </a:rPr>
              <a:t>] + [B(OH)</a:t>
            </a:r>
            <a:r>
              <a:rPr lang="en-US" altLang="en-US" sz="1800" baseline="-25000" dirty="0">
                <a:solidFill>
                  <a:schemeClr val="bg1"/>
                </a:solidFill>
              </a:rPr>
              <a:t>4</a:t>
            </a:r>
            <a:r>
              <a:rPr lang="en-US" altLang="en-US" sz="1800" dirty="0">
                <a:solidFill>
                  <a:schemeClr val="bg1"/>
                </a:solidFill>
              </a:rPr>
              <a:t>] + [OH] + [HPO</a:t>
            </a:r>
            <a:r>
              <a:rPr lang="en-US" altLang="en-US" sz="1800" baseline="-25000" dirty="0">
                <a:solidFill>
                  <a:schemeClr val="bg1"/>
                </a:solidFill>
              </a:rPr>
              <a:t>4</a:t>
            </a:r>
            <a:r>
              <a:rPr lang="en-US" altLang="en-US" sz="1800" dirty="0">
                <a:solidFill>
                  <a:schemeClr val="bg1"/>
                </a:solidFill>
              </a:rPr>
              <a:t>] + 2[PO</a:t>
            </a:r>
            <a:r>
              <a:rPr lang="en-US" altLang="en-US" sz="1800" baseline="-25000" dirty="0">
                <a:solidFill>
                  <a:schemeClr val="bg1"/>
                </a:solidFill>
              </a:rPr>
              <a:t>4</a:t>
            </a:r>
            <a:r>
              <a:rPr lang="en-US" altLang="en-US" sz="1800" dirty="0">
                <a:solidFill>
                  <a:schemeClr val="bg1"/>
                </a:solidFill>
              </a:rPr>
              <a:t>] + [</a:t>
            </a:r>
            <a:r>
              <a:rPr lang="en-US" altLang="en-US" sz="1800" dirty="0" err="1">
                <a:solidFill>
                  <a:schemeClr val="bg1"/>
                </a:solidFill>
              </a:rPr>
              <a:t>SiO</a:t>
            </a:r>
            <a:r>
              <a:rPr lang="en-US" altLang="en-US" sz="1800" dirty="0">
                <a:solidFill>
                  <a:schemeClr val="bg1"/>
                </a:solidFill>
              </a:rPr>
              <a:t>(OH)</a:t>
            </a:r>
            <a:r>
              <a:rPr lang="en-US" altLang="en-US" sz="1800" baseline="-25000" dirty="0">
                <a:solidFill>
                  <a:schemeClr val="bg1"/>
                </a:solidFill>
              </a:rPr>
              <a:t>3</a:t>
            </a:r>
            <a:r>
              <a:rPr lang="en-US" altLang="en-US" sz="1800" dirty="0">
                <a:solidFill>
                  <a:schemeClr val="bg1"/>
                </a:solidFill>
              </a:rPr>
              <a:t>] + [HS]</a:t>
            </a:r>
            <a:br>
              <a:rPr lang="en-US" altLang="en-US" sz="1800" dirty="0">
                <a:solidFill>
                  <a:schemeClr val="bg1"/>
                </a:solidFill>
              </a:rPr>
            </a:br>
            <a:r>
              <a:rPr lang="en-US" altLang="en-US" sz="1800" dirty="0">
                <a:solidFill>
                  <a:schemeClr val="bg1"/>
                </a:solidFill>
              </a:rPr>
              <a:t>              + 2[S] + [NH</a:t>
            </a:r>
            <a:r>
              <a:rPr lang="en-US" altLang="en-US" sz="1800" baseline="-25000" dirty="0">
                <a:solidFill>
                  <a:schemeClr val="bg1"/>
                </a:solidFill>
              </a:rPr>
              <a:t>3</a:t>
            </a:r>
            <a:r>
              <a:rPr lang="en-US" altLang="en-US" sz="1800" dirty="0">
                <a:solidFill>
                  <a:schemeClr val="bg1"/>
                </a:solidFill>
              </a:rPr>
              <a:t>] - [H] - [HSO</a:t>
            </a:r>
            <a:r>
              <a:rPr lang="en-US" altLang="en-US" sz="1800" baseline="-25000" dirty="0">
                <a:solidFill>
                  <a:schemeClr val="bg1"/>
                </a:solidFill>
              </a:rPr>
              <a:t>4</a:t>
            </a:r>
            <a:r>
              <a:rPr lang="en-US" altLang="en-US" sz="1800" dirty="0">
                <a:solidFill>
                  <a:schemeClr val="bg1"/>
                </a:solidFill>
              </a:rPr>
              <a:t>] - [HF] - [H</a:t>
            </a:r>
            <a:r>
              <a:rPr lang="en-US" altLang="en-US" sz="1800" baseline="-25000" dirty="0">
                <a:solidFill>
                  <a:schemeClr val="bg1"/>
                </a:solidFill>
              </a:rPr>
              <a:t>3</a:t>
            </a:r>
            <a:r>
              <a:rPr lang="en-US" altLang="en-US" sz="1800" dirty="0">
                <a:solidFill>
                  <a:schemeClr val="bg1"/>
                </a:solidFill>
              </a:rPr>
              <a:t>PO</a:t>
            </a:r>
            <a:r>
              <a:rPr lang="en-US" altLang="en-US" sz="1800" baseline="-25000" dirty="0">
                <a:solidFill>
                  <a:schemeClr val="bg1"/>
                </a:solidFill>
              </a:rPr>
              <a:t>4</a:t>
            </a:r>
            <a:r>
              <a:rPr lang="en-US" altLang="en-US" sz="1800" dirty="0">
                <a:solidFill>
                  <a:schemeClr val="bg1"/>
                </a:solidFill>
              </a:rPr>
              <a:t>]</a:t>
            </a:r>
          </a:p>
        </p:txBody>
      </p:sp>
      <p:sp>
        <p:nvSpPr>
          <p:cNvPr id="44035" name="Text Box 3"/>
          <p:cNvSpPr txBox="1">
            <a:spLocks noChangeArrowheads="1"/>
          </p:cNvSpPr>
          <p:nvPr/>
        </p:nvSpPr>
        <p:spPr bwMode="auto">
          <a:xfrm>
            <a:off x="1676400" y="155575"/>
            <a:ext cx="611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chemeClr val="bg1"/>
                </a:solidFill>
              </a:rPr>
              <a:t>C system parameters that can be measured</a:t>
            </a:r>
          </a:p>
        </p:txBody>
      </p:sp>
      <p:sp>
        <p:nvSpPr>
          <p:cNvPr id="44036" name="Text Box 4"/>
          <p:cNvSpPr txBox="1">
            <a:spLocks noChangeArrowheads="1"/>
          </p:cNvSpPr>
          <p:nvPr/>
        </p:nvSpPr>
        <p:spPr bwMode="auto">
          <a:xfrm>
            <a:off x="1812925" y="719932"/>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1) pH</a:t>
            </a:r>
          </a:p>
        </p:txBody>
      </p:sp>
      <p:sp>
        <p:nvSpPr>
          <p:cNvPr id="44037" name="Text Box 5"/>
          <p:cNvSpPr txBox="1">
            <a:spLocks noChangeArrowheads="1"/>
          </p:cNvSpPr>
          <p:nvPr/>
        </p:nvSpPr>
        <p:spPr bwMode="auto">
          <a:xfrm>
            <a:off x="1812925" y="1192213"/>
            <a:ext cx="48942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2) Total CO</a:t>
            </a:r>
            <a:r>
              <a:rPr lang="en-US" altLang="en-US" sz="1800" baseline="-25000" dirty="0">
                <a:solidFill>
                  <a:schemeClr val="bg1"/>
                </a:solidFill>
              </a:rPr>
              <a:t>2</a:t>
            </a:r>
            <a:r>
              <a:rPr lang="en-US" altLang="en-US" sz="1800" dirty="0">
                <a:solidFill>
                  <a:schemeClr val="bg1"/>
                </a:solidFill>
              </a:rPr>
              <a:t> (TDIC)</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latin typeface="Symbol" panose="05050102010706020507" pitchFamily="18" charset="2"/>
              </a:rPr>
              <a:t>     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aq] + [H</a:t>
            </a:r>
            <a:r>
              <a:rPr lang="en-US" altLang="en-US" sz="1800" baseline="-25000" dirty="0">
                <a:solidFill>
                  <a:schemeClr val="bg1"/>
                </a:solidFill>
              </a:rPr>
              <a:t>2</a:t>
            </a:r>
            <a:r>
              <a:rPr lang="en-US" altLang="en-US" sz="1800" dirty="0">
                <a:solidFill>
                  <a:schemeClr val="bg1"/>
                </a:solidFill>
              </a:rPr>
              <a:t>CO</a:t>
            </a:r>
            <a:r>
              <a:rPr lang="en-US" altLang="en-US" sz="1800" baseline="-25000" dirty="0">
                <a:solidFill>
                  <a:schemeClr val="bg1"/>
                </a:solidFill>
              </a:rPr>
              <a:t>3</a:t>
            </a:r>
            <a:r>
              <a:rPr lang="en-US" altLang="en-US" sz="1800" dirty="0">
                <a:solidFill>
                  <a:schemeClr val="bg1"/>
                </a:solidFill>
              </a:rPr>
              <a:t>] + [HCO</a:t>
            </a:r>
            <a:r>
              <a:rPr lang="en-US" altLang="en-US" sz="1800" baseline="-25000" dirty="0">
                <a:solidFill>
                  <a:schemeClr val="bg1"/>
                </a:solidFill>
              </a:rPr>
              <a:t>3</a:t>
            </a:r>
            <a:r>
              <a:rPr lang="en-US" altLang="en-US" sz="1800" dirty="0">
                <a:solidFill>
                  <a:schemeClr val="bg1"/>
                </a:solidFill>
              </a:rPr>
              <a:t>] + [CO</a:t>
            </a:r>
            <a:r>
              <a:rPr lang="en-US" altLang="en-US" sz="1800" baseline="-25000" dirty="0">
                <a:solidFill>
                  <a:schemeClr val="bg1"/>
                </a:solidFill>
              </a:rPr>
              <a:t>3</a:t>
            </a:r>
            <a:r>
              <a:rPr lang="en-US" altLang="en-US" sz="1800" dirty="0">
                <a:solidFill>
                  <a:schemeClr val="bg1"/>
                </a:solidFill>
              </a:rPr>
              <a:t>]</a:t>
            </a:r>
          </a:p>
        </p:txBody>
      </p:sp>
      <p:sp>
        <p:nvSpPr>
          <p:cNvPr id="44038" name="Text Box 6"/>
          <p:cNvSpPr txBox="1">
            <a:spLocks noChangeArrowheads="1"/>
          </p:cNvSpPr>
          <p:nvPr/>
        </p:nvSpPr>
        <p:spPr bwMode="auto">
          <a:xfrm>
            <a:off x="1812925" y="2162286"/>
            <a:ext cx="1017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3) pCO</a:t>
            </a:r>
            <a:r>
              <a:rPr lang="en-US" altLang="en-US" sz="1800" baseline="-25000" dirty="0">
                <a:solidFill>
                  <a:schemeClr val="bg1"/>
                </a:solidFill>
              </a:rPr>
              <a:t>2</a:t>
            </a:r>
          </a:p>
          <a:p>
            <a:pPr eaLnBrk="1" hangingPunct="1">
              <a:spcBef>
                <a:spcPct val="0"/>
              </a:spcBef>
              <a:buFontTx/>
              <a:buNone/>
            </a:pPr>
            <a:endParaRPr lang="en-US" altLang="en-US" sz="1800" dirty="0">
              <a:solidFill>
                <a:schemeClr val="bg1"/>
              </a:solidFill>
            </a:endParaRPr>
          </a:p>
        </p:txBody>
      </p:sp>
      <p:sp>
        <p:nvSpPr>
          <p:cNvPr id="44039" name="Text Box 7"/>
          <p:cNvSpPr txBox="1">
            <a:spLocks noChangeArrowheads="1"/>
          </p:cNvSpPr>
          <p:nvPr/>
        </p:nvSpPr>
        <p:spPr bwMode="auto">
          <a:xfrm>
            <a:off x="780913" y="3966328"/>
            <a:ext cx="105082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chemeClr val="bg1"/>
                </a:solidFill>
              </a:rPr>
              <a:t>There are relationships between these parameters based on equilibria. Any two values can </a:t>
            </a:r>
            <a:r>
              <a:rPr lang="en-US" altLang="en-US" sz="1800" u="sng" dirty="0">
                <a:solidFill>
                  <a:schemeClr val="bg1"/>
                </a:solidFill>
              </a:rPr>
              <a:t>determine</a:t>
            </a:r>
            <a:r>
              <a:rPr lang="en-US" altLang="en-US" sz="1800" dirty="0">
                <a:solidFill>
                  <a:schemeClr val="bg1"/>
                </a:solidFill>
              </a:rPr>
              <a:t> the system. 3 or 4 overdetermine it – and you can calculate new equilibrium constants.</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Primary Production &amp; Respiration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but not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CO</a:t>
            </a:r>
            <a:r>
              <a:rPr lang="en-US" altLang="en-US" sz="1800" baseline="-25000" dirty="0">
                <a:solidFill>
                  <a:schemeClr val="bg1"/>
                </a:solidFill>
              </a:rPr>
              <a:t>2</a:t>
            </a:r>
            <a:r>
              <a:rPr lang="en-US" altLang="en-US" sz="1800" dirty="0">
                <a:solidFill>
                  <a:schemeClr val="bg1"/>
                </a:solidFill>
              </a:rPr>
              <a:t>(</a:t>
            </a:r>
            <a:r>
              <a:rPr lang="en-US" altLang="en-US" sz="1800" dirty="0" err="1">
                <a:solidFill>
                  <a:schemeClr val="bg1"/>
                </a:solidFill>
              </a:rPr>
              <a:t>aq</a:t>
            </a:r>
            <a:r>
              <a:rPr lang="en-US" altLang="en-US" sz="1800" dirty="0">
                <a:solidFill>
                  <a:schemeClr val="bg1"/>
                </a:solidFill>
              </a:rPr>
              <a:t>) + H</a:t>
            </a:r>
            <a:r>
              <a:rPr lang="en-US" altLang="en-US" sz="1800" baseline="-25000" dirty="0">
                <a:solidFill>
                  <a:schemeClr val="bg1"/>
                </a:solidFill>
              </a:rPr>
              <a:t>2</a:t>
            </a:r>
            <a:r>
              <a:rPr lang="en-US" altLang="en-US" sz="1800" dirty="0">
                <a:solidFill>
                  <a:schemeClr val="bg1"/>
                </a:solidFill>
              </a:rPr>
              <a:t>O +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2HCO</a:t>
            </a:r>
            <a:r>
              <a:rPr lang="en-US" altLang="en-US" sz="1800" baseline="-25000" dirty="0">
                <a:solidFill>
                  <a:schemeClr val="bg1"/>
                </a:solidFill>
              </a:rPr>
              <a:t>3</a:t>
            </a:r>
            <a:r>
              <a:rPr lang="en-US" altLang="en-US" sz="2000" baseline="30000" dirty="0">
                <a:solidFill>
                  <a:schemeClr val="bg1"/>
                </a:solidFill>
              </a:rPr>
              <a:t>- </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Carbonate Precipitation &amp; Dissolution change </a:t>
            </a:r>
            <a:r>
              <a:rPr lang="en-US" altLang="en-US" sz="1800" dirty="0">
                <a:solidFill>
                  <a:schemeClr val="bg1"/>
                </a:solidFill>
                <a:latin typeface="Symbol" panose="05050102010706020507" pitchFamily="18" charset="2"/>
              </a:rPr>
              <a:t>S</a:t>
            </a:r>
            <a:r>
              <a:rPr lang="en-US" altLang="en-US" sz="1800" dirty="0">
                <a:solidFill>
                  <a:schemeClr val="bg1"/>
                </a:solidFill>
              </a:rPr>
              <a:t>CO</a:t>
            </a:r>
            <a:r>
              <a:rPr lang="en-US" altLang="en-US" sz="1800" baseline="-25000" dirty="0">
                <a:solidFill>
                  <a:schemeClr val="bg1"/>
                </a:solidFill>
              </a:rPr>
              <a:t>2</a:t>
            </a:r>
            <a:r>
              <a:rPr lang="en-US" altLang="en-US" sz="1800" dirty="0">
                <a:solidFill>
                  <a:schemeClr val="bg1"/>
                </a:solidFill>
              </a:rPr>
              <a:t> </a:t>
            </a:r>
            <a:r>
              <a:rPr lang="en-US" altLang="en-US" sz="1800" u="sng" dirty="0">
                <a:solidFill>
                  <a:schemeClr val="bg1"/>
                </a:solidFill>
              </a:rPr>
              <a:t>and</a:t>
            </a:r>
            <a:r>
              <a:rPr lang="en-US" altLang="en-US" sz="1800" dirty="0">
                <a:solidFill>
                  <a:schemeClr val="bg1"/>
                </a:solidFill>
              </a:rPr>
              <a:t> TA.</a:t>
            </a:r>
          </a:p>
          <a:p>
            <a:pPr eaLnBrk="1" hangingPunct="1">
              <a:spcBef>
                <a:spcPct val="0"/>
              </a:spcBef>
              <a:buFontTx/>
              <a:buNone/>
            </a:pPr>
            <a:endParaRPr lang="en-US" altLang="en-US" sz="1800" dirty="0">
              <a:solidFill>
                <a:schemeClr val="bg1"/>
              </a:solidFill>
            </a:endParaRPr>
          </a:p>
          <a:p>
            <a:pPr eaLnBrk="1" hangingPunct="1">
              <a:spcBef>
                <a:spcPct val="0"/>
              </a:spcBef>
              <a:buFontTx/>
              <a:buNone/>
            </a:pPr>
            <a:r>
              <a:rPr lang="en-US" altLang="en-US" sz="1800" dirty="0">
                <a:solidFill>
                  <a:schemeClr val="bg1"/>
                </a:solidFill>
              </a:rPr>
              <a:t>    Ca</a:t>
            </a:r>
            <a:r>
              <a:rPr lang="en-US" altLang="en-US" sz="1800" baseline="30000" dirty="0">
                <a:solidFill>
                  <a:schemeClr val="bg1"/>
                </a:solidFill>
              </a:rPr>
              <a:t>++ </a:t>
            </a:r>
            <a:r>
              <a:rPr lang="en-US" altLang="en-US" sz="1800" dirty="0">
                <a:solidFill>
                  <a:schemeClr val="bg1"/>
                </a:solidFill>
              </a:rPr>
              <a:t>+ CO</a:t>
            </a:r>
            <a:r>
              <a:rPr lang="en-US" altLang="en-US" sz="1800" baseline="-25000" dirty="0">
                <a:solidFill>
                  <a:schemeClr val="bg1"/>
                </a:solidFill>
              </a:rPr>
              <a:t>3</a:t>
            </a:r>
            <a:r>
              <a:rPr lang="en-US" altLang="en-US" sz="1800" baseline="30000" dirty="0">
                <a:solidFill>
                  <a:schemeClr val="bg1"/>
                </a:solidFill>
              </a:rPr>
              <a:t>=</a:t>
            </a:r>
            <a:r>
              <a:rPr lang="en-US" altLang="en-US" sz="1800" dirty="0">
                <a:solidFill>
                  <a:schemeClr val="bg1"/>
                </a:solidFill>
              </a:rPr>
              <a:t> &lt;=&gt; CaCO</a:t>
            </a:r>
            <a:r>
              <a:rPr lang="en-US" altLang="en-US" sz="1800" baseline="-25000" dirty="0">
                <a:solidFill>
                  <a:schemeClr val="bg1"/>
                </a:solidFill>
              </a:rPr>
              <a:t>3</a:t>
            </a:r>
            <a:endParaRPr lang="en-US" altLang="en-US" sz="1800" dirty="0">
              <a:solidFill>
                <a:schemeClr val="bg1"/>
              </a:solidFill>
            </a:endParaRPr>
          </a:p>
        </p:txBody>
      </p:sp>
    </p:spTree>
    <p:extLst>
      <p:ext uri="{BB962C8B-B14F-4D97-AF65-F5344CB8AC3E}">
        <p14:creationId xmlns:p14="http://schemas.microsoft.com/office/powerpoint/2010/main" val="251121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3CDB0-453C-43FA-8249-19F728956868}"/>
              </a:ext>
            </a:extLst>
          </p:cNvPr>
          <p:cNvPicPr>
            <a:picLocks noChangeAspect="1"/>
          </p:cNvPicPr>
          <p:nvPr/>
        </p:nvPicPr>
        <p:blipFill>
          <a:blip r:embed="rId2"/>
          <a:stretch>
            <a:fillRect/>
          </a:stretch>
        </p:blipFill>
        <p:spPr>
          <a:xfrm>
            <a:off x="1520505" y="0"/>
            <a:ext cx="9147495" cy="6858000"/>
          </a:xfrm>
          <a:prstGeom prst="rect">
            <a:avLst/>
          </a:prstGeom>
        </p:spPr>
      </p:pic>
      <p:sp>
        <p:nvSpPr>
          <p:cNvPr id="6" name="TextBox 5">
            <a:extLst>
              <a:ext uri="{FF2B5EF4-FFF2-40B4-BE49-F238E27FC236}">
                <a16:creationId xmlns:a16="http://schemas.microsoft.com/office/drawing/2014/main" id="{D1F21412-C4AA-474A-9831-420081882CC4}"/>
              </a:ext>
            </a:extLst>
          </p:cNvPr>
          <p:cNvSpPr txBox="1"/>
          <p:nvPr/>
        </p:nvSpPr>
        <p:spPr>
          <a:xfrm>
            <a:off x="7467600" y="6307415"/>
            <a:ext cx="2028504" cy="369332"/>
          </a:xfrm>
          <a:prstGeom prst="rect">
            <a:avLst/>
          </a:prstGeom>
          <a:noFill/>
        </p:spPr>
        <p:txBody>
          <a:bodyPr wrap="none" rtlCol="0">
            <a:spAutoFit/>
          </a:bodyPr>
          <a:lstStyle/>
          <a:p>
            <a:r>
              <a:rPr lang="en-US" dirty="0"/>
              <a:t>DeCarlo et al., 2017</a:t>
            </a:r>
          </a:p>
        </p:txBody>
      </p:sp>
    </p:spTree>
    <p:extLst>
      <p:ext uri="{BB962C8B-B14F-4D97-AF65-F5344CB8AC3E}">
        <p14:creationId xmlns:p14="http://schemas.microsoft.com/office/powerpoint/2010/main" val="36741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93414-CF78-41F9-89A8-5D4A0A6855EA}"/>
              </a:ext>
            </a:extLst>
          </p:cNvPr>
          <p:cNvPicPr>
            <a:picLocks noChangeAspect="1"/>
          </p:cNvPicPr>
          <p:nvPr/>
        </p:nvPicPr>
        <p:blipFill>
          <a:blip r:embed="rId2"/>
          <a:stretch>
            <a:fillRect/>
          </a:stretch>
        </p:blipFill>
        <p:spPr>
          <a:xfrm>
            <a:off x="1913033" y="0"/>
            <a:ext cx="8365934" cy="6858000"/>
          </a:xfrm>
          <a:prstGeom prst="rect">
            <a:avLst/>
          </a:prstGeom>
        </p:spPr>
      </p:pic>
    </p:spTree>
    <p:extLst>
      <p:ext uri="{BB962C8B-B14F-4D97-AF65-F5344CB8AC3E}">
        <p14:creationId xmlns:p14="http://schemas.microsoft.com/office/powerpoint/2010/main" val="1802218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Dr Matthew P. Humphreys">
            <a:extLst>
              <a:ext uri="{FF2B5EF4-FFF2-40B4-BE49-F238E27FC236}">
                <a16:creationId xmlns:a16="http://schemas.microsoft.com/office/drawing/2014/main" id="{1F791FB8-765E-44DD-B9C7-AFA4383C04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76201"/>
            <a:ext cx="38862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32834B-4B86-4FA5-A08D-F2DBE7806ECC}"/>
              </a:ext>
            </a:extLst>
          </p:cNvPr>
          <p:cNvPicPr>
            <a:picLocks noChangeAspect="1"/>
          </p:cNvPicPr>
          <p:nvPr/>
        </p:nvPicPr>
        <p:blipFill>
          <a:blip r:embed="rId3"/>
          <a:stretch>
            <a:fillRect/>
          </a:stretch>
        </p:blipFill>
        <p:spPr>
          <a:xfrm>
            <a:off x="5151620" y="2024252"/>
            <a:ext cx="5516380" cy="4830132"/>
          </a:xfrm>
          <a:prstGeom prst="rect">
            <a:avLst/>
          </a:prstGeom>
        </p:spPr>
      </p:pic>
      <p:pic>
        <p:nvPicPr>
          <p:cNvPr id="5" name="Picture 4">
            <a:extLst>
              <a:ext uri="{FF2B5EF4-FFF2-40B4-BE49-F238E27FC236}">
                <a16:creationId xmlns:a16="http://schemas.microsoft.com/office/drawing/2014/main" id="{A01FCEAD-FF8B-4919-A0C0-CA681230987D}"/>
              </a:ext>
            </a:extLst>
          </p:cNvPr>
          <p:cNvPicPr>
            <a:picLocks noChangeAspect="1"/>
          </p:cNvPicPr>
          <p:nvPr/>
        </p:nvPicPr>
        <p:blipFill>
          <a:blip r:embed="rId4"/>
          <a:stretch>
            <a:fillRect/>
          </a:stretch>
        </p:blipFill>
        <p:spPr>
          <a:xfrm>
            <a:off x="1640429" y="2209800"/>
            <a:ext cx="3394765" cy="4419600"/>
          </a:xfrm>
          <a:prstGeom prst="rect">
            <a:avLst/>
          </a:prstGeom>
        </p:spPr>
      </p:pic>
    </p:spTree>
    <p:extLst>
      <p:ext uri="{BB962C8B-B14F-4D97-AF65-F5344CB8AC3E}">
        <p14:creationId xmlns:p14="http://schemas.microsoft.com/office/powerpoint/2010/main" val="63426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1" y="6626"/>
            <a:ext cx="9143999" cy="6851374"/>
          </a:xfrm>
          <a:prstGeom prst="rect">
            <a:avLst/>
          </a:prstGeom>
        </p:spPr>
      </p:pic>
    </p:spTree>
    <p:extLst>
      <p:ext uri="{BB962C8B-B14F-4D97-AF65-F5344CB8AC3E}">
        <p14:creationId xmlns:p14="http://schemas.microsoft.com/office/powerpoint/2010/main" val="195705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7010400"/>
          </a:xfrm>
          <a:prstGeom prst="rect">
            <a:avLst/>
          </a:prstGeom>
        </p:spPr>
      </p:pic>
    </p:spTree>
    <p:extLst>
      <p:ext uri="{BB962C8B-B14F-4D97-AF65-F5344CB8AC3E}">
        <p14:creationId xmlns:p14="http://schemas.microsoft.com/office/powerpoint/2010/main" val="401494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7930"/>
            <a:ext cx="9144000" cy="6840071"/>
          </a:xfrm>
          <a:prstGeom prst="rect">
            <a:avLst/>
          </a:prstGeom>
        </p:spPr>
      </p:pic>
    </p:spTree>
    <p:extLst>
      <p:ext uri="{BB962C8B-B14F-4D97-AF65-F5344CB8AC3E}">
        <p14:creationId xmlns:p14="http://schemas.microsoft.com/office/powerpoint/2010/main" val="169600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9130971" cy="2971800"/>
          </a:xfrm>
          <a:prstGeom prst="rect">
            <a:avLst/>
          </a:prstGeom>
        </p:spPr>
      </p:pic>
      <p:sp>
        <p:nvSpPr>
          <p:cNvPr id="3" name="TextBox 2"/>
          <p:cNvSpPr txBox="1"/>
          <p:nvPr/>
        </p:nvSpPr>
        <p:spPr>
          <a:xfrm>
            <a:off x="1600200" y="3429001"/>
            <a:ext cx="8915400" cy="3826689"/>
          </a:xfrm>
          <a:prstGeom prst="rect">
            <a:avLst/>
          </a:prstGeom>
          <a:noFill/>
        </p:spPr>
        <p:txBody>
          <a:bodyPr wrap="square" rtlCol="0">
            <a:spAutoFit/>
          </a:bodyPr>
          <a:lstStyle/>
          <a:p>
            <a:pPr marL="457200" indent="-457200">
              <a:buFont typeface="Symbol" panose="05050102010706020507" pitchFamily="18" charset="2"/>
              <a:buChar char="W"/>
            </a:pPr>
            <a:r>
              <a:rPr lang="en-US" sz="2800" dirty="0">
                <a:solidFill>
                  <a:schemeClr val="bg1"/>
                </a:solidFill>
              </a:rPr>
              <a:t>(Omega) is the saturation state of seawater with respect to a particular mineral phase.</a:t>
            </a:r>
          </a:p>
          <a:p>
            <a:pPr marL="457200" indent="-457200">
              <a:buFont typeface="Symbol" panose="05050102010706020507" pitchFamily="18" charset="2"/>
              <a:buChar char="W"/>
            </a:pPr>
            <a:endParaRPr lang="en-US" sz="2800" dirty="0">
              <a:solidFill>
                <a:schemeClr val="bg1"/>
              </a:solidFill>
            </a:endParaRPr>
          </a:p>
          <a:p>
            <a:r>
              <a:rPr lang="en-US" sz="2800" dirty="0">
                <a:solidFill>
                  <a:schemeClr val="bg1"/>
                </a:solidFill>
              </a:rPr>
              <a:t>So…</a:t>
            </a:r>
            <a:r>
              <a:rPr lang="en-US" sz="2800" dirty="0">
                <a:solidFill>
                  <a:schemeClr val="bg1"/>
                </a:solidFill>
                <a:latin typeface="Symbol" panose="05050102010706020507" pitchFamily="18" charset="2"/>
              </a:rPr>
              <a:t>W</a:t>
            </a:r>
            <a:r>
              <a:rPr lang="en-US" sz="2800" baseline="-25000" dirty="0">
                <a:solidFill>
                  <a:schemeClr val="bg1"/>
                </a:solidFill>
              </a:rPr>
              <a:t>AR</a:t>
            </a:r>
            <a:r>
              <a:rPr lang="en-US" sz="2800" dirty="0">
                <a:solidFill>
                  <a:schemeClr val="bg1"/>
                </a:solidFill>
              </a:rPr>
              <a:t> = [Ca</a:t>
            </a:r>
            <a:r>
              <a:rPr lang="en-US" sz="2800" baseline="30000" dirty="0">
                <a:solidFill>
                  <a:schemeClr val="bg1"/>
                </a:solidFill>
              </a:rPr>
              <a:t>++</a:t>
            </a:r>
            <a:r>
              <a:rPr lang="en-US" sz="2800" dirty="0">
                <a:solidFill>
                  <a:schemeClr val="bg1"/>
                </a:solidFill>
              </a:rPr>
              <a:t>][CO</a:t>
            </a:r>
            <a:r>
              <a:rPr lang="en-US" sz="2800" baseline="30000" dirty="0">
                <a:solidFill>
                  <a:schemeClr val="bg1"/>
                </a:solidFill>
              </a:rPr>
              <a:t>3=</a:t>
            </a:r>
            <a:r>
              <a:rPr lang="en-US" sz="2800" dirty="0">
                <a:solidFill>
                  <a:schemeClr val="bg1"/>
                </a:solidFill>
              </a:rPr>
              <a:t>]/</a:t>
            </a:r>
            <a:r>
              <a:rPr lang="en-US" sz="2800" dirty="0" err="1">
                <a:solidFill>
                  <a:schemeClr val="bg1"/>
                </a:solidFill>
              </a:rPr>
              <a:t>K</a:t>
            </a:r>
            <a:r>
              <a:rPr lang="en-US" sz="2800" baseline="-25000" dirty="0" err="1">
                <a:solidFill>
                  <a:schemeClr val="bg1"/>
                </a:solidFill>
              </a:rPr>
              <a:t>sp</a:t>
            </a:r>
            <a:r>
              <a:rPr lang="en-US" sz="2800" baseline="-25000" dirty="0">
                <a:solidFill>
                  <a:schemeClr val="bg1"/>
                </a:solidFill>
              </a:rPr>
              <a:t> (aragonite)</a:t>
            </a:r>
          </a:p>
          <a:p>
            <a:endParaRPr lang="en-US" sz="2800" baseline="-25000" dirty="0">
              <a:solidFill>
                <a:schemeClr val="bg1"/>
              </a:solidFill>
            </a:endParaRPr>
          </a:p>
          <a:p>
            <a:r>
              <a:rPr lang="en-US" sz="2800" dirty="0">
                <a:solidFill>
                  <a:schemeClr val="bg1"/>
                </a:solidFill>
              </a:rPr>
              <a:t>When </a:t>
            </a:r>
            <a:r>
              <a:rPr lang="en-US" sz="2800" dirty="0">
                <a:solidFill>
                  <a:schemeClr val="bg1"/>
                </a:solidFill>
                <a:latin typeface="Symbol" panose="05050102010706020507" pitchFamily="18" charset="2"/>
              </a:rPr>
              <a:t>W</a:t>
            </a:r>
            <a:r>
              <a:rPr lang="en-US" sz="2800" dirty="0">
                <a:solidFill>
                  <a:schemeClr val="bg1"/>
                </a:solidFill>
              </a:rPr>
              <a:t>&lt;1, seawater is </a:t>
            </a:r>
            <a:r>
              <a:rPr lang="en-US" sz="2800" dirty="0" err="1">
                <a:solidFill>
                  <a:schemeClr val="bg1"/>
                </a:solidFill>
              </a:rPr>
              <a:t>undersaturated</a:t>
            </a:r>
            <a:r>
              <a:rPr lang="en-US" sz="2800" dirty="0">
                <a:solidFill>
                  <a:schemeClr val="bg1"/>
                </a:solidFill>
              </a:rPr>
              <a:t> </a:t>
            </a:r>
            <a:r>
              <a:rPr lang="en-US" sz="2800" dirty="0" err="1">
                <a:solidFill>
                  <a:schemeClr val="bg1"/>
                </a:solidFill>
              </a:rPr>
              <a:t>wrt</a:t>
            </a:r>
            <a:r>
              <a:rPr lang="en-US" sz="2800" dirty="0">
                <a:solidFill>
                  <a:schemeClr val="bg1"/>
                </a:solidFill>
              </a:rPr>
              <a:t> aragonite</a:t>
            </a:r>
          </a:p>
          <a:p>
            <a:endParaRPr lang="en-US" sz="2800" dirty="0">
              <a:solidFill>
                <a:schemeClr val="bg1"/>
              </a:solidFill>
            </a:endParaRPr>
          </a:p>
          <a:p>
            <a:r>
              <a:rPr lang="en-US" sz="2800" dirty="0">
                <a:solidFill>
                  <a:schemeClr val="bg1"/>
                </a:solidFill>
              </a:rPr>
              <a:t>When </a:t>
            </a:r>
            <a:r>
              <a:rPr lang="en-US" sz="2800" dirty="0">
                <a:solidFill>
                  <a:schemeClr val="bg1"/>
                </a:solidFill>
                <a:latin typeface="Symbol" panose="05050102010706020507" pitchFamily="18" charset="2"/>
              </a:rPr>
              <a:t>W</a:t>
            </a:r>
            <a:r>
              <a:rPr lang="en-US" sz="2800" dirty="0">
                <a:solidFill>
                  <a:schemeClr val="bg1"/>
                </a:solidFill>
              </a:rPr>
              <a:t>&gt;1, seawater is supersaturated </a:t>
            </a:r>
            <a:r>
              <a:rPr lang="en-US" sz="2800" dirty="0" err="1">
                <a:solidFill>
                  <a:schemeClr val="bg1"/>
                </a:solidFill>
              </a:rPr>
              <a:t>wrt</a:t>
            </a:r>
            <a:r>
              <a:rPr lang="en-US" sz="2800" dirty="0">
                <a:solidFill>
                  <a:schemeClr val="bg1"/>
                </a:solidFill>
              </a:rPr>
              <a:t> aragonite</a:t>
            </a:r>
          </a:p>
          <a:p>
            <a:endParaRPr lang="en-US" sz="2800" dirty="0">
              <a:solidFill>
                <a:schemeClr val="bg1"/>
              </a:solidFill>
            </a:endParaRPr>
          </a:p>
        </p:txBody>
      </p:sp>
    </p:spTree>
    <p:extLst>
      <p:ext uri="{BB962C8B-B14F-4D97-AF65-F5344CB8AC3E}">
        <p14:creationId xmlns:p14="http://schemas.microsoft.com/office/powerpoint/2010/main" val="159630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662" y="-18394"/>
            <a:ext cx="9199338" cy="6876394"/>
          </a:xfrm>
          <a:prstGeom prst="rect">
            <a:avLst/>
          </a:prstGeom>
        </p:spPr>
      </p:pic>
      <p:sp>
        <p:nvSpPr>
          <p:cNvPr id="3" name="TextBox 2"/>
          <p:cNvSpPr txBox="1"/>
          <p:nvPr/>
        </p:nvSpPr>
        <p:spPr>
          <a:xfrm>
            <a:off x="1752601" y="6400800"/>
            <a:ext cx="2340321" cy="369332"/>
          </a:xfrm>
          <a:prstGeom prst="rect">
            <a:avLst/>
          </a:prstGeom>
          <a:noFill/>
        </p:spPr>
        <p:txBody>
          <a:bodyPr wrap="none" rtlCol="0">
            <a:spAutoFit/>
          </a:bodyPr>
          <a:lstStyle/>
          <a:p>
            <a:r>
              <a:rPr lang="en-US" dirty="0">
                <a:solidFill>
                  <a:schemeClr val="bg1"/>
                </a:solidFill>
              </a:rPr>
              <a:t>From Fabry et al., 2008</a:t>
            </a:r>
          </a:p>
        </p:txBody>
      </p:sp>
    </p:spTree>
    <p:extLst>
      <p:ext uri="{BB962C8B-B14F-4D97-AF65-F5344CB8AC3E}">
        <p14:creationId xmlns:p14="http://schemas.microsoft.com/office/powerpoint/2010/main" val="209596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ODV: ODV">
            <a:extLst>
              <a:ext uri="{FF2B5EF4-FFF2-40B4-BE49-F238E27FC236}">
                <a16:creationId xmlns:a16="http://schemas.microsoft.com/office/drawing/2014/main" id="{B4903688-8C1A-4A4B-B089-1E6A34708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9313"/>
            <a:ext cx="12192000" cy="515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B4338A-40E4-4222-BBE5-139093BF3DDA}"/>
              </a:ext>
            </a:extLst>
          </p:cNvPr>
          <p:cNvSpPr txBox="1"/>
          <p:nvPr/>
        </p:nvSpPr>
        <p:spPr>
          <a:xfrm>
            <a:off x="884922" y="226626"/>
            <a:ext cx="9046900" cy="461665"/>
          </a:xfrm>
          <a:prstGeom prst="rect">
            <a:avLst/>
          </a:prstGeom>
          <a:noFill/>
        </p:spPr>
        <p:txBody>
          <a:bodyPr wrap="none" rtlCol="0">
            <a:spAutoFit/>
          </a:bodyPr>
          <a:lstStyle/>
          <a:p>
            <a:r>
              <a:rPr lang="en-US" sz="2400" dirty="0">
                <a:solidFill>
                  <a:schemeClr val="bg1"/>
                </a:solidFill>
              </a:rPr>
              <a:t>You can also perform carbonate system calculations in Ocean Data View</a:t>
            </a:r>
          </a:p>
        </p:txBody>
      </p:sp>
    </p:spTree>
    <p:extLst>
      <p:ext uri="{BB962C8B-B14F-4D97-AF65-F5344CB8AC3E}">
        <p14:creationId xmlns:p14="http://schemas.microsoft.com/office/powerpoint/2010/main" val="142714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A467-7EB6-4654-A7CB-A0F53F7D40F7}"/>
              </a:ext>
            </a:extLst>
          </p:cNvPr>
          <p:cNvSpPr>
            <a:spLocks noGrp="1"/>
          </p:cNvSpPr>
          <p:nvPr>
            <p:ph type="title"/>
          </p:nvPr>
        </p:nvSpPr>
        <p:spPr/>
        <p:txBody>
          <a:bodyPr/>
          <a:lstStyle/>
          <a:p>
            <a:endParaRPr lang="en-US"/>
          </a:p>
        </p:txBody>
      </p:sp>
      <p:pic>
        <p:nvPicPr>
          <p:cNvPr id="5" name="Content Placeholder 4" descr="An aerial view of an island&#10;&#10;Description automatically generated with low confidence">
            <a:extLst>
              <a:ext uri="{FF2B5EF4-FFF2-40B4-BE49-F238E27FC236}">
                <a16:creationId xmlns:a16="http://schemas.microsoft.com/office/drawing/2014/main" id="{744347C1-51E9-4873-B22D-8C8E9D81C3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111DA759-6694-40BE-BC3A-C3CC265BF5FE}"/>
              </a:ext>
            </a:extLst>
          </p:cNvPr>
          <p:cNvSpPr txBox="1"/>
          <p:nvPr/>
        </p:nvSpPr>
        <p:spPr>
          <a:xfrm>
            <a:off x="3930315" y="6087978"/>
            <a:ext cx="4684295" cy="369332"/>
          </a:xfrm>
          <a:prstGeom prst="rect">
            <a:avLst/>
          </a:prstGeom>
          <a:noFill/>
        </p:spPr>
        <p:txBody>
          <a:bodyPr wrap="square" rtlCol="0">
            <a:spAutoFit/>
          </a:bodyPr>
          <a:lstStyle/>
          <a:p>
            <a:r>
              <a:rPr lang="en-US" dirty="0">
                <a:solidFill>
                  <a:schemeClr val="bg1"/>
                </a:solidFill>
              </a:rPr>
              <a:t>Ile du Coin, Chagos Archipelago, Indian Ocean</a:t>
            </a:r>
          </a:p>
        </p:txBody>
      </p:sp>
    </p:spTree>
    <p:extLst>
      <p:ext uri="{BB962C8B-B14F-4D97-AF65-F5344CB8AC3E}">
        <p14:creationId xmlns:p14="http://schemas.microsoft.com/office/powerpoint/2010/main" val="125196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AA76-ED7E-484D-B2EE-0CE7449A7439}"/>
              </a:ext>
            </a:extLst>
          </p:cNvPr>
          <p:cNvPicPr>
            <a:picLocks noChangeAspect="1"/>
          </p:cNvPicPr>
          <p:nvPr/>
        </p:nvPicPr>
        <p:blipFill>
          <a:blip r:embed="rId2"/>
          <a:stretch>
            <a:fillRect/>
          </a:stretch>
        </p:blipFill>
        <p:spPr>
          <a:xfrm>
            <a:off x="1524000" y="253240"/>
            <a:ext cx="9144000" cy="6351521"/>
          </a:xfrm>
          <a:prstGeom prst="rect">
            <a:avLst/>
          </a:prstGeom>
        </p:spPr>
      </p:pic>
    </p:spTree>
    <p:extLst>
      <p:ext uri="{BB962C8B-B14F-4D97-AF65-F5344CB8AC3E}">
        <p14:creationId xmlns:p14="http://schemas.microsoft.com/office/powerpoint/2010/main" val="22748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2Sys for excel tutorial - YouTube">
            <a:extLst>
              <a:ext uri="{FF2B5EF4-FFF2-40B4-BE49-F238E27FC236}">
                <a16:creationId xmlns:a16="http://schemas.microsoft.com/office/drawing/2014/main" id="{20682647-080A-4D7E-A02A-395A6DF86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854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52AD83-EA6E-4C35-A792-58D0057A2BB3}"/>
              </a:ext>
            </a:extLst>
          </p:cNvPr>
          <p:cNvSpPr txBox="1"/>
          <p:nvPr/>
        </p:nvSpPr>
        <p:spPr>
          <a:xfrm>
            <a:off x="111550" y="0"/>
            <a:ext cx="12080450" cy="6798721"/>
          </a:xfrm>
          <a:prstGeom prst="rect">
            <a:avLst/>
          </a:prstGeom>
          <a:noFill/>
        </p:spPr>
        <p:txBody>
          <a:bodyPr wrap="square">
            <a:spAutoFit/>
          </a:bodyPr>
          <a:lstStyle/>
          <a:p>
            <a:pPr marR="0" lvl="0">
              <a:lnSpc>
                <a:spcPct val="107000"/>
              </a:lnSpc>
              <a:spcBef>
                <a:spcPts val="0"/>
              </a:spcBef>
              <a:spcAft>
                <a:spcPts val="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acquaint you with a C system calculator, go ahead and download the CO2sys excel sheet macro from our  ftp folder. Then consider the following. </a:t>
            </a:r>
          </a:p>
          <a:p>
            <a:pPr marR="0" lvl="0">
              <a:lnSpc>
                <a:spcPct val="107000"/>
              </a:lnSpc>
              <a:spcBef>
                <a:spcPts val="0"/>
              </a:spcBef>
              <a:spcAft>
                <a:spcPts val="0"/>
              </a:spcAft>
            </a:pPr>
            <a:endPar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“Nuku'alofa is the principal port of the Tonga and a port of entry. Coral reefs extend up to 9.0 nm off the coast. Several islands and islets lie on the reefs in the close approaches to the harbor. There is no sewer system in Tonga that would allow collection of municipal waste-water. Waste-water is disposed in non-sealed septic tanks. Leakage from these tanks pollutes groundwater (with nutrients, E. coli) and has led to environmental degradation in the lagoon and in the coastal zone along Nuku’alofa.”</a:t>
            </a:r>
          </a:p>
          <a:p>
            <a:pPr marL="457200" marR="0">
              <a:lnSpc>
                <a:spcPct val="107000"/>
              </a:lnSpc>
              <a:spcBef>
                <a:spcPts val="0"/>
              </a:spcBef>
              <a:spcAft>
                <a:spcPts val="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0"/>
              </a:spcAft>
            </a:pPr>
            <a:r>
              <a:rPr lang="en-US" sz="17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Let’s examine the influence of sewage contaminated ground and surface water runoff on carbonate mineral saturation state on a harbor like this</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 could not find real data for Tonga so we’ll use real pH data collected from Malakal Harbor in Palau in July 1980 in areas close to sewage-contaminated inputs and areas far-removed. The harbors are similar in terms of locations of corals and sewage contaminated freshwater inputs. Data from Cowan (1982) – “The influence of modern water supply and wastewater treatment systems on water quality in Micronesia”, University of Guam Technical Report #36.</a:t>
            </a:r>
          </a:p>
          <a:p>
            <a:pPr marL="457200" marR="0">
              <a:lnSpc>
                <a:spcPct val="107000"/>
              </a:lnSpc>
              <a:spcBef>
                <a:spcPts val="0"/>
              </a:spcBef>
              <a:spcAft>
                <a:spcPts val="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range in pH at the sewage-contaminated sites was 7.3 to 8.0 while the range in salinity was from 31-35. The range in pH at the “control” site was 7.7 to 8.4 and the salinity range was 33-35. Assume a total CO</a:t>
            </a:r>
            <a:r>
              <a:rPr lang="en-US" sz="1700" baseline="-25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value of 2000 µm kg</a:t>
            </a:r>
            <a:r>
              <a:rPr lang="en-US" sz="17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2200 µm kg</a:t>
            </a:r>
            <a:r>
              <a:rPr lang="en-US" sz="17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respectively, for the lowest pH and highest pH end-members. What do these ranges mean for aragonite saturation state conditions that the harbor reefs experience? (Note: when you plug these values in to CO2sys you need to only enter data for these two C system variables, e.g., clear everything else....and since the water is generally oligotrophic, you can enter zero for dissolved Si and Phosphate.) Now imagine a heavy rainfall event that drops harbor seawater salinity down to 25. In this case, the introduction of fresh water will dilute total C proportionally to S and will drop pH values by about 0.2. What is the lowest aragonite saturation value achieved? When are corals likely to experience stress associated with saturation state perturbations? This exercise is somewhat contrived as we used real data from Palau </a:t>
            </a: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(from 1980) </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applied it to Tonga, but do you think they might be worried? Is anyone looking after C system perturbations in </a:t>
            </a:r>
            <a:r>
              <a:rPr lang="en-US" sz="17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Nuku’Alofa</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As far as I know, nyet. </a:t>
            </a:r>
            <a:r>
              <a:rPr lang="en-US"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lang="en-US"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hey don’t have the PICRC lab!</a:t>
            </a:r>
          </a:p>
        </p:txBody>
      </p:sp>
    </p:spTree>
    <p:extLst>
      <p:ext uri="{BB962C8B-B14F-4D97-AF65-F5344CB8AC3E}">
        <p14:creationId xmlns:p14="http://schemas.microsoft.com/office/powerpoint/2010/main" val="421886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A83D4-D205-45BD-B073-76A1D8EBEFD2}"/>
              </a:ext>
            </a:extLst>
          </p:cNvPr>
          <p:cNvPicPr>
            <a:picLocks noChangeAspect="1"/>
          </p:cNvPicPr>
          <p:nvPr/>
        </p:nvPicPr>
        <p:blipFill>
          <a:blip r:embed="rId2"/>
          <a:stretch>
            <a:fillRect/>
          </a:stretch>
        </p:blipFill>
        <p:spPr>
          <a:xfrm>
            <a:off x="1524000" y="70782"/>
            <a:ext cx="9144000" cy="6716436"/>
          </a:xfrm>
          <a:prstGeom prst="rect">
            <a:avLst/>
          </a:prstGeom>
        </p:spPr>
      </p:pic>
    </p:spTree>
    <p:extLst>
      <p:ext uri="{BB962C8B-B14F-4D97-AF65-F5344CB8AC3E}">
        <p14:creationId xmlns:p14="http://schemas.microsoft.com/office/powerpoint/2010/main" val="547476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ngliasebest1">
            <a:hlinkClick r:id="" action="ppaction://media"/>
            <a:extLst>
              <a:ext uri="{FF2B5EF4-FFF2-40B4-BE49-F238E27FC236}">
                <a16:creationId xmlns:a16="http://schemas.microsoft.com/office/drawing/2014/main" id="{175E6CD0-F767-4BC9-A1E1-E227C958C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838"/>
            <a:ext cx="12192000" cy="6664325"/>
          </a:xfrm>
          <a:prstGeom prst="rect">
            <a:avLst/>
          </a:prstGeom>
        </p:spPr>
      </p:pic>
      <p:sp>
        <p:nvSpPr>
          <p:cNvPr id="3" name="TextBox 2">
            <a:extLst>
              <a:ext uri="{FF2B5EF4-FFF2-40B4-BE49-F238E27FC236}">
                <a16:creationId xmlns:a16="http://schemas.microsoft.com/office/drawing/2014/main" id="{C0DA6121-EB2C-48CE-BB25-04D871CE9531}"/>
              </a:ext>
            </a:extLst>
          </p:cNvPr>
          <p:cNvSpPr txBox="1"/>
          <p:nvPr/>
        </p:nvSpPr>
        <p:spPr>
          <a:xfrm>
            <a:off x="9029699" y="6316870"/>
            <a:ext cx="2918619" cy="369332"/>
          </a:xfrm>
          <a:prstGeom prst="rect">
            <a:avLst/>
          </a:prstGeom>
          <a:noFill/>
        </p:spPr>
        <p:txBody>
          <a:bodyPr wrap="none" rtlCol="0">
            <a:spAutoFit/>
          </a:bodyPr>
          <a:lstStyle/>
          <a:p>
            <a:r>
              <a:rPr lang="en-US" dirty="0"/>
              <a:t>Riemersma and Dunbar 2022</a:t>
            </a:r>
          </a:p>
        </p:txBody>
      </p:sp>
    </p:spTree>
    <p:extLst>
      <p:ext uri="{BB962C8B-B14F-4D97-AF65-F5344CB8AC3E}">
        <p14:creationId xmlns:p14="http://schemas.microsoft.com/office/powerpoint/2010/main" val="101132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6"/>
        <p:cNvGrpSpPr/>
        <p:nvPr/>
      </p:nvGrpSpPr>
      <p:grpSpPr>
        <a:xfrm>
          <a:off x="0" y="0"/>
          <a:ext cx="0" cy="0"/>
          <a:chOff x="0" y="0"/>
          <a:chExt cx="0" cy="0"/>
        </a:xfrm>
      </p:grpSpPr>
      <p:sp>
        <p:nvSpPr>
          <p:cNvPr id="127" name="Google Shape;127;p21"/>
          <p:cNvSpPr txBox="1">
            <a:spLocks noGrp="1"/>
          </p:cNvSpPr>
          <p:nvPr>
            <p:ph type="body" idx="1"/>
          </p:nvPr>
        </p:nvSpPr>
        <p:spPr>
          <a:xfrm>
            <a:off x="202167" y="216067"/>
            <a:ext cx="7998400" cy="806800"/>
          </a:xfrm>
          <a:prstGeom prst="rect">
            <a:avLst/>
          </a:prstGeom>
        </p:spPr>
        <p:txBody>
          <a:bodyPr spcFirstLastPara="1" vert="horz" wrap="square" lIns="121900" tIns="121900" rIns="121900" bIns="121900" rtlCol="0" anchor="ctr" anchorCtr="0">
            <a:normAutofit/>
          </a:bodyPr>
          <a:lstStyle/>
          <a:p>
            <a:pPr marL="0" indent="0"/>
            <a:r>
              <a:rPr lang="en" dirty="0">
                <a:solidFill>
                  <a:schemeClr val="lt1"/>
                </a:solidFill>
                <a:latin typeface="Spectral"/>
                <a:ea typeface="Spectral"/>
                <a:cs typeface="Spectral"/>
                <a:sym typeface="Spectral"/>
              </a:rPr>
              <a:t>Differencing -  comparing 2019 with 2021</a:t>
            </a:r>
            <a:endParaRPr dirty="0">
              <a:solidFill>
                <a:schemeClr val="lt1"/>
              </a:solidFill>
              <a:latin typeface="Spectral"/>
              <a:ea typeface="Spectral"/>
              <a:cs typeface="Spectral"/>
              <a:sym typeface="Spectral"/>
            </a:endParaRPr>
          </a:p>
        </p:txBody>
      </p:sp>
      <p:pic>
        <p:nvPicPr>
          <p:cNvPr id="2" name="Anglaise_CC_Vid (1)">
            <a:hlinkClick r:id="" action="ppaction://media"/>
            <a:extLst>
              <a:ext uri="{FF2B5EF4-FFF2-40B4-BE49-F238E27FC236}">
                <a16:creationId xmlns:a16="http://schemas.microsoft.com/office/drawing/2014/main" id="{815253F4-21E8-4E1B-9D13-AB8322B7AD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310" t="5505" r="2284" b="9590"/>
          <a:stretch>
            <a:fillRect/>
          </a:stretch>
        </p:blipFill>
        <p:spPr>
          <a:xfrm>
            <a:off x="891279" y="910037"/>
            <a:ext cx="10813671" cy="5841808"/>
          </a:xfrm>
          <a:prstGeom prst="rect">
            <a:avLst/>
          </a:prstGeom>
        </p:spPr>
      </p:pic>
      <p:sp>
        <p:nvSpPr>
          <p:cNvPr id="4" name="TextBox 3">
            <a:extLst>
              <a:ext uri="{FF2B5EF4-FFF2-40B4-BE49-F238E27FC236}">
                <a16:creationId xmlns:a16="http://schemas.microsoft.com/office/drawing/2014/main" id="{B8858FF1-0171-4089-A5C0-CFAC076CFCD9}"/>
              </a:ext>
            </a:extLst>
          </p:cNvPr>
          <p:cNvSpPr txBox="1"/>
          <p:nvPr/>
        </p:nvSpPr>
        <p:spPr>
          <a:xfrm>
            <a:off x="8445010" y="6338851"/>
            <a:ext cx="2918619" cy="369332"/>
          </a:xfrm>
          <a:prstGeom prst="rect">
            <a:avLst/>
          </a:prstGeom>
          <a:noFill/>
        </p:spPr>
        <p:txBody>
          <a:bodyPr wrap="none" rtlCol="0">
            <a:spAutoFit/>
          </a:bodyPr>
          <a:lstStyle/>
          <a:p>
            <a:r>
              <a:rPr lang="en-US" dirty="0">
                <a:solidFill>
                  <a:schemeClr val="bg1"/>
                </a:solidFill>
              </a:rPr>
              <a:t>Riemersma and Dunbar 2022</a:t>
            </a:r>
          </a:p>
        </p:txBody>
      </p:sp>
    </p:spTree>
  </p:cSld>
  <p:clrMapOvr>
    <a:masterClrMapping/>
  </p:clrMapOvr>
  <mc:AlternateContent xmlns:mc="http://schemas.openxmlformats.org/markup-compatibility/2006" xmlns:p14="http://schemas.microsoft.com/office/powerpoint/2010/main">
    <mc:Choice Requires="p14">
      <p:transition spd="slow" p14:dur="2000" advTm="48601"/>
    </mc:Choice>
    <mc:Fallback xmlns="">
      <p:transition spd="slow" advTm="4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22290" objId="2"/>
        <p14:triggerEvt type="onClick" time="22290" objId="2"/>
        <p14:stopEvt time="43239"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2"/>
        <p:cNvGrpSpPr/>
        <p:nvPr/>
      </p:nvGrpSpPr>
      <p:grpSpPr>
        <a:xfrm>
          <a:off x="0" y="0"/>
          <a:ext cx="0" cy="0"/>
          <a:chOff x="0" y="0"/>
          <a:chExt cx="0" cy="0"/>
        </a:xfrm>
      </p:grpSpPr>
      <p:sp>
        <p:nvSpPr>
          <p:cNvPr id="134" name="Google Shape;134;p22"/>
          <p:cNvSpPr txBox="1">
            <a:spLocks noGrp="1"/>
          </p:cNvSpPr>
          <p:nvPr>
            <p:ph type="body" idx="1"/>
          </p:nvPr>
        </p:nvSpPr>
        <p:spPr>
          <a:xfrm>
            <a:off x="-11169" y="64207"/>
            <a:ext cx="4835121" cy="4555200"/>
          </a:xfrm>
          <a:prstGeom prst="rect">
            <a:avLst/>
          </a:prstGeom>
        </p:spPr>
        <p:txBody>
          <a:bodyPr spcFirstLastPara="1" vert="horz" wrap="square" lIns="121900" tIns="121900" rIns="121900" bIns="121900" rtlCol="0" anchor="t" anchorCtr="0">
            <a:normAutofit/>
          </a:bodyPr>
          <a:lstStyle/>
          <a:p>
            <a:pPr marL="152396" indent="0">
              <a:buClr>
                <a:schemeClr val="dk1"/>
              </a:buClr>
              <a:buNone/>
            </a:pPr>
            <a:r>
              <a:rPr lang="en" sz="2400" dirty="0">
                <a:solidFill>
                  <a:schemeClr val="bg1"/>
                </a:solidFill>
                <a:latin typeface="Spectral"/>
                <a:ea typeface="Spectral"/>
                <a:cs typeface="Spectral"/>
                <a:sym typeface="Spectral"/>
              </a:rPr>
              <a:t>Growth rates measured on over 100 colonies</a:t>
            </a:r>
          </a:p>
          <a:p>
            <a:pPr marL="152396" indent="0">
              <a:buClr>
                <a:schemeClr val="dk1"/>
              </a:buClr>
              <a:buNone/>
            </a:pPr>
            <a:endParaRPr lang="en" sz="2400" dirty="0">
              <a:solidFill>
                <a:schemeClr val="bg1"/>
              </a:solidFill>
              <a:latin typeface="Spectral"/>
              <a:ea typeface="Spectral"/>
              <a:cs typeface="Spectral"/>
              <a:sym typeface="Spectral"/>
            </a:endParaRPr>
          </a:p>
          <a:p>
            <a:pPr marL="152396" indent="0">
              <a:buClr>
                <a:schemeClr val="dk1"/>
              </a:buClr>
              <a:buNone/>
            </a:pPr>
            <a:r>
              <a:rPr lang="en" sz="2400" dirty="0">
                <a:solidFill>
                  <a:schemeClr val="bg1"/>
                </a:solidFill>
                <a:latin typeface="Spectral"/>
                <a:ea typeface="Spectral"/>
                <a:cs typeface="Spectral"/>
                <a:sym typeface="Spectral"/>
              </a:rPr>
              <a:t>Coin: 90 mm/year</a:t>
            </a:r>
          </a:p>
          <a:p>
            <a:pPr marL="152396" indent="0">
              <a:buClr>
                <a:schemeClr val="dk1"/>
              </a:buClr>
              <a:buNone/>
            </a:pPr>
            <a:endParaRPr sz="2400" dirty="0">
              <a:solidFill>
                <a:schemeClr val="bg1"/>
              </a:solidFill>
              <a:latin typeface="Spectral"/>
              <a:ea typeface="Spectral"/>
              <a:cs typeface="Spectral"/>
              <a:sym typeface="Spectral"/>
            </a:endParaRPr>
          </a:p>
          <a:p>
            <a:pPr marL="152396" indent="0">
              <a:buClr>
                <a:schemeClr val="dk1"/>
              </a:buClr>
              <a:buNone/>
            </a:pPr>
            <a:r>
              <a:rPr lang="en" sz="2400" dirty="0">
                <a:solidFill>
                  <a:schemeClr val="bg1"/>
                </a:solidFill>
                <a:latin typeface="Spectral"/>
                <a:ea typeface="Spectral"/>
                <a:cs typeface="Spectral"/>
                <a:sym typeface="Spectral"/>
              </a:rPr>
              <a:t>Anglaise: 111.5 mm/year (!)</a:t>
            </a:r>
            <a:endParaRPr sz="2400" dirty="0">
              <a:solidFill>
                <a:schemeClr val="bg1"/>
              </a:solidFill>
              <a:latin typeface="Spectral"/>
              <a:ea typeface="Spectral"/>
              <a:cs typeface="Spectral"/>
              <a:sym typeface="Spectral"/>
            </a:endParaRPr>
          </a:p>
        </p:txBody>
      </p:sp>
      <p:pic>
        <p:nvPicPr>
          <p:cNvPr id="135" name="Google Shape;135;p22"/>
          <p:cNvPicPr preferRelativeResize="0"/>
          <p:nvPr/>
        </p:nvPicPr>
        <p:blipFill>
          <a:blip r:embed="rId3">
            <a:alphaModFix/>
          </a:blip>
          <a:stretch>
            <a:fillRect/>
          </a:stretch>
        </p:blipFill>
        <p:spPr>
          <a:xfrm>
            <a:off x="4894201" y="0"/>
            <a:ext cx="7238719" cy="6858000"/>
          </a:xfrm>
          <a:prstGeom prst="rect">
            <a:avLst/>
          </a:prstGeom>
          <a:noFill/>
          <a:ln>
            <a:noFill/>
          </a:ln>
        </p:spPr>
      </p:pic>
      <p:pic>
        <p:nvPicPr>
          <p:cNvPr id="136" name="Google Shape;136;p22"/>
          <p:cNvPicPr preferRelativeResize="0"/>
          <p:nvPr/>
        </p:nvPicPr>
        <p:blipFill>
          <a:blip r:embed="rId4">
            <a:alphaModFix/>
          </a:blip>
          <a:stretch>
            <a:fillRect/>
          </a:stretch>
        </p:blipFill>
        <p:spPr>
          <a:xfrm>
            <a:off x="0" y="2451011"/>
            <a:ext cx="4883032" cy="44705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9097"/>
    </mc:Choice>
    <mc:Fallback xmlns="">
      <p:transition spd="slow" advTm="6909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lt1"/>
                </a:solidFill>
                <a:latin typeface="Spectral"/>
                <a:ea typeface="Spectral"/>
                <a:cs typeface="Spectral"/>
                <a:sym typeface="Spectral"/>
              </a:rPr>
              <a:t>Volumetric Differencing</a:t>
            </a:r>
            <a:endParaRPr dirty="0">
              <a:solidFill>
                <a:schemeClr val="lt1"/>
              </a:solidFill>
              <a:latin typeface="Spectral"/>
              <a:ea typeface="Spectral"/>
              <a:cs typeface="Spectral"/>
              <a:sym typeface="Spectral"/>
            </a:endParaRPr>
          </a:p>
        </p:txBody>
      </p:sp>
      <p:sp>
        <p:nvSpPr>
          <p:cNvPr id="142" name="Google Shape;142;p23"/>
          <p:cNvSpPr txBox="1">
            <a:spLocks noGrp="1"/>
          </p:cNvSpPr>
          <p:nvPr>
            <p:ph type="body" idx="1"/>
          </p:nvPr>
        </p:nvSpPr>
        <p:spPr>
          <a:xfrm>
            <a:off x="472750" y="97062"/>
            <a:ext cx="11360800" cy="2911344"/>
          </a:xfrm>
          <a:prstGeom prst="rect">
            <a:avLst/>
          </a:prstGeom>
        </p:spPr>
        <p:txBody>
          <a:bodyPr spcFirstLastPara="1" vert="horz" wrap="square" lIns="121900" tIns="121900" rIns="121900" bIns="121900" rtlCol="0" anchor="t" anchorCtr="0">
            <a:normAutofit/>
          </a:bodyPr>
          <a:lstStyle/>
          <a:p>
            <a:pPr marL="152396" indent="0">
              <a:buClr>
                <a:schemeClr val="dk1"/>
              </a:buClr>
              <a:buNone/>
            </a:pPr>
            <a:r>
              <a:rPr lang="en" u="sng" dirty="0">
                <a:solidFill>
                  <a:schemeClr val="dk1"/>
                </a:solidFill>
                <a:latin typeface="Spectral"/>
                <a:ea typeface="Spectral"/>
                <a:cs typeface="Spectral"/>
                <a:sym typeface="Spectral"/>
              </a:rPr>
              <a:t>2019 model surface subtracted from 2021 model surface</a:t>
            </a:r>
          </a:p>
          <a:p>
            <a:pPr marL="152396" indent="0">
              <a:buClr>
                <a:schemeClr val="dk1"/>
              </a:buClr>
              <a:buNone/>
            </a:pPr>
            <a:endParaRPr lang="en" dirty="0">
              <a:solidFill>
                <a:schemeClr val="dk1"/>
              </a:solidFill>
              <a:latin typeface="Spectral"/>
              <a:ea typeface="Spectral"/>
              <a:cs typeface="Spectral"/>
              <a:sym typeface="Spectral"/>
            </a:endParaRPr>
          </a:p>
          <a:p>
            <a:pPr marL="152396" indent="0">
              <a:buClr>
                <a:schemeClr val="dk1"/>
              </a:buClr>
              <a:buNone/>
            </a:pPr>
            <a:r>
              <a:rPr lang="en" dirty="0">
                <a:solidFill>
                  <a:schemeClr val="dk1"/>
                </a:solidFill>
                <a:latin typeface="Spectral"/>
                <a:ea typeface="Spectral"/>
                <a:cs typeface="Spectral"/>
                <a:sym typeface="Spectral"/>
              </a:rPr>
              <a:t>Anglaise 6.74 m³ gained – areas are similar and are ~200 m</a:t>
            </a:r>
            <a:r>
              <a:rPr lang="en" baseline="30000" dirty="0">
                <a:solidFill>
                  <a:schemeClr val="dk1"/>
                </a:solidFill>
                <a:latin typeface="Spectral"/>
                <a:ea typeface="Spectral"/>
                <a:cs typeface="Spectral"/>
                <a:sym typeface="Spectral"/>
              </a:rPr>
              <a:t>2</a:t>
            </a:r>
            <a:endParaRPr baseline="30000" dirty="0">
              <a:solidFill>
                <a:schemeClr val="dk1"/>
              </a:solidFill>
              <a:latin typeface="Spectral"/>
              <a:ea typeface="Spectral"/>
              <a:cs typeface="Spectral"/>
              <a:sym typeface="Spectral"/>
            </a:endParaRPr>
          </a:p>
          <a:p>
            <a:pPr marL="152396" indent="0">
              <a:buClr>
                <a:schemeClr val="dk1"/>
              </a:buClr>
              <a:buNone/>
            </a:pPr>
            <a:r>
              <a:rPr lang="en" dirty="0">
                <a:solidFill>
                  <a:schemeClr val="dk1"/>
                </a:solidFill>
                <a:latin typeface="Spectral"/>
                <a:ea typeface="Spectral"/>
                <a:cs typeface="Spectral"/>
                <a:sym typeface="Spectral"/>
              </a:rPr>
              <a:t>Coin: 2.47 m³ gained</a:t>
            </a:r>
            <a:endParaRPr dirty="0">
              <a:solidFill>
                <a:schemeClr val="dk1"/>
              </a:solidFill>
              <a:latin typeface="Spectral"/>
              <a:ea typeface="Spectral"/>
              <a:cs typeface="Spectral"/>
              <a:sym typeface="Spectral"/>
            </a:endParaRPr>
          </a:p>
          <a:p>
            <a:pPr marL="0" indent="0">
              <a:spcBef>
                <a:spcPts val="1600"/>
              </a:spcBef>
              <a:buNone/>
            </a:pPr>
            <a:endParaRPr dirty="0">
              <a:solidFill>
                <a:schemeClr val="dk1"/>
              </a:solidFill>
              <a:latin typeface="Spectral"/>
              <a:ea typeface="Spectral"/>
              <a:cs typeface="Spectral"/>
              <a:sym typeface="Spectral"/>
            </a:endParaRPr>
          </a:p>
          <a:p>
            <a:pPr marL="0" indent="0">
              <a:spcBef>
                <a:spcPts val="1600"/>
              </a:spcBef>
              <a:buNone/>
            </a:pPr>
            <a:endParaRPr dirty="0">
              <a:solidFill>
                <a:schemeClr val="dk1"/>
              </a:solidFill>
              <a:latin typeface="Spectral"/>
              <a:ea typeface="Spectral"/>
              <a:cs typeface="Spectral"/>
              <a:sym typeface="Spectral"/>
            </a:endParaRPr>
          </a:p>
          <a:p>
            <a:pPr marL="0" indent="0">
              <a:spcBef>
                <a:spcPts val="1600"/>
              </a:spcBef>
              <a:buNone/>
            </a:pPr>
            <a:endParaRPr dirty="0">
              <a:solidFill>
                <a:schemeClr val="dk1"/>
              </a:solidFill>
              <a:latin typeface="Spectral"/>
              <a:ea typeface="Spectral"/>
              <a:cs typeface="Spectral"/>
              <a:sym typeface="Spectral"/>
            </a:endParaRPr>
          </a:p>
          <a:p>
            <a:pPr marL="0" indent="0">
              <a:spcBef>
                <a:spcPts val="1600"/>
              </a:spcBef>
              <a:buNone/>
            </a:pPr>
            <a:endParaRPr dirty="0">
              <a:solidFill>
                <a:schemeClr val="dk1"/>
              </a:solidFill>
              <a:latin typeface="Spectral"/>
              <a:ea typeface="Spectral"/>
              <a:cs typeface="Spectral"/>
              <a:sym typeface="Spectral"/>
            </a:endParaRPr>
          </a:p>
          <a:p>
            <a:pPr marL="0" indent="0">
              <a:spcBef>
                <a:spcPts val="1600"/>
              </a:spcBef>
              <a:buNone/>
            </a:pPr>
            <a:endParaRPr dirty="0">
              <a:solidFill>
                <a:schemeClr val="dk1"/>
              </a:solidFill>
              <a:latin typeface="Spectral"/>
              <a:ea typeface="Spectral"/>
              <a:cs typeface="Spectral"/>
              <a:sym typeface="Spectral"/>
            </a:endParaRPr>
          </a:p>
        </p:txBody>
      </p:sp>
      <p:pic>
        <p:nvPicPr>
          <p:cNvPr id="143" name="Google Shape;143;p23"/>
          <p:cNvPicPr preferRelativeResize="0"/>
          <p:nvPr/>
        </p:nvPicPr>
        <p:blipFill>
          <a:blip r:embed="rId3">
            <a:alphaModFix/>
          </a:blip>
          <a:stretch>
            <a:fillRect/>
          </a:stretch>
        </p:blipFill>
        <p:spPr>
          <a:xfrm>
            <a:off x="5538514" y="1552734"/>
            <a:ext cx="7059966" cy="824621"/>
          </a:xfrm>
          <a:prstGeom prst="rect">
            <a:avLst/>
          </a:prstGeom>
          <a:noFill/>
          <a:ln>
            <a:noFill/>
          </a:ln>
        </p:spPr>
      </p:pic>
      <p:pic>
        <p:nvPicPr>
          <p:cNvPr id="144" name="Google Shape;144;p23"/>
          <p:cNvPicPr preferRelativeResize="0"/>
          <p:nvPr/>
        </p:nvPicPr>
        <p:blipFill>
          <a:blip r:embed="rId4">
            <a:alphaModFix/>
          </a:blip>
          <a:stretch>
            <a:fillRect/>
          </a:stretch>
        </p:blipFill>
        <p:spPr>
          <a:xfrm>
            <a:off x="664004" y="1796150"/>
            <a:ext cx="3327400" cy="1841500"/>
          </a:xfrm>
          <a:prstGeom prst="rect">
            <a:avLst/>
          </a:prstGeom>
          <a:noFill/>
          <a:ln>
            <a:noFill/>
          </a:ln>
        </p:spPr>
      </p:pic>
      <p:sp>
        <p:nvSpPr>
          <p:cNvPr id="145" name="Google Shape;145;p23"/>
          <p:cNvSpPr txBox="1"/>
          <p:nvPr/>
        </p:nvSpPr>
        <p:spPr>
          <a:xfrm>
            <a:off x="4085750" y="2074824"/>
            <a:ext cx="2624400" cy="1354176"/>
          </a:xfrm>
          <a:prstGeom prst="rect">
            <a:avLst/>
          </a:prstGeom>
          <a:noFill/>
          <a:ln>
            <a:noFill/>
          </a:ln>
        </p:spPr>
        <p:txBody>
          <a:bodyPr spcFirstLastPara="1" wrap="square" lIns="121900" tIns="121900" rIns="121900" bIns="121900" anchor="t" anchorCtr="0">
            <a:spAutoFit/>
          </a:bodyPr>
          <a:lstStyle/>
          <a:p>
            <a:r>
              <a:rPr lang="en" sz="2400" dirty="0"/>
              <a:t>⍴=2.93 g/cm</a:t>
            </a:r>
            <a:r>
              <a:rPr lang="en" sz="2400" dirty="0">
                <a:solidFill>
                  <a:schemeClr val="dk1"/>
                </a:solidFill>
                <a:latin typeface="Spectral"/>
                <a:ea typeface="Spectral"/>
                <a:cs typeface="Spectral"/>
                <a:sym typeface="Spectral"/>
              </a:rPr>
              <a:t>³</a:t>
            </a:r>
            <a:endParaRPr sz="2400" dirty="0">
              <a:solidFill>
                <a:schemeClr val="dk1"/>
              </a:solidFill>
              <a:latin typeface="Spectral"/>
              <a:ea typeface="Spectral"/>
              <a:cs typeface="Spectral"/>
              <a:sym typeface="Spectral"/>
            </a:endParaRPr>
          </a:p>
          <a:p>
            <a:r>
              <a:rPr lang="en" sz="2400" dirty="0">
                <a:solidFill>
                  <a:schemeClr val="dk1"/>
                </a:solidFill>
              </a:rPr>
              <a:t>𝜱=0.7</a:t>
            </a:r>
            <a:endParaRPr sz="2400" dirty="0">
              <a:solidFill>
                <a:schemeClr val="dk1"/>
              </a:solidFill>
            </a:endParaRPr>
          </a:p>
          <a:p>
            <a:pPr>
              <a:buClr>
                <a:schemeClr val="dk1"/>
              </a:buClr>
              <a:buSzPts val="1100"/>
            </a:pPr>
            <a:r>
              <a:rPr lang="en" sz="2400" dirty="0">
                <a:solidFill>
                  <a:schemeClr val="dk1"/>
                </a:solidFill>
              </a:rPr>
              <a:t>M=100.09 g/mol</a:t>
            </a:r>
            <a:endParaRPr sz="2400" dirty="0">
              <a:solidFill>
                <a:schemeClr val="dk1"/>
              </a:solidFill>
            </a:endParaRPr>
          </a:p>
        </p:txBody>
      </p:sp>
      <p:sp>
        <p:nvSpPr>
          <p:cNvPr id="2" name="TextBox 1">
            <a:extLst>
              <a:ext uri="{FF2B5EF4-FFF2-40B4-BE49-F238E27FC236}">
                <a16:creationId xmlns:a16="http://schemas.microsoft.com/office/drawing/2014/main" id="{15850D48-3A69-4629-A456-1FC1DDB474AB}"/>
              </a:ext>
            </a:extLst>
          </p:cNvPr>
          <p:cNvSpPr txBox="1"/>
          <p:nvPr/>
        </p:nvSpPr>
        <p:spPr>
          <a:xfrm>
            <a:off x="664004" y="4007074"/>
            <a:ext cx="10258261" cy="1311128"/>
          </a:xfrm>
          <a:prstGeom prst="rect">
            <a:avLst/>
          </a:prstGeom>
          <a:noFill/>
        </p:spPr>
        <p:txBody>
          <a:bodyPr wrap="square" rtlCol="0">
            <a:spAutoFit/>
          </a:bodyPr>
          <a:lstStyle/>
          <a:p>
            <a:pPr marL="152396">
              <a:lnSpc>
                <a:spcPct val="115000"/>
              </a:lnSpc>
              <a:spcBef>
                <a:spcPts val="1600"/>
              </a:spcBef>
              <a:buClr>
                <a:schemeClr val="dk1"/>
              </a:buClr>
              <a:buSzPts val="1800"/>
            </a:pPr>
            <a:r>
              <a:rPr lang="en-US" sz="2400" dirty="0">
                <a:solidFill>
                  <a:schemeClr val="dk1"/>
                </a:solidFill>
                <a:latin typeface="Spectral"/>
                <a:ea typeface="Spectral"/>
                <a:cs typeface="Spectral"/>
                <a:sym typeface="Spectral"/>
              </a:rPr>
              <a:t>Anglaise: 21.8 kg CaCO³/m²/</a:t>
            </a:r>
            <a:r>
              <a:rPr lang="en-US" sz="2400" dirty="0" err="1">
                <a:solidFill>
                  <a:schemeClr val="dk1"/>
                </a:solidFill>
                <a:latin typeface="Spectral"/>
                <a:ea typeface="Spectral"/>
                <a:cs typeface="Spectral"/>
                <a:sym typeface="Spectral"/>
              </a:rPr>
              <a:t>yr</a:t>
            </a:r>
            <a:r>
              <a:rPr lang="en-US" sz="2400" dirty="0">
                <a:solidFill>
                  <a:schemeClr val="dk1"/>
                </a:solidFill>
                <a:latin typeface="Spectral"/>
                <a:ea typeface="Spectral"/>
                <a:cs typeface="Spectral"/>
                <a:sym typeface="Spectral"/>
              </a:rPr>
              <a:t> added, 9.6 kg CO₂/m²/</a:t>
            </a:r>
            <a:r>
              <a:rPr lang="en-US" sz="2400" dirty="0" err="1">
                <a:solidFill>
                  <a:schemeClr val="dk1"/>
                </a:solidFill>
                <a:latin typeface="Spectral"/>
                <a:ea typeface="Spectral"/>
                <a:cs typeface="Spectral"/>
                <a:sym typeface="Spectral"/>
              </a:rPr>
              <a:t>yr</a:t>
            </a:r>
            <a:r>
              <a:rPr lang="en-US" sz="2400" dirty="0">
                <a:solidFill>
                  <a:schemeClr val="dk1"/>
                </a:solidFill>
                <a:latin typeface="Spectral"/>
                <a:ea typeface="Spectral"/>
                <a:cs typeface="Spectral"/>
                <a:sym typeface="Spectral"/>
              </a:rPr>
              <a:t> released</a:t>
            </a:r>
          </a:p>
          <a:p>
            <a:pPr marL="152396">
              <a:lnSpc>
                <a:spcPct val="115000"/>
              </a:lnSpc>
              <a:buClr>
                <a:schemeClr val="dk1"/>
              </a:buClr>
              <a:buSzPts val="1800"/>
            </a:pPr>
            <a:r>
              <a:rPr lang="en-US" sz="2400" dirty="0">
                <a:solidFill>
                  <a:schemeClr val="dk1"/>
                </a:solidFill>
                <a:latin typeface="Spectral"/>
                <a:ea typeface="Spectral"/>
                <a:cs typeface="Spectral"/>
                <a:sym typeface="Spectral"/>
              </a:rPr>
              <a:t>Coin: 6.4 kg CaCO³/m²/</a:t>
            </a:r>
            <a:r>
              <a:rPr lang="en-US" sz="2400" dirty="0" err="1">
                <a:solidFill>
                  <a:schemeClr val="dk1"/>
                </a:solidFill>
                <a:latin typeface="Spectral"/>
                <a:ea typeface="Spectral"/>
                <a:cs typeface="Spectral"/>
                <a:sym typeface="Spectral"/>
              </a:rPr>
              <a:t>yr</a:t>
            </a:r>
            <a:r>
              <a:rPr lang="en-US" sz="2400" dirty="0">
                <a:solidFill>
                  <a:schemeClr val="dk1"/>
                </a:solidFill>
                <a:latin typeface="Spectral"/>
                <a:ea typeface="Spectral"/>
                <a:cs typeface="Spectral"/>
                <a:sym typeface="Spectral"/>
              </a:rPr>
              <a:t> added,  2.8 kg CO₂/m²/</a:t>
            </a:r>
            <a:r>
              <a:rPr lang="en-US" sz="2400" dirty="0" err="1">
                <a:solidFill>
                  <a:schemeClr val="dk1"/>
                </a:solidFill>
                <a:latin typeface="Spectral"/>
                <a:ea typeface="Spectral"/>
                <a:cs typeface="Spectral"/>
                <a:sym typeface="Spectral"/>
              </a:rPr>
              <a:t>yr</a:t>
            </a:r>
            <a:r>
              <a:rPr lang="en-US" sz="2400" dirty="0">
                <a:solidFill>
                  <a:schemeClr val="dk1"/>
                </a:solidFill>
                <a:latin typeface="Spectral"/>
                <a:ea typeface="Spectral"/>
                <a:cs typeface="Spectral"/>
                <a:sym typeface="Spectral"/>
              </a:rPr>
              <a:t> released</a:t>
            </a:r>
          </a:p>
          <a:p>
            <a:endParaRPr lang="en-US" sz="2400" dirty="0"/>
          </a:p>
        </p:txBody>
      </p:sp>
      <p:sp>
        <p:nvSpPr>
          <p:cNvPr id="3" name="TextBox 2">
            <a:extLst>
              <a:ext uri="{FF2B5EF4-FFF2-40B4-BE49-F238E27FC236}">
                <a16:creationId xmlns:a16="http://schemas.microsoft.com/office/drawing/2014/main" id="{8AAA7A56-2E9E-4F21-A0DC-4C3BA493A623}"/>
              </a:ext>
            </a:extLst>
          </p:cNvPr>
          <p:cNvSpPr txBox="1"/>
          <p:nvPr/>
        </p:nvSpPr>
        <p:spPr>
          <a:xfrm>
            <a:off x="9029699" y="6316870"/>
            <a:ext cx="2918619" cy="369332"/>
          </a:xfrm>
          <a:prstGeom prst="rect">
            <a:avLst/>
          </a:prstGeom>
          <a:noFill/>
        </p:spPr>
        <p:txBody>
          <a:bodyPr wrap="none" rtlCol="0">
            <a:spAutoFit/>
          </a:bodyPr>
          <a:lstStyle/>
          <a:p>
            <a:r>
              <a:rPr lang="en-US" dirty="0"/>
              <a:t>Riemersma and Dunbar 2022</a:t>
            </a:r>
          </a:p>
        </p:txBody>
      </p:sp>
    </p:spTree>
  </p:cSld>
  <p:clrMapOvr>
    <a:masterClrMapping/>
  </p:clrMapOvr>
  <mc:AlternateContent xmlns:mc="http://schemas.openxmlformats.org/markup-compatibility/2006" xmlns:p14="http://schemas.microsoft.com/office/powerpoint/2010/main">
    <mc:Choice Requires="p14">
      <p:transition spd="slow" p14:dur="2000" advTm="132123"/>
    </mc:Choice>
    <mc:Fallback xmlns="">
      <p:transition spd="slow" advTm="1321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993" y="0"/>
            <a:ext cx="10058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0246D82E-A4DD-4353-A131-21C2C173452A}"/>
              </a:ext>
            </a:extLst>
          </p:cNvPr>
          <p:cNvSpPr txBox="1"/>
          <p:nvPr/>
        </p:nvSpPr>
        <p:spPr>
          <a:xfrm>
            <a:off x="285135" y="353961"/>
            <a:ext cx="1907459" cy="1569660"/>
          </a:xfrm>
          <a:prstGeom prst="rect">
            <a:avLst/>
          </a:prstGeom>
          <a:noFill/>
        </p:spPr>
        <p:txBody>
          <a:bodyPr wrap="square" rtlCol="0">
            <a:spAutoFit/>
          </a:bodyPr>
          <a:lstStyle/>
          <a:p>
            <a:r>
              <a:rPr lang="en-US" sz="2400" dirty="0">
                <a:solidFill>
                  <a:schemeClr val="bg1"/>
                </a:solidFill>
              </a:rPr>
              <a:t>Yet another way to think about alkalinity…..</a:t>
            </a:r>
          </a:p>
        </p:txBody>
      </p:sp>
    </p:spTree>
    <p:extLst>
      <p:ext uri="{BB962C8B-B14F-4D97-AF65-F5344CB8AC3E}">
        <p14:creationId xmlns:p14="http://schemas.microsoft.com/office/powerpoint/2010/main" val="63251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524000" y="0"/>
            <a:ext cx="9144000" cy="6858000"/>
            <a:chOff x="457200" y="422275"/>
            <a:chExt cx="8229600" cy="6019800"/>
          </a:xfrm>
        </p:grpSpPr>
        <p:sp>
          <p:nvSpPr>
            <p:cNvPr id="45059" name="Rectangle 3"/>
            <p:cNvSpPr>
              <a:spLocks noChangeArrowheads="1"/>
            </p:cNvSpPr>
            <p:nvPr/>
          </p:nvSpPr>
          <p:spPr bwMode="auto">
            <a:xfrm>
              <a:off x="457200" y="422275"/>
              <a:ext cx="8229600" cy="60198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45060" name="Rectangle 4"/>
            <p:cNvSpPr>
              <a:spLocks noChangeArrowheads="1"/>
            </p:cNvSpPr>
            <p:nvPr/>
          </p:nvSpPr>
          <p:spPr bwMode="auto">
            <a:xfrm>
              <a:off x="914400" y="609600"/>
              <a:ext cx="7620000" cy="563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endParaRPr lang="en-US" altLang="en-US" sz="1800">
                <a:solidFill>
                  <a:srgbClr val="FF3300"/>
                </a:solidFill>
              </a:endParaRPr>
            </a:p>
            <a:p>
              <a:pPr eaLnBrk="1" hangingPunct="1">
                <a:spcBef>
                  <a:spcPct val="0"/>
                </a:spcBef>
                <a:buFontTx/>
                <a:buNone/>
              </a:pPr>
              <a:r>
                <a:rPr lang="en-US" altLang="en-US" sz="1800">
                  <a:solidFill>
                    <a:srgbClr val="FF3300"/>
                  </a:solidFill>
                </a:rPr>
                <a:t>Alk  =  OH</a:t>
              </a:r>
              <a:r>
                <a:rPr lang="en-US" altLang="en-US" sz="1800" baseline="30000">
                  <a:solidFill>
                    <a:srgbClr val="FF3300"/>
                  </a:solidFill>
                </a:rPr>
                <a:t>–</a:t>
              </a:r>
              <a:r>
                <a:rPr lang="en-US" altLang="en-US" sz="1800">
                  <a:solidFill>
                    <a:srgbClr val="FF3300"/>
                  </a:solidFill>
                </a:rPr>
                <a:t>  +  HCO</a:t>
              </a:r>
              <a:r>
                <a:rPr lang="en-US" altLang="en-US" sz="1800" baseline="-30000">
                  <a:solidFill>
                    <a:srgbClr val="FF3300"/>
                  </a:solidFill>
                </a:rPr>
                <a:t>3</a:t>
              </a:r>
              <a:r>
                <a:rPr lang="en-US" altLang="en-US" sz="1800" baseline="30000">
                  <a:solidFill>
                    <a:srgbClr val="FF3300"/>
                  </a:solidFill>
                </a:rPr>
                <a:t>–</a:t>
              </a:r>
              <a:r>
                <a:rPr lang="en-US" altLang="en-US" sz="1800">
                  <a:solidFill>
                    <a:srgbClr val="FF3300"/>
                  </a:solidFill>
                </a:rPr>
                <a:t>  +  2CO</a:t>
              </a:r>
              <a:r>
                <a:rPr lang="en-US" altLang="en-US" sz="1800" baseline="-30000">
                  <a:solidFill>
                    <a:srgbClr val="FF3300"/>
                  </a:solidFill>
                </a:rPr>
                <a:t>3</a:t>
              </a:r>
              <a:r>
                <a:rPr lang="en-US" altLang="en-US" sz="1800" baseline="30000">
                  <a:solidFill>
                    <a:srgbClr val="FF3300"/>
                  </a:solidFill>
                </a:rPr>
                <a:t>–2 </a:t>
              </a:r>
              <a:r>
                <a:rPr lang="en-US" altLang="en-US" sz="1800">
                  <a:solidFill>
                    <a:srgbClr val="FF3300"/>
                  </a:solidFill>
                </a:rPr>
                <a:t>  +  B(OH)</a:t>
              </a:r>
              <a:r>
                <a:rPr lang="en-US" altLang="en-US" sz="1800" baseline="-30000">
                  <a:solidFill>
                    <a:srgbClr val="FF3300"/>
                  </a:solidFill>
                </a:rPr>
                <a:t>4</a:t>
              </a:r>
              <a:r>
                <a:rPr lang="en-US" altLang="en-US" sz="1800" baseline="30000">
                  <a:solidFill>
                    <a:srgbClr val="FF3300"/>
                  </a:solidFill>
                </a:rPr>
                <a:t>-</a:t>
              </a:r>
              <a:r>
                <a:rPr lang="en-US" altLang="en-US" sz="1800">
                  <a:solidFill>
                    <a:srgbClr val="FF3300"/>
                  </a:solidFill>
                </a:rPr>
                <a:t>  -  H</a:t>
              </a:r>
              <a:r>
                <a:rPr lang="en-US" altLang="en-US" sz="1800" baseline="30000">
                  <a:solidFill>
                    <a:srgbClr val="FF3300"/>
                  </a:solidFill>
                </a:rPr>
                <a:t>+</a:t>
              </a:r>
            </a:p>
          </p:txBody>
        </p:sp>
        <p:pic>
          <p:nvPicPr>
            <p:cNvPr id="45061" name="Picture 5" descr="C:\Documents and Settings\mccorkle\My Documents\Education\SedGeochem\SedGeochem_Spring_2005\Lecture 19 - Dan - carbonate system chemistry\01_zeebe_histogram.eps"/>
            <p:cNvPicPr>
              <a:picLocks noChangeAspect="1" noChangeArrowheads="1"/>
            </p:cNvPicPr>
            <p:nvPr/>
          </p:nvPicPr>
          <p:blipFill>
            <a:blip r:embed="rId3">
              <a:extLst>
                <a:ext uri="{28A0092B-C50C-407E-A947-70E740481C1C}">
                  <a14:useLocalDpi xmlns:a14="http://schemas.microsoft.com/office/drawing/2010/main" val="0"/>
                </a:ext>
              </a:extLst>
            </a:blip>
            <a:srcRect l="9477" t="6401" r="6863" b="37833"/>
            <a:stretch>
              <a:fillRect/>
            </a:stretch>
          </p:blipFill>
          <p:spPr bwMode="auto">
            <a:xfrm>
              <a:off x="990600" y="838200"/>
              <a:ext cx="4876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6248400" y="6019800"/>
              <a:ext cx="2362200" cy="297175"/>
            </a:xfrm>
            <a:prstGeom prst="rect">
              <a:avLst/>
            </a:prstGeom>
            <a:solidFill>
              <a:srgbClr val="FFFFCC"/>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latin typeface="Times New Roman" panose="02020603050405020304" pitchFamily="18" charset="0"/>
                  <a:cs typeface="Times New Roman" panose="02020603050405020304" pitchFamily="18" charset="0"/>
                </a:rPr>
                <a:t>Zeebe and Wolf-Gladrow</a:t>
              </a:r>
            </a:p>
          </p:txBody>
        </p:sp>
        <p:sp>
          <p:nvSpPr>
            <p:cNvPr id="45063" name="Text Box 7"/>
            <p:cNvSpPr txBox="1">
              <a:spLocks noChangeArrowheads="1"/>
            </p:cNvSpPr>
            <p:nvPr/>
          </p:nvSpPr>
          <p:spPr bwMode="auto">
            <a:xfrm>
              <a:off x="6096000" y="1371600"/>
              <a:ext cx="2362200" cy="513303"/>
            </a:xfrm>
            <a:prstGeom prst="rect">
              <a:avLst/>
            </a:prstGeom>
            <a:solidFill>
              <a:srgbClr val="CCFF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a:latin typeface="Times New Roman" panose="02020603050405020304" pitchFamily="18" charset="0"/>
                  <a:cs typeface="Times New Roman" panose="02020603050405020304" pitchFamily="18" charset="0"/>
                </a:rPr>
                <a:t>Bicarbonate dominates the alkalinity of seawater</a:t>
              </a:r>
            </a:p>
          </p:txBody>
        </p:sp>
      </p:grpSp>
    </p:spTree>
    <p:extLst>
      <p:ext uri="{BB962C8B-B14F-4D97-AF65-F5344CB8AC3E}">
        <p14:creationId xmlns:p14="http://schemas.microsoft.com/office/powerpoint/2010/main" val="389960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860" y="0"/>
            <a:ext cx="9230140" cy="686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E4EC60B-2970-41C9-A6D9-1DD8B62F1ABA}"/>
              </a:ext>
            </a:extLst>
          </p:cNvPr>
          <p:cNvSpPr txBox="1"/>
          <p:nvPr/>
        </p:nvSpPr>
        <p:spPr>
          <a:xfrm>
            <a:off x="235974" y="462116"/>
            <a:ext cx="2399071" cy="1938992"/>
          </a:xfrm>
          <a:prstGeom prst="rect">
            <a:avLst/>
          </a:prstGeom>
          <a:noFill/>
        </p:spPr>
        <p:txBody>
          <a:bodyPr wrap="square" rtlCol="0">
            <a:spAutoFit/>
          </a:bodyPr>
          <a:lstStyle/>
          <a:p>
            <a:r>
              <a:rPr lang="en-US" sz="2400" dirty="0">
                <a:solidFill>
                  <a:schemeClr val="bg1"/>
                </a:solidFill>
              </a:rPr>
              <a:t>All amounts here are in units of one atmospheric mass of carbon dioxide</a:t>
            </a:r>
          </a:p>
        </p:txBody>
      </p:sp>
    </p:spTree>
    <p:extLst>
      <p:ext uri="{BB962C8B-B14F-4D97-AF65-F5344CB8AC3E}">
        <p14:creationId xmlns:p14="http://schemas.microsoft.com/office/powerpoint/2010/main" val="1504690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989</Words>
  <Application>Microsoft Office PowerPoint</Application>
  <PresentationFormat>Widescreen</PresentationFormat>
  <Paragraphs>87</Paragraphs>
  <Slides>23</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Spectral</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Volumetric Differencing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Dunbar</dc:creator>
  <cp:lastModifiedBy>Rob Dunbar</cp:lastModifiedBy>
  <cp:revision>25</cp:revision>
  <dcterms:created xsi:type="dcterms:W3CDTF">2022-02-18T01:15:54Z</dcterms:created>
  <dcterms:modified xsi:type="dcterms:W3CDTF">2022-03-15T19:24:30Z</dcterms:modified>
</cp:coreProperties>
</file>