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541" r:id="rId3"/>
    <p:sldId id="456" r:id="rId4"/>
    <p:sldId id="380" r:id="rId5"/>
    <p:sldId id="542" r:id="rId6"/>
    <p:sldId id="457" r:id="rId7"/>
    <p:sldId id="553" r:id="rId8"/>
    <p:sldId id="554" r:id="rId9"/>
    <p:sldId id="552" r:id="rId10"/>
    <p:sldId id="555" r:id="rId11"/>
    <p:sldId id="556" r:id="rId12"/>
    <p:sldId id="540" r:id="rId13"/>
    <p:sldId id="557" r:id="rId14"/>
    <p:sldId id="559" r:id="rId15"/>
    <p:sldId id="480" r:id="rId16"/>
    <p:sldId id="537" r:id="rId17"/>
    <p:sldId id="558" r:id="rId18"/>
    <p:sldId id="458" r:id="rId19"/>
    <p:sldId id="459" r:id="rId20"/>
    <p:sldId id="549" r:id="rId21"/>
    <p:sldId id="347" r:id="rId22"/>
    <p:sldId id="415" r:id="rId23"/>
    <p:sldId id="538" r:id="rId24"/>
    <p:sldId id="282" r:id="rId25"/>
    <p:sldId id="377" r:id="rId26"/>
    <p:sldId id="379" r:id="rId27"/>
    <p:sldId id="560" r:id="rId28"/>
    <p:sldId id="545" r:id="rId29"/>
    <p:sldId id="54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61" autoAdjust="0"/>
    <p:restoredTop sz="94660"/>
  </p:normalViewPr>
  <p:slideViewPr>
    <p:cSldViewPr snapToGrid="0">
      <p:cViewPr varScale="1">
        <p:scale>
          <a:sx n="153" d="100"/>
          <a:sy n="153" d="100"/>
        </p:scale>
        <p:origin x="92" y="2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D6913-0FC6-4B3A-9B91-0F28A06B167C}" type="datetimeFigureOut">
              <a:rPr lang="en-US" smtClean="0"/>
              <a:t>3/6/2022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4671AE-CC77-448D-9335-2FF97304E349}" type="slidenum">
              <a:rPr lang="en-US" smtClean="0"/>
              <a:t>‹#›</a:t>
            </a:fld>
            <a:endParaRPr lang="en-US"/>
          </a:p>
        </p:txBody>
      </p:sp>
    </p:spTree>
    <p:extLst>
      <p:ext uri="{BB962C8B-B14F-4D97-AF65-F5344CB8AC3E}">
        <p14:creationId xmlns:p14="http://schemas.microsoft.com/office/powerpoint/2010/main" val="424452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CE86D-AF9B-4F52-95F0-6364E1E7621B}" type="slidenum">
              <a:rPr lang="en-US" altLang="en-US" smtClean="0"/>
              <a:pPr/>
              <a:t>3</a:t>
            </a:fld>
            <a:endParaRPr lang="en-US" altLang="en-US"/>
          </a:p>
        </p:txBody>
      </p:sp>
    </p:spTree>
    <p:extLst>
      <p:ext uri="{BB962C8B-B14F-4D97-AF65-F5344CB8AC3E}">
        <p14:creationId xmlns:p14="http://schemas.microsoft.com/office/powerpoint/2010/main" val="208735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99BC-5717-4AE5-A9B9-9D6A379A5C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95013-2C0E-4D6C-B802-EB6244FE18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9654A-87A0-4D19-BE66-2F00EB86DAA4}"/>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5" name="Footer Placeholder 4">
            <a:extLst>
              <a:ext uri="{FF2B5EF4-FFF2-40B4-BE49-F238E27FC236}">
                <a16:creationId xmlns:a16="http://schemas.microsoft.com/office/drawing/2014/main" id="{8B492795-C7CE-4F2E-B17A-531C99F03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06779-3ECC-4AA6-80F5-C665B15EA427}"/>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87224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D959-3E15-4AC8-9494-BBF68086AB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9EF42-899E-4B08-A993-2FCDBB9D5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5396D-3EA2-4288-BEF0-D2F36992D52E}"/>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5" name="Footer Placeholder 4">
            <a:extLst>
              <a:ext uri="{FF2B5EF4-FFF2-40B4-BE49-F238E27FC236}">
                <a16:creationId xmlns:a16="http://schemas.microsoft.com/office/drawing/2014/main" id="{30388B1B-2ACE-425A-829D-799EB6159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1031A-D039-4807-A000-ABA6C4764D46}"/>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100817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190D9-6009-48B4-9306-513A88206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61077A-5703-4E8F-B857-63D5E449A1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0FD43-D3D4-4B2F-8666-01710AF98AF8}"/>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5" name="Footer Placeholder 4">
            <a:extLst>
              <a:ext uri="{FF2B5EF4-FFF2-40B4-BE49-F238E27FC236}">
                <a16:creationId xmlns:a16="http://schemas.microsoft.com/office/drawing/2014/main" id="{8A9AAEB6-601C-428A-A963-53B88B199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B4C39-4645-4FCD-9411-1C82C4073139}"/>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337954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6B71-27C2-4491-9848-A6F6015EF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9A307-E1A2-4D75-8E61-BC833BFE9A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96D26-F31D-447F-B1FA-523EF2A90EAD}"/>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5" name="Footer Placeholder 4">
            <a:extLst>
              <a:ext uri="{FF2B5EF4-FFF2-40B4-BE49-F238E27FC236}">
                <a16:creationId xmlns:a16="http://schemas.microsoft.com/office/drawing/2014/main" id="{1E80FA41-FF5C-421E-A6A7-F6A3B6775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60CFB-00F9-46F9-9597-B70C35536281}"/>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341089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E5F0-FCCB-4959-816F-30F402FBB8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882E91-5DB7-40D3-92FD-F81F1818A6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F99778-FEC9-4D12-AC71-B3655E6625F4}"/>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5" name="Footer Placeholder 4">
            <a:extLst>
              <a:ext uri="{FF2B5EF4-FFF2-40B4-BE49-F238E27FC236}">
                <a16:creationId xmlns:a16="http://schemas.microsoft.com/office/drawing/2014/main" id="{49B05E6B-16C9-4CC8-8AB3-AF5161280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55AA4-9E8C-4F8F-A7FC-EE0B6923DD68}"/>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53806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DF261-8CEC-47C2-9ACE-7F7FDD76EC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FB7F-1738-416E-99B7-6F38AF3B4B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E23051-AED2-4006-B339-ADBD8DC242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2D67A-36A5-443E-A12A-0AF42BB8211E}"/>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6" name="Footer Placeholder 5">
            <a:extLst>
              <a:ext uri="{FF2B5EF4-FFF2-40B4-BE49-F238E27FC236}">
                <a16:creationId xmlns:a16="http://schemas.microsoft.com/office/drawing/2014/main" id="{2DFA4549-B46F-4A2E-B4E4-63090FA2A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FCF4C-0125-4B83-8788-5636915B0324}"/>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133930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F5E5D-CF2E-439D-A7E7-81DDF40FF0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EB0A1A-7D4F-490C-B6BD-53F602C9D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7D02C0-F71E-431A-89BE-DB758130A7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32EE19-A4FF-4092-8887-9856921A61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9537BB-CFFB-4802-B5B4-5540C00BF8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5925CC-AAFC-4189-A3D4-ECE09792094E}"/>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8" name="Footer Placeholder 7">
            <a:extLst>
              <a:ext uri="{FF2B5EF4-FFF2-40B4-BE49-F238E27FC236}">
                <a16:creationId xmlns:a16="http://schemas.microsoft.com/office/drawing/2014/main" id="{BC15B379-D510-4A50-9FEF-C387B61E59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0BFCF0-3C18-476B-83C3-92006CE14488}"/>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31586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E0EC-4E98-442D-AC40-9B0F66F71C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F7D33F-79D2-4B4C-AFE3-21188BC49D9D}"/>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4" name="Footer Placeholder 3">
            <a:extLst>
              <a:ext uri="{FF2B5EF4-FFF2-40B4-BE49-F238E27FC236}">
                <a16:creationId xmlns:a16="http://schemas.microsoft.com/office/drawing/2014/main" id="{8CDF106D-E1B3-49FA-B1E3-5388FEB47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AB1E54-88C2-4048-A1F9-86B95EFA3901}"/>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05090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8474A-1ED5-430F-B9B4-BE41F872BD32}"/>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3" name="Footer Placeholder 2">
            <a:extLst>
              <a:ext uri="{FF2B5EF4-FFF2-40B4-BE49-F238E27FC236}">
                <a16:creationId xmlns:a16="http://schemas.microsoft.com/office/drawing/2014/main" id="{F722D4E2-E1FE-41AE-89ED-4B1F274890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21BD2-AF73-492A-A646-6342C359930D}"/>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1559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51FB-0672-4D4D-910D-8844E737D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43A8FD-8527-404C-8A33-79DF531B6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34DA1D-0B55-458E-B557-4CC214B79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D7EAB6-4BA8-41A0-8801-C85DF1E690DE}"/>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6" name="Footer Placeholder 5">
            <a:extLst>
              <a:ext uri="{FF2B5EF4-FFF2-40B4-BE49-F238E27FC236}">
                <a16:creationId xmlns:a16="http://schemas.microsoft.com/office/drawing/2014/main" id="{89552065-3C8D-4BBE-A8E9-034865F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24F85-089B-4A08-A7DB-0D0C7D7A7458}"/>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49717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247D-982E-4B58-8AC7-78DC297C5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9C9C11-0D8E-42EC-A51E-991F41836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B853C2-7733-40CE-BBCC-39BC77013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B71060-AD6D-4500-8B7C-9DDB9C89AFF2}"/>
              </a:ext>
            </a:extLst>
          </p:cNvPr>
          <p:cNvSpPr>
            <a:spLocks noGrp="1"/>
          </p:cNvSpPr>
          <p:nvPr>
            <p:ph type="dt" sz="half" idx="10"/>
          </p:nvPr>
        </p:nvSpPr>
        <p:spPr/>
        <p:txBody>
          <a:bodyPr/>
          <a:lstStyle/>
          <a:p>
            <a:fld id="{6BBAF9D0-4AF0-4626-BE40-3D650E1B2649}" type="datetimeFigureOut">
              <a:rPr lang="en-US" smtClean="0"/>
              <a:t>3/6/2022</a:t>
            </a:fld>
            <a:endParaRPr lang="en-US"/>
          </a:p>
        </p:txBody>
      </p:sp>
      <p:sp>
        <p:nvSpPr>
          <p:cNvPr id="6" name="Footer Placeholder 5">
            <a:extLst>
              <a:ext uri="{FF2B5EF4-FFF2-40B4-BE49-F238E27FC236}">
                <a16:creationId xmlns:a16="http://schemas.microsoft.com/office/drawing/2014/main" id="{1E7571A6-A39B-4CDE-A4DA-BC25D09F5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60F84-2F5D-4EFF-AC37-F2A5D2CD3277}"/>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91073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BE643C-0FD0-4D62-B02A-544524A58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B14E0-7636-4F4C-A808-D21F57A0D3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34B82-1D87-4813-A08A-C0301C878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AF9D0-4AF0-4626-BE40-3D650E1B2649}" type="datetimeFigureOut">
              <a:rPr lang="en-US" smtClean="0"/>
              <a:t>3/6/2022</a:t>
            </a:fld>
            <a:endParaRPr lang="en-US"/>
          </a:p>
        </p:txBody>
      </p:sp>
      <p:sp>
        <p:nvSpPr>
          <p:cNvPr id="5" name="Footer Placeholder 4">
            <a:extLst>
              <a:ext uri="{FF2B5EF4-FFF2-40B4-BE49-F238E27FC236}">
                <a16:creationId xmlns:a16="http://schemas.microsoft.com/office/drawing/2014/main" id="{5C46B62D-19CC-43FC-8DF2-F8B95E4E8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FFC58C-5133-4D5D-B15B-7DCBD57BD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6C271-59C6-47EC-BA52-2EB318FF0B15}" type="slidenum">
              <a:rPr lang="en-US" smtClean="0"/>
              <a:t>‹#›</a:t>
            </a:fld>
            <a:endParaRPr lang="en-US"/>
          </a:p>
        </p:txBody>
      </p:sp>
    </p:spTree>
    <p:extLst>
      <p:ext uri="{BB962C8B-B14F-4D97-AF65-F5344CB8AC3E}">
        <p14:creationId xmlns:p14="http://schemas.microsoft.com/office/powerpoint/2010/main" val="2448737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706B-9EBC-40EA-8524-309B621001B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9A9F54F-7D13-4757-AD7A-AA149B9C7D1A}"/>
              </a:ext>
            </a:extLst>
          </p:cNvPr>
          <p:cNvSpPr>
            <a:spLocks noGrp="1"/>
          </p:cNvSpPr>
          <p:nvPr>
            <p:ph type="subTitle" idx="1"/>
          </p:nvPr>
        </p:nvSpPr>
        <p:spPr/>
        <p:txBody>
          <a:bodyPr/>
          <a:lstStyle/>
          <a:p>
            <a:endParaRPr lang="en-US"/>
          </a:p>
        </p:txBody>
      </p:sp>
      <p:pic>
        <p:nvPicPr>
          <p:cNvPr id="6146" name="Picture 2" descr="7 cartoons about COP26 and the fight against climate change | The Week">
            <a:extLst>
              <a:ext uri="{FF2B5EF4-FFF2-40B4-BE49-F238E27FC236}">
                <a16:creationId xmlns:a16="http://schemas.microsoft.com/office/drawing/2014/main" id="{A61A7044-8EED-40AD-955B-6281363E5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21798" cy="51130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ave our beautiful coral reef - Kids Care About Climate Change 2021">
            <a:extLst>
              <a:ext uri="{FF2B5EF4-FFF2-40B4-BE49-F238E27FC236}">
                <a16:creationId xmlns:a16="http://schemas.microsoft.com/office/drawing/2014/main" id="{8CEB8D20-9A88-4F06-8E5A-656A54740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028" y="1830143"/>
            <a:ext cx="5354972" cy="50278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2D4C3A-E89A-4278-B387-5AEC8D751279}"/>
              </a:ext>
            </a:extLst>
          </p:cNvPr>
          <p:cNvSpPr txBox="1"/>
          <p:nvPr/>
        </p:nvSpPr>
        <p:spPr>
          <a:xfrm>
            <a:off x="6975835" y="466627"/>
            <a:ext cx="4270913" cy="369332"/>
          </a:xfrm>
          <a:prstGeom prst="rect">
            <a:avLst/>
          </a:prstGeom>
          <a:noFill/>
        </p:spPr>
        <p:txBody>
          <a:bodyPr wrap="none" rtlCol="0">
            <a:spAutoFit/>
          </a:bodyPr>
          <a:lstStyle/>
          <a:p>
            <a:r>
              <a:rPr lang="en-US" dirty="0">
                <a:solidFill>
                  <a:schemeClr val="bg1"/>
                </a:solidFill>
              </a:rPr>
              <a:t>PICRC Carbonate System Course – Session 4</a:t>
            </a:r>
          </a:p>
        </p:txBody>
      </p:sp>
    </p:spTree>
    <p:extLst>
      <p:ext uri="{BB962C8B-B14F-4D97-AF65-F5344CB8AC3E}">
        <p14:creationId xmlns:p14="http://schemas.microsoft.com/office/powerpoint/2010/main" val="249846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3A6A-C697-4364-85F4-3074159D4430}"/>
              </a:ext>
            </a:extLst>
          </p:cNvPr>
          <p:cNvSpPr>
            <a:spLocks noGrp="1"/>
          </p:cNvSpPr>
          <p:nvPr>
            <p:ph type="title"/>
          </p:nvPr>
        </p:nvSpPr>
        <p:spPr/>
        <p:txBody>
          <a:bodyPr/>
          <a:lstStyle/>
          <a:p>
            <a:endParaRPr lang="en-US"/>
          </a:p>
        </p:txBody>
      </p:sp>
      <p:pic>
        <p:nvPicPr>
          <p:cNvPr id="5" name="Content Placeholder 4" descr="A picture containing water, sky, outdoor&#10;&#10;Description automatically generated">
            <a:extLst>
              <a:ext uri="{FF2B5EF4-FFF2-40B4-BE49-F238E27FC236}">
                <a16:creationId xmlns:a16="http://schemas.microsoft.com/office/drawing/2014/main" id="{5D41560D-9AF4-4E32-A7E8-ED181495E9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
            <a:ext cx="10333325" cy="6888883"/>
          </a:xfrm>
        </p:spPr>
      </p:pic>
    </p:spTree>
    <p:extLst>
      <p:ext uri="{BB962C8B-B14F-4D97-AF65-F5344CB8AC3E}">
        <p14:creationId xmlns:p14="http://schemas.microsoft.com/office/powerpoint/2010/main" val="2881950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2701-F23B-4E41-8F0B-FF31F48FAA78}"/>
              </a:ext>
            </a:extLst>
          </p:cNvPr>
          <p:cNvSpPr>
            <a:spLocks noGrp="1"/>
          </p:cNvSpPr>
          <p:nvPr>
            <p:ph type="title"/>
          </p:nvPr>
        </p:nvSpPr>
        <p:spPr/>
        <p:txBody>
          <a:bodyPr/>
          <a:lstStyle/>
          <a:p>
            <a:endParaRPr lang="en-US"/>
          </a:p>
        </p:txBody>
      </p:sp>
      <p:pic>
        <p:nvPicPr>
          <p:cNvPr id="5" name="Content Placeholder 4" descr="A picture containing water, outdoor, watercraft, wave&#10;&#10;Description automatically generated">
            <a:extLst>
              <a:ext uri="{FF2B5EF4-FFF2-40B4-BE49-F238E27FC236}">
                <a16:creationId xmlns:a16="http://schemas.microsoft.com/office/drawing/2014/main" id="{DE23A981-E1A9-4352-9D84-7231955FBB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14" y="-1"/>
            <a:ext cx="10313053" cy="6875369"/>
          </a:xfrm>
        </p:spPr>
      </p:pic>
    </p:spTree>
    <p:extLst>
      <p:ext uri="{BB962C8B-B14F-4D97-AF65-F5344CB8AC3E}">
        <p14:creationId xmlns:p14="http://schemas.microsoft.com/office/powerpoint/2010/main" val="169757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D75C-9580-46F3-9DC5-882FF938E8F9}"/>
              </a:ext>
            </a:extLst>
          </p:cNvPr>
          <p:cNvSpPr>
            <a:spLocks noGrp="1"/>
          </p:cNvSpPr>
          <p:nvPr>
            <p:ph type="title"/>
          </p:nvPr>
        </p:nvSpPr>
        <p:spPr/>
        <p:txBody>
          <a:bodyPr/>
          <a:lstStyle/>
          <a:p>
            <a:endParaRPr lang="en-US"/>
          </a:p>
        </p:txBody>
      </p:sp>
      <p:pic>
        <p:nvPicPr>
          <p:cNvPr id="15362" name="Picture 2" descr="Configuration: pH, Alkalinity &amp;amp; Conductivity - Metrohm USA:  EnvironmentalMetrohm USA: Environmental">
            <a:extLst>
              <a:ext uri="{FF2B5EF4-FFF2-40B4-BE49-F238E27FC236}">
                <a16:creationId xmlns:a16="http://schemas.microsoft.com/office/drawing/2014/main" id="{03C68573-6E6B-4BA4-B866-094B2A86C4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28600"/>
            <a:ext cx="576072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Titrator image">
            <a:extLst>
              <a:ext uri="{FF2B5EF4-FFF2-40B4-BE49-F238E27FC236}">
                <a16:creationId xmlns:a16="http://schemas.microsoft.com/office/drawing/2014/main" id="{E73D6389-8507-40F9-AA93-6F7B0FAFD8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19999" y="1676401"/>
            <a:ext cx="392783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3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6608-F357-4850-ADC0-4E0D9123C4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6D9A1C-9978-4C94-A950-091ECA8DB5D2}"/>
              </a:ext>
            </a:extLst>
          </p:cNvPr>
          <p:cNvSpPr>
            <a:spLocks noGrp="1"/>
          </p:cNvSpPr>
          <p:nvPr>
            <p:ph idx="1"/>
          </p:nvPr>
        </p:nvSpPr>
        <p:spPr/>
        <p:txBody>
          <a:bodyPr/>
          <a:lstStyle/>
          <a:p>
            <a:endParaRPr lang="en-US"/>
          </a:p>
        </p:txBody>
      </p:sp>
      <p:pic>
        <p:nvPicPr>
          <p:cNvPr id="8194" name="Picture 2" descr="Declining growth rates of global coral reef e | EurekAlert!">
            <a:extLst>
              <a:ext uri="{FF2B5EF4-FFF2-40B4-BE49-F238E27FC236}">
                <a16:creationId xmlns:a16="http://schemas.microsoft.com/office/drawing/2014/main" id="{7D6F1949-5449-497C-8963-3ED1D936D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31535"/>
            <a:ext cx="12192000" cy="7789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84249F-16A4-4C64-9C8C-30304745A647}"/>
              </a:ext>
            </a:extLst>
          </p:cNvPr>
          <p:cNvSpPr txBox="1"/>
          <p:nvPr/>
        </p:nvSpPr>
        <p:spPr>
          <a:xfrm>
            <a:off x="461914" y="234901"/>
            <a:ext cx="11022376" cy="2123658"/>
          </a:xfrm>
          <a:prstGeom prst="rect">
            <a:avLst/>
          </a:prstGeom>
          <a:noFill/>
        </p:spPr>
        <p:txBody>
          <a:bodyPr wrap="none" rtlCol="0">
            <a:spAutoFit/>
          </a:bodyPr>
          <a:lstStyle/>
          <a:p>
            <a:r>
              <a:rPr lang="en-US" sz="2200" dirty="0"/>
              <a:t>Coral Reefs at the macro-scale are doing these two things:</a:t>
            </a:r>
          </a:p>
          <a:p>
            <a:endParaRPr lang="en-US" sz="2200" dirty="0"/>
          </a:p>
          <a:p>
            <a:pPr marL="457200" indent="-457200">
              <a:buAutoNum type="arabicParenR"/>
            </a:pPr>
            <a:r>
              <a:rPr lang="en-US" sz="2200" dirty="0"/>
              <a:t>Gaining or losing CaCO</a:t>
            </a:r>
            <a:r>
              <a:rPr lang="en-US" sz="2200" baseline="-25000" dirty="0"/>
              <a:t>3</a:t>
            </a:r>
            <a:r>
              <a:rPr lang="en-US" sz="2200" dirty="0"/>
              <a:t> – this is net ecosystem calcification/dissolution (NEC + or -)</a:t>
            </a:r>
          </a:p>
          <a:p>
            <a:pPr marL="457200" indent="-457200">
              <a:buAutoNum type="arabicParenR"/>
            </a:pPr>
            <a:r>
              <a:rPr lang="en-US" sz="2200" dirty="0"/>
              <a:t>Producing or metabolizing food – this is net ecosystem productivity/respiration (NEP + or -)</a:t>
            </a:r>
          </a:p>
          <a:p>
            <a:endParaRPr lang="en-US" sz="2200" dirty="0"/>
          </a:p>
          <a:p>
            <a:r>
              <a:rPr lang="en-US" sz="2200" dirty="0"/>
              <a:t>Healthy reefs do both!</a:t>
            </a:r>
          </a:p>
        </p:txBody>
      </p:sp>
    </p:spTree>
    <p:extLst>
      <p:ext uri="{BB962C8B-B14F-4D97-AF65-F5344CB8AC3E}">
        <p14:creationId xmlns:p14="http://schemas.microsoft.com/office/powerpoint/2010/main" val="316487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790"/>
            <a:ext cx="9301942" cy="690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21921" y="1185243"/>
            <a:ext cx="1796004" cy="830997"/>
          </a:xfrm>
          <a:prstGeom prst="rect">
            <a:avLst/>
          </a:prstGeom>
          <a:noFill/>
        </p:spPr>
        <p:txBody>
          <a:bodyPr wrap="none" rtlCol="0">
            <a:spAutoFit/>
          </a:bodyPr>
          <a:lstStyle/>
          <a:p>
            <a:r>
              <a:rPr lang="en-US" sz="2400" dirty="0"/>
              <a:t>Solid = day</a:t>
            </a:r>
          </a:p>
          <a:p>
            <a:r>
              <a:rPr lang="en-US" sz="2400" dirty="0"/>
              <a:t>Open = night</a:t>
            </a:r>
          </a:p>
        </p:txBody>
      </p:sp>
      <p:sp>
        <p:nvSpPr>
          <p:cNvPr id="6" name="TextBox 5"/>
          <p:cNvSpPr txBox="1"/>
          <p:nvPr/>
        </p:nvSpPr>
        <p:spPr>
          <a:xfrm rot="610425">
            <a:off x="3946583" y="916489"/>
            <a:ext cx="2065320" cy="461665"/>
          </a:xfrm>
          <a:prstGeom prst="rect">
            <a:avLst/>
          </a:prstGeom>
          <a:noFill/>
        </p:spPr>
        <p:txBody>
          <a:bodyPr wrap="square" rtlCol="0">
            <a:spAutoFit/>
          </a:bodyPr>
          <a:lstStyle/>
          <a:p>
            <a:r>
              <a:rPr lang="en-US" sz="2400" dirty="0"/>
              <a:t>Photosynthesis</a:t>
            </a:r>
          </a:p>
        </p:txBody>
      </p:sp>
      <p:cxnSp>
        <p:nvCxnSpPr>
          <p:cNvPr id="7" name="Straight Arrow Connector 6"/>
          <p:cNvCxnSpPr/>
          <p:nvPr/>
        </p:nvCxnSpPr>
        <p:spPr>
          <a:xfrm flipH="1" flipV="1">
            <a:off x="1983179" y="578353"/>
            <a:ext cx="1938869" cy="379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21922" y="2011682"/>
            <a:ext cx="2595775" cy="830997"/>
          </a:xfrm>
          <a:prstGeom prst="rect">
            <a:avLst/>
          </a:prstGeom>
          <a:noFill/>
        </p:spPr>
        <p:txBody>
          <a:bodyPr wrap="none" rtlCol="0">
            <a:spAutoFit/>
          </a:bodyPr>
          <a:lstStyle/>
          <a:p>
            <a:r>
              <a:rPr lang="en-US" sz="2400" dirty="0"/>
              <a:t>Blue = Penguin Spit</a:t>
            </a:r>
          </a:p>
          <a:p>
            <a:r>
              <a:rPr lang="en-US" sz="2400" dirty="0"/>
              <a:t>Red = North Barren</a:t>
            </a:r>
          </a:p>
        </p:txBody>
      </p:sp>
      <p:sp>
        <p:nvSpPr>
          <p:cNvPr id="12" name="TextBox 11"/>
          <p:cNvSpPr txBox="1"/>
          <p:nvPr/>
        </p:nvSpPr>
        <p:spPr>
          <a:xfrm rot="18245710">
            <a:off x="5406878" y="4626035"/>
            <a:ext cx="2065320" cy="461665"/>
          </a:xfrm>
          <a:prstGeom prst="rect">
            <a:avLst/>
          </a:prstGeom>
          <a:noFill/>
        </p:spPr>
        <p:txBody>
          <a:bodyPr wrap="square" rtlCol="0">
            <a:spAutoFit/>
          </a:bodyPr>
          <a:lstStyle/>
          <a:p>
            <a:r>
              <a:rPr lang="en-US" sz="2400" dirty="0"/>
              <a:t>Calcification</a:t>
            </a:r>
          </a:p>
        </p:txBody>
      </p:sp>
      <p:cxnSp>
        <p:nvCxnSpPr>
          <p:cNvPr id="13" name="Straight Arrow Connector 12"/>
          <p:cNvCxnSpPr/>
          <p:nvPr/>
        </p:nvCxnSpPr>
        <p:spPr>
          <a:xfrm flipH="1">
            <a:off x="5312688" y="5020972"/>
            <a:ext cx="494344" cy="6672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6279291"/>
            <a:ext cx="3353931" cy="584775"/>
          </a:xfrm>
          <a:prstGeom prst="rect">
            <a:avLst/>
          </a:prstGeom>
          <a:noFill/>
        </p:spPr>
        <p:txBody>
          <a:bodyPr wrap="none" rtlCol="0">
            <a:spAutoFit/>
          </a:bodyPr>
          <a:lstStyle/>
          <a:p>
            <a:r>
              <a:rPr lang="en-US" sz="1600" dirty="0"/>
              <a:t>Teneva, Koweek, Mucciarone, Dunbar,</a:t>
            </a:r>
          </a:p>
          <a:p>
            <a:r>
              <a:rPr lang="en-US" sz="1600" dirty="0"/>
              <a:t>2014, 2015, 2016</a:t>
            </a:r>
          </a:p>
        </p:txBody>
      </p:sp>
      <p:sp>
        <p:nvSpPr>
          <p:cNvPr id="5" name="TextBox 4"/>
          <p:cNvSpPr txBox="1"/>
          <p:nvPr/>
        </p:nvSpPr>
        <p:spPr>
          <a:xfrm>
            <a:off x="9301944" y="72690"/>
            <a:ext cx="2809700" cy="5262979"/>
          </a:xfrm>
          <a:prstGeom prst="rect">
            <a:avLst/>
          </a:prstGeom>
          <a:noFill/>
        </p:spPr>
        <p:txBody>
          <a:bodyPr wrap="square" rtlCol="0">
            <a:spAutoFit/>
          </a:bodyPr>
          <a:lstStyle/>
          <a:p>
            <a:r>
              <a:rPr lang="en-US" sz="2800" dirty="0">
                <a:solidFill>
                  <a:schemeClr val="bg1"/>
                </a:solidFill>
              </a:rPr>
              <a:t>Some species are more resilient to ocean acidification than others.</a:t>
            </a:r>
          </a:p>
          <a:p>
            <a:endParaRPr lang="en-US" sz="2800" dirty="0">
              <a:solidFill>
                <a:schemeClr val="bg1"/>
              </a:solidFill>
            </a:endParaRPr>
          </a:p>
          <a:p>
            <a:r>
              <a:rPr lang="en-US" sz="2800" dirty="0">
                <a:solidFill>
                  <a:schemeClr val="bg1"/>
                </a:solidFill>
              </a:rPr>
              <a:t>Mixed lifestyle communities, like seagrasses and algae living with corals may be more resilient.</a:t>
            </a:r>
          </a:p>
        </p:txBody>
      </p:sp>
    </p:spTree>
    <p:extLst>
      <p:ext uri="{BB962C8B-B14F-4D97-AF65-F5344CB8AC3E}">
        <p14:creationId xmlns:p14="http://schemas.microsoft.com/office/powerpoint/2010/main" val="785903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30BC-4AC3-4001-A868-479832FA1A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FE0F74-3ED9-4D70-A8CB-AECF34390C6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8C5F082-D376-4453-9426-42129899B8D3}"/>
              </a:ext>
            </a:extLst>
          </p:cNvPr>
          <p:cNvPicPr>
            <a:picLocks noChangeAspect="1"/>
          </p:cNvPicPr>
          <p:nvPr/>
        </p:nvPicPr>
        <p:blipFill>
          <a:blip r:embed="rId2"/>
          <a:stretch>
            <a:fillRect/>
          </a:stretch>
        </p:blipFill>
        <p:spPr>
          <a:xfrm>
            <a:off x="-150779" y="-1607"/>
            <a:ext cx="7802997" cy="6859607"/>
          </a:xfrm>
          <a:prstGeom prst="rect">
            <a:avLst/>
          </a:prstGeom>
        </p:spPr>
      </p:pic>
      <p:sp>
        <p:nvSpPr>
          <p:cNvPr id="5" name="Rectangle 4">
            <a:extLst>
              <a:ext uri="{FF2B5EF4-FFF2-40B4-BE49-F238E27FC236}">
                <a16:creationId xmlns:a16="http://schemas.microsoft.com/office/drawing/2014/main" id="{D1F6231A-B6BD-4ECF-A9A9-696C97253A1D}"/>
              </a:ext>
            </a:extLst>
          </p:cNvPr>
          <p:cNvSpPr/>
          <p:nvPr/>
        </p:nvSpPr>
        <p:spPr>
          <a:xfrm>
            <a:off x="7358974" y="73117"/>
            <a:ext cx="5172682" cy="4493538"/>
          </a:xfrm>
          <a:prstGeom prst="rect">
            <a:avLst/>
          </a:prstGeom>
        </p:spPr>
        <p:txBody>
          <a:bodyPr wrap="square">
            <a:spAutoFit/>
          </a:bodyPr>
          <a:lstStyle/>
          <a:p>
            <a:r>
              <a:rPr lang="en-US" sz="2200" dirty="0"/>
              <a:t>Blue = RT4 (healthy reef)</a:t>
            </a:r>
          </a:p>
          <a:p>
            <a:r>
              <a:rPr lang="en-US" sz="2200" dirty="0"/>
              <a:t>Red = LL (degraded reef)</a:t>
            </a:r>
          </a:p>
          <a:p>
            <a:endParaRPr lang="en-US" sz="2200" dirty="0"/>
          </a:p>
          <a:p>
            <a:r>
              <a:rPr lang="en-US" sz="2200" dirty="0"/>
              <a:t>“The large differences in the ratio of</a:t>
            </a:r>
          </a:p>
          <a:p>
            <a:r>
              <a:rPr lang="en-US" sz="2200" dirty="0"/>
              <a:t>NCC to NCP observed across the two</a:t>
            </a:r>
          </a:p>
          <a:p>
            <a:r>
              <a:rPr lang="en-US" sz="2200" dirty="0"/>
              <a:t>sites indicate that monitoring this ratio</a:t>
            </a:r>
          </a:p>
          <a:p>
            <a:r>
              <a:rPr lang="en-US" sz="2200" dirty="0"/>
              <a:t>could be a powerful tool for monitoring</a:t>
            </a:r>
          </a:p>
          <a:p>
            <a:r>
              <a:rPr lang="en-US" sz="2200" dirty="0"/>
              <a:t>reef health, as has been previously</a:t>
            </a:r>
          </a:p>
          <a:p>
            <a:r>
              <a:rPr lang="en-US" sz="2200" dirty="0"/>
              <a:t>suggested [Albright et al., 2013;</a:t>
            </a:r>
          </a:p>
          <a:p>
            <a:r>
              <a:rPr lang="en-US" sz="2200" dirty="0"/>
              <a:t>Andersson and Gledhill, 2013].”</a:t>
            </a:r>
          </a:p>
          <a:p>
            <a:endParaRPr lang="en-US" sz="2200" dirty="0"/>
          </a:p>
          <a:p>
            <a:r>
              <a:rPr lang="en-US" sz="2200" dirty="0"/>
              <a:t>(Takeshita et al., 2016)</a:t>
            </a:r>
          </a:p>
          <a:p>
            <a:endParaRPr lang="en-US" sz="2200" dirty="0"/>
          </a:p>
        </p:txBody>
      </p:sp>
    </p:spTree>
    <p:extLst>
      <p:ext uri="{BB962C8B-B14F-4D97-AF65-F5344CB8AC3E}">
        <p14:creationId xmlns:p14="http://schemas.microsoft.com/office/powerpoint/2010/main" val="1398918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03CDB0-453C-43FA-8249-19F728956868}"/>
              </a:ext>
            </a:extLst>
          </p:cNvPr>
          <p:cNvPicPr>
            <a:picLocks noChangeAspect="1"/>
          </p:cNvPicPr>
          <p:nvPr/>
        </p:nvPicPr>
        <p:blipFill>
          <a:blip r:embed="rId2"/>
          <a:stretch>
            <a:fillRect/>
          </a:stretch>
        </p:blipFill>
        <p:spPr>
          <a:xfrm>
            <a:off x="1520505" y="0"/>
            <a:ext cx="9147495" cy="6858000"/>
          </a:xfrm>
          <a:prstGeom prst="rect">
            <a:avLst/>
          </a:prstGeom>
        </p:spPr>
      </p:pic>
      <p:sp>
        <p:nvSpPr>
          <p:cNvPr id="6" name="TextBox 5">
            <a:extLst>
              <a:ext uri="{FF2B5EF4-FFF2-40B4-BE49-F238E27FC236}">
                <a16:creationId xmlns:a16="http://schemas.microsoft.com/office/drawing/2014/main" id="{D1F21412-C4AA-474A-9831-420081882CC4}"/>
              </a:ext>
            </a:extLst>
          </p:cNvPr>
          <p:cNvSpPr txBox="1"/>
          <p:nvPr/>
        </p:nvSpPr>
        <p:spPr>
          <a:xfrm>
            <a:off x="7467600" y="6307415"/>
            <a:ext cx="2028504" cy="369332"/>
          </a:xfrm>
          <a:prstGeom prst="rect">
            <a:avLst/>
          </a:prstGeom>
          <a:noFill/>
        </p:spPr>
        <p:txBody>
          <a:bodyPr wrap="none" rtlCol="0">
            <a:spAutoFit/>
          </a:bodyPr>
          <a:lstStyle/>
          <a:p>
            <a:r>
              <a:rPr lang="en-US" dirty="0"/>
              <a:t>DeCarlo et al., 2017</a:t>
            </a:r>
          </a:p>
        </p:txBody>
      </p:sp>
    </p:spTree>
    <p:extLst>
      <p:ext uri="{BB962C8B-B14F-4D97-AF65-F5344CB8AC3E}">
        <p14:creationId xmlns:p14="http://schemas.microsoft.com/office/powerpoint/2010/main" val="281606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812925" y="2687638"/>
            <a:ext cx="85248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4) Titration Alkalinity</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TA = [HCO</a:t>
            </a:r>
            <a:r>
              <a:rPr lang="en-US" altLang="en-US" sz="1800" baseline="-25000" dirty="0">
                <a:solidFill>
                  <a:schemeClr val="bg1"/>
                </a:solidFill>
              </a:rPr>
              <a:t>3</a:t>
            </a:r>
            <a:r>
              <a:rPr lang="en-US" altLang="en-US" sz="1800" dirty="0">
                <a:solidFill>
                  <a:schemeClr val="bg1"/>
                </a:solidFill>
              </a:rPr>
              <a:t>] + 2[CO</a:t>
            </a:r>
            <a:r>
              <a:rPr lang="en-US" altLang="en-US" sz="1800" baseline="-25000" dirty="0">
                <a:solidFill>
                  <a:schemeClr val="bg1"/>
                </a:solidFill>
              </a:rPr>
              <a:t>3</a:t>
            </a:r>
            <a:r>
              <a:rPr lang="en-US" altLang="en-US" sz="1800" dirty="0">
                <a:solidFill>
                  <a:schemeClr val="bg1"/>
                </a:solidFill>
              </a:rPr>
              <a:t>] + [B(OH)</a:t>
            </a:r>
            <a:r>
              <a:rPr lang="en-US" altLang="en-US" sz="1800" baseline="-25000" dirty="0">
                <a:solidFill>
                  <a:schemeClr val="bg1"/>
                </a:solidFill>
              </a:rPr>
              <a:t>4</a:t>
            </a:r>
            <a:r>
              <a:rPr lang="en-US" altLang="en-US" sz="1800" dirty="0">
                <a:solidFill>
                  <a:schemeClr val="bg1"/>
                </a:solidFill>
              </a:rPr>
              <a:t>] + [OH] + [HPO</a:t>
            </a:r>
            <a:r>
              <a:rPr lang="en-US" altLang="en-US" sz="1800" baseline="-25000" dirty="0">
                <a:solidFill>
                  <a:schemeClr val="bg1"/>
                </a:solidFill>
              </a:rPr>
              <a:t>4</a:t>
            </a:r>
            <a:r>
              <a:rPr lang="en-US" altLang="en-US" sz="1800" dirty="0">
                <a:solidFill>
                  <a:schemeClr val="bg1"/>
                </a:solidFill>
              </a:rPr>
              <a:t>] + 2[PO</a:t>
            </a:r>
            <a:r>
              <a:rPr lang="en-US" altLang="en-US" sz="1800" baseline="-25000" dirty="0">
                <a:solidFill>
                  <a:schemeClr val="bg1"/>
                </a:solidFill>
              </a:rPr>
              <a:t>4</a:t>
            </a:r>
            <a:r>
              <a:rPr lang="en-US" altLang="en-US" sz="1800" dirty="0">
                <a:solidFill>
                  <a:schemeClr val="bg1"/>
                </a:solidFill>
              </a:rPr>
              <a:t>] + [</a:t>
            </a:r>
            <a:r>
              <a:rPr lang="en-US" altLang="en-US" sz="1800" dirty="0" err="1">
                <a:solidFill>
                  <a:schemeClr val="bg1"/>
                </a:solidFill>
              </a:rPr>
              <a:t>SiO</a:t>
            </a:r>
            <a:r>
              <a:rPr lang="en-US" altLang="en-US" sz="1800" dirty="0">
                <a:solidFill>
                  <a:schemeClr val="bg1"/>
                </a:solidFill>
              </a:rPr>
              <a:t>(OH)</a:t>
            </a:r>
            <a:r>
              <a:rPr lang="en-US" altLang="en-US" sz="1800" baseline="-25000" dirty="0">
                <a:solidFill>
                  <a:schemeClr val="bg1"/>
                </a:solidFill>
              </a:rPr>
              <a:t>3</a:t>
            </a:r>
            <a:r>
              <a:rPr lang="en-US" altLang="en-US" sz="1800" dirty="0">
                <a:solidFill>
                  <a:schemeClr val="bg1"/>
                </a:solidFill>
              </a:rPr>
              <a:t>] + [HS]</a:t>
            </a:r>
            <a:br>
              <a:rPr lang="en-US" altLang="en-US" sz="1800" dirty="0">
                <a:solidFill>
                  <a:schemeClr val="bg1"/>
                </a:solidFill>
              </a:rPr>
            </a:br>
            <a:r>
              <a:rPr lang="en-US" altLang="en-US" sz="1800" dirty="0">
                <a:solidFill>
                  <a:schemeClr val="bg1"/>
                </a:solidFill>
              </a:rPr>
              <a:t>              + 2[S] + [NH</a:t>
            </a:r>
            <a:r>
              <a:rPr lang="en-US" altLang="en-US" sz="1800" baseline="-25000" dirty="0">
                <a:solidFill>
                  <a:schemeClr val="bg1"/>
                </a:solidFill>
              </a:rPr>
              <a:t>3</a:t>
            </a:r>
            <a:r>
              <a:rPr lang="en-US" altLang="en-US" sz="1800" dirty="0">
                <a:solidFill>
                  <a:schemeClr val="bg1"/>
                </a:solidFill>
              </a:rPr>
              <a:t>] - [H] - [HSO</a:t>
            </a:r>
            <a:r>
              <a:rPr lang="en-US" altLang="en-US" sz="1800" baseline="-25000" dirty="0">
                <a:solidFill>
                  <a:schemeClr val="bg1"/>
                </a:solidFill>
              </a:rPr>
              <a:t>4</a:t>
            </a:r>
            <a:r>
              <a:rPr lang="en-US" altLang="en-US" sz="1800" dirty="0">
                <a:solidFill>
                  <a:schemeClr val="bg1"/>
                </a:solidFill>
              </a:rPr>
              <a:t>] - [HF] - [H</a:t>
            </a:r>
            <a:r>
              <a:rPr lang="en-US" altLang="en-US" sz="1800" baseline="-25000" dirty="0">
                <a:solidFill>
                  <a:schemeClr val="bg1"/>
                </a:solidFill>
              </a:rPr>
              <a:t>3</a:t>
            </a:r>
            <a:r>
              <a:rPr lang="en-US" altLang="en-US" sz="1800" dirty="0">
                <a:solidFill>
                  <a:schemeClr val="bg1"/>
                </a:solidFill>
              </a:rPr>
              <a:t>PO</a:t>
            </a:r>
            <a:r>
              <a:rPr lang="en-US" altLang="en-US" sz="1800" baseline="-25000" dirty="0">
                <a:solidFill>
                  <a:schemeClr val="bg1"/>
                </a:solidFill>
              </a:rPr>
              <a:t>4</a:t>
            </a:r>
            <a:r>
              <a:rPr lang="en-US" altLang="en-US" sz="1800" dirty="0">
                <a:solidFill>
                  <a:schemeClr val="bg1"/>
                </a:solidFill>
              </a:rPr>
              <a:t>]</a:t>
            </a:r>
          </a:p>
        </p:txBody>
      </p:sp>
      <p:sp>
        <p:nvSpPr>
          <p:cNvPr id="44035" name="Text Box 3"/>
          <p:cNvSpPr txBox="1">
            <a:spLocks noChangeArrowheads="1"/>
          </p:cNvSpPr>
          <p:nvPr/>
        </p:nvSpPr>
        <p:spPr bwMode="auto">
          <a:xfrm>
            <a:off x="1676400" y="155575"/>
            <a:ext cx="611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solidFill>
                  <a:schemeClr val="bg1"/>
                </a:solidFill>
              </a:rPr>
              <a:t>C system parameters that can be measured</a:t>
            </a:r>
          </a:p>
        </p:txBody>
      </p:sp>
      <p:sp>
        <p:nvSpPr>
          <p:cNvPr id="44036" name="Text Box 4"/>
          <p:cNvSpPr txBox="1">
            <a:spLocks noChangeArrowheads="1"/>
          </p:cNvSpPr>
          <p:nvPr/>
        </p:nvSpPr>
        <p:spPr bwMode="auto">
          <a:xfrm>
            <a:off x="1812925" y="719932"/>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1) pH</a:t>
            </a:r>
          </a:p>
        </p:txBody>
      </p:sp>
      <p:sp>
        <p:nvSpPr>
          <p:cNvPr id="44037" name="Text Box 5"/>
          <p:cNvSpPr txBox="1">
            <a:spLocks noChangeArrowheads="1"/>
          </p:cNvSpPr>
          <p:nvPr/>
        </p:nvSpPr>
        <p:spPr bwMode="auto">
          <a:xfrm>
            <a:off x="1812925" y="1192213"/>
            <a:ext cx="48942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2) Total CO</a:t>
            </a:r>
            <a:r>
              <a:rPr lang="en-US" altLang="en-US" sz="1800" baseline="-25000" dirty="0">
                <a:solidFill>
                  <a:schemeClr val="bg1"/>
                </a:solidFill>
              </a:rPr>
              <a:t>2</a:t>
            </a:r>
            <a:r>
              <a:rPr lang="en-US" altLang="en-US" sz="1800" dirty="0">
                <a:solidFill>
                  <a:schemeClr val="bg1"/>
                </a:solidFill>
              </a:rPr>
              <a:t> (TDIC)</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latin typeface="Symbol" panose="05050102010706020507" pitchFamily="18" charset="2"/>
              </a:rPr>
              <a:t>     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[CO</a:t>
            </a:r>
            <a:r>
              <a:rPr lang="en-US" altLang="en-US" sz="1800" baseline="-25000" dirty="0">
                <a:solidFill>
                  <a:schemeClr val="bg1"/>
                </a:solidFill>
              </a:rPr>
              <a:t>2</a:t>
            </a:r>
            <a:r>
              <a:rPr lang="en-US" altLang="en-US" sz="1800" dirty="0">
                <a:solidFill>
                  <a:schemeClr val="bg1"/>
                </a:solidFill>
              </a:rPr>
              <a:t>aq] + [H</a:t>
            </a:r>
            <a:r>
              <a:rPr lang="en-US" altLang="en-US" sz="1800" baseline="-25000" dirty="0">
                <a:solidFill>
                  <a:schemeClr val="bg1"/>
                </a:solidFill>
              </a:rPr>
              <a:t>2</a:t>
            </a:r>
            <a:r>
              <a:rPr lang="en-US" altLang="en-US" sz="1800" dirty="0">
                <a:solidFill>
                  <a:schemeClr val="bg1"/>
                </a:solidFill>
              </a:rPr>
              <a:t>CO</a:t>
            </a:r>
            <a:r>
              <a:rPr lang="en-US" altLang="en-US" sz="1800" baseline="-25000" dirty="0">
                <a:solidFill>
                  <a:schemeClr val="bg1"/>
                </a:solidFill>
              </a:rPr>
              <a:t>3</a:t>
            </a:r>
            <a:r>
              <a:rPr lang="en-US" altLang="en-US" sz="1800" dirty="0">
                <a:solidFill>
                  <a:schemeClr val="bg1"/>
                </a:solidFill>
              </a:rPr>
              <a:t>] + [HCO</a:t>
            </a:r>
            <a:r>
              <a:rPr lang="en-US" altLang="en-US" sz="1800" baseline="-25000" dirty="0">
                <a:solidFill>
                  <a:schemeClr val="bg1"/>
                </a:solidFill>
              </a:rPr>
              <a:t>3</a:t>
            </a:r>
            <a:r>
              <a:rPr lang="en-US" altLang="en-US" sz="1800" dirty="0">
                <a:solidFill>
                  <a:schemeClr val="bg1"/>
                </a:solidFill>
              </a:rPr>
              <a:t>] + [CO</a:t>
            </a:r>
            <a:r>
              <a:rPr lang="en-US" altLang="en-US" sz="1800" baseline="-25000" dirty="0">
                <a:solidFill>
                  <a:schemeClr val="bg1"/>
                </a:solidFill>
              </a:rPr>
              <a:t>3</a:t>
            </a:r>
            <a:r>
              <a:rPr lang="en-US" altLang="en-US" sz="1800" dirty="0">
                <a:solidFill>
                  <a:schemeClr val="bg1"/>
                </a:solidFill>
              </a:rPr>
              <a:t>]</a:t>
            </a:r>
          </a:p>
        </p:txBody>
      </p:sp>
      <p:sp>
        <p:nvSpPr>
          <p:cNvPr id="44038" name="Text Box 6"/>
          <p:cNvSpPr txBox="1">
            <a:spLocks noChangeArrowheads="1"/>
          </p:cNvSpPr>
          <p:nvPr/>
        </p:nvSpPr>
        <p:spPr bwMode="auto">
          <a:xfrm>
            <a:off x="1812925" y="2162286"/>
            <a:ext cx="1017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3) pCO</a:t>
            </a:r>
            <a:r>
              <a:rPr lang="en-US" altLang="en-US" sz="1800" baseline="-25000" dirty="0">
                <a:solidFill>
                  <a:schemeClr val="bg1"/>
                </a:solidFill>
              </a:rPr>
              <a:t>2</a:t>
            </a:r>
          </a:p>
          <a:p>
            <a:pPr eaLnBrk="1" hangingPunct="1">
              <a:spcBef>
                <a:spcPct val="0"/>
              </a:spcBef>
              <a:buFontTx/>
              <a:buNone/>
            </a:pPr>
            <a:endParaRPr lang="en-US" altLang="en-US" sz="1800" dirty="0">
              <a:solidFill>
                <a:schemeClr val="bg1"/>
              </a:solidFill>
            </a:endParaRPr>
          </a:p>
        </p:txBody>
      </p:sp>
      <p:sp>
        <p:nvSpPr>
          <p:cNvPr id="44039" name="Text Box 7"/>
          <p:cNvSpPr txBox="1">
            <a:spLocks noChangeArrowheads="1"/>
          </p:cNvSpPr>
          <p:nvPr/>
        </p:nvSpPr>
        <p:spPr bwMode="auto">
          <a:xfrm>
            <a:off x="780913" y="3966328"/>
            <a:ext cx="1050824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There are relationships between these parameters based on equilibria. Any two values can </a:t>
            </a:r>
            <a:r>
              <a:rPr lang="en-US" altLang="en-US" sz="1800" u="sng" dirty="0">
                <a:solidFill>
                  <a:schemeClr val="bg1"/>
                </a:solidFill>
              </a:rPr>
              <a:t>determine</a:t>
            </a:r>
            <a:r>
              <a:rPr lang="en-US" altLang="en-US" sz="1800" dirty="0">
                <a:solidFill>
                  <a:schemeClr val="bg1"/>
                </a:solidFill>
              </a:rPr>
              <a:t> the system. 3 or 4 overdetermine it – and you can calculate new equilibrium constants.</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Primary Production &amp; Respiration change </a:t>
            </a:r>
            <a:r>
              <a:rPr lang="en-US" altLang="en-US" sz="1800" dirty="0">
                <a:solidFill>
                  <a:schemeClr val="bg1"/>
                </a:solidFill>
                <a:latin typeface="Symbol" panose="05050102010706020507" pitchFamily="18" charset="2"/>
              </a:rPr>
              <a:t>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but not TA.</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CO</a:t>
            </a:r>
            <a:r>
              <a:rPr lang="en-US" altLang="en-US" sz="1800" baseline="-25000" dirty="0">
                <a:solidFill>
                  <a:schemeClr val="bg1"/>
                </a:solidFill>
              </a:rPr>
              <a:t>2</a:t>
            </a:r>
            <a:r>
              <a:rPr lang="en-US" altLang="en-US" sz="1800" dirty="0">
                <a:solidFill>
                  <a:schemeClr val="bg1"/>
                </a:solidFill>
              </a:rPr>
              <a:t>(</a:t>
            </a:r>
            <a:r>
              <a:rPr lang="en-US" altLang="en-US" sz="1800" dirty="0" err="1">
                <a:solidFill>
                  <a:schemeClr val="bg1"/>
                </a:solidFill>
              </a:rPr>
              <a:t>aq</a:t>
            </a:r>
            <a:r>
              <a:rPr lang="en-US" altLang="en-US" sz="1800" dirty="0">
                <a:solidFill>
                  <a:schemeClr val="bg1"/>
                </a:solidFill>
              </a:rPr>
              <a:t>) + H</a:t>
            </a:r>
            <a:r>
              <a:rPr lang="en-US" altLang="en-US" sz="1800" baseline="-25000" dirty="0">
                <a:solidFill>
                  <a:schemeClr val="bg1"/>
                </a:solidFill>
              </a:rPr>
              <a:t>2</a:t>
            </a:r>
            <a:r>
              <a:rPr lang="en-US" altLang="en-US" sz="1800" dirty="0">
                <a:solidFill>
                  <a:schemeClr val="bg1"/>
                </a:solidFill>
              </a:rPr>
              <a:t>O + CO</a:t>
            </a:r>
            <a:r>
              <a:rPr lang="en-US" altLang="en-US" sz="1800" baseline="-25000" dirty="0">
                <a:solidFill>
                  <a:schemeClr val="bg1"/>
                </a:solidFill>
              </a:rPr>
              <a:t>3</a:t>
            </a:r>
            <a:r>
              <a:rPr lang="en-US" altLang="en-US" sz="1800" baseline="30000" dirty="0">
                <a:solidFill>
                  <a:schemeClr val="bg1"/>
                </a:solidFill>
              </a:rPr>
              <a:t>=</a:t>
            </a:r>
            <a:r>
              <a:rPr lang="en-US" altLang="en-US" sz="1800" dirty="0">
                <a:solidFill>
                  <a:schemeClr val="bg1"/>
                </a:solidFill>
              </a:rPr>
              <a:t> &lt;=&gt; 2HCO</a:t>
            </a:r>
            <a:r>
              <a:rPr lang="en-US" altLang="en-US" sz="1800" baseline="-25000" dirty="0">
                <a:solidFill>
                  <a:schemeClr val="bg1"/>
                </a:solidFill>
              </a:rPr>
              <a:t>3</a:t>
            </a:r>
            <a:r>
              <a:rPr lang="en-US" altLang="en-US" sz="2000" baseline="30000" dirty="0">
                <a:solidFill>
                  <a:schemeClr val="bg1"/>
                </a:solidFill>
              </a:rPr>
              <a:t>- </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Carbonate Precipitation &amp; Dissolution change </a:t>
            </a:r>
            <a:r>
              <a:rPr lang="en-US" altLang="en-US" sz="1800" dirty="0">
                <a:solidFill>
                  <a:schemeClr val="bg1"/>
                </a:solidFill>
                <a:latin typeface="Symbol" panose="05050102010706020507" pitchFamily="18" charset="2"/>
              </a:rPr>
              <a:t>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a:t>
            </a:r>
            <a:r>
              <a:rPr lang="en-US" altLang="en-US" sz="1800" u="sng" dirty="0">
                <a:solidFill>
                  <a:schemeClr val="bg1"/>
                </a:solidFill>
              </a:rPr>
              <a:t>and</a:t>
            </a:r>
            <a:r>
              <a:rPr lang="en-US" altLang="en-US" sz="1800" dirty="0">
                <a:solidFill>
                  <a:schemeClr val="bg1"/>
                </a:solidFill>
              </a:rPr>
              <a:t> TA.</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Ca</a:t>
            </a:r>
            <a:r>
              <a:rPr lang="en-US" altLang="en-US" sz="1800" baseline="30000" dirty="0">
                <a:solidFill>
                  <a:schemeClr val="bg1"/>
                </a:solidFill>
              </a:rPr>
              <a:t>++ </a:t>
            </a:r>
            <a:r>
              <a:rPr lang="en-US" altLang="en-US" sz="1800" dirty="0">
                <a:solidFill>
                  <a:schemeClr val="bg1"/>
                </a:solidFill>
              </a:rPr>
              <a:t>+ CO</a:t>
            </a:r>
            <a:r>
              <a:rPr lang="en-US" altLang="en-US" sz="1800" baseline="-25000" dirty="0">
                <a:solidFill>
                  <a:schemeClr val="bg1"/>
                </a:solidFill>
              </a:rPr>
              <a:t>3</a:t>
            </a:r>
            <a:r>
              <a:rPr lang="en-US" altLang="en-US" sz="1800" baseline="30000" dirty="0">
                <a:solidFill>
                  <a:schemeClr val="bg1"/>
                </a:solidFill>
              </a:rPr>
              <a:t>=</a:t>
            </a:r>
            <a:r>
              <a:rPr lang="en-US" altLang="en-US" sz="1800" dirty="0">
                <a:solidFill>
                  <a:schemeClr val="bg1"/>
                </a:solidFill>
              </a:rPr>
              <a:t> &lt;=&gt; CaCO</a:t>
            </a:r>
            <a:r>
              <a:rPr lang="en-US" altLang="en-US" sz="1800" baseline="-25000" dirty="0">
                <a:solidFill>
                  <a:schemeClr val="bg1"/>
                </a:solidFill>
              </a:rPr>
              <a:t>3</a:t>
            </a:r>
            <a:endParaRPr lang="en-US" altLang="en-US" sz="1800" dirty="0">
              <a:solidFill>
                <a:schemeClr val="bg1"/>
              </a:solidFill>
            </a:endParaRPr>
          </a:p>
        </p:txBody>
      </p:sp>
    </p:spTree>
    <p:extLst>
      <p:ext uri="{BB962C8B-B14F-4D97-AF65-F5344CB8AC3E}">
        <p14:creationId xmlns:p14="http://schemas.microsoft.com/office/powerpoint/2010/main" val="149303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83E24-0933-4886-AE15-9E9C4BDC6BA0}"/>
              </a:ext>
            </a:extLst>
          </p:cNvPr>
          <p:cNvPicPr>
            <a:picLocks noChangeAspect="1"/>
          </p:cNvPicPr>
          <p:nvPr/>
        </p:nvPicPr>
        <p:blipFill>
          <a:blip r:embed="rId2"/>
          <a:stretch>
            <a:fillRect/>
          </a:stretch>
        </p:blipFill>
        <p:spPr>
          <a:xfrm>
            <a:off x="1524000" y="6698"/>
            <a:ext cx="9144000" cy="6844605"/>
          </a:xfrm>
          <a:prstGeom prst="rect">
            <a:avLst/>
          </a:prstGeom>
        </p:spPr>
      </p:pic>
      <p:sp>
        <p:nvSpPr>
          <p:cNvPr id="4" name="TextBox 3">
            <a:extLst>
              <a:ext uri="{FF2B5EF4-FFF2-40B4-BE49-F238E27FC236}">
                <a16:creationId xmlns:a16="http://schemas.microsoft.com/office/drawing/2014/main" id="{FA64EE98-8699-4709-A456-EC21298788A8}"/>
              </a:ext>
            </a:extLst>
          </p:cNvPr>
          <p:cNvSpPr txBox="1"/>
          <p:nvPr/>
        </p:nvSpPr>
        <p:spPr>
          <a:xfrm>
            <a:off x="8713511" y="6331670"/>
            <a:ext cx="1492203" cy="369332"/>
          </a:xfrm>
          <a:prstGeom prst="rect">
            <a:avLst/>
          </a:prstGeom>
          <a:noFill/>
        </p:spPr>
        <p:txBody>
          <a:bodyPr wrap="none" rtlCol="0">
            <a:spAutoFit/>
          </a:bodyPr>
          <a:lstStyle/>
          <a:p>
            <a:r>
              <a:rPr lang="en-US" dirty="0"/>
              <a:t>Dickson, 2016</a:t>
            </a:r>
          </a:p>
        </p:txBody>
      </p:sp>
      <p:sp>
        <p:nvSpPr>
          <p:cNvPr id="2" name="TextBox 1">
            <a:extLst>
              <a:ext uri="{FF2B5EF4-FFF2-40B4-BE49-F238E27FC236}">
                <a16:creationId xmlns:a16="http://schemas.microsoft.com/office/drawing/2014/main" id="{B184AEB6-59B0-4BE0-B0BB-28A8F362C650}"/>
              </a:ext>
            </a:extLst>
          </p:cNvPr>
          <p:cNvSpPr txBox="1"/>
          <p:nvPr/>
        </p:nvSpPr>
        <p:spPr>
          <a:xfrm>
            <a:off x="1564850" y="65988"/>
            <a:ext cx="6355009" cy="369332"/>
          </a:xfrm>
          <a:prstGeom prst="rect">
            <a:avLst/>
          </a:prstGeom>
          <a:noFill/>
        </p:spPr>
        <p:txBody>
          <a:bodyPr wrap="none" rtlCol="0">
            <a:spAutoFit/>
          </a:bodyPr>
          <a:lstStyle/>
          <a:p>
            <a:r>
              <a:rPr lang="en-US" dirty="0"/>
              <a:t>How precise do measurements of alkalinity and </a:t>
            </a:r>
            <a:r>
              <a:rPr lang="en-US" dirty="0">
                <a:latin typeface="Symbol" panose="05050102010706020507" pitchFamily="18" charset="2"/>
              </a:rPr>
              <a:t>S</a:t>
            </a:r>
            <a:r>
              <a:rPr lang="en-US" dirty="0"/>
              <a:t>CO</a:t>
            </a:r>
            <a:r>
              <a:rPr lang="en-US" baseline="-25000" dirty="0"/>
              <a:t>2</a:t>
            </a:r>
            <a:r>
              <a:rPr lang="en-US" dirty="0"/>
              <a:t> need to be?</a:t>
            </a:r>
          </a:p>
        </p:txBody>
      </p:sp>
      <p:sp>
        <p:nvSpPr>
          <p:cNvPr id="5" name="TextBox 4">
            <a:extLst>
              <a:ext uri="{FF2B5EF4-FFF2-40B4-BE49-F238E27FC236}">
                <a16:creationId xmlns:a16="http://schemas.microsoft.com/office/drawing/2014/main" id="{92D58E2A-775A-422F-B284-9D6A96691D12}"/>
              </a:ext>
            </a:extLst>
          </p:cNvPr>
          <p:cNvSpPr txBox="1"/>
          <p:nvPr/>
        </p:nvSpPr>
        <p:spPr>
          <a:xfrm>
            <a:off x="1564849" y="1052660"/>
            <a:ext cx="9264011" cy="369332"/>
          </a:xfrm>
          <a:prstGeom prst="rect">
            <a:avLst/>
          </a:prstGeom>
          <a:noFill/>
        </p:spPr>
        <p:txBody>
          <a:bodyPr wrap="none" rtlCol="0">
            <a:spAutoFit/>
          </a:bodyPr>
          <a:lstStyle/>
          <a:p>
            <a:r>
              <a:rPr lang="en-US" dirty="0"/>
              <a:t>This table shows possible precision, but you don’t always need to obtains the highest precision…</a:t>
            </a:r>
          </a:p>
        </p:txBody>
      </p:sp>
    </p:spTree>
    <p:extLst>
      <p:ext uri="{BB962C8B-B14F-4D97-AF65-F5344CB8AC3E}">
        <p14:creationId xmlns:p14="http://schemas.microsoft.com/office/powerpoint/2010/main" val="3571278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8C7C1-5BB5-45EC-81FF-99BD39A03BEF}"/>
              </a:ext>
            </a:extLst>
          </p:cNvPr>
          <p:cNvPicPr>
            <a:picLocks noChangeAspect="1"/>
          </p:cNvPicPr>
          <p:nvPr/>
        </p:nvPicPr>
        <p:blipFill>
          <a:blip r:embed="rId2"/>
          <a:stretch>
            <a:fillRect/>
          </a:stretch>
        </p:blipFill>
        <p:spPr>
          <a:xfrm>
            <a:off x="1524000" y="6698"/>
            <a:ext cx="9144000" cy="6844605"/>
          </a:xfrm>
          <a:prstGeom prst="rect">
            <a:avLst/>
          </a:prstGeom>
        </p:spPr>
      </p:pic>
      <p:sp>
        <p:nvSpPr>
          <p:cNvPr id="4" name="TextBox 3">
            <a:extLst>
              <a:ext uri="{FF2B5EF4-FFF2-40B4-BE49-F238E27FC236}">
                <a16:creationId xmlns:a16="http://schemas.microsoft.com/office/drawing/2014/main" id="{1AFECCD5-FC04-4379-B126-1872AE08283D}"/>
              </a:ext>
            </a:extLst>
          </p:cNvPr>
          <p:cNvSpPr txBox="1"/>
          <p:nvPr/>
        </p:nvSpPr>
        <p:spPr>
          <a:xfrm>
            <a:off x="8077201" y="152400"/>
            <a:ext cx="1492203" cy="369332"/>
          </a:xfrm>
          <a:prstGeom prst="rect">
            <a:avLst/>
          </a:prstGeom>
          <a:noFill/>
        </p:spPr>
        <p:txBody>
          <a:bodyPr wrap="none" rtlCol="0">
            <a:spAutoFit/>
          </a:bodyPr>
          <a:lstStyle/>
          <a:p>
            <a:r>
              <a:rPr lang="en-US" dirty="0"/>
              <a:t>Dickson, 2016</a:t>
            </a:r>
          </a:p>
        </p:txBody>
      </p:sp>
    </p:spTree>
    <p:extLst>
      <p:ext uri="{BB962C8B-B14F-4D97-AF65-F5344CB8AC3E}">
        <p14:creationId xmlns:p14="http://schemas.microsoft.com/office/powerpoint/2010/main" val="3511030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2592-8CA9-49CC-B551-F260BF2FAC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D60D2A-DC5C-4671-8340-0C2999882FE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C49E3DE-D2A4-4F69-85EC-F097427B94BB}"/>
              </a:ext>
            </a:extLst>
          </p:cNvPr>
          <p:cNvPicPr>
            <a:picLocks noChangeAspect="1"/>
          </p:cNvPicPr>
          <p:nvPr/>
        </p:nvPicPr>
        <p:blipFill>
          <a:blip r:embed="rId2"/>
          <a:stretch>
            <a:fillRect/>
          </a:stretch>
        </p:blipFill>
        <p:spPr>
          <a:xfrm>
            <a:off x="1524000" y="78328"/>
            <a:ext cx="9144000" cy="6701345"/>
          </a:xfrm>
          <a:prstGeom prst="rect">
            <a:avLst/>
          </a:prstGeom>
        </p:spPr>
      </p:pic>
      <p:pic>
        <p:nvPicPr>
          <p:cNvPr id="6" name="Picture 5">
            <a:extLst>
              <a:ext uri="{FF2B5EF4-FFF2-40B4-BE49-F238E27FC236}">
                <a16:creationId xmlns:a16="http://schemas.microsoft.com/office/drawing/2014/main" id="{C7D6A853-4DA6-47A9-81CD-E4867B92E448}"/>
              </a:ext>
            </a:extLst>
          </p:cNvPr>
          <p:cNvPicPr>
            <a:picLocks noChangeAspect="1"/>
          </p:cNvPicPr>
          <p:nvPr/>
        </p:nvPicPr>
        <p:blipFill>
          <a:blip r:embed="rId3"/>
          <a:stretch>
            <a:fillRect/>
          </a:stretch>
        </p:blipFill>
        <p:spPr>
          <a:xfrm>
            <a:off x="1828801" y="144010"/>
            <a:ext cx="1881051" cy="261257"/>
          </a:xfrm>
          <a:prstGeom prst="rect">
            <a:avLst/>
          </a:prstGeom>
        </p:spPr>
      </p:pic>
    </p:spTree>
    <p:extLst>
      <p:ext uri="{BB962C8B-B14F-4D97-AF65-F5344CB8AC3E}">
        <p14:creationId xmlns:p14="http://schemas.microsoft.com/office/powerpoint/2010/main" val="703941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thumb/9/93/Carbonate_system_of_seawater.svg/1000px-Carbonate_system_of_seawate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7" y="76199"/>
            <a:ext cx="11186266" cy="7672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3CEBA98-FBE8-4257-AD93-48A1ABFEAFD5}"/>
              </a:ext>
            </a:extLst>
          </p:cNvPr>
          <p:cNvSpPr txBox="1"/>
          <p:nvPr/>
        </p:nvSpPr>
        <p:spPr>
          <a:xfrm>
            <a:off x="3245904" y="-39002"/>
            <a:ext cx="6848157" cy="461665"/>
          </a:xfrm>
          <a:prstGeom prst="rect">
            <a:avLst/>
          </a:prstGeom>
          <a:noFill/>
        </p:spPr>
        <p:txBody>
          <a:bodyPr wrap="none" rtlCol="0">
            <a:spAutoFit/>
          </a:bodyPr>
          <a:lstStyle/>
          <a:p>
            <a:r>
              <a:rPr lang="en-US" sz="2400" dirty="0"/>
              <a:t>OK, what’s going on when CO</a:t>
            </a:r>
            <a:r>
              <a:rPr lang="en-US" sz="2400" baseline="-25000" dirty="0"/>
              <a:t>2</a:t>
            </a:r>
            <a:r>
              <a:rPr lang="en-US" sz="2400" dirty="0"/>
              <a:t> dissolves in seawater?</a:t>
            </a:r>
          </a:p>
        </p:txBody>
      </p:sp>
    </p:spTree>
    <p:extLst>
      <p:ext uri="{BB962C8B-B14F-4D97-AF65-F5344CB8AC3E}">
        <p14:creationId xmlns:p14="http://schemas.microsoft.com/office/powerpoint/2010/main" val="3289135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889125" y="646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FFFF00"/>
              </a:solidFill>
            </a:endParaRPr>
          </a:p>
        </p:txBody>
      </p:sp>
      <p:sp>
        <p:nvSpPr>
          <p:cNvPr id="24579" name="Text Box 3"/>
          <p:cNvSpPr txBox="1">
            <a:spLocks noChangeArrowheads="1"/>
          </p:cNvSpPr>
          <p:nvPr/>
        </p:nvSpPr>
        <p:spPr bwMode="auto">
          <a:xfrm>
            <a:off x="1524000" y="985126"/>
            <a:ext cx="9039654" cy="573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dirty="0">
                <a:solidFill>
                  <a:schemeClr val="bg1"/>
                </a:solidFill>
              </a:rPr>
              <a:t>CO</a:t>
            </a:r>
            <a:r>
              <a:rPr lang="en-US" altLang="en-US" sz="2000" baseline="-25000" dirty="0">
                <a:solidFill>
                  <a:schemeClr val="bg1"/>
                </a:solidFill>
              </a:rPr>
              <a:t>2</a:t>
            </a:r>
            <a:r>
              <a:rPr lang="en-US" altLang="en-US" sz="2000" dirty="0">
                <a:solidFill>
                  <a:schemeClr val="bg1"/>
                </a:solidFill>
              </a:rPr>
              <a:t> (air) &lt;=&gt; CO</a:t>
            </a:r>
            <a:r>
              <a:rPr lang="en-US" altLang="en-US" sz="2000" baseline="-25000" dirty="0">
                <a:solidFill>
                  <a:schemeClr val="bg1"/>
                </a:solidFill>
              </a:rPr>
              <a:t>2</a:t>
            </a:r>
            <a:r>
              <a:rPr lang="en-US" altLang="en-US" sz="2000" dirty="0">
                <a:solidFill>
                  <a:schemeClr val="bg1"/>
                </a:solidFill>
              </a:rPr>
              <a:t>(</a:t>
            </a:r>
            <a:r>
              <a:rPr lang="en-US" altLang="en-US" sz="2000" dirty="0" err="1">
                <a:solidFill>
                  <a:schemeClr val="bg1"/>
                </a:solidFill>
              </a:rPr>
              <a:t>aq</a:t>
            </a:r>
            <a:r>
              <a:rPr lang="en-US" altLang="en-US" sz="2000" dirty="0">
                <a:solidFill>
                  <a:schemeClr val="bg1"/>
                </a:solidFill>
              </a:rPr>
              <a:t>) 				</a:t>
            </a:r>
            <a:r>
              <a:rPr lang="en-US" altLang="en-US" sz="2000" dirty="0" err="1">
                <a:solidFill>
                  <a:schemeClr val="bg1"/>
                </a:solidFill>
              </a:rPr>
              <a:t>atm</a:t>
            </a:r>
            <a:r>
              <a:rPr lang="en-US" altLang="en-US" sz="2000" dirty="0">
                <a:solidFill>
                  <a:schemeClr val="bg1"/>
                </a:solidFill>
              </a:rPr>
              <a:t>/ocean exchange</a:t>
            </a:r>
          </a:p>
          <a:p>
            <a:pPr eaLnBrk="1" hangingPunct="1">
              <a:spcBef>
                <a:spcPct val="0"/>
              </a:spcBef>
              <a:buFontTx/>
              <a:buNone/>
            </a:pPr>
            <a:endParaRPr lang="en-US" altLang="en-US" sz="2000" dirty="0">
              <a:solidFill>
                <a:schemeClr val="bg1"/>
              </a:solidFill>
            </a:endParaRPr>
          </a:p>
          <a:p>
            <a:pPr eaLnBrk="1" hangingPunct="1">
              <a:spcBef>
                <a:spcPct val="0"/>
              </a:spcBef>
              <a:buFontTx/>
              <a:buNone/>
            </a:pPr>
            <a:r>
              <a:rPr lang="en-US" altLang="en-US" sz="2000" dirty="0">
                <a:solidFill>
                  <a:schemeClr val="bg1"/>
                </a:solidFill>
              </a:rPr>
              <a:t>CO</a:t>
            </a:r>
            <a:r>
              <a:rPr lang="en-US" altLang="en-US" sz="2000" baseline="-25000" dirty="0">
                <a:solidFill>
                  <a:schemeClr val="bg1"/>
                </a:solidFill>
              </a:rPr>
              <a:t>2</a:t>
            </a:r>
            <a:r>
              <a:rPr lang="en-US" altLang="en-US" sz="2000" dirty="0">
                <a:solidFill>
                  <a:schemeClr val="bg1"/>
                </a:solidFill>
              </a:rPr>
              <a:t>(</a:t>
            </a:r>
            <a:r>
              <a:rPr lang="en-US" altLang="en-US" sz="2000" dirty="0" err="1">
                <a:solidFill>
                  <a:schemeClr val="bg1"/>
                </a:solidFill>
              </a:rPr>
              <a:t>aq</a:t>
            </a:r>
            <a:r>
              <a:rPr lang="en-US" altLang="en-US" sz="2000" dirty="0">
                <a:solidFill>
                  <a:schemeClr val="bg1"/>
                </a:solidFill>
              </a:rPr>
              <a:t>) + H</a:t>
            </a:r>
            <a:r>
              <a:rPr lang="en-US" altLang="en-US" sz="2000" baseline="-25000" dirty="0">
                <a:solidFill>
                  <a:schemeClr val="bg1"/>
                </a:solidFill>
              </a:rPr>
              <a:t>2</a:t>
            </a:r>
            <a:r>
              <a:rPr lang="en-US" altLang="en-US" sz="2000" dirty="0">
                <a:solidFill>
                  <a:schemeClr val="bg1"/>
                </a:solidFill>
              </a:rPr>
              <a:t>O &lt;=&gt; H</a:t>
            </a:r>
            <a:r>
              <a:rPr lang="en-US" altLang="en-US" sz="2000" baseline="-25000" dirty="0">
                <a:solidFill>
                  <a:schemeClr val="bg1"/>
                </a:solidFill>
              </a:rPr>
              <a:t>2</a:t>
            </a:r>
            <a:r>
              <a:rPr lang="en-US" altLang="en-US" sz="2000" dirty="0">
                <a:solidFill>
                  <a:schemeClr val="bg1"/>
                </a:solidFill>
              </a:rPr>
              <a:t>CO</a:t>
            </a:r>
            <a:r>
              <a:rPr lang="en-US" altLang="en-US" sz="2000" baseline="-25000" dirty="0">
                <a:solidFill>
                  <a:schemeClr val="bg1"/>
                </a:solidFill>
              </a:rPr>
              <a:t>3</a:t>
            </a:r>
            <a:r>
              <a:rPr lang="en-US" altLang="en-US" sz="2000" dirty="0">
                <a:solidFill>
                  <a:schemeClr val="bg1"/>
                </a:solidFill>
              </a:rPr>
              <a:t> 			CO</a:t>
            </a:r>
            <a:r>
              <a:rPr lang="en-US" altLang="en-US" sz="2000" baseline="-25000" dirty="0">
                <a:solidFill>
                  <a:schemeClr val="bg1"/>
                </a:solidFill>
              </a:rPr>
              <a:t>2</a:t>
            </a:r>
            <a:r>
              <a:rPr lang="en-US" altLang="en-US" sz="2000" dirty="0">
                <a:solidFill>
                  <a:schemeClr val="bg1"/>
                </a:solidFill>
              </a:rPr>
              <a:t>(</a:t>
            </a:r>
            <a:r>
              <a:rPr lang="en-US" altLang="en-US" sz="2000" dirty="0" err="1">
                <a:solidFill>
                  <a:schemeClr val="bg1"/>
                </a:solidFill>
              </a:rPr>
              <a:t>aq</a:t>
            </a:r>
            <a:r>
              <a:rPr lang="en-US" altLang="en-US" sz="2000" dirty="0">
                <a:solidFill>
                  <a:schemeClr val="bg1"/>
                </a:solidFill>
              </a:rPr>
              <a:t>) gas dissolved in SW</a:t>
            </a:r>
          </a:p>
          <a:p>
            <a:pPr eaLnBrk="1" hangingPunct="1">
              <a:spcBef>
                <a:spcPct val="0"/>
              </a:spcBef>
              <a:buFontTx/>
              <a:buNone/>
            </a:pPr>
            <a:endParaRPr lang="en-US" altLang="en-US" sz="2000" dirty="0">
              <a:solidFill>
                <a:schemeClr val="bg1"/>
              </a:solidFill>
            </a:endParaRPr>
          </a:p>
          <a:p>
            <a:pPr eaLnBrk="1" hangingPunct="1">
              <a:spcBef>
                <a:spcPct val="0"/>
              </a:spcBef>
              <a:buFontTx/>
              <a:buNone/>
            </a:pPr>
            <a:r>
              <a:rPr lang="en-US" altLang="en-US" sz="2000" dirty="0">
                <a:solidFill>
                  <a:schemeClr val="bg1"/>
                </a:solidFill>
              </a:rPr>
              <a:t>H</a:t>
            </a:r>
            <a:r>
              <a:rPr lang="en-US" altLang="en-US" sz="2000" baseline="-25000" dirty="0">
                <a:solidFill>
                  <a:schemeClr val="bg1"/>
                </a:solidFill>
              </a:rPr>
              <a:t>2</a:t>
            </a:r>
            <a:r>
              <a:rPr lang="en-US" altLang="en-US" sz="2000" dirty="0">
                <a:solidFill>
                  <a:schemeClr val="bg1"/>
                </a:solidFill>
              </a:rPr>
              <a:t>CO</a:t>
            </a:r>
            <a:r>
              <a:rPr lang="en-US" altLang="en-US" sz="2000" baseline="-25000" dirty="0">
                <a:solidFill>
                  <a:schemeClr val="bg1"/>
                </a:solidFill>
              </a:rPr>
              <a:t>3 </a:t>
            </a:r>
            <a:r>
              <a:rPr lang="en-US" altLang="en-US" sz="2000" dirty="0">
                <a:solidFill>
                  <a:schemeClr val="bg1"/>
                </a:solidFill>
              </a:rPr>
              <a:t>&lt;=&gt; H</a:t>
            </a:r>
            <a:r>
              <a:rPr lang="en-US" altLang="en-US" sz="2000" baseline="30000" dirty="0">
                <a:solidFill>
                  <a:schemeClr val="bg1"/>
                </a:solidFill>
              </a:rPr>
              <a:t>+</a:t>
            </a:r>
            <a:r>
              <a:rPr lang="en-US" altLang="en-US" sz="2000" dirty="0">
                <a:solidFill>
                  <a:schemeClr val="bg1"/>
                </a:solidFill>
              </a:rPr>
              <a:t> + HCO</a:t>
            </a:r>
            <a:r>
              <a:rPr lang="en-US" altLang="en-US" sz="2000" baseline="-25000" dirty="0">
                <a:solidFill>
                  <a:schemeClr val="bg1"/>
                </a:solidFill>
              </a:rPr>
              <a:t>3</a:t>
            </a:r>
            <a:r>
              <a:rPr lang="en-US" altLang="en-US" sz="2000" baseline="30000" dirty="0">
                <a:solidFill>
                  <a:schemeClr val="bg1"/>
                </a:solidFill>
              </a:rPr>
              <a:t>-</a:t>
            </a:r>
            <a:r>
              <a:rPr lang="en-US" altLang="en-US" sz="2000" dirty="0">
                <a:solidFill>
                  <a:schemeClr val="bg1"/>
                </a:solidFill>
              </a:rPr>
              <a:t>				H</a:t>
            </a:r>
            <a:r>
              <a:rPr lang="en-US" altLang="en-US" sz="2000" baseline="-25000" dirty="0">
                <a:solidFill>
                  <a:schemeClr val="bg1"/>
                </a:solidFill>
              </a:rPr>
              <a:t>2</a:t>
            </a:r>
            <a:r>
              <a:rPr lang="en-US" altLang="en-US" sz="2000" dirty="0">
                <a:solidFill>
                  <a:schemeClr val="bg1"/>
                </a:solidFill>
              </a:rPr>
              <a:t>CO</a:t>
            </a:r>
            <a:r>
              <a:rPr lang="en-US" altLang="en-US" sz="2000" baseline="-25000" dirty="0">
                <a:solidFill>
                  <a:schemeClr val="bg1"/>
                </a:solidFill>
              </a:rPr>
              <a:t>3</a:t>
            </a:r>
            <a:r>
              <a:rPr lang="en-US" altLang="en-US" sz="2000" dirty="0">
                <a:solidFill>
                  <a:schemeClr val="bg1"/>
                </a:solidFill>
              </a:rPr>
              <a:t> carbonic acid </a:t>
            </a:r>
          </a:p>
          <a:p>
            <a:pPr eaLnBrk="1" hangingPunct="1">
              <a:spcBef>
                <a:spcPct val="0"/>
              </a:spcBef>
              <a:buFontTx/>
              <a:buNone/>
            </a:pPr>
            <a:endParaRPr lang="en-US" altLang="en-US" sz="2000" dirty="0">
              <a:solidFill>
                <a:schemeClr val="bg1"/>
              </a:solidFill>
            </a:endParaRPr>
          </a:p>
          <a:p>
            <a:pPr eaLnBrk="1" hangingPunct="1">
              <a:spcBef>
                <a:spcPct val="0"/>
              </a:spcBef>
              <a:buFontTx/>
              <a:buNone/>
            </a:pPr>
            <a:r>
              <a:rPr lang="en-US" altLang="en-US" sz="2000" dirty="0">
                <a:solidFill>
                  <a:schemeClr val="bg1"/>
                </a:solidFill>
              </a:rPr>
              <a:t>HCO</a:t>
            </a:r>
            <a:r>
              <a:rPr lang="en-US" altLang="en-US" sz="2000" baseline="-25000" dirty="0">
                <a:solidFill>
                  <a:schemeClr val="bg1"/>
                </a:solidFill>
              </a:rPr>
              <a:t>3</a:t>
            </a:r>
            <a:r>
              <a:rPr lang="en-US" altLang="en-US" sz="2000" baseline="30000" dirty="0">
                <a:solidFill>
                  <a:schemeClr val="bg1"/>
                </a:solidFill>
              </a:rPr>
              <a:t>-</a:t>
            </a:r>
            <a:r>
              <a:rPr lang="en-US" altLang="en-US" sz="2000" dirty="0">
                <a:solidFill>
                  <a:schemeClr val="bg1"/>
                </a:solidFill>
              </a:rPr>
              <a:t> &lt;=&gt; H</a:t>
            </a:r>
            <a:r>
              <a:rPr lang="en-US" altLang="en-US" sz="2000" baseline="30000" dirty="0">
                <a:solidFill>
                  <a:schemeClr val="bg1"/>
                </a:solidFill>
              </a:rPr>
              <a:t>+</a:t>
            </a:r>
            <a:r>
              <a:rPr lang="en-US" altLang="en-US" sz="2000" dirty="0">
                <a:solidFill>
                  <a:schemeClr val="bg1"/>
                </a:solidFill>
              </a:rPr>
              <a:t> + CO</a:t>
            </a:r>
            <a:r>
              <a:rPr lang="en-US" altLang="en-US" sz="2000" baseline="-25000" dirty="0">
                <a:solidFill>
                  <a:schemeClr val="bg1"/>
                </a:solidFill>
              </a:rPr>
              <a:t>3</a:t>
            </a:r>
            <a:r>
              <a:rPr lang="en-US" altLang="en-US" sz="2000" baseline="30000" dirty="0">
                <a:solidFill>
                  <a:schemeClr val="bg1"/>
                </a:solidFill>
              </a:rPr>
              <a:t>=</a:t>
            </a:r>
            <a:r>
              <a:rPr lang="en-US" altLang="en-US" sz="2000" dirty="0">
                <a:solidFill>
                  <a:schemeClr val="bg1"/>
                </a:solidFill>
              </a:rPr>
              <a:t> bicarbonate ion 		CO</a:t>
            </a:r>
            <a:r>
              <a:rPr lang="en-US" altLang="en-US" sz="2000" baseline="-25000" dirty="0">
                <a:solidFill>
                  <a:schemeClr val="bg1"/>
                </a:solidFill>
              </a:rPr>
              <a:t>3</a:t>
            </a:r>
            <a:r>
              <a:rPr lang="en-US" altLang="en-US" sz="2000" baseline="30000" dirty="0">
                <a:solidFill>
                  <a:schemeClr val="bg1"/>
                </a:solidFill>
              </a:rPr>
              <a:t>=</a:t>
            </a:r>
            <a:r>
              <a:rPr lang="en-US" altLang="en-US" sz="2000" dirty="0">
                <a:solidFill>
                  <a:schemeClr val="bg1"/>
                </a:solidFill>
              </a:rPr>
              <a:t> carbonate ion</a:t>
            </a:r>
          </a:p>
          <a:p>
            <a:pPr eaLnBrk="1" hangingPunct="1">
              <a:spcBef>
                <a:spcPct val="0"/>
              </a:spcBef>
              <a:buFontTx/>
              <a:buNone/>
            </a:pPr>
            <a:endParaRPr lang="en-US" altLang="en-US" sz="2000" dirty="0">
              <a:solidFill>
                <a:schemeClr val="bg1"/>
              </a:solidFill>
            </a:endParaRPr>
          </a:p>
          <a:p>
            <a:pPr eaLnBrk="1" hangingPunct="1">
              <a:spcBef>
                <a:spcPct val="0"/>
              </a:spcBef>
              <a:buFontTx/>
              <a:buNone/>
            </a:pPr>
            <a:r>
              <a:rPr lang="en-US" altLang="en-US" sz="2000" dirty="0">
                <a:solidFill>
                  <a:schemeClr val="bg1"/>
                </a:solidFill>
              </a:rPr>
              <a:t>Ca</a:t>
            </a:r>
            <a:r>
              <a:rPr lang="en-US" altLang="en-US" sz="2000" baseline="30000" dirty="0">
                <a:solidFill>
                  <a:schemeClr val="bg1"/>
                </a:solidFill>
              </a:rPr>
              <a:t>++</a:t>
            </a:r>
            <a:r>
              <a:rPr lang="en-US" altLang="en-US" sz="2000" dirty="0">
                <a:solidFill>
                  <a:schemeClr val="bg1"/>
                </a:solidFill>
              </a:rPr>
              <a:t>  + CO</a:t>
            </a:r>
            <a:r>
              <a:rPr lang="en-US" altLang="en-US" sz="2000" baseline="-25000" dirty="0">
                <a:solidFill>
                  <a:schemeClr val="bg1"/>
                </a:solidFill>
              </a:rPr>
              <a:t>3</a:t>
            </a:r>
            <a:r>
              <a:rPr lang="en-US" altLang="en-US" sz="2000" baseline="30000" dirty="0">
                <a:solidFill>
                  <a:schemeClr val="bg1"/>
                </a:solidFill>
              </a:rPr>
              <a:t>=</a:t>
            </a:r>
            <a:r>
              <a:rPr lang="en-US" altLang="en-US" sz="2000" dirty="0">
                <a:solidFill>
                  <a:schemeClr val="bg1"/>
                </a:solidFill>
              </a:rPr>
              <a:t> &lt;=&gt; CaCO</a:t>
            </a:r>
            <a:r>
              <a:rPr lang="en-US" altLang="en-US" sz="2000" baseline="-25000" dirty="0">
                <a:solidFill>
                  <a:schemeClr val="bg1"/>
                </a:solidFill>
              </a:rPr>
              <a:t>3</a:t>
            </a:r>
            <a:r>
              <a:rPr lang="en-US" altLang="en-US" sz="2000" dirty="0">
                <a:solidFill>
                  <a:schemeClr val="bg1"/>
                </a:solidFill>
              </a:rPr>
              <a:t>			Calcite or Aragonite</a:t>
            </a:r>
          </a:p>
          <a:p>
            <a:pPr eaLnBrk="1" hangingPunct="1">
              <a:spcBef>
                <a:spcPct val="0"/>
              </a:spcBef>
              <a:buFontTx/>
              <a:buNone/>
            </a:pPr>
            <a:endParaRPr lang="en-US" altLang="en-US" sz="2000" dirty="0">
              <a:solidFill>
                <a:schemeClr val="bg1"/>
              </a:solidFill>
            </a:endParaRPr>
          </a:p>
          <a:p>
            <a:pPr eaLnBrk="1" hangingPunct="1">
              <a:spcBef>
                <a:spcPct val="0"/>
              </a:spcBef>
              <a:buFontTx/>
              <a:buNone/>
            </a:pPr>
            <a:r>
              <a:rPr lang="en-US" altLang="en-US" sz="2000" dirty="0">
                <a:solidFill>
                  <a:schemeClr val="bg1"/>
                </a:solidFill>
              </a:rPr>
              <a:t>Another way of writing the precipitation/dissolution equation:</a:t>
            </a:r>
          </a:p>
          <a:p>
            <a:pPr eaLnBrk="1" hangingPunct="1">
              <a:spcBef>
                <a:spcPct val="0"/>
              </a:spcBef>
              <a:buFontTx/>
              <a:buNone/>
            </a:pPr>
            <a:endParaRPr lang="en-US" altLang="en-US" sz="2000" dirty="0">
              <a:solidFill>
                <a:schemeClr val="bg1"/>
              </a:solidFill>
            </a:endParaRPr>
          </a:p>
          <a:p>
            <a:pPr eaLnBrk="1" hangingPunct="1">
              <a:spcBef>
                <a:spcPct val="0"/>
              </a:spcBef>
              <a:buFontTx/>
              <a:buNone/>
            </a:pPr>
            <a:r>
              <a:rPr lang="en-US" altLang="en-US" sz="2000" dirty="0">
                <a:solidFill>
                  <a:schemeClr val="bg1"/>
                </a:solidFill>
              </a:rPr>
              <a:t>CaCO</a:t>
            </a:r>
            <a:r>
              <a:rPr lang="en-US" altLang="en-US" sz="2000" baseline="-25000" dirty="0">
                <a:solidFill>
                  <a:schemeClr val="bg1"/>
                </a:solidFill>
              </a:rPr>
              <a:t>3</a:t>
            </a:r>
            <a:r>
              <a:rPr lang="en-US" altLang="en-US" sz="2000" dirty="0">
                <a:solidFill>
                  <a:schemeClr val="bg1"/>
                </a:solidFill>
              </a:rPr>
              <a:t> + CO</a:t>
            </a:r>
            <a:r>
              <a:rPr lang="en-US" altLang="en-US" sz="2000" baseline="-25000" dirty="0">
                <a:solidFill>
                  <a:schemeClr val="bg1"/>
                </a:solidFill>
              </a:rPr>
              <a:t>2</a:t>
            </a:r>
            <a:r>
              <a:rPr lang="en-US" altLang="en-US" sz="2000" dirty="0">
                <a:solidFill>
                  <a:schemeClr val="bg1"/>
                </a:solidFill>
              </a:rPr>
              <a:t> + H</a:t>
            </a:r>
            <a:r>
              <a:rPr lang="en-US" altLang="en-US" sz="2000" baseline="-25000" dirty="0">
                <a:solidFill>
                  <a:schemeClr val="bg1"/>
                </a:solidFill>
              </a:rPr>
              <a:t>2</a:t>
            </a:r>
            <a:r>
              <a:rPr lang="en-US" altLang="en-US" sz="2000" dirty="0">
                <a:solidFill>
                  <a:schemeClr val="bg1"/>
                </a:solidFill>
              </a:rPr>
              <a:t>O &lt;=&gt; Ca</a:t>
            </a:r>
            <a:r>
              <a:rPr lang="en-US" altLang="en-US" sz="2000" baseline="30000" dirty="0">
                <a:solidFill>
                  <a:schemeClr val="bg1"/>
                </a:solidFill>
              </a:rPr>
              <a:t>++</a:t>
            </a:r>
            <a:r>
              <a:rPr lang="en-US" altLang="en-US" sz="2000" dirty="0">
                <a:solidFill>
                  <a:schemeClr val="bg1"/>
                </a:solidFill>
              </a:rPr>
              <a:t>  +  2HCO</a:t>
            </a:r>
            <a:r>
              <a:rPr lang="en-US" altLang="en-US" sz="2000" baseline="-25000" dirty="0">
                <a:solidFill>
                  <a:schemeClr val="bg1"/>
                </a:solidFill>
              </a:rPr>
              <a:t>3</a:t>
            </a:r>
            <a:r>
              <a:rPr lang="en-US" altLang="en-US" sz="2000" baseline="30000" dirty="0">
                <a:solidFill>
                  <a:schemeClr val="bg1"/>
                </a:solidFill>
              </a:rPr>
              <a:t>-	</a:t>
            </a:r>
          </a:p>
          <a:p>
            <a:pPr eaLnBrk="1" hangingPunct="1">
              <a:spcBef>
                <a:spcPct val="0"/>
              </a:spcBef>
              <a:buFontTx/>
              <a:buNone/>
            </a:pPr>
            <a:endParaRPr lang="en-US" altLang="en-US" sz="2000" baseline="30000" dirty="0">
              <a:solidFill>
                <a:schemeClr val="bg1"/>
              </a:solidFill>
            </a:endParaRPr>
          </a:p>
          <a:p>
            <a:pPr eaLnBrk="1" hangingPunct="1">
              <a:spcBef>
                <a:spcPct val="0"/>
              </a:spcBef>
              <a:buFontTx/>
              <a:buNone/>
            </a:pPr>
            <a:r>
              <a:rPr lang="en-US" altLang="en-US" sz="2000" dirty="0">
                <a:solidFill>
                  <a:schemeClr val="bg1"/>
                </a:solidFill>
              </a:rPr>
              <a:t>Dissolution of carbonate takes up CO</a:t>
            </a:r>
            <a:r>
              <a:rPr lang="en-US" altLang="en-US" sz="2000" baseline="-25000" dirty="0">
                <a:solidFill>
                  <a:schemeClr val="bg1"/>
                </a:solidFill>
              </a:rPr>
              <a:t>2</a:t>
            </a:r>
          </a:p>
          <a:p>
            <a:pPr eaLnBrk="1" hangingPunct="1">
              <a:spcBef>
                <a:spcPct val="0"/>
              </a:spcBef>
              <a:buFontTx/>
              <a:buNone/>
            </a:pPr>
            <a:endParaRPr lang="en-US" altLang="en-US" sz="2000" baseline="-25000" dirty="0">
              <a:solidFill>
                <a:schemeClr val="bg1"/>
              </a:solidFill>
            </a:endParaRPr>
          </a:p>
          <a:p>
            <a:pPr eaLnBrk="1" hangingPunct="1">
              <a:spcBef>
                <a:spcPct val="0"/>
              </a:spcBef>
              <a:buFontTx/>
              <a:buNone/>
            </a:pPr>
            <a:r>
              <a:rPr lang="en-US" altLang="en-US" sz="2000" dirty="0">
                <a:solidFill>
                  <a:schemeClr val="bg1"/>
                </a:solidFill>
              </a:rPr>
              <a:t>These are equilibrium reactions…..they can happen forwards and in reverse!</a:t>
            </a:r>
          </a:p>
          <a:p>
            <a:pPr eaLnBrk="1" hangingPunct="1">
              <a:spcBef>
                <a:spcPct val="0"/>
              </a:spcBef>
              <a:buFontTx/>
              <a:buNone/>
            </a:pPr>
            <a:endParaRPr lang="en-US" altLang="en-US" sz="2000" baseline="-25000" dirty="0">
              <a:solidFill>
                <a:schemeClr val="bg1"/>
              </a:solidFill>
            </a:endParaRPr>
          </a:p>
          <a:p>
            <a:pPr eaLnBrk="1" hangingPunct="1">
              <a:spcBef>
                <a:spcPct val="0"/>
              </a:spcBef>
              <a:buFontTx/>
              <a:buNone/>
            </a:pPr>
            <a:endParaRPr lang="en-US" altLang="en-US" sz="2000" baseline="-25000" dirty="0">
              <a:solidFill>
                <a:schemeClr val="bg1"/>
              </a:solidFill>
            </a:endParaRPr>
          </a:p>
          <a:p>
            <a:pPr eaLnBrk="1" hangingPunct="1">
              <a:spcBef>
                <a:spcPct val="0"/>
              </a:spcBef>
              <a:buFontTx/>
              <a:buNone/>
            </a:pPr>
            <a:endParaRPr lang="en-US" altLang="en-US" sz="2000" baseline="-25000" dirty="0">
              <a:solidFill>
                <a:schemeClr val="bg1"/>
              </a:solidFill>
            </a:endParaRPr>
          </a:p>
        </p:txBody>
      </p:sp>
      <p:sp>
        <p:nvSpPr>
          <p:cNvPr id="24580" name="Text Box 4"/>
          <p:cNvSpPr txBox="1">
            <a:spLocks noChangeArrowheads="1"/>
          </p:cNvSpPr>
          <p:nvPr/>
        </p:nvSpPr>
        <p:spPr bwMode="auto">
          <a:xfrm>
            <a:off x="1828800" y="381000"/>
            <a:ext cx="44005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chemeClr val="bg1"/>
                </a:solidFill>
              </a:rPr>
              <a:t>The C system in Seawater</a:t>
            </a:r>
          </a:p>
        </p:txBody>
      </p:sp>
    </p:spTree>
    <p:extLst>
      <p:ext uri="{BB962C8B-B14F-4D97-AF65-F5344CB8AC3E}">
        <p14:creationId xmlns:p14="http://schemas.microsoft.com/office/powerpoint/2010/main" val="111299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81200" y="0"/>
            <a:ext cx="8229600" cy="1143000"/>
          </a:xfrm>
        </p:spPr>
        <p:txBody>
          <a:bodyPr/>
          <a:lstStyle/>
          <a:p>
            <a:pPr eaLnBrk="1" hangingPunct="1"/>
            <a:r>
              <a:rPr lang="en-US" altLang="en-US" sz="2400" dirty="0">
                <a:solidFill>
                  <a:schemeClr val="bg1"/>
                </a:solidFill>
                <a:latin typeface="Calibri" panose="020F0502020204030204" pitchFamily="34" charset="0"/>
                <a:cs typeface="Calibri" panose="020F0502020204030204" pitchFamily="34" charset="0"/>
              </a:rPr>
              <a:t>Importance of carbonate system reactions</a:t>
            </a:r>
          </a:p>
        </p:txBody>
      </p:sp>
      <p:sp>
        <p:nvSpPr>
          <p:cNvPr id="43011" name="Rectangle 3"/>
          <p:cNvSpPr>
            <a:spLocks noGrp="1" noChangeArrowheads="1"/>
          </p:cNvSpPr>
          <p:nvPr>
            <p:ph type="body" idx="1"/>
          </p:nvPr>
        </p:nvSpPr>
        <p:spPr>
          <a:xfrm>
            <a:off x="465506" y="1062903"/>
            <a:ext cx="10515600" cy="4351338"/>
          </a:xfrm>
        </p:spPr>
        <p:txBody>
          <a:bodyPr>
            <a:normAutofit lnSpcReduction="10000"/>
          </a:bodyPr>
          <a:lstStyle/>
          <a:p>
            <a:pPr eaLnBrk="1" hangingPunct="1">
              <a:lnSpc>
                <a:spcPct val="90000"/>
              </a:lnSpc>
            </a:pPr>
            <a:r>
              <a:rPr lang="en-US" altLang="en-US" sz="2400" dirty="0">
                <a:solidFill>
                  <a:schemeClr val="bg1"/>
                </a:solidFill>
                <a:latin typeface="Calibri" panose="020F0502020204030204" pitchFamily="34" charset="0"/>
                <a:cs typeface="Calibri" panose="020F0502020204030204" pitchFamily="34" charset="0"/>
              </a:rPr>
              <a:t>Buffer the pH of seawater to around 8</a:t>
            </a:r>
          </a:p>
          <a:p>
            <a:pPr eaLnBrk="1" hangingPunct="1">
              <a:lnSpc>
                <a:spcPct val="90000"/>
              </a:lnSpc>
            </a:pPr>
            <a:endParaRPr lang="en-US" altLang="en-US" sz="2400" dirty="0">
              <a:solidFill>
                <a:schemeClr val="bg1"/>
              </a:solidFill>
              <a:latin typeface="Calibri" panose="020F0502020204030204" pitchFamily="34" charset="0"/>
              <a:cs typeface="Calibri" panose="020F0502020204030204" pitchFamily="34" charset="0"/>
            </a:endParaRPr>
          </a:p>
          <a:p>
            <a:pPr lvl="1" eaLnBrk="1" hangingPunct="1">
              <a:lnSpc>
                <a:spcPct val="90000"/>
              </a:lnSpc>
            </a:pPr>
            <a:r>
              <a:rPr lang="en-US" altLang="en-US" dirty="0">
                <a:solidFill>
                  <a:schemeClr val="bg1"/>
                </a:solidFill>
                <a:latin typeface="Calibri" panose="020F0502020204030204" pitchFamily="34" charset="0"/>
                <a:cs typeface="Calibri" panose="020F0502020204030204" pitchFamily="34" charset="0"/>
              </a:rPr>
              <a:t>Addition of H</a:t>
            </a:r>
            <a:r>
              <a:rPr lang="en-US" altLang="en-US" baseline="30000" dirty="0">
                <a:solidFill>
                  <a:schemeClr val="bg1"/>
                </a:solidFill>
                <a:latin typeface="Calibri" panose="020F0502020204030204" pitchFamily="34" charset="0"/>
                <a:cs typeface="Calibri" panose="020F0502020204030204" pitchFamily="34" charset="0"/>
              </a:rPr>
              <a:t>+</a:t>
            </a:r>
            <a:r>
              <a:rPr lang="en-US" altLang="en-US" dirty="0">
                <a:solidFill>
                  <a:schemeClr val="bg1"/>
                </a:solidFill>
                <a:latin typeface="Calibri" panose="020F0502020204030204" pitchFamily="34" charset="0"/>
                <a:cs typeface="Calibri" panose="020F0502020204030204" pitchFamily="34" charset="0"/>
              </a:rPr>
              <a:t> will drive reactions to right, e.g.:</a:t>
            </a:r>
          </a:p>
          <a:p>
            <a:pPr lvl="1" algn="ctr" eaLnBrk="1" hangingPunct="1">
              <a:lnSpc>
                <a:spcPct val="90000"/>
              </a:lnSpc>
              <a:buFontTx/>
              <a:buNone/>
            </a:pPr>
            <a:r>
              <a:rPr lang="en-US" altLang="en-US" dirty="0">
                <a:solidFill>
                  <a:schemeClr val="bg1"/>
                </a:solidFill>
                <a:latin typeface="Calibri" panose="020F0502020204030204" pitchFamily="34" charset="0"/>
                <a:cs typeface="Calibri" panose="020F0502020204030204" pitchFamily="34" charset="0"/>
              </a:rPr>
              <a:t>H</a:t>
            </a:r>
            <a:r>
              <a:rPr lang="en-US" altLang="en-US" baseline="30000" dirty="0">
                <a:solidFill>
                  <a:schemeClr val="bg1"/>
                </a:solidFill>
                <a:latin typeface="Calibri" panose="020F0502020204030204" pitchFamily="34" charset="0"/>
                <a:cs typeface="Calibri" panose="020F0502020204030204" pitchFamily="34" charset="0"/>
              </a:rPr>
              <a:t>+</a:t>
            </a:r>
            <a:r>
              <a:rPr lang="en-US" altLang="en-US" dirty="0">
                <a:solidFill>
                  <a:schemeClr val="bg1"/>
                </a:solidFill>
                <a:latin typeface="Calibri" panose="020F0502020204030204" pitchFamily="34" charset="0"/>
                <a:cs typeface="Calibri" panose="020F0502020204030204" pitchFamily="34" charset="0"/>
              </a:rPr>
              <a:t> + HCO</a:t>
            </a:r>
            <a:r>
              <a:rPr lang="en-US" altLang="en-US" baseline="-25000" dirty="0">
                <a:solidFill>
                  <a:schemeClr val="bg1"/>
                </a:solidFill>
                <a:latin typeface="Calibri" panose="020F0502020204030204" pitchFamily="34" charset="0"/>
                <a:cs typeface="Calibri" panose="020F0502020204030204" pitchFamily="34" charset="0"/>
              </a:rPr>
              <a:t>3</a:t>
            </a:r>
            <a:r>
              <a:rPr lang="en-US" altLang="en-US" baseline="30000" dirty="0">
                <a:solidFill>
                  <a:schemeClr val="bg1"/>
                </a:solidFill>
                <a:latin typeface="Calibri" panose="020F0502020204030204" pitchFamily="34" charset="0"/>
                <a:cs typeface="Calibri" panose="020F0502020204030204" pitchFamily="34" charset="0"/>
              </a:rPr>
              <a:t>-</a:t>
            </a:r>
            <a:r>
              <a:rPr lang="en-US" altLang="en-US" dirty="0">
                <a:solidFill>
                  <a:schemeClr val="bg1"/>
                </a:solidFill>
                <a:latin typeface="Calibri" panose="020F0502020204030204" pitchFamily="34" charset="0"/>
                <a:cs typeface="Calibri" panose="020F0502020204030204" pitchFamily="34" charset="0"/>
              </a:rPr>
              <a:t> </a:t>
            </a:r>
            <a:r>
              <a:rPr lang="en-US" altLang="en-US" dirty="0">
                <a:solidFill>
                  <a:schemeClr val="bg1"/>
                </a:solidFill>
                <a:latin typeface="Calibri" panose="020F0502020204030204" pitchFamily="34" charset="0"/>
                <a:cs typeface="Calibri" panose="020F0502020204030204" pitchFamily="34" charset="0"/>
                <a:sym typeface="Symbol" panose="05050102010706020507" pitchFamily="18" charset="2"/>
              </a:rPr>
              <a:t> H</a:t>
            </a:r>
            <a:r>
              <a:rPr lang="en-US" altLang="en-US" baseline="-25000" dirty="0">
                <a:solidFill>
                  <a:schemeClr val="bg1"/>
                </a:solidFill>
                <a:latin typeface="Calibri" panose="020F0502020204030204" pitchFamily="34" charset="0"/>
                <a:cs typeface="Calibri" panose="020F0502020204030204" pitchFamily="34" charset="0"/>
                <a:sym typeface="Symbol" panose="05050102010706020507" pitchFamily="18" charset="2"/>
              </a:rPr>
              <a:t>2</a:t>
            </a:r>
            <a:r>
              <a:rPr lang="en-US" altLang="en-US" dirty="0">
                <a:solidFill>
                  <a:schemeClr val="bg1"/>
                </a:solidFill>
                <a:latin typeface="Calibri" panose="020F0502020204030204" pitchFamily="34" charset="0"/>
                <a:cs typeface="Calibri" panose="020F0502020204030204" pitchFamily="34" charset="0"/>
                <a:sym typeface="Symbol" panose="05050102010706020507" pitchFamily="18" charset="2"/>
              </a:rPr>
              <a:t>CO</a:t>
            </a:r>
            <a:r>
              <a:rPr lang="en-US" altLang="en-US" baseline="-25000" dirty="0">
                <a:solidFill>
                  <a:schemeClr val="bg1"/>
                </a:solidFill>
                <a:latin typeface="Calibri" panose="020F0502020204030204" pitchFamily="34" charset="0"/>
                <a:cs typeface="Calibri" panose="020F0502020204030204" pitchFamily="34" charset="0"/>
                <a:sym typeface="Symbol" panose="05050102010706020507" pitchFamily="18" charset="2"/>
              </a:rPr>
              <a:t>3</a:t>
            </a:r>
          </a:p>
          <a:p>
            <a:pPr lvl="1" algn="ctr" eaLnBrk="1" hangingPunct="1">
              <a:lnSpc>
                <a:spcPct val="90000"/>
              </a:lnSpc>
              <a:buFontTx/>
              <a:buNone/>
            </a:pPr>
            <a:endParaRPr lang="en-US" altLang="en-US" baseline="-25000" dirty="0">
              <a:solidFill>
                <a:schemeClr val="bg1"/>
              </a:solidFill>
              <a:latin typeface="Calibri" panose="020F0502020204030204" pitchFamily="34" charset="0"/>
              <a:cs typeface="Calibri" panose="020F0502020204030204" pitchFamily="34" charset="0"/>
              <a:sym typeface="Symbol" panose="05050102010706020507" pitchFamily="18" charset="2"/>
            </a:endParaRPr>
          </a:p>
          <a:p>
            <a:pPr eaLnBrk="1" hangingPunct="1">
              <a:lnSpc>
                <a:spcPct val="90000"/>
              </a:lnSpc>
            </a:pPr>
            <a:r>
              <a:rPr lang="en-US" altLang="en-US" sz="2400" dirty="0">
                <a:solidFill>
                  <a:schemeClr val="bg1"/>
                </a:solidFill>
                <a:latin typeface="Calibri" panose="020F0502020204030204" pitchFamily="34" charset="0"/>
                <a:cs typeface="Calibri" panose="020F0502020204030204" pitchFamily="34" charset="0"/>
              </a:rPr>
              <a:t>Buffers atmospheric CO</a:t>
            </a:r>
            <a:r>
              <a:rPr lang="en-US" altLang="en-US" sz="2400" baseline="-25000" dirty="0">
                <a:solidFill>
                  <a:schemeClr val="bg1"/>
                </a:solidFill>
                <a:latin typeface="Calibri" panose="020F0502020204030204" pitchFamily="34" charset="0"/>
                <a:cs typeface="Calibri" panose="020F0502020204030204" pitchFamily="34" charset="0"/>
              </a:rPr>
              <a:t>2</a:t>
            </a:r>
          </a:p>
          <a:p>
            <a:pPr eaLnBrk="1" hangingPunct="1">
              <a:lnSpc>
                <a:spcPct val="90000"/>
              </a:lnSpc>
            </a:pPr>
            <a:endParaRPr lang="en-US" altLang="en-US" sz="2400" dirty="0">
              <a:solidFill>
                <a:schemeClr val="bg1"/>
              </a:solidFill>
              <a:latin typeface="Calibri" panose="020F0502020204030204" pitchFamily="34" charset="0"/>
              <a:cs typeface="Calibri" panose="020F0502020204030204" pitchFamily="34" charset="0"/>
            </a:endParaRPr>
          </a:p>
          <a:p>
            <a:pPr lvl="1" eaLnBrk="1" hangingPunct="1">
              <a:lnSpc>
                <a:spcPct val="90000"/>
              </a:lnSpc>
            </a:pPr>
            <a:r>
              <a:rPr lang="en-US" altLang="en-US" dirty="0">
                <a:solidFill>
                  <a:schemeClr val="bg1"/>
                </a:solidFill>
                <a:latin typeface="Calibri" panose="020F0502020204030204" pitchFamily="34" charset="0"/>
                <a:cs typeface="Calibri" panose="020F0502020204030204" pitchFamily="34" charset="0"/>
              </a:rPr>
              <a:t>Atmospheric CO</a:t>
            </a:r>
            <a:r>
              <a:rPr lang="en-US" altLang="en-US" baseline="-25000" dirty="0">
                <a:solidFill>
                  <a:schemeClr val="bg1"/>
                </a:solidFill>
                <a:latin typeface="Calibri" panose="020F0502020204030204" pitchFamily="34" charset="0"/>
                <a:cs typeface="Calibri" panose="020F0502020204030204" pitchFamily="34" charset="0"/>
              </a:rPr>
              <a:t>2</a:t>
            </a:r>
            <a:r>
              <a:rPr lang="en-US" altLang="en-US" dirty="0">
                <a:solidFill>
                  <a:schemeClr val="bg1"/>
                </a:solidFill>
                <a:latin typeface="Calibri" panose="020F0502020204030204" pitchFamily="34" charset="0"/>
                <a:cs typeface="Calibri" panose="020F0502020204030204" pitchFamily="34" charset="0"/>
              </a:rPr>
              <a:t> dissolved in seawater is converted to bicarbonate ion.</a:t>
            </a:r>
          </a:p>
          <a:p>
            <a:pPr lvl="1" algn="ctr" eaLnBrk="1" hangingPunct="1">
              <a:lnSpc>
                <a:spcPct val="90000"/>
              </a:lnSpc>
              <a:buFontTx/>
              <a:buNone/>
            </a:pPr>
            <a:r>
              <a:rPr lang="en-US" altLang="en-US" dirty="0">
                <a:solidFill>
                  <a:schemeClr val="bg1"/>
                </a:solidFill>
                <a:latin typeface="Calibri" panose="020F0502020204030204" pitchFamily="34" charset="0"/>
                <a:cs typeface="Calibri" panose="020F0502020204030204" pitchFamily="34" charset="0"/>
              </a:rPr>
              <a:t>CO</a:t>
            </a:r>
            <a:r>
              <a:rPr lang="en-US" altLang="en-US" baseline="-25000" dirty="0">
                <a:solidFill>
                  <a:schemeClr val="bg1"/>
                </a:solidFill>
                <a:latin typeface="Calibri" panose="020F0502020204030204" pitchFamily="34" charset="0"/>
                <a:cs typeface="Calibri" panose="020F0502020204030204" pitchFamily="34" charset="0"/>
              </a:rPr>
              <a:t>2</a:t>
            </a:r>
            <a:r>
              <a:rPr lang="en-US" altLang="en-US" dirty="0">
                <a:solidFill>
                  <a:schemeClr val="bg1"/>
                </a:solidFill>
                <a:latin typeface="Calibri" panose="020F0502020204030204" pitchFamily="34" charset="0"/>
                <a:cs typeface="Calibri" panose="020F0502020204030204" pitchFamily="34" charset="0"/>
              </a:rPr>
              <a:t> + H</a:t>
            </a:r>
            <a:r>
              <a:rPr lang="en-US" altLang="en-US" baseline="-25000" dirty="0">
                <a:solidFill>
                  <a:schemeClr val="bg1"/>
                </a:solidFill>
                <a:latin typeface="Calibri" panose="020F0502020204030204" pitchFamily="34" charset="0"/>
                <a:cs typeface="Calibri" panose="020F0502020204030204" pitchFamily="34" charset="0"/>
              </a:rPr>
              <a:t>2</a:t>
            </a:r>
            <a:r>
              <a:rPr lang="en-US" altLang="en-US" dirty="0">
                <a:solidFill>
                  <a:schemeClr val="bg1"/>
                </a:solidFill>
                <a:latin typeface="Calibri" panose="020F0502020204030204" pitchFamily="34" charset="0"/>
                <a:cs typeface="Calibri" panose="020F0502020204030204" pitchFamily="34" charset="0"/>
              </a:rPr>
              <a:t>O </a:t>
            </a:r>
            <a:r>
              <a:rPr lang="en-US" altLang="en-US" dirty="0">
                <a:solidFill>
                  <a:schemeClr val="bg1"/>
                </a:solidFill>
                <a:latin typeface="Calibri" panose="020F0502020204030204" pitchFamily="34" charset="0"/>
                <a:cs typeface="Calibri" panose="020F0502020204030204" pitchFamily="34" charset="0"/>
                <a:sym typeface="Symbol" panose="05050102010706020507" pitchFamily="18" charset="2"/>
              </a:rPr>
              <a:t> H</a:t>
            </a:r>
            <a:r>
              <a:rPr lang="en-US" altLang="en-US" baseline="30000" dirty="0">
                <a:solidFill>
                  <a:schemeClr val="bg1"/>
                </a:solidFill>
                <a:latin typeface="Calibri" panose="020F0502020204030204" pitchFamily="34" charset="0"/>
                <a:cs typeface="Calibri" panose="020F0502020204030204" pitchFamily="34" charset="0"/>
                <a:sym typeface="Symbol" panose="05050102010706020507" pitchFamily="18" charset="2"/>
              </a:rPr>
              <a:t>+</a:t>
            </a:r>
            <a:r>
              <a:rPr lang="en-US" altLang="en-US" dirty="0">
                <a:solidFill>
                  <a:schemeClr val="bg1"/>
                </a:solidFill>
                <a:latin typeface="Calibri" panose="020F0502020204030204" pitchFamily="34" charset="0"/>
                <a:cs typeface="Calibri" panose="020F0502020204030204" pitchFamily="34" charset="0"/>
                <a:sym typeface="Symbol" panose="05050102010706020507" pitchFamily="18" charset="2"/>
              </a:rPr>
              <a:t> + HCO</a:t>
            </a:r>
            <a:r>
              <a:rPr lang="en-US" altLang="en-US" baseline="-25000" dirty="0">
                <a:solidFill>
                  <a:schemeClr val="bg1"/>
                </a:solidFill>
                <a:latin typeface="Calibri" panose="020F0502020204030204" pitchFamily="34" charset="0"/>
                <a:cs typeface="Calibri" panose="020F0502020204030204" pitchFamily="34" charset="0"/>
                <a:sym typeface="Symbol" panose="05050102010706020507" pitchFamily="18" charset="2"/>
              </a:rPr>
              <a:t>3</a:t>
            </a:r>
            <a:r>
              <a:rPr lang="en-US" altLang="en-US" baseline="30000" dirty="0">
                <a:solidFill>
                  <a:schemeClr val="bg1"/>
                </a:solidFill>
                <a:latin typeface="Calibri" panose="020F0502020204030204" pitchFamily="34" charset="0"/>
                <a:cs typeface="Calibri" panose="020F0502020204030204" pitchFamily="34" charset="0"/>
                <a:sym typeface="Symbol" panose="05050102010706020507" pitchFamily="18" charset="2"/>
              </a:rPr>
              <a:t>-</a:t>
            </a:r>
          </a:p>
          <a:p>
            <a:pPr lvl="1" algn="ctr" eaLnBrk="1" hangingPunct="1">
              <a:lnSpc>
                <a:spcPct val="90000"/>
              </a:lnSpc>
              <a:buFontTx/>
              <a:buNone/>
            </a:pPr>
            <a:endParaRPr lang="en-US" altLang="en-US" dirty="0">
              <a:solidFill>
                <a:schemeClr val="bg1"/>
              </a:solidFill>
              <a:latin typeface="Calibri" panose="020F0502020204030204" pitchFamily="34" charset="0"/>
              <a:cs typeface="Calibri" panose="020F0502020204030204" pitchFamily="34" charset="0"/>
            </a:endParaRPr>
          </a:p>
          <a:p>
            <a:pPr lvl="1" eaLnBrk="1" hangingPunct="1">
              <a:lnSpc>
                <a:spcPct val="90000"/>
              </a:lnSpc>
            </a:pPr>
            <a:r>
              <a:rPr lang="en-US" altLang="en-US" dirty="0">
                <a:solidFill>
                  <a:schemeClr val="bg1"/>
                </a:solidFill>
                <a:latin typeface="Calibri" panose="020F0502020204030204" pitchFamily="34" charset="0"/>
                <a:cs typeface="Calibri" panose="020F0502020204030204" pitchFamily="34" charset="0"/>
              </a:rPr>
              <a:t>Solubility of CO</a:t>
            </a:r>
            <a:r>
              <a:rPr lang="en-US" altLang="en-US" baseline="-25000" dirty="0">
                <a:solidFill>
                  <a:schemeClr val="bg1"/>
                </a:solidFill>
                <a:latin typeface="Calibri" panose="020F0502020204030204" pitchFamily="34" charset="0"/>
                <a:cs typeface="Calibri" panose="020F0502020204030204" pitchFamily="34" charset="0"/>
              </a:rPr>
              <a:t>2</a:t>
            </a:r>
            <a:r>
              <a:rPr lang="en-US" altLang="en-US" dirty="0">
                <a:solidFill>
                  <a:schemeClr val="bg1"/>
                </a:solidFill>
                <a:latin typeface="Calibri" panose="020F0502020204030204" pitchFamily="34" charset="0"/>
                <a:cs typeface="Calibri" panose="020F0502020204030204" pitchFamily="34" charset="0"/>
              </a:rPr>
              <a:t> in ocean water is greatly enhanced as a consequence.</a:t>
            </a:r>
          </a:p>
        </p:txBody>
      </p:sp>
    </p:spTree>
    <p:extLst>
      <p:ext uri="{BB962C8B-B14F-4D97-AF65-F5344CB8AC3E}">
        <p14:creationId xmlns:p14="http://schemas.microsoft.com/office/powerpoint/2010/main" val="3559025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817DC-5B9A-410E-B7E1-E85A07A84C77}"/>
              </a:ext>
            </a:extLst>
          </p:cNvPr>
          <p:cNvPicPr>
            <a:picLocks noChangeAspect="1"/>
          </p:cNvPicPr>
          <p:nvPr/>
        </p:nvPicPr>
        <p:blipFill>
          <a:blip r:embed="rId2"/>
          <a:stretch>
            <a:fillRect/>
          </a:stretch>
        </p:blipFill>
        <p:spPr>
          <a:xfrm>
            <a:off x="1564428" y="0"/>
            <a:ext cx="9063145" cy="6858000"/>
          </a:xfrm>
          <a:prstGeom prst="rect">
            <a:avLst/>
          </a:prstGeom>
        </p:spPr>
      </p:pic>
      <p:pic>
        <p:nvPicPr>
          <p:cNvPr id="5" name="Picture 4">
            <a:extLst>
              <a:ext uri="{FF2B5EF4-FFF2-40B4-BE49-F238E27FC236}">
                <a16:creationId xmlns:a16="http://schemas.microsoft.com/office/drawing/2014/main" id="{F7E71348-9724-424A-83B1-D5313864DA0D}"/>
              </a:ext>
            </a:extLst>
          </p:cNvPr>
          <p:cNvPicPr>
            <a:picLocks noChangeAspect="1"/>
          </p:cNvPicPr>
          <p:nvPr/>
        </p:nvPicPr>
        <p:blipFill>
          <a:blip r:embed="rId3"/>
          <a:stretch>
            <a:fillRect/>
          </a:stretch>
        </p:blipFill>
        <p:spPr>
          <a:xfrm>
            <a:off x="8458201" y="6616338"/>
            <a:ext cx="1959429" cy="241663"/>
          </a:xfrm>
          <a:prstGeom prst="rect">
            <a:avLst/>
          </a:prstGeom>
        </p:spPr>
      </p:pic>
    </p:spTree>
    <p:extLst>
      <p:ext uri="{BB962C8B-B14F-4D97-AF65-F5344CB8AC3E}">
        <p14:creationId xmlns:p14="http://schemas.microsoft.com/office/powerpoint/2010/main" val="1538139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524000" y="1"/>
            <a:ext cx="9296400" cy="644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600" dirty="0">
                <a:solidFill>
                  <a:schemeClr val="bg1"/>
                </a:solidFill>
                <a:latin typeface="Calibri" panose="020F0502020204030204" pitchFamily="34" charset="0"/>
                <a:cs typeface="Calibri" panose="020F0502020204030204" pitchFamily="34" charset="0"/>
              </a:rPr>
              <a:t>Equilibria</a:t>
            </a:r>
            <a:br>
              <a:rPr lang="en-US" altLang="en-US" sz="2600" b="1" dirty="0">
                <a:solidFill>
                  <a:schemeClr val="bg1"/>
                </a:solidFill>
                <a:latin typeface="Calibri" panose="020F0502020204030204" pitchFamily="34" charset="0"/>
                <a:cs typeface="Calibri" panose="020F0502020204030204" pitchFamily="34" charset="0"/>
              </a:rPr>
            </a:br>
            <a:endParaRPr lang="en-US" altLang="en-US" sz="2600" dirty="0">
              <a:solidFill>
                <a:schemeClr val="bg1"/>
              </a:solidFill>
              <a:latin typeface="Calibri" panose="020F0502020204030204" pitchFamily="34" charset="0"/>
              <a:cs typeface="Calibri" panose="020F0502020204030204" pitchFamily="34" charset="0"/>
            </a:endParaRPr>
          </a:p>
          <a:p>
            <a:pPr eaLnBrk="1" hangingPunct="1"/>
            <a:r>
              <a:rPr lang="en-US" altLang="en-US" sz="2600" dirty="0">
                <a:solidFill>
                  <a:schemeClr val="bg1"/>
                </a:solidFill>
                <a:latin typeface="Calibri" panose="020F0502020204030204" pitchFamily="34" charset="0"/>
                <a:cs typeface="Calibri" panose="020F0502020204030204" pitchFamily="34" charset="0"/>
              </a:rPr>
              <a:t>K = [CO</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a:t>
            </a:r>
            <a:r>
              <a:rPr lang="en-US" altLang="en-US" sz="2600" dirty="0" err="1">
                <a:solidFill>
                  <a:schemeClr val="bg1"/>
                </a:solidFill>
                <a:latin typeface="Calibri" panose="020F0502020204030204" pitchFamily="34" charset="0"/>
                <a:cs typeface="Calibri" panose="020F0502020204030204" pitchFamily="34" charset="0"/>
              </a:rPr>
              <a:t>aq</a:t>
            </a:r>
            <a:r>
              <a:rPr lang="en-US" altLang="en-US" sz="2600" dirty="0">
                <a:solidFill>
                  <a:schemeClr val="bg1"/>
                </a:solidFill>
                <a:latin typeface="Calibri" panose="020F0502020204030204" pitchFamily="34" charset="0"/>
                <a:cs typeface="Calibri" panose="020F0502020204030204" pitchFamily="34" charset="0"/>
              </a:rPr>
              <a:t>)]/[H</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dirty="0">
                <a:solidFill>
                  <a:schemeClr val="bg1"/>
                </a:solidFill>
                <a:latin typeface="Calibri" panose="020F0502020204030204" pitchFamily="34" charset="0"/>
                <a:cs typeface="Calibri" panose="020F0502020204030204" pitchFamily="34" charset="0"/>
              </a:rPr>
              <a:t>], K=650 @ 25C, [CO</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a:t>
            </a:r>
            <a:r>
              <a:rPr lang="en-US" altLang="en-US" sz="2600" dirty="0" err="1">
                <a:solidFill>
                  <a:schemeClr val="bg1"/>
                </a:solidFill>
                <a:latin typeface="Calibri" panose="020F0502020204030204" pitchFamily="34" charset="0"/>
                <a:cs typeface="Calibri" panose="020F0502020204030204" pitchFamily="34" charset="0"/>
              </a:rPr>
              <a:t>aq</a:t>
            </a:r>
            <a:r>
              <a:rPr lang="en-US" altLang="en-US" sz="2600" dirty="0">
                <a:solidFill>
                  <a:schemeClr val="bg1"/>
                </a:solidFill>
                <a:latin typeface="Calibri" panose="020F0502020204030204" pitchFamily="34" charset="0"/>
                <a:cs typeface="Calibri" panose="020F0502020204030204" pitchFamily="34" charset="0"/>
              </a:rPr>
              <a:t>)] &gt;&gt; [H</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dirty="0">
                <a:solidFill>
                  <a:schemeClr val="bg1"/>
                </a:solidFill>
                <a:latin typeface="Calibri" panose="020F0502020204030204" pitchFamily="34" charset="0"/>
                <a:cs typeface="Calibri" panose="020F0502020204030204" pitchFamily="34" charset="0"/>
              </a:rPr>
              <a:t>]</a:t>
            </a:r>
            <a:br>
              <a:rPr lang="en-US" altLang="en-US" sz="2600" dirty="0">
                <a:solidFill>
                  <a:schemeClr val="bg1"/>
                </a:solidFill>
                <a:latin typeface="Calibri" panose="020F0502020204030204" pitchFamily="34" charset="0"/>
                <a:cs typeface="Calibri" panose="020F0502020204030204" pitchFamily="34" charset="0"/>
              </a:rPr>
            </a:br>
            <a:endParaRPr lang="en-US" altLang="en-US" sz="2600" dirty="0">
              <a:solidFill>
                <a:schemeClr val="bg1"/>
              </a:solidFill>
              <a:latin typeface="Calibri" panose="020F0502020204030204" pitchFamily="34" charset="0"/>
              <a:cs typeface="Calibri" panose="020F0502020204030204" pitchFamily="34" charset="0"/>
            </a:endParaRPr>
          </a:p>
          <a:p>
            <a:pPr eaLnBrk="1" hangingPunct="1"/>
            <a:r>
              <a:rPr lang="en-US" altLang="en-US" sz="2600" dirty="0">
                <a:solidFill>
                  <a:schemeClr val="bg1"/>
                </a:solidFill>
                <a:latin typeface="Calibri" panose="020F0502020204030204" pitchFamily="34" charset="0"/>
                <a:cs typeface="Calibri" panose="020F0502020204030204" pitchFamily="34" charset="0"/>
              </a:rPr>
              <a:t>Define [H</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dirty="0">
                <a:solidFill>
                  <a:schemeClr val="bg1"/>
                </a:solidFill>
                <a:latin typeface="Calibri" panose="020F0502020204030204" pitchFamily="34" charset="0"/>
                <a:cs typeface="Calibri" panose="020F0502020204030204" pitchFamily="34" charset="0"/>
              </a:rPr>
              <a:t>*] = [CO</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a:t>
            </a:r>
            <a:r>
              <a:rPr lang="en-US" altLang="en-US" sz="2600" dirty="0" err="1">
                <a:solidFill>
                  <a:schemeClr val="bg1"/>
                </a:solidFill>
                <a:latin typeface="Calibri" panose="020F0502020204030204" pitchFamily="34" charset="0"/>
                <a:cs typeface="Calibri" panose="020F0502020204030204" pitchFamily="34" charset="0"/>
              </a:rPr>
              <a:t>aq</a:t>
            </a:r>
            <a:r>
              <a:rPr lang="en-US" altLang="en-US" sz="2600" dirty="0">
                <a:solidFill>
                  <a:schemeClr val="bg1"/>
                </a:solidFill>
                <a:latin typeface="Calibri" panose="020F0502020204030204" pitchFamily="34" charset="0"/>
                <a:cs typeface="Calibri" panose="020F0502020204030204" pitchFamily="34" charset="0"/>
              </a:rPr>
              <a:t>)] + [H</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dirty="0">
                <a:solidFill>
                  <a:schemeClr val="bg1"/>
                </a:solidFill>
                <a:latin typeface="Calibri" panose="020F0502020204030204" pitchFamily="34" charset="0"/>
                <a:cs typeface="Calibri" panose="020F0502020204030204" pitchFamily="34" charset="0"/>
              </a:rPr>
              <a:t>] , and</a:t>
            </a:r>
          </a:p>
          <a:p>
            <a:pPr eaLnBrk="1" hangingPunct="1"/>
            <a:r>
              <a:rPr lang="en-US" altLang="en-US" sz="2600" dirty="0">
                <a:solidFill>
                  <a:schemeClr val="bg1"/>
                </a:solidFill>
                <a:latin typeface="Calibri" panose="020F0502020204030204" pitchFamily="34" charset="0"/>
                <a:cs typeface="Calibri" panose="020F0502020204030204" pitchFamily="34" charset="0"/>
              </a:rPr>
              <a:t> </a:t>
            </a:r>
          </a:p>
          <a:p>
            <a:pPr eaLnBrk="1" hangingPunct="1"/>
            <a:r>
              <a:rPr lang="en-US" altLang="en-US" sz="2600" dirty="0">
                <a:solidFill>
                  <a:schemeClr val="bg1"/>
                </a:solidFill>
                <a:latin typeface="Calibri" panose="020F0502020204030204" pitchFamily="34" charset="0"/>
                <a:cs typeface="Calibri" panose="020F0502020204030204" pitchFamily="34" charset="0"/>
              </a:rPr>
              <a:t>K</a:t>
            </a:r>
            <a:r>
              <a:rPr lang="en-US" altLang="en-US" sz="2600" baseline="-25000" dirty="0">
                <a:solidFill>
                  <a:schemeClr val="bg1"/>
                </a:solidFill>
                <a:latin typeface="Calibri" panose="020F0502020204030204" pitchFamily="34" charset="0"/>
                <a:cs typeface="Calibri" panose="020F0502020204030204" pitchFamily="34" charset="0"/>
              </a:rPr>
              <a:t>H2CO3</a:t>
            </a:r>
            <a:r>
              <a:rPr lang="en-US" altLang="en-US" sz="2600" dirty="0">
                <a:solidFill>
                  <a:schemeClr val="bg1"/>
                </a:solidFill>
                <a:latin typeface="Calibri" panose="020F0502020204030204" pitchFamily="34" charset="0"/>
                <a:cs typeface="Calibri" panose="020F0502020204030204" pitchFamily="34" charset="0"/>
              </a:rPr>
              <a:t> = {H</a:t>
            </a:r>
            <a:r>
              <a:rPr lang="en-US" altLang="en-US" sz="2600" baseline="30000" dirty="0">
                <a:solidFill>
                  <a:schemeClr val="bg1"/>
                </a:solidFill>
                <a:latin typeface="Calibri" panose="020F0502020204030204" pitchFamily="34" charset="0"/>
                <a:cs typeface="Calibri" panose="020F0502020204030204" pitchFamily="34" charset="0"/>
              </a:rPr>
              <a:t>+</a:t>
            </a:r>
            <a:r>
              <a:rPr lang="en-US" altLang="en-US" sz="2600" dirty="0">
                <a:solidFill>
                  <a:schemeClr val="bg1"/>
                </a:solidFill>
                <a:latin typeface="Calibri" panose="020F0502020204030204" pitchFamily="34" charset="0"/>
                <a:cs typeface="Calibri" panose="020F0502020204030204" pitchFamily="34" charset="0"/>
              </a:rPr>
              <a:t>}[HCO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baseline="30000" dirty="0">
                <a:solidFill>
                  <a:schemeClr val="bg1"/>
                </a:solidFill>
                <a:latin typeface="Calibri" panose="020F0502020204030204" pitchFamily="34" charset="0"/>
                <a:cs typeface="Calibri" panose="020F0502020204030204" pitchFamily="34" charset="0"/>
              </a:rPr>
              <a:t>-</a:t>
            </a:r>
            <a:r>
              <a:rPr lang="en-US" altLang="en-US" sz="2600" dirty="0">
                <a:solidFill>
                  <a:schemeClr val="bg1"/>
                </a:solidFill>
                <a:latin typeface="Calibri" panose="020F0502020204030204" pitchFamily="34" charset="0"/>
                <a:cs typeface="Calibri" panose="020F0502020204030204" pitchFamily="34" charset="0"/>
              </a:rPr>
              <a:t>]/[H</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dirty="0">
                <a:solidFill>
                  <a:schemeClr val="bg1"/>
                </a:solidFill>
                <a:latin typeface="Calibri" panose="020F0502020204030204" pitchFamily="34" charset="0"/>
                <a:cs typeface="Calibri" panose="020F0502020204030204" pitchFamily="34" charset="0"/>
              </a:rPr>
              <a:t>], then if K</a:t>
            </a:r>
            <a:r>
              <a:rPr lang="en-US" altLang="en-US" sz="2600" baseline="-25000" dirty="0">
                <a:solidFill>
                  <a:schemeClr val="bg1"/>
                </a:solidFill>
                <a:latin typeface="Calibri" panose="020F0502020204030204" pitchFamily="34" charset="0"/>
                <a:cs typeface="Calibri" panose="020F0502020204030204" pitchFamily="34" charset="0"/>
              </a:rPr>
              <a:t>1</a:t>
            </a:r>
            <a:r>
              <a:rPr lang="en-US" altLang="en-US" sz="2600" dirty="0">
                <a:solidFill>
                  <a:schemeClr val="bg1"/>
                </a:solidFill>
                <a:latin typeface="Calibri" panose="020F0502020204030204" pitchFamily="34" charset="0"/>
                <a:cs typeface="Calibri" panose="020F0502020204030204" pitchFamily="34" charset="0"/>
              </a:rPr>
              <a:t> = K</a:t>
            </a:r>
            <a:r>
              <a:rPr lang="en-US" altLang="en-US" sz="2600" baseline="-25000" dirty="0">
                <a:solidFill>
                  <a:schemeClr val="bg1"/>
                </a:solidFill>
                <a:latin typeface="Calibri" panose="020F0502020204030204" pitchFamily="34" charset="0"/>
                <a:cs typeface="Calibri" panose="020F0502020204030204" pitchFamily="34" charset="0"/>
              </a:rPr>
              <a:t>H2CO3</a:t>
            </a:r>
            <a:r>
              <a:rPr lang="en-US" altLang="en-US" sz="2600" dirty="0">
                <a:solidFill>
                  <a:schemeClr val="bg1"/>
                </a:solidFill>
                <a:latin typeface="Calibri" panose="020F0502020204030204" pitchFamily="34" charset="0"/>
                <a:cs typeface="Calibri" panose="020F0502020204030204" pitchFamily="34" charset="0"/>
              </a:rPr>
              <a:t>/(1 + K)</a:t>
            </a:r>
            <a:br>
              <a:rPr lang="en-US" altLang="en-US" sz="2600" dirty="0">
                <a:solidFill>
                  <a:schemeClr val="bg1"/>
                </a:solidFill>
                <a:latin typeface="Calibri" panose="020F0502020204030204" pitchFamily="34" charset="0"/>
                <a:cs typeface="Calibri" panose="020F0502020204030204" pitchFamily="34" charset="0"/>
              </a:rPr>
            </a:br>
            <a:endParaRPr lang="en-US" altLang="en-US" sz="2600" dirty="0">
              <a:solidFill>
                <a:schemeClr val="bg1"/>
              </a:solidFill>
              <a:latin typeface="Calibri" panose="020F0502020204030204" pitchFamily="34" charset="0"/>
              <a:cs typeface="Calibri" panose="020F0502020204030204" pitchFamily="34" charset="0"/>
            </a:endParaRPr>
          </a:p>
          <a:p>
            <a:pPr eaLnBrk="1" hangingPunct="1"/>
            <a:r>
              <a:rPr lang="en-US" altLang="en-US" sz="2600" dirty="0">
                <a:solidFill>
                  <a:schemeClr val="bg1"/>
                </a:solidFill>
                <a:latin typeface="Calibri" panose="020F0502020204030204" pitchFamily="34" charset="0"/>
                <a:cs typeface="Calibri" panose="020F0502020204030204" pitchFamily="34" charset="0"/>
              </a:rPr>
              <a:t>K</a:t>
            </a:r>
            <a:r>
              <a:rPr lang="en-US" altLang="en-US" sz="2600" baseline="-25000" dirty="0">
                <a:solidFill>
                  <a:schemeClr val="bg1"/>
                </a:solidFill>
                <a:latin typeface="Calibri" panose="020F0502020204030204" pitchFamily="34" charset="0"/>
                <a:cs typeface="Calibri" panose="020F0502020204030204" pitchFamily="34" charset="0"/>
              </a:rPr>
              <a:t>1</a:t>
            </a:r>
            <a:r>
              <a:rPr lang="en-US" altLang="en-US" sz="2600" dirty="0">
                <a:solidFill>
                  <a:schemeClr val="bg1"/>
                </a:solidFill>
                <a:latin typeface="Calibri" panose="020F0502020204030204" pitchFamily="34" charset="0"/>
                <a:cs typeface="Calibri" panose="020F0502020204030204" pitchFamily="34" charset="0"/>
              </a:rPr>
              <a:t> = { H</a:t>
            </a:r>
            <a:r>
              <a:rPr lang="en-US" altLang="en-US" sz="2600" baseline="30000" dirty="0">
                <a:solidFill>
                  <a:schemeClr val="bg1"/>
                </a:solidFill>
                <a:latin typeface="Calibri" panose="020F0502020204030204" pitchFamily="34" charset="0"/>
                <a:cs typeface="Calibri" panose="020F0502020204030204" pitchFamily="34" charset="0"/>
              </a:rPr>
              <a:t>+</a:t>
            </a:r>
            <a:r>
              <a:rPr lang="en-US" altLang="en-US" sz="2600" dirty="0">
                <a:solidFill>
                  <a:schemeClr val="bg1"/>
                </a:solidFill>
                <a:latin typeface="Calibri" panose="020F0502020204030204" pitchFamily="34" charset="0"/>
                <a:cs typeface="Calibri" panose="020F0502020204030204" pitchFamily="34" charset="0"/>
              </a:rPr>
              <a:t>}[HCO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baseline="30000" dirty="0">
                <a:solidFill>
                  <a:schemeClr val="bg1"/>
                </a:solidFill>
                <a:latin typeface="Calibri" panose="020F0502020204030204" pitchFamily="34" charset="0"/>
                <a:cs typeface="Calibri" panose="020F0502020204030204" pitchFamily="34" charset="0"/>
              </a:rPr>
              <a:t>-</a:t>
            </a:r>
            <a:r>
              <a:rPr lang="en-US" altLang="en-US" sz="2600" dirty="0">
                <a:solidFill>
                  <a:schemeClr val="bg1"/>
                </a:solidFill>
                <a:latin typeface="Calibri" panose="020F0502020204030204" pitchFamily="34" charset="0"/>
                <a:cs typeface="Calibri" panose="020F0502020204030204" pitchFamily="34" charset="0"/>
              </a:rPr>
              <a:t>]/[H</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dirty="0">
                <a:solidFill>
                  <a:schemeClr val="bg1"/>
                </a:solidFill>
                <a:latin typeface="Calibri" panose="020F0502020204030204" pitchFamily="34" charset="0"/>
                <a:cs typeface="Calibri" panose="020F0502020204030204" pitchFamily="34" charset="0"/>
              </a:rPr>
              <a:t>*] </a:t>
            </a:r>
            <a:br>
              <a:rPr lang="en-US" altLang="en-US" sz="2600" dirty="0">
                <a:solidFill>
                  <a:schemeClr val="bg1"/>
                </a:solidFill>
                <a:latin typeface="Calibri" panose="020F0502020204030204" pitchFamily="34" charset="0"/>
                <a:cs typeface="Calibri" panose="020F0502020204030204" pitchFamily="34" charset="0"/>
              </a:rPr>
            </a:br>
            <a:endParaRPr lang="en-US" altLang="en-US" sz="2600" dirty="0">
              <a:solidFill>
                <a:schemeClr val="bg1"/>
              </a:solidFill>
              <a:latin typeface="Calibri" panose="020F0502020204030204" pitchFamily="34" charset="0"/>
              <a:cs typeface="Calibri" panose="020F0502020204030204" pitchFamily="34" charset="0"/>
            </a:endParaRPr>
          </a:p>
          <a:p>
            <a:pPr eaLnBrk="1" hangingPunct="1"/>
            <a:r>
              <a:rPr lang="en-US" altLang="en-US" sz="2600" dirty="0">
                <a:solidFill>
                  <a:schemeClr val="bg1"/>
                </a:solidFill>
                <a:latin typeface="Calibri" panose="020F0502020204030204" pitchFamily="34" charset="0"/>
                <a:cs typeface="Calibri" panose="020F0502020204030204" pitchFamily="34" charset="0"/>
              </a:rPr>
              <a:t>K</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 = { H</a:t>
            </a:r>
            <a:r>
              <a:rPr lang="en-US" altLang="en-US" sz="2600" baseline="30000" dirty="0">
                <a:solidFill>
                  <a:schemeClr val="bg1"/>
                </a:solidFill>
                <a:latin typeface="Calibri" panose="020F0502020204030204" pitchFamily="34" charset="0"/>
                <a:cs typeface="Calibri" panose="020F0502020204030204" pitchFamily="34" charset="0"/>
              </a:rPr>
              <a:t>+</a:t>
            </a:r>
            <a:r>
              <a:rPr lang="en-US" altLang="en-US" sz="2600" dirty="0">
                <a:solidFill>
                  <a:schemeClr val="bg1"/>
                </a:solidFill>
                <a:latin typeface="Calibri" panose="020F0502020204030204" pitchFamily="34" charset="0"/>
                <a:cs typeface="Calibri" panose="020F0502020204030204" pitchFamily="34" charset="0"/>
              </a:rPr>
              <a:t>}[CO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baseline="30000" dirty="0">
                <a:solidFill>
                  <a:schemeClr val="bg1"/>
                </a:solidFill>
                <a:latin typeface="Calibri" panose="020F0502020204030204" pitchFamily="34" charset="0"/>
                <a:cs typeface="Calibri" panose="020F0502020204030204" pitchFamily="34" charset="0"/>
              </a:rPr>
              <a:t>=</a:t>
            </a:r>
            <a:r>
              <a:rPr lang="en-US" altLang="en-US" sz="2600" dirty="0">
                <a:solidFill>
                  <a:schemeClr val="bg1"/>
                </a:solidFill>
                <a:latin typeface="Calibri" panose="020F0502020204030204" pitchFamily="34" charset="0"/>
                <a:cs typeface="Calibri" panose="020F0502020204030204" pitchFamily="34" charset="0"/>
              </a:rPr>
              <a:t>]/[HCO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baseline="30000" dirty="0">
                <a:solidFill>
                  <a:schemeClr val="bg1"/>
                </a:solidFill>
                <a:latin typeface="Calibri" panose="020F0502020204030204" pitchFamily="34" charset="0"/>
                <a:cs typeface="Calibri" panose="020F0502020204030204" pitchFamily="34" charset="0"/>
              </a:rPr>
              <a:t>-</a:t>
            </a:r>
            <a:r>
              <a:rPr lang="en-US" altLang="en-US" sz="2600" dirty="0">
                <a:solidFill>
                  <a:schemeClr val="bg1"/>
                </a:solidFill>
                <a:latin typeface="Calibri" panose="020F0502020204030204" pitchFamily="34" charset="0"/>
                <a:cs typeface="Calibri" panose="020F0502020204030204" pitchFamily="34" charset="0"/>
              </a:rPr>
              <a:t>] </a:t>
            </a:r>
            <a:br>
              <a:rPr lang="en-US" altLang="en-US" sz="2600" dirty="0">
                <a:solidFill>
                  <a:schemeClr val="bg1"/>
                </a:solidFill>
                <a:latin typeface="Calibri" panose="020F0502020204030204" pitchFamily="34" charset="0"/>
                <a:cs typeface="Calibri" panose="020F0502020204030204" pitchFamily="34" charset="0"/>
              </a:rPr>
            </a:br>
            <a:endParaRPr lang="en-US" altLang="en-US" sz="2600" dirty="0">
              <a:solidFill>
                <a:schemeClr val="bg1"/>
              </a:solidFill>
              <a:latin typeface="Calibri" panose="020F0502020204030204" pitchFamily="34" charset="0"/>
              <a:cs typeface="Calibri" panose="020F0502020204030204" pitchFamily="34" charset="0"/>
            </a:endParaRPr>
          </a:p>
          <a:p>
            <a:pPr eaLnBrk="1" hangingPunct="1"/>
            <a:r>
              <a:rPr lang="en-US" altLang="en-US" sz="2600" dirty="0">
                <a:solidFill>
                  <a:schemeClr val="bg1"/>
                </a:solidFill>
                <a:latin typeface="Calibri" panose="020F0502020204030204" pitchFamily="34" charset="0"/>
                <a:cs typeface="Calibri" panose="020F0502020204030204" pitchFamily="34" charset="0"/>
              </a:rPr>
              <a:t>K</a:t>
            </a:r>
            <a:r>
              <a:rPr lang="en-US" altLang="en-US" sz="2600" baseline="-25000" dirty="0">
                <a:solidFill>
                  <a:schemeClr val="bg1"/>
                </a:solidFill>
                <a:latin typeface="Calibri" panose="020F0502020204030204" pitchFamily="34" charset="0"/>
                <a:cs typeface="Calibri" panose="020F0502020204030204" pitchFamily="34" charset="0"/>
              </a:rPr>
              <a:t>H</a:t>
            </a:r>
            <a:r>
              <a:rPr lang="en-US" altLang="en-US" sz="2600" dirty="0">
                <a:solidFill>
                  <a:schemeClr val="bg1"/>
                </a:solidFill>
                <a:latin typeface="Calibri" panose="020F0502020204030204" pitchFamily="34" charset="0"/>
                <a:cs typeface="Calibri" panose="020F0502020204030204" pitchFamily="34" charset="0"/>
              </a:rPr>
              <a:t> = PCO</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 /[ H</a:t>
            </a:r>
            <a:r>
              <a:rPr lang="en-US" altLang="en-US" sz="2600" baseline="-25000" dirty="0">
                <a:solidFill>
                  <a:schemeClr val="bg1"/>
                </a:solidFill>
                <a:latin typeface="Calibri" panose="020F0502020204030204" pitchFamily="34" charset="0"/>
                <a:cs typeface="Calibri" panose="020F0502020204030204" pitchFamily="34" charset="0"/>
              </a:rPr>
              <a:t>2</a:t>
            </a:r>
            <a:r>
              <a:rPr lang="en-US" altLang="en-US" sz="2600" dirty="0">
                <a:solidFill>
                  <a:schemeClr val="bg1"/>
                </a:solidFill>
                <a:latin typeface="Calibri" panose="020F0502020204030204" pitchFamily="34" charset="0"/>
                <a:cs typeface="Calibri" panose="020F0502020204030204" pitchFamily="34" charset="0"/>
              </a:rPr>
              <a:t>CO</a:t>
            </a:r>
            <a:r>
              <a:rPr lang="en-US" altLang="en-US" sz="2600" baseline="-25000" dirty="0">
                <a:solidFill>
                  <a:schemeClr val="bg1"/>
                </a:solidFill>
                <a:latin typeface="Calibri" panose="020F0502020204030204" pitchFamily="34" charset="0"/>
                <a:cs typeface="Calibri" panose="020F0502020204030204" pitchFamily="34" charset="0"/>
              </a:rPr>
              <a:t>3</a:t>
            </a:r>
            <a:r>
              <a:rPr lang="en-US" altLang="en-US" sz="2600" dirty="0">
                <a:solidFill>
                  <a:schemeClr val="bg1"/>
                </a:solidFill>
                <a:latin typeface="Calibri" panose="020F0502020204030204" pitchFamily="34" charset="0"/>
                <a:cs typeface="Calibri" panose="020F0502020204030204" pitchFamily="34" charset="0"/>
              </a:rPr>
              <a:t>*] </a:t>
            </a:r>
            <a:br>
              <a:rPr lang="en-US" altLang="en-US" sz="2600" dirty="0">
                <a:solidFill>
                  <a:schemeClr val="bg1"/>
                </a:solidFill>
                <a:latin typeface="Calibri" panose="020F0502020204030204" pitchFamily="34" charset="0"/>
                <a:cs typeface="Calibri" panose="020F0502020204030204" pitchFamily="34" charset="0"/>
              </a:rPr>
            </a:br>
            <a:endParaRPr lang="en-US" altLang="en-US" sz="2600" dirty="0">
              <a:solidFill>
                <a:schemeClr val="bg1"/>
              </a:solidFill>
              <a:latin typeface="Calibri" panose="020F0502020204030204" pitchFamily="34" charset="0"/>
              <a:cs typeface="Calibri" panose="020F0502020204030204" pitchFamily="34" charset="0"/>
            </a:endParaRPr>
          </a:p>
          <a:p>
            <a:pPr eaLnBrk="1" hangingPunct="1"/>
            <a:r>
              <a:rPr lang="en-US" altLang="en-US" sz="2600" dirty="0">
                <a:solidFill>
                  <a:schemeClr val="bg1"/>
                </a:solidFill>
                <a:latin typeface="Calibri" panose="020F0502020204030204" pitchFamily="34" charset="0"/>
                <a:cs typeface="Calibri" panose="020F0502020204030204" pitchFamily="34" charset="0"/>
              </a:rPr>
              <a:t>(Units: M/liter except K</a:t>
            </a:r>
            <a:r>
              <a:rPr lang="en-US" altLang="en-US" sz="2600" baseline="-25000" dirty="0">
                <a:solidFill>
                  <a:schemeClr val="bg1"/>
                </a:solidFill>
                <a:latin typeface="Calibri" panose="020F0502020204030204" pitchFamily="34" charset="0"/>
                <a:cs typeface="Calibri" panose="020F0502020204030204" pitchFamily="34" charset="0"/>
              </a:rPr>
              <a:t>H</a:t>
            </a:r>
            <a:r>
              <a:rPr lang="en-US" altLang="en-US" sz="2600" dirty="0">
                <a:solidFill>
                  <a:schemeClr val="bg1"/>
                </a:solidFill>
                <a:latin typeface="Calibri" panose="020F0502020204030204" pitchFamily="34" charset="0"/>
                <a:cs typeface="Calibri" panose="020F0502020204030204" pitchFamily="34" charset="0"/>
              </a:rPr>
              <a:t> = M/l/atm)</a:t>
            </a:r>
            <a:br>
              <a:rPr lang="en-US" altLang="en-US" sz="2600" dirty="0">
                <a:solidFill>
                  <a:schemeClr val="bg1"/>
                </a:solidFill>
              </a:rPr>
            </a:br>
            <a:endParaRPr lang="en-US" altLang="en-US" sz="2600" dirty="0">
              <a:solidFill>
                <a:schemeClr val="bg1"/>
              </a:solidFill>
            </a:endParaRPr>
          </a:p>
        </p:txBody>
      </p:sp>
      <p:pic>
        <p:nvPicPr>
          <p:cNvPr id="9218" name="Picture 2" descr="IB Chemistry: Topic 7.2: The position of the equilibrium">
            <a:extLst>
              <a:ext uri="{FF2B5EF4-FFF2-40B4-BE49-F238E27FC236}">
                <a16:creationId xmlns:a16="http://schemas.microsoft.com/office/drawing/2014/main" id="{F3977C77-3F06-4E15-B541-093BD4344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3737" y="3800436"/>
            <a:ext cx="4688264" cy="3057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ttp://upload.wikimedia.org/wikipedia/commons/thumb/9/93/Carbonate_system_of_seawater.svg/1000px-Carbonate_system_of_seawate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7" y="76199"/>
            <a:ext cx="11186266" cy="7672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AF0C27-CB96-4E9C-AEF5-0279ECA03AB0}"/>
              </a:ext>
            </a:extLst>
          </p:cNvPr>
          <p:cNvSpPr txBox="1"/>
          <p:nvPr/>
        </p:nvSpPr>
        <p:spPr>
          <a:xfrm>
            <a:off x="4628561" y="76199"/>
            <a:ext cx="3530582" cy="400110"/>
          </a:xfrm>
          <a:prstGeom prst="rect">
            <a:avLst/>
          </a:prstGeom>
          <a:noFill/>
        </p:spPr>
        <p:txBody>
          <a:bodyPr wrap="none" rtlCol="0">
            <a:spAutoFit/>
          </a:bodyPr>
          <a:lstStyle/>
          <a:p>
            <a:r>
              <a:rPr lang="en-US" sz="2000" dirty="0"/>
              <a:t>For seawater – A “Bjerrum plot”</a:t>
            </a:r>
          </a:p>
        </p:txBody>
      </p:sp>
    </p:spTree>
    <p:extLst>
      <p:ext uri="{BB962C8B-B14F-4D97-AF65-F5344CB8AC3E}">
        <p14:creationId xmlns:p14="http://schemas.microsoft.com/office/powerpoint/2010/main" val="2870310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812925" y="2687638"/>
            <a:ext cx="85248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4) Titration Alkalinity</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TA = [HCO</a:t>
            </a:r>
            <a:r>
              <a:rPr lang="en-US" altLang="en-US" sz="1800" baseline="-25000" dirty="0">
                <a:solidFill>
                  <a:schemeClr val="bg1"/>
                </a:solidFill>
              </a:rPr>
              <a:t>3</a:t>
            </a:r>
            <a:r>
              <a:rPr lang="en-US" altLang="en-US" sz="1800" dirty="0">
                <a:solidFill>
                  <a:schemeClr val="bg1"/>
                </a:solidFill>
              </a:rPr>
              <a:t>] + 2[CO</a:t>
            </a:r>
            <a:r>
              <a:rPr lang="en-US" altLang="en-US" sz="1800" baseline="-25000" dirty="0">
                <a:solidFill>
                  <a:schemeClr val="bg1"/>
                </a:solidFill>
              </a:rPr>
              <a:t>3</a:t>
            </a:r>
            <a:r>
              <a:rPr lang="en-US" altLang="en-US" sz="1800" dirty="0">
                <a:solidFill>
                  <a:schemeClr val="bg1"/>
                </a:solidFill>
              </a:rPr>
              <a:t>] + [B(OH)</a:t>
            </a:r>
            <a:r>
              <a:rPr lang="en-US" altLang="en-US" sz="1800" baseline="-25000" dirty="0">
                <a:solidFill>
                  <a:schemeClr val="bg1"/>
                </a:solidFill>
              </a:rPr>
              <a:t>4</a:t>
            </a:r>
            <a:r>
              <a:rPr lang="en-US" altLang="en-US" sz="1800" dirty="0">
                <a:solidFill>
                  <a:schemeClr val="bg1"/>
                </a:solidFill>
              </a:rPr>
              <a:t>] + [OH] + [HPO</a:t>
            </a:r>
            <a:r>
              <a:rPr lang="en-US" altLang="en-US" sz="1800" baseline="-25000" dirty="0">
                <a:solidFill>
                  <a:schemeClr val="bg1"/>
                </a:solidFill>
              </a:rPr>
              <a:t>4</a:t>
            </a:r>
            <a:r>
              <a:rPr lang="en-US" altLang="en-US" sz="1800" dirty="0">
                <a:solidFill>
                  <a:schemeClr val="bg1"/>
                </a:solidFill>
              </a:rPr>
              <a:t>] + 2[PO</a:t>
            </a:r>
            <a:r>
              <a:rPr lang="en-US" altLang="en-US" sz="1800" baseline="-25000" dirty="0">
                <a:solidFill>
                  <a:schemeClr val="bg1"/>
                </a:solidFill>
              </a:rPr>
              <a:t>4</a:t>
            </a:r>
            <a:r>
              <a:rPr lang="en-US" altLang="en-US" sz="1800" dirty="0">
                <a:solidFill>
                  <a:schemeClr val="bg1"/>
                </a:solidFill>
              </a:rPr>
              <a:t>] + [</a:t>
            </a:r>
            <a:r>
              <a:rPr lang="en-US" altLang="en-US" sz="1800" dirty="0" err="1">
                <a:solidFill>
                  <a:schemeClr val="bg1"/>
                </a:solidFill>
              </a:rPr>
              <a:t>SiO</a:t>
            </a:r>
            <a:r>
              <a:rPr lang="en-US" altLang="en-US" sz="1800" dirty="0">
                <a:solidFill>
                  <a:schemeClr val="bg1"/>
                </a:solidFill>
              </a:rPr>
              <a:t>(OH)</a:t>
            </a:r>
            <a:r>
              <a:rPr lang="en-US" altLang="en-US" sz="1800" baseline="-25000" dirty="0">
                <a:solidFill>
                  <a:schemeClr val="bg1"/>
                </a:solidFill>
              </a:rPr>
              <a:t>3</a:t>
            </a:r>
            <a:r>
              <a:rPr lang="en-US" altLang="en-US" sz="1800" dirty="0">
                <a:solidFill>
                  <a:schemeClr val="bg1"/>
                </a:solidFill>
              </a:rPr>
              <a:t>] + [HS]</a:t>
            </a:r>
            <a:br>
              <a:rPr lang="en-US" altLang="en-US" sz="1800" dirty="0">
                <a:solidFill>
                  <a:schemeClr val="bg1"/>
                </a:solidFill>
              </a:rPr>
            </a:br>
            <a:r>
              <a:rPr lang="en-US" altLang="en-US" sz="1800" dirty="0">
                <a:solidFill>
                  <a:schemeClr val="bg1"/>
                </a:solidFill>
              </a:rPr>
              <a:t>              + 2[S] + [NH</a:t>
            </a:r>
            <a:r>
              <a:rPr lang="en-US" altLang="en-US" sz="1800" baseline="-25000" dirty="0">
                <a:solidFill>
                  <a:schemeClr val="bg1"/>
                </a:solidFill>
              </a:rPr>
              <a:t>3</a:t>
            </a:r>
            <a:r>
              <a:rPr lang="en-US" altLang="en-US" sz="1800" dirty="0">
                <a:solidFill>
                  <a:schemeClr val="bg1"/>
                </a:solidFill>
              </a:rPr>
              <a:t>] - [H] - [HSO</a:t>
            </a:r>
            <a:r>
              <a:rPr lang="en-US" altLang="en-US" sz="1800" baseline="-25000" dirty="0">
                <a:solidFill>
                  <a:schemeClr val="bg1"/>
                </a:solidFill>
              </a:rPr>
              <a:t>4</a:t>
            </a:r>
            <a:r>
              <a:rPr lang="en-US" altLang="en-US" sz="1800" dirty="0">
                <a:solidFill>
                  <a:schemeClr val="bg1"/>
                </a:solidFill>
              </a:rPr>
              <a:t>] - [HF] - [H</a:t>
            </a:r>
            <a:r>
              <a:rPr lang="en-US" altLang="en-US" sz="1800" baseline="-25000" dirty="0">
                <a:solidFill>
                  <a:schemeClr val="bg1"/>
                </a:solidFill>
              </a:rPr>
              <a:t>3</a:t>
            </a:r>
            <a:r>
              <a:rPr lang="en-US" altLang="en-US" sz="1800" dirty="0">
                <a:solidFill>
                  <a:schemeClr val="bg1"/>
                </a:solidFill>
              </a:rPr>
              <a:t>PO</a:t>
            </a:r>
            <a:r>
              <a:rPr lang="en-US" altLang="en-US" sz="1800" baseline="-25000" dirty="0">
                <a:solidFill>
                  <a:schemeClr val="bg1"/>
                </a:solidFill>
              </a:rPr>
              <a:t>4</a:t>
            </a:r>
            <a:r>
              <a:rPr lang="en-US" altLang="en-US" sz="1800" dirty="0">
                <a:solidFill>
                  <a:schemeClr val="bg1"/>
                </a:solidFill>
              </a:rPr>
              <a:t>]</a:t>
            </a:r>
          </a:p>
        </p:txBody>
      </p:sp>
      <p:sp>
        <p:nvSpPr>
          <p:cNvPr id="44035" name="Text Box 3"/>
          <p:cNvSpPr txBox="1">
            <a:spLocks noChangeArrowheads="1"/>
          </p:cNvSpPr>
          <p:nvPr/>
        </p:nvSpPr>
        <p:spPr bwMode="auto">
          <a:xfrm>
            <a:off x="1676400" y="155575"/>
            <a:ext cx="611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solidFill>
                  <a:schemeClr val="bg1"/>
                </a:solidFill>
              </a:rPr>
              <a:t>C system parameters that can be measured</a:t>
            </a:r>
          </a:p>
        </p:txBody>
      </p:sp>
      <p:sp>
        <p:nvSpPr>
          <p:cNvPr id="44036" name="Text Box 4"/>
          <p:cNvSpPr txBox="1">
            <a:spLocks noChangeArrowheads="1"/>
          </p:cNvSpPr>
          <p:nvPr/>
        </p:nvSpPr>
        <p:spPr bwMode="auto">
          <a:xfrm>
            <a:off x="1812925" y="719932"/>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1) pH</a:t>
            </a:r>
          </a:p>
        </p:txBody>
      </p:sp>
      <p:sp>
        <p:nvSpPr>
          <p:cNvPr id="44037" name="Text Box 5"/>
          <p:cNvSpPr txBox="1">
            <a:spLocks noChangeArrowheads="1"/>
          </p:cNvSpPr>
          <p:nvPr/>
        </p:nvSpPr>
        <p:spPr bwMode="auto">
          <a:xfrm>
            <a:off x="1812925" y="1192213"/>
            <a:ext cx="48942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2) Total CO</a:t>
            </a:r>
            <a:r>
              <a:rPr lang="en-US" altLang="en-US" sz="1800" baseline="-25000" dirty="0">
                <a:solidFill>
                  <a:schemeClr val="bg1"/>
                </a:solidFill>
              </a:rPr>
              <a:t>2</a:t>
            </a:r>
            <a:r>
              <a:rPr lang="en-US" altLang="en-US" sz="1800" dirty="0">
                <a:solidFill>
                  <a:schemeClr val="bg1"/>
                </a:solidFill>
              </a:rPr>
              <a:t> (TDIC)</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latin typeface="Symbol" panose="05050102010706020507" pitchFamily="18" charset="2"/>
              </a:rPr>
              <a:t>     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[CO</a:t>
            </a:r>
            <a:r>
              <a:rPr lang="en-US" altLang="en-US" sz="1800" baseline="-25000" dirty="0">
                <a:solidFill>
                  <a:schemeClr val="bg1"/>
                </a:solidFill>
              </a:rPr>
              <a:t>2</a:t>
            </a:r>
            <a:r>
              <a:rPr lang="en-US" altLang="en-US" sz="1800" dirty="0">
                <a:solidFill>
                  <a:schemeClr val="bg1"/>
                </a:solidFill>
              </a:rPr>
              <a:t>aq] + [H</a:t>
            </a:r>
            <a:r>
              <a:rPr lang="en-US" altLang="en-US" sz="1800" baseline="-25000" dirty="0">
                <a:solidFill>
                  <a:schemeClr val="bg1"/>
                </a:solidFill>
              </a:rPr>
              <a:t>2</a:t>
            </a:r>
            <a:r>
              <a:rPr lang="en-US" altLang="en-US" sz="1800" dirty="0">
                <a:solidFill>
                  <a:schemeClr val="bg1"/>
                </a:solidFill>
              </a:rPr>
              <a:t>CO</a:t>
            </a:r>
            <a:r>
              <a:rPr lang="en-US" altLang="en-US" sz="1800" baseline="-25000" dirty="0">
                <a:solidFill>
                  <a:schemeClr val="bg1"/>
                </a:solidFill>
              </a:rPr>
              <a:t>3</a:t>
            </a:r>
            <a:r>
              <a:rPr lang="en-US" altLang="en-US" sz="1800" dirty="0">
                <a:solidFill>
                  <a:schemeClr val="bg1"/>
                </a:solidFill>
              </a:rPr>
              <a:t>] + [HCO</a:t>
            </a:r>
            <a:r>
              <a:rPr lang="en-US" altLang="en-US" sz="1800" baseline="-25000" dirty="0">
                <a:solidFill>
                  <a:schemeClr val="bg1"/>
                </a:solidFill>
              </a:rPr>
              <a:t>3</a:t>
            </a:r>
            <a:r>
              <a:rPr lang="en-US" altLang="en-US" sz="1800" dirty="0">
                <a:solidFill>
                  <a:schemeClr val="bg1"/>
                </a:solidFill>
              </a:rPr>
              <a:t>] + [CO</a:t>
            </a:r>
            <a:r>
              <a:rPr lang="en-US" altLang="en-US" sz="1800" baseline="-25000" dirty="0">
                <a:solidFill>
                  <a:schemeClr val="bg1"/>
                </a:solidFill>
              </a:rPr>
              <a:t>3</a:t>
            </a:r>
            <a:r>
              <a:rPr lang="en-US" altLang="en-US" sz="1800" dirty="0">
                <a:solidFill>
                  <a:schemeClr val="bg1"/>
                </a:solidFill>
              </a:rPr>
              <a:t>]</a:t>
            </a:r>
          </a:p>
        </p:txBody>
      </p:sp>
      <p:sp>
        <p:nvSpPr>
          <p:cNvPr id="44038" name="Text Box 6"/>
          <p:cNvSpPr txBox="1">
            <a:spLocks noChangeArrowheads="1"/>
          </p:cNvSpPr>
          <p:nvPr/>
        </p:nvSpPr>
        <p:spPr bwMode="auto">
          <a:xfrm>
            <a:off x="1812925" y="2162286"/>
            <a:ext cx="1017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3) pCO</a:t>
            </a:r>
            <a:r>
              <a:rPr lang="en-US" altLang="en-US" sz="1800" baseline="-25000" dirty="0">
                <a:solidFill>
                  <a:schemeClr val="bg1"/>
                </a:solidFill>
              </a:rPr>
              <a:t>2</a:t>
            </a:r>
          </a:p>
          <a:p>
            <a:pPr eaLnBrk="1" hangingPunct="1">
              <a:spcBef>
                <a:spcPct val="0"/>
              </a:spcBef>
              <a:buFontTx/>
              <a:buNone/>
            </a:pPr>
            <a:endParaRPr lang="en-US" altLang="en-US" sz="1800" dirty="0">
              <a:solidFill>
                <a:schemeClr val="bg1"/>
              </a:solidFill>
            </a:endParaRPr>
          </a:p>
        </p:txBody>
      </p:sp>
      <p:sp>
        <p:nvSpPr>
          <p:cNvPr id="44039" name="Text Box 7"/>
          <p:cNvSpPr txBox="1">
            <a:spLocks noChangeArrowheads="1"/>
          </p:cNvSpPr>
          <p:nvPr/>
        </p:nvSpPr>
        <p:spPr bwMode="auto">
          <a:xfrm>
            <a:off x="780913" y="3966328"/>
            <a:ext cx="1050824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There are relationships between these parameters based on equilibria. Any two values can </a:t>
            </a:r>
            <a:r>
              <a:rPr lang="en-US" altLang="en-US" sz="1800" u="sng" dirty="0">
                <a:solidFill>
                  <a:schemeClr val="bg1"/>
                </a:solidFill>
              </a:rPr>
              <a:t>determine</a:t>
            </a:r>
            <a:r>
              <a:rPr lang="en-US" altLang="en-US" sz="1800" dirty="0">
                <a:solidFill>
                  <a:schemeClr val="bg1"/>
                </a:solidFill>
              </a:rPr>
              <a:t> the system. 3 or 4 overdetermine it – and you can calculate new equilibrium constants.</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Primary Production &amp; Respiration change </a:t>
            </a:r>
            <a:r>
              <a:rPr lang="en-US" altLang="en-US" sz="1800" dirty="0">
                <a:solidFill>
                  <a:schemeClr val="bg1"/>
                </a:solidFill>
                <a:latin typeface="Symbol" panose="05050102010706020507" pitchFamily="18" charset="2"/>
              </a:rPr>
              <a:t>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but not TA.</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CO</a:t>
            </a:r>
            <a:r>
              <a:rPr lang="en-US" altLang="en-US" sz="1800" baseline="-25000" dirty="0">
                <a:solidFill>
                  <a:schemeClr val="bg1"/>
                </a:solidFill>
              </a:rPr>
              <a:t>2</a:t>
            </a:r>
            <a:r>
              <a:rPr lang="en-US" altLang="en-US" sz="1800" dirty="0">
                <a:solidFill>
                  <a:schemeClr val="bg1"/>
                </a:solidFill>
              </a:rPr>
              <a:t>(</a:t>
            </a:r>
            <a:r>
              <a:rPr lang="en-US" altLang="en-US" sz="1800" dirty="0" err="1">
                <a:solidFill>
                  <a:schemeClr val="bg1"/>
                </a:solidFill>
              </a:rPr>
              <a:t>aq</a:t>
            </a:r>
            <a:r>
              <a:rPr lang="en-US" altLang="en-US" sz="1800" dirty="0">
                <a:solidFill>
                  <a:schemeClr val="bg1"/>
                </a:solidFill>
              </a:rPr>
              <a:t>) + H</a:t>
            </a:r>
            <a:r>
              <a:rPr lang="en-US" altLang="en-US" sz="1800" baseline="-25000" dirty="0">
                <a:solidFill>
                  <a:schemeClr val="bg1"/>
                </a:solidFill>
              </a:rPr>
              <a:t>2</a:t>
            </a:r>
            <a:r>
              <a:rPr lang="en-US" altLang="en-US" sz="1800" dirty="0">
                <a:solidFill>
                  <a:schemeClr val="bg1"/>
                </a:solidFill>
              </a:rPr>
              <a:t>O + CO</a:t>
            </a:r>
            <a:r>
              <a:rPr lang="en-US" altLang="en-US" sz="1800" baseline="-25000" dirty="0">
                <a:solidFill>
                  <a:schemeClr val="bg1"/>
                </a:solidFill>
              </a:rPr>
              <a:t>3</a:t>
            </a:r>
            <a:r>
              <a:rPr lang="en-US" altLang="en-US" sz="1800" baseline="30000" dirty="0">
                <a:solidFill>
                  <a:schemeClr val="bg1"/>
                </a:solidFill>
              </a:rPr>
              <a:t>=</a:t>
            </a:r>
            <a:r>
              <a:rPr lang="en-US" altLang="en-US" sz="1800" dirty="0">
                <a:solidFill>
                  <a:schemeClr val="bg1"/>
                </a:solidFill>
              </a:rPr>
              <a:t> &lt;=&gt; 2HCO</a:t>
            </a:r>
            <a:r>
              <a:rPr lang="en-US" altLang="en-US" sz="1800" baseline="-25000" dirty="0">
                <a:solidFill>
                  <a:schemeClr val="bg1"/>
                </a:solidFill>
              </a:rPr>
              <a:t>3</a:t>
            </a:r>
            <a:r>
              <a:rPr lang="en-US" altLang="en-US" sz="2000" baseline="30000" dirty="0">
                <a:solidFill>
                  <a:schemeClr val="bg1"/>
                </a:solidFill>
              </a:rPr>
              <a:t>- </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Carbonate Precipitation &amp; Dissolution change </a:t>
            </a:r>
            <a:r>
              <a:rPr lang="en-US" altLang="en-US" sz="1800" dirty="0">
                <a:solidFill>
                  <a:schemeClr val="bg1"/>
                </a:solidFill>
                <a:latin typeface="Symbol" panose="05050102010706020507" pitchFamily="18" charset="2"/>
              </a:rPr>
              <a:t>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a:t>
            </a:r>
            <a:r>
              <a:rPr lang="en-US" altLang="en-US" sz="1800" u="sng" dirty="0">
                <a:solidFill>
                  <a:schemeClr val="bg1"/>
                </a:solidFill>
              </a:rPr>
              <a:t>and</a:t>
            </a:r>
            <a:r>
              <a:rPr lang="en-US" altLang="en-US" sz="1800" dirty="0">
                <a:solidFill>
                  <a:schemeClr val="bg1"/>
                </a:solidFill>
              </a:rPr>
              <a:t> TA.</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Ca</a:t>
            </a:r>
            <a:r>
              <a:rPr lang="en-US" altLang="en-US" sz="1800" baseline="30000" dirty="0">
                <a:solidFill>
                  <a:schemeClr val="bg1"/>
                </a:solidFill>
              </a:rPr>
              <a:t>++ </a:t>
            </a:r>
            <a:r>
              <a:rPr lang="en-US" altLang="en-US" sz="1800" dirty="0">
                <a:solidFill>
                  <a:schemeClr val="bg1"/>
                </a:solidFill>
              </a:rPr>
              <a:t>+ CO</a:t>
            </a:r>
            <a:r>
              <a:rPr lang="en-US" altLang="en-US" sz="1800" baseline="-25000" dirty="0">
                <a:solidFill>
                  <a:schemeClr val="bg1"/>
                </a:solidFill>
              </a:rPr>
              <a:t>3</a:t>
            </a:r>
            <a:r>
              <a:rPr lang="en-US" altLang="en-US" sz="1800" baseline="30000" dirty="0">
                <a:solidFill>
                  <a:schemeClr val="bg1"/>
                </a:solidFill>
              </a:rPr>
              <a:t>=</a:t>
            </a:r>
            <a:r>
              <a:rPr lang="en-US" altLang="en-US" sz="1800" dirty="0">
                <a:solidFill>
                  <a:schemeClr val="bg1"/>
                </a:solidFill>
              </a:rPr>
              <a:t> &lt;=&gt; CaCO</a:t>
            </a:r>
            <a:r>
              <a:rPr lang="en-US" altLang="en-US" sz="1800" baseline="-25000" dirty="0">
                <a:solidFill>
                  <a:schemeClr val="bg1"/>
                </a:solidFill>
              </a:rPr>
              <a:t>3</a:t>
            </a:r>
            <a:endParaRPr lang="en-US" altLang="en-US" sz="1800" dirty="0">
              <a:solidFill>
                <a:schemeClr val="bg1"/>
              </a:solidFill>
            </a:endParaRPr>
          </a:p>
        </p:txBody>
      </p:sp>
    </p:spTree>
    <p:extLst>
      <p:ext uri="{BB962C8B-B14F-4D97-AF65-F5344CB8AC3E}">
        <p14:creationId xmlns:p14="http://schemas.microsoft.com/office/powerpoint/2010/main" val="2511210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03CDB0-453C-43FA-8249-19F728956868}"/>
              </a:ext>
            </a:extLst>
          </p:cNvPr>
          <p:cNvPicPr>
            <a:picLocks noChangeAspect="1"/>
          </p:cNvPicPr>
          <p:nvPr/>
        </p:nvPicPr>
        <p:blipFill>
          <a:blip r:embed="rId2"/>
          <a:stretch>
            <a:fillRect/>
          </a:stretch>
        </p:blipFill>
        <p:spPr>
          <a:xfrm>
            <a:off x="1520505" y="0"/>
            <a:ext cx="9147495" cy="6858000"/>
          </a:xfrm>
          <a:prstGeom prst="rect">
            <a:avLst/>
          </a:prstGeom>
        </p:spPr>
      </p:pic>
      <p:sp>
        <p:nvSpPr>
          <p:cNvPr id="6" name="TextBox 5">
            <a:extLst>
              <a:ext uri="{FF2B5EF4-FFF2-40B4-BE49-F238E27FC236}">
                <a16:creationId xmlns:a16="http://schemas.microsoft.com/office/drawing/2014/main" id="{D1F21412-C4AA-474A-9831-420081882CC4}"/>
              </a:ext>
            </a:extLst>
          </p:cNvPr>
          <p:cNvSpPr txBox="1"/>
          <p:nvPr/>
        </p:nvSpPr>
        <p:spPr>
          <a:xfrm>
            <a:off x="7467600" y="6307415"/>
            <a:ext cx="2028504" cy="369332"/>
          </a:xfrm>
          <a:prstGeom prst="rect">
            <a:avLst/>
          </a:prstGeom>
          <a:noFill/>
        </p:spPr>
        <p:txBody>
          <a:bodyPr wrap="none" rtlCol="0">
            <a:spAutoFit/>
          </a:bodyPr>
          <a:lstStyle/>
          <a:p>
            <a:r>
              <a:rPr lang="en-US" dirty="0"/>
              <a:t>DeCarlo et al., 2017</a:t>
            </a:r>
          </a:p>
        </p:txBody>
      </p:sp>
    </p:spTree>
    <p:extLst>
      <p:ext uri="{BB962C8B-B14F-4D97-AF65-F5344CB8AC3E}">
        <p14:creationId xmlns:p14="http://schemas.microsoft.com/office/powerpoint/2010/main" val="367417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893414-CF78-41F9-89A8-5D4A0A6855EA}"/>
              </a:ext>
            </a:extLst>
          </p:cNvPr>
          <p:cNvPicPr>
            <a:picLocks noChangeAspect="1"/>
          </p:cNvPicPr>
          <p:nvPr/>
        </p:nvPicPr>
        <p:blipFill>
          <a:blip r:embed="rId2"/>
          <a:stretch>
            <a:fillRect/>
          </a:stretch>
        </p:blipFill>
        <p:spPr>
          <a:xfrm>
            <a:off x="1913033" y="0"/>
            <a:ext cx="8365934" cy="6858000"/>
          </a:xfrm>
          <a:prstGeom prst="rect">
            <a:avLst/>
          </a:prstGeom>
        </p:spPr>
      </p:pic>
    </p:spTree>
    <p:extLst>
      <p:ext uri="{BB962C8B-B14F-4D97-AF65-F5344CB8AC3E}">
        <p14:creationId xmlns:p14="http://schemas.microsoft.com/office/powerpoint/2010/main" val="1802218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Dr Matthew P. Humphreys">
            <a:extLst>
              <a:ext uri="{FF2B5EF4-FFF2-40B4-BE49-F238E27FC236}">
                <a16:creationId xmlns:a16="http://schemas.microsoft.com/office/drawing/2014/main" id="{1F791FB8-765E-44DD-B9C7-AFA4383C04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76201"/>
            <a:ext cx="388620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B32834B-4B86-4FA5-A08D-F2DBE7806ECC}"/>
              </a:ext>
            </a:extLst>
          </p:cNvPr>
          <p:cNvPicPr>
            <a:picLocks noChangeAspect="1"/>
          </p:cNvPicPr>
          <p:nvPr/>
        </p:nvPicPr>
        <p:blipFill>
          <a:blip r:embed="rId3"/>
          <a:stretch>
            <a:fillRect/>
          </a:stretch>
        </p:blipFill>
        <p:spPr>
          <a:xfrm>
            <a:off x="5151620" y="2024252"/>
            <a:ext cx="5516380" cy="4830132"/>
          </a:xfrm>
          <a:prstGeom prst="rect">
            <a:avLst/>
          </a:prstGeom>
        </p:spPr>
      </p:pic>
      <p:pic>
        <p:nvPicPr>
          <p:cNvPr id="5" name="Picture 4">
            <a:extLst>
              <a:ext uri="{FF2B5EF4-FFF2-40B4-BE49-F238E27FC236}">
                <a16:creationId xmlns:a16="http://schemas.microsoft.com/office/drawing/2014/main" id="{A01FCEAD-FF8B-4919-A0C0-CA681230987D}"/>
              </a:ext>
            </a:extLst>
          </p:cNvPr>
          <p:cNvPicPr>
            <a:picLocks noChangeAspect="1"/>
          </p:cNvPicPr>
          <p:nvPr/>
        </p:nvPicPr>
        <p:blipFill>
          <a:blip r:embed="rId4"/>
          <a:stretch>
            <a:fillRect/>
          </a:stretch>
        </p:blipFill>
        <p:spPr>
          <a:xfrm>
            <a:off x="1640429" y="2209800"/>
            <a:ext cx="3394765" cy="4419600"/>
          </a:xfrm>
          <a:prstGeom prst="rect">
            <a:avLst/>
          </a:prstGeom>
        </p:spPr>
      </p:pic>
    </p:spTree>
    <p:extLst>
      <p:ext uri="{BB962C8B-B14F-4D97-AF65-F5344CB8AC3E}">
        <p14:creationId xmlns:p14="http://schemas.microsoft.com/office/powerpoint/2010/main" val="634267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0EFA3-CD4D-4946-A1CA-CE87E47B4A28}"/>
              </a:ext>
            </a:extLst>
          </p:cNvPr>
          <p:cNvPicPr>
            <a:picLocks noChangeAspect="1"/>
          </p:cNvPicPr>
          <p:nvPr/>
        </p:nvPicPr>
        <p:blipFill>
          <a:blip r:embed="rId3"/>
          <a:stretch>
            <a:fillRect/>
          </a:stretch>
        </p:blipFill>
        <p:spPr>
          <a:xfrm>
            <a:off x="1524000" y="6698"/>
            <a:ext cx="9144000" cy="6844605"/>
          </a:xfrm>
          <a:prstGeom prst="rect">
            <a:avLst/>
          </a:prstGeom>
        </p:spPr>
      </p:pic>
      <p:sp>
        <p:nvSpPr>
          <p:cNvPr id="4" name="TextBox 3">
            <a:extLst>
              <a:ext uri="{FF2B5EF4-FFF2-40B4-BE49-F238E27FC236}">
                <a16:creationId xmlns:a16="http://schemas.microsoft.com/office/drawing/2014/main" id="{BA8D9C6A-8B69-4495-9B29-BDCF7692CFEB}"/>
              </a:ext>
            </a:extLst>
          </p:cNvPr>
          <p:cNvSpPr txBox="1"/>
          <p:nvPr/>
        </p:nvSpPr>
        <p:spPr>
          <a:xfrm>
            <a:off x="8077201" y="152400"/>
            <a:ext cx="1492203" cy="369332"/>
          </a:xfrm>
          <a:prstGeom prst="rect">
            <a:avLst/>
          </a:prstGeom>
          <a:noFill/>
        </p:spPr>
        <p:txBody>
          <a:bodyPr wrap="none" rtlCol="0">
            <a:spAutoFit/>
          </a:bodyPr>
          <a:lstStyle/>
          <a:p>
            <a:r>
              <a:rPr lang="en-US" dirty="0"/>
              <a:t>Dickson, 2016</a:t>
            </a:r>
          </a:p>
        </p:txBody>
      </p:sp>
      <p:sp>
        <p:nvSpPr>
          <p:cNvPr id="2" name="TextBox 1">
            <a:extLst>
              <a:ext uri="{FF2B5EF4-FFF2-40B4-BE49-F238E27FC236}">
                <a16:creationId xmlns:a16="http://schemas.microsoft.com/office/drawing/2014/main" id="{94C53D74-FD31-42F1-92AE-68D3C0F31DA5}"/>
              </a:ext>
            </a:extLst>
          </p:cNvPr>
          <p:cNvSpPr txBox="1"/>
          <p:nvPr/>
        </p:nvSpPr>
        <p:spPr>
          <a:xfrm>
            <a:off x="5685638" y="5664666"/>
            <a:ext cx="2759089" cy="369332"/>
          </a:xfrm>
          <a:prstGeom prst="rect">
            <a:avLst/>
          </a:prstGeom>
          <a:noFill/>
        </p:spPr>
        <p:txBody>
          <a:bodyPr wrap="none" rtlCol="0">
            <a:spAutoFit/>
          </a:bodyPr>
          <a:lstStyle/>
          <a:p>
            <a:r>
              <a:rPr lang="en-US" b="1" dirty="0">
                <a:latin typeface="Roboto" panose="02000000000000000000" pitchFamily="2" charset="0"/>
              </a:rPr>
              <a:t>Non-linear least squares</a:t>
            </a:r>
            <a:endParaRPr lang="en-US" b="1" dirty="0"/>
          </a:p>
        </p:txBody>
      </p:sp>
    </p:spTree>
    <p:extLst>
      <p:ext uri="{BB962C8B-B14F-4D97-AF65-F5344CB8AC3E}">
        <p14:creationId xmlns:p14="http://schemas.microsoft.com/office/powerpoint/2010/main" val="307053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0"/>
            <a:ext cx="8229600" cy="609600"/>
          </a:xfrm>
        </p:spPr>
        <p:txBody>
          <a:bodyPr/>
          <a:lstStyle/>
          <a:p>
            <a:pPr eaLnBrk="1" hangingPunct="1"/>
            <a:r>
              <a:rPr lang="en-US" altLang="en-US" sz="2400" u="sng" dirty="0">
                <a:solidFill>
                  <a:schemeClr val="bg1"/>
                </a:solidFill>
                <a:latin typeface="Calibri" panose="020F0502020204030204" pitchFamily="34" charset="0"/>
                <a:cs typeface="Calibri" panose="020F0502020204030204" pitchFamily="34" charset="0"/>
              </a:rPr>
              <a:t>Alkalinity</a:t>
            </a:r>
          </a:p>
        </p:txBody>
      </p:sp>
      <p:sp>
        <p:nvSpPr>
          <p:cNvPr id="22531" name="Rectangle 3"/>
          <p:cNvSpPr>
            <a:spLocks noGrp="1" noChangeArrowheads="1"/>
          </p:cNvSpPr>
          <p:nvPr>
            <p:ph type="body" idx="1"/>
          </p:nvPr>
        </p:nvSpPr>
        <p:spPr>
          <a:xfrm>
            <a:off x="1731902" y="1057772"/>
            <a:ext cx="8814033" cy="5334000"/>
          </a:xfrm>
        </p:spPr>
        <p:txBody>
          <a:bodyPr>
            <a:normAutofit fontScale="92500"/>
          </a:bodyPr>
          <a:lstStyle/>
          <a:p>
            <a:pPr eaLnBrk="1" hangingPunct="1">
              <a:lnSpc>
                <a:spcPct val="90000"/>
              </a:lnSpc>
            </a:pPr>
            <a:r>
              <a:rPr lang="en-US" altLang="en-US" sz="2400" dirty="0">
                <a:solidFill>
                  <a:schemeClr val="bg1"/>
                </a:solidFill>
                <a:latin typeface="Calibri" panose="020F0502020204030204" pitchFamily="34" charset="0"/>
                <a:cs typeface="Calibri" panose="020F0502020204030204" pitchFamily="34" charset="0"/>
              </a:rPr>
              <a:t>Alkalinity is required for hard corals and coralline algae to build new skeletal material. When alkalinity levels drop, the carbonate ions needed are not available and the process slows or stops. </a:t>
            </a:r>
          </a:p>
          <a:p>
            <a:pPr eaLnBrk="1" hangingPunct="1">
              <a:lnSpc>
                <a:spcPct val="90000"/>
              </a:lnSpc>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lnSpc>
                <a:spcPct val="90000"/>
              </a:lnSpc>
            </a:pPr>
            <a:r>
              <a:rPr lang="en-US" altLang="en-US" sz="2400" dirty="0">
                <a:solidFill>
                  <a:schemeClr val="bg1"/>
                </a:solidFill>
                <a:latin typeface="Calibri" panose="020F0502020204030204" pitchFamily="34" charset="0"/>
                <a:cs typeface="Calibri" panose="020F0502020204030204" pitchFamily="34" charset="0"/>
              </a:rPr>
              <a:t>Alkalinity is measured in one of three units: milliequivalents per liter (</a:t>
            </a:r>
            <a:r>
              <a:rPr lang="en-US" altLang="en-US" sz="2400" dirty="0" err="1">
                <a:solidFill>
                  <a:schemeClr val="bg1"/>
                </a:solidFill>
                <a:latin typeface="Calibri" panose="020F0502020204030204" pitchFamily="34" charset="0"/>
                <a:cs typeface="Calibri" panose="020F0502020204030204" pitchFamily="34" charset="0"/>
              </a:rPr>
              <a:t>meq</a:t>
            </a:r>
            <a:r>
              <a:rPr lang="en-US" altLang="en-US" sz="2400" dirty="0">
                <a:solidFill>
                  <a:schemeClr val="bg1"/>
                </a:solidFill>
                <a:latin typeface="Calibri" panose="020F0502020204030204" pitchFamily="34" charset="0"/>
                <a:cs typeface="Calibri" panose="020F0502020204030204" pitchFamily="34" charset="0"/>
              </a:rPr>
              <a:t>/l), parts per million of calcium carbonate (ppm CaCO</a:t>
            </a:r>
            <a:r>
              <a:rPr lang="en-US" altLang="en-US" sz="2400" baseline="-25000" dirty="0">
                <a:solidFill>
                  <a:schemeClr val="bg1"/>
                </a:solidFill>
                <a:latin typeface="Calibri" panose="020F0502020204030204" pitchFamily="34" charset="0"/>
                <a:cs typeface="Calibri" panose="020F0502020204030204" pitchFamily="34" charset="0"/>
              </a:rPr>
              <a:t>3</a:t>
            </a:r>
            <a:r>
              <a:rPr lang="en-US" altLang="en-US" sz="2400" dirty="0">
                <a:solidFill>
                  <a:schemeClr val="bg1"/>
                </a:solidFill>
                <a:latin typeface="Calibri" panose="020F0502020204030204" pitchFamily="34" charset="0"/>
                <a:cs typeface="Calibri" panose="020F0502020204030204" pitchFamily="34" charset="0"/>
              </a:rPr>
              <a:t>), or </a:t>
            </a:r>
            <a:r>
              <a:rPr lang="en-US" altLang="en-US" sz="2400" u="sng" dirty="0">
                <a:solidFill>
                  <a:schemeClr val="bg1"/>
                </a:solidFill>
                <a:latin typeface="Calibri" panose="020F0502020204030204" pitchFamily="34" charset="0"/>
                <a:cs typeface="Calibri" panose="020F0502020204030204" pitchFamily="34" charset="0"/>
              </a:rPr>
              <a:t>better still as µmol kg</a:t>
            </a:r>
            <a:r>
              <a:rPr lang="en-US" altLang="en-US" sz="2400" u="sng" baseline="30000" dirty="0">
                <a:solidFill>
                  <a:schemeClr val="bg1"/>
                </a:solidFill>
                <a:latin typeface="Calibri" panose="020F0502020204030204" pitchFamily="34" charset="0"/>
                <a:cs typeface="Calibri" panose="020F0502020204030204" pitchFamily="34" charset="0"/>
              </a:rPr>
              <a:t>-1</a:t>
            </a:r>
            <a:r>
              <a:rPr lang="en-US" altLang="en-US" sz="2400" dirty="0">
                <a:solidFill>
                  <a:schemeClr val="bg1"/>
                </a:solidFill>
                <a:latin typeface="Calibri" panose="020F0502020204030204" pitchFamily="34" charset="0"/>
                <a:cs typeface="Calibri" panose="020F0502020204030204" pitchFamily="34" charset="0"/>
              </a:rPr>
              <a:t>. </a:t>
            </a:r>
          </a:p>
          <a:p>
            <a:pPr eaLnBrk="1" hangingPunct="1">
              <a:lnSpc>
                <a:spcPct val="90000"/>
              </a:lnSpc>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lnSpc>
                <a:spcPct val="90000"/>
              </a:lnSpc>
            </a:pPr>
            <a:r>
              <a:rPr lang="en-US" altLang="en-US" sz="2400" dirty="0">
                <a:solidFill>
                  <a:schemeClr val="bg1"/>
                </a:solidFill>
                <a:latin typeface="Calibri" panose="020F0502020204030204" pitchFamily="34" charset="0"/>
                <a:cs typeface="Calibri" panose="020F0502020204030204" pitchFamily="34" charset="0"/>
              </a:rPr>
              <a:t>The 'ppm CaCO</a:t>
            </a:r>
            <a:r>
              <a:rPr lang="en-US" altLang="en-US" sz="2400" baseline="-25000" dirty="0">
                <a:solidFill>
                  <a:schemeClr val="bg1"/>
                </a:solidFill>
                <a:latin typeface="Calibri" panose="020F0502020204030204" pitchFamily="34" charset="0"/>
                <a:cs typeface="Calibri" panose="020F0502020204030204" pitchFamily="34" charset="0"/>
              </a:rPr>
              <a:t>3</a:t>
            </a:r>
            <a:r>
              <a:rPr lang="en-US" altLang="en-US" sz="2400" dirty="0">
                <a:solidFill>
                  <a:schemeClr val="bg1"/>
                </a:solidFill>
                <a:latin typeface="Calibri" panose="020F0502020204030204" pitchFamily="34" charset="0"/>
                <a:cs typeface="Calibri" panose="020F0502020204030204" pitchFamily="34" charset="0"/>
              </a:rPr>
              <a:t>' unit reports the concentration of CaCO</a:t>
            </a:r>
            <a:r>
              <a:rPr lang="en-US" altLang="en-US" sz="2400" baseline="-25000" dirty="0">
                <a:solidFill>
                  <a:schemeClr val="bg1"/>
                </a:solidFill>
                <a:latin typeface="Calibri" panose="020F0502020204030204" pitchFamily="34" charset="0"/>
                <a:cs typeface="Calibri" panose="020F0502020204030204" pitchFamily="34" charset="0"/>
              </a:rPr>
              <a:t>3</a:t>
            </a:r>
            <a:r>
              <a:rPr lang="en-US" altLang="en-US" sz="2400" dirty="0">
                <a:solidFill>
                  <a:schemeClr val="bg1"/>
                </a:solidFill>
                <a:latin typeface="Calibri" panose="020F0502020204030204" pitchFamily="34" charset="0"/>
                <a:cs typeface="Calibri" panose="020F0502020204030204" pitchFamily="34" charset="0"/>
              </a:rPr>
              <a:t> in pure water that would provide the same buffering capacity as the water sample in question. This does not mean the sample contains that much CaCO</a:t>
            </a:r>
            <a:r>
              <a:rPr lang="en-US" altLang="en-US" sz="2400" baseline="-25000" dirty="0">
                <a:solidFill>
                  <a:schemeClr val="bg1"/>
                </a:solidFill>
                <a:latin typeface="Calibri" panose="020F0502020204030204" pitchFamily="34" charset="0"/>
                <a:cs typeface="Calibri" panose="020F0502020204030204" pitchFamily="34" charset="0"/>
              </a:rPr>
              <a:t>3</a:t>
            </a:r>
            <a:r>
              <a:rPr lang="en-US" altLang="en-US" sz="2400" dirty="0">
                <a:solidFill>
                  <a:schemeClr val="bg1"/>
                </a:solidFill>
                <a:latin typeface="Calibri" panose="020F0502020204030204" pitchFamily="34" charset="0"/>
                <a:cs typeface="Calibri" panose="020F0502020204030204" pitchFamily="34" charset="0"/>
              </a:rPr>
              <a:t>. </a:t>
            </a:r>
          </a:p>
          <a:p>
            <a:pPr eaLnBrk="1" hangingPunct="1">
              <a:lnSpc>
                <a:spcPct val="90000"/>
              </a:lnSpc>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lnSpc>
                <a:spcPct val="90000"/>
              </a:lnSpc>
            </a:pPr>
            <a:r>
              <a:rPr lang="en-US" altLang="en-US" sz="2400" dirty="0">
                <a:solidFill>
                  <a:schemeClr val="bg1"/>
                </a:solidFill>
                <a:latin typeface="Calibri" panose="020F0502020204030204" pitchFamily="34" charset="0"/>
                <a:cs typeface="Calibri" panose="020F0502020204030204" pitchFamily="34" charset="0"/>
              </a:rPr>
              <a:t>In natural seawater, though, the carbonate system makes up 96% of the alkalinity so equating alkalinity with carbonate “hardness” isn't too far off. </a:t>
            </a:r>
          </a:p>
        </p:txBody>
      </p:sp>
    </p:spTree>
    <p:extLst>
      <p:ext uri="{BB962C8B-B14F-4D97-AF65-F5344CB8AC3E}">
        <p14:creationId xmlns:p14="http://schemas.microsoft.com/office/powerpoint/2010/main" val="328835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4C58-DD22-4246-A3B6-A003048086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CC21FB-3F5B-460A-908C-9994CC83430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E976C59-8F3A-4EF4-9F8A-80E2D94FB4F2}"/>
              </a:ext>
            </a:extLst>
          </p:cNvPr>
          <p:cNvPicPr>
            <a:picLocks noChangeAspect="1"/>
          </p:cNvPicPr>
          <p:nvPr/>
        </p:nvPicPr>
        <p:blipFill>
          <a:blip r:embed="rId2"/>
          <a:stretch>
            <a:fillRect/>
          </a:stretch>
        </p:blipFill>
        <p:spPr>
          <a:xfrm>
            <a:off x="1524000" y="542027"/>
            <a:ext cx="9144000" cy="5773947"/>
          </a:xfrm>
          <a:prstGeom prst="rect">
            <a:avLst/>
          </a:prstGeom>
        </p:spPr>
      </p:pic>
      <p:pic>
        <p:nvPicPr>
          <p:cNvPr id="6" name="Picture 5">
            <a:extLst>
              <a:ext uri="{FF2B5EF4-FFF2-40B4-BE49-F238E27FC236}">
                <a16:creationId xmlns:a16="http://schemas.microsoft.com/office/drawing/2014/main" id="{60DF53DA-A8EB-42FB-A193-3CBAF0282B06}"/>
              </a:ext>
            </a:extLst>
          </p:cNvPr>
          <p:cNvPicPr>
            <a:picLocks noChangeAspect="1"/>
          </p:cNvPicPr>
          <p:nvPr/>
        </p:nvPicPr>
        <p:blipFill>
          <a:blip r:embed="rId3"/>
          <a:stretch>
            <a:fillRect/>
          </a:stretch>
        </p:blipFill>
        <p:spPr>
          <a:xfrm>
            <a:off x="1600201" y="714361"/>
            <a:ext cx="1881051" cy="261257"/>
          </a:xfrm>
          <a:prstGeom prst="rect">
            <a:avLst/>
          </a:prstGeom>
        </p:spPr>
      </p:pic>
      <p:sp>
        <p:nvSpPr>
          <p:cNvPr id="4" name="TextBox 3">
            <a:extLst>
              <a:ext uri="{FF2B5EF4-FFF2-40B4-BE49-F238E27FC236}">
                <a16:creationId xmlns:a16="http://schemas.microsoft.com/office/drawing/2014/main" id="{DBFA3C24-7099-4F3C-B6E3-5F94863BB8F8}"/>
              </a:ext>
            </a:extLst>
          </p:cNvPr>
          <p:cNvSpPr txBox="1"/>
          <p:nvPr/>
        </p:nvSpPr>
        <p:spPr>
          <a:xfrm>
            <a:off x="5066036" y="5862260"/>
            <a:ext cx="4443845" cy="523220"/>
          </a:xfrm>
          <a:prstGeom prst="rect">
            <a:avLst/>
          </a:prstGeom>
          <a:noFill/>
        </p:spPr>
        <p:txBody>
          <a:bodyPr wrap="none" rtlCol="0">
            <a:spAutoFit/>
          </a:bodyPr>
          <a:lstStyle/>
          <a:p>
            <a:r>
              <a:rPr lang="en-US" sz="2800" dirty="0"/>
              <a:t>Not me! Please use µmol kg</a:t>
            </a:r>
            <a:r>
              <a:rPr lang="en-US" sz="2800" baseline="30000" dirty="0"/>
              <a:t>-1</a:t>
            </a:r>
          </a:p>
        </p:txBody>
      </p:sp>
    </p:spTree>
    <p:extLst>
      <p:ext uri="{BB962C8B-B14F-4D97-AF65-F5344CB8AC3E}">
        <p14:creationId xmlns:p14="http://schemas.microsoft.com/office/powerpoint/2010/main" val="2136753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6097D-574C-4A20-82CF-F28EB798C5E6}"/>
              </a:ext>
            </a:extLst>
          </p:cNvPr>
          <p:cNvPicPr>
            <a:picLocks noChangeAspect="1"/>
          </p:cNvPicPr>
          <p:nvPr/>
        </p:nvPicPr>
        <p:blipFill>
          <a:blip r:embed="rId2"/>
          <a:stretch>
            <a:fillRect/>
          </a:stretch>
        </p:blipFill>
        <p:spPr>
          <a:xfrm>
            <a:off x="1524000" y="6698"/>
            <a:ext cx="9144000" cy="6844605"/>
          </a:xfrm>
          <a:prstGeom prst="rect">
            <a:avLst/>
          </a:prstGeom>
        </p:spPr>
      </p:pic>
      <p:sp>
        <p:nvSpPr>
          <p:cNvPr id="4" name="TextBox 3">
            <a:extLst>
              <a:ext uri="{FF2B5EF4-FFF2-40B4-BE49-F238E27FC236}">
                <a16:creationId xmlns:a16="http://schemas.microsoft.com/office/drawing/2014/main" id="{C74A3FF3-D0A2-43D1-A0F3-C966A13B7C94}"/>
              </a:ext>
            </a:extLst>
          </p:cNvPr>
          <p:cNvSpPr txBox="1"/>
          <p:nvPr/>
        </p:nvSpPr>
        <p:spPr>
          <a:xfrm>
            <a:off x="8077201" y="152400"/>
            <a:ext cx="1492203" cy="369332"/>
          </a:xfrm>
          <a:prstGeom prst="rect">
            <a:avLst/>
          </a:prstGeom>
          <a:noFill/>
        </p:spPr>
        <p:txBody>
          <a:bodyPr wrap="none" rtlCol="0">
            <a:spAutoFit/>
          </a:bodyPr>
          <a:lstStyle/>
          <a:p>
            <a:r>
              <a:rPr lang="en-US" dirty="0"/>
              <a:t>Dickson, 2016</a:t>
            </a:r>
          </a:p>
        </p:txBody>
      </p:sp>
    </p:spTree>
    <p:extLst>
      <p:ext uri="{BB962C8B-B14F-4D97-AF65-F5344CB8AC3E}">
        <p14:creationId xmlns:p14="http://schemas.microsoft.com/office/powerpoint/2010/main" val="3232671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546C-931A-4F42-BB57-7794E3B2BADC}"/>
              </a:ext>
            </a:extLst>
          </p:cNvPr>
          <p:cNvSpPr>
            <a:spLocks noGrp="1"/>
          </p:cNvSpPr>
          <p:nvPr>
            <p:ph type="title"/>
          </p:nvPr>
        </p:nvSpPr>
        <p:spPr/>
        <p:txBody>
          <a:bodyPr/>
          <a:lstStyle/>
          <a:p>
            <a:endParaRPr lang="en-US"/>
          </a:p>
        </p:txBody>
      </p:sp>
      <p:pic>
        <p:nvPicPr>
          <p:cNvPr id="5" name="Content Placeholder 4" descr="A picture containing person, sky, outdoor&#10;&#10;Description automatically generated">
            <a:extLst>
              <a:ext uri="{FF2B5EF4-FFF2-40B4-BE49-F238E27FC236}">
                <a16:creationId xmlns:a16="http://schemas.microsoft.com/office/drawing/2014/main" id="{D59D6F2E-7B25-454A-8E07-2E7EC66397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0873" y="-33556"/>
            <a:ext cx="9144000" cy="6858000"/>
          </a:xfrm>
        </p:spPr>
      </p:pic>
    </p:spTree>
    <p:extLst>
      <p:ext uri="{BB962C8B-B14F-4D97-AF65-F5344CB8AC3E}">
        <p14:creationId xmlns:p14="http://schemas.microsoft.com/office/powerpoint/2010/main" val="2825631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F757-B8A6-4893-AF25-D2651D4D153B}"/>
              </a:ext>
            </a:extLst>
          </p:cNvPr>
          <p:cNvSpPr>
            <a:spLocks noGrp="1"/>
          </p:cNvSpPr>
          <p:nvPr>
            <p:ph type="title"/>
          </p:nvPr>
        </p:nvSpPr>
        <p:spPr/>
        <p:txBody>
          <a:bodyPr/>
          <a:lstStyle/>
          <a:p>
            <a:endParaRPr lang="en-US"/>
          </a:p>
        </p:txBody>
      </p:sp>
      <p:pic>
        <p:nvPicPr>
          <p:cNvPr id="5" name="Content Placeholder 4" descr="A picture containing water, sky, outdoor, boat&#10;&#10;Description automatically generated">
            <a:extLst>
              <a:ext uri="{FF2B5EF4-FFF2-40B4-BE49-F238E27FC236}">
                <a16:creationId xmlns:a16="http://schemas.microsoft.com/office/drawing/2014/main" id="{2C504D25-7FFE-470B-A3B3-978361E5F1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2302" y="0"/>
            <a:ext cx="10287000" cy="6858000"/>
          </a:xfrm>
        </p:spPr>
      </p:pic>
    </p:spTree>
    <p:extLst>
      <p:ext uri="{BB962C8B-B14F-4D97-AF65-F5344CB8AC3E}">
        <p14:creationId xmlns:p14="http://schemas.microsoft.com/office/powerpoint/2010/main" val="68181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D33B-AAD7-40F3-9487-19BBA1AD5FD2}"/>
              </a:ext>
            </a:extLst>
          </p:cNvPr>
          <p:cNvSpPr>
            <a:spLocks noGrp="1"/>
          </p:cNvSpPr>
          <p:nvPr>
            <p:ph type="title"/>
          </p:nvPr>
        </p:nvSpPr>
        <p:spPr/>
        <p:txBody>
          <a:bodyPr/>
          <a:lstStyle/>
          <a:p>
            <a:endParaRPr lang="en-US"/>
          </a:p>
        </p:txBody>
      </p:sp>
      <p:pic>
        <p:nvPicPr>
          <p:cNvPr id="5" name="Content Placeholder 4" descr="A picture containing water, outdoor, sky, boat&#10;&#10;Description automatically generated">
            <a:extLst>
              <a:ext uri="{FF2B5EF4-FFF2-40B4-BE49-F238E27FC236}">
                <a16:creationId xmlns:a16="http://schemas.microsoft.com/office/drawing/2014/main" id="{1A49F93E-026E-420F-8E70-30D5B5CBF9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8128000"/>
          </a:xfrm>
        </p:spPr>
      </p:pic>
    </p:spTree>
    <p:extLst>
      <p:ext uri="{BB962C8B-B14F-4D97-AF65-F5344CB8AC3E}">
        <p14:creationId xmlns:p14="http://schemas.microsoft.com/office/powerpoint/2010/main" val="1510021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1069</Words>
  <Application>Microsoft Office PowerPoint</Application>
  <PresentationFormat>Widescreen</PresentationFormat>
  <Paragraphs>127</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Roboto</vt:lpstr>
      <vt:lpstr>Symbol</vt:lpstr>
      <vt:lpstr>Office Theme</vt:lpstr>
      <vt:lpstr>PowerPoint Presentation</vt:lpstr>
      <vt:lpstr>PowerPoint Presentation</vt:lpstr>
      <vt:lpstr>PowerPoint Presentation</vt:lpstr>
      <vt:lpstr>Alkalinity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Importance of carbonate system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Dunbar</dc:creator>
  <cp:lastModifiedBy>Rob Dunbar</cp:lastModifiedBy>
  <cp:revision>18</cp:revision>
  <dcterms:created xsi:type="dcterms:W3CDTF">2022-02-18T01:15:54Z</dcterms:created>
  <dcterms:modified xsi:type="dcterms:W3CDTF">2022-03-06T21:32:03Z</dcterms:modified>
</cp:coreProperties>
</file>