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463" r:id="rId2"/>
    <p:sldId id="549" r:id="rId3"/>
    <p:sldId id="464" r:id="rId4"/>
    <p:sldId id="465" r:id="rId5"/>
    <p:sldId id="257" r:id="rId6"/>
    <p:sldId id="530" r:id="rId7"/>
    <p:sldId id="443" r:id="rId8"/>
    <p:sldId id="300" r:id="rId9"/>
    <p:sldId id="442" r:id="rId10"/>
    <p:sldId id="531" r:id="rId11"/>
    <p:sldId id="532" r:id="rId12"/>
    <p:sldId id="533" r:id="rId13"/>
    <p:sldId id="462" r:id="rId14"/>
    <p:sldId id="444" r:id="rId15"/>
    <p:sldId id="534" r:id="rId16"/>
    <p:sldId id="461" r:id="rId17"/>
    <p:sldId id="460" r:id="rId18"/>
    <p:sldId id="445" r:id="rId19"/>
    <p:sldId id="446" r:id="rId20"/>
    <p:sldId id="447" r:id="rId21"/>
    <p:sldId id="448" r:id="rId22"/>
    <p:sldId id="449" r:id="rId23"/>
    <p:sldId id="451" r:id="rId24"/>
    <p:sldId id="535" r:id="rId25"/>
    <p:sldId id="450" r:id="rId26"/>
    <p:sldId id="452" r:id="rId27"/>
    <p:sldId id="453" r:id="rId28"/>
    <p:sldId id="455" r:id="rId29"/>
    <p:sldId id="536" r:id="rId30"/>
    <p:sldId id="539" r:id="rId31"/>
    <p:sldId id="541" r:id="rId32"/>
    <p:sldId id="456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FEE"/>
    <a:srgbClr val="DDE0E5"/>
    <a:srgbClr val="DEE1E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2" d="100"/>
          <a:sy n="152" d="100"/>
        </p:scale>
        <p:origin x="1336" y="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12CE86D-AF9B-4F52-95F0-6364E1E762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6047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Relative rate of calcification for</a:t>
            </a:r>
            <a:r>
              <a:rPr lang="en-US" baseline="0" dirty="0"/>
              <a:t> a number of coral species as a function of aragonite saturation state. From </a:t>
            </a:r>
            <a:r>
              <a:rPr lang="en-US" baseline="0" dirty="0" err="1"/>
              <a:t>Andersson</a:t>
            </a:r>
            <a:r>
              <a:rPr lang="en-US" baseline="0" dirty="0"/>
              <a:t> et al., 2012 (</a:t>
            </a:r>
            <a:r>
              <a:rPr lang="en-US" baseline="0" dirty="0" err="1"/>
              <a:t>Gattuso</a:t>
            </a:r>
            <a:r>
              <a:rPr lang="en-US" baseline="0" dirty="0"/>
              <a:t> book Ocean Acidification)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670B5-376F-4AC4-B435-B13CC0898B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94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2CE86D-AF9B-4F52-95F0-6364E1E7621B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35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5B5859-4EA4-42FA-B346-E1FF7C1378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187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3B8B6-148B-4BFE-BDC4-E4DA23DC9C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398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FCA4EC-7B9F-4A10-996C-AF603C6F8C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11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8870CE-B747-4F67-A1EC-952AA66E5A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130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795AAC-8ACC-4029-A5D4-0882146A2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08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3F3755-4FCA-473B-8258-8805A05071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58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2E4099-94C9-4C29-BB7E-BF2BDFAF39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593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58553-081D-451D-B2DF-864A76D0FC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503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1E3E45-4FAD-4EBE-9C6D-EF2E368717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8906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E119A3-B3F2-4A9B-96AB-A98948A7D2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361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A5B5FC-5F0C-4725-8D29-A26B8D6499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850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A8B25-DDB7-4A09-B84D-1AB50C10A8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69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E213C2-8842-4122-8D87-7E0A444D06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89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CA9307B-452A-4988-A136-3EE5E1D96E0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E39FA-6807-447A-8608-A78D11B342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367780-CD3B-46C6-AC7D-443B9964C7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water, sky, outdoor, river&#10;&#10;Description automatically generated">
            <a:extLst>
              <a:ext uri="{FF2B5EF4-FFF2-40B4-BE49-F238E27FC236}">
                <a16:creationId xmlns:a16="http://schemas.microsoft.com/office/drawing/2014/main" id="{906A986F-F3AE-415A-B170-41E1233D6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" y="171450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8F0F1B-85AE-454F-BBB9-29C2E1FB48A1}"/>
              </a:ext>
            </a:extLst>
          </p:cNvPr>
          <p:cNvSpPr txBox="1"/>
          <p:nvPr/>
        </p:nvSpPr>
        <p:spPr>
          <a:xfrm flipH="1">
            <a:off x="34158" y="76200"/>
            <a:ext cx="3394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Informal training for IAEA Palau Ocean Acidification Project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Class 2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728B1BE1-FF5A-455C-816D-E586366ACB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20" name="Picture 8" descr="May be an image of text that says 'PICRC Palau International Coral Reef Center'">
            <a:extLst>
              <a:ext uri="{FF2B5EF4-FFF2-40B4-BE49-F238E27FC236}">
                <a16:creationId xmlns:a16="http://schemas.microsoft.com/office/drawing/2014/main" id="{0487C9AE-F1D0-4254-AB8B-01DBC981B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E7C954-D784-4225-AE2E-B6BADD9EB0B9}"/>
              </a:ext>
            </a:extLst>
          </p:cNvPr>
          <p:cNvSpPr txBox="1"/>
          <p:nvPr/>
        </p:nvSpPr>
        <p:spPr>
          <a:xfrm flipH="1">
            <a:off x="4058308" y="119450"/>
            <a:ext cx="3394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“Strengthening Conservation for a Sustainable Palau”</a:t>
            </a:r>
          </a:p>
        </p:txBody>
      </p:sp>
    </p:spTree>
    <p:extLst>
      <p:ext uri="{BB962C8B-B14F-4D97-AF65-F5344CB8AC3E}">
        <p14:creationId xmlns:p14="http://schemas.microsoft.com/office/powerpoint/2010/main" val="1820724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A1D2-2C3B-4536-85C6-2E971AD20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34B95-5AB2-426E-ADAB-E98351906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corals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BE00B4-B89A-4642-81B1-229EE2140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4493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BFD045-6CFC-4F0B-8ECC-A5A4079890A6}"/>
              </a:ext>
            </a:extLst>
          </p:cNvPr>
          <p:cNvSpPr txBox="1"/>
          <p:nvPr/>
        </p:nvSpPr>
        <p:spPr>
          <a:xfrm>
            <a:off x="2133600" y="5073134"/>
            <a:ext cx="447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dirty="0">
                <a:solidFill>
                  <a:schemeClr val="bg1"/>
                </a:solidFill>
              </a:rPr>
              <a:t>CaCO</a:t>
            </a:r>
            <a:r>
              <a:rPr lang="en-US" altLang="en-US" sz="1800" baseline="-25000" dirty="0">
                <a:solidFill>
                  <a:schemeClr val="bg1"/>
                </a:solidFill>
              </a:rPr>
              <a:t>3</a:t>
            </a:r>
            <a:r>
              <a:rPr lang="en-US" altLang="en-US" sz="1800" dirty="0">
                <a:solidFill>
                  <a:schemeClr val="bg1"/>
                </a:solidFill>
              </a:rPr>
              <a:t> + CO</a:t>
            </a:r>
            <a:r>
              <a:rPr lang="en-US" altLang="en-US" sz="1800" baseline="-25000" dirty="0">
                <a:solidFill>
                  <a:schemeClr val="bg1"/>
                </a:solidFill>
              </a:rPr>
              <a:t>2</a:t>
            </a:r>
            <a:r>
              <a:rPr lang="en-US" altLang="en-US" sz="1800" dirty="0">
                <a:solidFill>
                  <a:schemeClr val="bg1"/>
                </a:solidFill>
              </a:rPr>
              <a:t> + H</a:t>
            </a:r>
            <a:r>
              <a:rPr lang="en-US" altLang="en-US" sz="1800" baseline="-25000" dirty="0">
                <a:solidFill>
                  <a:schemeClr val="bg1"/>
                </a:solidFill>
              </a:rPr>
              <a:t>2</a:t>
            </a:r>
            <a:r>
              <a:rPr lang="en-US" altLang="en-US" sz="1800" dirty="0">
                <a:solidFill>
                  <a:schemeClr val="bg1"/>
                </a:solidFill>
              </a:rPr>
              <a:t>O &lt;=&gt; Ca</a:t>
            </a:r>
            <a:r>
              <a:rPr lang="en-US" altLang="en-US" sz="1800" baseline="30000" dirty="0">
                <a:solidFill>
                  <a:schemeClr val="bg1"/>
                </a:solidFill>
              </a:rPr>
              <a:t>++</a:t>
            </a:r>
            <a:r>
              <a:rPr lang="en-US" altLang="en-US" sz="1800" dirty="0">
                <a:solidFill>
                  <a:schemeClr val="bg1"/>
                </a:solidFill>
              </a:rPr>
              <a:t>  +  2HCO</a:t>
            </a:r>
            <a:r>
              <a:rPr lang="en-US" altLang="en-US" sz="1800" baseline="-25000" dirty="0">
                <a:solidFill>
                  <a:schemeClr val="bg1"/>
                </a:solidFill>
              </a:rPr>
              <a:t>3</a:t>
            </a:r>
            <a:r>
              <a:rPr lang="en-US" altLang="en-US" sz="1800" baseline="300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F56825-CA5D-47D4-A01D-361F407F5005}"/>
              </a:ext>
            </a:extLst>
          </p:cNvPr>
          <p:cNvSpPr txBox="1"/>
          <p:nvPr/>
        </p:nvSpPr>
        <p:spPr>
          <a:xfrm>
            <a:off x="2209800" y="5715000"/>
            <a:ext cx="418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When corals grow they release 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  <a:p>
            <a:r>
              <a:rPr lang="en-US" dirty="0">
                <a:solidFill>
                  <a:schemeClr val="bg1"/>
                </a:solidFill>
              </a:rPr>
              <a:t>When corals dissolve they take up 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2CE60D-3D4B-48F5-A7B3-74FA0C02FF70}"/>
              </a:ext>
            </a:extLst>
          </p:cNvPr>
          <p:cNvSpPr txBox="1"/>
          <p:nvPr/>
        </p:nvSpPr>
        <p:spPr>
          <a:xfrm>
            <a:off x="1066800" y="9207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34378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8D63B-B83A-4E63-BD2F-230FBE904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F6873-C6CB-431D-912A-158A6CD0E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748D2-51CB-4E36-AA3D-2DABAC383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91" y="0"/>
            <a:ext cx="894201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C7C485-1FB4-4517-B444-06669728CEA4}"/>
              </a:ext>
            </a:extLst>
          </p:cNvPr>
          <p:cNvSpPr txBox="1"/>
          <p:nvPr/>
        </p:nvSpPr>
        <p:spPr>
          <a:xfrm>
            <a:off x="1143000" y="66210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763009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59A88-0B69-42ED-BD0D-49F3497F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34D19-3672-417E-88A1-CC9BECFEC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F8789-63A9-49F3-99A9-0E09B0480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02" y="0"/>
            <a:ext cx="842159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1FEFD2-9A56-4DD2-97C3-A8B881D0B478}"/>
              </a:ext>
            </a:extLst>
          </p:cNvPr>
          <p:cNvSpPr txBox="1"/>
          <p:nvPr/>
        </p:nvSpPr>
        <p:spPr>
          <a:xfrm>
            <a:off x="2590800" y="10605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985369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8285-7D09-4A65-AF5F-48249AB1A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6DD5F-F6C2-4E7E-A8FD-43619D733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C8F6B-A741-4908-9519-CDF8C0FA4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7"/>
            <a:ext cx="9144000" cy="68446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315DB-8AC1-488D-903D-BF774FE4A5E8}"/>
              </a:ext>
            </a:extLst>
          </p:cNvPr>
          <p:cNvSpPr txBox="1"/>
          <p:nvPr/>
        </p:nvSpPr>
        <p:spPr>
          <a:xfrm>
            <a:off x="6553200" y="152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Dickson, 2016</a:t>
            </a:r>
          </a:p>
        </p:txBody>
      </p:sp>
      <p:pic>
        <p:nvPicPr>
          <p:cNvPr id="16386" name="Picture 2" descr="Andrew Dickson">
            <a:extLst>
              <a:ext uri="{FF2B5EF4-FFF2-40B4-BE49-F238E27FC236}">
                <a16:creationId xmlns:a16="http://schemas.microsoft.com/office/drawing/2014/main" id="{AD1BFA77-8B57-420F-9498-D668B5FC6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1902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484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D9DB-197E-42E7-AAB0-4C8682956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A7CBA-B875-4FEC-B259-806731067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DDA92F-D065-47FA-9342-C3453781E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7"/>
            <a:ext cx="9144000" cy="6844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FA921B-4E58-49E8-A0BC-8C0C5A3A9AA7}"/>
              </a:ext>
            </a:extLst>
          </p:cNvPr>
          <p:cNvSpPr txBox="1"/>
          <p:nvPr/>
        </p:nvSpPr>
        <p:spPr>
          <a:xfrm>
            <a:off x="6553200" y="152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Dickson, 2016</a:t>
            </a:r>
          </a:p>
        </p:txBody>
      </p:sp>
    </p:spTree>
    <p:extLst>
      <p:ext uri="{BB962C8B-B14F-4D97-AF65-F5344CB8AC3E}">
        <p14:creationId xmlns:p14="http://schemas.microsoft.com/office/powerpoint/2010/main" val="3192272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ED5A05-CD50-4176-8A3F-FCD2DAB0B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7"/>
            <a:ext cx="9144000" cy="68446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75D4DC-22B0-4C5D-8BF7-ECC1066C79DD}"/>
              </a:ext>
            </a:extLst>
          </p:cNvPr>
          <p:cNvSpPr/>
          <p:nvPr/>
        </p:nvSpPr>
        <p:spPr>
          <a:xfrm>
            <a:off x="2590800" y="304800"/>
            <a:ext cx="5715000" cy="838200"/>
          </a:xfrm>
          <a:prstGeom prst="rect">
            <a:avLst/>
          </a:prstGeom>
          <a:solidFill>
            <a:srgbClr val="DEE1E6"/>
          </a:solidFill>
          <a:ln>
            <a:solidFill>
              <a:srgbClr val="DDE0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794D4F-9D7B-4054-8137-4562581CFC7A}"/>
              </a:ext>
            </a:extLst>
          </p:cNvPr>
          <p:cNvSpPr txBox="1"/>
          <p:nvPr/>
        </p:nvSpPr>
        <p:spPr>
          <a:xfrm>
            <a:off x="6553200" y="152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Dickson, 2016</a:t>
            </a:r>
          </a:p>
        </p:txBody>
      </p:sp>
    </p:spTree>
    <p:extLst>
      <p:ext uri="{BB962C8B-B14F-4D97-AF65-F5344CB8AC3E}">
        <p14:creationId xmlns:p14="http://schemas.microsoft.com/office/powerpoint/2010/main" val="3147671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A264C-121F-4C27-8EB8-C7EE1B777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F1CB7-DF8E-4164-AF7A-4D979A9AD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79122-50FE-4B15-BF6F-57E229DB8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5"/>
            <a:ext cx="9144000" cy="68446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7F5263-5AF1-47D5-BD8A-F90711BDFE1A}"/>
              </a:ext>
            </a:extLst>
          </p:cNvPr>
          <p:cNvSpPr txBox="1"/>
          <p:nvPr/>
        </p:nvSpPr>
        <p:spPr>
          <a:xfrm>
            <a:off x="6705600" y="-40649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Dickson, 2016</a:t>
            </a:r>
          </a:p>
        </p:txBody>
      </p:sp>
    </p:spTree>
    <p:extLst>
      <p:ext uri="{BB962C8B-B14F-4D97-AF65-F5344CB8AC3E}">
        <p14:creationId xmlns:p14="http://schemas.microsoft.com/office/powerpoint/2010/main" val="3991753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1710B1-FE08-4109-86C3-0AC2CAD99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7"/>
            <a:ext cx="9144000" cy="6844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68233-FD18-48CF-824E-CFD663A030DA}"/>
              </a:ext>
            </a:extLst>
          </p:cNvPr>
          <p:cNvSpPr txBox="1"/>
          <p:nvPr/>
        </p:nvSpPr>
        <p:spPr>
          <a:xfrm>
            <a:off x="6553200" y="152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Dickson, 2016</a:t>
            </a:r>
          </a:p>
        </p:txBody>
      </p:sp>
    </p:spTree>
    <p:extLst>
      <p:ext uri="{BB962C8B-B14F-4D97-AF65-F5344CB8AC3E}">
        <p14:creationId xmlns:p14="http://schemas.microsoft.com/office/powerpoint/2010/main" val="1470719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BB9AC5-AFD7-4813-9AC8-C963B3CC9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7"/>
            <a:ext cx="9144000" cy="68446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3425F1-21DF-454D-B0DE-0D7A698999D5}"/>
              </a:ext>
            </a:extLst>
          </p:cNvPr>
          <p:cNvSpPr txBox="1"/>
          <p:nvPr/>
        </p:nvSpPr>
        <p:spPr>
          <a:xfrm>
            <a:off x="6553200" y="152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Dickson, 2016</a:t>
            </a:r>
          </a:p>
        </p:txBody>
      </p:sp>
    </p:spTree>
    <p:extLst>
      <p:ext uri="{BB962C8B-B14F-4D97-AF65-F5344CB8AC3E}">
        <p14:creationId xmlns:p14="http://schemas.microsoft.com/office/powerpoint/2010/main" val="2092893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FE0CC-E1ED-4290-9B22-BDB18555A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7"/>
            <a:ext cx="9144000" cy="6844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E59DC7-BFD9-4376-AD2D-D97CADC9838C}"/>
              </a:ext>
            </a:extLst>
          </p:cNvPr>
          <p:cNvSpPr txBox="1"/>
          <p:nvPr/>
        </p:nvSpPr>
        <p:spPr>
          <a:xfrm>
            <a:off x="6553200" y="152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Dickson, 2016</a:t>
            </a:r>
          </a:p>
        </p:txBody>
      </p:sp>
    </p:spTree>
    <p:extLst>
      <p:ext uri="{BB962C8B-B14F-4D97-AF65-F5344CB8AC3E}">
        <p14:creationId xmlns:p14="http://schemas.microsoft.com/office/powerpoint/2010/main" val="2789571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540B6E-003A-4B98-8726-41D5E643DD88}"/>
              </a:ext>
            </a:extLst>
          </p:cNvPr>
          <p:cNvSpPr txBox="1"/>
          <p:nvPr/>
        </p:nvSpPr>
        <p:spPr>
          <a:xfrm>
            <a:off x="762000" y="381000"/>
            <a:ext cx="6773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 bought my ticket! Again…..  THANKS for being flexible.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 arrive on Sunday, April 17, and we can meet, work in the lab, collect samples, design research, write reports M-Th.</a:t>
            </a:r>
          </a:p>
        </p:txBody>
      </p:sp>
      <p:pic>
        <p:nvPicPr>
          <p:cNvPr id="17410" name="Picture 2" descr="Man Buying Airplane Ticket at Travel Agency Promotional Stand, Talking to  Woman Consultant or Promoter, Advertising Service, Trade Fair, Expo  Exhibition Visiting. Cartoon Flat Vector Illustration Stock Vector | Adobe  Stock">
            <a:extLst>
              <a:ext uri="{FF2B5EF4-FFF2-40B4-BE49-F238E27FC236}">
                <a16:creationId xmlns:a16="http://schemas.microsoft.com/office/drawing/2014/main" id="{032E9970-5741-4F42-B1F9-7E18B1BAF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438400"/>
            <a:ext cx="6096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252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F6EF79-8B7E-4C12-85BA-EED83048A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7"/>
            <a:ext cx="9144000" cy="6844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066B15-23F2-43F7-BF5D-6713121B0897}"/>
              </a:ext>
            </a:extLst>
          </p:cNvPr>
          <p:cNvSpPr txBox="1"/>
          <p:nvPr/>
        </p:nvSpPr>
        <p:spPr>
          <a:xfrm>
            <a:off x="6553200" y="152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Dickson, 2016</a:t>
            </a:r>
          </a:p>
        </p:txBody>
      </p:sp>
    </p:spTree>
    <p:extLst>
      <p:ext uri="{BB962C8B-B14F-4D97-AF65-F5344CB8AC3E}">
        <p14:creationId xmlns:p14="http://schemas.microsoft.com/office/powerpoint/2010/main" val="2753992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ED5A05-CD50-4176-8A3F-FCD2DAB0B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7"/>
            <a:ext cx="9144000" cy="68446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75D4DC-22B0-4C5D-8BF7-ECC1066C79DD}"/>
              </a:ext>
            </a:extLst>
          </p:cNvPr>
          <p:cNvSpPr/>
          <p:nvPr/>
        </p:nvSpPr>
        <p:spPr>
          <a:xfrm>
            <a:off x="2590800" y="304800"/>
            <a:ext cx="5715000" cy="838200"/>
          </a:xfrm>
          <a:prstGeom prst="rect">
            <a:avLst/>
          </a:prstGeom>
          <a:solidFill>
            <a:srgbClr val="DEE1E6"/>
          </a:solidFill>
          <a:ln>
            <a:solidFill>
              <a:srgbClr val="DDE0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794D4F-9D7B-4054-8137-4562581CFC7A}"/>
              </a:ext>
            </a:extLst>
          </p:cNvPr>
          <p:cNvSpPr txBox="1"/>
          <p:nvPr/>
        </p:nvSpPr>
        <p:spPr>
          <a:xfrm>
            <a:off x="6553200" y="152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Dickson, 2016</a:t>
            </a:r>
          </a:p>
        </p:txBody>
      </p:sp>
    </p:spTree>
    <p:extLst>
      <p:ext uri="{BB962C8B-B14F-4D97-AF65-F5344CB8AC3E}">
        <p14:creationId xmlns:p14="http://schemas.microsoft.com/office/powerpoint/2010/main" val="584955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6C0575-54F1-4E3A-88B3-81755E83D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7"/>
            <a:ext cx="9144000" cy="6844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16D8A1-3EB7-4677-A111-2568C482ADA9}"/>
              </a:ext>
            </a:extLst>
          </p:cNvPr>
          <p:cNvSpPr txBox="1"/>
          <p:nvPr/>
        </p:nvSpPr>
        <p:spPr>
          <a:xfrm>
            <a:off x="6553200" y="152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Dickson, 2016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8B95A5-8D1D-497E-B38A-4F00E86EE454}"/>
              </a:ext>
            </a:extLst>
          </p:cNvPr>
          <p:cNvCxnSpPr/>
          <p:nvPr/>
        </p:nvCxnSpPr>
        <p:spPr>
          <a:xfrm>
            <a:off x="4038600" y="5029200"/>
            <a:ext cx="1676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BEDC88-1EB6-44B7-9511-D46E47BAE822}"/>
              </a:ext>
            </a:extLst>
          </p:cNvPr>
          <p:cNvCxnSpPr/>
          <p:nvPr/>
        </p:nvCxnSpPr>
        <p:spPr>
          <a:xfrm>
            <a:off x="4038600" y="5334000"/>
            <a:ext cx="1676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C2CBFCA-DBB4-41BE-93CF-AE66E0CE9856}"/>
              </a:ext>
            </a:extLst>
          </p:cNvPr>
          <p:cNvSpPr txBox="1"/>
          <p:nvPr/>
        </p:nvSpPr>
        <p:spPr>
          <a:xfrm>
            <a:off x="5712903" y="4800600"/>
            <a:ext cx="259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These are the two methods we use at Stanford – where we have built precise automated instruments for this purpose. A good reason to visit?</a:t>
            </a:r>
          </a:p>
        </p:txBody>
      </p:sp>
    </p:spTree>
    <p:extLst>
      <p:ext uri="{BB962C8B-B14F-4D97-AF65-F5344CB8AC3E}">
        <p14:creationId xmlns:p14="http://schemas.microsoft.com/office/powerpoint/2010/main" val="847084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DF4FCB-5104-4ED0-A395-A088FC4A8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7"/>
            <a:ext cx="9144000" cy="6844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080B5F-9979-40CD-9222-ACF6D9298431}"/>
              </a:ext>
            </a:extLst>
          </p:cNvPr>
          <p:cNvSpPr txBox="1"/>
          <p:nvPr/>
        </p:nvSpPr>
        <p:spPr>
          <a:xfrm>
            <a:off x="6553200" y="152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Dickson, 2016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15398E-70DE-47EE-BB03-28F888B191DA}"/>
              </a:ext>
            </a:extLst>
          </p:cNvPr>
          <p:cNvSpPr txBox="1"/>
          <p:nvPr/>
        </p:nvSpPr>
        <p:spPr>
          <a:xfrm>
            <a:off x="1066800" y="5334000"/>
            <a:ext cx="723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We us both at Stanford. We use conventional </a:t>
            </a:r>
          </a:p>
        </p:txBody>
      </p:sp>
    </p:spTree>
    <p:extLst>
      <p:ext uri="{BB962C8B-B14F-4D97-AF65-F5344CB8AC3E}">
        <p14:creationId xmlns:p14="http://schemas.microsoft.com/office/powerpoint/2010/main" val="2154639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E9EB-9AEB-43CB-8346-225D92301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F72E6-685A-47A5-8CFE-0588661E6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pH Electrode Types and Uses - Grainger KnowHow">
            <a:extLst>
              <a:ext uri="{FF2B5EF4-FFF2-40B4-BE49-F238E27FC236}">
                <a16:creationId xmlns:a16="http://schemas.microsoft.com/office/drawing/2014/main" id="{E8E97B03-A6A5-40F4-8354-BE749D9F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4045"/>
            <a:ext cx="18669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Working principle to a pH Meter. Source: Nielsen SS (2010). Food... |  Download Scientific Diagram">
            <a:extLst>
              <a:ext uri="{FF2B5EF4-FFF2-40B4-BE49-F238E27FC236}">
                <a16:creationId xmlns:a16="http://schemas.microsoft.com/office/drawing/2014/main" id="{FA684ACD-07EA-483B-8697-8C972A7D0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3686175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22C080-B805-49BD-A0F7-9874D16CF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701205"/>
            <a:ext cx="4058200" cy="3009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ADFBF5-4BDD-40D8-B739-FF3D06F4EC17}"/>
              </a:ext>
            </a:extLst>
          </p:cNvPr>
          <p:cNvSpPr txBox="1"/>
          <p:nvPr/>
        </p:nvSpPr>
        <p:spPr>
          <a:xfrm>
            <a:off x="381000" y="571500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 electrometric methods</a:t>
            </a:r>
          </a:p>
        </p:txBody>
      </p:sp>
    </p:spTree>
    <p:extLst>
      <p:ext uri="{BB962C8B-B14F-4D97-AF65-F5344CB8AC3E}">
        <p14:creationId xmlns:p14="http://schemas.microsoft.com/office/powerpoint/2010/main" val="2037083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3FF2F6-B33C-42B5-B947-FA8CD9C6F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7"/>
            <a:ext cx="9144000" cy="68446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9B6364-1343-42AF-8276-A2B3A92ACC18}"/>
              </a:ext>
            </a:extLst>
          </p:cNvPr>
          <p:cNvSpPr txBox="1"/>
          <p:nvPr/>
        </p:nvSpPr>
        <p:spPr>
          <a:xfrm>
            <a:off x="6553200" y="152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Dickson, 2016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366B93-0B57-4138-B9A0-9FE4BE11C5B1}"/>
              </a:ext>
            </a:extLst>
          </p:cNvPr>
          <p:cNvSpPr txBox="1"/>
          <p:nvPr/>
        </p:nvSpPr>
        <p:spPr>
          <a:xfrm>
            <a:off x="304800" y="6324600"/>
            <a:ext cx="787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E=cell potential (voltage), R = universal gas constant, F = Faraday Constant</a:t>
            </a:r>
          </a:p>
        </p:txBody>
      </p:sp>
    </p:spTree>
    <p:extLst>
      <p:ext uri="{BB962C8B-B14F-4D97-AF65-F5344CB8AC3E}">
        <p14:creationId xmlns:p14="http://schemas.microsoft.com/office/powerpoint/2010/main" val="1452518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3C04CD-7FBD-490B-9D74-59D66FEF5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7"/>
            <a:ext cx="9144000" cy="685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E12A52-BF02-4A20-A870-05DF9FA12C12}"/>
              </a:ext>
            </a:extLst>
          </p:cNvPr>
          <p:cNvSpPr txBox="1"/>
          <p:nvPr/>
        </p:nvSpPr>
        <p:spPr>
          <a:xfrm>
            <a:off x="6553200" y="152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Dickson, 2016</a:t>
            </a:r>
          </a:p>
        </p:txBody>
      </p:sp>
    </p:spTree>
    <p:extLst>
      <p:ext uri="{BB962C8B-B14F-4D97-AF65-F5344CB8AC3E}">
        <p14:creationId xmlns:p14="http://schemas.microsoft.com/office/powerpoint/2010/main" val="2371828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ED18AE-FAA3-4A7E-A0B0-161FD00F0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95"/>
            <a:ext cx="9144000" cy="6844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4476E-1485-42CB-B3F0-CF7BC34989F5}"/>
              </a:ext>
            </a:extLst>
          </p:cNvPr>
          <p:cNvSpPr txBox="1"/>
          <p:nvPr/>
        </p:nvSpPr>
        <p:spPr>
          <a:xfrm>
            <a:off x="6553200" y="152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Dickson, 2016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14973-D443-4AF8-8B56-90880B9F1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410200"/>
            <a:ext cx="60350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86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EA727-8ABC-402C-9696-CBD7892EE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7"/>
            <a:ext cx="9144000" cy="6844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99B59D-8C5C-4725-8A17-F3DA4F960C20}"/>
              </a:ext>
            </a:extLst>
          </p:cNvPr>
          <p:cNvSpPr txBox="1"/>
          <p:nvPr/>
        </p:nvSpPr>
        <p:spPr>
          <a:xfrm>
            <a:off x="6553200" y="152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Dickson, 2016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4ECE1-FA0B-4C60-8B5E-58E4B2CC8AA6}"/>
              </a:ext>
            </a:extLst>
          </p:cNvPr>
          <p:cNvSpPr txBox="1"/>
          <p:nvPr/>
        </p:nvSpPr>
        <p:spPr>
          <a:xfrm>
            <a:off x="5943600" y="3428999"/>
            <a:ext cx="250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“nondispersive infrared”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797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86A7B-4FB5-489B-88F5-DD645E08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F9172-8197-45CA-B584-5F3A90041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34516" cy="6858000"/>
          </a:xfrm>
          <a:prstGeom prst="rect">
            <a:avLst/>
          </a:prstGeom>
        </p:spPr>
      </p:pic>
      <p:pic>
        <p:nvPicPr>
          <p:cNvPr id="14340" name="Picture 4" descr="General Oceanics :: Water Monitoring :: PC02 Monitoring :: pCO2 Measuring  System">
            <a:extLst>
              <a:ext uri="{FF2B5EF4-FFF2-40B4-BE49-F238E27FC236}">
                <a16:creationId xmlns:a16="http://schemas.microsoft.com/office/drawing/2014/main" id="{6C4FFAD0-127A-46B9-A963-0245DCC9F1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81" y="2209800"/>
            <a:ext cx="4091002" cy="28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330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CCFF9-D480-4126-A3D1-DA037962A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BEF46-ECBD-413B-8BA4-564A80FC1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615"/>
            <a:ext cx="9144000" cy="5632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D56FD8-558F-4061-A349-474AF98DEC8E}"/>
              </a:ext>
            </a:extLst>
          </p:cNvPr>
          <p:cNvSpPr txBox="1"/>
          <p:nvPr/>
        </p:nvSpPr>
        <p:spPr>
          <a:xfrm>
            <a:off x="0" y="124061"/>
            <a:ext cx="907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Most people doing C system work in the ocean need research grade measurements of: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1B458C-D8C9-4899-A327-69F13CB685CF}"/>
              </a:ext>
            </a:extLst>
          </p:cNvPr>
          <p:cNvSpPr txBox="1"/>
          <p:nvPr/>
        </p:nvSpPr>
        <p:spPr>
          <a:xfrm>
            <a:off x="838200" y="2133600"/>
            <a:ext cx="344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AE871-D889-452E-81CB-EFD5B4809340}"/>
              </a:ext>
            </a:extLst>
          </p:cNvPr>
          <p:cNvSpPr txBox="1"/>
          <p:nvPr/>
        </p:nvSpPr>
        <p:spPr>
          <a:xfrm>
            <a:off x="1066800" y="2590800"/>
            <a:ext cx="344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C14D1-A48E-4520-BAD8-DE8E90673E71}"/>
              </a:ext>
            </a:extLst>
          </p:cNvPr>
          <p:cNvSpPr txBox="1"/>
          <p:nvPr/>
        </p:nvSpPr>
        <p:spPr>
          <a:xfrm>
            <a:off x="2438400" y="5029200"/>
            <a:ext cx="344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3C64AB-9DF6-4156-A44E-9D82AB9B414B}"/>
              </a:ext>
            </a:extLst>
          </p:cNvPr>
          <p:cNvSpPr txBox="1"/>
          <p:nvPr/>
        </p:nvSpPr>
        <p:spPr>
          <a:xfrm>
            <a:off x="4038600" y="5486400"/>
            <a:ext cx="344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D08A5A-9E7D-4AE0-8EDA-8B414EE05E77}"/>
              </a:ext>
            </a:extLst>
          </p:cNvPr>
          <p:cNvSpPr txBox="1"/>
          <p:nvPr/>
        </p:nvSpPr>
        <p:spPr>
          <a:xfrm>
            <a:off x="6366488" y="990600"/>
            <a:ext cx="2004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* </a:t>
            </a:r>
            <a:r>
              <a:rPr lang="en-US" dirty="0">
                <a:solidFill>
                  <a:srgbClr val="FF0000"/>
                </a:solidFill>
              </a:rPr>
              <a:t>= todays topics</a:t>
            </a:r>
          </a:p>
        </p:txBody>
      </p:sp>
    </p:spTree>
    <p:extLst>
      <p:ext uri="{BB962C8B-B14F-4D97-AF65-F5344CB8AC3E}">
        <p14:creationId xmlns:p14="http://schemas.microsoft.com/office/powerpoint/2010/main" val="4119606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F251C-B902-484C-9B21-F4EEEF646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1726A-067D-4394-97E8-A188FF4B6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11C82-8052-4CC7-851D-A2976C9A0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57" y="0"/>
            <a:ext cx="872448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958E05-2193-4C82-85D9-D1802D694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4009"/>
            <a:ext cx="1881051" cy="2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39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42592-8CA9-49CC-B551-F260BF2FA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60D2A-DC5C-4671-8340-0C2999882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9E3DE-D2A4-4F69-85EC-F097427B9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327"/>
            <a:ext cx="9144000" cy="6701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D6A853-4DA6-47A9-81CD-E4867B92E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4009"/>
            <a:ext cx="1881051" cy="2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1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F0EFA3-CD4D-4946-A1CA-CE87E47B4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97"/>
            <a:ext cx="9144000" cy="6844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8D9C6A-8B69-4495-9B29-BDCF7692CFEB}"/>
              </a:ext>
            </a:extLst>
          </p:cNvPr>
          <p:cNvSpPr txBox="1"/>
          <p:nvPr/>
        </p:nvSpPr>
        <p:spPr>
          <a:xfrm>
            <a:off x="6553200" y="152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Dickson, 2016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C53D74-FD31-42F1-92AE-68D3C0F31DA5}"/>
              </a:ext>
            </a:extLst>
          </p:cNvPr>
          <p:cNvSpPr txBox="1"/>
          <p:nvPr/>
        </p:nvSpPr>
        <p:spPr>
          <a:xfrm>
            <a:off x="4191000" y="5715000"/>
            <a:ext cx="259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effectLst/>
                <a:latin typeface="Roboto" panose="02000000000000000000" pitchFamily="2" charset="0"/>
              </a:rPr>
              <a:t>Non-linear least squares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746" y="857250"/>
            <a:ext cx="625676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88932" y="999141"/>
            <a:ext cx="5054819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50" dirty="0"/>
              <a:t>Ocean Acidification reduces Aragonite saturation in the ocean causing corals to</a:t>
            </a:r>
          </a:p>
          <a:p>
            <a:r>
              <a:rPr lang="en-US" sz="1950" dirty="0"/>
              <a:t>calcify and grow more slowly. We</a:t>
            </a:r>
          </a:p>
          <a:p>
            <a:r>
              <a:rPr lang="en-US" sz="1950" dirty="0"/>
              <a:t>don’t yet know the scale of the</a:t>
            </a:r>
          </a:p>
          <a:p>
            <a:r>
              <a:rPr lang="en-US" sz="1950" dirty="0"/>
              <a:t>problem “in the wild” over time.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6142641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Andersson</a:t>
            </a:r>
            <a:r>
              <a:rPr lang="en-US" dirty="0"/>
              <a:t> et al., 2012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0595" y="4722020"/>
            <a:ext cx="2728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 different coral species</a:t>
            </a:r>
          </a:p>
          <a:p>
            <a:r>
              <a:rPr lang="en-US" dirty="0"/>
              <a:t>17 studies</a:t>
            </a:r>
          </a:p>
        </p:txBody>
      </p:sp>
    </p:spTree>
    <p:extLst>
      <p:ext uri="{BB962C8B-B14F-4D97-AF65-F5344CB8AC3E}">
        <p14:creationId xmlns:p14="http://schemas.microsoft.com/office/powerpoint/2010/main" val="2719623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owner\Desktop\Thresher Images\Palmyra - Kingman Best Photos 2011\DSC025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57250"/>
            <a:ext cx="9144001" cy="574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901495"/>
            <a:ext cx="4509655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dirty="0">
                <a:solidFill>
                  <a:schemeClr val="bg1"/>
                </a:solidFill>
              </a:rPr>
              <a:t>OK, what can be done? The global root cause is CO</a:t>
            </a:r>
            <a:r>
              <a:rPr lang="en-US" sz="2250" baseline="-25000" dirty="0">
                <a:solidFill>
                  <a:schemeClr val="bg1"/>
                </a:solidFill>
              </a:rPr>
              <a:t>2</a:t>
            </a:r>
            <a:r>
              <a:rPr lang="en-US" sz="2250" dirty="0">
                <a:solidFill>
                  <a:schemeClr val="bg1"/>
                </a:solidFill>
              </a:rPr>
              <a:t> emissions and they </a:t>
            </a:r>
            <a:r>
              <a:rPr lang="en-US" sz="2250" u="sng" dirty="0">
                <a:solidFill>
                  <a:schemeClr val="bg1"/>
                </a:solidFill>
              </a:rPr>
              <a:t>must be reduced</a:t>
            </a:r>
            <a:r>
              <a:rPr lang="en-US" sz="2250" dirty="0">
                <a:solidFill>
                  <a:schemeClr val="bg1"/>
                </a:solidFill>
              </a:rPr>
              <a:t>. Local management can buy time, particularly for coral reefs. With healthy reefs atoll islands can keep up with SLR.</a:t>
            </a:r>
          </a:p>
        </p:txBody>
      </p:sp>
    </p:spTree>
    <p:extLst>
      <p:ext uri="{BB962C8B-B14F-4D97-AF65-F5344CB8AC3E}">
        <p14:creationId xmlns:p14="http://schemas.microsoft.com/office/powerpoint/2010/main" val="4283468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-12735"/>
            <a:ext cx="10515600" cy="68707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4400" y="76200"/>
            <a:ext cx="4584100" cy="176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5" dirty="0">
                <a:solidFill>
                  <a:schemeClr val="bg1"/>
                </a:solidFill>
              </a:rPr>
              <a:t>Coral reefs are the largest cement factories on Earth. They can absorb 70-95% of incoming storm wave energy and when healthy, can keep up with sea level rise……</a:t>
            </a:r>
          </a:p>
        </p:txBody>
      </p:sp>
      <p:pic>
        <p:nvPicPr>
          <p:cNvPr id="4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228600"/>
            <a:ext cx="1993106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40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6EF45-F343-4DBC-8972-20A1239FF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6080-1F56-4FF5-B360-DCE70BBD2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9AB5A279-89E6-4E70-9343-C9A003F1F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91AD8-2315-4A9F-BCE6-1B48BA9A95F0}"/>
              </a:ext>
            </a:extLst>
          </p:cNvPr>
          <p:cNvSpPr txBox="1"/>
          <p:nvPr/>
        </p:nvSpPr>
        <p:spPr>
          <a:xfrm>
            <a:off x="457200" y="62484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NOAA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41F4D-00C5-4715-88F5-53BD0345F10D}"/>
              </a:ext>
            </a:extLst>
          </p:cNvPr>
          <p:cNvSpPr txBox="1"/>
          <p:nvPr/>
        </p:nvSpPr>
        <p:spPr>
          <a:xfrm>
            <a:off x="4387557" y="304800"/>
            <a:ext cx="452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Let’s start with basic solution chemistry…..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9367B1-B84B-4AFA-9EC3-C5D8796C4157}"/>
              </a:ext>
            </a:extLst>
          </p:cNvPr>
          <p:cNvSpPr txBox="1"/>
          <p:nvPr/>
        </p:nvSpPr>
        <p:spPr>
          <a:xfrm>
            <a:off x="228600" y="4886371"/>
            <a:ext cx="277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 buffering of the ocean</a:t>
            </a:r>
          </a:p>
        </p:txBody>
      </p:sp>
    </p:spTree>
    <p:extLst>
      <p:ext uri="{BB962C8B-B14F-4D97-AF65-F5344CB8AC3E}">
        <p14:creationId xmlns:p14="http://schemas.microsoft.com/office/powerpoint/2010/main" val="744623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Ocean Carbon Storage">
            <a:extLst>
              <a:ext uri="{FF2B5EF4-FFF2-40B4-BE49-F238E27FC236}">
                <a16:creationId xmlns:a16="http://schemas.microsoft.com/office/drawing/2014/main" id="{5EE7B927-E7C9-42AE-B3BD-1C3D1B1BA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2F13CA-B33C-4E86-B1D0-69CE3A121BF9}"/>
              </a:ext>
            </a:extLst>
          </p:cNvPr>
          <p:cNvSpPr txBox="1"/>
          <p:nvPr/>
        </p:nvSpPr>
        <p:spPr>
          <a:xfrm>
            <a:off x="457200" y="62484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NOAA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95305F-B798-4CDB-9A60-47E187A77B9D}"/>
              </a:ext>
            </a:extLst>
          </p:cNvPr>
          <p:cNvSpPr txBox="1"/>
          <p:nvPr/>
        </p:nvSpPr>
        <p:spPr>
          <a:xfrm>
            <a:off x="2667000" y="6234418"/>
            <a:ext cx="625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“credits” can Palau accrue through Ocean C storage?</a:t>
            </a:r>
          </a:p>
        </p:txBody>
      </p:sp>
    </p:spTree>
    <p:extLst>
      <p:ext uri="{BB962C8B-B14F-4D97-AF65-F5344CB8AC3E}">
        <p14:creationId xmlns:p14="http://schemas.microsoft.com/office/powerpoint/2010/main" val="3209068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8B705-8547-4998-A583-0F4C16F16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9DC71-0E05-48C8-87BE-334F3A652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B03E8B33-F20D-4A77-AD87-004630687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38E4AA-17DA-4A47-ADB6-00B31E90B19C}"/>
              </a:ext>
            </a:extLst>
          </p:cNvPr>
          <p:cNvSpPr txBox="1"/>
          <p:nvPr/>
        </p:nvSpPr>
        <p:spPr>
          <a:xfrm>
            <a:off x="457200" y="62484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NOAA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975FC-E745-4C3B-AD4C-839D951C2D01}"/>
              </a:ext>
            </a:extLst>
          </p:cNvPr>
          <p:cNvSpPr txBox="1"/>
          <p:nvPr/>
        </p:nvSpPr>
        <p:spPr>
          <a:xfrm>
            <a:off x="-76200" y="5434631"/>
            <a:ext cx="9503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above equation is super important, and the reaction can proceed in </a:t>
            </a:r>
            <a:r>
              <a:rPr lang="en-US" u="sng" dirty="0">
                <a:solidFill>
                  <a:schemeClr val="bg1"/>
                </a:solidFill>
              </a:rPr>
              <a:t>both</a:t>
            </a:r>
            <a:r>
              <a:rPr lang="en-US" dirty="0">
                <a:solidFill>
                  <a:schemeClr val="bg1"/>
                </a:solidFill>
              </a:rPr>
              <a:t> directions.</a:t>
            </a:r>
          </a:p>
          <a:p>
            <a:r>
              <a:rPr lang="en-US" dirty="0">
                <a:solidFill>
                  <a:schemeClr val="bg1"/>
                </a:solidFill>
              </a:rPr>
              <a:t>This is an example of equilibria. The equation can also be written with CaCO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as a mineral.</a:t>
            </a:r>
          </a:p>
        </p:txBody>
      </p:sp>
    </p:spTree>
    <p:extLst>
      <p:ext uri="{BB962C8B-B14F-4D97-AF65-F5344CB8AC3E}">
        <p14:creationId xmlns:p14="http://schemas.microsoft.com/office/powerpoint/2010/main" val="90342208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434</Words>
  <Application>Microsoft Office PowerPoint</Application>
  <PresentationFormat>On-screen Show (4:3)</PresentationFormat>
  <Paragraphs>61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Roboto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Stable Isotope Lab</dc:creator>
  <cp:lastModifiedBy>Rob Dunbar</cp:lastModifiedBy>
  <cp:revision>87</cp:revision>
  <dcterms:created xsi:type="dcterms:W3CDTF">2005-04-05T19:17:05Z</dcterms:created>
  <dcterms:modified xsi:type="dcterms:W3CDTF">2022-02-18T01:15:51Z</dcterms:modified>
</cp:coreProperties>
</file>