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31" r:id="rId2"/>
    <p:sldId id="432" r:id="rId3"/>
    <p:sldId id="434" r:id="rId4"/>
    <p:sldId id="435" r:id="rId5"/>
    <p:sldId id="440" r:id="rId6"/>
    <p:sldId id="307" r:id="rId7"/>
    <p:sldId id="311" r:id="rId8"/>
    <p:sldId id="308" r:id="rId9"/>
    <p:sldId id="436" r:id="rId10"/>
    <p:sldId id="437" r:id="rId11"/>
    <p:sldId id="439" r:id="rId12"/>
    <p:sldId id="433" r:id="rId13"/>
    <p:sldId id="438" r:id="rId14"/>
    <p:sldId id="441" r:id="rId15"/>
    <p:sldId id="316" r:id="rId16"/>
    <p:sldId id="424" r:id="rId17"/>
    <p:sldId id="425" r:id="rId18"/>
    <p:sldId id="426" r:id="rId19"/>
    <p:sldId id="427" r:id="rId20"/>
    <p:sldId id="429" r:id="rId21"/>
    <p:sldId id="430" r:id="rId22"/>
    <p:sldId id="298" r:id="rId23"/>
    <p:sldId id="299" r:id="rId24"/>
    <p:sldId id="277" r:id="rId25"/>
    <p:sldId id="257"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0E5"/>
    <a:srgbClr val="DEE1E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2" d="100"/>
          <a:sy n="152" d="100"/>
        </p:scale>
        <p:origin x="2060" y="10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12CE86D-AF9B-4F52-95F0-6364E1E7621B}" type="slidenum">
              <a:rPr lang="en-US" altLang="en-US"/>
              <a:pPr/>
              <a:t>‹#›</a:t>
            </a:fld>
            <a:endParaRPr lang="en-US" altLang="en-US"/>
          </a:p>
        </p:txBody>
      </p:sp>
    </p:spTree>
    <p:extLst>
      <p:ext uri="{BB962C8B-B14F-4D97-AF65-F5344CB8AC3E}">
        <p14:creationId xmlns:p14="http://schemas.microsoft.com/office/powerpoint/2010/main" val="1431604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931AECF-43E0-420C-9FA8-AFA1742471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90704D3-D288-4043-9090-5EAD13B2D5F9}" type="slidenum">
              <a:rPr lang="en-US" altLang="en-US"/>
              <a:pPr/>
              <a:t>7</a:t>
            </a:fld>
            <a:endParaRPr lang="en-US" altLang="en-US"/>
          </a:p>
        </p:txBody>
      </p:sp>
      <p:sp>
        <p:nvSpPr>
          <p:cNvPr id="73731" name="Rectangle 2">
            <a:extLst>
              <a:ext uri="{FF2B5EF4-FFF2-40B4-BE49-F238E27FC236}">
                <a16:creationId xmlns:a16="http://schemas.microsoft.com/office/drawing/2014/main" id="{A2415FF3-C51E-4BF7-A882-D55F6CF0B2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A9A1E39F-FB0C-4AAB-8917-BB81F9712E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FEFC497-9E6F-4849-AC55-A8D1523D53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E4CD3BE-981F-41A9-B069-41F9EF535324}" type="slidenum">
              <a:rPr lang="en-US" altLang="en-US"/>
              <a:pPr/>
              <a:t>8</a:t>
            </a:fld>
            <a:endParaRPr lang="en-US" altLang="en-US"/>
          </a:p>
        </p:txBody>
      </p:sp>
      <p:sp>
        <p:nvSpPr>
          <p:cNvPr id="70659" name="Rectangle 2">
            <a:extLst>
              <a:ext uri="{FF2B5EF4-FFF2-40B4-BE49-F238E27FC236}">
                <a16:creationId xmlns:a16="http://schemas.microsoft.com/office/drawing/2014/main" id="{6C9A0AFF-04E7-4008-980B-295E5F0ED6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5DADEFD3-A59F-4894-8BAB-8226D05035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a:t>Dunbar Lab research projects as of May 2002. Student opportunities are available within each of these projects. Image: The first direct in-situ measurement of net community dissolution on a coral reef in Eilat, Israel (R. Dunbar).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911F4BC6-43EA-4434-BD46-3BA1133250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016515C-F293-4EC7-AE63-5519D65BAC8C}" type="slidenum">
              <a:rPr lang="en-US" altLang="en-US"/>
              <a:pPr/>
              <a:t>9</a:t>
            </a:fld>
            <a:endParaRPr lang="en-US" altLang="en-US"/>
          </a:p>
        </p:txBody>
      </p:sp>
      <p:sp>
        <p:nvSpPr>
          <p:cNvPr id="71683" name="Rectangle 2">
            <a:extLst>
              <a:ext uri="{FF2B5EF4-FFF2-40B4-BE49-F238E27FC236}">
                <a16:creationId xmlns:a16="http://schemas.microsoft.com/office/drawing/2014/main" id="{AE4B7835-AE57-409B-BD79-D11490608D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FCA5D2F1-4170-4E9A-93F1-0811A992D8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Nathaniel B. Palmer, Bay of Whales, 1998.</a:t>
            </a:r>
          </a:p>
          <a:p>
            <a:pPr>
              <a:spcBef>
                <a:spcPct val="0"/>
              </a:spcBef>
            </a:pPr>
            <a:r>
              <a:rPr lang="en-US" altLang="en-US"/>
              <a:t>Photo by Rob Dunbar.</a:t>
            </a:r>
          </a:p>
          <a:p>
            <a:pPr>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2ADBEEC-13D7-415C-8F41-E0342E2F23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060DD40-2FA8-4D11-8A1C-89456B30C9C7}" type="slidenum">
              <a:rPr lang="en-US" altLang="en-US"/>
              <a:pPr/>
              <a:t>10</a:t>
            </a:fld>
            <a:endParaRPr lang="en-US" altLang="en-US"/>
          </a:p>
        </p:txBody>
      </p:sp>
      <p:sp>
        <p:nvSpPr>
          <p:cNvPr id="72707" name="Rectangle 2">
            <a:extLst>
              <a:ext uri="{FF2B5EF4-FFF2-40B4-BE49-F238E27FC236}">
                <a16:creationId xmlns:a16="http://schemas.microsoft.com/office/drawing/2014/main" id="{72EFCA7F-DCF8-4BD0-9506-7F6B73F8DE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98DE93BD-E93D-4ECC-AC95-E8383CC1F2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 rate of calcification for</a:t>
            </a:r>
            <a:r>
              <a:rPr lang="en-US" baseline="0" dirty="0"/>
              <a:t> a number of coral species as a function of aragonite saturation state. From </a:t>
            </a:r>
            <a:r>
              <a:rPr lang="en-US" baseline="0" dirty="0" err="1"/>
              <a:t>Andersson</a:t>
            </a:r>
            <a:r>
              <a:rPr lang="en-US" baseline="0" dirty="0"/>
              <a:t> et al., 2012 (</a:t>
            </a:r>
            <a:r>
              <a:rPr lang="en-US" baseline="0" dirty="0" err="1"/>
              <a:t>Gattuso</a:t>
            </a:r>
            <a:r>
              <a:rPr lang="en-US" baseline="0" dirty="0"/>
              <a:t> book Ocean Acidification)</a:t>
            </a:r>
            <a:endParaRPr lang="en-US" dirty="0"/>
          </a:p>
        </p:txBody>
      </p:sp>
      <p:sp>
        <p:nvSpPr>
          <p:cNvPr id="4" name="Slide Number Placeholder 3"/>
          <p:cNvSpPr>
            <a:spLocks noGrp="1"/>
          </p:cNvSpPr>
          <p:nvPr>
            <p:ph type="sldNum" sz="quarter" idx="10"/>
          </p:nvPr>
        </p:nvSpPr>
        <p:spPr/>
        <p:txBody>
          <a:bodyPr/>
          <a:lstStyle/>
          <a:p>
            <a:fld id="{3EA670B5-376F-4AC4-B435-B13CC0898B74}" type="slidenum">
              <a:rPr lang="en-US" smtClean="0"/>
              <a:t>23</a:t>
            </a:fld>
            <a:endParaRPr lang="en-US"/>
          </a:p>
        </p:txBody>
      </p:sp>
    </p:spTree>
    <p:extLst>
      <p:ext uri="{BB962C8B-B14F-4D97-AF65-F5344CB8AC3E}">
        <p14:creationId xmlns:p14="http://schemas.microsoft.com/office/powerpoint/2010/main" val="352919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95B5859-4EA4-42FA-B346-E1FF7C1378C3}" type="slidenum">
              <a:rPr lang="en-US" altLang="en-US"/>
              <a:pPr/>
              <a:t>‹#›</a:t>
            </a:fld>
            <a:endParaRPr lang="en-US" altLang="en-US"/>
          </a:p>
        </p:txBody>
      </p:sp>
    </p:spTree>
    <p:extLst>
      <p:ext uri="{BB962C8B-B14F-4D97-AF65-F5344CB8AC3E}">
        <p14:creationId xmlns:p14="http://schemas.microsoft.com/office/powerpoint/2010/main" val="44618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43B8B6-148B-4BFE-BDC4-E4DA23DC9CAE}" type="slidenum">
              <a:rPr lang="en-US" altLang="en-US"/>
              <a:pPr/>
              <a:t>‹#›</a:t>
            </a:fld>
            <a:endParaRPr lang="en-US" altLang="en-US"/>
          </a:p>
        </p:txBody>
      </p:sp>
    </p:spTree>
    <p:extLst>
      <p:ext uri="{BB962C8B-B14F-4D97-AF65-F5344CB8AC3E}">
        <p14:creationId xmlns:p14="http://schemas.microsoft.com/office/powerpoint/2010/main" val="300398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FCA4EC-7B9F-4A10-996C-AF603C6F8C77}" type="slidenum">
              <a:rPr lang="en-US" altLang="en-US"/>
              <a:pPr/>
              <a:t>‹#›</a:t>
            </a:fld>
            <a:endParaRPr lang="en-US" altLang="en-US"/>
          </a:p>
        </p:txBody>
      </p:sp>
    </p:spTree>
    <p:extLst>
      <p:ext uri="{BB962C8B-B14F-4D97-AF65-F5344CB8AC3E}">
        <p14:creationId xmlns:p14="http://schemas.microsoft.com/office/powerpoint/2010/main" val="53211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C8870CE-B747-4F67-A1EC-952AA66E5AFD}" type="slidenum">
              <a:rPr lang="en-US" altLang="en-US"/>
              <a:pPr/>
              <a:t>‹#›</a:t>
            </a:fld>
            <a:endParaRPr lang="en-US" altLang="en-US"/>
          </a:p>
        </p:txBody>
      </p:sp>
    </p:spTree>
    <p:extLst>
      <p:ext uri="{BB962C8B-B14F-4D97-AF65-F5344CB8AC3E}">
        <p14:creationId xmlns:p14="http://schemas.microsoft.com/office/powerpoint/2010/main" val="105113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795AAC-8ACC-4029-A5D4-0882146A2598}" type="slidenum">
              <a:rPr lang="en-US" altLang="en-US"/>
              <a:pPr/>
              <a:t>‹#›</a:t>
            </a:fld>
            <a:endParaRPr lang="en-US" altLang="en-US"/>
          </a:p>
        </p:txBody>
      </p:sp>
    </p:spTree>
    <p:extLst>
      <p:ext uri="{BB962C8B-B14F-4D97-AF65-F5344CB8AC3E}">
        <p14:creationId xmlns:p14="http://schemas.microsoft.com/office/powerpoint/2010/main" val="135708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3F3755-4FCA-473B-8258-8805A05071BD}" type="slidenum">
              <a:rPr lang="en-US" altLang="en-US"/>
              <a:pPr/>
              <a:t>‹#›</a:t>
            </a:fld>
            <a:endParaRPr lang="en-US" altLang="en-US"/>
          </a:p>
        </p:txBody>
      </p:sp>
    </p:spTree>
    <p:extLst>
      <p:ext uri="{BB962C8B-B14F-4D97-AF65-F5344CB8AC3E}">
        <p14:creationId xmlns:p14="http://schemas.microsoft.com/office/powerpoint/2010/main" val="146758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F2E4099-94C9-4C29-BB7E-BF2BDFAF3968}" type="slidenum">
              <a:rPr lang="en-US" altLang="en-US"/>
              <a:pPr/>
              <a:t>‹#›</a:t>
            </a:fld>
            <a:endParaRPr lang="en-US" altLang="en-US"/>
          </a:p>
        </p:txBody>
      </p:sp>
    </p:spTree>
    <p:extLst>
      <p:ext uri="{BB962C8B-B14F-4D97-AF65-F5344CB8AC3E}">
        <p14:creationId xmlns:p14="http://schemas.microsoft.com/office/powerpoint/2010/main" val="384059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D058553-081D-451D-B2DF-864A76D0FC6B}" type="slidenum">
              <a:rPr lang="en-US" altLang="en-US"/>
              <a:pPr/>
              <a:t>‹#›</a:t>
            </a:fld>
            <a:endParaRPr lang="en-US" altLang="en-US"/>
          </a:p>
        </p:txBody>
      </p:sp>
    </p:spTree>
    <p:extLst>
      <p:ext uri="{BB962C8B-B14F-4D97-AF65-F5344CB8AC3E}">
        <p14:creationId xmlns:p14="http://schemas.microsoft.com/office/powerpoint/2010/main" val="402750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E1E3E45-4FAD-4EBE-9C6D-EF2E36871745}" type="slidenum">
              <a:rPr lang="en-US" altLang="en-US"/>
              <a:pPr/>
              <a:t>‹#›</a:t>
            </a:fld>
            <a:endParaRPr lang="en-US" altLang="en-US"/>
          </a:p>
        </p:txBody>
      </p:sp>
    </p:spTree>
    <p:extLst>
      <p:ext uri="{BB962C8B-B14F-4D97-AF65-F5344CB8AC3E}">
        <p14:creationId xmlns:p14="http://schemas.microsoft.com/office/powerpoint/2010/main" val="174890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8E119A3-B3F2-4A9B-96AB-A98948A7D21A}" type="slidenum">
              <a:rPr lang="en-US" altLang="en-US"/>
              <a:pPr/>
              <a:t>‹#›</a:t>
            </a:fld>
            <a:endParaRPr lang="en-US" altLang="en-US"/>
          </a:p>
        </p:txBody>
      </p:sp>
    </p:spTree>
    <p:extLst>
      <p:ext uri="{BB962C8B-B14F-4D97-AF65-F5344CB8AC3E}">
        <p14:creationId xmlns:p14="http://schemas.microsoft.com/office/powerpoint/2010/main" val="266361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EA5B5FC-5F0C-4725-8D29-A26B8D6499C4}" type="slidenum">
              <a:rPr lang="en-US" altLang="en-US"/>
              <a:pPr/>
              <a:t>‹#›</a:t>
            </a:fld>
            <a:endParaRPr lang="en-US" altLang="en-US"/>
          </a:p>
        </p:txBody>
      </p:sp>
    </p:spTree>
    <p:extLst>
      <p:ext uri="{BB962C8B-B14F-4D97-AF65-F5344CB8AC3E}">
        <p14:creationId xmlns:p14="http://schemas.microsoft.com/office/powerpoint/2010/main" val="5385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DEA8B25-DDB7-4A09-B84D-1AB50C10A8ED}" type="slidenum">
              <a:rPr lang="en-US" altLang="en-US"/>
              <a:pPr/>
              <a:t>‹#›</a:t>
            </a:fld>
            <a:endParaRPr lang="en-US" altLang="en-US"/>
          </a:p>
        </p:txBody>
      </p:sp>
    </p:spTree>
    <p:extLst>
      <p:ext uri="{BB962C8B-B14F-4D97-AF65-F5344CB8AC3E}">
        <p14:creationId xmlns:p14="http://schemas.microsoft.com/office/powerpoint/2010/main" val="230969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0E213C2-8842-4122-8D87-7E0A444D06C0}" type="slidenum">
              <a:rPr lang="en-US" altLang="en-US"/>
              <a:pPr/>
              <a:t>‹#›</a:t>
            </a:fld>
            <a:endParaRPr lang="en-US" altLang="en-US"/>
          </a:p>
        </p:txBody>
      </p:sp>
    </p:spTree>
    <p:extLst>
      <p:ext uri="{BB962C8B-B14F-4D97-AF65-F5344CB8AC3E}">
        <p14:creationId xmlns:p14="http://schemas.microsoft.com/office/powerpoint/2010/main" val="227489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CA9307B-452A-4988-A136-3EE5E1D96E0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39FA-6807-447A-8608-A78D11B3429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5367780-CD3B-46C6-AC7D-443B9964C7E6}"/>
              </a:ext>
            </a:extLst>
          </p:cNvPr>
          <p:cNvSpPr>
            <a:spLocks noGrp="1"/>
          </p:cNvSpPr>
          <p:nvPr>
            <p:ph type="subTitle" idx="1"/>
          </p:nvPr>
        </p:nvSpPr>
        <p:spPr/>
        <p:txBody>
          <a:bodyPr/>
          <a:lstStyle/>
          <a:p>
            <a:endParaRPr lang="en-US"/>
          </a:p>
        </p:txBody>
      </p:sp>
      <p:pic>
        <p:nvPicPr>
          <p:cNvPr id="5" name="Picture 4" descr="A picture containing water, sky, outdoor, river&#10;&#10;Description automatically generated">
            <a:extLst>
              <a:ext uri="{FF2B5EF4-FFF2-40B4-BE49-F238E27FC236}">
                <a16:creationId xmlns:a16="http://schemas.microsoft.com/office/drawing/2014/main" id="{906A986F-F3AE-415A-B170-41E1233D66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38" y="1714500"/>
            <a:ext cx="9144000" cy="5143500"/>
          </a:xfrm>
          <a:prstGeom prst="rect">
            <a:avLst/>
          </a:prstGeom>
        </p:spPr>
      </p:pic>
      <p:sp>
        <p:nvSpPr>
          <p:cNvPr id="6" name="TextBox 5">
            <a:extLst>
              <a:ext uri="{FF2B5EF4-FFF2-40B4-BE49-F238E27FC236}">
                <a16:creationId xmlns:a16="http://schemas.microsoft.com/office/drawing/2014/main" id="{F58F0F1B-85AE-454F-BBB9-29C2E1FB48A1}"/>
              </a:ext>
            </a:extLst>
          </p:cNvPr>
          <p:cNvSpPr txBox="1"/>
          <p:nvPr/>
        </p:nvSpPr>
        <p:spPr>
          <a:xfrm flipH="1">
            <a:off x="34158" y="76200"/>
            <a:ext cx="3394841" cy="1200329"/>
          </a:xfrm>
          <a:prstGeom prst="rect">
            <a:avLst/>
          </a:prstGeom>
          <a:noFill/>
        </p:spPr>
        <p:txBody>
          <a:bodyPr wrap="square" rtlCol="0">
            <a:spAutoFit/>
          </a:bodyPr>
          <a:lstStyle/>
          <a:p>
            <a:r>
              <a:rPr lang="en-US" sz="2400" dirty="0">
                <a:solidFill>
                  <a:schemeClr val="bg1"/>
                </a:solidFill>
              </a:rPr>
              <a:t>Informal training for IAEA Palau Ocean Acidification Project</a:t>
            </a:r>
          </a:p>
        </p:txBody>
      </p:sp>
      <p:sp>
        <p:nvSpPr>
          <p:cNvPr id="8" name="AutoShape 4">
            <a:extLst>
              <a:ext uri="{FF2B5EF4-FFF2-40B4-BE49-F238E27FC236}">
                <a16:creationId xmlns:a16="http://schemas.microsoft.com/office/drawing/2014/main" id="{728B1BE1-FF5A-455C-816D-E586366ACB5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0" name="Picture 8" descr="May be an image of text that says 'PICRC Palau International Coral Reef Center'">
            <a:extLst>
              <a:ext uri="{FF2B5EF4-FFF2-40B4-BE49-F238E27FC236}">
                <a16:creationId xmlns:a16="http://schemas.microsoft.com/office/drawing/2014/main" id="{0487C9AE-F1D0-4254-AB8B-01DBC981BC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CE7C954-D784-4225-AE2E-B6BADD9EB0B9}"/>
              </a:ext>
            </a:extLst>
          </p:cNvPr>
          <p:cNvSpPr txBox="1"/>
          <p:nvPr/>
        </p:nvSpPr>
        <p:spPr>
          <a:xfrm flipH="1">
            <a:off x="4419600" y="371296"/>
            <a:ext cx="3394841" cy="1200329"/>
          </a:xfrm>
          <a:prstGeom prst="rect">
            <a:avLst/>
          </a:prstGeom>
          <a:noFill/>
        </p:spPr>
        <p:txBody>
          <a:bodyPr wrap="square" rtlCol="0">
            <a:spAutoFit/>
          </a:bodyPr>
          <a:lstStyle/>
          <a:p>
            <a:r>
              <a:rPr lang="en-US" sz="2400" i="1" dirty="0">
                <a:solidFill>
                  <a:schemeClr val="bg1"/>
                </a:solidFill>
              </a:rPr>
              <a:t>“Strengthening Conservation for a Sustainable Palau”</a:t>
            </a:r>
          </a:p>
        </p:txBody>
      </p:sp>
    </p:spTree>
    <p:extLst>
      <p:ext uri="{BB962C8B-B14F-4D97-AF65-F5344CB8AC3E}">
        <p14:creationId xmlns:p14="http://schemas.microsoft.com/office/powerpoint/2010/main" val="374874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File0064">
            <a:extLst>
              <a:ext uri="{FF2B5EF4-FFF2-40B4-BE49-F238E27FC236}">
                <a16:creationId xmlns:a16="http://schemas.microsoft.com/office/drawing/2014/main" id="{04DF4E62-AB15-42FD-BE18-AA2F20279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ECA61253-A65C-45E8-BA7C-7615CB888539}"/>
              </a:ext>
            </a:extLst>
          </p:cNvPr>
          <p:cNvSpPr>
            <a:spLocks noChangeArrowheads="1"/>
          </p:cNvSpPr>
          <p:nvPr/>
        </p:nvSpPr>
        <p:spPr bwMode="auto">
          <a:xfrm>
            <a:off x="381000" y="5946775"/>
            <a:ext cx="6653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dirty="0">
                <a:solidFill>
                  <a:schemeClr val="bg1"/>
                </a:solidFill>
                <a:latin typeface="Arial" panose="020B0604020202020204" pitchFamily="34" charset="0"/>
              </a:rPr>
              <a:t>Stanford Students in Antarctica – 1982 to 2020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1A74-0C20-4D1B-AF10-EDD28F0DA83F}"/>
              </a:ext>
            </a:extLst>
          </p:cNvPr>
          <p:cNvSpPr>
            <a:spLocks noGrp="1"/>
          </p:cNvSpPr>
          <p:nvPr>
            <p:ph type="title"/>
          </p:nvPr>
        </p:nvSpPr>
        <p:spPr/>
        <p:txBody>
          <a:bodyPr/>
          <a:lstStyle/>
          <a:p>
            <a:endParaRPr lang="en-US"/>
          </a:p>
        </p:txBody>
      </p:sp>
      <p:pic>
        <p:nvPicPr>
          <p:cNvPr id="5" name="Content Placeholder 4" descr="A group of people on a boat&#10;&#10;Description automatically generated">
            <a:extLst>
              <a:ext uri="{FF2B5EF4-FFF2-40B4-BE49-F238E27FC236}">
                <a16:creationId xmlns:a16="http://schemas.microsoft.com/office/drawing/2014/main" id="{AED2F879-69E9-44C1-AD12-417639B58F8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211733" cy="5181600"/>
          </a:xfrm>
        </p:spPr>
      </p:pic>
      <p:sp>
        <p:nvSpPr>
          <p:cNvPr id="6" name="TextBox 5">
            <a:extLst>
              <a:ext uri="{FF2B5EF4-FFF2-40B4-BE49-F238E27FC236}">
                <a16:creationId xmlns:a16="http://schemas.microsoft.com/office/drawing/2014/main" id="{F7C048CC-0614-4FA6-BF34-7353C44BC76A}"/>
              </a:ext>
            </a:extLst>
          </p:cNvPr>
          <p:cNvSpPr txBox="1"/>
          <p:nvPr/>
        </p:nvSpPr>
        <p:spPr>
          <a:xfrm flipH="1">
            <a:off x="1143000" y="5562600"/>
            <a:ext cx="7802881" cy="461665"/>
          </a:xfrm>
          <a:prstGeom prst="rect">
            <a:avLst/>
          </a:prstGeom>
          <a:noFill/>
        </p:spPr>
        <p:txBody>
          <a:bodyPr wrap="square" rtlCol="0">
            <a:spAutoFit/>
          </a:bodyPr>
          <a:lstStyle/>
          <a:p>
            <a:r>
              <a:rPr lang="en-US" sz="2400" dirty="0">
                <a:solidFill>
                  <a:schemeClr val="bg1"/>
                </a:solidFill>
              </a:rPr>
              <a:t>Stanford Students in Palau -  2005 - 2022</a:t>
            </a:r>
          </a:p>
        </p:txBody>
      </p:sp>
    </p:spTree>
    <p:extLst>
      <p:ext uri="{BB962C8B-B14F-4D97-AF65-F5344CB8AC3E}">
        <p14:creationId xmlns:p14="http://schemas.microsoft.com/office/powerpoint/2010/main" val="38402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ACF6F2-AB3A-4654-97BF-188A40F4A1E2}"/>
              </a:ext>
            </a:extLst>
          </p:cNvPr>
          <p:cNvSpPr txBox="1"/>
          <p:nvPr/>
        </p:nvSpPr>
        <p:spPr>
          <a:xfrm>
            <a:off x="427463" y="479677"/>
            <a:ext cx="8458200" cy="2031325"/>
          </a:xfrm>
          <a:prstGeom prst="rect">
            <a:avLst/>
          </a:prstGeom>
          <a:noFill/>
        </p:spPr>
        <p:txBody>
          <a:bodyPr wrap="square">
            <a:spAutoFit/>
          </a:bodyPr>
          <a:lstStyle/>
          <a:p>
            <a:pPr marL="342900" indent="-342900">
              <a:buAutoNum type="arabicParenR"/>
            </a:pPr>
            <a:r>
              <a:rPr lang="en-US" dirty="0">
                <a:solidFill>
                  <a:schemeClr val="bg1"/>
                </a:solidFill>
              </a:rPr>
              <a:t>The titrating acid – design spec is 0.1N in a solution of seawater ionic strength (0.7). As long as it is kept sealed, it doesn’t go bad, but precise normality can change from evaporation. Shoot for a salinity of 34-35 ppt.</a:t>
            </a:r>
          </a:p>
          <a:p>
            <a:pPr marL="342900" indent="-342900">
              <a:buAutoNum type="arabicParenR"/>
            </a:pPr>
            <a:endParaRPr lang="en-US" dirty="0">
              <a:solidFill>
                <a:schemeClr val="bg1"/>
              </a:solidFill>
            </a:endParaRPr>
          </a:p>
          <a:p>
            <a:r>
              <a:rPr lang="en-US" dirty="0">
                <a:solidFill>
                  <a:schemeClr val="bg1"/>
                </a:solidFill>
              </a:rPr>
              <a:t>“The acid titrant, prepared by weight from an approximate 1 M stock solution, has a concentration of 0.1 mol kg</a:t>
            </a:r>
            <a:r>
              <a:rPr lang="en-US" baseline="30000" dirty="0">
                <a:solidFill>
                  <a:schemeClr val="bg1"/>
                </a:solidFill>
              </a:rPr>
              <a:t>-1</a:t>
            </a:r>
            <a:r>
              <a:rPr lang="en-US" dirty="0">
                <a:solidFill>
                  <a:schemeClr val="bg1"/>
                </a:solidFill>
              </a:rPr>
              <a:t> and is prepared in a 0.6 mol kg</a:t>
            </a:r>
            <a:r>
              <a:rPr lang="en-US" baseline="30000" dirty="0">
                <a:solidFill>
                  <a:schemeClr val="bg1"/>
                </a:solidFill>
              </a:rPr>
              <a:t>-1</a:t>
            </a:r>
            <a:r>
              <a:rPr lang="en-US" dirty="0">
                <a:solidFill>
                  <a:schemeClr val="bg1"/>
                </a:solidFill>
              </a:rPr>
              <a:t>sodium chloride background to approximate the ionic strength of seawater (0.7 mol kg</a:t>
            </a:r>
            <a:r>
              <a:rPr lang="en-US" baseline="30000" dirty="0">
                <a:solidFill>
                  <a:schemeClr val="bg1"/>
                </a:solidFill>
              </a:rPr>
              <a:t>-1</a:t>
            </a:r>
            <a:r>
              <a:rPr lang="en-US" dirty="0">
                <a:solidFill>
                  <a:schemeClr val="bg1"/>
                </a:solidFill>
              </a:rPr>
              <a:t> ).” </a:t>
            </a:r>
          </a:p>
        </p:txBody>
      </p:sp>
      <p:sp>
        <p:nvSpPr>
          <p:cNvPr id="6" name="TextBox 5">
            <a:extLst>
              <a:ext uri="{FF2B5EF4-FFF2-40B4-BE49-F238E27FC236}">
                <a16:creationId xmlns:a16="http://schemas.microsoft.com/office/drawing/2014/main" id="{B7F3D243-AEB7-41D4-BCB9-FF1BEEB34BC1}"/>
              </a:ext>
            </a:extLst>
          </p:cNvPr>
          <p:cNvSpPr txBox="1"/>
          <p:nvPr/>
        </p:nvSpPr>
        <p:spPr>
          <a:xfrm>
            <a:off x="6505675" y="2492019"/>
            <a:ext cx="2210862" cy="369332"/>
          </a:xfrm>
          <a:prstGeom prst="rect">
            <a:avLst/>
          </a:prstGeom>
          <a:noFill/>
        </p:spPr>
        <p:txBody>
          <a:bodyPr wrap="none" rtlCol="0">
            <a:spAutoFit/>
          </a:bodyPr>
          <a:lstStyle/>
          <a:p>
            <a:r>
              <a:rPr lang="en-US" dirty="0">
                <a:solidFill>
                  <a:schemeClr val="bg1"/>
                </a:solidFill>
              </a:rPr>
              <a:t>Dickson et al., 2003</a:t>
            </a:r>
          </a:p>
        </p:txBody>
      </p:sp>
      <p:sp>
        <p:nvSpPr>
          <p:cNvPr id="7" name="TextBox 6">
            <a:extLst>
              <a:ext uri="{FF2B5EF4-FFF2-40B4-BE49-F238E27FC236}">
                <a16:creationId xmlns:a16="http://schemas.microsoft.com/office/drawing/2014/main" id="{ED6A0128-42B5-4B00-9E35-ACD86543F4EB}"/>
              </a:ext>
            </a:extLst>
          </p:cNvPr>
          <p:cNvSpPr txBox="1"/>
          <p:nvPr/>
        </p:nvSpPr>
        <p:spPr>
          <a:xfrm>
            <a:off x="381000" y="110345"/>
            <a:ext cx="2492990" cy="369332"/>
          </a:xfrm>
          <a:prstGeom prst="rect">
            <a:avLst/>
          </a:prstGeom>
          <a:noFill/>
        </p:spPr>
        <p:txBody>
          <a:bodyPr wrap="none" rtlCol="0">
            <a:spAutoFit/>
          </a:bodyPr>
          <a:lstStyle/>
          <a:p>
            <a:r>
              <a:rPr lang="en-US" dirty="0">
                <a:solidFill>
                  <a:schemeClr val="bg1"/>
                </a:solidFill>
              </a:rPr>
              <a:t>Questions from </a:t>
            </a:r>
            <a:r>
              <a:rPr lang="en-US" dirty="0" err="1">
                <a:solidFill>
                  <a:schemeClr val="bg1"/>
                </a:solidFill>
              </a:rPr>
              <a:t>Ikelau</a:t>
            </a:r>
            <a:r>
              <a:rPr lang="en-US" dirty="0">
                <a:solidFill>
                  <a:schemeClr val="bg1"/>
                </a:solidFill>
              </a:rPr>
              <a:t>:</a:t>
            </a:r>
          </a:p>
        </p:txBody>
      </p:sp>
      <p:sp>
        <p:nvSpPr>
          <p:cNvPr id="8" name="TextBox 7">
            <a:extLst>
              <a:ext uri="{FF2B5EF4-FFF2-40B4-BE49-F238E27FC236}">
                <a16:creationId xmlns:a16="http://schemas.microsoft.com/office/drawing/2014/main" id="{897AC42F-4F52-48A1-AE00-186A619BC9FA}"/>
              </a:ext>
            </a:extLst>
          </p:cNvPr>
          <p:cNvSpPr txBox="1"/>
          <p:nvPr/>
        </p:nvSpPr>
        <p:spPr>
          <a:xfrm>
            <a:off x="503663" y="2880334"/>
            <a:ext cx="8305800" cy="3970318"/>
          </a:xfrm>
          <a:prstGeom prst="rect">
            <a:avLst/>
          </a:prstGeom>
          <a:noFill/>
        </p:spPr>
        <p:txBody>
          <a:bodyPr wrap="square" rtlCol="0">
            <a:spAutoFit/>
          </a:bodyPr>
          <a:lstStyle/>
          <a:p>
            <a:r>
              <a:rPr lang="en-US" dirty="0">
                <a:solidFill>
                  <a:schemeClr val="bg1"/>
                </a:solidFill>
              </a:rPr>
              <a:t>If you have 0.153N HCl you could dilute it to 0.1N and then add some NaCl to bring ionic strength to 0.7. It may not be a precisely know normality but if it close to 0.1N it should be fine, and you can calibrate it using Dickson CRM’s (certified reference materials). You can also buy calibrated 0.1N HCl and add salt.</a:t>
            </a:r>
          </a:p>
          <a:p>
            <a:endParaRPr lang="en-US" dirty="0">
              <a:solidFill>
                <a:schemeClr val="bg1"/>
              </a:solidFill>
            </a:endParaRPr>
          </a:p>
          <a:p>
            <a:pPr marL="342900" indent="-342900">
              <a:buAutoNum type="arabicParenR"/>
            </a:pPr>
            <a:r>
              <a:rPr lang="en-US" dirty="0">
                <a:solidFill>
                  <a:schemeClr val="bg1"/>
                </a:solidFill>
              </a:rPr>
              <a:t>How do you measure salinity at the lab? How accurate?</a:t>
            </a:r>
          </a:p>
          <a:p>
            <a:pPr marL="342900" indent="-342900">
              <a:buAutoNum type="arabicParenR"/>
            </a:pPr>
            <a:r>
              <a:rPr lang="en-US" dirty="0">
                <a:solidFill>
                  <a:schemeClr val="bg1"/>
                </a:solidFill>
              </a:rPr>
              <a:t>Do you have CRM’s? They are VERY important for TDIC (Total CO</a:t>
            </a:r>
            <a:r>
              <a:rPr lang="en-US" baseline="-25000" dirty="0">
                <a:solidFill>
                  <a:schemeClr val="bg1"/>
                </a:solidFill>
              </a:rPr>
              <a:t>2</a:t>
            </a:r>
            <a:r>
              <a:rPr lang="en-US" dirty="0">
                <a:solidFill>
                  <a:schemeClr val="bg1"/>
                </a:solidFill>
              </a:rPr>
              <a:t>) and Alkalinity calibration and measurement.</a:t>
            </a:r>
          </a:p>
          <a:p>
            <a:pPr marL="342900" indent="-342900">
              <a:buAutoNum type="arabicParenR"/>
            </a:pPr>
            <a:r>
              <a:rPr lang="en-US" dirty="0">
                <a:solidFill>
                  <a:schemeClr val="bg1"/>
                </a:solidFill>
              </a:rPr>
              <a:t>At Stanford, we usually buy 0.1N HCl for seawater titrations directly from Andy Dickson at SIO. Not sure how long this will be possible…..</a:t>
            </a:r>
          </a:p>
          <a:p>
            <a:pPr marL="342900" indent="-342900">
              <a:buAutoNum type="arabicParenR"/>
            </a:pPr>
            <a:r>
              <a:rPr lang="en-US" dirty="0">
                <a:solidFill>
                  <a:schemeClr val="bg1"/>
                </a:solidFill>
              </a:rPr>
              <a:t>When might your new </a:t>
            </a:r>
            <a:r>
              <a:rPr lang="en-US" dirty="0" err="1">
                <a:solidFill>
                  <a:schemeClr val="bg1"/>
                </a:solidFill>
              </a:rPr>
              <a:t>Dilut</a:t>
            </a:r>
            <a:r>
              <a:rPr lang="en-US" dirty="0">
                <a:solidFill>
                  <a:schemeClr val="bg1"/>
                </a:solidFill>
              </a:rPr>
              <a:t>-It 1N HCl arrive. Always good to have spare bottles.</a:t>
            </a:r>
          </a:p>
          <a:p>
            <a:pPr marL="342900" indent="-342900">
              <a:buAutoNum type="arabicParenR"/>
            </a:pPr>
            <a:r>
              <a:rPr lang="en-US" dirty="0">
                <a:solidFill>
                  <a:schemeClr val="bg1"/>
                </a:solidFill>
              </a:rPr>
              <a:t>What was the symptom that led you to think the acid was no longer working well?</a:t>
            </a:r>
          </a:p>
        </p:txBody>
      </p:sp>
    </p:spTree>
    <p:extLst>
      <p:ext uri="{BB962C8B-B14F-4D97-AF65-F5344CB8AC3E}">
        <p14:creationId xmlns:p14="http://schemas.microsoft.com/office/powerpoint/2010/main" val="2643782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ACF6F2-AB3A-4654-97BF-188A40F4A1E2}"/>
              </a:ext>
            </a:extLst>
          </p:cNvPr>
          <p:cNvSpPr txBox="1"/>
          <p:nvPr/>
        </p:nvSpPr>
        <p:spPr>
          <a:xfrm>
            <a:off x="457200" y="914400"/>
            <a:ext cx="8458200" cy="5078313"/>
          </a:xfrm>
          <a:prstGeom prst="rect">
            <a:avLst/>
          </a:prstGeom>
          <a:noFill/>
        </p:spPr>
        <p:txBody>
          <a:bodyPr wrap="square">
            <a:spAutoFit/>
          </a:bodyPr>
          <a:lstStyle/>
          <a:p>
            <a:r>
              <a:rPr lang="en-US" dirty="0">
                <a:solidFill>
                  <a:schemeClr val="bg1"/>
                </a:solidFill>
              </a:rPr>
              <a:t>I wouldn’t try to use Tris-HCL as a titrant. Tris HCL is a buffering agent (acidic buffer) commonly used by molecular biologists to adjust the pH of a solution or stabilize the pH. Commercially available Tris HCl is Tris with HCl added. Tris HCl is often used to measure the performance of or calibrate a pH electrode. That’s probably why you have it.</a:t>
            </a:r>
          </a:p>
          <a:p>
            <a:endParaRPr lang="en-US" dirty="0">
              <a:solidFill>
                <a:schemeClr val="bg1"/>
              </a:solidFill>
            </a:endParaRPr>
          </a:p>
          <a:p>
            <a:r>
              <a:rPr lang="en-US" dirty="0">
                <a:solidFill>
                  <a:schemeClr val="bg1"/>
                </a:solidFill>
              </a:rPr>
              <a:t>To make a 0.1 N solution , pipette 100 ml of the 1N HCl solution and place it in a 1000 ml volumetric flask, then add water to the 1000 ml mark. Add enough NaCl to the diluting </a:t>
            </a:r>
            <a:r>
              <a:rPr lang="en-US" dirty="0" err="1">
                <a:solidFill>
                  <a:schemeClr val="bg1"/>
                </a:solidFill>
              </a:rPr>
              <a:t>DeI</a:t>
            </a:r>
            <a:r>
              <a:rPr lang="en-US" dirty="0">
                <a:solidFill>
                  <a:schemeClr val="bg1"/>
                </a:solidFill>
              </a:rPr>
              <a:t> water so that the final solution is close to 0.7 ionic strength. So you have it right!</a:t>
            </a:r>
          </a:p>
          <a:p>
            <a:endParaRPr lang="en-US" dirty="0">
              <a:solidFill>
                <a:schemeClr val="bg1"/>
              </a:solidFill>
            </a:endParaRPr>
          </a:p>
          <a:p>
            <a:r>
              <a:rPr lang="en-US" dirty="0">
                <a:solidFill>
                  <a:schemeClr val="bg1"/>
                </a:solidFill>
              </a:rPr>
              <a:t>NOTE: the above is kind of backwards with any </a:t>
            </a:r>
            <a:r>
              <a:rPr lang="en-US" u="sng" dirty="0">
                <a:solidFill>
                  <a:schemeClr val="bg1"/>
                </a:solidFill>
              </a:rPr>
              <a:t>concentrated</a:t>
            </a:r>
            <a:r>
              <a:rPr lang="en-US" dirty="0">
                <a:solidFill>
                  <a:schemeClr val="bg1"/>
                </a:solidFill>
              </a:rPr>
              <a:t> acid, never add water to acid, always add acid to water. Always wear PPE.</a:t>
            </a:r>
          </a:p>
          <a:p>
            <a:endParaRPr lang="en-US" dirty="0">
              <a:solidFill>
                <a:schemeClr val="bg1"/>
              </a:solidFill>
            </a:endParaRPr>
          </a:p>
          <a:p>
            <a:r>
              <a:rPr lang="en-US" dirty="0">
                <a:solidFill>
                  <a:schemeClr val="bg1"/>
                </a:solidFill>
              </a:rPr>
              <a:t>Re the </a:t>
            </a:r>
            <a:r>
              <a:rPr lang="en-US" dirty="0" err="1">
                <a:solidFill>
                  <a:schemeClr val="bg1"/>
                </a:solidFill>
              </a:rPr>
              <a:t>Metrohm</a:t>
            </a:r>
            <a:r>
              <a:rPr lang="en-US" dirty="0">
                <a:solidFill>
                  <a:schemeClr val="bg1"/>
                </a:solidFill>
              </a:rPr>
              <a:t> </a:t>
            </a:r>
            <a:r>
              <a:rPr lang="en-US" dirty="0" err="1">
                <a:solidFill>
                  <a:schemeClr val="bg1"/>
                </a:solidFill>
              </a:rPr>
              <a:t>Titrando</a:t>
            </a:r>
            <a:r>
              <a:rPr lang="en-US" dirty="0">
                <a:solidFill>
                  <a:schemeClr val="bg1"/>
                </a:solidFill>
              </a:rPr>
              <a:t>, YES, we can help with that. I suggest we use a camera in the lab and Dave Mucciarone can give a lesson and answer any questions. He REALLY knows this precision instruments – how to use them and how to service them. Plus, our alkalinity set up is just like yours.</a:t>
            </a:r>
          </a:p>
        </p:txBody>
      </p:sp>
      <p:sp>
        <p:nvSpPr>
          <p:cNvPr id="7" name="TextBox 6">
            <a:extLst>
              <a:ext uri="{FF2B5EF4-FFF2-40B4-BE49-F238E27FC236}">
                <a16:creationId xmlns:a16="http://schemas.microsoft.com/office/drawing/2014/main" id="{ED6A0128-42B5-4B00-9E35-ACD86543F4EB}"/>
              </a:ext>
            </a:extLst>
          </p:cNvPr>
          <p:cNvSpPr txBox="1"/>
          <p:nvPr/>
        </p:nvSpPr>
        <p:spPr>
          <a:xfrm>
            <a:off x="457200" y="381000"/>
            <a:ext cx="2492990" cy="369332"/>
          </a:xfrm>
          <a:prstGeom prst="rect">
            <a:avLst/>
          </a:prstGeom>
          <a:noFill/>
        </p:spPr>
        <p:txBody>
          <a:bodyPr wrap="none" rtlCol="0">
            <a:spAutoFit/>
          </a:bodyPr>
          <a:lstStyle/>
          <a:p>
            <a:r>
              <a:rPr lang="en-US" dirty="0">
                <a:solidFill>
                  <a:schemeClr val="bg1"/>
                </a:solidFill>
              </a:rPr>
              <a:t>Questions from </a:t>
            </a:r>
            <a:r>
              <a:rPr lang="en-US" dirty="0" err="1">
                <a:solidFill>
                  <a:schemeClr val="bg1"/>
                </a:solidFill>
              </a:rPr>
              <a:t>Ikelau</a:t>
            </a:r>
            <a:r>
              <a:rPr lang="en-US" dirty="0">
                <a:solidFill>
                  <a:schemeClr val="bg1"/>
                </a:solidFill>
              </a:rPr>
              <a:t>:</a:t>
            </a:r>
          </a:p>
        </p:txBody>
      </p:sp>
    </p:spTree>
    <p:extLst>
      <p:ext uri="{BB962C8B-B14F-4D97-AF65-F5344CB8AC3E}">
        <p14:creationId xmlns:p14="http://schemas.microsoft.com/office/powerpoint/2010/main" val="270793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CCFF9-D480-4126-A3D1-DA037962AD2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17BEF46-ECBD-413B-8BA4-564A80FC1D1C}"/>
              </a:ext>
            </a:extLst>
          </p:cNvPr>
          <p:cNvPicPr>
            <a:picLocks noChangeAspect="1"/>
          </p:cNvPicPr>
          <p:nvPr/>
        </p:nvPicPr>
        <p:blipFill>
          <a:blip r:embed="rId2"/>
          <a:stretch>
            <a:fillRect/>
          </a:stretch>
        </p:blipFill>
        <p:spPr>
          <a:xfrm>
            <a:off x="0" y="612615"/>
            <a:ext cx="9144000" cy="5632770"/>
          </a:xfrm>
          <a:prstGeom prst="rect">
            <a:avLst/>
          </a:prstGeom>
        </p:spPr>
      </p:pic>
      <p:sp>
        <p:nvSpPr>
          <p:cNvPr id="6" name="TextBox 5">
            <a:extLst>
              <a:ext uri="{FF2B5EF4-FFF2-40B4-BE49-F238E27FC236}">
                <a16:creationId xmlns:a16="http://schemas.microsoft.com/office/drawing/2014/main" id="{6DD56FD8-558F-4061-A349-474AF98DEC8E}"/>
              </a:ext>
            </a:extLst>
          </p:cNvPr>
          <p:cNvSpPr txBox="1"/>
          <p:nvPr/>
        </p:nvSpPr>
        <p:spPr>
          <a:xfrm>
            <a:off x="0" y="124061"/>
            <a:ext cx="9071714" cy="369332"/>
          </a:xfrm>
          <a:prstGeom prst="rect">
            <a:avLst/>
          </a:prstGeom>
          <a:noFill/>
        </p:spPr>
        <p:txBody>
          <a:bodyPr wrap="none" rtlCol="0">
            <a:spAutoFit/>
          </a:bodyPr>
          <a:lstStyle/>
          <a:p>
            <a:r>
              <a:rPr lang="en-US" dirty="0">
                <a:solidFill>
                  <a:schemeClr val="bg1"/>
                </a:solidFill>
              </a:rPr>
              <a:t>Most people doing C system work in the ocean need research grade measurements of:</a:t>
            </a:r>
          </a:p>
        </p:txBody>
      </p:sp>
    </p:spTree>
    <p:extLst>
      <p:ext uri="{BB962C8B-B14F-4D97-AF65-F5344CB8AC3E}">
        <p14:creationId xmlns:p14="http://schemas.microsoft.com/office/powerpoint/2010/main" val="2217636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p>
        </p:txBody>
      </p:sp>
      <p:sp>
        <p:nvSpPr>
          <p:cNvPr id="26627" name="Content Placeholder 2"/>
          <p:cNvSpPr>
            <a:spLocks noGrp="1"/>
          </p:cNvSpPr>
          <p:nvPr>
            <p:ph idx="1"/>
          </p:nvPr>
        </p:nvSpPr>
        <p:spPr/>
        <p:txBody>
          <a:bodyPr/>
          <a:lstStyle/>
          <a:p>
            <a:endParaRPr lang="en-US"/>
          </a:p>
        </p:txBody>
      </p:sp>
      <p:pic>
        <p:nvPicPr>
          <p:cNvPr id="26628" name="Picture 2"/>
          <p:cNvPicPr>
            <a:picLocks noChangeAspect="1" noChangeArrowheads="1"/>
          </p:cNvPicPr>
          <p:nvPr/>
        </p:nvPicPr>
        <p:blipFill>
          <a:blip r:embed="rId2" cstate="print"/>
          <a:srcRect/>
          <a:stretch>
            <a:fillRect/>
          </a:stretch>
        </p:blipFill>
        <p:spPr bwMode="auto">
          <a:xfrm>
            <a:off x="-292231" y="0"/>
            <a:ext cx="9436231" cy="6858000"/>
          </a:xfrm>
          <a:prstGeom prst="rect">
            <a:avLst/>
          </a:prstGeom>
          <a:noFill/>
          <a:ln w="9525">
            <a:noFill/>
            <a:miter lim="800000"/>
            <a:headEnd/>
            <a:tailEnd/>
          </a:ln>
        </p:spPr>
      </p:pic>
      <p:sp>
        <p:nvSpPr>
          <p:cNvPr id="26629" name="TextBox 4"/>
          <p:cNvSpPr txBox="1">
            <a:spLocks noChangeArrowheads="1"/>
          </p:cNvSpPr>
          <p:nvPr/>
        </p:nvSpPr>
        <p:spPr bwMode="auto">
          <a:xfrm>
            <a:off x="5373254" y="12963"/>
            <a:ext cx="3694545" cy="3625323"/>
          </a:xfrm>
          <a:prstGeom prst="rect">
            <a:avLst/>
          </a:prstGeom>
          <a:noFill/>
          <a:ln w="9525">
            <a:noFill/>
            <a:miter lim="800000"/>
            <a:headEnd/>
            <a:tailEnd/>
          </a:ln>
        </p:spPr>
        <p:txBody>
          <a:bodyPr wrap="square" lIns="56867" tIns="28434" rIns="56867" bIns="28434">
            <a:spAutoFit/>
          </a:bodyPr>
          <a:lstStyle/>
          <a:p>
            <a:r>
              <a:rPr lang="en-US" sz="2800" dirty="0">
                <a:solidFill>
                  <a:schemeClr val="bg1"/>
                </a:solidFill>
              </a:rPr>
              <a:t>Ocean Acidification</a:t>
            </a:r>
          </a:p>
          <a:p>
            <a:endParaRPr lang="en-US" sz="2800" dirty="0">
              <a:solidFill>
                <a:schemeClr val="bg1"/>
              </a:solidFill>
            </a:endParaRPr>
          </a:p>
          <a:p>
            <a:r>
              <a:rPr lang="en-US" sz="2800" dirty="0">
                <a:solidFill>
                  <a:schemeClr val="bg1"/>
                </a:solidFill>
              </a:rPr>
              <a:t>Even if you are a climate change skeptic, there is no denying the simple physics of CO</a:t>
            </a:r>
            <a:r>
              <a:rPr lang="en-US" sz="2800" baseline="-25000" dirty="0">
                <a:solidFill>
                  <a:schemeClr val="bg1"/>
                </a:solidFill>
              </a:rPr>
              <a:t>2</a:t>
            </a:r>
            <a:r>
              <a:rPr lang="en-US" sz="2800" dirty="0">
                <a:solidFill>
                  <a:schemeClr val="bg1"/>
                </a:solidFill>
              </a:rPr>
              <a:t> in water</a:t>
            </a:r>
          </a:p>
        </p:txBody>
      </p:sp>
    </p:spTree>
    <p:extLst>
      <p:ext uri="{BB962C8B-B14F-4D97-AF65-F5344CB8AC3E}">
        <p14:creationId xmlns:p14="http://schemas.microsoft.com/office/powerpoint/2010/main" val="227738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122"/>
            <a:ext cx="16012103" cy="975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113122"/>
            <a:ext cx="8393471" cy="2367774"/>
          </a:xfrm>
          <a:prstGeom prst="rect">
            <a:avLst/>
          </a:prstGeom>
          <a:noFill/>
        </p:spPr>
        <p:txBody>
          <a:bodyPr wrap="none" lIns="90243" tIns="45122" rIns="90243" bIns="45122">
            <a:spAutoFit/>
          </a:bodyPr>
          <a:lstStyle/>
          <a:p>
            <a:pPr>
              <a:defRPr/>
            </a:pPr>
            <a:r>
              <a:rPr lang="en-US" sz="2727" dirty="0">
                <a:solidFill>
                  <a:srgbClr val="FFFF00"/>
                </a:solidFill>
                <a:cs typeface="Arial" charset="0"/>
              </a:rPr>
              <a:t>Impacts on Marine Life</a:t>
            </a:r>
          </a:p>
          <a:p>
            <a:pPr>
              <a:spcBef>
                <a:spcPts val="1493"/>
              </a:spcBef>
              <a:defRPr/>
            </a:pPr>
            <a:r>
              <a:rPr lang="en-US" sz="2727" dirty="0">
                <a:solidFill>
                  <a:srgbClr val="FFFF00"/>
                </a:solidFill>
                <a:cs typeface="Arial" charset="0"/>
              </a:rPr>
              <a:t>Direct effects on Carbonate Producers</a:t>
            </a:r>
          </a:p>
          <a:p>
            <a:pPr marL="958840" lvl="1" indent="-507621">
              <a:defRPr/>
            </a:pPr>
            <a:r>
              <a:rPr lang="en-US" sz="2727" dirty="0">
                <a:solidFill>
                  <a:srgbClr val="FFFF00"/>
                </a:solidFill>
                <a:cs typeface="Arial" charset="0"/>
              </a:rPr>
              <a:t>Dissolution of shells</a:t>
            </a:r>
          </a:p>
          <a:p>
            <a:pPr marL="958840" lvl="1" indent="-507621">
              <a:defRPr/>
            </a:pPr>
            <a:r>
              <a:rPr lang="en-US" sz="2636" dirty="0">
                <a:solidFill>
                  <a:srgbClr val="FFFF00"/>
                </a:solidFill>
                <a:cs typeface="Arial" charset="0"/>
              </a:rPr>
              <a:t>Increased energy demand to build &amp; maintain shells</a:t>
            </a:r>
          </a:p>
          <a:p>
            <a:pPr marL="958840" lvl="1" indent="-507621">
              <a:defRPr/>
            </a:pPr>
            <a:r>
              <a:rPr lang="en-US" sz="2727" dirty="0">
                <a:solidFill>
                  <a:srgbClr val="FFFF00"/>
                </a:solidFill>
                <a:cs typeface="Arial" charset="0"/>
              </a:rPr>
              <a:t>Decreased marine biodiversity</a:t>
            </a:r>
          </a:p>
        </p:txBody>
      </p:sp>
    </p:spTree>
    <p:extLst>
      <p:ext uri="{BB962C8B-B14F-4D97-AF65-F5344CB8AC3E}">
        <p14:creationId xmlns:p14="http://schemas.microsoft.com/office/powerpoint/2010/main" val="555806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6205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2"/>
          <p:cNvSpPr txBox="1">
            <a:spLocks noChangeArrowheads="1"/>
          </p:cNvSpPr>
          <p:nvPr/>
        </p:nvSpPr>
        <p:spPr bwMode="auto">
          <a:xfrm>
            <a:off x="216816" y="217889"/>
            <a:ext cx="5882527" cy="218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43" tIns="45122" rIns="90243" bIns="4512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27" dirty="0"/>
              <a:t>Effects on many organisms</a:t>
            </a:r>
          </a:p>
          <a:p>
            <a:pPr eaLnBrk="1" hangingPunct="1"/>
            <a:r>
              <a:rPr lang="en-US" sz="2727" dirty="0"/>
              <a:t>	Physiological sensitivities</a:t>
            </a:r>
          </a:p>
          <a:p>
            <a:pPr eaLnBrk="1" hangingPunct="1"/>
            <a:r>
              <a:rPr lang="en-US" sz="2727" dirty="0"/>
              <a:t>	Acidosis, reduced metabolism</a:t>
            </a:r>
          </a:p>
          <a:p>
            <a:pPr eaLnBrk="1" hangingPunct="1"/>
            <a:r>
              <a:rPr lang="en-US" sz="2727" dirty="0"/>
              <a:t>	Reduced oxygen uptake</a:t>
            </a:r>
          </a:p>
          <a:p>
            <a:pPr eaLnBrk="1" hangingPunct="1"/>
            <a:r>
              <a:rPr lang="en-US" sz="2727" dirty="0"/>
              <a:t>	Reduced reproductive success</a:t>
            </a:r>
          </a:p>
        </p:txBody>
      </p:sp>
    </p:spTree>
    <p:extLst>
      <p:ext uri="{BB962C8B-B14F-4D97-AF65-F5344CB8AC3E}">
        <p14:creationId xmlns:p14="http://schemas.microsoft.com/office/powerpoint/2010/main" val="4090107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9546"/>
            <a:ext cx="8797636" cy="504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4"/>
          <p:cNvSpPr txBox="1">
            <a:spLocks noChangeArrowheads="1"/>
          </p:cNvSpPr>
          <p:nvPr/>
        </p:nvSpPr>
        <p:spPr bwMode="auto">
          <a:xfrm>
            <a:off x="990023" y="5498523"/>
            <a:ext cx="336137" cy="4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43" tIns="45122" rIns="90243" bIns="4512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364">
                <a:latin typeface="Calibri" pitchFamily="34" charset="0"/>
              </a:rPr>
              <a:t>5</a:t>
            </a:r>
          </a:p>
        </p:txBody>
      </p:sp>
      <p:sp>
        <p:nvSpPr>
          <p:cNvPr id="44036" name="TextBox 5"/>
          <p:cNvSpPr txBox="1">
            <a:spLocks noChangeArrowheads="1"/>
          </p:cNvSpPr>
          <p:nvPr/>
        </p:nvSpPr>
        <p:spPr bwMode="auto">
          <a:xfrm>
            <a:off x="3200978" y="5498523"/>
            <a:ext cx="490025" cy="4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43" tIns="45122" rIns="90243" bIns="4512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364">
                <a:latin typeface="Calibri" pitchFamily="34" charset="0"/>
              </a:rPr>
              <a:t>10</a:t>
            </a:r>
          </a:p>
        </p:txBody>
      </p:sp>
      <p:sp>
        <p:nvSpPr>
          <p:cNvPr id="44037" name="TextBox 6"/>
          <p:cNvSpPr txBox="1">
            <a:spLocks noChangeArrowheads="1"/>
          </p:cNvSpPr>
          <p:nvPr/>
        </p:nvSpPr>
        <p:spPr bwMode="auto">
          <a:xfrm>
            <a:off x="5334000" y="5498523"/>
            <a:ext cx="490025" cy="4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43" tIns="45122" rIns="90243" bIns="4512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364">
                <a:latin typeface="Calibri" pitchFamily="34" charset="0"/>
              </a:rPr>
              <a:t>15</a:t>
            </a:r>
          </a:p>
        </p:txBody>
      </p:sp>
      <p:sp>
        <p:nvSpPr>
          <p:cNvPr id="44038" name="TextBox 7"/>
          <p:cNvSpPr txBox="1">
            <a:spLocks noChangeArrowheads="1"/>
          </p:cNvSpPr>
          <p:nvPr/>
        </p:nvSpPr>
        <p:spPr bwMode="auto">
          <a:xfrm>
            <a:off x="7543512" y="5498523"/>
            <a:ext cx="490025" cy="4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43" tIns="45122" rIns="90243" bIns="4512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364">
                <a:latin typeface="Calibri" pitchFamily="34" charset="0"/>
              </a:rPr>
              <a:t>20</a:t>
            </a:r>
          </a:p>
        </p:txBody>
      </p:sp>
      <p:sp>
        <p:nvSpPr>
          <p:cNvPr id="44039" name="TextBox 8"/>
          <p:cNvSpPr txBox="1">
            <a:spLocks noChangeArrowheads="1"/>
          </p:cNvSpPr>
          <p:nvPr/>
        </p:nvSpPr>
        <p:spPr bwMode="auto">
          <a:xfrm>
            <a:off x="2971512" y="5756853"/>
            <a:ext cx="3122412" cy="51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43" tIns="45122" rIns="90243" bIns="4512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727">
                <a:latin typeface="Calibri" pitchFamily="34" charset="0"/>
              </a:rPr>
              <a:t>Millions of Years Ago</a:t>
            </a:r>
          </a:p>
        </p:txBody>
      </p:sp>
      <p:sp>
        <p:nvSpPr>
          <p:cNvPr id="44040" name="TextBox 9"/>
          <p:cNvSpPr txBox="1">
            <a:spLocks noChangeArrowheads="1"/>
          </p:cNvSpPr>
          <p:nvPr/>
        </p:nvSpPr>
        <p:spPr bwMode="auto">
          <a:xfrm>
            <a:off x="7081694" y="5999307"/>
            <a:ext cx="2069817" cy="39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43" tIns="45122" rIns="90243" bIns="4512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a:latin typeface="Calibri" pitchFamily="34" charset="0"/>
              </a:rPr>
              <a:t>Tripati et al., 2009</a:t>
            </a:r>
          </a:p>
        </p:txBody>
      </p:sp>
      <p:cxnSp>
        <p:nvCxnSpPr>
          <p:cNvPr id="12" name="Straight Connector 11"/>
          <p:cNvCxnSpPr/>
          <p:nvPr/>
        </p:nvCxnSpPr>
        <p:spPr>
          <a:xfrm>
            <a:off x="1193512" y="1430194"/>
            <a:ext cx="6705023" cy="0"/>
          </a:xfrm>
          <a:prstGeom prst="line">
            <a:avLst/>
          </a:prstGeom>
          <a:ln w="41275" cmpd="sng">
            <a:solidFill>
              <a:srgbClr val="FF0000"/>
            </a:solidFill>
          </a:ln>
          <a:effectLst>
            <a:outerShdw blurRad="40000" dist="23000" dir="5400000" rotWithShape="0">
              <a:schemeClr val="bg1">
                <a:alpha val="35000"/>
              </a:schemeClr>
            </a:outerShdw>
          </a:effectLst>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1447512" y="649432"/>
            <a:ext cx="457488" cy="45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44043" name="TextBox 12"/>
          <p:cNvSpPr txBox="1">
            <a:spLocks noChangeArrowheads="1"/>
          </p:cNvSpPr>
          <p:nvPr/>
        </p:nvSpPr>
        <p:spPr bwMode="auto">
          <a:xfrm>
            <a:off x="1676256" y="1065847"/>
            <a:ext cx="2461142" cy="46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43" tIns="45122" rIns="90243" bIns="4512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55" dirty="0">
                <a:solidFill>
                  <a:srgbClr val="FF0000"/>
                </a:solidFill>
                <a:latin typeface="Calibri" pitchFamily="34" charset="0"/>
              </a:rPr>
              <a:t>Today (415 </a:t>
            </a:r>
            <a:r>
              <a:rPr lang="en-US" sz="2455" dirty="0" err="1">
                <a:solidFill>
                  <a:srgbClr val="FF0000"/>
                </a:solidFill>
                <a:latin typeface="Calibri" pitchFamily="34" charset="0"/>
              </a:rPr>
              <a:t>ppmv</a:t>
            </a:r>
            <a:r>
              <a:rPr lang="en-US" sz="2455" dirty="0">
                <a:solidFill>
                  <a:srgbClr val="FF0000"/>
                </a:solidFill>
                <a:latin typeface="Calibri" pitchFamily="34" charset="0"/>
              </a:rPr>
              <a:t>)</a:t>
            </a:r>
          </a:p>
        </p:txBody>
      </p:sp>
      <p:sp>
        <p:nvSpPr>
          <p:cNvPr id="14" name="Oval 13"/>
          <p:cNvSpPr/>
          <p:nvPr/>
        </p:nvSpPr>
        <p:spPr>
          <a:xfrm>
            <a:off x="1161762" y="2006023"/>
            <a:ext cx="152977" cy="12988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15" name="Oval 14"/>
          <p:cNvSpPr/>
          <p:nvPr/>
        </p:nvSpPr>
        <p:spPr>
          <a:xfrm>
            <a:off x="1161762" y="2200853"/>
            <a:ext cx="152977" cy="1284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16" name="Oval 15"/>
          <p:cNvSpPr/>
          <p:nvPr/>
        </p:nvSpPr>
        <p:spPr>
          <a:xfrm>
            <a:off x="1193512" y="2847399"/>
            <a:ext cx="152977" cy="1284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17" name="Oval 16"/>
          <p:cNvSpPr/>
          <p:nvPr/>
        </p:nvSpPr>
        <p:spPr>
          <a:xfrm>
            <a:off x="5993535" y="1473489"/>
            <a:ext cx="152977" cy="1284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18" name="Oval 17"/>
          <p:cNvSpPr/>
          <p:nvPr/>
        </p:nvSpPr>
        <p:spPr>
          <a:xfrm>
            <a:off x="2317751" y="3094182"/>
            <a:ext cx="152977" cy="12988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19" name="Oval 18"/>
          <p:cNvSpPr/>
          <p:nvPr/>
        </p:nvSpPr>
        <p:spPr>
          <a:xfrm>
            <a:off x="2514023" y="3056660"/>
            <a:ext cx="152977" cy="12988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20" name="Oval 19"/>
          <p:cNvSpPr/>
          <p:nvPr/>
        </p:nvSpPr>
        <p:spPr>
          <a:xfrm>
            <a:off x="2679989" y="2778126"/>
            <a:ext cx="151534" cy="1284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21" name="Oval 20"/>
          <p:cNvSpPr/>
          <p:nvPr/>
        </p:nvSpPr>
        <p:spPr>
          <a:xfrm>
            <a:off x="2851727" y="2851728"/>
            <a:ext cx="151535" cy="12988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22" name="Oval 21"/>
          <p:cNvSpPr/>
          <p:nvPr/>
        </p:nvSpPr>
        <p:spPr>
          <a:xfrm>
            <a:off x="3042227" y="2884921"/>
            <a:ext cx="151535" cy="1284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23" name="Oval 22"/>
          <p:cNvSpPr/>
          <p:nvPr/>
        </p:nvSpPr>
        <p:spPr>
          <a:xfrm>
            <a:off x="3225512" y="2814205"/>
            <a:ext cx="152977" cy="12988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24" name="Oval 23"/>
          <p:cNvSpPr/>
          <p:nvPr/>
        </p:nvSpPr>
        <p:spPr>
          <a:xfrm>
            <a:off x="4228523" y="1866035"/>
            <a:ext cx="152977" cy="12988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25" name="Oval 24"/>
          <p:cNvSpPr/>
          <p:nvPr/>
        </p:nvSpPr>
        <p:spPr>
          <a:xfrm>
            <a:off x="4693227" y="1505240"/>
            <a:ext cx="151535" cy="12988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26" name="Oval 25"/>
          <p:cNvSpPr/>
          <p:nvPr/>
        </p:nvSpPr>
        <p:spPr>
          <a:xfrm>
            <a:off x="5580785" y="1080944"/>
            <a:ext cx="152977" cy="1284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27" name="Oval 26"/>
          <p:cNvSpPr/>
          <p:nvPr/>
        </p:nvSpPr>
        <p:spPr>
          <a:xfrm>
            <a:off x="1314739" y="2135910"/>
            <a:ext cx="151534" cy="12988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28" name="Oval 27"/>
          <p:cNvSpPr/>
          <p:nvPr/>
        </p:nvSpPr>
        <p:spPr>
          <a:xfrm>
            <a:off x="6514523" y="1457613"/>
            <a:ext cx="152977" cy="12844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29" name="Oval 28"/>
          <p:cNvSpPr/>
          <p:nvPr/>
        </p:nvSpPr>
        <p:spPr>
          <a:xfrm>
            <a:off x="6940262" y="1300308"/>
            <a:ext cx="152977" cy="12988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30" name="Oval 29"/>
          <p:cNvSpPr/>
          <p:nvPr/>
        </p:nvSpPr>
        <p:spPr>
          <a:xfrm>
            <a:off x="2133023" y="2216728"/>
            <a:ext cx="152977" cy="12988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sp>
        <p:nvSpPr>
          <p:cNvPr id="31" name="Oval 30"/>
          <p:cNvSpPr/>
          <p:nvPr/>
        </p:nvSpPr>
        <p:spPr>
          <a:xfrm>
            <a:off x="7366000" y="1639455"/>
            <a:ext cx="151535" cy="12988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43" tIns="45122" rIns="90243" bIns="45122" anchor="ctr"/>
          <a:lstStyle/>
          <a:p>
            <a:pPr algn="ctr" fontAlgn="auto">
              <a:spcBef>
                <a:spcPts val="0"/>
              </a:spcBef>
              <a:spcAft>
                <a:spcPts val="0"/>
              </a:spcAft>
              <a:defRPr/>
            </a:pPr>
            <a:endParaRPr lang="en-US" dirty="0"/>
          </a:p>
        </p:txBody>
      </p:sp>
      <p:cxnSp>
        <p:nvCxnSpPr>
          <p:cNvPr id="32" name="Straight Connector 31"/>
          <p:cNvCxnSpPr/>
          <p:nvPr/>
        </p:nvCxnSpPr>
        <p:spPr>
          <a:xfrm>
            <a:off x="1135785" y="1020330"/>
            <a:ext cx="6706465" cy="0"/>
          </a:xfrm>
          <a:prstGeom prst="line">
            <a:avLst/>
          </a:prstGeom>
          <a:ln w="41275" cmpd="sng">
            <a:solidFill>
              <a:srgbClr val="FF0000"/>
            </a:solidFill>
          </a:ln>
          <a:effectLst>
            <a:outerShdw blurRad="40000" dist="23000" dir="5400000" rotWithShape="0">
              <a:schemeClr val="bg1">
                <a:alpha val="35000"/>
              </a:schemeClr>
            </a:outerShdw>
          </a:effectLst>
        </p:spPr>
        <p:style>
          <a:lnRef idx="3">
            <a:schemeClr val="accent2"/>
          </a:lnRef>
          <a:fillRef idx="0">
            <a:schemeClr val="accent2"/>
          </a:fillRef>
          <a:effectRef idx="2">
            <a:schemeClr val="accent2"/>
          </a:effectRef>
          <a:fontRef idx="minor">
            <a:schemeClr val="tx1"/>
          </a:fontRef>
        </p:style>
      </p:cxnSp>
      <p:sp>
        <p:nvSpPr>
          <p:cNvPr id="44063" name="TextBox 32"/>
          <p:cNvSpPr txBox="1">
            <a:spLocks noChangeArrowheads="1"/>
          </p:cNvSpPr>
          <p:nvPr/>
        </p:nvSpPr>
        <p:spPr bwMode="auto">
          <a:xfrm>
            <a:off x="1714501" y="604694"/>
            <a:ext cx="2502948" cy="46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43" tIns="45122" rIns="90243" bIns="4512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55">
                <a:solidFill>
                  <a:srgbClr val="FF0000"/>
                </a:solidFill>
                <a:latin typeface="Calibri" pitchFamily="34" charset="0"/>
              </a:rPr>
              <a:t>2030? (450 ppmv)</a:t>
            </a:r>
          </a:p>
        </p:txBody>
      </p:sp>
      <p:sp>
        <p:nvSpPr>
          <p:cNvPr id="2" name="TextBox 1">
            <a:extLst>
              <a:ext uri="{FF2B5EF4-FFF2-40B4-BE49-F238E27FC236}">
                <a16:creationId xmlns:a16="http://schemas.microsoft.com/office/drawing/2014/main" id="{FC66F926-D696-4E2B-BEC5-5EA0F990ABEE}"/>
              </a:ext>
            </a:extLst>
          </p:cNvPr>
          <p:cNvSpPr txBox="1"/>
          <p:nvPr/>
        </p:nvSpPr>
        <p:spPr>
          <a:xfrm>
            <a:off x="110836" y="70779"/>
            <a:ext cx="8686800" cy="369332"/>
          </a:xfrm>
          <a:prstGeom prst="rect">
            <a:avLst/>
          </a:prstGeom>
          <a:noFill/>
        </p:spPr>
        <p:txBody>
          <a:bodyPr wrap="square" rtlCol="0">
            <a:spAutoFit/>
          </a:bodyPr>
          <a:lstStyle/>
          <a:p>
            <a:r>
              <a:rPr lang="en-US" dirty="0"/>
              <a:t>For most of geologic time, pCO</a:t>
            </a:r>
            <a:r>
              <a:rPr lang="en-US" baseline="-25000" dirty="0"/>
              <a:t>2</a:t>
            </a:r>
            <a:r>
              <a:rPr lang="en-US" dirty="0"/>
              <a:t> levels in the atmosphere were higher than today</a:t>
            </a:r>
          </a:p>
        </p:txBody>
      </p:sp>
    </p:spTree>
    <p:extLst>
      <p:ext uri="{BB962C8B-B14F-4D97-AF65-F5344CB8AC3E}">
        <p14:creationId xmlns:p14="http://schemas.microsoft.com/office/powerpoint/2010/main" val="3943937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9546"/>
            <a:ext cx="9144000" cy="63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3"/>
          <p:cNvSpPr txBox="1">
            <a:spLocks noChangeArrowheads="1"/>
          </p:cNvSpPr>
          <p:nvPr/>
        </p:nvSpPr>
        <p:spPr bwMode="auto">
          <a:xfrm>
            <a:off x="2590800" y="4038600"/>
            <a:ext cx="6121400" cy="253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43" tIns="45122" rIns="90243" bIns="4512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182" dirty="0">
                <a:latin typeface="Calibri" pitchFamily="34" charset="0"/>
              </a:rPr>
              <a:t>“The prospect of ocean acidification is potentially the most serious of all predicted outcomes of anthropogenic CO</a:t>
            </a:r>
            <a:r>
              <a:rPr lang="en-US" sz="3182" baseline="-25000" dirty="0">
                <a:latin typeface="Calibri" pitchFamily="34" charset="0"/>
              </a:rPr>
              <a:t>2 </a:t>
            </a:r>
            <a:r>
              <a:rPr lang="en-US" sz="3182" dirty="0">
                <a:latin typeface="Calibri" pitchFamily="34" charset="0"/>
              </a:rPr>
              <a:t>increase.”</a:t>
            </a:r>
          </a:p>
          <a:p>
            <a:pPr eaLnBrk="1" hangingPunct="1"/>
            <a:r>
              <a:rPr lang="en-US" sz="3182" dirty="0">
                <a:latin typeface="Calibri" pitchFamily="34" charset="0"/>
              </a:rPr>
              <a:t>	- J.E.N. “Charlie” </a:t>
            </a:r>
            <a:r>
              <a:rPr lang="en-US" sz="3182" dirty="0" err="1">
                <a:latin typeface="Calibri" pitchFamily="34" charset="0"/>
              </a:rPr>
              <a:t>Veron</a:t>
            </a:r>
            <a:r>
              <a:rPr lang="en-US" sz="3182" dirty="0">
                <a:latin typeface="Calibri" pitchFamily="34" charset="0"/>
              </a:rPr>
              <a:t>, 9/08</a:t>
            </a:r>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20046"/>
            <a:ext cx="1206500" cy="181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59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1021-60E5-4FFC-8582-8BD475120B0F}"/>
              </a:ext>
            </a:extLst>
          </p:cNvPr>
          <p:cNvSpPr>
            <a:spLocks noGrp="1"/>
          </p:cNvSpPr>
          <p:nvPr>
            <p:ph type="title"/>
          </p:nvPr>
        </p:nvSpPr>
        <p:spPr/>
        <p:txBody>
          <a:bodyPr/>
          <a:lstStyle/>
          <a:p>
            <a:endParaRPr lang="en-US"/>
          </a:p>
        </p:txBody>
      </p:sp>
      <p:pic>
        <p:nvPicPr>
          <p:cNvPr id="5" name="Content Placeholder 4" descr="A body of water with land in the back&#10;&#10;Description automatically generated with medium confidence">
            <a:extLst>
              <a:ext uri="{FF2B5EF4-FFF2-40B4-BE49-F238E27FC236}">
                <a16:creationId xmlns:a16="http://schemas.microsoft.com/office/drawing/2014/main" id="{245C01AE-0F84-4664-AC12-1B5424C5E1F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1650133" cy="6858000"/>
          </a:xfrm>
        </p:spPr>
      </p:pic>
      <p:sp>
        <p:nvSpPr>
          <p:cNvPr id="6" name="TextBox 5">
            <a:extLst>
              <a:ext uri="{FF2B5EF4-FFF2-40B4-BE49-F238E27FC236}">
                <a16:creationId xmlns:a16="http://schemas.microsoft.com/office/drawing/2014/main" id="{20B96864-53AA-4FA6-8F7D-CE7A8B6B8BE5}"/>
              </a:ext>
            </a:extLst>
          </p:cNvPr>
          <p:cNvSpPr txBox="1"/>
          <p:nvPr/>
        </p:nvSpPr>
        <p:spPr>
          <a:xfrm>
            <a:off x="152400" y="4876800"/>
            <a:ext cx="9278007" cy="1938992"/>
          </a:xfrm>
          <a:prstGeom prst="rect">
            <a:avLst/>
          </a:prstGeom>
          <a:noFill/>
        </p:spPr>
        <p:txBody>
          <a:bodyPr wrap="square" rtlCol="0">
            <a:spAutoFit/>
          </a:bodyPr>
          <a:lstStyle/>
          <a:p>
            <a:r>
              <a:rPr lang="en-US" sz="2400" dirty="0">
                <a:solidFill>
                  <a:schemeClr val="bg1"/>
                </a:solidFill>
              </a:rPr>
              <a:t>What are we going to do?</a:t>
            </a:r>
          </a:p>
          <a:p>
            <a:pPr marL="457200" indent="-457200">
              <a:buAutoNum type="arabicParenR"/>
            </a:pPr>
            <a:r>
              <a:rPr lang="en-US" sz="2400" dirty="0">
                <a:solidFill>
                  <a:schemeClr val="bg1"/>
                </a:solidFill>
              </a:rPr>
              <a:t>Training on theory and practice for the new Ocean C Lab</a:t>
            </a:r>
          </a:p>
          <a:p>
            <a:pPr marL="457200" indent="-457200">
              <a:buAutoNum type="arabicParenR"/>
            </a:pPr>
            <a:r>
              <a:rPr lang="en-US" sz="2400" dirty="0">
                <a:solidFill>
                  <a:schemeClr val="bg1"/>
                </a:solidFill>
              </a:rPr>
              <a:t>Prepare </a:t>
            </a:r>
            <a:r>
              <a:rPr lang="en-US" sz="2400" dirty="0" err="1">
                <a:solidFill>
                  <a:schemeClr val="bg1"/>
                </a:solidFill>
              </a:rPr>
              <a:t>Ikelau</a:t>
            </a:r>
            <a:r>
              <a:rPr lang="en-US" sz="2400" dirty="0">
                <a:solidFill>
                  <a:schemeClr val="bg1"/>
                </a:solidFill>
              </a:rPr>
              <a:t> and MQ for Sabine Lab visit (April 2?)</a:t>
            </a:r>
          </a:p>
          <a:p>
            <a:pPr marL="457200" indent="-457200">
              <a:buAutoNum type="arabicParenR"/>
            </a:pPr>
            <a:r>
              <a:rPr lang="en-US" sz="2400" dirty="0">
                <a:solidFill>
                  <a:schemeClr val="bg1"/>
                </a:solidFill>
              </a:rPr>
              <a:t>Think about research activities by Palauans and for Palau</a:t>
            </a:r>
          </a:p>
          <a:p>
            <a:pPr marL="457200" indent="-457200">
              <a:buAutoNum type="arabicParenR"/>
            </a:pPr>
            <a:r>
              <a:rPr lang="en-US" sz="2400" dirty="0">
                <a:solidFill>
                  <a:schemeClr val="bg1"/>
                </a:solidFill>
              </a:rPr>
              <a:t>Plan future activities and educational possibilities</a:t>
            </a:r>
          </a:p>
        </p:txBody>
      </p:sp>
      <p:sp>
        <p:nvSpPr>
          <p:cNvPr id="3" name="TextBox 2">
            <a:extLst>
              <a:ext uri="{FF2B5EF4-FFF2-40B4-BE49-F238E27FC236}">
                <a16:creationId xmlns:a16="http://schemas.microsoft.com/office/drawing/2014/main" id="{B03125B3-0F6C-4B53-B2A2-6AAFA53F2D34}"/>
              </a:ext>
            </a:extLst>
          </p:cNvPr>
          <p:cNvSpPr txBox="1"/>
          <p:nvPr/>
        </p:nvSpPr>
        <p:spPr>
          <a:xfrm>
            <a:off x="423746" y="870299"/>
            <a:ext cx="846707" cy="584775"/>
          </a:xfrm>
          <a:prstGeom prst="rect">
            <a:avLst/>
          </a:prstGeom>
          <a:noFill/>
        </p:spPr>
        <p:txBody>
          <a:bodyPr wrap="none" rtlCol="0">
            <a:spAutoFit/>
          </a:bodyPr>
          <a:lstStyle/>
          <a:p>
            <a:r>
              <a:rPr lang="en-US" sz="3200" dirty="0"/>
              <a:t>Alii!</a:t>
            </a:r>
          </a:p>
        </p:txBody>
      </p:sp>
    </p:spTree>
    <p:extLst>
      <p:ext uri="{BB962C8B-B14F-4D97-AF65-F5344CB8AC3E}">
        <p14:creationId xmlns:p14="http://schemas.microsoft.com/office/powerpoint/2010/main" val="269190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6.googleusercontent.com/-Z3xDUmMkzjE/UZlXdJz0SJI/AAAAAAAAGLQ/QOB-Up5VNaM/s1152/F68A0181%2520Maldives%2520Sunset%2520Ohahali%2520Atoll%2520RB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33079" y="85725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8706" y="857251"/>
            <a:ext cx="7043738" cy="5052665"/>
          </a:xfrm>
          <a:prstGeom prst="rect">
            <a:avLst/>
          </a:prstGeom>
          <a:noFill/>
        </p:spPr>
        <p:txBody>
          <a:bodyPr wrap="square" rtlCol="0">
            <a:spAutoFit/>
          </a:bodyPr>
          <a:lstStyle/>
          <a:p>
            <a:pPr algn="ctr">
              <a:spcBef>
                <a:spcPts val="900"/>
              </a:spcBef>
            </a:pPr>
            <a:r>
              <a:rPr lang="en-US" sz="2200" u="sng" dirty="0">
                <a:solidFill>
                  <a:schemeClr val="bg1"/>
                </a:solidFill>
              </a:rPr>
              <a:t>The Problem of Ocean Acidification and the SIS is of Global Importance</a:t>
            </a:r>
          </a:p>
          <a:p>
            <a:pPr marL="342900" indent="-342900">
              <a:spcBef>
                <a:spcPts val="1350"/>
              </a:spcBef>
              <a:buFont typeface="Wingdings" pitchFamily="2" charset="2"/>
              <a:buChar char="§"/>
            </a:pPr>
            <a:r>
              <a:rPr lang="en-US" sz="2200" dirty="0">
                <a:solidFill>
                  <a:schemeClr val="bg1"/>
                </a:solidFill>
              </a:rPr>
              <a:t>Corals/Coral Reefs are found in &gt;98% of SIS nations.</a:t>
            </a:r>
          </a:p>
          <a:p>
            <a:pPr marL="342900" indent="-342900">
              <a:spcBef>
                <a:spcPts val="1350"/>
              </a:spcBef>
              <a:buFont typeface="Wingdings" pitchFamily="2" charset="2"/>
              <a:buChar char="§"/>
            </a:pPr>
            <a:r>
              <a:rPr lang="en-US" sz="2200" dirty="0">
                <a:solidFill>
                  <a:schemeClr val="bg1"/>
                </a:solidFill>
              </a:rPr>
              <a:t>&gt;1/4 of all marine species associate with coral reefs.</a:t>
            </a:r>
          </a:p>
          <a:p>
            <a:pPr marL="342900" indent="-342900">
              <a:spcBef>
                <a:spcPts val="1350"/>
              </a:spcBef>
              <a:buFont typeface="Wingdings" pitchFamily="2" charset="2"/>
              <a:buChar char="§"/>
            </a:pPr>
            <a:r>
              <a:rPr lang="en-US" sz="2200" dirty="0">
                <a:solidFill>
                  <a:schemeClr val="bg1"/>
                </a:solidFill>
              </a:rPr>
              <a:t>One third of SIS nations consist wholly or in part of islands at sea level built entirely by coral reef organisms.</a:t>
            </a:r>
          </a:p>
          <a:p>
            <a:pPr marL="342900" indent="-342900">
              <a:spcBef>
                <a:spcPts val="1350"/>
              </a:spcBef>
              <a:buFont typeface="Wingdings" pitchFamily="2" charset="2"/>
              <a:buChar char="§"/>
            </a:pPr>
            <a:r>
              <a:rPr lang="en-US" sz="2200" dirty="0">
                <a:solidFill>
                  <a:schemeClr val="bg1"/>
                </a:solidFill>
              </a:rPr>
              <a:t>100’s of studies suggest decreased calcification rates by many organisms as pH declines.</a:t>
            </a:r>
          </a:p>
          <a:p>
            <a:pPr marL="342900" indent="-342900">
              <a:spcBef>
                <a:spcPts val="1350"/>
              </a:spcBef>
              <a:buFont typeface="Wingdings" pitchFamily="2" charset="2"/>
              <a:buChar char="§"/>
            </a:pPr>
            <a:r>
              <a:rPr lang="en-US" sz="2200" dirty="0">
                <a:solidFill>
                  <a:schemeClr val="bg1"/>
                </a:solidFill>
              </a:rPr>
              <a:t>Most SIS are in parts of the ocean experiencing the most rapid OA – and this will continue to be true.</a:t>
            </a:r>
          </a:p>
        </p:txBody>
      </p:sp>
    </p:spTree>
    <p:extLst>
      <p:ext uri="{BB962C8B-B14F-4D97-AF65-F5344CB8AC3E}">
        <p14:creationId xmlns:p14="http://schemas.microsoft.com/office/powerpoint/2010/main" val="548898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www.epa.gov/climatechange/images/indicator_downloads/acidity-download2-2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544" y="671513"/>
            <a:ext cx="7208044" cy="62936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34636" y="998451"/>
            <a:ext cx="2595582" cy="369332"/>
          </a:xfrm>
          <a:prstGeom prst="rect">
            <a:avLst/>
          </a:prstGeom>
          <a:noFill/>
        </p:spPr>
        <p:txBody>
          <a:bodyPr wrap="none" rtlCol="0">
            <a:spAutoFit/>
          </a:bodyPr>
          <a:lstStyle/>
          <a:p>
            <a:r>
              <a:rPr lang="en-US" dirty="0"/>
              <a:t>Feely et al., 2009, 2012</a:t>
            </a:r>
          </a:p>
        </p:txBody>
      </p:sp>
    </p:spTree>
    <p:extLst>
      <p:ext uri="{BB962C8B-B14F-4D97-AF65-F5344CB8AC3E}">
        <p14:creationId xmlns:p14="http://schemas.microsoft.com/office/powerpoint/2010/main" val="1746303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296" y="1291829"/>
            <a:ext cx="5829653" cy="857250"/>
          </a:xfrm>
        </p:spPr>
        <p:txBody>
          <a:bodyPr/>
          <a:lstStyle/>
          <a:p>
            <a:endParaRPr lang="en-US"/>
          </a:p>
        </p:txBody>
      </p:sp>
      <p:sp>
        <p:nvSpPr>
          <p:cNvPr id="3" name="Content Placeholder 2"/>
          <p:cNvSpPr>
            <a:spLocks noGrp="1"/>
          </p:cNvSpPr>
          <p:nvPr>
            <p:ph idx="1"/>
          </p:nvPr>
        </p:nvSpPr>
        <p:spPr>
          <a:xfrm>
            <a:off x="1733296" y="2286001"/>
            <a:ext cx="5829653" cy="3394472"/>
          </a:xfrm>
        </p:spPr>
        <p:txBody>
          <a:bodyPr/>
          <a:lstStyle/>
          <a:p>
            <a:endParaRPr lang="en-US"/>
          </a:p>
        </p:txBody>
      </p:sp>
      <p:pic>
        <p:nvPicPr>
          <p:cNvPr id="6146" name="Picture 2" descr="http://www.epa.gov/climatechange/images/indicator_downloads/acidity-download2-2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999" y="657225"/>
            <a:ext cx="7328491" cy="642223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769761" y="2800350"/>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56470" y="2715290"/>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46847" y="2885411"/>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66093" y="2664785"/>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65084" y="2699341"/>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62795" y="2853513"/>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34835" y="2489348"/>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25212" y="2651495"/>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89107" y="2701999"/>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97051" y="3526022"/>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56340" y="3106037"/>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29659" y="3642981"/>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69161" y="3414380"/>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68451" y="3656271"/>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24882" y="3028950"/>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187129" y="3233627"/>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276426" y="3488807"/>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51493" y="3355901"/>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19566" y="3135275"/>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429519" y="2587698"/>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336484" y="2598331"/>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299270" y="2768452"/>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92275" y="3302738"/>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877704" y="3305396"/>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917038" y="2989077"/>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22253" y="2959838"/>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372119" y="3079122"/>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840491" y="2765793"/>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287058" y="3778545"/>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954791" y="2959838"/>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034535" y="3254892"/>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324272" y="3584501"/>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733626" y="3507416"/>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241871" y="3374508"/>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18217" y="2914650"/>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446546" y="3435646"/>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164784" y="3225653"/>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688437" y="3446279"/>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221408" y="1253313"/>
            <a:ext cx="208671" cy="1913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06158" y="1165595"/>
            <a:ext cx="755335" cy="369332"/>
          </a:xfrm>
          <a:prstGeom prst="rect">
            <a:avLst/>
          </a:prstGeom>
          <a:noFill/>
        </p:spPr>
        <p:txBody>
          <a:bodyPr wrap="none" rtlCol="0">
            <a:spAutoFit/>
          </a:bodyPr>
          <a:lstStyle/>
          <a:p>
            <a:r>
              <a:rPr lang="en-US" dirty="0"/>
              <a:t>= SIS</a:t>
            </a:r>
          </a:p>
        </p:txBody>
      </p:sp>
      <p:sp>
        <p:nvSpPr>
          <p:cNvPr id="45" name="TextBox 44"/>
          <p:cNvSpPr txBox="1"/>
          <p:nvPr/>
        </p:nvSpPr>
        <p:spPr>
          <a:xfrm>
            <a:off x="3320349" y="977020"/>
            <a:ext cx="2595582" cy="369332"/>
          </a:xfrm>
          <a:prstGeom prst="rect">
            <a:avLst/>
          </a:prstGeom>
          <a:noFill/>
        </p:spPr>
        <p:txBody>
          <a:bodyPr wrap="none" rtlCol="0">
            <a:spAutoFit/>
          </a:bodyPr>
          <a:lstStyle/>
          <a:p>
            <a:r>
              <a:rPr lang="en-US" dirty="0"/>
              <a:t>Feely et al., 2009, 2012</a:t>
            </a:r>
          </a:p>
        </p:txBody>
      </p:sp>
      <p:sp>
        <p:nvSpPr>
          <p:cNvPr id="47" name="Oval 46"/>
          <p:cNvSpPr/>
          <p:nvPr/>
        </p:nvSpPr>
        <p:spPr>
          <a:xfrm>
            <a:off x="2649146" y="3306062"/>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856440" y="3163187"/>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320533" y="3520374"/>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520558" y="3041743"/>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007788" y="3357728"/>
            <a:ext cx="112978" cy="11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440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746" y="857250"/>
            <a:ext cx="6256762"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88932" y="999141"/>
            <a:ext cx="5054819" cy="1592744"/>
          </a:xfrm>
          <a:prstGeom prst="rect">
            <a:avLst/>
          </a:prstGeom>
          <a:noFill/>
        </p:spPr>
        <p:txBody>
          <a:bodyPr wrap="square" rtlCol="0">
            <a:spAutoFit/>
          </a:bodyPr>
          <a:lstStyle/>
          <a:p>
            <a:r>
              <a:rPr lang="en-US" sz="1950" dirty="0"/>
              <a:t>Ocean Acidification reduces Aragonite saturation in the ocean causing corals to</a:t>
            </a:r>
          </a:p>
          <a:p>
            <a:r>
              <a:rPr lang="en-US" sz="1950" dirty="0"/>
              <a:t>calcify and grow more slowly. We</a:t>
            </a:r>
          </a:p>
          <a:p>
            <a:r>
              <a:rPr lang="en-US" sz="1950" dirty="0"/>
              <a:t>don’t yet know the scale of the</a:t>
            </a:r>
          </a:p>
          <a:p>
            <a:r>
              <a:rPr lang="en-US" sz="1950" dirty="0"/>
              <a:t>problem “in the wild” over time.</a:t>
            </a:r>
          </a:p>
        </p:txBody>
      </p:sp>
      <p:sp>
        <p:nvSpPr>
          <p:cNvPr id="5" name="TextBox 4"/>
          <p:cNvSpPr txBox="1"/>
          <p:nvPr/>
        </p:nvSpPr>
        <p:spPr>
          <a:xfrm>
            <a:off x="1066800" y="6142641"/>
            <a:ext cx="2557110" cy="369332"/>
          </a:xfrm>
          <a:prstGeom prst="rect">
            <a:avLst/>
          </a:prstGeom>
          <a:noFill/>
        </p:spPr>
        <p:txBody>
          <a:bodyPr wrap="none" rtlCol="0">
            <a:spAutoFit/>
          </a:bodyPr>
          <a:lstStyle/>
          <a:p>
            <a:r>
              <a:rPr lang="en-US" dirty="0" err="1"/>
              <a:t>Andersson</a:t>
            </a:r>
            <a:r>
              <a:rPr lang="en-US" dirty="0"/>
              <a:t> et al., 2012 </a:t>
            </a:r>
          </a:p>
        </p:txBody>
      </p:sp>
      <p:sp>
        <p:nvSpPr>
          <p:cNvPr id="7" name="TextBox 6"/>
          <p:cNvSpPr txBox="1"/>
          <p:nvPr/>
        </p:nvSpPr>
        <p:spPr>
          <a:xfrm>
            <a:off x="4750595" y="4722020"/>
            <a:ext cx="2728183" cy="646331"/>
          </a:xfrm>
          <a:prstGeom prst="rect">
            <a:avLst/>
          </a:prstGeom>
          <a:noFill/>
        </p:spPr>
        <p:txBody>
          <a:bodyPr wrap="none" rtlCol="0">
            <a:spAutoFit/>
          </a:bodyPr>
          <a:lstStyle/>
          <a:p>
            <a:r>
              <a:rPr lang="en-US" dirty="0"/>
              <a:t>11 different coral species</a:t>
            </a:r>
          </a:p>
          <a:p>
            <a:r>
              <a:rPr lang="en-US" dirty="0"/>
              <a:t>17 studies</a:t>
            </a:r>
          </a:p>
        </p:txBody>
      </p:sp>
    </p:spTree>
    <p:extLst>
      <p:ext uri="{BB962C8B-B14F-4D97-AF65-F5344CB8AC3E}">
        <p14:creationId xmlns:p14="http://schemas.microsoft.com/office/powerpoint/2010/main" val="2266233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https://scentofpine.files.wordpress.com/2011/06/acidifying_ocean_coral_re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1538"/>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540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C:\Users\owner\Desktop\Thresher Images\Palmyra - Kingman Best Photos 2011\DSC02574.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 y="857250"/>
            <a:ext cx="9144001" cy="57420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901495"/>
            <a:ext cx="4509655" cy="2862322"/>
          </a:xfrm>
          <a:prstGeom prst="rect">
            <a:avLst/>
          </a:prstGeom>
          <a:noFill/>
        </p:spPr>
        <p:txBody>
          <a:bodyPr wrap="square" rtlCol="0">
            <a:spAutoFit/>
          </a:bodyPr>
          <a:lstStyle/>
          <a:p>
            <a:r>
              <a:rPr lang="en-US" sz="2250" b="1" dirty="0">
                <a:solidFill>
                  <a:schemeClr val="bg1"/>
                </a:solidFill>
              </a:rPr>
              <a:t>OK, what can be done? The Global root cause is CO</a:t>
            </a:r>
            <a:r>
              <a:rPr lang="en-US" sz="2250" b="1" baseline="-25000" dirty="0">
                <a:solidFill>
                  <a:schemeClr val="bg1"/>
                </a:solidFill>
              </a:rPr>
              <a:t>2</a:t>
            </a:r>
            <a:r>
              <a:rPr lang="en-US" sz="2250" b="1" dirty="0">
                <a:solidFill>
                  <a:schemeClr val="bg1"/>
                </a:solidFill>
              </a:rPr>
              <a:t> emissions and they must be reduced. Local management can buy time, particularly for the SIS with coral reefs. With healthy reefs atoll islands can keep up with SLR.</a:t>
            </a:r>
          </a:p>
        </p:txBody>
      </p:sp>
    </p:spTree>
    <p:extLst>
      <p:ext uri="{BB962C8B-B14F-4D97-AF65-F5344CB8AC3E}">
        <p14:creationId xmlns:p14="http://schemas.microsoft.com/office/powerpoint/2010/main" val="428346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44">
            <a:extLst>
              <a:ext uri="{FF2B5EF4-FFF2-40B4-BE49-F238E27FC236}">
                <a16:creationId xmlns:a16="http://schemas.microsoft.com/office/drawing/2014/main" id="{629F990A-801F-4A69-995E-73B8C5FD3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Oval 3">
            <a:extLst>
              <a:ext uri="{FF2B5EF4-FFF2-40B4-BE49-F238E27FC236}">
                <a16:creationId xmlns:a16="http://schemas.microsoft.com/office/drawing/2014/main" id="{1AA59160-D712-4A42-979E-C0719A4C7A9B}"/>
              </a:ext>
            </a:extLst>
          </p:cNvPr>
          <p:cNvSpPr>
            <a:spLocks noChangeArrowheads="1"/>
          </p:cNvSpPr>
          <p:nvPr/>
        </p:nvSpPr>
        <p:spPr bwMode="auto">
          <a:xfrm>
            <a:off x="3657600" y="26590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76" name="Oval 4">
            <a:extLst>
              <a:ext uri="{FF2B5EF4-FFF2-40B4-BE49-F238E27FC236}">
                <a16:creationId xmlns:a16="http://schemas.microsoft.com/office/drawing/2014/main" id="{07518CB6-9B14-44F4-9CE5-5B77A4B79D66}"/>
              </a:ext>
            </a:extLst>
          </p:cNvPr>
          <p:cNvSpPr>
            <a:spLocks noChangeArrowheads="1"/>
          </p:cNvSpPr>
          <p:nvPr/>
        </p:nvSpPr>
        <p:spPr bwMode="auto">
          <a:xfrm>
            <a:off x="7046913" y="2719388"/>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77" name="Oval 5">
            <a:extLst>
              <a:ext uri="{FF2B5EF4-FFF2-40B4-BE49-F238E27FC236}">
                <a16:creationId xmlns:a16="http://schemas.microsoft.com/office/drawing/2014/main" id="{22C4CA97-1E6B-4B07-9C0D-F4DD22745DC8}"/>
              </a:ext>
            </a:extLst>
          </p:cNvPr>
          <p:cNvSpPr>
            <a:spLocks noChangeArrowheads="1"/>
          </p:cNvSpPr>
          <p:nvPr/>
        </p:nvSpPr>
        <p:spPr bwMode="auto">
          <a:xfrm>
            <a:off x="8382000" y="27352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78" name="Oval 6">
            <a:extLst>
              <a:ext uri="{FF2B5EF4-FFF2-40B4-BE49-F238E27FC236}">
                <a16:creationId xmlns:a16="http://schemas.microsoft.com/office/drawing/2014/main" id="{89DBB7FF-BD62-4B5F-BBAB-A4C1D9F679CD}"/>
              </a:ext>
            </a:extLst>
          </p:cNvPr>
          <p:cNvSpPr>
            <a:spLocks noChangeArrowheads="1"/>
          </p:cNvSpPr>
          <p:nvPr/>
        </p:nvSpPr>
        <p:spPr bwMode="auto">
          <a:xfrm>
            <a:off x="2133600" y="21256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79" name="Oval 7">
            <a:extLst>
              <a:ext uri="{FF2B5EF4-FFF2-40B4-BE49-F238E27FC236}">
                <a16:creationId xmlns:a16="http://schemas.microsoft.com/office/drawing/2014/main" id="{0715DC14-B318-4106-8C60-D0AF7FD0B2AE}"/>
              </a:ext>
            </a:extLst>
          </p:cNvPr>
          <p:cNvSpPr>
            <a:spLocks noChangeArrowheads="1"/>
          </p:cNvSpPr>
          <p:nvPr/>
        </p:nvSpPr>
        <p:spPr bwMode="auto">
          <a:xfrm>
            <a:off x="2057400" y="26590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1" name="Oval 9">
            <a:extLst>
              <a:ext uri="{FF2B5EF4-FFF2-40B4-BE49-F238E27FC236}">
                <a16:creationId xmlns:a16="http://schemas.microsoft.com/office/drawing/2014/main" id="{61BB89F6-4583-42F1-B20B-50C256D68028}"/>
              </a:ext>
            </a:extLst>
          </p:cNvPr>
          <p:cNvSpPr>
            <a:spLocks noChangeArrowheads="1"/>
          </p:cNvSpPr>
          <p:nvPr/>
        </p:nvSpPr>
        <p:spPr bwMode="auto">
          <a:xfrm>
            <a:off x="2286000" y="10588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2" name="Oval 10">
            <a:extLst>
              <a:ext uri="{FF2B5EF4-FFF2-40B4-BE49-F238E27FC236}">
                <a16:creationId xmlns:a16="http://schemas.microsoft.com/office/drawing/2014/main" id="{AB4AD3F6-7BBC-4A65-A650-9293A3761B10}"/>
              </a:ext>
            </a:extLst>
          </p:cNvPr>
          <p:cNvSpPr>
            <a:spLocks noChangeArrowheads="1"/>
          </p:cNvSpPr>
          <p:nvPr/>
        </p:nvSpPr>
        <p:spPr bwMode="auto">
          <a:xfrm>
            <a:off x="2438400" y="12112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3" name="Oval 11">
            <a:extLst>
              <a:ext uri="{FF2B5EF4-FFF2-40B4-BE49-F238E27FC236}">
                <a16:creationId xmlns:a16="http://schemas.microsoft.com/office/drawing/2014/main" id="{F673149D-BCE2-4B70-9259-D8A9922BA324}"/>
              </a:ext>
            </a:extLst>
          </p:cNvPr>
          <p:cNvSpPr>
            <a:spLocks noChangeArrowheads="1"/>
          </p:cNvSpPr>
          <p:nvPr/>
        </p:nvSpPr>
        <p:spPr bwMode="auto">
          <a:xfrm>
            <a:off x="4267200" y="43354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4" name="Oval 12">
            <a:extLst>
              <a:ext uri="{FF2B5EF4-FFF2-40B4-BE49-F238E27FC236}">
                <a16:creationId xmlns:a16="http://schemas.microsoft.com/office/drawing/2014/main" id="{09045733-F0FD-4217-B540-AAA879184C91}"/>
              </a:ext>
            </a:extLst>
          </p:cNvPr>
          <p:cNvSpPr>
            <a:spLocks noChangeArrowheads="1"/>
          </p:cNvSpPr>
          <p:nvPr/>
        </p:nvSpPr>
        <p:spPr bwMode="auto">
          <a:xfrm>
            <a:off x="4343400" y="32686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5" name="Oval 13">
            <a:extLst>
              <a:ext uri="{FF2B5EF4-FFF2-40B4-BE49-F238E27FC236}">
                <a16:creationId xmlns:a16="http://schemas.microsoft.com/office/drawing/2014/main" id="{84763235-C635-4228-8DE9-ADF250BFA020}"/>
              </a:ext>
            </a:extLst>
          </p:cNvPr>
          <p:cNvSpPr>
            <a:spLocks noChangeArrowheads="1"/>
          </p:cNvSpPr>
          <p:nvPr/>
        </p:nvSpPr>
        <p:spPr bwMode="auto">
          <a:xfrm>
            <a:off x="4495800" y="4495800"/>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6" name="Oval 14">
            <a:extLst>
              <a:ext uri="{FF2B5EF4-FFF2-40B4-BE49-F238E27FC236}">
                <a16:creationId xmlns:a16="http://schemas.microsoft.com/office/drawing/2014/main" id="{FDD388CB-FCFE-4FB3-8329-C76DE15A6214}"/>
              </a:ext>
            </a:extLst>
          </p:cNvPr>
          <p:cNvSpPr>
            <a:spLocks noChangeArrowheads="1"/>
          </p:cNvSpPr>
          <p:nvPr/>
        </p:nvSpPr>
        <p:spPr bwMode="auto">
          <a:xfrm>
            <a:off x="1371600" y="49450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7" name="Oval 15">
            <a:extLst>
              <a:ext uri="{FF2B5EF4-FFF2-40B4-BE49-F238E27FC236}">
                <a16:creationId xmlns:a16="http://schemas.microsoft.com/office/drawing/2014/main" id="{85AB04DD-1C8B-4224-BDE7-22010C80F76C}"/>
              </a:ext>
            </a:extLst>
          </p:cNvPr>
          <p:cNvSpPr>
            <a:spLocks noChangeArrowheads="1"/>
          </p:cNvSpPr>
          <p:nvPr/>
        </p:nvSpPr>
        <p:spPr bwMode="auto">
          <a:xfrm>
            <a:off x="7772400" y="47164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8" name="Oval 16">
            <a:extLst>
              <a:ext uri="{FF2B5EF4-FFF2-40B4-BE49-F238E27FC236}">
                <a16:creationId xmlns:a16="http://schemas.microsoft.com/office/drawing/2014/main" id="{19F48CD8-2081-4A2A-B3F2-900F0F18AB4A}"/>
              </a:ext>
            </a:extLst>
          </p:cNvPr>
          <p:cNvSpPr>
            <a:spLocks noChangeArrowheads="1"/>
          </p:cNvSpPr>
          <p:nvPr/>
        </p:nvSpPr>
        <p:spPr bwMode="auto">
          <a:xfrm>
            <a:off x="8534400" y="46402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9" name="Oval 17">
            <a:extLst>
              <a:ext uri="{FF2B5EF4-FFF2-40B4-BE49-F238E27FC236}">
                <a16:creationId xmlns:a16="http://schemas.microsoft.com/office/drawing/2014/main" id="{343BD6D8-35FE-4A9E-9953-24CAD59BE1A2}"/>
              </a:ext>
            </a:extLst>
          </p:cNvPr>
          <p:cNvSpPr>
            <a:spLocks noChangeArrowheads="1"/>
          </p:cNvSpPr>
          <p:nvPr/>
        </p:nvSpPr>
        <p:spPr bwMode="auto">
          <a:xfrm>
            <a:off x="533400" y="4535488"/>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0" name="Oval 18">
            <a:extLst>
              <a:ext uri="{FF2B5EF4-FFF2-40B4-BE49-F238E27FC236}">
                <a16:creationId xmlns:a16="http://schemas.microsoft.com/office/drawing/2014/main" id="{B53C42F2-71A8-40A2-B986-79965B8B750F}"/>
              </a:ext>
            </a:extLst>
          </p:cNvPr>
          <p:cNvSpPr>
            <a:spLocks noChangeArrowheads="1"/>
          </p:cNvSpPr>
          <p:nvPr/>
        </p:nvSpPr>
        <p:spPr bwMode="auto">
          <a:xfrm>
            <a:off x="3505200" y="34972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1" name="Oval 19">
            <a:extLst>
              <a:ext uri="{FF2B5EF4-FFF2-40B4-BE49-F238E27FC236}">
                <a16:creationId xmlns:a16="http://schemas.microsoft.com/office/drawing/2014/main" id="{6E99070B-D3DD-4E61-8A0C-839C0073242C}"/>
              </a:ext>
            </a:extLst>
          </p:cNvPr>
          <p:cNvSpPr>
            <a:spLocks noChangeArrowheads="1"/>
          </p:cNvSpPr>
          <p:nvPr/>
        </p:nvSpPr>
        <p:spPr bwMode="auto">
          <a:xfrm>
            <a:off x="3276600" y="19732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2" name="Oval 20">
            <a:extLst>
              <a:ext uri="{FF2B5EF4-FFF2-40B4-BE49-F238E27FC236}">
                <a16:creationId xmlns:a16="http://schemas.microsoft.com/office/drawing/2014/main" id="{B08F8CDD-05F1-4EE7-9309-649AD2E2852D}"/>
              </a:ext>
            </a:extLst>
          </p:cNvPr>
          <p:cNvSpPr>
            <a:spLocks noChangeArrowheads="1"/>
          </p:cNvSpPr>
          <p:nvPr/>
        </p:nvSpPr>
        <p:spPr bwMode="auto">
          <a:xfrm>
            <a:off x="3962400" y="25066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3" name="Oval 21">
            <a:extLst>
              <a:ext uri="{FF2B5EF4-FFF2-40B4-BE49-F238E27FC236}">
                <a16:creationId xmlns:a16="http://schemas.microsoft.com/office/drawing/2014/main" id="{B6D83F24-ED21-4501-AD96-17193D546E0D}"/>
              </a:ext>
            </a:extLst>
          </p:cNvPr>
          <p:cNvSpPr>
            <a:spLocks noChangeArrowheads="1"/>
          </p:cNvSpPr>
          <p:nvPr/>
        </p:nvSpPr>
        <p:spPr bwMode="auto">
          <a:xfrm>
            <a:off x="2971800" y="16684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4" name="Oval 22">
            <a:extLst>
              <a:ext uri="{FF2B5EF4-FFF2-40B4-BE49-F238E27FC236}">
                <a16:creationId xmlns:a16="http://schemas.microsoft.com/office/drawing/2014/main" id="{8E5DEFDF-60E8-4190-B8C0-6C2D4341D5FA}"/>
              </a:ext>
            </a:extLst>
          </p:cNvPr>
          <p:cNvSpPr>
            <a:spLocks noChangeArrowheads="1"/>
          </p:cNvSpPr>
          <p:nvPr/>
        </p:nvSpPr>
        <p:spPr bwMode="auto">
          <a:xfrm>
            <a:off x="3810000" y="24304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5" name="Oval 23">
            <a:extLst>
              <a:ext uri="{FF2B5EF4-FFF2-40B4-BE49-F238E27FC236}">
                <a16:creationId xmlns:a16="http://schemas.microsoft.com/office/drawing/2014/main" id="{B64202D2-370D-44B7-8F5B-489868BA30C5}"/>
              </a:ext>
            </a:extLst>
          </p:cNvPr>
          <p:cNvSpPr>
            <a:spLocks noChangeArrowheads="1"/>
          </p:cNvSpPr>
          <p:nvPr/>
        </p:nvSpPr>
        <p:spPr bwMode="auto">
          <a:xfrm>
            <a:off x="7110413" y="25828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6" name="Oval 24">
            <a:extLst>
              <a:ext uri="{FF2B5EF4-FFF2-40B4-BE49-F238E27FC236}">
                <a16:creationId xmlns:a16="http://schemas.microsoft.com/office/drawing/2014/main" id="{B0E1F2EC-93FE-4FC6-8D10-A054B38865DD}"/>
              </a:ext>
            </a:extLst>
          </p:cNvPr>
          <p:cNvSpPr>
            <a:spLocks noChangeArrowheads="1"/>
          </p:cNvSpPr>
          <p:nvPr/>
        </p:nvSpPr>
        <p:spPr bwMode="auto">
          <a:xfrm>
            <a:off x="457200" y="1524000"/>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7" name="Oval 25">
            <a:extLst>
              <a:ext uri="{FF2B5EF4-FFF2-40B4-BE49-F238E27FC236}">
                <a16:creationId xmlns:a16="http://schemas.microsoft.com/office/drawing/2014/main" id="{DC116F4A-8539-4EEE-AC8F-04AE4D154F3C}"/>
              </a:ext>
            </a:extLst>
          </p:cNvPr>
          <p:cNvSpPr>
            <a:spLocks noChangeArrowheads="1"/>
          </p:cNvSpPr>
          <p:nvPr/>
        </p:nvSpPr>
        <p:spPr bwMode="auto">
          <a:xfrm>
            <a:off x="7315200" y="2286000"/>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8" name="Text Box 26">
            <a:extLst>
              <a:ext uri="{FF2B5EF4-FFF2-40B4-BE49-F238E27FC236}">
                <a16:creationId xmlns:a16="http://schemas.microsoft.com/office/drawing/2014/main" id="{4C5A00DB-7D0C-4E22-8357-583B8DB5DBF2}"/>
              </a:ext>
            </a:extLst>
          </p:cNvPr>
          <p:cNvSpPr txBox="1">
            <a:spLocks noChangeArrowheads="1"/>
          </p:cNvSpPr>
          <p:nvPr/>
        </p:nvSpPr>
        <p:spPr bwMode="auto">
          <a:xfrm>
            <a:off x="0" y="5486400"/>
            <a:ext cx="91440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ts val="2500"/>
              </a:lnSpc>
            </a:pPr>
            <a:r>
              <a:rPr lang="en-US" altLang="en-US" sz="2400" dirty="0">
                <a:solidFill>
                  <a:schemeClr val="bg1"/>
                </a:solidFill>
              </a:rPr>
              <a:t>I’m a climate scientist and biogeochemist, working mainly in the ocean, studying El Niño and longer-term changes in the tropics and polar oceans. I’ve been doing this work since 1974.     = places my lab has studied climate change and climate change impacts.</a:t>
            </a:r>
          </a:p>
        </p:txBody>
      </p:sp>
      <p:sp>
        <p:nvSpPr>
          <p:cNvPr id="3099" name="Oval 27">
            <a:extLst>
              <a:ext uri="{FF2B5EF4-FFF2-40B4-BE49-F238E27FC236}">
                <a16:creationId xmlns:a16="http://schemas.microsoft.com/office/drawing/2014/main" id="{C91623CB-F6FE-420F-864D-685EB9EFAB83}"/>
              </a:ext>
            </a:extLst>
          </p:cNvPr>
          <p:cNvSpPr>
            <a:spLocks noChangeArrowheads="1"/>
          </p:cNvSpPr>
          <p:nvPr/>
        </p:nvSpPr>
        <p:spPr bwMode="auto">
          <a:xfrm>
            <a:off x="5680075" y="6165850"/>
            <a:ext cx="228600" cy="2286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00" name="Oval 29">
            <a:extLst>
              <a:ext uri="{FF2B5EF4-FFF2-40B4-BE49-F238E27FC236}">
                <a16:creationId xmlns:a16="http://schemas.microsoft.com/office/drawing/2014/main" id="{50DE68AC-C610-4933-A5BC-55914FE54FAC}"/>
              </a:ext>
            </a:extLst>
          </p:cNvPr>
          <p:cNvSpPr>
            <a:spLocks noChangeArrowheads="1"/>
          </p:cNvSpPr>
          <p:nvPr/>
        </p:nvSpPr>
        <p:spPr bwMode="auto">
          <a:xfrm>
            <a:off x="1600200" y="32686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01" name="Oval 30">
            <a:extLst>
              <a:ext uri="{FF2B5EF4-FFF2-40B4-BE49-F238E27FC236}">
                <a16:creationId xmlns:a16="http://schemas.microsoft.com/office/drawing/2014/main" id="{D02A941F-CFA6-48C0-B360-65572EF5191C}"/>
              </a:ext>
            </a:extLst>
          </p:cNvPr>
          <p:cNvSpPr>
            <a:spLocks noChangeArrowheads="1"/>
          </p:cNvSpPr>
          <p:nvPr/>
        </p:nvSpPr>
        <p:spPr bwMode="auto">
          <a:xfrm>
            <a:off x="1905000" y="26590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02" name="Oval 31">
            <a:extLst>
              <a:ext uri="{FF2B5EF4-FFF2-40B4-BE49-F238E27FC236}">
                <a16:creationId xmlns:a16="http://schemas.microsoft.com/office/drawing/2014/main" id="{248D35B4-FA6F-4EED-A555-9247F852ABA0}"/>
              </a:ext>
            </a:extLst>
          </p:cNvPr>
          <p:cNvSpPr>
            <a:spLocks noChangeArrowheads="1"/>
          </p:cNvSpPr>
          <p:nvPr/>
        </p:nvSpPr>
        <p:spPr bwMode="auto">
          <a:xfrm>
            <a:off x="1752600" y="31162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03" name="Oval 32">
            <a:extLst>
              <a:ext uri="{FF2B5EF4-FFF2-40B4-BE49-F238E27FC236}">
                <a16:creationId xmlns:a16="http://schemas.microsoft.com/office/drawing/2014/main" id="{9CDD0149-3424-4BA0-B3D8-BED94DFED4C6}"/>
              </a:ext>
            </a:extLst>
          </p:cNvPr>
          <p:cNvSpPr>
            <a:spLocks noChangeArrowheads="1"/>
          </p:cNvSpPr>
          <p:nvPr/>
        </p:nvSpPr>
        <p:spPr bwMode="auto">
          <a:xfrm>
            <a:off x="533400" y="27352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04" name="Oval 33">
            <a:extLst>
              <a:ext uri="{FF2B5EF4-FFF2-40B4-BE49-F238E27FC236}">
                <a16:creationId xmlns:a16="http://schemas.microsoft.com/office/drawing/2014/main" id="{3C1CE081-EF1E-46CB-944E-AE9B519E59DD}"/>
              </a:ext>
            </a:extLst>
          </p:cNvPr>
          <p:cNvSpPr>
            <a:spLocks noChangeArrowheads="1"/>
          </p:cNvSpPr>
          <p:nvPr/>
        </p:nvSpPr>
        <p:spPr bwMode="auto">
          <a:xfrm>
            <a:off x="1828800" y="28114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05" name="Oval 34">
            <a:extLst>
              <a:ext uri="{FF2B5EF4-FFF2-40B4-BE49-F238E27FC236}">
                <a16:creationId xmlns:a16="http://schemas.microsoft.com/office/drawing/2014/main" id="{789CCFBA-C460-4E11-A2B3-E5AB18437BBC}"/>
              </a:ext>
            </a:extLst>
          </p:cNvPr>
          <p:cNvSpPr>
            <a:spLocks noChangeArrowheads="1"/>
          </p:cNvSpPr>
          <p:nvPr/>
        </p:nvSpPr>
        <p:spPr bwMode="auto">
          <a:xfrm>
            <a:off x="2590800" y="13636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06" name="Oval 35">
            <a:extLst>
              <a:ext uri="{FF2B5EF4-FFF2-40B4-BE49-F238E27FC236}">
                <a16:creationId xmlns:a16="http://schemas.microsoft.com/office/drawing/2014/main" id="{69646E75-A7F4-4A0A-AB14-A274885973A3}"/>
              </a:ext>
            </a:extLst>
          </p:cNvPr>
          <p:cNvSpPr>
            <a:spLocks noChangeArrowheads="1"/>
          </p:cNvSpPr>
          <p:nvPr/>
        </p:nvSpPr>
        <p:spPr bwMode="auto">
          <a:xfrm>
            <a:off x="6858000" y="17446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07" name="Oval 36">
            <a:extLst>
              <a:ext uri="{FF2B5EF4-FFF2-40B4-BE49-F238E27FC236}">
                <a16:creationId xmlns:a16="http://schemas.microsoft.com/office/drawing/2014/main" id="{1EF78436-599C-4619-A604-B329DBB6F864}"/>
              </a:ext>
            </a:extLst>
          </p:cNvPr>
          <p:cNvSpPr>
            <a:spLocks noChangeArrowheads="1"/>
          </p:cNvSpPr>
          <p:nvPr/>
        </p:nvSpPr>
        <p:spPr bwMode="auto">
          <a:xfrm>
            <a:off x="3657600" y="18970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08" name="Oval 37">
            <a:extLst>
              <a:ext uri="{FF2B5EF4-FFF2-40B4-BE49-F238E27FC236}">
                <a16:creationId xmlns:a16="http://schemas.microsoft.com/office/drawing/2014/main" id="{BAEF05B2-1E0B-4910-9920-F2DF7A994EE6}"/>
              </a:ext>
            </a:extLst>
          </p:cNvPr>
          <p:cNvSpPr>
            <a:spLocks noChangeArrowheads="1"/>
          </p:cNvSpPr>
          <p:nvPr/>
        </p:nvSpPr>
        <p:spPr bwMode="auto">
          <a:xfrm>
            <a:off x="1524000" y="49450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09" name="Oval 38">
            <a:extLst>
              <a:ext uri="{FF2B5EF4-FFF2-40B4-BE49-F238E27FC236}">
                <a16:creationId xmlns:a16="http://schemas.microsoft.com/office/drawing/2014/main" id="{00E3F936-4C4D-4870-B3A7-6868BE7B119B}"/>
              </a:ext>
            </a:extLst>
          </p:cNvPr>
          <p:cNvSpPr>
            <a:spLocks noChangeArrowheads="1"/>
          </p:cNvSpPr>
          <p:nvPr/>
        </p:nvSpPr>
        <p:spPr bwMode="auto">
          <a:xfrm>
            <a:off x="1219200" y="4876800"/>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10" name="Oval 39">
            <a:extLst>
              <a:ext uri="{FF2B5EF4-FFF2-40B4-BE49-F238E27FC236}">
                <a16:creationId xmlns:a16="http://schemas.microsoft.com/office/drawing/2014/main" id="{8D223EFE-1C25-4F55-A0CD-C80484A4927E}"/>
              </a:ext>
            </a:extLst>
          </p:cNvPr>
          <p:cNvSpPr>
            <a:spLocks noChangeArrowheads="1"/>
          </p:cNvSpPr>
          <p:nvPr/>
        </p:nvSpPr>
        <p:spPr bwMode="auto">
          <a:xfrm>
            <a:off x="3810000" y="26590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11" name="Oval 40">
            <a:extLst>
              <a:ext uri="{FF2B5EF4-FFF2-40B4-BE49-F238E27FC236}">
                <a16:creationId xmlns:a16="http://schemas.microsoft.com/office/drawing/2014/main" id="{DF2DBD32-0C12-4DB5-BC68-CF63803BE8F4}"/>
              </a:ext>
            </a:extLst>
          </p:cNvPr>
          <p:cNvSpPr>
            <a:spLocks noChangeArrowheads="1"/>
          </p:cNvSpPr>
          <p:nvPr/>
        </p:nvSpPr>
        <p:spPr bwMode="auto">
          <a:xfrm>
            <a:off x="3276600" y="23542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12" name="Oval 41">
            <a:extLst>
              <a:ext uri="{FF2B5EF4-FFF2-40B4-BE49-F238E27FC236}">
                <a16:creationId xmlns:a16="http://schemas.microsoft.com/office/drawing/2014/main" id="{3EDCD975-76F6-40D5-85A5-4C81A265C33A}"/>
              </a:ext>
            </a:extLst>
          </p:cNvPr>
          <p:cNvSpPr>
            <a:spLocks noChangeArrowheads="1"/>
          </p:cNvSpPr>
          <p:nvPr/>
        </p:nvSpPr>
        <p:spPr bwMode="auto">
          <a:xfrm>
            <a:off x="4038600" y="29638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13" name="Oval 42">
            <a:extLst>
              <a:ext uri="{FF2B5EF4-FFF2-40B4-BE49-F238E27FC236}">
                <a16:creationId xmlns:a16="http://schemas.microsoft.com/office/drawing/2014/main" id="{2BB4D1A3-68EC-4CA6-A9BF-AD9E5F8E3507}"/>
              </a:ext>
            </a:extLst>
          </p:cNvPr>
          <p:cNvSpPr>
            <a:spLocks noChangeArrowheads="1"/>
          </p:cNvSpPr>
          <p:nvPr/>
        </p:nvSpPr>
        <p:spPr bwMode="auto">
          <a:xfrm>
            <a:off x="4114800" y="31924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14" name="Oval 43">
            <a:extLst>
              <a:ext uri="{FF2B5EF4-FFF2-40B4-BE49-F238E27FC236}">
                <a16:creationId xmlns:a16="http://schemas.microsoft.com/office/drawing/2014/main" id="{2BC5BF5F-5002-48F4-BC56-1F904B4488C7}"/>
              </a:ext>
            </a:extLst>
          </p:cNvPr>
          <p:cNvSpPr>
            <a:spLocks noChangeArrowheads="1"/>
          </p:cNvSpPr>
          <p:nvPr/>
        </p:nvSpPr>
        <p:spPr bwMode="auto">
          <a:xfrm>
            <a:off x="3124200" y="18208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15" name="Oval 13">
            <a:extLst>
              <a:ext uri="{FF2B5EF4-FFF2-40B4-BE49-F238E27FC236}">
                <a16:creationId xmlns:a16="http://schemas.microsoft.com/office/drawing/2014/main" id="{15CFFC8B-7370-49EB-9D91-63E2F55CBFA2}"/>
              </a:ext>
            </a:extLst>
          </p:cNvPr>
          <p:cNvSpPr>
            <a:spLocks noChangeArrowheads="1"/>
          </p:cNvSpPr>
          <p:nvPr/>
        </p:nvSpPr>
        <p:spPr bwMode="auto">
          <a:xfrm>
            <a:off x="4572000" y="4572000"/>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16" name="Oval 13">
            <a:extLst>
              <a:ext uri="{FF2B5EF4-FFF2-40B4-BE49-F238E27FC236}">
                <a16:creationId xmlns:a16="http://schemas.microsoft.com/office/drawing/2014/main" id="{4359BCA4-C4F6-4CF9-AC62-D4CEEEB789DD}"/>
              </a:ext>
            </a:extLst>
          </p:cNvPr>
          <p:cNvSpPr>
            <a:spLocks noChangeArrowheads="1"/>
          </p:cNvSpPr>
          <p:nvPr/>
        </p:nvSpPr>
        <p:spPr bwMode="auto">
          <a:xfrm>
            <a:off x="4267200" y="4572000"/>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17" name="Oval 6">
            <a:extLst>
              <a:ext uri="{FF2B5EF4-FFF2-40B4-BE49-F238E27FC236}">
                <a16:creationId xmlns:a16="http://schemas.microsoft.com/office/drawing/2014/main" id="{55D631D9-EACF-4449-80EE-5E2066637421}"/>
              </a:ext>
            </a:extLst>
          </p:cNvPr>
          <p:cNvSpPr>
            <a:spLocks noChangeArrowheads="1"/>
          </p:cNvSpPr>
          <p:nvPr/>
        </p:nvSpPr>
        <p:spPr bwMode="auto">
          <a:xfrm>
            <a:off x="2028825" y="2020888"/>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18" name="Oval 6">
            <a:extLst>
              <a:ext uri="{FF2B5EF4-FFF2-40B4-BE49-F238E27FC236}">
                <a16:creationId xmlns:a16="http://schemas.microsoft.com/office/drawing/2014/main" id="{A6C638FC-61CA-47AA-82F6-0EF7087508DA}"/>
              </a:ext>
            </a:extLst>
          </p:cNvPr>
          <p:cNvSpPr>
            <a:spLocks noChangeArrowheads="1"/>
          </p:cNvSpPr>
          <p:nvPr/>
        </p:nvSpPr>
        <p:spPr bwMode="auto">
          <a:xfrm>
            <a:off x="2085975" y="22780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19" name="Oval 6">
            <a:extLst>
              <a:ext uri="{FF2B5EF4-FFF2-40B4-BE49-F238E27FC236}">
                <a16:creationId xmlns:a16="http://schemas.microsoft.com/office/drawing/2014/main" id="{B77B68C8-49F2-497C-9908-A9A265C712F4}"/>
              </a:ext>
            </a:extLst>
          </p:cNvPr>
          <p:cNvSpPr>
            <a:spLocks noChangeArrowheads="1"/>
          </p:cNvSpPr>
          <p:nvPr/>
        </p:nvSpPr>
        <p:spPr bwMode="auto">
          <a:xfrm>
            <a:off x="1547813" y="1836738"/>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20" name="Oval 6">
            <a:extLst>
              <a:ext uri="{FF2B5EF4-FFF2-40B4-BE49-F238E27FC236}">
                <a16:creationId xmlns:a16="http://schemas.microsoft.com/office/drawing/2014/main" id="{C1162084-7924-4E52-AC64-A823556790EB}"/>
              </a:ext>
            </a:extLst>
          </p:cNvPr>
          <p:cNvSpPr>
            <a:spLocks noChangeArrowheads="1"/>
          </p:cNvSpPr>
          <p:nvPr/>
        </p:nvSpPr>
        <p:spPr bwMode="auto">
          <a:xfrm>
            <a:off x="1716088" y="1957388"/>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21" name="Oval 6">
            <a:extLst>
              <a:ext uri="{FF2B5EF4-FFF2-40B4-BE49-F238E27FC236}">
                <a16:creationId xmlns:a16="http://schemas.microsoft.com/office/drawing/2014/main" id="{C6A26F41-0C9D-41CD-A63C-337CB7B2B9C7}"/>
              </a:ext>
            </a:extLst>
          </p:cNvPr>
          <p:cNvSpPr>
            <a:spLocks noChangeArrowheads="1"/>
          </p:cNvSpPr>
          <p:nvPr/>
        </p:nvSpPr>
        <p:spPr bwMode="auto">
          <a:xfrm>
            <a:off x="1844675" y="20621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22" name="Oval 6">
            <a:extLst>
              <a:ext uri="{FF2B5EF4-FFF2-40B4-BE49-F238E27FC236}">
                <a16:creationId xmlns:a16="http://schemas.microsoft.com/office/drawing/2014/main" id="{E2599FD9-A0BA-4AD6-B16B-6AF897251D3C}"/>
              </a:ext>
            </a:extLst>
          </p:cNvPr>
          <p:cNvSpPr>
            <a:spLocks noChangeArrowheads="1"/>
          </p:cNvSpPr>
          <p:nvPr/>
        </p:nvSpPr>
        <p:spPr bwMode="auto">
          <a:xfrm>
            <a:off x="858838" y="3263900"/>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23" name="Oval 6">
            <a:extLst>
              <a:ext uri="{FF2B5EF4-FFF2-40B4-BE49-F238E27FC236}">
                <a16:creationId xmlns:a16="http://schemas.microsoft.com/office/drawing/2014/main" id="{43493560-9653-40F4-BBED-81371C8B93CA}"/>
              </a:ext>
            </a:extLst>
          </p:cNvPr>
          <p:cNvSpPr>
            <a:spLocks noChangeArrowheads="1"/>
          </p:cNvSpPr>
          <p:nvPr/>
        </p:nvSpPr>
        <p:spPr bwMode="auto">
          <a:xfrm>
            <a:off x="930275" y="34337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24" name="Oval 6">
            <a:extLst>
              <a:ext uri="{FF2B5EF4-FFF2-40B4-BE49-F238E27FC236}">
                <a16:creationId xmlns:a16="http://schemas.microsoft.com/office/drawing/2014/main" id="{9BFA014C-77AA-4077-A68F-7AE2E4C047AC}"/>
              </a:ext>
            </a:extLst>
          </p:cNvPr>
          <p:cNvSpPr>
            <a:spLocks noChangeArrowheads="1"/>
          </p:cNvSpPr>
          <p:nvPr/>
        </p:nvSpPr>
        <p:spPr bwMode="auto">
          <a:xfrm>
            <a:off x="793750" y="4587875"/>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25" name="Oval 6">
            <a:extLst>
              <a:ext uri="{FF2B5EF4-FFF2-40B4-BE49-F238E27FC236}">
                <a16:creationId xmlns:a16="http://schemas.microsoft.com/office/drawing/2014/main" id="{D9D9718A-0DD4-4E74-A508-7D7E282C2F07}"/>
              </a:ext>
            </a:extLst>
          </p:cNvPr>
          <p:cNvSpPr>
            <a:spLocks noChangeArrowheads="1"/>
          </p:cNvSpPr>
          <p:nvPr/>
        </p:nvSpPr>
        <p:spPr bwMode="auto">
          <a:xfrm>
            <a:off x="280988" y="4540250"/>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26" name="Oval 9">
            <a:extLst>
              <a:ext uri="{FF2B5EF4-FFF2-40B4-BE49-F238E27FC236}">
                <a16:creationId xmlns:a16="http://schemas.microsoft.com/office/drawing/2014/main" id="{1A080459-C142-4910-9774-4509060A457D}"/>
              </a:ext>
            </a:extLst>
          </p:cNvPr>
          <p:cNvSpPr>
            <a:spLocks noChangeArrowheads="1"/>
          </p:cNvSpPr>
          <p:nvPr/>
        </p:nvSpPr>
        <p:spPr bwMode="auto">
          <a:xfrm>
            <a:off x="2209800" y="1058863"/>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5" name="Oval 8">
            <a:extLst>
              <a:ext uri="{FF2B5EF4-FFF2-40B4-BE49-F238E27FC236}">
                <a16:creationId xmlns:a16="http://schemas.microsoft.com/office/drawing/2014/main" id="{0C6526D0-B551-46E1-9E8A-7DC4F3014A5A}"/>
              </a:ext>
            </a:extLst>
          </p:cNvPr>
          <p:cNvSpPr>
            <a:spLocks noChangeArrowheads="1"/>
          </p:cNvSpPr>
          <p:nvPr/>
        </p:nvSpPr>
        <p:spPr bwMode="auto">
          <a:xfrm>
            <a:off x="642938" y="2698750"/>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6" name="Oval 6">
            <a:extLst>
              <a:ext uri="{FF2B5EF4-FFF2-40B4-BE49-F238E27FC236}">
                <a16:creationId xmlns:a16="http://schemas.microsoft.com/office/drawing/2014/main" id="{12EA0EA5-8284-4E18-8B6B-4F2C523CDB04}"/>
              </a:ext>
            </a:extLst>
          </p:cNvPr>
          <p:cNvSpPr>
            <a:spLocks noChangeArrowheads="1"/>
          </p:cNvSpPr>
          <p:nvPr/>
        </p:nvSpPr>
        <p:spPr bwMode="auto">
          <a:xfrm>
            <a:off x="385927" y="2305900"/>
            <a:ext cx="152400" cy="152400"/>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 name="TextBox 1">
            <a:extLst>
              <a:ext uri="{FF2B5EF4-FFF2-40B4-BE49-F238E27FC236}">
                <a16:creationId xmlns:a16="http://schemas.microsoft.com/office/drawing/2014/main" id="{352361B7-782F-4937-9C4B-5C49E74290C3}"/>
              </a:ext>
            </a:extLst>
          </p:cNvPr>
          <p:cNvSpPr txBox="1"/>
          <p:nvPr/>
        </p:nvSpPr>
        <p:spPr>
          <a:xfrm>
            <a:off x="207692" y="93702"/>
            <a:ext cx="1672253" cy="461665"/>
          </a:xfrm>
          <a:prstGeom prst="rect">
            <a:avLst/>
          </a:prstGeom>
          <a:noFill/>
        </p:spPr>
        <p:txBody>
          <a:bodyPr wrap="none" rtlCol="0">
            <a:spAutoFit/>
          </a:bodyPr>
          <a:lstStyle/>
          <a:p>
            <a:r>
              <a:rPr lang="en-US" sz="2400" dirty="0">
                <a:solidFill>
                  <a:schemeClr val="bg1"/>
                </a:solidFill>
              </a:rPr>
              <a:t>Who am 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BruceDunbar">
            <a:extLst>
              <a:ext uri="{FF2B5EF4-FFF2-40B4-BE49-F238E27FC236}">
                <a16:creationId xmlns:a16="http://schemas.microsoft.com/office/drawing/2014/main" id="{05B078A4-475D-47CE-A261-5784D64F0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55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a:extLst>
              <a:ext uri="{FF2B5EF4-FFF2-40B4-BE49-F238E27FC236}">
                <a16:creationId xmlns:a16="http://schemas.microsoft.com/office/drawing/2014/main" id="{B1FA49C6-C788-4141-B72A-9864DFA38CA7}"/>
              </a:ext>
            </a:extLst>
          </p:cNvPr>
          <p:cNvSpPr txBox="1">
            <a:spLocks noChangeArrowheads="1"/>
          </p:cNvSpPr>
          <p:nvPr/>
        </p:nvSpPr>
        <p:spPr bwMode="auto">
          <a:xfrm>
            <a:off x="0" y="228600"/>
            <a:ext cx="5268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rPr>
              <a:t>My Dad….Samoa in 1938….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roup of men posing with a dog in the snow&#10;&#10;Description automatically generated with medium confidence">
            <a:extLst>
              <a:ext uri="{FF2B5EF4-FFF2-40B4-BE49-F238E27FC236}">
                <a16:creationId xmlns:a16="http://schemas.microsoft.com/office/drawing/2014/main" id="{34D33A29-F9E0-46BC-9918-71CF6EDD0B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0"/>
            <a:ext cx="8145178" cy="6858000"/>
          </a:xfrm>
          <a:prstGeom prst="rect">
            <a:avLst/>
          </a:prstGeom>
        </p:spPr>
      </p:pic>
      <p:sp>
        <p:nvSpPr>
          <p:cNvPr id="4" name="TextBox 3">
            <a:extLst>
              <a:ext uri="{FF2B5EF4-FFF2-40B4-BE49-F238E27FC236}">
                <a16:creationId xmlns:a16="http://schemas.microsoft.com/office/drawing/2014/main" id="{A5415BFE-EF7B-41F1-88B1-FDBE9A03FEF8}"/>
              </a:ext>
            </a:extLst>
          </p:cNvPr>
          <p:cNvSpPr txBox="1"/>
          <p:nvPr/>
        </p:nvSpPr>
        <p:spPr>
          <a:xfrm>
            <a:off x="76200" y="381000"/>
            <a:ext cx="1371599" cy="646331"/>
          </a:xfrm>
          <a:prstGeom prst="rect">
            <a:avLst/>
          </a:prstGeom>
          <a:noFill/>
        </p:spPr>
        <p:txBody>
          <a:bodyPr wrap="square" rtlCol="0">
            <a:spAutoFit/>
          </a:bodyPr>
          <a:lstStyle/>
          <a:p>
            <a:r>
              <a:rPr lang="en-US" dirty="0">
                <a:solidFill>
                  <a:schemeClr val="bg1"/>
                </a:solidFill>
              </a:rPr>
              <a:t>My </a:t>
            </a:r>
            <a:r>
              <a:rPr lang="en-US" dirty="0" err="1">
                <a:solidFill>
                  <a:schemeClr val="bg1"/>
                </a:solidFill>
              </a:rPr>
              <a:t>boyz</a:t>
            </a:r>
            <a:r>
              <a:rPr lang="en-US" dirty="0">
                <a:solidFill>
                  <a:schemeClr val="bg1"/>
                </a:solidFill>
              </a:rPr>
              <a:t> and dogs.</a:t>
            </a:r>
          </a:p>
        </p:txBody>
      </p:sp>
    </p:spTree>
    <p:extLst>
      <p:ext uri="{BB962C8B-B14F-4D97-AF65-F5344CB8AC3E}">
        <p14:creationId xmlns:p14="http://schemas.microsoft.com/office/powerpoint/2010/main" val="156771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GES38 Field trip">
            <a:extLst>
              <a:ext uri="{FF2B5EF4-FFF2-40B4-BE49-F238E27FC236}">
                <a16:creationId xmlns:a16="http://schemas.microsoft.com/office/drawing/2014/main" id="{03BEBBDD-6BA9-4594-927E-5404C89DB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B361FA68-9539-48FA-807B-EE66FF504756}"/>
              </a:ext>
            </a:extLst>
          </p:cNvPr>
          <p:cNvSpPr txBox="1">
            <a:spLocks noChangeArrowheads="1"/>
          </p:cNvSpPr>
          <p:nvPr/>
        </p:nvSpPr>
        <p:spPr bwMode="auto">
          <a:xfrm>
            <a:off x="152400" y="49213"/>
            <a:ext cx="5776518"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600" i="1" dirty="0">
                <a:latin typeface="Arial" panose="020B0604020202020204" pitchFamily="34" charset="0"/>
              </a:rPr>
              <a:t>Teaching Outside the Walls</a:t>
            </a:r>
          </a:p>
          <a:p>
            <a:r>
              <a:rPr lang="en-US" altLang="en-US" sz="3600" dirty="0">
                <a:latin typeface="Arial" panose="020B0604020202020204" pitchFamily="34" charset="0"/>
              </a:rPr>
              <a:t>	</a:t>
            </a:r>
          </a:p>
          <a:p>
            <a:endParaRPr lang="en-US" altLang="en-US" sz="3600" b="1" dirty="0">
              <a:latin typeface="Arial" panose="020B0604020202020204" pitchFamily="34" charset="0"/>
            </a:endParaRPr>
          </a:p>
          <a:p>
            <a:endParaRPr lang="en-US" altLang="en-US" sz="2800" b="1" dirty="0">
              <a:latin typeface="Arial" panose="020B0604020202020204" pitchFamily="34" charset="0"/>
            </a:endParaRPr>
          </a:p>
          <a:p>
            <a:endParaRPr lang="en-US" altLang="en-US" sz="2800" b="1" dirty="0">
              <a:latin typeface="Arial" panose="020B0604020202020204" pitchFamily="34" charset="0"/>
            </a:endParaRPr>
          </a:p>
          <a:p>
            <a:endParaRPr lang="en-US" altLang="en-US" sz="2800" b="1" dirty="0">
              <a:latin typeface="Arial" panose="020B0604020202020204" pitchFamily="34" charset="0"/>
            </a:endParaRPr>
          </a:p>
          <a:p>
            <a:endParaRPr lang="en-US" altLang="en-US" sz="2800" b="1" dirty="0">
              <a:latin typeface="Arial" panose="020B0604020202020204" pitchFamily="34" charset="0"/>
            </a:endParaRPr>
          </a:p>
          <a:p>
            <a:endParaRPr lang="en-US" altLang="en-US" sz="2800" b="1" dirty="0">
              <a:latin typeface="Arial" panose="020B0604020202020204" pitchFamily="34" charset="0"/>
            </a:endParaRPr>
          </a:p>
          <a:p>
            <a:endParaRPr lang="en-US" altLang="en-US" sz="2800" b="1" dirty="0">
              <a:latin typeface="Arial" panose="020B0604020202020204" pitchFamily="34" charset="0"/>
            </a:endParaRPr>
          </a:p>
          <a:p>
            <a:endParaRPr lang="en-US" altLang="en-US" sz="2800" b="1" dirty="0">
              <a:latin typeface="Arial" panose="020B0604020202020204" pitchFamily="34" charset="0"/>
            </a:endParaRPr>
          </a:p>
          <a:p>
            <a:endParaRPr lang="en-US" altLang="en-US" sz="2800" b="1" dirty="0">
              <a:latin typeface="Arial" panose="020B0604020202020204" pitchFamily="34" charset="0"/>
            </a:endParaRPr>
          </a:p>
          <a:p>
            <a:endParaRPr lang="en-US" altLang="en-US" sz="2800" b="1" dirty="0">
              <a:latin typeface="Arial" panose="020B0604020202020204" pitchFamily="34" charset="0"/>
            </a:endParaRPr>
          </a:p>
          <a:p>
            <a:endParaRPr lang="en-US" altLang="en-US" sz="2800" b="1" dirty="0">
              <a:latin typeface="Arial" panose="020B0604020202020204" pitchFamily="34" charset="0"/>
            </a:endParaRPr>
          </a:p>
          <a:p>
            <a:r>
              <a:rPr lang="en-US" altLang="en-US" sz="2800" dirty="0">
                <a:latin typeface="Arial" panose="020B0604020202020204" pitchFamily="34" charset="0"/>
              </a:rPr>
              <a:t>GES38 at Carson Pass</a:t>
            </a:r>
            <a:endParaRPr lang="en-US" altLang="en-US" sz="36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Typical Watch Standing on the RCS">
            <a:extLst>
              <a:ext uri="{FF2B5EF4-FFF2-40B4-BE49-F238E27FC236}">
                <a16:creationId xmlns:a16="http://schemas.microsoft.com/office/drawing/2014/main" id="{9412CE8F-5C9E-44DA-84DA-B0CC89537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a:extLst>
              <a:ext uri="{FF2B5EF4-FFF2-40B4-BE49-F238E27FC236}">
                <a16:creationId xmlns:a16="http://schemas.microsoft.com/office/drawing/2014/main" id="{D1656BD9-7935-435D-97EC-88568AF05A87}"/>
              </a:ext>
            </a:extLst>
          </p:cNvPr>
          <p:cNvSpPr txBox="1">
            <a:spLocks noChangeArrowheads="1"/>
          </p:cNvSpPr>
          <p:nvPr/>
        </p:nvSpPr>
        <p:spPr bwMode="auto">
          <a:xfrm>
            <a:off x="288925" y="6135688"/>
            <a:ext cx="62821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dirty="0">
                <a:solidFill>
                  <a:schemeClr val="bg1"/>
                </a:solidFill>
                <a:latin typeface="Arial" panose="020B0604020202020204" pitchFamily="34" charset="0"/>
              </a:rPr>
              <a:t>Stanford@SEA – April-June every other year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MVC00015">
            <a:extLst>
              <a:ext uri="{FF2B5EF4-FFF2-40B4-BE49-F238E27FC236}">
                <a16:creationId xmlns:a16="http://schemas.microsoft.com/office/drawing/2014/main" id="{B5891A0B-E30A-41E0-B895-BAB21A785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a:extLst>
              <a:ext uri="{FF2B5EF4-FFF2-40B4-BE49-F238E27FC236}">
                <a16:creationId xmlns:a16="http://schemas.microsoft.com/office/drawing/2014/main" id="{8E4B1B56-7F27-4705-A593-12FD74351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399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5">
            <a:extLst>
              <a:ext uri="{FF2B5EF4-FFF2-40B4-BE49-F238E27FC236}">
                <a16:creationId xmlns:a16="http://schemas.microsoft.com/office/drawing/2014/main" id="{E8739839-602E-4EF3-AF41-7D87DBF0DC05}"/>
              </a:ext>
            </a:extLst>
          </p:cNvPr>
          <p:cNvSpPr>
            <a:spLocks noChangeArrowheads="1"/>
          </p:cNvSpPr>
          <p:nvPr/>
        </p:nvSpPr>
        <p:spPr bwMode="auto">
          <a:xfrm>
            <a:off x="0" y="5809625"/>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800" dirty="0">
                <a:solidFill>
                  <a:schemeClr val="bg1"/>
                </a:solidFill>
                <a:latin typeface="Arial" panose="020B0604020202020204" pitchFamily="34" charset="0"/>
              </a:rPr>
              <a:t>C cycle impacts/buffering in coral reef ecosystems</a:t>
            </a:r>
          </a:p>
          <a:p>
            <a:endParaRPr lang="en-US" altLang="en-US" sz="3200" dirty="0">
              <a:solidFill>
                <a:schemeClr val="bg1"/>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nbp2">
            <a:extLst>
              <a:ext uri="{FF2B5EF4-FFF2-40B4-BE49-F238E27FC236}">
                <a16:creationId xmlns:a16="http://schemas.microsoft.com/office/drawing/2014/main" id="{A3D4AFF6-9310-49B2-ABF1-37F7FEE34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C6788F8E-A490-4039-9B9A-1E3D5AD16182}"/>
              </a:ext>
            </a:extLst>
          </p:cNvPr>
          <p:cNvSpPr>
            <a:spLocks noChangeArrowheads="1"/>
          </p:cNvSpPr>
          <p:nvPr/>
        </p:nvSpPr>
        <p:spPr bwMode="auto">
          <a:xfrm>
            <a:off x="0" y="6248400"/>
            <a:ext cx="8915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800" dirty="0">
                <a:solidFill>
                  <a:srgbClr val="FFFF00"/>
                </a:solidFill>
                <a:latin typeface="Arial" panose="020B0604020202020204" pitchFamily="34" charset="0"/>
              </a:rPr>
              <a:t> CO</a:t>
            </a:r>
            <a:r>
              <a:rPr lang="en-US" altLang="en-US" sz="2800" baseline="-25000" dirty="0">
                <a:solidFill>
                  <a:srgbClr val="FFFF00"/>
                </a:solidFill>
                <a:latin typeface="Arial" panose="020B0604020202020204" pitchFamily="34" charset="0"/>
              </a:rPr>
              <a:t>2</a:t>
            </a:r>
            <a:r>
              <a:rPr lang="en-US" altLang="en-US" sz="2800" dirty="0">
                <a:solidFill>
                  <a:srgbClr val="FFFF00"/>
                </a:solidFill>
                <a:latin typeface="Arial" panose="020B0604020202020204" pitchFamily="34" charset="0"/>
              </a:rPr>
              <a:t> uptake in the Southern Ocean: Physics vs. Biology</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1113</Words>
  <Application>Microsoft Office PowerPoint</Application>
  <PresentationFormat>On-screen Show (4:3)</PresentationFormat>
  <Paragraphs>102</Paragraphs>
  <Slides>25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Stable Isotope Lab</dc:creator>
  <cp:lastModifiedBy>Rob Dunbar</cp:lastModifiedBy>
  <cp:revision>71</cp:revision>
  <dcterms:created xsi:type="dcterms:W3CDTF">2005-04-05T19:17:05Z</dcterms:created>
  <dcterms:modified xsi:type="dcterms:W3CDTF">2022-02-17T18:51:48Z</dcterms:modified>
</cp:coreProperties>
</file>