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980" r:id="rId5"/>
    <p:sldId id="961" r:id="rId6"/>
    <p:sldId id="963" r:id="rId7"/>
    <p:sldId id="987" r:id="rId8"/>
    <p:sldId id="988" r:id="rId9"/>
    <p:sldId id="256" r:id="rId10"/>
    <p:sldId id="983" r:id="rId11"/>
    <p:sldId id="741" r:id="rId12"/>
    <p:sldId id="979" r:id="rId13"/>
    <p:sldId id="986" r:id="rId14"/>
    <p:sldId id="271" r:id="rId15"/>
    <p:sldId id="985" r:id="rId16"/>
    <p:sldId id="270" r:id="rId17"/>
    <p:sldId id="959" r:id="rId18"/>
    <p:sldId id="357" r:id="rId19"/>
    <p:sldId id="981" r:id="rId20"/>
    <p:sldId id="982" r:id="rId21"/>
    <p:sldId id="715" r:id="rId22"/>
    <p:sldId id="719" r:id="rId23"/>
    <p:sldId id="724" r:id="rId24"/>
    <p:sldId id="726" r:id="rId25"/>
    <p:sldId id="731" r:id="rId26"/>
    <p:sldId id="727" r:id="rId27"/>
    <p:sldId id="730" r:id="rId28"/>
    <p:sldId id="971" r:id="rId29"/>
    <p:sldId id="975" r:id="rId30"/>
    <p:sldId id="989" r:id="rId31"/>
    <p:sldId id="973" r:id="rId32"/>
    <p:sldId id="977" r:id="rId33"/>
    <p:sldId id="941" r:id="rId34"/>
    <p:sldId id="976" r:id="rId35"/>
    <p:sldId id="995" r:id="rId36"/>
    <p:sldId id="997" r:id="rId37"/>
    <p:sldId id="996" r:id="rId38"/>
    <p:sldId id="974" r:id="rId39"/>
    <p:sldId id="66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D4E4"/>
    <a:srgbClr val="FFFFFF"/>
    <a:srgbClr val="C1D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44" autoAdjust="0"/>
    <p:restoredTop sz="94660"/>
  </p:normalViewPr>
  <p:slideViewPr>
    <p:cSldViewPr snapToGrid="0">
      <p:cViewPr>
        <p:scale>
          <a:sx n="57" d="100"/>
          <a:sy n="57" d="100"/>
        </p:scale>
        <p:origin x="117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6" d="100"/>
        <a:sy n="116" d="100"/>
      </p:scale>
      <p:origin x="0" y="-90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61C8B-07E7-4790-BE23-D9FD603CE74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A716A-BBDC-4758-AED0-559E111C7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56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45948-FBD1-49E7-93A7-5104A8FAB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76266-79F3-42C3-956A-2EF7E4713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5FDE8-CA16-4546-A7CE-38C9383B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E330-1462-460E-8E43-41EADA3ECA7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02351-FF91-4E1F-B5C3-0F40B0DF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55F9B-2A0F-4379-B021-B479094B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D32FA-E290-4549-86F7-75ACAA094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2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86391-CC42-47C0-977D-49785E377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88EBA-7AAF-4FA5-B6D2-3C88EFCAF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2301B-1DC2-48DB-AD06-0329123DB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E330-1462-460E-8E43-41EADA3ECA7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68843-EB6C-4494-A1E8-66ECFE9B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5C942-3432-4403-A242-A47A7968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D32FA-E290-4549-86F7-75ACAA094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1560B4-5302-4114-AEB6-CBED5492D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56C158-95EE-47F3-A822-D81B3C10A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8DF59-E26A-4DAD-98B3-F6EDE4A0C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E330-1462-460E-8E43-41EADA3ECA7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0B752-3DEB-4399-9D6D-90A8DB75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AA94B-83AA-4161-A53F-014531FF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D32FA-E290-4549-86F7-75ACAA094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49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2264B-16EE-484B-B670-E463F1F60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54DAF-94E3-4705-9840-B0601D0CA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6529B-A2C1-4EED-8C1C-DEE0BD91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E330-1462-460E-8E43-41EADA3ECA7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31EBB-54F3-41AF-AE48-D48268F47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CBCFC-1584-49BE-AABB-803DA86A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D32FA-E290-4549-86F7-75ACAA094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E9F4B-1208-483C-B8FD-B2ABB9073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BCCFD-1B90-4312-B8CD-BFF3C99CE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80E55-65AF-4D3E-8091-1A7EFDC16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E330-1462-460E-8E43-41EADA3ECA7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D6A92-B08C-437E-881B-55F56668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5F320-B136-4D84-A1D1-7007F243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D32FA-E290-4549-86F7-75ACAA094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6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4DE33-CE53-4817-B5B1-E464EA701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DF22B-E861-464E-A429-E27675F72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B7D08-7B85-4886-BCA1-D2EAD4D5F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35908-2E79-486E-82DE-0DBE20A50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E330-1462-460E-8E43-41EADA3ECA7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A8DF2-EE9E-400E-A908-B40012842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1E10E-47D2-4BD5-A9EE-760F9A0C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D32FA-E290-4549-86F7-75ACAA094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22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A0480-5734-4B13-A203-FF2C9C75C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35CB7-BCEE-492D-B3F9-4EAE0A1C2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7A315-FDB1-42E9-9368-E58E138D4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2014C-3A69-4426-AF4B-CE2B9BB76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A28507-116B-4E63-B3E4-88E445D799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CAE62D-C9B4-4C37-9D28-1723741DC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E330-1462-460E-8E43-41EADA3ECA7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A050FC-D0E6-4AAC-B103-92C1ED50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EDF2DB-ECE3-4323-8329-C12FD833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D32FA-E290-4549-86F7-75ACAA094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9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A6A1F-6050-44B0-BB50-843D32C6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CA3E1-7BF8-4061-A6C1-52680E171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E330-1462-460E-8E43-41EADA3ECA7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DA677-D577-4AC0-8FF4-EDEBF9D3D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6C2B5D-7B7C-4169-BBA1-A89BE176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D32FA-E290-4549-86F7-75ACAA094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88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F2D514-A7A0-4D05-97F8-E60ACC9E3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E330-1462-460E-8E43-41EADA3ECA7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67C504-FCDD-4F14-8570-BF6434B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1EDA3-1B99-4A25-914E-8AAF62D1A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D32FA-E290-4549-86F7-75ACAA094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2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0F7EF-BDD2-40EC-8686-BEF0A4FE2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BA070-5C46-49F4-9B81-1CE2A868B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3A120-AC45-4B13-B87F-AC8B1225D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CD9DE-20A4-4705-9697-3324C0153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E330-1462-460E-8E43-41EADA3ECA7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BD863-63D0-44FF-98BE-32AF6F45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92D4B-278A-46C1-83A1-7E751761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D32FA-E290-4549-86F7-75ACAA094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18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9BB1-717C-4C3B-A5DA-529AB926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194E0E-2D95-4288-BC5C-3ECA8C2F1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1D7C7-7C9E-46C4-B215-42187C407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02E41-AFB5-43BF-866A-D3AAF7FEF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E330-1462-460E-8E43-41EADA3ECA7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EA59B-FE13-44B9-9E7D-CA4E0833A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507AA-F553-4B44-9B6E-867AF298D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D32FA-E290-4549-86F7-75ACAA094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8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2EED0-4FAF-421E-BB8B-996591B98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04E2-D847-4396-A96C-EDC937BDE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F625E-65B9-438E-9989-61048FABA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FE330-1462-460E-8E43-41EADA3ECA7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B68CD-9E03-4351-A97F-5C4B5774E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7AE24-C35C-4C2F-A762-D96595793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D32FA-E290-4549-86F7-75ACAA094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0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A1941-885E-7B54-FED3-2159E91AA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048C4-7960-75A2-0022-78CD8DC2D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08780-2F5F-6358-61C0-499173E61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17000"/>
            <a:ext cx="12121869" cy="707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53282B-4718-BAEA-905B-2264CD8A777E}"/>
              </a:ext>
            </a:extLst>
          </p:cNvPr>
          <p:cNvSpPr txBox="1"/>
          <p:nvPr/>
        </p:nvSpPr>
        <p:spPr>
          <a:xfrm flipH="1">
            <a:off x="1923072" y="227560"/>
            <a:ext cx="20824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Shake and Bake part II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29 Nov 22</a:t>
            </a:r>
          </a:p>
        </p:txBody>
      </p:sp>
    </p:spTree>
    <p:extLst>
      <p:ext uri="{BB962C8B-B14F-4D97-AF65-F5344CB8AC3E}">
        <p14:creationId xmlns:p14="http://schemas.microsoft.com/office/powerpoint/2010/main" val="297868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A35F-81C8-F2D3-AC69-ED676C5F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F29F5-AF9F-A50D-B2BA-969C39F7A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A coloured map of the the Malay archipelago">
            <a:extLst>
              <a:ext uri="{FF2B5EF4-FFF2-40B4-BE49-F238E27FC236}">
                <a16:creationId xmlns:a16="http://schemas.microsoft.com/office/drawing/2014/main" id="{D4D5D95B-23F9-9EE3-500C-71A14C4A5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lfred Russel Wallace (8 January 1823 – 7 November 1913) was a British  naturalist, explorer, geographer, anthropolog… | Charles darwin, Teoría,  Personas importantes">
            <a:extLst>
              <a:ext uri="{FF2B5EF4-FFF2-40B4-BE49-F238E27FC236}">
                <a16:creationId xmlns:a16="http://schemas.microsoft.com/office/drawing/2014/main" id="{CE71EADA-8919-0777-8DCC-BA79F930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499" y="0"/>
            <a:ext cx="3123501" cy="368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003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p of Wallace's travels in the Malay Archipelago">
            <a:extLst>
              <a:ext uri="{FF2B5EF4-FFF2-40B4-BE49-F238E27FC236}">
                <a16:creationId xmlns:a16="http://schemas.microsoft.com/office/drawing/2014/main" id="{AE1E641C-EE39-1645-2078-469AC4881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0"/>
            <a:ext cx="11299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578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p of Wallace's travels in the Malay Archipelago">
            <a:extLst>
              <a:ext uri="{FF2B5EF4-FFF2-40B4-BE49-F238E27FC236}">
                <a16:creationId xmlns:a16="http://schemas.microsoft.com/office/drawing/2014/main" id="{AE1E641C-EE39-1645-2078-469AC4881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17116" y="-10381378"/>
            <a:ext cx="34210485" cy="2076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708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1AD2634-A6FB-40D4-9BB5-7666AA920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88" y="-5111988"/>
            <a:ext cx="9762223" cy="1196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17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nvergent Margins and Subduction">
            <a:extLst>
              <a:ext uri="{FF2B5EF4-FFF2-40B4-BE49-F238E27FC236}">
                <a16:creationId xmlns:a16="http://schemas.microsoft.com/office/drawing/2014/main" id="{F38E7C59-E2CF-84E7-2BFA-E76B5DAA0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20" y="114300"/>
            <a:ext cx="795528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93D066-3BB6-3357-20F1-B75B4A77F148}"/>
              </a:ext>
            </a:extLst>
          </p:cNvPr>
          <p:cNvSpPr txBox="1"/>
          <p:nvPr/>
        </p:nvSpPr>
        <p:spPr>
          <a:xfrm>
            <a:off x="9707880" y="54864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(Bill Leeman,</a:t>
            </a:r>
          </a:p>
          <a:p>
            <a:r>
              <a:rPr lang="en-US" sz="2400" dirty="0">
                <a:solidFill>
                  <a:schemeClr val="bg1"/>
                </a:solidFill>
              </a:rPr>
              <a:t>Rice University)</a:t>
            </a:r>
          </a:p>
        </p:txBody>
      </p:sp>
    </p:spTree>
    <p:extLst>
      <p:ext uri="{BB962C8B-B14F-4D97-AF65-F5344CB8AC3E}">
        <p14:creationId xmlns:p14="http://schemas.microsoft.com/office/powerpoint/2010/main" val="3257759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bduc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833" y="-339416"/>
            <a:ext cx="11803660" cy="66395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7214" y="6102920"/>
            <a:ext cx="9486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Indonesian</a:t>
            </a:r>
            <a:r>
              <a:rPr lang="en-US" sz="3600" dirty="0">
                <a:solidFill>
                  <a:schemeClr val="bg1"/>
                </a:solidFill>
              </a:rPr>
              <a:t> Earthquakes, Volcanoes, and Tsunamis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8CCDEF-7F38-ED23-9645-86CF1DD10BC5}"/>
              </a:ext>
            </a:extLst>
          </p:cNvPr>
          <p:cNvSpPr/>
          <p:nvPr/>
        </p:nvSpPr>
        <p:spPr>
          <a:xfrm>
            <a:off x="117507" y="5939406"/>
            <a:ext cx="12074493" cy="587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2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umnar jointing - Wikipedia">
            <a:extLst>
              <a:ext uri="{FF2B5EF4-FFF2-40B4-BE49-F238E27FC236}">
                <a16:creationId xmlns:a16="http://schemas.microsoft.com/office/drawing/2014/main" id="{AFD01109-7744-C36C-AC2E-3C6593C4E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1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3546085-73D6-B818-B40F-1ABA33DD7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2395208"/>
            <a:ext cx="5782861" cy="462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F09260-B7E5-325E-9790-DC5DDF3F2C25}"/>
              </a:ext>
            </a:extLst>
          </p:cNvPr>
          <p:cNvSpPr txBox="1"/>
          <p:nvPr/>
        </p:nvSpPr>
        <p:spPr>
          <a:xfrm>
            <a:off x="6844684" y="243497"/>
            <a:ext cx="50957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These volcanos generate lave flows that make perfect columnar joints that in turn make easy to use 6 sided building blocks and tiles. </a:t>
            </a:r>
          </a:p>
        </p:txBody>
      </p:sp>
    </p:spTree>
    <p:extLst>
      <p:ext uri="{BB962C8B-B14F-4D97-AF65-F5344CB8AC3E}">
        <p14:creationId xmlns:p14="http://schemas.microsoft.com/office/powerpoint/2010/main" val="3121721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tree, ground, plant&#10;&#10;Description automatically generated">
            <a:extLst>
              <a:ext uri="{FF2B5EF4-FFF2-40B4-BE49-F238E27FC236}">
                <a16:creationId xmlns:a16="http://schemas.microsoft.com/office/drawing/2014/main" id="{3053FD15-1938-3008-CAAA-5EF606B87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6" y="-488271"/>
            <a:ext cx="10996472" cy="82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62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3D16D5-F582-477E-B31C-BF35F4EFB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7846"/>
            <a:ext cx="12169141" cy="8065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E2EB28-AE2C-4FEA-8AB2-85A4D32E823D}"/>
              </a:ext>
            </a:extLst>
          </p:cNvPr>
          <p:cNvSpPr txBox="1"/>
          <p:nvPr/>
        </p:nvSpPr>
        <p:spPr>
          <a:xfrm>
            <a:off x="3468756" y="139148"/>
            <a:ext cx="458939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130 Active Volcanoes</a:t>
            </a:r>
          </a:p>
        </p:txBody>
      </p:sp>
    </p:spTree>
    <p:extLst>
      <p:ext uri="{BB962C8B-B14F-4D97-AF65-F5344CB8AC3E}">
        <p14:creationId xmlns:p14="http://schemas.microsoft.com/office/powerpoint/2010/main" val="1074382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3E6EDB-62CE-4525-AFE6-B399DBB1A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621" y="0"/>
            <a:ext cx="7148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4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4A39D7D7-328E-6C07-1F6D-59866D2E8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948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0CD2F7-B55A-4B91-BE26-60666D257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443" y="0"/>
            <a:ext cx="9089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33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A92A3D-3400-4183-8423-C4CBEE8A4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0874"/>
            <a:ext cx="10088187" cy="75388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6B3680-F98E-4AFF-8D84-FD8D2FDDA065}"/>
              </a:ext>
            </a:extLst>
          </p:cNvPr>
          <p:cNvSpPr txBox="1"/>
          <p:nvPr/>
        </p:nvSpPr>
        <p:spPr>
          <a:xfrm>
            <a:off x="10142883" y="571500"/>
            <a:ext cx="19927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Huge Eruption in 1815. Ash and aerosols in the atmosphere caused global cooling that lasted several years.</a:t>
            </a:r>
          </a:p>
        </p:txBody>
      </p:sp>
    </p:spTree>
    <p:extLst>
      <p:ext uri="{BB962C8B-B14F-4D97-AF65-F5344CB8AC3E}">
        <p14:creationId xmlns:p14="http://schemas.microsoft.com/office/powerpoint/2010/main" val="1460607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11FE10-4663-49DA-B696-DDF701B0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56" y="0"/>
            <a:ext cx="9507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48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ld, group, dog, standing&#10;&#10;Description automatically generated">
            <a:extLst>
              <a:ext uri="{FF2B5EF4-FFF2-40B4-BE49-F238E27FC236}">
                <a16:creationId xmlns:a16="http://schemas.microsoft.com/office/drawing/2014/main" id="{11D972F2-5EEF-4E0D-8C5B-F78CDF679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943274-C6B7-4408-BB56-0016C5092B50}"/>
              </a:ext>
            </a:extLst>
          </p:cNvPr>
          <p:cNvSpPr txBox="1"/>
          <p:nvPr/>
        </p:nvSpPr>
        <p:spPr>
          <a:xfrm>
            <a:off x="362778" y="248478"/>
            <a:ext cx="114491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Swiss Famine of 1816 – Families eating grass after summer crop failures from the cold.</a:t>
            </a:r>
          </a:p>
          <a:p>
            <a:endParaRPr lang="en-US" sz="2400" dirty="0"/>
          </a:p>
          <a:p>
            <a:r>
              <a:rPr lang="en-US" sz="2400" dirty="0"/>
              <a:t>				     The Thames River froze solid downriver past London.</a:t>
            </a:r>
          </a:p>
        </p:txBody>
      </p:sp>
    </p:spTree>
    <p:extLst>
      <p:ext uri="{BB962C8B-B14F-4D97-AF65-F5344CB8AC3E}">
        <p14:creationId xmlns:p14="http://schemas.microsoft.com/office/powerpoint/2010/main" val="1162948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156499-BC8F-4A53-814D-091C4327F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277" y="0"/>
            <a:ext cx="9261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69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8669-BA60-4B1D-B0DB-AE519A287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E6881-14A1-42EB-89E5-AAD7BB44E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Shock waves, landslides may have caused &amp;#39;rare&amp;#39; volcano tsunami: experts">
            <a:extLst>
              <a:ext uri="{FF2B5EF4-FFF2-40B4-BE49-F238E27FC236}">
                <a16:creationId xmlns:a16="http://schemas.microsoft.com/office/drawing/2014/main" id="{0F0E97AB-FF87-4AB8-83EB-640E122C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14300"/>
            <a:ext cx="97155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695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632B2-D941-4925-B6F6-84F209C54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Map showing movement of the pressure wave">
            <a:extLst>
              <a:ext uri="{FF2B5EF4-FFF2-40B4-BE49-F238E27FC236}">
                <a16:creationId xmlns:a16="http://schemas.microsoft.com/office/drawing/2014/main" id="{52254044-1C4B-419C-874A-4E233E4CE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" y="0"/>
            <a:ext cx="711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2FD905-488C-4D77-BA93-896A68577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77000" y="4651513"/>
            <a:ext cx="5415835" cy="17870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F91522-CE4D-4336-B5FE-D00AE210B0E6}"/>
              </a:ext>
            </a:extLst>
          </p:cNvPr>
          <p:cNvSpPr txBox="1"/>
          <p:nvPr/>
        </p:nvSpPr>
        <p:spPr>
          <a:xfrm>
            <a:off x="7438887" y="2160105"/>
            <a:ext cx="456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Atmospheric shockwave – global – 1100 km/</a:t>
            </a:r>
            <a:r>
              <a:rPr lang="en-US" dirty="0" err="1">
                <a:solidFill>
                  <a:schemeClr val="bg1"/>
                </a:solidFill>
              </a:rPr>
              <a:t>hr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40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ECBC3-FE3E-4C47-8A80-0F187E7A7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E554E4-EF72-42DA-B2D2-E2C9E7304F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C1871320-5051-4555-8E1C-866632EE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" y="234892"/>
            <a:ext cx="13264514" cy="531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081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tellite image of the eruption">
            <a:extLst>
              <a:ext uri="{FF2B5EF4-FFF2-40B4-BE49-F238E27FC236}">
                <a16:creationId xmlns:a16="http://schemas.microsoft.com/office/drawing/2014/main" id="{BC492AF7-839E-46EF-BFE5-1C3F9DB8F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7EDC6-1353-4CD8-86D4-20F504B78095}"/>
              </a:ext>
            </a:extLst>
          </p:cNvPr>
          <p:cNvSpPr txBox="1"/>
          <p:nvPr/>
        </p:nvSpPr>
        <p:spPr>
          <a:xfrm>
            <a:off x="331304" y="4117009"/>
            <a:ext cx="194875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Central Plume achieves a height of 55 km asl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(NOAA)</a:t>
            </a:r>
          </a:p>
        </p:txBody>
      </p:sp>
    </p:spTree>
    <p:extLst>
      <p:ext uri="{BB962C8B-B14F-4D97-AF65-F5344CB8AC3E}">
        <p14:creationId xmlns:p14="http://schemas.microsoft.com/office/powerpoint/2010/main" val="4281834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8FD9F-DF2E-4B11-B24E-35DD8A6DD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66345-12F6-4CC1-AD3E-EDC5A59A5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nfographic on the violence of the eruption">
            <a:extLst>
              <a:ext uri="{FF2B5EF4-FFF2-40B4-BE49-F238E27FC236}">
                <a16:creationId xmlns:a16="http://schemas.microsoft.com/office/drawing/2014/main" id="{D38B7371-C7F6-4982-AF07-DC338B963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0"/>
            <a:ext cx="964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433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ap of Indonesia locating areas affected by flooding as of January 2">
            <a:extLst>
              <a:ext uri="{FF2B5EF4-FFF2-40B4-BE49-F238E27FC236}">
                <a16:creationId xmlns:a16="http://schemas.microsoft.com/office/drawing/2014/main" id="{C6735E2C-C6C4-EABE-A9C3-F9A114C4D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43" y="39096"/>
            <a:ext cx="10109880" cy="681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C498C1-C754-0E3D-BE63-EECF21A98278}"/>
              </a:ext>
            </a:extLst>
          </p:cNvPr>
          <p:cNvSpPr txBox="1"/>
          <p:nvPr/>
        </p:nvSpPr>
        <p:spPr>
          <a:xfrm>
            <a:off x="3968885" y="73281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781907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agram of how a volcanic eruption can generate a tsunami. Geoscience Australia.">
            <a:extLst>
              <a:ext uri="{FF2B5EF4-FFF2-40B4-BE49-F238E27FC236}">
                <a16:creationId xmlns:a16="http://schemas.microsoft.com/office/drawing/2014/main" id="{48F1C311-44B7-40B6-81D0-BA3601539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" y="34189"/>
            <a:ext cx="11659275" cy="50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510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D7032-B6E7-49EE-ADAA-888BF767F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78A80-CE7D-471A-BCFA-F5B052866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Map showing movement of the tsunami waves.">
            <a:extLst>
              <a:ext uri="{FF2B5EF4-FFF2-40B4-BE49-F238E27FC236}">
                <a16:creationId xmlns:a16="http://schemas.microsoft.com/office/drawing/2014/main" id="{A61E9A2A-B152-47A5-988E-1E46153EE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1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374709-D25B-42B5-AB02-2E454E11E858}"/>
              </a:ext>
            </a:extLst>
          </p:cNvPr>
          <p:cNvSpPr txBox="1"/>
          <p:nvPr/>
        </p:nvSpPr>
        <p:spPr>
          <a:xfrm>
            <a:off x="9044048" y="415236"/>
            <a:ext cx="3147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Ocean shockwave – a tsunami – 1000 km/</a:t>
            </a:r>
            <a:r>
              <a:rPr lang="en-US" dirty="0" err="1">
                <a:solidFill>
                  <a:schemeClr val="bg1"/>
                </a:solidFill>
              </a:rPr>
              <a:t>hr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1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8B8C-E4F7-4A15-8946-9CA9B588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3B76C-D34E-4286-98EF-B53613716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9" y="-1"/>
            <a:ext cx="6387677" cy="5667145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A242137-6B6A-4464-9515-4DDA293D2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9189" y="74207"/>
            <a:ext cx="5731117" cy="5117770"/>
          </a:xfrm>
        </p:spPr>
      </p:pic>
    </p:spTree>
    <p:extLst>
      <p:ext uri="{BB962C8B-B14F-4D97-AF65-F5344CB8AC3E}">
        <p14:creationId xmlns:p14="http://schemas.microsoft.com/office/powerpoint/2010/main" val="2856961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655A-2836-48E2-AD9E-CB3EB1E3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AAE28-02D8-4F5D-B39A-67ABED72F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Swath bathymetry map of the Kolumbo submarine volcano and caldera (Alexandri et al. 2003)  ">
            <a:extLst>
              <a:ext uri="{FF2B5EF4-FFF2-40B4-BE49-F238E27FC236}">
                <a16:creationId xmlns:a16="http://schemas.microsoft.com/office/drawing/2014/main" id="{0F15CB0D-A923-4B97-89EF-08F7D548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547688"/>
            <a:ext cx="80962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591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2F364-7571-47E7-A822-2DC5F153F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4A071-5D53-4958-BBDE-B13B08B41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46C63-1400-4409-A12C-5D5EC81B7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916"/>
            <a:ext cx="12192000" cy="4366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9D7367-6356-4B24-B44D-15BE0429776D}"/>
              </a:ext>
            </a:extLst>
          </p:cNvPr>
          <p:cNvSpPr txBox="1"/>
          <p:nvPr/>
        </p:nvSpPr>
        <p:spPr>
          <a:xfrm>
            <a:off x="3851965" y="6109252"/>
            <a:ext cx="443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Assembled by Battershill and Hayward (2019)</a:t>
            </a:r>
          </a:p>
        </p:txBody>
      </p:sp>
    </p:spTree>
    <p:extLst>
      <p:ext uri="{BB962C8B-B14F-4D97-AF65-F5344CB8AC3E}">
        <p14:creationId xmlns:p14="http://schemas.microsoft.com/office/powerpoint/2010/main" val="2166796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48B35-B1A6-443D-B2BE-0932DB28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3B494-FE6A-4FEB-A18A-D618F1B90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Graphic showing the extent of the ash cloud.">
            <a:extLst>
              <a:ext uri="{FF2B5EF4-FFF2-40B4-BE49-F238E27FC236}">
                <a16:creationId xmlns:a16="http://schemas.microsoft.com/office/drawing/2014/main" id="{A3D7DAC2-DEAD-4602-B410-40D543064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03" y="0"/>
            <a:ext cx="4269201" cy="982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raphic showing the extent of the ash cloud.">
            <a:extLst>
              <a:ext uri="{FF2B5EF4-FFF2-40B4-BE49-F238E27FC236}">
                <a16:creationId xmlns:a16="http://schemas.microsoft.com/office/drawing/2014/main" id="{4A58500B-E841-4BD2-8E0C-C3E04E5B1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382" y="-11748054"/>
            <a:ext cx="7240618" cy="1666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912F41-849E-4B8A-87C3-A3C8C5EC70AC}"/>
              </a:ext>
            </a:extLst>
          </p:cNvPr>
          <p:cNvSpPr txBox="1"/>
          <p:nvPr/>
        </p:nvSpPr>
        <p:spPr>
          <a:xfrm>
            <a:off x="5035827" y="5051494"/>
            <a:ext cx="67851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Submarine caldera collapse/implosion preceded the big eruptive event by 2 hours.</a:t>
            </a:r>
          </a:p>
          <a:p>
            <a:endParaRPr lang="en-US" sz="2200" dirty="0"/>
          </a:p>
          <a:p>
            <a:r>
              <a:rPr lang="en-US" sz="2200" dirty="0"/>
              <a:t>Caldera collapse reducing pressure loading of </a:t>
            </a:r>
            <a:r>
              <a:rPr lang="en-US" sz="2200" dirty="0" err="1"/>
              <a:t>magama</a:t>
            </a:r>
            <a:r>
              <a:rPr lang="en-US" sz="2200" dirty="0"/>
              <a:t> chamber, causing magma to rise.</a:t>
            </a:r>
          </a:p>
        </p:txBody>
      </p:sp>
    </p:spTree>
    <p:extLst>
      <p:ext uri="{BB962C8B-B14F-4D97-AF65-F5344CB8AC3E}">
        <p14:creationId xmlns:p14="http://schemas.microsoft.com/office/powerpoint/2010/main" val="2168371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3CBAE4-0BC9-4F5D-B466-A2E43ABF4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21" y="-178903"/>
            <a:ext cx="10613396" cy="7036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AD48BB-2BEE-48BE-9C33-353F9AA9859B}"/>
              </a:ext>
            </a:extLst>
          </p:cNvPr>
          <p:cNvSpPr txBox="1"/>
          <p:nvPr/>
        </p:nvSpPr>
        <p:spPr>
          <a:xfrm>
            <a:off x="4523685" y="212968"/>
            <a:ext cx="3872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 year ago in Science</a:t>
            </a:r>
          </a:p>
        </p:txBody>
      </p:sp>
    </p:spTree>
    <p:extLst>
      <p:ext uri="{BB962C8B-B14F-4D97-AF65-F5344CB8AC3E}">
        <p14:creationId xmlns:p14="http://schemas.microsoft.com/office/powerpoint/2010/main" val="1802869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uters Graphic">
            <a:extLst>
              <a:ext uri="{FF2B5EF4-FFF2-40B4-BE49-F238E27FC236}">
                <a16:creationId xmlns:a16="http://schemas.microsoft.com/office/drawing/2014/main" id="{90254532-5D45-14A4-D58D-5959952D6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0"/>
            <a:ext cx="7693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337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donesia Picks Borneo for New Capital Amid Jakarta Gridlock - Bloomberg">
            <a:extLst>
              <a:ext uri="{FF2B5EF4-FFF2-40B4-BE49-F238E27FC236}">
                <a16:creationId xmlns:a16="http://schemas.microsoft.com/office/drawing/2014/main" id="{7CE27247-DF56-F10E-F5BD-64F746BD7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0"/>
            <a:ext cx="11166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774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2CF0F-6034-45F9-8176-3A4C7ECE7F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A4759-3FD0-467F-BA1B-88048F3847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5CAD4B3-B9B0-4E0C-B423-4E0BA876E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174"/>
            <a:ext cx="12192000" cy="6629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4582AD-2190-4F44-A20D-D5ADE1009EE6}"/>
              </a:ext>
            </a:extLst>
          </p:cNvPr>
          <p:cNvSpPr txBox="1"/>
          <p:nvPr/>
        </p:nvSpPr>
        <p:spPr>
          <a:xfrm>
            <a:off x="268357" y="7184"/>
            <a:ext cx="9098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Geology of Indonesia is Mind-Blowing!</a:t>
            </a:r>
          </a:p>
        </p:txBody>
      </p:sp>
    </p:spTree>
    <p:extLst>
      <p:ext uri="{BB962C8B-B14F-4D97-AF65-F5344CB8AC3E}">
        <p14:creationId xmlns:p14="http://schemas.microsoft.com/office/powerpoint/2010/main" val="388439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DC0FA-A70F-68A8-8D5B-30558C7F1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9D15F-EC0F-4929-1456-F43E93E91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1BF7C8-6867-E688-8C38-6D5321A1E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1" y="0"/>
            <a:ext cx="12562745" cy="880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988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A329C620-F291-45EC-A70F-7AB736D77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895"/>
            <a:ext cx="12425679" cy="73711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B86FB1-CB29-49A0-B669-05194CB0C3C5}"/>
              </a:ext>
            </a:extLst>
          </p:cNvPr>
          <p:cNvSpPr txBox="1"/>
          <p:nvPr/>
        </p:nvSpPr>
        <p:spPr>
          <a:xfrm>
            <a:off x="365760" y="0"/>
            <a:ext cx="2207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Volcanos!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6F081-DE57-48F1-B0FE-DF786F25C300}"/>
              </a:ext>
            </a:extLst>
          </p:cNvPr>
          <p:cNvSpPr txBox="1"/>
          <p:nvPr/>
        </p:nvSpPr>
        <p:spPr>
          <a:xfrm>
            <a:off x="9989820" y="6150114"/>
            <a:ext cx="942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Bali</a:t>
            </a:r>
          </a:p>
        </p:txBody>
      </p:sp>
    </p:spTree>
    <p:extLst>
      <p:ext uri="{BB962C8B-B14F-4D97-AF65-F5344CB8AC3E}">
        <p14:creationId xmlns:p14="http://schemas.microsoft.com/office/powerpoint/2010/main" val="2491962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B623E-A244-2826-6330-5BF84117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5AA38-9CCF-1FC8-603C-F1E90CECF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244021-CF33-E3F9-83EC-C909E59B0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7271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D7AC21-C06A-DE4C-B40A-53FBDA191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5125"/>
            <a:ext cx="5794625" cy="459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8106D8-8FA8-79DE-8937-FB81597BC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011" y="943226"/>
            <a:ext cx="3200476" cy="1112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E96EB3-7CED-7FC6-B58E-EF9FC6E0B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524" y="2652849"/>
            <a:ext cx="4027470" cy="185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65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6A61C604777D4A9C618D44E7663BCB" ma:contentTypeVersion="4" ma:contentTypeDescription="Create a new document." ma:contentTypeScope="" ma:versionID="551d277086b3eb7b55b874f873133747">
  <xsd:schema xmlns:xsd="http://www.w3.org/2001/XMLSchema" xmlns:xs="http://www.w3.org/2001/XMLSchema" xmlns:p="http://schemas.microsoft.com/office/2006/metadata/properties" xmlns:ns3="0b0eac99-42dd-4934-9c4b-383773769980" targetNamespace="http://schemas.microsoft.com/office/2006/metadata/properties" ma:root="true" ma:fieldsID="3059874f21f9a79a339e0118daab1d82" ns3:_="">
    <xsd:import namespace="0b0eac99-42dd-4934-9c4b-38377376998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0eac99-42dd-4934-9c4b-3837737699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47F16A-B14F-4736-B312-197E965B9AAB}">
  <ds:schemaRefs>
    <ds:schemaRef ds:uri="http://schemas.microsoft.com/office/infopath/2007/PartnerControls"/>
    <ds:schemaRef ds:uri="http://schemas.microsoft.com/office/2006/documentManagement/types"/>
    <ds:schemaRef ds:uri="0b0eac99-42dd-4934-9c4b-383773769980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dcmitype/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1772CC4-E94E-4D1B-AC89-3E10B9C951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C7F272-278D-4EDB-A2B1-9B8AF27A5D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0eac99-42dd-4934-9c4b-3837737699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182</Words>
  <Application>Microsoft Office PowerPoint</Application>
  <PresentationFormat>Widescreen</PresentationFormat>
  <Paragraphs>27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Dunbar</dc:creator>
  <cp:lastModifiedBy>Rob Dunbar</cp:lastModifiedBy>
  <cp:revision>82</cp:revision>
  <dcterms:created xsi:type="dcterms:W3CDTF">2020-05-06T23:53:14Z</dcterms:created>
  <dcterms:modified xsi:type="dcterms:W3CDTF">2022-11-29T00:04:50Z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0x010100286A61C604777D4A9C618D44E7663BCB</vt:lpwstr>
  </property>
</Properties>
</file>