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sldIdLst>
    <p:sldId id="381" r:id="rId2"/>
    <p:sldId id="382" r:id="rId3"/>
    <p:sldId id="383" r:id="rId4"/>
    <p:sldId id="298" r:id="rId5"/>
    <p:sldId id="342" r:id="rId6"/>
    <p:sldId id="341" r:id="rId7"/>
    <p:sldId id="366" r:id="rId8"/>
    <p:sldId id="30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93E1E9-884F-477E-85DD-5811F35249EE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6A19BD-64E6-43B3-8A7C-3ACD60BAF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Left image:  Photomontage of a thin section taken at 20X magnification using back scattered electron imagery (BSEI).  Yellow lines indicate boundaries between different sub-laminae.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Right images:  High magnification BSEI images showing different sub-laminae types.  Although </a:t>
            </a:r>
            <a:r>
              <a:rPr lang="en-GB" i="1" smtClean="0"/>
              <a:t>Rhizosolenia</a:t>
            </a:r>
            <a:r>
              <a:rPr lang="en-GB" smtClean="0"/>
              <a:t> may not be a genus typically associated with early spring conditions, my counts on these lamination types from MD material shows they’re actually dominated by cryophilic </a:t>
            </a:r>
            <a:r>
              <a:rPr lang="en-GB" i="1" smtClean="0"/>
              <a:t>Fragilariopsis</a:t>
            </a:r>
            <a:r>
              <a:rPr lang="en-GB" smtClean="0"/>
              <a:t> spp., with </a:t>
            </a:r>
            <a:r>
              <a:rPr lang="en-GB" i="1" smtClean="0"/>
              <a:t>Rhz.</a:t>
            </a:r>
            <a:r>
              <a:rPr lang="en-GB" smtClean="0"/>
              <a:t> being visually obvious due to their size.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This sequence is not necessarily “typical”, I have just selected a section with (hopefully) more obviously different sub-lamina types to highlight variations.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E116BA-0521-4879-88A9-6DE57535783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9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3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FF3B-5707-48F4-ADE3-BD79DEAE6C65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75D4-248E-403C-A48B-A3355C99D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8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hin 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9225"/>
            <a:ext cx="1152525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10"/>
          <p:cNvSpPr>
            <a:spLocks noChangeShapeType="1"/>
          </p:cNvSpPr>
          <p:nvPr/>
        </p:nvSpPr>
        <p:spPr bwMode="auto">
          <a:xfrm flipV="1">
            <a:off x="719138" y="5084763"/>
            <a:ext cx="0" cy="1584325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0" y="566102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FF66"/>
                </a:solidFill>
              </a:rPr>
              <a:t>1cm</a:t>
            </a:r>
          </a:p>
        </p:txBody>
      </p:sp>
      <p:pic>
        <p:nvPicPr>
          <p:cNvPr id="5" name="Picture 7" descr="rhz lamin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437063"/>
            <a:ext cx="2808287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M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276475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5" idx="2"/>
          </p:cNvCxnSpPr>
          <p:nvPr/>
        </p:nvCxnSpPr>
        <p:spPr>
          <a:xfrm flipV="1">
            <a:off x="1943100" y="5608638"/>
            <a:ext cx="1008063" cy="190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3101" y="3573462"/>
            <a:ext cx="1008062" cy="10080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5777706" y="504092"/>
            <a:ext cx="33480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rgbClr val="FFFF66"/>
                </a:solidFill>
              </a:rPr>
              <a:t>“Autumn” assemblage –</a:t>
            </a:r>
            <a:r>
              <a:rPr lang="en-GB" sz="2400" i="1" dirty="0" err="1">
                <a:solidFill>
                  <a:srgbClr val="FFFF66"/>
                </a:solidFill>
              </a:rPr>
              <a:t>Porosira</a:t>
            </a:r>
            <a:r>
              <a:rPr lang="en-GB" sz="2400" i="1" dirty="0">
                <a:solidFill>
                  <a:srgbClr val="FFFF66"/>
                </a:solidFill>
              </a:rPr>
              <a:t> </a:t>
            </a:r>
            <a:r>
              <a:rPr lang="en-GB" sz="2400" i="1" dirty="0" err="1">
                <a:solidFill>
                  <a:srgbClr val="FFFF66"/>
                </a:solidFill>
              </a:rPr>
              <a:t>glacialis</a:t>
            </a:r>
            <a:r>
              <a:rPr lang="en-GB" sz="2400" dirty="0">
                <a:solidFill>
                  <a:srgbClr val="FFFF66"/>
                </a:solidFill>
              </a:rPr>
              <a:t> dominate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5963" y="1706451"/>
            <a:ext cx="33480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FF66"/>
                </a:solidFill>
                <a:latin typeface="+mn-lt"/>
                <a:cs typeface="+mn-cs"/>
              </a:rPr>
              <a:t>Mixed summer </a:t>
            </a:r>
            <a:r>
              <a:rPr lang="en-GB" sz="2400" dirty="0" smtClean="0">
                <a:solidFill>
                  <a:srgbClr val="FFFF66"/>
                </a:solidFill>
                <a:latin typeface="+mn-lt"/>
                <a:cs typeface="+mn-cs"/>
              </a:rPr>
              <a:t>assemblage: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>
                <a:solidFill>
                  <a:srgbClr val="FFFF66"/>
                </a:solidFill>
              </a:rPr>
              <a:t>i) </a:t>
            </a:r>
            <a:r>
              <a:rPr lang="en-GB" sz="2400" i="1" dirty="0" err="1" smtClean="0">
                <a:solidFill>
                  <a:srgbClr val="FFFF66"/>
                </a:solidFill>
                <a:latin typeface="+mn-lt"/>
                <a:cs typeface="+mn-cs"/>
              </a:rPr>
              <a:t>Fragilariopsis</a:t>
            </a:r>
            <a:r>
              <a:rPr lang="en-GB" sz="2400" i="1" dirty="0" smtClean="0">
                <a:solidFill>
                  <a:srgbClr val="FFFF66"/>
                </a:solidFill>
                <a:latin typeface="+mn-lt"/>
                <a:cs typeface="+mn-cs"/>
              </a:rPr>
              <a:t> </a:t>
            </a:r>
            <a:r>
              <a:rPr lang="en-GB" sz="2400" dirty="0">
                <a:solidFill>
                  <a:srgbClr val="FFFF66"/>
                </a:solidFill>
                <a:latin typeface="+mn-lt"/>
                <a:cs typeface="+mn-cs"/>
              </a:rPr>
              <a:t>spp.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>
                <a:solidFill>
                  <a:srgbClr val="FFFF66"/>
                </a:solidFill>
                <a:latin typeface="+mn-lt"/>
                <a:cs typeface="+mn-cs"/>
              </a:rPr>
              <a:t>ii) </a:t>
            </a:r>
            <a:r>
              <a:rPr lang="en-GB" sz="2400" i="1" dirty="0" err="1" smtClean="0">
                <a:solidFill>
                  <a:srgbClr val="FFFF66"/>
                </a:solidFill>
                <a:latin typeface="+mn-lt"/>
                <a:cs typeface="+mn-cs"/>
              </a:rPr>
              <a:t>Thalassiosira</a:t>
            </a:r>
            <a:r>
              <a:rPr lang="en-GB" sz="2400" i="1" dirty="0" smtClean="0">
                <a:solidFill>
                  <a:srgbClr val="FFFF66"/>
                </a:solidFill>
                <a:latin typeface="+mn-lt"/>
                <a:cs typeface="+mn-cs"/>
              </a:rPr>
              <a:t> </a:t>
            </a:r>
            <a:r>
              <a:rPr lang="en-GB" sz="2400" i="1" dirty="0" err="1">
                <a:solidFill>
                  <a:srgbClr val="FFFF66"/>
                </a:solidFill>
                <a:latin typeface="+mn-lt"/>
                <a:cs typeface="+mn-cs"/>
              </a:rPr>
              <a:t>antarctica</a:t>
            </a:r>
            <a:endParaRPr lang="en-GB" sz="2400" i="1" dirty="0">
              <a:solidFill>
                <a:srgbClr val="FFFF66"/>
              </a:solidFill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GB" sz="2400" i="1" dirty="0" err="1">
                <a:solidFill>
                  <a:srgbClr val="FFFF66"/>
                </a:solidFill>
                <a:latin typeface="+mn-lt"/>
                <a:cs typeface="+mn-cs"/>
              </a:rPr>
              <a:t>Stellarima</a:t>
            </a:r>
            <a:r>
              <a:rPr lang="en-GB" sz="2400" i="1" dirty="0">
                <a:solidFill>
                  <a:srgbClr val="FFFF66"/>
                </a:solidFill>
                <a:latin typeface="+mn-lt"/>
                <a:cs typeface="+mn-cs"/>
              </a:rPr>
              <a:t> </a:t>
            </a:r>
            <a:r>
              <a:rPr lang="en-GB" sz="2400" i="1" dirty="0" err="1">
                <a:solidFill>
                  <a:srgbClr val="FFFF66"/>
                </a:solidFill>
                <a:latin typeface="+mn-lt"/>
                <a:cs typeface="+mn-cs"/>
              </a:rPr>
              <a:t>microtrias</a:t>
            </a:r>
            <a:endParaRPr lang="en-GB" sz="2400" i="1" dirty="0">
              <a:solidFill>
                <a:srgbClr val="FFFF66"/>
              </a:solidFill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GB" sz="2400" i="1" dirty="0" err="1">
                <a:solidFill>
                  <a:srgbClr val="FFFF66"/>
                </a:solidFill>
                <a:latin typeface="+mn-lt"/>
                <a:cs typeface="+mn-cs"/>
              </a:rPr>
              <a:t>Corethron</a:t>
            </a:r>
            <a:r>
              <a:rPr lang="en-GB" sz="2400" i="1" dirty="0">
                <a:solidFill>
                  <a:srgbClr val="FFFF66"/>
                </a:solidFill>
                <a:latin typeface="+mn-lt"/>
                <a:cs typeface="+mn-cs"/>
              </a:rPr>
              <a:t> </a:t>
            </a:r>
            <a:r>
              <a:rPr lang="en-GB" sz="2400" i="1" dirty="0" err="1">
                <a:solidFill>
                  <a:srgbClr val="FFFF66"/>
                </a:solidFill>
                <a:latin typeface="+mn-lt"/>
                <a:cs typeface="+mn-cs"/>
              </a:rPr>
              <a:t>pennatum</a:t>
            </a:r>
            <a:endParaRPr lang="en-GB" sz="2400" i="1" dirty="0">
              <a:solidFill>
                <a:srgbClr val="FFFF66"/>
              </a:solidFill>
              <a:latin typeface="+mn-lt"/>
              <a:cs typeface="+mn-cs"/>
            </a:endParaRP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5741193" y="4437063"/>
            <a:ext cx="33845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rgbClr val="FFFF66"/>
                </a:solidFill>
              </a:rPr>
              <a:t>“Spring/summer” assemblage – </a:t>
            </a:r>
            <a:r>
              <a:rPr lang="en-GB" sz="2400" i="1" dirty="0" err="1">
                <a:solidFill>
                  <a:srgbClr val="FFFF66"/>
                </a:solidFill>
              </a:rPr>
              <a:t>Rhizosolenia</a:t>
            </a:r>
            <a:r>
              <a:rPr lang="en-GB" sz="2400" dirty="0">
                <a:solidFill>
                  <a:srgbClr val="FFFF66"/>
                </a:solidFill>
              </a:rPr>
              <a:t> spp. dominate</a:t>
            </a:r>
          </a:p>
        </p:txBody>
      </p:sp>
      <p:pic>
        <p:nvPicPr>
          <p:cNvPr id="4109" name="Picture 13" descr="Pgla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45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3059113" y="638175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200"/>
              <a:t>300 µm</a:t>
            </a: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5976938" y="1"/>
            <a:ext cx="3059112" cy="504091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anchor="ctr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BSEI 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5963" y="5918068"/>
            <a:ext cx="313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Gregory, Pike et al.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See poster on Wed! 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425576" y="1758950"/>
            <a:ext cx="2114550" cy="936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845"/>
            <a:ext cx="914400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730"/>
            <a:ext cx="74097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U1357B-19H-4A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82 light/dark couplets in 143 cm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1.7 cm/band, close to the long-term </a:t>
            </a:r>
            <a:r>
              <a:rPr lang="en-US" sz="2400" dirty="0" err="1" smtClean="0">
                <a:solidFill>
                  <a:srgbClr val="FFFF00"/>
                </a:solidFill>
              </a:rPr>
              <a:t>sed</a:t>
            </a:r>
            <a:r>
              <a:rPr lang="en-US" sz="2400" dirty="0" smtClean="0">
                <a:solidFill>
                  <a:srgbClr val="FFFF00"/>
                </a:solidFill>
              </a:rPr>
              <a:t> rate of 1.6 cm/</a:t>
            </a:r>
            <a:r>
              <a:rPr lang="en-US" sz="2400" dirty="0" err="1" smtClean="0">
                <a:solidFill>
                  <a:srgbClr val="FFFF00"/>
                </a:solidFill>
              </a:rPr>
              <a:t>yr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1827"/>
            <a:ext cx="4484913" cy="279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0" y="3163933"/>
            <a:ext cx="4479457" cy="28140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1153886" y="1768386"/>
            <a:ext cx="3331028" cy="13955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" y="1768386"/>
            <a:ext cx="283029" cy="141344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69970" y="1750493"/>
            <a:ext cx="2239728" cy="14313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92144" y="1768387"/>
            <a:ext cx="1251856" cy="14134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9476"/>
            <a:ext cx="9245191" cy="513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-17321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U1357B-18H-5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068"/>
            <a:ext cx="9245190" cy="513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088"/>
            <a:ext cx="5905500" cy="51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082"/>
            <a:ext cx="9144000" cy="507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8037"/>
            <a:ext cx="9144000" cy="507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424"/>
            <a:ext cx="9144000" cy="507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430"/>
            <a:ext cx="9144000" cy="510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5" y="6344026"/>
            <a:ext cx="4576215" cy="513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812584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U1357B-18H-6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00" y="1627176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U1357B-18H-7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2477638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U1357B-19H-1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00" y="3321090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U1357B-19H-2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" y="4271327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U1357B-19H-3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00" y="5155891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U1357B-19H-4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00" y="6010760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U1357B-19H-5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820116" y="4356377"/>
            <a:ext cx="267532" cy="214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146790" y="75711"/>
            <a:ext cx="267532" cy="214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5-Point Star 20"/>
          <p:cNvSpPr/>
          <p:nvPr/>
        </p:nvSpPr>
        <p:spPr>
          <a:xfrm>
            <a:off x="3709529" y="6129979"/>
            <a:ext cx="267532" cy="214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7648" y="4174441"/>
            <a:ext cx="3481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Cal </a:t>
            </a:r>
            <a:r>
              <a:rPr lang="en-US" sz="2200" baseline="30000" dirty="0" smtClean="0">
                <a:solidFill>
                  <a:srgbClr val="FFFF00"/>
                </a:solidFill>
              </a:rPr>
              <a:t>14</a:t>
            </a:r>
            <a:r>
              <a:rPr lang="en-US" sz="2200" dirty="0" smtClean="0">
                <a:solidFill>
                  <a:srgbClr val="FFFF00"/>
                </a:solidFill>
              </a:rPr>
              <a:t>C age = 11,535 </a:t>
            </a:r>
            <a:r>
              <a:rPr lang="en-US" sz="2200" dirty="0" err="1" smtClean="0">
                <a:solidFill>
                  <a:srgbClr val="FFFF00"/>
                </a:solidFill>
              </a:rPr>
              <a:t>yrs</a:t>
            </a:r>
            <a:r>
              <a:rPr lang="en-US" sz="2200" dirty="0" smtClean="0">
                <a:solidFill>
                  <a:srgbClr val="FFFF00"/>
                </a:solidFill>
              </a:rPr>
              <a:t> B.P.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7061" y="5943916"/>
            <a:ext cx="3303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Cal </a:t>
            </a:r>
            <a:r>
              <a:rPr lang="en-US" sz="2200" baseline="30000" dirty="0" smtClean="0">
                <a:solidFill>
                  <a:srgbClr val="FFFF00"/>
                </a:solidFill>
              </a:rPr>
              <a:t>14</a:t>
            </a:r>
            <a:r>
              <a:rPr lang="en-US" sz="2200" dirty="0" smtClean="0">
                <a:solidFill>
                  <a:srgbClr val="FFFF00"/>
                </a:solidFill>
              </a:rPr>
              <a:t>C age = 36,620 </a:t>
            </a:r>
            <a:r>
              <a:rPr lang="en-US" sz="2200" dirty="0" err="1" smtClean="0">
                <a:solidFill>
                  <a:srgbClr val="FFFF00"/>
                </a:solidFill>
              </a:rPr>
              <a:t>yrs</a:t>
            </a:r>
            <a:r>
              <a:rPr lang="en-US" sz="2200" dirty="0" smtClean="0">
                <a:solidFill>
                  <a:srgbClr val="FFFF00"/>
                </a:solidFill>
              </a:rPr>
              <a:t> B.P.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6099" y="-17321"/>
            <a:ext cx="3437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Cal </a:t>
            </a:r>
            <a:r>
              <a:rPr lang="en-US" sz="2200" baseline="30000" dirty="0" smtClean="0">
                <a:solidFill>
                  <a:srgbClr val="FFFF00"/>
                </a:solidFill>
              </a:rPr>
              <a:t>14</a:t>
            </a:r>
            <a:r>
              <a:rPr lang="en-US" sz="2200" dirty="0" smtClean="0">
                <a:solidFill>
                  <a:srgbClr val="FFFF00"/>
                </a:solidFill>
              </a:rPr>
              <a:t>C age = 11,125 </a:t>
            </a:r>
            <a:r>
              <a:rPr lang="en-US" sz="2200" dirty="0" err="1" smtClean="0">
                <a:solidFill>
                  <a:srgbClr val="FFFF00"/>
                </a:solidFill>
              </a:rPr>
              <a:t>yrs</a:t>
            </a:r>
            <a:r>
              <a:rPr lang="en-US" sz="2200" dirty="0" smtClean="0">
                <a:solidFill>
                  <a:srgbClr val="FFFF00"/>
                </a:solidFill>
              </a:rPr>
              <a:t> B.P.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5500" y="1768791"/>
            <a:ext cx="3327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18" charset="2"/>
              <a:buChar char="D"/>
            </a:pPr>
            <a:r>
              <a:rPr lang="en-US" sz="2200" dirty="0" smtClean="0">
                <a:solidFill>
                  <a:srgbClr val="FFFF00"/>
                </a:solidFill>
              </a:rPr>
              <a:t>Cal. AMS age = 410 years</a:t>
            </a:r>
          </a:p>
          <a:p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# laminae pairs = ~310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32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8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686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7060" y="352095"/>
            <a:ext cx="2399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Site 1357 Chronology</a:t>
            </a:r>
          </a:p>
          <a:p>
            <a:endParaRPr lang="en-US" sz="2000" dirty="0" smtClean="0"/>
          </a:p>
          <a:p>
            <a:r>
              <a:rPr lang="en-US" sz="2000" dirty="0" smtClean="0"/>
              <a:t>144 AMS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 dates:</a:t>
            </a:r>
          </a:p>
          <a:p>
            <a:r>
              <a:rPr lang="en-US" sz="2000" dirty="0" smtClean="0"/>
              <a:t>     Bulk TOC – AO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Bulk TOC- ABA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Carbonates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Fatty Acid (CS)</a:t>
            </a:r>
          </a:p>
          <a:p>
            <a:r>
              <a:rPr lang="en-US" sz="2000" baseline="30000" dirty="0" smtClean="0"/>
              <a:t>32</a:t>
            </a:r>
            <a:r>
              <a:rPr lang="en-US" sz="2000" dirty="0" smtClean="0"/>
              <a:t>Si – 5 dates</a:t>
            </a:r>
          </a:p>
          <a:p>
            <a:r>
              <a:rPr lang="en-US" sz="2000" dirty="0" smtClean="0"/>
              <a:t>Secular </a:t>
            </a:r>
            <a:r>
              <a:rPr lang="en-US" sz="2000" dirty="0" err="1" smtClean="0"/>
              <a:t>Pmag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4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" y="0"/>
            <a:ext cx="64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-228600"/>
            <a:ext cx="3234559" cy="29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059" y="2841158"/>
            <a:ext cx="338959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08541" y="2927134"/>
            <a:ext cx="30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 below seafloor (CSF-B)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8865" y="152400"/>
            <a:ext cx="4441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Higher order polynomial gives best fit to AMS dates as well as to secular </a:t>
            </a:r>
            <a:r>
              <a:rPr lang="en-US" sz="2000" dirty="0" err="1" smtClean="0"/>
              <a:t>paleomag</a:t>
            </a:r>
            <a:r>
              <a:rPr lang="en-US" sz="2000" dirty="0" smtClean="0"/>
              <a:t> inclination curve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077038" y="137011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U1357B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9295" y="838200"/>
            <a:ext cx="2497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Bulk TOC AMS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 dates – corrected for SO reservoir ages plus a small detrital “dead”</a:t>
            </a:r>
          </a:p>
          <a:p>
            <a:r>
              <a:rPr lang="en-US" sz="2000" dirty="0" smtClean="0"/>
              <a:t>C offset.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2" y="0"/>
            <a:ext cx="6958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6096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7038" y="137011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U1357A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295" y="838200"/>
            <a:ext cx="2497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AMS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 dates – corrected for SO reservoir ages plus a small detrital “dead”</a:t>
            </a:r>
          </a:p>
          <a:p>
            <a:r>
              <a:rPr lang="en-US" sz="2000" dirty="0" smtClean="0"/>
              <a:t>C offset</a:t>
            </a:r>
            <a:r>
              <a:rPr lang="en-US" sz="2000" dirty="0"/>
              <a:t> </a:t>
            </a:r>
            <a:r>
              <a:rPr lang="en-US" sz="2000" dirty="0" smtClean="0"/>
              <a:t>as determined by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 age offsets between carbonates and AO and ABA treated TOC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6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5537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6396335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U1357B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76400" y="2438400"/>
            <a:ext cx="4572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336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96</cp:revision>
  <cp:lastPrinted>2012-07-15T19:57:09Z</cp:lastPrinted>
  <dcterms:created xsi:type="dcterms:W3CDTF">2012-07-08T14:13:37Z</dcterms:created>
  <dcterms:modified xsi:type="dcterms:W3CDTF">2012-11-29T23:59:43Z</dcterms:modified>
</cp:coreProperties>
</file>