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28" r:id="rId2"/>
    <p:sldId id="329" r:id="rId3"/>
    <p:sldId id="330" r:id="rId4"/>
    <p:sldId id="275" r:id="rId5"/>
    <p:sldId id="375" r:id="rId6"/>
    <p:sldId id="276" r:id="rId7"/>
    <p:sldId id="277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69" r:id="rId18"/>
    <p:sldId id="371" r:id="rId19"/>
    <p:sldId id="372" r:id="rId20"/>
    <p:sldId id="373" r:id="rId21"/>
    <p:sldId id="374" r:id="rId22"/>
    <p:sldId id="278" r:id="rId23"/>
    <p:sldId id="279" r:id="rId24"/>
    <p:sldId id="280" r:id="rId25"/>
    <p:sldId id="281" r:id="rId26"/>
    <p:sldId id="324" r:id="rId27"/>
    <p:sldId id="325" r:id="rId28"/>
    <p:sldId id="327" r:id="rId29"/>
    <p:sldId id="334" r:id="rId30"/>
    <p:sldId id="336" r:id="rId31"/>
    <p:sldId id="333" r:id="rId32"/>
    <p:sldId id="338" r:id="rId33"/>
    <p:sldId id="331" r:id="rId34"/>
    <p:sldId id="335" r:id="rId35"/>
    <p:sldId id="332" r:id="rId36"/>
    <p:sldId id="337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1" r:id="rId50"/>
    <p:sldId id="352" r:id="rId51"/>
    <p:sldId id="353" r:id="rId52"/>
    <p:sldId id="354" r:id="rId53"/>
    <p:sldId id="355" r:id="rId54"/>
    <p:sldId id="356" r:id="rId55"/>
    <p:sldId id="357" r:id="rId56"/>
    <p:sldId id="358" r:id="rId57"/>
    <p:sldId id="359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1272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8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440E9-970D-4FA4-84C6-638B9772C8BC}" type="datetimeFigureOut">
              <a:rPr lang="en-US" smtClean="0"/>
              <a:t>7/8/2011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A376F-EBD7-49E4-B4E7-259859885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0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DE87CE-977A-41E7-84A8-1BC0EA3C57F3}" type="slidenum">
              <a:rPr lang="en-US"/>
              <a:pPr/>
              <a:t>25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Laminations in sediments from the deglacial interval of site 1098. Image: R. Dunbar.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FAAAD-074C-4303-B1F1-C0E66F0F5F6F}" type="datetimeFigureOut">
              <a:rPr lang="en-US" smtClean="0"/>
              <a:t>7/8/2011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5A04-5CE0-4CFC-853A-647C87F61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8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FAAAD-074C-4303-B1F1-C0E66F0F5F6F}" type="datetimeFigureOut">
              <a:rPr lang="en-US" smtClean="0"/>
              <a:t>7/8/2011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5A04-5CE0-4CFC-853A-647C87F61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39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FAAAD-074C-4303-B1F1-C0E66F0F5F6F}" type="datetimeFigureOut">
              <a:rPr lang="en-US" smtClean="0"/>
              <a:t>7/8/2011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5A04-5CE0-4CFC-853A-647C87F61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3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FAAAD-074C-4303-B1F1-C0E66F0F5F6F}" type="datetimeFigureOut">
              <a:rPr lang="en-US" smtClean="0"/>
              <a:t>7/8/2011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5A04-5CE0-4CFC-853A-647C87F61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27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FAAAD-074C-4303-B1F1-C0E66F0F5F6F}" type="datetimeFigureOut">
              <a:rPr lang="en-US" smtClean="0"/>
              <a:t>7/8/2011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5A04-5CE0-4CFC-853A-647C87F61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00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FAAAD-074C-4303-B1F1-C0E66F0F5F6F}" type="datetimeFigureOut">
              <a:rPr lang="en-US" smtClean="0"/>
              <a:t>7/8/2011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5A04-5CE0-4CFC-853A-647C87F61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15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FAAAD-074C-4303-B1F1-C0E66F0F5F6F}" type="datetimeFigureOut">
              <a:rPr lang="en-US" smtClean="0"/>
              <a:t>7/8/2011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5A04-5CE0-4CFC-853A-647C87F61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88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FAAAD-074C-4303-B1F1-C0E66F0F5F6F}" type="datetimeFigureOut">
              <a:rPr lang="en-US" smtClean="0"/>
              <a:t>7/8/2011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5A04-5CE0-4CFC-853A-647C87F61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02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FAAAD-074C-4303-B1F1-C0E66F0F5F6F}" type="datetimeFigureOut">
              <a:rPr lang="en-US" smtClean="0"/>
              <a:t>7/8/2011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5A04-5CE0-4CFC-853A-647C87F61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37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FAAAD-074C-4303-B1F1-C0E66F0F5F6F}" type="datetimeFigureOut">
              <a:rPr lang="en-US" smtClean="0"/>
              <a:t>7/8/2011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5A04-5CE0-4CFC-853A-647C87F61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82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FAAAD-074C-4303-B1F1-C0E66F0F5F6F}" type="datetimeFigureOut">
              <a:rPr lang="en-US" smtClean="0"/>
              <a:t>7/8/2011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5A04-5CE0-4CFC-853A-647C87F61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69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FAAAD-074C-4303-B1F1-C0E66F0F5F6F}" type="datetimeFigureOut">
              <a:rPr lang="en-US" smtClean="0"/>
              <a:t>7/8/2011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65A04-5CE0-4CFC-853A-647C87F61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11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5" y="0"/>
            <a:ext cx="75698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9" y="1351229"/>
            <a:ext cx="8566030" cy="1831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1170"/>
            <a:ext cx="8980099" cy="22186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3526" y="888521"/>
            <a:ext cx="277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U1357A-19H-1A 30 – 90 cm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9048" y="5798554"/>
            <a:ext cx="5041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Cielab</a:t>
            </a:r>
            <a:r>
              <a:rPr lang="en-US" dirty="0" smtClean="0"/>
              <a:t> a* faithfully captures banding at the cm 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87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7" y="852774"/>
            <a:ext cx="8548777" cy="2097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6278"/>
            <a:ext cx="9049109" cy="2248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4590" y="241540"/>
            <a:ext cx="277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U1357A-14H-1A 20 – 72 cm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4067" y="5686410"/>
            <a:ext cx="5041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Cielab</a:t>
            </a:r>
            <a:r>
              <a:rPr lang="en-US" dirty="0" smtClean="0"/>
              <a:t> a* faithfully captures banding at the cm 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99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70"/>
            <a:ext cx="9144000" cy="504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6978"/>
            <a:ext cx="9144000" cy="504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9003"/>
            <a:ext cx="9144000" cy="504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735"/>
            <a:ext cx="9144000" cy="504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56"/>
            <a:ext cx="4362680" cy="530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4512"/>
            <a:ext cx="9144000" cy="516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9702"/>
            <a:ext cx="5841242" cy="5067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37149"/>
            <a:ext cx="2688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U1357A-1H-5A, ~6.0 cm/band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471422"/>
            <a:ext cx="2688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U1357A-3H-4A, ~5.4 cm/band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2433447"/>
            <a:ext cx="2688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U1357A-4H-5A, ~3.9 cm/band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-7005" y="3442179"/>
            <a:ext cx="2688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U1357A-6H-4A, ~2.8 cm/band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461148"/>
            <a:ext cx="2792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U1357A-14H-1A, ~2.9 cm/band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4444857"/>
            <a:ext cx="2776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U1357A-13H-47, ~2.3 cm/band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-7005" y="6341207"/>
            <a:ext cx="2792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U1357A-15H-4A, ~2.4 cm/band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5681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273"/>
            <a:ext cx="5950423" cy="4918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0" y="1102320"/>
            <a:ext cx="8734567" cy="513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9893"/>
            <a:ext cx="9144000" cy="501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2767"/>
            <a:ext cx="9144000" cy="501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2608"/>
            <a:ext cx="9144000" cy="504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4635"/>
            <a:ext cx="9144000" cy="5044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5" y="5865388"/>
            <a:ext cx="9144000" cy="5044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592324"/>
            <a:ext cx="2792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U1357A-16H-3A, ~2.6 cm/band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4410" y="1615997"/>
            <a:ext cx="2792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U1357A-17H-1A, ~3.8 cm/band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576100"/>
            <a:ext cx="2792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U1357A-16H-4A, ~3.3 cm/band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4399049"/>
            <a:ext cx="2792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U1357A-16H-6A, ~3.0 cm/band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2698" y="5469079"/>
            <a:ext cx="2792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U1357A-17H-3A, ~2.4 cm/band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2698" y="6369832"/>
            <a:ext cx="2746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U1357A-17H-4A, ~2.9cm/band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-9370" y="645120"/>
            <a:ext cx="2792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U1357A-15H-8A, ~3.3 cm/band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5192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47"/>
            <a:ext cx="9144000" cy="504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2693"/>
            <a:ext cx="9144000" cy="501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3844"/>
            <a:ext cx="9144000" cy="504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2560"/>
            <a:ext cx="9144000" cy="498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3113"/>
            <a:ext cx="9144000" cy="504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1323"/>
            <a:ext cx="9144000" cy="507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6670"/>
            <a:ext cx="9144000" cy="5013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9" y="6048757"/>
            <a:ext cx="9144000" cy="5044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9370" y="535290"/>
            <a:ext cx="2896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U1357A-17H-5A, ~3.3 cm/band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0054" y="5698066"/>
            <a:ext cx="2792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U1357A-19H-4A, ~3.1 cm/band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6452" y="6540670"/>
            <a:ext cx="2896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U1357A-20H-3A, ~3.0 cm/band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6452" y="1378288"/>
            <a:ext cx="2792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U1357A-17H-6A, ~2.7 cm/band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97041" y="2244089"/>
            <a:ext cx="2792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U1357A-18H-2A, ~2.4 cm/band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97041" y="3134559"/>
            <a:ext cx="2792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U1357A-18H-4A, ~1.9 cm/band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97041" y="3944395"/>
            <a:ext cx="2792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U1357A-18H-5A, ~2.5 cm/band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0054" y="4808815"/>
            <a:ext cx="2792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U1357A-19H-1A, ~2.3 cm/band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6262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48" y="4250985"/>
            <a:ext cx="7601097" cy="2062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104" y="1244610"/>
            <a:ext cx="4343984" cy="20346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375" y="204441"/>
            <a:ext cx="3527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Likely examples of annual bands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819088" y="1249584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318-U1357A-18H-5-A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46548" y="3881653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318-U1357A-20H-3-A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67989" y="494607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bands in 10 cm</a:t>
            </a: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 rot="16200000">
            <a:off x="4611766" y="-47785"/>
            <a:ext cx="282483" cy="214772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 rot="16200000">
            <a:off x="5826103" y="2037524"/>
            <a:ext cx="282483" cy="405759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03427" y="3517302"/>
            <a:ext cx="3327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cm-scale bands near base of hole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97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944" y="943262"/>
            <a:ext cx="4385327" cy="2264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790" y="4063389"/>
            <a:ext cx="6057636" cy="2370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4534" y="1161153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318-U1357A-19H-1-A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9958" y="4206749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318-U1357A-17H-5-A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3080" y="82698"/>
            <a:ext cx="419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Likely examples of annual bands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448869" y="313531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 bands in 13 cm</a:t>
            </a:r>
            <a:endParaRPr lang="en-US" dirty="0"/>
          </a:p>
        </p:txBody>
      </p:sp>
      <p:sp>
        <p:nvSpPr>
          <p:cNvPr id="10" name="Right Brace 9"/>
          <p:cNvSpPr/>
          <p:nvPr/>
        </p:nvSpPr>
        <p:spPr>
          <a:xfrm rot="16200000">
            <a:off x="5192646" y="-936716"/>
            <a:ext cx="282483" cy="352720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54292" y="3382339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bands in 17 cm</a:t>
            </a:r>
            <a:endParaRPr lang="en-US" dirty="0"/>
          </a:p>
        </p:txBody>
      </p:sp>
      <p:sp>
        <p:nvSpPr>
          <p:cNvPr id="12" name="Right Brace 11"/>
          <p:cNvSpPr/>
          <p:nvPr/>
        </p:nvSpPr>
        <p:spPr>
          <a:xfrm rot="16200000">
            <a:off x="5146130" y="1624908"/>
            <a:ext cx="303381" cy="455690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5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845"/>
            <a:ext cx="9144000" cy="5105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07610"/>
            <a:ext cx="91494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U1357B-19H-4A </a:t>
            </a:r>
          </a:p>
          <a:p>
            <a:endParaRPr lang="en-US" dirty="0"/>
          </a:p>
          <a:p>
            <a:r>
              <a:rPr lang="en-US" dirty="0" smtClean="0"/>
              <a:t>82 light/dark couplets in 143 cm, e.g. 1.7 cm/band, close to the long-term </a:t>
            </a:r>
            <a:r>
              <a:rPr lang="en-US" dirty="0" err="1" smtClean="0"/>
              <a:t>sed</a:t>
            </a:r>
            <a:r>
              <a:rPr lang="en-US" dirty="0" smtClean="0"/>
              <a:t> rate of 1.6 cm/</a:t>
            </a:r>
            <a:r>
              <a:rPr lang="en-US" dirty="0" err="1" smtClean="0"/>
              <a:t>yr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1827"/>
            <a:ext cx="4484913" cy="27961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0" y="3163933"/>
            <a:ext cx="4479457" cy="28140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1153886" y="1768386"/>
            <a:ext cx="3331028" cy="13955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" y="1768386"/>
            <a:ext cx="283029" cy="14134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669970" y="1750493"/>
            <a:ext cx="2239728" cy="14313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7892144" y="1768387"/>
            <a:ext cx="1251856" cy="1413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48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1074"/>
            <a:ext cx="9144000" cy="456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10183" y="246408"/>
            <a:ext cx="551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Age-dating comparisons MD03-2601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460274" y="5303520"/>
            <a:ext cx="267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Pers. Comm. Crosta (2011)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65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30" y="0"/>
            <a:ext cx="54692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4859786" y="1"/>
            <a:ext cx="2159755" cy="764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 algn="ctr" defTabSz="872436"/>
            <a:endParaRPr lang="en-GB"/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6301432" y="0"/>
            <a:ext cx="718109" cy="12973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endParaRPr lang="en-US"/>
          </a:p>
        </p:txBody>
      </p:sp>
      <p:sp>
        <p:nvSpPr>
          <p:cNvPr id="38917" name="Rectangle 6"/>
          <p:cNvSpPr>
            <a:spLocks noChangeArrowheads="1"/>
          </p:cNvSpPr>
          <p:nvPr/>
        </p:nvSpPr>
        <p:spPr bwMode="auto">
          <a:xfrm>
            <a:off x="2771978" y="1"/>
            <a:ext cx="935306" cy="4765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endParaRPr lang="en-US"/>
          </a:p>
        </p:txBody>
      </p:sp>
      <p:sp>
        <p:nvSpPr>
          <p:cNvPr id="38918" name="Rectangle 7"/>
          <p:cNvSpPr>
            <a:spLocks noChangeArrowheads="1"/>
          </p:cNvSpPr>
          <p:nvPr/>
        </p:nvSpPr>
        <p:spPr bwMode="auto">
          <a:xfrm>
            <a:off x="3995071" y="1"/>
            <a:ext cx="1007252" cy="4765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endParaRPr lang="en-US"/>
          </a:p>
        </p:txBody>
      </p:sp>
      <p:grpSp>
        <p:nvGrpSpPr>
          <p:cNvPr id="46098" name="Group 18"/>
          <p:cNvGrpSpPr>
            <a:grpSpLocks/>
          </p:cNvGrpSpPr>
          <p:nvPr/>
        </p:nvGrpSpPr>
        <p:grpSpPr bwMode="auto">
          <a:xfrm>
            <a:off x="4817705" y="228936"/>
            <a:ext cx="5295538" cy="6139515"/>
            <a:chOff x="3549" y="159"/>
            <a:chExt cx="3901" cy="4264"/>
          </a:xfrm>
        </p:grpSpPr>
        <p:grpSp>
          <p:nvGrpSpPr>
            <p:cNvPr id="38934" name="Group 17"/>
            <p:cNvGrpSpPr>
              <a:grpSpLocks/>
            </p:cNvGrpSpPr>
            <p:nvPr/>
          </p:nvGrpSpPr>
          <p:grpSpPr bwMode="auto">
            <a:xfrm>
              <a:off x="3549" y="159"/>
              <a:ext cx="2177" cy="4264"/>
              <a:chOff x="3549" y="159"/>
              <a:chExt cx="2177" cy="4264"/>
            </a:xfrm>
          </p:grpSpPr>
          <p:sp>
            <p:nvSpPr>
              <p:cNvPr id="38936" name="Rectangle 10"/>
              <p:cNvSpPr>
                <a:spLocks noChangeArrowheads="1"/>
              </p:cNvSpPr>
              <p:nvPr/>
            </p:nvSpPr>
            <p:spPr bwMode="auto">
              <a:xfrm>
                <a:off x="3549" y="159"/>
                <a:ext cx="1134" cy="4264"/>
              </a:xfrm>
              <a:prstGeom prst="rect">
                <a:avLst/>
              </a:prstGeom>
              <a:solidFill>
                <a:srgbClr val="0000FF">
                  <a:alpha val="25098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37" name="Rectangle 11"/>
              <p:cNvSpPr>
                <a:spLocks noChangeArrowheads="1"/>
              </p:cNvSpPr>
              <p:nvPr/>
            </p:nvSpPr>
            <p:spPr bwMode="auto">
              <a:xfrm>
                <a:off x="5273" y="159"/>
                <a:ext cx="453" cy="408"/>
              </a:xfrm>
              <a:prstGeom prst="rect">
                <a:avLst/>
              </a:prstGeom>
              <a:solidFill>
                <a:srgbClr val="0000FF">
                  <a:alpha val="25098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8935" name="Text Box 14"/>
            <p:cNvSpPr txBox="1">
              <a:spLocks noChangeArrowheads="1"/>
            </p:cNvSpPr>
            <p:nvPr/>
          </p:nvSpPr>
          <p:spPr bwMode="auto">
            <a:xfrm>
              <a:off x="5726" y="159"/>
              <a:ext cx="1724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NZ" sz="1600"/>
                <a:t>No response</a:t>
              </a:r>
              <a:endParaRPr lang="en-GB"/>
            </a:p>
          </p:txBody>
        </p:sp>
      </p:grp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4140320" y="228936"/>
            <a:ext cx="5972922" cy="6139515"/>
            <a:chOff x="3050" y="159"/>
            <a:chExt cx="4400" cy="4264"/>
          </a:xfrm>
        </p:grpSpPr>
        <p:sp>
          <p:nvSpPr>
            <p:cNvPr id="38931" name="Rectangle 8"/>
            <p:cNvSpPr>
              <a:spLocks noChangeArrowheads="1"/>
            </p:cNvSpPr>
            <p:nvPr/>
          </p:nvSpPr>
          <p:spPr bwMode="auto">
            <a:xfrm>
              <a:off x="3050" y="159"/>
              <a:ext cx="499" cy="4264"/>
            </a:xfrm>
            <a:prstGeom prst="rect">
              <a:avLst/>
            </a:prstGeom>
            <a:solidFill>
              <a:srgbClr val="FF6600">
                <a:alpha val="2509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2" name="Rectangle 12"/>
            <p:cNvSpPr>
              <a:spLocks noChangeArrowheads="1"/>
            </p:cNvSpPr>
            <p:nvPr/>
          </p:nvSpPr>
          <p:spPr bwMode="auto">
            <a:xfrm>
              <a:off x="5273" y="658"/>
              <a:ext cx="453" cy="408"/>
            </a:xfrm>
            <a:prstGeom prst="rect">
              <a:avLst/>
            </a:prstGeom>
            <a:solidFill>
              <a:srgbClr val="FF9900">
                <a:alpha val="2509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Text Box 15"/>
            <p:cNvSpPr txBox="1">
              <a:spLocks noChangeArrowheads="1"/>
            </p:cNvSpPr>
            <p:nvPr/>
          </p:nvSpPr>
          <p:spPr bwMode="auto">
            <a:xfrm>
              <a:off x="5726" y="658"/>
              <a:ext cx="1724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NZ" sz="1600"/>
                <a:t>Initial retreat</a:t>
              </a:r>
              <a:endParaRPr lang="en-GB"/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2909085" y="97910"/>
            <a:ext cx="7204158" cy="6270542"/>
            <a:chOff x="2143" y="68"/>
            <a:chExt cx="5307" cy="4355"/>
          </a:xfrm>
        </p:grpSpPr>
        <p:grpSp>
          <p:nvGrpSpPr>
            <p:cNvPr id="38923" name="Group 23"/>
            <p:cNvGrpSpPr>
              <a:grpSpLocks/>
            </p:cNvGrpSpPr>
            <p:nvPr/>
          </p:nvGrpSpPr>
          <p:grpSpPr bwMode="auto">
            <a:xfrm>
              <a:off x="2143" y="159"/>
              <a:ext cx="5307" cy="4264"/>
              <a:chOff x="2143" y="159"/>
              <a:chExt cx="5307" cy="4264"/>
            </a:xfrm>
          </p:grpSpPr>
          <p:grpSp>
            <p:nvGrpSpPr>
              <p:cNvPr id="38925" name="Group 20"/>
              <p:cNvGrpSpPr>
                <a:grpSpLocks/>
              </p:cNvGrpSpPr>
              <p:nvPr/>
            </p:nvGrpSpPr>
            <p:grpSpPr bwMode="auto">
              <a:xfrm>
                <a:off x="2143" y="159"/>
                <a:ext cx="5307" cy="4264"/>
                <a:chOff x="2143" y="159"/>
                <a:chExt cx="5307" cy="4264"/>
              </a:xfrm>
            </p:grpSpPr>
            <p:sp>
              <p:nvSpPr>
                <p:cNvPr id="38928" name="Rectangle 9"/>
                <p:cNvSpPr>
                  <a:spLocks noChangeArrowheads="1"/>
                </p:cNvSpPr>
                <p:nvPr/>
              </p:nvSpPr>
              <p:spPr bwMode="auto">
                <a:xfrm>
                  <a:off x="2143" y="159"/>
                  <a:ext cx="908" cy="4264"/>
                </a:xfrm>
                <a:prstGeom prst="rect">
                  <a:avLst/>
                </a:prstGeom>
                <a:solidFill>
                  <a:srgbClr val="FF0000">
                    <a:alpha val="25098"/>
                  </a:srgb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929" name="Rectangle 13"/>
                <p:cNvSpPr>
                  <a:spLocks noChangeArrowheads="1"/>
                </p:cNvSpPr>
                <p:nvPr/>
              </p:nvSpPr>
              <p:spPr bwMode="auto">
                <a:xfrm>
                  <a:off x="5273" y="1157"/>
                  <a:ext cx="453" cy="408"/>
                </a:xfrm>
                <a:prstGeom prst="rect">
                  <a:avLst/>
                </a:prstGeom>
                <a:solidFill>
                  <a:srgbClr val="FF0000">
                    <a:alpha val="25098"/>
                  </a:srgb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930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5726" y="1153"/>
                  <a:ext cx="1724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defTabSz="995363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995363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995363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995363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995363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9953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9953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9953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9953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NZ" sz="1600"/>
                    <a:t>Widespread</a:t>
                  </a:r>
                  <a:br>
                    <a:rPr lang="en-NZ" sz="1600"/>
                  </a:br>
                  <a:r>
                    <a:rPr lang="en-NZ" sz="1600"/>
                    <a:t>retreat</a:t>
                  </a:r>
                  <a:endParaRPr lang="en-GB"/>
                </a:p>
              </p:txBody>
            </p:sp>
          </p:grpSp>
          <p:sp>
            <p:nvSpPr>
              <p:cNvPr id="38926" name="Line 21"/>
              <p:cNvSpPr>
                <a:spLocks noChangeShapeType="1"/>
              </p:cNvSpPr>
              <p:nvPr/>
            </p:nvSpPr>
            <p:spPr bwMode="auto">
              <a:xfrm flipV="1">
                <a:off x="5273" y="1746"/>
                <a:ext cx="0" cy="40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27" name="Text Box 22"/>
              <p:cNvSpPr txBox="1">
                <a:spLocks noChangeArrowheads="1"/>
              </p:cNvSpPr>
              <p:nvPr/>
            </p:nvSpPr>
            <p:spPr bwMode="auto">
              <a:xfrm>
                <a:off x="5318" y="1751"/>
                <a:ext cx="1724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defTabSz="995363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995363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995363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995363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995363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995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995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995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9953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NZ" sz="1600"/>
                  <a:t>Present ice margin reached</a:t>
                </a:r>
                <a:endParaRPr lang="en-GB"/>
              </a:p>
            </p:txBody>
          </p:sp>
        </p:grpSp>
        <p:sp>
          <p:nvSpPr>
            <p:cNvPr id="38924" name="Line 24"/>
            <p:cNvSpPr>
              <a:spLocks noChangeShapeType="1"/>
            </p:cNvSpPr>
            <p:nvPr/>
          </p:nvSpPr>
          <p:spPr bwMode="auto">
            <a:xfrm flipV="1">
              <a:off x="2143" y="68"/>
              <a:ext cx="0" cy="426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301432" y="6488668"/>
            <a:ext cx="2855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Mackintosh et al.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25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999" y="-1142999"/>
            <a:ext cx="6858001" cy="914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034" y="0"/>
            <a:ext cx="50199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1" name="AutoShape 7"/>
          <p:cNvSpPr>
            <a:spLocks noChangeArrowheads="1"/>
          </p:cNvSpPr>
          <p:nvPr/>
        </p:nvSpPr>
        <p:spPr bwMode="auto">
          <a:xfrm>
            <a:off x="4225843" y="1012215"/>
            <a:ext cx="245704" cy="262052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defRPr/>
            </a:pPr>
            <a:endParaRPr lang="en-US"/>
          </a:p>
        </p:txBody>
      </p:sp>
      <p:sp>
        <p:nvSpPr>
          <p:cNvPr id="47112" name="AutoShape 8"/>
          <p:cNvSpPr>
            <a:spLocks noChangeArrowheads="1"/>
          </p:cNvSpPr>
          <p:nvPr/>
        </p:nvSpPr>
        <p:spPr bwMode="auto">
          <a:xfrm>
            <a:off x="3671990" y="1337621"/>
            <a:ext cx="245704" cy="262052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defRPr/>
            </a:pPr>
            <a:endParaRPr lang="en-US"/>
          </a:p>
        </p:txBody>
      </p:sp>
      <p:sp>
        <p:nvSpPr>
          <p:cNvPr id="47113" name="AutoShape 9"/>
          <p:cNvSpPr>
            <a:spLocks noChangeArrowheads="1"/>
          </p:cNvSpPr>
          <p:nvPr/>
        </p:nvSpPr>
        <p:spPr bwMode="auto">
          <a:xfrm>
            <a:off x="3980138" y="1664466"/>
            <a:ext cx="245705" cy="262052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defRPr/>
            </a:pPr>
            <a:endParaRPr lang="en-US"/>
          </a:p>
        </p:txBody>
      </p:sp>
      <p:sp>
        <p:nvSpPr>
          <p:cNvPr id="47114" name="AutoShape 10"/>
          <p:cNvSpPr>
            <a:spLocks noChangeArrowheads="1"/>
          </p:cNvSpPr>
          <p:nvPr/>
        </p:nvSpPr>
        <p:spPr bwMode="auto">
          <a:xfrm>
            <a:off x="3609546" y="1991312"/>
            <a:ext cx="245704" cy="262052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defRPr/>
            </a:pPr>
            <a:endParaRPr lang="en-US"/>
          </a:p>
        </p:txBody>
      </p:sp>
      <p:sp>
        <p:nvSpPr>
          <p:cNvPr id="47115" name="AutoShape 11"/>
          <p:cNvSpPr>
            <a:spLocks noChangeArrowheads="1"/>
          </p:cNvSpPr>
          <p:nvPr/>
        </p:nvSpPr>
        <p:spPr bwMode="auto">
          <a:xfrm>
            <a:off x="3549817" y="2318157"/>
            <a:ext cx="245704" cy="262052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defRPr/>
            </a:pPr>
            <a:endParaRPr lang="en-US"/>
          </a:p>
        </p:txBody>
      </p:sp>
      <p:sp>
        <p:nvSpPr>
          <p:cNvPr id="47117" name="AutoShape 13"/>
          <p:cNvSpPr>
            <a:spLocks noChangeArrowheads="1"/>
          </p:cNvSpPr>
          <p:nvPr/>
        </p:nvSpPr>
        <p:spPr bwMode="auto">
          <a:xfrm>
            <a:off x="3610902" y="3232462"/>
            <a:ext cx="245705" cy="262052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defRPr/>
            </a:pPr>
            <a:endParaRPr lang="en-US"/>
          </a:p>
        </p:txBody>
      </p:sp>
      <p:sp>
        <p:nvSpPr>
          <p:cNvPr id="47118" name="AutoShape 14"/>
          <p:cNvSpPr>
            <a:spLocks noChangeArrowheads="1"/>
          </p:cNvSpPr>
          <p:nvPr/>
        </p:nvSpPr>
        <p:spPr bwMode="auto">
          <a:xfrm>
            <a:off x="3426285" y="4081972"/>
            <a:ext cx="245705" cy="262052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defRPr/>
            </a:pPr>
            <a:endParaRPr lang="en-US"/>
          </a:p>
        </p:txBody>
      </p:sp>
      <p:sp>
        <p:nvSpPr>
          <p:cNvPr id="47119" name="AutoShape 15"/>
          <p:cNvSpPr>
            <a:spLocks noChangeArrowheads="1"/>
          </p:cNvSpPr>
          <p:nvPr/>
        </p:nvSpPr>
        <p:spPr bwMode="auto">
          <a:xfrm>
            <a:off x="3487373" y="4408818"/>
            <a:ext cx="245704" cy="262052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defRPr/>
            </a:pPr>
            <a:endParaRPr lang="en-US"/>
          </a:p>
        </p:txBody>
      </p:sp>
      <p:sp>
        <p:nvSpPr>
          <p:cNvPr id="47120" name="AutoShape 16"/>
          <p:cNvSpPr>
            <a:spLocks noChangeArrowheads="1"/>
          </p:cNvSpPr>
          <p:nvPr/>
        </p:nvSpPr>
        <p:spPr bwMode="auto">
          <a:xfrm>
            <a:off x="3610902" y="4735664"/>
            <a:ext cx="245705" cy="262052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defRPr/>
            </a:pPr>
            <a:endParaRPr lang="en-US"/>
          </a:p>
        </p:txBody>
      </p:sp>
      <p:sp>
        <p:nvSpPr>
          <p:cNvPr id="47121" name="AutoShape 17"/>
          <p:cNvSpPr>
            <a:spLocks noChangeArrowheads="1"/>
          </p:cNvSpPr>
          <p:nvPr/>
        </p:nvSpPr>
        <p:spPr bwMode="auto">
          <a:xfrm>
            <a:off x="3733076" y="5125862"/>
            <a:ext cx="245705" cy="262052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defRPr/>
            </a:pPr>
            <a:endParaRPr lang="en-US"/>
          </a:p>
        </p:txBody>
      </p:sp>
      <p:grpSp>
        <p:nvGrpSpPr>
          <p:cNvPr id="39949" name="Group 41"/>
          <p:cNvGrpSpPr>
            <a:grpSpLocks/>
          </p:cNvGrpSpPr>
          <p:nvPr/>
        </p:nvGrpSpPr>
        <p:grpSpPr bwMode="auto">
          <a:xfrm>
            <a:off x="6373378" y="4989077"/>
            <a:ext cx="2979673" cy="845191"/>
            <a:chOff x="4694" y="2699"/>
            <a:chExt cx="2195" cy="587"/>
          </a:xfrm>
        </p:grpSpPr>
        <p:sp>
          <p:nvSpPr>
            <p:cNvPr id="39967" name="Text Box 23"/>
            <p:cNvSpPr txBox="1">
              <a:spLocks noChangeArrowheads="1"/>
            </p:cNvSpPr>
            <p:nvPr/>
          </p:nvSpPr>
          <p:spPr bwMode="auto">
            <a:xfrm>
              <a:off x="4694" y="2880"/>
              <a:ext cx="2195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NZ" sz="1600"/>
                <a:t>Onset of marine sedimentation</a:t>
              </a:r>
              <a:br>
                <a:rPr lang="en-NZ" sz="1600"/>
              </a:br>
              <a:r>
                <a:rPr lang="en-NZ" sz="1600"/>
                <a:t>(multiple </a:t>
              </a:r>
              <a:r>
                <a:rPr lang="en-NZ" sz="1600" baseline="30000"/>
                <a:t>14</a:t>
              </a:r>
              <a:r>
                <a:rPr lang="en-NZ" sz="1600"/>
                <a:t>C ages)</a:t>
              </a:r>
              <a:endParaRPr lang="en-GB"/>
            </a:p>
          </p:txBody>
        </p:sp>
        <p:sp>
          <p:nvSpPr>
            <p:cNvPr id="47126" name="AutoShape 22"/>
            <p:cNvSpPr>
              <a:spLocks noChangeArrowheads="1"/>
            </p:cNvSpPr>
            <p:nvPr/>
          </p:nvSpPr>
          <p:spPr bwMode="auto">
            <a:xfrm>
              <a:off x="4763" y="2699"/>
              <a:ext cx="181" cy="182"/>
            </a:xfrm>
            <a:prstGeom prst="star5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7146" name="Group 42"/>
          <p:cNvGrpSpPr>
            <a:grpSpLocks/>
          </p:cNvGrpSpPr>
          <p:nvPr/>
        </p:nvGrpSpPr>
        <p:grpSpPr bwMode="auto">
          <a:xfrm>
            <a:off x="4471546" y="97910"/>
            <a:ext cx="5089201" cy="6139515"/>
            <a:chOff x="3294" y="68"/>
            <a:chExt cx="3749" cy="4264"/>
          </a:xfrm>
        </p:grpSpPr>
        <p:sp>
          <p:nvSpPr>
            <p:cNvPr id="39964" name="Rectangle 6"/>
            <p:cNvSpPr>
              <a:spLocks noChangeArrowheads="1"/>
            </p:cNvSpPr>
            <p:nvPr/>
          </p:nvSpPr>
          <p:spPr bwMode="auto">
            <a:xfrm>
              <a:off x="3294" y="68"/>
              <a:ext cx="953" cy="4264"/>
            </a:xfrm>
            <a:prstGeom prst="rect">
              <a:avLst/>
            </a:prstGeom>
            <a:solidFill>
              <a:srgbClr val="0000FF">
                <a:alpha val="2509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5" name="Rectangle 34"/>
            <p:cNvSpPr>
              <a:spLocks noChangeArrowheads="1"/>
            </p:cNvSpPr>
            <p:nvPr/>
          </p:nvSpPr>
          <p:spPr bwMode="auto">
            <a:xfrm>
              <a:off x="4774" y="159"/>
              <a:ext cx="453" cy="408"/>
            </a:xfrm>
            <a:prstGeom prst="rect">
              <a:avLst/>
            </a:prstGeom>
            <a:solidFill>
              <a:srgbClr val="0000FF">
                <a:alpha val="2509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6" name="Text Box 35"/>
            <p:cNvSpPr txBox="1">
              <a:spLocks noChangeArrowheads="1"/>
            </p:cNvSpPr>
            <p:nvPr/>
          </p:nvSpPr>
          <p:spPr bwMode="auto">
            <a:xfrm>
              <a:off x="5319" y="159"/>
              <a:ext cx="1724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NZ" sz="1600"/>
                <a:t>No response</a:t>
              </a:r>
              <a:endParaRPr lang="en-GB"/>
            </a:p>
          </p:txBody>
        </p:sp>
      </p:grpSp>
      <p:grpSp>
        <p:nvGrpSpPr>
          <p:cNvPr id="47147" name="Group 43"/>
          <p:cNvGrpSpPr>
            <a:grpSpLocks/>
          </p:cNvGrpSpPr>
          <p:nvPr/>
        </p:nvGrpSpPr>
        <p:grpSpPr bwMode="auto">
          <a:xfrm>
            <a:off x="3917694" y="97910"/>
            <a:ext cx="5643054" cy="6139515"/>
            <a:chOff x="2886" y="68"/>
            <a:chExt cx="4157" cy="4264"/>
          </a:xfrm>
        </p:grpSpPr>
        <p:sp>
          <p:nvSpPr>
            <p:cNvPr id="39961" name="Rectangle 4"/>
            <p:cNvSpPr>
              <a:spLocks noChangeArrowheads="1"/>
            </p:cNvSpPr>
            <p:nvPr/>
          </p:nvSpPr>
          <p:spPr bwMode="auto">
            <a:xfrm>
              <a:off x="2886" y="68"/>
              <a:ext cx="408" cy="4264"/>
            </a:xfrm>
            <a:prstGeom prst="rect">
              <a:avLst/>
            </a:prstGeom>
            <a:solidFill>
              <a:srgbClr val="FF6600">
                <a:alpha val="2509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2" name="Rectangle 36"/>
            <p:cNvSpPr>
              <a:spLocks noChangeArrowheads="1"/>
            </p:cNvSpPr>
            <p:nvPr/>
          </p:nvSpPr>
          <p:spPr bwMode="auto">
            <a:xfrm>
              <a:off x="4774" y="658"/>
              <a:ext cx="453" cy="408"/>
            </a:xfrm>
            <a:prstGeom prst="rect">
              <a:avLst/>
            </a:prstGeom>
            <a:solidFill>
              <a:srgbClr val="FF9900">
                <a:alpha val="2509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3" name="Text Box 37"/>
            <p:cNvSpPr txBox="1">
              <a:spLocks noChangeArrowheads="1"/>
            </p:cNvSpPr>
            <p:nvPr/>
          </p:nvSpPr>
          <p:spPr bwMode="auto">
            <a:xfrm>
              <a:off x="5319" y="658"/>
              <a:ext cx="1724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NZ" sz="1600"/>
                <a:t>Initial retreat</a:t>
              </a:r>
              <a:endParaRPr lang="en-GB"/>
            </a:p>
          </p:txBody>
        </p:sp>
      </p:grpSp>
      <p:grpSp>
        <p:nvGrpSpPr>
          <p:cNvPr id="47148" name="Group 44"/>
          <p:cNvGrpSpPr>
            <a:grpSpLocks/>
          </p:cNvGrpSpPr>
          <p:nvPr/>
        </p:nvGrpSpPr>
        <p:grpSpPr bwMode="auto">
          <a:xfrm>
            <a:off x="2846641" y="33117"/>
            <a:ext cx="6712749" cy="6204308"/>
            <a:chOff x="2098" y="23"/>
            <a:chExt cx="4945" cy="4309"/>
          </a:xfrm>
        </p:grpSpPr>
        <p:grpSp>
          <p:nvGrpSpPr>
            <p:cNvPr id="39954" name="Group 28"/>
            <p:cNvGrpSpPr>
              <a:grpSpLocks/>
            </p:cNvGrpSpPr>
            <p:nvPr/>
          </p:nvGrpSpPr>
          <p:grpSpPr bwMode="auto">
            <a:xfrm>
              <a:off x="2098" y="23"/>
              <a:ext cx="788" cy="4309"/>
              <a:chOff x="2007" y="23"/>
              <a:chExt cx="788" cy="4309"/>
            </a:xfrm>
          </p:grpSpPr>
          <p:sp>
            <p:nvSpPr>
              <p:cNvPr id="39959" name="Rectangle 5"/>
              <p:cNvSpPr>
                <a:spLocks noChangeArrowheads="1"/>
              </p:cNvSpPr>
              <p:nvPr/>
            </p:nvSpPr>
            <p:spPr bwMode="auto">
              <a:xfrm>
                <a:off x="2024" y="68"/>
                <a:ext cx="771" cy="4264"/>
              </a:xfrm>
              <a:prstGeom prst="rect">
                <a:avLst/>
              </a:prstGeom>
              <a:solidFill>
                <a:srgbClr val="FF0000">
                  <a:alpha val="25098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0" name="Line 27"/>
              <p:cNvSpPr>
                <a:spLocks noChangeShapeType="1"/>
              </p:cNvSpPr>
              <p:nvPr/>
            </p:nvSpPr>
            <p:spPr bwMode="auto">
              <a:xfrm flipV="1">
                <a:off x="2007" y="23"/>
                <a:ext cx="0" cy="4264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955" name="Line 31"/>
            <p:cNvSpPr>
              <a:spLocks noChangeShapeType="1"/>
            </p:cNvSpPr>
            <p:nvPr/>
          </p:nvSpPr>
          <p:spPr bwMode="auto">
            <a:xfrm flipV="1">
              <a:off x="4774" y="1746"/>
              <a:ext cx="0" cy="40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6" name="Text Box 33"/>
            <p:cNvSpPr txBox="1">
              <a:spLocks noChangeArrowheads="1"/>
            </p:cNvSpPr>
            <p:nvPr/>
          </p:nvSpPr>
          <p:spPr bwMode="auto">
            <a:xfrm>
              <a:off x="4819" y="1751"/>
              <a:ext cx="172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NZ" sz="1600"/>
                <a:t>Present ice margin reached</a:t>
              </a:r>
              <a:endParaRPr lang="en-GB"/>
            </a:p>
          </p:txBody>
        </p:sp>
        <p:sp>
          <p:nvSpPr>
            <p:cNvPr id="39957" name="Rectangle 38"/>
            <p:cNvSpPr>
              <a:spLocks noChangeArrowheads="1"/>
            </p:cNvSpPr>
            <p:nvPr/>
          </p:nvSpPr>
          <p:spPr bwMode="auto">
            <a:xfrm>
              <a:off x="4774" y="1157"/>
              <a:ext cx="453" cy="408"/>
            </a:xfrm>
            <a:prstGeom prst="rect">
              <a:avLst/>
            </a:prstGeom>
            <a:solidFill>
              <a:srgbClr val="FF0000">
                <a:alpha val="2509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8" name="Text Box 39"/>
            <p:cNvSpPr txBox="1">
              <a:spLocks noChangeArrowheads="1"/>
            </p:cNvSpPr>
            <p:nvPr/>
          </p:nvSpPr>
          <p:spPr bwMode="auto">
            <a:xfrm>
              <a:off x="5319" y="1153"/>
              <a:ext cx="172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NZ" sz="1600"/>
                <a:t>Widespread</a:t>
              </a:r>
              <a:br>
                <a:rPr lang="en-NZ" sz="1600"/>
              </a:br>
              <a:r>
                <a:rPr lang="en-NZ" sz="1600"/>
                <a:t>retreat</a:t>
              </a:r>
              <a:endParaRPr lang="en-GB"/>
            </a:p>
          </p:txBody>
        </p:sp>
      </p:grpSp>
      <p:sp>
        <p:nvSpPr>
          <p:cNvPr id="2" name="Rectangle 1"/>
          <p:cNvSpPr/>
          <p:nvPr/>
        </p:nvSpPr>
        <p:spPr bwMode="auto">
          <a:xfrm>
            <a:off x="1308550" y="561542"/>
            <a:ext cx="2609144" cy="32034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147" tIns="40074" rIns="80147" bIns="40074" numCol="1" spcCol="0" rtlCol="0" anchor="t" anchorCtr="0" compatLnSpc="1">
            <a:prstTxWarp prst="textNoShape">
              <a:avLst/>
            </a:prstTxWarp>
          </a:bodyPr>
          <a:lstStyle/>
          <a:p>
            <a:pPr defTabSz="872436"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chemeClr val="bg1"/>
                </a:solidFill>
                <a:latin typeface="Arial" pitchFamily="34" charset="0"/>
              </a:rPr>
              <a:t>U1357A&amp;B</a:t>
            </a:r>
          </a:p>
        </p:txBody>
      </p:sp>
      <p:sp>
        <p:nvSpPr>
          <p:cNvPr id="3" name="5-Point Star 2"/>
          <p:cNvSpPr/>
          <p:nvPr/>
        </p:nvSpPr>
        <p:spPr bwMode="auto">
          <a:xfrm>
            <a:off x="3602079" y="538530"/>
            <a:ext cx="367877" cy="359219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0147" tIns="40074" rIns="80147" bIns="40074" numCol="1" spcCol="0" rtlCol="0" anchor="t" anchorCtr="0" compatLnSpc="1">
            <a:prstTxWarp prst="textNoShape">
              <a:avLst/>
            </a:prstTxWarp>
          </a:bodyPr>
          <a:lstStyle/>
          <a:p>
            <a:pPr defTabSz="872436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01432" y="6052759"/>
            <a:ext cx="2855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Mackintosh et al.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70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66" y="1121643"/>
            <a:ext cx="5486943" cy="526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 Box 11"/>
          <p:cNvSpPr txBox="1">
            <a:spLocks noChangeArrowheads="1"/>
          </p:cNvSpPr>
          <p:nvPr/>
        </p:nvSpPr>
        <p:spPr bwMode="auto">
          <a:xfrm>
            <a:off x="446612" y="489549"/>
            <a:ext cx="4243437" cy="46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defTabSz="104298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4298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4298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4298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4298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NZ"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Near-shore marine sediments</a:t>
            </a:r>
            <a:endParaRPr lang="en-GB" sz="24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6398" name="Group 14"/>
          <p:cNvGrpSpPr>
            <a:grpSpLocks/>
          </p:cNvGrpSpPr>
          <p:nvPr/>
        </p:nvGrpSpPr>
        <p:grpSpPr bwMode="auto">
          <a:xfrm>
            <a:off x="5356625" y="3363487"/>
            <a:ext cx="3833530" cy="3179186"/>
            <a:chOff x="3946" y="2336"/>
            <a:chExt cx="2824" cy="2208"/>
          </a:xfrm>
        </p:grpSpPr>
        <p:grpSp>
          <p:nvGrpSpPr>
            <p:cNvPr id="10247" name="Group 9"/>
            <p:cNvGrpSpPr>
              <a:grpSpLocks/>
            </p:cNvGrpSpPr>
            <p:nvPr/>
          </p:nvGrpSpPr>
          <p:grpSpPr bwMode="auto">
            <a:xfrm>
              <a:off x="4491" y="2488"/>
              <a:ext cx="2279" cy="2056"/>
              <a:chOff x="4457" y="2352"/>
              <a:chExt cx="2279" cy="2056"/>
            </a:xfrm>
          </p:grpSpPr>
          <p:pic>
            <p:nvPicPr>
              <p:cNvPr id="10251" name="Picture 1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7" y="3017"/>
                <a:ext cx="2279" cy="1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52" name="Rectangle 8"/>
              <p:cNvSpPr>
                <a:spLocks noChangeArrowheads="1"/>
              </p:cNvSpPr>
              <p:nvPr/>
            </p:nvSpPr>
            <p:spPr bwMode="auto">
              <a:xfrm>
                <a:off x="4483" y="2352"/>
                <a:ext cx="2060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872436"/>
                <a:r>
                  <a:rPr lang="en-NZ" sz="1600" dirty="0" smtClean="0"/>
                  <a:t>Calving </a:t>
                </a:r>
                <a:r>
                  <a:rPr lang="en-NZ" sz="1600" dirty="0"/>
                  <a:t>bays on E Antarctic                 continental shelves</a:t>
                </a:r>
                <a:endParaRPr lang="en-GB" sz="1600" dirty="0"/>
              </a:p>
            </p:txBody>
          </p:sp>
        </p:grpSp>
        <p:sp>
          <p:nvSpPr>
            <p:cNvPr id="10248" name="Line 10"/>
            <p:cNvSpPr>
              <a:spLocks noChangeShapeType="1"/>
            </p:cNvSpPr>
            <p:nvPr/>
          </p:nvSpPr>
          <p:spPr bwMode="auto">
            <a:xfrm flipH="1">
              <a:off x="3958" y="3606"/>
              <a:ext cx="81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9" name="Line 11"/>
            <p:cNvSpPr>
              <a:spLocks noChangeShapeType="1"/>
            </p:cNvSpPr>
            <p:nvPr/>
          </p:nvSpPr>
          <p:spPr bwMode="auto">
            <a:xfrm flipH="1" flipV="1">
              <a:off x="3946" y="2744"/>
              <a:ext cx="828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0" name="Line 12"/>
            <p:cNvSpPr>
              <a:spLocks noChangeShapeType="1"/>
            </p:cNvSpPr>
            <p:nvPr/>
          </p:nvSpPr>
          <p:spPr bwMode="auto">
            <a:xfrm flipH="1" flipV="1">
              <a:off x="3958" y="2336"/>
              <a:ext cx="816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Oval 1"/>
          <p:cNvSpPr/>
          <p:nvPr/>
        </p:nvSpPr>
        <p:spPr>
          <a:xfrm>
            <a:off x="4898571" y="5091060"/>
            <a:ext cx="458054" cy="46412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572000" y="5323121"/>
            <a:ext cx="555598" cy="117491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60985" y="654270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U1357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6488668"/>
            <a:ext cx="2855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Mackintosh et al.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45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48" y="4250985"/>
            <a:ext cx="7601097" cy="2062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104" y="1244610"/>
            <a:ext cx="4343984" cy="20346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375" y="204441"/>
            <a:ext cx="3527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Likely examples of annual bands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819088" y="1249584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318-U1357A-18H-5-A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46548" y="3881653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318-U1357A-20H-3-A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67989" y="494607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bands in 10 cm</a:t>
            </a: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 rot="16200000">
            <a:off x="4611766" y="-47785"/>
            <a:ext cx="282483" cy="214772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 rot="16200000">
            <a:off x="5826103" y="2037524"/>
            <a:ext cx="282483" cy="405759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03427" y="3517302"/>
            <a:ext cx="3327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cm-scale bands near base of hole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38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944" y="943262"/>
            <a:ext cx="4385327" cy="2264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790" y="4063389"/>
            <a:ext cx="6057636" cy="2370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4534" y="1161153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318-U1357A-19H-1-A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9958" y="4206749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318-U1357A-17H-5-A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3080" y="82698"/>
            <a:ext cx="419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Likely examples of annual bands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448869" y="313531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 bands in 13 cm</a:t>
            </a:r>
            <a:endParaRPr lang="en-US" dirty="0"/>
          </a:p>
        </p:txBody>
      </p:sp>
      <p:sp>
        <p:nvSpPr>
          <p:cNvPr id="10" name="Right Brace 9"/>
          <p:cNvSpPr/>
          <p:nvPr/>
        </p:nvSpPr>
        <p:spPr>
          <a:xfrm rot="16200000">
            <a:off x="5192646" y="-936716"/>
            <a:ext cx="282483" cy="352720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54292" y="3382339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bands in 17 cm</a:t>
            </a:r>
            <a:endParaRPr lang="en-US" dirty="0"/>
          </a:p>
        </p:txBody>
      </p:sp>
      <p:sp>
        <p:nvSpPr>
          <p:cNvPr id="12" name="Right Brace 11"/>
          <p:cNvSpPr/>
          <p:nvPr/>
        </p:nvSpPr>
        <p:spPr>
          <a:xfrm rot="16200000">
            <a:off x="5146130" y="1624908"/>
            <a:ext cx="303381" cy="455690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0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845"/>
            <a:ext cx="9144000" cy="5105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07610"/>
            <a:ext cx="91494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U1357B-19H-4A </a:t>
            </a:r>
          </a:p>
          <a:p>
            <a:endParaRPr lang="en-US" dirty="0"/>
          </a:p>
          <a:p>
            <a:r>
              <a:rPr lang="en-US" dirty="0" smtClean="0"/>
              <a:t>82 light/dark couplets in 143 cm, e.g. 1.7 cm/band, close to the long-term </a:t>
            </a:r>
            <a:r>
              <a:rPr lang="en-US" dirty="0" err="1" smtClean="0"/>
              <a:t>sed</a:t>
            </a:r>
            <a:r>
              <a:rPr lang="en-US" dirty="0" smtClean="0"/>
              <a:t> rate of 1.6 cm/</a:t>
            </a:r>
            <a:r>
              <a:rPr lang="en-US" dirty="0" err="1" smtClean="0"/>
              <a:t>yr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1827"/>
            <a:ext cx="4484913" cy="27961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0" y="3163933"/>
            <a:ext cx="4479457" cy="28140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1153886" y="1768386"/>
            <a:ext cx="3331028" cy="13955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" y="1768386"/>
            <a:ext cx="283029" cy="14134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669970" y="1750493"/>
            <a:ext cx="2239728" cy="14313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7892144" y="1768387"/>
            <a:ext cx="1251856" cy="1413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4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1098Ala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593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04775" y="0"/>
            <a:ext cx="9039225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300">
                <a:solidFill>
                  <a:schemeClr val="bg1"/>
                </a:solidFill>
              </a:rPr>
              <a:t>Laminations at base of Holocene section, site 1098, ~11-11.5 kyr BP</a:t>
            </a:r>
          </a:p>
        </p:txBody>
      </p:sp>
    </p:spTree>
    <p:extLst>
      <p:ext uri="{BB962C8B-B14F-4D97-AF65-F5344CB8AC3E}">
        <p14:creationId xmlns:p14="http://schemas.microsoft.com/office/powerpoint/2010/main" val="211747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4107" y="192913"/>
            <a:ext cx="2842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Shevenell et al., 2011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10" y="-107890"/>
            <a:ext cx="5227020" cy="696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60449" y="-189571"/>
            <a:ext cx="3445728" cy="691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910361" y="-535259"/>
            <a:ext cx="3445728" cy="691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342"/>
            <a:ext cx="2842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Shevenell et al., 2011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722"/>
            <a:ext cx="9056230" cy="647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47493" y="133815"/>
            <a:ext cx="646770" cy="400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80106" y="165374"/>
            <a:ext cx="646770" cy="400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5877" y="86176"/>
            <a:ext cx="646770" cy="400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40376" y="86176"/>
            <a:ext cx="646770" cy="400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81207" y="86176"/>
            <a:ext cx="646770" cy="400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46330" y="86175"/>
            <a:ext cx="646770" cy="400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92776" y="86174"/>
            <a:ext cx="646770" cy="400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92601" y="86176"/>
            <a:ext cx="646770" cy="400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56785" y="119683"/>
            <a:ext cx="569456" cy="400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415" y="2814"/>
            <a:ext cx="3273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Masson-</a:t>
            </a:r>
            <a:r>
              <a:rPr lang="en-US" sz="2000" dirty="0" err="1" smtClean="0"/>
              <a:t>Delmotte</a:t>
            </a:r>
            <a:r>
              <a:rPr lang="en-US" sz="2000" dirty="0" smtClean="0"/>
              <a:t> et al., 2004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905716" y="24586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EPICA Dome 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5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3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0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020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5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1074"/>
            <a:ext cx="9144000" cy="456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10183" y="246408"/>
            <a:ext cx="551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Age-dating comparisons MD03-2601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460274" y="5303520"/>
            <a:ext cx="267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Pers. Comm. Crosta (2011)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21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9476"/>
            <a:ext cx="9245191" cy="513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000" y="18534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U1357B-18H-5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068"/>
            <a:ext cx="9245190" cy="513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088"/>
            <a:ext cx="5905500" cy="517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5082"/>
            <a:ext cx="9144000" cy="507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48037"/>
            <a:ext cx="9144000" cy="5074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0424"/>
            <a:ext cx="9144000" cy="5074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2430"/>
            <a:ext cx="9144000" cy="510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5" y="6344026"/>
            <a:ext cx="4576215" cy="5139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4000" y="822956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U1357B-18H-6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4000" y="1689818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U1357B-18H-7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4000" y="2546154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U1357B-19H-1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4000" y="3381796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U1357B-19H-2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54000" y="4271327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U1357B-19H-3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54000" y="5155891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U1357B-19H-4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4000" y="6062830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U1357B-19H-5</a:t>
            </a:r>
            <a:endParaRPr lang="en-US" dirty="0"/>
          </a:p>
        </p:txBody>
      </p:sp>
      <p:sp>
        <p:nvSpPr>
          <p:cNvPr id="19" name="5-Point Star 18"/>
          <p:cNvSpPr/>
          <p:nvPr/>
        </p:nvSpPr>
        <p:spPr>
          <a:xfrm>
            <a:off x="3820116" y="4356377"/>
            <a:ext cx="267532" cy="21404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7146790" y="75711"/>
            <a:ext cx="267532" cy="21404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3709529" y="6129979"/>
            <a:ext cx="267532" cy="21404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087648" y="4279447"/>
            <a:ext cx="2954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 </a:t>
            </a:r>
            <a:r>
              <a:rPr lang="en-US" baseline="30000" dirty="0" smtClean="0"/>
              <a:t>14</a:t>
            </a:r>
            <a:r>
              <a:rPr lang="en-US" dirty="0" smtClean="0"/>
              <a:t>C age = 11,535 </a:t>
            </a:r>
            <a:r>
              <a:rPr lang="en-US" dirty="0" err="1" smtClean="0"/>
              <a:t>yrs</a:t>
            </a:r>
            <a:r>
              <a:rPr lang="en-US" dirty="0" smtClean="0"/>
              <a:t> B.P.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977061" y="6052336"/>
            <a:ext cx="2954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 </a:t>
            </a:r>
            <a:r>
              <a:rPr lang="en-US" baseline="30000" dirty="0" smtClean="0"/>
              <a:t>14</a:t>
            </a:r>
            <a:r>
              <a:rPr lang="en-US" dirty="0" smtClean="0"/>
              <a:t>C age = 36,620 </a:t>
            </a:r>
            <a:r>
              <a:rPr lang="en-US" dirty="0" err="1" smtClean="0"/>
              <a:t>yrs</a:t>
            </a:r>
            <a:r>
              <a:rPr lang="en-US" dirty="0" smtClean="0"/>
              <a:t> B.P.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192625" y="18534"/>
            <a:ext cx="2954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 </a:t>
            </a:r>
            <a:r>
              <a:rPr lang="en-US" baseline="30000" dirty="0" smtClean="0"/>
              <a:t>14</a:t>
            </a:r>
            <a:r>
              <a:rPr lang="en-US" dirty="0" smtClean="0"/>
              <a:t>C age = 11,125 </a:t>
            </a:r>
            <a:r>
              <a:rPr lang="en-US" dirty="0" err="1" smtClean="0"/>
              <a:t>yrs</a:t>
            </a:r>
            <a:r>
              <a:rPr lang="en-US" dirty="0" smtClean="0"/>
              <a:t> B.P.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178732" y="1874484"/>
            <a:ext cx="2811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itchFamily="18" charset="2"/>
              <a:buChar char="D"/>
            </a:pPr>
            <a:r>
              <a:rPr lang="en-US" dirty="0" smtClean="0"/>
              <a:t>Cal. AMS age = 410 years</a:t>
            </a:r>
          </a:p>
          <a:p>
            <a:r>
              <a:rPr lang="en-US" dirty="0"/>
              <a:t> </a:t>
            </a:r>
            <a:r>
              <a:rPr lang="en-US" dirty="0" smtClean="0"/>
              <a:t># laminae pairs = ~310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622595" y="6449495"/>
            <a:ext cx="4579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laminae pairs 19H-3 age to base of hole ~140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54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45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034" y="0"/>
            <a:ext cx="50199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1" name="AutoShape 7"/>
          <p:cNvSpPr>
            <a:spLocks noChangeArrowheads="1"/>
          </p:cNvSpPr>
          <p:nvPr/>
        </p:nvSpPr>
        <p:spPr bwMode="auto">
          <a:xfrm>
            <a:off x="4225843" y="1012215"/>
            <a:ext cx="245704" cy="262052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defRPr/>
            </a:pPr>
            <a:endParaRPr lang="en-US"/>
          </a:p>
        </p:txBody>
      </p:sp>
      <p:sp>
        <p:nvSpPr>
          <p:cNvPr id="47112" name="AutoShape 8"/>
          <p:cNvSpPr>
            <a:spLocks noChangeArrowheads="1"/>
          </p:cNvSpPr>
          <p:nvPr/>
        </p:nvSpPr>
        <p:spPr bwMode="auto">
          <a:xfrm>
            <a:off x="3671990" y="1337621"/>
            <a:ext cx="245704" cy="262052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defRPr/>
            </a:pPr>
            <a:endParaRPr lang="en-US"/>
          </a:p>
        </p:txBody>
      </p:sp>
      <p:sp>
        <p:nvSpPr>
          <p:cNvPr id="47113" name="AutoShape 9"/>
          <p:cNvSpPr>
            <a:spLocks noChangeArrowheads="1"/>
          </p:cNvSpPr>
          <p:nvPr/>
        </p:nvSpPr>
        <p:spPr bwMode="auto">
          <a:xfrm>
            <a:off x="3980138" y="1664466"/>
            <a:ext cx="245705" cy="262052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defRPr/>
            </a:pPr>
            <a:endParaRPr lang="en-US"/>
          </a:p>
        </p:txBody>
      </p:sp>
      <p:sp>
        <p:nvSpPr>
          <p:cNvPr id="47114" name="AutoShape 10"/>
          <p:cNvSpPr>
            <a:spLocks noChangeArrowheads="1"/>
          </p:cNvSpPr>
          <p:nvPr/>
        </p:nvSpPr>
        <p:spPr bwMode="auto">
          <a:xfrm>
            <a:off x="3609546" y="1991312"/>
            <a:ext cx="245704" cy="262052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defRPr/>
            </a:pPr>
            <a:endParaRPr lang="en-US"/>
          </a:p>
        </p:txBody>
      </p:sp>
      <p:sp>
        <p:nvSpPr>
          <p:cNvPr id="47115" name="AutoShape 11"/>
          <p:cNvSpPr>
            <a:spLocks noChangeArrowheads="1"/>
          </p:cNvSpPr>
          <p:nvPr/>
        </p:nvSpPr>
        <p:spPr bwMode="auto">
          <a:xfrm>
            <a:off x="3549817" y="2318157"/>
            <a:ext cx="245704" cy="262052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defRPr/>
            </a:pPr>
            <a:endParaRPr lang="en-US"/>
          </a:p>
        </p:txBody>
      </p:sp>
      <p:sp>
        <p:nvSpPr>
          <p:cNvPr id="47117" name="AutoShape 13"/>
          <p:cNvSpPr>
            <a:spLocks noChangeArrowheads="1"/>
          </p:cNvSpPr>
          <p:nvPr/>
        </p:nvSpPr>
        <p:spPr bwMode="auto">
          <a:xfrm>
            <a:off x="3610902" y="3232462"/>
            <a:ext cx="245705" cy="262052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defRPr/>
            </a:pPr>
            <a:endParaRPr lang="en-US"/>
          </a:p>
        </p:txBody>
      </p:sp>
      <p:sp>
        <p:nvSpPr>
          <p:cNvPr id="47118" name="AutoShape 14"/>
          <p:cNvSpPr>
            <a:spLocks noChangeArrowheads="1"/>
          </p:cNvSpPr>
          <p:nvPr/>
        </p:nvSpPr>
        <p:spPr bwMode="auto">
          <a:xfrm>
            <a:off x="3426285" y="4081972"/>
            <a:ext cx="245705" cy="262052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defRPr/>
            </a:pPr>
            <a:endParaRPr lang="en-US"/>
          </a:p>
        </p:txBody>
      </p:sp>
      <p:sp>
        <p:nvSpPr>
          <p:cNvPr id="47119" name="AutoShape 15"/>
          <p:cNvSpPr>
            <a:spLocks noChangeArrowheads="1"/>
          </p:cNvSpPr>
          <p:nvPr/>
        </p:nvSpPr>
        <p:spPr bwMode="auto">
          <a:xfrm>
            <a:off x="3487373" y="4408818"/>
            <a:ext cx="245704" cy="262052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defRPr/>
            </a:pPr>
            <a:endParaRPr lang="en-US"/>
          </a:p>
        </p:txBody>
      </p:sp>
      <p:sp>
        <p:nvSpPr>
          <p:cNvPr id="47120" name="AutoShape 16"/>
          <p:cNvSpPr>
            <a:spLocks noChangeArrowheads="1"/>
          </p:cNvSpPr>
          <p:nvPr/>
        </p:nvSpPr>
        <p:spPr bwMode="auto">
          <a:xfrm>
            <a:off x="3610902" y="4735664"/>
            <a:ext cx="245705" cy="262052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defRPr/>
            </a:pPr>
            <a:endParaRPr lang="en-US"/>
          </a:p>
        </p:txBody>
      </p:sp>
      <p:sp>
        <p:nvSpPr>
          <p:cNvPr id="47121" name="AutoShape 17"/>
          <p:cNvSpPr>
            <a:spLocks noChangeArrowheads="1"/>
          </p:cNvSpPr>
          <p:nvPr/>
        </p:nvSpPr>
        <p:spPr bwMode="auto">
          <a:xfrm>
            <a:off x="3733076" y="5125862"/>
            <a:ext cx="245705" cy="262052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defRPr/>
            </a:pPr>
            <a:endParaRPr lang="en-US"/>
          </a:p>
        </p:txBody>
      </p:sp>
      <p:grpSp>
        <p:nvGrpSpPr>
          <p:cNvPr id="39949" name="Group 41"/>
          <p:cNvGrpSpPr>
            <a:grpSpLocks/>
          </p:cNvGrpSpPr>
          <p:nvPr/>
        </p:nvGrpSpPr>
        <p:grpSpPr bwMode="auto">
          <a:xfrm>
            <a:off x="6373378" y="4989077"/>
            <a:ext cx="2979673" cy="845191"/>
            <a:chOff x="4694" y="2699"/>
            <a:chExt cx="2195" cy="587"/>
          </a:xfrm>
        </p:grpSpPr>
        <p:sp>
          <p:nvSpPr>
            <p:cNvPr id="39967" name="Text Box 23"/>
            <p:cNvSpPr txBox="1">
              <a:spLocks noChangeArrowheads="1"/>
            </p:cNvSpPr>
            <p:nvPr/>
          </p:nvSpPr>
          <p:spPr bwMode="auto">
            <a:xfrm>
              <a:off x="4694" y="2880"/>
              <a:ext cx="2195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NZ" sz="1600"/>
                <a:t>Onset of marine sedimentation</a:t>
              </a:r>
              <a:br>
                <a:rPr lang="en-NZ" sz="1600"/>
              </a:br>
              <a:r>
                <a:rPr lang="en-NZ" sz="1600"/>
                <a:t>(multiple </a:t>
              </a:r>
              <a:r>
                <a:rPr lang="en-NZ" sz="1600" baseline="30000"/>
                <a:t>14</a:t>
              </a:r>
              <a:r>
                <a:rPr lang="en-NZ" sz="1600"/>
                <a:t>C ages)</a:t>
              </a:r>
              <a:endParaRPr lang="en-GB"/>
            </a:p>
          </p:txBody>
        </p:sp>
        <p:sp>
          <p:nvSpPr>
            <p:cNvPr id="47126" name="AutoShape 22"/>
            <p:cNvSpPr>
              <a:spLocks noChangeArrowheads="1"/>
            </p:cNvSpPr>
            <p:nvPr/>
          </p:nvSpPr>
          <p:spPr bwMode="auto">
            <a:xfrm>
              <a:off x="4763" y="2699"/>
              <a:ext cx="181" cy="182"/>
            </a:xfrm>
            <a:prstGeom prst="star5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7146" name="Group 42"/>
          <p:cNvGrpSpPr>
            <a:grpSpLocks/>
          </p:cNvGrpSpPr>
          <p:nvPr/>
        </p:nvGrpSpPr>
        <p:grpSpPr bwMode="auto">
          <a:xfrm>
            <a:off x="4471546" y="97910"/>
            <a:ext cx="5089201" cy="6139515"/>
            <a:chOff x="3294" y="68"/>
            <a:chExt cx="3749" cy="4264"/>
          </a:xfrm>
        </p:grpSpPr>
        <p:sp>
          <p:nvSpPr>
            <p:cNvPr id="39964" name="Rectangle 6"/>
            <p:cNvSpPr>
              <a:spLocks noChangeArrowheads="1"/>
            </p:cNvSpPr>
            <p:nvPr/>
          </p:nvSpPr>
          <p:spPr bwMode="auto">
            <a:xfrm>
              <a:off x="3294" y="68"/>
              <a:ext cx="953" cy="4264"/>
            </a:xfrm>
            <a:prstGeom prst="rect">
              <a:avLst/>
            </a:prstGeom>
            <a:solidFill>
              <a:srgbClr val="0000FF">
                <a:alpha val="2509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5" name="Rectangle 34"/>
            <p:cNvSpPr>
              <a:spLocks noChangeArrowheads="1"/>
            </p:cNvSpPr>
            <p:nvPr/>
          </p:nvSpPr>
          <p:spPr bwMode="auto">
            <a:xfrm>
              <a:off x="4774" y="159"/>
              <a:ext cx="453" cy="408"/>
            </a:xfrm>
            <a:prstGeom prst="rect">
              <a:avLst/>
            </a:prstGeom>
            <a:solidFill>
              <a:srgbClr val="0000FF">
                <a:alpha val="2509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6" name="Text Box 35"/>
            <p:cNvSpPr txBox="1">
              <a:spLocks noChangeArrowheads="1"/>
            </p:cNvSpPr>
            <p:nvPr/>
          </p:nvSpPr>
          <p:spPr bwMode="auto">
            <a:xfrm>
              <a:off x="5319" y="159"/>
              <a:ext cx="1724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NZ" sz="1600"/>
                <a:t>No response</a:t>
              </a:r>
              <a:endParaRPr lang="en-GB"/>
            </a:p>
          </p:txBody>
        </p:sp>
      </p:grpSp>
      <p:grpSp>
        <p:nvGrpSpPr>
          <p:cNvPr id="47147" name="Group 43"/>
          <p:cNvGrpSpPr>
            <a:grpSpLocks/>
          </p:cNvGrpSpPr>
          <p:nvPr/>
        </p:nvGrpSpPr>
        <p:grpSpPr bwMode="auto">
          <a:xfrm>
            <a:off x="3917694" y="97910"/>
            <a:ext cx="5643054" cy="6139515"/>
            <a:chOff x="2886" y="68"/>
            <a:chExt cx="4157" cy="4264"/>
          </a:xfrm>
        </p:grpSpPr>
        <p:sp>
          <p:nvSpPr>
            <p:cNvPr id="39961" name="Rectangle 4"/>
            <p:cNvSpPr>
              <a:spLocks noChangeArrowheads="1"/>
            </p:cNvSpPr>
            <p:nvPr/>
          </p:nvSpPr>
          <p:spPr bwMode="auto">
            <a:xfrm>
              <a:off x="2886" y="68"/>
              <a:ext cx="408" cy="4264"/>
            </a:xfrm>
            <a:prstGeom prst="rect">
              <a:avLst/>
            </a:prstGeom>
            <a:solidFill>
              <a:srgbClr val="FF6600">
                <a:alpha val="2509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2" name="Rectangle 36"/>
            <p:cNvSpPr>
              <a:spLocks noChangeArrowheads="1"/>
            </p:cNvSpPr>
            <p:nvPr/>
          </p:nvSpPr>
          <p:spPr bwMode="auto">
            <a:xfrm>
              <a:off x="4774" y="658"/>
              <a:ext cx="453" cy="408"/>
            </a:xfrm>
            <a:prstGeom prst="rect">
              <a:avLst/>
            </a:prstGeom>
            <a:solidFill>
              <a:srgbClr val="FF9900">
                <a:alpha val="2509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3" name="Text Box 37"/>
            <p:cNvSpPr txBox="1">
              <a:spLocks noChangeArrowheads="1"/>
            </p:cNvSpPr>
            <p:nvPr/>
          </p:nvSpPr>
          <p:spPr bwMode="auto">
            <a:xfrm>
              <a:off x="5319" y="658"/>
              <a:ext cx="1724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NZ" sz="1600"/>
                <a:t>Initial retreat</a:t>
              </a:r>
              <a:endParaRPr lang="en-GB"/>
            </a:p>
          </p:txBody>
        </p:sp>
      </p:grpSp>
      <p:grpSp>
        <p:nvGrpSpPr>
          <p:cNvPr id="47148" name="Group 44"/>
          <p:cNvGrpSpPr>
            <a:grpSpLocks/>
          </p:cNvGrpSpPr>
          <p:nvPr/>
        </p:nvGrpSpPr>
        <p:grpSpPr bwMode="auto">
          <a:xfrm>
            <a:off x="2846641" y="33117"/>
            <a:ext cx="6712749" cy="6204308"/>
            <a:chOff x="2098" y="23"/>
            <a:chExt cx="4945" cy="4309"/>
          </a:xfrm>
        </p:grpSpPr>
        <p:grpSp>
          <p:nvGrpSpPr>
            <p:cNvPr id="39954" name="Group 28"/>
            <p:cNvGrpSpPr>
              <a:grpSpLocks/>
            </p:cNvGrpSpPr>
            <p:nvPr/>
          </p:nvGrpSpPr>
          <p:grpSpPr bwMode="auto">
            <a:xfrm>
              <a:off x="2098" y="23"/>
              <a:ext cx="788" cy="4309"/>
              <a:chOff x="2007" y="23"/>
              <a:chExt cx="788" cy="4309"/>
            </a:xfrm>
          </p:grpSpPr>
          <p:sp>
            <p:nvSpPr>
              <p:cNvPr id="39959" name="Rectangle 5"/>
              <p:cNvSpPr>
                <a:spLocks noChangeArrowheads="1"/>
              </p:cNvSpPr>
              <p:nvPr/>
            </p:nvSpPr>
            <p:spPr bwMode="auto">
              <a:xfrm>
                <a:off x="2024" y="68"/>
                <a:ext cx="771" cy="4264"/>
              </a:xfrm>
              <a:prstGeom prst="rect">
                <a:avLst/>
              </a:prstGeom>
              <a:solidFill>
                <a:srgbClr val="FF0000">
                  <a:alpha val="25098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0" name="Line 27"/>
              <p:cNvSpPr>
                <a:spLocks noChangeShapeType="1"/>
              </p:cNvSpPr>
              <p:nvPr/>
            </p:nvSpPr>
            <p:spPr bwMode="auto">
              <a:xfrm flipV="1">
                <a:off x="2007" y="23"/>
                <a:ext cx="0" cy="4264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955" name="Line 31"/>
            <p:cNvSpPr>
              <a:spLocks noChangeShapeType="1"/>
            </p:cNvSpPr>
            <p:nvPr/>
          </p:nvSpPr>
          <p:spPr bwMode="auto">
            <a:xfrm flipV="1">
              <a:off x="4774" y="1746"/>
              <a:ext cx="0" cy="40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6" name="Text Box 33"/>
            <p:cNvSpPr txBox="1">
              <a:spLocks noChangeArrowheads="1"/>
            </p:cNvSpPr>
            <p:nvPr/>
          </p:nvSpPr>
          <p:spPr bwMode="auto">
            <a:xfrm>
              <a:off x="4819" y="1751"/>
              <a:ext cx="172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NZ" sz="1600"/>
                <a:t>Present ice margin reached</a:t>
              </a:r>
              <a:endParaRPr lang="en-GB"/>
            </a:p>
          </p:txBody>
        </p:sp>
        <p:sp>
          <p:nvSpPr>
            <p:cNvPr id="39957" name="Rectangle 38"/>
            <p:cNvSpPr>
              <a:spLocks noChangeArrowheads="1"/>
            </p:cNvSpPr>
            <p:nvPr/>
          </p:nvSpPr>
          <p:spPr bwMode="auto">
            <a:xfrm>
              <a:off x="4774" y="1157"/>
              <a:ext cx="453" cy="408"/>
            </a:xfrm>
            <a:prstGeom prst="rect">
              <a:avLst/>
            </a:prstGeom>
            <a:solidFill>
              <a:srgbClr val="FF0000">
                <a:alpha val="2509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8" name="Text Box 39"/>
            <p:cNvSpPr txBox="1">
              <a:spLocks noChangeArrowheads="1"/>
            </p:cNvSpPr>
            <p:nvPr/>
          </p:nvSpPr>
          <p:spPr bwMode="auto">
            <a:xfrm>
              <a:off x="5319" y="1153"/>
              <a:ext cx="172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95363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NZ" sz="1600"/>
                <a:t>Widespread</a:t>
              </a:r>
              <a:br>
                <a:rPr lang="en-NZ" sz="1600"/>
              </a:br>
              <a:r>
                <a:rPr lang="en-NZ" sz="1600"/>
                <a:t>retreat</a:t>
              </a:r>
              <a:endParaRPr lang="en-GB"/>
            </a:p>
          </p:txBody>
        </p:sp>
      </p:grpSp>
      <p:sp>
        <p:nvSpPr>
          <p:cNvPr id="2" name="Rectangle 1"/>
          <p:cNvSpPr/>
          <p:nvPr/>
        </p:nvSpPr>
        <p:spPr bwMode="auto">
          <a:xfrm>
            <a:off x="1308550" y="561542"/>
            <a:ext cx="2609144" cy="32034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147" tIns="40074" rIns="80147" bIns="40074" numCol="1" spcCol="0" rtlCol="0" anchor="t" anchorCtr="0" compatLnSpc="1">
            <a:prstTxWarp prst="textNoShape">
              <a:avLst/>
            </a:prstTxWarp>
          </a:bodyPr>
          <a:lstStyle/>
          <a:p>
            <a:pPr defTabSz="872436"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chemeClr val="bg1"/>
                </a:solidFill>
                <a:latin typeface="Arial" pitchFamily="34" charset="0"/>
              </a:rPr>
              <a:t>U1357A&amp;B</a:t>
            </a:r>
          </a:p>
        </p:txBody>
      </p:sp>
      <p:sp>
        <p:nvSpPr>
          <p:cNvPr id="3" name="5-Point Star 2"/>
          <p:cNvSpPr/>
          <p:nvPr/>
        </p:nvSpPr>
        <p:spPr bwMode="auto">
          <a:xfrm>
            <a:off x="3602079" y="538530"/>
            <a:ext cx="367877" cy="359219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0147" tIns="40074" rIns="80147" bIns="40074" numCol="1" spcCol="0" rtlCol="0" anchor="t" anchorCtr="0" compatLnSpc="1">
            <a:prstTxWarp prst="textNoShape">
              <a:avLst/>
            </a:prstTxWarp>
          </a:bodyPr>
          <a:lstStyle/>
          <a:p>
            <a:pPr defTabSz="872436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01432" y="6052759"/>
            <a:ext cx="2855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Mackintosh et al.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6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66" y="1121643"/>
            <a:ext cx="5486943" cy="526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 Box 11"/>
          <p:cNvSpPr txBox="1">
            <a:spLocks noChangeArrowheads="1"/>
          </p:cNvSpPr>
          <p:nvPr/>
        </p:nvSpPr>
        <p:spPr bwMode="auto">
          <a:xfrm>
            <a:off x="446612" y="489549"/>
            <a:ext cx="4243437" cy="46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defTabSz="104298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4298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4298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4298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4298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NZ"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Near-shore marine sediments</a:t>
            </a:r>
            <a:endParaRPr lang="en-GB" sz="24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6398" name="Group 14"/>
          <p:cNvGrpSpPr>
            <a:grpSpLocks/>
          </p:cNvGrpSpPr>
          <p:nvPr/>
        </p:nvGrpSpPr>
        <p:grpSpPr bwMode="auto">
          <a:xfrm>
            <a:off x="5356625" y="3363487"/>
            <a:ext cx="3833530" cy="3179186"/>
            <a:chOff x="3946" y="2336"/>
            <a:chExt cx="2824" cy="2208"/>
          </a:xfrm>
        </p:grpSpPr>
        <p:grpSp>
          <p:nvGrpSpPr>
            <p:cNvPr id="10247" name="Group 9"/>
            <p:cNvGrpSpPr>
              <a:grpSpLocks/>
            </p:cNvGrpSpPr>
            <p:nvPr/>
          </p:nvGrpSpPr>
          <p:grpSpPr bwMode="auto">
            <a:xfrm>
              <a:off x="4491" y="2488"/>
              <a:ext cx="2279" cy="2056"/>
              <a:chOff x="4457" y="2352"/>
              <a:chExt cx="2279" cy="2056"/>
            </a:xfrm>
          </p:grpSpPr>
          <p:pic>
            <p:nvPicPr>
              <p:cNvPr id="10251" name="Picture 1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7" y="3017"/>
                <a:ext cx="2279" cy="1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52" name="Rectangle 8"/>
              <p:cNvSpPr>
                <a:spLocks noChangeArrowheads="1"/>
              </p:cNvSpPr>
              <p:nvPr/>
            </p:nvSpPr>
            <p:spPr bwMode="auto">
              <a:xfrm>
                <a:off x="4483" y="2352"/>
                <a:ext cx="2060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872436"/>
                <a:r>
                  <a:rPr lang="en-NZ" sz="1600" dirty="0" smtClean="0"/>
                  <a:t>Calving </a:t>
                </a:r>
                <a:r>
                  <a:rPr lang="en-NZ" sz="1600" dirty="0"/>
                  <a:t>bays on E Antarctic                 continental shelves</a:t>
                </a:r>
                <a:endParaRPr lang="en-GB" sz="1600" dirty="0"/>
              </a:p>
            </p:txBody>
          </p:sp>
        </p:grpSp>
        <p:sp>
          <p:nvSpPr>
            <p:cNvPr id="10248" name="Line 10"/>
            <p:cNvSpPr>
              <a:spLocks noChangeShapeType="1"/>
            </p:cNvSpPr>
            <p:nvPr/>
          </p:nvSpPr>
          <p:spPr bwMode="auto">
            <a:xfrm flipH="1">
              <a:off x="3958" y="3606"/>
              <a:ext cx="81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9" name="Line 11"/>
            <p:cNvSpPr>
              <a:spLocks noChangeShapeType="1"/>
            </p:cNvSpPr>
            <p:nvPr/>
          </p:nvSpPr>
          <p:spPr bwMode="auto">
            <a:xfrm flipH="1" flipV="1">
              <a:off x="3946" y="2744"/>
              <a:ext cx="828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0" name="Line 12"/>
            <p:cNvSpPr>
              <a:spLocks noChangeShapeType="1"/>
            </p:cNvSpPr>
            <p:nvPr/>
          </p:nvSpPr>
          <p:spPr bwMode="auto">
            <a:xfrm flipH="1" flipV="1">
              <a:off x="3958" y="2336"/>
              <a:ext cx="816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Oval 1"/>
          <p:cNvSpPr/>
          <p:nvPr/>
        </p:nvSpPr>
        <p:spPr>
          <a:xfrm>
            <a:off x="4898571" y="5091060"/>
            <a:ext cx="458054" cy="46412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572000" y="5323121"/>
            <a:ext cx="555598" cy="117491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60985" y="654270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U1357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6488668"/>
            <a:ext cx="2855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Mackintosh et al.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6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8" y="1423358"/>
            <a:ext cx="8505645" cy="1611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4136"/>
            <a:ext cx="9144000" cy="24844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9048" y="5720916"/>
            <a:ext cx="5041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Cielab</a:t>
            </a:r>
            <a:r>
              <a:rPr lang="en-US" dirty="0" smtClean="0"/>
              <a:t> L* faithfully captures banding at the cm scale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00401" y="4264005"/>
            <a:ext cx="422694" cy="420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047" y="3295291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Cielab</a:t>
            </a:r>
            <a:r>
              <a:rPr lang="en-US" dirty="0" smtClean="0"/>
              <a:t> L*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23526" y="888521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U1357A-20H-4A 51 – 111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77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5203"/>
            <a:ext cx="9144000" cy="2022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8" y="1423358"/>
            <a:ext cx="8505645" cy="16118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9048" y="5194705"/>
            <a:ext cx="5041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Cielab</a:t>
            </a:r>
            <a:r>
              <a:rPr lang="en-US" dirty="0" smtClean="0"/>
              <a:t> a* faithfully captures banding at the cm scale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123526" y="4154419"/>
            <a:ext cx="499569" cy="210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3885" y="3260785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Cielab</a:t>
            </a:r>
            <a:r>
              <a:rPr lang="en-US" dirty="0" smtClean="0"/>
              <a:t> a*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23526" y="888521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U1357A-20H-4A 51 – 111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4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507</Words>
  <Application>Microsoft Office PowerPoint</Application>
  <PresentationFormat>On-screen Show (4:3)</PresentationFormat>
  <Paragraphs>110</Paragraphs>
  <Slides>57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40</cp:revision>
  <dcterms:created xsi:type="dcterms:W3CDTF">2011-07-04T19:38:11Z</dcterms:created>
  <dcterms:modified xsi:type="dcterms:W3CDTF">2011-07-08T11:28:18Z</dcterms:modified>
</cp:coreProperties>
</file>