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0E363-DE95-495A-BC8A-523EF81C5E0B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D3486-1F03-4C51-8AB1-EE5B8BBFF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136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0E363-DE95-495A-BC8A-523EF81C5E0B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D3486-1F03-4C51-8AB1-EE5B8BBFF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78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0E363-DE95-495A-BC8A-523EF81C5E0B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D3486-1F03-4C51-8AB1-EE5B8BBFF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870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0E363-DE95-495A-BC8A-523EF81C5E0B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D3486-1F03-4C51-8AB1-EE5B8BBFF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313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0E363-DE95-495A-BC8A-523EF81C5E0B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D3486-1F03-4C51-8AB1-EE5B8BBFF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596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0E363-DE95-495A-BC8A-523EF81C5E0B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D3486-1F03-4C51-8AB1-EE5B8BBFF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344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0E363-DE95-495A-BC8A-523EF81C5E0B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D3486-1F03-4C51-8AB1-EE5B8BBFF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851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0E363-DE95-495A-BC8A-523EF81C5E0B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D3486-1F03-4C51-8AB1-EE5B8BBFF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471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0E363-DE95-495A-BC8A-523EF81C5E0B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D3486-1F03-4C51-8AB1-EE5B8BBFF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154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0E363-DE95-495A-BC8A-523EF81C5E0B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D3486-1F03-4C51-8AB1-EE5B8BBFF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725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0E363-DE95-495A-BC8A-523EF81C5E0B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D3486-1F03-4C51-8AB1-EE5B8BBFF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35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0E363-DE95-495A-BC8A-523EF81C5E0B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D3486-1F03-4C51-8AB1-EE5B8BBFF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059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879" y="0"/>
            <a:ext cx="64008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905000" y="-228600"/>
            <a:ext cx="3234559" cy="2916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3059" y="2841158"/>
            <a:ext cx="338959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6200000">
            <a:off x="-1308541" y="2927134"/>
            <a:ext cx="3023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Meters below seafloor (CSF-B)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958865" y="152400"/>
            <a:ext cx="44419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Higher order polynomial gives best fit to AMS dates as well as to secular </a:t>
            </a:r>
            <a:r>
              <a:rPr lang="en-US" sz="2000" dirty="0" err="1" smtClean="0"/>
              <a:t>paleomag</a:t>
            </a:r>
            <a:r>
              <a:rPr lang="en-US" sz="2000" dirty="0" smtClean="0"/>
              <a:t> inclination curve</a:t>
            </a:r>
            <a:endParaRPr 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7162800" y="198566"/>
            <a:ext cx="1170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U1357B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99295" y="838200"/>
            <a:ext cx="24975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Bulk TOC AMS </a:t>
            </a:r>
            <a:r>
              <a:rPr lang="en-US" sz="2000" baseline="30000" dirty="0" smtClean="0"/>
              <a:t>14</a:t>
            </a:r>
            <a:r>
              <a:rPr lang="en-US" sz="2000" dirty="0" smtClean="0"/>
              <a:t>C dates – corrected for SO reservoir ages plus a small detrital “dead”</a:t>
            </a:r>
          </a:p>
          <a:p>
            <a:r>
              <a:rPr lang="en-US" sz="2000" dirty="0" smtClean="0"/>
              <a:t>C offset.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5724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702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835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627210" y="231622"/>
            <a:ext cx="6217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51 Ba cycles over 50 calendar years based on </a:t>
            </a:r>
            <a:r>
              <a:rPr lang="en-US" sz="2400" baseline="30000" dirty="0" smtClean="0"/>
              <a:t>14</a:t>
            </a:r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819400" y="176426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55473" y="229125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10200" y="242936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0" y="2110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40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82000" y="22386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93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56039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49357" y="202776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90800" y="914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657600" y="15240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368666" y="133933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137612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81800" y="137612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091193" y="175669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7210" y="231622"/>
            <a:ext cx="6320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32 Ba cycles over 30 calendar years based on 14C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54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52400"/>
            <a:ext cx="8991600" cy="586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430" y="5461643"/>
            <a:ext cx="7696200" cy="1243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987436" y="4343399"/>
            <a:ext cx="380200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Mode 2 (18% of variance)</a:t>
            </a:r>
          </a:p>
          <a:p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smtClean="0">
                <a:solidFill>
                  <a:srgbClr val="0070C0"/>
                </a:solidFill>
              </a:rPr>
              <a:t> long term decrease 12 to 2 </a:t>
            </a:r>
            <a:r>
              <a:rPr lang="en-US" sz="2000" dirty="0" err="1" smtClean="0">
                <a:solidFill>
                  <a:srgbClr val="0070C0"/>
                </a:solidFill>
              </a:rPr>
              <a:t>kyr</a:t>
            </a:r>
            <a:r>
              <a:rPr lang="en-US" sz="2000" dirty="0" smtClean="0">
                <a:solidFill>
                  <a:srgbClr val="0070C0"/>
                </a:solidFill>
              </a:rPr>
              <a:t> BP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53200" y="487710"/>
            <a:ext cx="762000" cy="5151090"/>
          </a:xfrm>
          <a:prstGeom prst="rect">
            <a:avLst/>
          </a:prstGeom>
          <a:solidFill>
            <a:srgbClr val="FF0000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104" y="6485382"/>
            <a:ext cx="2963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Masson-</a:t>
            </a:r>
            <a:r>
              <a:rPr lang="en-US" dirty="0" err="1" smtClean="0"/>
              <a:t>Delmotte</a:t>
            </a:r>
            <a:r>
              <a:rPr lang="en-US" dirty="0" smtClean="0"/>
              <a:t> et al., 2011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2238" y="26045"/>
            <a:ext cx="83040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Signals common to 5 Antarctic Ice cores (EDC, DF, VK, DML, TALD)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2057400" y="762000"/>
            <a:ext cx="381000" cy="3832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057400" y="722783"/>
            <a:ext cx="396172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Mode 1 (78% of variance)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   </a:t>
            </a:r>
            <a:r>
              <a:rPr lang="en-US" sz="2000" dirty="0" smtClean="0">
                <a:solidFill>
                  <a:srgbClr val="FF0000"/>
                </a:solidFill>
              </a:rPr>
              <a:t>1</a:t>
            </a:r>
            <a:r>
              <a:rPr lang="en-US" sz="2200" baseline="30000" dirty="0" smtClean="0">
                <a:solidFill>
                  <a:srgbClr val="FF0000"/>
                </a:solidFill>
              </a:rPr>
              <a:t>o</a:t>
            </a:r>
            <a:r>
              <a:rPr lang="en-US" dirty="0" smtClean="0">
                <a:solidFill>
                  <a:srgbClr val="FF0000"/>
                </a:solidFill>
              </a:rPr>
              <a:t>/</a:t>
            </a:r>
            <a:r>
              <a:rPr lang="en-US" sz="1600" dirty="0" err="1" smtClean="0">
                <a:solidFill>
                  <a:srgbClr val="FF0000"/>
                </a:solidFill>
              </a:rPr>
              <a:t>oo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“optimum” 11.5 to 10 </a:t>
            </a:r>
            <a:r>
              <a:rPr lang="en-US" sz="2000" dirty="0" err="1" smtClean="0">
                <a:solidFill>
                  <a:srgbClr val="FF0000"/>
                </a:solidFill>
              </a:rPr>
              <a:t>kyr</a:t>
            </a:r>
            <a:r>
              <a:rPr lang="en-US" sz="2000" dirty="0" smtClean="0">
                <a:solidFill>
                  <a:srgbClr val="FF0000"/>
                </a:solidFill>
              </a:rPr>
              <a:t> BP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   minimum at 8 </a:t>
            </a:r>
            <a:r>
              <a:rPr lang="en-US" sz="2000" dirty="0" err="1" smtClean="0">
                <a:solidFill>
                  <a:srgbClr val="FF0000"/>
                </a:solidFill>
              </a:rPr>
              <a:t>kyr</a:t>
            </a:r>
            <a:r>
              <a:rPr lang="en-US" sz="2000" dirty="0" smtClean="0">
                <a:solidFill>
                  <a:srgbClr val="FF0000"/>
                </a:solidFill>
              </a:rPr>
              <a:t> BP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   0.4</a:t>
            </a:r>
            <a:r>
              <a:rPr lang="en-US" sz="2200" baseline="30000" dirty="0" smtClean="0">
                <a:solidFill>
                  <a:srgbClr val="FF0000"/>
                </a:solidFill>
              </a:rPr>
              <a:t>o</a:t>
            </a:r>
            <a:r>
              <a:rPr lang="en-US" sz="2000" dirty="0" smtClean="0">
                <a:solidFill>
                  <a:srgbClr val="FF0000"/>
                </a:solidFill>
              </a:rPr>
              <a:t>/</a:t>
            </a:r>
            <a:r>
              <a:rPr lang="en-US" sz="1600" dirty="0" err="1" smtClean="0">
                <a:solidFill>
                  <a:srgbClr val="FF0000"/>
                </a:solidFill>
              </a:rPr>
              <a:t>oo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“optimum” </a:t>
            </a:r>
            <a:r>
              <a:rPr lang="en-US" sz="2000" dirty="0" smtClean="0">
                <a:solidFill>
                  <a:srgbClr val="FF0000"/>
                </a:solidFill>
              </a:rPr>
              <a:t>at 4 </a:t>
            </a:r>
            <a:r>
              <a:rPr lang="en-US" sz="2000" dirty="0" err="1" smtClean="0">
                <a:solidFill>
                  <a:srgbClr val="FF0000"/>
                </a:solidFill>
              </a:rPr>
              <a:t>kyr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BP</a:t>
            </a:r>
            <a:endParaRPr lang="en-US" sz="2000" dirty="0" smtClean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rgbClr val="FF0000"/>
                </a:solidFill>
              </a:rPr>
              <a:t>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06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7991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0018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766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2017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055376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1924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2055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4942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0363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1570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514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7" y="0"/>
            <a:ext cx="9136213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078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151</Words>
  <Application>Microsoft Office PowerPoint</Application>
  <PresentationFormat>On-screen Show (4:3)</PresentationFormat>
  <Paragraphs>28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owner</cp:lastModifiedBy>
  <cp:revision>2</cp:revision>
  <dcterms:created xsi:type="dcterms:W3CDTF">2012-07-14T20:29:25Z</dcterms:created>
  <dcterms:modified xsi:type="dcterms:W3CDTF">2012-07-14T20:45:28Z</dcterms:modified>
</cp:coreProperties>
</file>