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36"/>
  </p:notesMasterIdLst>
  <p:sldIdLst>
    <p:sldId id="400" r:id="rId2"/>
    <p:sldId id="399" r:id="rId3"/>
    <p:sldId id="367" r:id="rId4"/>
    <p:sldId id="368" r:id="rId5"/>
    <p:sldId id="369" r:id="rId6"/>
    <p:sldId id="370" r:id="rId7"/>
    <p:sldId id="371" r:id="rId8"/>
    <p:sldId id="372" r:id="rId9"/>
    <p:sldId id="373" r:id="rId10"/>
    <p:sldId id="374" r:id="rId11"/>
    <p:sldId id="375" r:id="rId12"/>
    <p:sldId id="376" r:id="rId13"/>
    <p:sldId id="398" r:id="rId14"/>
    <p:sldId id="397" r:id="rId15"/>
    <p:sldId id="377" r:id="rId16"/>
    <p:sldId id="378" r:id="rId17"/>
    <p:sldId id="379"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95" r:id="rId34"/>
    <p:sldId id="396" r:id="rId35"/>
    <p:sldId id="352" r:id="rId36"/>
    <p:sldId id="349" r:id="rId37"/>
    <p:sldId id="353" r:id="rId38"/>
    <p:sldId id="354" r:id="rId39"/>
    <p:sldId id="350" r:id="rId40"/>
    <p:sldId id="351" r:id="rId41"/>
    <p:sldId id="256" r:id="rId42"/>
    <p:sldId id="257" r:id="rId43"/>
    <p:sldId id="280" r:id="rId44"/>
    <p:sldId id="281" r:id="rId45"/>
    <p:sldId id="258" r:id="rId46"/>
    <p:sldId id="259" r:id="rId47"/>
    <p:sldId id="260" r:id="rId48"/>
    <p:sldId id="288" r:id="rId49"/>
    <p:sldId id="261" r:id="rId50"/>
    <p:sldId id="262" r:id="rId51"/>
    <p:sldId id="289" r:id="rId52"/>
    <p:sldId id="263" r:id="rId53"/>
    <p:sldId id="264" r:id="rId54"/>
    <p:sldId id="265" r:id="rId55"/>
    <p:sldId id="266" r:id="rId56"/>
    <p:sldId id="364" r:id="rId57"/>
    <p:sldId id="267" r:id="rId58"/>
    <p:sldId id="268" r:id="rId59"/>
    <p:sldId id="269" r:id="rId60"/>
    <p:sldId id="270" r:id="rId61"/>
    <p:sldId id="356" r:id="rId62"/>
    <p:sldId id="272" r:id="rId63"/>
    <p:sldId id="357" r:id="rId64"/>
    <p:sldId id="358" r:id="rId65"/>
    <p:sldId id="273" r:id="rId66"/>
    <p:sldId id="274" r:id="rId67"/>
    <p:sldId id="275" r:id="rId68"/>
    <p:sldId id="271" r:id="rId69"/>
    <p:sldId id="276" r:id="rId70"/>
    <p:sldId id="277" r:id="rId71"/>
    <p:sldId id="278" r:id="rId72"/>
    <p:sldId id="279" r:id="rId73"/>
    <p:sldId id="282" r:id="rId74"/>
    <p:sldId id="283" r:id="rId75"/>
    <p:sldId id="284" r:id="rId76"/>
    <p:sldId id="285" r:id="rId77"/>
    <p:sldId id="291" r:id="rId78"/>
    <p:sldId id="292" r:id="rId79"/>
    <p:sldId id="290" r:id="rId80"/>
    <p:sldId id="293" r:id="rId81"/>
    <p:sldId id="294" r:id="rId82"/>
    <p:sldId id="295" r:id="rId83"/>
    <p:sldId id="299" r:id="rId84"/>
    <p:sldId id="297" r:id="rId85"/>
    <p:sldId id="298" r:id="rId86"/>
    <p:sldId id="300" r:id="rId87"/>
    <p:sldId id="342" r:id="rId88"/>
    <p:sldId id="341" r:id="rId89"/>
    <p:sldId id="366" r:id="rId90"/>
    <p:sldId id="306" r:id="rId91"/>
    <p:sldId id="308" r:id="rId92"/>
    <p:sldId id="309" r:id="rId93"/>
    <p:sldId id="310" r:id="rId94"/>
    <p:sldId id="304" r:id="rId95"/>
    <p:sldId id="305" r:id="rId96"/>
    <p:sldId id="311" r:id="rId97"/>
    <p:sldId id="312" r:id="rId98"/>
    <p:sldId id="317" r:id="rId99"/>
    <p:sldId id="318" r:id="rId100"/>
    <p:sldId id="319" r:id="rId101"/>
    <p:sldId id="320" r:id="rId102"/>
    <p:sldId id="359" r:id="rId103"/>
    <p:sldId id="322" r:id="rId104"/>
    <p:sldId id="347" r:id="rId105"/>
    <p:sldId id="343" r:id="rId106"/>
    <p:sldId id="344" r:id="rId107"/>
    <p:sldId id="345" r:id="rId108"/>
    <p:sldId id="355" r:id="rId109"/>
    <p:sldId id="346" r:id="rId110"/>
    <p:sldId id="360" r:id="rId111"/>
    <p:sldId id="323" r:id="rId112"/>
    <p:sldId id="361" r:id="rId113"/>
    <p:sldId id="324" r:id="rId114"/>
    <p:sldId id="365" r:id="rId115"/>
    <p:sldId id="363" r:id="rId116"/>
    <p:sldId id="326" r:id="rId117"/>
    <p:sldId id="327" r:id="rId118"/>
    <p:sldId id="328" r:id="rId119"/>
    <p:sldId id="329" r:id="rId120"/>
    <p:sldId id="330" r:id="rId121"/>
    <p:sldId id="331" r:id="rId122"/>
    <p:sldId id="332" r:id="rId123"/>
    <p:sldId id="333" r:id="rId124"/>
    <p:sldId id="334" r:id="rId125"/>
    <p:sldId id="335" r:id="rId126"/>
    <p:sldId id="336" r:id="rId127"/>
    <p:sldId id="337" r:id="rId128"/>
    <p:sldId id="338" r:id="rId129"/>
    <p:sldId id="339" r:id="rId130"/>
    <p:sldId id="340" r:id="rId131"/>
    <p:sldId id="313" r:id="rId132"/>
    <p:sldId id="314" r:id="rId133"/>
    <p:sldId id="315" r:id="rId134"/>
    <p:sldId id="316" r:id="rId13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6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20" y="-552"/>
      </p:cViewPr>
      <p:guideLst>
        <p:guide orient="horz" pos="2160"/>
        <p:guide pos="2880"/>
      </p:guideLst>
    </p:cSldViewPr>
  </p:slideViewPr>
  <p:notesTextViewPr>
    <p:cViewPr>
      <p:scale>
        <a:sx n="1" d="1"/>
        <a:sy n="1" d="1"/>
      </p:scale>
      <p:origin x="0" y="0"/>
    </p:cViewPr>
  </p:notesTextViewPr>
  <p:sorterViewPr>
    <p:cViewPr>
      <p:scale>
        <a:sx n="100" d="100"/>
        <a:sy n="100" d="100"/>
      </p:scale>
      <p:origin x="0" y="92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owner\Desktop\SCAR%20talk%20prep%20materials\NBP06-01%20d18O%20hydrocasts%20as%20of%206-2-08%20RBD%20modified%20for%20SCAR.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b="0" i="0" u="none" strike="noStrike" baseline="0">
                <a:solidFill>
                  <a:srgbClr val="000000"/>
                </a:solidFill>
                <a:latin typeface="Arial"/>
                <a:ea typeface="Arial"/>
                <a:cs typeface="Arial"/>
              </a:defRPr>
            </a:pPr>
            <a:r>
              <a:rPr lang="en-US" sz="2000" b="0" dirty="0" smtClean="0"/>
              <a:t>Factors controlling </a:t>
            </a:r>
            <a:r>
              <a:rPr lang="en-US" sz="2000" b="0" dirty="0">
                <a:latin typeface="Symbol" pitchFamily="18" charset="2"/>
              </a:rPr>
              <a:t>d</a:t>
            </a:r>
            <a:r>
              <a:rPr lang="en-US" sz="2000" b="0" baseline="30000" dirty="0"/>
              <a:t>18</a:t>
            </a:r>
            <a:r>
              <a:rPr lang="en-US" sz="2000" b="0" dirty="0"/>
              <a:t>O and S</a:t>
            </a:r>
            <a:r>
              <a:rPr lang="en-US" sz="2000" b="0" baseline="0" dirty="0"/>
              <a:t> </a:t>
            </a:r>
            <a:r>
              <a:rPr lang="en-US" sz="2000" b="0" baseline="0" dirty="0" smtClean="0"/>
              <a:t>( after </a:t>
            </a:r>
            <a:r>
              <a:rPr lang="en-US" sz="2000" b="0" dirty="0" smtClean="0"/>
              <a:t>Jacobs</a:t>
            </a:r>
            <a:r>
              <a:rPr lang="en-US" sz="2000" b="0" baseline="0" dirty="0" smtClean="0"/>
              <a:t> </a:t>
            </a:r>
            <a:r>
              <a:rPr lang="en-US" sz="2000" b="0" baseline="0" dirty="0"/>
              <a:t>et al</a:t>
            </a:r>
            <a:r>
              <a:rPr lang="en-US" sz="2000" b="0" baseline="0" dirty="0" smtClean="0"/>
              <a:t>., 1985)</a:t>
            </a:r>
            <a:endParaRPr lang="en-US" sz="2000" b="0" dirty="0"/>
          </a:p>
        </c:rich>
      </c:tx>
      <c:layout>
        <c:manualLayout>
          <c:xMode val="edge"/>
          <c:yMode val="edge"/>
          <c:x val="0.13372351321938417"/>
          <c:y val="2.3532808398950132E-2"/>
        </c:manualLayout>
      </c:layout>
      <c:overlay val="0"/>
      <c:spPr>
        <a:noFill/>
        <a:ln w="25400">
          <a:noFill/>
        </a:ln>
      </c:spPr>
    </c:title>
    <c:autoTitleDeleted val="0"/>
    <c:plotArea>
      <c:layout>
        <c:manualLayout>
          <c:layoutTarget val="inner"/>
          <c:xMode val="edge"/>
          <c:yMode val="edge"/>
          <c:x val="0.1287313432835821"/>
          <c:y val="0.16721128608923902"/>
          <c:w val="0.80223880597014929"/>
          <c:h val="0.72892607174103241"/>
        </c:manualLayout>
      </c:layout>
      <c:scatterChart>
        <c:scatterStyle val="lineMarker"/>
        <c:varyColors val="0"/>
        <c:ser>
          <c:idx val="4"/>
          <c:order val="0"/>
          <c:tx>
            <c:v>CDW</c:v>
          </c:tx>
          <c:spPr>
            <a:ln w="28575">
              <a:noFill/>
            </a:ln>
          </c:spPr>
          <c:marker>
            <c:symbol val="circ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5.0000000000000024E-2</c:v>
                </c:pt>
              </c:numLit>
            </c:plus>
            <c:minus>
              <c:numLit>
                <c:formatCode>General</c:formatCode>
                <c:ptCount val="1"/>
                <c:pt idx="0">
                  <c:v>5.0000000000000024E-2</c:v>
                </c:pt>
              </c:numLit>
            </c:minus>
            <c:spPr>
              <a:ln w="25400">
                <a:solidFill>
                  <a:srgbClr val="000000"/>
                </a:solidFill>
                <a:prstDash val="solid"/>
              </a:ln>
            </c:spPr>
          </c:errBars>
          <c:xVal>
            <c:numRef>
              <c:f>'NBP0601 data'!$V$5</c:f>
              <c:numCache>
                <c:formatCode>0.000</c:formatCode>
                <c:ptCount val="1"/>
                <c:pt idx="0">
                  <c:v>34.704000000000001</c:v>
                </c:pt>
              </c:numCache>
            </c:numRef>
          </c:xVal>
          <c:yVal>
            <c:numRef>
              <c:f>'NBP0601 data'!$U$5</c:f>
              <c:numCache>
                <c:formatCode>0.000</c:formatCode>
                <c:ptCount val="1"/>
                <c:pt idx="0">
                  <c:v>-7.0000000000000021E-2</c:v>
                </c:pt>
              </c:numCache>
            </c:numRef>
          </c:yVal>
          <c:smooth val="0"/>
        </c:ser>
        <c:ser>
          <c:idx val="14"/>
          <c:order val="1"/>
          <c:tx>
            <c:v>PE slope</c:v>
          </c:tx>
          <c:spPr>
            <a:ln w="28575">
              <a:noFill/>
            </a:ln>
          </c:spPr>
          <c:marker>
            <c:symbol val="none"/>
          </c:marker>
          <c:trendline>
            <c:spPr>
              <a:ln w="25400">
                <a:solidFill>
                  <a:srgbClr val="000000"/>
                </a:solidFill>
                <a:prstDash val="lgDash"/>
              </a:ln>
            </c:spPr>
            <c:trendlineType val="linear"/>
            <c:dispRSqr val="0"/>
            <c:dispEq val="0"/>
          </c:trendline>
          <c:xVal>
            <c:numRef>
              <c:f>'NBP0601 data'!$Y$5:$Y$6</c:f>
              <c:numCache>
                <c:formatCode>0.0</c:formatCode>
                <c:ptCount val="2"/>
                <c:pt idx="0" formatCode="0.000">
                  <c:v>34.704000000000001</c:v>
                </c:pt>
                <c:pt idx="1">
                  <c:v>0</c:v>
                </c:pt>
              </c:numCache>
            </c:numRef>
          </c:xVal>
          <c:yVal>
            <c:numRef>
              <c:f>'NBP0601 data'!$X$5:$X$6</c:f>
              <c:numCache>
                <c:formatCode>General</c:formatCode>
                <c:ptCount val="2"/>
                <c:pt idx="0" formatCode="0.000">
                  <c:v>-7.0000000000000021E-2</c:v>
                </c:pt>
                <c:pt idx="1">
                  <c:v>-13</c:v>
                </c:pt>
              </c:numCache>
            </c:numRef>
          </c:yVal>
          <c:smooth val="0"/>
        </c:ser>
        <c:ser>
          <c:idx val="15"/>
          <c:order val="2"/>
          <c:tx>
            <c:v>PE-WM</c:v>
          </c:tx>
          <c:spPr>
            <a:ln w="28575">
              <a:noFill/>
            </a:ln>
          </c:spPr>
          <c:marker>
            <c:symbol val="none"/>
          </c:marker>
          <c:trendline>
            <c:spPr>
              <a:ln w="25400">
                <a:solidFill>
                  <a:srgbClr val="000000"/>
                </a:solidFill>
                <a:prstDash val="lgDash"/>
              </a:ln>
            </c:spPr>
            <c:trendlineType val="linear"/>
            <c:dispRSqr val="0"/>
            <c:dispEq val="0"/>
          </c:trendline>
          <c:xVal>
            <c:numRef>
              <c:f>'NBP0601 data'!$Y$7:$Y$8</c:f>
              <c:numCache>
                <c:formatCode>0.0</c:formatCode>
                <c:ptCount val="2"/>
                <c:pt idx="0" formatCode="0.000">
                  <c:v>34.704000000000001</c:v>
                </c:pt>
                <c:pt idx="1">
                  <c:v>0</c:v>
                </c:pt>
              </c:numCache>
            </c:numRef>
          </c:xVal>
          <c:yVal>
            <c:numRef>
              <c:f>'NBP0601 data'!$X$7:$X$8</c:f>
              <c:numCache>
                <c:formatCode>0.000</c:formatCode>
                <c:ptCount val="2"/>
                <c:pt idx="0">
                  <c:v>-7.0000000000000021E-2</c:v>
                </c:pt>
                <c:pt idx="1">
                  <c:v>-20</c:v>
                </c:pt>
              </c:numCache>
            </c:numRef>
          </c:yVal>
          <c:smooth val="0"/>
        </c:ser>
        <c:ser>
          <c:idx val="16"/>
          <c:order val="3"/>
          <c:tx>
            <c:v>WM-BM</c:v>
          </c:tx>
          <c:spPr>
            <a:ln w="28575">
              <a:noFill/>
            </a:ln>
          </c:spPr>
          <c:marker>
            <c:symbol val="none"/>
          </c:marker>
          <c:trendline>
            <c:spPr>
              <a:ln w="25400">
                <a:solidFill>
                  <a:srgbClr val="000000"/>
                </a:solidFill>
                <a:prstDash val="lgDash"/>
              </a:ln>
            </c:spPr>
            <c:trendlineType val="linear"/>
            <c:dispRSqr val="0"/>
            <c:dispEq val="0"/>
          </c:trendline>
          <c:xVal>
            <c:numRef>
              <c:f>'NBP0601 data'!$Y$9:$Y$10</c:f>
              <c:numCache>
                <c:formatCode>0.0</c:formatCode>
                <c:ptCount val="2"/>
                <c:pt idx="0" formatCode="0.000">
                  <c:v>34.704000000000001</c:v>
                </c:pt>
                <c:pt idx="1">
                  <c:v>0</c:v>
                </c:pt>
              </c:numCache>
            </c:numRef>
          </c:xVal>
          <c:yVal>
            <c:numRef>
              <c:f>'NBP0601 data'!$X$9:$X$10</c:f>
              <c:numCache>
                <c:formatCode>0.000</c:formatCode>
                <c:ptCount val="2"/>
                <c:pt idx="0">
                  <c:v>-7.0000000000000021E-2</c:v>
                </c:pt>
                <c:pt idx="1">
                  <c:v>-35</c:v>
                </c:pt>
              </c:numCache>
            </c:numRef>
          </c:yVal>
          <c:smooth val="0"/>
        </c:ser>
        <c:ser>
          <c:idx val="17"/>
          <c:order val="4"/>
          <c:tx>
            <c:v>BM</c:v>
          </c:tx>
          <c:spPr>
            <a:ln w="28575">
              <a:noFill/>
            </a:ln>
          </c:spPr>
          <c:marker>
            <c:symbol val="none"/>
          </c:marker>
          <c:trendline>
            <c:spPr>
              <a:ln w="25400">
                <a:solidFill>
                  <a:srgbClr val="000000"/>
                </a:solidFill>
                <a:prstDash val="lgDash"/>
              </a:ln>
            </c:spPr>
            <c:trendlineType val="linear"/>
            <c:dispRSqr val="0"/>
            <c:dispEq val="0"/>
          </c:trendline>
          <c:xVal>
            <c:numRef>
              <c:f>'NBP0601 data'!$Y$11:$Y$12</c:f>
              <c:numCache>
                <c:formatCode>0.0</c:formatCode>
                <c:ptCount val="2"/>
                <c:pt idx="0" formatCode="0.000">
                  <c:v>34.704000000000001</c:v>
                </c:pt>
                <c:pt idx="1">
                  <c:v>0</c:v>
                </c:pt>
              </c:numCache>
            </c:numRef>
          </c:xVal>
          <c:yVal>
            <c:numRef>
              <c:f>'NBP0601 data'!$X$11:$X$12</c:f>
              <c:numCache>
                <c:formatCode>General</c:formatCode>
                <c:ptCount val="2"/>
                <c:pt idx="0" formatCode="0.000">
                  <c:v>-7.0000000000000021E-2</c:v>
                </c:pt>
                <c:pt idx="1">
                  <c:v>-45</c:v>
                </c:pt>
              </c:numCache>
            </c:numRef>
          </c:yVal>
          <c:smooth val="0"/>
        </c:ser>
        <c:dLbls>
          <c:showLegendKey val="0"/>
          <c:showVal val="0"/>
          <c:showCatName val="0"/>
          <c:showSerName val="0"/>
          <c:showPercent val="0"/>
          <c:showBubbleSize val="0"/>
        </c:dLbls>
        <c:axId val="179435392"/>
        <c:axId val="179436928"/>
      </c:scatterChart>
      <c:valAx>
        <c:axId val="179435392"/>
        <c:scaling>
          <c:orientation val="minMax"/>
          <c:max val="34.9"/>
          <c:min val="34"/>
        </c:scaling>
        <c:delete val="0"/>
        <c:axPos val="b"/>
        <c:numFmt formatCode="0.0" sourceLinked="0"/>
        <c:majorTickMark val="out"/>
        <c:minorTickMark val="none"/>
        <c:tickLblPos val="high"/>
        <c:spPr>
          <a:ln w="3175">
            <a:solidFill>
              <a:srgbClr val="000000"/>
            </a:solidFill>
            <a:prstDash val="solid"/>
          </a:ln>
        </c:spPr>
        <c:txPr>
          <a:bodyPr rot="0" vert="horz" anchor="t" anchorCtr="0"/>
          <a:lstStyle/>
          <a:p>
            <a:pPr>
              <a:defRPr sz="1800" b="0" i="0" u="none" strike="noStrike" baseline="0">
                <a:solidFill>
                  <a:srgbClr val="000000"/>
                </a:solidFill>
                <a:latin typeface="Arial"/>
                <a:ea typeface="Arial"/>
                <a:cs typeface="Arial"/>
              </a:defRPr>
            </a:pPr>
            <a:endParaRPr lang="en-US"/>
          </a:p>
        </c:txPr>
        <c:crossAx val="179436928"/>
        <c:crosses val="autoZero"/>
        <c:crossBetween val="midCat"/>
      </c:valAx>
      <c:valAx>
        <c:axId val="179436928"/>
        <c:scaling>
          <c:orientation val="minMax"/>
          <c:min val="-0.8"/>
        </c:scaling>
        <c:delete val="0"/>
        <c:axPos val="l"/>
        <c:majorGridlines>
          <c:spPr>
            <a:ln w="3175">
              <a:solidFill>
                <a:srgbClr val="000000"/>
              </a:solidFill>
              <a:prstDash val="solid"/>
            </a:ln>
          </c:spPr>
        </c:majorGridlines>
        <c:numFmt formatCode="0.00" sourceLinked="0"/>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179435392"/>
        <c:crosses val="autoZero"/>
        <c:crossBetween val="midCat"/>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0.00203</cdr:x>
      <cdr:y>0.34861</cdr:y>
    </cdr:from>
    <cdr:to>
      <cdr:x>0.09959</cdr:x>
      <cdr:y>0.40417</cdr:y>
    </cdr:to>
    <cdr:sp macro="" textlink="">
      <cdr:nvSpPr>
        <cdr:cNvPr id="2" name="TextBox 1"/>
        <cdr:cNvSpPr txBox="1"/>
      </cdr:nvSpPr>
      <cdr:spPr>
        <a:xfrm xmlns:a="http://schemas.openxmlformats.org/drawingml/2006/main">
          <a:off x="19050" y="2390760"/>
          <a:ext cx="914391" cy="38103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dirty="0" smtClean="0">
              <a:latin typeface="Symbol" pitchFamily="18" charset="2"/>
            </a:rPr>
            <a:t>d</a:t>
          </a:r>
          <a:r>
            <a:rPr lang="en-US" sz="2400" baseline="30000" dirty="0" smtClean="0"/>
            <a:t>18</a:t>
          </a:r>
          <a:r>
            <a:rPr lang="en-US" sz="2400" dirty="0" smtClean="0"/>
            <a:t>O</a:t>
          </a:r>
          <a:endParaRPr lang="en-US" sz="2400" dirty="0"/>
        </a:p>
      </cdr:txBody>
    </cdr:sp>
  </cdr:relSizeAnchor>
  <cdr:relSizeAnchor xmlns:cdr="http://schemas.openxmlformats.org/drawingml/2006/chartDrawing">
    <cdr:from>
      <cdr:x>0.31301</cdr:x>
      <cdr:y>0.54444</cdr:y>
    </cdr:from>
    <cdr:to>
      <cdr:x>0.38618</cdr:x>
      <cdr:y>0.55556</cdr:y>
    </cdr:to>
    <cdr:sp macro="" textlink="">
      <cdr:nvSpPr>
        <cdr:cNvPr id="4" name="Straight Arrow Connector 3"/>
        <cdr:cNvSpPr/>
      </cdr:nvSpPr>
      <cdr:spPr>
        <a:xfrm xmlns:a="http://schemas.openxmlformats.org/drawingml/2006/main">
          <a:off x="2933700" y="3733800"/>
          <a:ext cx="685800" cy="76200"/>
        </a:xfrm>
        <a:prstGeom xmlns:a="http://schemas.openxmlformats.org/drawingml/2006/main" prst="straightConnector1">
          <a:avLst/>
        </a:prstGeom>
        <a:ln xmlns:a="http://schemas.openxmlformats.org/drawingml/2006/main" w="25400">
          <a:solidFill>
            <a:schemeClr val="bg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cdr:x>
      <cdr:y>0</cdr:y>
    </cdr:from>
    <cdr:to>
      <cdr:x>0.07317</cdr:x>
      <cdr:y>0.01111</cdr:y>
    </cdr:to>
    <cdr:sp macro="" textlink="">
      <cdr:nvSpPr>
        <cdr:cNvPr id="5" name="Straight Arrow Connector 4"/>
        <cdr:cNvSpPr/>
      </cdr:nvSpPr>
      <cdr:spPr>
        <a:xfrm xmlns:a="http://schemas.openxmlformats.org/drawingml/2006/main">
          <a:off x="0" y="0"/>
          <a:ext cx="685800" cy="76200"/>
        </a:xfrm>
        <a:prstGeom xmlns:a="http://schemas.openxmlformats.org/drawingml/2006/main" prst="straightConnector1">
          <a:avLst/>
        </a:prstGeom>
        <a:noFill xmlns:a="http://schemas.openxmlformats.org/drawingml/2006/main"/>
        <a:ln xmlns:a="http://schemas.openxmlformats.org/drawingml/2006/main" w="25400" cap="flat" cmpd="sng" algn="ctr">
          <a:solidFill>
            <a:sysClr val="window" lastClr="FFFFFF"/>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dr:relSizeAnchor xmlns:cdr="http://schemas.openxmlformats.org/drawingml/2006/chartDrawing">
    <cdr:from>
      <cdr:x>0.77642</cdr:x>
      <cdr:y>0.62222</cdr:y>
    </cdr:from>
    <cdr:to>
      <cdr:x>0.85772</cdr:x>
      <cdr:y>0.63333</cdr:y>
    </cdr:to>
    <cdr:sp macro="" textlink="">
      <cdr:nvSpPr>
        <cdr:cNvPr id="6" name="Straight Arrow Connector 5"/>
        <cdr:cNvSpPr/>
      </cdr:nvSpPr>
      <cdr:spPr>
        <a:xfrm xmlns:a="http://schemas.openxmlformats.org/drawingml/2006/main" flipH="1" flipV="1">
          <a:off x="7277100" y="4267200"/>
          <a:ext cx="762000" cy="76200"/>
        </a:xfrm>
        <a:prstGeom xmlns:a="http://schemas.openxmlformats.org/drawingml/2006/main" prst="straightConnector1">
          <a:avLst/>
        </a:prstGeom>
        <a:noFill xmlns:a="http://schemas.openxmlformats.org/drawingml/2006/main"/>
        <a:ln xmlns:a="http://schemas.openxmlformats.org/drawingml/2006/main" w="25400" cap="flat" cmpd="sng" algn="ctr">
          <a:solidFill>
            <a:sysClr val="window" lastClr="FFFFFF"/>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893E1E9-884F-477E-85DD-5811F35249EE}" type="datetimeFigureOut">
              <a:rPr lang="en-US" smtClean="0"/>
              <a:t>4/17/2013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D6A19BD-64E6-43B3-8A7C-3ACD60BAF634}" type="slidenum">
              <a:rPr lang="en-US" smtClean="0"/>
              <a:t>‹#›</a:t>
            </a:fld>
            <a:endParaRPr lang="en-US" dirty="0"/>
          </a:p>
        </p:txBody>
      </p:sp>
    </p:spTree>
    <p:extLst>
      <p:ext uri="{BB962C8B-B14F-4D97-AF65-F5344CB8AC3E}">
        <p14:creationId xmlns:p14="http://schemas.microsoft.com/office/powerpoint/2010/main" val="101391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Representative fields of view of a light/dark couplet in Section U1357A-15H-7.  (A) Light lamina from 67 cm (138.65 </a:t>
            </a:r>
            <a:r>
              <a:rPr lang="en-US" dirty="0" err="1" smtClean="0"/>
              <a:t>mbsf</a:t>
            </a:r>
            <a:r>
              <a:rPr lang="en-US" dirty="0" smtClean="0"/>
              <a:t>); (B) Dark lamina from 71 cm (138.69 </a:t>
            </a:r>
            <a:r>
              <a:rPr lang="en-US" dirty="0" err="1" smtClean="0"/>
              <a:t>mbsf</a:t>
            </a:r>
            <a:r>
              <a:rPr lang="en-US" dirty="0" smtClean="0"/>
              <a:t>).  Open ocean species (Crosta et al., 2005) are false colored green and dominate the light lamina (A). Sea ice-associated species (Armand et al., 2005) are false colored blue and dominate the dark lamina (B). Scale bars = 10 </a:t>
            </a:r>
            <a:r>
              <a:rPr lang="en-US" dirty="0" err="1" smtClean="0"/>
              <a:t>μm</a:t>
            </a:r>
            <a:r>
              <a:rPr lang="en-US" dirty="0" smtClean="0"/>
              <a:t>.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128"/>
              </a:defRPr>
            </a:lvl1pPr>
            <a:lvl2pPr marL="40097626" indent="-39614320" eaLnBrk="0" hangingPunct="0">
              <a:defRPr sz="2500">
                <a:solidFill>
                  <a:schemeClr val="tx1"/>
                </a:solidFill>
                <a:latin typeface="Arial" charset="0"/>
                <a:ea typeface="ＭＳ Ｐゴシック" charset="-128"/>
              </a:defRPr>
            </a:lvl2pPr>
            <a:lvl3pPr eaLnBrk="0" hangingPunct="0">
              <a:defRPr sz="2500">
                <a:solidFill>
                  <a:schemeClr val="tx1"/>
                </a:solidFill>
                <a:latin typeface="Arial" charset="0"/>
                <a:ea typeface="ＭＳ Ｐゴシック" charset="-128"/>
              </a:defRPr>
            </a:lvl3pPr>
            <a:lvl4pPr eaLnBrk="0" hangingPunct="0">
              <a:defRPr sz="2500">
                <a:solidFill>
                  <a:schemeClr val="tx1"/>
                </a:solidFill>
                <a:latin typeface="Arial" charset="0"/>
                <a:ea typeface="ＭＳ Ｐゴシック" charset="-128"/>
              </a:defRPr>
            </a:lvl4pPr>
            <a:lvl5pPr eaLnBrk="0" hangingPunct="0">
              <a:defRPr sz="2500">
                <a:solidFill>
                  <a:schemeClr val="tx1"/>
                </a:solidFill>
                <a:latin typeface="Arial" charset="0"/>
                <a:ea typeface="ＭＳ Ｐゴシック" charset="-128"/>
              </a:defRPr>
            </a:lvl5pPr>
            <a:lvl6pPr marL="483306" eaLnBrk="0" fontAlgn="base" hangingPunct="0">
              <a:spcBef>
                <a:spcPct val="0"/>
              </a:spcBef>
              <a:spcAft>
                <a:spcPct val="0"/>
              </a:spcAft>
              <a:defRPr sz="2500">
                <a:solidFill>
                  <a:schemeClr val="tx1"/>
                </a:solidFill>
                <a:latin typeface="Arial" charset="0"/>
                <a:ea typeface="ＭＳ Ｐゴシック" charset="-128"/>
              </a:defRPr>
            </a:lvl6pPr>
            <a:lvl7pPr marL="966612" eaLnBrk="0" fontAlgn="base" hangingPunct="0">
              <a:spcBef>
                <a:spcPct val="0"/>
              </a:spcBef>
              <a:spcAft>
                <a:spcPct val="0"/>
              </a:spcAft>
              <a:defRPr sz="2500">
                <a:solidFill>
                  <a:schemeClr val="tx1"/>
                </a:solidFill>
                <a:latin typeface="Arial" charset="0"/>
                <a:ea typeface="ＭＳ Ｐゴシック" charset="-128"/>
              </a:defRPr>
            </a:lvl7pPr>
            <a:lvl8pPr marL="1449918" eaLnBrk="0" fontAlgn="base" hangingPunct="0">
              <a:spcBef>
                <a:spcPct val="0"/>
              </a:spcBef>
              <a:spcAft>
                <a:spcPct val="0"/>
              </a:spcAft>
              <a:defRPr sz="2500">
                <a:solidFill>
                  <a:schemeClr val="tx1"/>
                </a:solidFill>
                <a:latin typeface="Arial" charset="0"/>
                <a:ea typeface="ＭＳ Ｐゴシック" charset="-128"/>
              </a:defRPr>
            </a:lvl8pPr>
            <a:lvl9pPr marL="1933224"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C15B99D8-C417-44D9-B700-4637FF18D1FF}" type="slidenum">
              <a:rPr lang="en-US" sz="1300"/>
              <a:pPr eaLnBrk="1" hangingPunct="1"/>
              <a:t>18</a:t>
            </a:fld>
            <a:endParaRPr 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Left image:  Photomontage of a thin section taken at 20X magnification using back scattered electron imagery (BSEI).  Yellow lines indicate boundaries between different sub-laminae.</a:t>
            </a:r>
          </a:p>
          <a:p>
            <a:pPr>
              <a:spcBef>
                <a:spcPct val="0"/>
              </a:spcBef>
            </a:pPr>
            <a:endParaRPr lang="en-GB" smtClean="0"/>
          </a:p>
          <a:p>
            <a:pPr>
              <a:spcBef>
                <a:spcPct val="0"/>
              </a:spcBef>
            </a:pPr>
            <a:r>
              <a:rPr lang="en-GB" smtClean="0"/>
              <a:t>Right images:  High magnification BSEI images showing different sub-laminae types.  Although </a:t>
            </a:r>
            <a:r>
              <a:rPr lang="en-GB" i="1" smtClean="0"/>
              <a:t>Rhizosolenia</a:t>
            </a:r>
            <a:r>
              <a:rPr lang="en-GB" smtClean="0"/>
              <a:t> may not be a genus typically associated with early spring conditions, my counts on these lamination types from MD material shows they’re actually dominated by cryophilic </a:t>
            </a:r>
            <a:r>
              <a:rPr lang="en-GB" i="1" smtClean="0"/>
              <a:t>Fragilariopsis</a:t>
            </a:r>
            <a:r>
              <a:rPr lang="en-GB" smtClean="0"/>
              <a:t> spp., with </a:t>
            </a:r>
            <a:r>
              <a:rPr lang="en-GB" i="1" smtClean="0"/>
              <a:t>Rhz.</a:t>
            </a:r>
            <a:r>
              <a:rPr lang="en-GB" smtClean="0"/>
              <a:t> being visually obvious due to their size.</a:t>
            </a:r>
          </a:p>
          <a:p>
            <a:pPr>
              <a:spcBef>
                <a:spcPct val="0"/>
              </a:spcBef>
            </a:pPr>
            <a:endParaRPr lang="en-GB" smtClean="0"/>
          </a:p>
          <a:p>
            <a:pPr>
              <a:spcBef>
                <a:spcPct val="0"/>
              </a:spcBef>
            </a:pPr>
            <a:r>
              <a:rPr lang="en-GB" smtClean="0"/>
              <a:t>This sequence is not necessarily “typical”, I have just selected a section with (hopefully) more obviously different sub-lamina types to highlight variations.</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FE116BA-0521-4879-88A9-6DE575357837}" type="slidenum">
              <a:rPr lang="en-GB"/>
              <a:pPr fontAlgn="base">
                <a:spcBef>
                  <a:spcPct val="0"/>
                </a:spcBef>
                <a:spcAft>
                  <a:spcPct val="0"/>
                </a:spcAft>
              </a:pPr>
              <a:t>19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85372" indent="-302066" eaLnBrk="0" hangingPunct="0">
              <a:defRPr sz="2500">
                <a:solidFill>
                  <a:schemeClr val="tx1"/>
                </a:solidFill>
                <a:latin typeface="Arial" pitchFamily="34" charset="0"/>
                <a:ea typeface="ＭＳ Ｐゴシック" pitchFamily="34" charset="-128"/>
              </a:defRPr>
            </a:lvl2pPr>
            <a:lvl3pPr marL="1208265" indent="-241653" eaLnBrk="0" hangingPunct="0">
              <a:defRPr sz="2500">
                <a:solidFill>
                  <a:schemeClr val="tx1"/>
                </a:solidFill>
                <a:latin typeface="Arial" pitchFamily="34" charset="0"/>
                <a:ea typeface="ＭＳ Ｐゴシック" pitchFamily="34" charset="-128"/>
              </a:defRPr>
            </a:lvl3pPr>
            <a:lvl4pPr marL="1691571" indent="-241653" eaLnBrk="0" hangingPunct="0">
              <a:defRPr sz="2500">
                <a:solidFill>
                  <a:schemeClr val="tx1"/>
                </a:solidFill>
                <a:latin typeface="Arial" pitchFamily="34" charset="0"/>
                <a:ea typeface="ＭＳ Ｐゴシック" pitchFamily="34" charset="-128"/>
              </a:defRPr>
            </a:lvl4pPr>
            <a:lvl5pPr marL="2174878" indent="-241653" eaLnBrk="0" hangingPunct="0">
              <a:defRPr sz="2500">
                <a:solidFill>
                  <a:schemeClr val="tx1"/>
                </a:solidFill>
                <a:latin typeface="Arial" pitchFamily="34"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462B3234-4DB8-4738-AE56-ACFA1710FCFE}" type="slidenum">
              <a:rPr lang="es-ES" sz="1300">
                <a:latin typeface="Calibri" pitchFamily="34" charset="0"/>
              </a:rPr>
              <a:pPr eaLnBrk="1" hangingPunct="1"/>
              <a:t>24</a:t>
            </a:fld>
            <a:endParaRPr lang="es-ES" sz="13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85372" indent="-302066" eaLnBrk="0" hangingPunct="0">
              <a:defRPr sz="2500">
                <a:solidFill>
                  <a:schemeClr val="tx1"/>
                </a:solidFill>
                <a:latin typeface="Arial" pitchFamily="34" charset="0"/>
                <a:ea typeface="ＭＳ Ｐゴシック" pitchFamily="34" charset="-128"/>
              </a:defRPr>
            </a:lvl2pPr>
            <a:lvl3pPr marL="1208265" indent="-241653" eaLnBrk="0" hangingPunct="0">
              <a:defRPr sz="2500">
                <a:solidFill>
                  <a:schemeClr val="tx1"/>
                </a:solidFill>
                <a:latin typeface="Arial" pitchFamily="34" charset="0"/>
                <a:ea typeface="ＭＳ Ｐゴシック" pitchFamily="34" charset="-128"/>
              </a:defRPr>
            </a:lvl3pPr>
            <a:lvl4pPr marL="1691571" indent="-241653" eaLnBrk="0" hangingPunct="0">
              <a:defRPr sz="2500">
                <a:solidFill>
                  <a:schemeClr val="tx1"/>
                </a:solidFill>
                <a:latin typeface="Arial" pitchFamily="34" charset="0"/>
                <a:ea typeface="ＭＳ Ｐゴシック" pitchFamily="34" charset="-128"/>
              </a:defRPr>
            </a:lvl4pPr>
            <a:lvl5pPr marL="2174878" indent="-241653" eaLnBrk="0" hangingPunct="0">
              <a:defRPr sz="2500">
                <a:solidFill>
                  <a:schemeClr val="tx1"/>
                </a:solidFill>
                <a:latin typeface="Arial" pitchFamily="34"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3DAB1B3C-7C53-475D-82E9-6705742A3549}" type="slidenum">
              <a:rPr lang="es-ES" sz="1300">
                <a:latin typeface="Calibri" pitchFamily="34" charset="0"/>
              </a:rPr>
              <a:pPr eaLnBrk="1" hangingPunct="1"/>
              <a:t>25</a:t>
            </a:fld>
            <a:endParaRPr lang="es-ES" sz="13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txBox="1">
            <a:spLocks noGrp="1" noChangeArrowheads="1"/>
          </p:cNvSpPr>
          <p:nvPr/>
        </p:nvSpPr>
        <p:spPr bwMode="auto">
          <a:xfrm>
            <a:off x="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1000">
                <a:latin typeface="Arial" charset="0"/>
              </a:rPr>
              <a:t>Doug Martinson; Lamont-Doherty Earth Observatory, Columbia University</a:t>
            </a:r>
            <a:endParaRPr lang="en-US" sz="1100">
              <a:latin typeface="Arial" charset="0"/>
            </a:endParaRPr>
          </a:p>
        </p:txBody>
      </p:sp>
      <p:sp>
        <p:nvSpPr>
          <p:cNvPr id="6147" name="Rectangle 7"/>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pPr algn="r"/>
            <a:fld id="{A27C09B8-CC6D-4C74-9B70-582F71AF9CEC}" type="slidenum">
              <a:rPr lang="en-US" sz="1000">
                <a:latin typeface="Arial" charset="0"/>
              </a:rPr>
              <a:pPr algn="r"/>
              <a:t>30</a:t>
            </a:fld>
            <a:endParaRPr lang="en-US">
              <a:latin typeface="Arial" charset="0"/>
            </a:endParaRPr>
          </a:p>
        </p:txBody>
      </p:sp>
      <p:sp>
        <p:nvSpPr>
          <p:cNvPr id="6148" name="Rectangle 21"/>
          <p:cNvSpPr txBox="1">
            <a:spLocks noGrp="1" noChangeArrowheads="1"/>
          </p:cNvSpPr>
          <p:nvPr/>
        </p:nvSpPr>
        <p:spPr bwMode="auto">
          <a:xfrm>
            <a:off x="414528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pPr algn="r"/>
            <a:r>
              <a:rPr lang="en-US" sz="1000">
                <a:latin typeface="Arial" charset="0"/>
                <a:cs typeface="Arial" charset="0"/>
              </a:rPr>
              <a:t>Last Revision: </a:t>
            </a:r>
            <a:fld id="{30A8F933-7602-4935-86C5-0388D5300401}" type="datetime9">
              <a:rPr lang="en-US" sz="1000">
                <a:latin typeface="Arial" charset="0"/>
                <a:cs typeface="Arial" charset="0"/>
              </a:rPr>
              <a:pPr algn="r"/>
              <a:t>4/17/2013 9:28:53 AM</a:t>
            </a:fld>
            <a:endParaRPr lang="en-US">
              <a:latin typeface="Times" pitchFamily="-105" charset="0"/>
              <a:cs typeface="Arial" charset="0"/>
            </a:endParaRPr>
          </a:p>
        </p:txBody>
      </p:sp>
      <p:sp>
        <p:nvSpPr>
          <p:cNvPr id="6149" name="Rectangle 2"/>
          <p:cNvSpPr>
            <a:spLocks noGrp="1" noRot="1" noChangeAspect="1" noChangeArrowheads="1" noTextEdit="1"/>
          </p:cNvSpPr>
          <p:nvPr>
            <p:ph type="sldImg"/>
          </p:nvPr>
        </p:nvSpPr>
        <p:spPr>
          <a:solidFill>
            <a:srgbClr val="FFFFFF"/>
          </a:solidFill>
          <a:ln/>
        </p:spPr>
      </p:sp>
      <p:sp>
        <p:nvSpPr>
          <p:cNvPr id="615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sz="1300">
                <a:latin typeface="Helvetica" pitchFamily="-105" charset="0"/>
                <a:ea typeface="ＭＳ Ｐゴシック" pitchFamily="-105" charset="-128"/>
              </a:rPr>
              <a:t>ACC circulates UCDW around the continent. This is the water mass that has been identified as a major (if not primary) reason of the accelerated glacial melt in the Amundsen Sea Embayment, draining the WAIS most rapidly.</a:t>
            </a:r>
          </a:p>
          <a:p>
            <a:pPr algn="l">
              <a:lnSpc>
                <a:spcPct val="100000"/>
              </a:lnSpc>
              <a:spcAft>
                <a:spcPct val="0"/>
              </a:spcAft>
            </a:pPr>
            <a:endParaRPr lang="en-US" sz="1300">
              <a:latin typeface="Helvetica" pitchFamily="-105" charset="0"/>
              <a:ea typeface="ＭＳ Ｐゴシック" pitchFamily="-105" charset="-128"/>
            </a:endParaRPr>
          </a:p>
          <a:p>
            <a:pPr algn="l">
              <a:lnSpc>
                <a:spcPct val="100000"/>
              </a:lnSpc>
              <a:spcAft>
                <a:spcPct val="0"/>
              </a:spcAft>
            </a:pPr>
            <a:r>
              <a:rPr lang="en-US" sz="1300">
                <a:latin typeface="Helvetica" pitchFamily="-105" charset="0"/>
                <a:ea typeface="ＭＳ Ｐゴシック" pitchFamily="-105" charset="-128"/>
              </a:rPr>
              <a:t>Reason UCDW is effective in melting glacier ice in the melt regions is those are the locations where the ACC delivers the warm water close to the coast.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500">
                <a:latin typeface="Times New Roman" pitchFamily="-105" charset="0"/>
                <a:ea typeface="ＭＳ Ｐゴシック" pitchFamily="-105" charset="-128"/>
              </a:rPr>
              <a:t>Red squares show increase of UCDW heat content of upper water column (that available to continental shelf) in the LTER grid (downstream of the ASE).  Defining the water mass and its history of warming is one of the great results of our previous ship use.</a:t>
            </a:r>
          </a:p>
          <a:p>
            <a:endParaRPr lang="en-US" sz="1500">
              <a:latin typeface="Times New Roman" pitchFamily="-105" charset="0"/>
              <a:ea typeface="ＭＳ Ｐゴシック" pitchFamily="-105" charset="-128"/>
            </a:endParaRPr>
          </a:p>
          <a:p>
            <a:r>
              <a:rPr lang="en-US" sz="1500">
                <a:latin typeface="Times New Roman" pitchFamily="-105" charset="0"/>
                <a:ea typeface="ＭＳ Ｐゴシック" pitchFamily="-105" charset="-128"/>
              </a:rPr>
              <a:t>Several reasons can be responsible for this long term exponential rise in heat content. But, a huge fraction of  the heat that originally  went into the atmosphere as global warming has ended up in the ocean. 8 independent studies here show that this has led to exponential warming of global deep waters.</a:t>
            </a:r>
          </a:p>
          <a:p>
            <a:endParaRPr lang="en-US" sz="1500">
              <a:latin typeface="Times New Roman" pitchFamily="-105" charset="0"/>
              <a:ea typeface="ＭＳ Ｐゴシック" pitchFamily="-105" charset="-128"/>
            </a:endParaRPr>
          </a:p>
          <a:p>
            <a:r>
              <a:rPr lang="en-US" sz="1500">
                <a:latin typeface="Times New Roman" pitchFamily="-105" charset="0"/>
                <a:ea typeface="ＭＳ Ｐゴシック" pitchFamily="-105" charset="-128"/>
              </a:rPr>
              <a:t>All ocean basins have some south bound current that must deliver this warm water to the ACC, and from there it will get to Western Antarctica.</a:t>
            </a:r>
          </a:p>
        </p:txBody>
      </p:sp>
      <p:sp>
        <p:nvSpPr>
          <p:cNvPr id="81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Helvetica" pitchFamily="-105" charset="0"/>
                <a:ea typeface="ＭＳ Ｐゴシック" pitchFamily="-105" charset="-128"/>
              </a:defRPr>
            </a:lvl1pPr>
            <a:lvl2pPr marL="40097626" indent="-39614320">
              <a:defRPr sz="1300">
                <a:solidFill>
                  <a:schemeClr val="tx1"/>
                </a:solidFill>
                <a:latin typeface="Helvetica" pitchFamily="-105" charset="0"/>
                <a:ea typeface="ＭＳ Ｐゴシック" pitchFamily="-105" charset="-128"/>
              </a:defRPr>
            </a:lvl2pPr>
            <a:lvl3pPr>
              <a:defRPr sz="1300">
                <a:solidFill>
                  <a:schemeClr val="tx1"/>
                </a:solidFill>
                <a:latin typeface="Helvetica" pitchFamily="-105" charset="0"/>
                <a:ea typeface="ＭＳ Ｐゴシック" pitchFamily="-105" charset="-128"/>
              </a:defRPr>
            </a:lvl3pPr>
            <a:lvl4pPr>
              <a:defRPr sz="1300">
                <a:solidFill>
                  <a:schemeClr val="tx1"/>
                </a:solidFill>
                <a:latin typeface="Helvetica" pitchFamily="-105" charset="0"/>
                <a:ea typeface="ＭＳ Ｐゴシック" pitchFamily="-105" charset="-128"/>
              </a:defRPr>
            </a:lvl4pPr>
            <a:lvl5pPr>
              <a:defRPr sz="1300">
                <a:solidFill>
                  <a:schemeClr val="tx1"/>
                </a:solidFill>
                <a:latin typeface="Helvetica" pitchFamily="-105" charset="0"/>
                <a:ea typeface="ＭＳ Ｐゴシック" pitchFamily="-105" charset="-128"/>
              </a:defRPr>
            </a:lvl5pPr>
            <a:lvl6pPr marL="483306" eaLnBrk="0" fontAlgn="base" hangingPunct="0">
              <a:spcBef>
                <a:spcPct val="0"/>
              </a:spcBef>
              <a:spcAft>
                <a:spcPct val="0"/>
              </a:spcAft>
              <a:defRPr sz="1300">
                <a:solidFill>
                  <a:schemeClr val="tx1"/>
                </a:solidFill>
                <a:latin typeface="Helvetica" pitchFamily="-105" charset="0"/>
                <a:ea typeface="ＭＳ Ｐゴシック" pitchFamily="-105" charset="-128"/>
              </a:defRPr>
            </a:lvl6pPr>
            <a:lvl7pPr marL="966612" eaLnBrk="0" fontAlgn="base" hangingPunct="0">
              <a:spcBef>
                <a:spcPct val="0"/>
              </a:spcBef>
              <a:spcAft>
                <a:spcPct val="0"/>
              </a:spcAft>
              <a:defRPr sz="1300">
                <a:solidFill>
                  <a:schemeClr val="tx1"/>
                </a:solidFill>
                <a:latin typeface="Helvetica" pitchFamily="-105" charset="0"/>
                <a:ea typeface="ＭＳ Ｐゴシック" pitchFamily="-105" charset="-128"/>
              </a:defRPr>
            </a:lvl7pPr>
            <a:lvl8pPr marL="1449918" eaLnBrk="0" fontAlgn="base" hangingPunct="0">
              <a:spcBef>
                <a:spcPct val="0"/>
              </a:spcBef>
              <a:spcAft>
                <a:spcPct val="0"/>
              </a:spcAft>
              <a:defRPr sz="1300">
                <a:solidFill>
                  <a:schemeClr val="tx1"/>
                </a:solidFill>
                <a:latin typeface="Helvetica" pitchFamily="-105" charset="0"/>
                <a:ea typeface="ＭＳ Ｐゴシック" pitchFamily="-105" charset="-128"/>
              </a:defRPr>
            </a:lvl8pPr>
            <a:lvl9pPr marL="1933224" eaLnBrk="0" fontAlgn="base" hangingPunct="0">
              <a:spcBef>
                <a:spcPct val="0"/>
              </a:spcBef>
              <a:spcAft>
                <a:spcPct val="0"/>
              </a:spcAft>
              <a:defRPr sz="1300">
                <a:solidFill>
                  <a:schemeClr val="tx1"/>
                </a:solidFill>
                <a:latin typeface="Helvetica" pitchFamily="-105" charset="0"/>
                <a:ea typeface="ＭＳ Ｐゴシック" pitchFamily="-105" charset="-128"/>
              </a:defRPr>
            </a:lvl9pPr>
          </a:lstStyle>
          <a:p>
            <a:r>
              <a:rPr lang="en-US" sz="1000">
                <a:latin typeface="Arial" charset="0"/>
              </a:rPr>
              <a:t>Doug Martinson; Lamont-Doherty Earth Observatory, Columbia University</a:t>
            </a:r>
          </a:p>
        </p:txBody>
      </p:sp>
      <p:sp>
        <p:nvSpPr>
          <p:cNvPr id="81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Helvetica" pitchFamily="-105" charset="0"/>
                <a:ea typeface="ＭＳ Ｐゴシック" pitchFamily="-105" charset="-128"/>
              </a:defRPr>
            </a:lvl1pPr>
            <a:lvl2pPr marL="40097626" indent="-39614320">
              <a:defRPr sz="1300">
                <a:solidFill>
                  <a:schemeClr val="tx1"/>
                </a:solidFill>
                <a:latin typeface="Helvetica" pitchFamily="-105" charset="0"/>
                <a:ea typeface="ＭＳ Ｐゴシック" pitchFamily="-105" charset="-128"/>
              </a:defRPr>
            </a:lvl2pPr>
            <a:lvl3pPr>
              <a:defRPr sz="1300">
                <a:solidFill>
                  <a:schemeClr val="tx1"/>
                </a:solidFill>
                <a:latin typeface="Helvetica" pitchFamily="-105" charset="0"/>
                <a:ea typeface="ＭＳ Ｐゴシック" pitchFamily="-105" charset="-128"/>
              </a:defRPr>
            </a:lvl3pPr>
            <a:lvl4pPr>
              <a:defRPr sz="1300">
                <a:solidFill>
                  <a:schemeClr val="tx1"/>
                </a:solidFill>
                <a:latin typeface="Helvetica" pitchFamily="-105" charset="0"/>
                <a:ea typeface="ＭＳ Ｐゴシック" pitchFamily="-105" charset="-128"/>
              </a:defRPr>
            </a:lvl4pPr>
            <a:lvl5pPr>
              <a:defRPr sz="1300">
                <a:solidFill>
                  <a:schemeClr val="tx1"/>
                </a:solidFill>
                <a:latin typeface="Helvetica" pitchFamily="-105" charset="0"/>
                <a:ea typeface="ＭＳ Ｐゴシック" pitchFamily="-105" charset="-128"/>
              </a:defRPr>
            </a:lvl5pPr>
            <a:lvl6pPr marL="483306" eaLnBrk="0" fontAlgn="base" hangingPunct="0">
              <a:spcBef>
                <a:spcPct val="0"/>
              </a:spcBef>
              <a:spcAft>
                <a:spcPct val="0"/>
              </a:spcAft>
              <a:defRPr sz="1300">
                <a:solidFill>
                  <a:schemeClr val="tx1"/>
                </a:solidFill>
                <a:latin typeface="Helvetica" pitchFamily="-105" charset="0"/>
                <a:ea typeface="ＭＳ Ｐゴシック" pitchFamily="-105" charset="-128"/>
              </a:defRPr>
            </a:lvl6pPr>
            <a:lvl7pPr marL="966612" eaLnBrk="0" fontAlgn="base" hangingPunct="0">
              <a:spcBef>
                <a:spcPct val="0"/>
              </a:spcBef>
              <a:spcAft>
                <a:spcPct val="0"/>
              </a:spcAft>
              <a:defRPr sz="1300">
                <a:solidFill>
                  <a:schemeClr val="tx1"/>
                </a:solidFill>
                <a:latin typeface="Helvetica" pitchFamily="-105" charset="0"/>
                <a:ea typeface="ＭＳ Ｐゴシック" pitchFamily="-105" charset="-128"/>
              </a:defRPr>
            </a:lvl7pPr>
            <a:lvl8pPr marL="1449918" eaLnBrk="0" fontAlgn="base" hangingPunct="0">
              <a:spcBef>
                <a:spcPct val="0"/>
              </a:spcBef>
              <a:spcAft>
                <a:spcPct val="0"/>
              </a:spcAft>
              <a:defRPr sz="1300">
                <a:solidFill>
                  <a:schemeClr val="tx1"/>
                </a:solidFill>
                <a:latin typeface="Helvetica" pitchFamily="-105" charset="0"/>
                <a:ea typeface="ＭＳ Ｐゴシック" pitchFamily="-105" charset="-128"/>
              </a:defRPr>
            </a:lvl8pPr>
            <a:lvl9pPr marL="1933224" eaLnBrk="0" fontAlgn="base" hangingPunct="0">
              <a:spcBef>
                <a:spcPct val="0"/>
              </a:spcBef>
              <a:spcAft>
                <a:spcPct val="0"/>
              </a:spcAft>
              <a:defRPr sz="1300">
                <a:solidFill>
                  <a:schemeClr val="tx1"/>
                </a:solidFill>
                <a:latin typeface="Helvetica" pitchFamily="-105" charset="0"/>
                <a:ea typeface="ＭＳ Ｐゴシック" pitchFamily="-105" charset="-128"/>
              </a:defRPr>
            </a:lvl9pPr>
          </a:lstStyle>
          <a:p>
            <a:fld id="{5EF989BD-1882-46AE-8D0E-B30B4E62CF31}" type="slidenum">
              <a:rPr lang="en-US" sz="1000">
                <a:latin typeface="Arial" charset="0"/>
              </a:rPr>
              <a:pPr/>
              <a:t>31</a:t>
            </a:fld>
            <a:endParaRPr lang="en-US" sz="1000">
              <a:latin typeface="Arial" charset="0"/>
            </a:endParaRPr>
          </a:p>
        </p:txBody>
      </p:sp>
      <p:sp>
        <p:nvSpPr>
          <p:cNvPr id="8198" name="Date Placeholder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Helvetica" pitchFamily="-105" charset="0"/>
                <a:ea typeface="ＭＳ Ｐゴシック" pitchFamily="-105" charset="-128"/>
              </a:defRPr>
            </a:lvl1pPr>
            <a:lvl2pPr marL="40097626" indent="-39614320">
              <a:defRPr sz="1300">
                <a:solidFill>
                  <a:schemeClr val="tx1"/>
                </a:solidFill>
                <a:latin typeface="Helvetica" pitchFamily="-105" charset="0"/>
                <a:ea typeface="ＭＳ Ｐゴシック" pitchFamily="-105" charset="-128"/>
              </a:defRPr>
            </a:lvl2pPr>
            <a:lvl3pPr>
              <a:defRPr sz="1300">
                <a:solidFill>
                  <a:schemeClr val="tx1"/>
                </a:solidFill>
                <a:latin typeface="Helvetica" pitchFamily="-105" charset="0"/>
                <a:ea typeface="ＭＳ Ｐゴシック" pitchFamily="-105" charset="-128"/>
              </a:defRPr>
            </a:lvl3pPr>
            <a:lvl4pPr>
              <a:defRPr sz="1300">
                <a:solidFill>
                  <a:schemeClr val="tx1"/>
                </a:solidFill>
                <a:latin typeface="Helvetica" pitchFamily="-105" charset="0"/>
                <a:ea typeface="ＭＳ Ｐゴシック" pitchFamily="-105" charset="-128"/>
              </a:defRPr>
            </a:lvl4pPr>
            <a:lvl5pPr>
              <a:defRPr sz="1300">
                <a:solidFill>
                  <a:schemeClr val="tx1"/>
                </a:solidFill>
                <a:latin typeface="Helvetica" pitchFamily="-105" charset="0"/>
                <a:ea typeface="ＭＳ Ｐゴシック" pitchFamily="-105" charset="-128"/>
              </a:defRPr>
            </a:lvl5pPr>
            <a:lvl6pPr marL="483306" eaLnBrk="0" fontAlgn="base" hangingPunct="0">
              <a:spcBef>
                <a:spcPct val="0"/>
              </a:spcBef>
              <a:spcAft>
                <a:spcPct val="0"/>
              </a:spcAft>
              <a:defRPr sz="1300">
                <a:solidFill>
                  <a:schemeClr val="tx1"/>
                </a:solidFill>
                <a:latin typeface="Helvetica" pitchFamily="-105" charset="0"/>
                <a:ea typeface="ＭＳ Ｐゴシック" pitchFamily="-105" charset="-128"/>
              </a:defRPr>
            </a:lvl6pPr>
            <a:lvl7pPr marL="966612" eaLnBrk="0" fontAlgn="base" hangingPunct="0">
              <a:spcBef>
                <a:spcPct val="0"/>
              </a:spcBef>
              <a:spcAft>
                <a:spcPct val="0"/>
              </a:spcAft>
              <a:defRPr sz="1300">
                <a:solidFill>
                  <a:schemeClr val="tx1"/>
                </a:solidFill>
                <a:latin typeface="Helvetica" pitchFamily="-105" charset="0"/>
                <a:ea typeface="ＭＳ Ｐゴシック" pitchFamily="-105" charset="-128"/>
              </a:defRPr>
            </a:lvl7pPr>
            <a:lvl8pPr marL="1449918" eaLnBrk="0" fontAlgn="base" hangingPunct="0">
              <a:spcBef>
                <a:spcPct val="0"/>
              </a:spcBef>
              <a:spcAft>
                <a:spcPct val="0"/>
              </a:spcAft>
              <a:defRPr sz="1300">
                <a:solidFill>
                  <a:schemeClr val="tx1"/>
                </a:solidFill>
                <a:latin typeface="Helvetica" pitchFamily="-105" charset="0"/>
                <a:ea typeface="ＭＳ Ｐゴシック" pitchFamily="-105" charset="-128"/>
              </a:defRPr>
            </a:lvl8pPr>
            <a:lvl9pPr marL="1933224" eaLnBrk="0" fontAlgn="base" hangingPunct="0">
              <a:spcBef>
                <a:spcPct val="0"/>
              </a:spcBef>
              <a:spcAft>
                <a:spcPct val="0"/>
              </a:spcAft>
              <a:defRPr sz="1300">
                <a:solidFill>
                  <a:schemeClr val="tx1"/>
                </a:solidFill>
                <a:latin typeface="Helvetica" pitchFamily="-105" charset="0"/>
                <a:ea typeface="ＭＳ Ｐゴシック" pitchFamily="-105" charset="-128"/>
              </a:defRPr>
            </a:lvl9pPr>
          </a:lstStyle>
          <a:p>
            <a:r>
              <a:rPr lang="en-US" sz="1000">
                <a:latin typeface="Arial" charset="0"/>
              </a:rPr>
              <a:t>Last Revision: </a:t>
            </a:r>
            <a:fld id="{EA8BA70A-47DF-49F4-A87B-FCE7DDCA42DD}" type="datetime1">
              <a:rPr lang="en-US" sz="1000">
                <a:latin typeface="Arial" charset="0"/>
              </a:rPr>
              <a:pPr/>
              <a:t>4/17/2013</a:t>
            </a:fld>
            <a:endParaRPr lang="en-US" sz="100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Relationship between Southern Hemisphere circulation and</a:t>
            </a:r>
          </a:p>
          <a:p>
            <a:r>
              <a:rPr lang="en-US" sz="1300" dirty="0"/>
              <a:t>West Antarctic climate in austral winter. Figure shows the regression of</a:t>
            </a:r>
          </a:p>
          <a:p>
            <a:r>
              <a:rPr lang="en-US" sz="1300" dirty="0"/>
              <a:t>austral winter mode 2 Z200 time series from maximum covariance</a:t>
            </a:r>
          </a:p>
          <a:p>
            <a:r>
              <a:rPr lang="en-US" sz="1300" dirty="0"/>
              <a:t>analysis against independent AVHRR surface temperature (brown and</a:t>
            </a:r>
          </a:p>
          <a:p>
            <a:r>
              <a:rPr lang="en-US" sz="1300" dirty="0"/>
              <a:t>green shading), sea ice concentration (red and blue shading) and sea level</a:t>
            </a:r>
          </a:p>
          <a:p>
            <a:r>
              <a:rPr lang="en-US" sz="1300" dirty="0"/>
              <a:t>pressure (contour interval 1 </a:t>
            </a:r>
            <a:r>
              <a:rPr lang="en-US" sz="1300" dirty="0" err="1"/>
              <a:t>hPa</a:t>
            </a:r>
            <a:r>
              <a:rPr lang="en-US" sz="1300" dirty="0"/>
              <a:t>). ‘</a:t>
            </a:r>
            <a:r>
              <a:rPr lang="en-US" sz="1300" dirty="0" err="1"/>
              <a:t>Amund</a:t>
            </a:r>
            <a:r>
              <a:rPr lang="en-US" sz="1300" dirty="0"/>
              <a:t>.’ D Amundsen Sea; ‘Bell.’ D</a:t>
            </a:r>
          </a:p>
          <a:p>
            <a:r>
              <a:rPr lang="en-US" sz="1300" dirty="0"/>
              <a:t>Bellingshausen Sea.</a:t>
            </a:r>
            <a:endParaRPr lang="en-US" dirty="0"/>
          </a:p>
        </p:txBody>
      </p:sp>
      <p:sp>
        <p:nvSpPr>
          <p:cNvPr id="4" name="Slide Number Placeholder 3"/>
          <p:cNvSpPr>
            <a:spLocks noGrp="1"/>
          </p:cNvSpPr>
          <p:nvPr>
            <p:ph type="sldNum" sz="quarter" idx="10"/>
          </p:nvPr>
        </p:nvSpPr>
        <p:spPr/>
        <p:txBody>
          <a:bodyPr/>
          <a:lstStyle/>
          <a:p>
            <a:fld id="{9D6A19BD-64E6-43B3-8A7C-3ACD60BAF634}" type="slidenum">
              <a:rPr lang="en-US" smtClean="0"/>
              <a:t>74</a:t>
            </a:fld>
            <a:endParaRPr lang="en-US"/>
          </a:p>
        </p:txBody>
      </p:sp>
    </p:spTree>
    <p:extLst>
      <p:ext uri="{BB962C8B-B14F-4D97-AF65-F5344CB8AC3E}">
        <p14:creationId xmlns:p14="http://schemas.microsoft.com/office/powerpoint/2010/main" val="3371246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MD78 (near</a:t>
            </a:r>
          </a:p>
          <a:p>
            <a:r>
              <a:rPr lang="en-US" sz="1300" dirty="0"/>
              <a:t>Sumba Indonesia) </a:t>
            </a:r>
            <a:r>
              <a:rPr lang="en-US" sz="1300" i="1" dirty="0" err="1"/>
              <a:t>Pulleniatina</a:t>
            </a:r>
            <a:r>
              <a:rPr lang="en-US" sz="1300" i="1" dirty="0"/>
              <a:t> </a:t>
            </a:r>
            <a:r>
              <a:rPr lang="en-US" sz="1300" i="1" dirty="0" err="1"/>
              <a:t>obliquiloculata</a:t>
            </a:r>
            <a:r>
              <a:rPr lang="en-US" sz="1300" i="1" dirty="0"/>
              <a:t> </a:t>
            </a:r>
            <a:r>
              <a:rPr lang="en-US" sz="1300" dirty="0"/>
              <a:t>Mg/</a:t>
            </a:r>
            <a:r>
              <a:rPr lang="en-US" sz="1300" dirty="0" err="1"/>
              <a:t>Ca</a:t>
            </a:r>
            <a:r>
              <a:rPr lang="en-US" sz="1300" dirty="0"/>
              <a:t> upper thermocline</a:t>
            </a:r>
          </a:p>
          <a:p>
            <a:r>
              <a:rPr lang="en-US" sz="1300"/>
              <a:t>temperatures (80–120 m).</a:t>
            </a:r>
            <a:endParaRPr lang="en-US"/>
          </a:p>
        </p:txBody>
      </p:sp>
      <p:sp>
        <p:nvSpPr>
          <p:cNvPr id="4" name="Slide Number Placeholder 3"/>
          <p:cNvSpPr>
            <a:spLocks noGrp="1"/>
          </p:cNvSpPr>
          <p:nvPr>
            <p:ph type="sldNum" sz="quarter" idx="10"/>
          </p:nvPr>
        </p:nvSpPr>
        <p:spPr/>
        <p:txBody>
          <a:bodyPr/>
          <a:lstStyle/>
          <a:p>
            <a:fld id="{9D6A19BD-64E6-43B3-8A7C-3ACD60BAF634}" type="slidenum">
              <a:rPr lang="en-US" smtClean="0"/>
              <a:t>75</a:t>
            </a:fld>
            <a:endParaRPr lang="en-US"/>
          </a:p>
        </p:txBody>
      </p:sp>
    </p:spTree>
    <p:extLst>
      <p:ext uri="{BB962C8B-B14F-4D97-AF65-F5344CB8AC3E}">
        <p14:creationId xmlns:p14="http://schemas.microsoft.com/office/powerpoint/2010/main" val="297106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3071598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225316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192078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324509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203988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336329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230832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330520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178415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2374825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08FF3B-5707-48F4-ADE3-BD79DEAE6C65}" type="datetimeFigureOut">
              <a:rPr lang="en-US" smtClean="0"/>
              <a:t>4/17/2013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F75D4-248E-403C-A48B-A3355C99DCEC}" type="slidenum">
              <a:rPr lang="en-US" smtClean="0"/>
              <a:t>‹#›</a:t>
            </a:fld>
            <a:endParaRPr lang="en-US" dirty="0"/>
          </a:p>
        </p:txBody>
      </p:sp>
    </p:spTree>
    <p:extLst>
      <p:ext uri="{BB962C8B-B14F-4D97-AF65-F5344CB8AC3E}">
        <p14:creationId xmlns:p14="http://schemas.microsoft.com/office/powerpoint/2010/main" val="305193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8FF3B-5707-48F4-ADE3-BD79DEAE6C65}" type="datetimeFigureOut">
              <a:rPr lang="en-US" smtClean="0"/>
              <a:t>4/17/2013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F75D4-248E-403C-A48B-A3355C99DCEC}" type="slidenum">
              <a:rPr lang="en-US" smtClean="0"/>
              <a:t>‹#›</a:t>
            </a:fld>
            <a:endParaRPr lang="en-US" dirty="0"/>
          </a:p>
        </p:txBody>
      </p:sp>
    </p:spTree>
    <p:extLst>
      <p:ext uri="{BB962C8B-B14F-4D97-AF65-F5344CB8AC3E}">
        <p14:creationId xmlns:p14="http://schemas.microsoft.com/office/powerpoint/2010/main" val="1537384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1.xml"/><Relationship Id="rId4" Type="http://schemas.openxmlformats.org/officeDocument/2006/relationships/image" Target="../media/image143.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81238" cy="6858000"/>
          </a:xfrm>
        </p:spPr>
      </p:pic>
    </p:spTree>
    <p:extLst>
      <p:ext uri="{BB962C8B-B14F-4D97-AF65-F5344CB8AC3E}">
        <p14:creationId xmlns:p14="http://schemas.microsoft.com/office/powerpoint/2010/main" val="110415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11" descr="MTM Ti 2mm JPC43B.pdf                                          0007467CMacintosh HD                   7C25408F:"/>
          <p:cNvPicPr>
            <a:picLocks noChangeAspect="1" noChangeArrowheads="1"/>
          </p:cNvPicPr>
          <p:nvPr/>
        </p:nvPicPr>
        <p:blipFill>
          <a:blip r:embed="rId2">
            <a:extLst>
              <a:ext uri="{28A0092B-C50C-407E-A947-70E740481C1C}">
                <a14:useLocalDpi xmlns:a14="http://schemas.microsoft.com/office/drawing/2010/main" val="0"/>
              </a:ext>
            </a:extLst>
          </a:blip>
          <a:srcRect l="1961" t="24243" r="4903" b="21748"/>
          <a:stretch>
            <a:fillRect/>
          </a:stretch>
        </p:blipFill>
        <p:spPr bwMode="auto">
          <a:xfrm>
            <a:off x="0" y="656492"/>
            <a:ext cx="9144000" cy="620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Ti overlay on core photo.tif                                   0007467CMacintosh HD                   7C25408F:"/>
          <p:cNvPicPr>
            <a:picLocks noChangeAspect="1" noChangeArrowheads="1"/>
          </p:cNvPicPr>
          <p:nvPr/>
        </p:nvPicPr>
        <p:blipFill>
          <a:blip r:embed="rId3">
            <a:extLst>
              <a:ext uri="{28A0092B-C50C-407E-A947-70E740481C1C}">
                <a14:useLocalDpi xmlns:a14="http://schemas.microsoft.com/office/drawing/2010/main" val="0"/>
              </a:ext>
            </a:extLst>
          </a:blip>
          <a:srcRect l="9814" t="36307" r="3850" b="57813"/>
          <a:stretch>
            <a:fillRect/>
          </a:stretch>
        </p:blipFill>
        <p:spPr bwMode="auto">
          <a:xfrm>
            <a:off x="0" y="0"/>
            <a:ext cx="9144000" cy="65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3969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6" y="-7883"/>
            <a:ext cx="9086242" cy="686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6396335"/>
            <a:ext cx="1181734" cy="461665"/>
          </a:xfrm>
          <a:prstGeom prst="rect">
            <a:avLst/>
          </a:prstGeom>
          <a:noFill/>
        </p:spPr>
        <p:txBody>
          <a:bodyPr wrap="none" rtlCol="0">
            <a:spAutoFit/>
          </a:bodyPr>
          <a:lstStyle/>
          <a:p>
            <a:r>
              <a:rPr lang="en-US" sz="2400" dirty="0" smtClean="0"/>
              <a:t>U1357A</a:t>
            </a:r>
            <a:endParaRPr lang="en-US" sz="2400" dirty="0"/>
          </a:p>
        </p:txBody>
      </p:sp>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251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6396335"/>
            <a:ext cx="1181734" cy="461665"/>
          </a:xfrm>
          <a:prstGeom prst="rect">
            <a:avLst/>
          </a:prstGeom>
          <a:noFill/>
        </p:spPr>
        <p:txBody>
          <a:bodyPr wrap="none" rtlCol="0">
            <a:spAutoFit/>
          </a:bodyPr>
          <a:lstStyle/>
          <a:p>
            <a:r>
              <a:rPr lang="en-US" sz="2400" dirty="0" smtClean="0"/>
              <a:t>U1357A</a:t>
            </a:r>
            <a:endParaRPr lang="en-US" sz="2400" dirty="0"/>
          </a:p>
        </p:txBody>
      </p:sp>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1.IODP U1357A\그림\spectral.png"/>
          <p:cNvPicPr>
            <a:picLocks noChangeAspect="1" noChangeArrowheads="1"/>
          </p:cNvPicPr>
          <p:nvPr/>
        </p:nvPicPr>
        <p:blipFill>
          <a:blip r:embed="rId2"/>
          <a:srcRect/>
          <a:stretch>
            <a:fillRect/>
          </a:stretch>
        </p:blipFill>
        <p:spPr bwMode="auto">
          <a:xfrm>
            <a:off x="0" y="9972"/>
            <a:ext cx="9677400" cy="7309215"/>
          </a:xfrm>
          <a:prstGeom prst="rect">
            <a:avLst/>
          </a:prstGeom>
          <a:noFill/>
          <a:ln w="9525">
            <a:noFill/>
            <a:miter lim="800000"/>
            <a:headEnd/>
            <a:tailEnd/>
          </a:ln>
        </p:spPr>
      </p:pic>
      <p:sp>
        <p:nvSpPr>
          <p:cNvPr id="5" name="TextBox 4"/>
          <p:cNvSpPr txBox="1"/>
          <p:nvPr/>
        </p:nvSpPr>
        <p:spPr>
          <a:xfrm>
            <a:off x="1219200" y="150167"/>
            <a:ext cx="6546664" cy="461665"/>
          </a:xfrm>
          <a:prstGeom prst="rect">
            <a:avLst/>
          </a:prstGeom>
          <a:noFill/>
        </p:spPr>
        <p:txBody>
          <a:bodyPr wrap="none" rtlCol="0">
            <a:spAutoFit/>
          </a:bodyPr>
          <a:lstStyle/>
          <a:p>
            <a:r>
              <a:rPr lang="en-US" sz="2400" dirty="0" smtClean="0"/>
              <a:t>Power Spectra of U1357A wt. % Opal (Using </a:t>
            </a:r>
            <a:r>
              <a:rPr lang="en-US" sz="2400" dirty="0" err="1" smtClean="0"/>
              <a:t>Redfit</a:t>
            </a:r>
            <a:r>
              <a:rPr lang="en-US" sz="2400" dirty="0" smtClean="0"/>
              <a:t>)</a:t>
            </a:r>
            <a:endParaRPr lang="en-US" sz="2400" dirty="0"/>
          </a:p>
        </p:txBody>
      </p:sp>
      <p:sp>
        <p:nvSpPr>
          <p:cNvPr id="6" name="TextBox 5"/>
          <p:cNvSpPr txBox="1"/>
          <p:nvPr/>
        </p:nvSpPr>
        <p:spPr>
          <a:xfrm>
            <a:off x="4161007" y="4451866"/>
            <a:ext cx="692818" cy="369332"/>
          </a:xfrm>
          <a:prstGeom prst="rect">
            <a:avLst/>
          </a:prstGeom>
          <a:noFill/>
        </p:spPr>
        <p:txBody>
          <a:bodyPr wrap="none" rtlCol="0">
            <a:spAutoFit/>
          </a:bodyPr>
          <a:lstStyle/>
          <a:p>
            <a:r>
              <a:rPr lang="en-US" dirty="0" smtClean="0"/>
              <a:t>215 y</a:t>
            </a:r>
            <a:endParaRPr lang="en-US" dirty="0"/>
          </a:p>
        </p:txBody>
      </p:sp>
      <p:sp>
        <p:nvSpPr>
          <p:cNvPr id="7" name="TextBox 6"/>
          <p:cNvSpPr txBox="1"/>
          <p:nvPr/>
        </p:nvSpPr>
        <p:spPr>
          <a:xfrm>
            <a:off x="3165809" y="4680778"/>
            <a:ext cx="692818" cy="369332"/>
          </a:xfrm>
          <a:prstGeom prst="rect">
            <a:avLst/>
          </a:prstGeom>
          <a:noFill/>
        </p:spPr>
        <p:txBody>
          <a:bodyPr wrap="none" rtlCol="0">
            <a:spAutoFit/>
          </a:bodyPr>
          <a:lstStyle/>
          <a:p>
            <a:r>
              <a:rPr lang="en-US" dirty="0" smtClean="0"/>
              <a:t>385 y</a:t>
            </a:r>
            <a:endParaRPr lang="en-US" dirty="0"/>
          </a:p>
        </p:txBody>
      </p:sp>
      <p:sp>
        <p:nvSpPr>
          <p:cNvPr id="8" name="TextBox 7"/>
          <p:cNvSpPr txBox="1"/>
          <p:nvPr/>
        </p:nvSpPr>
        <p:spPr>
          <a:xfrm>
            <a:off x="2244823" y="4268670"/>
            <a:ext cx="692818" cy="369332"/>
          </a:xfrm>
          <a:prstGeom prst="rect">
            <a:avLst/>
          </a:prstGeom>
          <a:noFill/>
        </p:spPr>
        <p:txBody>
          <a:bodyPr wrap="none" rtlCol="0">
            <a:spAutoFit/>
          </a:bodyPr>
          <a:lstStyle/>
          <a:p>
            <a:r>
              <a:rPr lang="en-US" dirty="0" smtClean="0"/>
              <a:t>500 y</a:t>
            </a:r>
            <a:endParaRPr lang="en-US" dirty="0"/>
          </a:p>
        </p:txBody>
      </p:sp>
      <p:sp>
        <p:nvSpPr>
          <p:cNvPr id="10" name="TextBox 9"/>
          <p:cNvSpPr txBox="1"/>
          <p:nvPr/>
        </p:nvSpPr>
        <p:spPr>
          <a:xfrm>
            <a:off x="1752600" y="4068973"/>
            <a:ext cx="692818" cy="369332"/>
          </a:xfrm>
          <a:prstGeom prst="rect">
            <a:avLst/>
          </a:prstGeom>
          <a:noFill/>
        </p:spPr>
        <p:txBody>
          <a:bodyPr wrap="none" rtlCol="0">
            <a:spAutoFit/>
          </a:bodyPr>
          <a:lstStyle/>
          <a:p>
            <a:r>
              <a:rPr lang="en-US" dirty="0" smtClean="0"/>
              <a:t>900 y</a:t>
            </a:r>
            <a:endParaRPr lang="en-US" dirty="0"/>
          </a:p>
        </p:txBody>
      </p:sp>
      <p:sp>
        <p:nvSpPr>
          <p:cNvPr id="11" name="TextBox 10"/>
          <p:cNvSpPr txBox="1"/>
          <p:nvPr/>
        </p:nvSpPr>
        <p:spPr>
          <a:xfrm>
            <a:off x="2302366" y="533400"/>
            <a:ext cx="3997120" cy="461665"/>
          </a:xfrm>
          <a:prstGeom prst="rect">
            <a:avLst/>
          </a:prstGeom>
          <a:noFill/>
        </p:spPr>
        <p:txBody>
          <a:bodyPr wrap="none" rtlCol="0">
            <a:spAutoFit/>
          </a:bodyPr>
          <a:lstStyle/>
          <a:p>
            <a:r>
              <a:rPr lang="en-US" sz="2400" dirty="0" smtClean="0"/>
              <a:t>Variance observed 0-6 </a:t>
            </a:r>
            <a:r>
              <a:rPr lang="en-US" sz="2400" dirty="0" err="1" smtClean="0"/>
              <a:t>kyr</a:t>
            </a:r>
            <a:r>
              <a:rPr lang="en-US" sz="2400" dirty="0" smtClean="0"/>
              <a:t> B.P.</a:t>
            </a:r>
            <a:endParaRPr lang="en-US" sz="2400" dirty="0"/>
          </a:p>
        </p:txBody>
      </p:sp>
    </p:spTree>
    <p:extLst>
      <p:ext uri="{BB962C8B-B14F-4D97-AF65-F5344CB8AC3E}">
        <p14:creationId xmlns:p14="http://schemas.microsoft.com/office/powerpoint/2010/main" val="24839509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38"/>
            <a:ext cx="9144000" cy="684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34400" y="4876800"/>
            <a:ext cx="152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13372" y="4710380"/>
            <a:ext cx="1697228" cy="1323439"/>
          </a:xfrm>
          <a:prstGeom prst="rect">
            <a:avLst/>
          </a:prstGeom>
          <a:noFill/>
        </p:spPr>
        <p:txBody>
          <a:bodyPr wrap="square" rtlCol="0">
            <a:spAutoFit/>
          </a:bodyPr>
          <a:lstStyle/>
          <a:p>
            <a:r>
              <a:rPr lang="en-US" sz="2000" dirty="0" smtClean="0"/>
              <a:t>Holocene Opal MAR range in Palmer Deep</a:t>
            </a:r>
            <a:endParaRPr lang="en-US" sz="2000" dirty="0"/>
          </a:p>
        </p:txBody>
      </p:sp>
      <p:sp>
        <p:nvSpPr>
          <p:cNvPr id="5" name="TextBox 4"/>
          <p:cNvSpPr txBox="1"/>
          <p:nvPr/>
        </p:nvSpPr>
        <p:spPr>
          <a:xfrm>
            <a:off x="-1" y="6396335"/>
            <a:ext cx="1181734" cy="461665"/>
          </a:xfrm>
          <a:prstGeom prst="rect">
            <a:avLst/>
          </a:prstGeom>
          <a:noFill/>
        </p:spPr>
        <p:txBody>
          <a:bodyPr wrap="none" rtlCol="0">
            <a:spAutoFit/>
          </a:bodyPr>
          <a:lstStyle/>
          <a:p>
            <a:r>
              <a:rPr lang="en-US" sz="2400" dirty="0" smtClean="0"/>
              <a:t>U1357A</a:t>
            </a:r>
            <a:endParaRPr lang="en-US" sz="2400" dirty="0"/>
          </a:p>
        </p:txBody>
      </p:sp>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
        <p:nvSpPr>
          <p:cNvPr id="4" name="Rectangle 3"/>
          <p:cNvSpPr/>
          <p:nvPr/>
        </p:nvSpPr>
        <p:spPr>
          <a:xfrm>
            <a:off x="1676400" y="2438400"/>
            <a:ext cx="609600" cy="350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3365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11"/>
          <p:cNvGrpSpPr>
            <a:grpSpLocks/>
          </p:cNvGrpSpPr>
          <p:nvPr/>
        </p:nvGrpSpPr>
        <p:grpSpPr bwMode="auto">
          <a:xfrm>
            <a:off x="1219200" y="0"/>
            <a:ext cx="6959600" cy="6159500"/>
            <a:chOff x="1143000" y="304800"/>
            <a:chExt cx="6959600" cy="6159500"/>
          </a:xfrm>
        </p:grpSpPr>
        <p:pic>
          <p:nvPicPr>
            <p:cNvPr id="2053" name="Picture 2" descr="D:\Trabajo Marzo 2012\Adelie data\Rob Presentation\KGLayou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9596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4" name="Group 10"/>
            <p:cNvGrpSpPr>
              <a:grpSpLocks/>
            </p:cNvGrpSpPr>
            <p:nvPr/>
          </p:nvGrpSpPr>
          <p:grpSpPr bwMode="auto">
            <a:xfrm>
              <a:off x="2514600" y="1219200"/>
              <a:ext cx="4800600" cy="4267200"/>
              <a:chOff x="2514600" y="1219200"/>
              <a:chExt cx="4800600" cy="4267200"/>
            </a:xfrm>
          </p:grpSpPr>
          <p:sp>
            <p:nvSpPr>
              <p:cNvPr id="6" name="Rectangle 5"/>
              <p:cNvSpPr/>
              <p:nvPr/>
            </p:nvSpPr>
            <p:spPr>
              <a:xfrm>
                <a:off x="3581400" y="1524000"/>
                <a:ext cx="381000" cy="3962400"/>
              </a:xfrm>
              <a:prstGeom prst="rect">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a:solidFill>
                    <a:srgbClr val="FFFFFF"/>
                  </a:solidFill>
                  <a:cs typeface="Arial" charset="0"/>
                </a:endParaRPr>
              </a:p>
            </p:txBody>
          </p:sp>
          <p:sp>
            <p:nvSpPr>
              <p:cNvPr id="7" name="TextBox 6"/>
              <p:cNvSpPr txBox="1"/>
              <p:nvPr/>
            </p:nvSpPr>
            <p:spPr>
              <a:xfrm>
                <a:off x="2514600" y="1219200"/>
                <a:ext cx="1371600" cy="369888"/>
              </a:xfrm>
              <a:prstGeom prst="rect">
                <a:avLst/>
              </a:prstGeom>
              <a:solidFill>
                <a:schemeClr val="tx2">
                  <a:lumMod val="40000"/>
                  <a:lumOff val="60000"/>
                  <a:alpha val="62000"/>
                </a:schemeClr>
              </a:solidFill>
              <a:effectLst>
                <a:outerShdw dist="50800" sx="1000" sy="1000" algn="ctr" rotWithShape="0">
                  <a:schemeClr val="tx2">
                    <a:lumMod val="60000"/>
                    <a:lumOff val="40000"/>
                  </a:schemeClr>
                </a:outerShdw>
              </a:effectLst>
            </p:spPr>
            <p:txBody>
              <a:bodyPr>
                <a:spAutoFit/>
              </a:bodyPr>
              <a:lstStyle/>
              <a:p>
                <a:pPr>
                  <a:defRPr/>
                </a:pPr>
                <a:r>
                  <a:rPr lang="es-ES" dirty="0"/>
                  <a:t>        LIA</a:t>
                </a:r>
              </a:p>
            </p:txBody>
          </p:sp>
          <p:sp>
            <p:nvSpPr>
              <p:cNvPr id="8" name="TextBox 7"/>
              <p:cNvSpPr txBox="1"/>
              <p:nvPr/>
            </p:nvSpPr>
            <p:spPr>
              <a:xfrm>
                <a:off x="4038600" y="1219200"/>
                <a:ext cx="1143000" cy="369888"/>
              </a:xfrm>
              <a:prstGeom prst="rect">
                <a:avLst/>
              </a:prstGeom>
              <a:solidFill>
                <a:srgbClr val="FF0000">
                  <a:alpha val="34000"/>
                </a:srgbClr>
              </a:solidFill>
              <a:effectLst>
                <a:outerShdw blurRad="50800" dist="50800" sx="1000" sy="1000" algn="ctr" rotWithShape="0">
                  <a:schemeClr val="tx2">
                    <a:lumMod val="60000"/>
                    <a:lumOff val="40000"/>
                  </a:schemeClr>
                </a:outerShdw>
              </a:effectLst>
            </p:spPr>
            <p:txBody>
              <a:bodyPr>
                <a:spAutoFit/>
              </a:bodyPr>
              <a:lstStyle/>
              <a:p>
                <a:pPr>
                  <a:defRPr/>
                </a:pPr>
                <a:r>
                  <a:rPr lang="es-ES" dirty="0"/>
                  <a:t>   MWP</a:t>
                </a:r>
              </a:p>
            </p:txBody>
          </p:sp>
          <p:sp>
            <p:nvSpPr>
              <p:cNvPr id="9" name="TextBox 8"/>
              <p:cNvSpPr txBox="1"/>
              <p:nvPr/>
            </p:nvSpPr>
            <p:spPr>
              <a:xfrm>
                <a:off x="5257800" y="1219200"/>
                <a:ext cx="1143000" cy="369888"/>
              </a:xfrm>
              <a:prstGeom prst="rect">
                <a:avLst/>
              </a:prstGeom>
              <a:solidFill>
                <a:schemeClr val="tx2">
                  <a:lumMod val="40000"/>
                  <a:lumOff val="60000"/>
                  <a:alpha val="62000"/>
                </a:schemeClr>
              </a:solidFill>
              <a:effectLst>
                <a:outerShdw dist="50800" sx="1000" sy="1000" algn="ctr" rotWithShape="0">
                  <a:schemeClr val="tx2">
                    <a:lumMod val="60000"/>
                    <a:lumOff val="40000"/>
                  </a:schemeClr>
                </a:outerShdw>
              </a:effectLst>
            </p:spPr>
            <p:txBody>
              <a:bodyPr>
                <a:spAutoFit/>
              </a:bodyPr>
              <a:lstStyle/>
              <a:p>
                <a:pPr>
                  <a:defRPr/>
                </a:pPr>
                <a:r>
                  <a:rPr lang="es-ES" dirty="0"/>
                  <a:t>  DACP</a:t>
                </a:r>
              </a:p>
            </p:txBody>
          </p:sp>
          <p:sp>
            <p:nvSpPr>
              <p:cNvPr id="10" name="TextBox 9"/>
              <p:cNvSpPr txBox="1"/>
              <p:nvPr/>
            </p:nvSpPr>
            <p:spPr>
              <a:xfrm>
                <a:off x="6477000" y="1219200"/>
                <a:ext cx="838200" cy="369888"/>
              </a:xfrm>
              <a:prstGeom prst="rect">
                <a:avLst/>
              </a:prstGeom>
              <a:solidFill>
                <a:srgbClr val="FF0000">
                  <a:alpha val="34000"/>
                </a:srgbClr>
              </a:solidFill>
              <a:effectLst>
                <a:outerShdw blurRad="50800" dist="50800" sx="1000" sy="1000" algn="ctr" rotWithShape="0">
                  <a:schemeClr val="tx2">
                    <a:lumMod val="60000"/>
                    <a:lumOff val="40000"/>
                  </a:schemeClr>
                </a:outerShdw>
              </a:effectLst>
            </p:spPr>
            <p:txBody>
              <a:bodyPr>
                <a:spAutoFit/>
              </a:bodyPr>
              <a:lstStyle/>
              <a:p>
                <a:pPr>
                  <a:defRPr/>
                </a:pPr>
                <a:r>
                  <a:rPr lang="es-ES" dirty="0"/>
                  <a:t>RWP</a:t>
                </a:r>
              </a:p>
            </p:txBody>
          </p:sp>
        </p:grpSp>
      </p:grpSp>
      <p:sp>
        <p:nvSpPr>
          <p:cNvPr id="2051" name="TextBox 12"/>
          <p:cNvSpPr txBox="1">
            <a:spLocks noChangeArrowheads="1"/>
          </p:cNvSpPr>
          <p:nvPr/>
        </p:nvSpPr>
        <p:spPr bwMode="auto">
          <a:xfrm>
            <a:off x="0" y="5657850"/>
            <a:ext cx="3287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a:t>LIA: Little Ice Age</a:t>
            </a:r>
          </a:p>
          <a:p>
            <a:pPr eaLnBrk="1" hangingPunct="1"/>
            <a:r>
              <a:rPr lang="es-ES"/>
              <a:t>MWP: Medieval Warm Period</a:t>
            </a:r>
          </a:p>
          <a:p>
            <a:pPr eaLnBrk="1" hangingPunct="1"/>
            <a:r>
              <a:rPr lang="es-ES"/>
              <a:t>DACP: Dark Ages Cold Period</a:t>
            </a:r>
          </a:p>
          <a:p>
            <a:pPr eaLnBrk="1" hangingPunct="1"/>
            <a:r>
              <a:rPr lang="es-ES"/>
              <a:t>RWP: Roman Warm Period</a:t>
            </a:r>
          </a:p>
        </p:txBody>
      </p:sp>
      <p:sp>
        <p:nvSpPr>
          <p:cNvPr id="2052" name="Rectangle 13"/>
          <p:cNvSpPr>
            <a:spLocks noChangeArrowheads="1"/>
          </p:cNvSpPr>
          <p:nvPr/>
        </p:nvSpPr>
        <p:spPr bwMode="auto">
          <a:xfrm>
            <a:off x="3962400" y="6324600"/>
            <a:ext cx="518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AU" sz="1600"/>
              <a:t>Periods range from Yang et al., 2011 Nat. Geosciences</a:t>
            </a:r>
            <a:endParaRPr lang="es-ES" sz="1600"/>
          </a:p>
        </p:txBody>
      </p:sp>
    </p:spTree>
    <p:extLst>
      <p:ext uri="{BB962C8B-B14F-4D97-AF65-F5344CB8AC3E}">
        <p14:creationId xmlns:p14="http://schemas.microsoft.com/office/powerpoint/2010/main" val="2742680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rabajo Marzo 2012\Adelie data\Rob Presentation\Pore water zoom.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0587"/>
            <a:ext cx="8915400" cy="697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286000" y="4811713"/>
            <a:ext cx="2971800" cy="369887"/>
          </a:xfrm>
          <a:prstGeom prst="rect">
            <a:avLst/>
          </a:prstGeom>
          <a:solidFill>
            <a:schemeClr val="tx2">
              <a:lumMod val="40000"/>
              <a:lumOff val="60000"/>
              <a:alpha val="62000"/>
            </a:schemeClr>
          </a:solidFill>
          <a:effectLst>
            <a:outerShdw dist="50800" sx="1000" sy="1000" algn="ctr" rotWithShape="0">
              <a:schemeClr val="tx2">
                <a:lumMod val="60000"/>
                <a:lumOff val="40000"/>
              </a:schemeClr>
            </a:outerShdw>
          </a:effectLst>
        </p:spPr>
        <p:txBody>
          <a:bodyPr>
            <a:spAutoFit/>
          </a:bodyPr>
          <a:lstStyle/>
          <a:p>
            <a:pPr>
              <a:defRPr/>
            </a:pPr>
            <a:r>
              <a:rPr lang="es-ES" dirty="0"/>
              <a:t>         Little Ice </a:t>
            </a:r>
            <a:r>
              <a:rPr lang="es-ES" dirty="0" err="1"/>
              <a:t>Age</a:t>
            </a:r>
            <a:endParaRPr lang="es-ES" dirty="0"/>
          </a:p>
        </p:txBody>
      </p:sp>
      <p:sp>
        <p:nvSpPr>
          <p:cNvPr id="10" name="TextBox 9"/>
          <p:cNvSpPr txBox="1"/>
          <p:nvPr/>
        </p:nvSpPr>
        <p:spPr>
          <a:xfrm>
            <a:off x="5562600" y="4811713"/>
            <a:ext cx="1066800" cy="369887"/>
          </a:xfrm>
          <a:prstGeom prst="rect">
            <a:avLst/>
          </a:prstGeom>
          <a:solidFill>
            <a:srgbClr val="FF0000">
              <a:alpha val="34000"/>
            </a:srgbClr>
          </a:solidFill>
          <a:effectLst>
            <a:outerShdw blurRad="50800" dist="50800" sx="1000" sy="1000" algn="ctr" rotWithShape="0">
              <a:schemeClr val="tx2">
                <a:lumMod val="60000"/>
                <a:lumOff val="40000"/>
              </a:schemeClr>
            </a:outerShdw>
          </a:effectLst>
        </p:spPr>
        <p:txBody>
          <a:bodyPr>
            <a:spAutoFit/>
          </a:bodyPr>
          <a:lstStyle/>
          <a:p>
            <a:pPr>
              <a:defRPr/>
            </a:pPr>
            <a:r>
              <a:rPr lang="es-ES" dirty="0"/>
              <a:t>   MWP</a:t>
            </a:r>
          </a:p>
        </p:txBody>
      </p:sp>
      <p:sp>
        <p:nvSpPr>
          <p:cNvPr id="3077" name="Rectangle 10"/>
          <p:cNvSpPr>
            <a:spLocks noChangeArrowheads="1"/>
          </p:cNvSpPr>
          <p:nvPr/>
        </p:nvSpPr>
        <p:spPr bwMode="auto">
          <a:xfrm>
            <a:off x="3962400" y="6519863"/>
            <a:ext cx="44865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AU" sz="1600" dirty="0"/>
              <a:t>Periods </a:t>
            </a:r>
            <a:r>
              <a:rPr lang="en-AU" sz="1600" dirty="0" smtClean="0"/>
              <a:t>from Yan </a:t>
            </a:r>
            <a:r>
              <a:rPr lang="en-AU" sz="1600" dirty="0"/>
              <a:t>et al., 2011 Nat. Geosciences</a:t>
            </a:r>
            <a:endParaRPr lang="es-ES" sz="1600" dirty="0"/>
          </a:p>
        </p:txBody>
      </p:sp>
      <p:sp>
        <p:nvSpPr>
          <p:cNvPr id="3078" name="TextBox 11"/>
          <p:cNvSpPr txBox="1">
            <a:spLocks noChangeArrowheads="1"/>
          </p:cNvSpPr>
          <p:nvPr/>
        </p:nvSpPr>
        <p:spPr bwMode="auto">
          <a:xfrm>
            <a:off x="0" y="6211888"/>
            <a:ext cx="3201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a:t>LIA: Little Ice Age</a:t>
            </a:r>
          </a:p>
          <a:p>
            <a:pPr eaLnBrk="1" hangingPunct="1"/>
            <a:r>
              <a:rPr lang="es-ES"/>
              <a:t>MWP: Medieval Warm Period</a:t>
            </a:r>
          </a:p>
        </p:txBody>
      </p:sp>
    </p:spTree>
    <p:extLst>
      <p:ext uri="{BB962C8B-B14F-4D97-AF65-F5344CB8AC3E}">
        <p14:creationId xmlns:p14="http://schemas.microsoft.com/office/powerpoint/2010/main" val="33576393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3400" y="0"/>
            <a:ext cx="8229600" cy="1143000"/>
          </a:xfrm>
        </p:spPr>
        <p:txBody>
          <a:bodyPr/>
          <a:lstStyle/>
          <a:p>
            <a:r>
              <a:rPr lang="en-AU" dirty="0" smtClean="0"/>
              <a:t>U1357C Pore Waters</a:t>
            </a:r>
            <a:endParaRPr lang="es-ES" dirty="0" smtClean="0"/>
          </a:p>
        </p:txBody>
      </p:sp>
      <p:sp>
        <p:nvSpPr>
          <p:cNvPr id="6147" name="Content Placeholder 2"/>
          <p:cNvSpPr>
            <a:spLocks noGrp="1"/>
          </p:cNvSpPr>
          <p:nvPr>
            <p:ph idx="1"/>
          </p:nvPr>
        </p:nvSpPr>
        <p:spPr>
          <a:xfrm>
            <a:off x="533400" y="914400"/>
            <a:ext cx="8229600" cy="4525963"/>
          </a:xfrm>
        </p:spPr>
        <p:txBody>
          <a:bodyPr>
            <a:normAutofit/>
          </a:bodyPr>
          <a:lstStyle/>
          <a:p>
            <a:r>
              <a:rPr lang="en-AU" dirty="0" smtClean="0"/>
              <a:t>45 pore water samples taken in upper 20 m</a:t>
            </a:r>
          </a:p>
          <a:p>
            <a:r>
              <a:rPr lang="en-AU" dirty="0" smtClean="0"/>
              <a:t>Measured: DIC, DIC </a:t>
            </a:r>
            <a:r>
              <a:rPr lang="en-AU" dirty="0" smtClean="0">
                <a:latin typeface="Symbol" pitchFamily="18" charset="2"/>
              </a:rPr>
              <a:t>d</a:t>
            </a:r>
            <a:r>
              <a:rPr lang="en-AU" baseline="30000" dirty="0" smtClean="0"/>
              <a:t>13</a:t>
            </a:r>
            <a:r>
              <a:rPr lang="en-AU" dirty="0" smtClean="0"/>
              <a:t>C, Salinity, Particulate Organic Matter (%C %N), Biomass </a:t>
            </a:r>
            <a:r>
              <a:rPr lang="es-ES" dirty="0" smtClean="0"/>
              <a:t>(PLFA),</a:t>
            </a:r>
            <a:r>
              <a:rPr lang="en-AU" dirty="0" smtClean="0"/>
              <a:t> TOC, </a:t>
            </a:r>
            <a:r>
              <a:rPr lang="en-AU" dirty="0" err="1" smtClean="0"/>
              <a:t>Sulfate</a:t>
            </a:r>
            <a:r>
              <a:rPr lang="en-AU" dirty="0" smtClean="0"/>
              <a:t>, </a:t>
            </a:r>
            <a:r>
              <a:rPr lang="en-AU" dirty="0" err="1" smtClean="0"/>
              <a:t>Cl</a:t>
            </a:r>
            <a:r>
              <a:rPr lang="en-AU" dirty="0" smtClean="0"/>
              <a:t>, Na, Si, B, K, Mg, Ba</a:t>
            </a:r>
          </a:p>
          <a:p>
            <a:r>
              <a:rPr lang="en-AU" dirty="0" smtClean="0"/>
              <a:t>5 bulk </a:t>
            </a:r>
            <a:r>
              <a:rPr lang="en-AU" dirty="0" err="1" smtClean="0"/>
              <a:t>sed</a:t>
            </a:r>
            <a:r>
              <a:rPr lang="en-AU" dirty="0" smtClean="0"/>
              <a:t> TOC AO </a:t>
            </a:r>
            <a:r>
              <a:rPr lang="en-AU" baseline="30000" dirty="0" smtClean="0"/>
              <a:t>14</a:t>
            </a:r>
            <a:r>
              <a:rPr lang="en-AU" dirty="0" smtClean="0"/>
              <a:t>C dates in upper 20 m (Hole C). 5 samples analysed for </a:t>
            </a:r>
            <a:r>
              <a:rPr lang="en-AU" baseline="30000" dirty="0" smtClean="0"/>
              <a:t>32</a:t>
            </a:r>
            <a:r>
              <a:rPr lang="en-AU" dirty="0" smtClean="0"/>
              <a:t>Si age (U. Morgenstern, GNS New Zealand) Good agreement at 12 m (550 years BP).</a:t>
            </a:r>
            <a:endParaRPr lang="es-ES" dirty="0" smtClean="0"/>
          </a:p>
        </p:txBody>
      </p:sp>
    </p:spTree>
    <p:extLst>
      <p:ext uri="{BB962C8B-B14F-4D97-AF65-F5344CB8AC3E}">
        <p14:creationId xmlns:p14="http://schemas.microsoft.com/office/powerpoint/2010/main" val="15567894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0769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p:cNvSpPr txBox="1">
            <a:spLocks noChangeArrowheads="1"/>
          </p:cNvSpPr>
          <p:nvPr/>
        </p:nvSpPr>
        <p:spPr bwMode="auto">
          <a:xfrm>
            <a:off x="1600200" y="457200"/>
            <a:ext cx="305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AU"/>
              <a:t>Cl, Na and isotopic anomaly</a:t>
            </a:r>
            <a:endParaRPr lang="es-ES"/>
          </a:p>
        </p:txBody>
      </p:sp>
      <p:sp>
        <p:nvSpPr>
          <p:cNvPr id="14340" name="TextBox 4"/>
          <p:cNvSpPr txBox="1">
            <a:spLocks noChangeArrowheads="1"/>
          </p:cNvSpPr>
          <p:nvPr/>
        </p:nvSpPr>
        <p:spPr bwMode="auto">
          <a:xfrm>
            <a:off x="1143000" y="5867400"/>
            <a:ext cx="659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AU"/>
              <a:t>Na and Cl measured using two different methods (IC, and ICP)</a:t>
            </a:r>
            <a:endParaRPr lang="es-ES"/>
          </a:p>
        </p:txBody>
      </p:sp>
    </p:spTree>
    <p:extLst>
      <p:ext uri="{BB962C8B-B14F-4D97-AF65-F5344CB8AC3E}">
        <p14:creationId xmlns:p14="http://schemas.microsoft.com/office/powerpoint/2010/main" val="16074577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0"/>
            <a:ext cx="8229600" cy="1143000"/>
          </a:xfrm>
        </p:spPr>
        <p:txBody>
          <a:bodyPr/>
          <a:lstStyle/>
          <a:p>
            <a:r>
              <a:rPr lang="en-AU" dirty="0" smtClean="0"/>
              <a:t>Possible Explanations?</a:t>
            </a:r>
            <a:endParaRPr lang="es-ES" dirty="0" smtClean="0"/>
          </a:p>
        </p:txBody>
      </p:sp>
      <p:sp>
        <p:nvSpPr>
          <p:cNvPr id="8195" name="Content Placeholder 2"/>
          <p:cNvSpPr>
            <a:spLocks noGrp="1"/>
          </p:cNvSpPr>
          <p:nvPr>
            <p:ph idx="1"/>
          </p:nvPr>
        </p:nvSpPr>
        <p:spPr>
          <a:xfrm>
            <a:off x="457200" y="1371600"/>
            <a:ext cx="8229600" cy="4525963"/>
          </a:xfrm>
        </p:spPr>
        <p:txBody>
          <a:bodyPr/>
          <a:lstStyle/>
          <a:p>
            <a:r>
              <a:rPr lang="en-AU" dirty="0" smtClean="0"/>
              <a:t>Lateral mass movement with sediment retaining parent pore water </a:t>
            </a:r>
            <a:r>
              <a:rPr lang="en-AU" dirty="0" err="1" smtClean="0"/>
              <a:t>compposition</a:t>
            </a:r>
            <a:r>
              <a:rPr lang="en-AU" dirty="0" smtClean="0"/>
              <a:t>. </a:t>
            </a:r>
          </a:p>
          <a:p>
            <a:r>
              <a:rPr lang="en-AU" dirty="0" smtClean="0"/>
              <a:t>Gas hydrate destabilization</a:t>
            </a:r>
          </a:p>
          <a:p>
            <a:r>
              <a:rPr lang="en-AU" dirty="0" smtClean="0"/>
              <a:t>Variation in bottom water salinity</a:t>
            </a:r>
          </a:p>
          <a:p>
            <a:pPr lvl="2"/>
            <a:r>
              <a:rPr lang="en-AU" sz="2000" dirty="0" smtClean="0"/>
              <a:t>We propose that pore waters in uppermost sections of U1357C faithfully record bottom water composition. Little diagenesis and transport – pore water age = sediment age.</a:t>
            </a:r>
          </a:p>
          <a:p>
            <a:pPr lvl="2"/>
            <a:r>
              <a:rPr lang="en-AU" sz="2000" dirty="0" smtClean="0"/>
              <a:t>Implications? At this location LIA appears to have lower production rate of HSSW in the local </a:t>
            </a:r>
            <a:r>
              <a:rPr lang="en-AU" sz="2000" dirty="0" err="1" smtClean="0"/>
              <a:t>polynyas</a:t>
            </a:r>
            <a:r>
              <a:rPr lang="en-AU" sz="2000" dirty="0" smtClean="0"/>
              <a:t> compared to the MWP time, e.g. warmer, less windy, less ice.</a:t>
            </a:r>
            <a:endParaRPr lang="es-ES" sz="2000" dirty="0" smtClean="0"/>
          </a:p>
        </p:txBody>
      </p:sp>
    </p:spTree>
    <p:extLst>
      <p:ext uri="{BB962C8B-B14F-4D97-AF65-F5344CB8AC3E}">
        <p14:creationId xmlns:p14="http://schemas.microsoft.com/office/powerpoint/2010/main" val="13612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42" name="Picture 2" descr="C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195308"/>
            <a:ext cx="9248503" cy="3161845"/>
          </a:xfrm>
          <a:prstGeom prst="rect">
            <a:avLst/>
          </a:prstGeom>
          <a:solidFill>
            <a:schemeClr val="bg1"/>
          </a:solidFill>
          <a:ln>
            <a:solidFill>
              <a:schemeClr val="bg1"/>
            </a:solidFill>
          </a:ln>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4" y="2964622"/>
            <a:ext cx="8819707" cy="3893377"/>
          </a:xfrm>
          <a:prstGeom prst="rect">
            <a:avLst/>
          </a:prstGeom>
          <a:solidFill>
            <a:schemeClr val="bg1"/>
          </a:solidFill>
          <a:ln>
            <a:solidFill>
              <a:schemeClr val="bg1"/>
            </a:solidFill>
          </a:ln>
          <a:effectLst/>
        </p:spPr>
      </p:pic>
      <p:sp>
        <p:nvSpPr>
          <p:cNvPr id="2" name="Rectangle 1"/>
          <p:cNvSpPr/>
          <p:nvPr/>
        </p:nvSpPr>
        <p:spPr>
          <a:xfrm>
            <a:off x="-198526" y="79962"/>
            <a:ext cx="1188720" cy="6778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418367" y="2964624"/>
            <a:ext cx="5568879" cy="204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72867" y="97655"/>
            <a:ext cx="504547" cy="2991710"/>
            <a:chOff x="135905" y="97655"/>
            <a:chExt cx="504547" cy="2991710"/>
          </a:xfrm>
          <a:solidFill>
            <a:schemeClr val="bg1"/>
          </a:solidFill>
        </p:grpSpPr>
        <p:sp>
          <p:nvSpPr>
            <p:cNvPr id="7" name="TextBox 6"/>
            <p:cNvSpPr txBox="1"/>
            <p:nvPr/>
          </p:nvSpPr>
          <p:spPr>
            <a:xfrm>
              <a:off x="151216" y="97655"/>
              <a:ext cx="489236" cy="369332"/>
            </a:xfrm>
            <a:prstGeom prst="rect">
              <a:avLst/>
            </a:prstGeom>
            <a:grpFill/>
            <a:ln>
              <a:solidFill>
                <a:schemeClr val="bg1"/>
              </a:solidFill>
            </a:ln>
          </p:spPr>
          <p:txBody>
            <a:bodyPr wrap="none" rtlCol="0">
              <a:spAutoFit/>
            </a:bodyPr>
            <a:lstStyle/>
            <a:p>
              <a:r>
                <a:rPr lang="en-US" dirty="0" smtClean="0"/>
                <a:t>-20</a:t>
              </a:r>
              <a:endParaRPr lang="en-US" dirty="0"/>
            </a:p>
          </p:txBody>
        </p:sp>
        <p:sp>
          <p:nvSpPr>
            <p:cNvPr id="9" name="TextBox 8"/>
            <p:cNvSpPr txBox="1"/>
            <p:nvPr/>
          </p:nvSpPr>
          <p:spPr>
            <a:xfrm>
              <a:off x="135905" y="756081"/>
              <a:ext cx="489236" cy="369332"/>
            </a:xfrm>
            <a:prstGeom prst="rect">
              <a:avLst/>
            </a:prstGeom>
            <a:grpFill/>
            <a:ln>
              <a:solidFill>
                <a:schemeClr val="bg1"/>
              </a:solidFill>
            </a:ln>
          </p:spPr>
          <p:txBody>
            <a:bodyPr wrap="none" rtlCol="0">
              <a:spAutoFit/>
            </a:bodyPr>
            <a:lstStyle/>
            <a:p>
              <a:r>
                <a:rPr lang="en-US" dirty="0" smtClean="0"/>
                <a:t>-22</a:t>
              </a:r>
              <a:endParaRPr lang="en-US" dirty="0"/>
            </a:p>
          </p:txBody>
        </p:sp>
        <p:sp>
          <p:nvSpPr>
            <p:cNvPr id="10" name="TextBox 9"/>
            <p:cNvSpPr txBox="1"/>
            <p:nvPr/>
          </p:nvSpPr>
          <p:spPr>
            <a:xfrm>
              <a:off x="135905" y="1428734"/>
              <a:ext cx="489236" cy="369332"/>
            </a:xfrm>
            <a:prstGeom prst="rect">
              <a:avLst/>
            </a:prstGeom>
            <a:grpFill/>
            <a:ln>
              <a:solidFill>
                <a:schemeClr val="bg1"/>
              </a:solidFill>
            </a:ln>
          </p:spPr>
          <p:txBody>
            <a:bodyPr wrap="none" rtlCol="0">
              <a:spAutoFit/>
            </a:bodyPr>
            <a:lstStyle/>
            <a:p>
              <a:r>
                <a:rPr lang="en-US" dirty="0" smtClean="0"/>
                <a:t>-24</a:t>
              </a:r>
              <a:endParaRPr lang="en-US" dirty="0"/>
            </a:p>
          </p:txBody>
        </p:sp>
        <p:sp>
          <p:nvSpPr>
            <p:cNvPr id="11" name="TextBox 10"/>
            <p:cNvSpPr txBox="1"/>
            <p:nvPr/>
          </p:nvSpPr>
          <p:spPr>
            <a:xfrm>
              <a:off x="135905" y="2051365"/>
              <a:ext cx="489236" cy="369332"/>
            </a:xfrm>
            <a:prstGeom prst="rect">
              <a:avLst/>
            </a:prstGeom>
            <a:grpFill/>
            <a:ln>
              <a:solidFill>
                <a:schemeClr val="bg1"/>
              </a:solidFill>
            </a:ln>
          </p:spPr>
          <p:txBody>
            <a:bodyPr wrap="none" rtlCol="0">
              <a:spAutoFit/>
            </a:bodyPr>
            <a:lstStyle/>
            <a:p>
              <a:r>
                <a:rPr lang="en-US" dirty="0" smtClean="0"/>
                <a:t>-26</a:t>
              </a:r>
              <a:endParaRPr lang="en-US" dirty="0"/>
            </a:p>
          </p:txBody>
        </p:sp>
        <p:sp>
          <p:nvSpPr>
            <p:cNvPr id="12" name="TextBox 11"/>
            <p:cNvSpPr txBox="1"/>
            <p:nvPr/>
          </p:nvSpPr>
          <p:spPr>
            <a:xfrm>
              <a:off x="135905" y="2720033"/>
              <a:ext cx="489236" cy="369332"/>
            </a:xfrm>
            <a:prstGeom prst="rect">
              <a:avLst/>
            </a:prstGeom>
            <a:grpFill/>
            <a:ln>
              <a:solidFill>
                <a:schemeClr val="bg1"/>
              </a:solidFill>
            </a:ln>
          </p:spPr>
          <p:txBody>
            <a:bodyPr wrap="none" rtlCol="0">
              <a:spAutoFit/>
            </a:bodyPr>
            <a:lstStyle/>
            <a:p>
              <a:r>
                <a:rPr lang="en-US" dirty="0" smtClean="0"/>
                <a:t>-28</a:t>
              </a:r>
              <a:endParaRPr lang="en-US" dirty="0"/>
            </a:p>
          </p:txBody>
        </p:sp>
      </p:grpSp>
      <p:grpSp>
        <p:nvGrpSpPr>
          <p:cNvPr id="14" name="Group 13"/>
          <p:cNvGrpSpPr/>
          <p:nvPr/>
        </p:nvGrpSpPr>
        <p:grpSpPr>
          <a:xfrm>
            <a:off x="357556" y="3066976"/>
            <a:ext cx="504547" cy="3003145"/>
            <a:chOff x="135905" y="97655"/>
            <a:chExt cx="504547" cy="3786577"/>
          </a:xfrm>
          <a:solidFill>
            <a:schemeClr val="bg1"/>
          </a:solidFill>
        </p:grpSpPr>
        <p:sp>
          <p:nvSpPr>
            <p:cNvPr id="15" name="TextBox 14"/>
            <p:cNvSpPr txBox="1"/>
            <p:nvPr/>
          </p:nvSpPr>
          <p:spPr>
            <a:xfrm>
              <a:off x="151216" y="97655"/>
              <a:ext cx="489236" cy="369332"/>
            </a:xfrm>
            <a:prstGeom prst="rect">
              <a:avLst/>
            </a:prstGeom>
            <a:grpFill/>
            <a:ln>
              <a:solidFill>
                <a:schemeClr val="bg1"/>
              </a:solidFill>
            </a:ln>
          </p:spPr>
          <p:txBody>
            <a:bodyPr wrap="none" rtlCol="0">
              <a:spAutoFit/>
            </a:bodyPr>
            <a:lstStyle/>
            <a:p>
              <a:r>
                <a:rPr lang="en-US" dirty="0" smtClean="0"/>
                <a:t>-20</a:t>
              </a:r>
              <a:endParaRPr lang="en-US" dirty="0"/>
            </a:p>
          </p:txBody>
        </p:sp>
        <p:sp>
          <p:nvSpPr>
            <p:cNvPr id="16" name="TextBox 15"/>
            <p:cNvSpPr txBox="1"/>
            <p:nvPr/>
          </p:nvSpPr>
          <p:spPr>
            <a:xfrm>
              <a:off x="135905" y="756081"/>
              <a:ext cx="489236" cy="369332"/>
            </a:xfrm>
            <a:prstGeom prst="rect">
              <a:avLst/>
            </a:prstGeom>
            <a:grpFill/>
            <a:ln>
              <a:solidFill>
                <a:schemeClr val="bg1"/>
              </a:solidFill>
            </a:ln>
          </p:spPr>
          <p:txBody>
            <a:bodyPr wrap="none" rtlCol="0">
              <a:spAutoFit/>
            </a:bodyPr>
            <a:lstStyle/>
            <a:p>
              <a:r>
                <a:rPr lang="en-US" dirty="0" smtClean="0"/>
                <a:t>-22</a:t>
              </a:r>
              <a:endParaRPr lang="en-US" dirty="0"/>
            </a:p>
          </p:txBody>
        </p:sp>
        <p:sp>
          <p:nvSpPr>
            <p:cNvPr id="17" name="TextBox 16"/>
            <p:cNvSpPr txBox="1"/>
            <p:nvPr/>
          </p:nvSpPr>
          <p:spPr>
            <a:xfrm>
              <a:off x="135905" y="1428734"/>
              <a:ext cx="489236" cy="369332"/>
            </a:xfrm>
            <a:prstGeom prst="rect">
              <a:avLst/>
            </a:prstGeom>
            <a:grpFill/>
            <a:ln>
              <a:solidFill>
                <a:schemeClr val="bg1"/>
              </a:solidFill>
            </a:ln>
          </p:spPr>
          <p:txBody>
            <a:bodyPr wrap="none" rtlCol="0">
              <a:spAutoFit/>
            </a:bodyPr>
            <a:lstStyle/>
            <a:p>
              <a:r>
                <a:rPr lang="en-US" dirty="0" smtClean="0"/>
                <a:t>-24</a:t>
              </a:r>
              <a:endParaRPr lang="en-US" dirty="0"/>
            </a:p>
          </p:txBody>
        </p:sp>
        <p:sp>
          <p:nvSpPr>
            <p:cNvPr id="18" name="TextBox 17"/>
            <p:cNvSpPr txBox="1"/>
            <p:nvPr/>
          </p:nvSpPr>
          <p:spPr>
            <a:xfrm>
              <a:off x="135905" y="2051365"/>
              <a:ext cx="489236" cy="369332"/>
            </a:xfrm>
            <a:prstGeom prst="rect">
              <a:avLst/>
            </a:prstGeom>
            <a:grpFill/>
            <a:ln>
              <a:solidFill>
                <a:schemeClr val="bg1"/>
              </a:solidFill>
            </a:ln>
          </p:spPr>
          <p:txBody>
            <a:bodyPr wrap="none" rtlCol="0">
              <a:spAutoFit/>
            </a:bodyPr>
            <a:lstStyle/>
            <a:p>
              <a:r>
                <a:rPr lang="en-US" dirty="0" smtClean="0"/>
                <a:t>-26</a:t>
              </a:r>
              <a:endParaRPr lang="en-US" dirty="0"/>
            </a:p>
          </p:txBody>
        </p:sp>
        <p:sp>
          <p:nvSpPr>
            <p:cNvPr id="19" name="TextBox 18"/>
            <p:cNvSpPr txBox="1"/>
            <p:nvPr/>
          </p:nvSpPr>
          <p:spPr>
            <a:xfrm>
              <a:off x="135905" y="2720033"/>
              <a:ext cx="489236" cy="1164199"/>
            </a:xfrm>
            <a:prstGeom prst="rect">
              <a:avLst/>
            </a:prstGeom>
            <a:grpFill/>
            <a:ln>
              <a:solidFill>
                <a:schemeClr val="bg1"/>
              </a:solidFill>
            </a:ln>
          </p:spPr>
          <p:txBody>
            <a:bodyPr wrap="none" rtlCol="0">
              <a:spAutoFit/>
            </a:bodyPr>
            <a:lstStyle/>
            <a:p>
              <a:r>
                <a:rPr lang="en-US" dirty="0" smtClean="0"/>
                <a:t>-28</a:t>
              </a:r>
            </a:p>
            <a:p>
              <a:endParaRPr lang="en-US" dirty="0"/>
            </a:p>
            <a:p>
              <a:r>
                <a:rPr lang="en-US" dirty="0" smtClean="0"/>
                <a:t>-30</a:t>
              </a:r>
              <a:endParaRPr lang="en-US" dirty="0"/>
            </a:p>
          </p:txBody>
        </p:sp>
      </p:grpSp>
      <p:sp>
        <p:nvSpPr>
          <p:cNvPr id="13" name="TextBox 12"/>
          <p:cNvSpPr txBox="1"/>
          <p:nvPr/>
        </p:nvSpPr>
        <p:spPr>
          <a:xfrm>
            <a:off x="1751798" y="3589176"/>
            <a:ext cx="3918765" cy="461665"/>
          </a:xfrm>
          <a:prstGeom prst="rect">
            <a:avLst/>
          </a:prstGeom>
          <a:noFill/>
        </p:spPr>
        <p:txBody>
          <a:bodyPr wrap="none" rtlCol="0">
            <a:spAutoFit/>
          </a:bodyPr>
          <a:lstStyle/>
          <a:p>
            <a:r>
              <a:rPr lang="en-US" sz="2400" dirty="0" smtClean="0"/>
              <a:t>JPC-43B, </a:t>
            </a:r>
            <a:r>
              <a:rPr lang="en-US" sz="2400" dirty="0" err="1" smtClean="0"/>
              <a:t>Mac.Robertson</a:t>
            </a:r>
            <a:r>
              <a:rPr lang="en-US" sz="2400" dirty="0" smtClean="0"/>
              <a:t> Shelf</a:t>
            </a:r>
            <a:endParaRPr lang="en-US" sz="2400" dirty="0"/>
          </a:p>
        </p:txBody>
      </p:sp>
      <p:sp>
        <p:nvSpPr>
          <p:cNvPr id="21" name="TextBox 20"/>
          <p:cNvSpPr txBox="1"/>
          <p:nvPr/>
        </p:nvSpPr>
        <p:spPr>
          <a:xfrm>
            <a:off x="2026875" y="294416"/>
            <a:ext cx="4323748" cy="461665"/>
          </a:xfrm>
          <a:prstGeom prst="rect">
            <a:avLst/>
          </a:prstGeom>
          <a:solidFill>
            <a:schemeClr val="bg1"/>
          </a:solidFill>
        </p:spPr>
        <p:txBody>
          <a:bodyPr wrap="none" rtlCol="0">
            <a:spAutoFit/>
          </a:bodyPr>
          <a:lstStyle/>
          <a:p>
            <a:r>
              <a:rPr lang="en-US" sz="2400" dirty="0" smtClean="0"/>
              <a:t>Palmer Deep, Antarctic Peninsula</a:t>
            </a:r>
            <a:endParaRPr lang="en-US" sz="2400" dirty="0"/>
          </a:p>
        </p:txBody>
      </p:sp>
      <p:sp>
        <p:nvSpPr>
          <p:cNvPr id="20" name="TextBox 19"/>
          <p:cNvSpPr txBox="1"/>
          <p:nvPr/>
        </p:nvSpPr>
        <p:spPr>
          <a:xfrm>
            <a:off x="-95839" y="3744079"/>
            <a:ext cx="983346" cy="461665"/>
          </a:xfrm>
          <a:prstGeom prst="rect">
            <a:avLst/>
          </a:prstGeom>
          <a:noFill/>
        </p:spPr>
        <p:txBody>
          <a:bodyPr wrap="none" rtlCol="0">
            <a:spAutoFit/>
          </a:bodyPr>
          <a:lstStyle/>
          <a:p>
            <a:r>
              <a:rPr lang="en-US" sz="2400" dirty="0" smtClean="0">
                <a:latin typeface="Symbol" pitchFamily="18" charset="2"/>
              </a:rPr>
              <a:t>d</a:t>
            </a:r>
            <a:r>
              <a:rPr lang="en-US" sz="2400" baseline="30000" dirty="0" smtClean="0"/>
              <a:t>13</a:t>
            </a:r>
            <a:r>
              <a:rPr lang="en-US" sz="2400" dirty="0" smtClean="0"/>
              <a:t>C</a:t>
            </a:r>
            <a:r>
              <a:rPr lang="en-US" sz="2400" baseline="-25000" dirty="0" smtClean="0"/>
              <a:t>org</a:t>
            </a:r>
            <a:endParaRPr lang="en-US" sz="2400" baseline="-25000" dirty="0"/>
          </a:p>
        </p:txBody>
      </p:sp>
      <p:sp>
        <p:nvSpPr>
          <p:cNvPr id="23" name="TextBox 22"/>
          <p:cNvSpPr txBox="1"/>
          <p:nvPr/>
        </p:nvSpPr>
        <p:spPr>
          <a:xfrm>
            <a:off x="-42773" y="1052349"/>
            <a:ext cx="983346" cy="461665"/>
          </a:xfrm>
          <a:prstGeom prst="rect">
            <a:avLst/>
          </a:prstGeom>
          <a:noFill/>
        </p:spPr>
        <p:txBody>
          <a:bodyPr wrap="none" rtlCol="0">
            <a:spAutoFit/>
          </a:bodyPr>
          <a:lstStyle/>
          <a:p>
            <a:r>
              <a:rPr lang="en-US" sz="2400" dirty="0" smtClean="0">
                <a:latin typeface="Symbol" pitchFamily="18" charset="2"/>
              </a:rPr>
              <a:t>d</a:t>
            </a:r>
            <a:r>
              <a:rPr lang="en-US" sz="2400" baseline="30000" dirty="0" smtClean="0"/>
              <a:t>13</a:t>
            </a:r>
            <a:r>
              <a:rPr lang="en-US" sz="2400" dirty="0" smtClean="0"/>
              <a:t>C</a:t>
            </a:r>
            <a:r>
              <a:rPr lang="en-US" sz="2400" baseline="-25000" dirty="0" smtClean="0"/>
              <a:t>org</a:t>
            </a:r>
            <a:endParaRPr lang="en-US" sz="2400" baseline="-25000" dirty="0"/>
          </a:p>
        </p:txBody>
      </p:sp>
    </p:spTree>
    <p:extLst>
      <p:ext uri="{BB962C8B-B14F-4D97-AF65-F5344CB8AC3E}">
        <p14:creationId xmlns:p14="http://schemas.microsoft.com/office/powerpoint/2010/main" val="16589898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p:cNvSpPr/>
          <p:nvPr/>
        </p:nvSpPr>
        <p:spPr>
          <a:xfrm>
            <a:off x="61581" y="-1097"/>
            <a:ext cx="8853333" cy="7335232"/>
          </a:xfrm>
          <a:prstGeom prst="rect">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grpSp>
        <p:nvGrpSpPr>
          <p:cNvPr id="101" name="Group 100"/>
          <p:cNvGrpSpPr>
            <a:grpSpLocks noChangeAspect="1"/>
          </p:cNvGrpSpPr>
          <p:nvPr/>
        </p:nvGrpSpPr>
        <p:grpSpPr>
          <a:xfrm>
            <a:off x="1763212" y="516474"/>
            <a:ext cx="4167548" cy="5420860"/>
            <a:chOff x="33631246" y="6565916"/>
            <a:chExt cx="10212870" cy="10627360"/>
          </a:xfrm>
        </p:grpSpPr>
        <p:pic>
          <p:nvPicPr>
            <p:cNvPr id="1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8129" y="6586727"/>
              <a:ext cx="6245987" cy="1052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1246" y="6565916"/>
              <a:ext cx="4782312" cy="1062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1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71" y="367001"/>
            <a:ext cx="2041052" cy="5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5" name="TextBox 104"/>
          <p:cNvSpPr txBox="1"/>
          <p:nvPr/>
        </p:nvSpPr>
        <p:spPr>
          <a:xfrm>
            <a:off x="5340444" y="1978651"/>
            <a:ext cx="759419" cy="309701"/>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 undifferentiated agglutinated spp.</a:t>
            </a:r>
          </a:p>
        </p:txBody>
      </p:sp>
      <p:sp>
        <p:nvSpPr>
          <p:cNvPr id="106" name="TextBox 105"/>
          <p:cNvSpPr txBox="1"/>
          <p:nvPr/>
        </p:nvSpPr>
        <p:spPr>
          <a:xfrm>
            <a:off x="5347324" y="2214033"/>
            <a:ext cx="786940" cy="219933"/>
          </a:xfrm>
          <a:prstGeom prst="rect">
            <a:avLst/>
          </a:prstGeom>
          <a:solidFill>
            <a:srgbClr val="FFFFFF"/>
          </a:solidFill>
        </p:spPr>
        <p:txBody>
          <a:bodyPr wrap="square" lIns="40005" tIns="20003" rIns="40005" bIns="20003" rtlCol="0">
            <a:spAutoFit/>
          </a:bodyPr>
          <a:lstStyle/>
          <a:p>
            <a:pPr>
              <a:lnSpc>
                <a:spcPts val="709"/>
              </a:lnSpc>
            </a:pPr>
            <a:r>
              <a:rPr lang="en-US" sz="700" i="1" dirty="0" err="1">
                <a:latin typeface="Arial"/>
                <a:cs typeface="Arial"/>
              </a:rPr>
              <a:t>Trochaminna</a:t>
            </a:r>
            <a:r>
              <a:rPr lang="en-US" sz="700" dirty="0">
                <a:latin typeface="Arial"/>
                <a:cs typeface="Arial"/>
              </a:rPr>
              <a:t> spp.</a:t>
            </a:r>
          </a:p>
        </p:txBody>
      </p:sp>
      <p:sp>
        <p:nvSpPr>
          <p:cNvPr id="107" name="TextBox 106"/>
          <p:cNvSpPr txBox="1"/>
          <p:nvPr/>
        </p:nvSpPr>
        <p:spPr>
          <a:xfrm>
            <a:off x="5347324" y="2404104"/>
            <a:ext cx="786940" cy="130165"/>
          </a:xfrm>
          <a:prstGeom prst="rect">
            <a:avLst/>
          </a:prstGeom>
          <a:solidFill>
            <a:srgbClr val="FFFFFF"/>
          </a:solidFill>
        </p:spPr>
        <p:txBody>
          <a:bodyPr wrap="square" lIns="40005" tIns="20003" rIns="40005" bIns="20003" rtlCol="0">
            <a:spAutoFit/>
          </a:bodyPr>
          <a:lstStyle/>
          <a:p>
            <a:pPr>
              <a:lnSpc>
                <a:spcPts val="709"/>
              </a:lnSpc>
            </a:pPr>
            <a:r>
              <a:rPr lang="en-US" sz="700" i="1" dirty="0" err="1">
                <a:latin typeface="Arial"/>
                <a:cs typeface="Arial"/>
              </a:rPr>
              <a:t>Textularia</a:t>
            </a:r>
            <a:r>
              <a:rPr lang="en-US" sz="700" i="1" dirty="0">
                <a:latin typeface="Arial"/>
                <a:cs typeface="Arial"/>
              </a:rPr>
              <a:t> </a:t>
            </a:r>
            <a:r>
              <a:rPr lang="en-US" sz="700" dirty="0">
                <a:latin typeface="Arial"/>
                <a:cs typeface="Arial"/>
              </a:rPr>
              <a:t>spp.</a:t>
            </a:r>
          </a:p>
        </p:txBody>
      </p:sp>
      <p:sp>
        <p:nvSpPr>
          <p:cNvPr id="108" name="TextBox 107"/>
          <p:cNvSpPr txBox="1"/>
          <p:nvPr/>
        </p:nvSpPr>
        <p:spPr>
          <a:xfrm>
            <a:off x="5347324" y="2567508"/>
            <a:ext cx="786940" cy="219933"/>
          </a:xfrm>
          <a:prstGeom prst="rect">
            <a:avLst/>
          </a:prstGeom>
          <a:solidFill>
            <a:srgbClr val="FFFFFF"/>
          </a:solidFill>
        </p:spPr>
        <p:txBody>
          <a:bodyPr wrap="square" lIns="40005" tIns="20003" rIns="40005" bIns="20003" rtlCol="0">
            <a:spAutoFit/>
          </a:bodyPr>
          <a:lstStyle/>
          <a:p>
            <a:pPr>
              <a:lnSpc>
                <a:spcPts val="709"/>
              </a:lnSpc>
            </a:pPr>
            <a:r>
              <a:rPr lang="en-US" sz="700" i="1" dirty="0" err="1">
                <a:latin typeface="Arial"/>
                <a:cs typeface="Arial"/>
              </a:rPr>
              <a:t>Globocassidulina</a:t>
            </a:r>
            <a:r>
              <a:rPr lang="en-US" sz="700" i="1" dirty="0">
                <a:latin typeface="Arial"/>
                <a:cs typeface="Arial"/>
              </a:rPr>
              <a:t> </a:t>
            </a:r>
            <a:r>
              <a:rPr lang="en-US" sz="700" dirty="0">
                <a:latin typeface="Arial"/>
                <a:cs typeface="Arial"/>
              </a:rPr>
              <a:t>spp.</a:t>
            </a:r>
          </a:p>
        </p:txBody>
      </p:sp>
      <p:sp>
        <p:nvSpPr>
          <p:cNvPr id="109" name="TextBox 108"/>
          <p:cNvSpPr txBox="1"/>
          <p:nvPr/>
        </p:nvSpPr>
        <p:spPr>
          <a:xfrm>
            <a:off x="5347324" y="2807287"/>
            <a:ext cx="786940" cy="130165"/>
          </a:xfrm>
          <a:prstGeom prst="rect">
            <a:avLst/>
          </a:prstGeom>
          <a:solidFill>
            <a:srgbClr val="FFFFFF"/>
          </a:solidFill>
        </p:spPr>
        <p:txBody>
          <a:bodyPr wrap="square" lIns="40005" tIns="20003" rIns="40005" bIns="20003" rtlCol="0">
            <a:spAutoFit/>
          </a:bodyPr>
          <a:lstStyle/>
          <a:p>
            <a:pPr>
              <a:lnSpc>
                <a:spcPts val="709"/>
              </a:lnSpc>
            </a:pPr>
            <a:r>
              <a:rPr lang="en-US" sz="700" i="1" dirty="0" err="1">
                <a:latin typeface="Arial"/>
                <a:cs typeface="Arial"/>
              </a:rPr>
              <a:t>Fursenkoina</a:t>
            </a:r>
            <a:r>
              <a:rPr lang="en-US" sz="700" i="1" dirty="0">
                <a:latin typeface="Arial"/>
                <a:cs typeface="Arial"/>
              </a:rPr>
              <a:t> </a:t>
            </a:r>
            <a:r>
              <a:rPr lang="en-US" sz="700" dirty="0">
                <a:latin typeface="Arial"/>
                <a:cs typeface="Arial"/>
              </a:rPr>
              <a:t>spp.</a:t>
            </a:r>
          </a:p>
        </p:txBody>
      </p:sp>
      <p:sp>
        <p:nvSpPr>
          <p:cNvPr id="110" name="TextBox 109"/>
          <p:cNvSpPr txBox="1"/>
          <p:nvPr/>
        </p:nvSpPr>
        <p:spPr>
          <a:xfrm>
            <a:off x="5347324" y="2990449"/>
            <a:ext cx="786940" cy="219933"/>
          </a:xfrm>
          <a:prstGeom prst="rect">
            <a:avLst/>
          </a:prstGeom>
          <a:solidFill>
            <a:srgbClr val="FFFFFF"/>
          </a:solidFill>
        </p:spPr>
        <p:txBody>
          <a:bodyPr wrap="square" lIns="40005" tIns="20003" rIns="40005" bIns="20003" rtlCol="0">
            <a:spAutoFit/>
          </a:bodyPr>
          <a:lstStyle/>
          <a:p>
            <a:pPr>
              <a:lnSpc>
                <a:spcPts val="709"/>
              </a:lnSpc>
            </a:pPr>
            <a:r>
              <a:rPr lang="en-US" sz="700" i="1" dirty="0" err="1">
                <a:latin typeface="Arial"/>
                <a:cs typeface="Arial"/>
              </a:rPr>
              <a:t>Epistominella</a:t>
            </a:r>
            <a:r>
              <a:rPr lang="en-US" sz="700" i="1" dirty="0">
                <a:latin typeface="Arial"/>
                <a:cs typeface="Arial"/>
              </a:rPr>
              <a:t> </a:t>
            </a:r>
            <a:r>
              <a:rPr lang="en-US" sz="700" dirty="0">
                <a:latin typeface="Arial"/>
                <a:cs typeface="Arial"/>
              </a:rPr>
              <a:t>spp.</a:t>
            </a:r>
          </a:p>
        </p:txBody>
      </p:sp>
      <p:sp>
        <p:nvSpPr>
          <p:cNvPr id="111" name="TextBox 110"/>
          <p:cNvSpPr txBox="1"/>
          <p:nvPr/>
        </p:nvSpPr>
        <p:spPr>
          <a:xfrm>
            <a:off x="5347324" y="3192555"/>
            <a:ext cx="786940" cy="130165"/>
          </a:xfrm>
          <a:prstGeom prst="rect">
            <a:avLst/>
          </a:prstGeom>
          <a:solidFill>
            <a:srgbClr val="FFFFFF"/>
          </a:solidFill>
        </p:spPr>
        <p:txBody>
          <a:bodyPr wrap="square" lIns="40005" tIns="20003" rIns="40005" bIns="20003" rtlCol="0">
            <a:spAutoFit/>
          </a:bodyPr>
          <a:lstStyle/>
          <a:p>
            <a:pPr>
              <a:lnSpc>
                <a:spcPts val="709"/>
              </a:lnSpc>
            </a:pPr>
            <a:r>
              <a:rPr lang="en-US" sz="700" i="1" dirty="0">
                <a:latin typeface="Arial"/>
                <a:cs typeface="Arial"/>
              </a:rPr>
              <a:t>N. </a:t>
            </a:r>
            <a:r>
              <a:rPr lang="en-US" sz="700" i="1" dirty="0" err="1">
                <a:latin typeface="Arial"/>
                <a:cs typeface="Arial"/>
              </a:rPr>
              <a:t>Pachyderma</a:t>
            </a:r>
            <a:r>
              <a:rPr lang="en-US" sz="700" i="1" dirty="0">
                <a:latin typeface="Arial"/>
                <a:cs typeface="Arial"/>
              </a:rPr>
              <a:t> </a:t>
            </a:r>
            <a:endParaRPr lang="en-US" sz="700" dirty="0">
              <a:latin typeface="Arial"/>
              <a:cs typeface="Arial"/>
            </a:endParaRPr>
          </a:p>
        </p:txBody>
      </p:sp>
      <p:sp>
        <p:nvSpPr>
          <p:cNvPr id="112" name="TextBox 111"/>
          <p:cNvSpPr txBox="1"/>
          <p:nvPr/>
        </p:nvSpPr>
        <p:spPr>
          <a:xfrm>
            <a:off x="3016287" y="2060588"/>
            <a:ext cx="597706" cy="309701"/>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Planktonic/ benthic ratios</a:t>
            </a:r>
          </a:p>
        </p:txBody>
      </p:sp>
      <p:sp>
        <p:nvSpPr>
          <p:cNvPr id="113" name="Rectangle 112"/>
          <p:cNvSpPr/>
          <p:nvPr/>
        </p:nvSpPr>
        <p:spPr>
          <a:xfrm>
            <a:off x="6134265" y="31282"/>
            <a:ext cx="2780649" cy="56270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14" name="TextBox 113"/>
          <p:cNvSpPr txBox="1"/>
          <p:nvPr/>
        </p:nvSpPr>
        <p:spPr>
          <a:xfrm>
            <a:off x="6148787" y="93159"/>
            <a:ext cx="759419" cy="219933"/>
          </a:xfrm>
          <a:prstGeom prst="rect">
            <a:avLst/>
          </a:prstGeom>
          <a:solidFill>
            <a:srgbClr val="FFFFFF"/>
          </a:solidFill>
        </p:spPr>
        <p:txBody>
          <a:bodyPr wrap="square" lIns="40005" tIns="20003" rIns="40005" bIns="20003" rtlCol="0">
            <a:spAutoFit/>
          </a:bodyPr>
          <a:lstStyle/>
          <a:p>
            <a:pPr>
              <a:lnSpc>
                <a:spcPts val="709"/>
              </a:lnSpc>
            </a:pPr>
            <a:r>
              <a:rPr lang="en-US" sz="1100" dirty="0">
                <a:latin typeface="Arial"/>
                <a:cs typeface="Arial"/>
              </a:rPr>
              <a:t>Wilkes Land</a:t>
            </a:r>
          </a:p>
        </p:txBody>
      </p:sp>
      <p:sp>
        <p:nvSpPr>
          <p:cNvPr id="115" name="TextBox 114"/>
          <p:cNvSpPr txBox="1"/>
          <p:nvPr/>
        </p:nvSpPr>
        <p:spPr>
          <a:xfrm>
            <a:off x="6134265" y="445383"/>
            <a:ext cx="407302" cy="130165"/>
          </a:xfrm>
          <a:prstGeom prst="rect">
            <a:avLst/>
          </a:prstGeom>
          <a:noFill/>
        </p:spPr>
        <p:txBody>
          <a:bodyPr wrap="square" lIns="40005" tIns="20003" rIns="40005" bIns="20003" rtlCol="0">
            <a:spAutoFit/>
          </a:bodyPr>
          <a:lstStyle/>
          <a:p>
            <a:pPr>
              <a:lnSpc>
                <a:spcPts val="709"/>
              </a:lnSpc>
            </a:pPr>
            <a:r>
              <a:rPr lang="en-US" sz="700" dirty="0">
                <a:latin typeface="Arial"/>
                <a:cs typeface="Arial"/>
              </a:rPr>
              <a:t>Glacier</a:t>
            </a:r>
          </a:p>
        </p:txBody>
      </p:sp>
      <p:sp>
        <p:nvSpPr>
          <p:cNvPr id="116" name="TextBox 115"/>
          <p:cNvSpPr txBox="1"/>
          <p:nvPr/>
        </p:nvSpPr>
        <p:spPr>
          <a:xfrm>
            <a:off x="7857203" y="93159"/>
            <a:ext cx="759419" cy="219933"/>
          </a:xfrm>
          <a:prstGeom prst="rect">
            <a:avLst/>
          </a:prstGeom>
          <a:solidFill>
            <a:srgbClr val="FFFFFF"/>
          </a:solidFill>
        </p:spPr>
        <p:txBody>
          <a:bodyPr wrap="square" lIns="40005" tIns="20003" rIns="40005" bIns="20003" rtlCol="0">
            <a:spAutoFit/>
          </a:bodyPr>
          <a:lstStyle/>
          <a:p>
            <a:pPr>
              <a:lnSpc>
                <a:spcPts val="709"/>
              </a:lnSpc>
            </a:pPr>
            <a:r>
              <a:rPr lang="en-US" sz="1100" dirty="0" err="1">
                <a:latin typeface="Arial"/>
                <a:cs typeface="Arial"/>
              </a:rPr>
              <a:t>Adelie</a:t>
            </a:r>
            <a:r>
              <a:rPr lang="en-US" sz="1100" dirty="0">
                <a:latin typeface="Arial"/>
                <a:cs typeface="Arial"/>
              </a:rPr>
              <a:t> Land</a:t>
            </a:r>
          </a:p>
        </p:txBody>
      </p:sp>
      <p:sp>
        <p:nvSpPr>
          <p:cNvPr id="117" name="TextBox 116"/>
          <p:cNvSpPr txBox="1"/>
          <p:nvPr/>
        </p:nvSpPr>
        <p:spPr>
          <a:xfrm>
            <a:off x="6458769" y="392626"/>
            <a:ext cx="407302" cy="219933"/>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Deep Current</a:t>
            </a:r>
          </a:p>
        </p:txBody>
      </p:sp>
      <p:sp>
        <p:nvSpPr>
          <p:cNvPr id="118" name="TextBox 117"/>
          <p:cNvSpPr txBox="1"/>
          <p:nvPr/>
        </p:nvSpPr>
        <p:spPr>
          <a:xfrm>
            <a:off x="6783274" y="445383"/>
            <a:ext cx="407302" cy="130165"/>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Sea Ice</a:t>
            </a:r>
          </a:p>
        </p:txBody>
      </p:sp>
      <p:sp>
        <p:nvSpPr>
          <p:cNvPr id="119" name="TextBox 118"/>
          <p:cNvSpPr txBox="1"/>
          <p:nvPr/>
        </p:nvSpPr>
        <p:spPr>
          <a:xfrm>
            <a:off x="7123106" y="445383"/>
            <a:ext cx="407302" cy="130165"/>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Climate</a:t>
            </a:r>
          </a:p>
        </p:txBody>
      </p:sp>
      <p:cxnSp>
        <p:nvCxnSpPr>
          <p:cNvPr id="120" name="Straight Connector 119"/>
          <p:cNvCxnSpPr/>
          <p:nvPr/>
        </p:nvCxnSpPr>
        <p:spPr>
          <a:xfrm flipH="1">
            <a:off x="6134265" y="31281"/>
            <a:ext cx="273887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7518771" y="445383"/>
            <a:ext cx="407302" cy="130165"/>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Glacier</a:t>
            </a:r>
          </a:p>
        </p:txBody>
      </p:sp>
      <p:sp>
        <p:nvSpPr>
          <p:cNvPr id="122" name="TextBox 121"/>
          <p:cNvSpPr txBox="1"/>
          <p:nvPr/>
        </p:nvSpPr>
        <p:spPr>
          <a:xfrm>
            <a:off x="7843275" y="392626"/>
            <a:ext cx="407302" cy="219933"/>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Deep Current</a:t>
            </a:r>
          </a:p>
        </p:txBody>
      </p:sp>
      <p:sp>
        <p:nvSpPr>
          <p:cNvPr id="123" name="TextBox 122"/>
          <p:cNvSpPr txBox="1"/>
          <p:nvPr/>
        </p:nvSpPr>
        <p:spPr>
          <a:xfrm>
            <a:off x="8167780" y="445383"/>
            <a:ext cx="407302" cy="130165"/>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Sea Ice</a:t>
            </a:r>
          </a:p>
        </p:txBody>
      </p:sp>
      <p:sp>
        <p:nvSpPr>
          <p:cNvPr id="124" name="TextBox 123"/>
          <p:cNvSpPr txBox="1"/>
          <p:nvPr/>
        </p:nvSpPr>
        <p:spPr>
          <a:xfrm>
            <a:off x="8507612" y="445383"/>
            <a:ext cx="407302" cy="130165"/>
          </a:xfrm>
          <a:prstGeom prst="rect">
            <a:avLst/>
          </a:prstGeom>
          <a:solidFill>
            <a:srgbClr val="FFFFFF"/>
          </a:solidFill>
        </p:spPr>
        <p:txBody>
          <a:bodyPr wrap="square" lIns="40005" tIns="20003" rIns="40005" bIns="20003" rtlCol="0">
            <a:spAutoFit/>
          </a:bodyPr>
          <a:lstStyle/>
          <a:p>
            <a:pPr>
              <a:lnSpc>
                <a:spcPts val="709"/>
              </a:lnSpc>
            </a:pPr>
            <a:r>
              <a:rPr lang="en-US" sz="700" dirty="0">
                <a:latin typeface="Arial"/>
                <a:cs typeface="Arial"/>
              </a:rPr>
              <a:t>Climate</a:t>
            </a:r>
          </a:p>
        </p:txBody>
      </p:sp>
      <p:sp>
        <p:nvSpPr>
          <p:cNvPr id="125" name="Right Arrow 124"/>
          <p:cNvSpPr/>
          <p:nvPr/>
        </p:nvSpPr>
        <p:spPr>
          <a:xfrm>
            <a:off x="6148786" y="1545231"/>
            <a:ext cx="270308" cy="23732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26" name="Right Arrow 125"/>
          <p:cNvSpPr/>
          <p:nvPr/>
        </p:nvSpPr>
        <p:spPr>
          <a:xfrm>
            <a:off x="6148786" y="3073892"/>
            <a:ext cx="270308" cy="23732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27" name="Right Arrow 126"/>
          <p:cNvSpPr/>
          <p:nvPr/>
        </p:nvSpPr>
        <p:spPr>
          <a:xfrm>
            <a:off x="6134265" y="4164233"/>
            <a:ext cx="270308" cy="23732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28" name="Rectangle 127"/>
          <p:cNvSpPr/>
          <p:nvPr/>
        </p:nvSpPr>
        <p:spPr>
          <a:xfrm>
            <a:off x="6458769" y="664149"/>
            <a:ext cx="343290" cy="263621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29" name="TextBox 128"/>
          <p:cNvSpPr txBox="1"/>
          <p:nvPr/>
        </p:nvSpPr>
        <p:spPr>
          <a:xfrm>
            <a:off x="6439532" y="1557460"/>
            <a:ext cx="407302" cy="686727"/>
          </a:xfrm>
          <a:prstGeom prst="rect">
            <a:avLst/>
          </a:prstGeom>
          <a:noFill/>
        </p:spPr>
        <p:txBody>
          <a:bodyPr wrap="square" lIns="40005" tIns="20003" rIns="40005" bIns="20003" rtlCol="0">
            <a:spAutoFit/>
          </a:bodyPr>
          <a:lstStyle/>
          <a:p>
            <a:pPr algn="ctr">
              <a:lnSpc>
                <a:spcPct val="200000"/>
              </a:lnSpc>
            </a:pPr>
            <a:r>
              <a:rPr lang="en-US" sz="700" dirty="0" err="1">
                <a:latin typeface="Arial"/>
                <a:cs typeface="Arial"/>
              </a:rPr>
              <a:t>Energic</a:t>
            </a:r>
            <a:r>
              <a:rPr lang="en-US" sz="700" dirty="0">
                <a:latin typeface="Arial"/>
                <a:cs typeface="Arial"/>
              </a:rPr>
              <a:t> bottom current</a:t>
            </a:r>
          </a:p>
        </p:txBody>
      </p:sp>
      <p:sp>
        <p:nvSpPr>
          <p:cNvPr id="130" name="TextBox 129"/>
          <p:cNvSpPr txBox="1"/>
          <p:nvPr/>
        </p:nvSpPr>
        <p:spPr>
          <a:xfrm>
            <a:off x="6423266" y="3499957"/>
            <a:ext cx="407302" cy="686727"/>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Weak bottom current</a:t>
            </a:r>
          </a:p>
        </p:txBody>
      </p:sp>
      <p:sp>
        <p:nvSpPr>
          <p:cNvPr id="131" name="Rectangle 130"/>
          <p:cNvSpPr/>
          <p:nvPr/>
        </p:nvSpPr>
        <p:spPr>
          <a:xfrm>
            <a:off x="6458769" y="5540763"/>
            <a:ext cx="343290" cy="11312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32" name="Right Arrow 131"/>
          <p:cNvSpPr/>
          <p:nvPr/>
        </p:nvSpPr>
        <p:spPr>
          <a:xfrm flipH="1">
            <a:off x="6136975" y="2312935"/>
            <a:ext cx="321151" cy="677514"/>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cxnSp>
        <p:nvCxnSpPr>
          <p:cNvPr id="133" name="Straight Connector 132"/>
          <p:cNvCxnSpPr/>
          <p:nvPr/>
        </p:nvCxnSpPr>
        <p:spPr>
          <a:xfrm flipH="1">
            <a:off x="6127771" y="272384"/>
            <a:ext cx="273887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6802059" y="668465"/>
            <a:ext cx="343290" cy="263621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35" name="TextBox 134"/>
          <p:cNvSpPr txBox="1"/>
          <p:nvPr/>
        </p:nvSpPr>
        <p:spPr>
          <a:xfrm>
            <a:off x="6759073" y="1596495"/>
            <a:ext cx="407302" cy="686727"/>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More sea     ice </a:t>
            </a:r>
          </a:p>
        </p:txBody>
      </p:sp>
      <p:sp>
        <p:nvSpPr>
          <p:cNvPr id="136" name="TextBox 135"/>
          <p:cNvSpPr txBox="1"/>
          <p:nvPr/>
        </p:nvSpPr>
        <p:spPr>
          <a:xfrm>
            <a:off x="6759073" y="3687521"/>
            <a:ext cx="407302" cy="686727"/>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More open water</a:t>
            </a:r>
          </a:p>
        </p:txBody>
      </p:sp>
      <p:sp>
        <p:nvSpPr>
          <p:cNvPr id="137" name="Rectangle 136"/>
          <p:cNvSpPr/>
          <p:nvPr/>
        </p:nvSpPr>
        <p:spPr>
          <a:xfrm>
            <a:off x="7145349" y="656859"/>
            <a:ext cx="343290" cy="174724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38" name="TextBox 137"/>
          <p:cNvSpPr txBox="1"/>
          <p:nvPr/>
        </p:nvSpPr>
        <p:spPr>
          <a:xfrm>
            <a:off x="7111469" y="1420379"/>
            <a:ext cx="407302" cy="255840"/>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Cool</a:t>
            </a:r>
          </a:p>
        </p:txBody>
      </p:sp>
      <p:sp>
        <p:nvSpPr>
          <p:cNvPr id="139" name="Rectangle 138"/>
          <p:cNvSpPr/>
          <p:nvPr/>
        </p:nvSpPr>
        <p:spPr>
          <a:xfrm>
            <a:off x="7145349" y="4451833"/>
            <a:ext cx="182281" cy="121070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40" name="TextBox 139"/>
          <p:cNvSpPr txBox="1"/>
          <p:nvPr/>
        </p:nvSpPr>
        <p:spPr>
          <a:xfrm>
            <a:off x="7083774" y="2640747"/>
            <a:ext cx="459376" cy="1333058"/>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Mid- Holocene Climate Optimum</a:t>
            </a:r>
          </a:p>
          <a:p>
            <a:pPr algn="ctr">
              <a:lnSpc>
                <a:spcPct val="200000"/>
              </a:lnSpc>
            </a:pPr>
            <a:endParaRPr lang="en-US" sz="700" dirty="0">
              <a:latin typeface="Arial"/>
              <a:cs typeface="Arial"/>
            </a:endParaRPr>
          </a:p>
          <a:p>
            <a:pPr algn="ctr">
              <a:lnSpc>
                <a:spcPct val="200000"/>
              </a:lnSpc>
            </a:pPr>
            <a:r>
              <a:rPr lang="en-US" sz="700" dirty="0">
                <a:latin typeface="Arial"/>
                <a:cs typeface="Arial"/>
              </a:rPr>
              <a:t>Warm</a:t>
            </a:r>
          </a:p>
        </p:txBody>
      </p:sp>
      <p:sp>
        <p:nvSpPr>
          <p:cNvPr id="141" name="TextBox 140"/>
          <p:cNvSpPr txBox="1"/>
          <p:nvPr/>
        </p:nvSpPr>
        <p:spPr>
          <a:xfrm rot="16200000">
            <a:off x="6926599" y="4900997"/>
            <a:ext cx="509127" cy="255840"/>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Cold</a:t>
            </a:r>
          </a:p>
        </p:txBody>
      </p:sp>
      <p:sp>
        <p:nvSpPr>
          <p:cNvPr id="142" name="TextBox 141"/>
          <p:cNvSpPr txBox="1"/>
          <p:nvPr/>
        </p:nvSpPr>
        <p:spPr>
          <a:xfrm rot="16200000">
            <a:off x="6953525" y="4882290"/>
            <a:ext cx="881922" cy="255840"/>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Warm / wet</a:t>
            </a:r>
          </a:p>
        </p:txBody>
      </p:sp>
      <p:grpSp>
        <p:nvGrpSpPr>
          <p:cNvPr id="143" name="Group 142"/>
          <p:cNvGrpSpPr/>
          <p:nvPr/>
        </p:nvGrpSpPr>
        <p:grpSpPr>
          <a:xfrm>
            <a:off x="6458770" y="31281"/>
            <a:ext cx="1029868" cy="5622608"/>
            <a:chOff x="45163512" y="5621274"/>
            <a:chExt cx="2534624" cy="11554853"/>
          </a:xfrm>
        </p:grpSpPr>
        <p:cxnSp>
          <p:nvCxnSpPr>
            <p:cNvPr id="144" name="Straight Connector 143"/>
            <p:cNvCxnSpPr/>
            <p:nvPr/>
          </p:nvCxnSpPr>
          <p:spPr>
            <a:xfrm>
              <a:off x="45163512" y="6906881"/>
              <a:ext cx="0" cy="10269246"/>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46008387" y="6930731"/>
              <a:ext cx="0" cy="10215666"/>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46853262" y="6930731"/>
              <a:ext cx="0" cy="10215666"/>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47698136" y="5621274"/>
              <a:ext cx="0" cy="1153556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48" name="Right Arrow 147"/>
          <p:cNvSpPr/>
          <p:nvPr/>
        </p:nvSpPr>
        <p:spPr>
          <a:xfrm>
            <a:off x="7530408" y="1609647"/>
            <a:ext cx="270308" cy="114585"/>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49" name="Right Arrow 148"/>
          <p:cNvSpPr/>
          <p:nvPr/>
        </p:nvSpPr>
        <p:spPr>
          <a:xfrm>
            <a:off x="7518771" y="1959843"/>
            <a:ext cx="270308" cy="114585"/>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0" name="Right Arrow 149"/>
          <p:cNvSpPr/>
          <p:nvPr/>
        </p:nvSpPr>
        <p:spPr>
          <a:xfrm>
            <a:off x="7518771" y="3304683"/>
            <a:ext cx="270308" cy="571577"/>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1" name="Rectangle 150"/>
          <p:cNvSpPr/>
          <p:nvPr/>
        </p:nvSpPr>
        <p:spPr>
          <a:xfrm>
            <a:off x="7844104" y="1507015"/>
            <a:ext cx="343290" cy="4146874"/>
          </a:xfrm>
          <a:prstGeom prst="rect">
            <a:avLst/>
          </a:prstGeom>
          <a:gradFill flip="none" rotWithShape="1">
            <a:gsLst>
              <a:gs pos="0">
                <a:schemeClr val="bg1"/>
              </a:gs>
              <a:gs pos="100000">
                <a:schemeClr val="bg1">
                  <a:lumMod val="65000"/>
                </a:schemeClr>
              </a:gs>
              <a:gs pos="62000">
                <a:schemeClr val="bg1">
                  <a:lumMod val="6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2" name="Rectangle 151"/>
          <p:cNvSpPr/>
          <p:nvPr/>
        </p:nvSpPr>
        <p:spPr>
          <a:xfrm>
            <a:off x="8187393" y="1507015"/>
            <a:ext cx="343290" cy="183836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3" name="Rectangle 152"/>
          <p:cNvSpPr/>
          <p:nvPr/>
        </p:nvSpPr>
        <p:spPr>
          <a:xfrm>
            <a:off x="8530683" y="1504162"/>
            <a:ext cx="343290" cy="210852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4" name="Rectangle 153"/>
          <p:cNvSpPr/>
          <p:nvPr/>
        </p:nvSpPr>
        <p:spPr>
          <a:xfrm>
            <a:off x="8523360" y="4664612"/>
            <a:ext cx="343290" cy="39274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5" name="Rectangle 154"/>
          <p:cNvSpPr/>
          <p:nvPr/>
        </p:nvSpPr>
        <p:spPr>
          <a:xfrm>
            <a:off x="8523360" y="5390909"/>
            <a:ext cx="343290" cy="27162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6" name="Right Arrow 155"/>
          <p:cNvSpPr/>
          <p:nvPr/>
        </p:nvSpPr>
        <p:spPr>
          <a:xfrm>
            <a:off x="8187394" y="4549936"/>
            <a:ext cx="270308" cy="237326"/>
          </a:xfrm>
          <a:prstGeom prst="rightArrow">
            <a:avLst/>
          </a:prstGeom>
          <a:solidFill>
            <a:srgbClr val="BFBFB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7" name="Right Arrow 156"/>
          <p:cNvSpPr/>
          <p:nvPr/>
        </p:nvSpPr>
        <p:spPr>
          <a:xfrm>
            <a:off x="8187394" y="3833974"/>
            <a:ext cx="270308" cy="237326"/>
          </a:xfrm>
          <a:prstGeom prst="rightArrow">
            <a:avLst/>
          </a:prstGeom>
          <a:solidFill>
            <a:srgbClr val="BFBFB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8" name="Right Arrow 157"/>
          <p:cNvSpPr/>
          <p:nvPr/>
        </p:nvSpPr>
        <p:spPr>
          <a:xfrm>
            <a:off x="8187394" y="5422100"/>
            <a:ext cx="270308" cy="237326"/>
          </a:xfrm>
          <a:prstGeom prst="rightArrow">
            <a:avLst/>
          </a:prstGeom>
          <a:solidFill>
            <a:srgbClr val="BFBFB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59" name="TextBox 158"/>
          <p:cNvSpPr txBox="1"/>
          <p:nvPr/>
        </p:nvSpPr>
        <p:spPr>
          <a:xfrm>
            <a:off x="7800716" y="1857679"/>
            <a:ext cx="407302" cy="686727"/>
          </a:xfrm>
          <a:prstGeom prst="rect">
            <a:avLst/>
          </a:prstGeom>
          <a:noFill/>
        </p:spPr>
        <p:txBody>
          <a:bodyPr wrap="square" lIns="40005" tIns="20003" rIns="40005" bIns="20003" rtlCol="0">
            <a:spAutoFit/>
          </a:bodyPr>
          <a:lstStyle/>
          <a:p>
            <a:pPr algn="ctr">
              <a:lnSpc>
                <a:spcPct val="200000"/>
              </a:lnSpc>
            </a:pPr>
            <a:r>
              <a:rPr lang="en-US" sz="700" dirty="0" err="1">
                <a:latin typeface="Arial"/>
                <a:cs typeface="Arial"/>
              </a:rPr>
              <a:t>Energic</a:t>
            </a:r>
            <a:r>
              <a:rPr lang="en-US" sz="700" dirty="0">
                <a:latin typeface="Arial"/>
                <a:cs typeface="Arial"/>
              </a:rPr>
              <a:t> bottom current</a:t>
            </a:r>
          </a:p>
        </p:txBody>
      </p:sp>
      <p:sp>
        <p:nvSpPr>
          <p:cNvPr id="160" name="TextBox 159"/>
          <p:cNvSpPr txBox="1"/>
          <p:nvPr/>
        </p:nvSpPr>
        <p:spPr>
          <a:xfrm>
            <a:off x="7804788" y="4894019"/>
            <a:ext cx="407302" cy="686727"/>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Weak bottom current</a:t>
            </a:r>
          </a:p>
        </p:txBody>
      </p:sp>
      <p:sp>
        <p:nvSpPr>
          <p:cNvPr id="161" name="TextBox 160"/>
          <p:cNvSpPr txBox="1"/>
          <p:nvPr/>
        </p:nvSpPr>
        <p:spPr>
          <a:xfrm>
            <a:off x="8123381" y="1930779"/>
            <a:ext cx="407302" cy="686727"/>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More sea     ice </a:t>
            </a:r>
          </a:p>
        </p:txBody>
      </p:sp>
      <p:sp>
        <p:nvSpPr>
          <p:cNvPr id="162" name="TextBox 161"/>
          <p:cNvSpPr txBox="1"/>
          <p:nvPr/>
        </p:nvSpPr>
        <p:spPr>
          <a:xfrm>
            <a:off x="8491303" y="1930779"/>
            <a:ext cx="407302" cy="471284"/>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Neo-</a:t>
            </a:r>
            <a:r>
              <a:rPr lang="en-US" sz="700" dirty="0" err="1">
                <a:latin typeface="Arial"/>
                <a:cs typeface="Arial"/>
              </a:rPr>
              <a:t>glaical</a:t>
            </a:r>
            <a:endParaRPr lang="en-US" sz="700" dirty="0">
              <a:latin typeface="Arial"/>
              <a:cs typeface="Arial"/>
            </a:endParaRPr>
          </a:p>
        </p:txBody>
      </p:sp>
      <p:sp>
        <p:nvSpPr>
          <p:cNvPr id="163" name="TextBox 162"/>
          <p:cNvSpPr txBox="1"/>
          <p:nvPr/>
        </p:nvSpPr>
        <p:spPr>
          <a:xfrm>
            <a:off x="8507612" y="4664612"/>
            <a:ext cx="407302" cy="255840"/>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Cooling</a:t>
            </a:r>
          </a:p>
        </p:txBody>
      </p:sp>
      <p:sp>
        <p:nvSpPr>
          <p:cNvPr id="164" name="TextBox 163"/>
          <p:cNvSpPr txBox="1"/>
          <p:nvPr/>
        </p:nvSpPr>
        <p:spPr>
          <a:xfrm>
            <a:off x="8497874" y="5339356"/>
            <a:ext cx="407302" cy="255840"/>
          </a:xfrm>
          <a:prstGeom prst="rect">
            <a:avLst/>
          </a:prstGeom>
          <a:noFill/>
        </p:spPr>
        <p:txBody>
          <a:bodyPr wrap="square" lIns="40005" tIns="20003" rIns="40005" bIns="20003" rtlCol="0">
            <a:spAutoFit/>
          </a:bodyPr>
          <a:lstStyle/>
          <a:p>
            <a:pPr algn="ctr">
              <a:lnSpc>
                <a:spcPct val="200000"/>
              </a:lnSpc>
            </a:pPr>
            <a:r>
              <a:rPr lang="en-US" sz="700" dirty="0">
                <a:latin typeface="Arial"/>
                <a:cs typeface="Arial"/>
              </a:rPr>
              <a:t>Cooling</a:t>
            </a:r>
          </a:p>
        </p:txBody>
      </p:sp>
      <p:grpSp>
        <p:nvGrpSpPr>
          <p:cNvPr id="165" name="Group 164"/>
          <p:cNvGrpSpPr/>
          <p:nvPr/>
        </p:nvGrpSpPr>
        <p:grpSpPr>
          <a:xfrm>
            <a:off x="7843276" y="648915"/>
            <a:ext cx="1029868" cy="5009417"/>
            <a:chOff x="45163512" y="6826678"/>
            <a:chExt cx="2534624" cy="10349449"/>
          </a:xfrm>
        </p:grpSpPr>
        <p:cxnSp>
          <p:nvCxnSpPr>
            <p:cNvPr id="166" name="Straight Connector 165"/>
            <p:cNvCxnSpPr/>
            <p:nvPr/>
          </p:nvCxnSpPr>
          <p:spPr>
            <a:xfrm>
              <a:off x="45163512" y="6856409"/>
              <a:ext cx="0" cy="10319718"/>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46008387" y="6826678"/>
              <a:ext cx="0" cy="10319718"/>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46853262" y="6826678"/>
              <a:ext cx="0" cy="10319718"/>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47698136" y="6837121"/>
              <a:ext cx="0" cy="10319718"/>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70" name="TextBox 169"/>
          <p:cNvSpPr txBox="1"/>
          <p:nvPr/>
        </p:nvSpPr>
        <p:spPr>
          <a:xfrm>
            <a:off x="7513496" y="701366"/>
            <a:ext cx="1326038" cy="686727"/>
          </a:xfrm>
          <a:prstGeom prst="rect">
            <a:avLst/>
          </a:prstGeom>
          <a:solidFill>
            <a:schemeClr val="bg1"/>
          </a:solidFill>
        </p:spPr>
        <p:txBody>
          <a:bodyPr wrap="square" lIns="40005" tIns="20003" rIns="40005" bIns="20003" rtlCol="0">
            <a:spAutoFit/>
          </a:bodyPr>
          <a:lstStyle/>
          <a:p>
            <a:pPr algn="ctr">
              <a:lnSpc>
                <a:spcPct val="200000"/>
              </a:lnSpc>
            </a:pPr>
            <a:r>
              <a:rPr lang="en-US" sz="700" dirty="0">
                <a:latin typeface="Arial"/>
                <a:cs typeface="Arial"/>
              </a:rPr>
              <a:t>???</a:t>
            </a:r>
          </a:p>
          <a:p>
            <a:pPr algn="ctr">
              <a:lnSpc>
                <a:spcPct val="200000"/>
              </a:lnSpc>
            </a:pPr>
            <a:r>
              <a:rPr lang="en-US" sz="700" dirty="0">
                <a:latin typeface="Arial"/>
                <a:cs typeface="Arial"/>
              </a:rPr>
              <a:t>Uncertain</a:t>
            </a:r>
          </a:p>
          <a:p>
            <a:pPr algn="ctr">
              <a:lnSpc>
                <a:spcPct val="200000"/>
              </a:lnSpc>
            </a:pPr>
            <a:endParaRPr lang="en-US" sz="700" dirty="0">
              <a:latin typeface="Arial"/>
              <a:cs typeface="Arial"/>
            </a:endParaRPr>
          </a:p>
        </p:txBody>
      </p:sp>
      <p:cxnSp>
        <p:nvCxnSpPr>
          <p:cNvPr id="171" name="Straight Connector 170"/>
          <p:cNvCxnSpPr/>
          <p:nvPr/>
        </p:nvCxnSpPr>
        <p:spPr>
          <a:xfrm flipH="1">
            <a:off x="6134265" y="5653890"/>
            <a:ext cx="273887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2" name="Rectangle 171"/>
          <p:cNvSpPr/>
          <p:nvPr/>
        </p:nvSpPr>
        <p:spPr>
          <a:xfrm>
            <a:off x="401023" y="5718637"/>
            <a:ext cx="3457790" cy="1769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73" name="TextBox 172"/>
          <p:cNvSpPr txBox="1"/>
          <p:nvPr/>
        </p:nvSpPr>
        <p:spPr>
          <a:xfrm>
            <a:off x="1909569" y="5557371"/>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0</a:t>
            </a:r>
          </a:p>
        </p:txBody>
      </p:sp>
      <p:sp>
        <p:nvSpPr>
          <p:cNvPr id="174" name="TextBox 173"/>
          <p:cNvSpPr txBox="1"/>
          <p:nvPr/>
        </p:nvSpPr>
        <p:spPr>
          <a:xfrm>
            <a:off x="2181531" y="5540763"/>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0.5</a:t>
            </a:r>
          </a:p>
        </p:txBody>
      </p:sp>
      <p:sp>
        <p:nvSpPr>
          <p:cNvPr id="175" name="TextBox 174"/>
          <p:cNvSpPr txBox="1"/>
          <p:nvPr/>
        </p:nvSpPr>
        <p:spPr>
          <a:xfrm>
            <a:off x="2426232" y="5542203"/>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1.0</a:t>
            </a:r>
          </a:p>
        </p:txBody>
      </p:sp>
      <p:sp>
        <p:nvSpPr>
          <p:cNvPr id="176" name="TextBox 175"/>
          <p:cNvSpPr txBox="1"/>
          <p:nvPr/>
        </p:nvSpPr>
        <p:spPr>
          <a:xfrm>
            <a:off x="2682062" y="5542203"/>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1.5</a:t>
            </a:r>
          </a:p>
        </p:txBody>
      </p:sp>
      <p:sp>
        <p:nvSpPr>
          <p:cNvPr id="177" name="TextBox 176"/>
          <p:cNvSpPr txBox="1"/>
          <p:nvPr/>
        </p:nvSpPr>
        <p:spPr>
          <a:xfrm>
            <a:off x="2947289" y="5535788"/>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2.0</a:t>
            </a:r>
          </a:p>
        </p:txBody>
      </p:sp>
      <p:sp>
        <p:nvSpPr>
          <p:cNvPr id="178" name="TextBox 177"/>
          <p:cNvSpPr txBox="1"/>
          <p:nvPr/>
        </p:nvSpPr>
        <p:spPr>
          <a:xfrm>
            <a:off x="3208101" y="5529388"/>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2.5</a:t>
            </a:r>
          </a:p>
        </p:txBody>
      </p:sp>
      <p:sp>
        <p:nvSpPr>
          <p:cNvPr id="179" name="TextBox 178"/>
          <p:cNvSpPr txBox="1"/>
          <p:nvPr/>
        </p:nvSpPr>
        <p:spPr>
          <a:xfrm>
            <a:off x="1353420" y="5499645"/>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100</a:t>
            </a:r>
          </a:p>
        </p:txBody>
      </p:sp>
      <p:sp>
        <p:nvSpPr>
          <p:cNvPr id="180" name="TextBox 179"/>
          <p:cNvSpPr txBox="1"/>
          <p:nvPr/>
        </p:nvSpPr>
        <p:spPr>
          <a:xfrm>
            <a:off x="370235" y="5499645"/>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10</a:t>
            </a:r>
          </a:p>
        </p:txBody>
      </p:sp>
      <p:sp>
        <p:nvSpPr>
          <p:cNvPr id="181" name="TextBox 180"/>
          <p:cNvSpPr txBox="1"/>
          <p:nvPr/>
        </p:nvSpPr>
        <p:spPr>
          <a:xfrm>
            <a:off x="112550" y="5779863"/>
            <a:ext cx="8786055" cy="1554272"/>
          </a:xfrm>
          <a:prstGeom prst="rect">
            <a:avLst/>
          </a:prstGeom>
          <a:noFill/>
        </p:spPr>
        <p:txBody>
          <a:bodyPr wrap="square" lIns="40005" tIns="20003" rIns="40005" bIns="20003" rtlCol="0">
            <a:spAutoFit/>
          </a:bodyPr>
          <a:lstStyle/>
          <a:p>
            <a:r>
              <a:rPr lang="en-US" sz="1200" b="1" dirty="0">
                <a:latin typeface="Arial"/>
                <a:cs typeface="Arial"/>
              </a:rPr>
              <a:t>Figure 3. Preliminary foraminiferal assemblage data compared to previous studies from the Wilkes Land/ </a:t>
            </a:r>
            <a:r>
              <a:rPr lang="en-US" sz="1200" b="1" dirty="0" err="1">
                <a:latin typeface="Arial"/>
                <a:cs typeface="Arial"/>
              </a:rPr>
              <a:t>Adelie</a:t>
            </a:r>
            <a:r>
              <a:rPr lang="en-US" sz="1200" b="1" dirty="0">
                <a:latin typeface="Arial"/>
                <a:cs typeface="Arial"/>
              </a:rPr>
              <a:t> Land shelf.</a:t>
            </a:r>
          </a:p>
          <a:p>
            <a:r>
              <a:rPr lang="en-US" sz="1200" dirty="0">
                <a:latin typeface="Arial"/>
                <a:cs typeface="Arial"/>
              </a:rPr>
              <a:t>Left three panels show: (a) total number of foraminifers and total number of agglutinated foraminifers; (b) planktonic to benthic ratio; and (C) cumulative percent graph of dominate foraminiferal taxa.  </a:t>
            </a:r>
          </a:p>
          <a:p>
            <a:r>
              <a:rPr lang="en-US" sz="1200" dirty="0">
                <a:latin typeface="Arial"/>
                <a:cs typeface="Arial"/>
              </a:rPr>
              <a:t>The right panel is the synthesis of glacier movements, deep-water current activity, sea-ice conditions and climatic trends documented in the </a:t>
            </a:r>
            <a:r>
              <a:rPr lang="en-US" sz="1200" dirty="0" err="1">
                <a:latin typeface="Arial"/>
                <a:cs typeface="Arial"/>
              </a:rPr>
              <a:t>Adélie</a:t>
            </a:r>
            <a:r>
              <a:rPr lang="en-US" sz="1200" dirty="0">
                <a:latin typeface="Arial"/>
                <a:cs typeface="Arial"/>
              </a:rPr>
              <a:t> and Wilkes Land areas modified from Denis et al. (2009). </a:t>
            </a:r>
          </a:p>
          <a:p>
            <a:r>
              <a:rPr lang="en-US" sz="1200" dirty="0">
                <a:latin typeface="Arial"/>
                <a:cs typeface="Arial"/>
              </a:rPr>
              <a:t>Dark shaded areas indicates times of increased lithic inputs and are interpreted as major changes in the glacier–sea ice–ocean system, called E1 to E8 (Denis et al., 2009).</a:t>
            </a:r>
          </a:p>
        </p:txBody>
      </p:sp>
      <p:sp>
        <p:nvSpPr>
          <p:cNvPr id="182" name="Rectangle 181"/>
          <p:cNvSpPr/>
          <p:nvPr/>
        </p:nvSpPr>
        <p:spPr>
          <a:xfrm>
            <a:off x="1931185" y="552490"/>
            <a:ext cx="170466" cy="778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83" name="Rectangle 182"/>
          <p:cNvSpPr/>
          <p:nvPr/>
        </p:nvSpPr>
        <p:spPr>
          <a:xfrm>
            <a:off x="3488993" y="557561"/>
            <a:ext cx="170466" cy="778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84" name="Rectangle 183"/>
          <p:cNvSpPr/>
          <p:nvPr/>
        </p:nvSpPr>
        <p:spPr>
          <a:xfrm>
            <a:off x="434961" y="233450"/>
            <a:ext cx="1783080" cy="1591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85" name="Rectangle 184"/>
          <p:cNvSpPr/>
          <p:nvPr/>
        </p:nvSpPr>
        <p:spPr>
          <a:xfrm>
            <a:off x="434961" y="406448"/>
            <a:ext cx="1783080" cy="1460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186" name="TextBox 185"/>
          <p:cNvSpPr txBox="1"/>
          <p:nvPr/>
        </p:nvSpPr>
        <p:spPr>
          <a:xfrm>
            <a:off x="505246" y="498756"/>
            <a:ext cx="239595" cy="130165"/>
          </a:xfrm>
          <a:prstGeom prst="rect">
            <a:avLst/>
          </a:prstGeom>
          <a:noFill/>
        </p:spPr>
        <p:txBody>
          <a:bodyPr wrap="square" lIns="40005" tIns="20003" rIns="40005" bIns="20003" rtlCol="0">
            <a:spAutoFit/>
          </a:bodyPr>
          <a:lstStyle/>
          <a:p>
            <a:pPr>
              <a:lnSpc>
                <a:spcPts val="709"/>
              </a:lnSpc>
            </a:pPr>
            <a:r>
              <a:rPr lang="en-US" sz="800" dirty="0">
                <a:latin typeface="Arial"/>
                <a:cs typeface="Arial"/>
              </a:rPr>
              <a:t>0%</a:t>
            </a:r>
          </a:p>
        </p:txBody>
      </p:sp>
      <p:sp>
        <p:nvSpPr>
          <p:cNvPr id="187" name="TextBox 186"/>
          <p:cNvSpPr txBox="1"/>
          <p:nvPr/>
        </p:nvSpPr>
        <p:spPr>
          <a:xfrm>
            <a:off x="837986" y="501047"/>
            <a:ext cx="333575" cy="130165"/>
          </a:xfrm>
          <a:prstGeom prst="rect">
            <a:avLst/>
          </a:prstGeom>
          <a:noFill/>
        </p:spPr>
        <p:txBody>
          <a:bodyPr wrap="square" lIns="40005" tIns="20003" rIns="40005" bIns="20003" rtlCol="0">
            <a:spAutoFit/>
          </a:bodyPr>
          <a:lstStyle/>
          <a:p>
            <a:pPr>
              <a:lnSpc>
                <a:spcPts val="709"/>
              </a:lnSpc>
            </a:pPr>
            <a:r>
              <a:rPr lang="en-US" sz="800" dirty="0">
                <a:latin typeface="Arial"/>
                <a:cs typeface="Arial"/>
              </a:rPr>
              <a:t>25%</a:t>
            </a:r>
          </a:p>
        </p:txBody>
      </p:sp>
      <p:sp>
        <p:nvSpPr>
          <p:cNvPr id="188" name="TextBox 187"/>
          <p:cNvSpPr txBox="1"/>
          <p:nvPr/>
        </p:nvSpPr>
        <p:spPr>
          <a:xfrm>
            <a:off x="1204928" y="497998"/>
            <a:ext cx="276512" cy="219933"/>
          </a:xfrm>
          <a:prstGeom prst="rect">
            <a:avLst/>
          </a:prstGeom>
          <a:noFill/>
        </p:spPr>
        <p:txBody>
          <a:bodyPr wrap="square" lIns="40005" tIns="20003" rIns="40005" bIns="20003" rtlCol="0">
            <a:spAutoFit/>
          </a:bodyPr>
          <a:lstStyle/>
          <a:p>
            <a:pPr>
              <a:lnSpc>
                <a:spcPts val="709"/>
              </a:lnSpc>
            </a:pPr>
            <a:r>
              <a:rPr lang="en-US" sz="800" dirty="0">
                <a:latin typeface="Arial"/>
                <a:cs typeface="Arial"/>
              </a:rPr>
              <a:t>50%</a:t>
            </a:r>
          </a:p>
        </p:txBody>
      </p:sp>
      <p:sp>
        <p:nvSpPr>
          <p:cNvPr id="189" name="TextBox 188"/>
          <p:cNvSpPr txBox="1"/>
          <p:nvPr/>
        </p:nvSpPr>
        <p:spPr>
          <a:xfrm>
            <a:off x="1581074" y="493548"/>
            <a:ext cx="333575" cy="130165"/>
          </a:xfrm>
          <a:prstGeom prst="rect">
            <a:avLst/>
          </a:prstGeom>
          <a:noFill/>
        </p:spPr>
        <p:txBody>
          <a:bodyPr wrap="square" lIns="40005" tIns="20003" rIns="40005" bIns="20003" rtlCol="0">
            <a:spAutoFit/>
          </a:bodyPr>
          <a:lstStyle/>
          <a:p>
            <a:pPr>
              <a:lnSpc>
                <a:spcPts val="709"/>
              </a:lnSpc>
            </a:pPr>
            <a:r>
              <a:rPr lang="en-US" sz="800" dirty="0">
                <a:latin typeface="Arial"/>
                <a:cs typeface="Arial"/>
              </a:rPr>
              <a:t>75%</a:t>
            </a:r>
          </a:p>
        </p:txBody>
      </p:sp>
      <p:sp>
        <p:nvSpPr>
          <p:cNvPr id="190" name="TextBox 189"/>
          <p:cNvSpPr txBox="1"/>
          <p:nvPr/>
        </p:nvSpPr>
        <p:spPr>
          <a:xfrm>
            <a:off x="1892250" y="488422"/>
            <a:ext cx="333575" cy="219933"/>
          </a:xfrm>
          <a:prstGeom prst="rect">
            <a:avLst/>
          </a:prstGeom>
          <a:noFill/>
        </p:spPr>
        <p:txBody>
          <a:bodyPr wrap="square" lIns="40005" tIns="20003" rIns="40005" bIns="20003" rtlCol="0">
            <a:spAutoFit/>
          </a:bodyPr>
          <a:lstStyle/>
          <a:p>
            <a:pPr>
              <a:lnSpc>
                <a:spcPts val="709"/>
              </a:lnSpc>
            </a:pPr>
            <a:r>
              <a:rPr lang="en-US" sz="800" dirty="0">
                <a:latin typeface="Arial"/>
                <a:cs typeface="Arial"/>
              </a:rPr>
              <a:t>100%</a:t>
            </a:r>
          </a:p>
        </p:txBody>
      </p:sp>
      <p:sp>
        <p:nvSpPr>
          <p:cNvPr id="191" name="TextBox 190"/>
          <p:cNvSpPr txBox="1"/>
          <p:nvPr/>
        </p:nvSpPr>
        <p:spPr>
          <a:xfrm rot="16200000">
            <a:off x="-1062463" y="3041669"/>
            <a:ext cx="2425457" cy="209674"/>
          </a:xfrm>
          <a:prstGeom prst="rect">
            <a:avLst/>
          </a:prstGeom>
          <a:noFill/>
        </p:spPr>
        <p:txBody>
          <a:bodyPr wrap="square" lIns="40005" tIns="20003" rIns="40005" bIns="20003" rtlCol="0">
            <a:spAutoFit/>
          </a:bodyPr>
          <a:lstStyle/>
          <a:p>
            <a:pPr algn="ctr"/>
            <a:r>
              <a:rPr lang="en-US" sz="1100" dirty="0">
                <a:latin typeface="Arial"/>
                <a:cs typeface="Arial"/>
              </a:rPr>
              <a:t>Age (Calendar years BP)</a:t>
            </a:r>
          </a:p>
        </p:txBody>
      </p:sp>
      <p:sp>
        <p:nvSpPr>
          <p:cNvPr id="192" name="TextBox 191"/>
          <p:cNvSpPr txBox="1"/>
          <p:nvPr/>
        </p:nvSpPr>
        <p:spPr>
          <a:xfrm>
            <a:off x="505246" y="367001"/>
            <a:ext cx="332740" cy="130165"/>
          </a:xfrm>
          <a:prstGeom prst="rect">
            <a:avLst/>
          </a:prstGeom>
          <a:noFill/>
        </p:spPr>
        <p:txBody>
          <a:bodyPr wrap="square" lIns="40005" tIns="20003" rIns="40005" bIns="20003" rtlCol="0">
            <a:spAutoFit/>
          </a:bodyPr>
          <a:lstStyle/>
          <a:p>
            <a:pPr>
              <a:lnSpc>
                <a:spcPts val="709"/>
              </a:lnSpc>
            </a:pPr>
            <a:r>
              <a:rPr lang="en-US" sz="1100" b="1" dirty="0">
                <a:latin typeface="Arial"/>
                <a:cs typeface="Arial"/>
              </a:rPr>
              <a:t>(a)</a:t>
            </a:r>
          </a:p>
        </p:txBody>
      </p:sp>
      <p:sp>
        <p:nvSpPr>
          <p:cNvPr id="193" name="TextBox 192"/>
          <p:cNvSpPr txBox="1"/>
          <p:nvPr/>
        </p:nvSpPr>
        <p:spPr>
          <a:xfrm>
            <a:off x="2101650" y="359679"/>
            <a:ext cx="332740" cy="130165"/>
          </a:xfrm>
          <a:prstGeom prst="rect">
            <a:avLst/>
          </a:prstGeom>
          <a:noFill/>
        </p:spPr>
        <p:txBody>
          <a:bodyPr wrap="square" lIns="40005" tIns="20003" rIns="40005" bIns="20003" rtlCol="0">
            <a:spAutoFit/>
          </a:bodyPr>
          <a:lstStyle/>
          <a:p>
            <a:pPr>
              <a:lnSpc>
                <a:spcPts val="709"/>
              </a:lnSpc>
            </a:pPr>
            <a:r>
              <a:rPr lang="en-US" sz="1100" b="1" dirty="0">
                <a:latin typeface="Arial"/>
                <a:cs typeface="Arial"/>
              </a:rPr>
              <a:t>(b)</a:t>
            </a:r>
          </a:p>
        </p:txBody>
      </p:sp>
      <p:sp>
        <p:nvSpPr>
          <p:cNvPr id="194" name="TextBox 193"/>
          <p:cNvSpPr txBox="1"/>
          <p:nvPr/>
        </p:nvSpPr>
        <p:spPr>
          <a:xfrm>
            <a:off x="3714722" y="359679"/>
            <a:ext cx="332740" cy="130165"/>
          </a:xfrm>
          <a:prstGeom prst="rect">
            <a:avLst/>
          </a:prstGeom>
          <a:noFill/>
        </p:spPr>
        <p:txBody>
          <a:bodyPr wrap="square" lIns="40005" tIns="20003" rIns="40005" bIns="20003" rtlCol="0">
            <a:spAutoFit/>
          </a:bodyPr>
          <a:lstStyle/>
          <a:p>
            <a:pPr>
              <a:lnSpc>
                <a:spcPts val="709"/>
              </a:lnSpc>
            </a:pPr>
            <a:r>
              <a:rPr lang="en-US" sz="1100" b="1" dirty="0">
                <a:latin typeface="Arial"/>
                <a:cs typeface="Arial"/>
              </a:rPr>
              <a:t>(c)</a:t>
            </a:r>
          </a:p>
        </p:txBody>
      </p:sp>
      <p:sp>
        <p:nvSpPr>
          <p:cNvPr id="195" name="Rectangle 194"/>
          <p:cNvSpPr/>
          <p:nvPr/>
        </p:nvSpPr>
        <p:spPr>
          <a:xfrm>
            <a:off x="574661" y="2481061"/>
            <a:ext cx="8299312" cy="1131623"/>
          </a:xfrm>
          <a:prstGeom prst="rect">
            <a:avLst/>
          </a:prstGeom>
          <a:solidFill>
            <a:schemeClr val="bg1">
              <a:lumMod val="85000"/>
              <a:alpha val="19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cxnSp>
        <p:nvCxnSpPr>
          <p:cNvPr id="196" name="Straight Connector 195"/>
          <p:cNvCxnSpPr/>
          <p:nvPr/>
        </p:nvCxnSpPr>
        <p:spPr>
          <a:xfrm flipH="1">
            <a:off x="6127771" y="653810"/>
            <a:ext cx="273887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V="1">
            <a:off x="1581074" y="773306"/>
            <a:ext cx="0" cy="4866117"/>
          </a:xfrm>
          <a:prstGeom prst="line">
            <a:avLst/>
          </a:prstGeom>
          <a:ln w="9525" cmpd="sng">
            <a:prstDash val="dot"/>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V="1">
            <a:off x="1266809" y="773306"/>
            <a:ext cx="0" cy="4837066"/>
          </a:xfrm>
          <a:prstGeom prst="line">
            <a:avLst/>
          </a:prstGeom>
          <a:ln w="9525" cmpd="sng">
            <a:prstDash val="dot"/>
          </a:ln>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1066441" y="5499645"/>
            <a:ext cx="407302" cy="328295"/>
          </a:xfrm>
          <a:prstGeom prst="rect">
            <a:avLst/>
          </a:prstGeom>
          <a:noFill/>
        </p:spPr>
        <p:txBody>
          <a:bodyPr wrap="square" lIns="40005" tIns="20003" rIns="40005" bIns="20003" rtlCol="0">
            <a:spAutoFit/>
          </a:bodyPr>
          <a:lstStyle/>
          <a:p>
            <a:pPr algn="ctr">
              <a:lnSpc>
                <a:spcPct val="200000"/>
              </a:lnSpc>
            </a:pPr>
            <a:r>
              <a:rPr lang="en-US" sz="900" dirty="0">
                <a:latin typeface="Arial"/>
                <a:cs typeface="Arial"/>
              </a:rPr>
              <a:t>50</a:t>
            </a:r>
          </a:p>
        </p:txBody>
      </p:sp>
      <p:sp>
        <p:nvSpPr>
          <p:cNvPr id="298" name="TextBox 297"/>
          <p:cNvSpPr txBox="1"/>
          <p:nvPr/>
        </p:nvSpPr>
        <p:spPr>
          <a:xfrm>
            <a:off x="1457223" y="4898460"/>
            <a:ext cx="559194" cy="219933"/>
          </a:xfrm>
          <a:prstGeom prst="rect">
            <a:avLst/>
          </a:prstGeom>
          <a:solidFill>
            <a:schemeClr val="bg1"/>
          </a:solidFill>
        </p:spPr>
        <p:txBody>
          <a:bodyPr wrap="square" lIns="40005" tIns="20003" rIns="40005" bIns="20003" rtlCol="0">
            <a:spAutoFit/>
          </a:bodyPr>
          <a:lstStyle/>
          <a:p>
            <a:pPr>
              <a:lnSpc>
                <a:spcPts val="709"/>
              </a:lnSpc>
            </a:pPr>
            <a:r>
              <a:rPr lang="en-US" sz="700" dirty="0">
                <a:latin typeface="Arial"/>
                <a:cs typeface="Arial"/>
              </a:rPr>
              <a:t>Total # of foraminifers</a:t>
            </a:r>
          </a:p>
        </p:txBody>
      </p:sp>
      <p:sp>
        <p:nvSpPr>
          <p:cNvPr id="299" name="TextBox 298"/>
          <p:cNvSpPr txBox="1"/>
          <p:nvPr/>
        </p:nvSpPr>
        <p:spPr>
          <a:xfrm>
            <a:off x="1457223" y="5126368"/>
            <a:ext cx="559194" cy="309701"/>
          </a:xfrm>
          <a:prstGeom prst="rect">
            <a:avLst/>
          </a:prstGeom>
          <a:solidFill>
            <a:schemeClr val="bg1"/>
          </a:solidFill>
        </p:spPr>
        <p:txBody>
          <a:bodyPr wrap="square" lIns="40005" tIns="20003" rIns="40005" bIns="20003" rtlCol="0">
            <a:spAutoFit/>
          </a:bodyPr>
          <a:lstStyle/>
          <a:p>
            <a:pPr>
              <a:lnSpc>
                <a:spcPts val="709"/>
              </a:lnSpc>
            </a:pPr>
            <a:r>
              <a:rPr lang="en-US" sz="700" dirty="0">
                <a:latin typeface="Arial"/>
                <a:cs typeface="Arial"/>
              </a:rPr>
              <a:t>Total # of Agglutinated spp.</a:t>
            </a:r>
          </a:p>
        </p:txBody>
      </p:sp>
      <p:sp>
        <p:nvSpPr>
          <p:cNvPr id="300" name="Rectangle 299"/>
          <p:cNvSpPr/>
          <p:nvPr/>
        </p:nvSpPr>
        <p:spPr>
          <a:xfrm>
            <a:off x="574660" y="1930779"/>
            <a:ext cx="8291990" cy="331976"/>
          </a:xfrm>
          <a:prstGeom prst="rect">
            <a:avLst/>
          </a:prstGeom>
          <a:solidFill>
            <a:schemeClr val="bg1">
              <a:lumMod val="85000"/>
              <a:alpha val="19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301" name="Rectangle 300"/>
          <p:cNvSpPr/>
          <p:nvPr/>
        </p:nvSpPr>
        <p:spPr>
          <a:xfrm>
            <a:off x="574661" y="1526066"/>
            <a:ext cx="8298483" cy="159066"/>
          </a:xfrm>
          <a:prstGeom prst="rect">
            <a:avLst/>
          </a:prstGeom>
          <a:solidFill>
            <a:schemeClr val="bg1">
              <a:lumMod val="85000"/>
              <a:alpha val="19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302" name="Rectangle 301"/>
          <p:cNvSpPr/>
          <p:nvPr/>
        </p:nvSpPr>
        <p:spPr>
          <a:xfrm>
            <a:off x="574660" y="4472848"/>
            <a:ext cx="8291990" cy="331976"/>
          </a:xfrm>
          <a:prstGeom prst="rect">
            <a:avLst/>
          </a:prstGeom>
          <a:solidFill>
            <a:schemeClr val="bg1">
              <a:lumMod val="85000"/>
              <a:alpha val="19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303" name="Rectangle 302"/>
          <p:cNvSpPr/>
          <p:nvPr/>
        </p:nvSpPr>
        <p:spPr>
          <a:xfrm>
            <a:off x="574660" y="3832257"/>
            <a:ext cx="8291990" cy="239042"/>
          </a:xfrm>
          <a:prstGeom prst="rect">
            <a:avLst/>
          </a:prstGeom>
          <a:solidFill>
            <a:schemeClr val="bg1">
              <a:lumMod val="85000"/>
              <a:alpha val="19000"/>
            </a:schemeClr>
          </a:solidFill>
          <a:ln>
            <a:noFill/>
          </a:ln>
        </p:spPr>
        <p:style>
          <a:lnRef idx="1">
            <a:schemeClr val="accent1"/>
          </a:lnRef>
          <a:fillRef idx="3">
            <a:schemeClr val="accent1"/>
          </a:fillRef>
          <a:effectRef idx="2">
            <a:schemeClr val="accent1"/>
          </a:effectRef>
          <a:fontRef idx="minor">
            <a:schemeClr val="lt1"/>
          </a:fontRef>
        </p:style>
        <p:txBody>
          <a:bodyPr lIns="40005" tIns="20003" rIns="40005" bIns="20003" rtlCol="0" anchor="ctr"/>
          <a:lstStyle/>
          <a:p>
            <a:pPr algn="ctr"/>
            <a:endParaRPr lang="en-US"/>
          </a:p>
        </p:txBody>
      </p:sp>
      <p:sp>
        <p:nvSpPr>
          <p:cNvPr id="304" name="TextBox 303"/>
          <p:cNvSpPr txBox="1"/>
          <p:nvPr/>
        </p:nvSpPr>
        <p:spPr>
          <a:xfrm>
            <a:off x="611167" y="1564281"/>
            <a:ext cx="332740" cy="130165"/>
          </a:xfrm>
          <a:prstGeom prst="rect">
            <a:avLst/>
          </a:prstGeom>
          <a:noFill/>
        </p:spPr>
        <p:txBody>
          <a:bodyPr wrap="square" lIns="40005" tIns="20003" rIns="40005" bIns="20003" rtlCol="0">
            <a:spAutoFit/>
          </a:bodyPr>
          <a:lstStyle/>
          <a:p>
            <a:pPr>
              <a:lnSpc>
                <a:spcPts val="709"/>
              </a:lnSpc>
            </a:pPr>
            <a:r>
              <a:rPr lang="en-US" sz="1100" dirty="0">
                <a:latin typeface="Arial"/>
                <a:cs typeface="Arial"/>
              </a:rPr>
              <a:t>E8</a:t>
            </a:r>
          </a:p>
        </p:txBody>
      </p:sp>
      <p:sp>
        <p:nvSpPr>
          <p:cNvPr id="305" name="TextBox 304"/>
          <p:cNvSpPr txBox="1"/>
          <p:nvPr/>
        </p:nvSpPr>
        <p:spPr>
          <a:xfrm>
            <a:off x="611167" y="1992674"/>
            <a:ext cx="332740" cy="130165"/>
          </a:xfrm>
          <a:prstGeom prst="rect">
            <a:avLst/>
          </a:prstGeom>
          <a:noFill/>
        </p:spPr>
        <p:txBody>
          <a:bodyPr wrap="square" lIns="40005" tIns="20003" rIns="40005" bIns="20003" rtlCol="0">
            <a:spAutoFit/>
          </a:bodyPr>
          <a:lstStyle/>
          <a:p>
            <a:pPr>
              <a:lnSpc>
                <a:spcPts val="709"/>
              </a:lnSpc>
            </a:pPr>
            <a:r>
              <a:rPr lang="en-US" sz="1100" dirty="0">
                <a:latin typeface="Arial"/>
                <a:cs typeface="Arial"/>
              </a:rPr>
              <a:t>E7</a:t>
            </a:r>
          </a:p>
        </p:txBody>
      </p:sp>
      <p:sp>
        <p:nvSpPr>
          <p:cNvPr id="306" name="TextBox 305"/>
          <p:cNvSpPr txBox="1"/>
          <p:nvPr/>
        </p:nvSpPr>
        <p:spPr>
          <a:xfrm>
            <a:off x="595092" y="3029049"/>
            <a:ext cx="332740" cy="130165"/>
          </a:xfrm>
          <a:prstGeom prst="rect">
            <a:avLst/>
          </a:prstGeom>
          <a:noFill/>
        </p:spPr>
        <p:txBody>
          <a:bodyPr wrap="square" lIns="40005" tIns="20003" rIns="40005" bIns="20003" rtlCol="0">
            <a:spAutoFit/>
          </a:bodyPr>
          <a:lstStyle/>
          <a:p>
            <a:pPr>
              <a:lnSpc>
                <a:spcPts val="709"/>
              </a:lnSpc>
            </a:pPr>
            <a:r>
              <a:rPr lang="en-US" sz="1100" dirty="0">
                <a:latin typeface="Arial"/>
                <a:cs typeface="Arial"/>
              </a:rPr>
              <a:t>E6</a:t>
            </a:r>
          </a:p>
        </p:txBody>
      </p:sp>
      <p:sp>
        <p:nvSpPr>
          <p:cNvPr id="307" name="TextBox 306"/>
          <p:cNvSpPr txBox="1"/>
          <p:nvPr/>
        </p:nvSpPr>
        <p:spPr>
          <a:xfrm>
            <a:off x="625572" y="4549936"/>
            <a:ext cx="332740" cy="130165"/>
          </a:xfrm>
          <a:prstGeom prst="rect">
            <a:avLst/>
          </a:prstGeom>
          <a:noFill/>
        </p:spPr>
        <p:txBody>
          <a:bodyPr wrap="square" lIns="40005" tIns="20003" rIns="40005" bIns="20003" rtlCol="0">
            <a:spAutoFit/>
          </a:bodyPr>
          <a:lstStyle/>
          <a:p>
            <a:pPr>
              <a:lnSpc>
                <a:spcPts val="709"/>
              </a:lnSpc>
            </a:pPr>
            <a:r>
              <a:rPr lang="en-US" sz="1100" dirty="0">
                <a:latin typeface="Arial"/>
                <a:cs typeface="Arial"/>
              </a:rPr>
              <a:t>E5</a:t>
            </a:r>
          </a:p>
        </p:txBody>
      </p:sp>
    </p:spTree>
    <p:extLst>
      <p:ext uri="{BB962C8B-B14F-4D97-AF65-F5344CB8AC3E}">
        <p14:creationId xmlns:p14="http://schemas.microsoft.com/office/powerpoint/2010/main" val="19981181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58147" y="240692"/>
            <a:ext cx="8336211" cy="598754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47064" tIns="23532" rIns="47064" bIns="23532" rtlCol="0" anchor="ctr"/>
          <a:lstStyle/>
          <a:p>
            <a:pPr algn="ctr"/>
            <a:endParaRPr lang="en-US">
              <a:latin typeface="Arial"/>
              <a:cs typeface="Arial"/>
            </a:endParaRPr>
          </a:p>
        </p:txBody>
      </p:sp>
      <p:cxnSp>
        <p:nvCxnSpPr>
          <p:cNvPr id="29" name="Straight Connector 28"/>
          <p:cNvCxnSpPr/>
          <p:nvPr/>
        </p:nvCxnSpPr>
        <p:spPr>
          <a:xfrm flipV="1">
            <a:off x="3931759" y="891418"/>
            <a:ext cx="1237399" cy="39352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931759" y="5573432"/>
            <a:ext cx="1132520" cy="1569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06699" y="6228235"/>
            <a:ext cx="8862727" cy="693854"/>
          </a:xfrm>
          <a:prstGeom prst="rect">
            <a:avLst/>
          </a:prstGeom>
          <a:noFill/>
        </p:spPr>
        <p:txBody>
          <a:bodyPr wrap="square" lIns="47064" tIns="23532" rIns="47064" bIns="23532" rtlCol="0">
            <a:spAutoFit/>
          </a:bodyPr>
          <a:lstStyle/>
          <a:p>
            <a:r>
              <a:rPr lang="en-US" sz="1400" b="1" dirty="0">
                <a:latin typeface="Arial"/>
                <a:cs typeface="Arial"/>
              </a:rPr>
              <a:t>Figure 4. Preliminary carbon and oxygen isotope data planktonic foraminiferal species </a:t>
            </a:r>
            <a:r>
              <a:rPr lang="en-US" sz="1400" b="1" i="1" dirty="0" err="1">
                <a:latin typeface="Arial"/>
                <a:cs typeface="Arial"/>
              </a:rPr>
              <a:t>Neogloboquadrina</a:t>
            </a:r>
            <a:r>
              <a:rPr lang="en-US" sz="1400" b="1" i="1" dirty="0">
                <a:latin typeface="Arial"/>
                <a:cs typeface="Arial"/>
              </a:rPr>
              <a:t> </a:t>
            </a:r>
            <a:r>
              <a:rPr lang="en-US" sz="1400" b="1" i="1" dirty="0" err="1">
                <a:latin typeface="Arial"/>
                <a:cs typeface="Arial"/>
              </a:rPr>
              <a:t>pachyderma</a:t>
            </a:r>
            <a:r>
              <a:rPr lang="en-US" sz="1400" b="1" i="1" dirty="0">
                <a:latin typeface="Arial"/>
                <a:cs typeface="Arial"/>
              </a:rPr>
              <a:t> </a:t>
            </a:r>
            <a:r>
              <a:rPr lang="en-US" sz="1400" b="1" dirty="0">
                <a:latin typeface="Arial"/>
                <a:cs typeface="Arial"/>
              </a:rPr>
              <a:t>from Hole U1357A.  Age is based </a:t>
            </a:r>
            <a:r>
              <a:rPr lang="en-US" sz="1400" b="1">
                <a:latin typeface="Arial"/>
                <a:cs typeface="Arial"/>
              </a:rPr>
              <a:t>on C</a:t>
            </a:r>
            <a:r>
              <a:rPr lang="en-US" sz="1400" b="1" dirty="0">
                <a:latin typeface="Arial"/>
                <a:cs typeface="Arial"/>
              </a:rPr>
              <a:t>-14 dates.  </a:t>
            </a:r>
          </a:p>
          <a:p>
            <a:endParaRPr lang="en-US" sz="1400" b="1" dirty="0">
              <a:latin typeface="Arial"/>
              <a:cs typeface="Arial"/>
            </a:endParaRPr>
          </a:p>
        </p:txBody>
      </p:sp>
      <p:pic>
        <p:nvPicPr>
          <p:cNvPr id="32" name="Picture 31"/>
          <p:cNvPicPr>
            <a:picLocks noChangeAspect="1"/>
          </p:cNvPicPr>
          <p:nvPr/>
        </p:nvPicPr>
        <p:blipFill>
          <a:blip r:embed="rId2"/>
          <a:stretch>
            <a:fillRect/>
          </a:stretch>
        </p:blipFill>
        <p:spPr>
          <a:xfrm>
            <a:off x="464847" y="-637401"/>
            <a:ext cx="3726000" cy="6625782"/>
          </a:xfrm>
          <a:prstGeom prst="rect">
            <a:avLst/>
          </a:prstGeom>
        </p:spPr>
      </p:pic>
      <p:pic>
        <p:nvPicPr>
          <p:cNvPr id="33" name="Picture 32"/>
          <p:cNvPicPr>
            <a:picLocks noChangeAspect="1"/>
          </p:cNvPicPr>
          <p:nvPr/>
        </p:nvPicPr>
        <p:blipFill>
          <a:blip r:embed="rId3"/>
          <a:stretch>
            <a:fillRect/>
          </a:stretch>
        </p:blipFill>
        <p:spPr>
          <a:xfrm>
            <a:off x="4993316" y="-481467"/>
            <a:ext cx="3366000" cy="6526613"/>
          </a:xfrm>
          <a:prstGeom prst="rect">
            <a:avLst/>
          </a:prstGeom>
        </p:spPr>
      </p:pic>
      <p:sp>
        <p:nvSpPr>
          <p:cNvPr id="34" name="TextBox 33"/>
          <p:cNvSpPr txBox="1"/>
          <p:nvPr/>
        </p:nvSpPr>
        <p:spPr>
          <a:xfrm>
            <a:off x="1822572" y="326817"/>
            <a:ext cx="1059179" cy="262967"/>
          </a:xfrm>
          <a:prstGeom prst="rect">
            <a:avLst/>
          </a:prstGeom>
          <a:noFill/>
        </p:spPr>
        <p:txBody>
          <a:bodyPr wrap="square" lIns="47064" tIns="23532" rIns="47064" bIns="23532" rtlCol="0">
            <a:spAutoFit/>
          </a:bodyPr>
          <a:lstStyle/>
          <a:p>
            <a:r>
              <a:rPr lang="en-US" sz="1400" b="1" dirty="0">
                <a:solidFill>
                  <a:srgbClr val="0000FF"/>
                </a:solidFill>
                <a:latin typeface="Symbol" charset="2"/>
                <a:cs typeface="Symbol" charset="2"/>
              </a:rPr>
              <a:t>d</a:t>
            </a:r>
            <a:r>
              <a:rPr lang="en-US" sz="1400" b="1" baseline="30000" dirty="0">
                <a:solidFill>
                  <a:srgbClr val="0000FF"/>
                </a:solidFill>
                <a:latin typeface="Arial"/>
                <a:cs typeface="Arial"/>
              </a:rPr>
              <a:t>18</a:t>
            </a:r>
            <a:r>
              <a:rPr lang="en-US" sz="1400" b="1" dirty="0">
                <a:solidFill>
                  <a:srgbClr val="0000FF"/>
                </a:solidFill>
                <a:latin typeface="Arial"/>
                <a:cs typeface="Arial"/>
              </a:rPr>
              <a:t>O (‰)</a:t>
            </a:r>
          </a:p>
        </p:txBody>
      </p:sp>
      <p:sp>
        <p:nvSpPr>
          <p:cNvPr id="35" name="TextBox 34"/>
          <p:cNvSpPr txBox="1"/>
          <p:nvPr/>
        </p:nvSpPr>
        <p:spPr>
          <a:xfrm>
            <a:off x="1726359" y="5848233"/>
            <a:ext cx="1059179" cy="262967"/>
          </a:xfrm>
          <a:prstGeom prst="rect">
            <a:avLst/>
          </a:prstGeom>
          <a:noFill/>
        </p:spPr>
        <p:txBody>
          <a:bodyPr wrap="square" lIns="47064" tIns="23532" rIns="47064" bIns="23532" rtlCol="0">
            <a:spAutoFit/>
          </a:bodyPr>
          <a:lstStyle/>
          <a:p>
            <a:r>
              <a:rPr lang="en-US" sz="1400" b="1" dirty="0">
                <a:solidFill>
                  <a:srgbClr val="FF0000"/>
                </a:solidFill>
                <a:latin typeface="Symbol" charset="2"/>
                <a:cs typeface="Symbol" charset="2"/>
              </a:rPr>
              <a:t>d</a:t>
            </a:r>
            <a:r>
              <a:rPr lang="en-US" sz="1400" b="1" baseline="30000" dirty="0">
                <a:solidFill>
                  <a:srgbClr val="FF0000"/>
                </a:solidFill>
                <a:latin typeface="Arial"/>
                <a:cs typeface="Arial"/>
              </a:rPr>
              <a:t>13</a:t>
            </a:r>
            <a:r>
              <a:rPr lang="en-US" sz="1400" b="1" dirty="0">
                <a:solidFill>
                  <a:srgbClr val="FF0000"/>
                </a:solidFill>
                <a:latin typeface="Arial"/>
                <a:cs typeface="Arial"/>
              </a:rPr>
              <a:t>C (‰)</a:t>
            </a:r>
          </a:p>
        </p:txBody>
      </p:sp>
      <p:sp>
        <p:nvSpPr>
          <p:cNvPr id="36" name="TextBox 35"/>
          <p:cNvSpPr txBox="1"/>
          <p:nvPr/>
        </p:nvSpPr>
        <p:spPr>
          <a:xfrm>
            <a:off x="6123316" y="5878366"/>
            <a:ext cx="1059179" cy="262967"/>
          </a:xfrm>
          <a:prstGeom prst="rect">
            <a:avLst/>
          </a:prstGeom>
          <a:noFill/>
        </p:spPr>
        <p:txBody>
          <a:bodyPr wrap="square" lIns="47064" tIns="23532" rIns="47064" bIns="23532" rtlCol="0">
            <a:spAutoFit/>
          </a:bodyPr>
          <a:lstStyle/>
          <a:p>
            <a:r>
              <a:rPr lang="en-US" sz="1400" b="1" dirty="0">
                <a:solidFill>
                  <a:srgbClr val="FF0000"/>
                </a:solidFill>
                <a:latin typeface="Symbol" charset="2"/>
                <a:cs typeface="Symbol" charset="2"/>
              </a:rPr>
              <a:t>d</a:t>
            </a:r>
            <a:r>
              <a:rPr lang="en-US" sz="1400" b="1" baseline="30000" dirty="0">
                <a:solidFill>
                  <a:srgbClr val="FF0000"/>
                </a:solidFill>
                <a:latin typeface="Arial"/>
                <a:cs typeface="Arial"/>
              </a:rPr>
              <a:t>13</a:t>
            </a:r>
            <a:r>
              <a:rPr lang="en-US" sz="1400" b="1" dirty="0">
                <a:solidFill>
                  <a:srgbClr val="FF0000"/>
                </a:solidFill>
                <a:latin typeface="Arial"/>
                <a:cs typeface="Arial"/>
              </a:rPr>
              <a:t>C (‰)</a:t>
            </a:r>
          </a:p>
        </p:txBody>
      </p:sp>
      <p:sp>
        <p:nvSpPr>
          <p:cNvPr id="37" name="TextBox 36"/>
          <p:cNvSpPr txBox="1"/>
          <p:nvPr/>
        </p:nvSpPr>
        <p:spPr>
          <a:xfrm>
            <a:off x="6237427" y="425732"/>
            <a:ext cx="1059179" cy="262967"/>
          </a:xfrm>
          <a:prstGeom prst="rect">
            <a:avLst/>
          </a:prstGeom>
          <a:noFill/>
        </p:spPr>
        <p:txBody>
          <a:bodyPr wrap="square" lIns="47064" tIns="23532" rIns="47064" bIns="23532" rtlCol="0">
            <a:spAutoFit/>
          </a:bodyPr>
          <a:lstStyle/>
          <a:p>
            <a:r>
              <a:rPr lang="en-US" sz="1400" b="1" dirty="0">
                <a:solidFill>
                  <a:srgbClr val="0000FF"/>
                </a:solidFill>
                <a:latin typeface="Symbol" charset="2"/>
                <a:cs typeface="Symbol" charset="2"/>
              </a:rPr>
              <a:t>d</a:t>
            </a:r>
            <a:r>
              <a:rPr lang="en-US" sz="1400" b="1" baseline="30000" dirty="0">
                <a:solidFill>
                  <a:srgbClr val="0000FF"/>
                </a:solidFill>
                <a:latin typeface="Arial"/>
                <a:cs typeface="Arial"/>
              </a:rPr>
              <a:t>18</a:t>
            </a:r>
            <a:r>
              <a:rPr lang="en-US" sz="1400" b="1" dirty="0">
                <a:solidFill>
                  <a:srgbClr val="0000FF"/>
                </a:solidFill>
                <a:latin typeface="Arial"/>
                <a:cs typeface="Arial"/>
              </a:rPr>
              <a:t>O (‰)</a:t>
            </a:r>
          </a:p>
        </p:txBody>
      </p:sp>
      <p:sp>
        <p:nvSpPr>
          <p:cNvPr id="38" name="TextBox 37"/>
          <p:cNvSpPr txBox="1"/>
          <p:nvPr/>
        </p:nvSpPr>
        <p:spPr>
          <a:xfrm rot="16200000">
            <a:off x="-834505" y="3193815"/>
            <a:ext cx="2598704" cy="261610"/>
          </a:xfrm>
          <a:prstGeom prst="rect">
            <a:avLst/>
          </a:prstGeom>
          <a:noFill/>
        </p:spPr>
        <p:txBody>
          <a:bodyPr wrap="square" lIns="47064" tIns="23532" rIns="47064" bIns="23532" rtlCol="0">
            <a:spAutoFit/>
          </a:bodyPr>
          <a:lstStyle/>
          <a:p>
            <a:r>
              <a:rPr lang="en-US" sz="1400" dirty="0">
                <a:latin typeface="Arial"/>
                <a:cs typeface="Arial"/>
              </a:rPr>
              <a:t>Age (Calendar years BP)</a:t>
            </a:r>
          </a:p>
        </p:txBody>
      </p:sp>
      <p:sp>
        <p:nvSpPr>
          <p:cNvPr id="39" name="TextBox 38"/>
          <p:cNvSpPr txBox="1"/>
          <p:nvPr/>
        </p:nvSpPr>
        <p:spPr>
          <a:xfrm rot="16200000">
            <a:off x="3595638" y="3396508"/>
            <a:ext cx="2598704" cy="261610"/>
          </a:xfrm>
          <a:prstGeom prst="rect">
            <a:avLst/>
          </a:prstGeom>
          <a:noFill/>
        </p:spPr>
        <p:txBody>
          <a:bodyPr wrap="square" lIns="47064" tIns="23532" rIns="47064" bIns="23532" rtlCol="0">
            <a:spAutoFit/>
          </a:bodyPr>
          <a:lstStyle/>
          <a:p>
            <a:r>
              <a:rPr lang="en-US" sz="1400" dirty="0">
                <a:latin typeface="Arial"/>
                <a:cs typeface="Arial"/>
              </a:rPr>
              <a:t>Age (Calendar years BP)</a:t>
            </a:r>
          </a:p>
        </p:txBody>
      </p:sp>
    </p:spTree>
    <p:extLst>
      <p:ext uri="{BB962C8B-B14F-4D97-AF65-F5344CB8AC3E}">
        <p14:creationId xmlns:p14="http://schemas.microsoft.com/office/powerpoint/2010/main" val="41582344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1606442" y="-2137214"/>
            <a:ext cx="4876801" cy="9456029"/>
          </a:xfrm>
          <a:prstGeom prst="rect">
            <a:avLst/>
          </a:prstGeom>
        </p:spPr>
      </p:pic>
      <p:sp>
        <p:nvSpPr>
          <p:cNvPr id="11" name="Rectangle 10"/>
          <p:cNvSpPr/>
          <p:nvPr/>
        </p:nvSpPr>
        <p:spPr>
          <a:xfrm>
            <a:off x="914400" y="152399"/>
            <a:ext cx="228600" cy="4419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8103" y="881390"/>
            <a:ext cx="572593" cy="461665"/>
          </a:xfrm>
          <a:prstGeom prst="rect">
            <a:avLst/>
          </a:prstGeom>
          <a:noFill/>
        </p:spPr>
        <p:txBody>
          <a:bodyPr wrap="none" rtlCol="0">
            <a:spAutoFit/>
          </a:bodyPr>
          <a:lstStyle/>
          <a:p>
            <a:r>
              <a:rPr lang="en-US" sz="2400" dirty="0" smtClean="0">
                <a:solidFill>
                  <a:srgbClr val="02269A"/>
                </a:solidFill>
              </a:rPr>
              <a:t>5.5</a:t>
            </a:r>
            <a:endParaRPr lang="en-US" sz="2400" dirty="0">
              <a:solidFill>
                <a:srgbClr val="02269A"/>
              </a:solidFill>
            </a:endParaRPr>
          </a:p>
        </p:txBody>
      </p:sp>
      <p:sp>
        <p:nvSpPr>
          <p:cNvPr id="3" name="TextBox 2"/>
          <p:cNvSpPr txBox="1"/>
          <p:nvPr/>
        </p:nvSpPr>
        <p:spPr>
          <a:xfrm>
            <a:off x="797358" y="258294"/>
            <a:ext cx="340158" cy="461665"/>
          </a:xfrm>
          <a:prstGeom prst="rect">
            <a:avLst/>
          </a:prstGeom>
          <a:noFill/>
        </p:spPr>
        <p:txBody>
          <a:bodyPr wrap="none" rtlCol="0">
            <a:spAutoFit/>
          </a:bodyPr>
          <a:lstStyle/>
          <a:p>
            <a:r>
              <a:rPr lang="en-US" sz="2400" dirty="0" smtClean="0">
                <a:solidFill>
                  <a:srgbClr val="02269A"/>
                </a:solidFill>
              </a:rPr>
              <a:t>6</a:t>
            </a:r>
            <a:endParaRPr lang="en-US" sz="2400" dirty="0">
              <a:solidFill>
                <a:srgbClr val="02269A"/>
              </a:solidFill>
            </a:endParaRPr>
          </a:p>
        </p:txBody>
      </p:sp>
      <p:sp>
        <p:nvSpPr>
          <p:cNvPr id="5" name="TextBox 4"/>
          <p:cNvSpPr txBox="1"/>
          <p:nvPr/>
        </p:nvSpPr>
        <p:spPr>
          <a:xfrm>
            <a:off x="860538" y="1526232"/>
            <a:ext cx="340158" cy="461665"/>
          </a:xfrm>
          <a:prstGeom prst="rect">
            <a:avLst/>
          </a:prstGeom>
          <a:noFill/>
        </p:spPr>
        <p:txBody>
          <a:bodyPr wrap="none" rtlCol="0">
            <a:spAutoFit/>
          </a:bodyPr>
          <a:lstStyle/>
          <a:p>
            <a:r>
              <a:rPr lang="en-US" sz="2400" dirty="0" smtClean="0">
                <a:solidFill>
                  <a:srgbClr val="02269A"/>
                </a:solidFill>
              </a:rPr>
              <a:t>5</a:t>
            </a:r>
            <a:endParaRPr lang="en-US" sz="2400" dirty="0">
              <a:solidFill>
                <a:srgbClr val="02269A"/>
              </a:solidFill>
            </a:endParaRPr>
          </a:p>
        </p:txBody>
      </p:sp>
      <p:sp>
        <p:nvSpPr>
          <p:cNvPr id="6" name="TextBox 5"/>
          <p:cNvSpPr txBox="1"/>
          <p:nvPr/>
        </p:nvSpPr>
        <p:spPr>
          <a:xfrm>
            <a:off x="609379" y="2209800"/>
            <a:ext cx="572593" cy="461665"/>
          </a:xfrm>
          <a:prstGeom prst="rect">
            <a:avLst/>
          </a:prstGeom>
          <a:noFill/>
        </p:spPr>
        <p:txBody>
          <a:bodyPr wrap="none" rtlCol="0">
            <a:spAutoFit/>
          </a:bodyPr>
          <a:lstStyle/>
          <a:p>
            <a:r>
              <a:rPr lang="en-US" sz="2400" dirty="0" smtClean="0">
                <a:solidFill>
                  <a:srgbClr val="02269A"/>
                </a:solidFill>
              </a:rPr>
              <a:t>4.5</a:t>
            </a:r>
            <a:endParaRPr lang="en-US" sz="2400" dirty="0">
              <a:solidFill>
                <a:srgbClr val="02269A"/>
              </a:solidFill>
            </a:endParaRPr>
          </a:p>
        </p:txBody>
      </p:sp>
      <p:sp>
        <p:nvSpPr>
          <p:cNvPr id="7" name="TextBox 6"/>
          <p:cNvSpPr txBox="1"/>
          <p:nvPr/>
        </p:nvSpPr>
        <p:spPr>
          <a:xfrm>
            <a:off x="802842" y="2946175"/>
            <a:ext cx="340158" cy="461665"/>
          </a:xfrm>
          <a:prstGeom prst="rect">
            <a:avLst/>
          </a:prstGeom>
          <a:noFill/>
        </p:spPr>
        <p:txBody>
          <a:bodyPr wrap="none" rtlCol="0">
            <a:spAutoFit/>
          </a:bodyPr>
          <a:lstStyle/>
          <a:p>
            <a:r>
              <a:rPr lang="en-US" sz="2400" dirty="0" smtClean="0">
                <a:solidFill>
                  <a:srgbClr val="02269A"/>
                </a:solidFill>
              </a:rPr>
              <a:t>4</a:t>
            </a:r>
            <a:endParaRPr lang="en-US" sz="2400" dirty="0">
              <a:solidFill>
                <a:srgbClr val="02269A"/>
              </a:solidFill>
            </a:endParaRPr>
          </a:p>
        </p:txBody>
      </p:sp>
      <p:sp>
        <p:nvSpPr>
          <p:cNvPr id="8" name="TextBox 7"/>
          <p:cNvSpPr txBox="1"/>
          <p:nvPr/>
        </p:nvSpPr>
        <p:spPr>
          <a:xfrm>
            <a:off x="628103" y="3505200"/>
            <a:ext cx="572593" cy="461665"/>
          </a:xfrm>
          <a:prstGeom prst="rect">
            <a:avLst/>
          </a:prstGeom>
          <a:noFill/>
        </p:spPr>
        <p:txBody>
          <a:bodyPr wrap="none" rtlCol="0">
            <a:spAutoFit/>
          </a:bodyPr>
          <a:lstStyle/>
          <a:p>
            <a:r>
              <a:rPr lang="en-US" sz="2400" dirty="0" smtClean="0">
                <a:solidFill>
                  <a:srgbClr val="02269A"/>
                </a:solidFill>
              </a:rPr>
              <a:t>3.5</a:t>
            </a:r>
            <a:endParaRPr lang="en-US" sz="2400" dirty="0">
              <a:solidFill>
                <a:srgbClr val="02269A"/>
              </a:solidFill>
            </a:endParaRPr>
          </a:p>
        </p:txBody>
      </p:sp>
      <p:sp>
        <p:nvSpPr>
          <p:cNvPr id="9" name="TextBox 8"/>
          <p:cNvSpPr txBox="1"/>
          <p:nvPr/>
        </p:nvSpPr>
        <p:spPr>
          <a:xfrm>
            <a:off x="797358" y="4191000"/>
            <a:ext cx="340158" cy="461665"/>
          </a:xfrm>
          <a:prstGeom prst="rect">
            <a:avLst/>
          </a:prstGeom>
          <a:noFill/>
        </p:spPr>
        <p:txBody>
          <a:bodyPr wrap="none" rtlCol="0">
            <a:spAutoFit/>
          </a:bodyPr>
          <a:lstStyle/>
          <a:p>
            <a:r>
              <a:rPr lang="en-US" sz="2400" dirty="0" smtClean="0">
                <a:solidFill>
                  <a:srgbClr val="02269A"/>
                </a:solidFill>
              </a:rPr>
              <a:t>3</a:t>
            </a:r>
            <a:endParaRPr lang="en-US" sz="2400" dirty="0">
              <a:solidFill>
                <a:srgbClr val="02269A"/>
              </a:solidFill>
            </a:endParaRPr>
          </a:p>
        </p:txBody>
      </p:sp>
      <p:sp>
        <p:nvSpPr>
          <p:cNvPr id="12" name="Rectangle 11"/>
          <p:cNvSpPr/>
          <p:nvPr/>
        </p:nvSpPr>
        <p:spPr>
          <a:xfrm>
            <a:off x="1066800" y="4508938"/>
            <a:ext cx="7467600" cy="367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8656" y="4526936"/>
            <a:ext cx="806631" cy="461665"/>
          </a:xfrm>
          <a:prstGeom prst="rect">
            <a:avLst/>
          </a:prstGeom>
          <a:noFill/>
        </p:spPr>
        <p:txBody>
          <a:bodyPr wrap="none" rtlCol="0">
            <a:spAutoFit/>
          </a:bodyPr>
          <a:lstStyle/>
          <a:p>
            <a:r>
              <a:rPr lang="en-US" sz="2400" dirty="0" smtClean="0"/>
              <a:t>5000</a:t>
            </a:r>
            <a:endParaRPr lang="en-US" sz="2400" dirty="0"/>
          </a:p>
        </p:txBody>
      </p:sp>
      <p:sp>
        <p:nvSpPr>
          <p:cNvPr id="14" name="TextBox 13"/>
          <p:cNvSpPr txBox="1"/>
          <p:nvPr/>
        </p:nvSpPr>
        <p:spPr>
          <a:xfrm>
            <a:off x="2367455" y="4508938"/>
            <a:ext cx="806631" cy="461665"/>
          </a:xfrm>
          <a:prstGeom prst="rect">
            <a:avLst/>
          </a:prstGeom>
          <a:noFill/>
        </p:spPr>
        <p:txBody>
          <a:bodyPr wrap="none" rtlCol="0">
            <a:spAutoFit/>
          </a:bodyPr>
          <a:lstStyle/>
          <a:p>
            <a:r>
              <a:rPr lang="en-US" sz="2400" dirty="0" smtClean="0"/>
              <a:t>5200</a:t>
            </a:r>
            <a:endParaRPr lang="en-US" sz="2400" dirty="0"/>
          </a:p>
        </p:txBody>
      </p:sp>
      <p:sp>
        <p:nvSpPr>
          <p:cNvPr id="15" name="TextBox 14"/>
          <p:cNvSpPr txBox="1"/>
          <p:nvPr/>
        </p:nvSpPr>
        <p:spPr>
          <a:xfrm>
            <a:off x="3641526" y="4508937"/>
            <a:ext cx="806631" cy="461665"/>
          </a:xfrm>
          <a:prstGeom prst="rect">
            <a:avLst/>
          </a:prstGeom>
          <a:noFill/>
        </p:spPr>
        <p:txBody>
          <a:bodyPr wrap="none" rtlCol="0">
            <a:spAutoFit/>
          </a:bodyPr>
          <a:lstStyle/>
          <a:p>
            <a:r>
              <a:rPr lang="en-US" sz="2400" dirty="0" smtClean="0"/>
              <a:t>5400</a:t>
            </a:r>
            <a:endParaRPr lang="en-US" sz="2400" dirty="0"/>
          </a:p>
        </p:txBody>
      </p:sp>
      <p:sp>
        <p:nvSpPr>
          <p:cNvPr id="16" name="TextBox 15"/>
          <p:cNvSpPr txBox="1"/>
          <p:nvPr/>
        </p:nvSpPr>
        <p:spPr>
          <a:xfrm>
            <a:off x="5105400" y="4462035"/>
            <a:ext cx="806631" cy="461665"/>
          </a:xfrm>
          <a:prstGeom prst="rect">
            <a:avLst/>
          </a:prstGeom>
          <a:noFill/>
        </p:spPr>
        <p:txBody>
          <a:bodyPr wrap="none" rtlCol="0">
            <a:spAutoFit/>
          </a:bodyPr>
          <a:lstStyle/>
          <a:p>
            <a:r>
              <a:rPr lang="en-US" sz="2400" dirty="0" smtClean="0"/>
              <a:t>5600</a:t>
            </a:r>
            <a:endParaRPr lang="en-US" sz="2400" dirty="0"/>
          </a:p>
        </p:txBody>
      </p:sp>
      <p:sp>
        <p:nvSpPr>
          <p:cNvPr id="17" name="TextBox 16"/>
          <p:cNvSpPr txBox="1"/>
          <p:nvPr/>
        </p:nvSpPr>
        <p:spPr>
          <a:xfrm>
            <a:off x="6545317" y="4483056"/>
            <a:ext cx="806631" cy="461665"/>
          </a:xfrm>
          <a:prstGeom prst="rect">
            <a:avLst/>
          </a:prstGeom>
          <a:noFill/>
        </p:spPr>
        <p:txBody>
          <a:bodyPr wrap="none" rtlCol="0">
            <a:spAutoFit/>
          </a:bodyPr>
          <a:lstStyle/>
          <a:p>
            <a:r>
              <a:rPr lang="en-US" sz="2400" dirty="0" smtClean="0"/>
              <a:t>5800</a:t>
            </a:r>
            <a:endParaRPr lang="en-US" sz="2400" dirty="0"/>
          </a:p>
        </p:txBody>
      </p:sp>
      <p:sp>
        <p:nvSpPr>
          <p:cNvPr id="18" name="TextBox 17"/>
          <p:cNvSpPr txBox="1"/>
          <p:nvPr/>
        </p:nvSpPr>
        <p:spPr>
          <a:xfrm>
            <a:off x="7848600" y="4485149"/>
            <a:ext cx="806631" cy="461665"/>
          </a:xfrm>
          <a:prstGeom prst="rect">
            <a:avLst/>
          </a:prstGeom>
          <a:noFill/>
        </p:spPr>
        <p:txBody>
          <a:bodyPr wrap="none" rtlCol="0">
            <a:spAutoFit/>
          </a:bodyPr>
          <a:lstStyle/>
          <a:p>
            <a:r>
              <a:rPr lang="en-US" sz="2400" dirty="0" smtClean="0"/>
              <a:t>6000</a:t>
            </a:r>
            <a:endParaRPr lang="en-US" sz="2400" dirty="0"/>
          </a:p>
        </p:txBody>
      </p:sp>
      <p:sp>
        <p:nvSpPr>
          <p:cNvPr id="22" name="Rectangle 21"/>
          <p:cNvSpPr/>
          <p:nvPr/>
        </p:nvSpPr>
        <p:spPr>
          <a:xfrm>
            <a:off x="8382000" y="-71735"/>
            <a:ext cx="317148" cy="4419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485152" y="1227045"/>
            <a:ext cx="340158" cy="461665"/>
          </a:xfrm>
          <a:prstGeom prst="rect">
            <a:avLst/>
          </a:prstGeom>
          <a:noFill/>
        </p:spPr>
        <p:txBody>
          <a:bodyPr wrap="none" rtlCol="0">
            <a:spAutoFit/>
          </a:bodyPr>
          <a:lstStyle/>
          <a:p>
            <a:r>
              <a:rPr lang="en-US" sz="2400" dirty="0" smtClean="0">
                <a:solidFill>
                  <a:srgbClr val="FF0000"/>
                </a:solidFill>
              </a:rPr>
              <a:t>1</a:t>
            </a:r>
            <a:endParaRPr lang="en-US" sz="2400" dirty="0">
              <a:solidFill>
                <a:srgbClr val="FF0000"/>
              </a:solidFill>
            </a:endParaRPr>
          </a:p>
        </p:txBody>
      </p:sp>
      <p:sp>
        <p:nvSpPr>
          <p:cNvPr id="20" name="TextBox 19"/>
          <p:cNvSpPr txBox="1"/>
          <p:nvPr/>
        </p:nvSpPr>
        <p:spPr>
          <a:xfrm>
            <a:off x="8412851" y="2590800"/>
            <a:ext cx="572593" cy="461665"/>
          </a:xfrm>
          <a:prstGeom prst="rect">
            <a:avLst/>
          </a:prstGeom>
          <a:noFill/>
        </p:spPr>
        <p:txBody>
          <a:bodyPr wrap="none" rtlCol="0">
            <a:spAutoFit/>
          </a:bodyPr>
          <a:lstStyle/>
          <a:p>
            <a:r>
              <a:rPr lang="en-US" sz="2400" dirty="0" smtClean="0">
                <a:solidFill>
                  <a:srgbClr val="FF0000"/>
                </a:solidFill>
              </a:rPr>
              <a:t>0.5</a:t>
            </a:r>
            <a:endParaRPr lang="en-US" sz="2400" dirty="0">
              <a:solidFill>
                <a:srgbClr val="FF0000"/>
              </a:solidFill>
            </a:endParaRPr>
          </a:p>
        </p:txBody>
      </p:sp>
      <p:sp>
        <p:nvSpPr>
          <p:cNvPr id="21" name="TextBox 20"/>
          <p:cNvSpPr txBox="1"/>
          <p:nvPr/>
        </p:nvSpPr>
        <p:spPr>
          <a:xfrm>
            <a:off x="8529069" y="3894836"/>
            <a:ext cx="340158" cy="461665"/>
          </a:xfrm>
          <a:prstGeom prst="rect">
            <a:avLst/>
          </a:prstGeom>
          <a:noFill/>
        </p:spPr>
        <p:txBody>
          <a:bodyPr wrap="none" rtlCol="0">
            <a:spAutoFit/>
          </a:bodyPr>
          <a:lstStyle/>
          <a:p>
            <a:r>
              <a:rPr lang="en-US" sz="2400" dirty="0" smtClean="0">
                <a:solidFill>
                  <a:srgbClr val="FF0000"/>
                </a:solidFill>
              </a:rPr>
              <a:t>0</a:t>
            </a:r>
            <a:endParaRPr lang="en-US" sz="2400" dirty="0">
              <a:solidFill>
                <a:srgbClr val="FF0000"/>
              </a:solidFill>
            </a:endParaRPr>
          </a:p>
        </p:txBody>
      </p:sp>
      <p:sp>
        <p:nvSpPr>
          <p:cNvPr id="23" name="TextBox 22"/>
          <p:cNvSpPr txBox="1"/>
          <p:nvPr/>
        </p:nvSpPr>
        <p:spPr>
          <a:xfrm>
            <a:off x="4127627" y="4757768"/>
            <a:ext cx="1345946" cy="461665"/>
          </a:xfrm>
          <a:prstGeom prst="rect">
            <a:avLst/>
          </a:prstGeom>
          <a:noFill/>
        </p:spPr>
        <p:txBody>
          <a:bodyPr wrap="none" rtlCol="0">
            <a:spAutoFit/>
          </a:bodyPr>
          <a:lstStyle/>
          <a:p>
            <a:r>
              <a:rPr lang="en-US" sz="2400" dirty="0" smtClean="0"/>
              <a:t>Years B.P.</a:t>
            </a:r>
            <a:endParaRPr lang="en-US" sz="2400" dirty="0"/>
          </a:p>
        </p:txBody>
      </p:sp>
      <p:sp>
        <p:nvSpPr>
          <p:cNvPr id="24" name="TextBox 23"/>
          <p:cNvSpPr txBox="1"/>
          <p:nvPr/>
        </p:nvSpPr>
        <p:spPr>
          <a:xfrm>
            <a:off x="101997" y="489126"/>
            <a:ext cx="758541" cy="461665"/>
          </a:xfrm>
          <a:prstGeom prst="rect">
            <a:avLst/>
          </a:prstGeom>
          <a:noFill/>
        </p:spPr>
        <p:txBody>
          <a:bodyPr wrap="none" rtlCol="0">
            <a:spAutoFit/>
          </a:bodyPr>
          <a:lstStyle/>
          <a:p>
            <a:r>
              <a:rPr lang="en-US" sz="2400" dirty="0" smtClean="0">
                <a:solidFill>
                  <a:srgbClr val="02269A"/>
                </a:solidFill>
                <a:latin typeface="Symbol" pitchFamily="18" charset="2"/>
              </a:rPr>
              <a:t>d</a:t>
            </a:r>
            <a:r>
              <a:rPr lang="en-US" sz="2400" baseline="30000" dirty="0" smtClean="0">
                <a:solidFill>
                  <a:srgbClr val="02269A"/>
                </a:solidFill>
              </a:rPr>
              <a:t>18</a:t>
            </a:r>
            <a:r>
              <a:rPr lang="en-US" sz="2400" dirty="0" smtClean="0">
                <a:solidFill>
                  <a:srgbClr val="02269A"/>
                </a:solidFill>
              </a:rPr>
              <a:t>O</a:t>
            </a:r>
            <a:endParaRPr lang="en-US" sz="2400" dirty="0">
              <a:solidFill>
                <a:srgbClr val="02269A"/>
              </a:solidFill>
            </a:endParaRPr>
          </a:p>
        </p:txBody>
      </p:sp>
      <p:sp>
        <p:nvSpPr>
          <p:cNvPr id="25" name="TextBox 24"/>
          <p:cNvSpPr txBox="1"/>
          <p:nvPr/>
        </p:nvSpPr>
        <p:spPr>
          <a:xfrm>
            <a:off x="8393586" y="639651"/>
            <a:ext cx="708848" cy="461665"/>
          </a:xfrm>
          <a:prstGeom prst="rect">
            <a:avLst/>
          </a:prstGeom>
          <a:noFill/>
        </p:spPr>
        <p:txBody>
          <a:bodyPr wrap="none" rtlCol="0">
            <a:spAutoFit/>
          </a:bodyPr>
          <a:lstStyle/>
          <a:p>
            <a:r>
              <a:rPr lang="en-US" sz="2400" dirty="0" smtClean="0">
                <a:solidFill>
                  <a:srgbClr val="FF0000"/>
                </a:solidFill>
                <a:latin typeface="Symbol" pitchFamily="18" charset="2"/>
              </a:rPr>
              <a:t>d</a:t>
            </a:r>
            <a:r>
              <a:rPr lang="en-US" sz="2400" baseline="30000" dirty="0" smtClean="0">
                <a:solidFill>
                  <a:srgbClr val="FF0000"/>
                </a:solidFill>
              </a:rPr>
              <a:t>13</a:t>
            </a:r>
            <a:r>
              <a:rPr lang="en-US" sz="2400" dirty="0">
                <a:solidFill>
                  <a:srgbClr val="FF0000"/>
                </a:solidFill>
              </a:rPr>
              <a:t>C</a:t>
            </a:r>
          </a:p>
        </p:txBody>
      </p:sp>
      <p:sp>
        <p:nvSpPr>
          <p:cNvPr id="26" name="TextBox 25"/>
          <p:cNvSpPr txBox="1"/>
          <p:nvPr/>
        </p:nvSpPr>
        <p:spPr>
          <a:xfrm>
            <a:off x="2824616" y="9776"/>
            <a:ext cx="3210623" cy="400110"/>
          </a:xfrm>
          <a:prstGeom prst="rect">
            <a:avLst/>
          </a:prstGeom>
          <a:noFill/>
        </p:spPr>
        <p:txBody>
          <a:bodyPr wrap="none" rtlCol="0">
            <a:spAutoFit/>
          </a:bodyPr>
          <a:lstStyle/>
          <a:p>
            <a:r>
              <a:rPr lang="en-US" sz="2000" i="1" dirty="0" smtClean="0"/>
              <a:t>N. </a:t>
            </a:r>
            <a:r>
              <a:rPr lang="en-US" sz="2000" i="1" dirty="0" err="1" smtClean="0"/>
              <a:t>Pachyderma</a:t>
            </a:r>
            <a:r>
              <a:rPr lang="en-US" sz="2000" i="1" dirty="0" smtClean="0"/>
              <a:t> </a:t>
            </a:r>
            <a:r>
              <a:rPr lang="en-US" sz="2000" dirty="0" smtClean="0"/>
              <a:t>from U1357A</a:t>
            </a:r>
            <a:endParaRPr lang="en-US" sz="2000" dirty="0"/>
          </a:p>
        </p:txBody>
      </p:sp>
      <p:sp>
        <p:nvSpPr>
          <p:cNvPr id="27" name="Rectangle 26"/>
          <p:cNvSpPr/>
          <p:nvPr/>
        </p:nvSpPr>
        <p:spPr>
          <a:xfrm>
            <a:off x="1250730" y="2821632"/>
            <a:ext cx="7104994" cy="988368"/>
          </a:xfrm>
          <a:prstGeom prst="rect">
            <a:avLst/>
          </a:prstGeom>
          <a:solidFill>
            <a:schemeClr val="bg1">
              <a:lumMod val="6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7332" y="5203668"/>
            <a:ext cx="9201332" cy="1569660"/>
          </a:xfrm>
          <a:prstGeom prst="rect">
            <a:avLst/>
          </a:prstGeom>
          <a:noFill/>
        </p:spPr>
        <p:txBody>
          <a:bodyPr wrap="square" rtlCol="0">
            <a:spAutoFit/>
          </a:bodyPr>
          <a:lstStyle/>
          <a:p>
            <a:r>
              <a:rPr lang="en-US" sz="2400" dirty="0" smtClean="0"/>
              <a:t>Grey box shows equilibrium Calcite (-0.7 </a:t>
            </a:r>
            <a:r>
              <a:rPr lang="en-US" sz="2400" baseline="30000" dirty="0" smtClean="0"/>
              <a:t>o</a:t>
            </a:r>
            <a:r>
              <a:rPr lang="en-US" sz="2400" dirty="0" smtClean="0"/>
              <a:t>/</a:t>
            </a:r>
            <a:r>
              <a:rPr lang="en-US" sz="1600" dirty="0" err="1" smtClean="0"/>
              <a:t>oo</a:t>
            </a:r>
            <a:r>
              <a:rPr lang="en-US" sz="2400" dirty="0" smtClean="0"/>
              <a:t> for </a:t>
            </a:r>
            <a:r>
              <a:rPr lang="en-US" sz="2400" i="1" dirty="0" smtClean="0"/>
              <a:t>N. </a:t>
            </a:r>
            <a:r>
              <a:rPr lang="en-US" sz="2400" i="1" dirty="0" err="1" smtClean="0"/>
              <a:t>Pachyderma</a:t>
            </a:r>
            <a:r>
              <a:rPr lang="en-US" sz="2400" i="1" dirty="0" smtClean="0"/>
              <a:t> </a:t>
            </a:r>
            <a:r>
              <a:rPr lang="en-US" sz="2400" dirty="0" smtClean="0"/>
              <a:t>per </a:t>
            </a:r>
            <a:r>
              <a:rPr lang="en-US" sz="2400" dirty="0" err="1" smtClean="0"/>
              <a:t>Kohfeld</a:t>
            </a:r>
            <a:r>
              <a:rPr lang="en-US" sz="2400" dirty="0" smtClean="0"/>
              <a:t> et al., 1996) at modern SST’s (0 to -1.6°C) and </a:t>
            </a:r>
            <a:r>
              <a:rPr lang="en-US" sz="2400" dirty="0" smtClean="0">
                <a:latin typeface="Symbol" pitchFamily="18" charset="2"/>
              </a:rPr>
              <a:t>d</a:t>
            </a:r>
            <a:r>
              <a:rPr lang="en-US" sz="2400" baseline="30000" dirty="0" smtClean="0"/>
              <a:t>18</a:t>
            </a:r>
            <a:r>
              <a:rPr lang="en-US" sz="2400" dirty="0" smtClean="0"/>
              <a:t>O</a:t>
            </a:r>
            <a:r>
              <a:rPr lang="en-US" sz="2400" baseline="-25000" dirty="0" smtClean="0"/>
              <a:t>SW</a:t>
            </a:r>
            <a:r>
              <a:rPr lang="en-US" sz="2400" dirty="0" smtClean="0"/>
              <a:t>.</a:t>
            </a:r>
          </a:p>
          <a:p>
            <a:r>
              <a:rPr lang="en-US" sz="2400" u="sng" dirty="0" smtClean="0"/>
              <a:t>Century-long excursion at~5100 </a:t>
            </a:r>
            <a:r>
              <a:rPr lang="en-US" sz="2400" u="sng" dirty="0" err="1" smtClean="0"/>
              <a:t>yr</a:t>
            </a:r>
            <a:r>
              <a:rPr lang="en-US" sz="2400" u="sng" dirty="0" smtClean="0"/>
              <a:t> BP requires extremely cold and saline waters – High production of sea ice and HSSW?</a:t>
            </a:r>
            <a:endParaRPr lang="en-US" u="sng" dirty="0"/>
          </a:p>
        </p:txBody>
      </p:sp>
      <p:sp>
        <p:nvSpPr>
          <p:cNvPr id="29" name="Rectangle 28"/>
          <p:cNvSpPr/>
          <p:nvPr/>
        </p:nvSpPr>
        <p:spPr>
          <a:xfrm>
            <a:off x="1371600" y="378372"/>
            <a:ext cx="609600" cy="4106777"/>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14300" y="0"/>
          <a:ext cx="93726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54275" name="TextBox 1"/>
          <p:cNvSpPr txBox="1">
            <a:spLocks noChangeArrowheads="1"/>
          </p:cNvSpPr>
          <p:nvPr/>
        </p:nvSpPr>
        <p:spPr bwMode="auto">
          <a:xfrm>
            <a:off x="3200400" y="685800"/>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alibri" pitchFamily="34" charset="0"/>
              </a:rPr>
              <a:t>S (psu)</a:t>
            </a:r>
          </a:p>
        </p:txBody>
      </p:sp>
      <p:sp>
        <p:nvSpPr>
          <p:cNvPr id="6" name="Straight Connector 5"/>
          <p:cNvSpPr/>
          <p:nvPr/>
        </p:nvSpPr>
        <p:spPr>
          <a:xfrm>
            <a:off x="990600" y="3810000"/>
            <a:ext cx="7620000" cy="381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a:p>
        </p:txBody>
      </p:sp>
      <p:sp>
        <p:nvSpPr>
          <p:cNvPr id="7" name="Oval 6"/>
          <p:cNvSpPr/>
          <p:nvPr/>
        </p:nvSpPr>
        <p:spPr>
          <a:xfrm>
            <a:off x="4724400" y="3886200"/>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8" name="TextBox 7"/>
          <p:cNvSpPr txBox="1">
            <a:spLocks noChangeArrowheads="1"/>
          </p:cNvSpPr>
          <p:nvPr/>
        </p:nvSpPr>
        <p:spPr bwMode="auto">
          <a:xfrm rot="-1285827">
            <a:off x="2290763" y="2611438"/>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Precipitation</a:t>
            </a:r>
          </a:p>
        </p:txBody>
      </p:sp>
      <p:sp>
        <p:nvSpPr>
          <p:cNvPr id="54279" name="TextBox 8"/>
          <p:cNvSpPr txBox="1">
            <a:spLocks noChangeArrowheads="1"/>
          </p:cNvSpPr>
          <p:nvPr/>
        </p:nvSpPr>
        <p:spPr bwMode="auto">
          <a:xfrm rot="-1886056">
            <a:off x="1171575" y="4143375"/>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Wall melt</a:t>
            </a:r>
          </a:p>
        </p:txBody>
      </p:sp>
      <p:sp>
        <p:nvSpPr>
          <p:cNvPr id="54280" name="TextBox 9"/>
          <p:cNvSpPr txBox="1">
            <a:spLocks noChangeArrowheads="1"/>
          </p:cNvSpPr>
          <p:nvPr/>
        </p:nvSpPr>
        <p:spPr bwMode="auto">
          <a:xfrm rot="-2329581">
            <a:off x="1704975" y="4905375"/>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Basal melt</a:t>
            </a:r>
          </a:p>
        </p:txBody>
      </p:sp>
      <p:sp>
        <p:nvSpPr>
          <p:cNvPr id="54281" name="TextBox 1"/>
          <p:cNvSpPr txBox="1">
            <a:spLocks noChangeArrowheads="1"/>
          </p:cNvSpPr>
          <p:nvPr/>
        </p:nvSpPr>
        <p:spPr bwMode="auto">
          <a:xfrm>
            <a:off x="7086600" y="1219200"/>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alibri" pitchFamily="34" charset="0"/>
              </a:rPr>
              <a:t>Circum</a:t>
            </a:r>
          </a:p>
          <a:p>
            <a:pPr eaLnBrk="1" hangingPunct="1"/>
            <a:r>
              <a:rPr lang="en-US" sz="2400">
                <a:latin typeface="Calibri" pitchFamily="34" charset="0"/>
              </a:rPr>
              <a:t>Polar</a:t>
            </a:r>
          </a:p>
          <a:p>
            <a:pPr eaLnBrk="1" hangingPunct="1"/>
            <a:r>
              <a:rPr lang="en-US" sz="2400">
                <a:latin typeface="Calibri" pitchFamily="34" charset="0"/>
              </a:rPr>
              <a:t>Deep Water</a:t>
            </a:r>
          </a:p>
        </p:txBody>
      </p:sp>
      <p:sp>
        <p:nvSpPr>
          <p:cNvPr id="15" name="Oval 14"/>
          <p:cNvSpPr/>
          <p:nvPr/>
        </p:nvSpPr>
        <p:spPr>
          <a:xfrm>
            <a:off x="6781800" y="1447800"/>
            <a:ext cx="3810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83" name="TextBox 15"/>
          <p:cNvSpPr txBox="1">
            <a:spLocks noChangeArrowheads="1"/>
          </p:cNvSpPr>
          <p:nvPr/>
        </p:nvSpPr>
        <p:spPr bwMode="auto">
          <a:xfrm rot="211985">
            <a:off x="5040313" y="3689350"/>
            <a:ext cx="3494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solidFill>
                  <a:schemeClr val="bg1"/>
                </a:solidFill>
              </a:rPr>
              <a:t>Sea Ice melt/freeze</a:t>
            </a:r>
          </a:p>
        </p:txBody>
      </p:sp>
      <p:sp>
        <p:nvSpPr>
          <p:cNvPr id="54284" name="TextBox 16"/>
          <p:cNvSpPr txBox="1">
            <a:spLocks noChangeArrowheads="1"/>
          </p:cNvSpPr>
          <p:nvPr/>
        </p:nvSpPr>
        <p:spPr bwMode="auto">
          <a:xfrm rot="211985">
            <a:off x="2528888" y="3516313"/>
            <a:ext cx="37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solidFill>
                  <a:schemeClr val="bg1"/>
                </a:solidFill>
              </a:rPr>
              <a:t>f</a:t>
            </a:r>
          </a:p>
        </p:txBody>
      </p:sp>
      <p:sp>
        <p:nvSpPr>
          <p:cNvPr id="54285" name="TextBox 17"/>
          <p:cNvSpPr txBox="1">
            <a:spLocks noChangeArrowheads="1"/>
          </p:cNvSpPr>
          <p:nvPr/>
        </p:nvSpPr>
        <p:spPr bwMode="auto">
          <a:xfrm rot="211985">
            <a:off x="7939088" y="4125913"/>
            <a:ext cx="37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solidFill>
                  <a:schemeClr val="bg1"/>
                </a:solidFill>
              </a:rPr>
              <a:t>m</a:t>
            </a:r>
          </a:p>
        </p:txBody>
      </p:sp>
    </p:spTree>
    <p:extLst>
      <p:ext uri="{BB962C8B-B14F-4D97-AF65-F5344CB8AC3E}">
        <p14:creationId xmlns:p14="http://schemas.microsoft.com/office/powerpoint/2010/main" val="25236940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55376"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4404548" y="391510"/>
            <a:ext cx="152400" cy="2743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648200" y="404648"/>
            <a:ext cx="3028458" cy="1200329"/>
          </a:xfrm>
          <a:prstGeom prst="rect">
            <a:avLst/>
          </a:prstGeom>
          <a:noFill/>
        </p:spPr>
        <p:txBody>
          <a:bodyPr wrap="none" rtlCol="0">
            <a:spAutoFit/>
          </a:bodyPr>
          <a:lstStyle/>
          <a:p>
            <a:r>
              <a:rPr lang="en-US" sz="2400" dirty="0" smtClean="0"/>
              <a:t>Extreme Cold Anomaly</a:t>
            </a:r>
          </a:p>
          <a:p>
            <a:r>
              <a:rPr lang="en-US" sz="2400" dirty="0" smtClean="0"/>
              <a:t>Observed in </a:t>
            </a:r>
            <a:r>
              <a:rPr lang="en-US" sz="2400" dirty="0" err="1" smtClean="0"/>
              <a:t>Planktic</a:t>
            </a:r>
            <a:endParaRPr lang="en-US" sz="2400" dirty="0" smtClean="0"/>
          </a:p>
          <a:p>
            <a:r>
              <a:rPr lang="en-US" sz="2400" dirty="0" err="1" smtClean="0"/>
              <a:t>foram</a:t>
            </a:r>
            <a:r>
              <a:rPr lang="en-US" sz="2400" dirty="0" smtClean="0"/>
              <a:t> </a:t>
            </a:r>
            <a:r>
              <a:rPr lang="en-US" sz="2400" dirty="0" smtClean="0">
                <a:latin typeface="Symbol" pitchFamily="18" charset="2"/>
              </a:rPr>
              <a:t>d</a:t>
            </a:r>
            <a:r>
              <a:rPr lang="en-US" sz="2400" baseline="30000" dirty="0" smtClean="0"/>
              <a:t>18</a:t>
            </a:r>
            <a:r>
              <a:rPr lang="en-US" sz="2400" dirty="0" smtClean="0"/>
              <a:t>O</a:t>
            </a:r>
            <a:endParaRPr lang="en-US" sz="2400" dirty="0"/>
          </a:p>
        </p:txBody>
      </p:sp>
    </p:spTree>
    <p:extLst>
      <p:ext uri="{BB962C8B-B14F-4D97-AF65-F5344CB8AC3E}">
        <p14:creationId xmlns:p14="http://schemas.microsoft.com/office/powerpoint/2010/main" val="196402354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38600" y="609600"/>
            <a:ext cx="3618491" cy="461665"/>
          </a:xfrm>
          <a:prstGeom prst="rect">
            <a:avLst/>
          </a:prstGeom>
          <a:noFill/>
        </p:spPr>
        <p:txBody>
          <a:bodyPr wrap="none" rtlCol="0">
            <a:spAutoFit/>
          </a:bodyPr>
          <a:lstStyle/>
          <a:p>
            <a:r>
              <a:rPr lang="en-US" sz="2400" dirty="0" smtClean="0"/>
              <a:t>U1357A – </a:t>
            </a:r>
            <a:r>
              <a:rPr lang="en-US" sz="2400" dirty="0" err="1" smtClean="0"/>
              <a:t>Deglacial</a:t>
            </a:r>
            <a:r>
              <a:rPr lang="en-US" sz="2400" dirty="0" smtClean="0"/>
              <a:t> Interval</a:t>
            </a:r>
            <a:endParaRPr lang="en-US" sz="2400" dirty="0"/>
          </a:p>
        </p:txBody>
      </p:sp>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615"/>
            <a:ext cx="9143999" cy="667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22571" y="203027"/>
            <a:ext cx="2471767" cy="400110"/>
          </a:xfrm>
          <a:prstGeom prst="rect">
            <a:avLst/>
          </a:prstGeom>
          <a:noFill/>
        </p:spPr>
        <p:txBody>
          <a:bodyPr wrap="none" rtlCol="0">
            <a:spAutoFit/>
          </a:bodyPr>
          <a:lstStyle/>
          <a:p>
            <a:r>
              <a:rPr lang="en-US" sz="2000" u="sng" dirty="0" smtClean="0"/>
              <a:t>From Moy et al., 2010</a:t>
            </a:r>
            <a:endParaRPr lang="en-US" sz="2000" u="sng" dirty="0"/>
          </a:p>
        </p:txBody>
      </p:sp>
      <p:sp>
        <p:nvSpPr>
          <p:cNvPr id="4" name="TextBox 3"/>
          <p:cNvSpPr txBox="1"/>
          <p:nvPr/>
        </p:nvSpPr>
        <p:spPr>
          <a:xfrm>
            <a:off x="1133497" y="680590"/>
            <a:ext cx="2534989" cy="400110"/>
          </a:xfrm>
          <a:prstGeom prst="rect">
            <a:avLst/>
          </a:prstGeom>
          <a:noFill/>
        </p:spPr>
        <p:txBody>
          <a:bodyPr wrap="none" rtlCol="0">
            <a:spAutoFit/>
          </a:bodyPr>
          <a:lstStyle/>
          <a:p>
            <a:r>
              <a:rPr lang="en-US" sz="2000" dirty="0" smtClean="0"/>
              <a:t>41°S, </a:t>
            </a:r>
            <a:r>
              <a:rPr lang="en-US" sz="2000" dirty="0" err="1" smtClean="0"/>
              <a:t>Lamy</a:t>
            </a:r>
            <a:r>
              <a:rPr lang="en-US" sz="2000" dirty="0" smtClean="0"/>
              <a:t> et al., 2002</a:t>
            </a:r>
            <a:endParaRPr lang="en-US" sz="2000" dirty="0"/>
          </a:p>
        </p:txBody>
      </p:sp>
      <p:sp>
        <p:nvSpPr>
          <p:cNvPr id="5" name="TextBox 4"/>
          <p:cNvSpPr txBox="1"/>
          <p:nvPr/>
        </p:nvSpPr>
        <p:spPr>
          <a:xfrm>
            <a:off x="5812972" y="2351314"/>
            <a:ext cx="1732397" cy="400110"/>
          </a:xfrm>
          <a:prstGeom prst="rect">
            <a:avLst/>
          </a:prstGeom>
          <a:noFill/>
        </p:spPr>
        <p:txBody>
          <a:bodyPr wrap="none" rtlCol="0">
            <a:spAutoFit/>
          </a:bodyPr>
          <a:lstStyle/>
          <a:p>
            <a:r>
              <a:rPr lang="en-US" sz="2000" dirty="0" smtClean="0"/>
              <a:t>55°S, this work</a:t>
            </a:r>
            <a:endParaRPr lang="en-US" sz="2000" dirty="0"/>
          </a:p>
        </p:txBody>
      </p:sp>
      <p:sp>
        <p:nvSpPr>
          <p:cNvPr id="6" name="TextBox 5"/>
          <p:cNvSpPr txBox="1"/>
          <p:nvPr/>
        </p:nvSpPr>
        <p:spPr>
          <a:xfrm>
            <a:off x="4452258" y="5094514"/>
            <a:ext cx="4520533" cy="400110"/>
          </a:xfrm>
          <a:prstGeom prst="rect">
            <a:avLst/>
          </a:prstGeom>
          <a:noFill/>
        </p:spPr>
        <p:txBody>
          <a:bodyPr wrap="none" rtlCol="0">
            <a:spAutoFit/>
          </a:bodyPr>
          <a:lstStyle/>
          <a:p>
            <a:r>
              <a:rPr lang="en-US" sz="2000" dirty="0" smtClean="0"/>
              <a:t>Taylor Dome, Antarctica, </a:t>
            </a:r>
            <a:r>
              <a:rPr lang="en-US" sz="2000" dirty="0" err="1" smtClean="0"/>
              <a:t>Steig</a:t>
            </a:r>
            <a:r>
              <a:rPr lang="en-US" sz="2000" dirty="0" smtClean="0"/>
              <a:t> et al., 2000</a:t>
            </a:r>
            <a:endParaRPr lang="en-US" sz="2000" dirty="0"/>
          </a:p>
        </p:txBody>
      </p:sp>
      <p:sp>
        <p:nvSpPr>
          <p:cNvPr id="7" name="Rectangle 6"/>
          <p:cNvSpPr/>
          <p:nvPr/>
        </p:nvSpPr>
        <p:spPr>
          <a:xfrm>
            <a:off x="3820886" y="195943"/>
            <a:ext cx="2329543" cy="6030686"/>
          </a:xfrm>
          <a:prstGeom prst="rect">
            <a:avLst/>
          </a:prstGeom>
          <a:solidFill>
            <a:schemeClr val="accent2">
              <a:lumMod val="60000"/>
              <a:lumOff val="4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20886" y="0"/>
            <a:ext cx="2329543" cy="4767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Mid-Holocene Warmth</a:t>
            </a:r>
            <a:endParaRPr lang="en-US" sz="2000" b="1" dirty="0"/>
          </a:p>
        </p:txBody>
      </p:sp>
    </p:spTree>
    <p:extLst>
      <p:ext uri="{BB962C8B-B14F-4D97-AF65-F5344CB8AC3E}">
        <p14:creationId xmlns:p14="http://schemas.microsoft.com/office/powerpoint/2010/main" val="39779232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47" y="2438400"/>
            <a:ext cx="7867650" cy="441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75" y="0"/>
            <a:ext cx="7841412" cy="2547892"/>
          </a:xfrm>
          <a:prstGeom prst="rect">
            <a:avLst/>
          </a:prstGeom>
          <a:solidFill>
            <a:schemeClr val="bg1"/>
          </a:solidFill>
          <a:ln>
            <a:solidFill>
              <a:schemeClr val="bg1"/>
            </a:solidFill>
          </a:ln>
          <a:extLst/>
        </p:spPr>
      </p:pic>
      <p:sp>
        <p:nvSpPr>
          <p:cNvPr id="6" name="TextBox 5"/>
          <p:cNvSpPr txBox="1"/>
          <p:nvPr/>
        </p:nvSpPr>
        <p:spPr>
          <a:xfrm>
            <a:off x="1828800" y="76200"/>
            <a:ext cx="4151649" cy="307777"/>
          </a:xfrm>
          <a:prstGeom prst="rect">
            <a:avLst/>
          </a:prstGeom>
          <a:noFill/>
        </p:spPr>
        <p:txBody>
          <a:bodyPr wrap="none" rtlCol="0">
            <a:spAutoFit/>
          </a:bodyPr>
          <a:lstStyle/>
          <a:p>
            <a:r>
              <a:rPr lang="en-US" sz="1400" dirty="0" smtClean="0"/>
              <a:t>Palmer Deep, Antarctic Peninsula (Dunbar et al., 2008)</a:t>
            </a:r>
            <a:endParaRPr lang="en-US" sz="1400" dirty="0"/>
          </a:p>
        </p:txBody>
      </p:sp>
      <p:cxnSp>
        <p:nvCxnSpPr>
          <p:cNvPr id="7" name="Straight Connector 6"/>
          <p:cNvCxnSpPr/>
          <p:nvPr/>
        </p:nvCxnSpPr>
        <p:spPr>
          <a:xfrm>
            <a:off x="6994318" y="1447800"/>
            <a:ext cx="0" cy="4953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11244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485856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74425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393594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5652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615"/>
            <a:ext cx="9143999" cy="667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22571" y="203027"/>
            <a:ext cx="2471767" cy="400110"/>
          </a:xfrm>
          <a:prstGeom prst="rect">
            <a:avLst/>
          </a:prstGeom>
          <a:noFill/>
        </p:spPr>
        <p:txBody>
          <a:bodyPr wrap="none" rtlCol="0">
            <a:spAutoFit/>
          </a:bodyPr>
          <a:lstStyle/>
          <a:p>
            <a:r>
              <a:rPr lang="en-US" sz="2000" u="sng" dirty="0" smtClean="0"/>
              <a:t>From Moy et al., 2010</a:t>
            </a:r>
            <a:endParaRPr lang="en-US" sz="2000" u="sng" dirty="0"/>
          </a:p>
        </p:txBody>
      </p:sp>
      <p:sp>
        <p:nvSpPr>
          <p:cNvPr id="6" name="TextBox 5"/>
          <p:cNvSpPr txBox="1"/>
          <p:nvPr/>
        </p:nvSpPr>
        <p:spPr>
          <a:xfrm>
            <a:off x="5812972" y="2351314"/>
            <a:ext cx="1732397" cy="400110"/>
          </a:xfrm>
          <a:prstGeom prst="rect">
            <a:avLst/>
          </a:prstGeom>
          <a:noFill/>
        </p:spPr>
        <p:txBody>
          <a:bodyPr wrap="none" rtlCol="0">
            <a:spAutoFit/>
          </a:bodyPr>
          <a:lstStyle/>
          <a:p>
            <a:r>
              <a:rPr lang="en-US" sz="2000" dirty="0" smtClean="0"/>
              <a:t>55°S, this work</a:t>
            </a:r>
            <a:endParaRPr lang="en-US" sz="2000" dirty="0"/>
          </a:p>
        </p:txBody>
      </p:sp>
      <p:sp>
        <p:nvSpPr>
          <p:cNvPr id="7" name="TextBox 6"/>
          <p:cNvSpPr txBox="1"/>
          <p:nvPr/>
        </p:nvSpPr>
        <p:spPr>
          <a:xfrm>
            <a:off x="4452258" y="5094514"/>
            <a:ext cx="4520533" cy="400110"/>
          </a:xfrm>
          <a:prstGeom prst="rect">
            <a:avLst/>
          </a:prstGeom>
          <a:noFill/>
        </p:spPr>
        <p:txBody>
          <a:bodyPr wrap="none" rtlCol="0">
            <a:spAutoFit/>
          </a:bodyPr>
          <a:lstStyle/>
          <a:p>
            <a:r>
              <a:rPr lang="en-US" sz="2000" dirty="0" smtClean="0"/>
              <a:t>Taylor Dome, Antarctica, </a:t>
            </a:r>
            <a:r>
              <a:rPr lang="en-US" sz="2000" dirty="0" err="1" smtClean="0"/>
              <a:t>Steig</a:t>
            </a:r>
            <a:r>
              <a:rPr lang="en-US" sz="2000" dirty="0" smtClean="0"/>
              <a:t> et al., 2000</a:t>
            </a:r>
            <a:endParaRPr lang="en-US" sz="2000" dirty="0"/>
          </a:p>
        </p:txBody>
      </p:sp>
      <p:sp>
        <p:nvSpPr>
          <p:cNvPr id="8" name="Rectangle 7"/>
          <p:cNvSpPr/>
          <p:nvPr/>
        </p:nvSpPr>
        <p:spPr>
          <a:xfrm>
            <a:off x="3820886" y="195943"/>
            <a:ext cx="2329543" cy="6030686"/>
          </a:xfrm>
          <a:prstGeom prst="rect">
            <a:avLst/>
          </a:prstGeom>
          <a:solidFill>
            <a:schemeClr val="accent2">
              <a:lumMod val="60000"/>
              <a:lumOff val="4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20886" y="0"/>
            <a:ext cx="2329543" cy="4767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Mid-Holocene Warmth</a:t>
            </a:r>
            <a:endParaRPr lang="en-US" sz="2000" b="1" dirty="0"/>
          </a:p>
        </p:txBody>
      </p:sp>
    </p:spTree>
    <p:extLst>
      <p:ext uri="{BB962C8B-B14F-4D97-AF65-F5344CB8AC3E}">
        <p14:creationId xmlns:p14="http://schemas.microsoft.com/office/powerpoint/2010/main" val="3796355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cstate="print"/>
          <a:srcRect/>
          <a:stretch>
            <a:fillRect/>
          </a:stretch>
        </p:blipFill>
        <p:spPr bwMode="auto">
          <a:xfrm>
            <a:off x="1" y="0"/>
            <a:ext cx="10359341" cy="6858000"/>
          </a:xfrm>
          <a:prstGeom prst="rect">
            <a:avLst/>
          </a:prstGeom>
          <a:noFill/>
          <a:ln w="9525">
            <a:noFill/>
            <a:miter lim="800000"/>
            <a:headEnd/>
            <a:tailEnd/>
          </a:ln>
        </p:spPr>
      </p:pic>
      <p:sp>
        <p:nvSpPr>
          <p:cNvPr id="2" name="TextBox 1"/>
          <p:cNvSpPr txBox="1"/>
          <p:nvPr/>
        </p:nvSpPr>
        <p:spPr>
          <a:xfrm>
            <a:off x="421105" y="902368"/>
            <a:ext cx="3400290" cy="1323439"/>
          </a:xfrm>
          <a:prstGeom prst="rect">
            <a:avLst/>
          </a:prstGeom>
          <a:noFill/>
        </p:spPr>
        <p:txBody>
          <a:bodyPr wrap="none" rtlCol="0">
            <a:spAutoFit/>
          </a:bodyPr>
          <a:lstStyle/>
          <a:p>
            <a:r>
              <a:rPr lang="en-US" sz="4000" b="1" dirty="0" smtClean="0">
                <a:solidFill>
                  <a:srgbClr val="FFFF00"/>
                </a:solidFill>
              </a:rPr>
              <a:t>U1357 – Adelie</a:t>
            </a:r>
          </a:p>
          <a:p>
            <a:r>
              <a:rPr lang="en-US" sz="4000" b="1" dirty="0" smtClean="0">
                <a:solidFill>
                  <a:srgbClr val="FFFF00"/>
                </a:solidFill>
              </a:rPr>
              <a:t>Basin Report</a:t>
            </a:r>
            <a:endParaRPr lang="en-US" sz="4000" b="1" dirty="0">
              <a:solidFill>
                <a:srgbClr val="FFFF00"/>
              </a:solidFill>
            </a:endParaRPr>
          </a:p>
        </p:txBody>
      </p:sp>
      <p:sp>
        <p:nvSpPr>
          <p:cNvPr id="5" name="TextBox 4"/>
          <p:cNvSpPr txBox="1"/>
          <p:nvPr/>
        </p:nvSpPr>
        <p:spPr>
          <a:xfrm>
            <a:off x="4993105" y="912513"/>
            <a:ext cx="3034805" cy="1323439"/>
          </a:xfrm>
          <a:prstGeom prst="rect">
            <a:avLst/>
          </a:prstGeom>
          <a:noFill/>
        </p:spPr>
        <p:txBody>
          <a:bodyPr wrap="none" rtlCol="0">
            <a:spAutoFit/>
          </a:bodyPr>
          <a:lstStyle/>
          <a:p>
            <a:r>
              <a:rPr lang="en-US" sz="4000" b="1" dirty="0" smtClean="0">
                <a:solidFill>
                  <a:srgbClr val="FFFF00"/>
                </a:solidFill>
              </a:rPr>
              <a:t>IODP </a:t>
            </a:r>
            <a:r>
              <a:rPr lang="en-US" sz="4000" b="1" dirty="0" err="1" smtClean="0">
                <a:solidFill>
                  <a:srgbClr val="FFFF00"/>
                </a:solidFill>
              </a:rPr>
              <a:t>Exp</a:t>
            </a:r>
            <a:r>
              <a:rPr lang="en-US" sz="4000" b="1" dirty="0" smtClean="0">
                <a:solidFill>
                  <a:srgbClr val="FFFF00"/>
                </a:solidFill>
              </a:rPr>
              <a:t> 318</a:t>
            </a:r>
          </a:p>
          <a:p>
            <a:r>
              <a:rPr lang="en-US" sz="4000" b="1" dirty="0" smtClean="0">
                <a:solidFill>
                  <a:srgbClr val="FFFF00"/>
                </a:solidFill>
              </a:rPr>
              <a:t>Wilkes Land</a:t>
            </a:r>
            <a:endParaRPr lang="en-US" sz="4000" b="1" dirty="0">
              <a:solidFill>
                <a:srgbClr val="FFFF00"/>
              </a:solidFill>
            </a:endParaRPr>
          </a:p>
        </p:txBody>
      </p:sp>
    </p:spTree>
    <p:extLst>
      <p:ext uri="{BB962C8B-B14F-4D97-AF65-F5344CB8AC3E}">
        <p14:creationId xmlns:p14="http://schemas.microsoft.com/office/powerpoint/2010/main" val="106250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77" y="-350520"/>
            <a:ext cx="10091777" cy="768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33160" y="6659880"/>
            <a:ext cx="2485680" cy="369332"/>
          </a:xfrm>
          <a:prstGeom prst="rect">
            <a:avLst/>
          </a:prstGeom>
          <a:noFill/>
        </p:spPr>
        <p:txBody>
          <a:bodyPr wrap="none" rtlCol="0">
            <a:spAutoFit/>
          </a:bodyPr>
          <a:lstStyle/>
          <a:p>
            <a:r>
              <a:rPr lang="en-US" dirty="0" smtClean="0">
                <a:solidFill>
                  <a:schemeClr val="bg1"/>
                </a:solidFill>
              </a:rPr>
              <a:t>Figure from J. Etourneau</a:t>
            </a:r>
            <a:endParaRPr lang="en-US" dirty="0">
              <a:solidFill>
                <a:schemeClr val="bg1"/>
              </a:solidFill>
            </a:endParaRPr>
          </a:p>
        </p:txBody>
      </p:sp>
      <p:cxnSp>
        <p:nvCxnSpPr>
          <p:cNvPr id="4" name="Straight Connector 3"/>
          <p:cNvCxnSpPr/>
          <p:nvPr/>
        </p:nvCxnSpPr>
        <p:spPr>
          <a:xfrm>
            <a:off x="7620000" y="2987040"/>
            <a:ext cx="15240" cy="731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57623" y="2463820"/>
            <a:ext cx="1555234" cy="523220"/>
          </a:xfrm>
          <a:prstGeom prst="rect">
            <a:avLst/>
          </a:prstGeom>
          <a:noFill/>
        </p:spPr>
        <p:txBody>
          <a:bodyPr wrap="none" rtlCol="0">
            <a:spAutoFit/>
          </a:bodyPr>
          <a:lstStyle/>
          <a:p>
            <a:r>
              <a:rPr lang="en-US" sz="2800" b="1" dirty="0" smtClean="0"/>
              <a:t>MD-2601</a:t>
            </a:r>
            <a:endParaRPr lang="en-US" sz="2800" b="1" dirty="0"/>
          </a:p>
        </p:txBody>
      </p:sp>
    </p:spTree>
    <p:extLst>
      <p:ext uri="{BB962C8B-B14F-4D97-AF65-F5344CB8AC3E}">
        <p14:creationId xmlns:p14="http://schemas.microsoft.com/office/powerpoint/2010/main" val="1302591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9" y="1151702"/>
            <a:ext cx="9425355" cy="425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0"/>
            <a:ext cx="9144000" cy="1046440"/>
          </a:xfrm>
          <a:prstGeom prst="rect">
            <a:avLst/>
          </a:prstGeom>
          <a:noFill/>
        </p:spPr>
        <p:txBody>
          <a:bodyPr wrap="square" rtlCol="0">
            <a:spAutoFit/>
          </a:bodyPr>
          <a:lstStyle/>
          <a:p>
            <a:r>
              <a:rPr lang="en-US" sz="3100" dirty="0" smtClean="0">
                <a:solidFill>
                  <a:srgbClr val="FFFF00"/>
                </a:solidFill>
              </a:rPr>
              <a:t>Site U1357 – Adelie Drift, 185 m of Holocene sediment triple cored, Feb, 2010 during  IODP </a:t>
            </a:r>
            <a:r>
              <a:rPr lang="en-US" sz="3100" dirty="0" err="1" smtClean="0">
                <a:solidFill>
                  <a:srgbClr val="FFFF00"/>
                </a:solidFill>
              </a:rPr>
              <a:t>Exp</a:t>
            </a:r>
            <a:r>
              <a:rPr lang="en-US" sz="3100" dirty="0" smtClean="0">
                <a:solidFill>
                  <a:srgbClr val="FFFF00"/>
                </a:solidFill>
              </a:rPr>
              <a:t> 318</a:t>
            </a:r>
            <a:endParaRPr lang="en-US" sz="3100" dirty="0">
              <a:solidFill>
                <a:srgbClr val="FFFF00"/>
              </a:solidFill>
            </a:endParaRPr>
          </a:p>
        </p:txBody>
      </p:sp>
      <p:sp>
        <p:nvSpPr>
          <p:cNvPr id="4" name="TextBox 3"/>
          <p:cNvSpPr txBox="1"/>
          <p:nvPr/>
        </p:nvSpPr>
        <p:spPr>
          <a:xfrm>
            <a:off x="-9506" y="5471160"/>
            <a:ext cx="9144000" cy="1046440"/>
          </a:xfrm>
          <a:prstGeom prst="rect">
            <a:avLst/>
          </a:prstGeom>
          <a:noFill/>
        </p:spPr>
        <p:txBody>
          <a:bodyPr wrap="square" rtlCol="0">
            <a:spAutoFit/>
          </a:bodyPr>
          <a:lstStyle/>
          <a:p>
            <a:r>
              <a:rPr lang="en-US" sz="3100" dirty="0" smtClean="0">
                <a:solidFill>
                  <a:srgbClr val="FFFF00"/>
                </a:solidFill>
              </a:rPr>
              <a:t>Entire sequence is laminated at cm-scale.</a:t>
            </a:r>
          </a:p>
          <a:p>
            <a:r>
              <a:rPr lang="en-US" sz="3100" dirty="0" err="1" smtClean="0">
                <a:solidFill>
                  <a:srgbClr val="FFFF00"/>
                </a:solidFill>
              </a:rPr>
              <a:t>Laaminations</a:t>
            </a:r>
            <a:r>
              <a:rPr lang="en-US" sz="3100" dirty="0" smtClean="0">
                <a:solidFill>
                  <a:srgbClr val="FFFF00"/>
                </a:solidFill>
              </a:rPr>
              <a:t> also present at mm-scale.</a:t>
            </a:r>
            <a:endParaRPr lang="en-US" sz="3100" dirty="0">
              <a:solidFill>
                <a:srgbClr val="FFFF00"/>
              </a:solidFill>
            </a:endParaRPr>
          </a:p>
        </p:txBody>
      </p:sp>
      <p:cxnSp>
        <p:nvCxnSpPr>
          <p:cNvPr id="3" name="Straight Connector 2"/>
          <p:cNvCxnSpPr/>
          <p:nvPr/>
        </p:nvCxnSpPr>
        <p:spPr>
          <a:xfrm>
            <a:off x="1645920" y="4968240"/>
            <a:ext cx="242316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13921" y="4352389"/>
            <a:ext cx="1087157" cy="646331"/>
          </a:xfrm>
          <a:prstGeom prst="rect">
            <a:avLst/>
          </a:prstGeom>
          <a:noFill/>
        </p:spPr>
        <p:txBody>
          <a:bodyPr wrap="none" rtlCol="0">
            <a:spAutoFit/>
          </a:bodyPr>
          <a:lstStyle/>
          <a:p>
            <a:r>
              <a:rPr lang="en-US" sz="3600" dirty="0" smtClean="0">
                <a:solidFill>
                  <a:srgbClr val="FFFF00"/>
                </a:solidFill>
              </a:rPr>
              <a:t>5 cm</a:t>
            </a:r>
            <a:endParaRPr lang="en-US" sz="3600" dirty="0">
              <a:solidFill>
                <a:srgbClr val="FFFF00"/>
              </a:solidFill>
            </a:endParaRPr>
          </a:p>
        </p:txBody>
      </p:sp>
    </p:spTree>
    <p:extLst>
      <p:ext uri="{BB962C8B-B14F-4D97-AF65-F5344CB8AC3E}">
        <p14:creationId xmlns:p14="http://schemas.microsoft.com/office/powerpoint/2010/main" val="727197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4339" name="Picture 2" descr="1357A 15H7 67 cm light false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5163" y="0"/>
            <a:ext cx="4649787"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p:nvCxnSpPr>
        <p:spPr bwMode="auto">
          <a:xfrm flipV="1">
            <a:off x="1705928" y="1"/>
            <a:ext cx="229235" cy="1014413"/>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a:off x="1705926" y="1323977"/>
            <a:ext cx="229237" cy="2163761"/>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Rectangle 7"/>
          <p:cNvSpPr/>
          <p:nvPr/>
        </p:nvSpPr>
        <p:spPr>
          <a:xfrm>
            <a:off x="1935163" y="0"/>
            <a:ext cx="4649787" cy="3487738"/>
          </a:xfrm>
          <a:prstGeom prst="rect">
            <a:avLst/>
          </a:prstGeom>
          <a:noFill/>
          <a:ln>
            <a:solidFill>
              <a:srgbClr val="008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14343" name="Picture 8" descr="1357A 15H7 71 cm dark false colo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988" y="3206750"/>
            <a:ext cx="4649787"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p:nvCxnSpPr>
        <p:spPr bwMode="auto">
          <a:xfrm>
            <a:off x="1705926" y="2144713"/>
            <a:ext cx="2639062" cy="4549775"/>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a:off x="1705926" y="1909763"/>
            <a:ext cx="2639062" cy="1296987"/>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Rectangle 13"/>
          <p:cNvSpPr>
            <a:spLocks noChangeArrowheads="1"/>
          </p:cNvSpPr>
          <p:nvPr/>
        </p:nvSpPr>
        <p:spPr bwMode="auto">
          <a:xfrm>
            <a:off x="4344988" y="3206750"/>
            <a:ext cx="4649787" cy="3487738"/>
          </a:xfrm>
          <a:prstGeom prst="rect">
            <a:avLst/>
          </a:prstGeom>
          <a:noFill/>
          <a:ln w="15875">
            <a:solidFill>
              <a:srgbClr val="0000FF"/>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4347" name="TextBox 14"/>
          <p:cNvSpPr txBox="1">
            <a:spLocks noChangeArrowheads="1"/>
          </p:cNvSpPr>
          <p:nvPr/>
        </p:nvSpPr>
        <p:spPr bwMode="auto">
          <a:xfrm>
            <a:off x="6598301" y="638920"/>
            <a:ext cx="19925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2800" dirty="0">
                <a:solidFill>
                  <a:srgbClr val="FFFF00"/>
                </a:solidFill>
                <a:latin typeface="+mn-lt"/>
              </a:rPr>
              <a:t>Light lamina</a:t>
            </a:r>
          </a:p>
          <a:p>
            <a:pPr algn="ctr" eaLnBrk="1" hangingPunct="1"/>
            <a:r>
              <a:rPr lang="en-US" sz="2800" dirty="0">
                <a:solidFill>
                  <a:srgbClr val="FFFF00"/>
                </a:solidFill>
                <a:latin typeface="+mn-lt"/>
              </a:rPr>
              <a:t>138.65 </a:t>
            </a:r>
            <a:r>
              <a:rPr lang="en-US" sz="2800" dirty="0" err="1">
                <a:solidFill>
                  <a:srgbClr val="FFFF00"/>
                </a:solidFill>
                <a:latin typeface="+mn-lt"/>
              </a:rPr>
              <a:t>mbsf</a:t>
            </a:r>
            <a:endParaRPr lang="en-US" sz="2800" dirty="0">
              <a:solidFill>
                <a:srgbClr val="FFFF00"/>
              </a:solidFill>
              <a:latin typeface="+mn-lt"/>
            </a:endParaRPr>
          </a:p>
        </p:txBody>
      </p:sp>
      <p:sp>
        <p:nvSpPr>
          <p:cNvPr id="14348" name="TextBox 15"/>
          <p:cNvSpPr txBox="1">
            <a:spLocks noChangeArrowheads="1"/>
          </p:cNvSpPr>
          <p:nvPr/>
        </p:nvSpPr>
        <p:spPr bwMode="auto">
          <a:xfrm>
            <a:off x="2317253" y="5863491"/>
            <a:ext cx="17256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dirty="0">
                <a:solidFill>
                  <a:srgbClr val="FFFF00"/>
                </a:solidFill>
                <a:latin typeface="+mn-lt"/>
              </a:rPr>
              <a:t>Dark lamina</a:t>
            </a:r>
          </a:p>
          <a:p>
            <a:pPr algn="ctr" eaLnBrk="1" hangingPunct="1"/>
            <a:r>
              <a:rPr lang="en-US" dirty="0">
                <a:solidFill>
                  <a:srgbClr val="FFFF00"/>
                </a:solidFill>
                <a:latin typeface="+mn-lt"/>
              </a:rPr>
              <a:t>138.69 </a:t>
            </a:r>
            <a:r>
              <a:rPr lang="en-US" dirty="0" err="1">
                <a:solidFill>
                  <a:srgbClr val="FFFF00"/>
                </a:solidFill>
                <a:latin typeface="+mn-lt"/>
              </a:rPr>
              <a:t>mbsf</a:t>
            </a:r>
            <a:endParaRPr lang="en-US" dirty="0">
              <a:solidFill>
                <a:srgbClr val="FFFF00"/>
              </a:solidFill>
              <a:latin typeface="+mn-lt"/>
            </a:endParaRPr>
          </a:p>
        </p:txBody>
      </p:sp>
      <p:pic>
        <p:nvPicPr>
          <p:cNvPr id="1434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05926" cy="695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558036" y="0"/>
            <a:ext cx="2348720" cy="523220"/>
          </a:xfrm>
          <a:prstGeom prst="rect">
            <a:avLst/>
          </a:prstGeom>
          <a:noFill/>
        </p:spPr>
        <p:txBody>
          <a:bodyPr wrap="none" rtlCol="0">
            <a:spAutoFit/>
          </a:bodyPr>
          <a:lstStyle/>
          <a:p>
            <a:r>
              <a:rPr lang="en-US" sz="2800" dirty="0" smtClean="0">
                <a:solidFill>
                  <a:srgbClr val="FFFF00"/>
                </a:solidFill>
              </a:rPr>
              <a:t>U1357A-15H-7</a:t>
            </a:r>
            <a:endParaRPr lang="en-US" sz="2800" dirty="0">
              <a:solidFill>
                <a:srgbClr val="FFFF00"/>
              </a:solidFill>
            </a:endParaRPr>
          </a:p>
        </p:txBody>
      </p:sp>
      <p:sp>
        <p:nvSpPr>
          <p:cNvPr id="10" name="TextBox 9"/>
          <p:cNvSpPr txBox="1"/>
          <p:nvPr/>
        </p:nvSpPr>
        <p:spPr>
          <a:xfrm>
            <a:off x="6669882" y="1743869"/>
            <a:ext cx="2324894" cy="1200329"/>
          </a:xfrm>
          <a:prstGeom prst="rect">
            <a:avLst/>
          </a:prstGeom>
          <a:noFill/>
        </p:spPr>
        <p:txBody>
          <a:bodyPr wrap="square" rtlCol="0">
            <a:spAutoFit/>
          </a:bodyPr>
          <a:lstStyle/>
          <a:p>
            <a:r>
              <a:rPr lang="en-US" dirty="0" smtClean="0">
                <a:solidFill>
                  <a:srgbClr val="FFFF00"/>
                </a:solidFill>
              </a:rPr>
              <a:t>Green = open ocean spp.</a:t>
            </a:r>
          </a:p>
          <a:p>
            <a:endParaRPr lang="en-US" dirty="0">
              <a:solidFill>
                <a:srgbClr val="FFFF00"/>
              </a:solidFill>
            </a:endParaRPr>
          </a:p>
          <a:p>
            <a:r>
              <a:rPr lang="en-US" dirty="0" smtClean="0">
                <a:solidFill>
                  <a:srgbClr val="FFFF00"/>
                </a:solidFill>
              </a:rPr>
              <a:t>Blue = sea ice spp.</a:t>
            </a:r>
            <a:endParaRPr lang="en-US" dirty="0">
              <a:solidFill>
                <a:srgbClr val="FFFF00"/>
              </a:solidFill>
            </a:endParaRPr>
          </a:p>
        </p:txBody>
      </p:sp>
    </p:spTree>
    <p:extLst>
      <p:ext uri="{BB962C8B-B14F-4D97-AF65-F5344CB8AC3E}">
        <p14:creationId xmlns:p14="http://schemas.microsoft.com/office/powerpoint/2010/main" val="4129995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098" name="Picture 5" descr="thin s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149225"/>
            <a:ext cx="1152525"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Line 10"/>
          <p:cNvSpPr>
            <a:spLocks noChangeShapeType="1"/>
          </p:cNvSpPr>
          <p:nvPr/>
        </p:nvSpPr>
        <p:spPr bwMode="auto">
          <a:xfrm flipV="1">
            <a:off x="719138" y="5084763"/>
            <a:ext cx="0" cy="1584325"/>
          </a:xfrm>
          <a:prstGeom prst="line">
            <a:avLst/>
          </a:prstGeom>
          <a:noFill/>
          <a:ln w="28575">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 name="Text Box 11"/>
          <p:cNvSpPr txBox="1">
            <a:spLocks noChangeArrowheads="1"/>
          </p:cNvSpPr>
          <p:nvPr/>
        </p:nvSpPr>
        <p:spPr bwMode="auto">
          <a:xfrm>
            <a:off x="0" y="5661025"/>
            <a:ext cx="792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a:solidFill>
                  <a:srgbClr val="FFFF66"/>
                </a:solidFill>
              </a:rPr>
              <a:t>1cm</a:t>
            </a:r>
          </a:p>
        </p:txBody>
      </p:sp>
      <p:pic>
        <p:nvPicPr>
          <p:cNvPr id="5" name="Picture 7" descr="rhz lamin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1163" y="4437063"/>
            <a:ext cx="2808287"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descr="M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1163" y="2276475"/>
            <a:ext cx="280828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endCxn id="5" idx="2"/>
          </p:cNvCxnSpPr>
          <p:nvPr/>
        </p:nvCxnSpPr>
        <p:spPr>
          <a:xfrm flipV="1">
            <a:off x="1943100" y="5608638"/>
            <a:ext cx="1008063" cy="190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1943101" y="3573462"/>
            <a:ext cx="1008062" cy="100806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10"/>
          <p:cNvSpPr txBox="1">
            <a:spLocks noChangeArrowheads="1"/>
          </p:cNvSpPr>
          <p:nvPr/>
        </p:nvSpPr>
        <p:spPr bwMode="auto">
          <a:xfrm>
            <a:off x="5777706" y="504092"/>
            <a:ext cx="3348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400" dirty="0">
                <a:solidFill>
                  <a:srgbClr val="FFFF66"/>
                </a:solidFill>
              </a:rPr>
              <a:t>“Autumn” assemblage –</a:t>
            </a:r>
            <a:r>
              <a:rPr lang="en-GB" sz="2400" i="1" dirty="0" err="1">
                <a:solidFill>
                  <a:srgbClr val="FFFF66"/>
                </a:solidFill>
              </a:rPr>
              <a:t>Porosira</a:t>
            </a:r>
            <a:r>
              <a:rPr lang="en-GB" sz="2400" i="1" dirty="0">
                <a:solidFill>
                  <a:srgbClr val="FFFF66"/>
                </a:solidFill>
              </a:rPr>
              <a:t> </a:t>
            </a:r>
            <a:r>
              <a:rPr lang="en-GB" sz="2400" i="1" dirty="0" err="1">
                <a:solidFill>
                  <a:srgbClr val="FFFF66"/>
                </a:solidFill>
              </a:rPr>
              <a:t>glacialis</a:t>
            </a:r>
            <a:r>
              <a:rPr lang="en-GB" sz="2400" dirty="0">
                <a:solidFill>
                  <a:srgbClr val="FFFF66"/>
                </a:solidFill>
              </a:rPr>
              <a:t> dominate</a:t>
            </a:r>
          </a:p>
        </p:txBody>
      </p:sp>
      <p:sp>
        <p:nvSpPr>
          <p:cNvPr id="12" name="TextBox 11"/>
          <p:cNvSpPr txBox="1"/>
          <p:nvPr/>
        </p:nvSpPr>
        <p:spPr>
          <a:xfrm>
            <a:off x="5795963" y="1706451"/>
            <a:ext cx="3348037" cy="2677656"/>
          </a:xfrm>
          <a:prstGeom prst="rect">
            <a:avLst/>
          </a:prstGeom>
          <a:noFill/>
        </p:spPr>
        <p:txBody>
          <a:bodyPr wrap="square">
            <a:spAutoFit/>
          </a:bodyPr>
          <a:lstStyle/>
          <a:p>
            <a:pPr fontAlgn="auto">
              <a:spcBef>
                <a:spcPts val="0"/>
              </a:spcBef>
              <a:spcAft>
                <a:spcPts val="0"/>
              </a:spcAft>
              <a:defRPr/>
            </a:pPr>
            <a:r>
              <a:rPr lang="en-GB" sz="2400" dirty="0">
                <a:solidFill>
                  <a:srgbClr val="FFFF66"/>
                </a:solidFill>
                <a:latin typeface="+mn-lt"/>
                <a:cs typeface="+mn-cs"/>
              </a:rPr>
              <a:t>Mixed summer </a:t>
            </a:r>
            <a:r>
              <a:rPr lang="en-GB" sz="2400" dirty="0" smtClean="0">
                <a:solidFill>
                  <a:srgbClr val="FFFF66"/>
                </a:solidFill>
                <a:latin typeface="+mn-lt"/>
                <a:cs typeface="+mn-cs"/>
              </a:rPr>
              <a:t>assemblage:</a:t>
            </a:r>
          </a:p>
          <a:p>
            <a:pPr fontAlgn="auto">
              <a:spcBef>
                <a:spcPts val="0"/>
              </a:spcBef>
              <a:spcAft>
                <a:spcPts val="0"/>
              </a:spcAft>
              <a:defRPr/>
            </a:pPr>
            <a:r>
              <a:rPr lang="en-GB" sz="2400" i="1" dirty="0" smtClean="0">
                <a:solidFill>
                  <a:srgbClr val="FFFF66"/>
                </a:solidFill>
              </a:rPr>
              <a:t>i) </a:t>
            </a:r>
            <a:r>
              <a:rPr lang="en-GB" sz="2400" i="1" dirty="0" err="1" smtClean="0">
                <a:solidFill>
                  <a:srgbClr val="FFFF66"/>
                </a:solidFill>
                <a:latin typeface="+mn-lt"/>
                <a:cs typeface="+mn-cs"/>
              </a:rPr>
              <a:t>Fragilariopsis</a:t>
            </a:r>
            <a:r>
              <a:rPr lang="en-GB" sz="2400" i="1" dirty="0" smtClean="0">
                <a:solidFill>
                  <a:srgbClr val="FFFF66"/>
                </a:solidFill>
                <a:latin typeface="+mn-lt"/>
                <a:cs typeface="+mn-cs"/>
              </a:rPr>
              <a:t> </a:t>
            </a:r>
            <a:r>
              <a:rPr lang="en-GB" sz="2400" dirty="0">
                <a:solidFill>
                  <a:srgbClr val="FFFF66"/>
                </a:solidFill>
                <a:latin typeface="+mn-lt"/>
                <a:cs typeface="+mn-cs"/>
              </a:rPr>
              <a:t>spp.</a:t>
            </a:r>
          </a:p>
          <a:p>
            <a:pPr fontAlgn="auto">
              <a:spcBef>
                <a:spcPts val="0"/>
              </a:spcBef>
              <a:spcAft>
                <a:spcPts val="0"/>
              </a:spcAft>
              <a:defRPr/>
            </a:pPr>
            <a:r>
              <a:rPr lang="en-GB" sz="2400" i="1" dirty="0" smtClean="0">
                <a:solidFill>
                  <a:srgbClr val="FFFF66"/>
                </a:solidFill>
                <a:latin typeface="+mn-lt"/>
                <a:cs typeface="+mn-cs"/>
              </a:rPr>
              <a:t>ii) </a:t>
            </a:r>
            <a:r>
              <a:rPr lang="en-GB" sz="2400" i="1" dirty="0" err="1" smtClean="0">
                <a:solidFill>
                  <a:srgbClr val="FFFF66"/>
                </a:solidFill>
                <a:latin typeface="+mn-lt"/>
                <a:cs typeface="+mn-cs"/>
              </a:rPr>
              <a:t>Thalassiosira</a:t>
            </a:r>
            <a:r>
              <a:rPr lang="en-GB" sz="2400" i="1" dirty="0" smtClean="0">
                <a:solidFill>
                  <a:srgbClr val="FFFF66"/>
                </a:solidFill>
                <a:latin typeface="+mn-lt"/>
                <a:cs typeface="+mn-cs"/>
              </a:rPr>
              <a:t> </a:t>
            </a:r>
            <a:r>
              <a:rPr lang="en-GB" sz="2400" i="1" dirty="0" err="1">
                <a:solidFill>
                  <a:srgbClr val="FFFF66"/>
                </a:solidFill>
                <a:latin typeface="+mn-lt"/>
                <a:cs typeface="+mn-cs"/>
              </a:rPr>
              <a:t>antarctica</a:t>
            </a:r>
            <a:endParaRPr lang="en-GB" sz="2400" i="1" dirty="0">
              <a:solidFill>
                <a:srgbClr val="FFFF66"/>
              </a:solidFill>
              <a:latin typeface="+mn-lt"/>
              <a:cs typeface="+mn-cs"/>
            </a:endParaRPr>
          </a:p>
          <a:p>
            <a:pPr marL="400050" indent="-400050" fontAlgn="auto">
              <a:spcBef>
                <a:spcPts val="0"/>
              </a:spcBef>
              <a:spcAft>
                <a:spcPts val="0"/>
              </a:spcAft>
              <a:buFontTx/>
              <a:buAutoNum type="romanLcParenR"/>
              <a:defRPr/>
            </a:pPr>
            <a:r>
              <a:rPr lang="en-GB" sz="2400" i="1" dirty="0" err="1">
                <a:solidFill>
                  <a:srgbClr val="FFFF66"/>
                </a:solidFill>
                <a:latin typeface="+mn-lt"/>
                <a:cs typeface="+mn-cs"/>
              </a:rPr>
              <a:t>Stellarima</a:t>
            </a:r>
            <a:r>
              <a:rPr lang="en-GB" sz="2400" i="1" dirty="0">
                <a:solidFill>
                  <a:srgbClr val="FFFF66"/>
                </a:solidFill>
                <a:latin typeface="+mn-lt"/>
                <a:cs typeface="+mn-cs"/>
              </a:rPr>
              <a:t> </a:t>
            </a:r>
            <a:r>
              <a:rPr lang="en-GB" sz="2400" i="1" dirty="0" err="1">
                <a:solidFill>
                  <a:srgbClr val="FFFF66"/>
                </a:solidFill>
                <a:latin typeface="+mn-lt"/>
                <a:cs typeface="+mn-cs"/>
              </a:rPr>
              <a:t>microtrias</a:t>
            </a:r>
            <a:endParaRPr lang="en-GB" sz="2400" i="1" dirty="0">
              <a:solidFill>
                <a:srgbClr val="FFFF66"/>
              </a:solidFill>
              <a:latin typeface="+mn-lt"/>
              <a:cs typeface="+mn-cs"/>
            </a:endParaRPr>
          </a:p>
          <a:p>
            <a:pPr marL="400050" indent="-400050" fontAlgn="auto">
              <a:spcBef>
                <a:spcPts val="0"/>
              </a:spcBef>
              <a:spcAft>
                <a:spcPts val="0"/>
              </a:spcAft>
              <a:buFontTx/>
              <a:buAutoNum type="romanLcParenR"/>
              <a:defRPr/>
            </a:pPr>
            <a:r>
              <a:rPr lang="en-GB" sz="2400" i="1" dirty="0" err="1">
                <a:solidFill>
                  <a:srgbClr val="FFFF66"/>
                </a:solidFill>
                <a:latin typeface="+mn-lt"/>
                <a:cs typeface="+mn-cs"/>
              </a:rPr>
              <a:t>Corethron</a:t>
            </a:r>
            <a:r>
              <a:rPr lang="en-GB" sz="2400" i="1" dirty="0">
                <a:solidFill>
                  <a:srgbClr val="FFFF66"/>
                </a:solidFill>
                <a:latin typeface="+mn-lt"/>
                <a:cs typeface="+mn-cs"/>
              </a:rPr>
              <a:t> </a:t>
            </a:r>
            <a:r>
              <a:rPr lang="en-GB" sz="2400" i="1" dirty="0" err="1">
                <a:solidFill>
                  <a:srgbClr val="FFFF66"/>
                </a:solidFill>
                <a:latin typeface="+mn-lt"/>
                <a:cs typeface="+mn-cs"/>
              </a:rPr>
              <a:t>pennatum</a:t>
            </a:r>
            <a:endParaRPr lang="en-GB" sz="2400" i="1" dirty="0">
              <a:solidFill>
                <a:srgbClr val="FFFF66"/>
              </a:solidFill>
              <a:latin typeface="+mn-lt"/>
              <a:cs typeface="+mn-cs"/>
            </a:endParaRPr>
          </a:p>
        </p:txBody>
      </p:sp>
      <p:sp>
        <p:nvSpPr>
          <p:cNvPr id="4108" name="TextBox 12"/>
          <p:cNvSpPr txBox="1">
            <a:spLocks noChangeArrowheads="1"/>
          </p:cNvSpPr>
          <p:nvPr/>
        </p:nvSpPr>
        <p:spPr bwMode="auto">
          <a:xfrm>
            <a:off x="5741193" y="4437063"/>
            <a:ext cx="33845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400" dirty="0">
                <a:solidFill>
                  <a:srgbClr val="FFFF66"/>
                </a:solidFill>
              </a:rPr>
              <a:t>“Spring/summer” assemblage – </a:t>
            </a:r>
            <a:r>
              <a:rPr lang="en-GB" sz="2400" i="1" dirty="0" err="1">
                <a:solidFill>
                  <a:srgbClr val="FFFF66"/>
                </a:solidFill>
              </a:rPr>
              <a:t>Rhizosolenia</a:t>
            </a:r>
            <a:r>
              <a:rPr lang="en-GB" sz="2400" dirty="0">
                <a:solidFill>
                  <a:srgbClr val="FFFF66"/>
                </a:solidFill>
              </a:rPr>
              <a:t> spp. dominate</a:t>
            </a:r>
          </a:p>
        </p:txBody>
      </p:sp>
      <p:pic>
        <p:nvPicPr>
          <p:cNvPr id="4109" name="Picture 13" descr="Pglac.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6238" y="4445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Box 14"/>
          <p:cNvSpPr txBox="1">
            <a:spLocks noChangeArrowheads="1"/>
          </p:cNvSpPr>
          <p:nvPr/>
        </p:nvSpPr>
        <p:spPr bwMode="auto">
          <a:xfrm>
            <a:off x="3059113" y="6381750"/>
            <a:ext cx="115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200"/>
              <a:t>300 µm</a:t>
            </a:r>
          </a:p>
        </p:txBody>
      </p:sp>
      <p:sp>
        <p:nvSpPr>
          <p:cNvPr id="16" name="Rectangle 2"/>
          <p:cNvSpPr txBox="1">
            <a:spLocks/>
          </p:cNvSpPr>
          <p:nvPr/>
        </p:nvSpPr>
        <p:spPr>
          <a:xfrm>
            <a:off x="5976938" y="1"/>
            <a:ext cx="3059112" cy="504091"/>
          </a:xfrm>
          <a:prstGeom prst="rect">
            <a:avLst/>
          </a:prstGeom>
          <a:solidFill>
            <a:srgbClr val="002060">
              <a:alpha val="50000"/>
            </a:srgbClr>
          </a:solidFill>
        </p:spPr>
        <p:txBody>
          <a:bodyPr anchor="ctr">
            <a:normAutofit fontScale="70000" lnSpcReduction="20000"/>
          </a:bodyPr>
          <a:lstStyle/>
          <a:p>
            <a:pPr fontAlgn="auto">
              <a:spcAft>
                <a:spcPts val="0"/>
              </a:spcAft>
              <a:defRPr/>
            </a:pPr>
            <a:r>
              <a:rPr lang="en-GB" sz="4400" dirty="0">
                <a:solidFill>
                  <a:srgbClr val="FFFF66"/>
                </a:solidFill>
                <a:latin typeface="+mj-lt"/>
                <a:ea typeface="+mj-ea"/>
                <a:cs typeface="+mj-cs"/>
              </a:rPr>
              <a:t>BSEI analysis</a:t>
            </a:r>
          </a:p>
        </p:txBody>
      </p:sp>
      <p:sp>
        <p:nvSpPr>
          <p:cNvPr id="17" name="TextBox 16"/>
          <p:cNvSpPr txBox="1"/>
          <p:nvPr/>
        </p:nvSpPr>
        <p:spPr>
          <a:xfrm>
            <a:off x="5795963" y="5918068"/>
            <a:ext cx="3135602" cy="954107"/>
          </a:xfrm>
          <a:prstGeom prst="rect">
            <a:avLst/>
          </a:prstGeom>
          <a:noFill/>
        </p:spPr>
        <p:txBody>
          <a:bodyPr wrap="none" rtlCol="0">
            <a:spAutoFit/>
          </a:bodyPr>
          <a:lstStyle/>
          <a:p>
            <a:r>
              <a:rPr lang="en-US" sz="2800" dirty="0" smtClean="0">
                <a:solidFill>
                  <a:srgbClr val="FFFF00"/>
                </a:solidFill>
              </a:rPr>
              <a:t>Gregory, Pike et al.</a:t>
            </a:r>
          </a:p>
          <a:p>
            <a:r>
              <a:rPr lang="en-US" sz="2800" dirty="0" smtClean="0">
                <a:solidFill>
                  <a:srgbClr val="FFFF00"/>
                </a:solidFill>
              </a:rPr>
              <a:t>See poster on Wed! </a:t>
            </a:r>
            <a:endParaRPr lang="en-US" sz="2800" dirty="0">
              <a:solidFill>
                <a:srgbClr val="FFFF00"/>
              </a:solidFill>
            </a:endParaRPr>
          </a:p>
        </p:txBody>
      </p:sp>
      <p:cxnSp>
        <p:nvCxnSpPr>
          <p:cNvPr id="10" name="Straight Arrow Connector 9"/>
          <p:cNvCxnSpPr/>
          <p:nvPr/>
        </p:nvCxnSpPr>
        <p:spPr>
          <a:xfrm rot="5400000" flipH="1" flipV="1">
            <a:off x="1425576" y="1758950"/>
            <a:ext cx="2114550" cy="9366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877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descr="http://www.holoclip.org/img/HOLOCLIP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143000" cy="11601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USAP-logo-rgb-trans"/>
          <p:cNvPicPr>
            <a:picLocks noChangeAspect="1" noChangeArrowheads="1"/>
          </p:cNvPicPr>
          <p:nvPr/>
        </p:nvPicPr>
        <p:blipFill>
          <a:blip r:embed="rId4" cstate="print"/>
          <a:srcRect/>
          <a:stretch>
            <a:fillRect/>
          </a:stretch>
        </p:blipFill>
        <p:spPr bwMode="auto">
          <a:xfrm>
            <a:off x="7696200" y="76200"/>
            <a:ext cx="1447800" cy="1447800"/>
          </a:xfrm>
          <a:prstGeom prst="rect">
            <a:avLst/>
          </a:prstGeom>
          <a:noFill/>
          <a:ln w="9525">
            <a:noFill/>
            <a:miter lim="800000"/>
            <a:headEnd/>
            <a:tailEnd/>
          </a:ln>
        </p:spPr>
      </p:pic>
      <p:sp>
        <p:nvSpPr>
          <p:cNvPr id="5" name="TextBox 4"/>
          <p:cNvSpPr txBox="1"/>
          <p:nvPr/>
        </p:nvSpPr>
        <p:spPr>
          <a:xfrm>
            <a:off x="1587260" y="0"/>
            <a:ext cx="6096000" cy="954107"/>
          </a:xfrm>
          <a:prstGeom prst="rect">
            <a:avLst/>
          </a:prstGeom>
          <a:noFill/>
        </p:spPr>
        <p:txBody>
          <a:bodyPr wrap="square" rtlCol="0">
            <a:spAutoFit/>
          </a:bodyPr>
          <a:lstStyle/>
          <a:p>
            <a:r>
              <a:rPr lang="en-US" sz="2800" dirty="0">
                <a:solidFill>
                  <a:schemeClr val="bg1"/>
                </a:solidFill>
              </a:rPr>
              <a:t>Past, </a:t>
            </a:r>
            <a:r>
              <a:rPr lang="en-US" sz="2800" dirty="0" smtClean="0">
                <a:solidFill>
                  <a:schemeClr val="bg1"/>
                </a:solidFill>
              </a:rPr>
              <a:t>Present, </a:t>
            </a:r>
            <a:r>
              <a:rPr lang="en-US" sz="2800" dirty="0">
                <a:solidFill>
                  <a:schemeClr val="bg1"/>
                </a:solidFill>
              </a:rPr>
              <a:t>and Future Climate </a:t>
            </a:r>
            <a:r>
              <a:rPr lang="en-US" sz="2800" dirty="0" smtClean="0">
                <a:solidFill>
                  <a:schemeClr val="bg1"/>
                </a:solidFill>
              </a:rPr>
              <a:t>Evolution in Antarctica: </a:t>
            </a:r>
            <a:r>
              <a:rPr lang="en-US" sz="2800" u="sng" dirty="0" smtClean="0">
                <a:solidFill>
                  <a:schemeClr val="bg1"/>
                </a:solidFill>
              </a:rPr>
              <a:t>The Holocene</a:t>
            </a:r>
            <a:endParaRPr lang="en-US" sz="2800" u="sng" dirty="0">
              <a:solidFill>
                <a:schemeClr val="bg1"/>
              </a:solidFill>
            </a:endParaRPr>
          </a:p>
        </p:txBody>
      </p:sp>
      <p:sp>
        <p:nvSpPr>
          <p:cNvPr id="8" name="TextBox 7"/>
          <p:cNvSpPr txBox="1"/>
          <p:nvPr/>
        </p:nvSpPr>
        <p:spPr>
          <a:xfrm>
            <a:off x="6784505" y="1600200"/>
            <a:ext cx="2369559" cy="769441"/>
          </a:xfrm>
          <a:prstGeom prst="rect">
            <a:avLst/>
          </a:prstGeom>
          <a:noFill/>
        </p:spPr>
        <p:txBody>
          <a:bodyPr wrap="none" rtlCol="0">
            <a:spAutoFit/>
          </a:bodyPr>
          <a:lstStyle/>
          <a:p>
            <a:r>
              <a:rPr lang="en-US" sz="2200" dirty="0" smtClean="0">
                <a:solidFill>
                  <a:schemeClr val="bg1"/>
                </a:solidFill>
              </a:rPr>
              <a:t>Rob Dunbar</a:t>
            </a:r>
          </a:p>
          <a:p>
            <a:r>
              <a:rPr lang="en-US" sz="2200" dirty="0" smtClean="0">
                <a:solidFill>
                  <a:schemeClr val="bg1"/>
                </a:solidFill>
              </a:rPr>
              <a:t>Stanford University</a:t>
            </a:r>
            <a:endParaRPr lang="en-US" sz="2200" dirty="0">
              <a:solidFill>
                <a:schemeClr val="bg1"/>
              </a:solidFill>
            </a:endParaRPr>
          </a:p>
        </p:txBody>
      </p:sp>
      <p:sp>
        <p:nvSpPr>
          <p:cNvPr id="10" name="TextBox 9"/>
          <p:cNvSpPr txBox="1"/>
          <p:nvPr/>
        </p:nvSpPr>
        <p:spPr>
          <a:xfrm>
            <a:off x="0" y="5867400"/>
            <a:ext cx="9152626" cy="1015663"/>
          </a:xfrm>
          <a:prstGeom prst="rect">
            <a:avLst/>
          </a:prstGeom>
          <a:noFill/>
        </p:spPr>
        <p:txBody>
          <a:bodyPr wrap="square" rtlCol="0">
            <a:spAutoFit/>
          </a:bodyPr>
          <a:lstStyle/>
          <a:p>
            <a:r>
              <a:rPr lang="en-US" sz="2000" dirty="0" smtClean="0">
                <a:solidFill>
                  <a:schemeClr val="bg1"/>
                </a:solidFill>
              </a:rPr>
              <a:t>Rob McKay, </a:t>
            </a:r>
            <a:r>
              <a:rPr lang="en-US" sz="2000" dirty="0">
                <a:solidFill>
                  <a:schemeClr val="bg1"/>
                </a:solidFill>
              </a:rPr>
              <a:t>Francis </a:t>
            </a:r>
            <a:r>
              <a:rPr lang="en-US" sz="2000" dirty="0" smtClean="0">
                <a:solidFill>
                  <a:schemeClr val="bg1"/>
                </a:solidFill>
              </a:rPr>
              <a:t>Jimenez, Steve Pekar, James Bendle, </a:t>
            </a:r>
            <a:r>
              <a:rPr lang="en-US" sz="2000" dirty="0">
                <a:solidFill>
                  <a:schemeClr val="bg1"/>
                </a:solidFill>
              </a:rPr>
              <a:t>Veronica </a:t>
            </a:r>
            <a:r>
              <a:rPr lang="en-US" sz="2000" dirty="0" err="1" smtClean="0">
                <a:solidFill>
                  <a:schemeClr val="bg1"/>
                </a:solidFill>
              </a:rPr>
              <a:t>Wilmott</a:t>
            </a:r>
            <a:r>
              <a:rPr lang="en-US" sz="2000" dirty="0" smtClean="0">
                <a:solidFill>
                  <a:schemeClr val="bg1"/>
                </a:solidFill>
              </a:rPr>
              <a:t>, Lisa Tauxe, B.K. </a:t>
            </a:r>
            <a:r>
              <a:rPr lang="en-US" sz="2000" dirty="0" err="1" smtClean="0">
                <a:solidFill>
                  <a:schemeClr val="bg1"/>
                </a:solidFill>
              </a:rPr>
              <a:t>Khim</a:t>
            </a:r>
            <a:r>
              <a:rPr lang="en-US" sz="2000" dirty="0" smtClean="0">
                <a:solidFill>
                  <a:schemeClr val="bg1"/>
                </a:solidFill>
              </a:rPr>
              <a:t>, J. Kim, Johan </a:t>
            </a:r>
            <a:r>
              <a:rPr lang="en-US" sz="2000" dirty="0" err="1" smtClean="0">
                <a:solidFill>
                  <a:schemeClr val="bg1"/>
                </a:solidFill>
              </a:rPr>
              <a:t>Etorneau</a:t>
            </a:r>
            <a:r>
              <a:rPr lang="en-US" sz="2000" dirty="0" smtClean="0">
                <a:solidFill>
                  <a:schemeClr val="bg1"/>
                </a:solidFill>
              </a:rPr>
              <a:t>, Xavier Crosta, Guillaume Masse, J. Pike, T. Gregory, P. </a:t>
            </a:r>
            <a:r>
              <a:rPr lang="en-US" sz="2000" dirty="0" err="1" smtClean="0">
                <a:solidFill>
                  <a:schemeClr val="bg1"/>
                </a:solidFill>
              </a:rPr>
              <a:t>Campagne</a:t>
            </a:r>
            <a:r>
              <a:rPr lang="en-US" sz="2000" dirty="0" smtClean="0">
                <a:solidFill>
                  <a:schemeClr val="bg1"/>
                </a:solidFill>
              </a:rPr>
              <a:t>, M. Yamane, N. </a:t>
            </a:r>
            <a:r>
              <a:rPr lang="en-US" sz="2000" dirty="0" err="1" smtClean="0">
                <a:solidFill>
                  <a:schemeClr val="bg1"/>
                </a:solidFill>
              </a:rPr>
              <a:t>Okouchi</a:t>
            </a:r>
            <a:r>
              <a:rPr lang="en-US" sz="2000" dirty="0" smtClean="0">
                <a:solidFill>
                  <a:schemeClr val="bg1"/>
                </a:solidFill>
              </a:rPr>
              <a:t>, Y. Yokoyama, C. </a:t>
            </a:r>
            <a:r>
              <a:rPr lang="en-US" sz="2000" dirty="0" err="1" smtClean="0">
                <a:solidFill>
                  <a:schemeClr val="bg1"/>
                </a:solidFill>
              </a:rPr>
              <a:t>Escutia</a:t>
            </a:r>
            <a:r>
              <a:rPr lang="en-US" sz="2000" dirty="0" smtClean="0">
                <a:solidFill>
                  <a:schemeClr val="bg1"/>
                </a:solidFill>
              </a:rPr>
              <a:t>, H. </a:t>
            </a:r>
            <a:r>
              <a:rPr lang="en-US" sz="2000" dirty="0" err="1" smtClean="0">
                <a:solidFill>
                  <a:schemeClr val="bg1"/>
                </a:solidFill>
              </a:rPr>
              <a:t>Brinkhuis</a:t>
            </a:r>
            <a:r>
              <a:rPr lang="en-US" sz="2000" dirty="0" smtClean="0">
                <a:solidFill>
                  <a:schemeClr val="bg1"/>
                </a:solidFill>
              </a:rPr>
              <a:t>, </a:t>
            </a:r>
            <a:r>
              <a:rPr lang="en-US" dirty="0" err="1" smtClean="0">
                <a:solidFill>
                  <a:schemeClr val="bg1"/>
                </a:solidFill>
              </a:rPr>
              <a:t>Exp</a:t>
            </a:r>
            <a:r>
              <a:rPr lang="en-US" dirty="0" smtClean="0">
                <a:solidFill>
                  <a:schemeClr val="bg1"/>
                </a:solidFill>
              </a:rPr>
              <a:t> 318 </a:t>
            </a:r>
            <a:r>
              <a:rPr lang="en-US" sz="2000" dirty="0" smtClean="0">
                <a:solidFill>
                  <a:schemeClr val="bg1"/>
                </a:solidFill>
              </a:rPr>
              <a:t>party</a:t>
            </a:r>
          </a:p>
        </p:txBody>
      </p:sp>
    </p:spTree>
    <p:extLst>
      <p:ext uri="{BB962C8B-B14F-4D97-AF65-F5344CB8AC3E}">
        <p14:creationId xmlns:p14="http://schemas.microsoft.com/office/powerpoint/2010/main" val="3254357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7845"/>
            <a:ext cx="9144000" cy="510540"/>
          </a:xfrm>
          <a:prstGeom prst="rect">
            <a:avLst/>
          </a:prstGeom>
        </p:spPr>
      </p:pic>
      <p:sp>
        <p:nvSpPr>
          <p:cNvPr id="5" name="TextBox 4"/>
          <p:cNvSpPr txBox="1"/>
          <p:nvPr/>
        </p:nvSpPr>
        <p:spPr>
          <a:xfrm>
            <a:off x="0" y="24730"/>
            <a:ext cx="7409785" cy="1261884"/>
          </a:xfrm>
          <a:prstGeom prst="rect">
            <a:avLst/>
          </a:prstGeom>
          <a:noFill/>
        </p:spPr>
        <p:txBody>
          <a:bodyPr wrap="none" rtlCol="0">
            <a:spAutoFit/>
          </a:bodyPr>
          <a:lstStyle/>
          <a:p>
            <a:r>
              <a:rPr lang="en-US" sz="2800" dirty="0" smtClean="0">
                <a:solidFill>
                  <a:srgbClr val="FFFF00"/>
                </a:solidFill>
              </a:rPr>
              <a:t>U1357B-19H-4A </a:t>
            </a:r>
          </a:p>
          <a:p>
            <a:r>
              <a:rPr lang="en-US" sz="2400" dirty="0" smtClean="0">
                <a:solidFill>
                  <a:srgbClr val="FFFF00"/>
                </a:solidFill>
              </a:rPr>
              <a:t>82 light/dark couplets in 143 cm</a:t>
            </a:r>
          </a:p>
          <a:p>
            <a:r>
              <a:rPr lang="en-US" sz="2400" dirty="0" smtClean="0">
                <a:solidFill>
                  <a:srgbClr val="FFFF00"/>
                </a:solidFill>
              </a:rPr>
              <a:t>1.7 cm/band, close to the long-term </a:t>
            </a:r>
            <a:r>
              <a:rPr lang="en-US" sz="2400" dirty="0" err="1" smtClean="0">
                <a:solidFill>
                  <a:srgbClr val="FFFF00"/>
                </a:solidFill>
              </a:rPr>
              <a:t>sed</a:t>
            </a:r>
            <a:r>
              <a:rPr lang="en-US" sz="2400" dirty="0" smtClean="0">
                <a:solidFill>
                  <a:srgbClr val="FFFF00"/>
                </a:solidFill>
              </a:rPr>
              <a:t> rate of 1.6 cm/</a:t>
            </a:r>
            <a:r>
              <a:rPr lang="en-US" sz="2400" dirty="0" err="1" smtClean="0">
                <a:solidFill>
                  <a:srgbClr val="FFFF00"/>
                </a:solidFill>
              </a:rPr>
              <a:t>yr</a:t>
            </a:r>
            <a:r>
              <a:rPr lang="en-US" sz="2400" dirty="0" smtClean="0">
                <a:solidFill>
                  <a:srgbClr val="FFFF00"/>
                </a:solidFill>
              </a:rPr>
              <a:t> </a:t>
            </a:r>
            <a:endParaRPr lang="en-US" sz="2400" dirty="0">
              <a:solidFill>
                <a:srgbClr val="FFFF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1827"/>
            <a:ext cx="4484913" cy="27961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970" y="3163933"/>
            <a:ext cx="4479457" cy="2814017"/>
          </a:xfrm>
          <a:prstGeom prst="rect">
            <a:avLst/>
          </a:prstGeom>
        </p:spPr>
      </p:pic>
      <p:cxnSp>
        <p:nvCxnSpPr>
          <p:cNvPr id="9" name="Straight Connector 8"/>
          <p:cNvCxnSpPr/>
          <p:nvPr/>
        </p:nvCxnSpPr>
        <p:spPr>
          <a:xfrm flipH="1" flipV="1">
            <a:off x="1153886" y="1768386"/>
            <a:ext cx="3331028" cy="13955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 y="1768386"/>
            <a:ext cx="283029" cy="141344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69970" y="1750493"/>
            <a:ext cx="2239728" cy="143133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892144" y="1768387"/>
            <a:ext cx="1251856" cy="141344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037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9476"/>
            <a:ext cx="9245191" cy="513108"/>
          </a:xfrm>
          <a:prstGeom prst="rect">
            <a:avLst/>
          </a:prstGeom>
        </p:spPr>
      </p:pic>
      <p:sp>
        <p:nvSpPr>
          <p:cNvPr id="4" name="TextBox 3"/>
          <p:cNvSpPr txBox="1"/>
          <p:nvPr/>
        </p:nvSpPr>
        <p:spPr>
          <a:xfrm>
            <a:off x="254000" y="-17321"/>
            <a:ext cx="1715534" cy="400110"/>
          </a:xfrm>
          <a:prstGeom prst="rect">
            <a:avLst/>
          </a:prstGeom>
          <a:noFill/>
        </p:spPr>
        <p:txBody>
          <a:bodyPr wrap="none" rtlCol="0">
            <a:spAutoFit/>
          </a:bodyPr>
          <a:lstStyle/>
          <a:p>
            <a:r>
              <a:rPr lang="en-US" sz="2000" dirty="0" smtClean="0">
                <a:solidFill>
                  <a:srgbClr val="FFFF00"/>
                </a:solidFill>
              </a:rPr>
              <a:t>U1357B-18H-5</a:t>
            </a:r>
            <a:endParaRPr lang="en-US" sz="2000" dirty="0">
              <a:solidFill>
                <a:srgbClr val="FFFF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4068"/>
            <a:ext cx="9245190" cy="5131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4088"/>
            <a:ext cx="5905500" cy="5177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15082"/>
            <a:ext cx="9144000" cy="50749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648037"/>
            <a:ext cx="9144000" cy="50749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70424"/>
            <a:ext cx="9144000" cy="507492"/>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72430"/>
            <a:ext cx="9144000" cy="51054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5" y="6344026"/>
            <a:ext cx="4576215" cy="513974"/>
          </a:xfrm>
          <a:prstGeom prst="rect">
            <a:avLst/>
          </a:prstGeom>
        </p:spPr>
      </p:pic>
      <p:sp>
        <p:nvSpPr>
          <p:cNvPr id="12" name="TextBox 11"/>
          <p:cNvSpPr txBox="1"/>
          <p:nvPr/>
        </p:nvSpPr>
        <p:spPr>
          <a:xfrm>
            <a:off x="254000" y="812584"/>
            <a:ext cx="1715534" cy="400110"/>
          </a:xfrm>
          <a:prstGeom prst="rect">
            <a:avLst/>
          </a:prstGeom>
          <a:noFill/>
        </p:spPr>
        <p:txBody>
          <a:bodyPr wrap="none" rtlCol="0">
            <a:spAutoFit/>
          </a:bodyPr>
          <a:lstStyle/>
          <a:p>
            <a:r>
              <a:rPr lang="en-US" sz="2000" dirty="0" smtClean="0">
                <a:solidFill>
                  <a:srgbClr val="FFFF00"/>
                </a:solidFill>
              </a:rPr>
              <a:t>U1357B-18H-6</a:t>
            </a:r>
            <a:endParaRPr lang="en-US" sz="2000" dirty="0">
              <a:solidFill>
                <a:srgbClr val="FFFF00"/>
              </a:solidFill>
            </a:endParaRPr>
          </a:p>
        </p:txBody>
      </p:sp>
      <p:sp>
        <p:nvSpPr>
          <p:cNvPr id="13" name="TextBox 12"/>
          <p:cNvSpPr txBox="1"/>
          <p:nvPr/>
        </p:nvSpPr>
        <p:spPr>
          <a:xfrm>
            <a:off x="254000" y="1627176"/>
            <a:ext cx="1715534" cy="400110"/>
          </a:xfrm>
          <a:prstGeom prst="rect">
            <a:avLst/>
          </a:prstGeom>
          <a:noFill/>
        </p:spPr>
        <p:txBody>
          <a:bodyPr wrap="none" rtlCol="0">
            <a:spAutoFit/>
          </a:bodyPr>
          <a:lstStyle/>
          <a:p>
            <a:r>
              <a:rPr lang="en-US" sz="2000" dirty="0" smtClean="0">
                <a:solidFill>
                  <a:srgbClr val="FFFF00"/>
                </a:solidFill>
              </a:rPr>
              <a:t>U1357B-18H-7</a:t>
            </a:r>
            <a:endParaRPr lang="en-US" sz="2000" dirty="0">
              <a:solidFill>
                <a:srgbClr val="FFFF00"/>
              </a:solidFill>
            </a:endParaRPr>
          </a:p>
        </p:txBody>
      </p:sp>
      <p:sp>
        <p:nvSpPr>
          <p:cNvPr id="14" name="TextBox 13"/>
          <p:cNvSpPr txBox="1"/>
          <p:nvPr/>
        </p:nvSpPr>
        <p:spPr>
          <a:xfrm>
            <a:off x="254000" y="2477638"/>
            <a:ext cx="1715534" cy="400110"/>
          </a:xfrm>
          <a:prstGeom prst="rect">
            <a:avLst/>
          </a:prstGeom>
          <a:noFill/>
        </p:spPr>
        <p:txBody>
          <a:bodyPr wrap="none" rtlCol="0">
            <a:spAutoFit/>
          </a:bodyPr>
          <a:lstStyle/>
          <a:p>
            <a:r>
              <a:rPr lang="en-US" sz="2000" dirty="0" smtClean="0">
                <a:solidFill>
                  <a:srgbClr val="FFFF00"/>
                </a:solidFill>
              </a:rPr>
              <a:t>U1357B-19H-1</a:t>
            </a:r>
            <a:endParaRPr lang="en-US" sz="2000" dirty="0">
              <a:solidFill>
                <a:srgbClr val="FFFF00"/>
              </a:solidFill>
            </a:endParaRPr>
          </a:p>
        </p:txBody>
      </p:sp>
      <p:sp>
        <p:nvSpPr>
          <p:cNvPr id="15" name="TextBox 14"/>
          <p:cNvSpPr txBox="1"/>
          <p:nvPr/>
        </p:nvSpPr>
        <p:spPr>
          <a:xfrm>
            <a:off x="254000" y="3321090"/>
            <a:ext cx="1715534" cy="400110"/>
          </a:xfrm>
          <a:prstGeom prst="rect">
            <a:avLst/>
          </a:prstGeom>
          <a:noFill/>
        </p:spPr>
        <p:txBody>
          <a:bodyPr wrap="none" rtlCol="0">
            <a:spAutoFit/>
          </a:bodyPr>
          <a:lstStyle/>
          <a:p>
            <a:r>
              <a:rPr lang="en-US" sz="2000" dirty="0" smtClean="0">
                <a:solidFill>
                  <a:srgbClr val="FFFF00"/>
                </a:solidFill>
              </a:rPr>
              <a:t>U1357B-19H-2</a:t>
            </a:r>
            <a:endParaRPr lang="en-US" sz="2000" dirty="0">
              <a:solidFill>
                <a:srgbClr val="FFFF00"/>
              </a:solidFill>
            </a:endParaRPr>
          </a:p>
        </p:txBody>
      </p:sp>
      <p:sp>
        <p:nvSpPr>
          <p:cNvPr id="16" name="TextBox 15"/>
          <p:cNvSpPr txBox="1"/>
          <p:nvPr/>
        </p:nvSpPr>
        <p:spPr>
          <a:xfrm>
            <a:off x="254000" y="4271327"/>
            <a:ext cx="1715534" cy="400110"/>
          </a:xfrm>
          <a:prstGeom prst="rect">
            <a:avLst/>
          </a:prstGeom>
          <a:noFill/>
        </p:spPr>
        <p:txBody>
          <a:bodyPr wrap="none" rtlCol="0">
            <a:spAutoFit/>
          </a:bodyPr>
          <a:lstStyle/>
          <a:p>
            <a:r>
              <a:rPr lang="en-US" sz="2000" dirty="0" smtClean="0">
                <a:solidFill>
                  <a:srgbClr val="FFFF00"/>
                </a:solidFill>
              </a:rPr>
              <a:t>U1357B-19H-3</a:t>
            </a:r>
            <a:endParaRPr lang="en-US" sz="2000" dirty="0">
              <a:solidFill>
                <a:srgbClr val="FFFF00"/>
              </a:solidFill>
            </a:endParaRPr>
          </a:p>
        </p:txBody>
      </p:sp>
      <p:sp>
        <p:nvSpPr>
          <p:cNvPr id="17" name="TextBox 16"/>
          <p:cNvSpPr txBox="1"/>
          <p:nvPr/>
        </p:nvSpPr>
        <p:spPr>
          <a:xfrm>
            <a:off x="254000" y="5155891"/>
            <a:ext cx="1715534" cy="400110"/>
          </a:xfrm>
          <a:prstGeom prst="rect">
            <a:avLst/>
          </a:prstGeom>
          <a:noFill/>
        </p:spPr>
        <p:txBody>
          <a:bodyPr wrap="none" rtlCol="0">
            <a:spAutoFit/>
          </a:bodyPr>
          <a:lstStyle/>
          <a:p>
            <a:r>
              <a:rPr lang="en-US" sz="2000" dirty="0" smtClean="0">
                <a:solidFill>
                  <a:srgbClr val="FFFF00"/>
                </a:solidFill>
              </a:rPr>
              <a:t>U1357B-19H-4</a:t>
            </a:r>
            <a:endParaRPr lang="en-US" sz="2000" dirty="0">
              <a:solidFill>
                <a:srgbClr val="FFFF00"/>
              </a:solidFill>
            </a:endParaRPr>
          </a:p>
        </p:txBody>
      </p:sp>
      <p:sp>
        <p:nvSpPr>
          <p:cNvPr id="18" name="TextBox 17"/>
          <p:cNvSpPr txBox="1"/>
          <p:nvPr/>
        </p:nvSpPr>
        <p:spPr>
          <a:xfrm>
            <a:off x="254000" y="6010760"/>
            <a:ext cx="1715534" cy="400110"/>
          </a:xfrm>
          <a:prstGeom prst="rect">
            <a:avLst/>
          </a:prstGeom>
          <a:noFill/>
        </p:spPr>
        <p:txBody>
          <a:bodyPr wrap="none" rtlCol="0">
            <a:spAutoFit/>
          </a:bodyPr>
          <a:lstStyle/>
          <a:p>
            <a:r>
              <a:rPr lang="en-US" sz="2000" dirty="0" smtClean="0">
                <a:solidFill>
                  <a:srgbClr val="FFFF00"/>
                </a:solidFill>
              </a:rPr>
              <a:t>U1357B-19H-5</a:t>
            </a:r>
            <a:endParaRPr lang="en-US" sz="2000" dirty="0">
              <a:solidFill>
                <a:srgbClr val="FFFF00"/>
              </a:solidFill>
            </a:endParaRPr>
          </a:p>
        </p:txBody>
      </p:sp>
      <p:sp>
        <p:nvSpPr>
          <p:cNvPr id="19" name="5-Point Star 18"/>
          <p:cNvSpPr/>
          <p:nvPr/>
        </p:nvSpPr>
        <p:spPr>
          <a:xfrm>
            <a:off x="3820116" y="4356377"/>
            <a:ext cx="267532" cy="2140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20" name="5-Point Star 19"/>
          <p:cNvSpPr/>
          <p:nvPr/>
        </p:nvSpPr>
        <p:spPr>
          <a:xfrm>
            <a:off x="7146790" y="75711"/>
            <a:ext cx="267532" cy="2140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5-Point Star 20"/>
          <p:cNvSpPr/>
          <p:nvPr/>
        </p:nvSpPr>
        <p:spPr>
          <a:xfrm>
            <a:off x="3709529" y="6129979"/>
            <a:ext cx="267532" cy="2140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22" name="TextBox 21"/>
          <p:cNvSpPr txBox="1"/>
          <p:nvPr/>
        </p:nvSpPr>
        <p:spPr>
          <a:xfrm>
            <a:off x="4087648" y="4174441"/>
            <a:ext cx="3481416" cy="430887"/>
          </a:xfrm>
          <a:prstGeom prst="rect">
            <a:avLst/>
          </a:prstGeom>
          <a:noFill/>
        </p:spPr>
        <p:txBody>
          <a:bodyPr wrap="square" rtlCol="0">
            <a:spAutoFit/>
          </a:bodyPr>
          <a:lstStyle/>
          <a:p>
            <a:r>
              <a:rPr lang="en-US" sz="2200" dirty="0" smtClean="0">
                <a:solidFill>
                  <a:srgbClr val="FFFF00"/>
                </a:solidFill>
              </a:rPr>
              <a:t>Cal </a:t>
            </a:r>
            <a:r>
              <a:rPr lang="en-US" sz="2200" baseline="30000" dirty="0" smtClean="0">
                <a:solidFill>
                  <a:srgbClr val="FFFF00"/>
                </a:solidFill>
              </a:rPr>
              <a:t>14</a:t>
            </a:r>
            <a:r>
              <a:rPr lang="en-US" sz="2200" dirty="0" smtClean="0">
                <a:solidFill>
                  <a:srgbClr val="FFFF00"/>
                </a:solidFill>
              </a:rPr>
              <a:t>C age = 11,535 </a:t>
            </a:r>
            <a:r>
              <a:rPr lang="en-US" sz="2200" dirty="0" err="1" smtClean="0">
                <a:solidFill>
                  <a:srgbClr val="FFFF00"/>
                </a:solidFill>
              </a:rPr>
              <a:t>yrs</a:t>
            </a:r>
            <a:r>
              <a:rPr lang="en-US" sz="2200" dirty="0" smtClean="0">
                <a:solidFill>
                  <a:srgbClr val="FFFF00"/>
                </a:solidFill>
              </a:rPr>
              <a:t> B.P.</a:t>
            </a:r>
            <a:endParaRPr lang="en-US" sz="2200" dirty="0">
              <a:solidFill>
                <a:srgbClr val="FFFF00"/>
              </a:solidFill>
            </a:endParaRPr>
          </a:p>
        </p:txBody>
      </p:sp>
      <p:sp>
        <p:nvSpPr>
          <p:cNvPr id="23" name="TextBox 22"/>
          <p:cNvSpPr txBox="1"/>
          <p:nvPr/>
        </p:nvSpPr>
        <p:spPr>
          <a:xfrm>
            <a:off x="3977061" y="5943916"/>
            <a:ext cx="3303495" cy="430887"/>
          </a:xfrm>
          <a:prstGeom prst="rect">
            <a:avLst/>
          </a:prstGeom>
          <a:noFill/>
        </p:spPr>
        <p:txBody>
          <a:bodyPr wrap="square" rtlCol="0">
            <a:spAutoFit/>
          </a:bodyPr>
          <a:lstStyle/>
          <a:p>
            <a:r>
              <a:rPr lang="en-US" sz="2200" dirty="0" smtClean="0">
                <a:solidFill>
                  <a:srgbClr val="FFFF00"/>
                </a:solidFill>
              </a:rPr>
              <a:t>Cal </a:t>
            </a:r>
            <a:r>
              <a:rPr lang="en-US" sz="2200" baseline="30000" dirty="0" smtClean="0">
                <a:solidFill>
                  <a:srgbClr val="FFFF00"/>
                </a:solidFill>
              </a:rPr>
              <a:t>14</a:t>
            </a:r>
            <a:r>
              <a:rPr lang="en-US" sz="2200" dirty="0" smtClean="0">
                <a:solidFill>
                  <a:srgbClr val="FFFF00"/>
                </a:solidFill>
              </a:rPr>
              <a:t>C age = 36,620 </a:t>
            </a:r>
            <a:r>
              <a:rPr lang="en-US" sz="2200" dirty="0" err="1" smtClean="0">
                <a:solidFill>
                  <a:srgbClr val="FFFF00"/>
                </a:solidFill>
              </a:rPr>
              <a:t>yrs</a:t>
            </a:r>
            <a:r>
              <a:rPr lang="en-US" sz="2200" dirty="0" smtClean="0">
                <a:solidFill>
                  <a:srgbClr val="FFFF00"/>
                </a:solidFill>
              </a:rPr>
              <a:t> B.P.</a:t>
            </a:r>
            <a:endParaRPr lang="en-US" sz="2200" dirty="0">
              <a:solidFill>
                <a:srgbClr val="FFFF00"/>
              </a:solidFill>
            </a:endParaRPr>
          </a:p>
        </p:txBody>
      </p:sp>
      <p:sp>
        <p:nvSpPr>
          <p:cNvPr id="24" name="TextBox 23"/>
          <p:cNvSpPr txBox="1"/>
          <p:nvPr/>
        </p:nvSpPr>
        <p:spPr>
          <a:xfrm>
            <a:off x="3846099" y="-17321"/>
            <a:ext cx="3437261" cy="430887"/>
          </a:xfrm>
          <a:prstGeom prst="rect">
            <a:avLst/>
          </a:prstGeom>
          <a:noFill/>
        </p:spPr>
        <p:txBody>
          <a:bodyPr wrap="square" rtlCol="0">
            <a:spAutoFit/>
          </a:bodyPr>
          <a:lstStyle/>
          <a:p>
            <a:r>
              <a:rPr lang="en-US" sz="2200" dirty="0" smtClean="0">
                <a:solidFill>
                  <a:srgbClr val="FFFF00"/>
                </a:solidFill>
              </a:rPr>
              <a:t>Cal </a:t>
            </a:r>
            <a:r>
              <a:rPr lang="en-US" sz="2200" baseline="30000" dirty="0" smtClean="0">
                <a:solidFill>
                  <a:srgbClr val="FFFF00"/>
                </a:solidFill>
              </a:rPr>
              <a:t>14</a:t>
            </a:r>
            <a:r>
              <a:rPr lang="en-US" sz="2200" dirty="0" smtClean="0">
                <a:solidFill>
                  <a:srgbClr val="FFFF00"/>
                </a:solidFill>
              </a:rPr>
              <a:t>C age = 11,125 </a:t>
            </a:r>
            <a:r>
              <a:rPr lang="en-US" sz="2200" dirty="0" err="1" smtClean="0">
                <a:solidFill>
                  <a:srgbClr val="FFFF00"/>
                </a:solidFill>
              </a:rPr>
              <a:t>yrs</a:t>
            </a:r>
            <a:r>
              <a:rPr lang="en-US" sz="2200" dirty="0" smtClean="0">
                <a:solidFill>
                  <a:srgbClr val="FFFF00"/>
                </a:solidFill>
              </a:rPr>
              <a:t> B.P.</a:t>
            </a:r>
            <a:endParaRPr lang="en-US" sz="2200" dirty="0">
              <a:solidFill>
                <a:srgbClr val="FFFF00"/>
              </a:solidFill>
            </a:endParaRPr>
          </a:p>
        </p:txBody>
      </p:sp>
      <p:sp>
        <p:nvSpPr>
          <p:cNvPr id="25" name="TextBox 24"/>
          <p:cNvSpPr txBox="1"/>
          <p:nvPr/>
        </p:nvSpPr>
        <p:spPr>
          <a:xfrm>
            <a:off x="5905500" y="1768791"/>
            <a:ext cx="3327129" cy="769441"/>
          </a:xfrm>
          <a:prstGeom prst="rect">
            <a:avLst/>
          </a:prstGeom>
          <a:noFill/>
        </p:spPr>
        <p:txBody>
          <a:bodyPr wrap="none" rtlCol="0">
            <a:spAutoFit/>
          </a:bodyPr>
          <a:lstStyle/>
          <a:p>
            <a:pPr marL="285750" indent="-285750">
              <a:buFont typeface="Symbol" pitchFamily="18" charset="2"/>
              <a:buChar char="D"/>
            </a:pPr>
            <a:r>
              <a:rPr lang="en-US" sz="2200" dirty="0" smtClean="0">
                <a:solidFill>
                  <a:srgbClr val="FFFF00"/>
                </a:solidFill>
              </a:rPr>
              <a:t>Cal. AMS age = 410 years</a:t>
            </a:r>
          </a:p>
          <a:p>
            <a:r>
              <a:rPr lang="en-US" sz="2200" dirty="0">
                <a:solidFill>
                  <a:srgbClr val="FFFF00"/>
                </a:solidFill>
              </a:rPr>
              <a:t> </a:t>
            </a:r>
            <a:r>
              <a:rPr lang="en-US" sz="2200" dirty="0" smtClean="0">
                <a:solidFill>
                  <a:srgbClr val="FFFF00"/>
                </a:solidFill>
              </a:rPr>
              <a:t># laminae pairs = ~310</a:t>
            </a:r>
            <a:endParaRPr lang="en-US" sz="2200" dirty="0">
              <a:solidFill>
                <a:srgbClr val="FFFF00"/>
              </a:solidFill>
            </a:endParaRPr>
          </a:p>
        </p:txBody>
      </p:sp>
    </p:spTree>
    <p:extLst>
      <p:ext uri="{BB962C8B-B14F-4D97-AF65-F5344CB8AC3E}">
        <p14:creationId xmlns:p14="http://schemas.microsoft.com/office/powerpoint/2010/main" val="1670591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79" y="433502"/>
            <a:ext cx="5486943" cy="526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398" name="Group 14"/>
          <p:cNvGrpSpPr>
            <a:grpSpLocks/>
          </p:cNvGrpSpPr>
          <p:nvPr/>
        </p:nvGrpSpPr>
        <p:grpSpPr bwMode="auto">
          <a:xfrm>
            <a:off x="5241238" y="2675346"/>
            <a:ext cx="4314079" cy="3179186"/>
            <a:chOff x="3946" y="2336"/>
            <a:chExt cx="3178" cy="2208"/>
          </a:xfrm>
        </p:grpSpPr>
        <p:grpSp>
          <p:nvGrpSpPr>
            <p:cNvPr id="10247" name="Group 9"/>
            <p:cNvGrpSpPr>
              <a:grpSpLocks/>
            </p:cNvGrpSpPr>
            <p:nvPr/>
          </p:nvGrpSpPr>
          <p:grpSpPr bwMode="auto">
            <a:xfrm>
              <a:off x="4491" y="2488"/>
              <a:ext cx="2633" cy="2056"/>
              <a:chOff x="4457" y="2352"/>
              <a:chExt cx="2633" cy="2056"/>
            </a:xfrm>
          </p:grpSpPr>
          <p:pic>
            <p:nvPicPr>
              <p:cNvPr id="1025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 y="3017"/>
                <a:ext cx="2279"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Rectangle 8"/>
              <p:cNvSpPr>
                <a:spLocks noChangeArrowheads="1"/>
              </p:cNvSpPr>
              <p:nvPr/>
            </p:nvSpPr>
            <p:spPr bwMode="auto">
              <a:xfrm>
                <a:off x="4483" y="2352"/>
                <a:ext cx="2607"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72436"/>
                <a:r>
                  <a:rPr lang="en-NZ" sz="2400" dirty="0" smtClean="0"/>
                  <a:t>Calving </a:t>
                </a:r>
                <a:r>
                  <a:rPr lang="en-NZ" sz="2400" dirty="0"/>
                  <a:t>bays </a:t>
                </a:r>
                <a:r>
                  <a:rPr lang="en-NZ" sz="2400" dirty="0" smtClean="0"/>
                  <a:t>in East  Antarctica?             </a:t>
                </a:r>
                <a:endParaRPr lang="en-GB" sz="2400" dirty="0"/>
              </a:p>
            </p:txBody>
          </p:sp>
        </p:grpSp>
        <p:sp>
          <p:nvSpPr>
            <p:cNvPr id="10248" name="Line 10"/>
            <p:cNvSpPr>
              <a:spLocks noChangeShapeType="1"/>
            </p:cNvSpPr>
            <p:nvPr/>
          </p:nvSpPr>
          <p:spPr bwMode="auto">
            <a:xfrm flipH="1">
              <a:off x="3958" y="3606"/>
              <a:ext cx="816"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9" name="Line 11"/>
            <p:cNvSpPr>
              <a:spLocks noChangeShapeType="1"/>
            </p:cNvSpPr>
            <p:nvPr/>
          </p:nvSpPr>
          <p:spPr bwMode="auto">
            <a:xfrm flipH="1" flipV="1">
              <a:off x="3946" y="2744"/>
              <a:ext cx="828"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 name="Line 12"/>
            <p:cNvSpPr>
              <a:spLocks noChangeShapeType="1"/>
            </p:cNvSpPr>
            <p:nvPr/>
          </p:nvSpPr>
          <p:spPr bwMode="auto">
            <a:xfrm flipH="1" flipV="1">
              <a:off x="3958" y="2336"/>
              <a:ext cx="816" cy="12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Oval 1"/>
          <p:cNvSpPr/>
          <p:nvPr/>
        </p:nvSpPr>
        <p:spPr>
          <a:xfrm>
            <a:off x="4783184" y="4402919"/>
            <a:ext cx="458054" cy="464122"/>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4456613" y="4634980"/>
            <a:ext cx="555598" cy="11749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45598" y="5854565"/>
            <a:ext cx="1146468" cy="523220"/>
          </a:xfrm>
          <a:prstGeom prst="rect">
            <a:avLst/>
          </a:prstGeom>
          <a:noFill/>
        </p:spPr>
        <p:txBody>
          <a:bodyPr wrap="none" rtlCol="0">
            <a:spAutoFit/>
          </a:bodyPr>
          <a:lstStyle/>
          <a:p>
            <a:r>
              <a:rPr lang="en-US" sz="2800" dirty="0" smtClean="0"/>
              <a:t>U1357</a:t>
            </a:r>
            <a:endParaRPr lang="en-US" sz="2800" dirty="0"/>
          </a:p>
        </p:txBody>
      </p:sp>
      <p:sp>
        <p:nvSpPr>
          <p:cNvPr id="21" name="TextBox 20"/>
          <p:cNvSpPr txBox="1"/>
          <p:nvPr/>
        </p:nvSpPr>
        <p:spPr>
          <a:xfrm>
            <a:off x="0" y="6427994"/>
            <a:ext cx="3735638" cy="461665"/>
          </a:xfrm>
          <a:prstGeom prst="rect">
            <a:avLst/>
          </a:prstGeom>
          <a:noFill/>
        </p:spPr>
        <p:txBody>
          <a:bodyPr wrap="none" rtlCol="0">
            <a:spAutoFit/>
          </a:bodyPr>
          <a:lstStyle/>
          <a:p>
            <a:r>
              <a:rPr lang="en-US" sz="2400" dirty="0" smtClean="0"/>
              <a:t>From Mackintosh et al. 2011</a:t>
            </a:r>
            <a:endParaRPr lang="en-US" sz="2400" dirty="0"/>
          </a:p>
        </p:txBody>
      </p:sp>
      <p:sp>
        <p:nvSpPr>
          <p:cNvPr id="3" name="TextBox 2"/>
          <p:cNvSpPr txBox="1"/>
          <p:nvPr/>
        </p:nvSpPr>
        <p:spPr>
          <a:xfrm>
            <a:off x="6477597" y="5914237"/>
            <a:ext cx="2100640" cy="369332"/>
          </a:xfrm>
          <a:prstGeom prst="rect">
            <a:avLst/>
          </a:prstGeom>
          <a:noFill/>
        </p:spPr>
        <p:txBody>
          <a:bodyPr wrap="none" rtlCol="0">
            <a:spAutoFit/>
          </a:bodyPr>
          <a:lstStyle/>
          <a:p>
            <a:r>
              <a:rPr lang="en-US" dirty="0" err="1" smtClean="0"/>
              <a:t>Leventer</a:t>
            </a:r>
            <a:r>
              <a:rPr lang="en-US" dirty="0" smtClean="0"/>
              <a:t> et al., 2006</a:t>
            </a:r>
            <a:endParaRPr lang="en-US" dirty="0"/>
          </a:p>
        </p:txBody>
      </p:sp>
    </p:spTree>
    <p:extLst>
      <p:ext uri="{BB962C8B-B14F-4D97-AF65-F5344CB8AC3E}">
        <p14:creationId xmlns:p14="http://schemas.microsoft.com/office/powerpoint/2010/main" val="3724568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034" y="0"/>
            <a:ext cx="50199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AutoShape 7"/>
          <p:cNvSpPr>
            <a:spLocks noChangeArrowheads="1"/>
          </p:cNvSpPr>
          <p:nvPr/>
        </p:nvSpPr>
        <p:spPr bwMode="auto">
          <a:xfrm>
            <a:off x="4225843" y="1012215"/>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2" name="AutoShape 8"/>
          <p:cNvSpPr>
            <a:spLocks noChangeArrowheads="1"/>
          </p:cNvSpPr>
          <p:nvPr/>
        </p:nvSpPr>
        <p:spPr bwMode="auto">
          <a:xfrm>
            <a:off x="3671990" y="1337621"/>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3" name="AutoShape 9"/>
          <p:cNvSpPr>
            <a:spLocks noChangeArrowheads="1"/>
          </p:cNvSpPr>
          <p:nvPr/>
        </p:nvSpPr>
        <p:spPr bwMode="auto">
          <a:xfrm>
            <a:off x="3980138" y="1664466"/>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4" name="AutoShape 10"/>
          <p:cNvSpPr>
            <a:spLocks noChangeArrowheads="1"/>
          </p:cNvSpPr>
          <p:nvPr/>
        </p:nvSpPr>
        <p:spPr bwMode="auto">
          <a:xfrm>
            <a:off x="3609546" y="1991312"/>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5" name="AutoShape 11"/>
          <p:cNvSpPr>
            <a:spLocks noChangeArrowheads="1"/>
          </p:cNvSpPr>
          <p:nvPr/>
        </p:nvSpPr>
        <p:spPr bwMode="auto">
          <a:xfrm>
            <a:off x="3549817" y="2318157"/>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7" name="AutoShape 13"/>
          <p:cNvSpPr>
            <a:spLocks noChangeArrowheads="1"/>
          </p:cNvSpPr>
          <p:nvPr/>
        </p:nvSpPr>
        <p:spPr bwMode="auto">
          <a:xfrm>
            <a:off x="3610902" y="3232462"/>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8" name="AutoShape 14"/>
          <p:cNvSpPr>
            <a:spLocks noChangeArrowheads="1"/>
          </p:cNvSpPr>
          <p:nvPr/>
        </p:nvSpPr>
        <p:spPr bwMode="auto">
          <a:xfrm>
            <a:off x="3426285" y="4081972"/>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9" name="AutoShape 15"/>
          <p:cNvSpPr>
            <a:spLocks noChangeArrowheads="1"/>
          </p:cNvSpPr>
          <p:nvPr/>
        </p:nvSpPr>
        <p:spPr bwMode="auto">
          <a:xfrm>
            <a:off x="3487373" y="4408818"/>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20" name="AutoShape 16"/>
          <p:cNvSpPr>
            <a:spLocks noChangeArrowheads="1"/>
          </p:cNvSpPr>
          <p:nvPr/>
        </p:nvSpPr>
        <p:spPr bwMode="auto">
          <a:xfrm>
            <a:off x="3610902" y="4735664"/>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21" name="AutoShape 17"/>
          <p:cNvSpPr>
            <a:spLocks noChangeArrowheads="1"/>
          </p:cNvSpPr>
          <p:nvPr/>
        </p:nvSpPr>
        <p:spPr bwMode="auto">
          <a:xfrm>
            <a:off x="3733076" y="5125862"/>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grpSp>
        <p:nvGrpSpPr>
          <p:cNvPr id="39949" name="Group 41"/>
          <p:cNvGrpSpPr>
            <a:grpSpLocks/>
          </p:cNvGrpSpPr>
          <p:nvPr/>
        </p:nvGrpSpPr>
        <p:grpSpPr bwMode="auto">
          <a:xfrm>
            <a:off x="6059870" y="5006796"/>
            <a:ext cx="2979673" cy="845191"/>
            <a:chOff x="4694" y="2699"/>
            <a:chExt cx="2195" cy="587"/>
          </a:xfrm>
        </p:grpSpPr>
        <p:sp>
          <p:nvSpPr>
            <p:cNvPr id="39967" name="Text Box 23"/>
            <p:cNvSpPr txBox="1">
              <a:spLocks noChangeArrowheads="1"/>
            </p:cNvSpPr>
            <p:nvPr/>
          </p:nvSpPr>
          <p:spPr bwMode="auto">
            <a:xfrm>
              <a:off x="4694" y="2880"/>
              <a:ext cx="2195"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dirty="0"/>
                <a:t>Onset of marine sedimentation</a:t>
              </a:r>
              <a:br>
                <a:rPr lang="en-NZ" sz="1600" dirty="0"/>
              </a:br>
              <a:r>
                <a:rPr lang="en-NZ" sz="1600" dirty="0"/>
                <a:t>(multiple </a:t>
              </a:r>
              <a:r>
                <a:rPr lang="en-NZ" sz="1600" baseline="30000" dirty="0"/>
                <a:t>14</a:t>
              </a:r>
              <a:r>
                <a:rPr lang="en-NZ" sz="1600" dirty="0"/>
                <a:t>C ages)</a:t>
              </a:r>
              <a:endParaRPr lang="en-GB" dirty="0"/>
            </a:p>
          </p:txBody>
        </p:sp>
        <p:sp>
          <p:nvSpPr>
            <p:cNvPr id="47126" name="AutoShape 22"/>
            <p:cNvSpPr>
              <a:spLocks noChangeArrowheads="1"/>
            </p:cNvSpPr>
            <p:nvPr/>
          </p:nvSpPr>
          <p:spPr bwMode="auto">
            <a:xfrm>
              <a:off x="4763" y="2699"/>
              <a:ext cx="181" cy="18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grpSp>
        <p:nvGrpSpPr>
          <p:cNvPr id="47146" name="Group 42"/>
          <p:cNvGrpSpPr>
            <a:grpSpLocks/>
          </p:cNvGrpSpPr>
          <p:nvPr/>
        </p:nvGrpSpPr>
        <p:grpSpPr bwMode="auto">
          <a:xfrm>
            <a:off x="4471546" y="97910"/>
            <a:ext cx="5089201" cy="6139515"/>
            <a:chOff x="3294" y="68"/>
            <a:chExt cx="3749" cy="4264"/>
          </a:xfrm>
        </p:grpSpPr>
        <p:sp>
          <p:nvSpPr>
            <p:cNvPr id="39964" name="Rectangle 6"/>
            <p:cNvSpPr>
              <a:spLocks noChangeArrowheads="1"/>
            </p:cNvSpPr>
            <p:nvPr/>
          </p:nvSpPr>
          <p:spPr bwMode="auto">
            <a:xfrm>
              <a:off x="3294" y="68"/>
              <a:ext cx="953" cy="4264"/>
            </a:xfrm>
            <a:prstGeom prst="rect">
              <a:avLst/>
            </a:prstGeom>
            <a:solidFill>
              <a:srgbClr val="0000FF">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5" name="Rectangle 34"/>
            <p:cNvSpPr>
              <a:spLocks noChangeArrowheads="1"/>
            </p:cNvSpPr>
            <p:nvPr/>
          </p:nvSpPr>
          <p:spPr bwMode="auto">
            <a:xfrm>
              <a:off x="4774" y="159"/>
              <a:ext cx="453" cy="408"/>
            </a:xfrm>
            <a:prstGeom prst="rect">
              <a:avLst/>
            </a:prstGeom>
            <a:solidFill>
              <a:srgbClr val="0000FF">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6" name="Text Box 35"/>
            <p:cNvSpPr txBox="1">
              <a:spLocks noChangeArrowheads="1"/>
            </p:cNvSpPr>
            <p:nvPr/>
          </p:nvSpPr>
          <p:spPr bwMode="auto">
            <a:xfrm>
              <a:off x="5319" y="159"/>
              <a:ext cx="1724"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a:t>No response</a:t>
              </a:r>
              <a:endParaRPr lang="en-GB"/>
            </a:p>
          </p:txBody>
        </p:sp>
      </p:grpSp>
      <p:grpSp>
        <p:nvGrpSpPr>
          <p:cNvPr id="47147" name="Group 43"/>
          <p:cNvGrpSpPr>
            <a:grpSpLocks/>
          </p:cNvGrpSpPr>
          <p:nvPr/>
        </p:nvGrpSpPr>
        <p:grpSpPr bwMode="auto">
          <a:xfrm>
            <a:off x="3917694" y="97910"/>
            <a:ext cx="5643054" cy="6139515"/>
            <a:chOff x="2886" y="68"/>
            <a:chExt cx="4157" cy="4264"/>
          </a:xfrm>
        </p:grpSpPr>
        <p:sp>
          <p:nvSpPr>
            <p:cNvPr id="39961" name="Rectangle 4"/>
            <p:cNvSpPr>
              <a:spLocks noChangeArrowheads="1"/>
            </p:cNvSpPr>
            <p:nvPr/>
          </p:nvSpPr>
          <p:spPr bwMode="auto">
            <a:xfrm>
              <a:off x="2886" y="68"/>
              <a:ext cx="408" cy="4264"/>
            </a:xfrm>
            <a:prstGeom prst="rect">
              <a:avLst/>
            </a:prstGeom>
            <a:solidFill>
              <a:srgbClr val="FF6600">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2" name="Rectangle 36"/>
            <p:cNvSpPr>
              <a:spLocks noChangeArrowheads="1"/>
            </p:cNvSpPr>
            <p:nvPr/>
          </p:nvSpPr>
          <p:spPr bwMode="auto">
            <a:xfrm>
              <a:off x="4774" y="658"/>
              <a:ext cx="453" cy="408"/>
            </a:xfrm>
            <a:prstGeom prst="rect">
              <a:avLst/>
            </a:prstGeom>
            <a:solidFill>
              <a:srgbClr val="FF9900">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3" name="Text Box 37"/>
            <p:cNvSpPr txBox="1">
              <a:spLocks noChangeArrowheads="1"/>
            </p:cNvSpPr>
            <p:nvPr/>
          </p:nvSpPr>
          <p:spPr bwMode="auto">
            <a:xfrm>
              <a:off x="5319" y="658"/>
              <a:ext cx="1724"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a:t>Initial retreat</a:t>
              </a:r>
              <a:endParaRPr lang="en-GB"/>
            </a:p>
          </p:txBody>
        </p:sp>
      </p:grpSp>
      <p:grpSp>
        <p:nvGrpSpPr>
          <p:cNvPr id="47148" name="Group 44"/>
          <p:cNvGrpSpPr>
            <a:grpSpLocks/>
          </p:cNvGrpSpPr>
          <p:nvPr/>
        </p:nvGrpSpPr>
        <p:grpSpPr bwMode="auto">
          <a:xfrm>
            <a:off x="2846641" y="33117"/>
            <a:ext cx="6712749" cy="6204308"/>
            <a:chOff x="2098" y="23"/>
            <a:chExt cx="4945" cy="4309"/>
          </a:xfrm>
        </p:grpSpPr>
        <p:grpSp>
          <p:nvGrpSpPr>
            <p:cNvPr id="39954" name="Group 28"/>
            <p:cNvGrpSpPr>
              <a:grpSpLocks/>
            </p:cNvGrpSpPr>
            <p:nvPr/>
          </p:nvGrpSpPr>
          <p:grpSpPr bwMode="auto">
            <a:xfrm>
              <a:off x="2098" y="23"/>
              <a:ext cx="788" cy="4309"/>
              <a:chOff x="2007" y="23"/>
              <a:chExt cx="788" cy="4309"/>
            </a:xfrm>
          </p:grpSpPr>
          <p:sp>
            <p:nvSpPr>
              <p:cNvPr id="39959" name="Rectangle 5"/>
              <p:cNvSpPr>
                <a:spLocks noChangeArrowheads="1"/>
              </p:cNvSpPr>
              <p:nvPr/>
            </p:nvSpPr>
            <p:spPr bwMode="auto">
              <a:xfrm>
                <a:off x="2024" y="68"/>
                <a:ext cx="771" cy="4264"/>
              </a:xfrm>
              <a:prstGeom prst="rect">
                <a:avLst/>
              </a:prstGeom>
              <a:solidFill>
                <a:srgbClr val="FF0000">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0" name="Line 27"/>
              <p:cNvSpPr>
                <a:spLocks noChangeShapeType="1"/>
              </p:cNvSpPr>
              <p:nvPr/>
            </p:nvSpPr>
            <p:spPr bwMode="auto">
              <a:xfrm flipV="1">
                <a:off x="2007" y="23"/>
                <a:ext cx="0" cy="4264"/>
              </a:xfrm>
              <a:prstGeom prst="line">
                <a:avLst/>
              </a:prstGeom>
              <a:noFill/>
              <a:ln w="508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9955" name="Line 31"/>
            <p:cNvSpPr>
              <a:spLocks noChangeShapeType="1"/>
            </p:cNvSpPr>
            <p:nvPr/>
          </p:nvSpPr>
          <p:spPr bwMode="auto">
            <a:xfrm flipV="1">
              <a:off x="4774" y="1746"/>
              <a:ext cx="0" cy="408"/>
            </a:xfrm>
            <a:prstGeom prst="line">
              <a:avLst/>
            </a:prstGeom>
            <a:noFill/>
            <a:ln w="508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6" name="Text Box 33"/>
            <p:cNvSpPr txBox="1">
              <a:spLocks noChangeArrowheads="1"/>
            </p:cNvSpPr>
            <p:nvPr/>
          </p:nvSpPr>
          <p:spPr bwMode="auto">
            <a:xfrm>
              <a:off x="4819" y="1751"/>
              <a:ext cx="17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a:t>Present ice margin reached</a:t>
              </a:r>
              <a:endParaRPr lang="en-GB"/>
            </a:p>
          </p:txBody>
        </p:sp>
        <p:sp>
          <p:nvSpPr>
            <p:cNvPr id="39957" name="Rectangle 38"/>
            <p:cNvSpPr>
              <a:spLocks noChangeArrowheads="1"/>
            </p:cNvSpPr>
            <p:nvPr/>
          </p:nvSpPr>
          <p:spPr bwMode="auto">
            <a:xfrm>
              <a:off x="4774" y="1157"/>
              <a:ext cx="453" cy="408"/>
            </a:xfrm>
            <a:prstGeom prst="rect">
              <a:avLst/>
            </a:prstGeom>
            <a:solidFill>
              <a:srgbClr val="FF0000">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8" name="Text Box 39"/>
            <p:cNvSpPr txBox="1">
              <a:spLocks noChangeArrowheads="1"/>
            </p:cNvSpPr>
            <p:nvPr/>
          </p:nvSpPr>
          <p:spPr bwMode="auto">
            <a:xfrm>
              <a:off x="5319" y="1153"/>
              <a:ext cx="17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a:t>Widespread</a:t>
              </a:r>
              <a:br>
                <a:rPr lang="en-NZ" sz="1600"/>
              </a:br>
              <a:r>
                <a:rPr lang="en-NZ" sz="1600"/>
                <a:t>retreat</a:t>
              </a:r>
              <a:endParaRPr lang="en-GB"/>
            </a:p>
          </p:txBody>
        </p:sp>
      </p:grpSp>
      <p:sp>
        <p:nvSpPr>
          <p:cNvPr id="2" name="Rectangle 1"/>
          <p:cNvSpPr/>
          <p:nvPr/>
        </p:nvSpPr>
        <p:spPr bwMode="auto">
          <a:xfrm>
            <a:off x="1308550" y="561542"/>
            <a:ext cx="2609144" cy="32034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7" tIns="40074" rIns="80147" bIns="40074" numCol="1" spcCol="0" rtlCol="0" anchor="t" anchorCtr="0" compatLnSpc="1">
            <a:prstTxWarp prst="textNoShape">
              <a:avLst/>
            </a:prstTxWarp>
          </a:bodyPr>
          <a:lstStyle/>
          <a:p>
            <a:pPr defTabSz="872436" fontAlgn="base">
              <a:spcBef>
                <a:spcPct val="0"/>
              </a:spcBef>
              <a:spcAft>
                <a:spcPct val="0"/>
              </a:spcAft>
            </a:pPr>
            <a:r>
              <a:rPr lang="en-US" sz="2100" dirty="0">
                <a:solidFill>
                  <a:schemeClr val="bg1"/>
                </a:solidFill>
                <a:latin typeface="Arial" pitchFamily="34" charset="0"/>
              </a:rPr>
              <a:t>U1357A&amp;B</a:t>
            </a:r>
          </a:p>
        </p:txBody>
      </p:sp>
      <p:sp>
        <p:nvSpPr>
          <p:cNvPr id="3" name="5-Point Star 2"/>
          <p:cNvSpPr/>
          <p:nvPr/>
        </p:nvSpPr>
        <p:spPr bwMode="auto">
          <a:xfrm>
            <a:off x="3602079" y="538530"/>
            <a:ext cx="367877" cy="359219"/>
          </a:xfrm>
          <a:prstGeom prst="star5">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80147" tIns="40074" rIns="80147" bIns="40074" numCol="1" spcCol="0" rtlCol="0" anchor="t" anchorCtr="0" compatLnSpc="1">
            <a:prstTxWarp prst="textNoShape">
              <a:avLst/>
            </a:prstTxWarp>
          </a:bodyPr>
          <a:lstStyle/>
          <a:p>
            <a:pPr defTabSz="872436" fontAlgn="base">
              <a:spcBef>
                <a:spcPct val="0"/>
              </a:spcBef>
              <a:spcAft>
                <a:spcPct val="0"/>
              </a:spcAft>
            </a:pPr>
            <a:endParaRPr lang="en-US">
              <a:latin typeface="Arial" pitchFamily="34" charset="0"/>
            </a:endParaRPr>
          </a:p>
        </p:txBody>
      </p:sp>
      <p:sp>
        <p:nvSpPr>
          <p:cNvPr id="37" name="TextBox 36"/>
          <p:cNvSpPr txBox="1"/>
          <p:nvPr/>
        </p:nvSpPr>
        <p:spPr>
          <a:xfrm>
            <a:off x="6448492" y="5851987"/>
            <a:ext cx="2842568" cy="830997"/>
          </a:xfrm>
          <a:prstGeom prst="rect">
            <a:avLst/>
          </a:prstGeom>
          <a:noFill/>
        </p:spPr>
        <p:txBody>
          <a:bodyPr wrap="square" rtlCol="0">
            <a:spAutoFit/>
          </a:bodyPr>
          <a:lstStyle/>
          <a:p>
            <a:r>
              <a:rPr lang="en-US" sz="2400" dirty="0" smtClean="0"/>
              <a:t>From Mackintosh et al. 2011</a:t>
            </a:r>
            <a:endParaRPr lang="en-US" sz="2400" dirty="0"/>
          </a:p>
        </p:txBody>
      </p:sp>
    </p:spTree>
    <p:extLst>
      <p:ext uri="{BB962C8B-B14F-4D97-AF65-F5344CB8AC3E}">
        <p14:creationId xmlns:p14="http://schemas.microsoft.com/office/powerpoint/2010/main" val="278856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13360"/>
            <a:ext cx="2762250" cy="729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4"/>
          <p:cNvSpPr txBox="1">
            <a:spLocks noChangeArrowheads="1"/>
          </p:cNvSpPr>
          <p:nvPr/>
        </p:nvSpPr>
        <p:spPr bwMode="auto">
          <a:xfrm>
            <a:off x="6542006" y="5473005"/>
            <a:ext cx="26019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s-ES" sz="2800" dirty="0">
                <a:solidFill>
                  <a:srgbClr val="FFFF00"/>
                </a:solidFill>
                <a:latin typeface="Calibri" pitchFamily="34" charset="0"/>
              </a:rPr>
              <a:t>1357B 18H 6A</a:t>
            </a:r>
          </a:p>
          <a:p>
            <a:pPr eaLnBrk="1" hangingPunct="1"/>
            <a:r>
              <a:rPr lang="es-ES" sz="2800" dirty="0">
                <a:solidFill>
                  <a:srgbClr val="FFFF00"/>
                </a:solidFill>
                <a:latin typeface="Calibri" pitchFamily="34" charset="0"/>
              </a:rPr>
              <a:t>Red: </a:t>
            </a:r>
            <a:r>
              <a:rPr lang="es-ES" sz="2800" dirty="0" err="1">
                <a:solidFill>
                  <a:srgbClr val="FFFF00"/>
                </a:solidFill>
                <a:latin typeface="Calibri" pitchFamily="34" charset="0"/>
              </a:rPr>
              <a:t>Calcium</a:t>
            </a:r>
            <a:endParaRPr lang="es-ES" sz="2800" dirty="0">
              <a:solidFill>
                <a:srgbClr val="FFFF00"/>
              </a:solidFill>
              <a:latin typeface="Calibri" pitchFamily="34" charset="0"/>
            </a:endParaRPr>
          </a:p>
          <a:p>
            <a:pPr eaLnBrk="1" hangingPunct="1"/>
            <a:r>
              <a:rPr lang="es-ES" sz="2800" dirty="0">
                <a:solidFill>
                  <a:srgbClr val="FFFF00"/>
                </a:solidFill>
                <a:latin typeface="Calibri" pitchFamily="34" charset="0"/>
              </a:rPr>
              <a:t>Blue: </a:t>
            </a:r>
            <a:r>
              <a:rPr lang="es-ES" sz="2800" dirty="0" err="1" smtClean="0">
                <a:solidFill>
                  <a:srgbClr val="FFFF00"/>
                </a:solidFill>
                <a:latin typeface="Calibri" pitchFamily="34" charset="0"/>
              </a:rPr>
              <a:t>Aluminum</a:t>
            </a:r>
            <a:endParaRPr lang="es-ES" sz="2800" dirty="0">
              <a:solidFill>
                <a:srgbClr val="FFFF00"/>
              </a:solidFill>
              <a:latin typeface="Calibri" pitchFamily="34" charset="0"/>
            </a:endParaRPr>
          </a:p>
        </p:txBody>
      </p:sp>
      <p:sp>
        <p:nvSpPr>
          <p:cNvPr id="16388" name="TextBox 15"/>
          <p:cNvSpPr txBox="1">
            <a:spLocks noChangeArrowheads="1"/>
          </p:cNvSpPr>
          <p:nvPr/>
        </p:nvSpPr>
        <p:spPr bwMode="auto">
          <a:xfrm>
            <a:off x="5894389" y="404813"/>
            <a:ext cx="324961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s-ES" sz="2800" dirty="0" smtClean="0">
                <a:solidFill>
                  <a:srgbClr val="FFFF00"/>
                </a:solidFill>
                <a:latin typeface="Calibri" pitchFamily="34" charset="0"/>
              </a:rPr>
              <a:t>In </a:t>
            </a:r>
            <a:r>
              <a:rPr lang="es-ES" sz="2800" dirty="0">
                <a:solidFill>
                  <a:srgbClr val="FFFF00"/>
                </a:solidFill>
                <a:latin typeface="Calibri" pitchFamily="34" charset="0"/>
              </a:rPr>
              <a:t>general</a:t>
            </a:r>
            <a:r>
              <a:rPr lang="es-ES" sz="2800" dirty="0" smtClean="0">
                <a:solidFill>
                  <a:srgbClr val="FFFF00"/>
                </a:solidFill>
                <a:latin typeface="Calibri" pitchFamily="34" charset="0"/>
              </a:rPr>
              <a:t>:</a:t>
            </a:r>
          </a:p>
          <a:p>
            <a:pPr eaLnBrk="1" hangingPunct="1"/>
            <a:endParaRPr lang="es-ES" sz="2800" dirty="0">
              <a:solidFill>
                <a:srgbClr val="FFFF00"/>
              </a:solidFill>
              <a:latin typeface="Calibri" pitchFamily="34" charset="0"/>
            </a:endParaRPr>
          </a:p>
          <a:p>
            <a:pPr eaLnBrk="1" hangingPunct="1"/>
            <a:r>
              <a:rPr lang="es-ES" sz="2800" dirty="0" smtClean="0">
                <a:solidFill>
                  <a:srgbClr val="FFFF00"/>
                </a:solidFill>
                <a:latin typeface="Calibri" pitchFamily="34" charset="0"/>
              </a:rPr>
              <a:t>Color </a:t>
            </a:r>
            <a:r>
              <a:rPr lang="es-ES" sz="2800" dirty="0" err="1" smtClean="0">
                <a:solidFill>
                  <a:srgbClr val="FFFF00"/>
                </a:solidFill>
                <a:latin typeface="Calibri" pitchFamily="34" charset="0"/>
              </a:rPr>
              <a:t>bands</a:t>
            </a:r>
            <a:r>
              <a:rPr lang="es-ES" sz="2800" dirty="0" smtClean="0">
                <a:solidFill>
                  <a:srgbClr val="FFFF00"/>
                </a:solidFill>
                <a:latin typeface="Calibri" pitchFamily="34" charset="0"/>
              </a:rPr>
              <a:t> </a:t>
            </a:r>
            <a:r>
              <a:rPr lang="es-ES" sz="2800" dirty="0" err="1" smtClean="0">
                <a:solidFill>
                  <a:srgbClr val="FFFF00"/>
                </a:solidFill>
                <a:latin typeface="Calibri" pitchFamily="34" charset="0"/>
              </a:rPr>
              <a:t>correspond</a:t>
            </a:r>
            <a:r>
              <a:rPr lang="es-ES" sz="2800" dirty="0" smtClean="0">
                <a:solidFill>
                  <a:srgbClr val="FFFF00"/>
                </a:solidFill>
                <a:latin typeface="Calibri" pitchFamily="34" charset="0"/>
              </a:rPr>
              <a:t> </a:t>
            </a:r>
            <a:r>
              <a:rPr lang="es-ES" sz="2800" dirty="0" err="1" smtClean="0">
                <a:solidFill>
                  <a:srgbClr val="FFFF00"/>
                </a:solidFill>
                <a:latin typeface="Calibri" pitchFamily="34" charset="0"/>
              </a:rPr>
              <a:t>to</a:t>
            </a:r>
            <a:r>
              <a:rPr lang="es-ES" sz="2800" dirty="0" smtClean="0">
                <a:solidFill>
                  <a:srgbClr val="FFFF00"/>
                </a:solidFill>
                <a:latin typeface="Calibri" pitchFamily="34" charset="0"/>
              </a:rPr>
              <a:t> </a:t>
            </a:r>
            <a:r>
              <a:rPr lang="es-ES" sz="2800" dirty="0" err="1" smtClean="0">
                <a:solidFill>
                  <a:srgbClr val="FFFF00"/>
                </a:solidFill>
                <a:latin typeface="Calibri" pitchFamily="34" charset="0"/>
              </a:rPr>
              <a:t>chemical</a:t>
            </a:r>
            <a:r>
              <a:rPr lang="es-ES" sz="2800" dirty="0" smtClean="0">
                <a:solidFill>
                  <a:srgbClr val="FFFF00"/>
                </a:solidFill>
                <a:latin typeface="Calibri" pitchFamily="34" charset="0"/>
              </a:rPr>
              <a:t> </a:t>
            </a:r>
            <a:r>
              <a:rPr lang="es-ES" sz="2800" dirty="0" err="1" smtClean="0">
                <a:solidFill>
                  <a:srgbClr val="FFFF00"/>
                </a:solidFill>
                <a:latin typeface="Calibri" pitchFamily="34" charset="0"/>
              </a:rPr>
              <a:t>composition</a:t>
            </a:r>
            <a:endParaRPr lang="es-ES" sz="2800" dirty="0" smtClean="0">
              <a:solidFill>
                <a:srgbClr val="FFFF00"/>
              </a:solidFill>
              <a:latin typeface="Calibri" pitchFamily="34" charset="0"/>
            </a:endParaRPr>
          </a:p>
          <a:p>
            <a:pPr eaLnBrk="1" hangingPunct="1"/>
            <a:endParaRPr lang="es-ES" sz="2800" dirty="0">
              <a:solidFill>
                <a:srgbClr val="FFFF00"/>
              </a:solidFill>
              <a:latin typeface="Calibri" pitchFamily="34" charset="0"/>
            </a:endParaRPr>
          </a:p>
          <a:p>
            <a:pPr eaLnBrk="1" hangingPunct="1"/>
            <a:r>
              <a:rPr lang="es-ES" sz="2800" dirty="0" err="1" smtClean="0">
                <a:solidFill>
                  <a:srgbClr val="FFFF00"/>
                </a:solidFill>
                <a:latin typeface="Calibri" pitchFamily="34" charset="0"/>
              </a:rPr>
              <a:t>Dark</a:t>
            </a:r>
            <a:r>
              <a:rPr lang="es-ES" sz="2800" dirty="0" smtClean="0">
                <a:solidFill>
                  <a:srgbClr val="FFFF00"/>
                </a:solidFill>
                <a:latin typeface="Calibri" pitchFamily="34" charset="0"/>
              </a:rPr>
              <a:t>: </a:t>
            </a:r>
            <a:r>
              <a:rPr lang="es-ES" sz="2800" dirty="0" err="1">
                <a:solidFill>
                  <a:srgbClr val="FFFF00"/>
                </a:solidFill>
                <a:latin typeface="Calibri" pitchFamily="34" charset="0"/>
              </a:rPr>
              <a:t>high</a:t>
            </a:r>
            <a:r>
              <a:rPr lang="es-ES" sz="2800" dirty="0">
                <a:solidFill>
                  <a:srgbClr val="FFFF00"/>
                </a:solidFill>
                <a:latin typeface="Calibri" pitchFamily="34" charset="0"/>
              </a:rPr>
              <a:t> </a:t>
            </a:r>
            <a:r>
              <a:rPr lang="es-ES" sz="2800" dirty="0" err="1">
                <a:solidFill>
                  <a:srgbClr val="FFFF00"/>
                </a:solidFill>
                <a:latin typeface="Calibri" pitchFamily="34" charset="0"/>
              </a:rPr>
              <a:t>detrital</a:t>
            </a:r>
            <a:endParaRPr lang="es-ES" sz="2800" dirty="0">
              <a:solidFill>
                <a:srgbClr val="FFFF00"/>
              </a:solidFill>
              <a:latin typeface="Calibri" pitchFamily="34" charset="0"/>
            </a:endParaRPr>
          </a:p>
          <a:p>
            <a:pPr eaLnBrk="1" hangingPunct="1"/>
            <a:r>
              <a:rPr lang="es-ES" sz="2800" dirty="0" smtClean="0">
                <a:solidFill>
                  <a:srgbClr val="FFFF00"/>
                </a:solidFill>
                <a:latin typeface="Calibri" pitchFamily="34" charset="0"/>
              </a:rPr>
              <a:t>Light: </a:t>
            </a:r>
            <a:r>
              <a:rPr lang="es-ES" sz="2800" dirty="0" err="1">
                <a:solidFill>
                  <a:srgbClr val="FFFF00"/>
                </a:solidFill>
                <a:latin typeface="Calibri" pitchFamily="34" charset="0"/>
              </a:rPr>
              <a:t>low</a:t>
            </a:r>
            <a:r>
              <a:rPr lang="es-ES" sz="2800" dirty="0">
                <a:solidFill>
                  <a:srgbClr val="FFFF00"/>
                </a:solidFill>
                <a:latin typeface="Calibri" pitchFamily="34" charset="0"/>
              </a:rPr>
              <a:t> </a:t>
            </a:r>
            <a:r>
              <a:rPr lang="es-ES" sz="2800" dirty="0" err="1">
                <a:solidFill>
                  <a:srgbClr val="FFFF00"/>
                </a:solidFill>
                <a:latin typeface="Calibri" pitchFamily="34" charset="0"/>
              </a:rPr>
              <a:t>detrital</a:t>
            </a:r>
            <a:endParaRPr lang="es-ES" sz="2800" dirty="0">
              <a:solidFill>
                <a:srgbClr val="FFFF00"/>
              </a:solidFill>
              <a:latin typeface="Calibri" pitchFamily="34" charset="0"/>
            </a:endParaRPr>
          </a:p>
          <a:p>
            <a:pPr eaLnBrk="1" hangingPunct="1"/>
            <a:endParaRPr lang="es-ES" sz="2800" dirty="0">
              <a:solidFill>
                <a:srgbClr val="FFFF00"/>
              </a:solidFill>
              <a:latin typeface="Calibri" pitchFamily="34" charset="0"/>
            </a:endParaRPr>
          </a:p>
          <a:p>
            <a:pPr eaLnBrk="1" hangingPunct="1"/>
            <a:r>
              <a:rPr lang="es-ES" sz="2800" dirty="0" smtClean="0">
                <a:solidFill>
                  <a:srgbClr val="FFFF00"/>
                </a:solidFill>
                <a:latin typeface="Calibri" pitchFamily="34" charset="0"/>
              </a:rPr>
              <a:t> </a:t>
            </a:r>
            <a:endParaRPr lang="es-ES" sz="2800" dirty="0">
              <a:solidFill>
                <a:srgbClr val="FFFF00"/>
              </a:solidFill>
              <a:latin typeface="Calibri"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96"/>
            <a:ext cx="3053786" cy="6900895"/>
          </a:xfrm>
          <a:prstGeom prst="rect">
            <a:avLst/>
          </a:prstGeom>
        </p:spPr>
      </p:pic>
      <p:sp>
        <p:nvSpPr>
          <p:cNvPr id="8" name="TextBox 7"/>
          <p:cNvSpPr txBox="1"/>
          <p:nvPr/>
        </p:nvSpPr>
        <p:spPr>
          <a:xfrm>
            <a:off x="6989885" y="0"/>
            <a:ext cx="2154116" cy="523220"/>
          </a:xfrm>
          <a:prstGeom prst="rect">
            <a:avLst/>
          </a:prstGeom>
          <a:noFill/>
        </p:spPr>
        <p:txBody>
          <a:bodyPr wrap="none" rtlCol="0">
            <a:spAutoFit/>
          </a:bodyPr>
          <a:lstStyle/>
          <a:p>
            <a:r>
              <a:rPr lang="en-US" sz="2800" dirty="0" smtClean="0">
                <a:solidFill>
                  <a:srgbClr val="FFFF00"/>
                </a:solidFill>
              </a:rPr>
              <a:t>Jimenez et al.</a:t>
            </a:r>
            <a:endParaRPr lang="en-US" sz="2800" dirty="0">
              <a:solidFill>
                <a:srgbClr val="FFFF00"/>
              </a:solidFill>
            </a:endParaRPr>
          </a:p>
        </p:txBody>
      </p:sp>
    </p:spTree>
    <p:extLst>
      <p:ext uri="{BB962C8B-B14F-4D97-AF65-F5344CB8AC3E}">
        <p14:creationId xmlns:p14="http://schemas.microsoft.com/office/powerpoint/2010/main" val="3051401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7122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3100"/>
            <a:ext cx="84978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97425"/>
            <a:ext cx="85693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11170" y="567159"/>
            <a:ext cx="405880" cy="461665"/>
          </a:xfrm>
          <a:prstGeom prst="rect">
            <a:avLst/>
          </a:prstGeom>
          <a:noFill/>
        </p:spPr>
        <p:txBody>
          <a:bodyPr wrap="none" rtlCol="0">
            <a:spAutoFit/>
          </a:bodyPr>
          <a:lstStyle/>
          <a:p>
            <a:r>
              <a:rPr lang="en-US" sz="2400" dirty="0" smtClean="0"/>
              <a:t>Ti</a:t>
            </a:r>
            <a:endParaRPr lang="en-US" sz="2400" dirty="0"/>
          </a:p>
        </p:txBody>
      </p:sp>
      <p:sp>
        <p:nvSpPr>
          <p:cNvPr id="8" name="TextBox 7"/>
          <p:cNvSpPr txBox="1"/>
          <p:nvPr/>
        </p:nvSpPr>
        <p:spPr>
          <a:xfrm>
            <a:off x="777434" y="4969966"/>
            <a:ext cx="495649" cy="461665"/>
          </a:xfrm>
          <a:prstGeom prst="rect">
            <a:avLst/>
          </a:prstGeom>
          <a:noFill/>
        </p:spPr>
        <p:txBody>
          <a:bodyPr wrap="none" rtlCol="0">
            <a:spAutoFit/>
          </a:bodyPr>
          <a:lstStyle/>
          <a:p>
            <a:r>
              <a:rPr lang="en-US" sz="2400" dirty="0" err="1" smtClean="0"/>
              <a:t>Ca</a:t>
            </a:r>
            <a:endParaRPr lang="en-US" sz="2400" dirty="0"/>
          </a:p>
        </p:txBody>
      </p:sp>
      <p:sp>
        <p:nvSpPr>
          <p:cNvPr id="9" name="TextBox 8"/>
          <p:cNvSpPr txBox="1"/>
          <p:nvPr/>
        </p:nvSpPr>
        <p:spPr>
          <a:xfrm>
            <a:off x="1115795" y="3213100"/>
            <a:ext cx="325730" cy="461665"/>
          </a:xfrm>
          <a:prstGeom prst="rect">
            <a:avLst/>
          </a:prstGeom>
          <a:noFill/>
        </p:spPr>
        <p:txBody>
          <a:bodyPr wrap="none" rtlCol="0">
            <a:spAutoFit/>
          </a:bodyPr>
          <a:lstStyle/>
          <a:p>
            <a:r>
              <a:rPr lang="en-US" sz="2400" dirty="0" smtClean="0"/>
              <a:t>S</a:t>
            </a:r>
            <a:endParaRPr lang="en-US" sz="2400" dirty="0"/>
          </a:p>
        </p:txBody>
      </p:sp>
      <p:sp>
        <p:nvSpPr>
          <p:cNvPr id="3" name="TextBox 2"/>
          <p:cNvSpPr txBox="1"/>
          <p:nvPr/>
        </p:nvSpPr>
        <p:spPr>
          <a:xfrm>
            <a:off x="177901" y="11574"/>
            <a:ext cx="933269" cy="369332"/>
          </a:xfrm>
          <a:prstGeom prst="rect">
            <a:avLst/>
          </a:prstGeom>
          <a:noFill/>
        </p:spPr>
        <p:txBody>
          <a:bodyPr wrap="none" rtlCol="0">
            <a:spAutoFit/>
          </a:bodyPr>
          <a:lstStyle/>
          <a:p>
            <a:r>
              <a:rPr lang="en-US" dirty="0" smtClean="0"/>
              <a:t>U1357A</a:t>
            </a:r>
            <a:endParaRPr lang="en-US" dirty="0"/>
          </a:p>
        </p:txBody>
      </p:sp>
      <p:sp>
        <p:nvSpPr>
          <p:cNvPr id="11" name="TextBox 10"/>
          <p:cNvSpPr txBox="1"/>
          <p:nvPr/>
        </p:nvSpPr>
        <p:spPr>
          <a:xfrm>
            <a:off x="1182544" y="241152"/>
            <a:ext cx="5991512" cy="461665"/>
          </a:xfrm>
          <a:prstGeom prst="rect">
            <a:avLst/>
          </a:prstGeom>
          <a:noFill/>
        </p:spPr>
        <p:txBody>
          <a:bodyPr wrap="none" rtlCol="0">
            <a:spAutoFit/>
          </a:bodyPr>
          <a:lstStyle/>
          <a:p>
            <a:r>
              <a:rPr lang="en-US" sz="2400" dirty="0" smtClean="0"/>
              <a:t>150.3 to  184.5 m:     ~9,000 to ~11,600 </a:t>
            </a:r>
            <a:r>
              <a:rPr lang="en-US" sz="2400" dirty="0" err="1" smtClean="0"/>
              <a:t>yrs</a:t>
            </a:r>
            <a:r>
              <a:rPr lang="en-US" sz="2400" dirty="0" smtClean="0"/>
              <a:t> B.P.</a:t>
            </a:r>
            <a:endParaRPr lang="en-US" sz="2400" dirty="0"/>
          </a:p>
        </p:txBody>
      </p:sp>
      <p:sp>
        <p:nvSpPr>
          <p:cNvPr id="4" name="TextBox 3"/>
          <p:cNvSpPr txBox="1"/>
          <p:nvPr/>
        </p:nvSpPr>
        <p:spPr>
          <a:xfrm>
            <a:off x="7435997" y="35329"/>
            <a:ext cx="1596271" cy="400110"/>
          </a:xfrm>
          <a:prstGeom prst="rect">
            <a:avLst/>
          </a:prstGeom>
          <a:noFill/>
        </p:spPr>
        <p:txBody>
          <a:bodyPr wrap="none" rtlCol="0">
            <a:spAutoFit/>
          </a:bodyPr>
          <a:lstStyle/>
          <a:p>
            <a:r>
              <a:rPr lang="en-US" sz="2000" dirty="0" smtClean="0"/>
              <a:t>Jimenez et al.</a:t>
            </a:r>
            <a:endParaRPr lang="en-US" sz="2000" dirty="0"/>
          </a:p>
        </p:txBody>
      </p:sp>
    </p:spTree>
    <p:extLst>
      <p:ext uri="{BB962C8B-B14F-4D97-AF65-F5344CB8AC3E}">
        <p14:creationId xmlns:p14="http://schemas.microsoft.com/office/powerpoint/2010/main" val="1327142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70" y="1"/>
            <a:ext cx="8766885"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026612"/>
            <a:ext cx="9067800" cy="830997"/>
          </a:xfrm>
          <a:prstGeom prst="rect">
            <a:avLst/>
          </a:prstGeom>
          <a:noFill/>
        </p:spPr>
        <p:txBody>
          <a:bodyPr wrap="square" rtlCol="0">
            <a:spAutoFit/>
          </a:bodyPr>
          <a:lstStyle/>
          <a:p>
            <a:r>
              <a:rPr lang="en-US" sz="2400" dirty="0"/>
              <a:t>Sum of Ekman and air–sea heat fluxes regressed onto </a:t>
            </a:r>
            <a:r>
              <a:rPr lang="en-US" sz="2400" dirty="0" smtClean="0"/>
              <a:t>the SAM</a:t>
            </a:r>
            <a:r>
              <a:rPr lang="en-US" sz="2400" dirty="0"/>
              <a:t>. Positive values refer to the ocean gaining heat</a:t>
            </a:r>
            <a:r>
              <a:rPr lang="en-US" sz="2400" dirty="0" smtClean="0"/>
              <a:t>. (From </a:t>
            </a:r>
            <a:r>
              <a:rPr lang="en-US" sz="2400" dirty="0" err="1" smtClean="0"/>
              <a:t>Sallee</a:t>
            </a:r>
            <a:r>
              <a:rPr lang="en-US" sz="2400" dirty="0" smtClean="0"/>
              <a:t> et al., 2010))</a:t>
            </a:r>
            <a:endParaRPr lang="en-US" sz="2400" dirty="0"/>
          </a:p>
        </p:txBody>
      </p:sp>
      <p:sp>
        <p:nvSpPr>
          <p:cNvPr id="5" name="TextBox 4"/>
          <p:cNvSpPr txBox="1"/>
          <p:nvPr/>
        </p:nvSpPr>
        <p:spPr>
          <a:xfrm>
            <a:off x="5590903" y="26127"/>
            <a:ext cx="3553097" cy="1938992"/>
          </a:xfrm>
          <a:prstGeom prst="rect">
            <a:avLst/>
          </a:prstGeom>
          <a:noFill/>
        </p:spPr>
        <p:txBody>
          <a:bodyPr wrap="square" rtlCol="0">
            <a:spAutoFit/>
          </a:bodyPr>
          <a:lstStyle/>
          <a:p>
            <a:r>
              <a:rPr lang="en-US" sz="2400" dirty="0" smtClean="0"/>
              <a:t>Should we expect heterogeneous responses around the margin?</a:t>
            </a:r>
          </a:p>
          <a:p>
            <a:r>
              <a:rPr lang="en-US" sz="2400" dirty="0" smtClean="0"/>
              <a:t>     Depends on the</a:t>
            </a:r>
          </a:p>
          <a:p>
            <a:r>
              <a:rPr lang="en-US" sz="2400" dirty="0"/>
              <a:t> </a:t>
            </a:r>
            <a:r>
              <a:rPr lang="en-US" sz="2400" dirty="0" smtClean="0"/>
              <a:t>    timescale.</a:t>
            </a:r>
            <a:endParaRPr lang="en-US" sz="2400" dirty="0"/>
          </a:p>
        </p:txBody>
      </p:sp>
    </p:spTree>
    <p:extLst>
      <p:ext uri="{BB962C8B-B14F-4D97-AF65-F5344CB8AC3E}">
        <p14:creationId xmlns:p14="http://schemas.microsoft.com/office/powerpoint/2010/main" val="56842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1421"/>
            <a:ext cx="9144001" cy="599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 y="30424"/>
            <a:ext cx="9144000" cy="1077218"/>
          </a:xfrm>
          <a:prstGeom prst="rect">
            <a:avLst/>
          </a:prstGeom>
          <a:noFill/>
        </p:spPr>
        <p:txBody>
          <a:bodyPr wrap="square" rtlCol="0">
            <a:spAutoFit/>
          </a:bodyPr>
          <a:lstStyle/>
          <a:p>
            <a:r>
              <a:rPr lang="en-US" sz="3200" dirty="0" smtClean="0"/>
              <a:t>Top of the atmosphere solar insolation (in watts/m</a:t>
            </a:r>
            <a:r>
              <a:rPr lang="en-US" sz="3200" baseline="30000" dirty="0" smtClean="0"/>
              <a:t>2</a:t>
            </a:r>
            <a:r>
              <a:rPr lang="en-US" sz="3200" dirty="0" smtClean="0"/>
              <a:t>), </a:t>
            </a:r>
            <a:r>
              <a:rPr lang="en-US" sz="3200" u="sng" dirty="0" smtClean="0"/>
              <a:t>6kyr</a:t>
            </a:r>
            <a:r>
              <a:rPr lang="en-US" sz="3200" dirty="0" smtClean="0"/>
              <a:t> B.P. relative to modern (from Chiang et al., 2009)</a:t>
            </a:r>
            <a:endParaRPr lang="en-US" sz="3200" dirty="0"/>
          </a:p>
        </p:txBody>
      </p:sp>
    </p:spTree>
    <p:extLst>
      <p:ext uri="{BB962C8B-B14F-4D97-AF65-F5344CB8AC3E}">
        <p14:creationId xmlns:p14="http://schemas.microsoft.com/office/powerpoint/2010/main" val="28055366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0" y="2958197"/>
            <a:ext cx="7694022" cy="1384995"/>
          </a:xfrm>
          <a:prstGeom prst="rect">
            <a:avLst/>
          </a:prstGeom>
        </p:spPr>
        <p:txBody>
          <a:bodyPr wrap="square">
            <a:spAutoFit/>
          </a:bodyPr>
          <a:lstStyle/>
          <a:p>
            <a:r>
              <a:rPr lang="en-US" sz="2800" dirty="0" smtClean="0">
                <a:solidFill>
                  <a:srgbClr val="FFFF00"/>
                </a:solidFill>
              </a:rPr>
              <a:t>1)</a:t>
            </a:r>
            <a:r>
              <a:rPr lang="en-US" sz="2800" dirty="0">
                <a:solidFill>
                  <a:srgbClr val="FFFF00"/>
                </a:solidFill>
              </a:rPr>
              <a:t>      Adelie: 56°S to 66°S and 120°E to </a:t>
            </a:r>
            <a:r>
              <a:rPr lang="en-US" sz="2800" dirty="0" smtClean="0">
                <a:solidFill>
                  <a:srgbClr val="FFFF00"/>
                </a:solidFill>
              </a:rPr>
              <a:t>165°E</a:t>
            </a:r>
          </a:p>
          <a:p>
            <a:r>
              <a:rPr lang="en-US" sz="2800" dirty="0" smtClean="0">
                <a:solidFill>
                  <a:srgbClr val="FFFF00"/>
                </a:solidFill>
              </a:rPr>
              <a:t>2)      </a:t>
            </a:r>
            <a:r>
              <a:rPr lang="en-US" sz="2800" dirty="0" err="1" smtClean="0">
                <a:solidFill>
                  <a:srgbClr val="FFFF00"/>
                </a:solidFill>
              </a:rPr>
              <a:t>Mac.Robertson</a:t>
            </a:r>
            <a:r>
              <a:rPr lang="en-US" sz="2800" dirty="0" smtClean="0">
                <a:solidFill>
                  <a:srgbClr val="FFFF00"/>
                </a:solidFill>
              </a:rPr>
              <a:t>: 57°S </a:t>
            </a:r>
            <a:r>
              <a:rPr lang="en-US" sz="2800" dirty="0">
                <a:solidFill>
                  <a:srgbClr val="FFFF00"/>
                </a:solidFill>
              </a:rPr>
              <a:t>to </a:t>
            </a:r>
            <a:r>
              <a:rPr lang="en-US" sz="2800" dirty="0" smtClean="0">
                <a:solidFill>
                  <a:srgbClr val="FFFF00"/>
                </a:solidFill>
              </a:rPr>
              <a:t>67°S </a:t>
            </a:r>
            <a:r>
              <a:rPr lang="en-US" sz="2800" dirty="0">
                <a:solidFill>
                  <a:srgbClr val="FFFF00"/>
                </a:solidFill>
              </a:rPr>
              <a:t>and </a:t>
            </a:r>
            <a:r>
              <a:rPr lang="en-US" sz="2800" dirty="0" smtClean="0">
                <a:solidFill>
                  <a:srgbClr val="FFFF00"/>
                </a:solidFill>
              </a:rPr>
              <a:t>45°E </a:t>
            </a:r>
            <a:r>
              <a:rPr lang="en-US" sz="2800" dirty="0">
                <a:solidFill>
                  <a:srgbClr val="FFFF00"/>
                </a:solidFill>
              </a:rPr>
              <a:t>to </a:t>
            </a:r>
            <a:r>
              <a:rPr lang="en-US" sz="2800" dirty="0" smtClean="0">
                <a:solidFill>
                  <a:srgbClr val="FFFF00"/>
                </a:solidFill>
              </a:rPr>
              <a:t>90°E</a:t>
            </a:r>
            <a:endParaRPr lang="en-US" sz="2800" dirty="0">
              <a:solidFill>
                <a:srgbClr val="FFFF00"/>
              </a:solidFill>
            </a:endParaRPr>
          </a:p>
          <a:p>
            <a:r>
              <a:rPr lang="en-US" sz="2800" dirty="0" smtClean="0">
                <a:solidFill>
                  <a:srgbClr val="FFFF00"/>
                </a:solidFill>
              </a:rPr>
              <a:t>3)</a:t>
            </a:r>
            <a:r>
              <a:rPr lang="en-US" sz="2800" dirty="0">
                <a:solidFill>
                  <a:srgbClr val="FFFF00"/>
                </a:solidFill>
              </a:rPr>
              <a:t>      </a:t>
            </a:r>
            <a:r>
              <a:rPr lang="en-US" sz="2800" dirty="0" smtClean="0">
                <a:solidFill>
                  <a:srgbClr val="FFFF00"/>
                </a:solidFill>
              </a:rPr>
              <a:t>Palmer: 56°S </a:t>
            </a:r>
            <a:r>
              <a:rPr lang="en-US" sz="2800" dirty="0">
                <a:solidFill>
                  <a:srgbClr val="FFFF00"/>
                </a:solidFill>
              </a:rPr>
              <a:t>to </a:t>
            </a:r>
            <a:r>
              <a:rPr lang="en-US" sz="2800" dirty="0" smtClean="0">
                <a:solidFill>
                  <a:srgbClr val="FFFF00"/>
                </a:solidFill>
              </a:rPr>
              <a:t>66°S </a:t>
            </a:r>
            <a:r>
              <a:rPr lang="en-US" sz="2800" dirty="0">
                <a:solidFill>
                  <a:srgbClr val="FFFF00"/>
                </a:solidFill>
              </a:rPr>
              <a:t>and </a:t>
            </a:r>
            <a:r>
              <a:rPr lang="en-US" sz="2800" dirty="0" smtClean="0">
                <a:solidFill>
                  <a:srgbClr val="FFFF00"/>
                </a:solidFill>
              </a:rPr>
              <a:t>60°W </a:t>
            </a:r>
            <a:r>
              <a:rPr lang="en-US" sz="2800" dirty="0">
                <a:solidFill>
                  <a:srgbClr val="FFFF00"/>
                </a:solidFill>
              </a:rPr>
              <a:t>to </a:t>
            </a:r>
            <a:r>
              <a:rPr lang="en-US" sz="2800" dirty="0" smtClean="0">
                <a:solidFill>
                  <a:srgbClr val="FFFF00"/>
                </a:solidFill>
              </a:rPr>
              <a:t>90°W</a:t>
            </a:r>
            <a:endParaRPr lang="en-US" sz="2800" dirty="0">
              <a:solidFill>
                <a:srgbClr val="FFFF00"/>
              </a:solidFill>
            </a:endParaRPr>
          </a:p>
        </p:txBody>
      </p:sp>
      <p:sp>
        <p:nvSpPr>
          <p:cNvPr id="3" name="TextBox 2"/>
          <p:cNvSpPr txBox="1"/>
          <p:nvPr/>
        </p:nvSpPr>
        <p:spPr>
          <a:xfrm>
            <a:off x="0" y="-1765"/>
            <a:ext cx="9144000" cy="2908489"/>
          </a:xfrm>
          <a:prstGeom prst="rect">
            <a:avLst/>
          </a:prstGeom>
          <a:noFill/>
        </p:spPr>
        <p:txBody>
          <a:bodyPr wrap="square" rtlCol="0">
            <a:spAutoFit/>
          </a:bodyPr>
          <a:lstStyle/>
          <a:p>
            <a:pPr algn="ctr">
              <a:spcBef>
                <a:spcPts val="600"/>
              </a:spcBef>
            </a:pPr>
            <a:r>
              <a:rPr lang="en-US" sz="2800" u="sng" dirty="0">
                <a:solidFill>
                  <a:srgbClr val="FFFF00"/>
                </a:solidFill>
              </a:rPr>
              <a:t>Community Climate System Model, version 3.0 (CCSM3</a:t>
            </a:r>
            <a:r>
              <a:rPr lang="en-US" sz="2800" u="sng" dirty="0" smtClean="0">
                <a:solidFill>
                  <a:srgbClr val="FFFF00"/>
                </a:solidFill>
              </a:rPr>
              <a:t>)</a:t>
            </a:r>
          </a:p>
          <a:p>
            <a:pPr>
              <a:spcBef>
                <a:spcPts val="600"/>
              </a:spcBef>
            </a:pPr>
            <a:r>
              <a:rPr lang="en-US" sz="2800" dirty="0" smtClean="0">
                <a:solidFill>
                  <a:srgbClr val="FFFF00"/>
                </a:solidFill>
              </a:rPr>
              <a:t>Holocene Paleoclimate Experiment – Coupled model forced with insolation only.</a:t>
            </a:r>
          </a:p>
          <a:p>
            <a:pPr>
              <a:spcBef>
                <a:spcPts val="600"/>
              </a:spcBef>
            </a:pPr>
            <a:r>
              <a:rPr lang="en-US" sz="2800" dirty="0" smtClean="0">
                <a:solidFill>
                  <a:srgbClr val="FFFF00"/>
                </a:solidFill>
              </a:rPr>
              <a:t>Extracted 100 years of output (SLP, surface T, Zonal Wind) at modern, 2kyr, 4kyr, and 6kyr to examine impacts on following three regions:</a:t>
            </a:r>
            <a:endParaRPr lang="en-US" sz="2800" dirty="0">
              <a:solidFill>
                <a:srgbClr val="FFFF00"/>
              </a:solidFill>
            </a:endParaRPr>
          </a:p>
        </p:txBody>
      </p:sp>
    </p:spTree>
    <p:extLst>
      <p:ext uri="{BB962C8B-B14F-4D97-AF65-F5344CB8AC3E}">
        <p14:creationId xmlns:p14="http://schemas.microsoft.com/office/powerpoint/2010/main" val="674660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6690585"/>
              </p:ext>
            </p:extLst>
          </p:nvPr>
        </p:nvGraphicFramePr>
        <p:xfrm>
          <a:off x="-2" y="-26125"/>
          <a:ext cx="9220204" cy="6930689"/>
        </p:xfrm>
        <a:graphic>
          <a:graphicData uri="http://schemas.openxmlformats.org/drawingml/2006/table">
            <a:tbl>
              <a:tblPr>
                <a:tableStyleId>{5C22544A-7EE6-4342-B048-85BDC9FD1C3A}</a:tableStyleId>
              </a:tblPr>
              <a:tblGrid>
                <a:gridCol w="1632859"/>
                <a:gridCol w="1358537"/>
                <a:gridCol w="757646"/>
                <a:gridCol w="2103120"/>
                <a:gridCol w="733698"/>
                <a:gridCol w="1591491"/>
                <a:gridCol w="1042853"/>
              </a:tblGrid>
              <a:tr h="537533">
                <a:tc>
                  <a:txBody>
                    <a:bodyPr/>
                    <a:lstStyle/>
                    <a:p>
                      <a:pPr algn="ctr" fontAlgn="b">
                        <a:lnSpc>
                          <a:spcPts val="2000"/>
                        </a:lnSpc>
                      </a:pPr>
                      <a:endParaRPr lang="en-US" sz="24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a:solidFill>
                            <a:srgbClr val="FFFF00"/>
                          </a:solidFill>
                          <a:effectLst/>
                        </a:rPr>
                        <a:t>SLP Adelie</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b="0" u="none" strike="noStrike" dirty="0" smtClean="0">
                          <a:solidFill>
                            <a:srgbClr val="FFFF00"/>
                          </a:solidFill>
                          <a:effectLst/>
                        </a:rPr>
                        <a:t>SLP</a:t>
                      </a:r>
                      <a:r>
                        <a:rPr lang="en-US" sz="2400" u="none" strike="noStrike" dirty="0" smtClean="0">
                          <a:solidFill>
                            <a:srgbClr val="FFFF00"/>
                          </a:solidFill>
                          <a:effectLst/>
                        </a:rPr>
                        <a:t> </a:t>
                      </a:r>
                      <a:r>
                        <a:rPr lang="en-US" sz="2400" u="none" strike="noStrike" dirty="0" err="1" smtClean="0">
                          <a:solidFill>
                            <a:srgbClr val="FFFF00"/>
                          </a:solidFill>
                          <a:effectLst/>
                        </a:rPr>
                        <a:t>Mac.Robert</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SLP Palmer</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r>
              <a:tr h="231021">
                <a:tc>
                  <a:txBody>
                    <a:bodyPr/>
                    <a:lstStyle/>
                    <a:p>
                      <a:pPr algn="ctr" fontAlgn="b">
                        <a:lnSpc>
                          <a:spcPts val="2000"/>
                        </a:lnSpc>
                      </a:pPr>
                      <a:endParaRPr lang="en-US" sz="20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1900" b="0" i="0" u="none" strike="noStrike" dirty="0" err="1" smtClean="0">
                          <a:solidFill>
                            <a:srgbClr val="FFFF00"/>
                          </a:solidFill>
                          <a:effectLst/>
                          <a:latin typeface="+mn-lt"/>
                        </a:rPr>
                        <a:t>mb</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err="1" smtClean="0">
                          <a:solidFill>
                            <a:srgbClr val="FFFF00"/>
                          </a:solidFill>
                          <a:effectLst/>
                        </a:rPr>
                        <a:t>mb</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err="1" smtClean="0">
                          <a:solidFill>
                            <a:srgbClr val="FFFF00"/>
                          </a:solidFill>
                          <a:effectLst/>
                        </a:rPr>
                        <a:t>mb</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0kyr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980.5</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6.3</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981.3</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5.6</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985.5</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6.0</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2kyr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980.4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6.1</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981.2</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5.3</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984.8</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5.9</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4kyr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980.3</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6.0</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981.2</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5.1</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984.9</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6.1</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6kyr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980.9</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5.9</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981.4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5.4</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985.4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5.8</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l" fontAlgn="b">
                        <a:lnSpc>
                          <a:spcPts val="2000"/>
                        </a:lnSpc>
                      </a:pPr>
                      <a:r>
                        <a:rPr lang="en-US" sz="2200" u="none" strike="noStrike" dirty="0">
                          <a:solidFill>
                            <a:srgbClr val="FFFF00"/>
                          </a:solidFill>
                          <a:effectLst/>
                          <a:latin typeface="Symbol" pitchFamily="18" charset="2"/>
                        </a:rPr>
                        <a:t>D</a:t>
                      </a:r>
                      <a:r>
                        <a:rPr lang="en-US" sz="2200" u="none" strike="noStrike" dirty="0">
                          <a:solidFill>
                            <a:srgbClr val="FFFF00"/>
                          </a:solidFill>
                          <a:effectLst/>
                        </a:rPr>
                        <a:t> (6Kyr-0kyr)</a:t>
                      </a:r>
                      <a:endParaRPr lang="en-US" sz="22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0.4</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dirty="0">
                        <a:solidFill>
                          <a:srgbClr val="FFFF00"/>
                        </a:solidFill>
                        <a:effectLst/>
                        <a:latin typeface="Verdana"/>
                      </a:endParaRPr>
                    </a:p>
                  </a:txBody>
                  <a:tcPr marL="3411" marR="3411" marT="3411" marB="0" anchor="b">
                    <a:noFill/>
                  </a:tcPr>
                </a:tc>
              </a:tr>
              <a:tr h="231021">
                <a:tc>
                  <a:txBody>
                    <a:bodyPr/>
                    <a:lstStyle/>
                    <a:p>
                      <a:pPr algn="ctr" fontAlgn="b">
                        <a:lnSpc>
                          <a:spcPts val="2000"/>
                        </a:lnSpc>
                      </a:pPr>
                      <a:endParaRPr lang="en-US" sz="2000" b="1" i="0" u="none" strike="noStrike">
                        <a:solidFill>
                          <a:srgbClr val="FFFF00"/>
                        </a:solidFill>
                        <a:effectLst/>
                        <a:latin typeface="Verdana"/>
                      </a:endParaRPr>
                    </a:p>
                  </a:txBody>
                  <a:tcPr marL="3411" marR="3411" marT="3411" marB="0" anchor="b">
                    <a:noFill/>
                  </a:tcPr>
                </a:tc>
                <a:tc>
                  <a:txBody>
                    <a:bodyPr/>
                    <a:lstStyle/>
                    <a:p>
                      <a:endParaRPr lang="en-US">
                        <a:solidFill>
                          <a:srgbClr val="FFFF00"/>
                        </a:solidFill>
                      </a:endParaRPr>
                    </a:p>
                  </a:txBody>
                  <a:tcPr marL="3411" marR="3411" marT="3411" marB="0" anchor="b">
                    <a:noFill/>
                  </a:tcPr>
                </a:tc>
                <a:tc>
                  <a:txBody>
                    <a:bodyPr/>
                    <a:lstStyle/>
                    <a:p>
                      <a:pPr algn="l" fontAlgn="b">
                        <a:lnSpc>
                          <a:spcPts val="2000"/>
                        </a:lnSpc>
                      </a:pP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1900" b="0" i="0" u="none" strike="noStrike">
                        <a:solidFill>
                          <a:srgbClr val="FFFF00"/>
                        </a:solidFill>
                        <a:effectLst/>
                        <a:latin typeface="Verdana"/>
                      </a:endParaRPr>
                    </a:p>
                  </a:txBody>
                  <a:tcPr marL="3411" marR="3411" marT="3411" marB="0" anchor="b">
                    <a:noFill/>
                  </a:tcPr>
                </a:tc>
              </a:tr>
              <a:tr h="459205">
                <a:tc>
                  <a:txBody>
                    <a:bodyPr/>
                    <a:lstStyle/>
                    <a:p>
                      <a:pPr algn="ctr"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a:solidFill>
                            <a:srgbClr val="FFFF00"/>
                          </a:solidFill>
                          <a:effectLst/>
                        </a:rPr>
                        <a:t>SST Adelie</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SST </a:t>
                      </a:r>
                      <a:r>
                        <a:rPr lang="en-US" sz="2400" u="none" strike="noStrike" dirty="0" err="1" smtClean="0">
                          <a:solidFill>
                            <a:srgbClr val="FFFF00"/>
                          </a:solidFill>
                          <a:effectLst/>
                        </a:rPr>
                        <a:t>Mac.Robert</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SST Palmer</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r>
              <a:tr h="231021">
                <a:tc>
                  <a:txBody>
                    <a:bodyPr/>
                    <a:lstStyle/>
                    <a:p>
                      <a:pPr algn="ctr" fontAlgn="b">
                        <a:lnSpc>
                          <a:spcPts val="2000"/>
                        </a:lnSpc>
                      </a:pP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smtClean="0">
                          <a:solidFill>
                            <a:srgbClr val="FFFF00"/>
                          </a:solidFill>
                          <a:effectLst/>
                        </a:rPr>
                        <a:t>°C</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smtClean="0">
                          <a:solidFill>
                            <a:srgbClr val="FFFF00"/>
                          </a:solidFill>
                          <a:effectLst/>
                        </a:rPr>
                        <a:t>°C</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smtClean="0">
                          <a:solidFill>
                            <a:srgbClr val="FFFF00"/>
                          </a:solidFill>
                          <a:effectLst/>
                        </a:rPr>
                        <a:t>°C</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0kyr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-4.5</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4.0</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-6.8</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5.2</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-2.9</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4.1</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2kyr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-6.0</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4.5</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-8.1</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5.8</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-0.5</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3.0</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4kyr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-5.8</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4.4</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-8.1</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5.8</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3.0</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6kyr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-4.6</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4.0</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-6.9</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5.2</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0.6</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2.6</a:t>
                      </a:r>
                      <a:endParaRPr lang="en-US" sz="1900" b="0" i="0" u="none" strike="noStrike">
                        <a:solidFill>
                          <a:srgbClr val="FFFF00"/>
                        </a:solidFill>
                        <a:effectLst/>
                        <a:latin typeface="Verdana"/>
                      </a:endParaRPr>
                    </a:p>
                  </a:txBody>
                  <a:tcPr marL="3411" marR="3411" marT="3411" marB="0" anchor="b">
                    <a:noFill/>
                  </a:tcPr>
                </a:tc>
              </a:tr>
              <a:tr h="231021">
                <a:tc>
                  <a:txBody>
                    <a:bodyPr/>
                    <a:lstStyle/>
                    <a:p>
                      <a:pPr marL="0" marR="0" indent="0" algn="ctr" defTabSz="914400" rtl="0" eaLnBrk="1" fontAlgn="b" latinLnBrk="0" hangingPunct="1">
                        <a:lnSpc>
                          <a:spcPts val="2000"/>
                        </a:lnSpc>
                        <a:spcBef>
                          <a:spcPts val="0"/>
                        </a:spcBef>
                        <a:spcAft>
                          <a:spcPts val="0"/>
                        </a:spcAft>
                        <a:buClrTx/>
                        <a:buSzTx/>
                        <a:buFontTx/>
                        <a:buNone/>
                        <a:tabLst/>
                        <a:defRPr/>
                      </a:pPr>
                      <a:r>
                        <a:rPr lang="en-US" sz="2200" u="none" strike="noStrike" dirty="0" smtClean="0">
                          <a:solidFill>
                            <a:srgbClr val="FFFF00"/>
                          </a:solidFill>
                          <a:effectLst/>
                          <a:latin typeface="Symbol" pitchFamily="18" charset="2"/>
                        </a:rPr>
                        <a:t>D</a:t>
                      </a:r>
                      <a:r>
                        <a:rPr lang="en-US" sz="2200" u="none" strike="noStrike" dirty="0" smtClean="0">
                          <a:solidFill>
                            <a:srgbClr val="FFFF00"/>
                          </a:solidFill>
                          <a:effectLst/>
                        </a:rPr>
                        <a:t> (6Kyr-0kyr)</a:t>
                      </a:r>
                      <a:endParaRPr lang="en-US" sz="22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b="1" u="none" strike="noStrike" dirty="0">
                          <a:solidFill>
                            <a:srgbClr val="FF0000"/>
                          </a:solidFill>
                          <a:effectLst/>
                        </a:rPr>
                        <a:t>3.6</a:t>
                      </a:r>
                      <a:endParaRPr lang="en-US" sz="2200" b="1" i="0" u="none" strike="noStrike" dirty="0">
                        <a:solidFill>
                          <a:srgbClr val="FF00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dirty="0">
                        <a:solidFill>
                          <a:srgbClr val="FFFF00"/>
                        </a:solidFill>
                        <a:effectLst/>
                        <a:latin typeface="Verdana"/>
                      </a:endParaRPr>
                    </a:p>
                  </a:txBody>
                  <a:tcPr marL="3411" marR="3411" marT="3411" marB="0" anchor="b">
                    <a:noFill/>
                  </a:tcPr>
                </a:tc>
              </a:tr>
              <a:tr h="130221">
                <a:tc gridSpan="2">
                  <a:txBody>
                    <a:bodyPr/>
                    <a:lstStyle/>
                    <a:p>
                      <a:pPr algn="l" fontAlgn="b">
                        <a:lnSpc>
                          <a:spcPts val="2000"/>
                        </a:lnSpc>
                      </a:pPr>
                      <a:endParaRPr lang="en-US" sz="2200" b="1" i="0" u="none" strike="noStrike" dirty="0">
                        <a:solidFill>
                          <a:srgbClr val="FFFF00"/>
                        </a:solidFill>
                        <a:effectLst/>
                        <a:latin typeface="Verdana"/>
                      </a:endParaRPr>
                    </a:p>
                  </a:txBody>
                  <a:tcPr marL="3411" marR="3411" marT="3411" marB="0" anchor="b">
                    <a:noFill/>
                  </a:tcPr>
                </a:tc>
                <a:tc hMerge="1">
                  <a:txBody>
                    <a:bodyPr/>
                    <a:lstStyle/>
                    <a:p>
                      <a:endParaRPr lang="en-US"/>
                    </a:p>
                  </a:txBody>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dirty="0">
                        <a:solidFill>
                          <a:srgbClr val="FFFF00"/>
                        </a:solidFill>
                        <a:effectLst/>
                        <a:latin typeface="Verdana"/>
                      </a:endParaRPr>
                    </a:p>
                  </a:txBody>
                  <a:tcPr marL="3411" marR="3411" marT="3411" marB="0" anchor="b">
                    <a:noFill/>
                  </a:tcPr>
                </a:tc>
              </a:tr>
              <a:tr h="459205">
                <a:tc>
                  <a:txBody>
                    <a:bodyPr/>
                    <a:lstStyle/>
                    <a:p>
                      <a:pPr algn="ctr"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a:solidFill>
                            <a:srgbClr val="FFFF00"/>
                          </a:solidFill>
                          <a:effectLst/>
                        </a:rPr>
                        <a:t>Zonal Wind Adelie</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Zonal Wind  </a:t>
                      </a:r>
                      <a:r>
                        <a:rPr lang="en-US" sz="2400" u="none" strike="noStrike" dirty="0" err="1" smtClean="0">
                          <a:solidFill>
                            <a:srgbClr val="FFFF00"/>
                          </a:solidFill>
                          <a:effectLst/>
                        </a:rPr>
                        <a:t>Mac.Robert</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Zonal Wind  Palmer</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r>
              <a:tr h="231021">
                <a:tc>
                  <a:txBody>
                    <a:bodyPr/>
                    <a:lstStyle/>
                    <a:p>
                      <a:pPr algn="ctr" fontAlgn="b">
                        <a:lnSpc>
                          <a:spcPts val="2000"/>
                        </a:lnSpc>
                      </a:pP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m/s</a:t>
                      </a:r>
                      <a:endParaRPr lang="en-US" sz="1900" b="1"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m/s</a:t>
                      </a:r>
                      <a:endParaRPr lang="en-US" sz="1900" b="1"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m/s</a:t>
                      </a:r>
                      <a:endParaRPr lang="en-US" sz="1900" b="1"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0kyr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-0.50</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2.46</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-0.04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2.47</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3.56</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2.87</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2kyr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-0.42</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2.41</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0.07</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2.48</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3.90</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2.86</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4kyr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-0.42</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2.40</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-0.01</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2.44</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3.77</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2.89</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6kyr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-0.47</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2.37</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-0.20</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2.37</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3.68</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2.81</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l" fontAlgn="b">
                        <a:lnSpc>
                          <a:spcPts val="2000"/>
                        </a:lnSpc>
                      </a:pPr>
                      <a:r>
                        <a:rPr lang="en-US" sz="2200" u="none" strike="noStrike" dirty="0">
                          <a:solidFill>
                            <a:srgbClr val="FFFF00"/>
                          </a:solidFill>
                          <a:effectLst/>
                          <a:latin typeface="Symbol" pitchFamily="18" charset="2"/>
                        </a:rPr>
                        <a:t>D</a:t>
                      </a:r>
                      <a:r>
                        <a:rPr lang="en-US" sz="2200" u="none" strike="noStrike" dirty="0">
                          <a:solidFill>
                            <a:srgbClr val="FFFF00"/>
                          </a:solidFill>
                          <a:effectLst/>
                        </a:rPr>
                        <a:t> (6Kyr-0kyr)</a:t>
                      </a:r>
                      <a:endParaRPr lang="en-US" sz="22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0.0</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-0.2</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dirty="0">
                        <a:solidFill>
                          <a:srgbClr val="FFFF00"/>
                        </a:solidFill>
                        <a:effectLst/>
                        <a:latin typeface="Verdana"/>
                      </a:endParaRPr>
                    </a:p>
                  </a:txBody>
                  <a:tcPr marL="3411" marR="3411" marT="3411" marB="0" anchor="b">
                    <a:noFill/>
                  </a:tcPr>
                </a:tc>
              </a:tr>
            </a:tbl>
          </a:graphicData>
        </a:graphic>
      </p:graphicFrame>
    </p:spTree>
    <p:extLst>
      <p:ext uri="{BB962C8B-B14F-4D97-AF65-F5344CB8AC3E}">
        <p14:creationId xmlns:p14="http://schemas.microsoft.com/office/powerpoint/2010/main" val="1364498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p:cNvSpPr txBox="1"/>
          <p:nvPr/>
        </p:nvSpPr>
        <p:spPr>
          <a:xfrm>
            <a:off x="0" y="0"/>
            <a:ext cx="9144000" cy="7063472"/>
          </a:xfrm>
          <a:prstGeom prst="rect">
            <a:avLst/>
          </a:prstGeom>
          <a:noFill/>
        </p:spPr>
        <p:txBody>
          <a:bodyPr wrap="square" rtlCol="0">
            <a:spAutoFit/>
          </a:bodyPr>
          <a:lstStyle/>
          <a:p>
            <a:r>
              <a:rPr lang="en-US" sz="2800" u="sng" dirty="0" smtClean="0">
                <a:solidFill>
                  <a:srgbClr val="FFFF00"/>
                </a:solidFill>
              </a:rPr>
              <a:t>Why should we care about Holocene Variability in Antarctica?</a:t>
            </a:r>
          </a:p>
          <a:p>
            <a:pPr marL="342900" indent="-342900">
              <a:spcBef>
                <a:spcPts val="600"/>
              </a:spcBef>
              <a:buFont typeface="Arial" pitchFamily="34" charset="0"/>
              <a:buChar char="•"/>
            </a:pPr>
            <a:r>
              <a:rPr lang="en-US" sz="2400" dirty="0">
                <a:solidFill>
                  <a:srgbClr val="FFFF00"/>
                </a:solidFill>
              </a:rPr>
              <a:t>T</a:t>
            </a:r>
            <a:r>
              <a:rPr lang="en-US" sz="2400" dirty="0" smtClean="0">
                <a:solidFill>
                  <a:srgbClr val="FFFF00"/>
                </a:solidFill>
              </a:rPr>
              <a:t>he baseline period against which anthropogenic impacts are assessed and attributed</a:t>
            </a:r>
          </a:p>
          <a:p>
            <a:pPr marL="342900" indent="-342900">
              <a:spcBef>
                <a:spcPts val="600"/>
              </a:spcBef>
              <a:buFont typeface="Arial" pitchFamily="34" charset="0"/>
              <a:buChar char="•"/>
            </a:pPr>
            <a:r>
              <a:rPr lang="en-US" sz="2400" dirty="0" smtClean="0">
                <a:solidFill>
                  <a:srgbClr val="FFFF00"/>
                </a:solidFill>
              </a:rPr>
              <a:t>Useful for forcing-response analysis</a:t>
            </a:r>
          </a:p>
          <a:p>
            <a:pPr marL="1257300" lvl="2" indent="-342900">
              <a:spcBef>
                <a:spcPts val="500"/>
              </a:spcBef>
              <a:buFont typeface="Arial" pitchFamily="34" charset="0"/>
              <a:buChar char="•"/>
            </a:pPr>
            <a:r>
              <a:rPr lang="en-US" sz="2400" dirty="0" smtClean="0">
                <a:solidFill>
                  <a:srgbClr val="FFFF00"/>
                </a:solidFill>
              </a:rPr>
              <a:t>Strong insolation seasonality signal</a:t>
            </a:r>
          </a:p>
          <a:p>
            <a:pPr marL="1257300" lvl="2" indent="-342900">
              <a:spcBef>
                <a:spcPts val="500"/>
              </a:spcBef>
              <a:buFont typeface="Arial" pitchFamily="34" charset="0"/>
              <a:buChar char="•"/>
            </a:pPr>
            <a:r>
              <a:rPr lang="en-US" sz="2400" dirty="0" smtClean="0">
                <a:solidFill>
                  <a:srgbClr val="FFFF00"/>
                </a:solidFill>
                <a:latin typeface="Symbol" pitchFamily="18" charset="2"/>
              </a:rPr>
              <a:t>D</a:t>
            </a:r>
            <a:r>
              <a:rPr lang="en-US" sz="2400" dirty="0" smtClean="0">
                <a:solidFill>
                  <a:srgbClr val="FFFF00"/>
                </a:solidFill>
              </a:rPr>
              <a:t>pCO</a:t>
            </a:r>
            <a:r>
              <a:rPr lang="en-US" sz="2400" baseline="-25000" dirty="0" smtClean="0">
                <a:solidFill>
                  <a:srgbClr val="FFFF00"/>
                </a:solidFill>
              </a:rPr>
              <a:t>2</a:t>
            </a:r>
            <a:r>
              <a:rPr lang="en-US" sz="2400" dirty="0" smtClean="0">
                <a:solidFill>
                  <a:srgbClr val="FFFF00"/>
                </a:solidFill>
              </a:rPr>
              <a:t> small (6%)</a:t>
            </a:r>
          </a:p>
          <a:p>
            <a:pPr marL="1257300" lvl="2" indent="-342900">
              <a:spcBef>
                <a:spcPts val="500"/>
              </a:spcBef>
              <a:buFont typeface="Arial" pitchFamily="34" charset="0"/>
              <a:buChar char="•"/>
            </a:pPr>
            <a:r>
              <a:rPr lang="en-US" sz="2400" dirty="0" smtClean="0">
                <a:solidFill>
                  <a:srgbClr val="FFFF00"/>
                </a:solidFill>
                <a:latin typeface="Symbol" pitchFamily="18" charset="2"/>
              </a:rPr>
              <a:t>D</a:t>
            </a:r>
            <a:r>
              <a:rPr lang="en-US" sz="2400" dirty="0" smtClean="0">
                <a:solidFill>
                  <a:srgbClr val="FFFF00"/>
                </a:solidFill>
              </a:rPr>
              <a:t>pCH</a:t>
            </a:r>
            <a:r>
              <a:rPr lang="en-US" sz="2400" baseline="-25000" dirty="0" smtClean="0">
                <a:solidFill>
                  <a:srgbClr val="FFFF00"/>
                </a:solidFill>
              </a:rPr>
              <a:t>4</a:t>
            </a:r>
            <a:r>
              <a:rPr lang="en-US" sz="2400" dirty="0" smtClean="0">
                <a:solidFill>
                  <a:srgbClr val="FFFF00"/>
                </a:solidFill>
              </a:rPr>
              <a:t> moderate (20%)</a:t>
            </a:r>
          </a:p>
          <a:p>
            <a:pPr marL="1257300" lvl="2" indent="-342900">
              <a:spcBef>
                <a:spcPts val="500"/>
              </a:spcBef>
              <a:buFont typeface="Arial" pitchFamily="34" charset="0"/>
              <a:buChar char="•"/>
            </a:pPr>
            <a:r>
              <a:rPr lang="en-US" sz="2400" dirty="0" smtClean="0">
                <a:solidFill>
                  <a:srgbClr val="FFFF00"/>
                </a:solidFill>
              </a:rPr>
              <a:t>Can incorporate “modern” modes of variability</a:t>
            </a:r>
          </a:p>
          <a:p>
            <a:pPr marL="1257300" lvl="2" indent="-342900">
              <a:spcBef>
                <a:spcPts val="500"/>
              </a:spcBef>
              <a:buFont typeface="Arial" pitchFamily="34" charset="0"/>
              <a:buChar char="•"/>
            </a:pPr>
            <a:r>
              <a:rPr lang="en-US" sz="2400" dirty="0" smtClean="0">
                <a:solidFill>
                  <a:srgbClr val="FFFF00"/>
                </a:solidFill>
              </a:rPr>
              <a:t>ENSO absent in early Holocene</a:t>
            </a:r>
          </a:p>
          <a:p>
            <a:pPr marL="1257300" lvl="2" indent="-342900">
              <a:spcBef>
                <a:spcPts val="500"/>
              </a:spcBef>
              <a:buFont typeface="Arial" pitchFamily="34" charset="0"/>
              <a:buChar char="•"/>
            </a:pPr>
            <a:r>
              <a:rPr lang="en-US" sz="2400" dirty="0" smtClean="0">
                <a:solidFill>
                  <a:srgbClr val="FFFF00"/>
                </a:solidFill>
              </a:rPr>
              <a:t>coupling of tropical and polar climate</a:t>
            </a:r>
          </a:p>
          <a:p>
            <a:pPr marL="342900" indent="-342900">
              <a:spcBef>
                <a:spcPts val="600"/>
              </a:spcBef>
              <a:buFont typeface="Arial" pitchFamily="34" charset="0"/>
              <a:buChar char="•"/>
            </a:pPr>
            <a:r>
              <a:rPr lang="en-US" sz="2400" dirty="0" smtClean="0">
                <a:solidFill>
                  <a:srgbClr val="FFFF00"/>
                </a:solidFill>
              </a:rPr>
              <a:t>Periods of Holocene warmth provide insights into the greenhouse future – polar amplification, rates of ice loss, sea ice regime</a:t>
            </a:r>
          </a:p>
          <a:p>
            <a:pPr>
              <a:spcBef>
                <a:spcPts val="600"/>
              </a:spcBef>
            </a:pPr>
            <a:r>
              <a:rPr lang="en-US" sz="2400" u="sng" dirty="0" smtClean="0">
                <a:solidFill>
                  <a:srgbClr val="FFFF00"/>
                </a:solidFill>
              </a:rPr>
              <a:t>Holocene Geoscience enjoys some advantages in Antarctica?</a:t>
            </a:r>
          </a:p>
          <a:p>
            <a:pPr marL="342900" indent="-342900">
              <a:spcBef>
                <a:spcPts val="600"/>
              </a:spcBef>
              <a:buFont typeface="Arial" pitchFamily="34" charset="0"/>
              <a:buChar char="•"/>
            </a:pPr>
            <a:r>
              <a:rPr lang="en-US" sz="2400" dirty="0" smtClean="0">
                <a:solidFill>
                  <a:srgbClr val="FFFF00"/>
                </a:solidFill>
              </a:rPr>
              <a:t>Records haven’t been removed by glacial advance</a:t>
            </a:r>
          </a:p>
          <a:p>
            <a:pPr marL="342900" indent="-342900">
              <a:spcBef>
                <a:spcPts val="600"/>
              </a:spcBef>
              <a:buFont typeface="Arial" pitchFamily="34" charset="0"/>
              <a:buChar char="•"/>
            </a:pPr>
            <a:r>
              <a:rPr lang="en-US" sz="2400" dirty="0" smtClean="0">
                <a:solidFill>
                  <a:srgbClr val="FFFF00"/>
                </a:solidFill>
              </a:rPr>
              <a:t>Many basins with rapidly depositing sediments</a:t>
            </a:r>
          </a:p>
          <a:p>
            <a:pPr marL="342900" indent="-342900">
              <a:spcBef>
                <a:spcPts val="600"/>
              </a:spcBef>
              <a:buFont typeface="Arial" pitchFamily="34" charset="0"/>
              <a:buChar char="•"/>
            </a:pPr>
            <a:r>
              <a:rPr lang="en-US" sz="2400" dirty="0" smtClean="0">
                <a:solidFill>
                  <a:srgbClr val="FFFF00"/>
                </a:solidFill>
              </a:rPr>
              <a:t>Good age-dating tools</a:t>
            </a:r>
            <a:endParaRPr lang="en-US" sz="2400" dirty="0">
              <a:solidFill>
                <a:srgbClr val="FFFF00"/>
              </a:solidFill>
            </a:endParaRPr>
          </a:p>
        </p:txBody>
      </p:sp>
    </p:spTree>
    <p:extLst>
      <p:ext uri="{BB962C8B-B14F-4D97-AF65-F5344CB8AC3E}">
        <p14:creationId xmlns:p14="http://schemas.microsoft.com/office/powerpoint/2010/main" val="362230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l="3227" t="4517" r="2568" b="4689"/>
          <a:stretch>
            <a:fillRect/>
          </a:stretch>
        </p:blipFill>
        <p:spPr>
          <a:xfrm>
            <a:off x="1884363" y="261938"/>
            <a:ext cx="6342062" cy="6200775"/>
          </a:xfrm>
        </p:spPr>
      </p:pic>
      <p:grpSp>
        <p:nvGrpSpPr>
          <p:cNvPr id="5124" name="Group 58"/>
          <p:cNvGrpSpPr>
            <a:grpSpLocks/>
          </p:cNvGrpSpPr>
          <p:nvPr/>
        </p:nvGrpSpPr>
        <p:grpSpPr bwMode="auto">
          <a:xfrm>
            <a:off x="2363788" y="701675"/>
            <a:ext cx="4722812" cy="4878388"/>
            <a:chOff x="1489" y="442"/>
            <a:chExt cx="2975" cy="3073"/>
          </a:xfrm>
        </p:grpSpPr>
        <p:grpSp>
          <p:nvGrpSpPr>
            <p:cNvPr id="5131" name="Group 23"/>
            <p:cNvGrpSpPr>
              <a:grpSpLocks/>
            </p:cNvGrpSpPr>
            <p:nvPr/>
          </p:nvGrpSpPr>
          <p:grpSpPr bwMode="auto">
            <a:xfrm>
              <a:off x="1973" y="779"/>
              <a:ext cx="2491" cy="2480"/>
              <a:chOff x="2848" y="1320"/>
              <a:chExt cx="1968" cy="2051"/>
            </a:xfrm>
          </p:grpSpPr>
          <p:grpSp>
            <p:nvGrpSpPr>
              <p:cNvPr id="5144" name="Group 24"/>
              <p:cNvGrpSpPr>
                <a:grpSpLocks/>
              </p:cNvGrpSpPr>
              <p:nvPr/>
            </p:nvGrpSpPr>
            <p:grpSpPr bwMode="auto">
              <a:xfrm>
                <a:off x="2848" y="1320"/>
                <a:ext cx="1968" cy="1993"/>
                <a:chOff x="2840" y="1336"/>
                <a:chExt cx="1968" cy="1993"/>
              </a:xfrm>
            </p:grpSpPr>
            <p:sp>
              <p:nvSpPr>
                <p:cNvPr id="5146" name="Freeform 25"/>
                <p:cNvSpPr>
                  <a:spLocks/>
                </p:cNvSpPr>
                <p:nvPr/>
              </p:nvSpPr>
              <p:spPr bwMode="auto">
                <a:xfrm>
                  <a:off x="3533" y="3162"/>
                  <a:ext cx="654" cy="81"/>
                </a:xfrm>
                <a:custGeom>
                  <a:avLst/>
                  <a:gdLst>
                    <a:gd name="T0" fmla="*/ 654 w 654"/>
                    <a:gd name="T1" fmla="*/ 49 h 81"/>
                    <a:gd name="T2" fmla="*/ 635 w 654"/>
                    <a:gd name="T3" fmla="*/ 51 h 81"/>
                    <a:gd name="T4" fmla="*/ 616 w 654"/>
                    <a:gd name="T5" fmla="*/ 62 h 81"/>
                    <a:gd name="T6" fmla="*/ 568 w 654"/>
                    <a:gd name="T7" fmla="*/ 51 h 81"/>
                    <a:gd name="T8" fmla="*/ 542 w 654"/>
                    <a:gd name="T9" fmla="*/ 62 h 81"/>
                    <a:gd name="T10" fmla="*/ 512 w 654"/>
                    <a:gd name="T11" fmla="*/ 54 h 81"/>
                    <a:gd name="T12" fmla="*/ 486 w 654"/>
                    <a:gd name="T13" fmla="*/ 43 h 81"/>
                    <a:gd name="T14" fmla="*/ 462 w 654"/>
                    <a:gd name="T15" fmla="*/ 22 h 81"/>
                    <a:gd name="T16" fmla="*/ 451 w 654"/>
                    <a:gd name="T17" fmla="*/ 3 h 81"/>
                    <a:gd name="T18" fmla="*/ 424 w 654"/>
                    <a:gd name="T19" fmla="*/ 3 h 81"/>
                    <a:gd name="T20" fmla="*/ 403 w 654"/>
                    <a:gd name="T21" fmla="*/ 6 h 81"/>
                    <a:gd name="T22" fmla="*/ 400 w 654"/>
                    <a:gd name="T23" fmla="*/ 25 h 81"/>
                    <a:gd name="T24" fmla="*/ 384 w 654"/>
                    <a:gd name="T25" fmla="*/ 43 h 81"/>
                    <a:gd name="T26" fmla="*/ 355 w 654"/>
                    <a:gd name="T27" fmla="*/ 46 h 81"/>
                    <a:gd name="T28" fmla="*/ 334 w 654"/>
                    <a:gd name="T29" fmla="*/ 51 h 81"/>
                    <a:gd name="T30" fmla="*/ 307 w 654"/>
                    <a:gd name="T31" fmla="*/ 57 h 81"/>
                    <a:gd name="T32" fmla="*/ 286 w 654"/>
                    <a:gd name="T33" fmla="*/ 67 h 81"/>
                    <a:gd name="T34" fmla="*/ 264 w 654"/>
                    <a:gd name="T35" fmla="*/ 67 h 81"/>
                    <a:gd name="T36" fmla="*/ 243 w 654"/>
                    <a:gd name="T37" fmla="*/ 70 h 81"/>
                    <a:gd name="T38" fmla="*/ 211 w 654"/>
                    <a:gd name="T39" fmla="*/ 78 h 81"/>
                    <a:gd name="T40" fmla="*/ 190 w 654"/>
                    <a:gd name="T41" fmla="*/ 62 h 81"/>
                    <a:gd name="T42" fmla="*/ 174 w 654"/>
                    <a:gd name="T43" fmla="*/ 73 h 81"/>
                    <a:gd name="T44" fmla="*/ 158 w 654"/>
                    <a:gd name="T45" fmla="*/ 81 h 81"/>
                    <a:gd name="T46" fmla="*/ 136 w 654"/>
                    <a:gd name="T47" fmla="*/ 75 h 81"/>
                    <a:gd name="T48" fmla="*/ 110 w 654"/>
                    <a:gd name="T49" fmla="*/ 81 h 81"/>
                    <a:gd name="T50" fmla="*/ 80 w 654"/>
                    <a:gd name="T51" fmla="*/ 75 h 81"/>
                    <a:gd name="T52" fmla="*/ 54 w 654"/>
                    <a:gd name="T53" fmla="*/ 70 h 81"/>
                    <a:gd name="T54" fmla="*/ 38 w 654"/>
                    <a:gd name="T55" fmla="*/ 67 h 81"/>
                    <a:gd name="T56" fmla="*/ 0 w 654"/>
                    <a:gd name="T57" fmla="*/ 62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4"/>
                    <a:gd name="T88" fmla="*/ 0 h 81"/>
                    <a:gd name="T89" fmla="*/ 654 w 654"/>
                    <a:gd name="T90" fmla="*/ 81 h 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4" h="81">
                      <a:moveTo>
                        <a:pt x="654" y="49"/>
                      </a:moveTo>
                      <a:cubicBezTo>
                        <a:pt x="647" y="49"/>
                        <a:pt x="641" y="49"/>
                        <a:pt x="635" y="51"/>
                      </a:cubicBezTo>
                      <a:cubicBezTo>
                        <a:pt x="629" y="53"/>
                        <a:pt x="627" y="62"/>
                        <a:pt x="616" y="62"/>
                      </a:cubicBezTo>
                      <a:cubicBezTo>
                        <a:pt x="605" y="62"/>
                        <a:pt x="580" y="51"/>
                        <a:pt x="568" y="51"/>
                      </a:cubicBezTo>
                      <a:cubicBezTo>
                        <a:pt x="556" y="51"/>
                        <a:pt x="551" y="62"/>
                        <a:pt x="542" y="62"/>
                      </a:cubicBezTo>
                      <a:cubicBezTo>
                        <a:pt x="533" y="62"/>
                        <a:pt x="521" y="57"/>
                        <a:pt x="512" y="54"/>
                      </a:cubicBezTo>
                      <a:cubicBezTo>
                        <a:pt x="503" y="51"/>
                        <a:pt x="494" y="48"/>
                        <a:pt x="486" y="43"/>
                      </a:cubicBezTo>
                      <a:cubicBezTo>
                        <a:pt x="478" y="38"/>
                        <a:pt x="468" y="29"/>
                        <a:pt x="462" y="22"/>
                      </a:cubicBezTo>
                      <a:cubicBezTo>
                        <a:pt x="456" y="15"/>
                        <a:pt x="457" y="6"/>
                        <a:pt x="451" y="3"/>
                      </a:cubicBezTo>
                      <a:cubicBezTo>
                        <a:pt x="445" y="0"/>
                        <a:pt x="432" y="2"/>
                        <a:pt x="424" y="3"/>
                      </a:cubicBezTo>
                      <a:cubicBezTo>
                        <a:pt x="416" y="4"/>
                        <a:pt x="407" y="2"/>
                        <a:pt x="403" y="6"/>
                      </a:cubicBezTo>
                      <a:cubicBezTo>
                        <a:pt x="399" y="10"/>
                        <a:pt x="403" y="19"/>
                        <a:pt x="400" y="25"/>
                      </a:cubicBezTo>
                      <a:cubicBezTo>
                        <a:pt x="397" y="31"/>
                        <a:pt x="391" y="40"/>
                        <a:pt x="384" y="43"/>
                      </a:cubicBezTo>
                      <a:cubicBezTo>
                        <a:pt x="377" y="46"/>
                        <a:pt x="363" y="45"/>
                        <a:pt x="355" y="46"/>
                      </a:cubicBezTo>
                      <a:cubicBezTo>
                        <a:pt x="347" y="47"/>
                        <a:pt x="342" y="49"/>
                        <a:pt x="334" y="51"/>
                      </a:cubicBezTo>
                      <a:cubicBezTo>
                        <a:pt x="326" y="53"/>
                        <a:pt x="315" y="54"/>
                        <a:pt x="307" y="57"/>
                      </a:cubicBezTo>
                      <a:cubicBezTo>
                        <a:pt x="299" y="60"/>
                        <a:pt x="293" y="65"/>
                        <a:pt x="286" y="67"/>
                      </a:cubicBezTo>
                      <a:cubicBezTo>
                        <a:pt x="279" y="69"/>
                        <a:pt x="271" y="67"/>
                        <a:pt x="264" y="67"/>
                      </a:cubicBezTo>
                      <a:cubicBezTo>
                        <a:pt x="257" y="67"/>
                        <a:pt x="252" y="68"/>
                        <a:pt x="243" y="70"/>
                      </a:cubicBezTo>
                      <a:cubicBezTo>
                        <a:pt x="234" y="72"/>
                        <a:pt x="220" y="79"/>
                        <a:pt x="211" y="78"/>
                      </a:cubicBezTo>
                      <a:cubicBezTo>
                        <a:pt x="202" y="77"/>
                        <a:pt x="196" y="63"/>
                        <a:pt x="190" y="62"/>
                      </a:cubicBezTo>
                      <a:cubicBezTo>
                        <a:pt x="184" y="61"/>
                        <a:pt x="179" y="70"/>
                        <a:pt x="174" y="73"/>
                      </a:cubicBezTo>
                      <a:cubicBezTo>
                        <a:pt x="169" y="76"/>
                        <a:pt x="164" y="81"/>
                        <a:pt x="158" y="81"/>
                      </a:cubicBezTo>
                      <a:cubicBezTo>
                        <a:pt x="152" y="81"/>
                        <a:pt x="144" y="75"/>
                        <a:pt x="136" y="75"/>
                      </a:cubicBezTo>
                      <a:cubicBezTo>
                        <a:pt x="128" y="75"/>
                        <a:pt x="119" y="81"/>
                        <a:pt x="110" y="81"/>
                      </a:cubicBezTo>
                      <a:cubicBezTo>
                        <a:pt x="101" y="81"/>
                        <a:pt x="89" y="77"/>
                        <a:pt x="80" y="75"/>
                      </a:cubicBezTo>
                      <a:cubicBezTo>
                        <a:pt x="71" y="73"/>
                        <a:pt x="61" y="71"/>
                        <a:pt x="54" y="70"/>
                      </a:cubicBezTo>
                      <a:cubicBezTo>
                        <a:pt x="47" y="69"/>
                        <a:pt x="47" y="68"/>
                        <a:pt x="38" y="67"/>
                      </a:cubicBezTo>
                      <a:cubicBezTo>
                        <a:pt x="29" y="66"/>
                        <a:pt x="9" y="64"/>
                        <a:pt x="0" y="62"/>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147" name="Group 26"/>
                <p:cNvGrpSpPr>
                  <a:grpSpLocks/>
                </p:cNvGrpSpPr>
                <p:nvPr/>
              </p:nvGrpSpPr>
              <p:grpSpPr bwMode="auto">
                <a:xfrm>
                  <a:off x="2840" y="1336"/>
                  <a:ext cx="1968" cy="1993"/>
                  <a:chOff x="2840" y="1336"/>
                  <a:chExt cx="1968" cy="1993"/>
                </a:xfrm>
              </p:grpSpPr>
              <p:sp>
                <p:nvSpPr>
                  <p:cNvPr id="5148" name="Freeform 27"/>
                  <p:cNvSpPr>
                    <a:spLocks/>
                  </p:cNvSpPr>
                  <p:nvPr/>
                </p:nvSpPr>
                <p:spPr bwMode="auto">
                  <a:xfrm>
                    <a:off x="4081" y="2486"/>
                    <a:ext cx="724" cy="725"/>
                  </a:xfrm>
                  <a:custGeom>
                    <a:avLst/>
                    <a:gdLst>
                      <a:gd name="T0" fmla="*/ 95 w 724"/>
                      <a:gd name="T1" fmla="*/ 725 h 725"/>
                      <a:gd name="T2" fmla="*/ 12 w 724"/>
                      <a:gd name="T3" fmla="*/ 498 h 725"/>
                      <a:gd name="T4" fmla="*/ 20 w 724"/>
                      <a:gd name="T5" fmla="*/ 479 h 725"/>
                      <a:gd name="T6" fmla="*/ 39 w 724"/>
                      <a:gd name="T7" fmla="*/ 469 h 725"/>
                      <a:gd name="T8" fmla="*/ 95 w 724"/>
                      <a:gd name="T9" fmla="*/ 447 h 725"/>
                      <a:gd name="T10" fmla="*/ 113 w 724"/>
                      <a:gd name="T11" fmla="*/ 415 h 725"/>
                      <a:gd name="T12" fmla="*/ 129 w 724"/>
                      <a:gd name="T13" fmla="*/ 394 h 725"/>
                      <a:gd name="T14" fmla="*/ 167 w 724"/>
                      <a:gd name="T15" fmla="*/ 362 h 725"/>
                      <a:gd name="T16" fmla="*/ 276 w 724"/>
                      <a:gd name="T17" fmla="*/ 285 h 725"/>
                      <a:gd name="T18" fmla="*/ 289 w 724"/>
                      <a:gd name="T19" fmla="*/ 221 h 725"/>
                      <a:gd name="T20" fmla="*/ 305 w 724"/>
                      <a:gd name="T21" fmla="*/ 130 h 725"/>
                      <a:gd name="T22" fmla="*/ 327 w 724"/>
                      <a:gd name="T23" fmla="*/ 53 h 725"/>
                      <a:gd name="T24" fmla="*/ 335 w 724"/>
                      <a:gd name="T25" fmla="*/ 7 h 725"/>
                      <a:gd name="T26" fmla="*/ 370 w 724"/>
                      <a:gd name="T27" fmla="*/ 10 h 725"/>
                      <a:gd name="T28" fmla="*/ 428 w 724"/>
                      <a:gd name="T29" fmla="*/ 15 h 725"/>
                      <a:gd name="T30" fmla="*/ 530 w 724"/>
                      <a:gd name="T31" fmla="*/ 23 h 725"/>
                      <a:gd name="T32" fmla="*/ 724 w 724"/>
                      <a:gd name="T33" fmla="*/ 37 h 7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4"/>
                      <a:gd name="T52" fmla="*/ 0 h 725"/>
                      <a:gd name="T53" fmla="*/ 724 w 724"/>
                      <a:gd name="T54" fmla="*/ 725 h 7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4" h="725">
                        <a:moveTo>
                          <a:pt x="95" y="725"/>
                        </a:moveTo>
                        <a:cubicBezTo>
                          <a:pt x="81" y="687"/>
                          <a:pt x="24" y="539"/>
                          <a:pt x="12" y="498"/>
                        </a:cubicBezTo>
                        <a:cubicBezTo>
                          <a:pt x="0" y="457"/>
                          <a:pt x="16" y="484"/>
                          <a:pt x="20" y="479"/>
                        </a:cubicBezTo>
                        <a:cubicBezTo>
                          <a:pt x="24" y="474"/>
                          <a:pt x="27" y="474"/>
                          <a:pt x="39" y="469"/>
                        </a:cubicBezTo>
                        <a:cubicBezTo>
                          <a:pt x="51" y="464"/>
                          <a:pt x="83" y="456"/>
                          <a:pt x="95" y="447"/>
                        </a:cubicBezTo>
                        <a:cubicBezTo>
                          <a:pt x="107" y="438"/>
                          <a:pt x="107" y="424"/>
                          <a:pt x="113" y="415"/>
                        </a:cubicBezTo>
                        <a:cubicBezTo>
                          <a:pt x="119" y="406"/>
                          <a:pt x="120" y="403"/>
                          <a:pt x="129" y="394"/>
                        </a:cubicBezTo>
                        <a:cubicBezTo>
                          <a:pt x="138" y="385"/>
                          <a:pt x="142" y="380"/>
                          <a:pt x="167" y="362"/>
                        </a:cubicBezTo>
                        <a:cubicBezTo>
                          <a:pt x="192" y="344"/>
                          <a:pt x="256" y="308"/>
                          <a:pt x="276" y="285"/>
                        </a:cubicBezTo>
                        <a:cubicBezTo>
                          <a:pt x="296" y="262"/>
                          <a:pt x="284" y="247"/>
                          <a:pt x="289" y="221"/>
                        </a:cubicBezTo>
                        <a:cubicBezTo>
                          <a:pt x="294" y="195"/>
                          <a:pt x="299" y="158"/>
                          <a:pt x="305" y="130"/>
                        </a:cubicBezTo>
                        <a:cubicBezTo>
                          <a:pt x="311" y="102"/>
                          <a:pt x="322" y="73"/>
                          <a:pt x="327" y="53"/>
                        </a:cubicBezTo>
                        <a:cubicBezTo>
                          <a:pt x="332" y="33"/>
                          <a:pt x="328" y="14"/>
                          <a:pt x="335" y="7"/>
                        </a:cubicBezTo>
                        <a:cubicBezTo>
                          <a:pt x="342" y="0"/>
                          <a:pt x="355" y="9"/>
                          <a:pt x="370" y="10"/>
                        </a:cubicBezTo>
                        <a:cubicBezTo>
                          <a:pt x="385" y="11"/>
                          <a:pt x="401" y="13"/>
                          <a:pt x="428" y="15"/>
                        </a:cubicBezTo>
                        <a:cubicBezTo>
                          <a:pt x="455" y="17"/>
                          <a:pt x="481" y="19"/>
                          <a:pt x="530" y="23"/>
                        </a:cubicBezTo>
                        <a:cubicBezTo>
                          <a:pt x="579" y="27"/>
                          <a:pt x="684" y="34"/>
                          <a:pt x="724" y="3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149" name="Group 28"/>
                  <p:cNvGrpSpPr>
                    <a:grpSpLocks/>
                  </p:cNvGrpSpPr>
                  <p:nvPr/>
                </p:nvGrpSpPr>
                <p:grpSpPr bwMode="auto">
                  <a:xfrm>
                    <a:off x="2840" y="1336"/>
                    <a:ext cx="1968" cy="1993"/>
                    <a:chOff x="2840" y="1336"/>
                    <a:chExt cx="1968" cy="1993"/>
                  </a:xfrm>
                </p:grpSpPr>
                <p:sp>
                  <p:nvSpPr>
                    <p:cNvPr id="5150" name="Freeform 29"/>
                    <p:cNvSpPr>
                      <a:spLocks/>
                    </p:cNvSpPr>
                    <p:nvPr/>
                  </p:nvSpPr>
                  <p:spPr bwMode="auto">
                    <a:xfrm>
                      <a:off x="4064" y="2520"/>
                      <a:ext cx="743" cy="809"/>
                    </a:xfrm>
                    <a:custGeom>
                      <a:avLst/>
                      <a:gdLst>
                        <a:gd name="T0" fmla="*/ 736 w 743"/>
                        <a:gd name="T1" fmla="*/ 0 h 809"/>
                        <a:gd name="T2" fmla="*/ 108 w 743"/>
                        <a:gd name="T3" fmla="*/ 692 h 809"/>
                        <a:gd name="T4" fmla="*/ 88 w 743"/>
                        <a:gd name="T5" fmla="*/ 704 h 809"/>
                        <a:gd name="T6" fmla="*/ 108 w 743"/>
                        <a:gd name="T7" fmla="*/ 704 h 809"/>
                        <a:gd name="T8" fmla="*/ 152 w 743"/>
                        <a:gd name="T9" fmla="*/ 684 h 809"/>
                        <a:gd name="T10" fmla="*/ 180 w 743"/>
                        <a:gd name="T11" fmla="*/ 664 h 809"/>
                        <a:gd name="T12" fmla="*/ 244 w 743"/>
                        <a:gd name="T13" fmla="*/ 648 h 809"/>
                        <a:gd name="T14" fmla="*/ 292 w 743"/>
                        <a:gd name="T15" fmla="*/ 620 h 809"/>
                        <a:gd name="T16" fmla="*/ 380 w 743"/>
                        <a:gd name="T17" fmla="*/ 568 h 809"/>
                        <a:gd name="T18" fmla="*/ 420 w 743"/>
                        <a:gd name="T19" fmla="*/ 504 h 809"/>
                        <a:gd name="T20" fmla="*/ 452 w 743"/>
                        <a:gd name="T21" fmla="*/ 488 h 809"/>
                        <a:gd name="T22" fmla="*/ 460 w 743"/>
                        <a:gd name="T23" fmla="*/ 456 h 809"/>
                        <a:gd name="T24" fmla="*/ 460 w 743"/>
                        <a:gd name="T25" fmla="*/ 420 h 809"/>
                        <a:gd name="T26" fmla="*/ 508 w 743"/>
                        <a:gd name="T27" fmla="*/ 400 h 809"/>
                        <a:gd name="T28" fmla="*/ 540 w 743"/>
                        <a:gd name="T29" fmla="*/ 392 h 809"/>
                        <a:gd name="T30" fmla="*/ 576 w 743"/>
                        <a:gd name="T31" fmla="*/ 360 h 809"/>
                        <a:gd name="T32" fmla="*/ 596 w 743"/>
                        <a:gd name="T33" fmla="*/ 332 h 809"/>
                        <a:gd name="T34" fmla="*/ 616 w 743"/>
                        <a:gd name="T35" fmla="*/ 304 h 809"/>
                        <a:gd name="T36" fmla="*/ 616 w 743"/>
                        <a:gd name="T37" fmla="*/ 276 h 809"/>
                        <a:gd name="T38" fmla="*/ 652 w 743"/>
                        <a:gd name="T39" fmla="*/ 244 h 809"/>
                        <a:gd name="T40" fmla="*/ 672 w 743"/>
                        <a:gd name="T41" fmla="*/ 212 h 809"/>
                        <a:gd name="T42" fmla="*/ 680 w 743"/>
                        <a:gd name="T43" fmla="*/ 164 h 809"/>
                        <a:gd name="T44" fmla="*/ 696 w 743"/>
                        <a:gd name="T45" fmla="*/ 116 h 809"/>
                        <a:gd name="T46" fmla="*/ 720 w 743"/>
                        <a:gd name="T47" fmla="*/ 64 h 809"/>
                        <a:gd name="T48" fmla="*/ 740 w 743"/>
                        <a:gd name="T49" fmla="*/ 16 h 809"/>
                        <a:gd name="T50" fmla="*/ 736 w 743"/>
                        <a:gd name="T51" fmla="*/ 0 h 8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3"/>
                        <a:gd name="T79" fmla="*/ 0 h 809"/>
                        <a:gd name="T80" fmla="*/ 743 w 743"/>
                        <a:gd name="T81" fmla="*/ 809 h 8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3" h="809">
                          <a:moveTo>
                            <a:pt x="736" y="0"/>
                          </a:moveTo>
                          <a:cubicBezTo>
                            <a:pt x="625" y="120"/>
                            <a:pt x="216" y="575"/>
                            <a:pt x="108" y="692"/>
                          </a:cubicBezTo>
                          <a:cubicBezTo>
                            <a:pt x="0" y="809"/>
                            <a:pt x="88" y="702"/>
                            <a:pt x="88" y="704"/>
                          </a:cubicBezTo>
                          <a:cubicBezTo>
                            <a:pt x="88" y="706"/>
                            <a:pt x="97" y="707"/>
                            <a:pt x="108" y="704"/>
                          </a:cubicBezTo>
                          <a:cubicBezTo>
                            <a:pt x="119" y="701"/>
                            <a:pt x="140" y="691"/>
                            <a:pt x="152" y="684"/>
                          </a:cubicBezTo>
                          <a:cubicBezTo>
                            <a:pt x="164" y="677"/>
                            <a:pt x="165" y="670"/>
                            <a:pt x="180" y="664"/>
                          </a:cubicBezTo>
                          <a:cubicBezTo>
                            <a:pt x="195" y="658"/>
                            <a:pt x="225" y="655"/>
                            <a:pt x="244" y="648"/>
                          </a:cubicBezTo>
                          <a:cubicBezTo>
                            <a:pt x="263" y="641"/>
                            <a:pt x="269" y="633"/>
                            <a:pt x="292" y="620"/>
                          </a:cubicBezTo>
                          <a:cubicBezTo>
                            <a:pt x="315" y="607"/>
                            <a:pt x="359" y="587"/>
                            <a:pt x="380" y="568"/>
                          </a:cubicBezTo>
                          <a:cubicBezTo>
                            <a:pt x="401" y="549"/>
                            <a:pt x="408" y="517"/>
                            <a:pt x="420" y="504"/>
                          </a:cubicBezTo>
                          <a:cubicBezTo>
                            <a:pt x="432" y="491"/>
                            <a:pt x="445" y="496"/>
                            <a:pt x="452" y="488"/>
                          </a:cubicBezTo>
                          <a:cubicBezTo>
                            <a:pt x="459" y="480"/>
                            <a:pt x="459" y="467"/>
                            <a:pt x="460" y="456"/>
                          </a:cubicBezTo>
                          <a:cubicBezTo>
                            <a:pt x="461" y="445"/>
                            <a:pt x="452" y="429"/>
                            <a:pt x="460" y="420"/>
                          </a:cubicBezTo>
                          <a:cubicBezTo>
                            <a:pt x="468" y="411"/>
                            <a:pt x="495" y="405"/>
                            <a:pt x="508" y="400"/>
                          </a:cubicBezTo>
                          <a:cubicBezTo>
                            <a:pt x="521" y="395"/>
                            <a:pt x="529" y="399"/>
                            <a:pt x="540" y="392"/>
                          </a:cubicBezTo>
                          <a:cubicBezTo>
                            <a:pt x="551" y="385"/>
                            <a:pt x="567" y="370"/>
                            <a:pt x="576" y="360"/>
                          </a:cubicBezTo>
                          <a:cubicBezTo>
                            <a:pt x="585" y="350"/>
                            <a:pt x="589" y="341"/>
                            <a:pt x="596" y="332"/>
                          </a:cubicBezTo>
                          <a:cubicBezTo>
                            <a:pt x="603" y="323"/>
                            <a:pt x="613" y="313"/>
                            <a:pt x="616" y="304"/>
                          </a:cubicBezTo>
                          <a:cubicBezTo>
                            <a:pt x="619" y="295"/>
                            <a:pt x="610" y="286"/>
                            <a:pt x="616" y="276"/>
                          </a:cubicBezTo>
                          <a:cubicBezTo>
                            <a:pt x="622" y="266"/>
                            <a:pt x="643" y="255"/>
                            <a:pt x="652" y="244"/>
                          </a:cubicBezTo>
                          <a:cubicBezTo>
                            <a:pt x="661" y="233"/>
                            <a:pt x="667" y="225"/>
                            <a:pt x="672" y="212"/>
                          </a:cubicBezTo>
                          <a:cubicBezTo>
                            <a:pt x="677" y="199"/>
                            <a:pt x="676" y="180"/>
                            <a:pt x="680" y="164"/>
                          </a:cubicBezTo>
                          <a:cubicBezTo>
                            <a:pt x="684" y="148"/>
                            <a:pt x="689" y="133"/>
                            <a:pt x="696" y="116"/>
                          </a:cubicBezTo>
                          <a:cubicBezTo>
                            <a:pt x="703" y="99"/>
                            <a:pt x="713" y="81"/>
                            <a:pt x="720" y="64"/>
                          </a:cubicBezTo>
                          <a:cubicBezTo>
                            <a:pt x="727" y="47"/>
                            <a:pt x="737" y="27"/>
                            <a:pt x="740" y="16"/>
                          </a:cubicBezTo>
                          <a:cubicBezTo>
                            <a:pt x="743" y="5"/>
                            <a:pt x="737" y="3"/>
                            <a:pt x="736" y="0"/>
                          </a:cubicBezTo>
                          <a:close/>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151" name="Group 30"/>
                    <p:cNvGrpSpPr>
                      <a:grpSpLocks/>
                    </p:cNvGrpSpPr>
                    <p:nvPr/>
                  </p:nvGrpSpPr>
                  <p:grpSpPr bwMode="auto">
                    <a:xfrm>
                      <a:off x="2840" y="1336"/>
                      <a:ext cx="1968" cy="1909"/>
                      <a:chOff x="2840" y="1336"/>
                      <a:chExt cx="1968" cy="1909"/>
                    </a:xfrm>
                  </p:grpSpPr>
                  <p:sp>
                    <p:nvSpPr>
                      <p:cNvPr id="5152" name="Freeform 31"/>
                      <p:cNvSpPr>
                        <a:spLocks/>
                      </p:cNvSpPr>
                      <p:nvPr/>
                    </p:nvSpPr>
                    <p:spPr bwMode="auto">
                      <a:xfrm>
                        <a:off x="3075" y="1376"/>
                        <a:ext cx="535" cy="732"/>
                      </a:xfrm>
                      <a:custGeom>
                        <a:avLst/>
                        <a:gdLst>
                          <a:gd name="T0" fmla="*/ 397 w 535"/>
                          <a:gd name="T1" fmla="*/ 0 h 732"/>
                          <a:gd name="T2" fmla="*/ 517 w 535"/>
                          <a:gd name="T3" fmla="*/ 360 h 732"/>
                          <a:gd name="T4" fmla="*/ 505 w 535"/>
                          <a:gd name="T5" fmla="*/ 384 h 732"/>
                          <a:gd name="T6" fmla="*/ 485 w 535"/>
                          <a:gd name="T7" fmla="*/ 404 h 732"/>
                          <a:gd name="T8" fmla="*/ 445 w 535"/>
                          <a:gd name="T9" fmla="*/ 428 h 732"/>
                          <a:gd name="T10" fmla="*/ 453 w 535"/>
                          <a:gd name="T11" fmla="*/ 376 h 732"/>
                          <a:gd name="T12" fmla="*/ 397 w 535"/>
                          <a:gd name="T13" fmla="*/ 364 h 732"/>
                          <a:gd name="T14" fmla="*/ 369 w 535"/>
                          <a:gd name="T15" fmla="*/ 352 h 732"/>
                          <a:gd name="T16" fmla="*/ 322 w 535"/>
                          <a:gd name="T17" fmla="*/ 349 h 732"/>
                          <a:gd name="T18" fmla="*/ 269 w 535"/>
                          <a:gd name="T19" fmla="*/ 336 h 732"/>
                          <a:gd name="T20" fmla="*/ 261 w 535"/>
                          <a:gd name="T21" fmla="*/ 356 h 732"/>
                          <a:gd name="T22" fmla="*/ 309 w 535"/>
                          <a:gd name="T23" fmla="*/ 380 h 732"/>
                          <a:gd name="T24" fmla="*/ 333 w 535"/>
                          <a:gd name="T25" fmla="*/ 404 h 732"/>
                          <a:gd name="T26" fmla="*/ 313 w 535"/>
                          <a:gd name="T27" fmla="*/ 432 h 732"/>
                          <a:gd name="T28" fmla="*/ 285 w 535"/>
                          <a:gd name="T29" fmla="*/ 464 h 732"/>
                          <a:gd name="T30" fmla="*/ 265 w 535"/>
                          <a:gd name="T31" fmla="*/ 500 h 732"/>
                          <a:gd name="T32" fmla="*/ 241 w 535"/>
                          <a:gd name="T33" fmla="*/ 532 h 732"/>
                          <a:gd name="T34" fmla="*/ 217 w 535"/>
                          <a:gd name="T35" fmla="*/ 556 h 732"/>
                          <a:gd name="T36" fmla="*/ 173 w 535"/>
                          <a:gd name="T37" fmla="*/ 568 h 732"/>
                          <a:gd name="T38" fmla="*/ 153 w 535"/>
                          <a:gd name="T39" fmla="*/ 620 h 732"/>
                          <a:gd name="T40" fmla="*/ 153 w 535"/>
                          <a:gd name="T41" fmla="*/ 660 h 732"/>
                          <a:gd name="T42" fmla="*/ 145 w 535"/>
                          <a:gd name="T43" fmla="*/ 724 h 732"/>
                          <a:gd name="T44" fmla="*/ 0 w 535"/>
                          <a:gd name="T45" fmla="*/ 709 h 7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
                          <a:gd name="T70" fmla="*/ 0 h 732"/>
                          <a:gd name="T71" fmla="*/ 535 w 535"/>
                          <a:gd name="T72" fmla="*/ 732 h 7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5" h="732">
                            <a:moveTo>
                              <a:pt x="397" y="0"/>
                            </a:moveTo>
                            <a:cubicBezTo>
                              <a:pt x="417" y="60"/>
                              <a:pt x="499" y="296"/>
                              <a:pt x="517" y="360"/>
                            </a:cubicBezTo>
                            <a:cubicBezTo>
                              <a:pt x="535" y="424"/>
                              <a:pt x="510" y="377"/>
                              <a:pt x="505" y="384"/>
                            </a:cubicBezTo>
                            <a:cubicBezTo>
                              <a:pt x="500" y="391"/>
                              <a:pt x="495" y="397"/>
                              <a:pt x="485" y="404"/>
                            </a:cubicBezTo>
                            <a:cubicBezTo>
                              <a:pt x="475" y="411"/>
                              <a:pt x="450" y="433"/>
                              <a:pt x="445" y="428"/>
                            </a:cubicBezTo>
                            <a:cubicBezTo>
                              <a:pt x="440" y="423"/>
                              <a:pt x="461" y="387"/>
                              <a:pt x="453" y="376"/>
                            </a:cubicBezTo>
                            <a:cubicBezTo>
                              <a:pt x="445" y="365"/>
                              <a:pt x="411" y="368"/>
                              <a:pt x="397" y="364"/>
                            </a:cubicBezTo>
                            <a:cubicBezTo>
                              <a:pt x="383" y="360"/>
                              <a:pt x="381" y="354"/>
                              <a:pt x="369" y="352"/>
                            </a:cubicBezTo>
                            <a:cubicBezTo>
                              <a:pt x="357" y="350"/>
                              <a:pt x="339" y="352"/>
                              <a:pt x="322" y="349"/>
                            </a:cubicBezTo>
                            <a:cubicBezTo>
                              <a:pt x="305" y="346"/>
                              <a:pt x="279" y="335"/>
                              <a:pt x="269" y="336"/>
                            </a:cubicBezTo>
                            <a:cubicBezTo>
                              <a:pt x="259" y="337"/>
                              <a:pt x="254" y="349"/>
                              <a:pt x="261" y="356"/>
                            </a:cubicBezTo>
                            <a:cubicBezTo>
                              <a:pt x="268" y="363"/>
                              <a:pt x="297" y="372"/>
                              <a:pt x="309" y="380"/>
                            </a:cubicBezTo>
                            <a:cubicBezTo>
                              <a:pt x="321" y="388"/>
                              <a:pt x="332" y="395"/>
                              <a:pt x="333" y="404"/>
                            </a:cubicBezTo>
                            <a:cubicBezTo>
                              <a:pt x="334" y="413"/>
                              <a:pt x="321" y="422"/>
                              <a:pt x="313" y="432"/>
                            </a:cubicBezTo>
                            <a:cubicBezTo>
                              <a:pt x="305" y="442"/>
                              <a:pt x="293" y="453"/>
                              <a:pt x="285" y="464"/>
                            </a:cubicBezTo>
                            <a:cubicBezTo>
                              <a:pt x="277" y="475"/>
                              <a:pt x="272" y="489"/>
                              <a:pt x="265" y="500"/>
                            </a:cubicBezTo>
                            <a:cubicBezTo>
                              <a:pt x="258" y="511"/>
                              <a:pt x="249" y="523"/>
                              <a:pt x="241" y="532"/>
                            </a:cubicBezTo>
                            <a:cubicBezTo>
                              <a:pt x="233" y="541"/>
                              <a:pt x="228" y="550"/>
                              <a:pt x="217" y="556"/>
                            </a:cubicBezTo>
                            <a:cubicBezTo>
                              <a:pt x="206" y="562"/>
                              <a:pt x="184" y="557"/>
                              <a:pt x="173" y="568"/>
                            </a:cubicBezTo>
                            <a:cubicBezTo>
                              <a:pt x="162" y="579"/>
                              <a:pt x="156" y="605"/>
                              <a:pt x="153" y="620"/>
                            </a:cubicBezTo>
                            <a:cubicBezTo>
                              <a:pt x="150" y="635"/>
                              <a:pt x="154" y="643"/>
                              <a:pt x="153" y="660"/>
                            </a:cubicBezTo>
                            <a:cubicBezTo>
                              <a:pt x="152" y="677"/>
                              <a:pt x="170" y="716"/>
                              <a:pt x="145" y="724"/>
                            </a:cubicBezTo>
                            <a:cubicBezTo>
                              <a:pt x="120" y="732"/>
                              <a:pt x="30" y="712"/>
                              <a:pt x="0" y="70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53" name="Freeform 32"/>
                      <p:cNvSpPr>
                        <a:spLocks/>
                      </p:cNvSpPr>
                      <p:nvPr/>
                    </p:nvSpPr>
                    <p:spPr bwMode="auto">
                      <a:xfrm>
                        <a:off x="4095" y="1565"/>
                        <a:ext cx="630" cy="644"/>
                      </a:xfrm>
                      <a:custGeom>
                        <a:avLst/>
                        <a:gdLst>
                          <a:gd name="T0" fmla="*/ 630 w 630"/>
                          <a:gd name="T1" fmla="*/ 366 h 644"/>
                          <a:gd name="T2" fmla="*/ 217 w 630"/>
                          <a:gd name="T3" fmla="*/ 611 h 644"/>
                          <a:gd name="T4" fmla="*/ 222 w 630"/>
                          <a:gd name="T5" fmla="*/ 566 h 644"/>
                          <a:gd name="T6" fmla="*/ 185 w 630"/>
                          <a:gd name="T7" fmla="*/ 491 h 644"/>
                          <a:gd name="T8" fmla="*/ 145 w 630"/>
                          <a:gd name="T9" fmla="*/ 435 h 644"/>
                          <a:gd name="T10" fmla="*/ 124 w 630"/>
                          <a:gd name="T11" fmla="*/ 398 h 644"/>
                          <a:gd name="T12" fmla="*/ 89 w 630"/>
                          <a:gd name="T13" fmla="*/ 344 h 644"/>
                          <a:gd name="T14" fmla="*/ 60 w 630"/>
                          <a:gd name="T15" fmla="*/ 312 h 644"/>
                          <a:gd name="T16" fmla="*/ 38 w 630"/>
                          <a:gd name="T17" fmla="*/ 278 h 644"/>
                          <a:gd name="T18" fmla="*/ 30 w 630"/>
                          <a:gd name="T19" fmla="*/ 251 h 644"/>
                          <a:gd name="T20" fmla="*/ 217 w 630"/>
                          <a:gd name="T21" fmla="*/ 0 h 6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644"/>
                          <a:gd name="T35" fmla="*/ 630 w 630"/>
                          <a:gd name="T36" fmla="*/ 644 h 6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644">
                            <a:moveTo>
                              <a:pt x="630" y="366"/>
                            </a:moveTo>
                            <a:cubicBezTo>
                              <a:pt x="561" y="406"/>
                              <a:pt x="285" y="578"/>
                              <a:pt x="217" y="611"/>
                            </a:cubicBezTo>
                            <a:cubicBezTo>
                              <a:pt x="149" y="644"/>
                              <a:pt x="227" y="586"/>
                              <a:pt x="222" y="566"/>
                            </a:cubicBezTo>
                            <a:cubicBezTo>
                              <a:pt x="217" y="546"/>
                              <a:pt x="198" y="513"/>
                              <a:pt x="185" y="491"/>
                            </a:cubicBezTo>
                            <a:cubicBezTo>
                              <a:pt x="172" y="469"/>
                              <a:pt x="155" y="450"/>
                              <a:pt x="145" y="435"/>
                            </a:cubicBezTo>
                            <a:cubicBezTo>
                              <a:pt x="135" y="420"/>
                              <a:pt x="133" y="413"/>
                              <a:pt x="124" y="398"/>
                            </a:cubicBezTo>
                            <a:cubicBezTo>
                              <a:pt x="115" y="383"/>
                              <a:pt x="100" y="358"/>
                              <a:pt x="89" y="344"/>
                            </a:cubicBezTo>
                            <a:cubicBezTo>
                              <a:pt x="78" y="330"/>
                              <a:pt x="68" y="323"/>
                              <a:pt x="60" y="312"/>
                            </a:cubicBezTo>
                            <a:cubicBezTo>
                              <a:pt x="52" y="301"/>
                              <a:pt x="43" y="288"/>
                              <a:pt x="38" y="278"/>
                            </a:cubicBezTo>
                            <a:cubicBezTo>
                              <a:pt x="33" y="268"/>
                              <a:pt x="0" y="297"/>
                              <a:pt x="30" y="251"/>
                            </a:cubicBezTo>
                            <a:cubicBezTo>
                              <a:pt x="60" y="205"/>
                              <a:pt x="178" y="52"/>
                              <a:pt x="217"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154" name="Group 33"/>
                      <p:cNvGrpSpPr>
                        <a:grpSpLocks/>
                      </p:cNvGrpSpPr>
                      <p:nvPr/>
                    </p:nvGrpSpPr>
                    <p:grpSpPr bwMode="auto">
                      <a:xfrm>
                        <a:off x="3504" y="3003"/>
                        <a:ext cx="670" cy="242"/>
                        <a:chOff x="3509" y="3003"/>
                        <a:chExt cx="670" cy="242"/>
                      </a:xfrm>
                    </p:grpSpPr>
                    <p:sp>
                      <p:nvSpPr>
                        <p:cNvPr id="5173" name="Freeform 34"/>
                        <p:cNvSpPr>
                          <a:spLocks/>
                        </p:cNvSpPr>
                        <p:nvPr/>
                      </p:nvSpPr>
                      <p:spPr bwMode="auto">
                        <a:xfrm>
                          <a:off x="3509" y="3003"/>
                          <a:ext cx="664" cy="221"/>
                        </a:xfrm>
                        <a:custGeom>
                          <a:avLst/>
                          <a:gdLst>
                            <a:gd name="T0" fmla="*/ 0 w 664"/>
                            <a:gd name="T1" fmla="*/ 221 h 221"/>
                            <a:gd name="T2" fmla="*/ 78 w 664"/>
                            <a:gd name="T3" fmla="*/ 34 h 221"/>
                            <a:gd name="T4" fmla="*/ 123 w 664"/>
                            <a:gd name="T5" fmla="*/ 26 h 221"/>
                            <a:gd name="T6" fmla="*/ 190 w 664"/>
                            <a:gd name="T7" fmla="*/ 24 h 221"/>
                            <a:gd name="T8" fmla="*/ 286 w 664"/>
                            <a:gd name="T9" fmla="*/ 29 h 221"/>
                            <a:gd name="T10" fmla="*/ 382 w 664"/>
                            <a:gd name="T11" fmla="*/ 45 h 221"/>
                            <a:gd name="T12" fmla="*/ 448 w 664"/>
                            <a:gd name="T13" fmla="*/ 50 h 221"/>
                            <a:gd name="T14" fmla="*/ 496 w 664"/>
                            <a:gd name="T15" fmla="*/ 58 h 221"/>
                            <a:gd name="T16" fmla="*/ 566 w 664"/>
                            <a:gd name="T17" fmla="*/ 50 h 221"/>
                            <a:gd name="T18" fmla="*/ 590 w 664"/>
                            <a:gd name="T19" fmla="*/ 45 h 221"/>
                            <a:gd name="T20" fmla="*/ 600 w 664"/>
                            <a:gd name="T21" fmla="*/ 26 h 221"/>
                            <a:gd name="T22" fmla="*/ 664 w 664"/>
                            <a:gd name="T23" fmla="*/ 200 h 2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4"/>
                            <a:gd name="T37" fmla="*/ 0 h 221"/>
                            <a:gd name="T38" fmla="*/ 664 w 664"/>
                            <a:gd name="T39" fmla="*/ 221 h 2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4" h="221">
                              <a:moveTo>
                                <a:pt x="0" y="221"/>
                              </a:moveTo>
                              <a:cubicBezTo>
                                <a:pt x="12" y="190"/>
                                <a:pt x="58" y="66"/>
                                <a:pt x="78" y="34"/>
                              </a:cubicBezTo>
                              <a:cubicBezTo>
                                <a:pt x="98" y="2"/>
                                <a:pt x="104" y="28"/>
                                <a:pt x="123" y="26"/>
                              </a:cubicBezTo>
                              <a:cubicBezTo>
                                <a:pt x="142" y="24"/>
                                <a:pt x="163" y="24"/>
                                <a:pt x="190" y="24"/>
                              </a:cubicBezTo>
                              <a:cubicBezTo>
                                <a:pt x="217" y="24"/>
                                <a:pt x="254" y="26"/>
                                <a:pt x="286" y="29"/>
                              </a:cubicBezTo>
                              <a:cubicBezTo>
                                <a:pt x="318" y="32"/>
                                <a:pt x="355" y="42"/>
                                <a:pt x="382" y="45"/>
                              </a:cubicBezTo>
                              <a:cubicBezTo>
                                <a:pt x="409" y="48"/>
                                <a:pt x="429" y="48"/>
                                <a:pt x="448" y="50"/>
                              </a:cubicBezTo>
                              <a:cubicBezTo>
                                <a:pt x="467" y="52"/>
                                <a:pt x="476" y="58"/>
                                <a:pt x="496" y="58"/>
                              </a:cubicBezTo>
                              <a:cubicBezTo>
                                <a:pt x="516" y="58"/>
                                <a:pt x="550" y="52"/>
                                <a:pt x="566" y="50"/>
                              </a:cubicBezTo>
                              <a:cubicBezTo>
                                <a:pt x="582" y="48"/>
                                <a:pt x="584" y="49"/>
                                <a:pt x="590" y="45"/>
                              </a:cubicBezTo>
                              <a:cubicBezTo>
                                <a:pt x="596" y="41"/>
                                <a:pt x="588" y="0"/>
                                <a:pt x="600" y="26"/>
                              </a:cubicBezTo>
                              <a:cubicBezTo>
                                <a:pt x="612" y="52"/>
                                <a:pt x="651" y="164"/>
                                <a:pt x="664" y="20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74" name="Freeform 35"/>
                        <p:cNvSpPr>
                          <a:spLocks/>
                        </p:cNvSpPr>
                        <p:nvPr/>
                      </p:nvSpPr>
                      <p:spPr bwMode="auto">
                        <a:xfrm>
                          <a:off x="3528" y="3173"/>
                          <a:ext cx="651" cy="72"/>
                        </a:xfrm>
                        <a:custGeom>
                          <a:avLst/>
                          <a:gdLst>
                            <a:gd name="T0" fmla="*/ 0 w 651"/>
                            <a:gd name="T1" fmla="*/ 51 h 72"/>
                            <a:gd name="T2" fmla="*/ 128 w 651"/>
                            <a:gd name="T3" fmla="*/ 64 h 72"/>
                            <a:gd name="T4" fmla="*/ 144 w 651"/>
                            <a:gd name="T5" fmla="*/ 67 h 72"/>
                            <a:gd name="T6" fmla="*/ 168 w 651"/>
                            <a:gd name="T7" fmla="*/ 70 h 72"/>
                            <a:gd name="T8" fmla="*/ 208 w 651"/>
                            <a:gd name="T9" fmla="*/ 56 h 72"/>
                            <a:gd name="T10" fmla="*/ 309 w 651"/>
                            <a:gd name="T11" fmla="*/ 48 h 72"/>
                            <a:gd name="T12" fmla="*/ 395 w 651"/>
                            <a:gd name="T13" fmla="*/ 27 h 72"/>
                            <a:gd name="T14" fmla="*/ 403 w 651"/>
                            <a:gd name="T15" fmla="*/ 8 h 72"/>
                            <a:gd name="T16" fmla="*/ 453 w 651"/>
                            <a:gd name="T17" fmla="*/ 3 h 72"/>
                            <a:gd name="T18" fmla="*/ 480 w 651"/>
                            <a:gd name="T19" fmla="*/ 27 h 72"/>
                            <a:gd name="T20" fmla="*/ 571 w 651"/>
                            <a:gd name="T21" fmla="*/ 48 h 72"/>
                            <a:gd name="T22" fmla="*/ 611 w 651"/>
                            <a:gd name="T23" fmla="*/ 40 h 72"/>
                            <a:gd name="T24" fmla="*/ 651 w 651"/>
                            <a:gd name="T25" fmla="*/ 2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1"/>
                            <a:gd name="T40" fmla="*/ 0 h 72"/>
                            <a:gd name="T41" fmla="*/ 651 w 651"/>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1" h="72">
                              <a:moveTo>
                                <a:pt x="0" y="51"/>
                              </a:moveTo>
                              <a:cubicBezTo>
                                <a:pt x="21" y="54"/>
                                <a:pt x="104" y="61"/>
                                <a:pt x="128" y="64"/>
                              </a:cubicBezTo>
                              <a:cubicBezTo>
                                <a:pt x="152" y="67"/>
                                <a:pt x="137" y="66"/>
                                <a:pt x="144" y="67"/>
                              </a:cubicBezTo>
                              <a:cubicBezTo>
                                <a:pt x="151" y="68"/>
                                <a:pt x="157" y="72"/>
                                <a:pt x="168" y="70"/>
                              </a:cubicBezTo>
                              <a:cubicBezTo>
                                <a:pt x="179" y="68"/>
                                <a:pt x="185" y="60"/>
                                <a:pt x="208" y="56"/>
                              </a:cubicBezTo>
                              <a:cubicBezTo>
                                <a:pt x="231" y="52"/>
                                <a:pt x="278" y="53"/>
                                <a:pt x="309" y="48"/>
                              </a:cubicBezTo>
                              <a:cubicBezTo>
                                <a:pt x="340" y="43"/>
                                <a:pt x="379" y="34"/>
                                <a:pt x="395" y="27"/>
                              </a:cubicBezTo>
                              <a:cubicBezTo>
                                <a:pt x="411" y="20"/>
                                <a:pt x="394" y="12"/>
                                <a:pt x="403" y="8"/>
                              </a:cubicBezTo>
                              <a:cubicBezTo>
                                <a:pt x="412" y="4"/>
                                <a:pt x="440" y="0"/>
                                <a:pt x="453" y="3"/>
                              </a:cubicBezTo>
                              <a:cubicBezTo>
                                <a:pt x="466" y="6"/>
                                <a:pt x="460" y="19"/>
                                <a:pt x="480" y="27"/>
                              </a:cubicBezTo>
                              <a:cubicBezTo>
                                <a:pt x="500" y="35"/>
                                <a:pt x="549" y="46"/>
                                <a:pt x="571" y="48"/>
                              </a:cubicBezTo>
                              <a:cubicBezTo>
                                <a:pt x="593" y="50"/>
                                <a:pt x="598" y="43"/>
                                <a:pt x="611" y="40"/>
                              </a:cubicBezTo>
                              <a:cubicBezTo>
                                <a:pt x="624" y="37"/>
                                <a:pt x="645" y="29"/>
                                <a:pt x="651" y="2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155" name="Group 36"/>
                      <p:cNvGrpSpPr>
                        <a:grpSpLocks/>
                      </p:cNvGrpSpPr>
                      <p:nvPr/>
                    </p:nvGrpSpPr>
                    <p:grpSpPr bwMode="auto">
                      <a:xfrm>
                        <a:off x="2840" y="1336"/>
                        <a:ext cx="1968" cy="1891"/>
                        <a:chOff x="2840" y="1336"/>
                        <a:chExt cx="1968" cy="1891"/>
                      </a:xfrm>
                    </p:grpSpPr>
                    <p:sp>
                      <p:nvSpPr>
                        <p:cNvPr id="5156" name="Freeform 37"/>
                        <p:cNvSpPr>
                          <a:spLocks/>
                        </p:cNvSpPr>
                        <p:nvPr/>
                      </p:nvSpPr>
                      <p:spPr bwMode="auto">
                        <a:xfrm>
                          <a:off x="4723" y="1939"/>
                          <a:ext cx="85" cy="584"/>
                        </a:xfrm>
                        <a:custGeom>
                          <a:avLst/>
                          <a:gdLst>
                            <a:gd name="T0" fmla="*/ 0 w 85"/>
                            <a:gd name="T1" fmla="*/ 0 h 584"/>
                            <a:gd name="T2" fmla="*/ 26 w 85"/>
                            <a:gd name="T3" fmla="*/ 32 h 584"/>
                            <a:gd name="T4" fmla="*/ 40 w 85"/>
                            <a:gd name="T5" fmla="*/ 48 h 584"/>
                            <a:gd name="T6" fmla="*/ 50 w 85"/>
                            <a:gd name="T7" fmla="*/ 64 h 584"/>
                            <a:gd name="T8" fmla="*/ 58 w 85"/>
                            <a:gd name="T9" fmla="*/ 82 h 584"/>
                            <a:gd name="T10" fmla="*/ 58 w 85"/>
                            <a:gd name="T11" fmla="*/ 101 h 584"/>
                            <a:gd name="T12" fmla="*/ 61 w 85"/>
                            <a:gd name="T13" fmla="*/ 120 h 584"/>
                            <a:gd name="T14" fmla="*/ 61 w 85"/>
                            <a:gd name="T15" fmla="*/ 138 h 584"/>
                            <a:gd name="T16" fmla="*/ 56 w 85"/>
                            <a:gd name="T17" fmla="*/ 184 h 584"/>
                            <a:gd name="T18" fmla="*/ 56 w 85"/>
                            <a:gd name="T19" fmla="*/ 205 h 584"/>
                            <a:gd name="T20" fmla="*/ 56 w 85"/>
                            <a:gd name="T21" fmla="*/ 226 h 584"/>
                            <a:gd name="T22" fmla="*/ 48 w 85"/>
                            <a:gd name="T23" fmla="*/ 256 h 584"/>
                            <a:gd name="T24" fmla="*/ 45 w 85"/>
                            <a:gd name="T25" fmla="*/ 272 h 584"/>
                            <a:gd name="T26" fmla="*/ 48 w 85"/>
                            <a:gd name="T27" fmla="*/ 306 h 584"/>
                            <a:gd name="T28" fmla="*/ 50 w 85"/>
                            <a:gd name="T29" fmla="*/ 338 h 584"/>
                            <a:gd name="T30" fmla="*/ 48 w 85"/>
                            <a:gd name="T31" fmla="*/ 360 h 584"/>
                            <a:gd name="T32" fmla="*/ 50 w 85"/>
                            <a:gd name="T33" fmla="*/ 381 h 584"/>
                            <a:gd name="T34" fmla="*/ 50 w 85"/>
                            <a:gd name="T35" fmla="*/ 408 h 584"/>
                            <a:gd name="T36" fmla="*/ 48 w 85"/>
                            <a:gd name="T37" fmla="*/ 434 h 584"/>
                            <a:gd name="T38" fmla="*/ 45 w 85"/>
                            <a:gd name="T39" fmla="*/ 458 h 584"/>
                            <a:gd name="T40" fmla="*/ 42 w 85"/>
                            <a:gd name="T41" fmla="*/ 480 h 584"/>
                            <a:gd name="T42" fmla="*/ 50 w 85"/>
                            <a:gd name="T43" fmla="*/ 509 h 584"/>
                            <a:gd name="T44" fmla="*/ 58 w 85"/>
                            <a:gd name="T45" fmla="*/ 530 h 584"/>
                            <a:gd name="T46" fmla="*/ 64 w 85"/>
                            <a:gd name="T47" fmla="*/ 546 h 584"/>
                            <a:gd name="T48" fmla="*/ 74 w 85"/>
                            <a:gd name="T49" fmla="*/ 560 h 584"/>
                            <a:gd name="T50" fmla="*/ 85 w 85"/>
                            <a:gd name="T51" fmla="*/ 584 h 5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584"/>
                            <a:gd name="T80" fmla="*/ 85 w 85"/>
                            <a:gd name="T81" fmla="*/ 584 h 5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584">
                              <a:moveTo>
                                <a:pt x="0" y="0"/>
                              </a:moveTo>
                              <a:cubicBezTo>
                                <a:pt x="9" y="12"/>
                                <a:pt x="19" y="24"/>
                                <a:pt x="26" y="32"/>
                              </a:cubicBezTo>
                              <a:cubicBezTo>
                                <a:pt x="33" y="40"/>
                                <a:pt x="36" y="43"/>
                                <a:pt x="40" y="48"/>
                              </a:cubicBezTo>
                              <a:cubicBezTo>
                                <a:pt x="44" y="53"/>
                                <a:pt x="47" y="58"/>
                                <a:pt x="50" y="64"/>
                              </a:cubicBezTo>
                              <a:cubicBezTo>
                                <a:pt x="53" y="70"/>
                                <a:pt x="57" y="76"/>
                                <a:pt x="58" y="82"/>
                              </a:cubicBezTo>
                              <a:cubicBezTo>
                                <a:pt x="59" y="88"/>
                                <a:pt x="57" y="95"/>
                                <a:pt x="58" y="101"/>
                              </a:cubicBezTo>
                              <a:cubicBezTo>
                                <a:pt x="59" y="107"/>
                                <a:pt x="61" y="114"/>
                                <a:pt x="61" y="120"/>
                              </a:cubicBezTo>
                              <a:cubicBezTo>
                                <a:pt x="61" y="126"/>
                                <a:pt x="62" y="127"/>
                                <a:pt x="61" y="138"/>
                              </a:cubicBezTo>
                              <a:cubicBezTo>
                                <a:pt x="60" y="149"/>
                                <a:pt x="57" y="173"/>
                                <a:pt x="56" y="184"/>
                              </a:cubicBezTo>
                              <a:cubicBezTo>
                                <a:pt x="55" y="195"/>
                                <a:pt x="56" y="198"/>
                                <a:pt x="56" y="205"/>
                              </a:cubicBezTo>
                              <a:cubicBezTo>
                                <a:pt x="56" y="212"/>
                                <a:pt x="57" y="218"/>
                                <a:pt x="56" y="226"/>
                              </a:cubicBezTo>
                              <a:cubicBezTo>
                                <a:pt x="55" y="234"/>
                                <a:pt x="50" y="248"/>
                                <a:pt x="48" y="256"/>
                              </a:cubicBezTo>
                              <a:cubicBezTo>
                                <a:pt x="46" y="264"/>
                                <a:pt x="45" y="264"/>
                                <a:pt x="45" y="272"/>
                              </a:cubicBezTo>
                              <a:cubicBezTo>
                                <a:pt x="45" y="280"/>
                                <a:pt x="47" y="295"/>
                                <a:pt x="48" y="306"/>
                              </a:cubicBezTo>
                              <a:cubicBezTo>
                                <a:pt x="49" y="317"/>
                                <a:pt x="50" y="329"/>
                                <a:pt x="50" y="338"/>
                              </a:cubicBezTo>
                              <a:cubicBezTo>
                                <a:pt x="50" y="347"/>
                                <a:pt x="48" y="353"/>
                                <a:pt x="48" y="360"/>
                              </a:cubicBezTo>
                              <a:cubicBezTo>
                                <a:pt x="48" y="367"/>
                                <a:pt x="50" y="373"/>
                                <a:pt x="50" y="381"/>
                              </a:cubicBezTo>
                              <a:cubicBezTo>
                                <a:pt x="50" y="389"/>
                                <a:pt x="50" y="399"/>
                                <a:pt x="50" y="408"/>
                              </a:cubicBezTo>
                              <a:cubicBezTo>
                                <a:pt x="50" y="417"/>
                                <a:pt x="49" y="426"/>
                                <a:pt x="48" y="434"/>
                              </a:cubicBezTo>
                              <a:cubicBezTo>
                                <a:pt x="47" y="442"/>
                                <a:pt x="46" y="450"/>
                                <a:pt x="45" y="458"/>
                              </a:cubicBezTo>
                              <a:cubicBezTo>
                                <a:pt x="44" y="466"/>
                                <a:pt x="41" y="472"/>
                                <a:pt x="42" y="480"/>
                              </a:cubicBezTo>
                              <a:cubicBezTo>
                                <a:pt x="43" y="488"/>
                                <a:pt x="47" y="501"/>
                                <a:pt x="50" y="509"/>
                              </a:cubicBezTo>
                              <a:cubicBezTo>
                                <a:pt x="53" y="517"/>
                                <a:pt x="56" y="524"/>
                                <a:pt x="58" y="530"/>
                              </a:cubicBezTo>
                              <a:cubicBezTo>
                                <a:pt x="60" y="536"/>
                                <a:pt x="61" y="541"/>
                                <a:pt x="64" y="546"/>
                              </a:cubicBezTo>
                              <a:cubicBezTo>
                                <a:pt x="67" y="551"/>
                                <a:pt x="71" y="554"/>
                                <a:pt x="74" y="560"/>
                              </a:cubicBezTo>
                              <a:cubicBezTo>
                                <a:pt x="77" y="566"/>
                                <a:pt x="83" y="580"/>
                                <a:pt x="85" y="584"/>
                              </a:cubicBezTo>
                            </a:path>
                          </a:pathLst>
                        </a:custGeom>
                        <a:gradFill rotWithShape="0">
                          <a:gsLst>
                            <a:gs pos="0">
                              <a:srgbClr val="76003B">
                                <a:alpha val="29999"/>
                              </a:srgbClr>
                            </a:gs>
                            <a:gs pos="100000">
                              <a:srgbClr val="FF0080">
                                <a:alpha val="29999"/>
                              </a:srgbClr>
                            </a:gs>
                          </a:gsLst>
                          <a:lin ang="0" scaled="1"/>
                        </a:gradFill>
                        <a:ln w="38100">
                          <a:solidFill>
                            <a:srgbClr val="FF0626"/>
                          </a:solidFill>
                          <a:round/>
                          <a:headEnd/>
                          <a:tailEnd/>
                        </a:ln>
                      </p:spPr>
                      <p:txBody>
                        <a:bodyPr wrap="none" anchor="ctr"/>
                        <a:lstStyle/>
                        <a:p>
                          <a:endParaRPr lang="en-US"/>
                        </a:p>
                      </p:txBody>
                    </p:sp>
                    <p:grpSp>
                      <p:nvGrpSpPr>
                        <p:cNvPr id="5157" name="Group 38"/>
                        <p:cNvGrpSpPr>
                          <a:grpSpLocks/>
                        </p:cNvGrpSpPr>
                        <p:nvPr/>
                      </p:nvGrpSpPr>
                      <p:grpSpPr bwMode="auto">
                        <a:xfrm>
                          <a:off x="3101" y="2650"/>
                          <a:ext cx="486" cy="577"/>
                          <a:chOff x="3101" y="2650"/>
                          <a:chExt cx="486" cy="577"/>
                        </a:xfrm>
                      </p:grpSpPr>
                      <p:sp>
                        <p:nvSpPr>
                          <p:cNvPr id="5171" name="Freeform 39"/>
                          <p:cNvSpPr>
                            <a:spLocks/>
                          </p:cNvSpPr>
                          <p:nvPr/>
                        </p:nvSpPr>
                        <p:spPr bwMode="auto">
                          <a:xfrm>
                            <a:off x="3101" y="2821"/>
                            <a:ext cx="432" cy="406"/>
                          </a:xfrm>
                          <a:custGeom>
                            <a:avLst/>
                            <a:gdLst>
                              <a:gd name="T0" fmla="*/ 432 w 432"/>
                              <a:gd name="T1" fmla="*/ 406 h 406"/>
                              <a:gd name="T2" fmla="*/ 411 w 432"/>
                              <a:gd name="T3" fmla="*/ 392 h 406"/>
                              <a:gd name="T4" fmla="*/ 382 w 432"/>
                              <a:gd name="T5" fmla="*/ 382 h 406"/>
                              <a:gd name="T6" fmla="*/ 350 w 432"/>
                              <a:gd name="T7" fmla="*/ 371 h 406"/>
                              <a:gd name="T8" fmla="*/ 323 w 432"/>
                              <a:gd name="T9" fmla="*/ 366 h 406"/>
                              <a:gd name="T10" fmla="*/ 304 w 432"/>
                              <a:gd name="T11" fmla="*/ 360 h 406"/>
                              <a:gd name="T12" fmla="*/ 286 w 432"/>
                              <a:gd name="T13" fmla="*/ 355 h 406"/>
                              <a:gd name="T14" fmla="*/ 275 w 432"/>
                              <a:gd name="T15" fmla="*/ 336 h 406"/>
                              <a:gd name="T16" fmla="*/ 264 w 432"/>
                              <a:gd name="T17" fmla="*/ 323 h 406"/>
                              <a:gd name="T18" fmla="*/ 243 w 432"/>
                              <a:gd name="T19" fmla="*/ 294 h 406"/>
                              <a:gd name="T20" fmla="*/ 227 w 432"/>
                              <a:gd name="T21" fmla="*/ 286 h 406"/>
                              <a:gd name="T22" fmla="*/ 214 w 432"/>
                              <a:gd name="T23" fmla="*/ 275 h 406"/>
                              <a:gd name="T24" fmla="*/ 184 w 432"/>
                              <a:gd name="T25" fmla="*/ 272 h 406"/>
                              <a:gd name="T26" fmla="*/ 174 w 432"/>
                              <a:gd name="T27" fmla="*/ 256 h 406"/>
                              <a:gd name="T28" fmla="*/ 163 w 432"/>
                              <a:gd name="T29" fmla="*/ 238 h 406"/>
                              <a:gd name="T30" fmla="*/ 139 w 432"/>
                              <a:gd name="T31" fmla="*/ 222 h 406"/>
                              <a:gd name="T32" fmla="*/ 123 w 432"/>
                              <a:gd name="T33" fmla="*/ 208 h 406"/>
                              <a:gd name="T34" fmla="*/ 112 w 432"/>
                              <a:gd name="T35" fmla="*/ 187 h 406"/>
                              <a:gd name="T36" fmla="*/ 102 w 432"/>
                              <a:gd name="T37" fmla="*/ 168 h 406"/>
                              <a:gd name="T38" fmla="*/ 94 w 432"/>
                              <a:gd name="T39" fmla="*/ 152 h 406"/>
                              <a:gd name="T40" fmla="*/ 86 w 432"/>
                              <a:gd name="T41" fmla="*/ 131 h 406"/>
                              <a:gd name="T42" fmla="*/ 75 w 432"/>
                              <a:gd name="T43" fmla="*/ 118 h 406"/>
                              <a:gd name="T44" fmla="*/ 67 w 432"/>
                              <a:gd name="T45" fmla="*/ 99 h 406"/>
                              <a:gd name="T46" fmla="*/ 67 w 432"/>
                              <a:gd name="T47" fmla="*/ 64 h 406"/>
                              <a:gd name="T48" fmla="*/ 67 w 432"/>
                              <a:gd name="T49" fmla="*/ 46 h 406"/>
                              <a:gd name="T50" fmla="*/ 43 w 432"/>
                              <a:gd name="T51" fmla="*/ 27 h 406"/>
                              <a:gd name="T52" fmla="*/ 16 w 432"/>
                              <a:gd name="T53" fmla="*/ 11 h 406"/>
                              <a:gd name="T54" fmla="*/ 0 w 432"/>
                              <a:gd name="T55" fmla="*/ 0 h 4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06"/>
                              <a:gd name="T86" fmla="*/ 432 w 432"/>
                              <a:gd name="T87" fmla="*/ 406 h 4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06">
                                <a:moveTo>
                                  <a:pt x="432" y="406"/>
                                </a:moveTo>
                                <a:cubicBezTo>
                                  <a:pt x="425" y="401"/>
                                  <a:pt x="419" y="396"/>
                                  <a:pt x="411" y="392"/>
                                </a:cubicBezTo>
                                <a:cubicBezTo>
                                  <a:pt x="403" y="388"/>
                                  <a:pt x="392" y="385"/>
                                  <a:pt x="382" y="382"/>
                                </a:cubicBezTo>
                                <a:cubicBezTo>
                                  <a:pt x="372" y="379"/>
                                  <a:pt x="360" y="374"/>
                                  <a:pt x="350" y="371"/>
                                </a:cubicBezTo>
                                <a:cubicBezTo>
                                  <a:pt x="340" y="368"/>
                                  <a:pt x="331" y="368"/>
                                  <a:pt x="323" y="366"/>
                                </a:cubicBezTo>
                                <a:cubicBezTo>
                                  <a:pt x="315" y="364"/>
                                  <a:pt x="310" y="362"/>
                                  <a:pt x="304" y="360"/>
                                </a:cubicBezTo>
                                <a:cubicBezTo>
                                  <a:pt x="298" y="358"/>
                                  <a:pt x="291" y="359"/>
                                  <a:pt x="286" y="355"/>
                                </a:cubicBezTo>
                                <a:cubicBezTo>
                                  <a:pt x="281" y="351"/>
                                  <a:pt x="279" y="341"/>
                                  <a:pt x="275" y="336"/>
                                </a:cubicBezTo>
                                <a:cubicBezTo>
                                  <a:pt x="271" y="331"/>
                                  <a:pt x="269" y="330"/>
                                  <a:pt x="264" y="323"/>
                                </a:cubicBezTo>
                                <a:cubicBezTo>
                                  <a:pt x="259" y="316"/>
                                  <a:pt x="249" y="300"/>
                                  <a:pt x="243" y="294"/>
                                </a:cubicBezTo>
                                <a:cubicBezTo>
                                  <a:pt x="237" y="288"/>
                                  <a:pt x="232" y="289"/>
                                  <a:pt x="227" y="286"/>
                                </a:cubicBezTo>
                                <a:cubicBezTo>
                                  <a:pt x="222" y="283"/>
                                  <a:pt x="221" y="277"/>
                                  <a:pt x="214" y="275"/>
                                </a:cubicBezTo>
                                <a:cubicBezTo>
                                  <a:pt x="207" y="273"/>
                                  <a:pt x="191" y="275"/>
                                  <a:pt x="184" y="272"/>
                                </a:cubicBezTo>
                                <a:cubicBezTo>
                                  <a:pt x="177" y="269"/>
                                  <a:pt x="177" y="262"/>
                                  <a:pt x="174" y="256"/>
                                </a:cubicBezTo>
                                <a:cubicBezTo>
                                  <a:pt x="171" y="250"/>
                                  <a:pt x="169" y="244"/>
                                  <a:pt x="163" y="238"/>
                                </a:cubicBezTo>
                                <a:cubicBezTo>
                                  <a:pt x="157" y="232"/>
                                  <a:pt x="146" y="227"/>
                                  <a:pt x="139" y="222"/>
                                </a:cubicBezTo>
                                <a:cubicBezTo>
                                  <a:pt x="132" y="217"/>
                                  <a:pt x="127" y="214"/>
                                  <a:pt x="123" y="208"/>
                                </a:cubicBezTo>
                                <a:cubicBezTo>
                                  <a:pt x="119" y="202"/>
                                  <a:pt x="116" y="194"/>
                                  <a:pt x="112" y="187"/>
                                </a:cubicBezTo>
                                <a:cubicBezTo>
                                  <a:pt x="108" y="180"/>
                                  <a:pt x="105" y="174"/>
                                  <a:pt x="102" y="168"/>
                                </a:cubicBezTo>
                                <a:cubicBezTo>
                                  <a:pt x="99" y="162"/>
                                  <a:pt x="97" y="158"/>
                                  <a:pt x="94" y="152"/>
                                </a:cubicBezTo>
                                <a:cubicBezTo>
                                  <a:pt x="91" y="146"/>
                                  <a:pt x="89" y="137"/>
                                  <a:pt x="86" y="131"/>
                                </a:cubicBezTo>
                                <a:cubicBezTo>
                                  <a:pt x="83" y="125"/>
                                  <a:pt x="78" y="123"/>
                                  <a:pt x="75" y="118"/>
                                </a:cubicBezTo>
                                <a:cubicBezTo>
                                  <a:pt x="72" y="113"/>
                                  <a:pt x="68" y="108"/>
                                  <a:pt x="67" y="99"/>
                                </a:cubicBezTo>
                                <a:cubicBezTo>
                                  <a:pt x="66" y="90"/>
                                  <a:pt x="67" y="73"/>
                                  <a:pt x="67" y="64"/>
                                </a:cubicBezTo>
                                <a:cubicBezTo>
                                  <a:pt x="67" y="55"/>
                                  <a:pt x="71" y="52"/>
                                  <a:pt x="67" y="46"/>
                                </a:cubicBezTo>
                                <a:cubicBezTo>
                                  <a:pt x="63" y="40"/>
                                  <a:pt x="52" y="33"/>
                                  <a:pt x="43" y="27"/>
                                </a:cubicBezTo>
                                <a:cubicBezTo>
                                  <a:pt x="34" y="21"/>
                                  <a:pt x="23" y="15"/>
                                  <a:pt x="16" y="11"/>
                                </a:cubicBezTo>
                                <a:cubicBezTo>
                                  <a:pt x="9" y="7"/>
                                  <a:pt x="3" y="2"/>
                                  <a:pt x="0" y="0"/>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5172" name="Freeform 40"/>
                          <p:cNvSpPr>
                            <a:spLocks/>
                          </p:cNvSpPr>
                          <p:nvPr/>
                        </p:nvSpPr>
                        <p:spPr bwMode="auto">
                          <a:xfrm>
                            <a:off x="3104" y="2650"/>
                            <a:ext cx="483" cy="558"/>
                          </a:xfrm>
                          <a:custGeom>
                            <a:avLst/>
                            <a:gdLst>
                              <a:gd name="T0" fmla="*/ 0 w 483"/>
                              <a:gd name="T1" fmla="*/ 174 h 558"/>
                              <a:gd name="T2" fmla="*/ 280 w 483"/>
                              <a:gd name="T3" fmla="*/ 17 h 558"/>
                              <a:gd name="T4" fmla="*/ 275 w 483"/>
                              <a:gd name="T5" fmla="*/ 73 h 558"/>
                              <a:gd name="T6" fmla="*/ 285 w 483"/>
                              <a:gd name="T7" fmla="*/ 102 h 558"/>
                              <a:gd name="T8" fmla="*/ 304 w 483"/>
                              <a:gd name="T9" fmla="*/ 118 h 558"/>
                              <a:gd name="T10" fmla="*/ 339 w 483"/>
                              <a:gd name="T11" fmla="*/ 123 h 558"/>
                              <a:gd name="T12" fmla="*/ 352 w 483"/>
                              <a:gd name="T13" fmla="*/ 147 h 558"/>
                              <a:gd name="T14" fmla="*/ 336 w 483"/>
                              <a:gd name="T15" fmla="*/ 171 h 558"/>
                              <a:gd name="T16" fmla="*/ 315 w 483"/>
                              <a:gd name="T17" fmla="*/ 201 h 558"/>
                              <a:gd name="T18" fmla="*/ 299 w 483"/>
                              <a:gd name="T19" fmla="*/ 219 h 558"/>
                              <a:gd name="T20" fmla="*/ 261 w 483"/>
                              <a:gd name="T21" fmla="*/ 241 h 558"/>
                              <a:gd name="T22" fmla="*/ 251 w 483"/>
                              <a:gd name="T23" fmla="*/ 265 h 558"/>
                              <a:gd name="T24" fmla="*/ 267 w 483"/>
                              <a:gd name="T25" fmla="*/ 289 h 558"/>
                              <a:gd name="T26" fmla="*/ 261 w 483"/>
                              <a:gd name="T27" fmla="*/ 313 h 558"/>
                              <a:gd name="T28" fmla="*/ 267 w 483"/>
                              <a:gd name="T29" fmla="*/ 334 h 558"/>
                              <a:gd name="T30" fmla="*/ 261 w 483"/>
                              <a:gd name="T31" fmla="*/ 358 h 558"/>
                              <a:gd name="T32" fmla="*/ 259 w 483"/>
                              <a:gd name="T33" fmla="*/ 382 h 558"/>
                              <a:gd name="T34" fmla="*/ 269 w 483"/>
                              <a:gd name="T35" fmla="*/ 403 h 558"/>
                              <a:gd name="T36" fmla="*/ 285 w 483"/>
                              <a:gd name="T37" fmla="*/ 406 h 558"/>
                              <a:gd name="T38" fmla="*/ 312 w 483"/>
                              <a:gd name="T39" fmla="*/ 414 h 558"/>
                              <a:gd name="T40" fmla="*/ 347 w 483"/>
                              <a:gd name="T41" fmla="*/ 411 h 558"/>
                              <a:gd name="T42" fmla="*/ 387 w 483"/>
                              <a:gd name="T43" fmla="*/ 403 h 558"/>
                              <a:gd name="T44" fmla="*/ 421 w 483"/>
                              <a:gd name="T45" fmla="*/ 395 h 558"/>
                              <a:gd name="T46" fmla="*/ 456 w 483"/>
                              <a:gd name="T47" fmla="*/ 398 h 558"/>
                              <a:gd name="T48" fmla="*/ 475 w 483"/>
                              <a:gd name="T49" fmla="*/ 395 h 558"/>
                              <a:gd name="T50" fmla="*/ 408 w 483"/>
                              <a:gd name="T51" fmla="*/ 558 h 5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3"/>
                              <a:gd name="T79" fmla="*/ 0 h 558"/>
                              <a:gd name="T80" fmla="*/ 483 w 483"/>
                              <a:gd name="T81" fmla="*/ 558 h 5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3" h="558">
                                <a:moveTo>
                                  <a:pt x="0" y="174"/>
                                </a:moveTo>
                                <a:cubicBezTo>
                                  <a:pt x="117" y="104"/>
                                  <a:pt x="234" y="34"/>
                                  <a:pt x="280" y="17"/>
                                </a:cubicBezTo>
                                <a:cubicBezTo>
                                  <a:pt x="326" y="0"/>
                                  <a:pt x="274" y="59"/>
                                  <a:pt x="275" y="73"/>
                                </a:cubicBezTo>
                                <a:cubicBezTo>
                                  <a:pt x="276" y="87"/>
                                  <a:pt x="280" y="94"/>
                                  <a:pt x="285" y="102"/>
                                </a:cubicBezTo>
                                <a:cubicBezTo>
                                  <a:pt x="290" y="110"/>
                                  <a:pt x="295" y="114"/>
                                  <a:pt x="304" y="118"/>
                                </a:cubicBezTo>
                                <a:cubicBezTo>
                                  <a:pt x="313" y="122"/>
                                  <a:pt x="331" y="118"/>
                                  <a:pt x="339" y="123"/>
                                </a:cubicBezTo>
                                <a:cubicBezTo>
                                  <a:pt x="347" y="128"/>
                                  <a:pt x="352" y="139"/>
                                  <a:pt x="352" y="147"/>
                                </a:cubicBezTo>
                                <a:cubicBezTo>
                                  <a:pt x="352" y="155"/>
                                  <a:pt x="342" y="162"/>
                                  <a:pt x="336" y="171"/>
                                </a:cubicBezTo>
                                <a:cubicBezTo>
                                  <a:pt x="330" y="180"/>
                                  <a:pt x="321" y="193"/>
                                  <a:pt x="315" y="201"/>
                                </a:cubicBezTo>
                                <a:cubicBezTo>
                                  <a:pt x="309" y="209"/>
                                  <a:pt x="308" y="212"/>
                                  <a:pt x="299" y="219"/>
                                </a:cubicBezTo>
                                <a:cubicBezTo>
                                  <a:pt x="290" y="226"/>
                                  <a:pt x="269" y="233"/>
                                  <a:pt x="261" y="241"/>
                                </a:cubicBezTo>
                                <a:cubicBezTo>
                                  <a:pt x="253" y="249"/>
                                  <a:pt x="250" y="257"/>
                                  <a:pt x="251" y="265"/>
                                </a:cubicBezTo>
                                <a:cubicBezTo>
                                  <a:pt x="252" y="273"/>
                                  <a:pt x="265" y="281"/>
                                  <a:pt x="267" y="289"/>
                                </a:cubicBezTo>
                                <a:cubicBezTo>
                                  <a:pt x="269" y="297"/>
                                  <a:pt x="261" y="306"/>
                                  <a:pt x="261" y="313"/>
                                </a:cubicBezTo>
                                <a:cubicBezTo>
                                  <a:pt x="261" y="320"/>
                                  <a:pt x="267" y="327"/>
                                  <a:pt x="267" y="334"/>
                                </a:cubicBezTo>
                                <a:cubicBezTo>
                                  <a:pt x="267" y="341"/>
                                  <a:pt x="262" y="350"/>
                                  <a:pt x="261" y="358"/>
                                </a:cubicBezTo>
                                <a:cubicBezTo>
                                  <a:pt x="260" y="366"/>
                                  <a:pt x="258" y="375"/>
                                  <a:pt x="259" y="382"/>
                                </a:cubicBezTo>
                                <a:cubicBezTo>
                                  <a:pt x="260" y="389"/>
                                  <a:pt x="265" y="399"/>
                                  <a:pt x="269" y="403"/>
                                </a:cubicBezTo>
                                <a:cubicBezTo>
                                  <a:pt x="273" y="407"/>
                                  <a:pt x="278" y="404"/>
                                  <a:pt x="285" y="406"/>
                                </a:cubicBezTo>
                                <a:cubicBezTo>
                                  <a:pt x="292" y="408"/>
                                  <a:pt x="302" y="413"/>
                                  <a:pt x="312" y="414"/>
                                </a:cubicBezTo>
                                <a:cubicBezTo>
                                  <a:pt x="322" y="415"/>
                                  <a:pt x="334" y="413"/>
                                  <a:pt x="347" y="411"/>
                                </a:cubicBezTo>
                                <a:cubicBezTo>
                                  <a:pt x="360" y="409"/>
                                  <a:pt x="375" y="406"/>
                                  <a:pt x="387" y="403"/>
                                </a:cubicBezTo>
                                <a:cubicBezTo>
                                  <a:pt x="399" y="400"/>
                                  <a:pt x="410" y="396"/>
                                  <a:pt x="421" y="395"/>
                                </a:cubicBezTo>
                                <a:cubicBezTo>
                                  <a:pt x="432" y="394"/>
                                  <a:pt x="447" y="398"/>
                                  <a:pt x="456" y="398"/>
                                </a:cubicBezTo>
                                <a:cubicBezTo>
                                  <a:pt x="465" y="398"/>
                                  <a:pt x="483" y="368"/>
                                  <a:pt x="475" y="395"/>
                                </a:cubicBezTo>
                                <a:cubicBezTo>
                                  <a:pt x="467" y="422"/>
                                  <a:pt x="420" y="531"/>
                                  <a:pt x="408" y="558"/>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158" name="Group 41"/>
                        <p:cNvGrpSpPr>
                          <a:grpSpLocks/>
                        </p:cNvGrpSpPr>
                        <p:nvPr/>
                      </p:nvGrpSpPr>
                      <p:grpSpPr bwMode="auto">
                        <a:xfrm>
                          <a:off x="3232" y="1589"/>
                          <a:ext cx="1333" cy="1476"/>
                          <a:chOff x="3232" y="1589"/>
                          <a:chExt cx="1333" cy="1476"/>
                        </a:xfrm>
                      </p:grpSpPr>
                      <p:sp>
                        <p:nvSpPr>
                          <p:cNvPr id="5169" name="Freeform 42"/>
                          <p:cNvSpPr>
                            <a:spLocks/>
                          </p:cNvSpPr>
                          <p:nvPr/>
                        </p:nvSpPr>
                        <p:spPr bwMode="auto">
                          <a:xfrm>
                            <a:off x="3232" y="1786"/>
                            <a:ext cx="236" cy="982"/>
                          </a:xfrm>
                          <a:custGeom>
                            <a:avLst/>
                            <a:gdLst>
                              <a:gd name="T0" fmla="*/ 236 w 236"/>
                              <a:gd name="T1" fmla="*/ 1669 h 968"/>
                              <a:gd name="T2" fmla="*/ 169 w 236"/>
                              <a:gd name="T3" fmla="*/ 1627 h 968"/>
                              <a:gd name="T4" fmla="*/ 157 w 236"/>
                              <a:gd name="T5" fmla="*/ 1411 h 968"/>
                              <a:gd name="T6" fmla="*/ 125 w 236"/>
                              <a:gd name="T7" fmla="*/ 1380 h 968"/>
                              <a:gd name="T8" fmla="*/ 133 w 236"/>
                              <a:gd name="T9" fmla="*/ 1323 h 968"/>
                              <a:gd name="T10" fmla="*/ 109 w 236"/>
                              <a:gd name="T11" fmla="*/ 1217 h 968"/>
                              <a:gd name="T12" fmla="*/ 113 w 236"/>
                              <a:gd name="T13" fmla="*/ 1129 h 968"/>
                              <a:gd name="T14" fmla="*/ 85 w 236"/>
                              <a:gd name="T15" fmla="*/ 928 h 968"/>
                              <a:gd name="T16" fmla="*/ 49 w 236"/>
                              <a:gd name="T17" fmla="*/ 797 h 968"/>
                              <a:gd name="T18" fmla="*/ 57 w 236"/>
                              <a:gd name="T19" fmla="*/ 749 h 968"/>
                              <a:gd name="T20" fmla="*/ 9 w 236"/>
                              <a:gd name="T21" fmla="*/ 674 h 968"/>
                              <a:gd name="T22" fmla="*/ 5 w 236"/>
                              <a:gd name="T23" fmla="*/ 581 h 968"/>
                              <a:gd name="T24" fmla="*/ 13 w 236"/>
                              <a:gd name="T25" fmla="*/ 308 h 968"/>
                              <a:gd name="T26" fmla="*/ 65 w 236"/>
                              <a:gd name="T27" fmla="*/ 255 h 968"/>
                              <a:gd name="T28" fmla="*/ 81 w 236"/>
                              <a:gd name="T29" fmla="*/ 210 h 968"/>
                              <a:gd name="T30" fmla="*/ 176 w 236"/>
                              <a:gd name="T31" fmla="*/ 0 h 9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968"/>
                              <a:gd name="T50" fmla="*/ 236 w 236"/>
                              <a:gd name="T51" fmla="*/ 968 h 9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968">
                                <a:moveTo>
                                  <a:pt x="236" y="968"/>
                                </a:moveTo>
                                <a:cubicBezTo>
                                  <a:pt x="225" y="963"/>
                                  <a:pt x="182" y="967"/>
                                  <a:pt x="169" y="942"/>
                                </a:cubicBezTo>
                                <a:cubicBezTo>
                                  <a:pt x="156" y="917"/>
                                  <a:pt x="164" y="842"/>
                                  <a:pt x="157" y="818"/>
                                </a:cubicBezTo>
                                <a:cubicBezTo>
                                  <a:pt x="150" y="794"/>
                                  <a:pt x="129" y="807"/>
                                  <a:pt x="125" y="798"/>
                                </a:cubicBezTo>
                                <a:cubicBezTo>
                                  <a:pt x="121" y="789"/>
                                  <a:pt x="136" y="781"/>
                                  <a:pt x="133" y="766"/>
                                </a:cubicBezTo>
                                <a:cubicBezTo>
                                  <a:pt x="130" y="751"/>
                                  <a:pt x="112" y="725"/>
                                  <a:pt x="109" y="706"/>
                                </a:cubicBezTo>
                                <a:cubicBezTo>
                                  <a:pt x="106" y="687"/>
                                  <a:pt x="117" y="682"/>
                                  <a:pt x="113" y="654"/>
                                </a:cubicBezTo>
                                <a:cubicBezTo>
                                  <a:pt x="109" y="626"/>
                                  <a:pt x="96" y="570"/>
                                  <a:pt x="85" y="538"/>
                                </a:cubicBezTo>
                                <a:cubicBezTo>
                                  <a:pt x="74" y="506"/>
                                  <a:pt x="54" y="479"/>
                                  <a:pt x="49" y="462"/>
                                </a:cubicBezTo>
                                <a:cubicBezTo>
                                  <a:pt x="44" y="445"/>
                                  <a:pt x="64" y="446"/>
                                  <a:pt x="57" y="434"/>
                                </a:cubicBezTo>
                                <a:cubicBezTo>
                                  <a:pt x="50" y="422"/>
                                  <a:pt x="18" y="406"/>
                                  <a:pt x="9" y="390"/>
                                </a:cubicBezTo>
                                <a:cubicBezTo>
                                  <a:pt x="0" y="374"/>
                                  <a:pt x="4" y="373"/>
                                  <a:pt x="5" y="338"/>
                                </a:cubicBezTo>
                                <a:cubicBezTo>
                                  <a:pt x="6" y="303"/>
                                  <a:pt x="3" y="209"/>
                                  <a:pt x="13" y="178"/>
                                </a:cubicBezTo>
                                <a:cubicBezTo>
                                  <a:pt x="23" y="147"/>
                                  <a:pt x="54" y="159"/>
                                  <a:pt x="65" y="150"/>
                                </a:cubicBezTo>
                                <a:cubicBezTo>
                                  <a:pt x="76" y="141"/>
                                  <a:pt x="63" y="147"/>
                                  <a:pt x="81" y="122"/>
                                </a:cubicBezTo>
                                <a:cubicBezTo>
                                  <a:pt x="99" y="97"/>
                                  <a:pt x="156" y="25"/>
                                  <a:pt x="176" y="0"/>
                                </a:cubicBezTo>
                              </a:path>
                            </a:pathLst>
                          </a:custGeom>
                          <a:noFill/>
                          <a:ln w="3175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70" name="Freeform 43"/>
                          <p:cNvSpPr>
                            <a:spLocks/>
                          </p:cNvSpPr>
                          <p:nvPr/>
                        </p:nvSpPr>
                        <p:spPr bwMode="auto">
                          <a:xfrm>
                            <a:off x="3339" y="1589"/>
                            <a:ext cx="1226" cy="1476"/>
                          </a:xfrm>
                          <a:custGeom>
                            <a:avLst/>
                            <a:gdLst>
                              <a:gd name="T0" fmla="*/ 73 w 1226"/>
                              <a:gd name="T1" fmla="*/ 203 h 1476"/>
                              <a:gd name="T2" fmla="*/ 70 w 1226"/>
                              <a:gd name="T3" fmla="*/ 194 h 1476"/>
                              <a:gd name="T4" fmla="*/ 9 w 1226"/>
                              <a:gd name="T5" fmla="*/ 133 h 1476"/>
                              <a:gd name="T6" fmla="*/ 126 w 1226"/>
                              <a:gd name="T7" fmla="*/ 162 h 1476"/>
                              <a:gd name="T8" fmla="*/ 174 w 1226"/>
                              <a:gd name="T9" fmla="*/ 162 h 1476"/>
                              <a:gd name="T10" fmla="*/ 177 w 1226"/>
                              <a:gd name="T11" fmla="*/ 218 h 1476"/>
                              <a:gd name="T12" fmla="*/ 222 w 1226"/>
                              <a:gd name="T13" fmla="*/ 210 h 1476"/>
                              <a:gd name="T14" fmla="*/ 270 w 1226"/>
                              <a:gd name="T15" fmla="*/ 162 h 1476"/>
                              <a:gd name="T16" fmla="*/ 606 w 1226"/>
                              <a:gd name="T17" fmla="*/ 18 h 1476"/>
                              <a:gd name="T18" fmla="*/ 717 w 1226"/>
                              <a:gd name="T19" fmla="*/ 51 h 1476"/>
                              <a:gd name="T20" fmla="*/ 736 w 1226"/>
                              <a:gd name="T21" fmla="*/ 82 h 1476"/>
                              <a:gd name="T22" fmla="*/ 764 w 1226"/>
                              <a:gd name="T23" fmla="*/ 126 h 1476"/>
                              <a:gd name="T24" fmla="*/ 774 w 1226"/>
                              <a:gd name="T25" fmla="*/ 199 h 1476"/>
                              <a:gd name="T26" fmla="*/ 787 w 1226"/>
                              <a:gd name="T27" fmla="*/ 266 h 1476"/>
                              <a:gd name="T28" fmla="*/ 942 w 1226"/>
                              <a:gd name="T29" fmla="*/ 498 h 1476"/>
                              <a:gd name="T30" fmla="*/ 963 w 1226"/>
                              <a:gd name="T31" fmla="*/ 570 h 1476"/>
                              <a:gd name="T32" fmla="*/ 966 w 1226"/>
                              <a:gd name="T33" fmla="*/ 597 h 1476"/>
                              <a:gd name="T34" fmla="*/ 1014 w 1226"/>
                              <a:gd name="T35" fmla="*/ 642 h 1476"/>
                              <a:gd name="T36" fmla="*/ 1038 w 1226"/>
                              <a:gd name="T37" fmla="*/ 690 h 1476"/>
                              <a:gd name="T38" fmla="*/ 1017 w 1226"/>
                              <a:gd name="T39" fmla="*/ 743 h 1476"/>
                              <a:gd name="T40" fmla="*/ 1065 w 1226"/>
                              <a:gd name="T41" fmla="*/ 757 h 1476"/>
                              <a:gd name="T42" fmla="*/ 1114 w 1226"/>
                              <a:gd name="T43" fmla="*/ 732 h 1476"/>
                              <a:gd name="T44" fmla="*/ 1150 w 1226"/>
                              <a:gd name="T45" fmla="*/ 682 h 1476"/>
                              <a:gd name="T46" fmla="*/ 1214 w 1226"/>
                              <a:gd name="T47" fmla="*/ 690 h 1476"/>
                              <a:gd name="T48" fmla="*/ 1209 w 1226"/>
                              <a:gd name="T49" fmla="*/ 738 h 1476"/>
                              <a:gd name="T50" fmla="*/ 1113 w 1226"/>
                              <a:gd name="T51" fmla="*/ 829 h 1476"/>
                              <a:gd name="T52" fmla="*/ 1065 w 1226"/>
                              <a:gd name="T53" fmla="*/ 925 h 1476"/>
                              <a:gd name="T54" fmla="*/ 1038 w 1226"/>
                              <a:gd name="T55" fmla="*/ 1026 h 1476"/>
                              <a:gd name="T56" fmla="*/ 1011 w 1226"/>
                              <a:gd name="T57" fmla="*/ 1170 h 1476"/>
                              <a:gd name="T58" fmla="*/ 953 w 1226"/>
                              <a:gd name="T59" fmla="*/ 1226 h 1476"/>
                              <a:gd name="T60" fmla="*/ 889 w 1226"/>
                              <a:gd name="T61" fmla="*/ 1269 h 1476"/>
                              <a:gd name="T62" fmla="*/ 846 w 1226"/>
                              <a:gd name="T63" fmla="*/ 1314 h 1476"/>
                              <a:gd name="T64" fmla="*/ 827 w 1226"/>
                              <a:gd name="T65" fmla="*/ 1346 h 1476"/>
                              <a:gd name="T66" fmla="*/ 754 w 1226"/>
                              <a:gd name="T67" fmla="*/ 1380 h 1476"/>
                              <a:gd name="T68" fmla="*/ 756 w 1226"/>
                              <a:gd name="T69" fmla="*/ 1404 h 1476"/>
                              <a:gd name="T70" fmla="*/ 752 w 1226"/>
                              <a:gd name="T71" fmla="*/ 1446 h 1476"/>
                              <a:gd name="T72" fmla="*/ 702 w 1226"/>
                              <a:gd name="T73" fmla="*/ 1458 h 1476"/>
                              <a:gd name="T74" fmla="*/ 654 w 1226"/>
                              <a:gd name="T75" fmla="*/ 1458 h 1476"/>
                              <a:gd name="T76" fmla="*/ 382 w 1226"/>
                              <a:gd name="T77" fmla="*/ 1426 h 1476"/>
                              <a:gd name="T78" fmla="*/ 225 w 1226"/>
                              <a:gd name="T79" fmla="*/ 1447 h 1476"/>
                              <a:gd name="T80" fmla="*/ 194 w 1226"/>
                              <a:gd name="T81" fmla="*/ 1440 h 1476"/>
                              <a:gd name="T82" fmla="*/ 49 w 1226"/>
                              <a:gd name="T83" fmla="*/ 1463 h 1476"/>
                              <a:gd name="T84" fmla="*/ 42 w 1226"/>
                              <a:gd name="T85" fmla="*/ 1364 h 1476"/>
                              <a:gd name="T86" fmla="*/ 38 w 1226"/>
                              <a:gd name="T87" fmla="*/ 1324 h 1476"/>
                              <a:gd name="T88" fmla="*/ 30 w 1226"/>
                              <a:gd name="T89" fmla="*/ 1314 h 1476"/>
                              <a:gd name="T90" fmla="*/ 83 w 1226"/>
                              <a:gd name="T91" fmla="*/ 1279 h 1476"/>
                              <a:gd name="T92" fmla="*/ 122 w 1226"/>
                              <a:gd name="T93" fmla="*/ 1228 h 1476"/>
                              <a:gd name="T94" fmla="*/ 126 w 1226"/>
                              <a:gd name="T95" fmla="*/ 1170 h 1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26"/>
                              <a:gd name="T145" fmla="*/ 0 h 1476"/>
                              <a:gd name="T146" fmla="*/ 1226 w 1226"/>
                              <a:gd name="T147" fmla="*/ 1476 h 14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26" h="1476">
                                <a:moveTo>
                                  <a:pt x="73" y="203"/>
                                </a:moveTo>
                                <a:cubicBezTo>
                                  <a:pt x="72" y="202"/>
                                  <a:pt x="80" y="205"/>
                                  <a:pt x="70" y="194"/>
                                </a:cubicBezTo>
                                <a:cubicBezTo>
                                  <a:pt x="60" y="183"/>
                                  <a:pt x="0" y="138"/>
                                  <a:pt x="9" y="133"/>
                                </a:cubicBezTo>
                                <a:cubicBezTo>
                                  <a:pt x="18" y="128"/>
                                  <a:pt x="99" y="157"/>
                                  <a:pt x="126" y="162"/>
                                </a:cubicBezTo>
                                <a:cubicBezTo>
                                  <a:pt x="153" y="167"/>
                                  <a:pt x="166" y="153"/>
                                  <a:pt x="174" y="162"/>
                                </a:cubicBezTo>
                                <a:cubicBezTo>
                                  <a:pt x="182" y="171"/>
                                  <a:pt x="169" y="210"/>
                                  <a:pt x="177" y="218"/>
                                </a:cubicBezTo>
                                <a:cubicBezTo>
                                  <a:pt x="185" y="226"/>
                                  <a:pt x="207" y="219"/>
                                  <a:pt x="222" y="210"/>
                                </a:cubicBezTo>
                                <a:cubicBezTo>
                                  <a:pt x="237" y="201"/>
                                  <a:pt x="206" y="194"/>
                                  <a:pt x="270" y="162"/>
                                </a:cubicBezTo>
                                <a:cubicBezTo>
                                  <a:pt x="334" y="130"/>
                                  <a:pt x="532" y="36"/>
                                  <a:pt x="606" y="18"/>
                                </a:cubicBezTo>
                                <a:cubicBezTo>
                                  <a:pt x="680" y="0"/>
                                  <a:pt x="695" y="40"/>
                                  <a:pt x="717" y="51"/>
                                </a:cubicBezTo>
                                <a:cubicBezTo>
                                  <a:pt x="739" y="62"/>
                                  <a:pt x="728" y="69"/>
                                  <a:pt x="736" y="82"/>
                                </a:cubicBezTo>
                                <a:cubicBezTo>
                                  <a:pt x="744" y="95"/>
                                  <a:pt x="758" y="107"/>
                                  <a:pt x="764" y="126"/>
                                </a:cubicBezTo>
                                <a:cubicBezTo>
                                  <a:pt x="770" y="145"/>
                                  <a:pt x="770" y="176"/>
                                  <a:pt x="774" y="199"/>
                                </a:cubicBezTo>
                                <a:cubicBezTo>
                                  <a:pt x="778" y="222"/>
                                  <a:pt x="759" y="216"/>
                                  <a:pt x="787" y="266"/>
                                </a:cubicBezTo>
                                <a:cubicBezTo>
                                  <a:pt x="815" y="316"/>
                                  <a:pt x="913" y="447"/>
                                  <a:pt x="942" y="498"/>
                                </a:cubicBezTo>
                                <a:cubicBezTo>
                                  <a:pt x="971" y="549"/>
                                  <a:pt x="959" y="554"/>
                                  <a:pt x="963" y="570"/>
                                </a:cubicBezTo>
                                <a:cubicBezTo>
                                  <a:pt x="967" y="586"/>
                                  <a:pt x="958" y="585"/>
                                  <a:pt x="966" y="597"/>
                                </a:cubicBezTo>
                                <a:cubicBezTo>
                                  <a:pt x="974" y="609"/>
                                  <a:pt x="1002" y="627"/>
                                  <a:pt x="1014" y="642"/>
                                </a:cubicBezTo>
                                <a:cubicBezTo>
                                  <a:pt x="1026" y="657"/>
                                  <a:pt x="1038" y="673"/>
                                  <a:pt x="1038" y="690"/>
                                </a:cubicBezTo>
                                <a:cubicBezTo>
                                  <a:pt x="1038" y="707"/>
                                  <a:pt x="1013" y="732"/>
                                  <a:pt x="1017" y="743"/>
                                </a:cubicBezTo>
                                <a:cubicBezTo>
                                  <a:pt x="1021" y="754"/>
                                  <a:pt x="1049" y="759"/>
                                  <a:pt x="1065" y="757"/>
                                </a:cubicBezTo>
                                <a:cubicBezTo>
                                  <a:pt x="1081" y="755"/>
                                  <a:pt x="1100" y="744"/>
                                  <a:pt x="1114" y="732"/>
                                </a:cubicBezTo>
                                <a:cubicBezTo>
                                  <a:pt x="1128" y="720"/>
                                  <a:pt x="1133" y="689"/>
                                  <a:pt x="1150" y="682"/>
                                </a:cubicBezTo>
                                <a:cubicBezTo>
                                  <a:pt x="1167" y="675"/>
                                  <a:pt x="1204" y="681"/>
                                  <a:pt x="1214" y="690"/>
                                </a:cubicBezTo>
                                <a:cubicBezTo>
                                  <a:pt x="1224" y="699"/>
                                  <a:pt x="1226" y="715"/>
                                  <a:pt x="1209" y="738"/>
                                </a:cubicBezTo>
                                <a:cubicBezTo>
                                  <a:pt x="1192" y="761"/>
                                  <a:pt x="1137" y="798"/>
                                  <a:pt x="1113" y="829"/>
                                </a:cubicBezTo>
                                <a:cubicBezTo>
                                  <a:pt x="1089" y="860"/>
                                  <a:pt x="1077" y="892"/>
                                  <a:pt x="1065" y="925"/>
                                </a:cubicBezTo>
                                <a:cubicBezTo>
                                  <a:pt x="1053" y="958"/>
                                  <a:pt x="1047" y="985"/>
                                  <a:pt x="1038" y="1026"/>
                                </a:cubicBezTo>
                                <a:cubicBezTo>
                                  <a:pt x="1029" y="1067"/>
                                  <a:pt x="1025" y="1137"/>
                                  <a:pt x="1011" y="1170"/>
                                </a:cubicBezTo>
                                <a:cubicBezTo>
                                  <a:pt x="997" y="1203"/>
                                  <a:pt x="973" y="1210"/>
                                  <a:pt x="953" y="1226"/>
                                </a:cubicBezTo>
                                <a:cubicBezTo>
                                  <a:pt x="933" y="1242"/>
                                  <a:pt x="907" y="1254"/>
                                  <a:pt x="889" y="1269"/>
                                </a:cubicBezTo>
                                <a:cubicBezTo>
                                  <a:pt x="871" y="1284"/>
                                  <a:pt x="856" y="1301"/>
                                  <a:pt x="846" y="1314"/>
                                </a:cubicBezTo>
                                <a:cubicBezTo>
                                  <a:pt x="836" y="1327"/>
                                  <a:pt x="842" y="1335"/>
                                  <a:pt x="827" y="1346"/>
                                </a:cubicBezTo>
                                <a:cubicBezTo>
                                  <a:pt x="812" y="1357"/>
                                  <a:pt x="766" y="1370"/>
                                  <a:pt x="754" y="1380"/>
                                </a:cubicBezTo>
                                <a:cubicBezTo>
                                  <a:pt x="742" y="1390"/>
                                  <a:pt x="756" y="1393"/>
                                  <a:pt x="756" y="1404"/>
                                </a:cubicBezTo>
                                <a:cubicBezTo>
                                  <a:pt x="756" y="1415"/>
                                  <a:pt x="761" y="1437"/>
                                  <a:pt x="752" y="1446"/>
                                </a:cubicBezTo>
                                <a:cubicBezTo>
                                  <a:pt x="743" y="1455"/>
                                  <a:pt x="718" y="1456"/>
                                  <a:pt x="702" y="1458"/>
                                </a:cubicBezTo>
                                <a:cubicBezTo>
                                  <a:pt x="686" y="1460"/>
                                  <a:pt x="707" y="1463"/>
                                  <a:pt x="654" y="1458"/>
                                </a:cubicBezTo>
                                <a:cubicBezTo>
                                  <a:pt x="601" y="1453"/>
                                  <a:pt x="453" y="1428"/>
                                  <a:pt x="382" y="1426"/>
                                </a:cubicBezTo>
                                <a:cubicBezTo>
                                  <a:pt x="311" y="1424"/>
                                  <a:pt x="256" y="1445"/>
                                  <a:pt x="225" y="1447"/>
                                </a:cubicBezTo>
                                <a:cubicBezTo>
                                  <a:pt x="194" y="1449"/>
                                  <a:pt x="223" y="1437"/>
                                  <a:pt x="194" y="1440"/>
                                </a:cubicBezTo>
                                <a:cubicBezTo>
                                  <a:pt x="165" y="1443"/>
                                  <a:pt x="74" y="1476"/>
                                  <a:pt x="49" y="1463"/>
                                </a:cubicBezTo>
                                <a:cubicBezTo>
                                  <a:pt x="24" y="1450"/>
                                  <a:pt x="44" y="1387"/>
                                  <a:pt x="42" y="1364"/>
                                </a:cubicBezTo>
                                <a:cubicBezTo>
                                  <a:pt x="40" y="1341"/>
                                  <a:pt x="40" y="1332"/>
                                  <a:pt x="38" y="1324"/>
                                </a:cubicBezTo>
                                <a:cubicBezTo>
                                  <a:pt x="36" y="1316"/>
                                  <a:pt x="23" y="1321"/>
                                  <a:pt x="30" y="1314"/>
                                </a:cubicBezTo>
                                <a:cubicBezTo>
                                  <a:pt x="37" y="1307"/>
                                  <a:pt x="68" y="1293"/>
                                  <a:pt x="83" y="1279"/>
                                </a:cubicBezTo>
                                <a:cubicBezTo>
                                  <a:pt x="98" y="1265"/>
                                  <a:pt x="115" y="1246"/>
                                  <a:pt x="122" y="1228"/>
                                </a:cubicBezTo>
                                <a:cubicBezTo>
                                  <a:pt x="129" y="1210"/>
                                  <a:pt x="125" y="1182"/>
                                  <a:pt x="126" y="1170"/>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159" name="Freeform 44"/>
                        <p:cNvSpPr>
                          <a:spLocks/>
                        </p:cNvSpPr>
                        <p:nvPr/>
                      </p:nvSpPr>
                      <p:spPr bwMode="auto">
                        <a:xfrm>
                          <a:off x="2840" y="1376"/>
                          <a:ext cx="632" cy="704"/>
                        </a:xfrm>
                        <a:custGeom>
                          <a:avLst/>
                          <a:gdLst>
                            <a:gd name="T0" fmla="*/ 245 w 632"/>
                            <a:gd name="T1" fmla="*/ 704 h 704"/>
                            <a:gd name="T2" fmla="*/ 276 w 632"/>
                            <a:gd name="T3" fmla="*/ 652 h 704"/>
                            <a:gd name="T4" fmla="*/ 288 w 632"/>
                            <a:gd name="T5" fmla="*/ 612 h 704"/>
                            <a:gd name="T6" fmla="*/ 280 w 632"/>
                            <a:gd name="T7" fmla="*/ 572 h 704"/>
                            <a:gd name="T8" fmla="*/ 260 w 632"/>
                            <a:gd name="T9" fmla="*/ 588 h 704"/>
                            <a:gd name="T10" fmla="*/ 252 w 632"/>
                            <a:gd name="T11" fmla="*/ 552 h 704"/>
                            <a:gd name="T12" fmla="*/ 244 w 632"/>
                            <a:gd name="T13" fmla="*/ 520 h 704"/>
                            <a:gd name="T14" fmla="*/ 220 w 632"/>
                            <a:gd name="T15" fmla="*/ 512 h 704"/>
                            <a:gd name="T16" fmla="*/ 172 w 632"/>
                            <a:gd name="T17" fmla="*/ 528 h 704"/>
                            <a:gd name="T18" fmla="*/ 136 w 632"/>
                            <a:gd name="T19" fmla="*/ 532 h 704"/>
                            <a:gd name="T20" fmla="*/ 112 w 632"/>
                            <a:gd name="T21" fmla="*/ 532 h 704"/>
                            <a:gd name="T22" fmla="*/ 88 w 632"/>
                            <a:gd name="T23" fmla="*/ 524 h 704"/>
                            <a:gd name="T24" fmla="*/ 32 w 632"/>
                            <a:gd name="T25" fmla="*/ 492 h 704"/>
                            <a:gd name="T26" fmla="*/ 16 w 632"/>
                            <a:gd name="T27" fmla="*/ 472 h 704"/>
                            <a:gd name="T28" fmla="*/ 16 w 632"/>
                            <a:gd name="T29" fmla="*/ 448 h 704"/>
                            <a:gd name="T30" fmla="*/ 4 w 632"/>
                            <a:gd name="T31" fmla="*/ 420 h 704"/>
                            <a:gd name="T32" fmla="*/ 4 w 632"/>
                            <a:gd name="T33" fmla="*/ 396 h 704"/>
                            <a:gd name="T34" fmla="*/ 4 w 632"/>
                            <a:gd name="T35" fmla="*/ 348 h 704"/>
                            <a:gd name="T36" fmla="*/ 28 w 632"/>
                            <a:gd name="T37" fmla="*/ 360 h 704"/>
                            <a:gd name="T38" fmla="*/ 60 w 632"/>
                            <a:gd name="T39" fmla="*/ 388 h 704"/>
                            <a:gd name="T40" fmla="*/ 72 w 632"/>
                            <a:gd name="T41" fmla="*/ 412 h 704"/>
                            <a:gd name="T42" fmla="*/ 88 w 632"/>
                            <a:gd name="T43" fmla="*/ 432 h 704"/>
                            <a:gd name="T44" fmla="*/ 108 w 632"/>
                            <a:gd name="T45" fmla="*/ 460 h 704"/>
                            <a:gd name="T46" fmla="*/ 124 w 632"/>
                            <a:gd name="T47" fmla="*/ 436 h 704"/>
                            <a:gd name="T48" fmla="*/ 160 w 632"/>
                            <a:gd name="T49" fmla="*/ 436 h 704"/>
                            <a:gd name="T50" fmla="*/ 184 w 632"/>
                            <a:gd name="T51" fmla="*/ 412 h 704"/>
                            <a:gd name="T52" fmla="*/ 244 w 632"/>
                            <a:gd name="T53" fmla="*/ 368 h 704"/>
                            <a:gd name="T54" fmla="*/ 192 w 632"/>
                            <a:gd name="T55" fmla="*/ 376 h 704"/>
                            <a:gd name="T56" fmla="*/ 164 w 632"/>
                            <a:gd name="T57" fmla="*/ 396 h 704"/>
                            <a:gd name="T58" fmla="*/ 128 w 632"/>
                            <a:gd name="T59" fmla="*/ 392 h 704"/>
                            <a:gd name="T60" fmla="*/ 104 w 632"/>
                            <a:gd name="T61" fmla="*/ 404 h 704"/>
                            <a:gd name="T62" fmla="*/ 104 w 632"/>
                            <a:gd name="T63" fmla="*/ 376 h 704"/>
                            <a:gd name="T64" fmla="*/ 124 w 632"/>
                            <a:gd name="T65" fmla="*/ 344 h 704"/>
                            <a:gd name="T66" fmla="*/ 152 w 632"/>
                            <a:gd name="T67" fmla="*/ 312 h 704"/>
                            <a:gd name="T68" fmla="*/ 176 w 632"/>
                            <a:gd name="T69" fmla="*/ 296 h 704"/>
                            <a:gd name="T70" fmla="*/ 176 w 632"/>
                            <a:gd name="T71" fmla="*/ 272 h 704"/>
                            <a:gd name="T72" fmla="*/ 152 w 632"/>
                            <a:gd name="T73" fmla="*/ 280 h 704"/>
                            <a:gd name="T74" fmla="*/ 144 w 632"/>
                            <a:gd name="T75" fmla="*/ 252 h 704"/>
                            <a:gd name="T76" fmla="*/ 180 w 632"/>
                            <a:gd name="T77" fmla="*/ 224 h 704"/>
                            <a:gd name="T78" fmla="*/ 232 w 632"/>
                            <a:gd name="T79" fmla="*/ 196 h 704"/>
                            <a:gd name="T80" fmla="*/ 196 w 632"/>
                            <a:gd name="T81" fmla="*/ 208 h 704"/>
                            <a:gd name="T82" fmla="*/ 204 w 632"/>
                            <a:gd name="T83" fmla="*/ 180 h 704"/>
                            <a:gd name="T84" fmla="*/ 240 w 632"/>
                            <a:gd name="T85" fmla="*/ 148 h 704"/>
                            <a:gd name="T86" fmla="*/ 272 w 632"/>
                            <a:gd name="T87" fmla="*/ 132 h 704"/>
                            <a:gd name="T88" fmla="*/ 296 w 632"/>
                            <a:gd name="T89" fmla="*/ 120 h 704"/>
                            <a:gd name="T90" fmla="*/ 324 w 632"/>
                            <a:gd name="T91" fmla="*/ 104 h 704"/>
                            <a:gd name="T92" fmla="*/ 356 w 632"/>
                            <a:gd name="T93" fmla="*/ 104 h 704"/>
                            <a:gd name="T94" fmla="*/ 384 w 632"/>
                            <a:gd name="T95" fmla="*/ 108 h 704"/>
                            <a:gd name="T96" fmla="*/ 416 w 632"/>
                            <a:gd name="T97" fmla="*/ 72 h 704"/>
                            <a:gd name="T98" fmla="*/ 460 w 632"/>
                            <a:gd name="T99" fmla="*/ 52 h 704"/>
                            <a:gd name="T100" fmla="*/ 500 w 632"/>
                            <a:gd name="T101" fmla="*/ 20 h 704"/>
                            <a:gd name="T102" fmla="*/ 520 w 632"/>
                            <a:gd name="T103" fmla="*/ 36 h 704"/>
                            <a:gd name="T104" fmla="*/ 572 w 632"/>
                            <a:gd name="T105" fmla="*/ 16 h 704"/>
                            <a:gd name="T106" fmla="*/ 608 w 632"/>
                            <a:gd name="T107" fmla="*/ 8 h 704"/>
                            <a:gd name="T108" fmla="*/ 632 w 632"/>
                            <a:gd name="T109" fmla="*/ 0 h 7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2"/>
                            <a:gd name="T166" fmla="*/ 0 h 704"/>
                            <a:gd name="T167" fmla="*/ 632 w 632"/>
                            <a:gd name="T168" fmla="*/ 704 h 7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2" h="704">
                              <a:moveTo>
                                <a:pt x="245" y="704"/>
                              </a:moveTo>
                              <a:cubicBezTo>
                                <a:pt x="250" y="695"/>
                                <a:pt x="269" y="667"/>
                                <a:pt x="276" y="652"/>
                              </a:cubicBezTo>
                              <a:cubicBezTo>
                                <a:pt x="283" y="637"/>
                                <a:pt x="287" y="625"/>
                                <a:pt x="288" y="612"/>
                              </a:cubicBezTo>
                              <a:cubicBezTo>
                                <a:pt x="289" y="599"/>
                                <a:pt x="285" y="576"/>
                                <a:pt x="280" y="572"/>
                              </a:cubicBezTo>
                              <a:cubicBezTo>
                                <a:pt x="275" y="568"/>
                                <a:pt x="265" y="591"/>
                                <a:pt x="260" y="588"/>
                              </a:cubicBezTo>
                              <a:cubicBezTo>
                                <a:pt x="255" y="585"/>
                                <a:pt x="255" y="563"/>
                                <a:pt x="252" y="552"/>
                              </a:cubicBezTo>
                              <a:cubicBezTo>
                                <a:pt x="249" y="541"/>
                                <a:pt x="249" y="527"/>
                                <a:pt x="244" y="520"/>
                              </a:cubicBezTo>
                              <a:cubicBezTo>
                                <a:pt x="239" y="513"/>
                                <a:pt x="232" y="511"/>
                                <a:pt x="220" y="512"/>
                              </a:cubicBezTo>
                              <a:cubicBezTo>
                                <a:pt x="208" y="513"/>
                                <a:pt x="186" y="525"/>
                                <a:pt x="172" y="528"/>
                              </a:cubicBezTo>
                              <a:cubicBezTo>
                                <a:pt x="158" y="531"/>
                                <a:pt x="146" y="531"/>
                                <a:pt x="136" y="532"/>
                              </a:cubicBezTo>
                              <a:cubicBezTo>
                                <a:pt x="126" y="533"/>
                                <a:pt x="120" y="533"/>
                                <a:pt x="112" y="532"/>
                              </a:cubicBezTo>
                              <a:cubicBezTo>
                                <a:pt x="104" y="531"/>
                                <a:pt x="101" y="531"/>
                                <a:pt x="88" y="524"/>
                              </a:cubicBezTo>
                              <a:cubicBezTo>
                                <a:pt x="75" y="517"/>
                                <a:pt x="44" y="501"/>
                                <a:pt x="32" y="492"/>
                              </a:cubicBezTo>
                              <a:cubicBezTo>
                                <a:pt x="20" y="483"/>
                                <a:pt x="19" y="479"/>
                                <a:pt x="16" y="472"/>
                              </a:cubicBezTo>
                              <a:cubicBezTo>
                                <a:pt x="13" y="465"/>
                                <a:pt x="18" y="457"/>
                                <a:pt x="16" y="448"/>
                              </a:cubicBezTo>
                              <a:cubicBezTo>
                                <a:pt x="14" y="439"/>
                                <a:pt x="6" y="429"/>
                                <a:pt x="4" y="420"/>
                              </a:cubicBezTo>
                              <a:cubicBezTo>
                                <a:pt x="2" y="411"/>
                                <a:pt x="4" y="408"/>
                                <a:pt x="4" y="396"/>
                              </a:cubicBezTo>
                              <a:cubicBezTo>
                                <a:pt x="4" y="384"/>
                                <a:pt x="0" y="354"/>
                                <a:pt x="4" y="348"/>
                              </a:cubicBezTo>
                              <a:cubicBezTo>
                                <a:pt x="8" y="342"/>
                                <a:pt x="19" y="353"/>
                                <a:pt x="28" y="360"/>
                              </a:cubicBezTo>
                              <a:cubicBezTo>
                                <a:pt x="37" y="367"/>
                                <a:pt x="53" y="379"/>
                                <a:pt x="60" y="388"/>
                              </a:cubicBezTo>
                              <a:cubicBezTo>
                                <a:pt x="67" y="397"/>
                                <a:pt x="67" y="405"/>
                                <a:pt x="72" y="412"/>
                              </a:cubicBezTo>
                              <a:cubicBezTo>
                                <a:pt x="77" y="419"/>
                                <a:pt x="82" y="424"/>
                                <a:pt x="88" y="432"/>
                              </a:cubicBezTo>
                              <a:cubicBezTo>
                                <a:pt x="94" y="440"/>
                                <a:pt x="102" y="459"/>
                                <a:pt x="108" y="460"/>
                              </a:cubicBezTo>
                              <a:cubicBezTo>
                                <a:pt x="114" y="461"/>
                                <a:pt x="115" y="440"/>
                                <a:pt x="124" y="436"/>
                              </a:cubicBezTo>
                              <a:cubicBezTo>
                                <a:pt x="133" y="432"/>
                                <a:pt x="150" y="440"/>
                                <a:pt x="160" y="436"/>
                              </a:cubicBezTo>
                              <a:cubicBezTo>
                                <a:pt x="170" y="432"/>
                                <a:pt x="170" y="423"/>
                                <a:pt x="184" y="412"/>
                              </a:cubicBezTo>
                              <a:cubicBezTo>
                                <a:pt x="198" y="401"/>
                                <a:pt x="243" y="374"/>
                                <a:pt x="244" y="368"/>
                              </a:cubicBezTo>
                              <a:cubicBezTo>
                                <a:pt x="245" y="362"/>
                                <a:pt x="205" y="371"/>
                                <a:pt x="192" y="376"/>
                              </a:cubicBezTo>
                              <a:cubicBezTo>
                                <a:pt x="179" y="381"/>
                                <a:pt x="175" y="393"/>
                                <a:pt x="164" y="396"/>
                              </a:cubicBezTo>
                              <a:cubicBezTo>
                                <a:pt x="153" y="399"/>
                                <a:pt x="138" y="391"/>
                                <a:pt x="128" y="392"/>
                              </a:cubicBezTo>
                              <a:cubicBezTo>
                                <a:pt x="118" y="393"/>
                                <a:pt x="108" y="407"/>
                                <a:pt x="104" y="404"/>
                              </a:cubicBezTo>
                              <a:cubicBezTo>
                                <a:pt x="100" y="401"/>
                                <a:pt x="101" y="386"/>
                                <a:pt x="104" y="376"/>
                              </a:cubicBezTo>
                              <a:cubicBezTo>
                                <a:pt x="107" y="366"/>
                                <a:pt x="116" y="355"/>
                                <a:pt x="124" y="344"/>
                              </a:cubicBezTo>
                              <a:cubicBezTo>
                                <a:pt x="132" y="333"/>
                                <a:pt x="143" y="320"/>
                                <a:pt x="152" y="312"/>
                              </a:cubicBezTo>
                              <a:cubicBezTo>
                                <a:pt x="161" y="304"/>
                                <a:pt x="172" y="303"/>
                                <a:pt x="176" y="296"/>
                              </a:cubicBezTo>
                              <a:cubicBezTo>
                                <a:pt x="180" y="289"/>
                                <a:pt x="180" y="275"/>
                                <a:pt x="176" y="272"/>
                              </a:cubicBezTo>
                              <a:cubicBezTo>
                                <a:pt x="172" y="269"/>
                                <a:pt x="157" y="283"/>
                                <a:pt x="152" y="280"/>
                              </a:cubicBezTo>
                              <a:cubicBezTo>
                                <a:pt x="147" y="277"/>
                                <a:pt x="139" y="261"/>
                                <a:pt x="144" y="252"/>
                              </a:cubicBezTo>
                              <a:cubicBezTo>
                                <a:pt x="149" y="243"/>
                                <a:pt x="165" y="233"/>
                                <a:pt x="180" y="224"/>
                              </a:cubicBezTo>
                              <a:cubicBezTo>
                                <a:pt x="195" y="215"/>
                                <a:pt x="229" y="199"/>
                                <a:pt x="232" y="196"/>
                              </a:cubicBezTo>
                              <a:cubicBezTo>
                                <a:pt x="235" y="193"/>
                                <a:pt x="201" y="211"/>
                                <a:pt x="196" y="208"/>
                              </a:cubicBezTo>
                              <a:cubicBezTo>
                                <a:pt x="191" y="205"/>
                                <a:pt x="197" y="190"/>
                                <a:pt x="204" y="180"/>
                              </a:cubicBezTo>
                              <a:cubicBezTo>
                                <a:pt x="211" y="170"/>
                                <a:pt x="229" y="156"/>
                                <a:pt x="240" y="148"/>
                              </a:cubicBezTo>
                              <a:cubicBezTo>
                                <a:pt x="251" y="140"/>
                                <a:pt x="263" y="137"/>
                                <a:pt x="272" y="132"/>
                              </a:cubicBezTo>
                              <a:cubicBezTo>
                                <a:pt x="281" y="127"/>
                                <a:pt x="287" y="125"/>
                                <a:pt x="296" y="120"/>
                              </a:cubicBezTo>
                              <a:cubicBezTo>
                                <a:pt x="305" y="115"/>
                                <a:pt x="314" y="107"/>
                                <a:pt x="324" y="104"/>
                              </a:cubicBezTo>
                              <a:cubicBezTo>
                                <a:pt x="334" y="101"/>
                                <a:pt x="346" y="103"/>
                                <a:pt x="356" y="104"/>
                              </a:cubicBezTo>
                              <a:cubicBezTo>
                                <a:pt x="366" y="105"/>
                                <a:pt x="374" y="113"/>
                                <a:pt x="384" y="108"/>
                              </a:cubicBezTo>
                              <a:cubicBezTo>
                                <a:pt x="394" y="103"/>
                                <a:pt x="403" y="81"/>
                                <a:pt x="416" y="72"/>
                              </a:cubicBezTo>
                              <a:cubicBezTo>
                                <a:pt x="429" y="63"/>
                                <a:pt x="446" y="61"/>
                                <a:pt x="460" y="52"/>
                              </a:cubicBezTo>
                              <a:cubicBezTo>
                                <a:pt x="474" y="43"/>
                                <a:pt x="490" y="23"/>
                                <a:pt x="500" y="20"/>
                              </a:cubicBezTo>
                              <a:cubicBezTo>
                                <a:pt x="510" y="17"/>
                                <a:pt x="508" y="37"/>
                                <a:pt x="520" y="36"/>
                              </a:cubicBezTo>
                              <a:cubicBezTo>
                                <a:pt x="532" y="35"/>
                                <a:pt x="557" y="21"/>
                                <a:pt x="572" y="16"/>
                              </a:cubicBezTo>
                              <a:cubicBezTo>
                                <a:pt x="587" y="11"/>
                                <a:pt x="598" y="11"/>
                                <a:pt x="608" y="8"/>
                              </a:cubicBezTo>
                              <a:cubicBezTo>
                                <a:pt x="618" y="5"/>
                                <a:pt x="625" y="2"/>
                                <a:pt x="632" y="0"/>
                              </a:cubicBezTo>
                            </a:path>
                          </a:pathLst>
                        </a:custGeom>
                        <a:solidFill>
                          <a:srgbClr val="FF0080">
                            <a:alpha val="30196"/>
                          </a:srgbClr>
                        </a:solidFill>
                        <a:ln w="38100">
                          <a:solidFill>
                            <a:srgbClr val="FF0626"/>
                          </a:solidFill>
                          <a:round/>
                          <a:headEnd/>
                          <a:tailEnd/>
                        </a:ln>
                      </p:spPr>
                      <p:txBody>
                        <a:bodyPr wrap="none" anchor="ctr"/>
                        <a:lstStyle/>
                        <a:p>
                          <a:endParaRPr lang="en-US"/>
                        </a:p>
                      </p:txBody>
                    </p:sp>
                    <p:grpSp>
                      <p:nvGrpSpPr>
                        <p:cNvPr id="5160" name="Group 45"/>
                        <p:cNvGrpSpPr>
                          <a:grpSpLocks/>
                        </p:cNvGrpSpPr>
                        <p:nvPr/>
                      </p:nvGrpSpPr>
                      <p:grpSpPr bwMode="auto">
                        <a:xfrm>
                          <a:off x="3472" y="1336"/>
                          <a:ext cx="844" cy="530"/>
                          <a:chOff x="3472" y="1336"/>
                          <a:chExt cx="844" cy="530"/>
                        </a:xfrm>
                      </p:grpSpPr>
                      <p:sp>
                        <p:nvSpPr>
                          <p:cNvPr id="5167" name="Freeform 46"/>
                          <p:cNvSpPr>
                            <a:spLocks/>
                          </p:cNvSpPr>
                          <p:nvPr/>
                        </p:nvSpPr>
                        <p:spPr bwMode="auto">
                          <a:xfrm>
                            <a:off x="3472" y="1336"/>
                            <a:ext cx="844" cy="236"/>
                          </a:xfrm>
                          <a:custGeom>
                            <a:avLst/>
                            <a:gdLst>
                              <a:gd name="T0" fmla="*/ 0 w 844"/>
                              <a:gd name="T1" fmla="*/ 40 h 236"/>
                              <a:gd name="T2" fmla="*/ 48 w 844"/>
                              <a:gd name="T3" fmla="*/ 32 h 236"/>
                              <a:gd name="T4" fmla="*/ 84 w 844"/>
                              <a:gd name="T5" fmla="*/ 20 h 236"/>
                              <a:gd name="T6" fmla="*/ 120 w 844"/>
                              <a:gd name="T7" fmla="*/ 24 h 236"/>
                              <a:gd name="T8" fmla="*/ 152 w 844"/>
                              <a:gd name="T9" fmla="*/ 24 h 236"/>
                              <a:gd name="T10" fmla="*/ 176 w 844"/>
                              <a:gd name="T11" fmla="*/ 8 h 236"/>
                              <a:gd name="T12" fmla="*/ 224 w 844"/>
                              <a:gd name="T13" fmla="*/ 0 h 236"/>
                              <a:gd name="T14" fmla="*/ 252 w 844"/>
                              <a:gd name="T15" fmla="*/ 0 h 236"/>
                              <a:gd name="T16" fmla="*/ 292 w 844"/>
                              <a:gd name="T17" fmla="*/ 0 h 236"/>
                              <a:gd name="T18" fmla="*/ 324 w 844"/>
                              <a:gd name="T19" fmla="*/ 8 h 236"/>
                              <a:gd name="T20" fmla="*/ 356 w 844"/>
                              <a:gd name="T21" fmla="*/ 24 h 236"/>
                              <a:gd name="T22" fmla="*/ 388 w 844"/>
                              <a:gd name="T23" fmla="*/ 36 h 236"/>
                              <a:gd name="T24" fmla="*/ 432 w 844"/>
                              <a:gd name="T25" fmla="*/ 56 h 236"/>
                              <a:gd name="T26" fmla="*/ 460 w 844"/>
                              <a:gd name="T27" fmla="*/ 52 h 236"/>
                              <a:gd name="T28" fmla="*/ 496 w 844"/>
                              <a:gd name="T29" fmla="*/ 56 h 236"/>
                              <a:gd name="T30" fmla="*/ 544 w 844"/>
                              <a:gd name="T31" fmla="*/ 76 h 236"/>
                              <a:gd name="T32" fmla="*/ 573 w 844"/>
                              <a:gd name="T33" fmla="*/ 91 h 236"/>
                              <a:gd name="T34" fmla="*/ 600 w 844"/>
                              <a:gd name="T35" fmla="*/ 100 h 236"/>
                              <a:gd name="T36" fmla="*/ 624 w 844"/>
                              <a:gd name="T37" fmla="*/ 100 h 236"/>
                              <a:gd name="T38" fmla="*/ 652 w 844"/>
                              <a:gd name="T39" fmla="*/ 92 h 236"/>
                              <a:gd name="T40" fmla="*/ 701 w 844"/>
                              <a:gd name="T41" fmla="*/ 144 h 236"/>
                              <a:gd name="T42" fmla="*/ 728 w 844"/>
                              <a:gd name="T43" fmla="*/ 100 h 236"/>
                              <a:gd name="T44" fmla="*/ 748 w 844"/>
                              <a:gd name="T45" fmla="*/ 116 h 236"/>
                              <a:gd name="T46" fmla="*/ 772 w 844"/>
                              <a:gd name="T47" fmla="*/ 148 h 236"/>
                              <a:gd name="T48" fmla="*/ 792 w 844"/>
                              <a:gd name="T49" fmla="*/ 168 h 236"/>
                              <a:gd name="T50" fmla="*/ 811 w 844"/>
                              <a:gd name="T51" fmla="*/ 189 h 236"/>
                              <a:gd name="T52" fmla="*/ 808 w 844"/>
                              <a:gd name="T53" fmla="*/ 213 h 236"/>
                              <a:gd name="T54" fmla="*/ 820 w 844"/>
                              <a:gd name="T55" fmla="*/ 232 h 236"/>
                              <a:gd name="T56" fmla="*/ 844 w 844"/>
                              <a:gd name="T57" fmla="*/ 236 h 2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4"/>
                              <a:gd name="T88" fmla="*/ 0 h 236"/>
                              <a:gd name="T89" fmla="*/ 844 w 844"/>
                              <a:gd name="T90" fmla="*/ 236 h 2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4" h="236">
                                <a:moveTo>
                                  <a:pt x="0" y="40"/>
                                </a:moveTo>
                                <a:lnTo>
                                  <a:pt x="48" y="32"/>
                                </a:lnTo>
                                <a:lnTo>
                                  <a:pt x="84" y="20"/>
                                </a:lnTo>
                                <a:lnTo>
                                  <a:pt x="120" y="24"/>
                                </a:lnTo>
                                <a:lnTo>
                                  <a:pt x="152" y="24"/>
                                </a:lnTo>
                                <a:lnTo>
                                  <a:pt x="176" y="8"/>
                                </a:lnTo>
                                <a:lnTo>
                                  <a:pt x="224" y="0"/>
                                </a:lnTo>
                                <a:lnTo>
                                  <a:pt x="252" y="0"/>
                                </a:lnTo>
                                <a:lnTo>
                                  <a:pt x="292" y="0"/>
                                </a:lnTo>
                                <a:lnTo>
                                  <a:pt x="324" y="8"/>
                                </a:lnTo>
                                <a:lnTo>
                                  <a:pt x="356" y="24"/>
                                </a:lnTo>
                                <a:lnTo>
                                  <a:pt x="388" y="36"/>
                                </a:lnTo>
                                <a:lnTo>
                                  <a:pt x="432" y="56"/>
                                </a:lnTo>
                                <a:lnTo>
                                  <a:pt x="460" y="52"/>
                                </a:lnTo>
                                <a:lnTo>
                                  <a:pt x="496" y="56"/>
                                </a:lnTo>
                                <a:lnTo>
                                  <a:pt x="544" y="76"/>
                                </a:lnTo>
                                <a:lnTo>
                                  <a:pt x="573" y="91"/>
                                </a:lnTo>
                                <a:lnTo>
                                  <a:pt x="600" y="100"/>
                                </a:lnTo>
                                <a:lnTo>
                                  <a:pt x="624" y="100"/>
                                </a:lnTo>
                                <a:lnTo>
                                  <a:pt x="652" y="92"/>
                                </a:lnTo>
                                <a:lnTo>
                                  <a:pt x="701" y="144"/>
                                </a:lnTo>
                                <a:lnTo>
                                  <a:pt x="728" y="100"/>
                                </a:lnTo>
                                <a:lnTo>
                                  <a:pt x="748" y="116"/>
                                </a:lnTo>
                                <a:cubicBezTo>
                                  <a:pt x="755" y="124"/>
                                  <a:pt x="765" y="139"/>
                                  <a:pt x="772" y="148"/>
                                </a:cubicBezTo>
                                <a:lnTo>
                                  <a:pt x="792" y="168"/>
                                </a:lnTo>
                                <a:lnTo>
                                  <a:pt x="811" y="189"/>
                                </a:lnTo>
                                <a:lnTo>
                                  <a:pt x="808" y="213"/>
                                </a:lnTo>
                                <a:lnTo>
                                  <a:pt x="820" y="232"/>
                                </a:lnTo>
                                <a:lnTo>
                                  <a:pt x="844" y="236"/>
                                </a:ln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5168" name="Freeform 47"/>
                          <p:cNvSpPr>
                            <a:spLocks/>
                          </p:cNvSpPr>
                          <p:nvPr/>
                        </p:nvSpPr>
                        <p:spPr bwMode="auto">
                          <a:xfrm>
                            <a:off x="3472" y="1376"/>
                            <a:ext cx="840" cy="490"/>
                          </a:xfrm>
                          <a:custGeom>
                            <a:avLst/>
                            <a:gdLst>
                              <a:gd name="T0" fmla="*/ 840 w 840"/>
                              <a:gd name="T1" fmla="*/ 192 h 490"/>
                              <a:gd name="T2" fmla="*/ 648 w 840"/>
                              <a:gd name="T3" fmla="*/ 448 h 490"/>
                              <a:gd name="T4" fmla="*/ 648 w 840"/>
                              <a:gd name="T5" fmla="*/ 443 h 490"/>
                              <a:gd name="T6" fmla="*/ 640 w 840"/>
                              <a:gd name="T7" fmla="*/ 432 h 490"/>
                              <a:gd name="T8" fmla="*/ 643 w 840"/>
                              <a:gd name="T9" fmla="*/ 408 h 490"/>
                              <a:gd name="T10" fmla="*/ 648 w 840"/>
                              <a:gd name="T11" fmla="*/ 381 h 490"/>
                              <a:gd name="T12" fmla="*/ 645 w 840"/>
                              <a:gd name="T13" fmla="*/ 357 h 490"/>
                              <a:gd name="T14" fmla="*/ 637 w 840"/>
                              <a:gd name="T15" fmla="*/ 315 h 490"/>
                              <a:gd name="T16" fmla="*/ 613 w 840"/>
                              <a:gd name="T17" fmla="*/ 293 h 490"/>
                              <a:gd name="T18" fmla="*/ 581 w 840"/>
                              <a:gd name="T19" fmla="*/ 256 h 490"/>
                              <a:gd name="T20" fmla="*/ 533 w 840"/>
                              <a:gd name="T21" fmla="*/ 227 h 490"/>
                              <a:gd name="T22" fmla="*/ 493 w 840"/>
                              <a:gd name="T23" fmla="*/ 216 h 490"/>
                              <a:gd name="T24" fmla="*/ 448 w 840"/>
                              <a:gd name="T25" fmla="*/ 224 h 490"/>
                              <a:gd name="T26" fmla="*/ 403 w 840"/>
                              <a:gd name="T27" fmla="*/ 248 h 490"/>
                              <a:gd name="T28" fmla="*/ 352 w 840"/>
                              <a:gd name="T29" fmla="*/ 261 h 490"/>
                              <a:gd name="T30" fmla="*/ 307 w 840"/>
                              <a:gd name="T31" fmla="*/ 288 h 490"/>
                              <a:gd name="T32" fmla="*/ 267 w 840"/>
                              <a:gd name="T33" fmla="*/ 299 h 490"/>
                              <a:gd name="T34" fmla="*/ 229 w 840"/>
                              <a:gd name="T35" fmla="*/ 317 h 490"/>
                              <a:gd name="T36" fmla="*/ 184 w 840"/>
                              <a:gd name="T37" fmla="*/ 336 h 490"/>
                              <a:gd name="T38" fmla="*/ 139 w 840"/>
                              <a:gd name="T39" fmla="*/ 352 h 490"/>
                              <a:gd name="T40" fmla="*/ 125 w 840"/>
                              <a:gd name="T41" fmla="*/ 365 h 490"/>
                              <a:gd name="T42" fmla="*/ 0 w 840"/>
                              <a:gd name="T43" fmla="*/ 0 h 4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0"/>
                              <a:gd name="T67" fmla="*/ 0 h 490"/>
                              <a:gd name="T68" fmla="*/ 840 w 840"/>
                              <a:gd name="T69" fmla="*/ 490 h 4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0" h="490">
                                <a:moveTo>
                                  <a:pt x="840" y="192"/>
                                </a:moveTo>
                                <a:cubicBezTo>
                                  <a:pt x="808" y="235"/>
                                  <a:pt x="680" y="406"/>
                                  <a:pt x="648" y="448"/>
                                </a:cubicBezTo>
                                <a:cubicBezTo>
                                  <a:pt x="616" y="490"/>
                                  <a:pt x="649" y="446"/>
                                  <a:pt x="648" y="443"/>
                                </a:cubicBezTo>
                                <a:cubicBezTo>
                                  <a:pt x="647" y="440"/>
                                  <a:pt x="641" y="438"/>
                                  <a:pt x="640" y="432"/>
                                </a:cubicBezTo>
                                <a:cubicBezTo>
                                  <a:pt x="639" y="426"/>
                                  <a:pt x="642" y="416"/>
                                  <a:pt x="643" y="408"/>
                                </a:cubicBezTo>
                                <a:cubicBezTo>
                                  <a:pt x="644" y="400"/>
                                  <a:pt x="648" y="389"/>
                                  <a:pt x="648" y="381"/>
                                </a:cubicBezTo>
                                <a:cubicBezTo>
                                  <a:pt x="648" y="373"/>
                                  <a:pt x="647" y="368"/>
                                  <a:pt x="645" y="357"/>
                                </a:cubicBezTo>
                                <a:cubicBezTo>
                                  <a:pt x="643" y="346"/>
                                  <a:pt x="642" y="326"/>
                                  <a:pt x="637" y="315"/>
                                </a:cubicBezTo>
                                <a:cubicBezTo>
                                  <a:pt x="632" y="304"/>
                                  <a:pt x="622" y="303"/>
                                  <a:pt x="613" y="293"/>
                                </a:cubicBezTo>
                                <a:cubicBezTo>
                                  <a:pt x="604" y="283"/>
                                  <a:pt x="594" y="267"/>
                                  <a:pt x="581" y="256"/>
                                </a:cubicBezTo>
                                <a:cubicBezTo>
                                  <a:pt x="568" y="245"/>
                                  <a:pt x="548" y="234"/>
                                  <a:pt x="533" y="227"/>
                                </a:cubicBezTo>
                                <a:cubicBezTo>
                                  <a:pt x="518" y="220"/>
                                  <a:pt x="507" y="216"/>
                                  <a:pt x="493" y="216"/>
                                </a:cubicBezTo>
                                <a:cubicBezTo>
                                  <a:pt x="479" y="216"/>
                                  <a:pt x="463" y="219"/>
                                  <a:pt x="448" y="224"/>
                                </a:cubicBezTo>
                                <a:cubicBezTo>
                                  <a:pt x="433" y="229"/>
                                  <a:pt x="419" y="242"/>
                                  <a:pt x="403" y="248"/>
                                </a:cubicBezTo>
                                <a:cubicBezTo>
                                  <a:pt x="387" y="254"/>
                                  <a:pt x="368" y="254"/>
                                  <a:pt x="352" y="261"/>
                                </a:cubicBezTo>
                                <a:cubicBezTo>
                                  <a:pt x="336" y="268"/>
                                  <a:pt x="321" y="282"/>
                                  <a:pt x="307" y="288"/>
                                </a:cubicBezTo>
                                <a:cubicBezTo>
                                  <a:pt x="293" y="294"/>
                                  <a:pt x="280" y="294"/>
                                  <a:pt x="267" y="299"/>
                                </a:cubicBezTo>
                                <a:cubicBezTo>
                                  <a:pt x="254" y="304"/>
                                  <a:pt x="243" y="311"/>
                                  <a:pt x="229" y="317"/>
                                </a:cubicBezTo>
                                <a:cubicBezTo>
                                  <a:pt x="215" y="323"/>
                                  <a:pt x="199" y="330"/>
                                  <a:pt x="184" y="336"/>
                                </a:cubicBezTo>
                                <a:cubicBezTo>
                                  <a:pt x="169" y="342"/>
                                  <a:pt x="149" y="347"/>
                                  <a:pt x="139" y="352"/>
                                </a:cubicBezTo>
                                <a:cubicBezTo>
                                  <a:pt x="129" y="357"/>
                                  <a:pt x="148" y="424"/>
                                  <a:pt x="125" y="365"/>
                                </a:cubicBezTo>
                                <a:cubicBezTo>
                                  <a:pt x="102" y="306"/>
                                  <a:pt x="47" y="154"/>
                                  <a:pt x="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161" name="Freeform 48"/>
                        <p:cNvSpPr>
                          <a:spLocks/>
                        </p:cNvSpPr>
                        <p:nvPr/>
                      </p:nvSpPr>
                      <p:spPr bwMode="auto">
                        <a:xfrm>
                          <a:off x="4317" y="1560"/>
                          <a:ext cx="403" cy="376"/>
                        </a:xfrm>
                        <a:custGeom>
                          <a:avLst/>
                          <a:gdLst>
                            <a:gd name="T0" fmla="*/ 0 w 403"/>
                            <a:gd name="T1" fmla="*/ 13 h 376"/>
                            <a:gd name="T2" fmla="*/ 30 w 403"/>
                            <a:gd name="T3" fmla="*/ 35 h 376"/>
                            <a:gd name="T4" fmla="*/ 70 w 403"/>
                            <a:gd name="T5" fmla="*/ 29 h 376"/>
                            <a:gd name="T6" fmla="*/ 96 w 403"/>
                            <a:gd name="T7" fmla="*/ 43 h 376"/>
                            <a:gd name="T8" fmla="*/ 118 w 403"/>
                            <a:gd name="T9" fmla="*/ 61 h 376"/>
                            <a:gd name="T10" fmla="*/ 136 w 403"/>
                            <a:gd name="T11" fmla="*/ 75 h 376"/>
                            <a:gd name="T12" fmla="*/ 168 w 403"/>
                            <a:gd name="T13" fmla="*/ 75 h 376"/>
                            <a:gd name="T14" fmla="*/ 176 w 403"/>
                            <a:gd name="T15" fmla="*/ 61 h 376"/>
                            <a:gd name="T16" fmla="*/ 182 w 403"/>
                            <a:gd name="T17" fmla="*/ 37 h 376"/>
                            <a:gd name="T18" fmla="*/ 179 w 403"/>
                            <a:gd name="T19" fmla="*/ 21 h 376"/>
                            <a:gd name="T20" fmla="*/ 184 w 403"/>
                            <a:gd name="T21" fmla="*/ 3 h 376"/>
                            <a:gd name="T22" fmla="*/ 200 w 403"/>
                            <a:gd name="T23" fmla="*/ 3 h 376"/>
                            <a:gd name="T24" fmla="*/ 216 w 403"/>
                            <a:gd name="T25" fmla="*/ 24 h 376"/>
                            <a:gd name="T26" fmla="*/ 219 w 403"/>
                            <a:gd name="T27" fmla="*/ 40 h 376"/>
                            <a:gd name="T28" fmla="*/ 235 w 403"/>
                            <a:gd name="T29" fmla="*/ 56 h 376"/>
                            <a:gd name="T30" fmla="*/ 240 w 403"/>
                            <a:gd name="T31" fmla="*/ 88 h 376"/>
                            <a:gd name="T32" fmla="*/ 256 w 403"/>
                            <a:gd name="T33" fmla="*/ 99 h 376"/>
                            <a:gd name="T34" fmla="*/ 283 w 403"/>
                            <a:gd name="T35" fmla="*/ 99 h 376"/>
                            <a:gd name="T36" fmla="*/ 302 w 403"/>
                            <a:gd name="T37" fmla="*/ 112 h 376"/>
                            <a:gd name="T38" fmla="*/ 318 w 403"/>
                            <a:gd name="T39" fmla="*/ 123 h 376"/>
                            <a:gd name="T40" fmla="*/ 344 w 403"/>
                            <a:gd name="T41" fmla="*/ 131 h 376"/>
                            <a:gd name="T42" fmla="*/ 360 w 403"/>
                            <a:gd name="T43" fmla="*/ 144 h 376"/>
                            <a:gd name="T44" fmla="*/ 374 w 403"/>
                            <a:gd name="T45" fmla="*/ 176 h 376"/>
                            <a:gd name="T46" fmla="*/ 374 w 403"/>
                            <a:gd name="T47" fmla="*/ 192 h 376"/>
                            <a:gd name="T48" fmla="*/ 374 w 403"/>
                            <a:gd name="T49" fmla="*/ 211 h 376"/>
                            <a:gd name="T50" fmla="*/ 368 w 403"/>
                            <a:gd name="T51" fmla="*/ 240 h 376"/>
                            <a:gd name="T52" fmla="*/ 368 w 403"/>
                            <a:gd name="T53" fmla="*/ 256 h 376"/>
                            <a:gd name="T54" fmla="*/ 355 w 403"/>
                            <a:gd name="T55" fmla="*/ 288 h 376"/>
                            <a:gd name="T56" fmla="*/ 363 w 403"/>
                            <a:gd name="T57" fmla="*/ 304 h 376"/>
                            <a:gd name="T58" fmla="*/ 366 w 403"/>
                            <a:gd name="T59" fmla="*/ 323 h 376"/>
                            <a:gd name="T60" fmla="*/ 376 w 403"/>
                            <a:gd name="T61" fmla="*/ 341 h 376"/>
                            <a:gd name="T62" fmla="*/ 387 w 403"/>
                            <a:gd name="T63" fmla="*/ 357 h 376"/>
                            <a:gd name="T64" fmla="*/ 403 w 403"/>
                            <a:gd name="T65" fmla="*/ 376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376"/>
                            <a:gd name="T101" fmla="*/ 403 w 403"/>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376">
                              <a:moveTo>
                                <a:pt x="0" y="13"/>
                              </a:moveTo>
                              <a:cubicBezTo>
                                <a:pt x="9" y="22"/>
                                <a:pt x="18" y="32"/>
                                <a:pt x="30" y="35"/>
                              </a:cubicBezTo>
                              <a:cubicBezTo>
                                <a:pt x="42" y="38"/>
                                <a:pt x="59" y="28"/>
                                <a:pt x="70" y="29"/>
                              </a:cubicBezTo>
                              <a:cubicBezTo>
                                <a:pt x="81" y="30"/>
                                <a:pt x="88" y="38"/>
                                <a:pt x="96" y="43"/>
                              </a:cubicBezTo>
                              <a:cubicBezTo>
                                <a:pt x="104" y="48"/>
                                <a:pt x="111" y="56"/>
                                <a:pt x="118" y="61"/>
                              </a:cubicBezTo>
                              <a:cubicBezTo>
                                <a:pt x="125" y="66"/>
                                <a:pt x="128" y="73"/>
                                <a:pt x="136" y="75"/>
                              </a:cubicBezTo>
                              <a:cubicBezTo>
                                <a:pt x="144" y="77"/>
                                <a:pt x="161" y="77"/>
                                <a:pt x="168" y="75"/>
                              </a:cubicBezTo>
                              <a:cubicBezTo>
                                <a:pt x="175" y="73"/>
                                <a:pt x="174" y="67"/>
                                <a:pt x="176" y="61"/>
                              </a:cubicBezTo>
                              <a:cubicBezTo>
                                <a:pt x="178" y="55"/>
                                <a:pt x="181" y="44"/>
                                <a:pt x="182" y="37"/>
                              </a:cubicBezTo>
                              <a:cubicBezTo>
                                <a:pt x="183" y="30"/>
                                <a:pt x="179" y="27"/>
                                <a:pt x="179" y="21"/>
                              </a:cubicBezTo>
                              <a:cubicBezTo>
                                <a:pt x="179" y="15"/>
                                <a:pt x="181" y="6"/>
                                <a:pt x="184" y="3"/>
                              </a:cubicBezTo>
                              <a:cubicBezTo>
                                <a:pt x="187" y="0"/>
                                <a:pt x="195" y="0"/>
                                <a:pt x="200" y="3"/>
                              </a:cubicBezTo>
                              <a:cubicBezTo>
                                <a:pt x="205" y="6"/>
                                <a:pt x="213" y="18"/>
                                <a:pt x="216" y="24"/>
                              </a:cubicBezTo>
                              <a:cubicBezTo>
                                <a:pt x="219" y="30"/>
                                <a:pt x="216" y="35"/>
                                <a:pt x="219" y="40"/>
                              </a:cubicBezTo>
                              <a:cubicBezTo>
                                <a:pt x="222" y="45"/>
                                <a:pt x="231" y="48"/>
                                <a:pt x="235" y="56"/>
                              </a:cubicBezTo>
                              <a:cubicBezTo>
                                <a:pt x="239" y="64"/>
                                <a:pt x="237" y="81"/>
                                <a:pt x="240" y="88"/>
                              </a:cubicBezTo>
                              <a:cubicBezTo>
                                <a:pt x="243" y="95"/>
                                <a:pt x="249" y="97"/>
                                <a:pt x="256" y="99"/>
                              </a:cubicBezTo>
                              <a:cubicBezTo>
                                <a:pt x="263" y="101"/>
                                <a:pt x="275" y="97"/>
                                <a:pt x="283" y="99"/>
                              </a:cubicBezTo>
                              <a:cubicBezTo>
                                <a:pt x="291" y="101"/>
                                <a:pt x="296" y="108"/>
                                <a:pt x="302" y="112"/>
                              </a:cubicBezTo>
                              <a:cubicBezTo>
                                <a:pt x="308" y="116"/>
                                <a:pt x="311" y="120"/>
                                <a:pt x="318" y="123"/>
                              </a:cubicBezTo>
                              <a:cubicBezTo>
                                <a:pt x="325" y="126"/>
                                <a:pt x="337" y="128"/>
                                <a:pt x="344" y="131"/>
                              </a:cubicBezTo>
                              <a:cubicBezTo>
                                <a:pt x="351" y="134"/>
                                <a:pt x="355" y="136"/>
                                <a:pt x="360" y="144"/>
                              </a:cubicBezTo>
                              <a:cubicBezTo>
                                <a:pt x="365" y="152"/>
                                <a:pt x="372" y="168"/>
                                <a:pt x="374" y="176"/>
                              </a:cubicBezTo>
                              <a:cubicBezTo>
                                <a:pt x="376" y="184"/>
                                <a:pt x="374" y="186"/>
                                <a:pt x="374" y="192"/>
                              </a:cubicBezTo>
                              <a:cubicBezTo>
                                <a:pt x="374" y="198"/>
                                <a:pt x="375" y="203"/>
                                <a:pt x="374" y="211"/>
                              </a:cubicBezTo>
                              <a:cubicBezTo>
                                <a:pt x="373" y="219"/>
                                <a:pt x="369" y="233"/>
                                <a:pt x="368" y="240"/>
                              </a:cubicBezTo>
                              <a:cubicBezTo>
                                <a:pt x="367" y="247"/>
                                <a:pt x="370" y="248"/>
                                <a:pt x="368" y="256"/>
                              </a:cubicBezTo>
                              <a:cubicBezTo>
                                <a:pt x="366" y="264"/>
                                <a:pt x="356" y="280"/>
                                <a:pt x="355" y="288"/>
                              </a:cubicBezTo>
                              <a:cubicBezTo>
                                <a:pt x="354" y="296"/>
                                <a:pt x="361" y="298"/>
                                <a:pt x="363" y="304"/>
                              </a:cubicBezTo>
                              <a:cubicBezTo>
                                <a:pt x="365" y="310"/>
                                <a:pt x="364" y="317"/>
                                <a:pt x="366" y="323"/>
                              </a:cubicBezTo>
                              <a:cubicBezTo>
                                <a:pt x="368" y="329"/>
                                <a:pt x="373" y="335"/>
                                <a:pt x="376" y="341"/>
                              </a:cubicBezTo>
                              <a:cubicBezTo>
                                <a:pt x="379" y="347"/>
                                <a:pt x="383" y="351"/>
                                <a:pt x="387" y="357"/>
                              </a:cubicBezTo>
                              <a:cubicBezTo>
                                <a:pt x="391" y="363"/>
                                <a:pt x="397" y="369"/>
                                <a:pt x="403" y="376"/>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5162" name="Freeform 49"/>
                        <p:cNvSpPr>
                          <a:spLocks/>
                        </p:cNvSpPr>
                        <p:nvPr/>
                      </p:nvSpPr>
                      <p:spPr bwMode="auto">
                        <a:xfrm>
                          <a:off x="4248" y="1925"/>
                          <a:ext cx="557" cy="598"/>
                        </a:xfrm>
                        <a:custGeom>
                          <a:avLst/>
                          <a:gdLst>
                            <a:gd name="T0" fmla="*/ 557 w 557"/>
                            <a:gd name="T1" fmla="*/ 598 h 598"/>
                            <a:gd name="T2" fmla="*/ 163 w 557"/>
                            <a:gd name="T3" fmla="*/ 568 h 598"/>
                            <a:gd name="T4" fmla="*/ 176 w 557"/>
                            <a:gd name="T5" fmla="*/ 550 h 598"/>
                            <a:gd name="T6" fmla="*/ 195 w 557"/>
                            <a:gd name="T7" fmla="*/ 526 h 598"/>
                            <a:gd name="T8" fmla="*/ 219 w 557"/>
                            <a:gd name="T9" fmla="*/ 499 h 598"/>
                            <a:gd name="T10" fmla="*/ 267 w 557"/>
                            <a:gd name="T11" fmla="*/ 443 h 598"/>
                            <a:gd name="T12" fmla="*/ 296 w 557"/>
                            <a:gd name="T13" fmla="*/ 422 h 598"/>
                            <a:gd name="T14" fmla="*/ 312 w 557"/>
                            <a:gd name="T15" fmla="*/ 400 h 598"/>
                            <a:gd name="T16" fmla="*/ 328 w 557"/>
                            <a:gd name="T17" fmla="*/ 358 h 598"/>
                            <a:gd name="T18" fmla="*/ 275 w 557"/>
                            <a:gd name="T19" fmla="*/ 331 h 598"/>
                            <a:gd name="T20" fmla="*/ 229 w 557"/>
                            <a:gd name="T21" fmla="*/ 342 h 598"/>
                            <a:gd name="T22" fmla="*/ 213 w 557"/>
                            <a:gd name="T23" fmla="*/ 366 h 598"/>
                            <a:gd name="T24" fmla="*/ 189 w 557"/>
                            <a:gd name="T25" fmla="*/ 392 h 598"/>
                            <a:gd name="T26" fmla="*/ 168 w 557"/>
                            <a:gd name="T27" fmla="*/ 403 h 598"/>
                            <a:gd name="T28" fmla="*/ 144 w 557"/>
                            <a:gd name="T29" fmla="*/ 411 h 598"/>
                            <a:gd name="T30" fmla="*/ 123 w 557"/>
                            <a:gd name="T31" fmla="*/ 398 h 598"/>
                            <a:gd name="T32" fmla="*/ 141 w 557"/>
                            <a:gd name="T33" fmla="*/ 371 h 598"/>
                            <a:gd name="T34" fmla="*/ 139 w 557"/>
                            <a:gd name="T35" fmla="*/ 331 h 598"/>
                            <a:gd name="T36" fmla="*/ 120 w 557"/>
                            <a:gd name="T37" fmla="*/ 299 h 598"/>
                            <a:gd name="T38" fmla="*/ 99 w 557"/>
                            <a:gd name="T39" fmla="*/ 280 h 598"/>
                            <a:gd name="T40" fmla="*/ 77 w 557"/>
                            <a:gd name="T41" fmla="*/ 259 h 598"/>
                            <a:gd name="T42" fmla="*/ 69 w 557"/>
                            <a:gd name="T43" fmla="*/ 251 h 598"/>
                            <a:gd name="T44" fmla="*/ 69 w 557"/>
                            <a:gd name="T45" fmla="*/ 243 h 598"/>
                            <a:gd name="T46" fmla="*/ 480 w 557"/>
                            <a:gd name="T47" fmla="*/ 0 h 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7"/>
                            <a:gd name="T73" fmla="*/ 0 h 598"/>
                            <a:gd name="T74" fmla="*/ 557 w 557"/>
                            <a:gd name="T75" fmla="*/ 598 h 5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7" h="598">
                              <a:moveTo>
                                <a:pt x="557" y="598"/>
                              </a:moveTo>
                              <a:cubicBezTo>
                                <a:pt x="390" y="589"/>
                                <a:pt x="226" y="576"/>
                                <a:pt x="163" y="568"/>
                              </a:cubicBezTo>
                              <a:cubicBezTo>
                                <a:pt x="100" y="560"/>
                                <a:pt x="171" y="557"/>
                                <a:pt x="176" y="550"/>
                              </a:cubicBezTo>
                              <a:cubicBezTo>
                                <a:pt x="181" y="543"/>
                                <a:pt x="188" y="534"/>
                                <a:pt x="195" y="526"/>
                              </a:cubicBezTo>
                              <a:cubicBezTo>
                                <a:pt x="202" y="518"/>
                                <a:pt x="207" y="513"/>
                                <a:pt x="219" y="499"/>
                              </a:cubicBezTo>
                              <a:cubicBezTo>
                                <a:pt x="231" y="485"/>
                                <a:pt x="254" y="456"/>
                                <a:pt x="267" y="443"/>
                              </a:cubicBezTo>
                              <a:cubicBezTo>
                                <a:pt x="280" y="430"/>
                                <a:pt x="288" y="429"/>
                                <a:pt x="296" y="422"/>
                              </a:cubicBezTo>
                              <a:cubicBezTo>
                                <a:pt x="304" y="415"/>
                                <a:pt x="307" y="411"/>
                                <a:pt x="312" y="400"/>
                              </a:cubicBezTo>
                              <a:cubicBezTo>
                                <a:pt x="317" y="389"/>
                                <a:pt x="334" y="369"/>
                                <a:pt x="328" y="358"/>
                              </a:cubicBezTo>
                              <a:cubicBezTo>
                                <a:pt x="322" y="347"/>
                                <a:pt x="291" y="334"/>
                                <a:pt x="275" y="331"/>
                              </a:cubicBezTo>
                              <a:cubicBezTo>
                                <a:pt x="259" y="328"/>
                                <a:pt x="239" y="336"/>
                                <a:pt x="229" y="342"/>
                              </a:cubicBezTo>
                              <a:cubicBezTo>
                                <a:pt x="219" y="348"/>
                                <a:pt x="220" y="358"/>
                                <a:pt x="213" y="366"/>
                              </a:cubicBezTo>
                              <a:cubicBezTo>
                                <a:pt x="206" y="374"/>
                                <a:pt x="196" y="386"/>
                                <a:pt x="189" y="392"/>
                              </a:cubicBezTo>
                              <a:cubicBezTo>
                                <a:pt x="182" y="398"/>
                                <a:pt x="175" y="400"/>
                                <a:pt x="168" y="403"/>
                              </a:cubicBezTo>
                              <a:cubicBezTo>
                                <a:pt x="161" y="406"/>
                                <a:pt x="151" y="412"/>
                                <a:pt x="144" y="411"/>
                              </a:cubicBezTo>
                              <a:cubicBezTo>
                                <a:pt x="137" y="410"/>
                                <a:pt x="124" y="405"/>
                                <a:pt x="123" y="398"/>
                              </a:cubicBezTo>
                              <a:cubicBezTo>
                                <a:pt x="122" y="391"/>
                                <a:pt x="138" y="382"/>
                                <a:pt x="141" y="371"/>
                              </a:cubicBezTo>
                              <a:cubicBezTo>
                                <a:pt x="144" y="360"/>
                                <a:pt x="142" y="343"/>
                                <a:pt x="139" y="331"/>
                              </a:cubicBezTo>
                              <a:cubicBezTo>
                                <a:pt x="136" y="319"/>
                                <a:pt x="127" y="307"/>
                                <a:pt x="120" y="299"/>
                              </a:cubicBezTo>
                              <a:cubicBezTo>
                                <a:pt x="113" y="291"/>
                                <a:pt x="106" y="287"/>
                                <a:pt x="99" y="280"/>
                              </a:cubicBezTo>
                              <a:cubicBezTo>
                                <a:pt x="92" y="273"/>
                                <a:pt x="82" y="264"/>
                                <a:pt x="77" y="259"/>
                              </a:cubicBezTo>
                              <a:cubicBezTo>
                                <a:pt x="72" y="254"/>
                                <a:pt x="70" y="254"/>
                                <a:pt x="69" y="251"/>
                              </a:cubicBezTo>
                              <a:cubicBezTo>
                                <a:pt x="68" y="248"/>
                                <a:pt x="0" y="285"/>
                                <a:pt x="69" y="243"/>
                              </a:cubicBezTo>
                              <a:cubicBezTo>
                                <a:pt x="138" y="201"/>
                                <a:pt x="308" y="100"/>
                                <a:pt x="48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163" name="Group 50"/>
                        <p:cNvGrpSpPr>
                          <a:grpSpLocks/>
                        </p:cNvGrpSpPr>
                        <p:nvPr/>
                      </p:nvGrpSpPr>
                      <p:grpSpPr bwMode="auto">
                        <a:xfrm>
                          <a:off x="3017" y="2088"/>
                          <a:ext cx="411" cy="741"/>
                          <a:chOff x="3017" y="2088"/>
                          <a:chExt cx="411" cy="741"/>
                        </a:xfrm>
                      </p:grpSpPr>
                      <p:sp>
                        <p:nvSpPr>
                          <p:cNvPr id="5165" name="Freeform 51"/>
                          <p:cNvSpPr>
                            <a:spLocks/>
                          </p:cNvSpPr>
                          <p:nvPr/>
                        </p:nvSpPr>
                        <p:spPr bwMode="auto">
                          <a:xfrm>
                            <a:off x="3017" y="2089"/>
                            <a:ext cx="109" cy="740"/>
                          </a:xfrm>
                          <a:custGeom>
                            <a:avLst/>
                            <a:gdLst>
                              <a:gd name="T0" fmla="*/ 68 w 109"/>
                              <a:gd name="T1" fmla="*/ 740 h 740"/>
                              <a:gd name="T2" fmla="*/ 63 w 109"/>
                              <a:gd name="T3" fmla="*/ 724 h 740"/>
                              <a:gd name="T4" fmla="*/ 63 w 109"/>
                              <a:gd name="T5" fmla="*/ 700 h 740"/>
                              <a:gd name="T6" fmla="*/ 63 w 109"/>
                              <a:gd name="T7" fmla="*/ 676 h 740"/>
                              <a:gd name="T8" fmla="*/ 55 w 109"/>
                              <a:gd name="T9" fmla="*/ 655 h 740"/>
                              <a:gd name="T10" fmla="*/ 36 w 109"/>
                              <a:gd name="T11" fmla="*/ 634 h 740"/>
                              <a:gd name="T12" fmla="*/ 28 w 109"/>
                              <a:gd name="T13" fmla="*/ 620 h 740"/>
                              <a:gd name="T14" fmla="*/ 39 w 109"/>
                              <a:gd name="T15" fmla="*/ 596 h 740"/>
                              <a:gd name="T16" fmla="*/ 20 w 109"/>
                              <a:gd name="T17" fmla="*/ 575 h 740"/>
                              <a:gd name="T18" fmla="*/ 7 w 109"/>
                              <a:gd name="T19" fmla="*/ 562 h 740"/>
                              <a:gd name="T20" fmla="*/ 2 w 109"/>
                              <a:gd name="T21" fmla="*/ 538 h 740"/>
                              <a:gd name="T22" fmla="*/ 2 w 109"/>
                              <a:gd name="T23" fmla="*/ 514 h 740"/>
                              <a:gd name="T24" fmla="*/ 15 w 109"/>
                              <a:gd name="T25" fmla="*/ 495 h 740"/>
                              <a:gd name="T26" fmla="*/ 23 w 109"/>
                              <a:gd name="T27" fmla="*/ 476 h 740"/>
                              <a:gd name="T28" fmla="*/ 20 w 109"/>
                              <a:gd name="T29" fmla="*/ 442 h 740"/>
                              <a:gd name="T30" fmla="*/ 20 w 109"/>
                              <a:gd name="T31" fmla="*/ 423 h 740"/>
                              <a:gd name="T32" fmla="*/ 20 w 109"/>
                              <a:gd name="T33" fmla="*/ 394 h 740"/>
                              <a:gd name="T34" fmla="*/ 31 w 109"/>
                              <a:gd name="T35" fmla="*/ 378 h 740"/>
                              <a:gd name="T36" fmla="*/ 42 w 109"/>
                              <a:gd name="T37" fmla="*/ 354 h 740"/>
                              <a:gd name="T38" fmla="*/ 28 w 109"/>
                              <a:gd name="T39" fmla="*/ 324 h 740"/>
                              <a:gd name="T40" fmla="*/ 23 w 109"/>
                              <a:gd name="T41" fmla="*/ 306 h 740"/>
                              <a:gd name="T42" fmla="*/ 28 w 109"/>
                              <a:gd name="T43" fmla="*/ 276 h 740"/>
                              <a:gd name="T44" fmla="*/ 36 w 109"/>
                              <a:gd name="T45" fmla="*/ 260 h 740"/>
                              <a:gd name="T46" fmla="*/ 10 w 109"/>
                              <a:gd name="T47" fmla="*/ 242 h 740"/>
                              <a:gd name="T48" fmla="*/ 26 w 109"/>
                              <a:gd name="T49" fmla="*/ 231 h 740"/>
                              <a:gd name="T50" fmla="*/ 26 w 109"/>
                              <a:gd name="T51" fmla="*/ 207 h 740"/>
                              <a:gd name="T52" fmla="*/ 42 w 109"/>
                              <a:gd name="T53" fmla="*/ 194 h 740"/>
                              <a:gd name="T54" fmla="*/ 44 w 109"/>
                              <a:gd name="T55" fmla="*/ 178 h 740"/>
                              <a:gd name="T56" fmla="*/ 68 w 109"/>
                              <a:gd name="T57" fmla="*/ 167 h 740"/>
                              <a:gd name="T58" fmla="*/ 79 w 109"/>
                              <a:gd name="T59" fmla="*/ 148 h 740"/>
                              <a:gd name="T60" fmla="*/ 106 w 109"/>
                              <a:gd name="T61" fmla="*/ 116 h 740"/>
                              <a:gd name="T62" fmla="*/ 100 w 109"/>
                              <a:gd name="T63" fmla="*/ 98 h 740"/>
                              <a:gd name="T64" fmla="*/ 90 w 109"/>
                              <a:gd name="T65" fmla="*/ 82 h 740"/>
                              <a:gd name="T66" fmla="*/ 84 w 109"/>
                              <a:gd name="T67" fmla="*/ 66 h 740"/>
                              <a:gd name="T68" fmla="*/ 103 w 109"/>
                              <a:gd name="T69" fmla="*/ 34 h 740"/>
                              <a:gd name="T70" fmla="*/ 100 w 109"/>
                              <a:gd name="T71" fmla="*/ 15 h 740"/>
                              <a:gd name="T72" fmla="*/ 87 w 109"/>
                              <a:gd name="T73" fmla="*/ 2 h 740"/>
                              <a:gd name="T74" fmla="*/ 90 w 109"/>
                              <a:gd name="T75" fmla="*/ 2 h 740"/>
                              <a:gd name="T76" fmla="*/ 84 w 109"/>
                              <a:gd name="T77" fmla="*/ 4 h 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9"/>
                              <a:gd name="T118" fmla="*/ 0 h 740"/>
                              <a:gd name="T119" fmla="*/ 109 w 109"/>
                              <a:gd name="T120" fmla="*/ 740 h 7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9" h="740">
                                <a:moveTo>
                                  <a:pt x="68" y="740"/>
                                </a:moveTo>
                                <a:cubicBezTo>
                                  <a:pt x="67" y="737"/>
                                  <a:pt x="64" y="731"/>
                                  <a:pt x="63" y="724"/>
                                </a:cubicBezTo>
                                <a:cubicBezTo>
                                  <a:pt x="62" y="717"/>
                                  <a:pt x="63" y="708"/>
                                  <a:pt x="63" y="700"/>
                                </a:cubicBezTo>
                                <a:cubicBezTo>
                                  <a:pt x="63" y="692"/>
                                  <a:pt x="64" y="683"/>
                                  <a:pt x="63" y="676"/>
                                </a:cubicBezTo>
                                <a:cubicBezTo>
                                  <a:pt x="62" y="669"/>
                                  <a:pt x="59" y="662"/>
                                  <a:pt x="55" y="655"/>
                                </a:cubicBezTo>
                                <a:cubicBezTo>
                                  <a:pt x="51" y="648"/>
                                  <a:pt x="41" y="640"/>
                                  <a:pt x="36" y="634"/>
                                </a:cubicBezTo>
                                <a:cubicBezTo>
                                  <a:pt x="31" y="628"/>
                                  <a:pt x="27" y="626"/>
                                  <a:pt x="28" y="620"/>
                                </a:cubicBezTo>
                                <a:cubicBezTo>
                                  <a:pt x="29" y="614"/>
                                  <a:pt x="40" y="603"/>
                                  <a:pt x="39" y="596"/>
                                </a:cubicBezTo>
                                <a:cubicBezTo>
                                  <a:pt x="38" y="589"/>
                                  <a:pt x="25" y="581"/>
                                  <a:pt x="20" y="575"/>
                                </a:cubicBezTo>
                                <a:cubicBezTo>
                                  <a:pt x="15" y="569"/>
                                  <a:pt x="10" y="568"/>
                                  <a:pt x="7" y="562"/>
                                </a:cubicBezTo>
                                <a:cubicBezTo>
                                  <a:pt x="4" y="556"/>
                                  <a:pt x="3" y="546"/>
                                  <a:pt x="2" y="538"/>
                                </a:cubicBezTo>
                                <a:cubicBezTo>
                                  <a:pt x="1" y="530"/>
                                  <a:pt x="0" y="521"/>
                                  <a:pt x="2" y="514"/>
                                </a:cubicBezTo>
                                <a:cubicBezTo>
                                  <a:pt x="4" y="507"/>
                                  <a:pt x="11" y="501"/>
                                  <a:pt x="15" y="495"/>
                                </a:cubicBezTo>
                                <a:cubicBezTo>
                                  <a:pt x="19" y="489"/>
                                  <a:pt x="22" y="485"/>
                                  <a:pt x="23" y="476"/>
                                </a:cubicBezTo>
                                <a:cubicBezTo>
                                  <a:pt x="24" y="467"/>
                                  <a:pt x="20" y="451"/>
                                  <a:pt x="20" y="442"/>
                                </a:cubicBezTo>
                                <a:cubicBezTo>
                                  <a:pt x="20" y="433"/>
                                  <a:pt x="20" y="431"/>
                                  <a:pt x="20" y="423"/>
                                </a:cubicBezTo>
                                <a:cubicBezTo>
                                  <a:pt x="20" y="415"/>
                                  <a:pt x="18" y="401"/>
                                  <a:pt x="20" y="394"/>
                                </a:cubicBezTo>
                                <a:cubicBezTo>
                                  <a:pt x="22" y="387"/>
                                  <a:pt x="27" y="385"/>
                                  <a:pt x="31" y="378"/>
                                </a:cubicBezTo>
                                <a:cubicBezTo>
                                  <a:pt x="35" y="371"/>
                                  <a:pt x="43" y="363"/>
                                  <a:pt x="42" y="354"/>
                                </a:cubicBezTo>
                                <a:cubicBezTo>
                                  <a:pt x="41" y="345"/>
                                  <a:pt x="31" y="332"/>
                                  <a:pt x="28" y="324"/>
                                </a:cubicBezTo>
                                <a:cubicBezTo>
                                  <a:pt x="25" y="316"/>
                                  <a:pt x="23" y="314"/>
                                  <a:pt x="23" y="306"/>
                                </a:cubicBezTo>
                                <a:cubicBezTo>
                                  <a:pt x="23" y="298"/>
                                  <a:pt x="26" y="284"/>
                                  <a:pt x="28" y="276"/>
                                </a:cubicBezTo>
                                <a:cubicBezTo>
                                  <a:pt x="30" y="268"/>
                                  <a:pt x="39" y="266"/>
                                  <a:pt x="36" y="260"/>
                                </a:cubicBezTo>
                                <a:cubicBezTo>
                                  <a:pt x="33" y="254"/>
                                  <a:pt x="12" y="247"/>
                                  <a:pt x="10" y="242"/>
                                </a:cubicBezTo>
                                <a:cubicBezTo>
                                  <a:pt x="8" y="237"/>
                                  <a:pt x="23" y="237"/>
                                  <a:pt x="26" y="231"/>
                                </a:cubicBezTo>
                                <a:cubicBezTo>
                                  <a:pt x="29" y="225"/>
                                  <a:pt x="23" y="213"/>
                                  <a:pt x="26" y="207"/>
                                </a:cubicBezTo>
                                <a:cubicBezTo>
                                  <a:pt x="29" y="201"/>
                                  <a:pt x="39" y="199"/>
                                  <a:pt x="42" y="194"/>
                                </a:cubicBezTo>
                                <a:cubicBezTo>
                                  <a:pt x="45" y="189"/>
                                  <a:pt x="40" y="183"/>
                                  <a:pt x="44" y="178"/>
                                </a:cubicBezTo>
                                <a:cubicBezTo>
                                  <a:pt x="48" y="173"/>
                                  <a:pt x="62" y="172"/>
                                  <a:pt x="68" y="167"/>
                                </a:cubicBezTo>
                                <a:cubicBezTo>
                                  <a:pt x="74" y="162"/>
                                  <a:pt x="73" y="156"/>
                                  <a:pt x="79" y="148"/>
                                </a:cubicBezTo>
                                <a:cubicBezTo>
                                  <a:pt x="85" y="140"/>
                                  <a:pt x="103" y="124"/>
                                  <a:pt x="106" y="116"/>
                                </a:cubicBezTo>
                                <a:cubicBezTo>
                                  <a:pt x="109" y="108"/>
                                  <a:pt x="103" y="104"/>
                                  <a:pt x="100" y="98"/>
                                </a:cubicBezTo>
                                <a:cubicBezTo>
                                  <a:pt x="97" y="92"/>
                                  <a:pt x="93" y="87"/>
                                  <a:pt x="90" y="82"/>
                                </a:cubicBezTo>
                                <a:cubicBezTo>
                                  <a:pt x="87" y="77"/>
                                  <a:pt x="82" y="74"/>
                                  <a:pt x="84" y="66"/>
                                </a:cubicBezTo>
                                <a:cubicBezTo>
                                  <a:pt x="86" y="58"/>
                                  <a:pt x="100" y="42"/>
                                  <a:pt x="103" y="34"/>
                                </a:cubicBezTo>
                                <a:cubicBezTo>
                                  <a:pt x="106" y="26"/>
                                  <a:pt x="103" y="20"/>
                                  <a:pt x="100" y="15"/>
                                </a:cubicBezTo>
                                <a:cubicBezTo>
                                  <a:pt x="97" y="10"/>
                                  <a:pt x="89" y="4"/>
                                  <a:pt x="87" y="2"/>
                                </a:cubicBezTo>
                                <a:cubicBezTo>
                                  <a:pt x="85" y="0"/>
                                  <a:pt x="90" y="2"/>
                                  <a:pt x="90" y="2"/>
                                </a:cubicBezTo>
                                <a:cubicBezTo>
                                  <a:pt x="90" y="2"/>
                                  <a:pt x="85" y="4"/>
                                  <a:pt x="84" y="4"/>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5166" name="Freeform 52"/>
                          <p:cNvSpPr>
                            <a:spLocks/>
                          </p:cNvSpPr>
                          <p:nvPr/>
                        </p:nvSpPr>
                        <p:spPr bwMode="auto">
                          <a:xfrm>
                            <a:off x="3080" y="2088"/>
                            <a:ext cx="348" cy="739"/>
                          </a:xfrm>
                          <a:custGeom>
                            <a:avLst/>
                            <a:gdLst>
                              <a:gd name="T0" fmla="*/ 0 w 348"/>
                              <a:gd name="T1" fmla="*/ 0 h 739"/>
                              <a:gd name="T2" fmla="*/ 152 w 348"/>
                              <a:gd name="T3" fmla="*/ 11 h 739"/>
                              <a:gd name="T4" fmla="*/ 152 w 348"/>
                              <a:gd name="T5" fmla="*/ 53 h 739"/>
                              <a:gd name="T6" fmla="*/ 144 w 348"/>
                              <a:gd name="T7" fmla="*/ 91 h 739"/>
                              <a:gd name="T8" fmla="*/ 171 w 348"/>
                              <a:gd name="T9" fmla="*/ 120 h 739"/>
                              <a:gd name="T10" fmla="*/ 197 w 348"/>
                              <a:gd name="T11" fmla="*/ 139 h 739"/>
                              <a:gd name="T12" fmla="*/ 200 w 348"/>
                              <a:gd name="T13" fmla="*/ 179 h 739"/>
                              <a:gd name="T14" fmla="*/ 221 w 348"/>
                              <a:gd name="T15" fmla="*/ 219 h 739"/>
                              <a:gd name="T16" fmla="*/ 237 w 348"/>
                              <a:gd name="T17" fmla="*/ 248 h 739"/>
                              <a:gd name="T18" fmla="*/ 245 w 348"/>
                              <a:gd name="T19" fmla="*/ 296 h 739"/>
                              <a:gd name="T20" fmla="*/ 256 w 348"/>
                              <a:gd name="T21" fmla="*/ 347 h 739"/>
                              <a:gd name="T22" fmla="*/ 251 w 348"/>
                              <a:gd name="T23" fmla="*/ 392 h 739"/>
                              <a:gd name="T24" fmla="*/ 256 w 348"/>
                              <a:gd name="T25" fmla="*/ 416 h 739"/>
                              <a:gd name="T26" fmla="*/ 264 w 348"/>
                              <a:gd name="T27" fmla="*/ 448 h 739"/>
                              <a:gd name="T28" fmla="*/ 283 w 348"/>
                              <a:gd name="T29" fmla="*/ 467 h 739"/>
                              <a:gd name="T30" fmla="*/ 267 w 348"/>
                              <a:gd name="T31" fmla="*/ 504 h 739"/>
                              <a:gd name="T32" fmla="*/ 285 w 348"/>
                              <a:gd name="T33" fmla="*/ 517 h 739"/>
                              <a:gd name="T34" fmla="*/ 301 w 348"/>
                              <a:gd name="T35" fmla="*/ 547 h 739"/>
                              <a:gd name="T36" fmla="*/ 299 w 348"/>
                              <a:gd name="T37" fmla="*/ 579 h 739"/>
                              <a:gd name="T38" fmla="*/ 8 w 348"/>
                              <a:gd name="T39" fmla="*/ 739 h 7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739"/>
                              <a:gd name="T62" fmla="*/ 348 w 348"/>
                              <a:gd name="T63" fmla="*/ 739 h 7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739">
                                <a:moveTo>
                                  <a:pt x="0" y="0"/>
                                </a:moveTo>
                                <a:cubicBezTo>
                                  <a:pt x="26" y="2"/>
                                  <a:pt x="127" y="2"/>
                                  <a:pt x="152" y="11"/>
                                </a:cubicBezTo>
                                <a:cubicBezTo>
                                  <a:pt x="177" y="20"/>
                                  <a:pt x="153" y="40"/>
                                  <a:pt x="152" y="53"/>
                                </a:cubicBezTo>
                                <a:cubicBezTo>
                                  <a:pt x="151" y="66"/>
                                  <a:pt x="141" y="80"/>
                                  <a:pt x="144" y="91"/>
                                </a:cubicBezTo>
                                <a:cubicBezTo>
                                  <a:pt x="147" y="102"/>
                                  <a:pt x="162" y="112"/>
                                  <a:pt x="171" y="120"/>
                                </a:cubicBezTo>
                                <a:cubicBezTo>
                                  <a:pt x="180" y="128"/>
                                  <a:pt x="192" y="129"/>
                                  <a:pt x="197" y="139"/>
                                </a:cubicBezTo>
                                <a:cubicBezTo>
                                  <a:pt x="202" y="149"/>
                                  <a:pt x="196" y="166"/>
                                  <a:pt x="200" y="179"/>
                                </a:cubicBezTo>
                                <a:cubicBezTo>
                                  <a:pt x="204" y="192"/>
                                  <a:pt x="215" y="208"/>
                                  <a:pt x="221" y="219"/>
                                </a:cubicBezTo>
                                <a:cubicBezTo>
                                  <a:pt x="227" y="230"/>
                                  <a:pt x="233" y="235"/>
                                  <a:pt x="237" y="248"/>
                                </a:cubicBezTo>
                                <a:cubicBezTo>
                                  <a:pt x="241" y="261"/>
                                  <a:pt x="242" y="280"/>
                                  <a:pt x="245" y="296"/>
                                </a:cubicBezTo>
                                <a:cubicBezTo>
                                  <a:pt x="248" y="312"/>
                                  <a:pt x="255" y="331"/>
                                  <a:pt x="256" y="347"/>
                                </a:cubicBezTo>
                                <a:cubicBezTo>
                                  <a:pt x="257" y="363"/>
                                  <a:pt x="251" y="381"/>
                                  <a:pt x="251" y="392"/>
                                </a:cubicBezTo>
                                <a:cubicBezTo>
                                  <a:pt x="251" y="403"/>
                                  <a:pt x="254" y="407"/>
                                  <a:pt x="256" y="416"/>
                                </a:cubicBezTo>
                                <a:cubicBezTo>
                                  <a:pt x="258" y="425"/>
                                  <a:pt x="260" y="440"/>
                                  <a:pt x="264" y="448"/>
                                </a:cubicBezTo>
                                <a:cubicBezTo>
                                  <a:pt x="268" y="456"/>
                                  <a:pt x="282" y="458"/>
                                  <a:pt x="283" y="467"/>
                                </a:cubicBezTo>
                                <a:cubicBezTo>
                                  <a:pt x="284" y="476"/>
                                  <a:pt x="267" y="496"/>
                                  <a:pt x="267" y="504"/>
                                </a:cubicBezTo>
                                <a:cubicBezTo>
                                  <a:pt x="267" y="512"/>
                                  <a:pt x="279" y="510"/>
                                  <a:pt x="285" y="517"/>
                                </a:cubicBezTo>
                                <a:cubicBezTo>
                                  <a:pt x="291" y="524"/>
                                  <a:pt x="299" y="537"/>
                                  <a:pt x="301" y="547"/>
                                </a:cubicBezTo>
                                <a:cubicBezTo>
                                  <a:pt x="303" y="557"/>
                                  <a:pt x="348" y="547"/>
                                  <a:pt x="299" y="579"/>
                                </a:cubicBezTo>
                                <a:cubicBezTo>
                                  <a:pt x="250" y="611"/>
                                  <a:pt x="69" y="706"/>
                                  <a:pt x="8" y="73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164" name="Freeform 53"/>
                        <p:cNvSpPr>
                          <a:spLocks/>
                        </p:cNvSpPr>
                        <p:nvPr/>
                      </p:nvSpPr>
                      <p:spPr bwMode="auto">
                        <a:xfrm>
                          <a:off x="4180" y="2524"/>
                          <a:ext cx="628" cy="699"/>
                        </a:xfrm>
                        <a:custGeom>
                          <a:avLst/>
                          <a:gdLst>
                            <a:gd name="T0" fmla="*/ 628 w 628"/>
                            <a:gd name="T1" fmla="*/ 0 h 699"/>
                            <a:gd name="T2" fmla="*/ 624 w 628"/>
                            <a:gd name="T3" fmla="*/ 52 h 699"/>
                            <a:gd name="T4" fmla="*/ 612 w 628"/>
                            <a:gd name="T5" fmla="*/ 80 h 699"/>
                            <a:gd name="T6" fmla="*/ 604 w 628"/>
                            <a:gd name="T7" fmla="*/ 104 h 699"/>
                            <a:gd name="T8" fmla="*/ 592 w 628"/>
                            <a:gd name="T9" fmla="*/ 132 h 699"/>
                            <a:gd name="T10" fmla="*/ 580 w 628"/>
                            <a:gd name="T11" fmla="*/ 176 h 699"/>
                            <a:gd name="T12" fmla="*/ 572 w 628"/>
                            <a:gd name="T13" fmla="*/ 204 h 699"/>
                            <a:gd name="T14" fmla="*/ 556 w 628"/>
                            <a:gd name="T15" fmla="*/ 228 h 699"/>
                            <a:gd name="T16" fmla="*/ 540 w 628"/>
                            <a:gd name="T17" fmla="*/ 256 h 699"/>
                            <a:gd name="T18" fmla="*/ 520 w 628"/>
                            <a:gd name="T19" fmla="*/ 276 h 699"/>
                            <a:gd name="T20" fmla="*/ 516 w 628"/>
                            <a:gd name="T21" fmla="*/ 300 h 699"/>
                            <a:gd name="T22" fmla="*/ 500 w 628"/>
                            <a:gd name="T23" fmla="*/ 328 h 699"/>
                            <a:gd name="T24" fmla="*/ 480 w 628"/>
                            <a:gd name="T25" fmla="*/ 360 h 699"/>
                            <a:gd name="T26" fmla="*/ 456 w 628"/>
                            <a:gd name="T27" fmla="*/ 388 h 699"/>
                            <a:gd name="T28" fmla="*/ 424 w 628"/>
                            <a:gd name="T29" fmla="*/ 404 h 699"/>
                            <a:gd name="T30" fmla="*/ 396 w 628"/>
                            <a:gd name="T31" fmla="*/ 416 h 699"/>
                            <a:gd name="T32" fmla="*/ 364 w 628"/>
                            <a:gd name="T33" fmla="*/ 424 h 699"/>
                            <a:gd name="T34" fmla="*/ 360 w 628"/>
                            <a:gd name="T35" fmla="*/ 452 h 699"/>
                            <a:gd name="T36" fmla="*/ 344 w 628"/>
                            <a:gd name="T37" fmla="*/ 496 h 699"/>
                            <a:gd name="T38" fmla="*/ 320 w 628"/>
                            <a:gd name="T39" fmla="*/ 504 h 699"/>
                            <a:gd name="T40" fmla="*/ 304 w 628"/>
                            <a:gd name="T41" fmla="*/ 524 h 699"/>
                            <a:gd name="T42" fmla="*/ 288 w 628"/>
                            <a:gd name="T43" fmla="*/ 548 h 699"/>
                            <a:gd name="T44" fmla="*/ 268 w 628"/>
                            <a:gd name="T45" fmla="*/ 568 h 699"/>
                            <a:gd name="T46" fmla="*/ 220 w 628"/>
                            <a:gd name="T47" fmla="*/ 596 h 699"/>
                            <a:gd name="T48" fmla="*/ 188 w 628"/>
                            <a:gd name="T49" fmla="*/ 620 h 699"/>
                            <a:gd name="T50" fmla="*/ 164 w 628"/>
                            <a:gd name="T51" fmla="*/ 636 h 699"/>
                            <a:gd name="T52" fmla="*/ 136 w 628"/>
                            <a:gd name="T53" fmla="*/ 652 h 699"/>
                            <a:gd name="T54" fmla="*/ 112 w 628"/>
                            <a:gd name="T55" fmla="*/ 660 h 699"/>
                            <a:gd name="T56" fmla="*/ 88 w 628"/>
                            <a:gd name="T57" fmla="*/ 664 h 699"/>
                            <a:gd name="T58" fmla="*/ 56 w 628"/>
                            <a:gd name="T59" fmla="*/ 672 h 699"/>
                            <a:gd name="T60" fmla="*/ 32 w 628"/>
                            <a:gd name="T61" fmla="*/ 696 h 699"/>
                            <a:gd name="T62" fmla="*/ 0 w 628"/>
                            <a:gd name="T63" fmla="*/ 692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8"/>
                            <a:gd name="T97" fmla="*/ 0 h 699"/>
                            <a:gd name="T98" fmla="*/ 628 w 628"/>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8" h="699">
                              <a:moveTo>
                                <a:pt x="628" y="0"/>
                              </a:moveTo>
                              <a:cubicBezTo>
                                <a:pt x="627" y="19"/>
                                <a:pt x="627" y="39"/>
                                <a:pt x="624" y="52"/>
                              </a:cubicBezTo>
                              <a:cubicBezTo>
                                <a:pt x="621" y="65"/>
                                <a:pt x="615" y="71"/>
                                <a:pt x="612" y="80"/>
                              </a:cubicBezTo>
                              <a:cubicBezTo>
                                <a:pt x="609" y="89"/>
                                <a:pt x="607" y="95"/>
                                <a:pt x="604" y="104"/>
                              </a:cubicBezTo>
                              <a:cubicBezTo>
                                <a:pt x="601" y="113"/>
                                <a:pt x="596" y="120"/>
                                <a:pt x="592" y="132"/>
                              </a:cubicBezTo>
                              <a:cubicBezTo>
                                <a:pt x="588" y="144"/>
                                <a:pt x="583" y="164"/>
                                <a:pt x="580" y="176"/>
                              </a:cubicBezTo>
                              <a:cubicBezTo>
                                <a:pt x="577" y="188"/>
                                <a:pt x="576" y="195"/>
                                <a:pt x="572" y="204"/>
                              </a:cubicBezTo>
                              <a:cubicBezTo>
                                <a:pt x="568" y="213"/>
                                <a:pt x="561" y="219"/>
                                <a:pt x="556" y="228"/>
                              </a:cubicBezTo>
                              <a:cubicBezTo>
                                <a:pt x="551" y="237"/>
                                <a:pt x="546" y="248"/>
                                <a:pt x="540" y="256"/>
                              </a:cubicBezTo>
                              <a:cubicBezTo>
                                <a:pt x="534" y="264"/>
                                <a:pt x="524" y="269"/>
                                <a:pt x="520" y="276"/>
                              </a:cubicBezTo>
                              <a:cubicBezTo>
                                <a:pt x="516" y="283"/>
                                <a:pt x="519" y="291"/>
                                <a:pt x="516" y="300"/>
                              </a:cubicBezTo>
                              <a:cubicBezTo>
                                <a:pt x="513" y="309"/>
                                <a:pt x="506" y="318"/>
                                <a:pt x="500" y="328"/>
                              </a:cubicBezTo>
                              <a:cubicBezTo>
                                <a:pt x="494" y="338"/>
                                <a:pt x="487" y="350"/>
                                <a:pt x="480" y="360"/>
                              </a:cubicBezTo>
                              <a:cubicBezTo>
                                <a:pt x="473" y="370"/>
                                <a:pt x="465" y="381"/>
                                <a:pt x="456" y="388"/>
                              </a:cubicBezTo>
                              <a:cubicBezTo>
                                <a:pt x="447" y="395"/>
                                <a:pt x="434" y="399"/>
                                <a:pt x="424" y="404"/>
                              </a:cubicBezTo>
                              <a:cubicBezTo>
                                <a:pt x="414" y="409"/>
                                <a:pt x="406" y="413"/>
                                <a:pt x="396" y="416"/>
                              </a:cubicBezTo>
                              <a:cubicBezTo>
                                <a:pt x="386" y="419"/>
                                <a:pt x="370" y="418"/>
                                <a:pt x="364" y="424"/>
                              </a:cubicBezTo>
                              <a:cubicBezTo>
                                <a:pt x="358" y="430"/>
                                <a:pt x="363" y="440"/>
                                <a:pt x="360" y="452"/>
                              </a:cubicBezTo>
                              <a:cubicBezTo>
                                <a:pt x="357" y="464"/>
                                <a:pt x="351" y="487"/>
                                <a:pt x="344" y="496"/>
                              </a:cubicBezTo>
                              <a:cubicBezTo>
                                <a:pt x="337" y="505"/>
                                <a:pt x="327" y="499"/>
                                <a:pt x="320" y="504"/>
                              </a:cubicBezTo>
                              <a:cubicBezTo>
                                <a:pt x="313" y="509"/>
                                <a:pt x="309" y="517"/>
                                <a:pt x="304" y="524"/>
                              </a:cubicBezTo>
                              <a:cubicBezTo>
                                <a:pt x="299" y="531"/>
                                <a:pt x="294" y="541"/>
                                <a:pt x="288" y="548"/>
                              </a:cubicBezTo>
                              <a:cubicBezTo>
                                <a:pt x="282" y="555"/>
                                <a:pt x="279" y="560"/>
                                <a:pt x="268" y="568"/>
                              </a:cubicBezTo>
                              <a:cubicBezTo>
                                <a:pt x="257" y="576"/>
                                <a:pt x="233" y="587"/>
                                <a:pt x="220" y="596"/>
                              </a:cubicBezTo>
                              <a:cubicBezTo>
                                <a:pt x="207" y="605"/>
                                <a:pt x="197" y="613"/>
                                <a:pt x="188" y="620"/>
                              </a:cubicBezTo>
                              <a:cubicBezTo>
                                <a:pt x="179" y="627"/>
                                <a:pt x="173" y="631"/>
                                <a:pt x="164" y="636"/>
                              </a:cubicBezTo>
                              <a:cubicBezTo>
                                <a:pt x="155" y="641"/>
                                <a:pt x="145" y="648"/>
                                <a:pt x="136" y="652"/>
                              </a:cubicBezTo>
                              <a:cubicBezTo>
                                <a:pt x="127" y="656"/>
                                <a:pt x="120" y="658"/>
                                <a:pt x="112" y="660"/>
                              </a:cubicBezTo>
                              <a:cubicBezTo>
                                <a:pt x="104" y="662"/>
                                <a:pt x="97" y="662"/>
                                <a:pt x="88" y="664"/>
                              </a:cubicBezTo>
                              <a:cubicBezTo>
                                <a:pt x="79" y="666"/>
                                <a:pt x="65" y="667"/>
                                <a:pt x="56" y="672"/>
                              </a:cubicBezTo>
                              <a:cubicBezTo>
                                <a:pt x="47" y="677"/>
                                <a:pt x="41" y="693"/>
                                <a:pt x="32" y="696"/>
                              </a:cubicBezTo>
                              <a:cubicBezTo>
                                <a:pt x="23" y="699"/>
                                <a:pt x="5" y="693"/>
                                <a:pt x="0" y="692"/>
                              </a:cubicBezTo>
                            </a:path>
                          </a:pathLst>
                        </a:custGeom>
                        <a:noFill/>
                        <a:ln w="28575">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grpSp>
          <p:sp>
            <p:nvSpPr>
              <p:cNvPr id="5145" name="WordArt 54"/>
              <p:cNvSpPr>
                <a:spLocks noChangeArrowheads="1" noChangeShapeType="1" noTextEdit="1"/>
              </p:cNvSpPr>
              <p:nvPr/>
            </p:nvSpPr>
            <p:spPr bwMode="auto">
              <a:xfrm rot="2624864">
                <a:off x="2882" y="1491"/>
                <a:ext cx="1662" cy="1880"/>
              </a:xfrm>
              <a:prstGeom prst="rect">
                <a:avLst/>
              </a:prstGeom>
            </p:spPr>
            <p:txBody>
              <a:bodyPr spcFirstLastPara="1" wrap="none" fromWordArt="1">
                <a:prstTxWarp prst="textArchUp">
                  <a:avLst>
                    <a:gd name="adj" fmla="val 10800000"/>
                  </a:avLst>
                </a:prstTxWarp>
              </a:bodyPr>
              <a:lstStyle/>
              <a:p>
                <a:pPr algn="ctr"/>
                <a:r>
                  <a:rPr lang="en-US" sz="2800" kern="10">
                    <a:ln w="9525">
                      <a:solidFill>
                        <a:srgbClr val="000000"/>
                      </a:solidFill>
                      <a:round/>
                      <a:headEnd/>
                      <a:tailEnd/>
                    </a:ln>
                    <a:solidFill>
                      <a:srgbClr val="000000"/>
                    </a:solidFill>
                    <a:latin typeface="Arial Black"/>
                  </a:rPr>
                  <a:t>Antarctic Circumpolar Current</a:t>
                </a:r>
              </a:p>
            </p:txBody>
          </p:sp>
        </p:grpSp>
        <p:sp>
          <p:nvSpPr>
            <p:cNvPr id="5132" name="Text Box 80"/>
            <p:cNvSpPr txBox="1">
              <a:spLocks noChangeArrowheads="1"/>
            </p:cNvSpPr>
            <p:nvPr/>
          </p:nvSpPr>
          <p:spPr bwMode="auto">
            <a:xfrm>
              <a:off x="3017" y="1974"/>
              <a:ext cx="5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a:solidFill>
                    <a:schemeClr val="bg1"/>
                  </a:solidFill>
                </a:rPr>
                <a:t>Antarctica</a:t>
              </a:r>
            </a:p>
          </p:txBody>
        </p:sp>
        <p:sp>
          <p:nvSpPr>
            <p:cNvPr id="5133" name="Text Box 81"/>
            <p:cNvSpPr txBox="1">
              <a:spLocks noChangeArrowheads="1"/>
            </p:cNvSpPr>
            <p:nvPr/>
          </p:nvSpPr>
          <p:spPr bwMode="auto">
            <a:xfrm>
              <a:off x="3653" y="442"/>
              <a:ext cx="3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a:solidFill>
                    <a:schemeClr val="bg1"/>
                  </a:solidFill>
                </a:rPr>
                <a:t>Africa</a:t>
              </a:r>
            </a:p>
          </p:txBody>
        </p:sp>
        <p:sp>
          <p:nvSpPr>
            <p:cNvPr id="5134" name="Text Box 82"/>
            <p:cNvSpPr txBox="1">
              <a:spLocks noChangeArrowheads="1"/>
            </p:cNvSpPr>
            <p:nvPr/>
          </p:nvSpPr>
          <p:spPr bwMode="auto">
            <a:xfrm>
              <a:off x="1489" y="1358"/>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a:solidFill>
                    <a:schemeClr val="bg1"/>
                  </a:solidFill>
                </a:rPr>
                <a:t>South</a:t>
              </a:r>
            </a:p>
            <a:p>
              <a:r>
                <a:rPr lang="en-US">
                  <a:solidFill>
                    <a:schemeClr val="bg1"/>
                  </a:solidFill>
                </a:rPr>
                <a:t>America</a:t>
              </a:r>
            </a:p>
          </p:txBody>
        </p:sp>
        <p:sp>
          <p:nvSpPr>
            <p:cNvPr id="5135" name="Text Box 83"/>
            <p:cNvSpPr txBox="1">
              <a:spLocks noChangeArrowheads="1"/>
            </p:cNvSpPr>
            <p:nvPr/>
          </p:nvSpPr>
          <p:spPr bwMode="auto">
            <a:xfrm>
              <a:off x="3941" y="3342"/>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a:solidFill>
                    <a:schemeClr val="bg1"/>
                  </a:solidFill>
                </a:rPr>
                <a:t>Australia</a:t>
              </a:r>
            </a:p>
          </p:txBody>
        </p:sp>
        <p:grpSp>
          <p:nvGrpSpPr>
            <p:cNvPr id="5136" name="Group 52"/>
            <p:cNvGrpSpPr>
              <a:grpSpLocks/>
            </p:cNvGrpSpPr>
            <p:nvPr/>
          </p:nvGrpSpPr>
          <p:grpSpPr bwMode="auto">
            <a:xfrm>
              <a:off x="2439" y="1720"/>
              <a:ext cx="1488" cy="801"/>
              <a:chOff x="2240" y="1720"/>
              <a:chExt cx="1488" cy="801"/>
            </a:xfrm>
          </p:grpSpPr>
          <p:sp>
            <p:nvSpPr>
              <p:cNvPr id="5138" name="Oval 45"/>
              <p:cNvSpPr>
                <a:spLocks noChangeArrowheads="1"/>
              </p:cNvSpPr>
              <p:nvPr/>
            </p:nvSpPr>
            <p:spPr bwMode="auto">
              <a:xfrm>
                <a:off x="2321" y="2240"/>
                <a:ext cx="231" cy="217"/>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9" name="Oval 46"/>
              <p:cNvSpPr>
                <a:spLocks noChangeArrowheads="1"/>
              </p:cNvSpPr>
              <p:nvPr/>
            </p:nvSpPr>
            <p:spPr bwMode="auto">
              <a:xfrm>
                <a:off x="2269" y="2069"/>
                <a:ext cx="169" cy="177"/>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0" name="Oval 47"/>
              <p:cNvSpPr>
                <a:spLocks noChangeArrowheads="1"/>
              </p:cNvSpPr>
              <p:nvPr/>
            </p:nvSpPr>
            <p:spPr bwMode="auto">
              <a:xfrm>
                <a:off x="2240" y="1720"/>
                <a:ext cx="98" cy="92"/>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1" name="Oval 48"/>
              <p:cNvSpPr>
                <a:spLocks noChangeArrowheads="1"/>
              </p:cNvSpPr>
              <p:nvPr/>
            </p:nvSpPr>
            <p:spPr bwMode="auto">
              <a:xfrm>
                <a:off x="2589" y="2434"/>
                <a:ext cx="86" cy="87"/>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2" name="Oval 50"/>
              <p:cNvSpPr>
                <a:spLocks noChangeArrowheads="1"/>
              </p:cNvSpPr>
              <p:nvPr/>
            </p:nvSpPr>
            <p:spPr bwMode="auto">
              <a:xfrm>
                <a:off x="3626" y="2464"/>
                <a:ext cx="46" cy="51"/>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3" name="Oval 51"/>
              <p:cNvSpPr>
                <a:spLocks noChangeArrowheads="1"/>
              </p:cNvSpPr>
              <p:nvPr/>
            </p:nvSpPr>
            <p:spPr bwMode="auto">
              <a:xfrm>
                <a:off x="3682" y="2035"/>
                <a:ext cx="46" cy="51"/>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5137" name="Oval 53"/>
            <p:cNvSpPr>
              <a:spLocks noChangeArrowheads="1"/>
            </p:cNvSpPr>
            <p:nvPr/>
          </p:nvSpPr>
          <p:spPr bwMode="auto">
            <a:xfrm>
              <a:off x="3825" y="2464"/>
              <a:ext cx="46" cy="5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125" name="Oval 54"/>
          <p:cNvSpPr>
            <a:spLocks noChangeArrowheads="1"/>
          </p:cNvSpPr>
          <p:nvPr/>
        </p:nvSpPr>
        <p:spPr bwMode="auto">
          <a:xfrm>
            <a:off x="7402513" y="530225"/>
            <a:ext cx="58737" cy="730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6" name="Text Box 55"/>
          <p:cNvSpPr txBox="1">
            <a:spLocks noChangeArrowheads="1"/>
          </p:cNvSpPr>
          <p:nvPr/>
        </p:nvSpPr>
        <p:spPr bwMode="auto">
          <a:xfrm>
            <a:off x="7413625" y="455613"/>
            <a:ext cx="1225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900"/>
              <a:t>10 gigatons per year</a:t>
            </a:r>
          </a:p>
        </p:txBody>
      </p:sp>
      <p:sp>
        <p:nvSpPr>
          <p:cNvPr id="5127" name="Text Box 56"/>
          <p:cNvSpPr txBox="1">
            <a:spLocks noChangeArrowheads="1"/>
          </p:cNvSpPr>
          <p:nvPr/>
        </p:nvSpPr>
        <p:spPr bwMode="auto">
          <a:xfrm>
            <a:off x="1592263" y="6256338"/>
            <a:ext cx="5508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1000"/>
              <a:t>Rignot</a:t>
            </a:r>
          </a:p>
        </p:txBody>
      </p:sp>
      <p:pic>
        <p:nvPicPr>
          <p:cNvPr id="5128" name="Picture 52" descr="ngeo102-f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38" y="4159250"/>
            <a:ext cx="278606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Box 53"/>
          <p:cNvSpPr txBox="1">
            <a:spLocks noChangeArrowheads="1"/>
          </p:cNvSpPr>
          <p:nvPr/>
        </p:nvSpPr>
        <p:spPr bwMode="auto">
          <a:xfrm>
            <a:off x="668338" y="6627813"/>
            <a:ext cx="11223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900"/>
              <a:t>Rignot et al., 2008</a:t>
            </a:r>
          </a:p>
        </p:txBody>
      </p:sp>
      <p:sp>
        <p:nvSpPr>
          <p:cNvPr id="5130" name="Rectangle 196"/>
          <p:cNvSpPr>
            <a:spLocks noChangeArrowheads="1"/>
          </p:cNvSpPr>
          <p:nvPr/>
        </p:nvSpPr>
        <p:spPr bwMode="auto">
          <a:xfrm>
            <a:off x="7247510" y="5346016"/>
            <a:ext cx="189649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dirty="0"/>
              <a:t>ACC from </a:t>
            </a:r>
            <a:r>
              <a:rPr lang="en-US" sz="2200" i="1" dirty="0" err="1"/>
              <a:t>Orsi</a:t>
            </a:r>
            <a:r>
              <a:rPr lang="en-US" sz="2200" i="1" dirty="0"/>
              <a:t> et al.</a:t>
            </a:r>
            <a:r>
              <a:rPr lang="en-US" sz="2200" dirty="0"/>
              <a:t>, DSR, </a:t>
            </a:r>
            <a:r>
              <a:rPr lang="en-US" sz="2200" dirty="0" smtClean="0"/>
              <a:t>1995</a:t>
            </a:r>
            <a:endParaRPr lang="en-US" sz="2200" dirty="0"/>
          </a:p>
        </p:txBody>
      </p:sp>
      <p:sp>
        <p:nvSpPr>
          <p:cNvPr id="2" name="TextBox 1"/>
          <p:cNvSpPr txBox="1"/>
          <p:nvPr/>
        </p:nvSpPr>
        <p:spPr>
          <a:xfrm>
            <a:off x="45000" y="3167023"/>
            <a:ext cx="1592262" cy="1107996"/>
          </a:xfrm>
          <a:prstGeom prst="rect">
            <a:avLst/>
          </a:prstGeom>
          <a:noFill/>
        </p:spPr>
        <p:txBody>
          <a:bodyPr wrap="square" rtlCol="0">
            <a:spAutoFit/>
          </a:bodyPr>
          <a:lstStyle/>
          <a:p>
            <a:r>
              <a:rPr lang="en-US" sz="2200" dirty="0" smtClean="0"/>
              <a:t>Melt rates from </a:t>
            </a:r>
            <a:r>
              <a:rPr lang="en-US" sz="2200" dirty="0" err="1" smtClean="0"/>
              <a:t>Rignot</a:t>
            </a:r>
            <a:r>
              <a:rPr lang="en-US" sz="2200" dirty="0" smtClean="0"/>
              <a:t> et al., 2008</a:t>
            </a:r>
            <a:endParaRPr lang="en-US" sz="2200" dirty="0"/>
          </a:p>
        </p:txBody>
      </p:sp>
      <p:sp>
        <p:nvSpPr>
          <p:cNvPr id="3" name="TextBox 2"/>
          <p:cNvSpPr txBox="1"/>
          <p:nvPr/>
        </p:nvSpPr>
        <p:spPr>
          <a:xfrm>
            <a:off x="45000" y="36334"/>
            <a:ext cx="2165350" cy="1200329"/>
          </a:xfrm>
          <a:prstGeom prst="rect">
            <a:avLst/>
          </a:prstGeom>
          <a:noFill/>
        </p:spPr>
        <p:txBody>
          <a:bodyPr wrap="square" rtlCol="0">
            <a:spAutoFit/>
          </a:bodyPr>
          <a:lstStyle/>
          <a:p>
            <a:r>
              <a:rPr lang="en-US" sz="2400" dirty="0" smtClean="0"/>
              <a:t>Where is Antarctic Ice melting today?</a:t>
            </a:r>
            <a:endParaRPr lang="en-US" sz="2400" dirty="0"/>
          </a:p>
        </p:txBody>
      </p:sp>
      <p:sp>
        <p:nvSpPr>
          <p:cNvPr id="4" name="TextBox 3"/>
          <p:cNvSpPr txBox="1"/>
          <p:nvPr/>
        </p:nvSpPr>
        <p:spPr>
          <a:xfrm>
            <a:off x="3479463" y="6500813"/>
            <a:ext cx="3753592" cy="369332"/>
          </a:xfrm>
          <a:prstGeom prst="rect">
            <a:avLst/>
          </a:prstGeom>
          <a:noFill/>
        </p:spPr>
        <p:txBody>
          <a:bodyPr wrap="none" rtlCol="0">
            <a:spAutoFit/>
          </a:bodyPr>
          <a:lstStyle/>
          <a:p>
            <a:r>
              <a:rPr lang="en-US" dirty="0" smtClean="0"/>
              <a:t>Figure assembled by Doug Martinson</a:t>
            </a:r>
            <a:endParaRPr lang="en-US" dirty="0"/>
          </a:p>
        </p:txBody>
      </p:sp>
    </p:spTree>
    <p:custDataLst>
      <p:tags r:id="rId1"/>
    </p:custDataLst>
    <p:extLst>
      <p:ext uri="{BB962C8B-B14F-4D97-AF65-F5344CB8AC3E}">
        <p14:creationId xmlns:p14="http://schemas.microsoft.com/office/powerpoint/2010/main" val="252405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
          <p:cNvGrpSpPr>
            <a:grpSpLocks/>
          </p:cNvGrpSpPr>
          <p:nvPr/>
        </p:nvGrpSpPr>
        <p:grpSpPr bwMode="auto">
          <a:xfrm>
            <a:off x="-416689" y="-439837"/>
            <a:ext cx="9965803" cy="7396222"/>
            <a:chOff x="1238250" y="971550"/>
            <a:chExt cx="6667500" cy="491490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971550"/>
              <a:ext cx="66675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a:off x="2692400" y="1587500"/>
              <a:ext cx="3169754" cy="6340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2800" dirty="0">
                  <a:latin typeface="Calibri" pitchFamily="34" charset="0"/>
                  <a:cs typeface="Calibri" pitchFamily="34" charset="0"/>
                </a:rPr>
                <a:t>Deep Ocean Heat </a:t>
              </a:r>
              <a:r>
                <a:rPr lang="en-US" sz="2800" dirty="0" smtClean="0">
                  <a:latin typeface="Calibri" pitchFamily="34" charset="0"/>
                  <a:cs typeface="Calibri" pitchFamily="34" charset="0"/>
                </a:rPr>
                <a:t>Content</a:t>
              </a:r>
            </a:p>
            <a:p>
              <a:r>
                <a:rPr lang="en-US" sz="2800" dirty="0">
                  <a:latin typeface="Calibri" pitchFamily="34" charset="0"/>
                  <a:cs typeface="Calibri" pitchFamily="34" charset="0"/>
                </a:rPr>
                <a:t>a</a:t>
              </a:r>
              <a:r>
                <a:rPr lang="en-US" sz="2800" dirty="0" smtClean="0">
                  <a:latin typeface="Calibri" pitchFamily="34" charset="0"/>
                  <a:cs typeface="Calibri" pitchFamily="34" charset="0"/>
                </a:rPr>
                <a:t>nd ACC response                </a:t>
              </a:r>
              <a:endParaRPr lang="en-US" sz="2800" dirty="0">
                <a:latin typeface="Calibri" pitchFamily="34" charset="0"/>
                <a:cs typeface="Calibri" pitchFamily="34" charset="0"/>
              </a:endParaRPr>
            </a:p>
          </p:txBody>
        </p:sp>
      </p:grpSp>
      <p:sp>
        <p:nvSpPr>
          <p:cNvPr id="2" name="TextBox 1"/>
          <p:cNvSpPr txBox="1"/>
          <p:nvPr/>
        </p:nvSpPr>
        <p:spPr>
          <a:xfrm>
            <a:off x="2202282" y="6491800"/>
            <a:ext cx="5359159" cy="430887"/>
          </a:xfrm>
          <a:prstGeom prst="rect">
            <a:avLst/>
          </a:prstGeom>
          <a:noFill/>
        </p:spPr>
        <p:txBody>
          <a:bodyPr wrap="none" rtlCol="0">
            <a:spAutoFit/>
          </a:bodyPr>
          <a:lstStyle/>
          <a:p>
            <a:r>
              <a:rPr lang="en-US" sz="2200" dirty="0" smtClean="0"/>
              <a:t>= “LTER-grid” heat contents (from Martinson)</a:t>
            </a:r>
            <a:endParaRPr lang="en-US" sz="2200" dirty="0"/>
          </a:p>
        </p:txBody>
      </p:sp>
      <p:sp>
        <p:nvSpPr>
          <p:cNvPr id="3" name="Rectangle 2"/>
          <p:cNvSpPr/>
          <p:nvPr/>
        </p:nvSpPr>
        <p:spPr>
          <a:xfrm>
            <a:off x="1899139" y="6599522"/>
            <a:ext cx="211015" cy="2154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689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 y="0"/>
            <a:ext cx="9272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04735" y="136610"/>
            <a:ext cx="2551981" cy="523220"/>
          </a:xfrm>
          <a:prstGeom prst="rect">
            <a:avLst/>
          </a:prstGeom>
          <a:noFill/>
        </p:spPr>
        <p:txBody>
          <a:bodyPr wrap="none" rtlCol="0">
            <a:spAutoFit/>
          </a:bodyPr>
          <a:lstStyle/>
          <a:p>
            <a:r>
              <a:rPr lang="en-US" sz="2800" dirty="0" smtClean="0">
                <a:solidFill>
                  <a:schemeClr val="bg1"/>
                </a:solidFill>
              </a:rPr>
              <a:t>Ding et al., 2011</a:t>
            </a:r>
            <a:endParaRPr lang="en-US" sz="2800" dirty="0">
              <a:solidFill>
                <a:schemeClr val="bg1"/>
              </a:solidFill>
            </a:endParaRPr>
          </a:p>
        </p:txBody>
      </p:sp>
    </p:spTree>
    <p:extLst>
      <p:ext uri="{BB962C8B-B14F-4D97-AF65-F5344CB8AC3E}">
        <p14:creationId xmlns:p14="http://schemas.microsoft.com/office/powerpoint/2010/main" val="3048292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4"/>
            <a:ext cx="9144000" cy="684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00800" y="3326421"/>
            <a:ext cx="2551981" cy="523220"/>
          </a:xfrm>
          <a:prstGeom prst="rect">
            <a:avLst/>
          </a:prstGeom>
          <a:noFill/>
        </p:spPr>
        <p:txBody>
          <a:bodyPr wrap="none" rtlCol="0">
            <a:spAutoFit/>
          </a:bodyPr>
          <a:lstStyle/>
          <a:p>
            <a:r>
              <a:rPr lang="en-US" sz="2800" dirty="0" smtClean="0"/>
              <a:t>Ding et al., 2011</a:t>
            </a:r>
            <a:endParaRPr lang="en-US" sz="2800" dirty="0"/>
          </a:p>
        </p:txBody>
      </p:sp>
      <p:sp>
        <p:nvSpPr>
          <p:cNvPr id="3" name="TextBox 2"/>
          <p:cNvSpPr txBox="1"/>
          <p:nvPr/>
        </p:nvSpPr>
        <p:spPr>
          <a:xfrm>
            <a:off x="1473820" y="3993918"/>
            <a:ext cx="5760872" cy="461665"/>
          </a:xfrm>
          <a:prstGeom prst="rect">
            <a:avLst/>
          </a:prstGeom>
          <a:noFill/>
        </p:spPr>
        <p:txBody>
          <a:bodyPr wrap="none" rtlCol="0">
            <a:spAutoFit/>
          </a:bodyPr>
          <a:lstStyle/>
          <a:p>
            <a:r>
              <a:rPr lang="en-US" sz="2400" dirty="0" smtClean="0">
                <a:solidFill>
                  <a:srgbClr val="FF0000"/>
                </a:solidFill>
              </a:rPr>
              <a:t>Z200 = S. Hem. 200 </a:t>
            </a:r>
            <a:r>
              <a:rPr lang="en-US" sz="2400" dirty="0" err="1" smtClean="0">
                <a:solidFill>
                  <a:srgbClr val="FF0000"/>
                </a:solidFill>
              </a:rPr>
              <a:t>hPa</a:t>
            </a:r>
            <a:r>
              <a:rPr lang="en-US" sz="2400" dirty="0" smtClean="0">
                <a:solidFill>
                  <a:srgbClr val="FF0000"/>
                </a:solidFill>
              </a:rPr>
              <a:t>  </a:t>
            </a:r>
            <a:r>
              <a:rPr lang="en-US" sz="2400" dirty="0" err="1" smtClean="0">
                <a:solidFill>
                  <a:srgbClr val="FF0000"/>
                </a:solidFill>
              </a:rPr>
              <a:t>geopotential</a:t>
            </a:r>
            <a:r>
              <a:rPr lang="en-US" sz="2400" dirty="0" smtClean="0">
                <a:solidFill>
                  <a:srgbClr val="FF0000"/>
                </a:solidFill>
              </a:rPr>
              <a:t> height </a:t>
            </a:r>
            <a:endParaRPr lang="en-US" sz="2400" dirty="0">
              <a:solidFill>
                <a:srgbClr val="FF0000"/>
              </a:solidFill>
            </a:endParaRPr>
          </a:p>
        </p:txBody>
      </p:sp>
      <p:sp>
        <p:nvSpPr>
          <p:cNvPr id="4" name="TextBox 3"/>
          <p:cNvSpPr txBox="1"/>
          <p:nvPr/>
        </p:nvSpPr>
        <p:spPr>
          <a:xfrm>
            <a:off x="5435395" y="5574269"/>
            <a:ext cx="2241395" cy="830997"/>
          </a:xfrm>
          <a:prstGeom prst="rect">
            <a:avLst/>
          </a:prstGeom>
          <a:noFill/>
        </p:spPr>
        <p:txBody>
          <a:bodyPr wrap="square" rtlCol="0">
            <a:spAutoFit/>
          </a:bodyPr>
          <a:lstStyle/>
          <a:p>
            <a:r>
              <a:rPr lang="en-US" sz="2400" dirty="0" smtClean="0">
                <a:solidFill>
                  <a:schemeClr val="accent1">
                    <a:lumMod val="50000"/>
                  </a:schemeClr>
                </a:solidFill>
              </a:rPr>
              <a:t>Central Tropical Pacific SST</a:t>
            </a:r>
            <a:endParaRPr lang="en-US" sz="2400" dirty="0">
              <a:solidFill>
                <a:schemeClr val="accent1">
                  <a:lumMod val="50000"/>
                </a:schemeClr>
              </a:solidFill>
            </a:endParaRPr>
          </a:p>
        </p:txBody>
      </p:sp>
    </p:spTree>
    <p:extLst>
      <p:ext uri="{BB962C8B-B14F-4D97-AF65-F5344CB8AC3E}">
        <p14:creationId xmlns:p14="http://schemas.microsoft.com/office/powerpoint/2010/main" val="1794298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147" cy="462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0722" y="4758227"/>
            <a:ext cx="8938426" cy="1569660"/>
          </a:xfrm>
          <a:prstGeom prst="rect">
            <a:avLst/>
          </a:prstGeom>
          <a:noFill/>
        </p:spPr>
        <p:txBody>
          <a:bodyPr wrap="square" rtlCol="0">
            <a:spAutoFit/>
          </a:bodyPr>
          <a:lstStyle/>
          <a:p>
            <a:r>
              <a:rPr lang="en-US" sz="2400" dirty="0" err="1" smtClean="0">
                <a:solidFill>
                  <a:srgbClr val="FFFF00"/>
                </a:solidFill>
              </a:rPr>
              <a:t>Foram</a:t>
            </a:r>
            <a:r>
              <a:rPr lang="en-US" sz="2400" dirty="0" smtClean="0">
                <a:solidFill>
                  <a:srgbClr val="FFFF00"/>
                </a:solidFill>
              </a:rPr>
              <a:t> </a:t>
            </a:r>
            <a:r>
              <a:rPr lang="en-US" sz="2400" dirty="0" smtClean="0">
                <a:solidFill>
                  <a:srgbClr val="FFFF00"/>
                </a:solidFill>
                <a:latin typeface="Symbol" pitchFamily="18" charset="2"/>
              </a:rPr>
              <a:t>d</a:t>
            </a:r>
            <a:r>
              <a:rPr lang="en-US" sz="2400" baseline="30000" dirty="0" smtClean="0">
                <a:solidFill>
                  <a:srgbClr val="FFFF00"/>
                </a:solidFill>
              </a:rPr>
              <a:t>18</a:t>
            </a:r>
            <a:r>
              <a:rPr lang="en-US" sz="2400" dirty="0" smtClean="0">
                <a:solidFill>
                  <a:srgbClr val="FFFF00"/>
                </a:solidFill>
              </a:rPr>
              <a:t>O and Mg/</a:t>
            </a:r>
            <a:r>
              <a:rPr lang="en-US" sz="2400" dirty="0" err="1" smtClean="0">
                <a:solidFill>
                  <a:srgbClr val="FFFF00"/>
                </a:solidFill>
              </a:rPr>
              <a:t>Ca</a:t>
            </a:r>
            <a:r>
              <a:rPr lang="en-US" sz="2400" dirty="0" smtClean="0">
                <a:solidFill>
                  <a:srgbClr val="FFFF00"/>
                </a:solidFill>
              </a:rPr>
              <a:t> records from WPWP region suggest strong early Holocene warming of central and western Pacific – up to 2°C. Is this part of the amplifier that produces 6°C and greater heat anomalies on the Antarctic margin?</a:t>
            </a:r>
            <a:endParaRPr lang="en-US" sz="2400" dirty="0">
              <a:solidFill>
                <a:srgbClr val="FFFF00"/>
              </a:solidFill>
            </a:endParaRPr>
          </a:p>
        </p:txBody>
      </p:sp>
      <p:sp>
        <p:nvSpPr>
          <p:cNvPr id="3" name="TextBox 2"/>
          <p:cNvSpPr txBox="1"/>
          <p:nvPr/>
        </p:nvSpPr>
        <p:spPr>
          <a:xfrm>
            <a:off x="1561199" y="359620"/>
            <a:ext cx="4001673" cy="461665"/>
          </a:xfrm>
          <a:prstGeom prst="rect">
            <a:avLst/>
          </a:prstGeom>
          <a:noFill/>
        </p:spPr>
        <p:txBody>
          <a:bodyPr wrap="none" rtlCol="0">
            <a:spAutoFit/>
          </a:bodyPr>
          <a:lstStyle/>
          <a:p>
            <a:r>
              <a:rPr lang="en-US" sz="2400" dirty="0" smtClean="0"/>
              <a:t>Figure from </a:t>
            </a:r>
            <a:r>
              <a:rPr lang="en-US" sz="2400" dirty="0" err="1" smtClean="0"/>
              <a:t>Linsley</a:t>
            </a:r>
            <a:r>
              <a:rPr lang="en-US" sz="2400" dirty="0" smtClean="0"/>
              <a:t> et al., 2010</a:t>
            </a:r>
            <a:endParaRPr lang="en-US" sz="2400" dirty="0"/>
          </a:p>
        </p:txBody>
      </p:sp>
    </p:spTree>
    <p:extLst>
      <p:ext uri="{BB962C8B-B14F-4D97-AF65-F5344CB8AC3E}">
        <p14:creationId xmlns:p14="http://schemas.microsoft.com/office/powerpoint/2010/main" val="3870896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167089"/>
            <a:ext cx="9144000" cy="6690911"/>
          </a:xfrm>
          <a:prstGeom prst="rect">
            <a:avLst/>
          </a:prstGeom>
          <a:noFill/>
          <a:ln w="9525">
            <a:noFill/>
            <a:miter lim="800000"/>
            <a:headEnd/>
            <a:tailEnd/>
          </a:ln>
        </p:spPr>
      </p:pic>
      <p:sp>
        <p:nvSpPr>
          <p:cNvPr id="35845" name="Text Box 5"/>
          <p:cNvSpPr txBox="1">
            <a:spLocks noChangeArrowheads="1"/>
          </p:cNvSpPr>
          <p:nvPr/>
        </p:nvSpPr>
        <p:spPr bwMode="auto">
          <a:xfrm>
            <a:off x="0" y="-31349"/>
            <a:ext cx="5638800" cy="396875"/>
          </a:xfrm>
          <a:prstGeom prst="rect">
            <a:avLst/>
          </a:prstGeom>
          <a:noFill/>
          <a:ln w="9525">
            <a:noFill/>
            <a:miter lim="800000"/>
            <a:headEnd/>
            <a:tailEnd/>
          </a:ln>
          <a:effectLst/>
        </p:spPr>
        <p:txBody>
          <a:bodyPr>
            <a:spAutoFit/>
          </a:bodyPr>
          <a:lstStyle/>
          <a:p>
            <a:pPr>
              <a:spcBef>
                <a:spcPct val="50000"/>
              </a:spcBef>
            </a:pPr>
            <a:r>
              <a:rPr lang="en-US" sz="2000" b="1" dirty="0"/>
              <a:t>Palmer Deep (Antarctic Peninsula): Site 1098</a:t>
            </a:r>
          </a:p>
        </p:txBody>
      </p:sp>
      <p:sp>
        <p:nvSpPr>
          <p:cNvPr id="8" name="Oval 7"/>
          <p:cNvSpPr/>
          <p:nvPr/>
        </p:nvSpPr>
        <p:spPr>
          <a:xfrm flipH="1" flipV="1">
            <a:off x="7467600" y="762000"/>
            <a:ext cx="76199" cy="76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6"/>
          <p:cNvSpPr txBox="1">
            <a:spLocks noChangeArrowheads="1"/>
          </p:cNvSpPr>
          <p:nvPr/>
        </p:nvSpPr>
        <p:spPr bwMode="auto">
          <a:xfrm>
            <a:off x="0" y="6553200"/>
            <a:ext cx="2971800" cy="304800"/>
          </a:xfrm>
          <a:prstGeom prst="rect">
            <a:avLst/>
          </a:prstGeom>
          <a:noFill/>
          <a:ln w="9525">
            <a:noFill/>
            <a:miter lim="800000"/>
            <a:headEnd/>
            <a:tailEnd/>
          </a:ln>
          <a:effectLst/>
        </p:spPr>
        <p:txBody>
          <a:bodyPr>
            <a:spAutoFit/>
          </a:bodyPr>
          <a:lstStyle/>
          <a:p>
            <a:pPr>
              <a:spcBef>
                <a:spcPct val="50000"/>
              </a:spcBef>
            </a:pPr>
            <a:r>
              <a:rPr lang="en-US" sz="1400" dirty="0"/>
              <a:t>Domack et al, 2001, </a:t>
            </a:r>
            <a:r>
              <a:rPr lang="en-US" sz="1400" i="1" dirty="0"/>
              <a:t>The Holocene</a:t>
            </a:r>
          </a:p>
        </p:txBody>
      </p:sp>
    </p:spTree>
    <p:extLst>
      <p:ext uri="{BB962C8B-B14F-4D97-AF65-F5344CB8AC3E}">
        <p14:creationId xmlns:p14="http://schemas.microsoft.com/office/powerpoint/2010/main" val="18837771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76200" y="1"/>
            <a:ext cx="9220200" cy="6822018"/>
          </a:xfrm>
          <a:prstGeom prst="rect">
            <a:avLst/>
          </a:prstGeom>
          <a:noFill/>
          <a:ln w="9525">
            <a:noFill/>
            <a:miter lim="800000"/>
            <a:headEnd/>
            <a:tailEnd/>
          </a:ln>
        </p:spPr>
      </p:pic>
      <p:sp>
        <p:nvSpPr>
          <p:cNvPr id="5" name="TextBox 4"/>
          <p:cNvSpPr txBox="1"/>
          <p:nvPr/>
        </p:nvSpPr>
        <p:spPr>
          <a:xfrm>
            <a:off x="126331" y="8468"/>
            <a:ext cx="2140330" cy="646331"/>
          </a:xfrm>
          <a:prstGeom prst="rect">
            <a:avLst/>
          </a:prstGeom>
          <a:noFill/>
        </p:spPr>
        <p:txBody>
          <a:bodyPr wrap="none" rtlCol="0">
            <a:spAutoFit/>
          </a:bodyPr>
          <a:lstStyle/>
          <a:p>
            <a:r>
              <a:rPr lang="en-US" dirty="0" smtClean="0"/>
              <a:t>      </a:t>
            </a:r>
            <a:r>
              <a:rPr lang="en-US" dirty="0" err="1" smtClean="0"/>
              <a:t>Siple</a:t>
            </a:r>
            <a:r>
              <a:rPr lang="en-US" dirty="0" smtClean="0"/>
              <a:t> Dome</a:t>
            </a:r>
          </a:p>
          <a:p>
            <a:r>
              <a:rPr lang="en-US" dirty="0" smtClean="0"/>
              <a:t>melt layer frequency</a:t>
            </a:r>
            <a:endParaRPr lang="en-US" dirty="0"/>
          </a:p>
        </p:txBody>
      </p:sp>
      <p:sp>
        <p:nvSpPr>
          <p:cNvPr id="6" name="TextBox 5"/>
          <p:cNvSpPr txBox="1"/>
          <p:nvPr/>
        </p:nvSpPr>
        <p:spPr>
          <a:xfrm>
            <a:off x="7010400" y="277000"/>
            <a:ext cx="1281569" cy="369332"/>
          </a:xfrm>
          <a:prstGeom prst="rect">
            <a:avLst/>
          </a:prstGeom>
          <a:noFill/>
        </p:spPr>
        <p:txBody>
          <a:bodyPr wrap="none" rtlCol="0">
            <a:spAutoFit/>
          </a:bodyPr>
          <a:lstStyle/>
          <a:p>
            <a:r>
              <a:rPr lang="en-US" dirty="0" err="1" smtClean="0"/>
              <a:t>Lamy</a:t>
            </a:r>
            <a:r>
              <a:rPr lang="en-US" dirty="0" smtClean="0"/>
              <a:t>, 2005</a:t>
            </a:r>
            <a:endParaRPr lang="en-US" dirty="0"/>
          </a:p>
        </p:txBody>
      </p:sp>
      <p:sp>
        <p:nvSpPr>
          <p:cNvPr id="7" name="TextBox 6"/>
          <p:cNvSpPr txBox="1"/>
          <p:nvPr/>
        </p:nvSpPr>
        <p:spPr>
          <a:xfrm>
            <a:off x="304800" y="6477687"/>
            <a:ext cx="2426433" cy="338554"/>
          </a:xfrm>
          <a:prstGeom prst="rect">
            <a:avLst/>
          </a:prstGeom>
          <a:noFill/>
        </p:spPr>
        <p:txBody>
          <a:bodyPr wrap="none" rtlCol="0">
            <a:spAutoFit/>
          </a:bodyPr>
          <a:lstStyle/>
          <a:p>
            <a:r>
              <a:rPr lang="en-US" sz="1600" dirty="0"/>
              <a:t>Das &amp; </a:t>
            </a:r>
            <a:r>
              <a:rPr lang="en-US" sz="1600" dirty="0" err="1"/>
              <a:t>Domack</a:t>
            </a:r>
            <a:r>
              <a:rPr lang="en-US" sz="1600" dirty="0"/>
              <a:t>, AGU, </a:t>
            </a:r>
            <a:r>
              <a:rPr lang="en-US" sz="1600" dirty="0" smtClean="0"/>
              <a:t>2005</a:t>
            </a:r>
            <a:endParaRPr lang="en-US" sz="1600" dirty="0"/>
          </a:p>
        </p:txBody>
      </p:sp>
      <p:sp>
        <p:nvSpPr>
          <p:cNvPr id="8" name="TextBox 7"/>
          <p:cNvSpPr txBox="1"/>
          <p:nvPr/>
        </p:nvSpPr>
        <p:spPr>
          <a:xfrm>
            <a:off x="3810000" y="316245"/>
            <a:ext cx="1850956" cy="338554"/>
          </a:xfrm>
          <a:prstGeom prst="rect">
            <a:avLst/>
          </a:prstGeom>
          <a:noFill/>
        </p:spPr>
        <p:txBody>
          <a:bodyPr wrap="none" rtlCol="0">
            <a:spAutoFit/>
          </a:bodyPr>
          <a:lstStyle/>
          <a:p>
            <a:r>
              <a:rPr lang="en-US" sz="1600" dirty="0" err="1" smtClean="0"/>
              <a:t>Domack</a:t>
            </a:r>
            <a:r>
              <a:rPr lang="en-US" sz="1600" dirty="0" smtClean="0"/>
              <a:t> et al., 2001</a:t>
            </a:r>
            <a:endParaRPr lang="en-US" sz="1600" dirty="0"/>
          </a:p>
        </p:txBody>
      </p:sp>
    </p:spTree>
    <p:extLst>
      <p:ext uri="{BB962C8B-B14F-4D97-AF65-F5344CB8AC3E}">
        <p14:creationId xmlns:p14="http://schemas.microsoft.com/office/powerpoint/2010/main" val="705489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4000" cy="707886"/>
          </a:xfrm>
          <a:prstGeom prst="rect">
            <a:avLst/>
          </a:prstGeom>
          <a:noFill/>
        </p:spPr>
        <p:txBody>
          <a:bodyPr wrap="square" rtlCol="0">
            <a:spAutoFit/>
          </a:bodyPr>
          <a:lstStyle/>
          <a:p>
            <a:pPr algn="ctr"/>
            <a:r>
              <a:rPr lang="en-US" sz="2000" b="1" dirty="0" smtClean="0"/>
              <a:t>What happens to the “system” in the early mid Holocene?</a:t>
            </a:r>
          </a:p>
          <a:p>
            <a:pPr algn="ctr"/>
            <a:r>
              <a:rPr lang="en-US" sz="2000" b="1" dirty="0" smtClean="0"/>
              <a:t>?? Increased abundance of sub-polar form of </a:t>
            </a:r>
            <a:r>
              <a:rPr lang="en-US" sz="2000" b="1" i="1" dirty="0" err="1" smtClean="0"/>
              <a:t>Eucampia</a:t>
            </a:r>
            <a:r>
              <a:rPr lang="en-US" sz="2000" b="1" i="1" dirty="0" smtClean="0"/>
              <a:t> </a:t>
            </a:r>
            <a:r>
              <a:rPr lang="en-US" sz="2000" b="1" i="1" dirty="0" err="1" smtClean="0"/>
              <a:t>antarctica</a:t>
            </a:r>
            <a:r>
              <a:rPr lang="en-US" sz="2000" b="1" i="1" dirty="0" smtClean="0"/>
              <a:t>  </a:t>
            </a:r>
          </a:p>
        </p:txBody>
      </p:sp>
      <p:sp>
        <p:nvSpPr>
          <p:cNvPr id="5" name="TextBox 4"/>
          <p:cNvSpPr txBox="1"/>
          <p:nvPr/>
        </p:nvSpPr>
        <p:spPr>
          <a:xfrm>
            <a:off x="0" y="4588933"/>
            <a:ext cx="9144000" cy="2585323"/>
          </a:xfrm>
          <a:prstGeom prst="rect">
            <a:avLst/>
          </a:prstGeom>
          <a:noFill/>
        </p:spPr>
        <p:txBody>
          <a:bodyPr wrap="square" rtlCol="0">
            <a:spAutoFit/>
          </a:bodyPr>
          <a:lstStyle/>
          <a:p>
            <a:r>
              <a:rPr lang="en-US" b="1" dirty="0" smtClean="0"/>
              <a:t>Unanswered Questions</a:t>
            </a:r>
            <a:r>
              <a:rPr lang="en-US" dirty="0" smtClean="0"/>
              <a:t>:</a:t>
            </a:r>
          </a:p>
          <a:p>
            <a:endParaRPr lang="en-US" dirty="0" smtClean="0"/>
          </a:p>
          <a:p>
            <a:r>
              <a:rPr lang="en-US" dirty="0" smtClean="0"/>
              <a:t>Where do we see these forms in the modern system?  </a:t>
            </a:r>
          </a:p>
          <a:p>
            <a:r>
              <a:rPr lang="en-US" dirty="0" smtClean="0">
                <a:solidFill>
                  <a:schemeClr val="accent6">
                    <a:lumMod val="60000"/>
                    <a:lumOff val="40000"/>
                  </a:schemeClr>
                </a:solidFill>
              </a:rPr>
              <a:t>Underway sampling, Upper ocean biology, sediment traps, moored instruments</a:t>
            </a:r>
          </a:p>
          <a:p>
            <a:endParaRPr lang="en-US" dirty="0" smtClean="0">
              <a:solidFill>
                <a:srgbClr val="0070C0"/>
              </a:solidFill>
            </a:endParaRPr>
          </a:p>
          <a:p>
            <a:r>
              <a:rPr lang="en-US" dirty="0" smtClean="0"/>
              <a:t>Is this caused by overall warming of surface waters or influx of sub-polar water mass? </a:t>
            </a:r>
          </a:p>
          <a:p>
            <a:r>
              <a:rPr lang="en-US" dirty="0" smtClean="0">
                <a:solidFill>
                  <a:schemeClr val="accent6">
                    <a:lumMod val="60000"/>
                    <a:lumOff val="40000"/>
                  </a:schemeClr>
                </a:solidFill>
              </a:rPr>
              <a:t>Upper ocean biology and physical oceanography, other proxies?</a:t>
            </a:r>
          </a:p>
          <a:p>
            <a:r>
              <a:rPr lang="en-US" dirty="0" smtClean="0">
                <a:solidFill>
                  <a:srgbClr val="0070C0"/>
                </a:solidFill>
              </a:rPr>
              <a:t> </a:t>
            </a:r>
          </a:p>
          <a:p>
            <a:endParaRPr lang="en-US" dirty="0"/>
          </a:p>
        </p:txBody>
      </p:sp>
      <p:pic>
        <p:nvPicPr>
          <p:cNvPr id="9" name="Picture 8"/>
          <p:cNvPicPr>
            <a:picLocks noChangeAspect="1"/>
          </p:cNvPicPr>
          <p:nvPr/>
        </p:nvPicPr>
        <p:blipFill>
          <a:blip r:embed="rId2" cstate="print"/>
          <a:stretch>
            <a:fillRect/>
          </a:stretch>
        </p:blipFill>
        <p:spPr>
          <a:xfrm>
            <a:off x="897468" y="1661584"/>
            <a:ext cx="2540000" cy="1943100"/>
          </a:xfrm>
          <a:prstGeom prst="rect">
            <a:avLst/>
          </a:prstGeom>
        </p:spPr>
      </p:pic>
      <p:sp>
        <p:nvSpPr>
          <p:cNvPr id="10" name="TextBox 9"/>
          <p:cNvSpPr txBox="1"/>
          <p:nvPr/>
        </p:nvSpPr>
        <p:spPr>
          <a:xfrm>
            <a:off x="1219200" y="3606800"/>
            <a:ext cx="1843010" cy="307777"/>
          </a:xfrm>
          <a:prstGeom prst="rect">
            <a:avLst/>
          </a:prstGeom>
          <a:noFill/>
        </p:spPr>
        <p:txBody>
          <a:bodyPr wrap="none" rtlCol="0">
            <a:spAutoFit/>
          </a:bodyPr>
          <a:lstStyle/>
          <a:p>
            <a:r>
              <a:rPr lang="en-US" sz="1400" dirty="0" smtClean="0"/>
              <a:t>Whitehead et al., 2005</a:t>
            </a:r>
            <a:endParaRPr lang="en-US" sz="1400" dirty="0"/>
          </a:p>
        </p:txBody>
      </p:sp>
      <p:pic>
        <p:nvPicPr>
          <p:cNvPr id="7" name="Picture 6"/>
          <p:cNvPicPr>
            <a:picLocks noChangeAspect="1"/>
          </p:cNvPicPr>
          <p:nvPr/>
        </p:nvPicPr>
        <p:blipFill>
          <a:blip r:embed="rId3" cstate="print"/>
          <a:stretch>
            <a:fillRect/>
          </a:stretch>
        </p:blipFill>
        <p:spPr>
          <a:xfrm>
            <a:off x="3534833" y="1123243"/>
            <a:ext cx="4470400" cy="3856816"/>
          </a:xfrm>
          <a:prstGeom prst="rect">
            <a:avLst/>
          </a:prstGeom>
        </p:spPr>
      </p:pic>
      <p:sp>
        <p:nvSpPr>
          <p:cNvPr id="12" name="Oval 11"/>
          <p:cNvSpPr/>
          <p:nvPr/>
        </p:nvSpPr>
        <p:spPr>
          <a:xfrm>
            <a:off x="7810500" y="4470400"/>
            <a:ext cx="215900" cy="2032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810500" y="4737100"/>
            <a:ext cx="215900" cy="2032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053024" y="4394200"/>
            <a:ext cx="1047808" cy="307777"/>
          </a:xfrm>
          <a:prstGeom prst="rect">
            <a:avLst/>
          </a:prstGeom>
          <a:noFill/>
        </p:spPr>
        <p:txBody>
          <a:bodyPr wrap="none" rtlCol="0">
            <a:spAutoFit/>
          </a:bodyPr>
          <a:lstStyle/>
          <a:p>
            <a:r>
              <a:rPr lang="en-US" sz="1400" dirty="0" smtClean="0"/>
              <a:t>“Sub-polar”</a:t>
            </a:r>
            <a:endParaRPr lang="en-US" sz="1400" dirty="0"/>
          </a:p>
        </p:txBody>
      </p:sp>
      <p:sp>
        <p:nvSpPr>
          <p:cNvPr id="16" name="TextBox 15"/>
          <p:cNvSpPr txBox="1"/>
          <p:nvPr/>
        </p:nvSpPr>
        <p:spPr>
          <a:xfrm>
            <a:off x="8096192" y="4711700"/>
            <a:ext cx="716525" cy="307777"/>
          </a:xfrm>
          <a:prstGeom prst="rect">
            <a:avLst/>
          </a:prstGeom>
          <a:noFill/>
        </p:spPr>
        <p:txBody>
          <a:bodyPr wrap="none" rtlCol="0">
            <a:spAutoFit/>
          </a:bodyPr>
          <a:lstStyle/>
          <a:p>
            <a:r>
              <a:rPr lang="en-US" sz="1400" dirty="0" smtClean="0"/>
              <a:t>“Polar”</a:t>
            </a:r>
            <a:endParaRPr lang="en-US" sz="1400" dirty="0"/>
          </a:p>
        </p:txBody>
      </p:sp>
      <p:sp>
        <p:nvSpPr>
          <p:cNvPr id="17" name="Oval 16"/>
          <p:cNvSpPr/>
          <p:nvPr/>
        </p:nvSpPr>
        <p:spPr>
          <a:xfrm>
            <a:off x="2921000" y="1435100"/>
            <a:ext cx="215900" cy="2032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324100" y="1409700"/>
            <a:ext cx="215900" cy="2032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2291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00064" y="1"/>
            <a:ext cx="7945488" cy="6858000"/>
          </a:xfrm>
          <a:prstGeom prst="rect">
            <a:avLst/>
          </a:prstGeom>
          <a:noFill/>
          <a:ln w="9525">
            <a:noFill/>
            <a:miter lim="800000"/>
            <a:headEnd/>
            <a:tailEnd/>
          </a:ln>
        </p:spPr>
      </p:pic>
    </p:spTree>
    <p:extLst>
      <p:ext uri="{BB962C8B-B14F-4D97-AF65-F5344CB8AC3E}">
        <p14:creationId xmlns:p14="http://schemas.microsoft.com/office/powerpoint/2010/main" val="721457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0155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226543" cy="6858000"/>
          </a:xfrm>
          <a:prstGeom prst="rect">
            <a:avLst/>
          </a:prstGeom>
          <a:noFill/>
          <a:ln w="9525">
            <a:noFill/>
            <a:miter lim="800000"/>
            <a:headEnd/>
            <a:tailEnd/>
          </a:ln>
        </p:spPr>
      </p:pic>
      <p:sp>
        <p:nvSpPr>
          <p:cNvPr id="4" name="TextBox 3"/>
          <p:cNvSpPr txBox="1"/>
          <p:nvPr/>
        </p:nvSpPr>
        <p:spPr>
          <a:xfrm>
            <a:off x="381000" y="533400"/>
            <a:ext cx="2498954" cy="369332"/>
          </a:xfrm>
          <a:prstGeom prst="rect">
            <a:avLst/>
          </a:prstGeom>
          <a:noFill/>
        </p:spPr>
        <p:txBody>
          <a:bodyPr wrap="none" rtlCol="0">
            <a:spAutoFit/>
          </a:bodyPr>
          <a:lstStyle/>
          <a:p>
            <a:r>
              <a:rPr lang="en-US" dirty="0" err="1" smtClean="0">
                <a:solidFill>
                  <a:schemeClr val="bg1"/>
                </a:solidFill>
              </a:rPr>
              <a:t>Bedmap</a:t>
            </a:r>
            <a:r>
              <a:rPr lang="en-US" dirty="0" smtClean="0">
                <a:solidFill>
                  <a:schemeClr val="bg1"/>
                </a:solidFill>
              </a:rPr>
              <a:t> and J.L. </a:t>
            </a:r>
            <a:r>
              <a:rPr lang="en-US" dirty="0" err="1" smtClean="0">
                <a:solidFill>
                  <a:schemeClr val="bg1"/>
                </a:solidFill>
              </a:rPr>
              <a:t>Bamber</a:t>
            </a:r>
            <a:endParaRPr lang="en-US" dirty="0">
              <a:solidFill>
                <a:schemeClr val="bg1"/>
              </a:solidFill>
            </a:endParaRPr>
          </a:p>
        </p:txBody>
      </p:sp>
      <p:sp>
        <p:nvSpPr>
          <p:cNvPr id="5" name="Oval 4"/>
          <p:cNvSpPr/>
          <p:nvPr/>
        </p:nvSpPr>
        <p:spPr>
          <a:xfrm>
            <a:off x="2819400" y="1447800"/>
            <a:ext cx="304800" cy="3048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162800" y="5638800"/>
            <a:ext cx="304800" cy="3048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58200" y="1371600"/>
            <a:ext cx="304800" cy="3048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88653" y="5791200"/>
            <a:ext cx="3179075" cy="954107"/>
          </a:xfrm>
          <a:prstGeom prst="rect">
            <a:avLst/>
          </a:prstGeom>
          <a:noFill/>
        </p:spPr>
        <p:txBody>
          <a:bodyPr wrap="none" rtlCol="0">
            <a:spAutoFit/>
          </a:bodyPr>
          <a:lstStyle/>
          <a:p>
            <a:r>
              <a:rPr lang="en-US" sz="2800" dirty="0" smtClean="0">
                <a:solidFill>
                  <a:schemeClr val="bg1"/>
                </a:solidFill>
              </a:rPr>
              <a:t>IODP Expedition 318</a:t>
            </a:r>
          </a:p>
          <a:p>
            <a:r>
              <a:rPr lang="en-US" sz="2800" dirty="0" smtClean="0">
                <a:solidFill>
                  <a:schemeClr val="bg1"/>
                </a:solidFill>
              </a:rPr>
              <a:t>Jan – Mar 2010</a:t>
            </a:r>
            <a:endParaRPr lang="en-US" sz="2800" dirty="0">
              <a:solidFill>
                <a:schemeClr val="bg1"/>
              </a:solidFill>
            </a:endParaRPr>
          </a:p>
        </p:txBody>
      </p:sp>
      <p:cxnSp>
        <p:nvCxnSpPr>
          <p:cNvPr id="12" name="Straight Arrow Connector 11"/>
          <p:cNvCxnSpPr/>
          <p:nvPr/>
        </p:nvCxnSpPr>
        <p:spPr>
          <a:xfrm flipV="1">
            <a:off x="6737299" y="5939942"/>
            <a:ext cx="460858" cy="38770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1257" y="2651760"/>
            <a:ext cx="2338251" cy="4206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328286" y="1752600"/>
            <a:ext cx="2054088" cy="523220"/>
          </a:xfrm>
          <a:prstGeom prst="rect">
            <a:avLst/>
          </a:prstGeom>
          <a:noFill/>
        </p:spPr>
        <p:txBody>
          <a:bodyPr wrap="none" rtlCol="0">
            <a:spAutoFit/>
          </a:bodyPr>
          <a:lstStyle/>
          <a:p>
            <a:r>
              <a:rPr lang="en-US" sz="2800" dirty="0" smtClean="0">
                <a:solidFill>
                  <a:schemeClr val="bg1"/>
                </a:solidFill>
              </a:rPr>
              <a:t>Palmer Deep</a:t>
            </a:r>
            <a:endParaRPr lang="en-US" sz="2800" dirty="0">
              <a:solidFill>
                <a:schemeClr val="bg1"/>
              </a:solidFill>
            </a:endParaRPr>
          </a:p>
        </p:txBody>
      </p:sp>
      <p:sp>
        <p:nvSpPr>
          <p:cNvPr id="11" name="TextBox 10"/>
          <p:cNvSpPr txBox="1"/>
          <p:nvPr/>
        </p:nvSpPr>
        <p:spPr>
          <a:xfrm>
            <a:off x="7608296" y="97488"/>
            <a:ext cx="1565493" cy="523220"/>
          </a:xfrm>
          <a:prstGeom prst="rect">
            <a:avLst/>
          </a:prstGeom>
          <a:noFill/>
        </p:spPr>
        <p:txBody>
          <a:bodyPr wrap="none" rtlCol="0">
            <a:spAutoFit/>
          </a:bodyPr>
          <a:lstStyle/>
          <a:p>
            <a:r>
              <a:rPr lang="en-US" sz="2800" dirty="0" err="1" smtClean="0">
                <a:solidFill>
                  <a:schemeClr val="bg1"/>
                </a:solidFill>
              </a:rPr>
              <a:t>Mac.Rob</a:t>
            </a:r>
            <a:r>
              <a:rPr lang="en-US" sz="2800" dirty="0" smtClean="0">
                <a:solidFill>
                  <a:schemeClr val="bg1"/>
                </a:solidFill>
              </a:rPr>
              <a:t>.</a:t>
            </a:r>
            <a:endParaRPr lang="en-US" sz="2800" dirty="0">
              <a:solidFill>
                <a:schemeClr val="bg1"/>
              </a:solidFill>
            </a:endParaRPr>
          </a:p>
        </p:txBody>
      </p:sp>
      <p:cxnSp>
        <p:nvCxnSpPr>
          <p:cNvPr id="14" name="Straight Arrow Connector 13"/>
          <p:cNvCxnSpPr/>
          <p:nvPr/>
        </p:nvCxnSpPr>
        <p:spPr>
          <a:xfrm>
            <a:off x="8610600" y="620708"/>
            <a:ext cx="0" cy="70838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736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 y="0"/>
            <a:ext cx="915462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467600" y="6172200"/>
            <a:ext cx="1445589" cy="461665"/>
          </a:xfrm>
          <a:prstGeom prst="rect">
            <a:avLst/>
          </a:prstGeom>
          <a:noFill/>
        </p:spPr>
        <p:txBody>
          <a:bodyPr wrap="none" rtlCol="0">
            <a:spAutoFit/>
          </a:bodyPr>
          <a:lstStyle/>
          <a:p>
            <a:r>
              <a:rPr lang="en-US" sz="2400" dirty="0" smtClean="0"/>
              <a:t>GRL, 2004</a:t>
            </a:r>
            <a:endParaRPr lang="en-US" sz="2400" dirty="0"/>
          </a:p>
        </p:txBody>
      </p:sp>
    </p:spTree>
    <p:extLst>
      <p:ext uri="{BB962C8B-B14F-4D97-AF65-F5344CB8AC3E}">
        <p14:creationId xmlns:p14="http://schemas.microsoft.com/office/powerpoint/2010/main" val="2863943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1"/>
            <a:ext cx="9137470" cy="664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913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7725"/>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38100"/>
            <a:ext cx="7086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80898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4169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8" y="32657"/>
            <a:ext cx="9063589" cy="591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2600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29308"/>
            <a:ext cx="608427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74442" y="2438400"/>
            <a:ext cx="2963696" cy="369332"/>
          </a:xfrm>
          <a:prstGeom prst="rect">
            <a:avLst/>
          </a:prstGeom>
          <a:noFill/>
        </p:spPr>
        <p:txBody>
          <a:bodyPr wrap="none" rtlCol="0">
            <a:spAutoFit/>
          </a:bodyPr>
          <a:lstStyle/>
          <a:p>
            <a:r>
              <a:rPr lang="en-US" dirty="0" smtClean="0"/>
              <a:t>Masson-</a:t>
            </a:r>
            <a:r>
              <a:rPr lang="en-US" dirty="0" err="1" smtClean="0"/>
              <a:t>Delmotte</a:t>
            </a:r>
            <a:r>
              <a:rPr lang="en-US" dirty="0" smtClean="0"/>
              <a:t> et al., 2011</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0"/>
            <a:ext cx="7569200" cy="69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610819" y="1188289"/>
            <a:ext cx="355600" cy="381000"/>
          </a:xfrm>
          <a:prstGeom prst="ellipse">
            <a:avLst/>
          </a:prstGeom>
          <a:solidFill>
            <a:schemeClr val="accent2">
              <a:lumMod val="60000"/>
              <a:lumOff val="40000"/>
              <a:alpha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334000" y="1828800"/>
            <a:ext cx="355600" cy="381000"/>
          </a:xfrm>
          <a:prstGeom prst="ellipse">
            <a:avLst/>
          </a:prstGeom>
          <a:solidFill>
            <a:schemeClr val="accent2">
              <a:lumMod val="60000"/>
              <a:lumOff val="40000"/>
              <a:alpha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791200" y="3657600"/>
            <a:ext cx="355600" cy="381000"/>
          </a:xfrm>
          <a:prstGeom prst="ellipse">
            <a:avLst/>
          </a:prstGeom>
          <a:solidFill>
            <a:schemeClr val="accent2">
              <a:lumMod val="60000"/>
              <a:lumOff val="40000"/>
              <a:alpha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69000" y="4343400"/>
            <a:ext cx="355600" cy="381000"/>
          </a:xfrm>
          <a:prstGeom prst="ellipse">
            <a:avLst/>
          </a:prstGeom>
          <a:solidFill>
            <a:schemeClr val="accent2">
              <a:lumMod val="60000"/>
              <a:lumOff val="40000"/>
              <a:alpha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89584" y="5486400"/>
            <a:ext cx="355600" cy="381000"/>
          </a:xfrm>
          <a:prstGeom prst="ellipse">
            <a:avLst/>
          </a:prstGeom>
          <a:solidFill>
            <a:schemeClr val="accent2">
              <a:lumMod val="60000"/>
              <a:lumOff val="40000"/>
              <a:alpha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49776" y="6139190"/>
            <a:ext cx="1146468" cy="523220"/>
          </a:xfrm>
          <a:prstGeom prst="rect">
            <a:avLst/>
          </a:prstGeom>
          <a:noFill/>
        </p:spPr>
        <p:txBody>
          <a:bodyPr wrap="none" rtlCol="0">
            <a:spAutoFit/>
          </a:bodyPr>
          <a:lstStyle/>
          <a:p>
            <a:r>
              <a:rPr lang="en-US" sz="2800" dirty="0" smtClean="0">
                <a:solidFill>
                  <a:schemeClr val="bg1"/>
                </a:solidFill>
              </a:rPr>
              <a:t>U1357</a:t>
            </a:r>
            <a:endParaRPr lang="en-US" sz="2800" dirty="0">
              <a:solidFill>
                <a:schemeClr val="bg1"/>
              </a:solidFill>
            </a:endParaRPr>
          </a:p>
        </p:txBody>
      </p:sp>
      <p:sp>
        <p:nvSpPr>
          <p:cNvPr id="9" name="Oval 8"/>
          <p:cNvSpPr/>
          <p:nvPr/>
        </p:nvSpPr>
        <p:spPr>
          <a:xfrm>
            <a:off x="6188904" y="5948690"/>
            <a:ext cx="381000" cy="38100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6368451" y="4419600"/>
            <a:ext cx="562975" cy="369332"/>
          </a:xfrm>
          <a:prstGeom prst="rect">
            <a:avLst/>
          </a:prstGeom>
          <a:noFill/>
        </p:spPr>
        <p:txBody>
          <a:bodyPr wrap="none" rtlCol="0">
            <a:spAutoFit/>
          </a:bodyPr>
          <a:lstStyle/>
          <a:p>
            <a:r>
              <a:rPr lang="en-US" dirty="0" smtClean="0"/>
              <a:t>EDC</a:t>
            </a:r>
            <a:endParaRPr lang="en-US" dirty="0"/>
          </a:p>
        </p:txBody>
      </p:sp>
      <p:sp>
        <p:nvSpPr>
          <p:cNvPr id="12" name="TextBox 11"/>
          <p:cNvSpPr txBox="1"/>
          <p:nvPr/>
        </p:nvSpPr>
        <p:spPr>
          <a:xfrm>
            <a:off x="5168090" y="76200"/>
            <a:ext cx="2963696" cy="369332"/>
          </a:xfrm>
          <a:prstGeom prst="rect">
            <a:avLst/>
          </a:prstGeom>
          <a:noFill/>
        </p:spPr>
        <p:txBody>
          <a:bodyPr wrap="none" rtlCol="0">
            <a:spAutoFit/>
          </a:bodyPr>
          <a:lstStyle/>
          <a:p>
            <a:r>
              <a:rPr lang="en-US" dirty="0" smtClean="0">
                <a:solidFill>
                  <a:schemeClr val="bg1"/>
                </a:solidFill>
              </a:rPr>
              <a:t>Masson-</a:t>
            </a:r>
            <a:r>
              <a:rPr lang="en-US" dirty="0" err="1" smtClean="0">
                <a:solidFill>
                  <a:schemeClr val="bg1"/>
                </a:solidFill>
              </a:rPr>
              <a:t>Delmotte</a:t>
            </a:r>
            <a:r>
              <a:rPr lang="en-US" dirty="0" smtClean="0">
                <a:solidFill>
                  <a:schemeClr val="bg1"/>
                </a:solidFill>
              </a:rPr>
              <a:t> et al., 2011</a:t>
            </a:r>
            <a:endParaRPr lang="en-US" dirty="0">
              <a:solidFill>
                <a:schemeClr val="bg1"/>
              </a:solidFill>
            </a:endParaRPr>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smtClean="0"/>
              <a:t>Modeled origin of moisture arriving at ice core sites</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759155"/>
            <a:ext cx="9163050"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rot="19495986">
            <a:off x="7143750" y="1278267"/>
            <a:ext cx="1066800" cy="1219200"/>
          </a:xfrm>
          <a:prstGeom prst="ellipse">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9495986">
            <a:off x="2672763" y="1626470"/>
            <a:ext cx="1066800" cy="1219200"/>
          </a:xfrm>
          <a:prstGeom prst="ellipse">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08157" y="4552202"/>
            <a:ext cx="1894108" cy="1200329"/>
          </a:xfrm>
          <a:prstGeom prst="rect">
            <a:avLst/>
          </a:prstGeom>
          <a:noFill/>
        </p:spPr>
        <p:txBody>
          <a:bodyPr wrap="none" rtlCol="0">
            <a:spAutoFit/>
          </a:bodyPr>
          <a:lstStyle/>
          <a:p>
            <a:r>
              <a:rPr lang="en-US" sz="2400" dirty="0" err="1" smtClean="0">
                <a:solidFill>
                  <a:srgbClr val="00B050"/>
                </a:solidFill>
              </a:rPr>
              <a:t>Epica</a:t>
            </a:r>
            <a:r>
              <a:rPr lang="en-US" sz="2400" dirty="0" smtClean="0">
                <a:solidFill>
                  <a:srgbClr val="00B050"/>
                </a:solidFill>
              </a:rPr>
              <a:t> Dome C</a:t>
            </a:r>
          </a:p>
          <a:p>
            <a:r>
              <a:rPr lang="en-US" sz="2400" dirty="0" smtClean="0">
                <a:solidFill>
                  <a:srgbClr val="FF0000"/>
                </a:solidFill>
              </a:rPr>
              <a:t>TALDICE</a:t>
            </a:r>
          </a:p>
          <a:p>
            <a:r>
              <a:rPr lang="en-US" sz="2400" dirty="0" err="1" smtClean="0">
                <a:solidFill>
                  <a:srgbClr val="02269A"/>
                </a:solidFill>
              </a:rPr>
              <a:t>Vostok</a:t>
            </a:r>
            <a:endParaRPr lang="en-US" sz="2400" dirty="0">
              <a:solidFill>
                <a:srgbClr val="02269A"/>
              </a:solidFill>
            </a:endParaRPr>
          </a:p>
        </p:txBody>
      </p:sp>
      <p:sp>
        <p:nvSpPr>
          <p:cNvPr id="7" name="TextBox 6"/>
          <p:cNvSpPr txBox="1"/>
          <p:nvPr/>
        </p:nvSpPr>
        <p:spPr>
          <a:xfrm>
            <a:off x="-33577" y="5791200"/>
            <a:ext cx="9177577" cy="461665"/>
          </a:xfrm>
          <a:prstGeom prst="rect">
            <a:avLst/>
          </a:prstGeom>
          <a:noFill/>
        </p:spPr>
        <p:txBody>
          <a:bodyPr wrap="none" rtlCol="0">
            <a:spAutoFit/>
          </a:bodyPr>
          <a:lstStyle/>
          <a:p>
            <a:r>
              <a:rPr lang="en-US" sz="2400" dirty="0" smtClean="0"/>
              <a:t>TALDICE, </a:t>
            </a:r>
            <a:r>
              <a:rPr lang="en-US" sz="2400" dirty="0" err="1" smtClean="0"/>
              <a:t>Epica</a:t>
            </a:r>
            <a:r>
              <a:rPr lang="en-US" sz="2400" dirty="0" smtClean="0"/>
              <a:t> Dome C (EDC), and </a:t>
            </a:r>
            <a:r>
              <a:rPr lang="en-US" sz="2400" dirty="0" err="1" smtClean="0"/>
              <a:t>Vostok</a:t>
            </a:r>
            <a:r>
              <a:rPr lang="en-US" sz="2400" dirty="0" smtClean="0"/>
              <a:t> show similar moisture sources</a:t>
            </a:r>
            <a:endParaRPr lang="en-US" sz="2400" dirty="0"/>
          </a:p>
        </p:txBody>
      </p:sp>
      <p:sp>
        <p:nvSpPr>
          <p:cNvPr id="9" name="TextBox 8"/>
          <p:cNvSpPr txBox="1"/>
          <p:nvPr/>
        </p:nvSpPr>
        <p:spPr>
          <a:xfrm>
            <a:off x="6180304" y="6509657"/>
            <a:ext cx="2963696" cy="369332"/>
          </a:xfrm>
          <a:prstGeom prst="rect">
            <a:avLst/>
          </a:prstGeom>
          <a:noFill/>
        </p:spPr>
        <p:txBody>
          <a:bodyPr wrap="none" rtlCol="0">
            <a:spAutoFit/>
          </a:bodyPr>
          <a:lstStyle/>
          <a:p>
            <a:r>
              <a:rPr lang="en-US" dirty="0" smtClean="0"/>
              <a:t>Masson-</a:t>
            </a:r>
            <a:r>
              <a:rPr lang="en-US" dirty="0" err="1" smtClean="0"/>
              <a:t>Delmotte</a:t>
            </a:r>
            <a:r>
              <a:rPr lang="en-US" dirty="0" smtClean="0"/>
              <a:t> et al., 2011</a:t>
            </a:r>
            <a:endParaRPr lang="en-US" dirty="0"/>
          </a:p>
        </p:txBody>
      </p:sp>
      <p:sp>
        <p:nvSpPr>
          <p:cNvPr id="8" name="TextBox 7"/>
          <p:cNvSpPr txBox="1"/>
          <p:nvPr/>
        </p:nvSpPr>
        <p:spPr>
          <a:xfrm>
            <a:off x="676568" y="950463"/>
            <a:ext cx="686406" cy="461665"/>
          </a:xfrm>
          <a:prstGeom prst="rect">
            <a:avLst/>
          </a:prstGeom>
          <a:solidFill>
            <a:schemeClr val="bg1"/>
          </a:solidFill>
        </p:spPr>
        <p:txBody>
          <a:bodyPr wrap="none" rtlCol="0">
            <a:spAutoFit/>
          </a:bodyPr>
          <a:lstStyle/>
          <a:p>
            <a:r>
              <a:rPr lang="en-US" sz="2400" dirty="0" smtClean="0"/>
              <a:t>JFM</a:t>
            </a:r>
            <a:endParaRPr lang="en-US" sz="2400" dirty="0"/>
          </a:p>
        </p:txBody>
      </p:sp>
      <p:sp>
        <p:nvSpPr>
          <p:cNvPr id="11" name="TextBox 10"/>
          <p:cNvSpPr txBox="1"/>
          <p:nvPr/>
        </p:nvSpPr>
        <p:spPr>
          <a:xfrm>
            <a:off x="5029200" y="978171"/>
            <a:ext cx="707245" cy="461665"/>
          </a:xfrm>
          <a:prstGeom prst="rect">
            <a:avLst/>
          </a:prstGeom>
          <a:solidFill>
            <a:schemeClr val="bg1"/>
          </a:solidFill>
        </p:spPr>
        <p:txBody>
          <a:bodyPr wrap="none" rtlCol="0">
            <a:spAutoFit/>
          </a:bodyPr>
          <a:lstStyle/>
          <a:p>
            <a:r>
              <a:rPr lang="en-US" sz="2400" dirty="0" smtClean="0"/>
              <a:t>ASO</a:t>
            </a:r>
            <a:endParaRPr lang="en-US" sz="2400" dirty="0"/>
          </a:p>
        </p:txBody>
      </p:sp>
    </p:spTree>
    <p:extLst>
      <p:ext uri="{BB962C8B-B14F-4D97-AF65-F5344CB8AC3E}">
        <p14:creationId xmlns:p14="http://schemas.microsoft.com/office/powerpoint/2010/main" val="16273946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4" y="1"/>
            <a:ext cx="63246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80304" y="1"/>
            <a:ext cx="2963696" cy="369332"/>
          </a:xfrm>
          <a:prstGeom prst="rect">
            <a:avLst/>
          </a:prstGeom>
          <a:noFill/>
        </p:spPr>
        <p:txBody>
          <a:bodyPr wrap="none" rtlCol="0">
            <a:spAutoFit/>
          </a:bodyPr>
          <a:lstStyle/>
          <a:p>
            <a:r>
              <a:rPr lang="en-US" dirty="0" smtClean="0"/>
              <a:t>Masson-</a:t>
            </a:r>
            <a:r>
              <a:rPr lang="en-US" dirty="0" err="1" smtClean="0"/>
              <a:t>Delmotte</a:t>
            </a:r>
            <a:r>
              <a:rPr lang="en-US" dirty="0" smtClean="0"/>
              <a:t> et al., 2011</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600"/>
            <a:ext cx="9144000" cy="69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9700" y="-6866"/>
            <a:ext cx="2851550" cy="430887"/>
          </a:xfrm>
          <a:prstGeom prst="rect">
            <a:avLst/>
          </a:prstGeom>
          <a:noFill/>
        </p:spPr>
        <p:txBody>
          <a:bodyPr wrap="none" rtlCol="0">
            <a:spAutoFit/>
          </a:bodyPr>
          <a:lstStyle/>
          <a:p>
            <a:r>
              <a:rPr lang="en-US" sz="2200" dirty="0" smtClean="0"/>
              <a:t>Mackintosh et al., 2011</a:t>
            </a:r>
            <a:endParaRPr lang="en-US" sz="2200" dirty="0"/>
          </a:p>
        </p:txBody>
      </p:sp>
    </p:spTree>
    <p:extLst>
      <p:ext uri="{BB962C8B-B14F-4D97-AF65-F5344CB8AC3E}">
        <p14:creationId xmlns:p14="http://schemas.microsoft.com/office/powerpoint/2010/main" val="26477090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519113"/>
            <a:ext cx="75057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80304" y="6509657"/>
            <a:ext cx="2963696" cy="369332"/>
          </a:xfrm>
          <a:prstGeom prst="rect">
            <a:avLst/>
          </a:prstGeom>
          <a:noFill/>
        </p:spPr>
        <p:txBody>
          <a:bodyPr wrap="none" rtlCol="0">
            <a:spAutoFit/>
          </a:bodyPr>
          <a:lstStyle/>
          <a:p>
            <a:r>
              <a:rPr lang="en-US" dirty="0" smtClean="0"/>
              <a:t>Masson-</a:t>
            </a:r>
            <a:r>
              <a:rPr lang="en-US" dirty="0" err="1" smtClean="0"/>
              <a:t>Delmotte</a:t>
            </a:r>
            <a:r>
              <a:rPr lang="en-US" dirty="0" smtClean="0"/>
              <a:t> et al., 2011</a:t>
            </a:r>
            <a:endParaRPr lang="en-US" dirty="0"/>
          </a:p>
        </p:txBody>
      </p:sp>
      <p:sp>
        <p:nvSpPr>
          <p:cNvPr id="2" name="TextBox 1"/>
          <p:cNvSpPr txBox="1"/>
          <p:nvPr/>
        </p:nvSpPr>
        <p:spPr>
          <a:xfrm>
            <a:off x="1436793" y="145427"/>
            <a:ext cx="6225359" cy="369332"/>
          </a:xfrm>
          <a:prstGeom prst="rect">
            <a:avLst/>
          </a:prstGeom>
          <a:noFill/>
        </p:spPr>
        <p:txBody>
          <a:bodyPr wrap="none" rtlCol="0">
            <a:spAutoFit/>
          </a:bodyPr>
          <a:lstStyle/>
          <a:p>
            <a:r>
              <a:rPr lang="en-US" dirty="0" smtClean="0"/>
              <a:t>Signals common to 5 Holocene  Antarctic Ice Cores – 1</a:t>
            </a:r>
            <a:r>
              <a:rPr lang="en-US" baseline="30000" dirty="0" smtClean="0"/>
              <a:t>st</a:t>
            </a:r>
            <a:r>
              <a:rPr lang="en-US" dirty="0" smtClean="0"/>
              <a:t> two PC’s</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991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430" y="5461643"/>
            <a:ext cx="7696200" cy="124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87436" y="4343399"/>
            <a:ext cx="3802003" cy="769441"/>
          </a:xfrm>
          <a:prstGeom prst="rect">
            <a:avLst/>
          </a:prstGeom>
          <a:noFill/>
        </p:spPr>
        <p:txBody>
          <a:bodyPr wrap="none" rtlCol="0">
            <a:spAutoFit/>
          </a:bodyPr>
          <a:lstStyle/>
          <a:p>
            <a:r>
              <a:rPr lang="en-US" sz="2400" dirty="0" smtClean="0">
                <a:solidFill>
                  <a:srgbClr val="0070C0"/>
                </a:solidFill>
              </a:rPr>
              <a:t>Mode 2 (18% of variance)</a:t>
            </a:r>
          </a:p>
          <a:p>
            <a:r>
              <a:rPr lang="en-US" sz="2000" dirty="0">
                <a:solidFill>
                  <a:srgbClr val="0070C0"/>
                </a:solidFill>
              </a:rPr>
              <a:t> </a:t>
            </a:r>
            <a:r>
              <a:rPr lang="en-US" sz="2000" dirty="0" smtClean="0">
                <a:solidFill>
                  <a:srgbClr val="0070C0"/>
                </a:solidFill>
              </a:rPr>
              <a:t> long term decrease 12 to 2 </a:t>
            </a:r>
            <a:r>
              <a:rPr lang="en-US" sz="2000" dirty="0" err="1" smtClean="0">
                <a:solidFill>
                  <a:srgbClr val="0070C0"/>
                </a:solidFill>
              </a:rPr>
              <a:t>kyr</a:t>
            </a:r>
            <a:r>
              <a:rPr lang="en-US" sz="2000" dirty="0" smtClean="0">
                <a:solidFill>
                  <a:srgbClr val="0070C0"/>
                </a:solidFill>
              </a:rPr>
              <a:t> BP</a:t>
            </a:r>
            <a:endParaRPr lang="en-US" sz="2000" dirty="0">
              <a:solidFill>
                <a:srgbClr val="0070C0"/>
              </a:solidFill>
            </a:endParaRPr>
          </a:p>
        </p:txBody>
      </p:sp>
      <p:sp>
        <p:nvSpPr>
          <p:cNvPr id="5" name="Rectangle 4"/>
          <p:cNvSpPr/>
          <p:nvPr/>
        </p:nvSpPr>
        <p:spPr>
          <a:xfrm>
            <a:off x="6553200" y="487710"/>
            <a:ext cx="762000" cy="5151090"/>
          </a:xfrm>
          <a:prstGeom prst="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104" y="6485382"/>
            <a:ext cx="2963696" cy="369332"/>
          </a:xfrm>
          <a:prstGeom prst="rect">
            <a:avLst/>
          </a:prstGeom>
          <a:noFill/>
        </p:spPr>
        <p:txBody>
          <a:bodyPr wrap="none" rtlCol="0">
            <a:spAutoFit/>
          </a:bodyPr>
          <a:lstStyle/>
          <a:p>
            <a:r>
              <a:rPr lang="en-US" dirty="0" smtClean="0"/>
              <a:t>Masson-</a:t>
            </a:r>
            <a:r>
              <a:rPr lang="en-US" dirty="0" err="1" smtClean="0"/>
              <a:t>Delmotte</a:t>
            </a:r>
            <a:r>
              <a:rPr lang="en-US" dirty="0" smtClean="0"/>
              <a:t> et al., 2011</a:t>
            </a:r>
            <a:endParaRPr lang="en-US" dirty="0"/>
          </a:p>
        </p:txBody>
      </p:sp>
      <p:sp>
        <p:nvSpPr>
          <p:cNvPr id="6" name="TextBox 5"/>
          <p:cNvSpPr txBox="1"/>
          <p:nvPr/>
        </p:nvSpPr>
        <p:spPr>
          <a:xfrm>
            <a:off x="92238" y="26045"/>
            <a:ext cx="8304005" cy="461665"/>
          </a:xfrm>
          <a:prstGeom prst="rect">
            <a:avLst/>
          </a:prstGeom>
          <a:noFill/>
        </p:spPr>
        <p:txBody>
          <a:bodyPr wrap="none" rtlCol="0">
            <a:spAutoFit/>
          </a:bodyPr>
          <a:lstStyle/>
          <a:p>
            <a:r>
              <a:rPr lang="en-US" sz="2400" dirty="0" smtClean="0"/>
              <a:t>Signals common to 5 Antarctic Ice cores (EDC, DF, VK, DML, TALD)</a:t>
            </a:r>
            <a:endParaRPr lang="en-US" sz="2400" dirty="0"/>
          </a:p>
        </p:txBody>
      </p:sp>
      <p:sp>
        <p:nvSpPr>
          <p:cNvPr id="8" name="Rectangle 7"/>
          <p:cNvSpPr/>
          <p:nvPr/>
        </p:nvSpPr>
        <p:spPr>
          <a:xfrm>
            <a:off x="2057400" y="762000"/>
            <a:ext cx="381000" cy="38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7400" y="722783"/>
            <a:ext cx="3961726" cy="1815882"/>
          </a:xfrm>
          <a:prstGeom prst="rect">
            <a:avLst/>
          </a:prstGeom>
          <a:noFill/>
        </p:spPr>
        <p:txBody>
          <a:bodyPr wrap="none" rtlCol="0">
            <a:spAutoFit/>
          </a:bodyPr>
          <a:lstStyle/>
          <a:p>
            <a:r>
              <a:rPr lang="en-US" sz="2400" dirty="0" smtClean="0">
                <a:solidFill>
                  <a:srgbClr val="FF0000"/>
                </a:solidFill>
              </a:rPr>
              <a:t>Mode 1 (78% of variance)</a:t>
            </a:r>
          </a:p>
          <a:p>
            <a:r>
              <a:rPr lang="en-US" sz="2400" dirty="0" smtClean="0">
                <a:solidFill>
                  <a:srgbClr val="FF0000"/>
                </a:solidFill>
              </a:rPr>
              <a:t>   </a:t>
            </a:r>
            <a:r>
              <a:rPr lang="en-US" sz="2000" dirty="0" smtClean="0">
                <a:solidFill>
                  <a:srgbClr val="FF0000"/>
                </a:solidFill>
              </a:rPr>
              <a:t>1</a:t>
            </a:r>
            <a:r>
              <a:rPr lang="en-US" sz="2200" baseline="30000" dirty="0" smtClean="0">
                <a:solidFill>
                  <a:srgbClr val="FF0000"/>
                </a:solidFill>
              </a:rPr>
              <a:t>o</a:t>
            </a:r>
            <a:r>
              <a:rPr lang="en-US" dirty="0" smtClean="0">
                <a:solidFill>
                  <a:srgbClr val="FF0000"/>
                </a:solidFill>
              </a:rPr>
              <a:t>/</a:t>
            </a:r>
            <a:r>
              <a:rPr lang="en-US" sz="1600" dirty="0" err="1" smtClean="0">
                <a:solidFill>
                  <a:srgbClr val="FF0000"/>
                </a:solidFill>
              </a:rPr>
              <a:t>oo</a:t>
            </a:r>
            <a:r>
              <a:rPr lang="en-US" dirty="0" smtClean="0">
                <a:solidFill>
                  <a:srgbClr val="FF0000"/>
                </a:solidFill>
              </a:rPr>
              <a:t> </a:t>
            </a:r>
            <a:r>
              <a:rPr lang="en-US" sz="2000" dirty="0" smtClean="0">
                <a:solidFill>
                  <a:srgbClr val="FF0000"/>
                </a:solidFill>
              </a:rPr>
              <a:t>“optimum” 11.5 to 10 </a:t>
            </a:r>
            <a:r>
              <a:rPr lang="en-US" sz="2000" dirty="0" err="1" smtClean="0">
                <a:solidFill>
                  <a:srgbClr val="FF0000"/>
                </a:solidFill>
              </a:rPr>
              <a:t>kyr</a:t>
            </a:r>
            <a:r>
              <a:rPr lang="en-US" sz="2000" dirty="0" smtClean="0">
                <a:solidFill>
                  <a:srgbClr val="FF0000"/>
                </a:solidFill>
              </a:rPr>
              <a:t> BP</a:t>
            </a:r>
          </a:p>
          <a:p>
            <a:r>
              <a:rPr lang="en-US" sz="2000" dirty="0">
                <a:solidFill>
                  <a:srgbClr val="FF0000"/>
                </a:solidFill>
              </a:rPr>
              <a:t> </a:t>
            </a:r>
            <a:r>
              <a:rPr lang="en-US" sz="2000" dirty="0" smtClean="0">
                <a:solidFill>
                  <a:srgbClr val="FF0000"/>
                </a:solidFill>
              </a:rPr>
              <a:t>   minimum at 8 </a:t>
            </a:r>
            <a:r>
              <a:rPr lang="en-US" sz="2000" dirty="0" err="1" smtClean="0">
                <a:solidFill>
                  <a:srgbClr val="FF0000"/>
                </a:solidFill>
              </a:rPr>
              <a:t>kyr</a:t>
            </a:r>
            <a:r>
              <a:rPr lang="en-US" sz="2000" dirty="0" smtClean="0">
                <a:solidFill>
                  <a:srgbClr val="FF0000"/>
                </a:solidFill>
              </a:rPr>
              <a:t> BP</a:t>
            </a:r>
          </a:p>
          <a:p>
            <a:r>
              <a:rPr lang="en-US" sz="2000" dirty="0">
                <a:solidFill>
                  <a:srgbClr val="FF0000"/>
                </a:solidFill>
              </a:rPr>
              <a:t> </a:t>
            </a:r>
            <a:r>
              <a:rPr lang="en-US" sz="2000" dirty="0" smtClean="0">
                <a:solidFill>
                  <a:srgbClr val="FF0000"/>
                </a:solidFill>
              </a:rPr>
              <a:t>   0.4</a:t>
            </a:r>
            <a:r>
              <a:rPr lang="en-US" sz="2200" baseline="30000" dirty="0" smtClean="0">
                <a:solidFill>
                  <a:srgbClr val="FF0000"/>
                </a:solidFill>
              </a:rPr>
              <a:t>o</a:t>
            </a:r>
            <a:r>
              <a:rPr lang="en-US" sz="2000" dirty="0" smtClean="0">
                <a:solidFill>
                  <a:srgbClr val="FF0000"/>
                </a:solidFill>
              </a:rPr>
              <a:t>/</a:t>
            </a:r>
            <a:r>
              <a:rPr lang="en-US" sz="1600" dirty="0" err="1" smtClean="0">
                <a:solidFill>
                  <a:srgbClr val="FF0000"/>
                </a:solidFill>
              </a:rPr>
              <a:t>oo</a:t>
            </a:r>
            <a:r>
              <a:rPr lang="en-US" sz="2000" dirty="0" smtClean="0">
                <a:solidFill>
                  <a:srgbClr val="FF0000"/>
                </a:solidFill>
              </a:rPr>
              <a:t> </a:t>
            </a:r>
            <a:r>
              <a:rPr lang="en-US" sz="2000" dirty="0">
                <a:solidFill>
                  <a:srgbClr val="FF0000"/>
                </a:solidFill>
              </a:rPr>
              <a:t>“optimum” </a:t>
            </a:r>
            <a:r>
              <a:rPr lang="en-US" sz="2000" dirty="0" smtClean="0">
                <a:solidFill>
                  <a:srgbClr val="FF0000"/>
                </a:solidFill>
              </a:rPr>
              <a:t>at 4 </a:t>
            </a:r>
            <a:r>
              <a:rPr lang="en-US" sz="2000" dirty="0" err="1" smtClean="0">
                <a:solidFill>
                  <a:srgbClr val="FF0000"/>
                </a:solidFill>
              </a:rPr>
              <a:t>kyr</a:t>
            </a:r>
            <a:r>
              <a:rPr lang="en-US" sz="2000" dirty="0" smtClean="0">
                <a:solidFill>
                  <a:srgbClr val="FF0000"/>
                </a:solidFill>
              </a:rPr>
              <a:t> </a:t>
            </a:r>
            <a:r>
              <a:rPr lang="en-US" sz="2000" dirty="0">
                <a:solidFill>
                  <a:srgbClr val="FF0000"/>
                </a:solidFill>
              </a:rPr>
              <a:t>BP</a:t>
            </a:r>
            <a:endParaRPr lang="en-US" sz="2000" dirty="0" smtClean="0">
              <a:solidFill>
                <a:srgbClr val="FF0000"/>
              </a:solidFill>
            </a:endParaRPr>
          </a:p>
          <a:p>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37339593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8" y="0"/>
            <a:ext cx="9114692" cy="635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80304" y="6509657"/>
            <a:ext cx="2012474" cy="369332"/>
          </a:xfrm>
          <a:prstGeom prst="rect">
            <a:avLst/>
          </a:prstGeom>
          <a:noFill/>
        </p:spPr>
        <p:txBody>
          <a:bodyPr wrap="none" rtlCol="0">
            <a:spAutoFit/>
          </a:bodyPr>
          <a:lstStyle/>
          <a:p>
            <a:r>
              <a:rPr lang="en-US" dirty="0" smtClean="0"/>
              <a:t>Masson et al., 2000</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8" y="0"/>
            <a:ext cx="9114692" cy="63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80304" y="6509657"/>
            <a:ext cx="2012474" cy="369332"/>
          </a:xfrm>
          <a:prstGeom prst="rect">
            <a:avLst/>
          </a:prstGeom>
          <a:noFill/>
        </p:spPr>
        <p:txBody>
          <a:bodyPr wrap="none" rtlCol="0">
            <a:spAutoFit/>
          </a:bodyPr>
          <a:lstStyle/>
          <a:p>
            <a:r>
              <a:rPr lang="en-US" dirty="0" smtClean="0"/>
              <a:t>Masson et al., 2000</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62" y="0"/>
            <a:ext cx="1904945" cy="369332"/>
          </a:xfrm>
          <a:prstGeom prst="rect">
            <a:avLst/>
          </a:prstGeom>
          <a:noFill/>
        </p:spPr>
        <p:txBody>
          <a:bodyPr wrap="none" rtlCol="0">
            <a:spAutoFit/>
          </a:bodyPr>
          <a:lstStyle/>
          <a:p>
            <a:r>
              <a:rPr lang="en-US" dirty="0" smtClean="0"/>
              <a:t>From Berger, 1978</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898"/>
            <a:ext cx="9144000" cy="651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38400" y="-1"/>
            <a:ext cx="4495800" cy="685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756" y="-40018"/>
            <a:ext cx="9144000" cy="1200329"/>
          </a:xfrm>
          <a:prstGeom prst="rect">
            <a:avLst/>
          </a:prstGeom>
          <a:noFill/>
        </p:spPr>
        <p:txBody>
          <a:bodyPr wrap="square" rtlCol="0">
            <a:spAutoFit/>
          </a:bodyPr>
          <a:lstStyle/>
          <a:p>
            <a:r>
              <a:rPr lang="en-US" sz="2400" dirty="0"/>
              <a:t>Simulated maximum positive surface temperature anomaly </a:t>
            </a:r>
            <a:r>
              <a:rPr lang="en-US" sz="2400" dirty="0" smtClean="0"/>
              <a:t>for early Holocene Thermal Maximum relative </a:t>
            </a:r>
            <a:r>
              <a:rPr lang="en-US" sz="2400" dirty="0"/>
              <a:t>to the preindustrial </a:t>
            </a:r>
            <a:r>
              <a:rPr lang="en-US" sz="2400" dirty="0" smtClean="0"/>
              <a:t>mean from OGMELTICE – </a:t>
            </a:r>
            <a:r>
              <a:rPr lang="en-US" sz="2400" dirty="0" err="1" smtClean="0"/>
              <a:t>Renssen</a:t>
            </a:r>
            <a:r>
              <a:rPr lang="en-US" sz="2400" dirty="0" smtClean="0"/>
              <a:t> et al., 2012, QSR</a:t>
            </a:r>
            <a:endParaRPr lang="en-US" sz="2400"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34200" y="0"/>
            <a:ext cx="1771703" cy="523220"/>
          </a:xfrm>
          <a:prstGeom prst="rect">
            <a:avLst/>
          </a:prstGeom>
          <a:noFill/>
        </p:spPr>
        <p:txBody>
          <a:bodyPr wrap="none" rtlCol="0">
            <a:spAutoFit/>
          </a:bodyPr>
          <a:lstStyle/>
          <a:p>
            <a:r>
              <a:rPr lang="en-US" sz="2800" dirty="0" smtClean="0"/>
              <a:t>at 9 </a:t>
            </a:r>
            <a:r>
              <a:rPr lang="en-US" sz="2800" dirty="0" err="1" smtClean="0"/>
              <a:t>Kyr</a:t>
            </a:r>
            <a:r>
              <a:rPr lang="en-US" sz="2800" dirty="0" smtClean="0"/>
              <a:t> BP</a:t>
            </a:r>
            <a:endParaRPr lang="en-US" sz="2800" dirty="0"/>
          </a:p>
        </p:txBody>
      </p:sp>
      <p:sp>
        <p:nvSpPr>
          <p:cNvPr id="6" name="TextBox 5"/>
          <p:cNvSpPr txBox="1"/>
          <p:nvPr/>
        </p:nvSpPr>
        <p:spPr>
          <a:xfrm>
            <a:off x="5562600" y="6477000"/>
            <a:ext cx="2673489" cy="461665"/>
          </a:xfrm>
          <a:prstGeom prst="rect">
            <a:avLst/>
          </a:prstGeom>
          <a:noFill/>
        </p:spPr>
        <p:txBody>
          <a:bodyPr wrap="none" rtlCol="0">
            <a:spAutoFit/>
          </a:bodyPr>
          <a:lstStyle/>
          <a:p>
            <a:r>
              <a:rPr lang="en-US" sz="2400" dirty="0" err="1" smtClean="0"/>
              <a:t>Renssen</a:t>
            </a:r>
            <a:r>
              <a:rPr lang="en-US" sz="2400" dirty="0" smtClean="0"/>
              <a:t> et al., 2012</a:t>
            </a:r>
            <a:endParaRPr lang="en-US" sz="2400" dirty="0"/>
          </a:p>
        </p:txBody>
      </p:sp>
    </p:spTree>
    <p:extLst>
      <p:ext uri="{BB962C8B-B14F-4D97-AF65-F5344CB8AC3E}">
        <p14:creationId xmlns:p14="http://schemas.microsoft.com/office/powerpoint/2010/main" val="2425093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92964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477000"/>
            <a:ext cx="2673489" cy="461665"/>
          </a:xfrm>
          <a:prstGeom prst="rect">
            <a:avLst/>
          </a:prstGeom>
          <a:noFill/>
        </p:spPr>
        <p:txBody>
          <a:bodyPr wrap="none" rtlCol="0">
            <a:spAutoFit/>
          </a:bodyPr>
          <a:lstStyle/>
          <a:p>
            <a:r>
              <a:rPr lang="en-US" sz="2400" dirty="0" err="1" smtClean="0"/>
              <a:t>Renssen</a:t>
            </a:r>
            <a:r>
              <a:rPr lang="en-US" sz="2400" dirty="0" smtClean="0"/>
              <a:t> et al., 2012</a:t>
            </a:r>
            <a:endParaRPr lang="en-US" sz="2400"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738188"/>
            <a:ext cx="7439025"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72200" y="304800"/>
            <a:ext cx="2054152" cy="369332"/>
          </a:xfrm>
          <a:prstGeom prst="rect">
            <a:avLst/>
          </a:prstGeom>
          <a:noFill/>
        </p:spPr>
        <p:txBody>
          <a:bodyPr wrap="none" rtlCol="0">
            <a:spAutoFit/>
          </a:bodyPr>
          <a:lstStyle/>
          <a:p>
            <a:r>
              <a:rPr lang="en-US" dirty="0" smtClean="0"/>
              <a:t>Johnson et al., 2011</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1538"/>
            <a:ext cx="141732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43200" y="304800"/>
            <a:ext cx="1938095" cy="369332"/>
          </a:xfrm>
          <a:prstGeom prst="rect">
            <a:avLst/>
          </a:prstGeom>
          <a:noFill/>
        </p:spPr>
        <p:txBody>
          <a:bodyPr wrap="none" rtlCol="0">
            <a:spAutoFit/>
          </a:bodyPr>
          <a:lstStyle/>
          <a:p>
            <a:r>
              <a:rPr lang="en-US" dirty="0" smtClean="0"/>
              <a:t>Gomez et al., 2011</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171" name="Picture 3" descr="JPC43B Big Graph.pdf                                           00190714Macintosh HD                   7C25408F:"/>
          <p:cNvPicPr>
            <a:picLocks noChangeAspect="1" noChangeArrowheads="1"/>
          </p:cNvPicPr>
          <p:nvPr/>
        </p:nvPicPr>
        <p:blipFill>
          <a:blip r:embed="rId2">
            <a:extLst>
              <a:ext uri="{28A0092B-C50C-407E-A947-70E740481C1C}">
                <a14:useLocalDpi xmlns:a14="http://schemas.microsoft.com/office/drawing/2010/main" val="0"/>
              </a:ext>
            </a:extLst>
          </a:blip>
          <a:srcRect l="3362" t="5194" r="4202" b="5194"/>
          <a:stretch>
            <a:fillRect/>
          </a:stretch>
        </p:blipFill>
        <p:spPr bwMode="auto">
          <a:xfrm>
            <a:off x="-302341" y="0"/>
            <a:ext cx="9446341" cy="1184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6248400"/>
            <a:ext cx="9144000" cy="148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8" y="6111240"/>
            <a:ext cx="7394051" cy="802455"/>
          </a:xfrm>
          <a:prstGeom prst="rect">
            <a:avLst/>
          </a:prstGeom>
        </p:spPr>
      </p:pic>
      <p:sp>
        <p:nvSpPr>
          <p:cNvPr id="2" name="TextBox 1"/>
          <p:cNvSpPr txBox="1"/>
          <p:nvPr/>
        </p:nvSpPr>
        <p:spPr>
          <a:xfrm>
            <a:off x="914400" y="85691"/>
            <a:ext cx="6427914" cy="461665"/>
          </a:xfrm>
          <a:prstGeom prst="rect">
            <a:avLst/>
          </a:prstGeom>
          <a:noFill/>
        </p:spPr>
        <p:txBody>
          <a:bodyPr wrap="none" rtlCol="0">
            <a:spAutoFit/>
          </a:bodyPr>
          <a:lstStyle/>
          <a:p>
            <a:r>
              <a:rPr lang="en-US" sz="2400" dirty="0" smtClean="0"/>
              <a:t>JPC-43B – ICPMS-calibrated XRF core scanner data</a:t>
            </a:r>
            <a:endParaRPr lang="en-US" sz="2400" dirty="0"/>
          </a:p>
        </p:txBody>
      </p:sp>
    </p:spTree>
    <p:extLst>
      <p:ext uri="{BB962C8B-B14F-4D97-AF65-F5344CB8AC3E}">
        <p14:creationId xmlns:p14="http://schemas.microsoft.com/office/powerpoint/2010/main" val="8980421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0"/>
            <a:ext cx="6296025" cy="1002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001000" y="609600"/>
            <a:ext cx="2079672" cy="369332"/>
          </a:xfrm>
          <a:prstGeom prst="rect">
            <a:avLst/>
          </a:prstGeom>
          <a:noFill/>
        </p:spPr>
        <p:txBody>
          <a:bodyPr wrap="none" rtlCol="0">
            <a:spAutoFit/>
          </a:bodyPr>
          <a:lstStyle/>
          <a:p>
            <a:r>
              <a:rPr lang="en-US" dirty="0" err="1" smtClean="0"/>
              <a:t>Mohtadi</a:t>
            </a:r>
            <a:r>
              <a:rPr lang="en-US" dirty="0" smtClean="0"/>
              <a:t> et al., 2011</a:t>
            </a:r>
            <a:endParaRPr lang="en-US" dirty="0"/>
          </a:p>
        </p:txBody>
      </p:sp>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56736465"/>
              </p:ext>
            </p:extLst>
          </p:nvPr>
        </p:nvGraphicFramePr>
        <p:xfrm>
          <a:off x="380999" y="1066800"/>
          <a:ext cx="8382002" cy="5029200"/>
        </p:xfrm>
        <a:graphic>
          <a:graphicData uri="http://schemas.openxmlformats.org/drawingml/2006/table">
            <a:tbl>
              <a:tblPr firstRow="1" firstCol="1" bandRow="1">
                <a:tableStyleId>{5C22544A-7EE6-4342-B048-85BDC9FD1C3A}</a:tableStyleId>
              </a:tblPr>
              <a:tblGrid>
                <a:gridCol w="2556894"/>
                <a:gridCol w="1907098"/>
                <a:gridCol w="2180090"/>
                <a:gridCol w="1737920"/>
              </a:tblGrid>
              <a:tr h="1143000">
                <a:tc>
                  <a:txBody>
                    <a:bodyPr/>
                    <a:lstStyle/>
                    <a:p>
                      <a:pPr marL="0" marR="0" algn="ctr">
                        <a:lnSpc>
                          <a:spcPct val="150000"/>
                        </a:lnSpc>
                        <a:spcBef>
                          <a:spcPts val="0"/>
                        </a:spcBef>
                        <a:spcAft>
                          <a:spcPts val="0"/>
                        </a:spcAft>
                      </a:pPr>
                      <a:r>
                        <a:rPr lang="en-GB" sz="2000" dirty="0">
                          <a:effectLst/>
                        </a:rPr>
                        <a:t>Month of sea ice first occurrence in satellite record</a:t>
                      </a:r>
                      <a:endParaRPr lang="en-US" sz="2000" dirty="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&lt;80% sea ice concentration</a:t>
                      </a:r>
                      <a:endParaRPr lang="en-US" sz="2000" dirty="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&lt;20% sea ice concentration</a:t>
                      </a:r>
                      <a:endParaRPr lang="en-US" sz="2000" dirty="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&gt;80% sea ice concentration</a:t>
                      </a:r>
                      <a:endParaRPr lang="en-US" sz="2000">
                        <a:effectLst/>
                        <a:latin typeface="Times New Roman"/>
                        <a:ea typeface="Times New Roman"/>
                        <a:cs typeface="Times New Roman"/>
                      </a:endParaRPr>
                    </a:p>
                  </a:txBody>
                  <a:tcPr marL="68580" marR="68580" marT="0" marB="0"/>
                </a:tc>
              </a:tr>
              <a:tr h="433911">
                <a:tc>
                  <a:txBody>
                    <a:bodyPr/>
                    <a:lstStyle/>
                    <a:p>
                      <a:pPr marL="0" marR="0" algn="ctr">
                        <a:lnSpc>
                          <a:spcPct val="150000"/>
                        </a:lnSpc>
                        <a:spcBef>
                          <a:spcPts val="0"/>
                        </a:spcBef>
                        <a:spcAft>
                          <a:spcPts val="0"/>
                        </a:spcAft>
                      </a:pPr>
                      <a:r>
                        <a:rPr lang="en-GB" sz="2000">
                          <a:effectLst/>
                        </a:rPr>
                        <a:t>Doesn’t occur</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3</a:t>
                      </a:r>
                      <a:endParaRPr lang="en-US" sz="2000" dirty="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a:t>
                      </a:r>
                      <a:endParaRPr lang="en-US" sz="2000">
                        <a:effectLst/>
                        <a:latin typeface="Times New Roman"/>
                        <a:ea typeface="Times New Roman"/>
                        <a:cs typeface="Times New Roman"/>
                      </a:endParaRPr>
                    </a:p>
                  </a:txBody>
                  <a:tcPr marL="68580" marR="68580" marT="0" marB="0"/>
                </a:tc>
              </a:tr>
              <a:tr h="433911">
                <a:tc>
                  <a:txBody>
                    <a:bodyPr/>
                    <a:lstStyle/>
                    <a:p>
                      <a:pPr marL="0" marR="0" algn="ctr">
                        <a:lnSpc>
                          <a:spcPct val="150000"/>
                        </a:lnSpc>
                        <a:spcBef>
                          <a:spcPts val="0"/>
                        </a:spcBef>
                        <a:spcAft>
                          <a:spcPts val="0"/>
                        </a:spcAft>
                      </a:pPr>
                      <a:r>
                        <a:rPr lang="en-GB" sz="2000">
                          <a:effectLst/>
                        </a:rPr>
                        <a:t>November</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8</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a:t>
                      </a:r>
                      <a:endParaRPr lang="en-US" sz="2000" dirty="0">
                        <a:effectLst/>
                        <a:latin typeface="Times New Roman"/>
                        <a:ea typeface="Times New Roman"/>
                        <a:cs typeface="Times New Roman"/>
                      </a:endParaRPr>
                    </a:p>
                  </a:txBody>
                  <a:tcPr marL="68580" marR="68580" marT="0" marB="0"/>
                </a:tc>
              </a:tr>
              <a:tr h="433911">
                <a:tc>
                  <a:txBody>
                    <a:bodyPr/>
                    <a:lstStyle/>
                    <a:p>
                      <a:pPr marL="0" marR="0" algn="ctr">
                        <a:lnSpc>
                          <a:spcPct val="150000"/>
                        </a:lnSpc>
                        <a:spcBef>
                          <a:spcPts val="0"/>
                        </a:spcBef>
                        <a:spcAft>
                          <a:spcPts val="0"/>
                        </a:spcAft>
                      </a:pPr>
                      <a:r>
                        <a:rPr lang="en-GB" sz="2000">
                          <a:effectLst/>
                        </a:rPr>
                        <a:t>December</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8</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4</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a:t>
                      </a:r>
                      <a:endParaRPr lang="en-US" sz="2000" dirty="0">
                        <a:effectLst/>
                        <a:latin typeface="Times New Roman"/>
                        <a:ea typeface="Times New Roman"/>
                        <a:cs typeface="Times New Roman"/>
                      </a:endParaRPr>
                    </a:p>
                  </a:txBody>
                  <a:tcPr marL="68580" marR="68580" marT="0" marB="0"/>
                </a:tc>
              </a:tr>
              <a:tr h="433911">
                <a:tc>
                  <a:txBody>
                    <a:bodyPr/>
                    <a:lstStyle/>
                    <a:p>
                      <a:pPr marL="0" marR="0" algn="ctr">
                        <a:lnSpc>
                          <a:spcPct val="150000"/>
                        </a:lnSpc>
                        <a:spcBef>
                          <a:spcPts val="0"/>
                        </a:spcBef>
                        <a:spcAft>
                          <a:spcPts val="0"/>
                        </a:spcAft>
                      </a:pPr>
                      <a:r>
                        <a:rPr lang="en-GB" sz="2000">
                          <a:effectLst/>
                        </a:rPr>
                        <a:t>January</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9</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11</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a:t>
                      </a:r>
                      <a:endParaRPr lang="en-US" sz="2000" dirty="0">
                        <a:effectLst/>
                        <a:latin typeface="Times New Roman"/>
                        <a:ea typeface="Times New Roman"/>
                        <a:cs typeface="Times New Roman"/>
                      </a:endParaRPr>
                    </a:p>
                  </a:txBody>
                  <a:tcPr marL="68580" marR="68580" marT="0" marB="0"/>
                </a:tc>
              </a:tr>
              <a:tr h="433911">
                <a:tc>
                  <a:txBody>
                    <a:bodyPr/>
                    <a:lstStyle/>
                    <a:p>
                      <a:pPr marL="0" marR="0" algn="ctr">
                        <a:lnSpc>
                          <a:spcPct val="150000"/>
                        </a:lnSpc>
                        <a:spcBef>
                          <a:spcPts val="0"/>
                        </a:spcBef>
                        <a:spcAft>
                          <a:spcPts val="0"/>
                        </a:spcAft>
                      </a:pPr>
                      <a:r>
                        <a:rPr lang="en-GB" sz="2000">
                          <a:effectLst/>
                        </a:rPr>
                        <a:t>February</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2</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10</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a:t>
                      </a:r>
                      <a:endParaRPr lang="en-US" sz="2000" dirty="0">
                        <a:effectLst/>
                        <a:latin typeface="Times New Roman"/>
                        <a:ea typeface="Times New Roman"/>
                        <a:cs typeface="Times New Roman"/>
                      </a:endParaRPr>
                    </a:p>
                  </a:txBody>
                  <a:tcPr marL="68580" marR="68580" marT="0" marB="0"/>
                </a:tc>
              </a:tr>
              <a:tr h="433911">
                <a:tc>
                  <a:txBody>
                    <a:bodyPr/>
                    <a:lstStyle/>
                    <a:p>
                      <a:pPr marL="0" marR="0" algn="ctr">
                        <a:lnSpc>
                          <a:spcPct val="150000"/>
                        </a:lnSpc>
                        <a:spcBef>
                          <a:spcPts val="0"/>
                        </a:spcBef>
                        <a:spcAft>
                          <a:spcPts val="0"/>
                        </a:spcAft>
                      </a:pPr>
                      <a:r>
                        <a:rPr lang="en-GB" sz="2000">
                          <a:effectLst/>
                        </a:rPr>
                        <a:t>March</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1</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a:t>
                      </a:r>
                      <a:endParaRPr lang="en-US" sz="2000" dirty="0">
                        <a:effectLst/>
                        <a:latin typeface="Times New Roman"/>
                        <a:ea typeface="Times New Roman"/>
                        <a:cs typeface="Times New Roman"/>
                      </a:endParaRPr>
                    </a:p>
                  </a:txBody>
                  <a:tcPr marL="68580" marR="68580" marT="0" marB="0"/>
                </a:tc>
              </a:tr>
              <a:tr h="433911">
                <a:tc>
                  <a:txBody>
                    <a:bodyPr/>
                    <a:lstStyle/>
                    <a:p>
                      <a:pPr marL="0" marR="0" algn="ctr">
                        <a:lnSpc>
                          <a:spcPct val="150000"/>
                        </a:lnSpc>
                        <a:spcBef>
                          <a:spcPts val="0"/>
                        </a:spcBef>
                        <a:spcAft>
                          <a:spcPts val="0"/>
                        </a:spcAft>
                      </a:pPr>
                      <a:r>
                        <a:rPr lang="en-GB" sz="2000">
                          <a:effectLst/>
                        </a:rPr>
                        <a:t>April</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23</a:t>
                      </a:r>
                      <a:endParaRPr lang="en-US" sz="2000" dirty="0">
                        <a:effectLst/>
                        <a:latin typeface="Times New Roman"/>
                        <a:ea typeface="Times New Roman"/>
                        <a:cs typeface="Times New Roman"/>
                      </a:endParaRPr>
                    </a:p>
                  </a:txBody>
                  <a:tcPr marL="68580" marR="68580" marT="0" marB="0"/>
                </a:tc>
              </a:tr>
              <a:tr h="433911">
                <a:tc>
                  <a:txBody>
                    <a:bodyPr/>
                    <a:lstStyle/>
                    <a:p>
                      <a:pPr marL="0" marR="0" algn="ctr">
                        <a:lnSpc>
                          <a:spcPct val="150000"/>
                        </a:lnSpc>
                        <a:spcBef>
                          <a:spcPts val="0"/>
                        </a:spcBef>
                        <a:spcAft>
                          <a:spcPts val="0"/>
                        </a:spcAft>
                      </a:pPr>
                      <a:r>
                        <a:rPr lang="en-GB" sz="2000">
                          <a:effectLst/>
                        </a:rPr>
                        <a:t>May</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a:effectLst/>
                        </a:rPr>
                        <a:t>-</a:t>
                      </a:r>
                      <a:endParaRPr lang="en-US" sz="2000">
                        <a:effectLst/>
                        <a:latin typeface="Times New Roman"/>
                        <a:ea typeface="Times New Roman"/>
                        <a:cs typeface="Times New Roman"/>
                      </a:endParaRPr>
                    </a:p>
                  </a:txBody>
                  <a:tcPr marL="68580" marR="68580" marT="0" marB="0"/>
                </a:tc>
                <a:tc>
                  <a:txBody>
                    <a:bodyPr/>
                    <a:lstStyle/>
                    <a:p>
                      <a:pPr marL="0" marR="0" algn="ctr">
                        <a:lnSpc>
                          <a:spcPct val="150000"/>
                        </a:lnSpc>
                        <a:spcBef>
                          <a:spcPts val="0"/>
                        </a:spcBef>
                        <a:spcAft>
                          <a:spcPts val="0"/>
                        </a:spcAft>
                      </a:pPr>
                      <a:r>
                        <a:rPr lang="en-GB" sz="2000" dirty="0">
                          <a:effectLst/>
                        </a:rPr>
                        <a:t>5</a:t>
                      </a:r>
                      <a:endParaRPr lang="en-US" sz="2000" dirty="0">
                        <a:effectLst/>
                        <a:latin typeface="Times New Roman"/>
                        <a:ea typeface="Times New Roman"/>
                        <a:cs typeface="Times New Roman"/>
                      </a:endParaRPr>
                    </a:p>
                  </a:txBody>
                  <a:tcPr marL="68580" marR="68580" marT="0" marB="0"/>
                </a:tc>
              </a:tr>
            </a:tbl>
          </a:graphicData>
        </a:graphic>
      </p:graphicFrame>
      <p:sp>
        <p:nvSpPr>
          <p:cNvPr id="5" name="Rectangle 1"/>
          <p:cNvSpPr>
            <a:spLocks noChangeArrowheads="1"/>
          </p:cNvSpPr>
          <p:nvPr/>
        </p:nvSpPr>
        <p:spPr bwMode="auto">
          <a:xfrm>
            <a:off x="457200" y="307672"/>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Number of years in satellite record (November 1978 – December 2008) in which sea ice parameters </a:t>
            </a:r>
            <a:r>
              <a:rPr kumimoji="0" lang="en-GB" sz="2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first</a:t>
            </a:r>
            <a:r>
              <a:rPr kumimoji="0" lang="en-GB"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occur for a given month.</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152400" y="6477000"/>
            <a:ext cx="1500026" cy="369332"/>
          </a:xfrm>
          <a:prstGeom prst="rect">
            <a:avLst/>
          </a:prstGeom>
          <a:noFill/>
        </p:spPr>
        <p:txBody>
          <a:bodyPr wrap="none" rtlCol="0">
            <a:spAutoFit/>
          </a:bodyPr>
          <a:lstStyle/>
          <a:p>
            <a:r>
              <a:rPr lang="en-US" dirty="0" smtClean="0"/>
              <a:t>Gregory, 2012</a:t>
            </a:r>
            <a:endParaRPr lang="en-US" dirty="0"/>
          </a:p>
        </p:txBody>
      </p:sp>
      <p:sp>
        <p:nvSpPr>
          <p:cNvPr id="7" name="TextBox 6"/>
          <p:cNvSpPr txBox="1"/>
          <p:nvPr/>
        </p:nvSpPr>
        <p:spPr>
          <a:xfrm>
            <a:off x="876137" y="6037458"/>
            <a:ext cx="7211654" cy="369332"/>
          </a:xfrm>
          <a:prstGeom prst="rect">
            <a:avLst/>
          </a:prstGeom>
          <a:noFill/>
        </p:spPr>
        <p:txBody>
          <a:bodyPr wrap="none" rtlCol="0">
            <a:spAutoFit/>
          </a:bodyPr>
          <a:lstStyle/>
          <a:p>
            <a:r>
              <a:rPr lang="en-US" dirty="0" smtClean="0"/>
              <a:t>At the </a:t>
            </a:r>
            <a:r>
              <a:rPr lang="en-US" dirty="0" err="1" smtClean="0"/>
              <a:t>Adelie</a:t>
            </a:r>
            <a:r>
              <a:rPr lang="en-US" dirty="0" smtClean="0"/>
              <a:t> Basin Site, Spring variability dominate over Autumn variability</a:t>
            </a:r>
            <a:endParaRPr lang="en-US" dirty="0"/>
          </a:p>
        </p:txBody>
      </p:sp>
    </p:spTree>
    <p:extLst>
      <p:ext uri="{BB962C8B-B14F-4D97-AF65-F5344CB8AC3E}">
        <p14:creationId xmlns:p14="http://schemas.microsoft.com/office/powerpoint/2010/main" val="2306724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PGLAC01"/>
          <p:cNvPicPr>
            <a:picLocks noChangeAspect="1" noChangeArrowheads="1"/>
          </p:cNvPicPr>
          <p:nvPr/>
        </p:nvPicPr>
        <p:blipFill>
          <a:blip r:embed="rId2">
            <a:lum bright="20000"/>
          </a:blip>
          <a:srcRect/>
          <a:stretch>
            <a:fillRect/>
          </a:stretch>
        </p:blipFill>
        <p:spPr bwMode="auto">
          <a:xfrm>
            <a:off x="5715000" y="552537"/>
            <a:ext cx="2743200" cy="2056765"/>
          </a:xfrm>
          <a:prstGeom prst="rect">
            <a:avLst/>
          </a:prstGeom>
          <a:noFill/>
        </p:spPr>
      </p:pic>
      <p:pic>
        <p:nvPicPr>
          <p:cNvPr id="4" name="Picture 3" descr="IODP mode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 y="533400"/>
            <a:ext cx="4558030" cy="3135947"/>
          </a:xfrm>
          <a:prstGeom prst="rect">
            <a:avLst/>
          </a:prstGeom>
          <a:noFill/>
          <a:ln>
            <a:noFill/>
          </a:ln>
        </p:spPr>
      </p:pic>
      <p:sp>
        <p:nvSpPr>
          <p:cNvPr id="5" name="TextBox 4"/>
          <p:cNvSpPr txBox="1"/>
          <p:nvPr/>
        </p:nvSpPr>
        <p:spPr>
          <a:xfrm>
            <a:off x="2510479" y="76200"/>
            <a:ext cx="3814121" cy="369332"/>
          </a:xfrm>
          <a:prstGeom prst="rect">
            <a:avLst/>
          </a:prstGeom>
          <a:noFill/>
        </p:spPr>
        <p:txBody>
          <a:bodyPr wrap="none" rtlCol="0">
            <a:spAutoFit/>
          </a:bodyPr>
          <a:lstStyle/>
          <a:p>
            <a:r>
              <a:rPr lang="en-GB" b="1" dirty="0" smtClean="0"/>
              <a:t>Annual Sequence of Lamination Types</a:t>
            </a:r>
            <a:endParaRPr lang="en-GB" b="1" dirty="0"/>
          </a:p>
        </p:txBody>
      </p:sp>
      <p:sp>
        <p:nvSpPr>
          <p:cNvPr id="9" name="TextBox 8"/>
          <p:cNvSpPr txBox="1"/>
          <p:nvPr/>
        </p:nvSpPr>
        <p:spPr>
          <a:xfrm>
            <a:off x="7315200" y="1981200"/>
            <a:ext cx="1139158" cy="369332"/>
          </a:xfrm>
          <a:prstGeom prst="rect">
            <a:avLst/>
          </a:prstGeom>
          <a:noFill/>
        </p:spPr>
        <p:txBody>
          <a:bodyPr wrap="none" rtlCol="0">
            <a:spAutoFit/>
          </a:bodyPr>
          <a:lstStyle/>
          <a:p>
            <a:r>
              <a:rPr lang="en-GB" i="1" dirty="0" smtClean="0">
                <a:solidFill>
                  <a:schemeClr val="bg1"/>
                </a:solidFill>
                <a:effectLst>
                  <a:outerShdw blurRad="38100" dist="38100" dir="2700000" algn="tl">
                    <a:srgbClr val="000000">
                      <a:alpha val="43137"/>
                    </a:srgbClr>
                  </a:outerShdw>
                </a:effectLst>
              </a:rPr>
              <a:t>P. </a:t>
            </a:r>
            <a:r>
              <a:rPr lang="en-GB" i="1" dirty="0" err="1" smtClean="0">
                <a:solidFill>
                  <a:schemeClr val="bg1"/>
                </a:solidFill>
                <a:effectLst>
                  <a:outerShdw blurRad="38100" dist="38100" dir="2700000" algn="tl">
                    <a:srgbClr val="000000">
                      <a:alpha val="43137"/>
                    </a:srgbClr>
                  </a:outerShdw>
                </a:effectLst>
              </a:rPr>
              <a:t>glacialis</a:t>
            </a:r>
            <a:endParaRPr lang="en-GB" i="1" dirty="0">
              <a:solidFill>
                <a:schemeClr val="bg1"/>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4"/>
          <a:srcRect/>
          <a:stretch>
            <a:fillRect/>
          </a:stretch>
        </p:blipFill>
        <p:spPr bwMode="auto">
          <a:xfrm>
            <a:off x="5714331" y="4648200"/>
            <a:ext cx="2743869" cy="2057400"/>
          </a:xfrm>
          <a:prstGeom prst="rect">
            <a:avLst/>
          </a:prstGeom>
          <a:noFill/>
          <a:ln w="9525">
            <a:noFill/>
            <a:miter lim="800000"/>
            <a:headEnd/>
            <a:tailEnd/>
          </a:ln>
          <a:effectLst/>
        </p:spPr>
      </p:pic>
      <p:sp>
        <p:nvSpPr>
          <p:cNvPr id="7" name="TextBox 6"/>
          <p:cNvSpPr txBox="1"/>
          <p:nvPr/>
        </p:nvSpPr>
        <p:spPr>
          <a:xfrm>
            <a:off x="7467600" y="4572000"/>
            <a:ext cx="863826" cy="369332"/>
          </a:xfrm>
          <a:prstGeom prst="rect">
            <a:avLst/>
          </a:prstGeom>
          <a:noFill/>
        </p:spPr>
        <p:txBody>
          <a:bodyPr wrap="none" rtlCol="0">
            <a:spAutoFit/>
          </a:bodyPr>
          <a:lstStyle/>
          <a:p>
            <a:r>
              <a:rPr lang="en-GB" i="1" dirty="0" smtClean="0">
                <a:solidFill>
                  <a:schemeClr val="bg1"/>
                </a:solidFill>
              </a:rPr>
              <a:t>F. </a:t>
            </a:r>
            <a:r>
              <a:rPr lang="en-GB" i="1" dirty="0" err="1" smtClean="0">
                <a:solidFill>
                  <a:schemeClr val="bg1"/>
                </a:solidFill>
              </a:rPr>
              <a:t>curta</a:t>
            </a:r>
            <a:endParaRPr lang="en-GB" i="1" dirty="0">
              <a:solidFill>
                <a:schemeClr val="bg1"/>
              </a:solidFill>
            </a:endParaRPr>
          </a:p>
        </p:txBody>
      </p:sp>
      <p:pic>
        <p:nvPicPr>
          <p:cNvPr id="12" name="Picture 6" descr="CDICH01"/>
          <p:cNvPicPr>
            <a:picLocks noChangeAspect="1" noChangeArrowheads="1"/>
          </p:cNvPicPr>
          <p:nvPr/>
        </p:nvPicPr>
        <p:blipFill>
          <a:blip r:embed="rId5">
            <a:lum bright="-8000" contrast="37000"/>
          </a:blip>
          <a:srcRect/>
          <a:stretch>
            <a:fillRect/>
          </a:stretch>
        </p:blipFill>
        <p:spPr bwMode="auto">
          <a:xfrm>
            <a:off x="5715000" y="2590800"/>
            <a:ext cx="2744131" cy="2057400"/>
          </a:xfrm>
          <a:prstGeom prst="rect">
            <a:avLst/>
          </a:prstGeom>
          <a:noFill/>
        </p:spPr>
      </p:pic>
      <p:sp>
        <p:nvSpPr>
          <p:cNvPr id="8" name="TextBox 7"/>
          <p:cNvSpPr txBox="1"/>
          <p:nvPr/>
        </p:nvSpPr>
        <p:spPr>
          <a:xfrm>
            <a:off x="5638800" y="2590800"/>
            <a:ext cx="1344407" cy="369332"/>
          </a:xfrm>
          <a:prstGeom prst="rect">
            <a:avLst/>
          </a:prstGeom>
          <a:noFill/>
        </p:spPr>
        <p:txBody>
          <a:bodyPr wrap="none" rtlCol="0">
            <a:spAutoFit/>
          </a:bodyPr>
          <a:lstStyle/>
          <a:p>
            <a:r>
              <a:rPr lang="en-GB" i="1" dirty="0" smtClean="0">
                <a:solidFill>
                  <a:schemeClr val="bg1"/>
                </a:solidFill>
              </a:rPr>
              <a:t>Ch. </a:t>
            </a:r>
            <a:r>
              <a:rPr lang="en-GB" i="1" dirty="0" err="1" smtClean="0">
                <a:solidFill>
                  <a:schemeClr val="bg1"/>
                </a:solidFill>
              </a:rPr>
              <a:t>dichaeta</a:t>
            </a:r>
            <a:endParaRPr lang="en-GB" i="1" dirty="0">
              <a:solidFill>
                <a:schemeClr val="bg1"/>
              </a:solidFill>
            </a:endParaRPr>
          </a:p>
        </p:txBody>
      </p:sp>
      <p:cxnSp>
        <p:nvCxnSpPr>
          <p:cNvPr id="15" name="Straight Arrow Connector 14"/>
          <p:cNvCxnSpPr>
            <a:stCxn id="1027" idx="1"/>
          </p:cNvCxnSpPr>
          <p:nvPr/>
        </p:nvCxnSpPr>
        <p:spPr>
          <a:xfrm rot="10800000">
            <a:off x="4800601" y="3505200"/>
            <a:ext cx="913731" cy="2171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p:cNvCxnSpPr>
          <p:nvPr/>
        </p:nvCxnSpPr>
        <p:spPr>
          <a:xfrm rot="10800000">
            <a:off x="4953000" y="2743200"/>
            <a:ext cx="762000" cy="876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3" idx="1"/>
          </p:cNvCxnSpPr>
          <p:nvPr/>
        </p:nvCxnSpPr>
        <p:spPr>
          <a:xfrm rot="10800000">
            <a:off x="4572000" y="990600"/>
            <a:ext cx="1143000" cy="5903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357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m per year IOD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04800"/>
            <a:ext cx="6530340" cy="5634990"/>
          </a:xfrm>
          <a:prstGeom prst="rect">
            <a:avLst/>
          </a:prstGeom>
          <a:noFill/>
          <a:ln>
            <a:noFill/>
          </a:ln>
        </p:spPr>
      </p:pic>
    </p:spTree>
    <p:extLst>
      <p:ext uri="{BB962C8B-B14F-4D97-AF65-F5344CB8AC3E}">
        <p14:creationId xmlns:p14="http://schemas.microsoft.com/office/powerpoint/2010/main" val="1017818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67" y="852774"/>
            <a:ext cx="8548777" cy="20974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6278"/>
            <a:ext cx="9049109" cy="2248911"/>
          </a:xfrm>
          <a:prstGeom prst="rect">
            <a:avLst/>
          </a:prstGeom>
        </p:spPr>
      </p:pic>
      <p:sp>
        <p:nvSpPr>
          <p:cNvPr id="6" name="TextBox 5"/>
          <p:cNvSpPr txBox="1"/>
          <p:nvPr/>
        </p:nvSpPr>
        <p:spPr>
          <a:xfrm>
            <a:off x="3134590" y="241540"/>
            <a:ext cx="2779928" cy="369332"/>
          </a:xfrm>
          <a:prstGeom prst="rect">
            <a:avLst/>
          </a:prstGeom>
          <a:noFill/>
        </p:spPr>
        <p:txBody>
          <a:bodyPr wrap="none" rtlCol="0">
            <a:spAutoFit/>
          </a:bodyPr>
          <a:lstStyle/>
          <a:p>
            <a:r>
              <a:rPr lang="en-US" dirty="0" smtClean="0"/>
              <a:t>U1357A-14H-1A 20 – 72 cm</a:t>
            </a:r>
            <a:endParaRPr lang="en-US" dirty="0"/>
          </a:p>
        </p:txBody>
      </p:sp>
      <p:sp>
        <p:nvSpPr>
          <p:cNvPr id="7" name="TextBox 6"/>
          <p:cNvSpPr txBox="1"/>
          <p:nvPr/>
        </p:nvSpPr>
        <p:spPr>
          <a:xfrm>
            <a:off x="414067" y="5686410"/>
            <a:ext cx="5041958" cy="369332"/>
          </a:xfrm>
          <a:prstGeom prst="rect">
            <a:avLst/>
          </a:prstGeom>
          <a:noFill/>
        </p:spPr>
        <p:txBody>
          <a:bodyPr wrap="none" rtlCol="0">
            <a:spAutoFit/>
          </a:bodyPr>
          <a:lstStyle/>
          <a:p>
            <a:r>
              <a:rPr lang="en-US" dirty="0" err="1" smtClean="0"/>
              <a:t>Cielab</a:t>
            </a:r>
            <a:r>
              <a:rPr lang="en-US" dirty="0" smtClean="0"/>
              <a:t> a* faithfully captures banding at the cm scale</a:t>
            </a:r>
            <a:endParaRPr lang="en-US" dirty="0"/>
          </a:p>
        </p:txBody>
      </p:sp>
    </p:spTree>
    <p:extLst>
      <p:ext uri="{BB962C8B-B14F-4D97-AF65-F5344CB8AC3E}">
        <p14:creationId xmlns:p14="http://schemas.microsoft.com/office/powerpoint/2010/main" val="23936692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ODP.jpg"/>
          <p:cNvPicPr/>
          <p:nvPr/>
        </p:nvPicPr>
        <p:blipFill>
          <a:blip r:embed="rId2">
            <a:extLst>
              <a:ext uri="{28A0092B-C50C-407E-A947-70E740481C1C}">
                <a14:useLocalDpi xmlns:a14="http://schemas.microsoft.com/office/drawing/2010/main" val="0"/>
              </a:ext>
            </a:extLst>
          </a:blip>
          <a:srcRect/>
          <a:stretch>
            <a:fillRect/>
          </a:stretch>
        </p:blipFill>
        <p:spPr bwMode="auto">
          <a:xfrm>
            <a:off x="2173287" y="557212"/>
            <a:ext cx="4797425" cy="5743575"/>
          </a:xfrm>
          <a:prstGeom prst="rect">
            <a:avLst/>
          </a:prstGeom>
          <a:noFill/>
          <a:ln>
            <a:noFill/>
          </a:ln>
        </p:spPr>
      </p:pic>
      <p:sp>
        <p:nvSpPr>
          <p:cNvPr id="4" name="TextBox 3"/>
          <p:cNvSpPr txBox="1"/>
          <p:nvPr/>
        </p:nvSpPr>
        <p:spPr>
          <a:xfrm>
            <a:off x="304800" y="990600"/>
            <a:ext cx="1427634" cy="923330"/>
          </a:xfrm>
          <a:prstGeom prst="rect">
            <a:avLst/>
          </a:prstGeom>
          <a:noFill/>
        </p:spPr>
        <p:txBody>
          <a:bodyPr wrap="none" rtlCol="0">
            <a:spAutoFit/>
          </a:bodyPr>
          <a:lstStyle/>
          <a:p>
            <a:pPr algn="ctr"/>
            <a:r>
              <a:rPr lang="en-GB" dirty="0" smtClean="0"/>
              <a:t>Spring, icy:</a:t>
            </a:r>
          </a:p>
          <a:p>
            <a:pPr algn="ctr"/>
            <a:r>
              <a:rPr lang="en-GB" i="1" dirty="0" err="1" smtClean="0"/>
              <a:t>Fragilariopsis</a:t>
            </a:r>
            <a:endParaRPr lang="en-GB" dirty="0" smtClean="0"/>
          </a:p>
          <a:p>
            <a:pPr algn="ctr"/>
            <a:r>
              <a:rPr lang="en-GB" dirty="0" smtClean="0"/>
              <a:t>± CRS</a:t>
            </a:r>
            <a:endParaRPr lang="en-GB" dirty="0"/>
          </a:p>
        </p:txBody>
      </p:sp>
      <p:sp>
        <p:nvSpPr>
          <p:cNvPr id="5" name="TextBox 4"/>
          <p:cNvSpPr txBox="1"/>
          <p:nvPr/>
        </p:nvSpPr>
        <p:spPr>
          <a:xfrm>
            <a:off x="7231594" y="762000"/>
            <a:ext cx="1517723" cy="1200329"/>
          </a:xfrm>
          <a:prstGeom prst="rect">
            <a:avLst/>
          </a:prstGeom>
          <a:noFill/>
        </p:spPr>
        <p:txBody>
          <a:bodyPr wrap="none" rtlCol="0">
            <a:spAutoFit/>
          </a:bodyPr>
          <a:lstStyle/>
          <a:p>
            <a:pPr algn="ctr"/>
            <a:r>
              <a:rPr lang="en-GB" dirty="0" smtClean="0"/>
              <a:t>Spring, windy:</a:t>
            </a:r>
          </a:p>
          <a:p>
            <a:pPr algn="ctr"/>
            <a:r>
              <a:rPr lang="en-GB" i="1" dirty="0" err="1" smtClean="0"/>
              <a:t>Phaeoceros</a:t>
            </a:r>
            <a:endParaRPr lang="en-GB" i="1" dirty="0" smtClean="0"/>
          </a:p>
          <a:p>
            <a:pPr algn="ctr"/>
            <a:r>
              <a:rPr lang="en-GB" i="1" dirty="0" err="1" smtClean="0"/>
              <a:t>Chaetoceros</a:t>
            </a:r>
            <a:endParaRPr lang="en-GB" i="1" dirty="0" smtClean="0"/>
          </a:p>
          <a:p>
            <a:pPr algn="ctr"/>
            <a:r>
              <a:rPr lang="en-GB" dirty="0" smtClean="0"/>
              <a:t>+ </a:t>
            </a:r>
            <a:r>
              <a:rPr lang="en-GB" i="1" dirty="0" err="1" smtClean="0"/>
              <a:t>Corethron</a:t>
            </a:r>
            <a:endParaRPr lang="en-GB" i="1" dirty="0" smtClean="0"/>
          </a:p>
        </p:txBody>
      </p:sp>
      <p:sp>
        <p:nvSpPr>
          <p:cNvPr id="6" name="TextBox 5"/>
          <p:cNvSpPr txBox="1"/>
          <p:nvPr/>
        </p:nvSpPr>
        <p:spPr>
          <a:xfrm>
            <a:off x="304800" y="2667000"/>
            <a:ext cx="1620958" cy="1200329"/>
          </a:xfrm>
          <a:prstGeom prst="rect">
            <a:avLst/>
          </a:prstGeom>
          <a:noFill/>
        </p:spPr>
        <p:txBody>
          <a:bodyPr wrap="none" rtlCol="0">
            <a:spAutoFit/>
          </a:bodyPr>
          <a:lstStyle/>
          <a:p>
            <a:pPr algn="ctr"/>
            <a:r>
              <a:rPr lang="en-GB" dirty="0" smtClean="0"/>
              <a:t>Spring, less icy</a:t>
            </a:r>
          </a:p>
          <a:p>
            <a:pPr algn="ctr"/>
            <a:r>
              <a:rPr lang="en-GB" dirty="0" smtClean="0"/>
              <a:t>and less windy:</a:t>
            </a:r>
          </a:p>
          <a:p>
            <a:pPr algn="ctr"/>
            <a:r>
              <a:rPr lang="en-GB" i="1" dirty="0" err="1" smtClean="0"/>
              <a:t>Fragilariopsis</a:t>
            </a:r>
            <a:endParaRPr lang="en-GB" dirty="0" smtClean="0"/>
          </a:p>
          <a:p>
            <a:pPr algn="ctr"/>
            <a:r>
              <a:rPr lang="en-GB" dirty="0" smtClean="0"/>
              <a:t>+ </a:t>
            </a:r>
            <a:r>
              <a:rPr lang="en-GB" dirty="0" err="1" smtClean="0"/>
              <a:t>Corethron</a:t>
            </a:r>
            <a:endParaRPr lang="en-GB" dirty="0"/>
          </a:p>
        </p:txBody>
      </p:sp>
      <p:sp>
        <p:nvSpPr>
          <p:cNvPr id="7" name="TextBox 6"/>
          <p:cNvSpPr txBox="1"/>
          <p:nvPr/>
        </p:nvSpPr>
        <p:spPr>
          <a:xfrm>
            <a:off x="7303241" y="2438400"/>
            <a:ext cx="1598515" cy="1754326"/>
          </a:xfrm>
          <a:prstGeom prst="rect">
            <a:avLst/>
          </a:prstGeom>
          <a:noFill/>
        </p:spPr>
        <p:txBody>
          <a:bodyPr wrap="none" rtlCol="0">
            <a:spAutoFit/>
          </a:bodyPr>
          <a:lstStyle/>
          <a:p>
            <a:pPr algn="ctr"/>
            <a:r>
              <a:rPr lang="en-GB" dirty="0" smtClean="0"/>
              <a:t>Summer, cool</a:t>
            </a:r>
          </a:p>
          <a:p>
            <a:pPr algn="ctr"/>
            <a:r>
              <a:rPr lang="en-GB" dirty="0" smtClean="0"/>
              <a:t>and variable</a:t>
            </a:r>
          </a:p>
          <a:p>
            <a:pPr algn="ctr"/>
            <a:r>
              <a:rPr lang="en-GB" dirty="0" smtClean="0"/>
              <a:t>sea ice:</a:t>
            </a:r>
          </a:p>
          <a:p>
            <a:pPr algn="ctr"/>
            <a:r>
              <a:rPr lang="en-GB" i="1" dirty="0" err="1" smtClean="0"/>
              <a:t>Fragilariopsis</a:t>
            </a:r>
            <a:endParaRPr lang="en-GB" i="1" dirty="0" smtClean="0"/>
          </a:p>
          <a:p>
            <a:pPr algn="ctr"/>
            <a:r>
              <a:rPr lang="en-GB" dirty="0" smtClean="0"/>
              <a:t>(esp.</a:t>
            </a:r>
          </a:p>
          <a:p>
            <a:pPr algn="ctr"/>
            <a:r>
              <a:rPr lang="en-GB" i="1" dirty="0" smtClean="0"/>
              <a:t>F. </a:t>
            </a:r>
            <a:r>
              <a:rPr lang="en-GB" i="1" dirty="0" err="1" smtClean="0"/>
              <a:t>kerguelensis</a:t>
            </a:r>
            <a:r>
              <a:rPr lang="en-GB" dirty="0" smtClean="0"/>
              <a:t>)</a:t>
            </a:r>
            <a:endParaRPr lang="en-GB" dirty="0"/>
          </a:p>
        </p:txBody>
      </p:sp>
      <p:sp>
        <p:nvSpPr>
          <p:cNvPr id="8" name="TextBox 7"/>
          <p:cNvSpPr txBox="1"/>
          <p:nvPr/>
        </p:nvSpPr>
        <p:spPr>
          <a:xfrm>
            <a:off x="76200" y="4667071"/>
            <a:ext cx="2044792" cy="1200329"/>
          </a:xfrm>
          <a:prstGeom prst="rect">
            <a:avLst/>
          </a:prstGeom>
          <a:noFill/>
        </p:spPr>
        <p:txBody>
          <a:bodyPr wrap="none" rtlCol="0">
            <a:spAutoFit/>
          </a:bodyPr>
          <a:lstStyle/>
          <a:p>
            <a:pPr algn="ctr"/>
            <a:r>
              <a:rPr lang="en-GB" dirty="0" smtClean="0"/>
              <a:t>Autumn, ice growth</a:t>
            </a:r>
          </a:p>
          <a:p>
            <a:pPr algn="ctr"/>
            <a:r>
              <a:rPr lang="en-GB" dirty="0" smtClean="0"/>
              <a:t>(cold spring</a:t>
            </a:r>
          </a:p>
          <a:p>
            <a:pPr algn="ctr"/>
            <a:r>
              <a:rPr lang="en-GB" dirty="0" smtClean="0"/>
              <a:t>and summer):</a:t>
            </a:r>
          </a:p>
          <a:p>
            <a:pPr algn="ctr"/>
            <a:r>
              <a:rPr lang="en-GB" i="1" dirty="0" smtClean="0"/>
              <a:t>P. </a:t>
            </a:r>
            <a:r>
              <a:rPr lang="en-GB" i="1" dirty="0" err="1" smtClean="0"/>
              <a:t>glacialis</a:t>
            </a:r>
            <a:endParaRPr lang="en-GB" dirty="0"/>
          </a:p>
        </p:txBody>
      </p:sp>
    </p:spTree>
    <p:extLst>
      <p:ext uri="{BB962C8B-B14F-4D97-AF65-F5344CB8AC3E}">
        <p14:creationId xmlns:p14="http://schemas.microsoft.com/office/powerpoint/2010/main" val="1450338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3 vs moder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2142" y="1410335"/>
            <a:ext cx="5339715" cy="4037330"/>
          </a:xfrm>
          <a:prstGeom prst="rect">
            <a:avLst/>
          </a:prstGeom>
          <a:noFill/>
          <a:ln>
            <a:noFill/>
          </a:ln>
        </p:spPr>
      </p:pic>
      <p:sp>
        <p:nvSpPr>
          <p:cNvPr id="3" name="TextBox 2"/>
          <p:cNvSpPr txBox="1"/>
          <p:nvPr/>
        </p:nvSpPr>
        <p:spPr>
          <a:xfrm>
            <a:off x="1685312" y="533400"/>
            <a:ext cx="2886688" cy="646331"/>
          </a:xfrm>
          <a:prstGeom prst="rect">
            <a:avLst/>
          </a:prstGeom>
          <a:noFill/>
        </p:spPr>
        <p:txBody>
          <a:bodyPr wrap="none" rtlCol="0">
            <a:spAutoFit/>
          </a:bodyPr>
          <a:lstStyle/>
          <a:p>
            <a:pPr algn="ctr"/>
            <a:r>
              <a:rPr lang="en-GB" i="1" dirty="0" smtClean="0"/>
              <a:t>P. </a:t>
            </a:r>
            <a:r>
              <a:rPr lang="en-GB" i="1" dirty="0" err="1" smtClean="0"/>
              <a:t>glacialis</a:t>
            </a:r>
            <a:r>
              <a:rPr lang="en-GB" i="1" dirty="0" smtClean="0"/>
              <a:t> </a:t>
            </a:r>
            <a:r>
              <a:rPr lang="en-GB" dirty="0" err="1" smtClean="0"/>
              <a:t>laminae</a:t>
            </a:r>
            <a:r>
              <a:rPr lang="en-GB" dirty="0" smtClean="0"/>
              <a:t>:</a:t>
            </a:r>
          </a:p>
          <a:p>
            <a:pPr algn="ctr"/>
            <a:r>
              <a:rPr lang="en-GB" dirty="0" smtClean="0"/>
              <a:t>cold spring and cold summer</a:t>
            </a:r>
            <a:endParaRPr lang="en-GB" dirty="0"/>
          </a:p>
        </p:txBody>
      </p:sp>
      <p:sp>
        <p:nvSpPr>
          <p:cNvPr id="4" name="TextBox 3"/>
          <p:cNvSpPr txBox="1"/>
          <p:nvPr/>
        </p:nvSpPr>
        <p:spPr>
          <a:xfrm>
            <a:off x="564103" y="5553670"/>
            <a:ext cx="5150897" cy="923330"/>
          </a:xfrm>
          <a:prstGeom prst="rect">
            <a:avLst/>
          </a:prstGeom>
          <a:noFill/>
        </p:spPr>
        <p:txBody>
          <a:bodyPr wrap="none" rtlCol="0">
            <a:spAutoFit/>
          </a:bodyPr>
          <a:lstStyle/>
          <a:p>
            <a:pPr algn="ctr"/>
            <a:r>
              <a:rPr lang="en-GB" dirty="0" smtClean="0"/>
              <a:t>Correlation of SAM Index with</a:t>
            </a:r>
          </a:p>
          <a:p>
            <a:pPr algn="ctr"/>
            <a:r>
              <a:rPr lang="en-GB" dirty="0" smtClean="0"/>
              <a:t>satellite-derived sea ice concentration</a:t>
            </a:r>
          </a:p>
          <a:p>
            <a:pPr algn="ctr"/>
            <a:r>
              <a:rPr lang="en-GB" dirty="0" smtClean="0"/>
              <a:t>- strongest correlations with March-April-May sea ice</a:t>
            </a:r>
            <a:endParaRPr lang="en-GB" dirty="0"/>
          </a:p>
        </p:txBody>
      </p:sp>
      <p:sp>
        <p:nvSpPr>
          <p:cNvPr id="5" name="TextBox 4"/>
          <p:cNvSpPr txBox="1"/>
          <p:nvPr/>
        </p:nvSpPr>
        <p:spPr>
          <a:xfrm>
            <a:off x="6656089" y="6182380"/>
            <a:ext cx="2335511" cy="523220"/>
          </a:xfrm>
          <a:prstGeom prst="rect">
            <a:avLst/>
          </a:prstGeom>
          <a:noFill/>
        </p:spPr>
        <p:txBody>
          <a:bodyPr wrap="none" rtlCol="0">
            <a:spAutoFit/>
          </a:bodyPr>
          <a:lstStyle/>
          <a:p>
            <a:pPr algn="ctr"/>
            <a:r>
              <a:rPr lang="en-GB" sz="1400" dirty="0" smtClean="0"/>
              <a:t>[</a:t>
            </a:r>
            <a:r>
              <a:rPr lang="en-GB" sz="1400" dirty="0" err="1" smtClean="0"/>
              <a:t>Comiso</a:t>
            </a:r>
            <a:r>
              <a:rPr lang="en-GB" sz="1400" dirty="0" smtClean="0"/>
              <a:t> 1999, updated 2008;</a:t>
            </a:r>
          </a:p>
          <a:p>
            <a:pPr algn="ctr"/>
            <a:r>
              <a:rPr lang="en-GB" sz="1400" dirty="0" smtClean="0"/>
              <a:t>Marshall 2003]</a:t>
            </a:r>
            <a:endParaRPr lang="en-GB" sz="1400" dirty="0"/>
          </a:p>
        </p:txBody>
      </p:sp>
    </p:spTree>
    <p:extLst>
      <p:ext uri="{BB962C8B-B14F-4D97-AF65-F5344CB8AC3E}">
        <p14:creationId xmlns:p14="http://schemas.microsoft.com/office/powerpoint/2010/main" val="1357711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DOP lamina ii.jpg"/>
          <p:cNvPicPr/>
          <p:nvPr/>
        </p:nvPicPr>
        <p:blipFill>
          <a:blip r:embed="rId2" cstate="print"/>
          <a:stretch>
            <a:fillRect/>
          </a:stretch>
        </p:blipFill>
        <p:spPr bwMode="auto">
          <a:xfrm>
            <a:off x="1957318" y="628124"/>
            <a:ext cx="5229363" cy="5601751"/>
          </a:xfrm>
          <a:prstGeom prst="rect">
            <a:avLst/>
          </a:prstGeom>
          <a:noFill/>
          <a:ln>
            <a:noFill/>
          </a:ln>
        </p:spPr>
      </p:pic>
      <p:sp>
        <p:nvSpPr>
          <p:cNvPr id="3" name="TextBox 2"/>
          <p:cNvSpPr txBox="1"/>
          <p:nvPr/>
        </p:nvSpPr>
        <p:spPr>
          <a:xfrm>
            <a:off x="152400" y="1543883"/>
            <a:ext cx="1770035" cy="3970318"/>
          </a:xfrm>
          <a:prstGeom prst="rect">
            <a:avLst/>
          </a:prstGeom>
          <a:noFill/>
        </p:spPr>
        <p:txBody>
          <a:bodyPr wrap="none" rtlCol="0">
            <a:spAutoFit/>
          </a:bodyPr>
          <a:lstStyle/>
          <a:p>
            <a:pPr algn="ctr"/>
            <a:r>
              <a:rPr lang="en-GB" dirty="0" smtClean="0"/>
              <a:t>IODP U1357</a:t>
            </a:r>
          </a:p>
          <a:p>
            <a:pPr algn="ctr"/>
            <a:r>
              <a:rPr lang="en-GB" dirty="0" err="1" smtClean="0"/>
              <a:t>Neoglacial</a:t>
            </a:r>
            <a:endParaRPr lang="en-GB" dirty="0" smtClean="0"/>
          </a:p>
          <a:p>
            <a:pPr algn="ctr"/>
            <a:r>
              <a:rPr lang="en-GB" dirty="0" smtClean="0"/>
              <a:t>c. 1.2 ka:</a:t>
            </a:r>
          </a:p>
          <a:p>
            <a:pPr algn="ctr"/>
            <a:r>
              <a:rPr lang="en-GB" dirty="0" smtClean="0"/>
              <a:t>73-yr time-series</a:t>
            </a:r>
          </a:p>
          <a:p>
            <a:pPr algn="ctr"/>
            <a:endParaRPr lang="en-GB" dirty="0" smtClean="0"/>
          </a:p>
          <a:p>
            <a:pPr algn="ctr"/>
            <a:r>
              <a:rPr lang="en-GB" dirty="0" smtClean="0"/>
              <a:t>ENSO-band</a:t>
            </a:r>
          </a:p>
          <a:p>
            <a:pPr algn="ctr"/>
            <a:r>
              <a:rPr lang="en-GB" dirty="0" smtClean="0"/>
              <a:t>frequencies</a:t>
            </a:r>
          </a:p>
          <a:p>
            <a:pPr algn="ctr"/>
            <a:r>
              <a:rPr lang="en-GB" dirty="0" smtClean="0"/>
              <a:t>in spring and</a:t>
            </a:r>
          </a:p>
          <a:p>
            <a:pPr algn="ctr"/>
            <a:r>
              <a:rPr lang="en-GB" dirty="0" smtClean="0"/>
              <a:t>autumn</a:t>
            </a:r>
          </a:p>
          <a:p>
            <a:pPr algn="ctr"/>
            <a:endParaRPr lang="en-GB" dirty="0" smtClean="0"/>
          </a:p>
          <a:p>
            <a:pPr algn="ctr"/>
            <a:r>
              <a:rPr lang="en-GB" dirty="0" smtClean="0"/>
              <a:t>- more frequent</a:t>
            </a:r>
          </a:p>
          <a:p>
            <a:pPr algn="ctr"/>
            <a:r>
              <a:rPr lang="en-GB" dirty="0" smtClean="0"/>
              <a:t>during cool,</a:t>
            </a:r>
          </a:p>
          <a:p>
            <a:pPr algn="ctr"/>
            <a:r>
              <a:rPr lang="en-GB" dirty="0" smtClean="0"/>
              <a:t>positive phases</a:t>
            </a:r>
          </a:p>
          <a:p>
            <a:pPr algn="ctr"/>
            <a:r>
              <a:rPr lang="en-GB" dirty="0" smtClean="0"/>
              <a:t>of SAM</a:t>
            </a:r>
          </a:p>
        </p:txBody>
      </p:sp>
    </p:spTree>
    <p:extLst>
      <p:ext uri="{BB962C8B-B14F-4D97-AF65-F5344CB8AC3E}">
        <p14:creationId xmlns:p14="http://schemas.microsoft.com/office/powerpoint/2010/main" val="3204981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250"/>
            <a:ext cx="1235392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96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0"/>
            <a:ext cx="760095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842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171" name="Picture 3" descr="JPC43B Big Graph.pdf                                           00190714Macintosh HD                   7C25408F:"/>
          <p:cNvPicPr>
            <a:picLocks noChangeAspect="1" noChangeArrowheads="1"/>
          </p:cNvPicPr>
          <p:nvPr/>
        </p:nvPicPr>
        <p:blipFill>
          <a:blip r:embed="rId2">
            <a:extLst>
              <a:ext uri="{28A0092B-C50C-407E-A947-70E740481C1C}">
                <a14:useLocalDpi xmlns:a14="http://schemas.microsoft.com/office/drawing/2010/main" val="0"/>
              </a:ext>
            </a:extLst>
          </a:blip>
          <a:srcRect l="3362" t="5194" r="4202" b="5194"/>
          <a:stretch>
            <a:fillRect/>
          </a:stretch>
        </p:blipFill>
        <p:spPr bwMode="auto">
          <a:xfrm>
            <a:off x="-302341" y="-4857216"/>
            <a:ext cx="9446341" cy="1184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3481" y="-1250950"/>
            <a:ext cx="6873074" cy="1652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596555" y="-640081"/>
            <a:ext cx="223777" cy="94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9908" y="-59731"/>
            <a:ext cx="1176925" cy="461665"/>
          </a:xfrm>
          <a:prstGeom prst="rect">
            <a:avLst/>
          </a:prstGeom>
          <a:noFill/>
        </p:spPr>
        <p:txBody>
          <a:bodyPr wrap="none" rtlCol="0">
            <a:spAutoFit/>
          </a:bodyPr>
          <a:lstStyle/>
          <a:p>
            <a:r>
              <a:rPr lang="en-US" sz="2400" dirty="0" smtClean="0"/>
              <a:t>JPC-43B</a:t>
            </a:r>
            <a:endParaRPr lang="en-US" sz="2400" dirty="0"/>
          </a:p>
        </p:txBody>
      </p:sp>
    </p:spTree>
    <p:extLst>
      <p:ext uri="{BB962C8B-B14F-4D97-AF65-F5344CB8AC3E}">
        <p14:creationId xmlns:p14="http://schemas.microsoft.com/office/powerpoint/2010/main" val="34628011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4" y="-41804"/>
            <a:ext cx="5975487" cy="689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91200" y="2209800"/>
            <a:ext cx="3352799" cy="2123658"/>
          </a:xfrm>
          <a:prstGeom prst="rect">
            <a:avLst/>
          </a:prstGeom>
          <a:noFill/>
        </p:spPr>
        <p:txBody>
          <a:bodyPr wrap="square" rtlCol="0">
            <a:spAutoFit/>
          </a:bodyPr>
          <a:lstStyle/>
          <a:p>
            <a:r>
              <a:rPr lang="en-US" sz="2200" dirty="0"/>
              <a:t>A stronger circumpolar vortex (high AAO index) </a:t>
            </a:r>
            <a:r>
              <a:rPr lang="en-US" sz="2200" dirty="0" smtClean="0"/>
              <a:t>induces significant </a:t>
            </a:r>
            <a:r>
              <a:rPr lang="en-US" sz="2200" dirty="0"/>
              <a:t>cooling over most of East </a:t>
            </a:r>
            <a:r>
              <a:rPr lang="en-US" sz="2200" dirty="0" smtClean="0"/>
              <a:t>Antarctica</a:t>
            </a:r>
            <a:r>
              <a:rPr lang="en-US" sz="2200" dirty="0"/>
              <a:t>, and </a:t>
            </a:r>
            <a:r>
              <a:rPr lang="en-US" sz="2200" dirty="0" smtClean="0"/>
              <a:t>significant warming </a:t>
            </a:r>
            <a:r>
              <a:rPr lang="en-US" sz="2200" dirty="0"/>
              <a:t>over the entire AP</a:t>
            </a:r>
          </a:p>
        </p:txBody>
      </p:sp>
      <p:sp>
        <p:nvSpPr>
          <p:cNvPr id="5" name="TextBox 4"/>
          <p:cNvSpPr txBox="1"/>
          <p:nvPr/>
        </p:nvSpPr>
        <p:spPr>
          <a:xfrm>
            <a:off x="5791200" y="100931"/>
            <a:ext cx="3352799" cy="1107996"/>
          </a:xfrm>
          <a:prstGeom prst="rect">
            <a:avLst/>
          </a:prstGeom>
          <a:noFill/>
        </p:spPr>
        <p:txBody>
          <a:bodyPr wrap="square" rtlCol="0">
            <a:spAutoFit/>
          </a:bodyPr>
          <a:lstStyle/>
          <a:p>
            <a:r>
              <a:rPr lang="en-US" sz="2200" dirty="0" smtClean="0"/>
              <a:t>AAO regression slope of surface T: Model results of </a:t>
            </a:r>
          </a:p>
          <a:p>
            <a:r>
              <a:rPr lang="en-US" sz="2200" dirty="0"/>
              <a:t>v</a:t>
            </a:r>
            <a:r>
              <a:rPr lang="en-US" sz="2200" dirty="0" smtClean="0"/>
              <a:t>an den </a:t>
            </a:r>
            <a:r>
              <a:rPr lang="en-US" sz="2200" dirty="0" err="1" smtClean="0"/>
              <a:t>Broeke</a:t>
            </a:r>
            <a:r>
              <a:rPr lang="en-US" sz="2200" dirty="0" smtClean="0"/>
              <a:t> et al., 2004</a:t>
            </a:r>
            <a:endParaRPr lang="en-US" sz="2200" dirty="0"/>
          </a:p>
        </p:txBody>
      </p:sp>
    </p:spTree>
    <p:extLst>
      <p:ext uri="{BB962C8B-B14F-4D97-AF65-F5344CB8AC3E}">
        <p14:creationId xmlns:p14="http://schemas.microsoft.com/office/powerpoint/2010/main" val="24051195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271588"/>
            <a:ext cx="8924925"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66" y="5791200"/>
            <a:ext cx="38766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13509" y="6470860"/>
            <a:ext cx="2730491" cy="369332"/>
          </a:xfrm>
          <a:prstGeom prst="rect">
            <a:avLst/>
          </a:prstGeom>
        </p:spPr>
        <p:txBody>
          <a:bodyPr wrap="none">
            <a:spAutoFit/>
          </a:bodyPr>
          <a:lstStyle/>
          <a:p>
            <a:r>
              <a:rPr lang="en-US" dirty="0"/>
              <a:t>van den </a:t>
            </a:r>
            <a:r>
              <a:rPr lang="en-US" dirty="0" err="1"/>
              <a:t>Broeke</a:t>
            </a:r>
            <a:r>
              <a:rPr lang="en-US" dirty="0"/>
              <a:t> et al., 2004</a:t>
            </a:r>
          </a:p>
        </p:txBody>
      </p:sp>
      <p:sp>
        <p:nvSpPr>
          <p:cNvPr id="5" name="TextBox 4"/>
          <p:cNvSpPr txBox="1"/>
          <p:nvPr/>
        </p:nvSpPr>
        <p:spPr>
          <a:xfrm>
            <a:off x="-41379" y="73967"/>
            <a:ext cx="9226757" cy="461665"/>
          </a:xfrm>
          <a:prstGeom prst="rect">
            <a:avLst/>
          </a:prstGeom>
          <a:noFill/>
        </p:spPr>
        <p:txBody>
          <a:bodyPr wrap="none" rtlCol="0">
            <a:spAutoFit/>
          </a:bodyPr>
          <a:lstStyle/>
          <a:p>
            <a:r>
              <a:rPr lang="en-US" sz="2400" dirty="0" smtClean="0"/>
              <a:t>There is a strong seasonal component to the AAO-surface T relationship</a:t>
            </a:r>
            <a:endParaRPr lang="en-US" sz="2400" dirty="0"/>
          </a:p>
        </p:txBody>
      </p:sp>
      <p:sp>
        <p:nvSpPr>
          <p:cNvPr id="6" name="TextBox 5"/>
          <p:cNvSpPr txBox="1"/>
          <p:nvPr/>
        </p:nvSpPr>
        <p:spPr>
          <a:xfrm>
            <a:off x="1919511" y="902256"/>
            <a:ext cx="609334" cy="461665"/>
          </a:xfrm>
          <a:prstGeom prst="rect">
            <a:avLst/>
          </a:prstGeom>
          <a:noFill/>
        </p:spPr>
        <p:txBody>
          <a:bodyPr wrap="none" rtlCol="0">
            <a:spAutoFit/>
          </a:bodyPr>
          <a:lstStyle/>
          <a:p>
            <a:r>
              <a:rPr lang="en-US" sz="2400" dirty="0" smtClean="0"/>
              <a:t>DJF</a:t>
            </a:r>
            <a:endParaRPr lang="en-US" sz="2400" dirty="0"/>
          </a:p>
        </p:txBody>
      </p:sp>
      <p:sp>
        <p:nvSpPr>
          <p:cNvPr id="10" name="TextBox 9"/>
          <p:cNvSpPr txBox="1"/>
          <p:nvPr/>
        </p:nvSpPr>
        <p:spPr>
          <a:xfrm>
            <a:off x="6705600" y="824853"/>
            <a:ext cx="888385" cy="461665"/>
          </a:xfrm>
          <a:prstGeom prst="rect">
            <a:avLst/>
          </a:prstGeom>
          <a:noFill/>
        </p:spPr>
        <p:txBody>
          <a:bodyPr wrap="none" rtlCol="0">
            <a:spAutoFit/>
          </a:bodyPr>
          <a:lstStyle/>
          <a:p>
            <a:r>
              <a:rPr lang="en-US" sz="2400" dirty="0" smtClean="0"/>
              <a:t>MAM</a:t>
            </a:r>
            <a:endParaRPr lang="en-US" sz="2400" dirty="0"/>
          </a:p>
        </p:txBody>
      </p:sp>
    </p:spTree>
    <p:extLst>
      <p:ext uri="{BB962C8B-B14F-4D97-AF65-F5344CB8AC3E}">
        <p14:creationId xmlns:p14="http://schemas.microsoft.com/office/powerpoint/2010/main" val="5344826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309688"/>
            <a:ext cx="8924925"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662" y="5607096"/>
            <a:ext cx="38766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76498" y="6488668"/>
            <a:ext cx="2730491" cy="369332"/>
          </a:xfrm>
          <a:prstGeom prst="rect">
            <a:avLst/>
          </a:prstGeom>
        </p:spPr>
        <p:txBody>
          <a:bodyPr wrap="none">
            <a:spAutoFit/>
          </a:bodyPr>
          <a:lstStyle/>
          <a:p>
            <a:r>
              <a:rPr lang="en-US" dirty="0"/>
              <a:t>van den </a:t>
            </a:r>
            <a:r>
              <a:rPr lang="en-US" dirty="0" err="1"/>
              <a:t>Broeke</a:t>
            </a:r>
            <a:r>
              <a:rPr lang="en-US" dirty="0"/>
              <a:t> et al., 2004</a:t>
            </a:r>
          </a:p>
        </p:txBody>
      </p:sp>
      <p:sp>
        <p:nvSpPr>
          <p:cNvPr id="7" name="TextBox 6"/>
          <p:cNvSpPr txBox="1"/>
          <p:nvPr/>
        </p:nvSpPr>
        <p:spPr>
          <a:xfrm>
            <a:off x="1828800" y="824853"/>
            <a:ext cx="552908" cy="461665"/>
          </a:xfrm>
          <a:prstGeom prst="rect">
            <a:avLst/>
          </a:prstGeom>
          <a:noFill/>
        </p:spPr>
        <p:txBody>
          <a:bodyPr wrap="none" rtlCol="0">
            <a:spAutoFit/>
          </a:bodyPr>
          <a:lstStyle/>
          <a:p>
            <a:r>
              <a:rPr lang="en-US" sz="2400" dirty="0" smtClean="0"/>
              <a:t>JJA</a:t>
            </a:r>
            <a:endParaRPr lang="en-US" sz="2400" dirty="0"/>
          </a:p>
        </p:txBody>
      </p:sp>
      <p:sp>
        <p:nvSpPr>
          <p:cNvPr id="8" name="TextBox 7"/>
          <p:cNvSpPr txBox="1"/>
          <p:nvPr/>
        </p:nvSpPr>
        <p:spPr>
          <a:xfrm>
            <a:off x="6705600" y="824853"/>
            <a:ext cx="728084" cy="461665"/>
          </a:xfrm>
          <a:prstGeom prst="rect">
            <a:avLst/>
          </a:prstGeom>
          <a:noFill/>
        </p:spPr>
        <p:txBody>
          <a:bodyPr wrap="none" rtlCol="0">
            <a:spAutoFit/>
          </a:bodyPr>
          <a:lstStyle/>
          <a:p>
            <a:r>
              <a:rPr lang="en-US" sz="2400" dirty="0" smtClean="0"/>
              <a:t>SON</a:t>
            </a:r>
            <a:endParaRPr lang="en-US" sz="2400" dirty="0"/>
          </a:p>
        </p:txBody>
      </p:sp>
      <p:sp>
        <p:nvSpPr>
          <p:cNvPr id="5" name="TextBox 4"/>
          <p:cNvSpPr txBox="1"/>
          <p:nvPr/>
        </p:nvSpPr>
        <p:spPr>
          <a:xfrm>
            <a:off x="2177" y="0"/>
            <a:ext cx="9141823" cy="830997"/>
          </a:xfrm>
          <a:prstGeom prst="rect">
            <a:avLst/>
          </a:prstGeom>
          <a:noFill/>
        </p:spPr>
        <p:txBody>
          <a:bodyPr wrap="square" rtlCol="0">
            <a:spAutoFit/>
          </a:bodyPr>
          <a:lstStyle/>
          <a:p>
            <a:r>
              <a:rPr lang="en-US" sz="2400" dirty="0" smtClean="0"/>
              <a:t>East Antarctica (esp. Wilkes Land) shows cooling at high AAO indices all year whereas the warming signal in the AP is strongest in Mar-Aug.</a:t>
            </a:r>
            <a:endParaRPr lang="en-US" sz="2400" dirty="0"/>
          </a:p>
        </p:txBody>
      </p:sp>
    </p:spTree>
    <p:extLst>
      <p:ext uri="{BB962C8B-B14F-4D97-AF65-F5344CB8AC3E}">
        <p14:creationId xmlns:p14="http://schemas.microsoft.com/office/powerpoint/2010/main" val="38704033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38011" y="6445014"/>
            <a:ext cx="2205989" cy="461665"/>
          </a:xfrm>
          <a:prstGeom prst="rect">
            <a:avLst/>
          </a:prstGeom>
          <a:noFill/>
        </p:spPr>
        <p:txBody>
          <a:bodyPr wrap="none" rtlCol="0">
            <a:spAutoFit/>
          </a:bodyPr>
          <a:lstStyle/>
          <a:p>
            <a:r>
              <a:rPr lang="en-US" sz="2400" dirty="0" smtClean="0"/>
              <a:t>Ding et al., 2011</a:t>
            </a:r>
            <a:endParaRPr lang="en-US" sz="2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4501787"/>
            <a:ext cx="5114925" cy="237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04039" y="4058921"/>
            <a:ext cx="4039961" cy="2246769"/>
          </a:xfrm>
          <a:prstGeom prst="rect">
            <a:avLst/>
          </a:prstGeom>
          <a:noFill/>
        </p:spPr>
        <p:txBody>
          <a:bodyPr wrap="square" rtlCol="0">
            <a:spAutoFit/>
          </a:bodyPr>
          <a:lstStyle/>
          <a:p>
            <a:r>
              <a:rPr lang="en-US" sz="2000" dirty="0" smtClean="0"/>
              <a:t>Spatial  correlation patterns </a:t>
            </a:r>
            <a:r>
              <a:rPr lang="en-US" sz="2000" dirty="0"/>
              <a:t>of tropical SST (shading) and 200 </a:t>
            </a:r>
            <a:r>
              <a:rPr lang="en-US" sz="2000" dirty="0" err="1"/>
              <a:t>hPa</a:t>
            </a:r>
            <a:r>
              <a:rPr lang="en-US" sz="2000" dirty="0"/>
              <a:t> </a:t>
            </a:r>
            <a:r>
              <a:rPr lang="en-US" sz="2000" dirty="0" err="1"/>
              <a:t>geopotential</a:t>
            </a:r>
            <a:r>
              <a:rPr lang="en-US" sz="2000" dirty="0"/>
              <a:t> heights </a:t>
            </a:r>
            <a:r>
              <a:rPr lang="en-US" sz="2000" dirty="0" smtClean="0"/>
              <a:t>associated </a:t>
            </a:r>
            <a:r>
              <a:rPr lang="en-US" sz="2000" dirty="0"/>
              <a:t>with </a:t>
            </a:r>
            <a:r>
              <a:rPr lang="en-US" sz="2000" dirty="0" smtClean="0"/>
              <a:t>“MCA mode 2”. Warming in the CTP sets up circulation patterns that drive warmer air masses to West Antarctica.</a:t>
            </a:r>
            <a:endParaRPr lang="en-US" sz="2000" dirty="0"/>
          </a:p>
        </p:txBody>
      </p:sp>
    </p:spTree>
    <p:extLst>
      <p:ext uri="{BB962C8B-B14F-4D97-AF65-F5344CB8AC3E}">
        <p14:creationId xmlns:p14="http://schemas.microsoft.com/office/powerpoint/2010/main" val="39386887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90001"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38011" y="6445014"/>
            <a:ext cx="2205989" cy="461665"/>
          </a:xfrm>
          <a:prstGeom prst="rect">
            <a:avLst/>
          </a:prstGeom>
          <a:noFill/>
        </p:spPr>
        <p:txBody>
          <a:bodyPr wrap="none" rtlCol="0">
            <a:spAutoFit/>
          </a:bodyPr>
          <a:lstStyle/>
          <a:p>
            <a:r>
              <a:rPr lang="en-US" sz="2400" dirty="0" smtClean="0"/>
              <a:t>Ding et al., 2011</a:t>
            </a:r>
            <a:endParaRPr lang="en-US" sz="2400" dirty="0"/>
          </a:p>
        </p:txBody>
      </p:sp>
    </p:spTree>
    <p:extLst>
      <p:ext uri="{BB962C8B-B14F-4D97-AF65-F5344CB8AC3E}">
        <p14:creationId xmlns:p14="http://schemas.microsoft.com/office/powerpoint/2010/main" val="16796778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57263"/>
            <a:ext cx="9143999"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834" y="73967"/>
            <a:ext cx="8143768" cy="461665"/>
          </a:xfrm>
          <a:prstGeom prst="rect">
            <a:avLst/>
          </a:prstGeom>
          <a:noFill/>
        </p:spPr>
        <p:txBody>
          <a:bodyPr wrap="none" rtlCol="0">
            <a:spAutoFit/>
          </a:bodyPr>
          <a:lstStyle/>
          <a:p>
            <a:r>
              <a:rPr lang="en-US" sz="2400" dirty="0" smtClean="0"/>
              <a:t>Upper thermocline T anomaly in the Western Pacific Warm Pool</a:t>
            </a:r>
            <a:endParaRPr lang="en-US" sz="2400" dirty="0"/>
          </a:p>
        </p:txBody>
      </p:sp>
      <p:sp>
        <p:nvSpPr>
          <p:cNvPr id="5" name="TextBox 4"/>
          <p:cNvSpPr txBox="1"/>
          <p:nvPr/>
        </p:nvSpPr>
        <p:spPr>
          <a:xfrm>
            <a:off x="6766423" y="6396335"/>
            <a:ext cx="2407647" cy="461665"/>
          </a:xfrm>
          <a:prstGeom prst="rect">
            <a:avLst/>
          </a:prstGeom>
          <a:noFill/>
        </p:spPr>
        <p:txBody>
          <a:bodyPr wrap="none" rtlCol="0">
            <a:spAutoFit/>
          </a:bodyPr>
          <a:lstStyle/>
          <a:p>
            <a:r>
              <a:rPr lang="en-US" sz="2400" dirty="0" smtClean="0"/>
              <a:t>Linsley et al, 2010</a:t>
            </a:r>
            <a:endParaRPr lang="en-US" sz="2400" dirty="0"/>
          </a:p>
        </p:txBody>
      </p:sp>
      <p:sp>
        <p:nvSpPr>
          <p:cNvPr id="6" name="Rectangle 5"/>
          <p:cNvSpPr/>
          <p:nvPr/>
        </p:nvSpPr>
        <p:spPr>
          <a:xfrm>
            <a:off x="6248400" y="1219200"/>
            <a:ext cx="990600" cy="3552423"/>
          </a:xfrm>
          <a:prstGeom prst="rect">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1470" y="1219200"/>
            <a:ext cx="1825500" cy="646331"/>
          </a:xfrm>
          <a:prstGeom prst="rect">
            <a:avLst/>
          </a:prstGeom>
          <a:noFill/>
        </p:spPr>
        <p:txBody>
          <a:bodyPr wrap="none" rtlCol="0">
            <a:spAutoFit/>
          </a:bodyPr>
          <a:lstStyle/>
          <a:p>
            <a:r>
              <a:rPr lang="en-US" dirty="0" smtClean="0"/>
              <a:t>Peak Heat</a:t>
            </a:r>
          </a:p>
          <a:p>
            <a:r>
              <a:rPr lang="en-US" dirty="0" smtClean="0"/>
              <a:t>11.7 to 9.7 </a:t>
            </a:r>
            <a:r>
              <a:rPr lang="en-US" dirty="0" err="1" smtClean="0"/>
              <a:t>kyr</a:t>
            </a:r>
            <a:r>
              <a:rPr lang="en-US" dirty="0" smtClean="0"/>
              <a:t> BP</a:t>
            </a:r>
            <a:endParaRPr lang="en-US" dirty="0"/>
          </a:p>
        </p:txBody>
      </p:sp>
    </p:spTree>
    <p:extLst>
      <p:ext uri="{BB962C8B-B14F-4D97-AF65-F5344CB8AC3E}">
        <p14:creationId xmlns:p14="http://schemas.microsoft.com/office/powerpoint/2010/main" val="38329149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722" y="3573328"/>
            <a:ext cx="4302349" cy="269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502" y="1295400"/>
            <a:ext cx="43023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722" y="47788"/>
            <a:ext cx="4308994" cy="119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1" y="2514600"/>
            <a:ext cx="429595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 y="4120550"/>
            <a:ext cx="4278702" cy="212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01" y="1180341"/>
            <a:ext cx="430899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a:xfrm>
            <a:off x="370490" y="4038600"/>
            <a:ext cx="10510" cy="457200"/>
          </a:xfrm>
          <a:prstGeom prst="line">
            <a:avLst/>
          </a:prstGeom>
        </p:spPr>
        <p:style>
          <a:lnRef idx="1">
            <a:schemeClr val="accent1"/>
          </a:lnRef>
          <a:fillRef idx="0">
            <a:schemeClr val="accent1"/>
          </a:fillRef>
          <a:effectRef idx="0">
            <a:schemeClr val="accent1"/>
          </a:effectRef>
          <a:fontRef idx="minor">
            <a:schemeClr val="tx1"/>
          </a:fontRef>
        </p:style>
      </p:cxnSp>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6615" y="6440346"/>
            <a:ext cx="4044539" cy="17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flipV="1">
            <a:off x="5002761" y="6346291"/>
            <a:ext cx="3801247" cy="8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4692722" y="6099943"/>
            <a:ext cx="482233"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9637" y="3520225"/>
            <a:ext cx="691465" cy="29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314513"/>
            <a:ext cx="4044539" cy="17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flipV="1">
            <a:off x="290946" y="6220458"/>
            <a:ext cx="3801247" cy="8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451605" y="6274839"/>
            <a:ext cx="551155"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74214" y="4042542"/>
            <a:ext cx="551155" cy="1975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641555" y="3966343"/>
            <a:ext cx="455574" cy="338554"/>
          </a:xfrm>
          <a:prstGeom prst="rect">
            <a:avLst/>
          </a:prstGeom>
          <a:noFill/>
        </p:spPr>
        <p:txBody>
          <a:bodyPr wrap="none" rtlCol="0">
            <a:spAutoFit/>
          </a:bodyPr>
          <a:lstStyle/>
          <a:p>
            <a:r>
              <a:rPr lang="en-US" sz="1600" dirty="0" smtClean="0"/>
              <a:t>-36</a:t>
            </a:r>
            <a:endParaRPr lang="en-US" sz="1600" dirty="0"/>
          </a:p>
        </p:txBody>
      </p:sp>
      <p:sp>
        <p:nvSpPr>
          <p:cNvPr id="40" name="TextBox 39"/>
          <p:cNvSpPr txBox="1"/>
          <p:nvPr/>
        </p:nvSpPr>
        <p:spPr>
          <a:xfrm>
            <a:off x="4641555" y="4860989"/>
            <a:ext cx="455574" cy="338554"/>
          </a:xfrm>
          <a:prstGeom prst="rect">
            <a:avLst/>
          </a:prstGeom>
          <a:noFill/>
        </p:spPr>
        <p:txBody>
          <a:bodyPr wrap="none" rtlCol="0">
            <a:spAutoFit/>
          </a:bodyPr>
          <a:lstStyle/>
          <a:p>
            <a:r>
              <a:rPr lang="en-US" sz="1600" dirty="0" smtClean="0"/>
              <a:t>-40</a:t>
            </a:r>
            <a:endParaRPr lang="en-US" sz="1600" dirty="0"/>
          </a:p>
        </p:txBody>
      </p:sp>
      <p:sp>
        <p:nvSpPr>
          <p:cNvPr id="41" name="TextBox 40"/>
          <p:cNvSpPr txBox="1"/>
          <p:nvPr/>
        </p:nvSpPr>
        <p:spPr>
          <a:xfrm>
            <a:off x="4641555" y="5751302"/>
            <a:ext cx="455574" cy="338554"/>
          </a:xfrm>
          <a:prstGeom prst="rect">
            <a:avLst/>
          </a:prstGeom>
          <a:noFill/>
        </p:spPr>
        <p:txBody>
          <a:bodyPr wrap="none" rtlCol="0">
            <a:spAutoFit/>
          </a:bodyPr>
          <a:lstStyle/>
          <a:p>
            <a:r>
              <a:rPr lang="en-US" sz="1600" dirty="0" smtClean="0"/>
              <a:t>-44</a:t>
            </a:r>
            <a:endParaRPr lang="en-US" sz="1600" dirty="0"/>
          </a:p>
        </p:txBody>
      </p:sp>
      <p:pic>
        <p:nvPicPr>
          <p:cNvPr id="45"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0502" y="1348943"/>
            <a:ext cx="339291" cy="232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4635979" y="1348943"/>
            <a:ext cx="455574" cy="338554"/>
          </a:xfrm>
          <a:prstGeom prst="rect">
            <a:avLst/>
          </a:prstGeom>
          <a:noFill/>
        </p:spPr>
        <p:txBody>
          <a:bodyPr wrap="none" rtlCol="0">
            <a:spAutoFit/>
          </a:bodyPr>
          <a:lstStyle/>
          <a:p>
            <a:r>
              <a:rPr lang="en-US" sz="1600" dirty="0" smtClean="0"/>
              <a:t>-40</a:t>
            </a:r>
            <a:endParaRPr lang="en-US" sz="1600" dirty="0"/>
          </a:p>
        </p:txBody>
      </p:sp>
      <p:sp>
        <p:nvSpPr>
          <p:cNvPr id="43" name="TextBox 42"/>
          <p:cNvSpPr txBox="1"/>
          <p:nvPr/>
        </p:nvSpPr>
        <p:spPr>
          <a:xfrm>
            <a:off x="4635979" y="2239993"/>
            <a:ext cx="455574" cy="338554"/>
          </a:xfrm>
          <a:prstGeom prst="rect">
            <a:avLst/>
          </a:prstGeom>
          <a:noFill/>
        </p:spPr>
        <p:txBody>
          <a:bodyPr wrap="none" rtlCol="0">
            <a:spAutoFit/>
          </a:bodyPr>
          <a:lstStyle/>
          <a:p>
            <a:r>
              <a:rPr lang="en-US" sz="1600" dirty="0" smtClean="0"/>
              <a:t>-44</a:t>
            </a:r>
            <a:endParaRPr lang="en-US" sz="1600" dirty="0"/>
          </a:p>
        </p:txBody>
      </p:sp>
      <p:sp>
        <p:nvSpPr>
          <p:cNvPr id="44" name="TextBox 43"/>
          <p:cNvSpPr txBox="1"/>
          <p:nvPr/>
        </p:nvSpPr>
        <p:spPr>
          <a:xfrm>
            <a:off x="4622360" y="3181671"/>
            <a:ext cx="455574" cy="338554"/>
          </a:xfrm>
          <a:prstGeom prst="rect">
            <a:avLst/>
          </a:prstGeom>
          <a:noFill/>
        </p:spPr>
        <p:txBody>
          <a:bodyPr wrap="none" rtlCol="0">
            <a:spAutoFit/>
          </a:bodyPr>
          <a:lstStyle/>
          <a:p>
            <a:r>
              <a:rPr lang="en-US" sz="1600" dirty="0" smtClean="0"/>
              <a:t>-48</a:t>
            </a:r>
            <a:endParaRPr lang="en-US" sz="1600" dirty="0"/>
          </a:p>
        </p:txBody>
      </p:sp>
      <p:pic>
        <p:nvPicPr>
          <p:cNvPr id="4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8301" y="-3142"/>
            <a:ext cx="339291" cy="128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4634581" y="760"/>
            <a:ext cx="455574" cy="338554"/>
          </a:xfrm>
          <a:prstGeom prst="rect">
            <a:avLst/>
          </a:prstGeom>
          <a:noFill/>
        </p:spPr>
        <p:txBody>
          <a:bodyPr wrap="none" rtlCol="0">
            <a:spAutoFit/>
          </a:bodyPr>
          <a:lstStyle/>
          <a:p>
            <a:r>
              <a:rPr lang="en-US" sz="1600" dirty="0" smtClean="0"/>
              <a:t>-48</a:t>
            </a:r>
            <a:endParaRPr lang="en-US" sz="1600" dirty="0"/>
          </a:p>
        </p:txBody>
      </p:sp>
      <p:sp>
        <p:nvSpPr>
          <p:cNvPr id="48" name="TextBox 47"/>
          <p:cNvSpPr txBox="1"/>
          <p:nvPr/>
        </p:nvSpPr>
        <p:spPr>
          <a:xfrm>
            <a:off x="4634581" y="1024354"/>
            <a:ext cx="455574" cy="338554"/>
          </a:xfrm>
          <a:prstGeom prst="rect">
            <a:avLst/>
          </a:prstGeom>
          <a:noFill/>
        </p:spPr>
        <p:txBody>
          <a:bodyPr wrap="none" rtlCol="0">
            <a:spAutoFit/>
          </a:bodyPr>
          <a:lstStyle/>
          <a:p>
            <a:r>
              <a:rPr lang="en-US" sz="1600" dirty="0" smtClean="0"/>
              <a:t>-52</a:t>
            </a:r>
            <a:endParaRPr lang="en-US" sz="1600" dirty="0"/>
          </a:p>
        </p:txBody>
      </p:sp>
      <p:pic>
        <p:nvPicPr>
          <p:cNvPr id="49"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2014" y="1250089"/>
            <a:ext cx="339291" cy="19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32368" y="910053"/>
            <a:ext cx="337167" cy="1329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4751" y="2070715"/>
            <a:ext cx="455574" cy="338554"/>
          </a:xfrm>
          <a:prstGeom prst="rect">
            <a:avLst/>
          </a:prstGeom>
          <a:noFill/>
        </p:spPr>
        <p:txBody>
          <a:bodyPr wrap="none" rtlCol="0">
            <a:spAutoFit/>
          </a:bodyPr>
          <a:lstStyle/>
          <a:p>
            <a:r>
              <a:rPr lang="en-US" sz="1600" dirty="0" smtClean="0"/>
              <a:t>-58</a:t>
            </a:r>
            <a:endParaRPr lang="en-US" sz="1600" dirty="0"/>
          </a:p>
        </p:txBody>
      </p:sp>
      <p:sp>
        <p:nvSpPr>
          <p:cNvPr id="59" name="TextBox 58"/>
          <p:cNvSpPr txBox="1"/>
          <p:nvPr/>
        </p:nvSpPr>
        <p:spPr>
          <a:xfrm>
            <a:off x="-37145" y="1363627"/>
            <a:ext cx="455574" cy="338554"/>
          </a:xfrm>
          <a:prstGeom prst="rect">
            <a:avLst/>
          </a:prstGeom>
          <a:noFill/>
        </p:spPr>
        <p:txBody>
          <a:bodyPr wrap="none" rtlCol="0">
            <a:spAutoFit/>
          </a:bodyPr>
          <a:lstStyle/>
          <a:p>
            <a:r>
              <a:rPr lang="en-US" sz="1600" dirty="0" smtClean="0"/>
              <a:t>-56</a:t>
            </a:r>
            <a:endParaRPr lang="en-US" sz="1600" dirty="0"/>
          </a:p>
        </p:txBody>
      </p:sp>
      <p:sp>
        <p:nvSpPr>
          <p:cNvPr id="62" name="Rectangle 61"/>
          <p:cNvSpPr/>
          <p:nvPr/>
        </p:nvSpPr>
        <p:spPr>
          <a:xfrm>
            <a:off x="-12227" y="2484004"/>
            <a:ext cx="337167" cy="1329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49636" y="2482583"/>
            <a:ext cx="455574" cy="338554"/>
          </a:xfrm>
          <a:prstGeom prst="rect">
            <a:avLst/>
          </a:prstGeom>
          <a:noFill/>
        </p:spPr>
        <p:txBody>
          <a:bodyPr wrap="none" rtlCol="0">
            <a:spAutoFit/>
          </a:bodyPr>
          <a:lstStyle/>
          <a:p>
            <a:r>
              <a:rPr lang="en-US" sz="1600" dirty="0" smtClean="0"/>
              <a:t>-34</a:t>
            </a:r>
            <a:endParaRPr lang="en-US" sz="1600" dirty="0"/>
          </a:p>
        </p:txBody>
      </p:sp>
      <p:sp>
        <p:nvSpPr>
          <p:cNvPr id="56" name="TextBox 55"/>
          <p:cNvSpPr txBox="1"/>
          <p:nvPr/>
        </p:nvSpPr>
        <p:spPr>
          <a:xfrm>
            <a:off x="-52605" y="3355054"/>
            <a:ext cx="455574" cy="338554"/>
          </a:xfrm>
          <a:prstGeom prst="rect">
            <a:avLst/>
          </a:prstGeom>
          <a:noFill/>
        </p:spPr>
        <p:txBody>
          <a:bodyPr wrap="none" rtlCol="0">
            <a:spAutoFit/>
          </a:bodyPr>
          <a:lstStyle/>
          <a:p>
            <a:r>
              <a:rPr lang="en-US" sz="1600" dirty="0" smtClean="0"/>
              <a:t>-38</a:t>
            </a:r>
            <a:endParaRPr lang="en-US" sz="1600" dirty="0"/>
          </a:p>
        </p:txBody>
      </p:sp>
      <p:sp>
        <p:nvSpPr>
          <p:cNvPr id="63" name="Rectangle 62"/>
          <p:cNvSpPr/>
          <p:nvPr/>
        </p:nvSpPr>
        <p:spPr>
          <a:xfrm>
            <a:off x="22058" y="4267200"/>
            <a:ext cx="337167" cy="1975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9123" y="4168343"/>
            <a:ext cx="455574" cy="338554"/>
          </a:xfrm>
          <a:prstGeom prst="rect">
            <a:avLst/>
          </a:prstGeom>
          <a:noFill/>
        </p:spPr>
        <p:txBody>
          <a:bodyPr wrap="none" rtlCol="0">
            <a:spAutoFit/>
          </a:bodyPr>
          <a:lstStyle/>
          <a:p>
            <a:r>
              <a:rPr lang="en-US" sz="1600" dirty="0" smtClean="0"/>
              <a:t>-50</a:t>
            </a:r>
            <a:endParaRPr lang="en-US" sz="1600" dirty="0"/>
          </a:p>
        </p:txBody>
      </p:sp>
      <p:sp>
        <p:nvSpPr>
          <p:cNvPr id="53" name="TextBox 52"/>
          <p:cNvSpPr txBox="1"/>
          <p:nvPr/>
        </p:nvSpPr>
        <p:spPr>
          <a:xfrm>
            <a:off x="-3902" y="5053768"/>
            <a:ext cx="455574" cy="338554"/>
          </a:xfrm>
          <a:prstGeom prst="rect">
            <a:avLst/>
          </a:prstGeom>
          <a:noFill/>
        </p:spPr>
        <p:txBody>
          <a:bodyPr wrap="none" rtlCol="0">
            <a:spAutoFit/>
          </a:bodyPr>
          <a:lstStyle/>
          <a:p>
            <a:r>
              <a:rPr lang="en-US" sz="1600" dirty="0" smtClean="0"/>
              <a:t>-54</a:t>
            </a:r>
            <a:endParaRPr lang="en-US" sz="1600" dirty="0"/>
          </a:p>
        </p:txBody>
      </p:sp>
      <p:sp>
        <p:nvSpPr>
          <p:cNvPr id="54" name="TextBox 53"/>
          <p:cNvSpPr txBox="1"/>
          <p:nvPr/>
        </p:nvSpPr>
        <p:spPr>
          <a:xfrm>
            <a:off x="-20664" y="5948572"/>
            <a:ext cx="455574" cy="338554"/>
          </a:xfrm>
          <a:prstGeom prst="rect">
            <a:avLst/>
          </a:prstGeom>
          <a:noFill/>
        </p:spPr>
        <p:txBody>
          <a:bodyPr wrap="none" rtlCol="0">
            <a:spAutoFit/>
          </a:bodyPr>
          <a:lstStyle/>
          <a:p>
            <a:r>
              <a:rPr lang="en-US" sz="1600" dirty="0" smtClean="0"/>
              <a:t>-58</a:t>
            </a:r>
            <a:endParaRPr lang="en-US" sz="1600" dirty="0"/>
          </a:p>
        </p:txBody>
      </p:sp>
      <p:sp>
        <p:nvSpPr>
          <p:cNvPr id="29" name="TextBox 28"/>
          <p:cNvSpPr txBox="1"/>
          <p:nvPr/>
        </p:nvSpPr>
        <p:spPr>
          <a:xfrm>
            <a:off x="1842641" y="6517037"/>
            <a:ext cx="968855" cy="369332"/>
          </a:xfrm>
          <a:prstGeom prst="rect">
            <a:avLst/>
          </a:prstGeom>
          <a:noFill/>
        </p:spPr>
        <p:txBody>
          <a:bodyPr wrap="none" rtlCol="0">
            <a:spAutoFit/>
          </a:bodyPr>
          <a:lstStyle/>
          <a:p>
            <a:r>
              <a:rPr lang="en-US" dirty="0" smtClean="0"/>
              <a:t>Years BP</a:t>
            </a:r>
            <a:endParaRPr lang="en-US" dirty="0"/>
          </a:p>
        </p:txBody>
      </p:sp>
      <p:sp>
        <p:nvSpPr>
          <p:cNvPr id="65" name="TextBox 64"/>
          <p:cNvSpPr txBox="1"/>
          <p:nvPr/>
        </p:nvSpPr>
        <p:spPr>
          <a:xfrm>
            <a:off x="6831677" y="6528912"/>
            <a:ext cx="968855" cy="369332"/>
          </a:xfrm>
          <a:prstGeom prst="rect">
            <a:avLst/>
          </a:prstGeom>
          <a:noFill/>
        </p:spPr>
        <p:txBody>
          <a:bodyPr wrap="none" rtlCol="0">
            <a:spAutoFit/>
          </a:bodyPr>
          <a:lstStyle/>
          <a:p>
            <a:r>
              <a:rPr lang="en-US" dirty="0" smtClean="0"/>
              <a:t>Years BP</a:t>
            </a:r>
            <a:endParaRPr lang="en-US" dirty="0"/>
          </a:p>
        </p:txBody>
      </p:sp>
      <p:sp>
        <p:nvSpPr>
          <p:cNvPr id="67" name="Rectangle 66"/>
          <p:cNvSpPr/>
          <p:nvPr/>
        </p:nvSpPr>
        <p:spPr>
          <a:xfrm>
            <a:off x="3581400" y="853250"/>
            <a:ext cx="892813" cy="1329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38200" y="1180341"/>
            <a:ext cx="816185" cy="369332"/>
          </a:xfrm>
          <a:prstGeom prst="rect">
            <a:avLst/>
          </a:prstGeom>
          <a:noFill/>
        </p:spPr>
        <p:txBody>
          <a:bodyPr wrap="none" rtlCol="0">
            <a:spAutoFit/>
          </a:bodyPr>
          <a:lstStyle/>
          <a:p>
            <a:r>
              <a:rPr lang="en-US" dirty="0" err="1" smtClean="0"/>
              <a:t>Vostok</a:t>
            </a:r>
            <a:endParaRPr lang="en-US" dirty="0"/>
          </a:p>
        </p:txBody>
      </p:sp>
      <p:sp>
        <p:nvSpPr>
          <p:cNvPr id="69" name="TextBox 68"/>
          <p:cNvSpPr txBox="1"/>
          <p:nvPr/>
        </p:nvSpPr>
        <p:spPr>
          <a:xfrm>
            <a:off x="2590800" y="2577434"/>
            <a:ext cx="945708" cy="369332"/>
          </a:xfrm>
          <a:prstGeom prst="rect">
            <a:avLst/>
          </a:prstGeom>
          <a:noFill/>
        </p:spPr>
        <p:txBody>
          <a:bodyPr wrap="none" rtlCol="0">
            <a:spAutoFit/>
          </a:bodyPr>
          <a:lstStyle/>
          <a:p>
            <a:r>
              <a:rPr lang="en-US" dirty="0" smtClean="0"/>
              <a:t>TALDICE</a:t>
            </a:r>
            <a:endParaRPr lang="en-US" dirty="0"/>
          </a:p>
        </p:txBody>
      </p:sp>
      <p:sp>
        <p:nvSpPr>
          <p:cNvPr id="70" name="TextBox 69"/>
          <p:cNvSpPr txBox="1"/>
          <p:nvPr/>
        </p:nvSpPr>
        <p:spPr>
          <a:xfrm>
            <a:off x="861009" y="4101507"/>
            <a:ext cx="1136850" cy="369332"/>
          </a:xfrm>
          <a:prstGeom prst="rect">
            <a:avLst/>
          </a:prstGeom>
          <a:noFill/>
        </p:spPr>
        <p:txBody>
          <a:bodyPr wrap="none" rtlCol="0">
            <a:spAutoFit/>
          </a:bodyPr>
          <a:lstStyle/>
          <a:p>
            <a:r>
              <a:rPr lang="en-US" dirty="0" smtClean="0"/>
              <a:t>Dome Fuji</a:t>
            </a:r>
            <a:endParaRPr lang="en-US" dirty="0"/>
          </a:p>
        </p:txBody>
      </p:sp>
      <p:sp>
        <p:nvSpPr>
          <p:cNvPr id="71" name="TextBox 70"/>
          <p:cNvSpPr txBox="1"/>
          <p:nvPr/>
        </p:nvSpPr>
        <p:spPr>
          <a:xfrm>
            <a:off x="5638800" y="47788"/>
            <a:ext cx="1471557" cy="369332"/>
          </a:xfrm>
          <a:prstGeom prst="rect">
            <a:avLst/>
          </a:prstGeom>
          <a:noFill/>
        </p:spPr>
        <p:txBody>
          <a:bodyPr wrap="none" rtlCol="0">
            <a:spAutoFit/>
          </a:bodyPr>
          <a:lstStyle/>
          <a:p>
            <a:r>
              <a:rPr lang="en-US" dirty="0" err="1" smtClean="0"/>
              <a:t>Epica</a:t>
            </a:r>
            <a:r>
              <a:rPr lang="en-US" dirty="0" smtClean="0"/>
              <a:t> Dome C</a:t>
            </a:r>
            <a:endParaRPr lang="en-US" dirty="0"/>
          </a:p>
        </p:txBody>
      </p:sp>
      <p:sp>
        <p:nvSpPr>
          <p:cNvPr id="72" name="TextBox 71"/>
          <p:cNvSpPr txBox="1"/>
          <p:nvPr/>
        </p:nvSpPr>
        <p:spPr>
          <a:xfrm>
            <a:off x="5791200" y="1579259"/>
            <a:ext cx="2760179" cy="369332"/>
          </a:xfrm>
          <a:prstGeom prst="rect">
            <a:avLst/>
          </a:prstGeom>
          <a:noFill/>
        </p:spPr>
        <p:txBody>
          <a:bodyPr wrap="none" rtlCol="0">
            <a:spAutoFit/>
          </a:bodyPr>
          <a:lstStyle/>
          <a:p>
            <a:r>
              <a:rPr lang="en-US" dirty="0" smtClean="0"/>
              <a:t>EPICA </a:t>
            </a:r>
            <a:r>
              <a:rPr lang="en-US" dirty="0" err="1" smtClean="0"/>
              <a:t>Dronning</a:t>
            </a:r>
            <a:r>
              <a:rPr lang="en-US" dirty="0" smtClean="0"/>
              <a:t> Maud Land</a:t>
            </a:r>
            <a:endParaRPr lang="en-US" dirty="0"/>
          </a:p>
        </p:txBody>
      </p:sp>
      <p:sp>
        <p:nvSpPr>
          <p:cNvPr id="73" name="TextBox 72"/>
          <p:cNvSpPr txBox="1"/>
          <p:nvPr/>
        </p:nvSpPr>
        <p:spPr>
          <a:xfrm>
            <a:off x="7137274" y="5254924"/>
            <a:ext cx="1361398" cy="369332"/>
          </a:xfrm>
          <a:prstGeom prst="rect">
            <a:avLst/>
          </a:prstGeom>
          <a:noFill/>
        </p:spPr>
        <p:txBody>
          <a:bodyPr wrap="none" rtlCol="0">
            <a:spAutoFit/>
          </a:bodyPr>
          <a:lstStyle/>
          <a:p>
            <a:r>
              <a:rPr lang="en-US" dirty="0" smtClean="0"/>
              <a:t>Taylor Dome</a:t>
            </a:r>
            <a:endParaRPr lang="en-US" dirty="0"/>
          </a:p>
        </p:txBody>
      </p:sp>
      <p:sp>
        <p:nvSpPr>
          <p:cNvPr id="74" name="TextBox 73"/>
          <p:cNvSpPr txBox="1"/>
          <p:nvPr/>
        </p:nvSpPr>
        <p:spPr>
          <a:xfrm>
            <a:off x="136215" y="58885"/>
            <a:ext cx="4486145" cy="707886"/>
          </a:xfrm>
          <a:prstGeom prst="rect">
            <a:avLst/>
          </a:prstGeom>
          <a:noFill/>
        </p:spPr>
        <p:txBody>
          <a:bodyPr wrap="square" rtlCol="0">
            <a:spAutoFit/>
          </a:bodyPr>
          <a:lstStyle/>
          <a:p>
            <a:r>
              <a:rPr lang="en-US" sz="2000" dirty="0" smtClean="0">
                <a:latin typeface="Symbol" pitchFamily="18" charset="2"/>
              </a:rPr>
              <a:t>d</a:t>
            </a:r>
            <a:r>
              <a:rPr lang="en-US" sz="2000" baseline="30000" dirty="0" smtClean="0"/>
              <a:t>18</a:t>
            </a:r>
            <a:r>
              <a:rPr lang="en-US" sz="2000" dirty="0" smtClean="0"/>
              <a:t>O for Holocene portion of 6 ice cores used in Masson-</a:t>
            </a:r>
            <a:r>
              <a:rPr lang="en-US" sz="2000" dirty="0" err="1" smtClean="0"/>
              <a:t>Delmotte</a:t>
            </a:r>
            <a:r>
              <a:rPr lang="en-US" sz="2000" dirty="0" smtClean="0"/>
              <a:t>, 2011, COTP</a:t>
            </a:r>
            <a:endParaRPr lang="en-US" sz="2000" dirty="0"/>
          </a:p>
        </p:txBody>
      </p:sp>
    </p:spTree>
    <p:extLst>
      <p:ext uri="{BB962C8B-B14F-4D97-AF65-F5344CB8AC3E}">
        <p14:creationId xmlns:p14="http://schemas.microsoft.com/office/powerpoint/2010/main" val="20178404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38742" y="-1138743"/>
            <a:ext cx="6866513" cy="91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888" y="6488668"/>
            <a:ext cx="2891304" cy="400110"/>
          </a:xfrm>
          <a:prstGeom prst="rect">
            <a:avLst/>
          </a:prstGeom>
          <a:noFill/>
        </p:spPr>
        <p:txBody>
          <a:bodyPr wrap="none" rtlCol="0">
            <a:spAutoFit/>
          </a:bodyPr>
          <a:lstStyle/>
          <a:p>
            <a:r>
              <a:rPr lang="en-US" sz="2000" dirty="0" smtClean="0"/>
              <a:t>James Bendle, U. Glasgow</a:t>
            </a:r>
            <a:endParaRPr lang="en-US" sz="2000" dirty="0"/>
          </a:p>
        </p:txBody>
      </p:sp>
    </p:spTree>
    <p:extLst>
      <p:ext uri="{BB962C8B-B14F-4D97-AF65-F5344CB8AC3E}">
        <p14:creationId xmlns:p14="http://schemas.microsoft.com/office/powerpoint/2010/main" val="18617280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65804" y="-1165804"/>
            <a:ext cx="6812393" cy="914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888" y="6488668"/>
            <a:ext cx="2891304" cy="400110"/>
          </a:xfrm>
          <a:prstGeom prst="rect">
            <a:avLst/>
          </a:prstGeom>
          <a:noFill/>
        </p:spPr>
        <p:txBody>
          <a:bodyPr wrap="none" rtlCol="0">
            <a:spAutoFit/>
          </a:bodyPr>
          <a:lstStyle/>
          <a:p>
            <a:r>
              <a:rPr lang="en-US" sz="2000" dirty="0" smtClean="0"/>
              <a:t>James Bendle, U. Glasgow</a:t>
            </a:r>
            <a:endParaRPr lang="en-US" sz="2000" dirty="0"/>
          </a:p>
        </p:txBody>
      </p:sp>
    </p:spTree>
    <p:extLst>
      <p:ext uri="{BB962C8B-B14F-4D97-AF65-F5344CB8AC3E}">
        <p14:creationId xmlns:p14="http://schemas.microsoft.com/office/powerpoint/2010/main" val="20113438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991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430" y="5461643"/>
            <a:ext cx="7696200" cy="124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87436" y="4343399"/>
            <a:ext cx="3802003" cy="769441"/>
          </a:xfrm>
          <a:prstGeom prst="rect">
            <a:avLst/>
          </a:prstGeom>
          <a:noFill/>
        </p:spPr>
        <p:txBody>
          <a:bodyPr wrap="none" rtlCol="0">
            <a:spAutoFit/>
          </a:bodyPr>
          <a:lstStyle/>
          <a:p>
            <a:r>
              <a:rPr lang="en-US" sz="2400" dirty="0" smtClean="0">
                <a:solidFill>
                  <a:srgbClr val="0070C0"/>
                </a:solidFill>
              </a:rPr>
              <a:t>Mode 2 (18% of variance)</a:t>
            </a:r>
          </a:p>
          <a:p>
            <a:r>
              <a:rPr lang="en-US" sz="2000" dirty="0">
                <a:solidFill>
                  <a:srgbClr val="0070C0"/>
                </a:solidFill>
              </a:rPr>
              <a:t> </a:t>
            </a:r>
            <a:r>
              <a:rPr lang="en-US" sz="2000" dirty="0" smtClean="0">
                <a:solidFill>
                  <a:srgbClr val="0070C0"/>
                </a:solidFill>
              </a:rPr>
              <a:t> long term decrease 12 to 2 </a:t>
            </a:r>
            <a:r>
              <a:rPr lang="en-US" sz="2000" dirty="0" err="1" smtClean="0">
                <a:solidFill>
                  <a:srgbClr val="0070C0"/>
                </a:solidFill>
              </a:rPr>
              <a:t>kyr</a:t>
            </a:r>
            <a:r>
              <a:rPr lang="en-US" sz="2000" dirty="0" smtClean="0">
                <a:solidFill>
                  <a:srgbClr val="0070C0"/>
                </a:solidFill>
              </a:rPr>
              <a:t> BP</a:t>
            </a:r>
            <a:endParaRPr lang="en-US" sz="2000" dirty="0">
              <a:solidFill>
                <a:srgbClr val="0070C0"/>
              </a:solidFill>
            </a:endParaRPr>
          </a:p>
        </p:txBody>
      </p:sp>
      <p:sp>
        <p:nvSpPr>
          <p:cNvPr id="5" name="Rectangle 4"/>
          <p:cNvSpPr/>
          <p:nvPr/>
        </p:nvSpPr>
        <p:spPr>
          <a:xfrm>
            <a:off x="6553200" y="487710"/>
            <a:ext cx="762000" cy="5151090"/>
          </a:xfrm>
          <a:prstGeom prst="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104" y="6485382"/>
            <a:ext cx="2963696" cy="369332"/>
          </a:xfrm>
          <a:prstGeom prst="rect">
            <a:avLst/>
          </a:prstGeom>
          <a:noFill/>
        </p:spPr>
        <p:txBody>
          <a:bodyPr wrap="none" rtlCol="0">
            <a:spAutoFit/>
          </a:bodyPr>
          <a:lstStyle/>
          <a:p>
            <a:r>
              <a:rPr lang="en-US" dirty="0" smtClean="0"/>
              <a:t>Masson-</a:t>
            </a:r>
            <a:r>
              <a:rPr lang="en-US" dirty="0" err="1" smtClean="0"/>
              <a:t>Delmotte</a:t>
            </a:r>
            <a:r>
              <a:rPr lang="en-US" dirty="0" smtClean="0"/>
              <a:t> et al., 2011</a:t>
            </a:r>
            <a:endParaRPr lang="en-US" dirty="0"/>
          </a:p>
        </p:txBody>
      </p:sp>
      <p:sp>
        <p:nvSpPr>
          <p:cNvPr id="6" name="TextBox 5"/>
          <p:cNvSpPr txBox="1"/>
          <p:nvPr/>
        </p:nvSpPr>
        <p:spPr>
          <a:xfrm>
            <a:off x="92238" y="26045"/>
            <a:ext cx="8304005" cy="461665"/>
          </a:xfrm>
          <a:prstGeom prst="rect">
            <a:avLst/>
          </a:prstGeom>
          <a:noFill/>
        </p:spPr>
        <p:txBody>
          <a:bodyPr wrap="none" rtlCol="0">
            <a:spAutoFit/>
          </a:bodyPr>
          <a:lstStyle/>
          <a:p>
            <a:r>
              <a:rPr lang="en-US" sz="2400" dirty="0" smtClean="0"/>
              <a:t>Signals common to 5 Antarctic Ice cores (EDC, DF, VK, DML, TALD)</a:t>
            </a:r>
            <a:endParaRPr lang="en-US" sz="2400" dirty="0"/>
          </a:p>
        </p:txBody>
      </p:sp>
      <p:sp>
        <p:nvSpPr>
          <p:cNvPr id="8" name="Rectangle 7"/>
          <p:cNvSpPr/>
          <p:nvPr/>
        </p:nvSpPr>
        <p:spPr>
          <a:xfrm>
            <a:off x="2057400" y="762000"/>
            <a:ext cx="381000" cy="38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7400" y="722783"/>
            <a:ext cx="3961726" cy="1815882"/>
          </a:xfrm>
          <a:prstGeom prst="rect">
            <a:avLst/>
          </a:prstGeom>
          <a:noFill/>
        </p:spPr>
        <p:txBody>
          <a:bodyPr wrap="none" rtlCol="0">
            <a:spAutoFit/>
          </a:bodyPr>
          <a:lstStyle/>
          <a:p>
            <a:r>
              <a:rPr lang="en-US" sz="2400" dirty="0" smtClean="0">
                <a:solidFill>
                  <a:srgbClr val="FF0000"/>
                </a:solidFill>
              </a:rPr>
              <a:t>Mode 1 (78% of variance)</a:t>
            </a:r>
          </a:p>
          <a:p>
            <a:r>
              <a:rPr lang="en-US" sz="2400" dirty="0" smtClean="0">
                <a:solidFill>
                  <a:srgbClr val="FF0000"/>
                </a:solidFill>
              </a:rPr>
              <a:t>   </a:t>
            </a:r>
            <a:r>
              <a:rPr lang="en-US" sz="2000" dirty="0" smtClean="0">
                <a:solidFill>
                  <a:srgbClr val="FF0000"/>
                </a:solidFill>
              </a:rPr>
              <a:t>1</a:t>
            </a:r>
            <a:r>
              <a:rPr lang="en-US" sz="2200" baseline="30000" dirty="0" smtClean="0">
                <a:solidFill>
                  <a:srgbClr val="FF0000"/>
                </a:solidFill>
              </a:rPr>
              <a:t>o</a:t>
            </a:r>
            <a:r>
              <a:rPr lang="en-US" dirty="0" smtClean="0">
                <a:solidFill>
                  <a:srgbClr val="FF0000"/>
                </a:solidFill>
              </a:rPr>
              <a:t>/</a:t>
            </a:r>
            <a:r>
              <a:rPr lang="en-US" sz="1600" dirty="0" err="1" smtClean="0">
                <a:solidFill>
                  <a:srgbClr val="FF0000"/>
                </a:solidFill>
              </a:rPr>
              <a:t>oo</a:t>
            </a:r>
            <a:r>
              <a:rPr lang="en-US" dirty="0" smtClean="0">
                <a:solidFill>
                  <a:srgbClr val="FF0000"/>
                </a:solidFill>
              </a:rPr>
              <a:t> </a:t>
            </a:r>
            <a:r>
              <a:rPr lang="en-US" sz="2000" dirty="0" smtClean="0">
                <a:solidFill>
                  <a:srgbClr val="FF0000"/>
                </a:solidFill>
              </a:rPr>
              <a:t>“optimum” 11.5 to 10 </a:t>
            </a:r>
            <a:r>
              <a:rPr lang="en-US" sz="2000" dirty="0" err="1" smtClean="0">
                <a:solidFill>
                  <a:srgbClr val="FF0000"/>
                </a:solidFill>
              </a:rPr>
              <a:t>kyr</a:t>
            </a:r>
            <a:r>
              <a:rPr lang="en-US" sz="2000" dirty="0" smtClean="0">
                <a:solidFill>
                  <a:srgbClr val="FF0000"/>
                </a:solidFill>
              </a:rPr>
              <a:t> BP</a:t>
            </a:r>
          </a:p>
          <a:p>
            <a:r>
              <a:rPr lang="en-US" sz="2000" dirty="0">
                <a:solidFill>
                  <a:srgbClr val="FF0000"/>
                </a:solidFill>
              </a:rPr>
              <a:t> </a:t>
            </a:r>
            <a:r>
              <a:rPr lang="en-US" sz="2000" dirty="0" smtClean="0">
                <a:solidFill>
                  <a:srgbClr val="FF0000"/>
                </a:solidFill>
              </a:rPr>
              <a:t>   minimum at 8 </a:t>
            </a:r>
            <a:r>
              <a:rPr lang="en-US" sz="2000" dirty="0" err="1" smtClean="0">
                <a:solidFill>
                  <a:srgbClr val="FF0000"/>
                </a:solidFill>
              </a:rPr>
              <a:t>kyr</a:t>
            </a:r>
            <a:r>
              <a:rPr lang="en-US" sz="2000" dirty="0" smtClean="0">
                <a:solidFill>
                  <a:srgbClr val="FF0000"/>
                </a:solidFill>
              </a:rPr>
              <a:t> BP</a:t>
            </a:r>
          </a:p>
          <a:p>
            <a:r>
              <a:rPr lang="en-US" sz="2000" dirty="0">
                <a:solidFill>
                  <a:srgbClr val="FF0000"/>
                </a:solidFill>
              </a:rPr>
              <a:t> </a:t>
            </a:r>
            <a:r>
              <a:rPr lang="en-US" sz="2000" dirty="0" smtClean="0">
                <a:solidFill>
                  <a:srgbClr val="FF0000"/>
                </a:solidFill>
              </a:rPr>
              <a:t>   0.4</a:t>
            </a:r>
            <a:r>
              <a:rPr lang="en-US" sz="2200" baseline="30000" dirty="0" smtClean="0">
                <a:solidFill>
                  <a:srgbClr val="FF0000"/>
                </a:solidFill>
              </a:rPr>
              <a:t>o</a:t>
            </a:r>
            <a:r>
              <a:rPr lang="en-US" sz="2000" dirty="0" smtClean="0">
                <a:solidFill>
                  <a:srgbClr val="FF0000"/>
                </a:solidFill>
              </a:rPr>
              <a:t>/</a:t>
            </a:r>
            <a:r>
              <a:rPr lang="en-US" sz="1600" dirty="0" err="1" smtClean="0">
                <a:solidFill>
                  <a:srgbClr val="FF0000"/>
                </a:solidFill>
              </a:rPr>
              <a:t>oo</a:t>
            </a:r>
            <a:r>
              <a:rPr lang="en-US" sz="2000" dirty="0" smtClean="0">
                <a:solidFill>
                  <a:srgbClr val="FF0000"/>
                </a:solidFill>
              </a:rPr>
              <a:t> </a:t>
            </a:r>
            <a:r>
              <a:rPr lang="en-US" sz="2000" dirty="0">
                <a:solidFill>
                  <a:srgbClr val="FF0000"/>
                </a:solidFill>
              </a:rPr>
              <a:t>“optimum” </a:t>
            </a:r>
            <a:r>
              <a:rPr lang="en-US" sz="2000" dirty="0" smtClean="0">
                <a:solidFill>
                  <a:srgbClr val="FF0000"/>
                </a:solidFill>
              </a:rPr>
              <a:t>at 4 </a:t>
            </a:r>
            <a:r>
              <a:rPr lang="en-US" sz="2000" dirty="0" err="1" smtClean="0">
                <a:solidFill>
                  <a:srgbClr val="FF0000"/>
                </a:solidFill>
              </a:rPr>
              <a:t>kyr</a:t>
            </a:r>
            <a:r>
              <a:rPr lang="en-US" sz="2000" dirty="0" smtClean="0">
                <a:solidFill>
                  <a:srgbClr val="FF0000"/>
                </a:solidFill>
              </a:rPr>
              <a:t> </a:t>
            </a:r>
            <a:r>
              <a:rPr lang="en-US" sz="2000" dirty="0">
                <a:solidFill>
                  <a:srgbClr val="FF0000"/>
                </a:solidFill>
              </a:rPr>
              <a:t>BP</a:t>
            </a:r>
            <a:endParaRPr lang="en-US" sz="2000" dirty="0" smtClean="0">
              <a:solidFill>
                <a:srgbClr val="FF0000"/>
              </a:solidFill>
            </a:endParaRPr>
          </a:p>
          <a:p>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1676872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1313"/>
            <a:ext cx="8686800" cy="649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35969" y="1049777"/>
            <a:ext cx="1549207" cy="461665"/>
          </a:xfrm>
          <a:prstGeom prst="rect">
            <a:avLst/>
          </a:prstGeom>
          <a:noFill/>
        </p:spPr>
        <p:txBody>
          <a:bodyPr wrap="none" rtlCol="0">
            <a:spAutoFit/>
          </a:bodyPr>
          <a:lstStyle/>
          <a:p>
            <a:r>
              <a:rPr lang="en-US" sz="2400" dirty="0" smtClean="0"/>
              <a:t>High % </a:t>
            </a:r>
            <a:r>
              <a:rPr lang="en-US" sz="2400" dirty="0" err="1" smtClean="0"/>
              <a:t>C</a:t>
            </a:r>
            <a:r>
              <a:rPr lang="en-US" sz="2400" baseline="-25000" dirty="0" err="1" smtClean="0"/>
              <a:t>org</a:t>
            </a:r>
            <a:endParaRPr lang="en-US" sz="2400" baseline="-25000" dirty="0"/>
          </a:p>
        </p:txBody>
      </p:sp>
      <p:sp>
        <p:nvSpPr>
          <p:cNvPr id="3" name="TextBox 2"/>
          <p:cNvSpPr txBox="1"/>
          <p:nvPr/>
        </p:nvSpPr>
        <p:spPr>
          <a:xfrm>
            <a:off x="3704492" y="3173045"/>
            <a:ext cx="2731477" cy="830997"/>
          </a:xfrm>
          <a:prstGeom prst="rect">
            <a:avLst/>
          </a:prstGeom>
          <a:noFill/>
        </p:spPr>
        <p:txBody>
          <a:bodyPr wrap="square" rtlCol="0">
            <a:spAutoFit/>
          </a:bodyPr>
          <a:lstStyle/>
          <a:p>
            <a:r>
              <a:rPr lang="en-US" sz="2400" dirty="0" smtClean="0"/>
              <a:t>Muted mid-Holocene variability</a:t>
            </a:r>
            <a:endParaRPr lang="en-US" sz="2400" dirty="0"/>
          </a:p>
        </p:txBody>
      </p:sp>
    </p:spTree>
    <p:extLst>
      <p:ext uri="{BB962C8B-B14F-4D97-AF65-F5344CB8AC3E}">
        <p14:creationId xmlns:p14="http://schemas.microsoft.com/office/powerpoint/2010/main" val="4257736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5029" y="4436901"/>
            <a:ext cx="2540734" cy="82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2400"/>
            <a:ext cx="8991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30" y="5867400"/>
            <a:ext cx="769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53200" y="487710"/>
            <a:ext cx="762000" cy="5151090"/>
          </a:xfrm>
          <a:prstGeom prst="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 y="6520934"/>
            <a:ext cx="2963696" cy="369332"/>
          </a:xfrm>
          <a:prstGeom prst="rect">
            <a:avLst/>
          </a:prstGeom>
          <a:noFill/>
        </p:spPr>
        <p:txBody>
          <a:bodyPr wrap="none" rtlCol="0">
            <a:spAutoFit/>
          </a:bodyPr>
          <a:lstStyle/>
          <a:p>
            <a:r>
              <a:rPr lang="en-US" dirty="0" smtClean="0"/>
              <a:t>Masson-</a:t>
            </a:r>
            <a:r>
              <a:rPr lang="en-US" dirty="0" err="1" smtClean="0"/>
              <a:t>Delmotte</a:t>
            </a:r>
            <a:r>
              <a:rPr lang="en-US" dirty="0" smtClean="0"/>
              <a:t> et al., 2011</a:t>
            </a:r>
            <a:endParaRPr lang="en-US" dirty="0"/>
          </a:p>
        </p:txBody>
      </p:sp>
      <p:sp>
        <p:nvSpPr>
          <p:cNvPr id="8" name="Rectangle 7"/>
          <p:cNvSpPr/>
          <p:nvPr/>
        </p:nvSpPr>
        <p:spPr>
          <a:xfrm>
            <a:off x="2057400" y="762000"/>
            <a:ext cx="381000" cy="38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7661" y="1723939"/>
            <a:ext cx="2381073" cy="594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519333" y="6508521"/>
            <a:ext cx="2621102" cy="369332"/>
          </a:xfrm>
          <a:prstGeom prst="rect">
            <a:avLst/>
          </a:prstGeom>
          <a:noFill/>
        </p:spPr>
        <p:txBody>
          <a:bodyPr wrap="none" rtlCol="0">
            <a:spAutoFit/>
          </a:bodyPr>
          <a:lstStyle/>
          <a:p>
            <a:r>
              <a:rPr lang="en-US" dirty="0" smtClean="0"/>
              <a:t>James Bendle, U. Glasgow</a:t>
            </a:r>
            <a:endParaRPr lang="en-US" dirty="0"/>
          </a:p>
        </p:txBody>
      </p:sp>
      <p:sp>
        <p:nvSpPr>
          <p:cNvPr id="2" name="TextBox 1"/>
          <p:cNvSpPr txBox="1"/>
          <p:nvPr/>
        </p:nvSpPr>
        <p:spPr>
          <a:xfrm rot="16200000">
            <a:off x="-56155" y="1693338"/>
            <a:ext cx="1941109" cy="461665"/>
          </a:xfrm>
          <a:prstGeom prst="rect">
            <a:avLst/>
          </a:prstGeom>
          <a:noFill/>
        </p:spPr>
        <p:txBody>
          <a:bodyPr wrap="none" rtlCol="0">
            <a:spAutoFit/>
          </a:bodyPr>
          <a:lstStyle/>
          <a:p>
            <a:r>
              <a:rPr lang="en-US" sz="2400" dirty="0" smtClean="0"/>
              <a:t>PC (</a:t>
            </a:r>
            <a:r>
              <a:rPr lang="en-US" sz="2400" dirty="0" smtClean="0">
                <a:latin typeface="Symbol" pitchFamily="18" charset="2"/>
              </a:rPr>
              <a:t>d</a:t>
            </a:r>
            <a:r>
              <a:rPr lang="en-US" sz="2400" baseline="30000" dirty="0" smtClean="0"/>
              <a:t>18</a:t>
            </a:r>
            <a:r>
              <a:rPr lang="en-US" sz="2400" dirty="0" smtClean="0"/>
              <a:t>O </a:t>
            </a:r>
            <a:r>
              <a:rPr lang="en-US" sz="2400" baseline="30000" dirty="0" smtClean="0"/>
              <a:t>o</a:t>
            </a:r>
            <a:r>
              <a:rPr lang="en-US" sz="2400" dirty="0" smtClean="0"/>
              <a:t>/</a:t>
            </a:r>
            <a:r>
              <a:rPr lang="en-US" sz="2000" dirty="0" err="1" smtClean="0"/>
              <a:t>oo</a:t>
            </a:r>
            <a:r>
              <a:rPr lang="en-US" sz="2400" dirty="0" smtClean="0"/>
              <a:t>)</a:t>
            </a:r>
            <a:endParaRPr lang="en-US" sz="2400" dirty="0"/>
          </a:p>
        </p:txBody>
      </p:sp>
      <p:sp>
        <p:nvSpPr>
          <p:cNvPr id="3" name="Rectangle 2"/>
          <p:cNvSpPr/>
          <p:nvPr/>
        </p:nvSpPr>
        <p:spPr>
          <a:xfrm>
            <a:off x="228600" y="1972733"/>
            <a:ext cx="533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6030" y="5886275"/>
            <a:ext cx="533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7667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8963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8" y="0"/>
            <a:ext cx="9214898" cy="686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7570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132" y="3558333"/>
            <a:ext cx="6612468" cy="215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2400"/>
            <a:ext cx="8991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30" y="5867400"/>
            <a:ext cx="769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6200" y="6520934"/>
            <a:ext cx="2963696" cy="369332"/>
          </a:xfrm>
          <a:prstGeom prst="rect">
            <a:avLst/>
          </a:prstGeom>
          <a:noFill/>
        </p:spPr>
        <p:txBody>
          <a:bodyPr wrap="none" rtlCol="0">
            <a:spAutoFit/>
          </a:bodyPr>
          <a:lstStyle/>
          <a:p>
            <a:r>
              <a:rPr lang="en-US" dirty="0" smtClean="0"/>
              <a:t>Masson-</a:t>
            </a:r>
            <a:r>
              <a:rPr lang="en-US" dirty="0" err="1" smtClean="0"/>
              <a:t>Delmotte</a:t>
            </a:r>
            <a:r>
              <a:rPr lang="en-US" dirty="0" smtClean="0"/>
              <a:t> et al., 2011</a:t>
            </a:r>
            <a:endParaRPr lang="en-US" dirty="0"/>
          </a:p>
        </p:txBody>
      </p:sp>
      <p:sp>
        <p:nvSpPr>
          <p:cNvPr id="8" name="Rectangle 7"/>
          <p:cNvSpPr/>
          <p:nvPr/>
        </p:nvSpPr>
        <p:spPr>
          <a:xfrm>
            <a:off x="2057400" y="762000"/>
            <a:ext cx="381000" cy="38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rot="16200000">
            <a:off x="-56155" y="1693338"/>
            <a:ext cx="1941109" cy="461665"/>
          </a:xfrm>
          <a:prstGeom prst="rect">
            <a:avLst/>
          </a:prstGeom>
          <a:noFill/>
        </p:spPr>
        <p:txBody>
          <a:bodyPr wrap="none" rtlCol="0">
            <a:spAutoFit/>
          </a:bodyPr>
          <a:lstStyle/>
          <a:p>
            <a:r>
              <a:rPr lang="en-US" sz="2400" dirty="0" smtClean="0"/>
              <a:t>PC (</a:t>
            </a:r>
            <a:r>
              <a:rPr lang="en-US" sz="2400" dirty="0" smtClean="0">
                <a:latin typeface="Symbol" pitchFamily="18" charset="2"/>
              </a:rPr>
              <a:t>d</a:t>
            </a:r>
            <a:r>
              <a:rPr lang="en-US" sz="2400" baseline="30000" dirty="0" smtClean="0"/>
              <a:t>18</a:t>
            </a:r>
            <a:r>
              <a:rPr lang="en-US" sz="2400" dirty="0" smtClean="0"/>
              <a:t>O </a:t>
            </a:r>
            <a:r>
              <a:rPr lang="en-US" sz="2400" baseline="30000" dirty="0" smtClean="0"/>
              <a:t>o</a:t>
            </a:r>
            <a:r>
              <a:rPr lang="en-US" sz="2400" dirty="0" smtClean="0"/>
              <a:t>/</a:t>
            </a:r>
            <a:r>
              <a:rPr lang="en-US" sz="2000" dirty="0" err="1" smtClean="0"/>
              <a:t>oo</a:t>
            </a:r>
            <a:r>
              <a:rPr lang="en-US" sz="2400" dirty="0" smtClean="0"/>
              <a:t>)</a:t>
            </a:r>
            <a:endParaRPr lang="en-US" sz="2400" dirty="0"/>
          </a:p>
        </p:txBody>
      </p:sp>
      <p:sp>
        <p:nvSpPr>
          <p:cNvPr id="3" name="Rectangle 2"/>
          <p:cNvSpPr/>
          <p:nvPr/>
        </p:nvSpPr>
        <p:spPr>
          <a:xfrm>
            <a:off x="228600" y="1972733"/>
            <a:ext cx="533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6030" y="5886275"/>
            <a:ext cx="533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53200" y="381001"/>
            <a:ext cx="838200" cy="5588000"/>
          </a:xfrm>
          <a:prstGeom prst="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7254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publications.iodp.org/proceedings/318/105/images/05_F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1388"/>
            <a:ext cx="4492625" cy="693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1229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6324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8631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0"/>
            <a:ext cx="5356302"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2468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857999" cy="68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47060" y="352095"/>
            <a:ext cx="2399568" cy="2862322"/>
          </a:xfrm>
          <a:prstGeom prst="rect">
            <a:avLst/>
          </a:prstGeom>
          <a:noFill/>
        </p:spPr>
        <p:txBody>
          <a:bodyPr wrap="none" rtlCol="0">
            <a:spAutoFit/>
          </a:bodyPr>
          <a:lstStyle/>
          <a:p>
            <a:r>
              <a:rPr lang="en-US" sz="2000" u="sng" dirty="0" smtClean="0"/>
              <a:t>Site 1357 Chronology</a:t>
            </a:r>
          </a:p>
          <a:p>
            <a:endParaRPr lang="en-US" sz="2000" dirty="0" smtClean="0"/>
          </a:p>
          <a:p>
            <a:r>
              <a:rPr lang="en-US" sz="2000" dirty="0" smtClean="0"/>
              <a:t>144 AMS </a:t>
            </a:r>
            <a:r>
              <a:rPr lang="en-US" sz="2000" baseline="30000" dirty="0" smtClean="0"/>
              <a:t>14</a:t>
            </a:r>
            <a:r>
              <a:rPr lang="en-US" sz="2000" dirty="0" smtClean="0"/>
              <a:t>C dates:</a:t>
            </a:r>
          </a:p>
          <a:p>
            <a:r>
              <a:rPr lang="en-US" sz="2000" dirty="0" smtClean="0"/>
              <a:t>     Bulk TOC – AO</a:t>
            </a:r>
          </a:p>
          <a:p>
            <a:r>
              <a:rPr lang="en-US" sz="2000" dirty="0"/>
              <a:t> </a:t>
            </a:r>
            <a:r>
              <a:rPr lang="en-US" sz="2000" dirty="0" smtClean="0"/>
              <a:t>    Bulk TOC- ABA</a:t>
            </a:r>
          </a:p>
          <a:p>
            <a:r>
              <a:rPr lang="en-US" sz="2000" dirty="0"/>
              <a:t> </a:t>
            </a:r>
            <a:r>
              <a:rPr lang="en-US" sz="2000" dirty="0" smtClean="0"/>
              <a:t>    Carbonates</a:t>
            </a:r>
          </a:p>
          <a:p>
            <a:r>
              <a:rPr lang="en-US" sz="2000" dirty="0"/>
              <a:t> </a:t>
            </a:r>
            <a:r>
              <a:rPr lang="en-US" sz="2000" dirty="0" smtClean="0"/>
              <a:t>    Fatty Acid (CS)</a:t>
            </a:r>
          </a:p>
          <a:p>
            <a:r>
              <a:rPr lang="en-US" sz="2000" baseline="30000" dirty="0" smtClean="0"/>
              <a:t>32</a:t>
            </a:r>
            <a:r>
              <a:rPr lang="en-US" sz="2000" dirty="0" smtClean="0"/>
              <a:t>Si – 5 dates</a:t>
            </a:r>
          </a:p>
          <a:p>
            <a:r>
              <a:rPr lang="en-US" sz="2000" dirty="0" smtClean="0"/>
              <a:t>Secular </a:t>
            </a:r>
            <a:r>
              <a:rPr lang="en-US" sz="2000" dirty="0" err="1" smtClean="0"/>
              <a:t>Pmag</a:t>
            </a:r>
            <a:endParaRPr lang="en-US" sz="2000" dirty="0"/>
          </a:p>
        </p:txBody>
      </p:sp>
    </p:spTree>
    <p:extLst>
      <p:ext uri="{BB962C8B-B14F-4D97-AF65-F5344CB8AC3E}">
        <p14:creationId xmlns:p14="http://schemas.microsoft.com/office/powerpoint/2010/main" val="17584417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79" y="0"/>
            <a:ext cx="6400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05000" y="-228600"/>
            <a:ext cx="3234559" cy="291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3059" y="2841158"/>
            <a:ext cx="338959"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308541" y="2927134"/>
            <a:ext cx="3023200" cy="369332"/>
          </a:xfrm>
          <a:prstGeom prst="rect">
            <a:avLst/>
          </a:prstGeom>
          <a:noFill/>
        </p:spPr>
        <p:txBody>
          <a:bodyPr wrap="none" rtlCol="0">
            <a:spAutoFit/>
          </a:bodyPr>
          <a:lstStyle/>
          <a:p>
            <a:r>
              <a:rPr lang="en-US" dirty="0" smtClean="0"/>
              <a:t>Meters below seafloor (CSF-B)</a:t>
            </a:r>
            <a:endParaRPr lang="en-US" dirty="0"/>
          </a:p>
        </p:txBody>
      </p:sp>
      <p:sp>
        <p:nvSpPr>
          <p:cNvPr id="7" name="TextBox 6"/>
          <p:cNvSpPr txBox="1"/>
          <p:nvPr/>
        </p:nvSpPr>
        <p:spPr>
          <a:xfrm>
            <a:off x="1958865" y="152400"/>
            <a:ext cx="4441935" cy="1015663"/>
          </a:xfrm>
          <a:prstGeom prst="rect">
            <a:avLst/>
          </a:prstGeom>
          <a:noFill/>
        </p:spPr>
        <p:txBody>
          <a:bodyPr wrap="square" rtlCol="0">
            <a:spAutoFit/>
          </a:bodyPr>
          <a:lstStyle/>
          <a:p>
            <a:r>
              <a:rPr lang="en-US" sz="2000" dirty="0" smtClean="0"/>
              <a:t>Higher order polynomial gives best fit to AMS dates as well as to secular </a:t>
            </a:r>
            <a:r>
              <a:rPr lang="en-US" sz="2000" dirty="0" err="1" smtClean="0"/>
              <a:t>paleomag</a:t>
            </a:r>
            <a:r>
              <a:rPr lang="en-US" sz="2000" dirty="0" smtClean="0"/>
              <a:t> inclination curve</a:t>
            </a:r>
            <a:endParaRPr lang="en-US" sz="2000" dirty="0"/>
          </a:p>
        </p:txBody>
      </p:sp>
      <p:sp>
        <p:nvSpPr>
          <p:cNvPr id="2" name="TextBox 1"/>
          <p:cNvSpPr txBox="1"/>
          <p:nvPr/>
        </p:nvSpPr>
        <p:spPr>
          <a:xfrm>
            <a:off x="7077038" y="137011"/>
            <a:ext cx="1342034" cy="523220"/>
          </a:xfrm>
          <a:prstGeom prst="rect">
            <a:avLst/>
          </a:prstGeom>
          <a:noFill/>
        </p:spPr>
        <p:txBody>
          <a:bodyPr wrap="none" rtlCol="0">
            <a:spAutoFit/>
          </a:bodyPr>
          <a:lstStyle/>
          <a:p>
            <a:r>
              <a:rPr lang="en-US" sz="2800" dirty="0" smtClean="0"/>
              <a:t>U1357B</a:t>
            </a:r>
          </a:p>
        </p:txBody>
      </p:sp>
      <p:sp>
        <p:nvSpPr>
          <p:cNvPr id="3" name="TextBox 2"/>
          <p:cNvSpPr txBox="1"/>
          <p:nvPr/>
        </p:nvSpPr>
        <p:spPr>
          <a:xfrm>
            <a:off x="6499295" y="838200"/>
            <a:ext cx="2497521" cy="1631216"/>
          </a:xfrm>
          <a:prstGeom prst="rect">
            <a:avLst/>
          </a:prstGeom>
          <a:noFill/>
        </p:spPr>
        <p:txBody>
          <a:bodyPr wrap="square" rtlCol="0">
            <a:spAutoFit/>
          </a:bodyPr>
          <a:lstStyle/>
          <a:p>
            <a:r>
              <a:rPr lang="en-US" sz="2000" dirty="0" smtClean="0"/>
              <a:t>Bulk TOC AMS </a:t>
            </a:r>
            <a:r>
              <a:rPr lang="en-US" sz="2000" baseline="30000" dirty="0" smtClean="0"/>
              <a:t>14</a:t>
            </a:r>
            <a:r>
              <a:rPr lang="en-US" sz="2000" dirty="0" smtClean="0"/>
              <a:t>C dates – corrected for SO reservoir ages plus a small detrital “dead”</a:t>
            </a:r>
          </a:p>
          <a:p>
            <a:r>
              <a:rPr lang="en-US" sz="2000" dirty="0" smtClean="0"/>
              <a:t>C offset. </a:t>
            </a:r>
            <a:endParaRPr lang="en-US" sz="2000" dirty="0"/>
          </a:p>
        </p:txBody>
      </p:sp>
    </p:spTree>
    <p:extLst>
      <p:ext uri="{BB962C8B-B14F-4D97-AF65-F5344CB8AC3E}">
        <p14:creationId xmlns:p14="http://schemas.microsoft.com/office/powerpoint/2010/main" val="1836295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2" y="0"/>
            <a:ext cx="69586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72200" y="6096000"/>
            <a:ext cx="1447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77038" y="137011"/>
            <a:ext cx="1354858" cy="523220"/>
          </a:xfrm>
          <a:prstGeom prst="rect">
            <a:avLst/>
          </a:prstGeom>
          <a:noFill/>
        </p:spPr>
        <p:txBody>
          <a:bodyPr wrap="none" rtlCol="0">
            <a:spAutoFit/>
          </a:bodyPr>
          <a:lstStyle/>
          <a:p>
            <a:r>
              <a:rPr lang="en-US" sz="2800" dirty="0" smtClean="0"/>
              <a:t>U1357A</a:t>
            </a:r>
          </a:p>
        </p:txBody>
      </p:sp>
      <p:sp>
        <p:nvSpPr>
          <p:cNvPr id="7" name="TextBox 6"/>
          <p:cNvSpPr txBox="1"/>
          <p:nvPr/>
        </p:nvSpPr>
        <p:spPr>
          <a:xfrm>
            <a:off x="6499295" y="838200"/>
            <a:ext cx="2497521" cy="2862322"/>
          </a:xfrm>
          <a:prstGeom prst="rect">
            <a:avLst/>
          </a:prstGeom>
          <a:noFill/>
        </p:spPr>
        <p:txBody>
          <a:bodyPr wrap="square" rtlCol="0">
            <a:spAutoFit/>
          </a:bodyPr>
          <a:lstStyle/>
          <a:p>
            <a:r>
              <a:rPr lang="en-US" sz="2000" dirty="0" smtClean="0"/>
              <a:t>AMS </a:t>
            </a:r>
            <a:r>
              <a:rPr lang="en-US" sz="2000" baseline="30000" dirty="0" smtClean="0"/>
              <a:t>14</a:t>
            </a:r>
            <a:r>
              <a:rPr lang="en-US" sz="2000" dirty="0" smtClean="0"/>
              <a:t>C dates – corrected for SO reservoir ages plus a small detrital “dead”</a:t>
            </a:r>
          </a:p>
          <a:p>
            <a:r>
              <a:rPr lang="en-US" sz="2000" dirty="0" smtClean="0"/>
              <a:t>C offset</a:t>
            </a:r>
            <a:r>
              <a:rPr lang="en-US" sz="2000" dirty="0"/>
              <a:t> </a:t>
            </a:r>
            <a:r>
              <a:rPr lang="en-US" sz="2000" dirty="0" smtClean="0"/>
              <a:t>as determined by </a:t>
            </a:r>
            <a:r>
              <a:rPr lang="en-US" sz="2000" baseline="30000" dirty="0" smtClean="0"/>
              <a:t>14</a:t>
            </a:r>
            <a:r>
              <a:rPr lang="en-US" sz="2000" dirty="0" smtClean="0"/>
              <a:t>C age offsets between carbonates and AO and ABA treated TOC</a:t>
            </a:r>
            <a:endParaRPr lang="en-US" sz="2000" dirty="0"/>
          </a:p>
        </p:txBody>
      </p:sp>
    </p:spTree>
    <p:extLst>
      <p:ext uri="{BB962C8B-B14F-4D97-AF65-F5344CB8AC3E}">
        <p14:creationId xmlns:p14="http://schemas.microsoft.com/office/powerpoint/2010/main" val="1767691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147" name="Picture 6" descr="principle components#1BD54B.tif                                0007467CMacintosh HD                   7C2540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0"/>
            <a:ext cx="6573330"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08372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99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
        <p:nvSpPr>
          <p:cNvPr id="4" name="Rectangle 3"/>
          <p:cNvSpPr/>
          <p:nvPr/>
        </p:nvSpPr>
        <p:spPr>
          <a:xfrm>
            <a:off x="1676400" y="990600"/>
            <a:ext cx="533400" cy="495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5439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55376"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
        <p:nvSpPr>
          <p:cNvPr id="4" name="Rectangle 3"/>
          <p:cNvSpPr/>
          <p:nvPr/>
        </p:nvSpPr>
        <p:spPr>
          <a:xfrm>
            <a:off x="1676400" y="2438400"/>
            <a:ext cx="457200" cy="350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26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05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
        <p:nvSpPr>
          <p:cNvPr id="4" name="Rectangle 3"/>
          <p:cNvSpPr/>
          <p:nvPr/>
        </p:nvSpPr>
        <p:spPr>
          <a:xfrm>
            <a:off x="1828800" y="228600"/>
            <a:ext cx="5334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3888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36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
        <p:nvSpPr>
          <p:cNvPr id="4" name="Rectangle 3"/>
          <p:cNvSpPr/>
          <p:nvPr/>
        </p:nvSpPr>
        <p:spPr>
          <a:xfrm>
            <a:off x="1828800" y="1447799"/>
            <a:ext cx="457200" cy="4545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6789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
        <p:nvSpPr>
          <p:cNvPr id="4" name="Rectangle 3"/>
          <p:cNvSpPr/>
          <p:nvPr/>
        </p:nvSpPr>
        <p:spPr>
          <a:xfrm>
            <a:off x="1676400" y="2438399"/>
            <a:ext cx="457200" cy="3618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0363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7" y="0"/>
            <a:ext cx="9136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
        <p:nvSpPr>
          <p:cNvPr id="6" name="Rectangle 5"/>
          <p:cNvSpPr/>
          <p:nvPr/>
        </p:nvSpPr>
        <p:spPr>
          <a:xfrm>
            <a:off x="1676400" y="2438400"/>
            <a:ext cx="533400" cy="350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2972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
        <p:nvSpPr>
          <p:cNvPr id="6" name="Rectangle 5"/>
          <p:cNvSpPr/>
          <p:nvPr/>
        </p:nvSpPr>
        <p:spPr>
          <a:xfrm>
            <a:off x="1676400" y="2438400"/>
            <a:ext cx="609600" cy="350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364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3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27210" y="231622"/>
            <a:ext cx="6217728" cy="461665"/>
          </a:xfrm>
          <a:prstGeom prst="rect">
            <a:avLst/>
          </a:prstGeom>
          <a:noFill/>
        </p:spPr>
        <p:txBody>
          <a:bodyPr wrap="none" rtlCol="0">
            <a:spAutoFit/>
          </a:bodyPr>
          <a:lstStyle/>
          <a:p>
            <a:r>
              <a:rPr lang="en-US" sz="2400" dirty="0" smtClean="0"/>
              <a:t>51 Ba cycles over 50 calendar years based on </a:t>
            </a:r>
            <a:r>
              <a:rPr lang="en-US" sz="2400" baseline="30000" dirty="0" smtClean="0"/>
              <a:t>14</a:t>
            </a:r>
            <a:r>
              <a:rPr lang="en-US" sz="2400" dirty="0" smtClean="0"/>
              <a:t>C</a:t>
            </a:r>
            <a:endParaRPr lang="en-US" sz="2400" dirty="0"/>
          </a:p>
        </p:txBody>
      </p:sp>
      <p:sp>
        <p:nvSpPr>
          <p:cNvPr id="4" name="TextBox 3"/>
          <p:cNvSpPr txBox="1"/>
          <p:nvPr/>
        </p:nvSpPr>
        <p:spPr>
          <a:xfrm>
            <a:off x="2819400" y="1764269"/>
            <a:ext cx="418704" cy="369332"/>
          </a:xfrm>
          <a:prstGeom prst="rect">
            <a:avLst/>
          </a:prstGeom>
          <a:noFill/>
        </p:spPr>
        <p:txBody>
          <a:bodyPr wrap="none" rtlCol="0">
            <a:spAutoFit/>
          </a:bodyPr>
          <a:lstStyle/>
          <a:p>
            <a:r>
              <a:rPr lang="en-US" dirty="0" smtClean="0"/>
              <a:t>10</a:t>
            </a:r>
            <a:endParaRPr lang="en-US" dirty="0"/>
          </a:p>
        </p:txBody>
      </p:sp>
      <p:sp>
        <p:nvSpPr>
          <p:cNvPr id="8" name="TextBox 7"/>
          <p:cNvSpPr txBox="1"/>
          <p:nvPr/>
        </p:nvSpPr>
        <p:spPr>
          <a:xfrm>
            <a:off x="4155473" y="2291257"/>
            <a:ext cx="418704" cy="369332"/>
          </a:xfrm>
          <a:prstGeom prst="rect">
            <a:avLst/>
          </a:prstGeom>
          <a:noFill/>
        </p:spPr>
        <p:txBody>
          <a:bodyPr wrap="none" rtlCol="0">
            <a:spAutoFit/>
          </a:bodyPr>
          <a:lstStyle/>
          <a:p>
            <a:r>
              <a:rPr lang="en-US" dirty="0" smtClean="0"/>
              <a:t>20</a:t>
            </a:r>
            <a:endParaRPr lang="en-US" dirty="0"/>
          </a:p>
        </p:txBody>
      </p:sp>
      <p:sp>
        <p:nvSpPr>
          <p:cNvPr id="9" name="TextBox 8"/>
          <p:cNvSpPr txBox="1"/>
          <p:nvPr/>
        </p:nvSpPr>
        <p:spPr>
          <a:xfrm>
            <a:off x="5410200" y="2429363"/>
            <a:ext cx="418704" cy="369332"/>
          </a:xfrm>
          <a:prstGeom prst="rect">
            <a:avLst/>
          </a:prstGeom>
          <a:noFill/>
        </p:spPr>
        <p:txBody>
          <a:bodyPr wrap="none" rtlCol="0">
            <a:spAutoFit/>
          </a:bodyPr>
          <a:lstStyle/>
          <a:p>
            <a:r>
              <a:rPr lang="en-US" dirty="0" smtClean="0"/>
              <a:t>30</a:t>
            </a:r>
            <a:endParaRPr lang="en-US" dirty="0"/>
          </a:p>
        </p:txBody>
      </p:sp>
      <p:sp>
        <p:nvSpPr>
          <p:cNvPr id="10" name="TextBox 9"/>
          <p:cNvSpPr txBox="1"/>
          <p:nvPr/>
        </p:nvSpPr>
        <p:spPr>
          <a:xfrm>
            <a:off x="6858000" y="2110268"/>
            <a:ext cx="418704" cy="369332"/>
          </a:xfrm>
          <a:prstGeom prst="rect">
            <a:avLst/>
          </a:prstGeom>
          <a:noFill/>
        </p:spPr>
        <p:txBody>
          <a:bodyPr wrap="none" rtlCol="0">
            <a:spAutoFit/>
          </a:bodyPr>
          <a:lstStyle/>
          <a:p>
            <a:r>
              <a:rPr lang="en-US" dirty="0" smtClean="0"/>
              <a:t>40</a:t>
            </a:r>
            <a:endParaRPr lang="en-US" dirty="0"/>
          </a:p>
        </p:txBody>
      </p:sp>
      <p:sp>
        <p:nvSpPr>
          <p:cNvPr id="11" name="TextBox 10"/>
          <p:cNvSpPr txBox="1"/>
          <p:nvPr/>
        </p:nvSpPr>
        <p:spPr>
          <a:xfrm>
            <a:off x="8382000" y="2238600"/>
            <a:ext cx="418704" cy="369332"/>
          </a:xfrm>
          <a:prstGeom prst="rect">
            <a:avLst/>
          </a:prstGeom>
          <a:noFill/>
        </p:spPr>
        <p:txBody>
          <a:bodyPr wrap="none" rtlCol="0">
            <a:spAutoFit/>
          </a:bodyPr>
          <a:lstStyle/>
          <a:p>
            <a:r>
              <a:rPr lang="en-US" dirty="0" smtClean="0"/>
              <a:t>50</a:t>
            </a:r>
            <a:endParaRPr lang="en-US" dirty="0"/>
          </a:p>
        </p:txBody>
      </p:sp>
      <p:sp>
        <p:nvSpPr>
          <p:cNvPr id="12" name="TextBox 11"/>
          <p:cNvSpPr txBox="1"/>
          <p:nvPr/>
        </p:nvSpPr>
        <p:spPr>
          <a:xfrm>
            <a:off x="-1" y="6396335"/>
            <a:ext cx="1170513" cy="461665"/>
          </a:xfrm>
          <a:prstGeom prst="rect">
            <a:avLst/>
          </a:prstGeom>
          <a:noFill/>
        </p:spPr>
        <p:txBody>
          <a:bodyPr wrap="none" rtlCol="0">
            <a:spAutoFit/>
          </a:bodyPr>
          <a:lstStyle/>
          <a:p>
            <a:r>
              <a:rPr lang="en-US" sz="2400" dirty="0" smtClean="0"/>
              <a:t>U1357B</a:t>
            </a:r>
            <a:endParaRPr lang="en-US" sz="2400" dirty="0"/>
          </a:p>
        </p:txBody>
      </p:sp>
    </p:spTree>
    <p:extLst>
      <p:ext uri="{BB962C8B-B14F-4D97-AF65-F5344CB8AC3E}">
        <p14:creationId xmlns:p14="http://schemas.microsoft.com/office/powerpoint/2010/main" val="35111185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6039"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9357" y="2027762"/>
            <a:ext cx="301686" cy="369332"/>
          </a:xfrm>
          <a:prstGeom prst="rect">
            <a:avLst/>
          </a:prstGeom>
          <a:noFill/>
        </p:spPr>
        <p:txBody>
          <a:bodyPr wrap="none" rtlCol="0">
            <a:spAutoFit/>
          </a:bodyPr>
          <a:lstStyle/>
          <a:p>
            <a:r>
              <a:rPr lang="en-US" dirty="0" smtClean="0"/>
              <a:t>1</a:t>
            </a:r>
            <a:endParaRPr lang="en-US" dirty="0"/>
          </a:p>
        </p:txBody>
      </p:sp>
      <p:sp>
        <p:nvSpPr>
          <p:cNvPr id="5" name="TextBox 4"/>
          <p:cNvSpPr txBox="1"/>
          <p:nvPr/>
        </p:nvSpPr>
        <p:spPr>
          <a:xfrm>
            <a:off x="2590800" y="914400"/>
            <a:ext cx="301686" cy="369332"/>
          </a:xfrm>
          <a:prstGeom prst="rect">
            <a:avLst/>
          </a:prstGeom>
          <a:noFill/>
        </p:spPr>
        <p:txBody>
          <a:bodyPr wrap="none" rtlCol="0">
            <a:spAutoFit/>
          </a:bodyPr>
          <a:lstStyle/>
          <a:p>
            <a:r>
              <a:rPr lang="en-US" dirty="0" smtClean="0"/>
              <a:t>5</a:t>
            </a:r>
            <a:endParaRPr lang="en-US" dirty="0"/>
          </a:p>
        </p:txBody>
      </p:sp>
      <p:sp>
        <p:nvSpPr>
          <p:cNvPr id="6" name="TextBox 5"/>
          <p:cNvSpPr txBox="1"/>
          <p:nvPr/>
        </p:nvSpPr>
        <p:spPr>
          <a:xfrm>
            <a:off x="3657600" y="1524000"/>
            <a:ext cx="418704" cy="369332"/>
          </a:xfrm>
          <a:prstGeom prst="rect">
            <a:avLst/>
          </a:prstGeom>
          <a:noFill/>
        </p:spPr>
        <p:txBody>
          <a:bodyPr wrap="none" rtlCol="0">
            <a:spAutoFit/>
          </a:bodyPr>
          <a:lstStyle/>
          <a:p>
            <a:r>
              <a:rPr lang="en-US" dirty="0" smtClean="0"/>
              <a:t>10</a:t>
            </a:r>
            <a:endParaRPr lang="en-US" dirty="0"/>
          </a:p>
        </p:txBody>
      </p:sp>
      <p:sp>
        <p:nvSpPr>
          <p:cNvPr id="7" name="TextBox 6"/>
          <p:cNvSpPr txBox="1"/>
          <p:nvPr/>
        </p:nvSpPr>
        <p:spPr>
          <a:xfrm>
            <a:off x="4368666" y="1339334"/>
            <a:ext cx="418704" cy="369332"/>
          </a:xfrm>
          <a:prstGeom prst="rect">
            <a:avLst/>
          </a:prstGeom>
          <a:noFill/>
        </p:spPr>
        <p:txBody>
          <a:bodyPr wrap="none" rtlCol="0">
            <a:spAutoFit/>
          </a:bodyPr>
          <a:lstStyle/>
          <a:p>
            <a:r>
              <a:rPr lang="en-US" dirty="0" smtClean="0"/>
              <a:t>15</a:t>
            </a:r>
            <a:endParaRPr lang="en-US" dirty="0"/>
          </a:p>
        </p:txBody>
      </p:sp>
      <p:sp>
        <p:nvSpPr>
          <p:cNvPr id="8" name="TextBox 7"/>
          <p:cNvSpPr txBox="1"/>
          <p:nvPr/>
        </p:nvSpPr>
        <p:spPr>
          <a:xfrm>
            <a:off x="5334000" y="1376120"/>
            <a:ext cx="418704" cy="369332"/>
          </a:xfrm>
          <a:prstGeom prst="rect">
            <a:avLst/>
          </a:prstGeom>
          <a:noFill/>
        </p:spPr>
        <p:txBody>
          <a:bodyPr wrap="none" rtlCol="0">
            <a:spAutoFit/>
          </a:bodyPr>
          <a:lstStyle/>
          <a:p>
            <a:r>
              <a:rPr lang="en-US" dirty="0" smtClean="0"/>
              <a:t>20</a:t>
            </a:r>
          </a:p>
        </p:txBody>
      </p:sp>
      <p:sp>
        <p:nvSpPr>
          <p:cNvPr id="9" name="TextBox 8"/>
          <p:cNvSpPr txBox="1"/>
          <p:nvPr/>
        </p:nvSpPr>
        <p:spPr>
          <a:xfrm>
            <a:off x="6781800" y="1376120"/>
            <a:ext cx="418704" cy="369332"/>
          </a:xfrm>
          <a:prstGeom prst="rect">
            <a:avLst/>
          </a:prstGeom>
          <a:noFill/>
        </p:spPr>
        <p:txBody>
          <a:bodyPr wrap="none" rtlCol="0">
            <a:spAutoFit/>
          </a:bodyPr>
          <a:lstStyle/>
          <a:p>
            <a:r>
              <a:rPr lang="en-US" dirty="0" smtClean="0"/>
              <a:t>25</a:t>
            </a:r>
          </a:p>
        </p:txBody>
      </p:sp>
      <p:sp>
        <p:nvSpPr>
          <p:cNvPr id="10" name="TextBox 9"/>
          <p:cNvSpPr txBox="1"/>
          <p:nvPr/>
        </p:nvSpPr>
        <p:spPr>
          <a:xfrm>
            <a:off x="8091193" y="1756697"/>
            <a:ext cx="418704" cy="369332"/>
          </a:xfrm>
          <a:prstGeom prst="rect">
            <a:avLst/>
          </a:prstGeom>
          <a:noFill/>
        </p:spPr>
        <p:txBody>
          <a:bodyPr wrap="none" rtlCol="0">
            <a:spAutoFit/>
          </a:bodyPr>
          <a:lstStyle/>
          <a:p>
            <a:r>
              <a:rPr lang="en-US" dirty="0" smtClean="0"/>
              <a:t>30</a:t>
            </a:r>
          </a:p>
        </p:txBody>
      </p:sp>
      <p:sp>
        <p:nvSpPr>
          <p:cNvPr id="3" name="TextBox 2"/>
          <p:cNvSpPr txBox="1"/>
          <p:nvPr/>
        </p:nvSpPr>
        <p:spPr>
          <a:xfrm>
            <a:off x="1627210" y="231622"/>
            <a:ext cx="6320320" cy="461665"/>
          </a:xfrm>
          <a:prstGeom prst="rect">
            <a:avLst/>
          </a:prstGeom>
          <a:noFill/>
        </p:spPr>
        <p:txBody>
          <a:bodyPr wrap="none" rtlCol="0">
            <a:spAutoFit/>
          </a:bodyPr>
          <a:lstStyle/>
          <a:p>
            <a:r>
              <a:rPr lang="en-US" sz="2400" dirty="0" smtClean="0"/>
              <a:t>32 Ba cycles over 30 calendar years based on 14C</a:t>
            </a:r>
            <a:endParaRPr lang="en-US" sz="2400" dirty="0"/>
          </a:p>
        </p:txBody>
      </p:sp>
      <p:sp>
        <p:nvSpPr>
          <p:cNvPr id="4" name="TextBox 3"/>
          <p:cNvSpPr txBox="1"/>
          <p:nvPr/>
        </p:nvSpPr>
        <p:spPr>
          <a:xfrm>
            <a:off x="-1" y="6096000"/>
            <a:ext cx="1170513" cy="461665"/>
          </a:xfrm>
          <a:prstGeom prst="rect">
            <a:avLst/>
          </a:prstGeom>
          <a:noFill/>
        </p:spPr>
        <p:txBody>
          <a:bodyPr wrap="none" rtlCol="0">
            <a:spAutoFit/>
          </a:bodyPr>
          <a:lstStyle/>
          <a:p>
            <a:r>
              <a:rPr lang="en-US" sz="2400" dirty="0" smtClean="0"/>
              <a:t>U1357B</a:t>
            </a:r>
            <a:endParaRPr lang="en-US" sz="2400" dirty="0"/>
          </a:p>
        </p:txBody>
      </p:sp>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699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6396335"/>
            <a:ext cx="1181734" cy="461665"/>
          </a:xfrm>
          <a:prstGeom prst="rect">
            <a:avLst/>
          </a:prstGeom>
          <a:noFill/>
        </p:spPr>
        <p:txBody>
          <a:bodyPr wrap="none" rtlCol="0">
            <a:spAutoFit/>
          </a:bodyPr>
          <a:lstStyle/>
          <a:p>
            <a:r>
              <a:rPr lang="en-US" sz="2400" dirty="0" smtClean="0"/>
              <a:t>U1357A</a:t>
            </a:r>
            <a:endParaRPr lang="en-US" sz="2400" dirty="0"/>
          </a:p>
        </p:txBody>
      </p:sp>
    </p:spTree>
    <p:extLst>
      <p:ext uri="{BB962C8B-B14F-4D97-AF65-F5344CB8AC3E}">
        <p14:creationId xmlns:p14="http://schemas.microsoft.com/office/powerpoint/2010/main" val="9373012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1810</TotalTime>
  <Words>3346</Words>
  <Application>Microsoft Office PowerPoint</Application>
  <PresentationFormat>On-screen Show (4:3)</PresentationFormat>
  <Paragraphs>708</Paragraphs>
  <Slides>134</Slides>
  <Notes>8</Notes>
  <HiddenSlides>0</HiddenSlides>
  <MMClips>0</MMClips>
  <ScaleCrop>false</ScaleCrop>
  <HeadingPairs>
    <vt:vector size="4" baseType="variant">
      <vt:variant>
        <vt:lpstr>Theme</vt:lpstr>
      </vt:variant>
      <vt:variant>
        <vt:i4>1</vt:i4>
      </vt:variant>
      <vt:variant>
        <vt:lpstr>Slide Titles</vt:lpstr>
      </vt:variant>
      <vt:variant>
        <vt:i4>134</vt:i4>
      </vt:variant>
    </vt:vector>
  </HeadingPairs>
  <TitlesOfParts>
    <vt:vector size="1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Modeled origin of moisture arriving at ice core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U1357C Pore Waters</vt:lpstr>
      <vt:lpstr>PowerPoint Presentation</vt:lpstr>
      <vt:lpstr>Possible Explanations?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97</cp:revision>
  <cp:lastPrinted>2012-07-15T19:57:09Z</cp:lastPrinted>
  <dcterms:created xsi:type="dcterms:W3CDTF">2012-07-08T14:13:37Z</dcterms:created>
  <dcterms:modified xsi:type="dcterms:W3CDTF">2013-04-17T16:49:36Z</dcterms:modified>
</cp:coreProperties>
</file>