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257" r:id="rId3"/>
    <p:sldId id="294" r:id="rId4"/>
    <p:sldId id="291" r:id="rId5"/>
    <p:sldId id="292" r:id="rId6"/>
    <p:sldId id="293" r:id="rId7"/>
    <p:sldId id="298" r:id="rId8"/>
    <p:sldId id="261" r:id="rId9"/>
    <p:sldId id="297" r:id="rId10"/>
    <p:sldId id="299" r:id="rId11"/>
    <p:sldId id="309" r:id="rId12"/>
    <p:sldId id="274" r:id="rId13"/>
    <p:sldId id="260" r:id="rId14"/>
    <p:sldId id="296" r:id="rId15"/>
    <p:sldId id="308" r:id="rId16"/>
    <p:sldId id="262" r:id="rId17"/>
    <p:sldId id="310" r:id="rId18"/>
    <p:sldId id="311" r:id="rId19"/>
    <p:sldId id="312" r:id="rId20"/>
    <p:sldId id="265" r:id="rId21"/>
    <p:sldId id="266" r:id="rId22"/>
    <p:sldId id="303" r:id="rId23"/>
    <p:sldId id="332" r:id="rId24"/>
    <p:sldId id="333" r:id="rId25"/>
    <p:sldId id="320" r:id="rId26"/>
    <p:sldId id="324" r:id="rId27"/>
    <p:sldId id="300" r:id="rId28"/>
    <p:sldId id="301" r:id="rId29"/>
    <p:sldId id="302" r:id="rId30"/>
    <p:sldId id="304" r:id="rId31"/>
    <p:sldId id="305" r:id="rId32"/>
    <p:sldId id="306" r:id="rId33"/>
    <p:sldId id="326" r:id="rId34"/>
    <p:sldId id="325" r:id="rId35"/>
    <p:sldId id="317" r:id="rId36"/>
    <p:sldId id="321" r:id="rId37"/>
    <p:sldId id="323" r:id="rId38"/>
    <p:sldId id="322" r:id="rId39"/>
    <p:sldId id="327" r:id="rId40"/>
    <p:sldId id="313" r:id="rId41"/>
    <p:sldId id="314" r:id="rId42"/>
    <p:sldId id="328" r:id="rId43"/>
    <p:sldId id="267" r:id="rId44"/>
    <p:sldId id="269" r:id="rId45"/>
    <p:sldId id="316" r:id="rId46"/>
    <p:sldId id="329" r:id="rId47"/>
    <p:sldId id="330" r:id="rId48"/>
    <p:sldId id="331" r:id="rId49"/>
    <p:sldId id="271" r:id="rId50"/>
    <p:sldId id="275" r:id="rId51"/>
    <p:sldId id="270" r:id="rId52"/>
    <p:sldId id="273" r:id="rId53"/>
    <p:sldId id="307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Relationship Id="rId2" Type="http://schemas.openxmlformats.org/officeDocument/2006/relationships/image" Target="../media/image3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FAD1-41D4-5943-B711-142C99653ABD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80CBC-9347-3C4E-9626-31585334B3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9F5848-DC1F-0846-B590-911C75169465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/>
          </a:p>
        </p:txBody>
      </p:sp>
      <p:sp>
        <p:nvSpPr>
          <p:cNvPr id="409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9D4BA-966E-7745-8FB8-9996BD78D849}" type="slidenum">
              <a:rPr lang="en-US" altLang="ja-JP"/>
              <a:pPr/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/>
          </a:p>
        </p:txBody>
      </p:sp>
      <p:sp>
        <p:nvSpPr>
          <p:cNvPr id="4096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94D58-B009-2541-A019-4BA30255D010}" type="slidenum">
              <a:rPr lang="en-US" altLang="ja-JP"/>
              <a:pPr/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E4047-51FD-BC48-8253-BBFEFD87ED27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E4047-51FD-BC48-8253-BBFEFD87ED27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/>
          </a:p>
        </p:txBody>
      </p:sp>
      <p:sp>
        <p:nvSpPr>
          <p:cNvPr id="389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62C7C-5CA9-764B-96EC-07790C1EFDBF}" type="slidenum">
              <a:rPr lang="en-US" altLang="ja-JP"/>
              <a:pPr/>
              <a:t>28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/>
          </a:p>
        </p:txBody>
      </p:sp>
      <p:sp>
        <p:nvSpPr>
          <p:cNvPr id="286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E8C36-185A-8943-BD44-4D346DE1F168}" type="slidenum">
              <a:rPr lang="en-US" altLang="ja-JP"/>
              <a:pPr/>
              <a:t>29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/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7D9EA5-D771-E34A-9EEF-1DE85C1948C1}" type="slidenum">
              <a:rPr lang="en-US" altLang="ja-JP"/>
              <a:pPr/>
              <a:t>42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ja-JP"/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4C26FA-0D6C-EB4F-8B35-BEE012E49A24}" type="slidenum">
              <a:rPr lang="en-US" altLang="ja-JP"/>
              <a:pPr/>
              <a:t>43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ja-JP"/>
          </a:p>
        </p:txBody>
      </p:sp>
      <p:sp>
        <p:nvSpPr>
          <p:cNvPr id="593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AE37D9-19BF-5B4A-86F6-46D9BCCA4BEF}" type="slidenum">
              <a:rPr lang="en-US" altLang="ja-JP"/>
              <a:pPr/>
              <a:t>44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9B559-83C5-7244-ACB6-B7CD669093F3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2552F-7A65-474D-97DC-30AD7E08457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9B559-83C5-7244-ACB6-B7CD669093F3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9B559-83C5-7244-ACB6-B7CD669093F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E2931-709C-6641-ABB3-16EEF17BF47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E2931-709C-6641-ABB3-16EEF17BF472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E2931-709C-6641-ABB3-16EEF17BF472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E4047-51FD-BC48-8253-BBFEFD87ED2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E4047-51FD-BC48-8253-BBFEFD87ED27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/>
          </a:p>
        </p:txBody>
      </p:sp>
      <p:sp>
        <p:nvSpPr>
          <p:cNvPr id="327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AB0E9-E320-4F48-A1BF-30168DF3B51F}" type="slidenum">
              <a:rPr lang="en-US" altLang="ja-JP"/>
              <a:pPr/>
              <a:t>21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0E75-766C-DC42-BDC8-2766553090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D63BB-5C15-9C47-AA1A-6C2625AD1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4CAD5-BD5D-A846-85F7-80368C2FC511}" type="datetimeFigureOut">
              <a:rPr lang="en-US" smtClean="0"/>
              <a:pPr/>
              <a:t>7/6/11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77572-FA39-3740-9FE6-F649DFA870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E0E75-766C-DC42-BDC8-2766553090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D63BB-5C15-9C47-AA1A-6C2625AD1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6" y="148610"/>
            <a:ext cx="9051618" cy="170225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 Mechanism for Extreme Slip and Exceptional </a:t>
            </a:r>
            <a:r>
              <a:rPr lang="en-US" sz="3200" b="1" dirty="0" err="1" smtClean="0"/>
              <a:t>Tsunamigenesis</a:t>
            </a:r>
            <a:r>
              <a:rPr lang="en-US" sz="3200" b="1" dirty="0" smtClean="0"/>
              <a:t> in the 2011 Tohoku-</a:t>
            </a:r>
            <a:r>
              <a:rPr lang="en-US" sz="3200" b="1" dirty="0" err="1" smtClean="0"/>
              <a:t>oki</a:t>
            </a:r>
            <a:r>
              <a:rPr lang="en-US" sz="3200" b="1" dirty="0" smtClean="0"/>
              <a:t> Earthquake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03382" y="2584703"/>
            <a:ext cx="43372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Greg Beroza,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Annemarie </a:t>
            </a:r>
            <a:r>
              <a:rPr lang="en-US" sz="2400" b="1" dirty="0" err="1" smtClean="0">
                <a:solidFill>
                  <a:srgbClr val="800000"/>
                </a:solidFill>
                <a:latin typeface="Arial"/>
              </a:rPr>
              <a:t>Baltay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 </a:t>
            </a:r>
          </a:p>
          <a:p>
            <a:pPr algn="ctr"/>
            <a:r>
              <a:rPr lang="en-US" sz="2000" b="1" i="1" dirty="0" smtClean="0">
                <a:solidFill>
                  <a:srgbClr val="800000"/>
                </a:solidFill>
                <a:latin typeface="Arial"/>
              </a:rPr>
              <a:t>Stanford University</a:t>
            </a:r>
          </a:p>
          <a:p>
            <a:pPr algn="ctr"/>
            <a:endParaRPr lang="en-US" sz="2400" b="1" dirty="0" smtClean="0">
              <a:solidFill>
                <a:srgbClr val="800000"/>
              </a:solidFill>
              <a:latin typeface="Arial"/>
            </a:endParaRPr>
          </a:p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Satoshi </a:t>
            </a:r>
            <a:r>
              <a:rPr lang="en-US" sz="2400" b="1" dirty="0" err="1" smtClean="0">
                <a:solidFill>
                  <a:srgbClr val="800000"/>
                </a:solidFill>
                <a:latin typeface="Arial"/>
              </a:rPr>
              <a:t>Ide</a:t>
            </a:r>
            <a:r>
              <a:rPr lang="en-US" sz="2400" b="1" dirty="0" smtClean="0">
                <a:solidFill>
                  <a:srgbClr val="800000"/>
                </a:solidFill>
                <a:latin typeface="Arial"/>
              </a:rPr>
              <a:t> </a:t>
            </a:r>
          </a:p>
          <a:p>
            <a:pPr algn="ctr"/>
            <a:r>
              <a:rPr lang="en-US" sz="2000" b="1" i="1" dirty="0" smtClean="0">
                <a:solidFill>
                  <a:srgbClr val="800000"/>
                </a:solidFill>
                <a:latin typeface="Arial"/>
              </a:rPr>
              <a:t>University of Tokyo</a:t>
            </a:r>
            <a:endParaRPr lang="en-US" sz="2000" b="1" i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233" y="5471539"/>
            <a:ext cx="7835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/>
              </a:rPr>
              <a:t>USGS Earthquake Science Center Seminar</a:t>
            </a:r>
          </a:p>
          <a:p>
            <a:pPr algn="ctr"/>
            <a:r>
              <a:rPr lang="en-US" sz="2400" i="1" dirty="0" smtClean="0">
                <a:latin typeface="Arial"/>
              </a:rPr>
              <a:t>July 6, 2011</a:t>
            </a:r>
          </a:p>
        </p:txBody>
      </p:sp>
      <p:pic>
        <p:nvPicPr>
          <p:cNvPr id="8" name="Picture 7" descr="Screen shot 2011-05-24 at 11.53.27 AM.png"/>
          <p:cNvPicPr>
            <a:picLocks noChangeAspect="1"/>
          </p:cNvPicPr>
          <p:nvPr/>
        </p:nvPicPr>
        <p:blipFill>
          <a:blip r:embed="rId2"/>
          <a:srcRect l="79879" t="5709" r="871" b="47096"/>
          <a:stretch>
            <a:fillRect/>
          </a:stretch>
        </p:blipFill>
        <p:spPr>
          <a:xfrm>
            <a:off x="6740618" y="2007023"/>
            <a:ext cx="1901594" cy="2843954"/>
          </a:xfrm>
          <a:prstGeom prst="rect">
            <a:avLst/>
          </a:prstGeom>
        </p:spPr>
      </p:pic>
      <p:pic>
        <p:nvPicPr>
          <p:cNvPr id="9" name="Picture 8" descr="Screen shot 2011-05-24 at 11.53.27 AM.png"/>
          <p:cNvPicPr>
            <a:picLocks noChangeAspect="1"/>
          </p:cNvPicPr>
          <p:nvPr/>
        </p:nvPicPr>
        <p:blipFill>
          <a:blip r:embed="rId2"/>
          <a:srcRect l="5224" t="76353" r="78356" b="5709"/>
          <a:stretch>
            <a:fillRect/>
          </a:stretch>
        </p:blipFill>
        <p:spPr>
          <a:xfrm>
            <a:off x="209965" y="2783054"/>
            <a:ext cx="2676687" cy="1783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92781" y="215900"/>
            <a:ext cx="895843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i="1" dirty="0" smtClean="0">
                <a:latin typeface="Arial" charset="0"/>
              </a:rPr>
              <a:t>P</a:t>
            </a:r>
            <a:r>
              <a:rPr lang="en-US" sz="3200" b="1" dirty="0" smtClean="0">
                <a:latin typeface="Arial" charset="0"/>
              </a:rPr>
              <a:t>-wave Displacements at KEV</a:t>
            </a:r>
            <a:endParaRPr lang="en-US" sz="3200" b="1" i="1" baseline="0" dirty="0"/>
          </a:p>
        </p:txBody>
      </p:sp>
      <p:pic>
        <p:nvPicPr>
          <p:cNvPr id="8" name="Picture 7" descr="Tohoku_time_series_disp_KEV_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364" t="12941" r="28182" b="12941"/>
              <a:stretch>
                <a:fillRect/>
              </a:stretch>
            </p:blipFill>
          </mc:Choice>
          <mc:Fallback>
            <p:blipFill>
              <a:blip r:embed="rId3"/>
              <a:srcRect l="6364" t="12941" r="28182" b="12941"/>
              <a:stretch>
                <a:fillRect/>
              </a:stretch>
            </p:blipFill>
          </mc:Fallback>
        </mc:AlternateContent>
        <p:spPr>
          <a:xfrm>
            <a:off x="1167860" y="850555"/>
            <a:ext cx="6823423" cy="597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コンテンツ プレースホル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3600" b="1" dirty="0" smtClean="0">
                <a:latin typeface="Arial"/>
                <a:cs typeface="+mj-cs"/>
              </a:rPr>
              <a:t>Slip Inversion</a:t>
            </a:r>
            <a:endParaRPr lang="ja-JP" altLang="en-US" sz="3600" b="1" dirty="0">
              <a:latin typeface="Arial"/>
              <a:cs typeface="+mj-cs"/>
            </a:endParaRPr>
          </a:p>
        </p:txBody>
      </p:sp>
      <p:pic>
        <p:nvPicPr>
          <p:cNvPr id="49157" name="Picture 5" descr="C:\Documents and Settings\Administrator\デスクトップ\SSS99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268413"/>
            <a:ext cx="491172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3281363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3"/>
          <p:cNvGrpSpPr>
            <a:grpSpLocks/>
          </p:cNvGrpSpPr>
          <p:nvPr/>
        </p:nvGrpSpPr>
        <p:grpSpPr bwMode="auto">
          <a:xfrm>
            <a:off x="1160463" y="2598738"/>
            <a:ext cx="2400300" cy="3019425"/>
            <a:chOff x="1160463" y="2598738"/>
            <a:chExt cx="2400300" cy="3019425"/>
          </a:xfrm>
        </p:grpSpPr>
        <p:cxnSp>
          <p:nvCxnSpPr>
            <p:cNvPr id="9" name="直線矢印コネクタ 8"/>
            <p:cNvCxnSpPr/>
            <p:nvPr/>
          </p:nvCxnSpPr>
          <p:spPr>
            <a:xfrm rot="5400000">
              <a:off x="1527969" y="3642519"/>
              <a:ext cx="2519362" cy="431800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63" name="テキスト ボックス 9"/>
            <p:cNvSpPr txBox="1">
              <a:spLocks noChangeArrowheads="1"/>
            </p:cNvSpPr>
            <p:nvPr/>
          </p:nvSpPr>
          <p:spPr bwMode="auto">
            <a:xfrm>
              <a:off x="2700338" y="3933825"/>
              <a:ext cx="860425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</a:rPr>
                <a:t>440 </a:t>
              </a:r>
            </a:p>
            <a:p>
              <a:r>
                <a:rPr lang="en-US" altLang="ja-JP" b="1">
                  <a:solidFill>
                    <a:srgbClr val="FFFF00"/>
                  </a:solidFill>
                </a:rPr>
                <a:t>km</a:t>
              </a:r>
              <a:endParaRPr lang="ja-JP" altLang="en-US" b="1">
                <a:solidFill>
                  <a:srgbClr val="FFFF00"/>
                </a:solidFill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1160463" y="4941888"/>
              <a:ext cx="1331912" cy="242887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165" name="テキスト ボックス 15"/>
            <p:cNvSpPr txBox="1">
              <a:spLocks noChangeArrowheads="1"/>
            </p:cNvSpPr>
            <p:nvPr/>
          </p:nvSpPr>
          <p:spPr bwMode="auto">
            <a:xfrm>
              <a:off x="1908175" y="5157788"/>
              <a:ext cx="1368425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solidFill>
                    <a:srgbClr val="FFFF00"/>
                  </a:solidFill>
                </a:rPr>
                <a:t>240 km</a:t>
              </a:r>
              <a:endParaRPr lang="ja-JP" altLang="en-US" b="1">
                <a:solidFill>
                  <a:srgbClr val="FFFF00"/>
                </a:solidFill>
              </a:endParaRPr>
            </a:p>
          </p:txBody>
        </p:sp>
        <p:sp>
          <p:nvSpPr>
            <p:cNvPr id="49166" name="テキスト ボックス 17"/>
            <p:cNvSpPr txBox="1">
              <a:spLocks noChangeArrowheads="1"/>
            </p:cNvSpPr>
            <p:nvPr/>
          </p:nvSpPr>
          <p:spPr bwMode="auto">
            <a:xfrm>
              <a:off x="1403350" y="3246438"/>
              <a:ext cx="1236663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/>
                <a:t>Dip</a:t>
              </a:r>
            </a:p>
            <a:p>
              <a:r>
                <a:rPr lang="en-US" altLang="ja-JP" b="1"/>
                <a:t>15 deg</a:t>
              </a:r>
              <a:endParaRPr lang="ja-JP" altLang="en-US" b="1"/>
            </a:p>
          </p:txBody>
        </p:sp>
      </p:grpSp>
      <p:sp>
        <p:nvSpPr>
          <p:cNvPr id="49160" name="テキスト ボックス 18"/>
          <p:cNvSpPr txBox="1">
            <a:spLocks noChangeArrowheads="1"/>
          </p:cNvSpPr>
          <p:nvPr/>
        </p:nvSpPr>
        <p:spPr bwMode="auto">
          <a:xfrm>
            <a:off x="6659563" y="3213100"/>
            <a:ext cx="24576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err="1">
                <a:latin typeface="Arial"/>
                <a:ea typeface="Times New Roman" charset="0"/>
                <a:cs typeface="Times New Roman" charset="0"/>
              </a:rPr>
              <a:t>Ide</a:t>
            </a:r>
            <a:r>
              <a:rPr lang="en-US" altLang="ja-JP" sz="1800" b="1" i="1" dirty="0">
                <a:latin typeface="Arial"/>
                <a:ea typeface="Times New Roman" charset="0"/>
                <a:cs typeface="Times New Roman" charset="0"/>
              </a:rPr>
              <a:t> and Takeo </a:t>
            </a:r>
            <a:r>
              <a:rPr lang="en-US" altLang="ja-JP" sz="1800" b="1" dirty="0">
                <a:latin typeface="Arial"/>
                <a:ea typeface="Times New Roman" charset="0"/>
                <a:cs typeface="Times New Roman" charset="0"/>
              </a:rPr>
              <a:t>(1997)</a:t>
            </a:r>
          </a:p>
          <a:p>
            <a:r>
              <a:rPr lang="en-US" altLang="ja-JP" sz="1800" b="1" i="1" dirty="0" err="1">
                <a:latin typeface="Arial"/>
                <a:ea typeface="Times New Roman" charset="0"/>
                <a:cs typeface="Times New Roman" charset="0"/>
              </a:rPr>
              <a:t>Ide</a:t>
            </a:r>
            <a:r>
              <a:rPr lang="en-US" altLang="ja-JP" sz="1800" b="1" i="1" dirty="0"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en-US" altLang="ja-JP" sz="1800" b="1" dirty="0">
                <a:latin typeface="Arial"/>
                <a:ea typeface="Times New Roman" charset="0"/>
                <a:cs typeface="Times New Roman" charset="0"/>
              </a:rPr>
              <a:t>(2002)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sp>
        <p:nvSpPr>
          <p:cNvPr id="49161" name="テキスト ボックス 19"/>
          <p:cNvSpPr txBox="1">
            <a:spLocks noChangeArrowheads="1"/>
          </p:cNvSpPr>
          <p:nvPr/>
        </p:nvSpPr>
        <p:spPr bwMode="auto">
          <a:xfrm>
            <a:off x="3851275" y="4076700"/>
            <a:ext cx="513873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 smtClean="0">
                <a:latin typeface="Arial"/>
              </a:rPr>
              <a:t>440 </a:t>
            </a:r>
            <a:r>
              <a:rPr lang="en-US" b="1" dirty="0" err="1" smtClean="0">
                <a:latin typeface="Arial"/>
              </a:rPr>
              <a:t>x</a:t>
            </a:r>
            <a:r>
              <a:rPr lang="en-US" b="1" dirty="0" smtClean="0">
                <a:latin typeface="Arial"/>
              </a:rPr>
              <a:t> 240 km fault plane </a:t>
            </a:r>
            <a:r>
              <a:rPr lang="en-US" b="1" dirty="0" err="1" smtClean="0">
                <a:latin typeface="Arial"/>
              </a:rPr>
              <a:t>discretized</a:t>
            </a:r>
            <a:r>
              <a:rPr lang="en-US" b="1" dirty="0" smtClean="0">
                <a:latin typeface="Arial"/>
              </a:rPr>
              <a:t> using </a:t>
            </a:r>
            <a:r>
              <a:rPr lang="en-US" b="1" dirty="0" err="1" smtClean="0">
                <a:latin typeface="Arial"/>
              </a:rPr>
              <a:t>spline</a:t>
            </a:r>
            <a:r>
              <a:rPr lang="en-US" b="1" dirty="0" smtClean="0">
                <a:latin typeface="Arial"/>
              </a:rPr>
              <a:t> basis with 10-km interval in space and 5-s interval in time for 160 </a:t>
            </a:r>
            <a:r>
              <a:rPr lang="en-US" b="1" dirty="0" err="1" smtClean="0">
                <a:latin typeface="Arial"/>
              </a:rPr>
              <a:t>s</a:t>
            </a:r>
            <a:endParaRPr lang="en-US" altLang="ja-JP" b="1" dirty="0" smtClean="0">
              <a:latin typeface="Arial"/>
            </a:endParaRPr>
          </a:p>
          <a:p>
            <a:pPr>
              <a:spcBef>
                <a:spcPts val="1200"/>
              </a:spcBef>
            </a:pPr>
            <a:r>
              <a:rPr lang="en-US" altLang="ja-JP" b="1" dirty="0" smtClean="0">
                <a:latin typeface="Arial"/>
              </a:rPr>
              <a:t>Linear </a:t>
            </a:r>
            <a:r>
              <a:rPr lang="en-US" altLang="ja-JP" b="1" dirty="0">
                <a:latin typeface="Arial"/>
              </a:rPr>
              <a:t>Inversion (NNLS)</a:t>
            </a:r>
          </a:p>
          <a:p>
            <a:pPr>
              <a:spcBef>
                <a:spcPts val="1200"/>
              </a:spcBef>
            </a:pPr>
            <a:r>
              <a:rPr lang="en-US" altLang="ja-JP" b="1" dirty="0">
                <a:latin typeface="Arial"/>
              </a:rPr>
              <a:t>Space &amp; Time Smoothing (Bayesian)</a:t>
            </a:r>
          </a:p>
          <a:p>
            <a:pPr>
              <a:spcBef>
                <a:spcPts val="1200"/>
              </a:spcBef>
            </a:pPr>
            <a:r>
              <a:rPr lang="en-US" altLang="ja-JP" b="1" dirty="0">
                <a:latin typeface="Arial"/>
              </a:rPr>
              <a:t>ABIC Minimum </a:t>
            </a:r>
            <a:r>
              <a:rPr lang="en-US" altLang="ja-JP" b="1" dirty="0" smtClean="0">
                <a:latin typeface="Arial"/>
              </a:rPr>
              <a:t>Solution</a:t>
            </a:r>
          </a:p>
          <a:p>
            <a:endParaRPr lang="ja-JP" altLang="en-US" b="1" dirty="0">
              <a:latin typeface="Lucida Sans Unicod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1978539" y="0"/>
            <a:ext cx="5191504" cy="1143000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3600" b="1" dirty="0" smtClean="0">
                <a:cs typeface="+mj-cs"/>
              </a:rPr>
              <a:t>Fit to Data</a:t>
            </a:r>
            <a:endParaRPr lang="ja-JP" altLang="en-US" sz="3600" b="1" dirty="0">
              <a:cs typeface="+mj-cs"/>
            </a:endParaRPr>
          </a:p>
        </p:txBody>
      </p:sp>
      <p:pic>
        <p:nvPicPr>
          <p:cNvPr id="10" name="Picture 9" descr="Screen shot 2011-06-03 at 7.51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0" y="798350"/>
            <a:ext cx="8864710" cy="605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5-24 at 11.53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924"/>
            <a:ext cx="9144000" cy="5578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364" y="138545"/>
            <a:ext cx="86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Slip Evolution in the Tohoku-Oki Earthquake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188284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Ide</a:t>
            </a:r>
            <a:r>
              <a:rPr lang="en-US" sz="2000" b="1" i="1" dirty="0" smtClean="0"/>
              <a:t>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88284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Ide</a:t>
            </a:r>
            <a:r>
              <a:rPr lang="en-US" sz="2000" b="1" i="1" dirty="0" smtClean="0"/>
              <a:t>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  <p:pic>
        <p:nvPicPr>
          <p:cNvPr id="7" name="Picture 6" descr="Screen shot 2011-07-05 at 10.34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681" y="0"/>
            <a:ext cx="5333240" cy="6858000"/>
          </a:xfrm>
          <a:prstGeom prst="rect">
            <a:avLst/>
          </a:prstGeom>
        </p:spPr>
      </p:pic>
      <p:pic>
        <p:nvPicPr>
          <p:cNvPr id="8" name="Picture 7" descr="Screen shot 2011-05-24 at 11.53.27 AM.png"/>
          <p:cNvPicPr>
            <a:picLocks noChangeAspect="1"/>
          </p:cNvPicPr>
          <p:nvPr/>
        </p:nvPicPr>
        <p:blipFill>
          <a:blip r:embed="rId3"/>
          <a:srcRect l="38307"/>
          <a:stretch>
            <a:fillRect/>
          </a:stretch>
        </p:blipFill>
        <p:spPr>
          <a:xfrm>
            <a:off x="5345265" y="314214"/>
            <a:ext cx="3125620" cy="3090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9988" y="3780234"/>
            <a:ext cx="3771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Gross features of rupture evolution - particularly explosive slip growth as rupture reaches the trench -  are consistent for different assumed </a:t>
            </a:r>
            <a:r>
              <a:rPr lang="en-US" sz="2400" b="1" dirty="0" err="1" smtClean="0"/>
              <a:t>eGfs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2818" y="371231"/>
            <a:ext cx="498188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latin typeface="Arial"/>
              </a:rPr>
              <a:t>Animation of Slip Evolution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Slip-rate distribution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Time in seconds relative to the </a:t>
            </a:r>
            <a:r>
              <a:rPr lang="en-US" sz="2400" dirty="0" err="1" smtClean="0">
                <a:latin typeface="Arial"/>
              </a:rPr>
              <a:t>mainshock</a:t>
            </a:r>
            <a:r>
              <a:rPr lang="en-US" sz="2400" dirty="0" smtClean="0">
                <a:latin typeface="Arial"/>
              </a:rPr>
              <a:t> origin time is shown in the legend in the lower right.  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Slip-rate (in meters/second) is shown with colors as the earthquake evolves.</a:t>
            </a:r>
          </a:p>
        </p:txBody>
      </p:sp>
      <p:pic>
        <p:nvPicPr>
          <p:cNvPr id="5" name="Picture 4" descr="mov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398987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8284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Ide</a:t>
            </a:r>
            <a:r>
              <a:rPr lang="en-US" sz="2000" b="1" i="1" dirty="0" smtClean="0"/>
              <a:t>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  <p:pic>
        <p:nvPicPr>
          <p:cNvPr id="7" name="Picture 6" descr="Screen shot 2011-05-24 at 11.53.27 AM.png"/>
          <p:cNvPicPr>
            <a:picLocks noChangeAspect="1"/>
          </p:cNvPicPr>
          <p:nvPr/>
        </p:nvPicPr>
        <p:blipFill>
          <a:blip r:embed="rId3"/>
          <a:srcRect l="3918" t="2141" r="63120" b="4638"/>
          <a:stretch>
            <a:fillRect/>
          </a:stretch>
        </p:blipFill>
        <p:spPr>
          <a:xfrm>
            <a:off x="22478" y="25259"/>
            <a:ext cx="3964478" cy="6839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0606" y="359020"/>
            <a:ext cx="4981889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latin typeface="Arial"/>
              </a:rPr>
              <a:t>Final Slip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Moment-rate function indicates rapid growth about 50 </a:t>
            </a:r>
            <a:r>
              <a:rPr lang="en-US" sz="2400" dirty="0" err="1" smtClean="0">
                <a:latin typeface="Arial"/>
              </a:rPr>
              <a:t>s</a:t>
            </a:r>
            <a:r>
              <a:rPr lang="en-US" sz="2400" dirty="0" smtClean="0">
                <a:latin typeface="Arial"/>
              </a:rPr>
              <a:t> after initiation.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Moment rate is equivalent to one  </a:t>
            </a:r>
            <a:r>
              <a:rPr lang="en-US" sz="2400" i="1" dirty="0" smtClean="0">
                <a:latin typeface="Arial"/>
              </a:rPr>
              <a:t>M</a:t>
            </a:r>
            <a:r>
              <a:rPr lang="en-US" sz="2400" baseline="-25000" dirty="0" smtClean="0">
                <a:latin typeface="Arial"/>
              </a:rPr>
              <a:t>w</a:t>
            </a:r>
            <a:r>
              <a:rPr lang="en-US" sz="2400" dirty="0" smtClean="0">
                <a:latin typeface="Arial"/>
              </a:rPr>
              <a:t> 8.0 earthquake every 2 seconds for an extended period.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Locally exceeds 30 </a:t>
            </a:r>
            <a:r>
              <a:rPr lang="en-US" sz="2400" dirty="0" err="1" smtClean="0">
                <a:latin typeface="Arial"/>
              </a:rPr>
              <a:t>m</a:t>
            </a:r>
            <a:r>
              <a:rPr lang="en-US" sz="2400" dirty="0" smtClean="0">
                <a:latin typeface="Arial"/>
              </a:rPr>
              <a:t> near the trench.</a:t>
            </a:r>
          </a:p>
          <a:p>
            <a:endParaRPr lang="en-US" sz="2400" dirty="0" smtClean="0">
              <a:latin typeface="Arial"/>
            </a:endParaRPr>
          </a:p>
          <a:p>
            <a:r>
              <a:rPr lang="en-US" sz="2400" dirty="0" smtClean="0">
                <a:latin typeface="Arial"/>
              </a:rPr>
              <a:t>Slip extends along strike near the trench.</a:t>
            </a:r>
            <a:endParaRPr lang="en-US" sz="2400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953442" y="192088"/>
            <a:ext cx="3237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</a:rPr>
              <a:t>Other </a:t>
            </a:r>
            <a:r>
              <a:rPr lang="en-US" sz="2800" b="1" baseline="0" dirty="0" smtClean="0">
                <a:latin typeface="Arial" charset="0"/>
              </a:rPr>
              <a:t>Slip Models</a:t>
            </a:r>
            <a:endParaRPr lang="en-US" sz="2800" b="1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6190576" y="6488113"/>
            <a:ext cx="291623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baseline="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Koper</a:t>
            </a:r>
            <a:r>
              <a:rPr lang="en-US" sz="2000" b="1" i="1" baseline="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 et al.</a:t>
            </a:r>
            <a:r>
              <a:rPr lang="en-US" sz="2000" b="1" baseline="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 (2011)</a:t>
            </a:r>
            <a:endParaRPr lang="en-US" sz="2000" b="1" baseline="0" dirty="0">
              <a:solidFill>
                <a:schemeClr val="accent4">
                  <a:lumMod val="10000"/>
                </a:schemeClr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8" name="Picture 7" descr="Screen shot 2011-07-01 at 3.04.53 PM.png"/>
          <p:cNvPicPr>
            <a:picLocks noChangeAspect="1"/>
          </p:cNvPicPr>
          <p:nvPr/>
        </p:nvPicPr>
        <p:blipFill>
          <a:blip r:embed="rId3"/>
          <a:srcRect t="782" b="50814"/>
          <a:stretch>
            <a:fillRect/>
          </a:stretch>
        </p:blipFill>
        <p:spPr>
          <a:xfrm>
            <a:off x="388624" y="1474705"/>
            <a:ext cx="8366752" cy="5013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2803" y="1044484"/>
            <a:ext cx="224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Broadband </a:t>
            </a:r>
            <a:r>
              <a:rPr lang="en-US" sz="2400" i="1" dirty="0" smtClean="0"/>
              <a:t>P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0275" y="1044484"/>
            <a:ext cx="224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 </a:t>
            </a:r>
            <a:r>
              <a:rPr lang="en-US" sz="2400" dirty="0" smtClean="0"/>
              <a:t>+ </a:t>
            </a:r>
            <a:r>
              <a:rPr lang="en-US" sz="2400" i="1" dirty="0" smtClean="0"/>
              <a:t>R1</a:t>
            </a:r>
            <a:r>
              <a:rPr lang="en-US" sz="2400" dirty="0" smtClean="0"/>
              <a:t> + </a:t>
            </a:r>
            <a:r>
              <a:rPr lang="en-US" sz="2400" dirty="0" err="1" smtClean="0"/>
              <a:t>cGPS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953442" y="192088"/>
            <a:ext cx="3237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</a:rPr>
              <a:t>Other </a:t>
            </a:r>
            <a:r>
              <a:rPr lang="en-US" sz="2800" b="1" baseline="0" dirty="0" smtClean="0">
                <a:latin typeface="Arial" charset="0"/>
              </a:rPr>
              <a:t>Slip Models</a:t>
            </a:r>
            <a:endParaRPr lang="en-US" sz="2800" b="1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7368302" y="6488668"/>
            <a:ext cx="1775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i="1" baseline="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Hayes </a:t>
            </a:r>
            <a:r>
              <a:rPr lang="en-US" sz="2000" b="1" baseline="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(2011)</a:t>
            </a:r>
            <a:endParaRPr lang="en-US" sz="2000" b="1" baseline="0" dirty="0">
              <a:solidFill>
                <a:schemeClr val="accent4">
                  <a:lumMod val="10000"/>
                </a:schemeClr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3038" y="802413"/>
            <a:ext cx="165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Initial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625588" y="802413"/>
            <a:ext cx="2016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Updated</a:t>
            </a:r>
            <a:endParaRPr lang="en-US" sz="2400" dirty="0"/>
          </a:p>
        </p:txBody>
      </p:sp>
      <p:pic>
        <p:nvPicPr>
          <p:cNvPr id="12" name="Picture 11" descr="Screen shot 2011-07-01 at 2.58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33163" y="637914"/>
            <a:ext cx="5277672" cy="653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953442" y="192088"/>
            <a:ext cx="32371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</a:rPr>
              <a:t>Other </a:t>
            </a:r>
            <a:r>
              <a:rPr lang="en-US" sz="2800" b="1" baseline="0" dirty="0" smtClean="0">
                <a:latin typeface="Arial" charset="0"/>
              </a:rPr>
              <a:t>Slip Models</a:t>
            </a:r>
            <a:endParaRPr lang="en-US" sz="2800" b="1" baseline="0" dirty="0"/>
          </a:p>
        </p:txBody>
      </p:sp>
      <p:sp>
        <p:nvSpPr>
          <p:cNvPr id="10" name="TextBox 9"/>
          <p:cNvSpPr txBox="1"/>
          <p:nvPr/>
        </p:nvSpPr>
        <p:spPr>
          <a:xfrm>
            <a:off x="6913237" y="6488668"/>
            <a:ext cx="2230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i="1" baseline="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Fujii</a:t>
            </a:r>
            <a:r>
              <a:rPr lang="en-US" sz="2000" b="1" i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 et al. </a:t>
            </a:r>
            <a:r>
              <a:rPr lang="en-US" sz="2000" b="1" baseline="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(2011)</a:t>
            </a:r>
            <a:endParaRPr lang="en-US" sz="2000" b="1" baseline="0" dirty="0">
              <a:solidFill>
                <a:schemeClr val="accent4">
                  <a:lumMod val="10000"/>
                </a:schemeClr>
              </a:solidFill>
              <a:effectLst>
                <a:outerShdw blurRad="50800" dist="38100" dir="2700000" algn="tl" rotWithShape="0">
                  <a:schemeClr val="tx1">
                    <a:alpha val="43000"/>
                  </a:schemeClr>
                </a:outerShdw>
              </a:effectLst>
            </a:endParaRPr>
          </a:p>
        </p:txBody>
      </p:sp>
      <p:pic>
        <p:nvPicPr>
          <p:cNvPr id="7" name="Picture 6" descr="Screen shot 2011-07-05 at 11.54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2" y="1142330"/>
            <a:ext cx="7072635" cy="5397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906450" y="188772"/>
            <a:ext cx="36740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Seafloor</a:t>
            </a:r>
            <a:r>
              <a:rPr lang="en-US" sz="3200" b="1" dirty="0" smtClean="0">
                <a:latin typeface="Arial" charset="0"/>
              </a:rPr>
              <a:t> Geodesy</a:t>
            </a:r>
            <a:endParaRPr lang="en-US" sz="3200" b="1" baseline="0" dirty="0"/>
          </a:p>
        </p:txBody>
      </p:sp>
      <p:sp>
        <p:nvSpPr>
          <p:cNvPr id="9" name="TextBox 8"/>
          <p:cNvSpPr txBox="1"/>
          <p:nvPr/>
        </p:nvSpPr>
        <p:spPr>
          <a:xfrm>
            <a:off x="7015238" y="6457890"/>
            <a:ext cx="2128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Sato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  <p:pic>
        <p:nvPicPr>
          <p:cNvPr id="5" name="Picture 4" descr="Screen shot 2011-06-28 at 7.54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86" y="773548"/>
            <a:ext cx="7199363" cy="5816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422" y="76200"/>
            <a:ext cx="342857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latin typeface="Arial" charset="0"/>
              </a:rPr>
              <a:t>Tectonic Setting</a:t>
            </a:r>
            <a:endParaRPr lang="en-US" sz="3600" b="1" dirty="0" smtClean="0">
              <a:latin typeface="Arial" charset="0"/>
            </a:endParaRPr>
          </a:p>
        </p:txBody>
      </p:sp>
      <p:pic>
        <p:nvPicPr>
          <p:cNvPr id="7" name="Picture 6" descr="coupling_Fig1.jpg"/>
          <p:cNvPicPr>
            <a:picLocks noChangeAspect="1"/>
          </p:cNvPicPr>
          <p:nvPr/>
        </p:nvPicPr>
        <p:blipFill>
          <a:blip r:embed="rId3"/>
          <a:srcRect b="22316"/>
          <a:stretch>
            <a:fillRect/>
          </a:stretch>
        </p:blipFill>
        <p:spPr>
          <a:xfrm>
            <a:off x="27023" y="76201"/>
            <a:ext cx="5884091" cy="678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107259" y="5833982"/>
            <a:ext cx="278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 of GPS velocity vectors from GSI website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11114" y="1985966"/>
            <a:ext cx="32328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Japan Trench </a:t>
            </a:r>
          </a:p>
          <a:p>
            <a:r>
              <a:rPr lang="en-US" sz="2400" dirty="0" smtClean="0"/>
              <a:t>~83 mm/yr convergence</a:t>
            </a:r>
          </a:p>
          <a:p>
            <a:r>
              <a:rPr lang="en-US" sz="2400" dirty="0" smtClean="0"/>
              <a:t>Old, cold Pacific Plate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Nankai</a:t>
            </a:r>
            <a:r>
              <a:rPr lang="en-US" sz="2400" dirty="0" smtClean="0"/>
              <a:t> Trough </a:t>
            </a:r>
          </a:p>
          <a:p>
            <a:r>
              <a:rPr lang="en-US" sz="2400" dirty="0" smtClean="0"/>
              <a:t>~43 mm/yr convergence</a:t>
            </a:r>
          </a:p>
          <a:p>
            <a:r>
              <a:rPr lang="en-US" sz="2400" dirty="0" smtClean="0"/>
              <a:t>Hot, young Philippine Sea Plate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48821" y="188772"/>
            <a:ext cx="818926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Seafloor</a:t>
            </a:r>
            <a:r>
              <a:rPr lang="en-US" sz="3200" b="1" dirty="0" smtClean="0">
                <a:latin typeface="Arial" charset="0"/>
              </a:rPr>
              <a:t> Geodesy Confirms Extreme Sli</a:t>
            </a:r>
            <a:r>
              <a:rPr lang="en-US" sz="3200" b="1" dirty="0">
                <a:latin typeface="Arial" charset="0"/>
              </a:rPr>
              <a:t>p</a:t>
            </a:r>
            <a:endParaRPr lang="en-US" sz="3200" b="1" baseline="0" dirty="0"/>
          </a:p>
        </p:txBody>
      </p:sp>
      <p:pic>
        <p:nvPicPr>
          <p:cNvPr id="6" name="Picture 5" descr="Screen shot 2011-06-28 at 7.26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200"/>
            <a:ext cx="9144000" cy="462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1695" y="6457890"/>
            <a:ext cx="2712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Sato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34948" y="160890"/>
            <a:ext cx="8867328" cy="667952"/>
          </a:xfrm>
        </p:spPr>
        <p:txBody>
          <a:bodyPr wrap="none" lIns="0" tIns="0" rIns="0" bIns="0" anchor="t" anchorCtr="0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2800" b="1" dirty="0">
                <a:latin typeface="Arial"/>
              </a:rPr>
              <a:t>H</a:t>
            </a:r>
            <a:r>
              <a:rPr lang="en-US" altLang="ja-JP" sz="2800" b="1" dirty="0" smtClean="0">
                <a:latin typeface="Arial"/>
                <a:cs typeface="+mj-cs"/>
              </a:rPr>
              <a:t>igh-frequency </a:t>
            </a:r>
            <a:r>
              <a:rPr lang="en-US" altLang="ja-JP" sz="2800" b="1" dirty="0" smtClean="0">
                <a:latin typeface="Arial"/>
              </a:rPr>
              <a:t>Waves from Deep Rupture Only</a:t>
            </a:r>
            <a:endParaRPr lang="ja-JP" altLang="en-US" sz="2800" b="1" dirty="0">
              <a:latin typeface="Arial"/>
              <a:cs typeface="+mj-cs"/>
            </a:endParaRPr>
          </a:p>
        </p:txBody>
      </p:sp>
      <p:sp>
        <p:nvSpPr>
          <p:cNvPr id="31749" name="テキスト ボックス 5"/>
          <p:cNvSpPr txBox="1">
            <a:spLocks noChangeArrowheads="1"/>
          </p:cNvSpPr>
          <p:nvPr/>
        </p:nvSpPr>
        <p:spPr bwMode="auto">
          <a:xfrm>
            <a:off x="179388" y="1509713"/>
            <a:ext cx="2313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err="1" smtClean="0">
                <a:latin typeface="Arial"/>
              </a:rPr>
              <a:t>Highpass</a:t>
            </a:r>
            <a:r>
              <a:rPr lang="en-US" altLang="ja-JP" sz="2000" b="1" dirty="0" smtClean="0">
                <a:latin typeface="Arial"/>
              </a:rPr>
              <a:t> filtered </a:t>
            </a:r>
          </a:p>
          <a:p>
            <a:r>
              <a:rPr lang="en-US" altLang="ja-JP" sz="2000" b="1" dirty="0" err="1" smtClean="0">
                <a:latin typeface="Arial"/>
              </a:rPr>
              <a:t>KiK</a:t>
            </a:r>
            <a:r>
              <a:rPr lang="en-US" altLang="ja-JP" sz="2000" b="1" dirty="0">
                <a:latin typeface="Arial"/>
              </a:rPr>
              <a:t>-</a:t>
            </a:r>
            <a:r>
              <a:rPr lang="en-US" altLang="ja-JP" sz="2000" b="1" dirty="0" smtClean="0">
                <a:latin typeface="Arial"/>
              </a:rPr>
              <a:t>net data</a:t>
            </a:r>
            <a:endParaRPr lang="ja-JP" altLang="en-US" sz="2000" b="1" dirty="0">
              <a:latin typeface="Arial"/>
            </a:endParaRPr>
          </a:p>
        </p:txBody>
      </p:sp>
      <p:sp>
        <p:nvSpPr>
          <p:cNvPr id="41990" name="テキスト ボックス 6"/>
          <p:cNvSpPr txBox="1">
            <a:spLocks noChangeArrowheads="1"/>
          </p:cNvSpPr>
          <p:nvPr/>
        </p:nvSpPr>
        <p:spPr bwMode="auto">
          <a:xfrm>
            <a:off x="179388" y="2660650"/>
            <a:ext cx="28058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latin typeface="+mn-lt"/>
                <a:ea typeface="ＭＳ Ｐゴシック" pitchFamily="50" charset="-128"/>
                <a:cs typeface="+mn-cs"/>
              </a:rPr>
              <a:t>S-wave arrival times </a:t>
            </a:r>
          </a:p>
          <a:p>
            <a:pPr>
              <a:defRPr/>
            </a:pPr>
            <a:r>
              <a:rPr lang="en-US" altLang="ja-JP" sz="2400" b="1" dirty="0">
                <a:latin typeface="+mn-lt"/>
                <a:ea typeface="ＭＳ Ｐゴシック" pitchFamily="50" charset="-128"/>
                <a:cs typeface="+mn-cs"/>
              </a:rPr>
              <a:t>from source points </a:t>
            </a:r>
          </a:p>
          <a:p>
            <a:pPr>
              <a:defRPr/>
            </a:pPr>
            <a:r>
              <a:rPr lang="en-US" altLang="ja-JP" sz="2400" b="1" dirty="0">
                <a:latin typeface="+mn-lt"/>
                <a:ea typeface="ＭＳ Ｐゴシック" pitchFamily="50" charset="-128"/>
                <a:cs typeface="+mn-cs"/>
              </a:rPr>
              <a:t>on the fault </a:t>
            </a:r>
            <a:r>
              <a:rPr lang="en-US" altLang="ja-JP" sz="2400" b="1" dirty="0" smtClean="0">
                <a:latin typeface="+mn-lt"/>
                <a:ea typeface="ＭＳ Ｐゴシック" pitchFamily="50" charset="-128"/>
                <a:cs typeface="+mn-cs"/>
              </a:rPr>
              <a:t>plane</a:t>
            </a:r>
          </a:p>
          <a:p>
            <a:pPr>
              <a:defRPr/>
            </a:pPr>
            <a:endParaRPr lang="en-US" altLang="ja-JP" sz="2400" b="1" dirty="0" smtClean="0">
              <a:ea typeface="ＭＳ Ｐゴシック" pitchFamily="50" charset="-128"/>
            </a:endParaRPr>
          </a:p>
          <a:p>
            <a:pPr>
              <a:defRPr/>
            </a:pPr>
            <a:r>
              <a:rPr lang="en-US" altLang="ja-JP" sz="2400" b="1" dirty="0" smtClean="0">
                <a:latin typeface="+mn-lt"/>
                <a:ea typeface="ＭＳ Ｐゴシック" pitchFamily="50" charset="-128"/>
                <a:cs typeface="+mn-cs"/>
              </a:rPr>
              <a:t>Color-keyed location</a:t>
            </a:r>
          </a:p>
          <a:p>
            <a:pPr>
              <a:defRPr/>
            </a:pPr>
            <a:r>
              <a:rPr lang="en-US" altLang="ja-JP" sz="2400" b="1" dirty="0" smtClean="0">
                <a:ea typeface="ＭＳ Ｐゴシック" pitchFamily="50" charset="-128"/>
              </a:rPr>
              <a:t>Size of bar ~1/r</a:t>
            </a:r>
            <a:endParaRPr lang="en-US" altLang="ja-JP" sz="2400" b="1" dirty="0">
              <a:latin typeface="+mn-lt"/>
              <a:ea typeface="ＭＳ Ｐゴシック" pitchFamily="50" charset="-128"/>
              <a:cs typeface="+mn-cs"/>
            </a:endParaRPr>
          </a:p>
        </p:txBody>
      </p:sp>
      <p:sp>
        <p:nvSpPr>
          <p:cNvPr id="112" name="テキスト ボックス 111"/>
          <p:cNvSpPr txBox="1">
            <a:spLocks noChangeArrowheads="1"/>
          </p:cNvSpPr>
          <p:nvPr/>
        </p:nvSpPr>
        <p:spPr bwMode="auto">
          <a:xfrm>
            <a:off x="179387" y="5267157"/>
            <a:ext cx="28058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ja-JP" sz="2000" b="1" dirty="0" smtClean="0">
                <a:solidFill>
                  <a:srgbClr val="0000FF"/>
                </a:solidFill>
                <a:latin typeface="Arial"/>
              </a:rPr>
              <a:t>Large-slip area (blue) should dominate, but is almost undetectable. </a:t>
            </a:r>
            <a:endParaRPr lang="ja-JP" altLang="en-US" sz="2000" b="1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63" name="Picture 62" descr="Screen shot 2011-06-03 at 7.45.5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061" y="1147540"/>
            <a:ext cx="5593333" cy="5675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コンテンツ プレースホルダ 1"/>
          <p:cNvSpPr>
            <a:spLocks noGrp="1"/>
          </p:cNvSpPr>
          <p:nvPr>
            <p:ph idx="1"/>
          </p:nvPr>
        </p:nvSpPr>
        <p:spPr>
          <a:xfrm>
            <a:off x="4353761" y="4561825"/>
            <a:ext cx="4619625" cy="1944688"/>
          </a:xfrm>
        </p:spPr>
        <p:txBody>
          <a:bodyPr/>
          <a:lstStyle/>
          <a:p>
            <a:pPr marL="0" indent="0">
              <a:buFont typeface="Wingdings 3" charset="2"/>
              <a:buNone/>
            </a:pPr>
            <a:r>
              <a:rPr lang="en-US" altLang="ja-JP" sz="2400" dirty="0"/>
              <a:t>Depth-dependent change of frictional </a:t>
            </a:r>
            <a:r>
              <a:rPr lang="en-US" altLang="ja-JP" sz="2400" dirty="0" smtClean="0"/>
              <a:t>behavior?</a:t>
            </a:r>
          </a:p>
          <a:p>
            <a:pPr marL="0" indent="0">
              <a:buFont typeface="Wingdings 3" charset="2"/>
              <a:buNone/>
            </a:pPr>
            <a:r>
              <a:rPr lang="en-US" altLang="ja-JP" sz="2400" dirty="0"/>
              <a:t>Tsunami EQ component?</a:t>
            </a:r>
          </a:p>
          <a:p>
            <a:pPr marL="0" indent="0">
              <a:buFont typeface="Wingdings 3" charset="2"/>
              <a:buNone/>
            </a:pPr>
            <a:r>
              <a:rPr lang="en-US" altLang="ja-JP" sz="2400" dirty="0"/>
              <a:t>Ordinary Es/Mo in average</a:t>
            </a:r>
            <a:endParaRPr lang="ja-JP" altLang="en-US" sz="24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01613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3200" b="1" dirty="0" smtClean="0">
                <a:latin typeface="Arial"/>
                <a:cs typeface="+mj-cs"/>
              </a:rPr>
              <a:t>NE Japan </a:t>
            </a:r>
            <a:r>
              <a:rPr lang="en-US" altLang="ja-JP" sz="3200" b="1" dirty="0" err="1" smtClean="0">
                <a:latin typeface="Arial"/>
                <a:cs typeface="+mj-cs"/>
              </a:rPr>
              <a:t>Subduction</a:t>
            </a:r>
            <a:r>
              <a:rPr lang="en-US" altLang="ja-JP" sz="3200" b="1" dirty="0" smtClean="0">
                <a:latin typeface="Arial"/>
                <a:cs typeface="+mj-cs"/>
              </a:rPr>
              <a:t> Zone</a:t>
            </a:r>
            <a:endParaRPr lang="ja-JP" altLang="en-US" sz="3200" b="1" dirty="0">
              <a:latin typeface="Arial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コンテンツ プレースホルダ 1"/>
          <p:cNvSpPr>
            <a:spLocks noGrp="1"/>
          </p:cNvSpPr>
          <p:nvPr>
            <p:ph idx="1"/>
          </p:nvPr>
        </p:nvSpPr>
        <p:spPr>
          <a:xfrm>
            <a:off x="4211638" y="4797425"/>
            <a:ext cx="4619625" cy="1944688"/>
          </a:xfrm>
        </p:spPr>
        <p:txBody>
          <a:bodyPr/>
          <a:lstStyle/>
          <a:p>
            <a:pPr marL="0" indent="0">
              <a:buFont typeface="Wingdings 3" charset="2"/>
              <a:buNone/>
            </a:pPr>
            <a:r>
              <a:rPr lang="en-US" altLang="ja-JP" sz="2400" dirty="0"/>
              <a:t>Depth-dependent change of frictional </a:t>
            </a:r>
            <a:r>
              <a:rPr lang="en-US" altLang="ja-JP" sz="2400" dirty="0" smtClean="0"/>
              <a:t>behavior?</a:t>
            </a:r>
          </a:p>
          <a:p>
            <a:pPr marL="0" indent="0">
              <a:buFont typeface="Wingdings 3" charset="2"/>
              <a:buNone/>
            </a:pPr>
            <a:r>
              <a:rPr lang="en-US" altLang="ja-JP" sz="2400" dirty="0"/>
              <a:t>Tsunami EQ component?</a:t>
            </a:r>
          </a:p>
          <a:p>
            <a:pPr marL="0" indent="0">
              <a:buFont typeface="Wingdings 3" charset="2"/>
              <a:buNone/>
            </a:pPr>
            <a:r>
              <a:rPr lang="en-US" altLang="ja-JP" sz="2400" dirty="0"/>
              <a:t>Ordinary Es/Mo</a:t>
            </a:r>
            <a:r>
              <a:rPr lang="en-US" altLang="ja-JP" sz="2400" dirty="0" smtClean="0"/>
              <a:t> on average</a:t>
            </a:r>
            <a:endParaRPr lang="ja-JP" altLang="en-US" sz="2400" dirty="0"/>
          </a:p>
        </p:txBody>
      </p:sp>
      <p:sp>
        <p:nvSpPr>
          <p:cNvPr id="39940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319E77-E0B4-1D40-8671-2F8A6CD65D6B}" type="slidenum">
              <a:rPr lang="en-US" altLang="ja-JP"/>
              <a:pPr/>
              <a:t>23</a:t>
            </a:fld>
            <a:endParaRPr lang="en-US" altLang="ja-JP"/>
          </a:p>
        </p:txBody>
      </p:sp>
      <p:pic>
        <p:nvPicPr>
          <p:cNvPr id="39941" name="Picture 6" descr="C:\cygwin\home\ide\fig1add-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12875"/>
            <a:ext cx="327025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8"/>
          <p:cNvGrpSpPr>
            <a:grpSpLocks/>
          </p:cNvGrpSpPr>
          <p:nvPr/>
        </p:nvGrpSpPr>
        <p:grpSpPr bwMode="auto">
          <a:xfrm>
            <a:off x="4040882" y="1068101"/>
            <a:ext cx="2805113" cy="3816350"/>
            <a:chOff x="4211960" y="404664"/>
            <a:chExt cx="2806254" cy="3816424"/>
          </a:xfrm>
        </p:grpSpPr>
        <p:pic>
          <p:nvPicPr>
            <p:cNvPr id="39953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1960" y="404664"/>
              <a:ext cx="269386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4" name="テキスト ボックス 5"/>
            <p:cNvSpPr txBox="1">
              <a:spLocks noChangeArrowheads="1"/>
            </p:cNvSpPr>
            <p:nvPr/>
          </p:nvSpPr>
          <p:spPr bwMode="auto">
            <a:xfrm>
              <a:off x="4355976" y="3851201"/>
              <a:ext cx="26622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>
                  <a:latin typeface="Times New Roman" charset="0"/>
                  <a:ea typeface="Times New Roman" charset="0"/>
                  <a:cs typeface="Times New Roman" charset="0"/>
                </a:rPr>
                <a:t>Tanioka and Satake (1996)</a:t>
              </a:r>
              <a:endParaRPr lang="ja-JP" altLang="en-US"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54279" name="Picture 7" descr="C:\cygwin\home\ide\fig1add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" y="1412875"/>
            <a:ext cx="3268662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 descr="C:\cygwin\home\ide\fig1add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1188" y="1412875"/>
            <a:ext cx="327025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グループ化 14"/>
          <p:cNvGrpSpPr>
            <a:grpSpLocks/>
          </p:cNvGrpSpPr>
          <p:nvPr/>
        </p:nvGrpSpPr>
        <p:grpSpPr bwMode="auto">
          <a:xfrm>
            <a:off x="4643438" y="1341438"/>
            <a:ext cx="3787775" cy="2565400"/>
            <a:chOff x="4644008" y="980728"/>
            <a:chExt cx="3787775" cy="2565400"/>
          </a:xfrm>
        </p:grpSpPr>
        <p:pic>
          <p:nvPicPr>
            <p:cNvPr id="39950" name="Picture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44008" y="980728"/>
              <a:ext cx="3311525" cy="224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1" name="テキスト ボックス 8"/>
            <p:cNvSpPr txBox="1">
              <a:spLocks noChangeArrowheads="1"/>
            </p:cNvSpPr>
            <p:nvPr/>
          </p:nvSpPr>
          <p:spPr bwMode="auto">
            <a:xfrm>
              <a:off x="5580633" y="3176241"/>
              <a:ext cx="28511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>
                  <a:latin typeface="Times New Roman" charset="0"/>
                  <a:ea typeface="Times New Roman" charset="0"/>
                  <a:cs typeface="Times New Roman" charset="0"/>
                </a:rPr>
                <a:t>Nakayama and Takeo (1997)</a:t>
              </a:r>
              <a:endParaRPr lang="ja-JP" altLang="en-US"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952" name="テキスト ボックス 13"/>
            <p:cNvSpPr txBox="1">
              <a:spLocks noChangeArrowheads="1"/>
            </p:cNvSpPr>
            <p:nvPr/>
          </p:nvSpPr>
          <p:spPr bwMode="auto">
            <a:xfrm>
              <a:off x="4716016" y="1340768"/>
              <a:ext cx="120898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altLang="ja-JP" b="1">
                  <a:solidFill>
                    <a:srgbClr val="FF0000"/>
                  </a:solidFill>
                </a:rPr>
                <a:t>HF</a:t>
              </a:r>
            </a:p>
            <a:p>
              <a:pPr algn="ctr">
                <a:lnSpc>
                  <a:spcPts val="2400"/>
                </a:lnSpc>
              </a:pPr>
              <a:r>
                <a:rPr lang="en-US" altLang="ja-JP" b="1">
                  <a:solidFill>
                    <a:srgbClr val="FF0000"/>
                  </a:solidFill>
                </a:rPr>
                <a:t>source</a:t>
              </a:r>
              <a:endParaRPr lang="ja-JP" alt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54281" name="Picture 9" descr="C:\cygwin\home\ide\fig1add-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188" y="1412875"/>
            <a:ext cx="327025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18"/>
          <p:cNvGrpSpPr>
            <a:grpSpLocks/>
          </p:cNvGrpSpPr>
          <p:nvPr/>
        </p:nvGrpSpPr>
        <p:grpSpPr bwMode="auto">
          <a:xfrm>
            <a:off x="4140200" y="1125538"/>
            <a:ext cx="4838700" cy="3249612"/>
            <a:chOff x="4139952" y="764704"/>
            <a:chExt cx="4838933" cy="3249652"/>
          </a:xfrm>
        </p:grpSpPr>
        <p:pic>
          <p:nvPicPr>
            <p:cNvPr id="39948" name="Picture 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39952" y="764704"/>
              <a:ext cx="3816424" cy="314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テキスト ボックス 12"/>
            <p:cNvSpPr txBox="1">
              <a:spLocks noChangeArrowheads="1"/>
            </p:cNvSpPr>
            <p:nvPr/>
          </p:nvSpPr>
          <p:spPr bwMode="auto">
            <a:xfrm>
              <a:off x="7020272" y="3645024"/>
              <a:ext cx="1958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>
                  <a:latin typeface="Times New Roman" charset="0"/>
                  <a:ea typeface="Times New Roman" charset="0"/>
                  <a:cs typeface="Times New Roman" charset="0"/>
                </a:rPr>
                <a:t>Baltay et al. (2011)</a:t>
              </a:r>
              <a:endParaRPr lang="ja-JP" altLang="en-US" sz="1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9" name="タイトル 2"/>
          <p:cNvSpPr txBox="1">
            <a:spLocks/>
          </p:cNvSpPr>
          <p:nvPr/>
        </p:nvSpPr>
        <p:spPr>
          <a:xfrm>
            <a:off x="20161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 Japan Subduction Zone</a:t>
            </a:r>
            <a:endParaRPr kumimoji="0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040578" y="188772"/>
            <a:ext cx="5405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baseline="0" dirty="0" err="1" smtClean="0">
                <a:latin typeface="Arial" charset="0"/>
              </a:rPr>
              <a:t>Mentawai</a:t>
            </a:r>
            <a:r>
              <a:rPr lang="en-US" sz="2800" b="1" dirty="0" smtClean="0">
                <a:latin typeface="Arial" charset="0"/>
              </a:rPr>
              <a:t> Tsunami Earthquake</a:t>
            </a:r>
            <a:endParaRPr lang="en-US" sz="2800" b="1" baseline="0" dirty="0"/>
          </a:p>
        </p:txBody>
      </p:sp>
      <p:pic>
        <p:nvPicPr>
          <p:cNvPr id="5" name="Picture 4" descr="Screen shot 2011-07-05 at 5.24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48" y="773548"/>
            <a:ext cx="6209303" cy="5651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8040" y="6389615"/>
            <a:ext cx="2712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Lay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1256675" y="188772"/>
            <a:ext cx="697358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1907 </a:t>
            </a:r>
            <a:r>
              <a:rPr lang="en-US" sz="3200" b="1" dirty="0" smtClean="0">
                <a:latin typeface="Arial" charset="0"/>
              </a:rPr>
              <a:t>Sumatra Tsunami Earthquake</a:t>
            </a:r>
            <a:endParaRPr lang="en-US" sz="3200" b="1" baseline="0" dirty="0"/>
          </a:p>
        </p:txBody>
      </p:sp>
      <p:sp>
        <p:nvSpPr>
          <p:cNvPr id="7" name="TextBox 6"/>
          <p:cNvSpPr txBox="1"/>
          <p:nvPr/>
        </p:nvSpPr>
        <p:spPr>
          <a:xfrm>
            <a:off x="6008378" y="6389615"/>
            <a:ext cx="3121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latin typeface="Arial"/>
              </a:rPr>
              <a:t>Kanamori</a:t>
            </a:r>
            <a:r>
              <a:rPr lang="en-US" sz="2000" b="1" i="1" dirty="0" smtClean="0">
                <a:latin typeface="Arial"/>
              </a:rPr>
              <a:t> et al. </a:t>
            </a:r>
            <a:r>
              <a:rPr lang="en-US" sz="2000" b="1" dirty="0" smtClean="0">
                <a:latin typeface="Arial"/>
              </a:rPr>
              <a:t>(2010)</a:t>
            </a:r>
            <a:endParaRPr lang="en-US" sz="2000" b="1" dirty="0">
              <a:latin typeface="Arial"/>
            </a:endParaRPr>
          </a:p>
        </p:txBody>
      </p:sp>
      <p:pic>
        <p:nvPicPr>
          <p:cNvPr id="6" name="Picture 5" descr="Screen shot 2011-07-05 at 5.27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821"/>
            <a:ext cx="9144000" cy="5132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419" y="5995178"/>
            <a:ext cx="5311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Interplate</a:t>
            </a:r>
            <a:r>
              <a:rPr lang="en-US" sz="2400" b="1" dirty="0" smtClean="0"/>
              <a:t> earthquake, near trench slip, extensive tsunami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364" y="138545"/>
            <a:ext cx="86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eGf</a:t>
            </a:r>
            <a:r>
              <a:rPr lang="en-US" sz="3600" b="1" dirty="0" smtClean="0"/>
              <a:t>-based Spectra for Energy</a:t>
            </a:r>
            <a:endParaRPr lang="en-US" sz="3600" b="1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303732" y="820824"/>
          <a:ext cx="6570245" cy="5899812"/>
        </p:xfrm>
        <a:graphic>
          <a:graphicData uri="http://schemas.openxmlformats.org/presentationml/2006/ole">
            <p:oleObj spid="_x0000_s71682" name="Document" r:id="rId3" imgW="5600700" imgH="5029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156" y="213888"/>
            <a:ext cx="38723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Most energy in </a:t>
            </a:r>
          </a:p>
          <a:p>
            <a:r>
              <a:rPr lang="en-US" sz="2400" b="1" dirty="0" smtClean="0"/>
              <a:t>0.01-0.1 Hz band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High frequency contribution is negligible (as expected)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Strong </a:t>
            </a:r>
            <a:r>
              <a:rPr lang="en-US" sz="2400" b="1" dirty="0" err="1" smtClean="0"/>
              <a:t>azimuthal</a:t>
            </a:r>
            <a:r>
              <a:rPr lang="en-US" sz="2400" b="1" dirty="0" smtClean="0"/>
              <a:t> variation</a:t>
            </a:r>
          </a:p>
          <a:p>
            <a:endParaRPr lang="en-US" sz="2400" b="1" dirty="0"/>
          </a:p>
        </p:txBody>
      </p:sp>
      <p:pic>
        <p:nvPicPr>
          <p:cNvPr id="7" name="Picture 6" descr="Screen shot 2011-06-03 at 7.53.3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532" y="4343733"/>
            <a:ext cx="5072218" cy="1672083"/>
          </a:xfrm>
          <a:prstGeom prst="rect">
            <a:avLst/>
          </a:prstGeom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105108" y="213888"/>
          <a:ext cx="5072218" cy="3956330"/>
        </p:xfrm>
        <a:graphic>
          <a:graphicData uri="http://schemas.openxmlformats.org/presentationml/2006/ole">
            <p:oleObj spid="_x0000_s72706" name="Document" r:id="rId4" imgW="5715000" imgH="4457700" progId="Word.Document.12">
              <p:link updateAutomatic="1"/>
            </p:oleObj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0" y="3415632"/>
          <a:ext cx="4105108" cy="3296662"/>
        </p:xfrm>
        <a:graphic>
          <a:graphicData uri="http://schemas.openxmlformats.org/presentationml/2006/ole">
            <p:oleObj spid="_x0000_s72707" name="Document" r:id="rId4" imgW="5803900" imgH="46609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3600" b="1" dirty="0" smtClean="0">
                <a:latin typeface="+mn-lt"/>
              </a:rPr>
              <a:t>Scaled Energy is in the Normal Range</a:t>
            </a:r>
            <a:endParaRPr lang="ja-JP" altLang="en-US" sz="3600" b="1" dirty="0">
              <a:latin typeface="+mn-lt"/>
              <a:cs typeface="+mj-cs"/>
            </a:endParaRPr>
          </a:p>
        </p:txBody>
      </p:sp>
      <p:pic>
        <p:nvPicPr>
          <p:cNvPr id="37892" name="Picture 4" descr="fig02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44" y="1484313"/>
            <a:ext cx="82613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4"/>
          <p:cNvGrpSpPr>
            <a:grpSpLocks/>
          </p:cNvGrpSpPr>
          <p:nvPr/>
        </p:nvGrpSpPr>
        <p:grpSpPr bwMode="auto">
          <a:xfrm>
            <a:off x="5688308" y="3284541"/>
            <a:ext cx="3896836" cy="504968"/>
            <a:chOff x="5100638" y="2996084"/>
            <a:chExt cx="3455987" cy="536830"/>
          </a:xfrm>
        </p:grpSpPr>
        <p:sp>
          <p:nvSpPr>
            <p:cNvPr id="8" name="正方形/長方形 7"/>
            <p:cNvSpPr/>
            <p:nvPr/>
          </p:nvSpPr>
          <p:spPr>
            <a:xfrm>
              <a:off x="5100638" y="2996084"/>
              <a:ext cx="3455987" cy="144194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-128"/>
              </a:endParaRPr>
            </a:p>
          </p:txBody>
        </p:sp>
        <p:sp>
          <p:nvSpPr>
            <p:cNvPr id="37900" name="テキスト ボックス 8"/>
            <p:cNvSpPr txBox="1">
              <a:spLocks noChangeArrowheads="1"/>
            </p:cNvSpPr>
            <p:nvPr/>
          </p:nvSpPr>
          <p:spPr bwMode="auto">
            <a:xfrm>
              <a:off x="5532636" y="3140278"/>
              <a:ext cx="2915989" cy="392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latin typeface="Lucida Sans Unicode" charset="0"/>
                </a:rPr>
                <a:t>Tsunami EQ range</a:t>
              </a:r>
              <a:endParaRPr lang="ja-JP" altLang="en-US" dirty="0">
                <a:latin typeface="Lucida Sans Unicode" charset="0"/>
              </a:endParaRPr>
            </a:p>
          </p:txBody>
        </p:sp>
      </p:grpSp>
      <p:grpSp>
        <p:nvGrpSpPr>
          <p:cNvPr id="4" name="グループ化 15"/>
          <p:cNvGrpSpPr>
            <a:grpSpLocks/>
          </p:cNvGrpSpPr>
          <p:nvPr/>
        </p:nvGrpSpPr>
        <p:grpSpPr bwMode="auto">
          <a:xfrm>
            <a:off x="7407094" y="2133600"/>
            <a:ext cx="2178050" cy="898525"/>
            <a:chOff x="6793925" y="2154419"/>
            <a:chExt cx="1852613" cy="764245"/>
          </a:xfrm>
        </p:grpSpPr>
        <p:sp>
          <p:nvSpPr>
            <p:cNvPr id="37897" name="テキスト ボックス 9"/>
            <p:cNvSpPr txBox="1">
              <a:spLocks noChangeArrowheads="1"/>
            </p:cNvSpPr>
            <p:nvPr/>
          </p:nvSpPr>
          <p:spPr bwMode="auto">
            <a:xfrm>
              <a:off x="6793925" y="2154419"/>
              <a:ext cx="1852613" cy="460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latin typeface="Lucida Sans Unicode" charset="0"/>
                </a:rPr>
                <a:t>Tohoku EQ</a:t>
              </a:r>
              <a:endParaRPr lang="ja-JP" altLang="en-US" b="1" dirty="0">
                <a:solidFill>
                  <a:srgbClr val="FF0000"/>
                </a:solidFill>
                <a:latin typeface="Lucida Sans Unicode" charset="0"/>
              </a:endParaRPr>
            </a:p>
          </p:txBody>
        </p:sp>
        <p:sp>
          <p:nvSpPr>
            <p:cNvPr id="7" name="円/楕円 6"/>
            <p:cNvSpPr/>
            <p:nvPr/>
          </p:nvSpPr>
          <p:spPr>
            <a:xfrm>
              <a:off x="7562247" y="2735029"/>
              <a:ext cx="183641" cy="183635"/>
            </a:xfrm>
            <a:prstGeom prst="ellipse">
              <a:avLst/>
            </a:prstGeom>
            <a:solidFill>
              <a:srgbClr val="FF0000"/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  <a:cs typeface="ＭＳ Ｐゴシック" charset="-128"/>
              </a:endParaRPr>
            </a:p>
          </p:txBody>
        </p:sp>
      </p:grpSp>
      <p:sp>
        <p:nvSpPr>
          <p:cNvPr id="37896" name="テキスト ボックス 11"/>
          <p:cNvSpPr txBox="1">
            <a:spLocks noChangeArrowheads="1"/>
          </p:cNvSpPr>
          <p:nvPr/>
        </p:nvSpPr>
        <p:spPr bwMode="auto">
          <a:xfrm>
            <a:off x="6516688" y="6309895"/>
            <a:ext cx="25687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err="1">
                <a:latin typeface="Arial"/>
                <a:ea typeface="Times New Roman" charset="0"/>
                <a:cs typeface="Times New Roman" charset="0"/>
              </a:rPr>
              <a:t>Ide</a:t>
            </a:r>
            <a:r>
              <a:rPr lang="en-US" altLang="ja-JP" sz="1800" b="1" i="1" dirty="0">
                <a:latin typeface="Arial"/>
                <a:ea typeface="Times New Roman" charset="0"/>
                <a:cs typeface="Times New Roman" charset="0"/>
              </a:rPr>
              <a:t> and Beroza </a:t>
            </a:r>
            <a:r>
              <a:rPr lang="en-US" altLang="ja-JP" sz="1800" b="1" dirty="0">
                <a:latin typeface="Arial"/>
                <a:ea typeface="Times New Roman" charset="0"/>
                <a:cs typeface="Times New Roman" charset="0"/>
              </a:rPr>
              <a:t>(2001)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2800" b="1" dirty="0" smtClean="0">
                <a:latin typeface="Arial"/>
                <a:cs typeface="+mj-cs"/>
              </a:rPr>
              <a:t>Complete Stress Drop/Dynamic Overshoot?</a:t>
            </a:r>
            <a:endParaRPr lang="ja-JP" altLang="en-US" sz="2800" b="1" dirty="0">
              <a:latin typeface="Arial"/>
              <a:cs typeface="+mj-cs"/>
            </a:endParaRPr>
          </a:p>
        </p:txBody>
      </p:sp>
      <p:pic>
        <p:nvPicPr>
          <p:cNvPr id="27652" name="Picture 2" descr="\\gentoo3\ide\110311\FIGS\mapcm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3416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テキスト ボックス 6"/>
          <p:cNvSpPr txBox="1">
            <a:spLocks noChangeArrowheads="1"/>
          </p:cNvSpPr>
          <p:nvPr/>
        </p:nvSpPr>
        <p:spPr bwMode="auto">
          <a:xfrm>
            <a:off x="4075907" y="1844842"/>
            <a:ext cx="4950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/>
              <a:t>Global CMT Mechanisms: March </a:t>
            </a:r>
            <a:r>
              <a:rPr lang="en-US" altLang="ja-JP" sz="2400" b="1" dirty="0"/>
              <a:t>9-14</a:t>
            </a:r>
            <a:endParaRPr lang="ja-JP" altLang="en-US" sz="2400" b="1" dirty="0"/>
          </a:p>
        </p:txBody>
      </p:sp>
      <p:grpSp>
        <p:nvGrpSpPr>
          <p:cNvPr id="2" name="グループ化 16"/>
          <p:cNvGrpSpPr>
            <a:grpSpLocks/>
          </p:cNvGrpSpPr>
          <p:nvPr/>
        </p:nvGrpSpPr>
        <p:grpSpPr bwMode="auto">
          <a:xfrm>
            <a:off x="2313789" y="2702307"/>
            <a:ext cx="4835127" cy="2620334"/>
            <a:chOff x="2339752" y="2636912"/>
            <a:chExt cx="5184758" cy="2790402"/>
          </a:xfrm>
        </p:grpSpPr>
        <p:grpSp>
          <p:nvGrpSpPr>
            <p:cNvPr id="4" name="グループ化 13"/>
            <p:cNvGrpSpPr>
              <a:grpSpLocks/>
            </p:cNvGrpSpPr>
            <p:nvPr/>
          </p:nvGrpSpPr>
          <p:grpSpPr bwMode="auto">
            <a:xfrm>
              <a:off x="2339752" y="2636912"/>
              <a:ext cx="2790800" cy="2358752"/>
              <a:chOff x="2339752" y="2636912"/>
              <a:chExt cx="2790800" cy="2358752"/>
            </a:xfrm>
          </p:grpSpPr>
          <p:pic>
            <p:nvPicPr>
              <p:cNvPr id="27665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39952" y="2636912"/>
                <a:ext cx="9144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66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39952" y="4005064"/>
                <a:ext cx="990600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1" name="直線矢印コネクタ 10"/>
              <p:cNvCxnSpPr>
                <a:stCxn id="30723" idx="1"/>
              </p:cNvCxnSpPr>
              <p:nvPr/>
            </p:nvCxnSpPr>
            <p:spPr>
              <a:xfrm rot="10800000" flipV="1">
                <a:off x="2339752" y="3094059"/>
                <a:ext cx="1800131" cy="7666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矢印コネクタ 12"/>
              <p:cNvCxnSpPr>
                <a:stCxn id="30724" idx="1"/>
              </p:cNvCxnSpPr>
              <p:nvPr/>
            </p:nvCxnSpPr>
            <p:spPr>
              <a:xfrm rot="10800000">
                <a:off x="2411186" y="4076607"/>
                <a:ext cx="1728697" cy="42381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63" name="テキスト ボックス 14"/>
            <p:cNvSpPr txBox="1">
              <a:spLocks noChangeArrowheads="1"/>
            </p:cNvSpPr>
            <p:nvPr/>
          </p:nvSpPr>
          <p:spPr bwMode="auto">
            <a:xfrm>
              <a:off x="5076056" y="2780928"/>
              <a:ext cx="2448454" cy="983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 dirty="0"/>
                <a:t>2011/03/14  15:12 (JST)</a:t>
              </a:r>
            </a:p>
            <a:p>
              <a:r>
                <a:rPr lang="en-US" altLang="ja-JP" b="1" dirty="0"/>
                <a:t>Mw 6.1 (D 7 km, JMA)</a:t>
              </a:r>
              <a:endParaRPr lang="ja-JP" altLang="en-US" b="1" dirty="0"/>
            </a:p>
          </p:txBody>
        </p:sp>
        <p:sp>
          <p:nvSpPr>
            <p:cNvPr id="27664" name="テキスト ボックス 15"/>
            <p:cNvSpPr txBox="1">
              <a:spLocks noChangeArrowheads="1"/>
            </p:cNvSpPr>
            <p:nvPr/>
          </p:nvSpPr>
          <p:spPr bwMode="auto">
            <a:xfrm>
              <a:off x="5076055" y="4149080"/>
              <a:ext cx="2396272" cy="1278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 dirty="0"/>
                <a:t>2011/03/12 10:47 (JST)</a:t>
              </a:r>
            </a:p>
            <a:p>
              <a:r>
                <a:rPr lang="en-US" altLang="ja-JP" b="1" dirty="0"/>
                <a:t>Mw 6.5 (D 0 km, JMA)</a:t>
              </a:r>
              <a:endParaRPr lang="ja-JP" altLang="en-US" b="1" dirty="0"/>
            </a:p>
          </p:txBody>
        </p:sp>
      </p:grpSp>
      <p:cxnSp>
        <p:nvCxnSpPr>
          <p:cNvPr id="19" name="直線コネクタ 18"/>
          <p:cNvCxnSpPr/>
          <p:nvPr/>
        </p:nvCxnSpPr>
        <p:spPr>
          <a:xfrm>
            <a:off x="4284663" y="5445125"/>
            <a:ext cx="4103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4356100" y="5445125"/>
            <a:ext cx="3168650" cy="72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10800000" flipV="1">
            <a:off x="5219700" y="5661025"/>
            <a:ext cx="865188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5364163" y="5805488"/>
            <a:ext cx="86360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16200000" flipH="1">
            <a:off x="5291931" y="5733257"/>
            <a:ext cx="720725" cy="1444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16200000" flipH="1">
            <a:off x="5330032" y="5844381"/>
            <a:ext cx="889000" cy="185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16200000" flipV="1">
            <a:off x="5156994" y="5868194"/>
            <a:ext cx="889000" cy="185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55" y="163030"/>
            <a:ext cx="2630731" cy="137288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Previous Historical Earthquakes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49" y="6319542"/>
            <a:ext cx="9105901" cy="397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Image: Chuck </a:t>
            </a:r>
            <a:r>
              <a:rPr lang="en-US" sz="1800" dirty="0" err="1" smtClean="0"/>
              <a:t>Ammon</a:t>
            </a:r>
            <a:r>
              <a:rPr lang="en-US" sz="1800" dirty="0" smtClean="0"/>
              <a:t>; Rupture outlines: </a:t>
            </a:r>
            <a:r>
              <a:rPr lang="en-US" sz="1800" dirty="0" err="1" smtClean="0"/>
              <a:t>Hiroo</a:t>
            </a:r>
            <a:r>
              <a:rPr lang="en-US" sz="1800" dirty="0" smtClean="0"/>
              <a:t> </a:t>
            </a:r>
            <a:r>
              <a:rPr lang="en-US" sz="1800" dirty="0" err="1" smtClean="0"/>
              <a:t>Kanamori</a:t>
            </a:r>
            <a:r>
              <a:rPr lang="en-US" sz="1800" dirty="0" smtClean="0"/>
              <a:t>; Earthquake Locations: USGS</a:t>
            </a:r>
            <a:endParaRPr lang="en-US" sz="1800" dirty="0"/>
          </a:p>
        </p:txBody>
      </p:sp>
      <p:pic>
        <p:nvPicPr>
          <p:cNvPr id="4" name="Picture 3" descr="theModelAshocksTopoHistoric.png"/>
          <p:cNvPicPr>
            <a:picLocks noChangeAspect="1"/>
          </p:cNvPicPr>
          <p:nvPr/>
        </p:nvPicPr>
        <p:blipFill>
          <a:blip r:embed="rId2"/>
          <a:srcRect b="4827"/>
          <a:stretch>
            <a:fillRect/>
          </a:stretch>
        </p:blipFill>
        <p:spPr>
          <a:xfrm>
            <a:off x="3136899" y="-9"/>
            <a:ext cx="6024263" cy="6301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" y="2291347"/>
            <a:ext cx="30987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Large (up to M 8+)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Not gigantic (M 9)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1896 tsunami event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r>
              <a:rPr lang="en-US" sz="2400" b="1" dirty="0" smtClean="0">
                <a:solidFill>
                  <a:srgbClr val="800000"/>
                </a:solidFill>
              </a:rPr>
              <a:t>1994 composite event</a:t>
            </a:r>
          </a:p>
          <a:p>
            <a:endParaRPr lang="en-US" sz="2400" b="1" dirty="0" smtClean="0">
              <a:solidFill>
                <a:srgbClr val="800000"/>
              </a:solidFill>
            </a:endParaRPr>
          </a:p>
          <a:p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7545551" y="614462"/>
            <a:ext cx="1369654" cy="921456"/>
          </a:xfrm>
          <a:prstGeom prst="donut">
            <a:avLst>
              <a:gd name="adj" fmla="val 5392"/>
            </a:avLst>
          </a:prstGeom>
          <a:solidFill>
            <a:srgbClr val="FF66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545551" y="2968272"/>
            <a:ext cx="1369654" cy="921456"/>
          </a:xfrm>
          <a:prstGeom prst="donut">
            <a:avLst>
              <a:gd name="adj" fmla="val 5392"/>
            </a:avLst>
          </a:prstGeom>
          <a:solidFill>
            <a:srgbClr val="FF66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964" y="138545"/>
            <a:ext cx="8159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</a:rPr>
              <a:t>Reversed-Slip Aftershocks Suggest Near Complete Stress Drop/Dynamic Overshoot</a:t>
            </a:r>
            <a:endParaRPr lang="en-US" sz="2800" b="1" dirty="0">
              <a:latin typeface="Arial"/>
            </a:endParaRPr>
          </a:p>
        </p:txBody>
      </p:sp>
      <p:pic>
        <p:nvPicPr>
          <p:cNvPr id="4" name="Picture 3" descr="Screen shot 2011-06-03 at 7.52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8" y="1513667"/>
            <a:ext cx="8187657" cy="5344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854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Depth of Largest Normal Aftershock Similar to Foreshock - Suggesting Near Plate-Boundary Normal Faulting</a:t>
            </a:r>
            <a:endParaRPr lang="en-US" sz="2800" b="1" dirty="0"/>
          </a:p>
        </p:txBody>
      </p:sp>
      <p:pic>
        <p:nvPicPr>
          <p:cNvPr id="8" name="Picture 7" descr="Screen shot 2011-06-03 at 7.52.56 AM.png"/>
          <p:cNvPicPr>
            <a:picLocks noChangeAspect="1"/>
          </p:cNvPicPr>
          <p:nvPr/>
        </p:nvPicPr>
        <p:blipFill>
          <a:blip r:embed="rId2"/>
          <a:srcRect t="2923" b="1949"/>
          <a:stretch>
            <a:fillRect/>
          </a:stretch>
        </p:blipFill>
        <p:spPr>
          <a:xfrm>
            <a:off x="0" y="1324942"/>
            <a:ext cx="9144000" cy="5484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G-CMT Depth Distribution of Reversed Aftershocks</a:t>
            </a:r>
            <a:endParaRPr lang="en-US" sz="2800" b="1" dirty="0"/>
          </a:p>
        </p:txBody>
      </p:sp>
      <p:pic>
        <p:nvPicPr>
          <p:cNvPr id="7" name="Picture 6" descr="Screen shot 2011-07-01 at 3.00.46 PM.png"/>
          <p:cNvPicPr>
            <a:picLocks noChangeAspect="1"/>
          </p:cNvPicPr>
          <p:nvPr/>
        </p:nvPicPr>
        <p:blipFill>
          <a:blip r:embed="rId2"/>
          <a:srcRect t="12029" b="13747"/>
          <a:stretch>
            <a:fillRect/>
          </a:stretch>
        </p:blipFill>
        <p:spPr>
          <a:xfrm>
            <a:off x="1329592" y="5166504"/>
            <a:ext cx="6484815" cy="1591790"/>
          </a:xfrm>
          <a:prstGeom prst="rect">
            <a:avLst/>
          </a:prstGeom>
        </p:spPr>
      </p:pic>
      <p:pic>
        <p:nvPicPr>
          <p:cNvPr id="10" name="Picture 9" descr="Screen shot 2011-07-01 at 3.00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64" y="661765"/>
            <a:ext cx="7636623" cy="4589437"/>
          </a:xfrm>
          <a:prstGeom prst="rect">
            <a:avLst/>
          </a:prstGeom>
        </p:spPr>
      </p:pic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45195" y="6417822"/>
            <a:ext cx="2273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Nettles et al. </a:t>
            </a:r>
            <a:r>
              <a:rPr lang="en-US" altLang="ja-JP" sz="1800" b="1" dirty="0" smtClean="0">
                <a:latin typeface="Arial"/>
                <a:ea typeface="Times New Roman" charset="0"/>
                <a:cs typeface="Times New Roman" charset="0"/>
              </a:rPr>
              <a:t>(2011)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Change in Stress Orientation from Stress Inversion</a:t>
            </a:r>
            <a:endParaRPr lang="en-US" sz="2800" b="1" dirty="0"/>
          </a:p>
        </p:txBody>
      </p:sp>
      <p:pic>
        <p:nvPicPr>
          <p:cNvPr id="4" name="Picture 3" descr="Screen shot 2011-07-01 at 3.03.56 PM.png"/>
          <p:cNvPicPr>
            <a:picLocks noChangeAspect="1"/>
          </p:cNvPicPr>
          <p:nvPr/>
        </p:nvPicPr>
        <p:blipFill>
          <a:blip r:embed="rId2"/>
          <a:srcRect t="14754"/>
          <a:stretch>
            <a:fillRect/>
          </a:stretch>
        </p:blipFill>
        <p:spPr>
          <a:xfrm>
            <a:off x="533956" y="1372085"/>
            <a:ext cx="8076088" cy="4189078"/>
          </a:xfrm>
          <a:prstGeom prst="rect">
            <a:avLst/>
          </a:prstGeom>
        </p:spPr>
      </p:pic>
      <p:sp>
        <p:nvSpPr>
          <p:cNvPr id="6" name="テキスト ボックス 11"/>
          <p:cNvSpPr txBox="1">
            <a:spLocks noChangeArrowheads="1"/>
          </p:cNvSpPr>
          <p:nvPr/>
        </p:nvSpPr>
        <p:spPr bwMode="auto">
          <a:xfrm>
            <a:off x="45195" y="6417822"/>
            <a:ext cx="26334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Hasegawa et al. </a:t>
            </a:r>
            <a:r>
              <a:rPr lang="en-US" altLang="ja-JP" sz="1800" b="1" dirty="0" smtClean="0">
                <a:latin typeface="Arial"/>
                <a:ea typeface="Times New Roman" charset="0"/>
                <a:cs typeface="Times New Roman" charset="0"/>
              </a:rPr>
              <a:t>(2011)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5543" y="5586826"/>
            <a:ext cx="5824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Infer that  ~20 </a:t>
            </a:r>
            <a:r>
              <a:rPr lang="en-US" sz="2400" b="1" dirty="0" err="1" smtClean="0"/>
              <a:t>MPa</a:t>
            </a:r>
            <a:r>
              <a:rPr lang="en-US" sz="2400" b="1" dirty="0" smtClean="0"/>
              <a:t> represents near complete stress drop.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2563"/>
            <a:ext cx="91440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テキスト ボックス 5"/>
          <p:cNvSpPr txBox="1">
            <a:spLocks noChangeArrowheads="1"/>
          </p:cNvSpPr>
          <p:nvPr/>
        </p:nvSpPr>
        <p:spPr bwMode="auto">
          <a:xfrm>
            <a:off x="5867400" y="6334106"/>
            <a:ext cx="3032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>
                <a:latin typeface="Arial"/>
                <a:ea typeface="Times New Roman" charset="0"/>
                <a:cs typeface="Times New Roman" charset="0"/>
              </a:rPr>
              <a:t>Beroza and </a:t>
            </a:r>
            <a:r>
              <a:rPr lang="en-US" altLang="ja-JP" sz="1800" b="1" i="1" dirty="0" err="1">
                <a:latin typeface="Arial"/>
                <a:ea typeface="Times New Roman" charset="0"/>
                <a:cs typeface="Times New Roman" charset="0"/>
              </a:rPr>
              <a:t>Zoback</a:t>
            </a:r>
            <a:r>
              <a:rPr lang="en-US" altLang="ja-JP" sz="1800" b="1" i="1" dirty="0">
                <a:latin typeface="Arial"/>
                <a:ea typeface="Times New Roman" charset="0"/>
                <a:cs typeface="Times New Roman" charset="0"/>
              </a:rPr>
              <a:t> </a:t>
            </a:r>
            <a:r>
              <a:rPr lang="en-US" altLang="ja-JP" sz="1800" b="1" dirty="0">
                <a:latin typeface="Arial"/>
                <a:ea typeface="Times New Roman" charset="0"/>
                <a:cs typeface="Times New Roman" charset="0"/>
              </a:rPr>
              <a:t>(1993)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292725" y="29972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5580063" y="31496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5867400" y="2492375"/>
            <a:ext cx="217488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372225" y="2852738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6948488" y="27813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235825" y="2276475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5940425" y="2708275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4572000" y="2924175"/>
            <a:ext cx="215900" cy="217488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4427538" y="2492375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6156325" y="29972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2800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55312" name="テキスト ボックス 17"/>
          <p:cNvSpPr txBox="1">
            <a:spLocks noChangeArrowheads="1"/>
          </p:cNvSpPr>
          <p:nvPr/>
        </p:nvSpPr>
        <p:spPr bwMode="auto">
          <a:xfrm>
            <a:off x="3851275" y="4941888"/>
            <a:ext cx="5421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>
                <a:latin typeface="Lucida Sans Unicode" charset="0"/>
              </a:rPr>
              <a:t>1989 Loma Prieta earthquake</a:t>
            </a:r>
          </a:p>
          <a:p>
            <a:r>
              <a:rPr lang="en-US" altLang="ja-JP">
                <a:latin typeface="Lucida Sans Unicode" charset="0"/>
              </a:rPr>
              <a:t>Mainshock (right-lateral + reverse)</a:t>
            </a:r>
            <a:endParaRPr lang="ja-JP" altLang="en-US">
              <a:latin typeface="Lucida Sans Unicode" charset="0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6443663" y="2276475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20" name="円/楕円 19"/>
          <p:cNvSpPr/>
          <p:nvPr/>
        </p:nvSpPr>
        <p:spPr>
          <a:xfrm>
            <a:off x="7092950" y="25654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21" name="円/楕円 20"/>
          <p:cNvSpPr/>
          <p:nvPr/>
        </p:nvSpPr>
        <p:spPr>
          <a:xfrm>
            <a:off x="5724525" y="2781300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6588125" y="2420938"/>
            <a:ext cx="215900" cy="2159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Reversed Aftershocks in the 1989 Loma </a:t>
            </a:r>
            <a:r>
              <a:rPr lang="en-US" sz="2800" b="1" dirty="0" err="1" smtClean="0"/>
              <a:t>Prieta</a:t>
            </a:r>
            <a:r>
              <a:rPr lang="en-US" sz="2800" b="1" dirty="0" smtClean="0"/>
              <a:t> Earthquake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テキスト ボックス 5"/>
          <p:cNvSpPr txBox="1">
            <a:spLocks noChangeArrowheads="1"/>
          </p:cNvSpPr>
          <p:nvPr/>
        </p:nvSpPr>
        <p:spPr bwMode="auto">
          <a:xfrm>
            <a:off x="5867400" y="6334106"/>
            <a:ext cx="2942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Abercrombie et al. </a:t>
            </a:r>
            <a:r>
              <a:rPr lang="en-US" altLang="ja-JP" sz="1800" b="1" dirty="0" smtClean="0">
                <a:latin typeface="Arial"/>
                <a:ea typeface="Times New Roman" charset="0"/>
                <a:cs typeface="Times New Roman" charset="0"/>
              </a:rPr>
              <a:t>(2001)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pic>
        <p:nvPicPr>
          <p:cNvPr id="32" name="Picture 31" descr="Screen shot 2011-06-27 at 11.26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30" y="518873"/>
            <a:ext cx="5291140" cy="582025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Reversed Aftershocks in 1994 Java Tsunami Earthquake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テキスト ボックス 5"/>
          <p:cNvSpPr txBox="1">
            <a:spLocks noChangeArrowheads="1"/>
          </p:cNvSpPr>
          <p:nvPr/>
        </p:nvSpPr>
        <p:spPr bwMode="auto">
          <a:xfrm>
            <a:off x="5867400" y="6334106"/>
            <a:ext cx="2378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err="1" smtClean="0">
                <a:latin typeface="Arial"/>
                <a:ea typeface="Times New Roman" charset="0"/>
                <a:cs typeface="Times New Roman" charset="0"/>
              </a:rPr>
              <a:t>Ammon</a:t>
            </a:r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 et al. </a:t>
            </a:r>
            <a:r>
              <a:rPr lang="en-US" altLang="ja-JP" sz="1800" b="1" dirty="0" smtClean="0">
                <a:latin typeface="Arial"/>
                <a:ea typeface="Times New Roman" charset="0"/>
                <a:cs typeface="Times New Roman" charset="0"/>
              </a:rPr>
              <a:t>(2006)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Reversed Aftershocks in 2006 Java Tsunami Earthquake</a:t>
            </a:r>
            <a:endParaRPr lang="en-US" sz="2800" b="1" dirty="0"/>
          </a:p>
        </p:txBody>
      </p:sp>
      <p:pic>
        <p:nvPicPr>
          <p:cNvPr id="6" name="Picture 5" descr="Screen shot 2011-06-27 at 11.25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3" y="661765"/>
            <a:ext cx="7551633" cy="538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テキスト ボックス 5"/>
          <p:cNvSpPr txBox="1">
            <a:spLocks noChangeArrowheads="1"/>
          </p:cNvSpPr>
          <p:nvPr/>
        </p:nvSpPr>
        <p:spPr bwMode="auto">
          <a:xfrm>
            <a:off x="5867400" y="6334106"/>
            <a:ext cx="2953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El Hariri and </a:t>
            </a:r>
            <a:r>
              <a:rPr lang="en-US" altLang="ja-JP" sz="1800" b="1" i="1" dirty="0" err="1" smtClean="0">
                <a:latin typeface="Arial"/>
                <a:ea typeface="Times New Roman" charset="0"/>
                <a:cs typeface="Times New Roman" charset="0"/>
              </a:rPr>
              <a:t>Bilek</a:t>
            </a:r>
            <a:r>
              <a:rPr lang="en-US" altLang="ja-JP" sz="1800" b="1" i="1" dirty="0" smtClean="0">
                <a:latin typeface="Arial"/>
                <a:ea typeface="Times New Roman" charset="0"/>
                <a:cs typeface="Times New Roman" charset="0"/>
              </a:rPr>
              <a:t>  </a:t>
            </a:r>
            <a:r>
              <a:rPr lang="en-US" altLang="ja-JP" sz="1800" b="1" dirty="0" smtClean="0">
                <a:latin typeface="Arial"/>
                <a:ea typeface="Times New Roman" charset="0"/>
                <a:cs typeface="Times New Roman" charset="0"/>
              </a:rPr>
              <a:t>(2011)</a:t>
            </a:r>
            <a:endParaRPr lang="ja-JP" altLang="en-US" sz="1800" b="1" dirty="0">
              <a:latin typeface="Arial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3854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Both Java Tsunami Earthquakes Adjacent to the Trench</a:t>
            </a:r>
            <a:endParaRPr lang="en-US" sz="2800" b="1" dirty="0"/>
          </a:p>
        </p:txBody>
      </p:sp>
      <p:pic>
        <p:nvPicPr>
          <p:cNvPr id="7" name="Picture 6" descr="Screen shot 2011-06-27 at 11.24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7" y="661765"/>
            <a:ext cx="7500061" cy="5751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Observations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813" y="1758383"/>
            <a:ext cx="6724406" cy="4114800"/>
          </a:xfrm>
        </p:spPr>
        <p:txBody>
          <a:bodyPr lIns="0" tIns="0" rIns="0" bIns="0">
            <a:normAutofit/>
          </a:bodyPr>
          <a:lstStyle/>
          <a:p>
            <a:pPr marL="0" algn="ctr">
              <a:spcBef>
                <a:spcPts val="1272"/>
              </a:spcBef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Extremely high slip </a:t>
            </a:r>
            <a:r>
              <a:rPr lang="en-US" sz="3600" b="1" dirty="0">
                <a:solidFill>
                  <a:srgbClr val="800000"/>
                </a:solidFill>
              </a:rPr>
              <a:t>n</a:t>
            </a:r>
            <a:r>
              <a:rPr lang="en-US" sz="3600" b="1" dirty="0" smtClean="0">
                <a:solidFill>
                  <a:srgbClr val="800000"/>
                </a:solidFill>
              </a:rPr>
              <a:t>ear the trench</a:t>
            </a:r>
          </a:p>
          <a:p>
            <a:pPr marL="0" algn="ctr">
              <a:spcBef>
                <a:spcPts val="1272"/>
              </a:spcBef>
              <a:buNone/>
            </a:pP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Weak high-frequency radiation from high-slip region</a:t>
            </a:r>
          </a:p>
          <a:p>
            <a:pPr marL="0" algn="ctr">
              <a:spcBef>
                <a:spcPts val="1272"/>
              </a:spcBef>
              <a:buNone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Complete stress drop/dynamic overshoot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1435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can </a:t>
            </a:r>
            <a:r>
              <a:rPr lang="en-US" sz="4400" b="1" dirty="0" err="1" smtClean="0">
                <a:latin typeface="+mj-lt"/>
                <a:ea typeface="+mj-ea"/>
                <a:cs typeface="+mj-cs"/>
              </a:rPr>
              <a:t>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his </a:t>
            </a:r>
            <a:r>
              <a:rPr lang="en-US" sz="4400" b="1" dirty="0" smtClean="0">
                <a:latin typeface="+mj-lt"/>
                <a:ea typeface="+mj-ea"/>
                <a:cs typeface="+mj-cs"/>
              </a:rPr>
              <a:t>o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ccur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364" y="138545"/>
            <a:ext cx="86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High Strength due to Seamount </a:t>
            </a:r>
            <a:r>
              <a:rPr lang="en-US" sz="3600" b="1" dirty="0" err="1" smtClean="0"/>
              <a:t>Subduction</a:t>
            </a:r>
            <a:endParaRPr lang="en-US" sz="3600" b="1" dirty="0"/>
          </a:p>
        </p:txBody>
      </p:sp>
      <p:pic>
        <p:nvPicPr>
          <p:cNvPr id="7" name="Picture 6" descr="Screen shot 2011-07-05 at 2.20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232"/>
            <a:ext cx="9144000" cy="5211536"/>
          </a:xfrm>
          <a:prstGeom prst="rect">
            <a:avLst/>
          </a:prstGeom>
        </p:spPr>
      </p:pic>
      <p:sp>
        <p:nvSpPr>
          <p:cNvPr id="8" name="正方形/長方形 42"/>
          <p:cNvSpPr>
            <a:spLocks noChangeArrowheads="1"/>
          </p:cNvSpPr>
          <p:nvPr/>
        </p:nvSpPr>
        <p:spPr bwMode="auto">
          <a:xfrm>
            <a:off x="6815845" y="5422348"/>
            <a:ext cx="1894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 err="1" smtClean="0">
                <a:solidFill>
                  <a:schemeClr val="bg1"/>
                </a:solidFill>
                <a:latin typeface=""/>
                <a:ea typeface="Times New Roman" charset="0"/>
                <a:cs typeface="Times New Roman" charset="0"/>
              </a:rPr>
              <a:t>Hudnut</a:t>
            </a:r>
            <a:r>
              <a:rPr lang="en-US" altLang="ja-JP" sz="2000" b="1" i="1" dirty="0" smtClean="0">
                <a:solidFill>
                  <a:schemeClr val="bg1"/>
                </a:solidFill>
                <a:latin typeface=""/>
                <a:ea typeface="Times New Roman" charset="0"/>
                <a:cs typeface="Times New Roman" charset="0"/>
              </a:rPr>
              <a:t> </a:t>
            </a:r>
            <a:r>
              <a:rPr lang="en-US" altLang="ja-JP" sz="2000" b="1" dirty="0" smtClean="0">
                <a:solidFill>
                  <a:schemeClr val="bg1"/>
                </a:solidFill>
                <a:latin typeface=""/>
                <a:ea typeface="Times New Roman" charset="0"/>
                <a:cs typeface="Times New Roman" charset="0"/>
              </a:rPr>
              <a:t>(2011)</a:t>
            </a:r>
            <a:endParaRPr lang="ja-JP" altLang="en-US" sz="2000" b="1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087" y="6150114"/>
            <a:ext cx="6073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Possible supporting evidence from tomography (</a:t>
            </a:r>
            <a:r>
              <a:rPr lang="en-US" sz="2000" b="1" i="1" dirty="0" smtClean="0"/>
              <a:t>Matsubara and </a:t>
            </a:r>
            <a:r>
              <a:rPr lang="en-US" sz="2000" b="1" i="1" dirty="0" err="1" smtClean="0"/>
              <a:t>Obara</a:t>
            </a:r>
            <a:r>
              <a:rPr lang="en-US" sz="2000" b="1" dirty="0" smtClean="0"/>
              <a:t>, 2011).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1379" y="194157"/>
            <a:ext cx="58778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ERC Segmentation Model</a:t>
            </a:r>
            <a:endParaRPr lang="en-US" sz="3200" b="1" dirty="0"/>
          </a:p>
        </p:txBody>
      </p:sp>
      <p:pic>
        <p:nvPicPr>
          <p:cNvPr id="9" name="Picture 8" descr="Screen shot 2011-04-25 at 1.17.15 PM.png"/>
          <p:cNvPicPr>
            <a:picLocks noChangeAspect="1"/>
          </p:cNvPicPr>
          <p:nvPr/>
        </p:nvPicPr>
        <p:blipFill>
          <a:blip r:embed="rId3"/>
          <a:srcRect l="2983" t="2141" r="1989" b="11417"/>
          <a:stretch>
            <a:fillRect/>
          </a:stretch>
        </p:blipFill>
        <p:spPr>
          <a:xfrm>
            <a:off x="2153" y="26711"/>
            <a:ext cx="3200073" cy="4056918"/>
          </a:xfrm>
          <a:prstGeom prst="rect">
            <a:avLst/>
          </a:prstGeom>
        </p:spPr>
      </p:pic>
      <p:pic>
        <p:nvPicPr>
          <p:cNvPr id="10" name="Picture 9" descr="Screen shot 2011-04-25 at 1.17.57 PM.png"/>
          <p:cNvPicPr>
            <a:picLocks noChangeAspect="1"/>
          </p:cNvPicPr>
          <p:nvPr/>
        </p:nvPicPr>
        <p:blipFill>
          <a:blip r:embed="rId4"/>
          <a:srcRect t="8456"/>
          <a:stretch>
            <a:fillRect/>
          </a:stretch>
        </p:blipFill>
        <p:spPr>
          <a:xfrm>
            <a:off x="1500251" y="4064671"/>
            <a:ext cx="7648970" cy="2793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3920" y="1121193"/>
            <a:ext cx="5957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Off Miyagi, 6 earthquakes – 1793(M8.2), 1835(M7.3), 1861(M7.4), 1897(M7.4), 1936(M7.4), and 1978(M7.4) – occurred in </a:t>
            </a:r>
            <a:r>
              <a:rPr lang="en-US" b="1" dirty="0">
                <a:solidFill>
                  <a:srgbClr val="800000"/>
                </a:solidFill>
              </a:rPr>
              <a:t>the past 200 years with</a:t>
            </a:r>
            <a:r>
              <a:rPr lang="en-US" b="1" dirty="0" smtClean="0">
                <a:solidFill>
                  <a:srgbClr val="800000"/>
                </a:solidFill>
              </a:rPr>
              <a:t> an average </a:t>
            </a:r>
            <a:r>
              <a:rPr lang="en-US" b="1" dirty="0">
                <a:solidFill>
                  <a:srgbClr val="800000"/>
                </a:solidFill>
              </a:rPr>
              <a:t>interval of 37.1 years.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30-year probability of 99% (highest in Japan). </a:t>
            </a: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M7.2 earthquake occurred </a:t>
            </a:r>
            <a:r>
              <a:rPr lang="en-US" b="1" dirty="0">
                <a:solidFill>
                  <a:srgbClr val="800000"/>
                </a:solidFill>
              </a:rPr>
              <a:t>in</a:t>
            </a:r>
            <a:r>
              <a:rPr lang="en-US" b="1" dirty="0" smtClean="0">
                <a:solidFill>
                  <a:srgbClr val="800000"/>
                </a:solidFill>
              </a:rPr>
              <a:t> 2005</a:t>
            </a:r>
            <a:r>
              <a:rPr lang="en-US" b="1" dirty="0">
                <a:solidFill>
                  <a:srgbClr val="800000"/>
                </a:solidFill>
              </a:rPr>
              <a:t>. Since the M was less than estimated level of M7.5,</a:t>
            </a:r>
            <a:r>
              <a:rPr lang="en-US" b="1" dirty="0" smtClean="0">
                <a:solidFill>
                  <a:srgbClr val="800000"/>
                </a:solidFill>
              </a:rPr>
              <a:t> the “expected” earthquake was not considered to have occurred.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3" y="4798390"/>
            <a:ext cx="1597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Adapted from Preliminary </a:t>
            </a:r>
            <a:r>
              <a:rPr lang="en-US" sz="1400" b="1" dirty="0"/>
              <a:t>report of the 2011 off the Pacific coast of Tohoku </a:t>
            </a:r>
            <a:r>
              <a:rPr lang="en-US" sz="1400" b="1" dirty="0" smtClean="0"/>
              <a:t>Earthquake Mar</a:t>
            </a:r>
            <a:r>
              <a:rPr lang="en-US" sz="1400" b="1" dirty="0"/>
              <a:t>. 25, 2011 </a:t>
            </a:r>
            <a:r>
              <a:rPr lang="en-US" sz="1400" b="1" dirty="0" err="1"/>
              <a:t>Yoshimitsu</a:t>
            </a:r>
            <a:r>
              <a:rPr lang="en-US" sz="1400" b="1" dirty="0"/>
              <a:t> Okada (President, NIED)</a:t>
            </a:r>
          </a:p>
        </p:txBody>
      </p:sp>
      <p:sp>
        <p:nvSpPr>
          <p:cNvPr id="8" name="Donut 7"/>
          <p:cNvSpPr/>
          <p:nvPr/>
        </p:nvSpPr>
        <p:spPr>
          <a:xfrm>
            <a:off x="1500251" y="4935694"/>
            <a:ext cx="1369654" cy="921456"/>
          </a:xfrm>
          <a:prstGeom prst="donut">
            <a:avLst>
              <a:gd name="adj" fmla="val 5392"/>
            </a:avLst>
          </a:prstGeom>
          <a:solidFill>
            <a:srgbClr val="FF66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364" y="138545"/>
            <a:ext cx="86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High Fracture Energy</a:t>
            </a:r>
            <a:endParaRPr lang="en-US" sz="3600" b="1" dirty="0"/>
          </a:p>
        </p:txBody>
      </p:sp>
      <p:pic>
        <p:nvPicPr>
          <p:cNvPr id="6" name="Picture 5" descr="Screen shot 2011-07-05 at 2.17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183821"/>
            <a:ext cx="4588329" cy="3823608"/>
          </a:xfrm>
          <a:prstGeom prst="rect">
            <a:avLst/>
          </a:prstGeom>
        </p:spPr>
      </p:pic>
      <p:pic>
        <p:nvPicPr>
          <p:cNvPr id="7" name="Picture 6" descr="Screen shot 2011-07-05 at 2.16.56 PM.png"/>
          <p:cNvPicPr>
            <a:picLocks noChangeAspect="1"/>
          </p:cNvPicPr>
          <p:nvPr/>
        </p:nvPicPr>
        <p:blipFill>
          <a:blip r:embed="rId3"/>
          <a:srcRect l="1614" t="5353" b="892"/>
          <a:stretch>
            <a:fillRect/>
          </a:stretch>
        </p:blipFill>
        <p:spPr>
          <a:xfrm>
            <a:off x="3893801" y="2295071"/>
            <a:ext cx="5246071" cy="4522780"/>
          </a:xfrm>
          <a:prstGeom prst="rect">
            <a:avLst/>
          </a:prstGeom>
        </p:spPr>
      </p:pic>
      <p:sp>
        <p:nvSpPr>
          <p:cNvPr id="8" name="正方形/長方形 42"/>
          <p:cNvSpPr>
            <a:spLocks noChangeArrowheads="1"/>
          </p:cNvSpPr>
          <p:nvPr/>
        </p:nvSpPr>
        <p:spPr bwMode="auto">
          <a:xfrm>
            <a:off x="219364" y="6263092"/>
            <a:ext cx="4099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err="1" smtClean="0">
                <a:latin typeface=""/>
                <a:ea typeface="Times New Roman" charset="0"/>
                <a:cs typeface="Times New Roman" charset="0"/>
              </a:rPr>
              <a:t>Venkataraman</a:t>
            </a:r>
            <a:r>
              <a:rPr lang="en-US" altLang="ja-JP" sz="1800" b="1" i="1" dirty="0" smtClean="0">
                <a:latin typeface=""/>
                <a:ea typeface="Times New Roman" charset="0"/>
                <a:cs typeface="Times New Roman" charset="0"/>
              </a:rPr>
              <a:t> and </a:t>
            </a:r>
            <a:r>
              <a:rPr lang="en-US" altLang="ja-JP" sz="1800" b="1" i="1" dirty="0" err="1" smtClean="0">
                <a:latin typeface=""/>
                <a:ea typeface="Times New Roman" charset="0"/>
                <a:cs typeface="Times New Roman" charset="0"/>
              </a:rPr>
              <a:t>Kanamori</a:t>
            </a:r>
            <a:r>
              <a:rPr lang="en-US" altLang="ja-JP" sz="1800" b="1" i="1" dirty="0" smtClean="0">
                <a:latin typeface=""/>
                <a:ea typeface="Times New Roman" charset="0"/>
                <a:cs typeface="Times New Roman" charset="0"/>
              </a:rPr>
              <a:t> </a:t>
            </a:r>
            <a:r>
              <a:rPr lang="en-US" altLang="ja-JP" sz="1800" b="1" dirty="0" smtClean="0">
                <a:latin typeface=""/>
                <a:ea typeface="Times New Roman" charset="0"/>
                <a:cs typeface="Times New Roman" charset="0"/>
              </a:rPr>
              <a:t>(2004)</a:t>
            </a:r>
            <a:endParaRPr lang="ja-JP" altLang="en-US" sz="1800" b="1" dirty="0">
              <a:latin typeface="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364" y="138545"/>
            <a:ext cx="869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Hanging Wall Effect</a:t>
            </a:r>
            <a:endParaRPr lang="en-US" sz="3600" b="1" dirty="0"/>
          </a:p>
        </p:txBody>
      </p:sp>
      <p:sp>
        <p:nvSpPr>
          <p:cNvPr id="8" name="正方形/長方形 42"/>
          <p:cNvSpPr>
            <a:spLocks noChangeArrowheads="1"/>
          </p:cNvSpPr>
          <p:nvPr/>
        </p:nvSpPr>
        <p:spPr bwMode="auto">
          <a:xfrm>
            <a:off x="219364" y="6263092"/>
            <a:ext cx="1876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"/>
                <a:ea typeface="Times New Roman" charset="0"/>
                <a:cs typeface="Times New Roman" charset="0"/>
              </a:rPr>
              <a:t>Shi et al. </a:t>
            </a:r>
            <a:r>
              <a:rPr lang="en-US" altLang="ja-JP" sz="1800" b="1" dirty="0" smtClean="0">
                <a:latin typeface=""/>
                <a:ea typeface="Times New Roman" charset="0"/>
                <a:cs typeface="Times New Roman" charset="0"/>
              </a:rPr>
              <a:t>(1998)</a:t>
            </a:r>
            <a:endParaRPr lang="ja-JP" altLang="en-US" sz="1800" b="1" dirty="0">
              <a:latin typeface=""/>
            </a:endParaRPr>
          </a:p>
        </p:txBody>
      </p:sp>
      <p:pic>
        <p:nvPicPr>
          <p:cNvPr id="9" name="Picture 8" descr="Screen shot 2011-07-05 at 6.53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326" y="4259781"/>
            <a:ext cx="5578618" cy="2589093"/>
          </a:xfrm>
          <a:prstGeom prst="rect">
            <a:avLst/>
          </a:prstGeom>
        </p:spPr>
      </p:pic>
      <p:pic>
        <p:nvPicPr>
          <p:cNvPr id="10" name="Picture 9" descr="Screen shot 2011-07-05 at 6.54.34 PM.png"/>
          <p:cNvPicPr>
            <a:picLocks noChangeAspect="1"/>
          </p:cNvPicPr>
          <p:nvPr/>
        </p:nvPicPr>
        <p:blipFill>
          <a:blip r:embed="rId3"/>
          <a:srcRect l="1161" r="1161"/>
          <a:stretch>
            <a:fillRect/>
          </a:stretch>
        </p:blipFill>
        <p:spPr>
          <a:xfrm>
            <a:off x="1127" y="1183284"/>
            <a:ext cx="3736280" cy="4491431"/>
          </a:xfrm>
          <a:prstGeom prst="rect">
            <a:avLst/>
          </a:prstGeom>
        </p:spPr>
      </p:pic>
      <p:pic>
        <p:nvPicPr>
          <p:cNvPr id="11" name="Picture 2" descr="C:\Documents and Settings\Default\Desktop\Rebeccas Projects\Foam Slides\Image3-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341104" y="1370874"/>
            <a:ext cx="4115454" cy="282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424685" y="163285"/>
            <a:ext cx="3962465" cy="781749"/>
          </a:xfrm>
        </p:spPr>
        <p:txBody>
          <a:bodyPr wrap="square" lIns="0" tIns="0" rIns="0" bIns="0" anchor="t" anchorCtr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4000" b="1" dirty="0" smtClean="0">
                <a:cs typeface="+mj-cs"/>
              </a:rPr>
              <a:t>Hanging</a:t>
            </a:r>
            <a:r>
              <a:rPr lang="en-US" altLang="ja-JP" sz="3600" b="1" dirty="0" smtClean="0">
                <a:cs typeface="+mj-cs"/>
              </a:rPr>
              <a:t>-Wall Effect</a:t>
            </a:r>
            <a:endParaRPr lang="ja-JP" altLang="en-US" sz="3600" b="1" dirty="0">
              <a:cs typeface="+mj-cs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5455" y="585073"/>
            <a:ext cx="25923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554580" y="596445"/>
            <a:ext cx="1800225" cy="86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5400000" flipH="1" flipV="1">
            <a:off x="1282080" y="679654"/>
            <a:ext cx="287338" cy="576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5400000">
            <a:off x="1421112" y="782590"/>
            <a:ext cx="287338" cy="576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5400000" flipH="1" flipV="1">
            <a:off x="447848" y="555705"/>
            <a:ext cx="517525" cy="10080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6" name="テキスト ボックス 31"/>
          <p:cNvSpPr txBox="1">
            <a:spLocks noChangeArrowheads="1"/>
          </p:cNvSpPr>
          <p:nvPr/>
        </p:nvSpPr>
        <p:spPr bwMode="auto">
          <a:xfrm>
            <a:off x="634380" y="81835"/>
            <a:ext cx="19714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latin typeface="Lucida Sans Unicode" charset="0"/>
              </a:rPr>
              <a:t>Free Surface</a:t>
            </a:r>
            <a:endParaRPr lang="ja-JP" altLang="en-US" b="1" dirty="0">
              <a:latin typeface="Lucida Sans Unicode" charset="0"/>
            </a:endParaRPr>
          </a:p>
        </p:txBody>
      </p:sp>
      <p:pic>
        <p:nvPicPr>
          <p:cNvPr id="25619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9655" y="1336008"/>
            <a:ext cx="18954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0" name="正方形/長方形 42"/>
          <p:cNvSpPr>
            <a:spLocks noChangeArrowheads="1"/>
          </p:cNvSpPr>
          <p:nvPr/>
        </p:nvSpPr>
        <p:spPr bwMode="auto">
          <a:xfrm>
            <a:off x="6526268" y="6447758"/>
            <a:ext cx="24170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>
                <a:latin typeface=""/>
                <a:ea typeface="Times New Roman" charset="0"/>
                <a:cs typeface="Times New Roman" charset="0"/>
              </a:rPr>
              <a:t>Oglesby et al. </a:t>
            </a:r>
            <a:r>
              <a:rPr lang="en-US" altLang="ja-JP" sz="1800" b="1" dirty="0">
                <a:latin typeface=""/>
                <a:ea typeface="Times New Roman" charset="0"/>
                <a:cs typeface="Times New Roman" charset="0"/>
              </a:rPr>
              <a:t>(1998)</a:t>
            </a:r>
            <a:endParaRPr lang="ja-JP" altLang="en-US" sz="1800" b="1" dirty="0">
              <a:latin typeface=""/>
            </a:endParaRPr>
          </a:p>
        </p:txBody>
      </p:sp>
      <p:sp>
        <p:nvSpPr>
          <p:cNvPr id="25621" name="テキスト ボックス 49"/>
          <p:cNvSpPr txBox="1">
            <a:spLocks noChangeArrowheads="1"/>
          </p:cNvSpPr>
          <p:nvPr/>
        </p:nvSpPr>
        <p:spPr bwMode="auto">
          <a:xfrm rot="-5400000">
            <a:off x="6010201" y="3521138"/>
            <a:ext cx="13706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latin typeface="Arial" charset="0"/>
                <a:ea typeface="Arial" charset="0"/>
                <a:cs typeface="Arial" charset="0"/>
              </a:rPr>
              <a:t>Shear</a:t>
            </a:r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 Stress</a:t>
            </a:r>
            <a:endParaRPr lang="ja-JP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円/楕円 52"/>
          <p:cNvSpPr/>
          <p:nvPr/>
        </p:nvSpPr>
        <p:spPr>
          <a:xfrm>
            <a:off x="7019925" y="5516563"/>
            <a:ext cx="360363" cy="360362"/>
          </a:xfrm>
          <a:prstGeom prst="ellipse">
            <a:avLst/>
          </a:prstGeom>
          <a:noFill/>
          <a:ln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cs typeface="ＭＳ Ｐゴシック" charset="-128"/>
            </a:endParaRPr>
          </a:p>
        </p:txBody>
      </p:sp>
      <p:sp>
        <p:nvSpPr>
          <p:cNvPr id="55" name="テキスト ボックス 54"/>
          <p:cNvSpPr txBox="1">
            <a:spLocks noChangeArrowheads="1"/>
          </p:cNvSpPr>
          <p:nvPr/>
        </p:nvSpPr>
        <p:spPr bwMode="auto">
          <a:xfrm>
            <a:off x="2317157" y="956987"/>
            <a:ext cx="420911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ja-JP" b="1" dirty="0" smtClean="0">
                <a:solidFill>
                  <a:srgbClr val="800000"/>
                </a:solidFill>
                <a:latin typeface="Arial"/>
              </a:rPr>
              <a:t>As rupture approaches surface on a reverse fault, dynamic normal stress behind tip drops, causing higher stress drop.  The effect propagates back down the fault, extends duration, and increases slip (</a:t>
            </a:r>
            <a:r>
              <a:rPr lang="en-US" altLang="ja-JP" b="1" i="1" dirty="0" smtClean="0">
                <a:solidFill>
                  <a:srgbClr val="800000"/>
                </a:solidFill>
                <a:latin typeface="Arial"/>
              </a:rPr>
              <a:t>Shi et al, </a:t>
            </a:r>
            <a:r>
              <a:rPr lang="en-US" altLang="ja-JP" b="1" dirty="0" smtClean="0">
                <a:solidFill>
                  <a:srgbClr val="800000"/>
                </a:solidFill>
                <a:latin typeface="Arial"/>
              </a:rPr>
              <a:t>1998; </a:t>
            </a:r>
            <a:r>
              <a:rPr lang="en-US" altLang="ja-JP" b="1" i="1" dirty="0" smtClean="0">
                <a:solidFill>
                  <a:srgbClr val="800000"/>
                </a:solidFill>
                <a:latin typeface="Arial"/>
              </a:rPr>
              <a:t>Oglesby et al., </a:t>
            </a:r>
            <a:r>
              <a:rPr lang="en-US" altLang="ja-JP" b="1" dirty="0" smtClean="0">
                <a:solidFill>
                  <a:srgbClr val="800000"/>
                </a:solidFill>
                <a:latin typeface="Arial"/>
              </a:rPr>
              <a:t>1998).</a:t>
            </a:r>
            <a:endParaRPr lang="ja-JP" altLang="en-US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56" name="テキスト ボックス 55"/>
          <p:cNvSpPr txBox="1">
            <a:spLocks noChangeArrowheads="1"/>
          </p:cNvSpPr>
          <p:nvPr/>
        </p:nvSpPr>
        <p:spPr bwMode="auto">
          <a:xfrm>
            <a:off x="5794617" y="5062384"/>
            <a:ext cx="11650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>
                <a:solidFill>
                  <a:srgbClr val="800000"/>
                </a:solidFill>
                <a:latin typeface="Lucida Sans Unicode" charset="0"/>
              </a:rPr>
              <a:t>Excess </a:t>
            </a:r>
          </a:p>
          <a:p>
            <a:r>
              <a:rPr lang="en-US" altLang="ja-JP" sz="2000" b="1" dirty="0">
                <a:solidFill>
                  <a:srgbClr val="800000"/>
                </a:solidFill>
                <a:latin typeface="Lucida Sans Unicode" charset="0"/>
              </a:rPr>
              <a:t>stress </a:t>
            </a:r>
          </a:p>
          <a:p>
            <a:r>
              <a:rPr lang="en-US" altLang="ja-JP" sz="2000" b="1" dirty="0">
                <a:solidFill>
                  <a:srgbClr val="800000"/>
                </a:solidFill>
                <a:latin typeface="Lucida Sans Unicode" charset="0"/>
              </a:rPr>
              <a:t>drop</a:t>
            </a:r>
            <a:endParaRPr lang="ja-JP" altLang="en-US" sz="2000" b="1" dirty="0">
              <a:solidFill>
                <a:srgbClr val="800000"/>
              </a:solidFill>
              <a:latin typeface="Lucida Sans Unicode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3712" y="3195529"/>
            <a:ext cx="4085298" cy="185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0600" y="4868371"/>
            <a:ext cx="3997829" cy="185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線矢印コネクタ 7"/>
          <p:cNvCxnSpPr/>
          <p:nvPr/>
        </p:nvCxnSpPr>
        <p:spPr bwMode="auto">
          <a:xfrm rot="5400000" flipH="1" flipV="1">
            <a:off x="2101173" y="4600798"/>
            <a:ext cx="2717595" cy="4662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8"/>
          <p:cNvCxnSpPr/>
          <p:nvPr/>
        </p:nvCxnSpPr>
        <p:spPr bwMode="auto">
          <a:xfrm rot="16200000" flipH="1">
            <a:off x="2906678" y="4673731"/>
            <a:ext cx="2646735" cy="38927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42"/>
          <p:cNvSpPr>
            <a:spLocks noChangeArrowheads="1"/>
          </p:cNvSpPr>
          <p:nvPr/>
        </p:nvSpPr>
        <p:spPr bwMode="auto">
          <a:xfrm>
            <a:off x="0" y="6488668"/>
            <a:ext cx="2555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 smtClean="0">
                <a:latin typeface=""/>
                <a:ea typeface="Times New Roman" charset="0"/>
                <a:cs typeface="Times New Roman" charset="0"/>
              </a:rPr>
              <a:t>Ma </a:t>
            </a:r>
            <a:r>
              <a:rPr lang="en-US" altLang="ja-JP" b="1" i="1" dirty="0" smtClean="0">
                <a:latin typeface=""/>
                <a:ea typeface="Times New Roman" charset="0"/>
                <a:cs typeface="Times New Roman" charset="0"/>
              </a:rPr>
              <a:t>and Beroza </a:t>
            </a:r>
            <a:r>
              <a:rPr lang="en-US" altLang="ja-JP" b="1" dirty="0" smtClean="0">
                <a:latin typeface=""/>
                <a:ea typeface="Times New Roman" charset="0"/>
                <a:cs typeface="Times New Roman" charset="0"/>
              </a:rPr>
              <a:t>(2008)</a:t>
            </a:r>
            <a:endParaRPr lang="ja-JP" altLang="en-US" sz="1800" b="1" dirty="0">
              <a:latin typeface="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Slip on Fault with Shallow (15°) Dip</a:t>
            </a:r>
            <a:endParaRPr lang="en-US" sz="3200" b="1" dirty="0">
              <a:ea typeface="ＭＳ Ｐゴシック" charset="-128"/>
            </a:endParaRPr>
          </a:p>
        </p:txBody>
      </p:sp>
      <p:pic>
        <p:nvPicPr>
          <p:cNvPr id="56324" name="Picture 5" descr="C:\Documents and Settings\Tamura\デスクトップ\p15c0.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92" y="762000"/>
            <a:ext cx="7955216" cy="561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88284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Tamura and </a:t>
            </a:r>
            <a:r>
              <a:rPr lang="en-US" sz="2000" b="1" i="1" dirty="0" err="1" smtClean="0"/>
              <a:t>Ide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5" name="Picture 15"/>
          <p:cNvPicPr>
            <a:picLocks noChangeAspect="1" noChangeArrowheads="1"/>
          </p:cNvPicPr>
          <p:nvPr/>
        </p:nvPicPr>
        <p:blipFill>
          <a:blip r:embed="rId3"/>
          <a:srcRect b="44151"/>
          <a:stretch>
            <a:fillRect/>
          </a:stretch>
        </p:blipFill>
        <p:spPr bwMode="auto">
          <a:xfrm>
            <a:off x="180975" y="1068288"/>
            <a:ext cx="4391025" cy="225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Snapshots of Surface Deformation</a:t>
            </a:r>
            <a:endParaRPr lang="en-US" sz="3200" b="1" dirty="0">
              <a:ea typeface="ＭＳ Ｐゴシック" charset="-128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/>
          <a:srcRect b="43374"/>
          <a:stretch>
            <a:fillRect/>
          </a:stretch>
        </p:blipFill>
        <p:spPr bwMode="auto">
          <a:xfrm>
            <a:off x="180975" y="3996206"/>
            <a:ext cx="4238625" cy="223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 b="44793"/>
          <a:stretch>
            <a:fillRect/>
          </a:stretch>
        </p:blipFill>
        <p:spPr bwMode="auto">
          <a:xfrm>
            <a:off x="4743450" y="3952347"/>
            <a:ext cx="4400550" cy="228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/>
          <a:srcRect b="44466"/>
          <a:stretch>
            <a:fillRect/>
          </a:stretch>
        </p:blipFill>
        <p:spPr bwMode="auto">
          <a:xfrm>
            <a:off x="4917640" y="1114891"/>
            <a:ext cx="4219575" cy="222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88284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Tamura and </a:t>
            </a:r>
            <a:r>
              <a:rPr lang="en-US" sz="2000" b="1" i="1" dirty="0" err="1" smtClean="0"/>
              <a:t>Ide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720897" y="188772"/>
            <a:ext cx="40450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Hanging-Wall Effect</a:t>
            </a:r>
            <a:endParaRPr lang="en-US" sz="3200" b="1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6316178" y="6482785"/>
            <a:ext cx="2827822" cy="40011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Ma and Beroza </a:t>
            </a:r>
            <a:r>
              <a:rPr lang="en-US" sz="2000" b="1" dirty="0" smtClean="0"/>
              <a:t>(2008)</a:t>
            </a:r>
            <a:endParaRPr lang="en-US" sz="2000" b="1" dirty="0"/>
          </a:p>
        </p:txBody>
      </p:sp>
      <p:pic>
        <p:nvPicPr>
          <p:cNvPr id="8" name="Picture 7" descr="Screen shot 2011-04-07 at 11.36.34 AM.png"/>
          <p:cNvPicPr>
            <a:picLocks noChangeAspect="1"/>
          </p:cNvPicPr>
          <p:nvPr/>
        </p:nvPicPr>
        <p:blipFill>
          <a:blip r:embed="rId2"/>
          <a:srcRect l="852" t="6050" r="66036"/>
          <a:stretch>
            <a:fillRect/>
          </a:stretch>
        </p:blipFill>
        <p:spPr>
          <a:xfrm>
            <a:off x="71385" y="3429000"/>
            <a:ext cx="4031279" cy="322154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10800000" flipV="1">
            <a:off x="350345" y="1769252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36" y="1778011"/>
            <a:ext cx="3179380" cy="875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062784" y="1948807"/>
            <a:ext cx="1229989" cy="4116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949436" y="2360460"/>
            <a:ext cx="508234" cy="20582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17241" y="2091818"/>
            <a:ext cx="3932621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As rupture approaches the Earth’s surface, the hanging wall is effectively more compliant, slip increases, and becomes asymmetric.</a:t>
            </a:r>
            <a:endParaRPr lang="en-US" sz="2800" b="1" dirty="0">
              <a:solidFill>
                <a:srgbClr val="8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467709" y="1790267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22760" y="2715171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857642" y="2952530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0345" y="1769253"/>
            <a:ext cx="4132084" cy="21014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54377" y="188772"/>
            <a:ext cx="57781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Damped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baseline="0" dirty="0" smtClean="0">
                <a:latin typeface="Arial" charset="0"/>
              </a:rPr>
              <a:t>Hanging-Wall Effect</a:t>
            </a:r>
            <a:endParaRPr lang="en-US" sz="3200" b="1" baseline="0" dirty="0"/>
          </a:p>
        </p:txBody>
      </p:sp>
      <p:pic>
        <p:nvPicPr>
          <p:cNvPr id="8" name="Picture 7" descr="Screen shot 2011-04-07 at 11.36.34 AM.png"/>
          <p:cNvPicPr>
            <a:picLocks noChangeAspect="1"/>
          </p:cNvPicPr>
          <p:nvPr/>
        </p:nvPicPr>
        <p:blipFill>
          <a:blip r:embed="rId2"/>
          <a:srcRect l="69018" t="6050"/>
          <a:stretch>
            <a:fillRect/>
          </a:stretch>
        </p:blipFill>
        <p:spPr>
          <a:xfrm>
            <a:off x="298638" y="3429000"/>
            <a:ext cx="3772097" cy="322152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50345" y="1769253"/>
            <a:ext cx="4132084" cy="21014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350345" y="1769252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36" y="1778011"/>
            <a:ext cx="3179380" cy="875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427653" y="1936278"/>
            <a:ext cx="862379" cy="2560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782922" y="2402621"/>
            <a:ext cx="588001" cy="1773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17241" y="2091818"/>
            <a:ext cx="3706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This effect can be counteracted by a compliance contrast </a:t>
            </a:r>
            <a:endParaRPr lang="en-US" sz="3200" b="1" dirty="0">
              <a:solidFill>
                <a:srgbClr val="8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467709" y="1790267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22760" y="2715171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857642" y="2952530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27653" y="2758744"/>
            <a:ext cx="1724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Compliant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178" y="6482785"/>
            <a:ext cx="2827822" cy="40011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Ma and Beroza </a:t>
            </a:r>
            <a:r>
              <a:rPr lang="en-US" sz="2000" b="1" dirty="0" smtClean="0"/>
              <a:t>(2008)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92186" y="188772"/>
            <a:ext cx="630252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smtClean="0">
                <a:latin typeface="Arial" charset="0"/>
              </a:rPr>
              <a:t>Reinforced Hanging-Wall Effect</a:t>
            </a:r>
            <a:endParaRPr lang="en-US" sz="3200" b="1" baseline="0" dirty="0"/>
          </a:p>
        </p:txBody>
      </p:sp>
      <p:pic>
        <p:nvPicPr>
          <p:cNvPr id="8" name="Picture 7" descr="Screen shot 2011-04-07 at 11.36.34 AM.png"/>
          <p:cNvPicPr>
            <a:picLocks noChangeAspect="1"/>
          </p:cNvPicPr>
          <p:nvPr/>
        </p:nvPicPr>
        <p:blipFill>
          <a:blip r:embed="rId2"/>
          <a:srcRect l="34509" t="6050" r="34083"/>
          <a:stretch>
            <a:fillRect/>
          </a:stretch>
        </p:blipFill>
        <p:spPr>
          <a:xfrm>
            <a:off x="129278" y="3429000"/>
            <a:ext cx="3822999" cy="32215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50345" y="1769253"/>
            <a:ext cx="4132084" cy="21014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350345" y="1769252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36" y="1778011"/>
            <a:ext cx="3179380" cy="875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16311" y="1578820"/>
            <a:ext cx="2134195" cy="6903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560000" flipV="1">
            <a:off x="2702031" y="2505519"/>
            <a:ext cx="507218" cy="1634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17241" y="2019792"/>
            <a:ext cx="41466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In </a:t>
            </a:r>
            <a:r>
              <a:rPr lang="en-US" sz="2800" b="1" dirty="0" err="1" smtClean="0">
                <a:solidFill>
                  <a:srgbClr val="800000"/>
                </a:solidFill>
              </a:rPr>
              <a:t>subduction</a:t>
            </a:r>
            <a:r>
              <a:rPr lang="en-US" sz="2800" b="1" dirty="0" smtClean="0">
                <a:solidFill>
                  <a:srgbClr val="800000"/>
                </a:solidFill>
              </a:rPr>
              <a:t> zones, hanging wall is less compliant (sediments vs. basalt), so bi-material effect reinforces hanging-wall effect.</a:t>
            </a:r>
          </a:p>
          <a:p>
            <a:endParaRPr lang="en-US" sz="2800" b="1" dirty="0" smtClean="0">
              <a:solidFill>
                <a:srgbClr val="800000"/>
              </a:solidFill>
            </a:endParaRPr>
          </a:p>
          <a:p>
            <a:r>
              <a:rPr lang="en-US" sz="2800" b="1" dirty="0" smtClean="0">
                <a:solidFill>
                  <a:srgbClr val="800000"/>
                </a:solidFill>
              </a:rPr>
              <a:t>Result is large hanging wall displacement and strong asymmetry.</a:t>
            </a:r>
            <a:endParaRPr lang="en-US" sz="2800" b="1" dirty="0">
              <a:solidFill>
                <a:srgbClr val="8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467709" y="1790267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22760" y="2715171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857642" y="2952530"/>
            <a:ext cx="580289" cy="1524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128" y="2076492"/>
            <a:ext cx="124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Compliant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6178" y="6482785"/>
            <a:ext cx="2827822" cy="400110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Ma and Beroza </a:t>
            </a:r>
            <a:r>
              <a:rPr lang="en-US" sz="2000" b="1" dirty="0" smtClean="0"/>
              <a:t>(2008)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9282" y="711649"/>
            <a:ext cx="2829841" cy="232206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Screen shot 2011-06-30 at 5.35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09" y="1805436"/>
            <a:ext cx="2745956" cy="4110680"/>
          </a:xfrm>
          <a:prstGeom prst="rect">
            <a:avLst/>
          </a:prstGeom>
        </p:spPr>
      </p:pic>
      <p:pic>
        <p:nvPicPr>
          <p:cNvPr id="9" name="Picture 8" descr="Screen shot 2011-06-30 at 5.36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282" y="1900773"/>
            <a:ext cx="6410251" cy="40153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57890"/>
            <a:ext cx="231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Miura et al. </a:t>
            </a:r>
            <a:r>
              <a:rPr lang="en-US" sz="2000" b="1" dirty="0" smtClean="0"/>
              <a:t>(2003)</a:t>
            </a:r>
            <a:endParaRPr lang="en-US" sz="2000" b="1" dirty="0"/>
          </a:p>
        </p:txBody>
      </p:sp>
      <p:pic>
        <p:nvPicPr>
          <p:cNvPr id="12" name="Picture 11" descr="Screen shot 2011-06-30 at 5.38.4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12"/>
            <a:ext cx="9144000" cy="143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9282" y="711649"/>
            <a:ext cx="2829841" cy="232206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5100" y="6257835"/>
            <a:ext cx="231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Miura et al. </a:t>
            </a:r>
            <a:r>
              <a:rPr lang="en-US" sz="2000" b="1" dirty="0" smtClean="0"/>
              <a:t>(2003)</a:t>
            </a:r>
            <a:endParaRPr lang="en-US" sz="2000" b="1" dirty="0"/>
          </a:p>
        </p:txBody>
      </p:sp>
      <p:pic>
        <p:nvPicPr>
          <p:cNvPr id="11" name="Picture 10" descr="Screen shot 2011-06-30 at 5.34.54 PM.png"/>
          <p:cNvPicPr>
            <a:picLocks noChangeAspect="1"/>
          </p:cNvPicPr>
          <p:nvPr/>
        </p:nvPicPr>
        <p:blipFill>
          <a:blip r:embed="rId3"/>
          <a:srcRect l="2911"/>
          <a:stretch>
            <a:fillRect/>
          </a:stretch>
        </p:blipFill>
        <p:spPr>
          <a:xfrm>
            <a:off x="1" y="828751"/>
            <a:ext cx="9144000" cy="5356403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27745" y="188772"/>
            <a:ext cx="58314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baseline="0" dirty="0" err="1" smtClean="0">
                <a:latin typeface="Arial" charset="0"/>
              </a:rPr>
              <a:t>Forearc</a:t>
            </a:r>
            <a:r>
              <a:rPr lang="en-US" sz="3200" b="1" baseline="0" dirty="0" smtClean="0">
                <a:latin typeface="Arial" charset="0"/>
              </a:rPr>
              <a:t> Structure off Tohoku</a:t>
            </a:r>
            <a:endParaRPr lang="en-US" sz="3200" b="1" baseline="0" dirty="0"/>
          </a:p>
        </p:txBody>
      </p:sp>
      <p:sp>
        <p:nvSpPr>
          <p:cNvPr id="6" name="TextBox 5"/>
          <p:cNvSpPr txBox="1"/>
          <p:nvPr/>
        </p:nvSpPr>
        <p:spPr>
          <a:xfrm>
            <a:off x="7236059" y="3228945"/>
            <a:ext cx="231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Tsuru</a:t>
            </a:r>
            <a:r>
              <a:rPr lang="en-US" sz="2000" b="1" i="1" dirty="0" smtClean="0"/>
              <a:t> et al. </a:t>
            </a:r>
          </a:p>
          <a:p>
            <a:r>
              <a:rPr lang="en-US" sz="2000" b="1" dirty="0" smtClean="0"/>
              <a:t>(2004)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88"/>
            <a:ext cx="8229600" cy="1012758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</a:rPr>
              <a:t>Geologic Evidence for Larger Earthquakes</a:t>
            </a:r>
            <a:endParaRPr lang="en-US" sz="2800" b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3990" y="1540709"/>
            <a:ext cx="50648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Last earthquake of this size may have been 869 AD </a:t>
            </a:r>
            <a:r>
              <a:rPr lang="en-US" sz="2000" b="1" dirty="0" err="1" smtClean="0"/>
              <a:t>Jogan</a:t>
            </a:r>
            <a:r>
              <a:rPr lang="en-US" sz="2000" b="1" dirty="0" smtClean="0"/>
              <a:t> earthquake. From tsunami modeled as </a:t>
            </a:r>
            <a:r>
              <a:rPr lang="en-US" sz="2000" b="1" i="1" dirty="0" smtClean="0"/>
              <a:t>M</a:t>
            </a:r>
            <a:r>
              <a:rPr lang="en-US" sz="2000" b="1" baseline="-25000" dirty="0" smtClean="0"/>
              <a:t>w</a:t>
            </a:r>
            <a:r>
              <a:rPr lang="en-US" sz="2000" b="1" dirty="0" smtClean="0"/>
              <a:t> 8.3 (</a:t>
            </a:r>
            <a:r>
              <a:rPr lang="en-US" sz="2000" b="1" i="1" dirty="0" smtClean="0"/>
              <a:t>Minoura et al.</a:t>
            </a:r>
            <a:r>
              <a:rPr lang="en-US" sz="2000" b="1" dirty="0" smtClean="0"/>
              <a:t>, 2001),</a:t>
            </a:r>
            <a:r>
              <a:rPr lang="en-US" sz="2000" b="1" dirty="0" smtClean="0"/>
              <a:t>  but </a:t>
            </a:r>
            <a:r>
              <a:rPr lang="en-US" sz="2000" b="1" dirty="0" smtClean="0"/>
              <a:t>could have been larger. </a:t>
            </a:r>
          </a:p>
          <a:p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Unclear how extensive tsunami from 1611 </a:t>
            </a:r>
            <a:r>
              <a:rPr lang="en-US" sz="2000" b="1" dirty="0" err="1" smtClean="0">
                <a:solidFill>
                  <a:srgbClr val="800000"/>
                </a:solidFill>
              </a:rPr>
              <a:t>Keicho</a:t>
            </a:r>
            <a:r>
              <a:rPr lang="en-US" sz="2000" b="1" dirty="0" smtClean="0">
                <a:solidFill>
                  <a:srgbClr val="800000"/>
                </a:solidFill>
              </a:rPr>
              <a:t> earthquake was.</a:t>
            </a:r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Also noted deposits from two earlier tsunamis indicating, “…gigantic tsunamis occurred three times during the last 3000 years.”</a:t>
            </a:r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800000"/>
                </a:solidFill>
              </a:rPr>
              <a:t>They wrote, “More than 1100 years have passed since the </a:t>
            </a:r>
            <a:r>
              <a:rPr lang="en-US" sz="2000" b="1" dirty="0" err="1" smtClean="0">
                <a:solidFill>
                  <a:srgbClr val="800000"/>
                </a:solidFill>
              </a:rPr>
              <a:t>Jogan</a:t>
            </a:r>
            <a:r>
              <a:rPr lang="en-US" sz="2000" b="1" dirty="0" smtClean="0">
                <a:solidFill>
                  <a:srgbClr val="800000"/>
                </a:solidFill>
              </a:rPr>
              <a:t> tsunami and, given the recurrence interval, the possibility of a large tsunami striking the Sendai Plain is high.”</a:t>
            </a:r>
          </a:p>
        </p:txBody>
      </p:sp>
      <p:pic>
        <p:nvPicPr>
          <p:cNvPr id="4" name="Picture 3" descr="Screen shot 2011-04-07 at 1.26.47 PM.png"/>
          <p:cNvPicPr>
            <a:picLocks noChangeAspect="1"/>
          </p:cNvPicPr>
          <p:nvPr/>
        </p:nvPicPr>
        <p:blipFill>
          <a:blip r:embed="rId2"/>
          <a:srcRect l="3716"/>
          <a:stretch>
            <a:fillRect/>
          </a:stretch>
        </p:blipFill>
        <p:spPr>
          <a:xfrm>
            <a:off x="15605" y="1557869"/>
            <a:ext cx="3942050" cy="4680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v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398987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479" y="6457890"/>
            <a:ext cx="195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Ide</a:t>
            </a:r>
            <a:r>
              <a:rPr lang="en-US" sz="2000" b="1" i="1" dirty="0" smtClean="0"/>
              <a:t> et al. </a:t>
            </a:r>
            <a:r>
              <a:rPr lang="en-US" sz="2000" b="1" dirty="0" smtClean="0"/>
              <a:t>(2011)</a:t>
            </a:r>
            <a:endParaRPr lang="en-US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7370" y="2682571"/>
            <a:ext cx="4085298" cy="185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58" y="4355413"/>
            <a:ext cx="3997829" cy="185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7"/>
          <p:cNvCxnSpPr/>
          <p:nvPr/>
        </p:nvCxnSpPr>
        <p:spPr bwMode="auto">
          <a:xfrm rot="5400000" flipH="1" flipV="1">
            <a:off x="5554831" y="4087840"/>
            <a:ext cx="2717595" cy="4662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8"/>
          <p:cNvCxnSpPr/>
          <p:nvPr/>
        </p:nvCxnSpPr>
        <p:spPr bwMode="auto">
          <a:xfrm rot="16200000" flipH="1">
            <a:off x="6640460" y="4090910"/>
            <a:ext cx="2646735" cy="38927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3"/>
          <p:cNvCxnSpPr/>
          <p:nvPr/>
        </p:nvCxnSpPr>
        <p:spPr>
          <a:xfrm>
            <a:off x="5176337" y="1067771"/>
            <a:ext cx="35683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4"/>
          <p:cNvCxnSpPr/>
          <p:nvPr/>
        </p:nvCxnSpPr>
        <p:spPr>
          <a:xfrm rot="21420000" flipV="1">
            <a:off x="5219630" y="1151294"/>
            <a:ext cx="2985303" cy="1299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26"/>
          <p:cNvCxnSpPr/>
          <p:nvPr/>
        </p:nvCxnSpPr>
        <p:spPr>
          <a:xfrm rot="5400000" flipH="1" flipV="1">
            <a:off x="7088915" y="1162352"/>
            <a:ext cx="287338" cy="576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27"/>
          <p:cNvCxnSpPr/>
          <p:nvPr/>
        </p:nvCxnSpPr>
        <p:spPr>
          <a:xfrm rot="5400000">
            <a:off x="7227947" y="1265288"/>
            <a:ext cx="287338" cy="576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28"/>
          <p:cNvCxnSpPr/>
          <p:nvPr/>
        </p:nvCxnSpPr>
        <p:spPr>
          <a:xfrm flipV="1">
            <a:off x="5603921" y="1283672"/>
            <a:ext cx="1413556" cy="65907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31"/>
          <p:cNvSpPr txBox="1">
            <a:spLocks noChangeArrowheads="1"/>
          </p:cNvSpPr>
          <p:nvPr/>
        </p:nvSpPr>
        <p:spPr bwMode="auto">
          <a:xfrm>
            <a:off x="5831705" y="395255"/>
            <a:ext cx="25035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latin typeface="Lucida Sans Unicode" charset="0"/>
              </a:rPr>
              <a:t>Free Surface</a:t>
            </a:r>
            <a:endParaRPr lang="ja-JP" altLang="en-US" sz="2400" b="1" dirty="0">
              <a:latin typeface="Lucida Sans Unicod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1246" y="188772"/>
            <a:ext cx="86624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baseline="0" dirty="0" smtClean="0">
                <a:latin typeface="Arial"/>
              </a:rPr>
              <a:t>Extreme Shallow</a:t>
            </a:r>
            <a:r>
              <a:rPr lang="en-US" sz="2800" b="1" dirty="0" smtClean="0">
                <a:latin typeface="Arial"/>
              </a:rPr>
              <a:t>  Slip    </a:t>
            </a:r>
            <a:r>
              <a:rPr lang="en-US" sz="28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2800" b="1" dirty="0" smtClean="0">
                <a:latin typeface="Arial"/>
              </a:rPr>
              <a:t>    Exceptional Tsunami</a:t>
            </a:r>
            <a:endParaRPr lang="en-US" sz="2800" b="1" baseline="0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50345" y="1769253"/>
            <a:ext cx="4132084" cy="21014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350345" y="1769252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91036" y="1778011"/>
            <a:ext cx="3179380" cy="875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16311" y="1578820"/>
            <a:ext cx="2134195" cy="6903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2708350" y="2269213"/>
            <a:ext cx="981335" cy="4172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6279" y="3664859"/>
            <a:ext cx="85856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Exceptional tsunami excitation because largest displacement occurs near the trench where:</a:t>
            </a:r>
          </a:p>
          <a:p>
            <a:endParaRPr lang="en-US" sz="2800" b="1" dirty="0" smtClean="0">
              <a:solidFill>
                <a:srgbClr val="800000"/>
              </a:solidFill>
            </a:endParaRPr>
          </a:p>
          <a:p>
            <a:r>
              <a:rPr lang="en-US" sz="2800" b="1" dirty="0" smtClean="0">
                <a:solidFill>
                  <a:srgbClr val="800000"/>
                </a:solidFill>
              </a:rPr>
              <a:t>(1) it translates most directly into seafloor deformation</a:t>
            </a:r>
          </a:p>
          <a:p>
            <a:endParaRPr lang="en-US" sz="2800" b="1" dirty="0" smtClean="0">
              <a:solidFill>
                <a:srgbClr val="800000"/>
              </a:solidFill>
            </a:endParaRPr>
          </a:p>
          <a:p>
            <a:r>
              <a:rPr lang="en-US" sz="2800" b="1" dirty="0" smtClean="0">
                <a:solidFill>
                  <a:srgbClr val="800000"/>
                </a:solidFill>
              </a:rPr>
              <a:t>(2) the displaced water column is deepest.</a:t>
            </a:r>
            <a:endParaRPr lang="en-US" sz="2800" b="1" dirty="0">
              <a:solidFill>
                <a:srgbClr val="80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467709" y="1790267"/>
            <a:ext cx="4132084" cy="135757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22760" y="2686445"/>
            <a:ext cx="580289" cy="181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857642" y="2952530"/>
            <a:ext cx="580290" cy="195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2128" y="2076492"/>
            <a:ext cx="124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Compliant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80" y="1502512"/>
            <a:ext cx="8531092" cy="5103636"/>
          </a:xfrm>
        </p:spPr>
        <p:txBody>
          <a:bodyPr lIns="0" tIns="0" rIns="0" bIns="0">
            <a:normAutofit/>
          </a:bodyPr>
          <a:lstStyle/>
          <a:p>
            <a:pPr marL="0">
              <a:spcBef>
                <a:spcPts val="1872"/>
              </a:spcBef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Extremely high slip </a:t>
            </a:r>
            <a:r>
              <a:rPr lang="en-US" sz="2800" b="1" dirty="0">
                <a:solidFill>
                  <a:srgbClr val="800000"/>
                </a:solidFill>
              </a:rPr>
              <a:t>n</a:t>
            </a:r>
            <a:r>
              <a:rPr lang="en-US" sz="2800" b="1" dirty="0" smtClean="0">
                <a:solidFill>
                  <a:srgbClr val="800000"/>
                </a:solidFill>
              </a:rPr>
              <a:t>ear the trench, which was the source of the exceptional tsunami</a:t>
            </a:r>
          </a:p>
          <a:p>
            <a:pPr marL="0">
              <a:spcBef>
                <a:spcPts val="1872"/>
              </a:spcBef>
              <a:buNone/>
            </a:pPr>
            <a:r>
              <a:rPr lang="en-US" sz="2800" b="1" dirty="0" smtClean="0"/>
              <a:t>Little high-frequency radiation from high-slip region</a:t>
            </a:r>
          </a:p>
          <a:p>
            <a:pPr marL="0">
              <a:spcBef>
                <a:spcPts val="1872"/>
              </a:spcBef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Normal-faulting aftershocks at plate-boundary depth in high-slip region support complete stress drop</a:t>
            </a:r>
          </a:p>
          <a:p>
            <a:pPr marL="0">
              <a:spcBef>
                <a:spcPts val="1872"/>
              </a:spcBef>
              <a:buNone/>
            </a:pPr>
            <a:r>
              <a:rPr lang="en-US" sz="2800" b="1" dirty="0" smtClean="0"/>
              <a:t>Hanging wall + bi-material </a:t>
            </a:r>
            <a:r>
              <a:rPr lang="en-US" sz="2800" b="1" dirty="0"/>
              <a:t>e</a:t>
            </a:r>
            <a:r>
              <a:rPr lang="en-US" sz="2800" b="1" dirty="0" smtClean="0"/>
              <a:t>ffects offer a possible explanation (need to model with realistic structure in 3D)</a:t>
            </a:r>
          </a:p>
          <a:p>
            <a:pPr marL="0">
              <a:spcBef>
                <a:spcPts val="1872"/>
              </a:spcBef>
              <a:buNone/>
            </a:pPr>
            <a:r>
              <a:rPr lang="en-US" sz="2800" b="1" dirty="0" smtClean="0">
                <a:solidFill>
                  <a:srgbClr val="800000"/>
                </a:solidFill>
              </a:rPr>
              <a:t>Similar effects should be observable in other </a:t>
            </a:r>
            <a:r>
              <a:rPr lang="en-US" sz="2800" b="1" dirty="0" err="1" smtClean="0">
                <a:solidFill>
                  <a:srgbClr val="800000"/>
                </a:solidFill>
              </a:rPr>
              <a:t>subduction</a:t>
            </a:r>
            <a:r>
              <a:rPr lang="en-US" sz="2800" b="1" dirty="0" smtClean="0">
                <a:solidFill>
                  <a:srgbClr val="800000"/>
                </a:solidFill>
              </a:rPr>
              <a:t> zones with near-trench slip</a:t>
            </a:r>
          </a:p>
          <a:p>
            <a:pPr marL="0">
              <a:spcBef>
                <a:spcPts val="1272"/>
              </a:spcBef>
              <a:buNone/>
            </a:pP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3" y="0"/>
            <a:ext cx="8229600" cy="84240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</a:rPr>
              <a:t>March 11, 2011 </a:t>
            </a:r>
            <a:r>
              <a:rPr lang="en-US" sz="2800" b="1" i="1" dirty="0" smtClean="0">
                <a:latin typeface="Arial"/>
              </a:rPr>
              <a:t>M</a:t>
            </a:r>
            <a:r>
              <a:rPr lang="en-US" sz="2800" b="1" baseline="-25000" dirty="0" smtClean="0">
                <a:latin typeface="Arial"/>
              </a:rPr>
              <a:t>w</a:t>
            </a:r>
            <a:r>
              <a:rPr lang="en-US" sz="2800" b="1" dirty="0" smtClean="0">
                <a:latin typeface="Arial"/>
              </a:rPr>
              <a:t> 9.0 </a:t>
            </a:r>
            <a:r>
              <a:rPr lang="en-US" sz="2800" b="1" dirty="0" err="1" smtClean="0">
                <a:latin typeface="Arial"/>
              </a:rPr>
              <a:t>Mainshock</a:t>
            </a:r>
            <a:endParaRPr lang="en-US" sz="2800" b="1" dirty="0">
              <a:latin typeface="Arial"/>
            </a:endParaRPr>
          </a:p>
        </p:txBody>
      </p:sp>
      <p:pic>
        <p:nvPicPr>
          <p:cNvPr id="7" name="Picture 6" descr="Screen shot 2011-04-25 at 5.01.17 PM.pn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525" y="1021159"/>
            <a:ext cx="8067520" cy="4901184"/>
          </a:xfrm>
          <a:prstGeom prst="rect">
            <a:avLst/>
          </a:prstGeom>
        </p:spPr>
      </p:pic>
      <p:pic>
        <p:nvPicPr>
          <p:cNvPr id="8" name="Picture 7" descr="USG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39" y="1138283"/>
            <a:ext cx="1776133" cy="65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9282" y="711649"/>
            <a:ext cx="2829841" cy="232206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1-04-25 at 12.26.41 PM.png"/>
          <p:cNvPicPr>
            <a:picLocks noChangeAspect="1"/>
          </p:cNvPicPr>
          <p:nvPr/>
        </p:nvPicPr>
        <p:blipFill>
          <a:blip r:embed="rId3"/>
          <a:srcRect r="2813" b="3388"/>
          <a:stretch>
            <a:fillRect/>
          </a:stretch>
        </p:blipFill>
        <p:spPr>
          <a:xfrm>
            <a:off x="8025770" y="32152"/>
            <a:ext cx="1078042" cy="711649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356970" y="188429"/>
            <a:ext cx="64305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baseline="0" dirty="0" smtClean="0">
                <a:latin typeface="Arial" charset="0"/>
              </a:rPr>
              <a:t>Permanent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800" b="1" baseline="0" dirty="0" smtClean="0">
                <a:latin typeface="Arial" charset="0"/>
              </a:rPr>
              <a:t>Displacements from GPS</a:t>
            </a:r>
            <a:endParaRPr lang="en-US" sz="2800" b="1" dirty="0" smtClean="0">
              <a:latin typeface="Arial" charset="0"/>
            </a:endParaRPr>
          </a:p>
          <a:p>
            <a:pPr algn="ctr"/>
            <a:r>
              <a:rPr lang="en-US" sz="2000" baseline="0" dirty="0" smtClean="0">
                <a:latin typeface="Arial" charset="0"/>
              </a:rPr>
              <a:t>(</a:t>
            </a:r>
            <a:r>
              <a:rPr lang="en-US" sz="2000" dirty="0" smtClean="0"/>
              <a:t>Geospatial Information Authority of Japan)</a:t>
            </a:r>
            <a:endParaRPr lang="en-US" sz="2000" baseline="0" dirty="0"/>
          </a:p>
        </p:txBody>
      </p:sp>
      <p:pic>
        <p:nvPicPr>
          <p:cNvPr id="16" name="Picture 15" descr="Screen shot 2011-04-25 at 4.48.14 PM.png"/>
          <p:cNvPicPr>
            <a:picLocks noChangeAspect="1"/>
          </p:cNvPicPr>
          <p:nvPr/>
        </p:nvPicPr>
        <p:blipFill>
          <a:blip r:embed="rId4"/>
          <a:srcRect t="2175"/>
          <a:stretch>
            <a:fillRect/>
          </a:stretch>
        </p:blipFill>
        <p:spPr>
          <a:xfrm>
            <a:off x="305527" y="1019426"/>
            <a:ext cx="8546988" cy="5838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4-25 at 9.22.59 AM.png"/>
          <p:cNvPicPr>
            <a:picLocks noChangeAspect="1"/>
          </p:cNvPicPr>
          <p:nvPr/>
        </p:nvPicPr>
        <p:blipFill>
          <a:blip r:embed="rId2"/>
          <a:srcRect t="764" r="1018" b="764"/>
          <a:stretch>
            <a:fillRect/>
          </a:stretch>
        </p:blipFill>
        <p:spPr>
          <a:xfrm>
            <a:off x="706093" y="1033502"/>
            <a:ext cx="7731814" cy="512067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3" y="0"/>
            <a:ext cx="8229600" cy="84240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"/>
              </a:rPr>
              <a:t>March 9, 2011 Foreshock</a:t>
            </a:r>
            <a:endParaRPr lang="en-US" sz="2800" b="1" dirty="0">
              <a:latin typeface="Arial"/>
            </a:endParaRPr>
          </a:p>
        </p:txBody>
      </p:sp>
      <p:pic>
        <p:nvPicPr>
          <p:cNvPr id="22" name="Picture 21" descr="USG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77" y="1138283"/>
            <a:ext cx="1776133" cy="65494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959714"/>
            <a:ext cx="8229600" cy="898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biggest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eGf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364" y="243513"/>
            <a:ext cx="3000761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 from 50 broadband GSN stations </a:t>
            </a:r>
          </a:p>
          <a:p>
            <a:endParaRPr lang="en-US" sz="2400" b="1" dirty="0" smtClean="0"/>
          </a:p>
          <a:p>
            <a:r>
              <a:rPr lang="en-US" sz="2400" b="1" dirty="0" err="1" smtClean="0"/>
              <a:t>Deconvolution</a:t>
            </a:r>
            <a:r>
              <a:rPr lang="en-US" sz="2400" b="1" dirty="0" smtClean="0"/>
              <a:t> for relative STF to estimate </a:t>
            </a:r>
            <a:r>
              <a:rPr lang="en-US" sz="2400" b="1" dirty="0" err="1" smtClean="0"/>
              <a:t>mainshock</a:t>
            </a:r>
            <a:r>
              <a:rPr lang="en-US" sz="2400" b="1" dirty="0" smtClean="0"/>
              <a:t> slip distribution.</a:t>
            </a:r>
          </a:p>
          <a:p>
            <a:endParaRPr lang="en-US" sz="2400" b="1" dirty="0" smtClean="0"/>
          </a:p>
          <a:p>
            <a:r>
              <a:rPr lang="en-US" sz="2400" b="1" dirty="0" err="1" smtClean="0"/>
              <a:t>Deconvolution</a:t>
            </a:r>
            <a:r>
              <a:rPr lang="en-US" sz="2400" b="1" dirty="0" smtClean="0"/>
              <a:t> for moment spectrum to estimate radiated energy.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4 candidate </a:t>
            </a:r>
            <a:r>
              <a:rPr lang="en-US" sz="2400" b="1" dirty="0" err="1" smtClean="0"/>
              <a:t>eGfs</a:t>
            </a:r>
            <a:r>
              <a:rPr lang="en-US" sz="2400" b="1" dirty="0" smtClean="0"/>
              <a:t>: 2003, 2005, 2008, and 2011 (foreshock).</a:t>
            </a:r>
          </a:p>
        </p:txBody>
      </p:sp>
      <p:pic>
        <p:nvPicPr>
          <p:cNvPr id="6" name="Picture 5" descr="Screen shot 2011-06-03 at 7.47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68" y="1005434"/>
            <a:ext cx="5551829" cy="5580263"/>
          </a:xfrm>
          <a:prstGeom prst="rect">
            <a:avLst/>
          </a:prstGeom>
        </p:spPr>
      </p:pic>
      <p:sp>
        <p:nvSpPr>
          <p:cNvPr id="7" name="タイトル 2"/>
          <p:cNvSpPr>
            <a:spLocks noGrp="1"/>
          </p:cNvSpPr>
          <p:nvPr>
            <p:ph type="title"/>
          </p:nvPr>
        </p:nvSpPr>
        <p:spPr>
          <a:xfrm>
            <a:off x="3610099" y="0"/>
            <a:ext cx="5503901" cy="1143000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altLang="ja-JP" sz="3200" b="1" dirty="0" err="1" smtClean="0">
                <a:cs typeface="+mj-cs"/>
              </a:rPr>
              <a:t>Mainshock</a:t>
            </a:r>
            <a:r>
              <a:rPr lang="en-US" altLang="ja-JP" sz="3200" b="1" dirty="0" smtClean="0">
                <a:cs typeface="+mj-cs"/>
              </a:rPr>
              <a:t> and Candidate </a:t>
            </a:r>
            <a:r>
              <a:rPr lang="en-US" altLang="ja-JP" sz="3200" b="1" dirty="0" err="1" smtClean="0">
                <a:cs typeface="+mj-cs"/>
              </a:rPr>
              <a:t>eGfs</a:t>
            </a:r>
            <a:endParaRPr lang="ja-JP" altLang="en-US" sz="3200" b="1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1506</Words>
  <Application>Microsoft Macintosh PowerPoint</Application>
  <PresentationFormat>On-screen Show (4:3)</PresentationFormat>
  <Paragraphs>246</Paragraphs>
  <Slides>52</Slides>
  <Notes>20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Office Theme</vt:lpstr>
      <vt:lpstr>1_Office Theme</vt:lpstr>
      <vt:lpstr>???</vt:lpstr>
      <vt:lpstr>???</vt:lpstr>
      <vt:lpstr>???</vt:lpstr>
      <vt:lpstr>A Mechanism for Extreme Slip and Exceptional Tsunamigenesis in the 2011 Tohoku-oki Earthquake</vt:lpstr>
      <vt:lpstr>Tectonic Setting</vt:lpstr>
      <vt:lpstr>Previous Historical Earthquakes</vt:lpstr>
      <vt:lpstr>Slide 4</vt:lpstr>
      <vt:lpstr>Geologic Evidence for Larger Earthquakes</vt:lpstr>
      <vt:lpstr>March 11, 2011 Mw 9.0 Mainshock</vt:lpstr>
      <vt:lpstr>Slide 7</vt:lpstr>
      <vt:lpstr>March 9, 2011 Foreshock</vt:lpstr>
      <vt:lpstr>Mainshock and Candidate eGfs</vt:lpstr>
      <vt:lpstr>Slide 10</vt:lpstr>
      <vt:lpstr>Slip Inversion</vt:lpstr>
      <vt:lpstr>Fit to Data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High-frequency Waves from Deep Rupture Only</vt:lpstr>
      <vt:lpstr>NE Japan Subduction Zone</vt:lpstr>
      <vt:lpstr>Slide 23</vt:lpstr>
      <vt:lpstr>Slide 24</vt:lpstr>
      <vt:lpstr>Slide 25</vt:lpstr>
      <vt:lpstr>Slide 26</vt:lpstr>
      <vt:lpstr>Slide 27</vt:lpstr>
      <vt:lpstr>Scaled Energy is in the Normal Range</vt:lpstr>
      <vt:lpstr>Complete Stress Drop/Dynamic Overshoot?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Observations</vt:lpstr>
      <vt:lpstr>Slide 39</vt:lpstr>
      <vt:lpstr>Slide 40</vt:lpstr>
      <vt:lpstr>Slide 41</vt:lpstr>
      <vt:lpstr>Hanging-Wall Effect</vt:lpstr>
      <vt:lpstr>Slip on Fault with Shallow (15°) Dip</vt:lpstr>
      <vt:lpstr>Snapshots of Surface Deformation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Conclusions</vt:lpstr>
    </vt:vector>
  </TitlesOfParts>
  <Company>Stanford Univ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Mechanism for Extreme Slip and Exceptional Tsunamigenesis in the 2011 Tohoku-oki Earthquake</dc:title>
  <dc:creator>Greg Beroza</dc:creator>
  <cp:lastModifiedBy>Greg Beroza</cp:lastModifiedBy>
  <cp:revision>12</cp:revision>
  <dcterms:created xsi:type="dcterms:W3CDTF">2011-07-06T16:05:19Z</dcterms:created>
  <dcterms:modified xsi:type="dcterms:W3CDTF">2011-07-06T16:14:25Z</dcterms:modified>
</cp:coreProperties>
</file>