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Default Extension="pdf" ContentType="application/pdf"/>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3"/>
  </p:notesMasterIdLst>
  <p:handoutMasterIdLst>
    <p:handoutMasterId r:id="rId24"/>
  </p:handoutMasterIdLst>
  <p:sldIdLst>
    <p:sldId id="283" r:id="rId2"/>
    <p:sldId id="296" r:id="rId3"/>
    <p:sldId id="266" r:id="rId4"/>
    <p:sldId id="267" r:id="rId5"/>
    <p:sldId id="281" r:id="rId6"/>
    <p:sldId id="268" r:id="rId7"/>
    <p:sldId id="275" r:id="rId8"/>
    <p:sldId id="285" r:id="rId9"/>
    <p:sldId id="287" r:id="rId10"/>
    <p:sldId id="294" r:id="rId11"/>
    <p:sldId id="286" r:id="rId12"/>
    <p:sldId id="272" r:id="rId13"/>
    <p:sldId id="273" r:id="rId14"/>
    <p:sldId id="288" r:id="rId15"/>
    <p:sldId id="293" r:id="rId16"/>
    <p:sldId id="290" r:id="rId17"/>
    <p:sldId id="291" r:id="rId18"/>
    <p:sldId id="295" r:id="rId19"/>
    <p:sldId id="284" r:id="rId20"/>
    <p:sldId id="278" r:id="rId21"/>
    <p:sldId id="265"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2" frameSlides="1"/>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479" autoAdjust="0"/>
    <p:restoredTop sz="93018" autoAdjust="0"/>
  </p:normalViewPr>
  <p:slideViewPr>
    <p:cSldViewPr snapToGrid="0" snapToObjects="1" showGuides="1">
      <p:cViewPr>
        <p:scale>
          <a:sx n="135" d="100"/>
          <a:sy n="135" d="100"/>
        </p:scale>
        <p:origin x="-1696" y="-3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F433B11-E78C-1941-81E1-AF27DF06ADE2}" type="datetimeFigureOut">
              <a:rPr lang="en-US" smtClean="0"/>
              <a:pPr/>
              <a:t>4/27/11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B22B612-D921-4C4F-9195-51FC80B4CE94}"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EE429C-C24F-0E47-9CD5-6AA82D917BFD}" type="datetimeFigureOut">
              <a:rPr lang="en-US" smtClean="0"/>
              <a:pPr/>
              <a:t>4/27/11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12552F-7A65-474D-97DC-30AD7E08457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pPr eaLnBrk="1" hangingPunct="1">
              <a:spcBef>
                <a:spcPct val="0"/>
              </a:spcBef>
            </a:pPr>
            <a:endParaRPr lang="en-US"/>
          </a:p>
        </p:txBody>
      </p:sp>
      <p:sp>
        <p:nvSpPr>
          <p:cNvPr id="34820" name="Slide Number Placeholder 3"/>
          <p:cNvSpPr>
            <a:spLocks noGrp="1"/>
          </p:cNvSpPr>
          <p:nvPr>
            <p:ph type="sldNum" sz="quarter" idx="5"/>
          </p:nvPr>
        </p:nvSpPr>
        <p:spPr>
          <a:noFill/>
        </p:spPr>
        <p:txBody>
          <a:bodyPr/>
          <a:lstStyle/>
          <a:p>
            <a:fld id="{4E79B559-83C5-7244-ACB6-B7CD669093F3}" type="slidenum">
              <a:rPr lang="en-US"/>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spcBef>
                <a:spcPct val="0"/>
              </a:spcBef>
            </a:pPr>
            <a:endParaRPr lang="en-US"/>
          </a:p>
        </p:txBody>
      </p:sp>
      <p:sp>
        <p:nvSpPr>
          <p:cNvPr id="36868" name="Slide Number Placeholder 3"/>
          <p:cNvSpPr>
            <a:spLocks noGrp="1"/>
          </p:cNvSpPr>
          <p:nvPr>
            <p:ph type="sldNum" sz="quarter" idx="5"/>
          </p:nvPr>
        </p:nvSpPr>
        <p:spPr>
          <a:noFill/>
        </p:spPr>
        <p:txBody>
          <a:bodyPr/>
          <a:lstStyle/>
          <a:p>
            <a:fld id="{08DE4047-51FD-BC48-8253-BBFEFD87ED27}" type="slidenum">
              <a:rPr lang="en-US"/>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スライド イメージ プレースホルダ 1"/>
          <p:cNvSpPr>
            <a:spLocks noGrp="1" noRot="1" noChangeAspect="1" noTextEdit="1"/>
          </p:cNvSpPr>
          <p:nvPr>
            <p:ph type="sldImg"/>
          </p:nvPr>
        </p:nvSpPr>
        <p:spPr>
          <a:ln/>
        </p:spPr>
      </p:sp>
      <p:sp>
        <p:nvSpPr>
          <p:cNvPr id="58371" name="ノート プレースホルダ 2"/>
          <p:cNvSpPr>
            <a:spLocks noGrp="1"/>
          </p:cNvSpPr>
          <p:nvPr>
            <p:ph type="body" idx="1"/>
          </p:nvPr>
        </p:nvSpPr>
        <p:spPr>
          <a:noFill/>
          <a:ln/>
        </p:spPr>
        <p:txBody>
          <a:bodyPr/>
          <a:lstStyle/>
          <a:p>
            <a:endParaRPr lang="ja-JP" altLang="en-US" dirty="0"/>
          </a:p>
        </p:txBody>
      </p:sp>
      <p:sp>
        <p:nvSpPr>
          <p:cNvPr id="58372" name="スライド番号プレースホルダ 3"/>
          <p:cNvSpPr>
            <a:spLocks noGrp="1"/>
          </p:cNvSpPr>
          <p:nvPr>
            <p:ph type="sldNum" sz="quarter" idx="5"/>
          </p:nvPr>
        </p:nvSpPr>
        <p:spPr>
          <a:noFill/>
        </p:spPr>
        <p:txBody>
          <a:bodyPr/>
          <a:lstStyle/>
          <a:p>
            <a:fld id="{177627C2-F301-F246-BA5B-52EA93B3613A}" type="slidenum">
              <a:rPr lang="en-US" altLang="ja-JP"/>
              <a:pPr/>
              <a:t>5</a:t>
            </a:fld>
            <a:endParaRPr lang="en-US"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eaLnBrk="1" hangingPunct="1">
              <a:spcBef>
                <a:spcPct val="0"/>
              </a:spcBef>
            </a:pPr>
            <a:endParaRPr lang="en-US"/>
          </a:p>
        </p:txBody>
      </p:sp>
      <p:sp>
        <p:nvSpPr>
          <p:cNvPr id="38916" name="Slide Number Placeholder 3"/>
          <p:cNvSpPr>
            <a:spLocks noGrp="1"/>
          </p:cNvSpPr>
          <p:nvPr>
            <p:ph type="sldNum" sz="quarter" idx="5"/>
          </p:nvPr>
        </p:nvSpPr>
        <p:spPr>
          <a:noFill/>
        </p:spPr>
        <p:txBody>
          <a:bodyPr/>
          <a:lstStyle/>
          <a:p>
            <a:fld id="{60EE2931-709C-6641-ABB3-16EEF17BF472}" type="slidenum">
              <a:rPr lang="en-US"/>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pPr eaLnBrk="1" hangingPunct="1">
              <a:spcBef>
                <a:spcPct val="0"/>
              </a:spcBef>
            </a:pPr>
            <a:endParaRPr lang="en-US"/>
          </a:p>
        </p:txBody>
      </p:sp>
      <p:sp>
        <p:nvSpPr>
          <p:cNvPr id="34820" name="Slide Number Placeholder 3"/>
          <p:cNvSpPr>
            <a:spLocks noGrp="1"/>
          </p:cNvSpPr>
          <p:nvPr>
            <p:ph type="sldNum" sz="quarter" idx="5"/>
          </p:nvPr>
        </p:nvSpPr>
        <p:spPr>
          <a:noFill/>
        </p:spPr>
        <p:txBody>
          <a:bodyPr/>
          <a:lstStyle/>
          <a:p>
            <a:fld id="{4E79B559-83C5-7244-ACB6-B7CD669093F3}" type="slidenum">
              <a:rPr lang="en-US"/>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pPr eaLnBrk="1" hangingPunct="1">
              <a:spcBef>
                <a:spcPct val="0"/>
              </a:spcBef>
            </a:pPr>
            <a:endParaRPr lang="en-US"/>
          </a:p>
        </p:txBody>
      </p:sp>
      <p:sp>
        <p:nvSpPr>
          <p:cNvPr id="34820" name="Slide Number Placeholder 3"/>
          <p:cNvSpPr>
            <a:spLocks noGrp="1"/>
          </p:cNvSpPr>
          <p:nvPr>
            <p:ph type="sldNum" sz="quarter" idx="5"/>
          </p:nvPr>
        </p:nvSpPr>
        <p:spPr>
          <a:noFill/>
        </p:spPr>
        <p:txBody>
          <a:bodyPr/>
          <a:lstStyle/>
          <a:p>
            <a:fld id="{4E79B559-83C5-7244-ACB6-B7CD669093F3}" type="slidenum">
              <a:rPr lang="en-US"/>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pPr eaLnBrk="1" hangingPunct="1">
              <a:spcBef>
                <a:spcPct val="0"/>
              </a:spcBef>
            </a:pPr>
            <a:endParaRPr lang="en-US"/>
          </a:p>
        </p:txBody>
      </p:sp>
      <p:sp>
        <p:nvSpPr>
          <p:cNvPr id="34820" name="Slide Number Placeholder 3"/>
          <p:cNvSpPr>
            <a:spLocks noGrp="1"/>
          </p:cNvSpPr>
          <p:nvPr>
            <p:ph type="sldNum" sz="quarter" idx="5"/>
          </p:nvPr>
        </p:nvSpPr>
        <p:spPr>
          <a:noFill/>
        </p:spPr>
        <p:txBody>
          <a:bodyPr/>
          <a:lstStyle/>
          <a:p>
            <a:fld id="{4E79B559-83C5-7244-ACB6-B7CD669093F3}" type="slidenum">
              <a:rPr lang="en-US"/>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p:spPr>
        <p:txBody>
          <a:bodyPr/>
          <a:lstStyle/>
          <a:p>
            <a:endParaRPr lang="en-US" sz="1800" dirty="0" smtClean="0">
              <a:latin typeface="Arial" charset="0"/>
              <a:ea typeface="Arial" charset="0"/>
              <a:cs typeface="Arial" charset="0"/>
            </a:endParaRPr>
          </a:p>
        </p:txBody>
      </p:sp>
      <p:sp>
        <p:nvSpPr>
          <p:cNvPr id="21508" name="Slide Number Placeholder 3"/>
          <p:cNvSpPr>
            <a:spLocks noGrp="1"/>
          </p:cNvSpPr>
          <p:nvPr>
            <p:ph type="sldNum" sz="quarter" idx="5"/>
          </p:nvPr>
        </p:nvSpPr>
        <p:spPr>
          <a:noFill/>
        </p:spPr>
        <p:txBody>
          <a:bodyPr/>
          <a:lstStyle/>
          <a:p>
            <a:fld id="{94164723-9B64-C840-8716-464588B04AB5}" type="slidenum">
              <a:rPr lang="en-US" smtClean="0"/>
              <a:pPr/>
              <a:t>12</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2552F-7A65-474D-97DC-30AD7E08457E}" type="slidenum">
              <a:rPr lang="en-US" smtClean="0"/>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2552F-7A65-474D-97DC-30AD7E08457E}"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DE0E75-766C-DC42-BDC8-276655309097}" type="datetimeFigureOut">
              <a:rPr lang="en-US" smtClean="0"/>
              <a:pPr/>
              <a:t>4/27/11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D63BB-5C15-9C47-AA1A-6C2625AD16C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DE0E75-766C-DC42-BDC8-276655309097}" type="datetimeFigureOut">
              <a:rPr lang="en-US" smtClean="0"/>
              <a:pPr/>
              <a:t>4/27/11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D63BB-5C15-9C47-AA1A-6C2625AD16C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DE0E75-766C-DC42-BDC8-276655309097}" type="datetimeFigureOut">
              <a:rPr lang="en-US" smtClean="0"/>
              <a:pPr/>
              <a:t>4/27/11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D63BB-5C15-9C47-AA1A-6C2625AD16C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DE0E75-766C-DC42-BDC8-276655309097}" type="datetimeFigureOut">
              <a:rPr lang="en-US" smtClean="0"/>
              <a:pPr/>
              <a:t>4/27/11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D63BB-5C15-9C47-AA1A-6C2625AD16C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DE0E75-766C-DC42-BDC8-276655309097}" type="datetimeFigureOut">
              <a:rPr lang="en-US" smtClean="0"/>
              <a:pPr/>
              <a:t>4/27/11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D63BB-5C15-9C47-AA1A-6C2625AD16C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DE0E75-766C-DC42-BDC8-276655309097}" type="datetimeFigureOut">
              <a:rPr lang="en-US" smtClean="0"/>
              <a:pPr/>
              <a:t>4/27/11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D63BB-5C15-9C47-AA1A-6C2625AD16C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DE0E75-766C-DC42-BDC8-276655309097}" type="datetimeFigureOut">
              <a:rPr lang="en-US" smtClean="0"/>
              <a:pPr/>
              <a:t>4/27/11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1D63BB-5C15-9C47-AA1A-6C2625AD16C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DE0E75-766C-DC42-BDC8-276655309097}" type="datetimeFigureOut">
              <a:rPr lang="en-US" smtClean="0"/>
              <a:pPr/>
              <a:t>4/27/11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1D63BB-5C15-9C47-AA1A-6C2625AD16C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DE0E75-766C-DC42-BDC8-276655309097}" type="datetimeFigureOut">
              <a:rPr lang="en-US" smtClean="0"/>
              <a:pPr/>
              <a:t>4/27/11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1D63BB-5C15-9C47-AA1A-6C2625AD16C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DE0E75-766C-DC42-BDC8-276655309097}" type="datetimeFigureOut">
              <a:rPr lang="en-US" smtClean="0"/>
              <a:pPr/>
              <a:t>4/27/11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D63BB-5C15-9C47-AA1A-6C2625AD16C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DE0E75-766C-DC42-BDC8-276655309097}" type="datetimeFigureOut">
              <a:rPr lang="en-US" smtClean="0"/>
              <a:pPr/>
              <a:t>4/27/11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D63BB-5C15-9C47-AA1A-6C2625AD16C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DE0E75-766C-DC42-BDC8-276655309097}" type="datetimeFigureOut">
              <a:rPr lang="en-US" smtClean="0"/>
              <a:pPr/>
              <a:t>4/27/11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D63BB-5C15-9C47-AA1A-6C2625AD16C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video" Target="file://localhost/Users/gberoza/Desktop/Tohoku/sendai11b_Szoomsmall.mov" TargetMode="External"/><Relationship Id="rId2" Type="http://schemas.openxmlformats.org/officeDocument/2006/relationships/slideLayout" Target="../slideLayouts/slideLayout2.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df"/><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gif"/><Relationship Id="rId5" Type="http://schemas.openxmlformats.org/officeDocument/2006/relationships/image" Target="../media/image8.jpeg"/><Relationship Id="rId6" Type="http://schemas.openxmlformats.org/officeDocument/2006/relationships/image" Target="../media/image1.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3.png"/><Relationship Id="rId1" Type="http://schemas.openxmlformats.org/officeDocument/2006/relationships/video" Target="file://localhost/Users/gberoza/Desktop/Tohoku/gpssoln_1s_not_clean_low_res_short_sendai_displacements.mp4" TargetMode="External"/><Relationship Id="rId2"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6.pdf"/><Relationship Id="rId4" Type="http://schemas.openxmlformats.org/officeDocument/2006/relationships/image" Target="../media/image17.png"/><Relationship Id="rId5" Type="http://schemas.openxmlformats.org/officeDocument/2006/relationships/image" Target="../media/image18.pdf"/><Relationship Id="rId6" Type="http://schemas.openxmlformats.org/officeDocument/2006/relationships/image" Target="../media/image19.png"/><Relationship Id="rId7"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Title 1"/>
          <p:cNvSpPr>
            <a:spLocks noGrp="1"/>
          </p:cNvSpPr>
          <p:nvPr>
            <p:ph type="title"/>
          </p:nvPr>
        </p:nvSpPr>
        <p:spPr>
          <a:xfrm>
            <a:off x="0" y="0"/>
            <a:ext cx="9144000" cy="1161143"/>
          </a:xfrm>
        </p:spPr>
        <p:txBody>
          <a:bodyPr>
            <a:noAutofit/>
          </a:bodyPr>
          <a:lstStyle/>
          <a:p>
            <a:r>
              <a:rPr lang="en-US" sz="3200" b="1" dirty="0" smtClean="0">
                <a:latin typeface="Arial"/>
              </a:rPr>
              <a:t>Earth Science Aspects of </a:t>
            </a:r>
            <a:br>
              <a:rPr lang="en-US" sz="3200" b="1" dirty="0" smtClean="0">
                <a:latin typeface="Arial"/>
              </a:rPr>
            </a:br>
            <a:r>
              <a:rPr lang="en-US" sz="3200" b="1" dirty="0" smtClean="0">
                <a:latin typeface="Arial"/>
              </a:rPr>
              <a:t>the 2011 Tohoku Earthquake</a:t>
            </a:r>
            <a:endParaRPr lang="en-US" sz="3200" b="1" dirty="0">
              <a:latin typeface="Arial"/>
            </a:endParaRPr>
          </a:p>
        </p:txBody>
      </p:sp>
      <p:sp>
        <p:nvSpPr>
          <p:cNvPr id="25" name="TextBox 24"/>
          <p:cNvSpPr txBox="1"/>
          <p:nvPr/>
        </p:nvSpPr>
        <p:spPr>
          <a:xfrm>
            <a:off x="479778" y="1596571"/>
            <a:ext cx="8664222" cy="3108544"/>
          </a:xfrm>
          <a:prstGeom prst="rect">
            <a:avLst/>
          </a:prstGeom>
          <a:noFill/>
        </p:spPr>
        <p:txBody>
          <a:bodyPr wrap="square" rtlCol="0">
            <a:spAutoFit/>
          </a:bodyPr>
          <a:lstStyle/>
          <a:p>
            <a:r>
              <a:rPr lang="en-US" sz="2800" b="1" dirty="0" smtClean="0">
                <a:solidFill>
                  <a:srgbClr val="800000"/>
                </a:solidFill>
              </a:rPr>
              <a:t>What the Earth did during the earthquake.</a:t>
            </a:r>
          </a:p>
          <a:p>
            <a:endParaRPr lang="en-US" sz="2800" b="1" dirty="0" smtClean="0">
              <a:solidFill>
                <a:srgbClr val="800000"/>
              </a:solidFill>
            </a:endParaRPr>
          </a:p>
          <a:p>
            <a:r>
              <a:rPr lang="en-US" sz="2800" b="1" dirty="0" smtClean="0">
                <a:solidFill>
                  <a:srgbClr val="800000"/>
                </a:solidFill>
              </a:rPr>
              <a:t>How that led to the tsunami.</a:t>
            </a:r>
          </a:p>
          <a:p>
            <a:endParaRPr lang="en-US" sz="2800" b="1" dirty="0" smtClean="0">
              <a:solidFill>
                <a:srgbClr val="800000"/>
              </a:solidFill>
            </a:endParaRPr>
          </a:p>
          <a:p>
            <a:r>
              <a:rPr lang="en-US" sz="2800" b="1" dirty="0" smtClean="0">
                <a:solidFill>
                  <a:srgbClr val="800000"/>
                </a:solidFill>
              </a:rPr>
              <a:t>Why an earthquake of this size was not anticipated.</a:t>
            </a:r>
          </a:p>
          <a:p>
            <a:endParaRPr lang="en-US" sz="2800" b="1" dirty="0" smtClean="0">
              <a:solidFill>
                <a:srgbClr val="800000"/>
              </a:solidFill>
            </a:endParaRPr>
          </a:p>
          <a:p>
            <a:r>
              <a:rPr lang="en-US" sz="2800" b="1" dirty="0" smtClean="0">
                <a:solidFill>
                  <a:srgbClr val="800000"/>
                </a:solidFill>
              </a:rPr>
              <a:t>What does this mean for earthquake hazards elsewhere?</a:t>
            </a:r>
            <a:endParaRPr lang="en-US" sz="2800" b="1" dirty="0">
              <a:solidFill>
                <a:srgbClr val="800000"/>
              </a:solidFill>
            </a:endParaRPr>
          </a:p>
        </p:txBody>
      </p:sp>
      <p:pic>
        <p:nvPicPr>
          <p:cNvPr id="26" name="Picture 25" descr="stanford_ses_logo.pdf"/>
          <p:cNvPicPr>
            <a:picLocks noChangeAspect="1"/>
          </p:cNvPicPr>
          <p:nvPr/>
        </p:nvPicPr>
        <p:blipFill>
          <a:blip r:embed="rId2"/>
          <a:srcRect/>
          <a:stretch>
            <a:fillRect/>
          </a:stretch>
        </p:blipFill>
        <p:spPr bwMode="auto">
          <a:xfrm>
            <a:off x="7185791" y="6245689"/>
            <a:ext cx="1958209" cy="612311"/>
          </a:xfrm>
          <a:prstGeom prst="rect">
            <a:avLst/>
          </a:prstGeom>
          <a:noFill/>
          <a:ln w="9525">
            <a:noFill/>
            <a:miter lim="800000"/>
            <a:headEnd/>
            <a:tailEnd/>
          </a:ln>
        </p:spPr>
      </p:pic>
      <p:sp>
        <p:nvSpPr>
          <p:cNvPr id="27" name="TextBox 26"/>
          <p:cNvSpPr txBox="1"/>
          <p:nvPr/>
        </p:nvSpPr>
        <p:spPr>
          <a:xfrm>
            <a:off x="587963" y="5137693"/>
            <a:ext cx="7968074" cy="707886"/>
          </a:xfrm>
          <a:prstGeom prst="rect">
            <a:avLst/>
          </a:prstGeom>
          <a:noFill/>
        </p:spPr>
        <p:txBody>
          <a:bodyPr wrap="square" rtlCol="0">
            <a:spAutoFit/>
          </a:bodyPr>
          <a:lstStyle/>
          <a:p>
            <a:pPr algn="ctr"/>
            <a:r>
              <a:rPr lang="en-US" sz="2000" b="1" i="1" dirty="0" smtClean="0"/>
              <a:t>Greg Beroza, Department of Geophysics, Stanford University</a:t>
            </a:r>
          </a:p>
          <a:p>
            <a:pPr algn="ctr"/>
            <a:r>
              <a:rPr lang="en-US" sz="2000" dirty="0" smtClean="0"/>
              <a:t>Symposium on the Great Tohoku, Japan Disaster, April 25-26, 2011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687710" y="188772"/>
            <a:ext cx="3768580" cy="584776"/>
          </a:xfrm>
          <a:prstGeom prst="rect">
            <a:avLst/>
          </a:prstGeom>
          <a:noFill/>
          <a:ln w="9525">
            <a:noFill/>
            <a:miter lim="800000"/>
            <a:headEnd/>
            <a:tailEnd/>
          </a:ln>
        </p:spPr>
        <p:txBody>
          <a:bodyPr wrap="none">
            <a:prstTxWarp prst="textNoShape">
              <a:avLst/>
            </a:prstTxWarp>
            <a:spAutoFit/>
          </a:bodyPr>
          <a:lstStyle/>
          <a:p>
            <a:pPr algn="ctr"/>
            <a:r>
              <a:rPr lang="en-US" sz="3200" b="1" dirty="0" smtClean="0"/>
              <a:t>Tsunami Propagation</a:t>
            </a:r>
            <a:endParaRPr lang="en-US" sz="3200" b="1" baseline="0" dirty="0"/>
          </a:p>
        </p:txBody>
      </p:sp>
      <p:pic>
        <p:nvPicPr>
          <p:cNvPr id="9" name="sendai11b_Szoomsmall.mov">
            <a:hlinkClick r:id="" action="ppaction://media"/>
          </p:cNvPr>
          <p:cNvPicPr/>
          <p:nvPr>
            <a:videoFile r:link="rId1"/>
          </p:nvPr>
        </p:nvPicPr>
        <p:blipFill>
          <a:blip r:embed="rId3"/>
          <a:stretch>
            <a:fillRect/>
          </a:stretch>
        </p:blipFill>
        <p:spPr>
          <a:xfrm>
            <a:off x="0" y="1167185"/>
            <a:ext cx="9144000" cy="571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
            <a:ext cx="4056465" cy="1301705"/>
          </a:xfrm>
        </p:spPr>
        <p:txBody>
          <a:bodyPr>
            <a:noAutofit/>
          </a:bodyPr>
          <a:lstStyle/>
          <a:p>
            <a:r>
              <a:rPr lang="en-US" sz="2800" b="1" dirty="0" smtClean="0"/>
              <a:t>Most Tsunami-Aware Region on Earth</a:t>
            </a:r>
            <a:endParaRPr lang="en-US" sz="2800" b="1" dirty="0"/>
          </a:p>
        </p:txBody>
      </p:sp>
      <p:pic>
        <p:nvPicPr>
          <p:cNvPr id="11" name="Picture 10" descr="sanrikuhikaku.jpg"/>
          <p:cNvPicPr>
            <a:picLocks noChangeAspect="1"/>
          </p:cNvPicPr>
          <p:nvPr/>
        </p:nvPicPr>
        <p:blipFill>
          <a:blip r:embed="rId2"/>
          <a:srcRect l="27027"/>
          <a:stretch>
            <a:fillRect/>
          </a:stretch>
        </p:blipFill>
        <p:spPr>
          <a:xfrm>
            <a:off x="3885021" y="216548"/>
            <a:ext cx="5172870" cy="6641452"/>
          </a:xfrm>
          <a:prstGeom prst="rect">
            <a:avLst/>
          </a:prstGeom>
        </p:spPr>
      </p:pic>
      <p:sp>
        <p:nvSpPr>
          <p:cNvPr id="12" name="TextBox 11"/>
          <p:cNvSpPr txBox="1"/>
          <p:nvPr/>
        </p:nvSpPr>
        <p:spPr>
          <a:xfrm>
            <a:off x="4439843" y="6265917"/>
            <a:ext cx="2134092" cy="400110"/>
          </a:xfrm>
          <a:prstGeom prst="rect">
            <a:avLst/>
          </a:prstGeom>
          <a:noFill/>
        </p:spPr>
        <p:txBody>
          <a:bodyPr wrap="square" rtlCol="0">
            <a:spAutoFit/>
          </a:bodyPr>
          <a:lstStyle/>
          <a:p>
            <a:r>
              <a:rPr lang="en-US" sz="2000" b="1" i="1" dirty="0" smtClean="0"/>
              <a:t>Tsuji et al. </a:t>
            </a:r>
            <a:r>
              <a:rPr lang="en-US" sz="2000" b="1" dirty="0" smtClean="0"/>
              <a:t>(2011)</a:t>
            </a:r>
            <a:endParaRPr lang="en-US" sz="2000" b="1" dirty="0"/>
          </a:p>
        </p:txBody>
      </p:sp>
      <p:pic>
        <p:nvPicPr>
          <p:cNvPr id="13" name="Picture 12" descr="detail of print by Utagawa Kokunimasa 1896.jpg"/>
          <p:cNvPicPr>
            <a:picLocks noChangeAspect="1"/>
          </p:cNvPicPr>
          <p:nvPr/>
        </p:nvPicPr>
        <p:blipFill>
          <a:blip r:embed="rId3"/>
          <a:stretch>
            <a:fillRect/>
          </a:stretch>
        </p:blipFill>
        <p:spPr>
          <a:xfrm>
            <a:off x="226390" y="1146161"/>
            <a:ext cx="3634279" cy="4565677"/>
          </a:xfrm>
          <a:prstGeom prst="rect">
            <a:avLst/>
          </a:prstGeom>
        </p:spPr>
      </p:pic>
      <p:sp>
        <p:nvSpPr>
          <p:cNvPr id="14" name="TextBox 13"/>
          <p:cNvSpPr txBox="1"/>
          <p:nvPr/>
        </p:nvSpPr>
        <p:spPr>
          <a:xfrm>
            <a:off x="226390" y="5711838"/>
            <a:ext cx="3658631" cy="338554"/>
          </a:xfrm>
          <a:prstGeom prst="rect">
            <a:avLst/>
          </a:prstGeom>
          <a:noFill/>
        </p:spPr>
        <p:txBody>
          <a:bodyPr wrap="square" rtlCol="0">
            <a:spAutoFit/>
          </a:bodyPr>
          <a:lstStyle/>
          <a:p>
            <a:r>
              <a:rPr lang="en-US" sz="1600" dirty="0" err="1" smtClean="0">
                <a:effectLst>
                  <a:outerShdw blurRad="50800" dist="38100" dir="2700000" algn="tl" rotWithShape="0">
                    <a:srgbClr val="000000">
                      <a:alpha val="43000"/>
                    </a:srgbClr>
                  </a:outerShdw>
                </a:effectLst>
                <a:latin typeface="Arial"/>
              </a:rPr>
              <a:t>Utagawa</a:t>
            </a:r>
            <a:r>
              <a:rPr lang="en-US" sz="1600" dirty="0" smtClean="0">
                <a:effectLst>
                  <a:outerShdw blurRad="50800" dist="38100" dir="2700000" algn="tl" rotWithShape="0">
                    <a:srgbClr val="000000">
                      <a:alpha val="43000"/>
                    </a:srgbClr>
                  </a:outerShdw>
                </a:effectLst>
                <a:latin typeface="Arial"/>
              </a:rPr>
              <a:t> </a:t>
            </a:r>
            <a:r>
              <a:rPr lang="en-US" sz="1600" dirty="0" err="1" smtClean="0">
                <a:effectLst>
                  <a:outerShdw blurRad="50800" dist="38100" dir="2700000" algn="tl" rotWithShape="0">
                    <a:srgbClr val="000000">
                      <a:alpha val="43000"/>
                    </a:srgbClr>
                  </a:outerShdw>
                </a:effectLst>
                <a:latin typeface="Arial"/>
              </a:rPr>
              <a:t>Kokunimasa</a:t>
            </a:r>
            <a:r>
              <a:rPr lang="en-US" sz="1600" dirty="0" smtClean="0">
                <a:effectLst>
                  <a:outerShdw blurRad="50800" dist="38100" dir="2700000" algn="tl" rotWithShape="0">
                    <a:srgbClr val="000000">
                      <a:alpha val="43000"/>
                    </a:srgbClr>
                  </a:outerShdw>
                </a:effectLst>
                <a:latin typeface="Arial"/>
              </a:rPr>
              <a:t> (1874-</a:t>
            </a:r>
            <a:r>
              <a:rPr lang="en-US" sz="1600" dirty="0" smtClean="0">
                <a:effectLst>
                  <a:outerShdw blurRad="50800" dist="38100" dir="2700000" algn="tl" rotWithShape="0">
                    <a:srgbClr val="000000">
                      <a:alpha val="43000"/>
                    </a:srgbClr>
                  </a:outerShdw>
                </a:effectLst>
                <a:latin typeface="Arial"/>
              </a:rPr>
              <a:t>1944</a:t>
            </a:r>
            <a:r>
              <a:rPr lang="en-US" sz="1600" dirty="0" smtClean="0">
                <a:effectLst>
                  <a:outerShdw blurRad="50800" dist="38100" dir="2700000" algn="tl" rotWithShape="0">
                    <a:srgbClr val="000000">
                      <a:alpha val="43000"/>
                    </a:srgbClr>
                  </a:outerShdw>
                </a:effectLst>
                <a:latin typeface="Arial"/>
              </a:rPr>
              <a:t>)</a:t>
            </a:r>
            <a:endParaRPr lang="en-US" sz="1600" dirty="0">
              <a:effectLst>
                <a:outerShdw blurRad="50800" dist="38100" dir="2700000" algn="tl" rotWithShape="0">
                  <a:srgbClr val="000000">
                    <a:alpha val="43000"/>
                  </a:srgbClr>
                </a:outerShdw>
              </a:effectLst>
              <a:latin typeface="Arial"/>
            </a:endParaRPr>
          </a:p>
        </p:txBody>
      </p:sp>
      <p:sp>
        <p:nvSpPr>
          <p:cNvPr id="15" name="TextBox 14"/>
          <p:cNvSpPr txBox="1"/>
          <p:nvPr/>
        </p:nvSpPr>
        <p:spPr>
          <a:xfrm>
            <a:off x="0" y="6081251"/>
            <a:ext cx="4336002" cy="369332"/>
          </a:xfrm>
          <a:prstGeom prst="rect">
            <a:avLst/>
          </a:prstGeom>
          <a:noFill/>
        </p:spPr>
        <p:txBody>
          <a:bodyPr wrap="square" rtlCol="0">
            <a:spAutoFit/>
          </a:bodyPr>
          <a:lstStyle/>
          <a:p>
            <a:r>
              <a:rPr lang="en-US" b="1" dirty="0" smtClean="0">
                <a:solidFill>
                  <a:srgbClr val="800000"/>
                </a:solidFill>
              </a:rPr>
              <a:t>Locally very large tsunamis in 1896 &amp; 1933.</a:t>
            </a:r>
            <a:endParaRPr lang="en-US" b="1" dirty="0">
              <a:solidFill>
                <a:srgbClr val="8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3" descr="Screen shot 2011-03-23 at 4.13.39 PM.png"/>
          <p:cNvPicPr>
            <a:picLocks noChangeAspect="1"/>
          </p:cNvPicPr>
          <p:nvPr/>
        </p:nvPicPr>
        <p:blipFill>
          <a:blip r:embed="rId3"/>
          <a:srcRect/>
          <a:stretch>
            <a:fillRect/>
          </a:stretch>
        </p:blipFill>
        <p:spPr bwMode="auto">
          <a:xfrm>
            <a:off x="0" y="0"/>
            <a:ext cx="9144000" cy="4541838"/>
          </a:xfrm>
          <a:prstGeom prst="rect">
            <a:avLst/>
          </a:prstGeom>
          <a:noFill/>
          <a:ln w="9525">
            <a:noFill/>
            <a:miter lim="800000"/>
            <a:headEnd/>
            <a:tailEnd/>
          </a:ln>
        </p:spPr>
      </p:pic>
      <p:pic>
        <p:nvPicPr>
          <p:cNvPr id="20483" name="Picture 4" descr="Screen shot 2011-03-23 at 4.13.53 PM.png"/>
          <p:cNvPicPr>
            <a:picLocks noChangeAspect="1"/>
          </p:cNvPicPr>
          <p:nvPr/>
        </p:nvPicPr>
        <p:blipFill>
          <a:blip r:embed="rId4"/>
          <a:srcRect/>
          <a:stretch>
            <a:fillRect/>
          </a:stretch>
        </p:blipFill>
        <p:spPr bwMode="auto">
          <a:xfrm>
            <a:off x="0" y="3579743"/>
            <a:ext cx="3535046" cy="978275"/>
          </a:xfrm>
          <a:prstGeom prst="rect">
            <a:avLst/>
          </a:prstGeom>
          <a:noFill/>
          <a:ln w="9525">
            <a:noFill/>
            <a:miter lim="800000"/>
            <a:headEnd/>
            <a:tailEnd/>
          </a:ln>
        </p:spPr>
      </p:pic>
      <p:pic>
        <p:nvPicPr>
          <p:cNvPr id="20484" name="Picture 7" descr="Screen shot 2011-03-23 at 4.16.01 PM.png"/>
          <p:cNvPicPr>
            <a:picLocks noChangeAspect="1"/>
          </p:cNvPicPr>
          <p:nvPr/>
        </p:nvPicPr>
        <p:blipFill>
          <a:blip r:embed="rId5"/>
          <a:srcRect/>
          <a:stretch>
            <a:fillRect/>
          </a:stretch>
        </p:blipFill>
        <p:spPr bwMode="auto">
          <a:xfrm>
            <a:off x="4572000" y="4137282"/>
            <a:ext cx="4572000" cy="417513"/>
          </a:xfrm>
          <a:prstGeom prst="rect">
            <a:avLst/>
          </a:prstGeom>
          <a:noFill/>
          <a:ln w="9525">
            <a:noFill/>
            <a:miter lim="800000"/>
            <a:headEnd/>
            <a:tailEnd/>
          </a:ln>
        </p:spPr>
      </p:pic>
      <p:pic>
        <p:nvPicPr>
          <p:cNvPr id="5" name="Picture 4" descr="Screen shot 2011-04-25 at 3.01.48 PM.png"/>
          <p:cNvPicPr>
            <a:picLocks noChangeAspect="1"/>
          </p:cNvPicPr>
          <p:nvPr/>
        </p:nvPicPr>
        <p:blipFill>
          <a:blip r:embed="rId6"/>
          <a:stretch>
            <a:fillRect/>
          </a:stretch>
        </p:blipFill>
        <p:spPr>
          <a:xfrm>
            <a:off x="2449981" y="4618452"/>
            <a:ext cx="4263088" cy="220831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8055" y="163030"/>
            <a:ext cx="2630731" cy="1372888"/>
          </a:xfrm>
        </p:spPr>
        <p:txBody>
          <a:bodyPr>
            <a:normAutofit/>
          </a:bodyPr>
          <a:lstStyle/>
          <a:p>
            <a:r>
              <a:rPr lang="en-US" sz="3600" b="1" dirty="0" smtClean="0"/>
              <a:t>Historical Earthquakes</a:t>
            </a:r>
            <a:endParaRPr lang="en-US" sz="3600" b="1" dirty="0"/>
          </a:p>
        </p:txBody>
      </p:sp>
      <p:sp>
        <p:nvSpPr>
          <p:cNvPr id="3" name="Content Placeholder 2"/>
          <p:cNvSpPr>
            <a:spLocks noGrp="1"/>
          </p:cNvSpPr>
          <p:nvPr>
            <p:ph idx="1"/>
          </p:nvPr>
        </p:nvSpPr>
        <p:spPr>
          <a:xfrm>
            <a:off x="38099" y="6518415"/>
            <a:ext cx="9105901" cy="397746"/>
          </a:xfrm>
        </p:spPr>
        <p:txBody>
          <a:bodyPr>
            <a:normAutofit/>
          </a:bodyPr>
          <a:lstStyle/>
          <a:p>
            <a:pPr marL="0" indent="0" algn="ctr">
              <a:buNone/>
            </a:pPr>
            <a:r>
              <a:rPr lang="en-US" sz="1600" dirty="0" smtClean="0"/>
              <a:t>Image: </a:t>
            </a:r>
            <a:r>
              <a:rPr lang="en-US" sz="1600" i="1" dirty="0" smtClean="0"/>
              <a:t>C. J. </a:t>
            </a:r>
            <a:r>
              <a:rPr lang="en-US" sz="1600" i="1" dirty="0" err="1" smtClean="0"/>
              <a:t>Ammon</a:t>
            </a:r>
            <a:r>
              <a:rPr lang="en-US" sz="1600" i="1" dirty="0" smtClean="0"/>
              <a:t> (Penn State); </a:t>
            </a:r>
            <a:r>
              <a:rPr lang="en-US" sz="1600" dirty="0" smtClean="0"/>
              <a:t>Rupture outlines</a:t>
            </a:r>
            <a:r>
              <a:rPr lang="en-US" sz="1600" i="1" dirty="0" smtClean="0"/>
              <a:t>: </a:t>
            </a:r>
            <a:r>
              <a:rPr lang="en-US" sz="1600" i="1" dirty="0" err="1" smtClean="0"/>
              <a:t>Hiroo</a:t>
            </a:r>
            <a:r>
              <a:rPr lang="en-US" sz="1600" i="1" dirty="0" smtClean="0"/>
              <a:t> </a:t>
            </a:r>
            <a:r>
              <a:rPr lang="en-US" sz="1600" i="1" dirty="0" err="1" smtClean="0"/>
              <a:t>Kanamori</a:t>
            </a:r>
            <a:r>
              <a:rPr lang="en-US" sz="1600" i="1" dirty="0" smtClean="0"/>
              <a:t> (</a:t>
            </a:r>
            <a:r>
              <a:rPr lang="en-US" sz="1600" i="1" dirty="0" err="1" smtClean="0"/>
              <a:t>Caltec</a:t>
            </a:r>
            <a:r>
              <a:rPr lang="en-US" sz="1600" dirty="0" err="1" smtClean="0"/>
              <a:t>EQ</a:t>
            </a:r>
            <a:r>
              <a:rPr lang="en-US" sz="1600" dirty="0" smtClean="0"/>
              <a:t> locations </a:t>
            </a:r>
            <a:r>
              <a:rPr lang="en-US" sz="1600" i="1" dirty="0" err="1" smtClean="0"/>
              <a:t>h</a:t>
            </a:r>
            <a:r>
              <a:rPr lang="en-US" sz="1600" i="1" dirty="0" smtClean="0"/>
              <a:t>); (USGS)</a:t>
            </a:r>
            <a:endParaRPr lang="en-US" sz="1600" i="1" dirty="0"/>
          </a:p>
        </p:txBody>
      </p:sp>
      <p:pic>
        <p:nvPicPr>
          <p:cNvPr id="4" name="Picture 3" descr="theModelAshocksTopoHistoric.png"/>
          <p:cNvPicPr>
            <a:picLocks noChangeAspect="1"/>
          </p:cNvPicPr>
          <p:nvPr/>
        </p:nvPicPr>
        <p:blipFill>
          <a:blip r:embed="rId2"/>
          <a:srcRect b="4827"/>
          <a:stretch>
            <a:fillRect/>
          </a:stretch>
        </p:blipFill>
        <p:spPr>
          <a:xfrm>
            <a:off x="2921099" y="-9"/>
            <a:ext cx="6240063" cy="6527008"/>
          </a:xfrm>
          <a:prstGeom prst="rect">
            <a:avLst/>
          </a:prstGeom>
        </p:spPr>
      </p:pic>
      <p:sp>
        <p:nvSpPr>
          <p:cNvPr id="5" name="TextBox 4"/>
          <p:cNvSpPr txBox="1"/>
          <p:nvPr/>
        </p:nvSpPr>
        <p:spPr>
          <a:xfrm>
            <a:off x="38100" y="2291347"/>
            <a:ext cx="3098799" cy="1200328"/>
          </a:xfrm>
          <a:prstGeom prst="rect">
            <a:avLst/>
          </a:prstGeom>
          <a:noFill/>
        </p:spPr>
        <p:txBody>
          <a:bodyPr wrap="square" rtlCol="0">
            <a:spAutoFit/>
          </a:bodyPr>
          <a:lstStyle/>
          <a:p>
            <a:r>
              <a:rPr lang="en-US" sz="2400" b="1" dirty="0" smtClean="0">
                <a:solidFill>
                  <a:srgbClr val="800000"/>
                </a:solidFill>
              </a:rPr>
              <a:t>Large (up to M 8+).</a:t>
            </a:r>
          </a:p>
          <a:p>
            <a:endParaRPr lang="en-US" sz="2400" b="1" dirty="0" smtClean="0">
              <a:solidFill>
                <a:srgbClr val="800000"/>
              </a:solidFill>
            </a:endParaRPr>
          </a:p>
          <a:p>
            <a:r>
              <a:rPr lang="en-US" sz="2400" b="1" dirty="0" smtClean="0">
                <a:solidFill>
                  <a:srgbClr val="800000"/>
                </a:solidFill>
              </a:rPr>
              <a:t>Not gigantic (M 9).</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3266158" y="14459"/>
            <a:ext cx="5877842" cy="954107"/>
          </a:xfrm>
          <a:prstGeom prst="rect">
            <a:avLst/>
          </a:prstGeom>
          <a:noFill/>
        </p:spPr>
        <p:txBody>
          <a:bodyPr wrap="square" rtlCol="0">
            <a:spAutoFit/>
          </a:bodyPr>
          <a:lstStyle/>
          <a:p>
            <a:pPr algn="ctr"/>
            <a:r>
              <a:rPr lang="en-US" sz="2800" b="1" dirty="0" smtClean="0"/>
              <a:t>Earthquake Research Committee Segmentation Model</a:t>
            </a:r>
            <a:endParaRPr lang="en-US" sz="2800" b="1" dirty="0"/>
          </a:p>
        </p:txBody>
      </p:sp>
      <p:pic>
        <p:nvPicPr>
          <p:cNvPr id="9" name="Picture 8" descr="Screen shot 2011-04-25 at 1.17.15 PM.png"/>
          <p:cNvPicPr>
            <a:picLocks noChangeAspect="1"/>
          </p:cNvPicPr>
          <p:nvPr/>
        </p:nvPicPr>
        <p:blipFill>
          <a:blip r:embed="rId3"/>
          <a:srcRect l="2983" t="2141" r="1989" b="11417"/>
          <a:stretch>
            <a:fillRect/>
          </a:stretch>
        </p:blipFill>
        <p:spPr>
          <a:xfrm>
            <a:off x="2153" y="26711"/>
            <a:ext cx="3200073" cy="4056918"/>
          </a:xfrm>
          <a:prstGeom prst="rect">
            <a:avLst/>
          </a:prstGeom>
        </p:spPr>
      </p:pic>
      <p:pic>
        <p:nvPicPr>
          <p:cNvPr id="10" name="Picture 9" descr="Screen shot 2011-04-25 at 1.17.57 PM.png"/>
          <p:cNvPicPr>
            <a:picLocks noChangeAspect="1"/>
          </p:cNvPicPr>
          <p:nvPr/>
        </p:nvPicPr>
        <p:blipFill>
          <a:blip r:embed="rId4"/>
          <a:srcRect t="8456"/>
          <a:stretch>
            <a:fillRect/>
          </a:stretch>
        </p:blipFill>
        <p:spPr>
          <a:xfrm>
            <a:off x="1500251" y="4064671"/>
            <a:ext cx="7648970" cy="2793329"/>
          </a:xfrm>
          <a:prstGeom prst="rect">
            <a:avLst/>
          </a:prstGeom>
        </p:spPr>
      </p:pic>
      <p:sp>
        <p:nvSpPr>
          <p:cNvPr id="11" name="TextBox 10"/>
          <p:cNvSpPr txBox="1"/>
          <p:nvPr/>
        </p:nvSpPr>
        <p:spPr>
          <a:xfrm>
            <a:off x="3186250" y="973245"/>
            <a:ext cx="5957750" cy="2862323"/>
          </a:xfrm>
          <a:prstGeom prst="rect">
            <a:avLst/>
          </a:prstGeom>
          <a:noFill/>
        </p:spPr>
        <p:txBody>
          <a:bodyPr wrap="square" rtlCol="0">
            <a:spAutoFit/>
          </a:bodyPr>
          <a:lstStyle/>
          <a:p>
            <a:r>
              <a:rPr lang="en-US" b="1" dirty="0" smtClean="0">
                <a:solidFill>
                  <a:srgbClr val="800000"/>
                </a:solidFill>
              </a:rPr>
              <a:t>Off Miyagi, 6 earthquakes – 1793(M8.2), 1835(M7.3), 1861(M7.4), 1897(M7.4), 1936(M7.4), and 1978(M7.4) – occurred in </a:t>
            </a:r>
            <a:r>
              <a:rPr lang="en-US" b="1" dirty="0">
                <a:solidFill>
                  <a:srgbClr val="800000"/>
                </a:solidFill>
              </a:rPr>
              <a:t>the past 200 years with</a:t>
            </a:r>
            <a:r>
              <a:rPr lang="en-US" b="1" dirty="0" smtClean="0">
                <a:solidFill>
                  <a:srgbClr val="800000"/>
                </a:solidFill>
              </a:rPr>
              <a:t> an average </a:t>
            </a:r>
            <a:r>
              <a:rPr lang="en-US" b="1" dirty="0">
                <a:solidFill>
                  <a:srgbClr val="800000"/>
                </a:solidFill>
              </a:rPr>
              <a:t>interval of 37.1 years.</a:t>
            </a:r>
            <a:r>
              <a:rPr lang="en-US" b="1" dirty="0" smtClean="0">
                <a:solidFill>
                  <a:srgbClr val="800000"/>
                </a:solidFill>
              </a:rPr>
              <a:t> </a:t>
            </a:r>
          </a:p>
          <a:p>
            <a:endParaRPr lang="en-US" b="1" dirty="0" smtClean="0">
              <a:solidFill>
                <a:srgbClr val="800000"/>
              </a:solidFill>
            </a:endParaRPr>
          </a:p>
          <a:p>
            <a:r>
              <a:rPr lang="en-US" b="1" dirty="0" smtClean="0">
                <a:solidFill>
                  <a:srgbClr val="800000"/>
                </a:solidFill>
              </a:rPr>
              <a:t>30-year occurrence probability of 99% (the highest value in Japan). </a:t>
            </a:r>
          </a:p>
          <a:p>
            <a:endParaRPr lang="en-US" b="1" dirty="0" smtClean="0">
              <a:solidFill>
                <a:srgbClr val="800000"/>
              </a:solidFill>
            </a:endParaRPr>
          </a:p>
          <a:p>
            <a:r>
              <a:rPr lang="en-US" b="1" dirty="0" smtClean="0">
                <a:solidFill>
                  <a:srgbClr val="800000"/>
                </a:solidFill>
              </a:rPr>
              <a:t>A M7.2 earthquake occurred </a:t>
            </a:r>
            <a:r>
              <a:rPr lang="en-US" b="1" dirty="0">
                <a:solidFill>
                  <a:srgbClr val="800000"/>
                </a:solidFill>
              </a:rPr>
              <a:t>in</a:t>
            </a:r>
            <a:r>
              <a:rPr lang="en-US" b="1" dirty="0" smtClean="0">
                <a:solidFill>
                  <a:srgbClr val="800000"/>
                </a:solidFill>
              </a:rPr>
              <a:t> 2005</a:t>
            </a:r>
            <a:r>
              <a:rPr lang="en-US" b="1" dirty="0">
                <a:solidFill>
                  <a:srgbClr val="800000"/>
                </a:solidFill>
              </a:rPr>
              <a:t>. Since the M was less than estimated level of M7.5,</a:t>
            </a:r>
            <a:r>
              <a:rPr lang="en-US" b="1" dirty="0" smtClean="0">
                <a:solidFill>
                  <a:srgbClr val="800000"/>
                </a:solidFill>
              </a:rPr>
              <a:t> the “expected” earthquake was not considered to have occurred.</a:t>
            </a:r>
            <a:endParaRPr lang="en-US" b="1" dirty="0">
              <a:solidFill>
                <a:srgbClr val="800000"/>
              </a:solidFill>
            </a:endParaRPr>
          </a:p>
        </p:txBody>
      </p:sp>
      <p:sp>
        <p:nvSpPr>
          <p:cNvPr id="14" name="Frame 13"/>
          <p:cNvSpPr/>
          <p:nvPr/>
        </p:nvSpPr>
        <p:spPr>
          <a:xfrm>
            <a:off x="1599519" y="4967177"/>
            <a:ext cx="7477359" cy="604433"/>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3266158" y="1765905"/>
            <a:ext cx="5604548" cy="1477328"/>
          </a:xfrm>
          <a:prstGeom prst="rect">
            <a:avLst/>
          </a:prstGeom>
          <a:noFill/>
        </p:spPr>
        <p:txBody>
          <a:bodyPr wrap="square" rtlCol="0">
            <a:spAutoFit/>
          </a:bodyPr>
          <a:lstStyle/>
          <a:p>
            <a:r>
              <a:rPr lang="en-US" b="1" dirty="0" smtClean="0">
                <a:solidFill>
                  <a:srgbClr val="800000"/>
                </a:solidFill>
              </a:rPr>
              <a:t>An M7.3 earthquake of M7.3 occurred in the “off southern </a:t>
            </a:r>
            <a:r>
              <a:rPr lang="en-US" b="1" dirty="0" err="1" smtClean="0">
                <a:solidFill>
                  <a:srgbClr val="800000"/>
                </a:solidFill>
              </a:rPr>
              <a:t>Sanriku</a:t>
            </a:r>
            <a:r>
              <a:rPr lang="en-US" b="1" dirty="0" smtClean="0">
                <a:solidFill>
                  <a:srgbClr val="800000"/>
                </a:solidFill>
              </a:rPr>
              <a:t>” on March 9, 2011. This time, there was an opinion that the occurrence probability of the coupled event of “off Miyagi“ and “off southern </a:t>
            </a:r>
            <a:r>
              <a:rPr lang="en-US" b="1" dirty="0" err="1" smtClean="0">
                <a:solidFill>
                  <a:srgbClr val="800000"/>
                </a:solidFill>
              </a:rPr>
              <a:t>Sanriku</a:t>
            </a:r>
            <a:r>
              <a:rPr lang="en-US" b="1" dirty="0" smtClean="0">
                <a:solidFill>
                  <a:srgbClr val="800000"/>
                </a:solidFill>
              </a:rPr>
              <a:t>” may be lowered.</a:t>
            </a:r>
          </a:p>
        </p:txBody>
      </p:sp>
      <p:sp>
        <p:nvSpPr>
          <p:cNvPr id="17" name="TextBox 16"/>
          <p:cNvSpPr txBox="1"/>
          <p:nvPr/>
        </p:nvSpPr>
        <p:spPr>
          <a:xfrm>
            <a:off x="3266158" y="973245"/>
            <a:ext cx="5941774" cy="2862323"/>
          </a:xfrm>
          <a:prstGeom prst="rect">
            <a:avLst/>
          </a:prstGeom>
          <a:noFill/>
        </p:spPr>
        <p:txBody>
          <a:bodyPr wrap="square" rtlCol="0">
            <a:spAutoFit/>
          </a:bodyPr>
          <a:lstStyle/>
          <a:p>
            <a:r>
              <a:rPr lang="en-US" b="1" dirty="0" smtClean="0">
                <a:solidFill>
                  <a:srgbClr val="800000"/>
                </a:solidFill>
              </a:rPr>
              <a:t>However this was a foreshock of the M9.0 event and the main shock involved five regions from “off central </a:t>
            </a:r>
            <a:r>
              <a:rPr lang="en-US" b="1" dirty="0" err="1" smtClean="0">
                <a:solidFill>
                  <a:srgbClr val="800000"/>
                </a:solidFill>
              </a:rPr>
              <a:t>Sanriku</a:t>
            </a:r>
            <a:r>
              <a:rPr lang="en-US" b="1" dirty="0" smtClean="0">
                <a:solidFill>
                  <a:srgbClr val="800000"/>
                </a:solidFill>
              </a:rPr>
              <a:t>” to “off Ibaraki” as well as “trench zone”.</a:t>
            </a:r>
          </a:p>
          <a:p>
            <a:endParaRPr lang="en-US" b="1" dirty="0" smtClean="0">
              <a:solidFill>
                <a:srgbClr val="800000"/>
              </a:solidFill>
            </a:endParaRPr>
          </a:p>
          <a:p>
            <a:r>
              <a:rPr lang="en-US" b="1" dirty="0" smtClean="0">
                <a:solidFill>
                  <a:srgbClr val="800000"/>
                </a:solidFill>
              </a:rPr>
              <a:t>Historically, it was known that a great earthquake associated with huge tsunami occurred in 869 (</a:t>
            </a:r>
            <a:r>
              <a:rPr lang="en-US" b="1" dirty="0" err="1" smtClean="0">
                <a:solidFill>
                  <a:srgbClr val="800000"/>
                </a:solidFill>
              </a:rPr>
              <a:t>Jogan</a:t>
            </a:r>
            <a:r>
              <a:rPr lang="en-US" b="1" dirty="0" smtClean="0">
                <a:solidFill>
                  <a:srgbClr val="800000"/>
                </a:solidFill>
              </a:rPr>
              <a:t>) in </a:t>
            </a:r>
            <a:r>
              <a:rPr lang="en-US" b="1" dirty="0" err="1" smtClean="0">
                <a:solidFill>
                  <a:srgbClr val="800000"/>
                </a:solidFill>
              </a:rPr>
              <a:t>Heian</a:t>
            </a:r>
            <a:r>
              <a:rPr lang="en-US" b="1" dirty="0" smtClean="0">
                <a:solidFill>
                  <a:srgbClr val="800000"/>
                </a:solidFill>
              </a:rPr>
              <a:t> Era and killed more than 1,000 people at </a:t>
            </a:r>
            <a:r>
              <a:rPr lang="en-US" b="1" dirty="0" err="1" smtClean="0">
                <a:solidFill>
                  <a:srgbClr val="800000"/>
                </a:solidFill>
              </a:rPr>
              <a:t>Tagajo</a:t>
            </a:r>
            <a:r>
              <a:rPr lang="en-US" b="1" dirty="0" smtClean="0">
                <a:solidFill>
                  <a:srgbClr val="800000"/>
                </a:solidFill>
              </a:rPr>
              <a:t>, Miyagi Prefecture. </a:t>
            </a:r>
          </a:p>
          <a:p>
            <a:endParaRPr lang="en-US" b="1" dirty="0">
              <a:solidFill>
                <a:srgbClr val="800000"/>
              </a:solidFill>
            </a:endParaRPr>
          </a:p>
          <a:p>
            <a:r>
              <a:rPr lang="en-US" b="1" dirty="0" smtClean="0">
                <a:solidFill>
                  <a:srgbClr val="800000"/>
                </a:solidFill>
              </a:rPr>
              <a:t>But one could hardly imagine that such a event would recur nor the greater event would happen in the land of the living.</a:t>
            </a:r>
            <a:endParaRPr lang="en-US" b="1" dirty="0">
              <a:solidFill>
                <a:srgbClr val="800000"/>
              </a:solidFill>
            </a:endParaRPr>
          </a:p>
        </p:txBody>
      </p:sp>
      <p:sp>
        <p:nvSpPr>
          <p:cNvPr id="18" name="TextBox 17"/>
          <p:cNvSpPr txBox="1"/>
          <p:nvPr/>
        </p:nvSpPr>
        <p:spPr>
          <a:xfrm>
            <a:off x="2153" y="4798390"/>
            <a:ext cx="1597366" cy="1815882"/>
          </a:xfrm>
          <a:prstGeom prst="rect">
            <a:avLst/>
          </a:prstGeom>
          <a:noFill/>
        </p:spPr>
        <p:txBody>
          <a:bodyPr wrap="square" rtlCol="0">
            <a:spAutoFit/>
          </a:bodyPr>
          <a:lstStyle/>
          <a:p>
            <a:r>
              <a:rPr lang="en-US" sz="1400" dirty="0" smtClean="0"/>
              <a:t>Adapted from Preliminary </a:t>
            </a:r>
            <a:r>
              <a:rPr lang="en-US" sz="1400" dirty="0"/>
              <a:t>report of the 2011 off the Pacific coast of Tohoku </a:t>
            </a:r>
            <a:r>
              <a:rPr lang="en-US" sz="1400" dirty="0" smtClean="0"/>
              <a:t>Earthquake Mar</a:t>
            </a:r>
            <a:r>
              <a:rPr lang="en-US" sz="1400" dirty="0"/>
              <a:t>. 25, 2011 </a:t>
            </a:r>
            <a:r>
              <a:rPr lang="en-US" sz="1400" dirty="0" err="1"/>
              <a:t>Yoshimitsu</a:t>
            </a:r>
            <a:r>
              <a:rPr lang="en-US" sz="1400" dirty="0"/>
              <a:t> Okada (President, NIED)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animBg="1"/>
      <p:bldP spid="15" grpId="0"/>
      <p:bldP spid="15" grpId="1"/>
      <p:bldP spid="17"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3165941" y="38649"/>
            <a:ext cx="5941774" cy="523220"/>
          </a:xfrm>
          <a:prstGeom prst="rect">
            <a:avLst/>
          </a:prstGeom>
          <a:noFill/>
        </p:spPr>
        <p:txBody>
          <a:bodyPr wrap="square" rtlCol="0">
            <a:spAutoFit/>
          </a:bodyPr>
          <a:lstStyle/>
          <a:p>
            <a:pPr algn="ctr"/>
            <a:r>
              <a:rPr lang="en-US" sz="2800" b="1" dirty="0" smtClean="0">
                <a:latin typeface="Arial"/>
              </a:rPr>
              <a:t>Whole (</a:t>
            </a:r>
            <a:r>
              <a:rPr lang="en-US" sz="2800" b="1" i="1" dirty="0" smtClean="0">
                <a:latin typeface="Arial"/>
              </a:rPr>
              <a:t>M </a:t>
            </a:r>
            <a:r>
              <a:rPr lang="en-US" sz="2800" b="1" dirty="0" smtClean="0">
                <a:latin typeface="Arial"/>
              </a:rPr>
              <a:t>9.0</a:t>
            </a:r>
            <a:r>
              <a:rPr lang="en-US" sz="2800" b="1" i="1" dirty="0" smtClean="0">
                <a:latin typeface="Arial"/>
              </a:rPr>
              <a:t>) </a:t>
            </a:r>
            <a:r>
              <a:rPr lang="en-US" sz="2800" b="1" dirty="0" smtClean="0">
                <a:latin typeface="Arial"/>
              </a:rPr>
              <a:t>&gt;&gt; Sum of the Parts  </a:t>
            </a:r>
          </a:p>
        </p:txBody>
      </p:sp>
      <p:pic>
        <p:nvPicPr>
          <p:cNvPr id="9" name="Picture 8" descr="Screen shot 2011-04-25 at 1.17.15 PM.png"/>
          <p:cNvPicPr>
            <a:picLocks noChangeAspect="1"/>
          </p:cNvPicPr>
          <p:nvPr/>
        </p:nvPicPr>
        <p:blipFill>
          <a:blip r:embed="rId3"/>
          <a:srcRect l="2983" t="2141" r="1989" b="11417"/>
          <a:stretch>
            <a:fillRect/>
          </a:stretch>
        </p:blipFill>
        <p:spPr>
          <a:xfrm>
            <a:off x="2153" y="26711"/>
            <a:ext cx="3200073" cy="4056918"/>
          </a:xfrm>
          <a:prstGeom prst="rect">
            <a:avLst/>
          </a:prstGeom>
        </p:spPr>
      </p:pic>
      <p:pic>
        <p:nvPicPr>
          <p:cNvPr id="10" name="Picture 9" descr="Screen shot 2011-04-25 at 1.17.57 PM.png"/>
          <p:cNvPicPr>
            <a:picLocks noChangeAspect="1"/>
          </p:cNvPicPr>
          <p:nvPr/>
        </p:nvPicPr>
        <p:blipFill>
          <a:blip r:embed="rId4"/>
          <a:srcRect t="8456"/>
          <a:stretch>
            <a:fillRect/>
          </a:stretch>
        </p:blipFill>
        <p:spPr>
          <a:xfrm>
            <a:off x="1500251" y="4064751"/>
            <a:ext cx="7648970" cy="2793329"/>
          </a:xfrm>
          <a:prstGeom prst="rect">
            <a:avLst/>
          </a:prstGeom>
        </p:spPr>
      </p:pic>
      <p:sp>
        <p:nvSpPr>
          <p:cNvPr id="14" name="Frame 13"/>
          <p:cNvSpPr/>
          <p:nvPr/>
        </p:nvSpPr>
        <p:spPr>
          <a:xfrm>
            <a:off x="1532607" y="4999403"/>
            <a:ext cx="7527465" cy="1101418"/>
          </a:xfrm>
          <a:prstGeom prst="frame">
            <a:avLst>
              <a:gd name="adj1" fmla="val 431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2153" y="4798390"/>
            <a:ext cx="1597366" cy="1815882"/>
          </a:xfrm>
          <a:prstGeom prst="rect">
            <a:avLst/>
          </a:prstGeom>
          <a:noFill/>
        </p:spPr>
        <p:txBody>
          <a:bodyPr wrap="square" rtlCol="0">
            <a:spAutoFit/>
          </a:bodyPr>
          <a:lstStyle/>
          <a:p>
            <a:r>
              <a:rPr lang="en-US" sz="1400" dirty="0" smtClean="0"/>
              <a:t>Adapted from Preliminary </a:t>
            </a:r>
            <a:r>
              <a:rPr lang="en-US" sz="1400" dirty="0"/>
              <a:t>report of the 2011 off the Pacific coast of Tohoku </a:t>
            </a:r>
            <a:r>
              <a:rPr lang="en-US" sz="1400" dirty="0" smtClean="0"/>
              <a:t>Earthquake Mar</a:t>
            </a:r>
            <a:r>
              <a:rPr lang="en-US" sz="1400" dirty="0"/>
              <a:t>. 25, 2011 </a:t>
            </a:r>
            <a:r>
              <a:rPr lang="en-US" sz="1400" i="1" dirty="0" err="1"/>
              <a:t>Yoshimitsu</a:t>
            </a:r>
            <a:r>
              <a:rPr lang="en-US" sz="1400" i="1" dirty="0"/>
              <a:t> Okada (President, NIED)</a:t>
            </a:r>
          </a:p>
        </p:txBody>
      </p:sp>
      <p:sp>
        <p:nvSpPr>
          <p:cNvPr id="12" name="Donut 11"/>
          <p:cNvSpPr/>
          <p:nvPr/>
        </p:nvSpPr>
        <p:spPr>
          <a:xfrm rot="1034862">
            <a:off x="1528282" y="1468593"/>
            <a:ext cx="984063" cy="1990834"/>
          </a:xfrm>
          <a:prstGeom prst="donut">
            <a:avLst>
              <a:gd name="adj" fmla="val 437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Frame 15"/>
          <p:cNvSpPr/>
          <p:nvPr/>
        </p:nvSpPr>
        <p:spPr>
          <a:xfrm>
            <a:off x="1583341" y="6285659"/>
            <a:ext cx="7460553" cy="525829"/>
          </a:xfrm>
          <a:prstGeom prst="frame">
            <a:avLst>
              <a:gd name="adj1" fmla="val 1225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3271378" y="1006009"/>
            <a:ext cx="5772515" cy="2862322"/>
          </a:xfrm>
          <a:prstGeom prst="rect">
            <a:avLst/>
          </a:prstGeom>
          <a:noFill/>
        </p:spPr>
        <p:txBody>
          <a:bodyPr wrap="square" rtlCol="0">
            <a:spAutoFit/>
          </a:bodyPr>
          <a:lstStyle/>
          <a:p>
            <a:r>
              <a:rPr lang="en-US" sz="2000" b="1" dirty="0" smtClean="0">
                <a:latin typeface="Arial"/>
              </a:rPr>
              <a:t>Sum of Parts:</a:t>
            </a:r>
          </a:p>
          <a:p>
            <a:endParaRPr lang="en-US" sz="2000" b="1" dirty="0" smtClean="0">
              <a:latin typeface="Arial"/>
            </a:endParaRPr>
          </a:p>
          <a:p>
            <a:r>
              <a:rPr lang="en-US" sz="2000" b="1" i="1" dirty="0" smtClean="0">
                <a:latin typeface="Arial"/>
              </a:rPr>
              <a:t>M</a:t>
            </a:r>
            <a:r>
              <a:rPr lang="en-US" sz="2000" b="1" dirty="0" smtClean="0">
                <a:latin typeface="Arial"/>
              </a:rPr>
              <a:t> 8.0 + </a:t>
            </a:r>
            <a:r>
              <a:rPr lang="en-US" sz="2000" b="1" i="1" dirty="0" smtClean="0">
                <a:latin typeface="Arial"/>
              </a:rPr>
              <a:t>M</a:t>
            </a:r>
            <a:r>
              <a:rPr lang="en-US" sz="2000" b="1" dirty="0" smtClean="0">
                <a:latin typeface="Arial"/>
              </a:rPr>
              <a:t> 7.4 + </a:t>
            </a:r>
            <a:r>
              <a:rPr lang="en-US" sz="2000" b="1" i="1" dirty="0" smtClean="0">
                <a:latin typeface="Arial"/>
              </a:rPr>
              <a:t>M</a:t>
            </a:r>
            <a:r>
              <a:rPr lang="en-US" sz="2000" b="1" dirty="0" smtClean="0">
                <a:latin typeface="Arial"/>
              </a:rPr>
              <a:t> 7.2 + </a:t>
            </a:r>
            <a:r>
              <a:rPr lang="en-US" sz="2000" b="1" i="1" dirty="0" smtClean="0">
                <a:latin typeface="Arial"/>
              </a:rPr>
              <a:t>M</a:t>
            </a:r>
            <a:r>
              <a:rPr lang="en-US" sz="2000" b="1" dirty="0" smtClean="0">
                <a:latin typeface="Arial"/>
              </a:rPr>
              <a:t> 8.2 = </a:t>
            </a:r>
            <a:r>
              <a:rPr lang="en-US" sz="2000" b="1" i="1" dirty="0" smtClean="0">
                <a:latin typeface="Arial"/>
              </a:rPr>
              <a:t>M</a:t>
            </a:r>
            <a:r>
              <a:rPr lang="en-US" sz="2000" b="1" dirty="0" smtClean="0">
                <a:latin typeface="Arial"/>
              </a:rPr>
              <a:t> 8.3</a:t>
            </a:r>
          </a:p>
          <a:p>
            <a:endParaRPr lang="en-US" sz="2000" b="1" dirty="0" smtClean="0">
              <a:latin typeface="Arial"/>
            </a:endParaRPr>
          </a:p>
          <a:p>
            <a:r>
              <a:rPr lang="en-US" sz="2000" b="1" dirty="0" smtClean="0">
                <a:latin typeface="Arial"/>
              </a:rPr>
              <a:t>Energy released by an </a:t>
            </a:r>
            <a:r>
              <a:rPr lang="en-US" sz="2000" b="1" i="1" dirty="0" smtClean="0">
                <a:latin typeface="Arial"/>
              </a:rPr>
              <a:t>M</a:t>
            </a:r>
            <a:r>
              <a:rPr lang="en-US" sz="2000" b="1" dirty="0" smtClean="0">
                <a:latin typeface="Arial"/>
              </a:rPr>
              <a:t> 9.0 is ~ 10x that released by an </a:t>
            </a:r>
            <a:r>
              <a:rPr lang="en-US" sz="2000" b="1" i="1" dirty="0" smtClean="0">
                <a:latin typeface="Arial"/>
              </a:rPr>
              <a:t>M</a:t>
            </a:r>
            <a:r>
              <a:rPr lang="en-US" sz="2000" b="1" dirty="0" smtClean="0">
                <a:latin typeface="Arial"/>
              </a:rPr>
              <a:t> 8.3 earthquake.</a:t>
            </a:r>
          </a:p>
          <a:p>
            <a:endParaRPr lang="en-US" sz="2000" b="1" dirty="0" smtClean="0">
              <a:latin typeface="Arial"/>
            </a:endParaRPr>
          </a:p>
          <a:p>
            <a:r>
              <a:rPr lang="en-US" sz="2000" b="1" dirty="0" smtClean="0">
                <a:latin typeface="Arial"/>
              </a:rPr>
              <a:t>When larger fault area breaks, slip is much greater.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6" grpId="0" animBg="1"/>
      <p:bldP spid="19"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688"/>
            <a:ext cx="8229600" cy="1012758"/>
          </a:xfrm>
        </p:spPr>
        <p:txBody>
          <a:bodyPr>
            <a:noAutofit/>
          </a:bodyPr>
          <a:lstStyle/>
          <a:p>
            <a:r>
              <a:rPr lang="en-US" sz="2400" b="1" dirty="0" smtClean="0">
                <a:latin typeface="Arial"/>
              </a:rPr>
              <a:t>Accurate Hazard Characterization is Required </a:t>
            </a:r>
            <a:br>
              <a:rPr lang="en-US" sz="2400" b="1" dirty="0" smtClean="0">
                <a:latin typeface="Arial"/>
              </a:rPr>
            </a:br>
            <a:r>
              <a:rPr lang="en-US" sz="2400" b="1" dirty="0" smtClean="0">
                <a:latin typeface="Arial"/>
              </a:rPr>
              <a:t>if Risk Mitigation is to be Effective</a:t>
            </a:r>
            <a:endParaRPr lang="en-US" sz="2400" b="1" dirty="0">
              <a:latin typeface="Arial"/>
            </a:endParaRPr>
          </a:p>
        </p:txBody>
      </p:sp>
      <p:sp>
        <p:nvSpPr>
          <p:cNvPr id="5" name="TextBox 4"/>
          <p:cNvSpPr txBox="1"/>
          <p:nvPr/>
        </p:nvSpPr>
        <p:spPr>
          <a:xfrm>
            <a:off x="233516" y="1095446"/>
            <a:ext cx="8676968" cy="1200329"/>
          </a:xfrm>
          <a:prstGeom prst="rect">
            <a:avLst/>
          </a:prstGeom>
          <a:noFill/>
        </p:spPr>
        <p:txBody>
          <a:bodyPr wrap="square" rtlCol="0">
            <a:spAutoFit/>
          </a:bodyPr>
          <a:lstStyle/>
          <a:p>
            <a:r>
              <a:rPr lang="en-US" b="1" u="sng" dirty="0" smtClean="0"/>
              <a:t>Extreme Events</a:t>
            </a:r>
            <a:r>
              <a:rPr lang="en-US" b="1" dirty="0" smtClean="0"/>
              <a:t>:  </a:t>
            </a:r>
            <a:r>
              <a:rPr lang="en-US" dirty="0" smtClean="0"/>
              <a:t>Size of the earthquake was unanticipated.  The last earthquake of this size there may have been 869 AD </a:t>
            </a:r>
            <a:r>
              <a:rPr lang="en-US" dirty="0" err="1" smtClean="0"/>
              <a:t>Jogan</a:t>
            </a:r>
            <a:r>
              <a:rPr lang="en-US" dirty="0" smtClean="0"/>
              <a:t> earthquake.  Record in Japan is among the longest anywhere, yet earthquakes over the last 1000 years have been considerably smaller.  Other parts of the world where unexpectedly large earthquakes might be anticipated?</a:t>
            </a:r>
            <a:endParaRPr lang="en-US" b="1" dirty="0" smtClean="0"/>
          </a:p>
        </p:txBody>
      </p:sp>
      <p:pic>
        <p:nvPicPr>
          <p:cNvPr id="4" name="Picture 3" descr="Screen shot 2011-04-07 at 1.26.47 PM.png"/>
          <p:cNvPicPr>
            <a:picLocks noChangeAspect="1"/>
          </p:cNvPicPr>
          <p:nvPr/>
        </p:nvPicPr>
        <p:blipFill>
          <a:blip r:embed="rId2"/>
          <a:stretch>
            <a:fillRect/>
          </a:stretch>
        </p:blipFill>
        <p:spPr>
          <a:xfrm>
            <a:off x="233516" y="2416294"/>
            <a:ext cx="3663341" cy="4188026"/>
          </a:xfrm>
          <a:prstGeom prst="rect">
            <a:avLst/>
          </a:prstGeom>
        </p:spPr>
      </p:pic>
      <p:sp>
        <p:nvSpPr>
          <p:cNvPr id="6" name="TextBox 5"/>
          <p:cNvSpPr txBox="1"/>
          <p:nvPr/>
        </p:nvSpPr>
        <p:spPr>
          <a:xfrm>
            <a:off x="3990661" y="2790481"/>
            <a:ext cx="4919824" cy="3693319"/>
          </a:xfrm>
          <a:prstGeom prst="rect">
            <a:avLst/>
          </a:prstGeom>
          <a:noFill/>
        </p:spPr>
        <p:txBody>
          <a:bodyPr wrap="square" rtlCol="0">
            <a:spAutoFit/>
          </a:bodyPr>
          <a:lstStyle/>
          <a:p>
            <a:r>
              <a:rPr lang="en-US" b="1" dirty="0" smtClean="0">
                <a:solidFill>
                  <a:srgbClr val="800000"/>
                </a:solidFill>
              </a:rPr>
              <a:t>40,000 km of </a:t>
            </a:r>
            <a:r>
              <a:rPr lang="en-US" b="1" dirty="0" err="1" smtClean="0">
                <a:solidFill>
                  <a:srgbClr val="800000"/>
                </a:solidFill>
              </a:rPr>
              <a:t>subduction</a:t>
            </a:r>
            <a:r>
              <a:rPr lang="en-US" b="1" dirty="0" smtClean="0">
                <a:solidFill>
                  <a:srgbClr val="800000"/>
                </a:solidFill>
              </a:rPr>
              <a:t> zones worldwide.  Most thought not to be capable of great earthquakes, perhaps due to “segmentation.”  Examples include: Java, Central America, Mexico (1787?), Tonga, southern Europe, </a:t>
            </a:r>
            <a:r>
              <a:rPr lang="en-US" b="1" dirty="0" err="1" smtClean="0">
                <a:solidFill>
                  <a:srgbClr val="800000"/>
                </a:solidFill>
              </a:rPr>
              <a:t>Makran</a:t>
            </a:r>
            <a:r>
              <a:rPr lang="en-US" b="1" dirty="0" smtClean="0">
                <a:solidFill>
                  <a:srgbClr val="800000"/>
                </a:solidFill>
              </a:rPr>
              <a:t>.</a:t>
            </a:r>
          </a:p>
          <a:p>
            <a:endParaRPr lang="en-US" b="1" dirty="0" smtClean="0"/>
          </a:p>
          <a:p>
            <a:r>
              <a:rPr lang="en-US" b="1" dirty="0" smtClean="0">
                <a:solidFill>
                  <a:srgbClr val="000090"/>
                </a:solidFill>
              </a:rPr>
              <a:t>In most places reliable historical records only for last few hundred years.</a:t>
            </a:r>
          </a:p>
          <a:p>
            <a:endParaRPr lang="en-US" b="1" dirty="0" smtClean="0">
              <a:solidFill>
                <a:srgbClr val="008000"/>
              </a:solidFill>
            </a:endParaRPr>
          </a:p>
          <a:p>
            <a:r>
              <a:rPr lang="en-US" b="1" dirty="0" smtClean="0">
                <a:solidFill>
                  <a:srgbClr val="008000"/>
                </a:solidFill>
              </a:rPr>
              <a:t>Multi-disciplinary approach that combines long-term constraints from geology, where processes such as gravity and erosion matter, with recent observations is essential to progress.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688"/>
            <a:ext cx="8229600" cy="944697"/>
          </a:xfrm>
        </p:spPr>
        <p:txBody>
          <a:bodyPr>
            <a:noAutofit/>
          </a:bodyPr>
          <a:lstStyle/>
          <a:p>
            <a:r>
              <a:rPr lang="en-US" sz="2800" b="1" dirty="0" smtClean="0">
                <a:latin typeface="Arial"/>
              </a:rPr>
              <a:t>Conclusions</a:t>
            </a:r>
            <a:endParaRPr lang="en-US" sz="2800" b="1" dirty="0">
              <a:latin typeface="Arial"/>
            </a:endParaRPr>
          </a:p>
        </p:txBody>
      </p:sp>
      <p:sp>
        <p:nvSpPr>
          <p:cNvPr id="5" name="TextBox 4"/>
          <p:cNvSpPr txBox="1"/>
          <p:nvPr/>
        </p:nvSpPr>
        <p:spPr>
          <a:xfrm>
            <a:off x="114702" y="1027385"/>
            <a:ext cx="8939164" cy="5632311"/>
          </a:xfrm>
          <a:prstGeom prst="rect">
            <a:avLst/>
          </a:prstGeom>
          <a:noFill/>
        </p:spPr>
        <p:txBody>
          <a:bodyPr wrap="square" rtlCol="0">
            <a:spAutoFit/>
          </a:bodyPr>
          <a:lstStyle/>
          <a:p>
            <a:r>
              <a:rPr lang="en-US" sz="2000" b="1" dirty="0" smtClean="0">
                <a:solidFill>
                  <a:srgbClr val="800000"/>
                </a:solidFill>
                <a:latin typeface="Arial"/>
              </a:rPr>
              <a:t>First great earthquake to hit a developed country with modern infrastructure and cutting-edge earthquake science and engineering know-how. Lessons learned will be critical to improving the resilience of other regions - including California - to earthquakes. </a:t>
            </a:r>
          </a:p>
          <a:p>
            <a:endParaRPr lang="en-US" sz="2000" b="1" dirty="0" smtClean="0">
              <a:latin typeface="Arial"/>
            </a:endParaRPr>
          </a:p>
          <a:p>
            <a:r>
              <a:rPr lang="en-US" sz="2000" b="1" dirty="0" err="1" smtClean="0">
                <a:solidFill>
                  <a:srgbClr val="000090"/>
                </a:solidFill>
                <a:latin typeface="Arial"/>
              </a:rPr>
              <a:t>Cascadia</a:t>
            </a:r>
            <a:r>
              <a:rPr lang="en-US" sz="2000" b="1" dirty="0" smtClean="0">
                <a:solidFill>
                  <a:srgbClr val="000090"/>
                </a:solidFill>
                <a:latin typeface="Arial"/>
              </a:rPr>
              <a:t> </a:t>
            </a:r>
            <a:r>
              <a:rPr lang="en-US" sz="2000" b="1" dirty="0" err="1" smtClean="0">
                <a:solidFill>
                  <a:srgbClr val="000090"/>
                </a:solidFill>
                <a:latin typeface="Arial"/>
              </a:rPr>
              <a:t>subduction</a:t>
            </a:r>
            <a:r>
              <a:rPr lang="en-US" sz="2000" b="1" dirty="0" smtClean="0">
                <a:solidFill>
                  <a:srgbClr val="000090"/>
                </a:solidFill>
                <a:latin typeface="Arial"/>
              </a:rPr>
              <a:t> zone from northern California to southern Canada could unleash a comparable event. </a:t>
            </a:r>
          </a:p>
          <a:p>
            <a:endParaRPr lang="en-US" sz="2000" b="1" dirty="0" smtClean="0">
              <a:solidFill>
                <a:srgbClr val="800000"/>
              </a:solidFill>
              <a:latin typeface="Arial"/>
            </a:endParaRPr>
          </a:p>
          <a:p>
            <a:r>
              <a:rPr lang="en-US" sz="2000" b="1" dirty="0" smtClean="0">
                <a:solidFill>
                  <a:srgbClr val="008000"/>
                </a:solidFill>
                <a:latin typeface="Arial"/>
              </a:rPr>
              <a:t>Earthquake monitoring in Japan is state-of-the-art - far better than in the US in almost every respect.  Earthquakes in Japan are ~6 times more frequent than in western US.  That combination has led to a string of fundamental discoveries coming out of Japan.  </a:t>
            </a:r>
          </a:p>
          <a:p>
            <a:endParaRPr lang="en-US" sz="2000" b="1" dirty="0">
              <a:latin typeface="Arial"/>
            </a:endParaRPr>
          </a:p>
          <a:p>
            <a:r>
              <a:rPr lang="en-US" sz="2000" b="1" dirty="0" smtClean="0">
                <a:solidFill>
                  <a:srgbClr val="660066"/>
                </a:solidFill>
                <a:latin typeface="Arial"/>
              </a:rPr>
              <a:t>The Tohoku earthquake will provide new insight into earthquake processes and </a:t>
            </a:r>
            <a:r>
              <a:rPr lang="en-US" sz="2000" b="1" dirty="0" err="1" smtClean="0">
                <a:solidFill>
                  <a:srgbClr val="660066"/>
                </a:solidFill>
                <a:latin typeface="Arial"/>
              </a:rPr>
              <a:t>tsunamigenesis</a:t>
            </a:r>
            <a:r>
              <a:rPr lang="en-US" sz="2000" b="1" dirty="0" smtClean="0">
                <a:solidFill>
                  <a:srgbClr val="660066"/>
                </a:solidFill>
                <a:latin typeface="Arial"/>
              </a:rPr>
              <a:t>.  Earthquake scientists and engineers around the world need to learn as much as possible from it in order to reduce losses from future earthquakes in Japan, and elsewhere. </a:t>
            </a:r>
          </a:p>
          <a:p>
            <a:endParaRPr lang="en-US" sz="2000" b="1" dirty="0" smtClean="0">
              <a:solidFill>
                <a:srgbClr val="800000"/>
              </a:solidFill>
              <a:latin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0495" y="0"/>
            <a:ext cx="3869911" cy="4090369"/>
          </a:xfrm>
        </p:spPr>
        <p:txBody>
          <a:bodyPr>
            <a:noAutofit/>
          </a:bodyPr>
          <a:lstStyle/>
          <a:p>
            <a:r>
              <a:rPr lang="en-US" sz="3600" b="1" dirty="0" smtClean="0"/>
              <a:t>Earthquake Early Warning</a:t>
            </a:r>
            <a:br>
              <a:rPr lang="en-US" sz="3600" b="1" dirty="0" smtClean="0"/>
            </a:br>
            <a:r>
              <a:rPr lang="en-US" sz="3600" b="1" dirty="0" smtClean="0"/>
              <a:t/>
            </a:r>
            <a:br>
              <a:rPr lang="en-US" sz="3600" b="1" dirty="0" smtClean="0"/>
            </a:br>
            <a:r>
              <a:rPr lang="en-US" sz="2800" b="1" dirty="0" smtClean="0"/>
              <a:t>Contours show seconds of warning before arrival of strong shaking</a:t>
            </a:r>
            <a:endParaRPr lang="en-US" sz="3600" b="1" dirty="0"/>
          </a:p>
        </p:txBody>
      </p:sp>
      <p:pic>
        <p:nvPicPr>
          <p:cNvPr id="12" name="Picture 11" descr="Screen shot 2011-04-07 at 12.48.12 PM.png"/>
          <p:cNvPicPr>
            <a:picLocks noChangeAspect="1"/>
          </p:cNvPicPr>
          <p:nvPr/>
        </p:nvPicPr>
        <p:blipFill>
          <a:blip r:embed="rId2"/>
          <a:srcRect l="2156" t="6667" b="4167"/>
          <a:stretch>
            <a:fillRect/>
          </a:stretch>
        </p:blipFill>
        <p:spPr>
          <a:xfrm>
            <a:off x="3956041" y="742988"/>
            <a:ext cx="5187959" cy="6115012"/>
          </a:xfrm>
          <a:prstGeom prst="rect">
            <a:avLst/>
          </a:prstGeom>
        </p:spPr>
      </p:pic>
      <p:sp>
        <p:nvSpPr>
          <p:cNvPr id="13" name="TextBox 12"/>
          <p:cNvSpPr txBox="1"/>
          <p:nvPr/>
        </p:nvSpPr>
        <p:spPr>
          <a:xfrm>
            <a:off x="150496" y="4181229"/>
            <a:ext cx="3597302" cy="1384995"/>
          </a:xfrm>
          <a:prstGeom prst="rect">
            <a:avLst/>
          </a:prstGeom>
          <a:noFill/>
        </p:spPr>
        <p:txBody>
          <a:bodyPr wrap="square" rtlCol="0">
            <a:spAutoFit/>
          </a:bodyPr>
          <a:lstStyle/>
          <a:p>
            <a:pPr algn="ctr"/>
            <a:r>
              <a:rPr lang="en-US" sz="2800" b="1" dirty="0" smtClean="0">
                <a:solidFill>
                  <a:srgbClr val="800000"/>
                </a:solidFill>
              </a:rPr>
              <a:t>Warning Issued by JMA before strong shaking began.</a:t>
            </a:r>
            <a:endParaRPr lang="en-US" sz="2800" b="1" dirty="0">
              <a:solidFill>
                <a:srgbClr val="800000"/>
              </a:solidFill>
            </a:endParaRPr>
          </a:p>
        </p:txBody>
      </p:sp>
      <p:pic>
        <p:nvPicPr>
          <p:cNvPr id="5" name="Picture 4" descr="logo.gif"/>
          <p:cNvPicPr>
            <a:picLocks noChangeAspect="1"/>
          </p:cNvPicPr>
          <p:nvPr/>
        </p:nvPicPr>
        <p:blipFill>
          <a:blip r:embed="rId3"/>
          <a:stretch>
            <a:fillRect/>
          </a:stretch>
        </p:blipFill>
        <p:spPr>
          <a:xfrm>
            <a:off x="77625" y="6281794"/>
            <a:ext cx="1311677" cy="51374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1-04-25 at 9.22.59 AM.png"/>
          <p:cNvPicPr>
            <a:picLocks noChangeAspect="1"/>
          </p:cNvPicPr>
          <p:nvPr/>
        </p:nvPicPr>
        <p:blipFill>
          <a:blip r:embed="rId2"/>
          <a:srcRect t="764" r="1018" b="764"/>
          <a:stretch>
            <a:fillRect/>
          </a:stretch>
        </p:blipFill>
        <p:spPr>
          <a:xfrm>
            <a:off x="40445" y="865683"/>
            <a:ext cx="9050961" cy="5994330"/>
          </a:xfrm>
          <a:prstGeom prst="rect">
            <a:avLst/>
          </a:prstGeom>
        </p:spPr>
      </p:pic>
      <p:sp>
        <p:nvSpPr>
          <p:cNvPr id="19" name="Title 1"/>
          <p:cNvSpPr>
            <a:spLocks noGrp="1"/>
          </p:cNvSpPr>
          <p:nvPr>
            <p:ph type="title"/>
          </p:nvPr>
        </p:nvSpPr>
        <p:spPr>
          <a:xfrm>
            <a:off x="457203" y="0"/>
            <a:ext cx="8229600" cy="842403"/>
          </a:xfrm>
        </p:spPr>
        <p:txBody>
          <a:bodyPr>
            <a:noAutofit/>
          </a:bodyPr>
          <a:lstStyle/>
          <a:p>
            <a:r>
              <a:rPr lang="en-US" sz="2800" b="1" dirty="0" smtClean="0">
                <a:latin typeface="Arial"/>
              </a:rPr>
              <a:t>March 9, 2011</a:t>
            </a:r>
            <a:endParaRPr lang="en-US" sz="2800" b="1" dirty="0">
              <a:latin typeface="Arial"/>
            </a:endParaRPr>
          </a:p>
        </p:txBody>
      </p:sp>
      <p:pic>
        <p:nvPicPr>
          <p:cNvPr id="21" name="Picture 20" descr="Screen shot 2011-04-25 at 5.01.17 PM.png"/>
          <p:cNvPicPr>
            <a:picLocks noChangeAspect="1"/>
          </p:cNvPicPr>
          <p:nvPr/>
        </p:nvPicPr>
        <p:blipFill>
          <a:blip r:embed="rId3">
            <a:alphaModFix/>
          </a:blip>
          <a:stretch>
            <a:fillRect/>
          </a:stretch>
        </p:blipFill>
        <p:spPr>
          <a:xfrm>
            <a:off x="31230" y="831992"/>
            <a:ext cx="9482346" cy="5760720"/>
          </a:xfrm>
          <a:prstGeom prst="rect">
            <a:avLst/>
          </a:prstGeom>
        </p:spPr>
      </p:pic>
      <p:pic>
        <p:nvPicPr>
          <p:cNvPr id="22" name="Picture 21" descr="USGS_logo.png"/>
          <p:cNvPicPr>
            <a:picLocks noChangeAspect="1"/>
          </p:cNvPicPr>
          <p:nvPr/>
        </p:nvPicPr>
        <p:blipFill>
          <a:blip r:embed="rId4"/>
          <a:stretch>
            <a:fillRect/>
          </a:stretch>
        </p:blipFill>
        <p:spPr>
          <a:xfrm>
            <a:off x="290367" y="998399"/>
            <a:ext cx="1776133" cy="654949"/>
          </a:xfrm>
          <a:prstGeom prst="rect">
            <a:avLst/>
          </a:prstGeom>
        </p:spPr>
      </p:pic>
      <p:sp>
        <p:nvSpPr>
          <p:cNvPr id="23" name="Title 1"/>
          <p:cNvSpPr txBox="1">
            <a:spLocks/>
          </p:cNvSpPr>
          <p:nvPr/>
        </p:nvSpPr>
        <p:spPr>
          <a:xfrm>
            <a:off x="550892" y="10411"/>
            <a:ext cx="8229600" cy="842403"/>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Arial"/>
                <a:ea typeface="+mj-ea"/>
                <a:cs typeface="+mj-cs"/>
              </a:rPr>
              <a:t>March 11, 2011</a:t>
            </a:r>
            <a:endParaRPr kumimoji="0" lang="en-US" sz="2800" b="1" i="0" u="none" strike="noStrike" kern="1200" cap="none" spc="0" normalizeH="0" baseline="0" noProof="0" dirty="0">
              <a:ln>
                <a:noFill/>
              </a:ln>
              <a:solidFill>
                <a:schemeClr val="tx1"/>
              </a:solidFill>
              <a:effectLst/>
              <a:uLnTx/>
              <a:uFillTx/>
              <a:latin typeface="Arial"/>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648821" y="188772"/>
            <a:ext cx="8189261" cy="584776"/>
          </a:xfrm>
          <a:prstGeom prst="rect">
            <a:avLst/>
          </a:prstGeom>
          <a:noFill/>
          <a:ln w="9525">
            <a:noFill/>
            <a:miter lim="800000"/>
            <a:headEnd/>
            <a:tailEnd/>
          </a:ln>
        </p:spPr>
        <p:txBody>
          <a:bodyPr wrap="none">
            <a:prstTxWarp prst="textNoShape">
              <a:avLst/>
            </a:prstTxWarp>
            <a:spAutoFit/>
          </a:bodyPr>
          <a:lstStyle/>
          <a:p>
            <a:pPr algn="ctr"/>
            <a:r>
              <a:rPr lang="en-US" sz="3200" b="1" baseline="0" dirty="0" smtClean="0">
                <a:latin typeface="Arial" charset="0"/>
              </a:rPr>
              <a:t>Seafloor</a:t>
            </a:r>
            <a:r>
              <a:rPr lang="en-US" sz="3200" b="1" dirty="0" smtClean="0">
                <a:latin typeface="Arial" charset="0"/>
              </a:rPr>
              <a:t> Geodesy Confirms Extreme Sli</a:t>
            </a:r>
            <a:r>
              <a:rPr lang="en-US" sz="3200" b="1" dirty="0">
                <a:latin typeface="Arial" charset="0"/>
              </a:rPr>
              <a:t>p</a:t>
            </a:r>
            <a:endParaRPr lang="en-US" sz="3200" b="1" baseline="0" dirty="0"/>
          </a:p>
        </p:txBody>
      </p:sp>
      <p:pic>
        <p:nvPicPr>
          <p:cNvPr id="5" name="Picture 4" descr="Screen shot 2011-04-07 at 10.12.25 AM.png"/>
          <p:cNvPicPr>
            <a:picLocks noChangeAspect="1"/>
          </p:cNvPicPr>
          <p:nvPr/>
        </p:nvPicPr>
        <p:blipFill>
          <a:blip r:embed="rId3"/>
          <a:stretch>
            <a:fillRect/>
          </a:stretch>
        </p:blipFill>
        <p:spPr>
          <a:xfrm>
            <a:off x="1304295" y="773549"/>
            <a:ext cx="6550642" cy="5356326"/>
          </a:xfrm>
          <a:prstGeom prst="rect">
            <a:avLst/>
          </a:prstGeom>
        </p:spPr>
      </p:pic>
      <p:sp>
        <p:nvSpPr>
          <p:cNvPr id="7" name="TextBox 6"/>
          <p:cNvSpPr txBox="1"/>
          <p:nvPr/>
        </p:nvSpPr>
        <p:spPr>
          <a:xfrm>
            <a:off x="257210" y="6454115"/>
            <a:ext cx="8729048" cy="369332"/>
          </a:xfrm>
          <a:prstGeom prst="rect">
            <a:avLst/>
          </a:prstGeom>
          <a:noFill/>
        </p:spPr>
        <p:txBody>
          <a:bodyPr wrap="square" rtlCol="0">
            <a:spAutoFit/>
          </a:bodyPr>
          <a:lstStyle/>
          <a:p>
            <a:pPr algn="ctr"/>
            <a:r>
              <a:rPr lang="en-US" i="1" dirty="0" smtClean="0"/>
              <a:t>Hydrographic and Oceanographic Department, Japan Coast Guard</a:t>
            </a:r>
            <a:endParaRPr lang="en-US" i="1" dirty="0"/>
          </a:p>
        </p:txBody>
      </p:sp>
      <p:pic>
        <p:nvPicPr>
          <p:cNvPr id="8" name="Picture 7" descr="JCG_logo.jpg"/>
          <p:cNvPicPr>
            <a:picLocks noChangeAspect="1"/>
          </p:cNvPicPr>
          <p:nvPr/>
        </p:nvPicPr>
        <p:blipFill>
          <a:blip r:embed="rId4"/>
          <a:stretch>
            <a:fillRect/>
          </a:stretch>
        </p:blipFill>
        <p:spPr>
          <a:xfrm>
            <a:off x="7297752" y="5704063"/>
            <a:ext cx="1688506" cy="75005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92781" y="215900"/>
            <a:ext cx="8958438" cy="584776"/>
          </a:xfrm>
          <a:prstGeom prst="rect">
            <a:avLst/>
          </a:prstGeom>
          <a:noFill/>
          <a:ln w="9525">
            <a:noFill/>
            <a:miter lim="800000"/>
            <a:headEnd/>
            <a:tailEnd/>
          </a:ln>
        </p:spPr>
        <p:txBody>
          <a:bodyPr wrap="square">
            <a:prstTxWarp prst="textNoShape">
              <a:avLst/>
            </a:prstTxWarp>
            <a:spAutoFit/>
          </a:bodyPr>
          <a:lstStyle/>
          <a:p>
            <a:pPr algn="ctr"/>
            <a:r>
              <a:rPr lang="en-US" sz="3200" b="1" dirty="0" smtClean="0">
                <a:latin typeface="Arial" charset="0"/>
              </a:rPr>
              <a:t>Seismological View of a Magnitude 9</a:t>
            </a:r>
            <a:endParaRPr lang="en-US" sz="3200" b="1" baseline="0" dirty="0"/>
          </a:p>
        </p:txBody>
      </p:sp>
      <p:pic>
        <p:nvPicPr>
          <p:cNvPr id="8" name="Picture 7" descr="Tohoku_time_series_disp_KEV_3.pdf"/>
          <p:cNvPicPr>
            <a:picLocks noChangeAspect="1"/>
          </p:cNvPicPr>
          <p:nvPr/>
        </p:nvPicPr>
        <mc:AlternateContent>
          <mc:Choice xmlns:ma="http://schemas.microsoft.com/office/mac/drawingml/2008/main" Requires="ma">
            <p:blipFill>
              <a:blip r:embed="rId2"/>
              <a:srcRect l="6364" t="12941" r="28182" b="12941"/>
              <a:stretch>
                <a:fillRect/>
              </a:stretch>
            </p:blipFill>
          </mc:Choice>
          <mc:Fallback>
            <p:blipFill>
              <a:blip r:embed="rId3"/>
              <a:srcRect l="6364" t="12941" r="28182" b="12941"/>
              <a:stretch>
                <a:fillRect/>
              </a:stretch>
            </p:blipFill>
          </mc:Fallback>
        </mc:AlternateContent>
        <p:spPr>
          <a:xfrm>
            <a:off x="1167860" y="850555"/>
            <a:ext cx="6823423" cy="5970457"/>
          </a:xfrm>
          <a:prstGeom prst="rect">
            <a:avLst/>
          </a:prstGeom>
        </p:spPr>
      </p:pic>
      <p:sp>
        <p:nvSpPr>
          <p:cNvPr id="4" name="TextBox 3"/>
          <p:cNvSpPr txBox="1"/>
          <p:nvPr/>
        </p:nvSpPr>
        <p:spPr>
          <a:xfrm>
            <a:off x="0" y="6488668"/>
            <a:ext cx="3068371" cy="369332"/>
          </a:xfrm>
          <a:prstGeom prst="rect">
            <a:avLst/>
          </a:prstGeom>
          <a:noFill/>
        </p:spPr>
        <p:txBody>
          <a:bodyPr wrap="square" rtlCol="0">
            <a:spAutoFit/>
          </a:bodyPr>
          <a:lstStyle/>
          <a:p>
            <a:r>
              <a:rPr lang="en-US" b="1" i="1" dirty="0" smtClean="0"/>
              <a:t>Figure from Annemarie </a:t>
            </a:r>
            <a:r>
              <a:rPr lang="en-US" b="1" i="1" dirty="0" err="1" smtClean="0"/>
              <a:t>Baltay</a:t>
            </a:r>
            <a:endParaRPr lang="en-US"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5" name="Picture 15" descr="Sendai_RS.jpg"/>
          <p:cNvPicPr>
            <a:picLocks noChangeAspect="1"/>
          </p:cNvPicPr>
          <p:nvPr/>
        </p:nvPicPr>
        <p:blipFill>
          <a:blip r:embed="rId3"/>
          <a:srcRect t="1182"/>
          <a:stretch>
            <a:fillRect/>
          </a:stretch>
        </p:blipFill>
        <p:spPr bwMode="auto">
          <a:xfrm>
            <a:off x="0" y="764891"/>
            <a:ext cx="9144000" cy="5167402"/>
          </a:xfrm>
          <a:prstGeom prst="rect">
            <a:avLst/>
          </a:prstGeom>
          <a:noFill/>
          <a:ln w="9525">
            <a:noFill/>
            <a:miter lim="800000"/>
            <a:headEnd/>
            <a:tailEnd/>
          </a:ln>
        </p:spPr>
      </p:pic>
      <p:sp>
        <p:nvSpPr>
          <p:cNvPr id="4" name="TextBox 3"/>
          <p:cNvSpPr txBox="1"/>
          <p:nvPr/>
        </p:nvSpPr>
        <p:spPr>
          <a:xfrm>
            <a:off x="231683" y="5906550"/>
            <a:ext cx="8701012" cy="830997"/>
          </a:xfrm>
          <a:prstGeom prst="rect">
            <a:avLst/>
          </a:prstGeom>
          <a:noFill/>
        </p:spPr>
        <p:txBody>
          <a:bodyPr wrap="square" rtlCol="0">
            <a:spAutoFit/>
          </a:bodyPr>
          <a:lstStyle/>
          <a:p>
            <a:pPr algn="ctr"/>
            <a:r>
              <a:rPr lang="en-US" sz="2400" b="1" dirty="0" smtClean="0"/>
              <a:t>Unless you were in an airplane, the waves from </a:t>
            </a:r>
          </a:p>
          <a:p>
            <a:pPr algn="ctr"/>
            <a:r>
              <a:rPr lang="en-US" sz="2400" b="1" dirty="0" smtClean="0"/>
              <a:t>this earthquake moved you several cm.</a:t>
            </a:r>
            <a:endParaRPr lang="en-US" sz="2400" b="1" dirty="0"/>
          </a:p>
        </p:txBody>
      </p:sp>
      <p:sp>
        <p:nvSpPr>
          <p:cNvPr id="5" name="TextBox 4"/>
          <p:cNvSpPr txBox="1"/>
          <p:nvPr/>
        </p:nvSpPr>
        <p:spPr>
          <a:xfrm>
            <a:off x="1853470" y="5114004"/>
            <a:ext cx="2334000" cy="369332"/>
          </a:xfrm>
          <a:prstGeom prst="rect">
            <a:avLst/>
          </a:prstGeom>
          <a:solidFill>
            <a:schemeClr val="accent3">
              <a:lumMod val="60000"/>
              <a:lumOff val="40000"/>
            </a:schemeClr>
          </a:solidFill>
          <a:ln w="25400">
            <a:solidFill>
              <a:schemeClr val="tx1"/>
            </a:solidFill>
          </a:ln>
        </p:spPr>
        <p:txBody>
          <a:bodyPr wrap="square" rtlCol="0">
            <a:spAutoFit/>
          </a:bodyPr>
          <a:lstStyle/>
          <a:p>
            <a:r>
              <a:rPr lang="en-US" b="1" i="1" dirty="0" smtClean="0"/>
              <a:t>M </a:t>
            </a:r>
            <a:r>
              <a:rPr lang="en-US" b="1" dirty="0" smtClean="0"/>
              <a:t>7.9 aftershock</a:t>
            </a:r>
            <a:endParaRPr lang="en-US" b="1" dirty="0"/>
          </a:p>
        </p:txBody>
      </p:sp>
      <p:cxnSp>
        <p:nvCxnSpPr>
          <p:cNvPr id="7" name="Straight Arrow Connector 6"/>
          <p:cNvCxnSpPr/>
          <p:nvPr/>
        </p:nvCxnSpPr>
        <p:spPr>
          <a:xfrm rot="10800000">
            <a:off x="1467330" y="4916652"/>
            <a:ext cx="386140" cy="19735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859282" y="711649"/>
            <a:ext cx="2829841" cy="232206"/>
          </a:xfrm>
          <a:prstGeom prst="rect">
            <a:avLst/>
          </a:prstGeom>
          <a:solidFill>
            <a:schemeClr val="bg1"/>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Box 4"/>
          <p:cNvSpPr txBox="1">
            <a:spLocks noChangeArrowheads="1"/>
          </p:cNvSpPr>
          <p:nvPr/>
        </p:nvSpPr>
        <p:spPr bwMode="auto">
          <a:xfrm>
            <a:off x="2834320" y="255588"/>
            <a:ext cx="3475831" cy="584776"/>
          </a:xfrm>
          <a:prstGeom prst="rect">
            <a:avLst/>
          </a:prstGeom>
          <a:noFill/>
          <a:ln w="9525">
            <a:noFill/>
            <a:miter lim="800000"/>
            <a:headEnd/>
            <a:tailEnd/>
          </a:ln>
        </p:spPr>
        <p:txBody>
          <a:bodyPr wrap="none">
            <a:prstTxWarp prst="textNoShape">
              <a:avLst/>
            </a:prstTxWarp>
            <a:spAutoFit/>
          </a:bodyPr>
          <a:lstStyle/>
          <a:p>
            <a:pPr algn="ctr"/>
            <a:r>
              <a:rPr lang="en-US" sz="3200" b="1" baseline="0" dirty="0">
                <a:latin typeface="Arial" charset="0"/>
              </a:rPr>
              <a:t>Global </a:t>
            </a:r>
            <a:r>
              <a:rPr lang="en-US" sz="3200" b="1" baseline="0" dirty="0" err="1" smtClean="0">
                <a:latin typeface="Arial" charset="0"/>
              </a:rPr>
              <a:t>Wavefield</a:t>
            </a:r>
            <a:endParaRPr lang="en-US" sz="3200" b="1" baseline="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0957"/>
          </a:xfrm>
        </p:spPr>
        <p:txBody>
          <a:bodyPr>
            <a:noAutofit/>
          </a:bodyPr>
          <a:lstStyle/>
          <a:p>
            <a:r>
              <a:rPr lang="en-US" sz="3600" b="1" dirty="0" smtClean="0"/>
              <a:t>Real-Time Seismology</a:t>
            </a:r>
            <a:endParaRPr lang="en-US" sz="3600" b="1" dirty="0"/>
          </a:p>
        </p:txBody>
      </p:sp>
      <p:sp>
        <p:nvSpPr>
          <p:cNvPr id="6" name="TextBox 5"/>
          <p:cNvSpPr txBox="1"/>
          <p:nvPr/>
        </p:nvSpPr>
        <p:spPr>
          <a:xfrm>
            <a:off x="197360" y="1605403"/>
            <a:ext cx="8666688" cy="830997"/>
          </a:xfrm>
          <a:prstGeom prst="rect">
            <a:avLst/>
          </a:prstGeom>
          <a:noFill/>
        </p:spPr>
        <p:txBody>
          <a:bodyPr wrap="square" rtlCol="0">
            <a:spAutoFit/>
          </a:bodyPr>
          <a:lstStyle/>
          <a:p>
            <a:r>
              <a:rPr lang="en-US" sz="2400" b="1" dirty="0" smtClean="0"/>
              <a:t>0 minutes		</a:t>
            </a:r>
            <a:r>
              <a:rPr lang="en-US" sz="2400" dirty="0" err="1" smtClean="0"/>
              <a:t>Mainshock</a:t>
            </a:r>
            <a:r>
              <a:rPr lang="en-US" sz="2400" dirty="0" smtClean="0"/>
              <a:t> began at 11 Mar 2011 05:46:23 UTC.  										(ruptured for ~160 seconds)</a:t>
            </a:r>
            <a:endParaRPr lang="en-US" sz="2400" dirty="0"/>
          </a:p>
        </p:txBody>
      </p:sp>
      <p:sp>
        <p:nvSpPr>
          <p:cNvPr id="7" name="TextBox 6"/>
          <p:cNvSpPr txBox="1"/>
          <p:nvPr/>
        </p:nvSpPr>
        <p:spPr>
          <a:xfrm>
            <a:off x="197360" y="2376812"/>
            <a:ext cx="7602660" cy="461665"/>
          </a:xfrm>
          <a:prstGeom prst="rect">
            <a:avLst/>
          </a:prstGeom>
          <a:noFill/>
        </p:spPr>
        <p:txBody>
          <a:bodyPr wrap="square" rtlCol="0">
            <a:spAutoFit/>
          </a:bodyPr>
          <a:lstStyle/>
          <a:p>
            <a:r>
              <a:rPr lang="en-US" sz="2400" b="1" dirty="0" smtClean="0"/>
              <a:t>3 minutes 		</a:t>
            </a:r>
            <a:r>
              <a:rPr lang="en-US" sz="2400" dirty="0" smtClean="0"/>
              <a:t>JMA estimated </a:t>
            </a:r>
            <a:r>
              <a:rPr lang="en-US" sz="2400" i="1" dirty="0" smtClean="0"/>
              <a:t>M </a:t>
            </a:r>
            <a:r>
              <a:rPr lang="en-US" sz="2400" dirty="0" smtClean="0"/>
              <a:t>6.8</a:t>
            </a:r>
            <a:endParaRPr lang="en-US" sz="2400" dirty="0"/>
          </a:p>
        </p:txBody>
      </p:sp>
      <p:sp>
        <p:nvSpPr>
          <p:cNvPr id="8" name="TextBox 7"/>
          <p:cNvSpPr txBox="1"/>
          <p:nvPr/>
        </p:nvSpPr>
        <p:spPr>
          <a:xfrm>
            <a:off x="197360" y="3198167"/>
            <a:ext cx="7602660" cy="461665"/>
          </a:xfrm>
          <a:prstGeom prst="rect">
            <a:avLst/>
          </a:prstGeom>
          <a:noFill/>
        </p:spPr>
        <p:txBody>
          <a:bodyPr wrap="square" rtlCol="0">
            <a:spAutoFit/>
          </a:bodyPr>
          <a:lstStyle/>
          <a:p>
            <a:r>
              <a:rPr lang="en-US" sz="2400" b="1" dirty="0" smtClean="0"/>
              <a:t>5 minutes 		</a:t>
            </a:r>
            <a:r>
              <a:rPr lang="en-US" sz="2400" dirty="0" smtClean="0"/>
              <a:t>PTWC estimated </a:t>
            </a:r>
            <a:r>
              <a:rPr lang="en-US" sz="2400" i="1" dirty="0" smtClean="0"/>
              <a:t>M </a:t>
            </a:r>
            <a:r>
              <a:rPr lang="en-US" sz="2400" dirty="0" smtClean="0"/>
              <a:t>7.3</a:t>
            </a:r>
            <a:endParaRPr lang="en-US" sz="2400" dirty="0"/>
          </a:p>
        </p:txBody>
      </p:sp>
      <p:sp>
        <p:nvSpPr>
          <p:cNvPr id="9" name="TextBox 8"/>
          <p:cNvSpPr txBox="1"/>
          <p:nvPr/>
        </p:nvSpPr>
        <p:spPr>
          <a:xfrm>
            <a:off x="197360" y="4041436"/>
            <a:ext cx="8381106" cy="461665"/>
          </a:xfrm>
          <a:prstGeom prst="rect">
            <a:avLst/>
          </a:prstGeom>
          <a:noFill/>
        </p:spPr>
        <p:txBody>
          <a:bodyPr wrap="square" rtlCol="0">
            <a:spAutoFit/>
          </a:bodyPr>
          <a:lstStyle/>
          <a:p>
            <a:pPr marL="457200" indent="-457200"/>
            <a:r>
              <a:rPr lang="en-US" sz="2400" b="1" dirty="0" smtClean="0"/>
              <a:t>~10 minutes	</a:t>
            </a:r>
            <a:r>
              <a:rPr lang="en-US" sz="2400" dirty="0" smtClean="0"/>
              <a:t>PTWC &amp; JMA  estimated </a:t>
            </a:r>
            <a:r>
              <a:rPr lang="en-US" sz="2400" i="1" dirty="0" smtClean="0"/>
              <a:t>M </a:t>
            </a:r>
            <a:r>
              <a:rPr lang="en-US" sz="2400" dirty="0" smtClean="0"/>
              <a:t>7.9 and issued warnings</a:t>
            </a:r>
            <a:endParaRPr lang="en-US" sz="2400" dirty="0"/>
          </a:p>
        </p:txBody>
      </p:sp>
      <p:sp>
        <p:nvSpPr>
          <p:cNvPr id="10" name="TextBox 9"/>
          <p:cNvSpPr txBox="1"/>
          <p:nvPr/>
        </p:nvSpPr>
        <p:spPr>
          <a:xfrm>
            <a:off x="197360" y="4831673"/>
            <a:ext cx="8946639" cy="461665"/>
          </a:xfrm>
          <a:prstGeom prst="rect">
            <a:avLst/>
          </a:prstGeom>
          <a:noFill/>
        </p:spPr>
        <p:txBody>
          <a:bodyPr wrap="square" rtlCol="0">
            <a:spAutoFit/>
          </a:bodyPr>
          <a:lstStyle/>
          <a:p>
            <a:pPr marL="457200" indent="-457200"/>
            <a:r>
              <a:rPr lang="en-US" sz="2400" b="1" dirty="0" smtClean="0"/>
              <a:t>20 minutes	</a:t>
            </a:r>
            <a:r>
              <a:rPr lang="en-US" sz="2400" dirty="0" smtClean="0"/>
              <a:t>USGS estimated </a:t>
            </a:r>
            <a:r>
              <a:rPr lang="en-US" sz="2400" i="1" dirty="0" smtClean="0"/>
              <a:t>M </a:t>
            </a:r>
            <a:r>
              <a:rPr lang="en-US" sz="2400" dirty="0" smtClean="0"/>
              <a:t>8.8 – clearly an extraordinary event.</a:t>
            </a:r>
            <a:endParaRPr lang="en-US" sz="2400" dirty="0"/>
          </a:p>
        </p:txBody>
      </p:sp>
      <p:sp>
        <p:nvSpPr>
          <p:cNvPr id="11" name="TextBox 10"/>
          <p:cNvSpPr txBox="1"/>
          <p:nvPr/>
        </p:nvSpPr>
        <p:spPr>
          <a:xfrm>
            <a:off x="197359" y="5565338"/>
            <a:ext cx="8666689" cy="461665"/>
          </a:xfrm>
          <a:prstGeom prst="rect">
            <a:avLst/>
          </a:prstGeom>
          <a:noFill/>
        </p:spPr>
        <p:txBody>
          <a:bodyPr wrap="square" rtlCol="0">
            <a:spAutoFit/>
          </a:bodyPr>
          <a:lstStyle/>
          <a:p>
            <a:pPr marL="457200" indent="-457200"/>
            <a:r>
              <a:rPr lang="en-US" sz="2400" b="1" dirty="0" smtClean="0"/>
              <a:t>Now 			</a:t>
            </a:r>
            <a:r>
              <a:rPr lang="en-US" sz="2400" dirty="0" smtClean="0"/>
              <a:t>Officially </a:t>
            </a:r>
            <a:r>
              <a:rPr lang="en-US" sz="2400" i="1" dirty="0" smtClean="0"/>
              <a:t>M </a:t>
            </a:r>
            <a:r>
              <a:rPr lang="en-US" sz="2400" dirty="0" smtClean="0"/>
              <a:t>9.0, but estimates range from 8.8 to 9.1.</a:t>
            </a:r>
            <a:endParaRPr 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3" name="Picture 4"/>
          <p:cNvPicPr>
            <a:picLocks noChangeAspect="1" noChangeArrowheads="1"/>
          </p:cNvPicPr>
          <p:nvPr/>
        </p:nvPicPr>
        <p:blipFill>
          <a:blip r:embed="rId3"/>
          <a:srcRect/>
          <a:stretch>
            <a:fillRect/>
          </a:stretch>
        </p:blipFill>
        <p:spPr bwMode="auto">
          <a:xfrm>
            <a:off x="3814608" y="863600"/>
            <a:ext cx="5075237" cy="5130800"/>
          </a:xfrm>
          <a:prstGeom prst="rect">
            <a:avLst/>
          </a:prstGeom>
          <a:noFill/>
          <a:ln w="9525">
            <a:noFill/>
            <a:miter lim="800000"/>
            <a:headEnd/>
            <a:tailEnd/>
          </a:ln>
        </p:spPr>
      </p:pic>
      <p:pic>
        <p:nvPicPr>
          <p:cNvPr id="17414" name="Picture 5" descr="C:\Users\ide\Desktop\movG.gif"/>
          <p:cNvPicPr>
            <a:picLocks noChangeAspect="1" noChangeArrowheads="1"/>
          </p:cNvPicPr>
          <p:nvPr/>
        </p:nvPicPr>
        <p:blipFill>
          <a:blip r:embed="rId4"/>
          <a:srcRect/>
          <a:stretch>
            <a:fillRect/>
          </a:stretch>
        </p:blipFill>
        <p:spPr bwMode="auto">
          <a:xfrm>
            <a:off x="395288" y="923201"/>
            <a:ext cx="2981325" cy="5124450"/>
          </a:xfrm>
          <a:prstGeom prst="rect">
            <a:avLst/>
          </a:prstGeom>
          <a:noFill/>
          <a:ln w="9525">
            <a:noFill/>
            <a:miter lim="800000"/>
            <a:headEnd/>
            <a:tailEnd/>
          </a:ln>
        </p:spPr>
      </p:pic>
      <p:pic>
        <p:nvPicPr>
          <p:cNvPr id="7" name="Picture 3" descr="C:\Users\ide\Desktop\slip1.jpg"/>
          <p:cNvPicPr>
            <a:picLocks noChangeAspect="1" noChangeArrowheads="1"/>
          </p:cNvPicPr>
          <p:nvPr/>
        </p:nvPicPr>
        <p:blipFill>
          <a:blip r:embed="rId5"/>
          <a:srcRect/>
          <a:stretch>
            <a:fillRect/>
          </a:stretch>
        </p:blipFill>
        <p:spPr bwMode="auto">
          <a:xfrm>
            <a:off x="112890" y="904110"/>
            <a:ext cx="3400425" cy="5362575"/>
          </a:xfrm>
          <a:prstGeom prst="rect">
            <a:avLst/>
          </a:prstGeom>
          <a:noFill/>
          <a:ln w="9525">
            <a:noFill/>
            <a:miter lim="800000"/>
            <a:headEnd/>
            <a:tailEnd/>
          </a:ln>
        </p:spPr>
      </p:pic>
      <p:sp>
        <p:nvSpPr>
          <p:cNvPr id="9" name="Title 1"/>
          <p:cNvSpPr>
            <a:spLocks noGrp="1"/>
          </p:cNvSpPr>
          <p:nvPr>
            <p:ph type="title"/>
          </p:nvPr>
        </p:nvSpPr>
        <p:spPr>
          <a:xfrm>
            <a:off x="453873" y="0"/>
            <a:ext cx="8229600" cy="842403"/>
          </a:xfrm>
        </p:spPr>
        <p:txBody>
          <a:bodyPr>
            <a:noAutofit/>
          </a:bodyPr>
          <a:lstStyle/>
          <a:p>
            <a:r>
              <a:rPr lang="en-US" sz="3200" b="1" dirty="0" smtClean="0"/>
              <a:t>Slip Model from Seismic waves</a:t>
            </a:r>
            <a:endParaRPr lang="en-US" sz="3200" b="1" dirty="0"/>
          </a:p>
        </p:txBody>
      </p:sp>
      <p:sp>
        <p:nvSpPr>
          <p:cNvPr id="10" name="TextBox 9"/>
          <p:cNvSpPr txBox="1"/>
          <p:nvPr/>
        </p:nvSpPr>
        <p:spPr>
          <a:xfrm>
            <a:off x="715122" y="6338741"/>
            <a:ext cx="2353249" cy="461665"/>
          </a:xfrm>
          <a:prstGeom prst="rect">
            <a:avLst/>
          </a:prstGeom>
          <a:noFill/>
        </p:spPr>
        <p:txBody>
          <a:bodyPr wrap="square" rtlCol="0">
            <a:spAutoFit/>
          </a:bodyPr>
          <a:lstStyle/>
          <a:p>
            <a:r>
              <a:rPr lang="en-US" sz="2400" b="1" i="1" dirty="0" err="1" smtClean="0"/>
              <a:t>Ide</a:t>
            </a:r>
            <a:r>
              <a:rPr lang="en-US" sz="2400" b="1" i="1" dirty="0" smtClean="0"/>
              <a:t> et al. </a:t>
            </a:r>
            <a:r>
              <a:rPr lang="en-US" sz="2400" b="1" dirty="0" smtClean="0"/>
              <a:t>(2011)</a:t>
            </a:r>
            <a:endParaRPr lang="en-US" sz="2400" b="1" dirty="0"/>
          </a:p>
        </p:txBody>
      </p:sp>
      <p:pic>
        <p:nvPicPr>
          <p:cNvPr id="11" name="Picture 10" descr="stanford_ses_logo.pdf"/>
          <p:cNvPicPr>
            <a:picLocks noChangeAspect="1"/>
          </p:cNvPicPr>
          <p:nvPr/>
        </p:nvPicPr>
        <p:blipFill>
          <a:blip r:embed="rId6"/>
          <a:srcRect/>
          <a:stretch>
            <a:fillRect/>
          </a:stretch>
        </p:blipFill>
        <p:spPr bwMode="auto">
          <a:xfrm>
            <a:off x="7185791" y="6188095"/>
            <a:ext cx="1958209" cy="612311"/>
          </a:xfrm>
          <a:prstGeom prst="rect">
            <a:avLst/>
          </a:prstGeom>
          <a:noFill/>
          <a:ln w="9525">
            <a:noFill/>
            <a:miter lim="800000"/>
            <a:headEnd/>
            <a:tailEnd/>
          </a:ln>
        </p:spPr>
      </p:pic>
      <p:pic>
        <p:nvPicPr>
          <p:cNvPr id="12" name="Picture 3" descr="C:\Satoshi\発表資料\DESIGN\logoSC0-TP.png"/>
          <p:cNvPicPr>
            <a:picLocks noChangeAspect="1" noChangeArrowheads="1"/>
          </p:cNvPicPr>
          <p:nvPr/>
        </p:nvPicPr>
        <p:blipFill>
          <a:blip r:embed="rId7"/>
          <a:srcRect/>
          <a:stretch>
            <a:fillRect/>
          </a:stretch>
        </p:blipFill>
        <p:spPr bwMode="auto">
          <a:xfrm>
            <a:off x="4807121" y="6200704"/>
            <a:ext cx="359719" cy="537770"/>
          </a:xfrm>
          <a:prstGeom prst="rect">
            <a:avLst/>
          </a:prstGeom>
          <a:noFill/>
          <a:ln w="9525">
            <a:noFill/>
            <a:miter lim="800000"/>
            <a:headEnd/>
            <a:tailEnd/>
          </a:ln>
        </p:spPr>
      </p:pic>
      <p:pic>
        <p:nvPicPr>
          <p:cNvPr id="13" name="Picture 4" descr="C:\Satoshi\発表資料\DESIGN\logoUT-0-TP.png"/>
          <p:cNvPicPr>
            <a:picLocks noChangeAspect="1" noChangeArrowheads="1"/>
          </p:cNvPicPr>
          <p:nvPr/>
        </p:nvPicPr>
        <p:blipFill>
          <a:blip r:embed="rId8"/>
          <a:srcRect/>
          <a:stretch>
            <a:fillRect/>
          </a:stretch>
        </p:blipFill>
        <p:spPr bwMode="auto">
          <a:xfrm>
            <a:off x="4052305" y="6198166"/>
            <a:ext cx="519695" cy="523309"/>
          </a:xfrm>
          <a:prstGeom prst="rect">
            <a:avLst/>
          </a:prstGeom>
          <a:noFill/>
          <a:ln w="9525">
            <a:noFill/>
            <a:miter lim="800000"/>
            <a:headEnd/>
            <a:tailEnd/>
          </a:ln>
        </p:spPr>
      </p:pic>
      <p:sp>
        <p:nvSpPr>
          <p:cNvPr id="14" name="TextBox 13"/>
          <p:cNvSpPr txBox="1"/>
          <p:nvPr/>
        </p:nvSpPr>
        <p:spPr>
          <a:xfrm>
            <a:off x="5176342" y="6356350"/>
            <a:ext cx="2009449" cy="307777"/>
          </a:xfrm>
          <a:prstGeom prst="rect">
            <a:avLst/>
          </a:prstGeom>
          <a:noFill/>
        </p:spPr>
        <p:txBody>
          <a:bodyPr wrap="square" rtlCol="0">
            <a:spAutoFit/>
          </a:bodyPr>
          <a:lstStyle/>
          <a:p>
            <a:r>
              <a:rPr lang="en-US" sz="1400" dirty="0" smtClean="0">
                <a:latin typeface="American Typewriter"/>
              </a:rPr>
              <a:t>University of Tokyo</a:t>
            </a:r>
            <a:endParaRPr lang="en-US" sz="1400" dirty="0">
              <a:latin typeface="American Typewri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1336651" y="192088"/>
            <a:ext cx="6470716" cy="523220"/>
          </a:xfrm>
          <a:prstGeom prst="rect">
            <a:avLst/>
          </a:prstGeom>
          <a:noFill/>
          <a:ln w="9525">
            <a:noFill/>
            <a:miter lim="800000"/>
            <a:headEnd/>
            <a:tailEnd/>
          </a:ln>
        </p:spPr>
        <p:txBody>
          <a:bodyPr wrap="none">
            <a:prstTxWarp prst="textNoShape">
              <a:avLst/>
            </a:prstTxWarp>
            <a:spAutoFit/>
          </a:bodyPr>
          <a:lstStyle/>
          <a:p>
            <a:pPr algn="ctr"/>
            <a:r>
              <a:rPr lang="en-US" sz="2800" b="1" dirty="0" smtClean="0">
                <a:latin typeface="Arial" charset="0"/>
              </a:rPr>
              <a:t>Other </a:t>
            </a:r>
            <a:r>
              <a:rPr lang="en-US" sz="2800" b="1" baseline="0" dirty="0" smtClean="0">
                <a:latin typeface="Arial" charset="0"/>
              </a:rPr>
              <a:t>Seismically Based Slip Models</a:t>
            </a:r>
            <a:endParaRPr lang="en-US" sz="2800" b="1" baseline="0" dirty="0"/>
          </a:p>
        </p:txBody>
      </p:sp>
      <p:pic>
        <p:nvPicPr>
          <p:cNvPr id="37891" name="Picture 5" descr="tohoku-oki11_map.jpg"/>
          <p:cNvPicPr>
            <a:picLocks noChangeAspect="1"/>
          </p:cNvPicPr>
          <p:nvPr/>
        </p:nvPicPr>
        <p:blipFill>
          <a:blip r:embed="rId3"/>
          <a:srcRect/>
          <a:stretch>
            <a:fillRect/>
          </a:stretch>
        </p:blipFill>
        <p:spPr bwMode="auto">
          <a:xfrm>
            <a:off x="5469939" y="1171575"/>
            <a:ext cx="3341795" cy="5643520"/>
          </a:xfrm>
          <a:prstGeom prst="rect">
            <a:avLst/>
          </a:prstGeom>
          <a:noFill/>
          <a:ln w="9525">
            <a:noFill/>
            <a:miter lim="800000"/>
            <a:headEnd/>
            <a:tailEnd/>
          </a:ln>
        </p:spPr>
      </p:pic>
      <p:pic>
        <p:nvPicPr>
          <p:cNvPr id="37892" name="Picture 8" descr="Honshu_position.png"/>
          <p:cNvPicPr>
            <a:picLocks noChangeAspect="1"/>
          </p:cNvPicPr>
          <p:nvPr/>
        </p:nvPicPr>
        <p:blipFill>
          <a:blip r:embed="rId4"/>
          <a:srcRect/>
          <a:stretch>
            <a:fillRect/>
          </a:stretch>
        </p:blipFill>
        <p:spPr bwMode="auto">
          <a:xfrm>
            <a:off x="290006" y="1171575"/>
            <a:ext cx="4647162" cy="5643520"/>
          </a:xfrm>
          <a:prstGeom prst="rect">
            <a:avLst/>
          </a:prstGeom>
          <a:noFill/>
          <a:ln w="9525">
            <a:noFill/>
            <a:miter lim="800000"/>
            <a:headEnd/>
            <a:tailEnd/>
          </a:ln>
        </p:spPr>
      </p:pic>
      <p:sp>
        <p:nvSpPr>
          <p:cNvPr id="10" name="TextBox 9"/>
          <p:cNvSpPr txBox="1"/>
          <p:nvPr/>
        </p:nvSpPr>
        <p:spPr>
          <a:xfrm>
            <a:off x="1093140" y="859541"/>
            <a:ext cx="2916237" cy="369887"/>
          </a:xfrm>
          <a:prstGeom prst="rect">
            <a:avLst/>
          </a:prstGeom>
          <a:noFill/>
        </p:spPr>
        <p:txBody>
          <a:bodyPr>
            <a:spAutoFit/>
          </a:bodyPr>
          <a:lstStyle/>
          <a:p>
            <a:pPr algn="ctr">
              <a:defRPr/>
            </a:pPr>
            <a:r>
              <a:rPr lang="en-US" sz="1800" b="1" baseline="0" dirty="0" err="1">
                <a:solidFill>
                  <a:schemeClr val="accent4">
                    <a:lumMod val="10000"/>
                  </a:schemeClr>
                </a:solidFill>
                <a:effectLst>
                  <a:outerShdw blurRad="50800" dist="38100" dir="2700000" algn="tl" rotWithShape="0">
                    <a:schemeClr val="tx1">
                      <a:alpha val="43000"/>
                    </a:schemeClr>
                  </a:outerShdw>
                </a:effectLst>
              </a:rPr>
              <a:t>Shao</a:t>
            </a:r>
            <a:r>
              <a:rPr lang="en-US" sz="1800" b="1" baseline="0" dirty="0">
                <a:solidFill>
                  <a:schemeClr val="accent4">
                    <a:lumMod val="10000"/>
                  </a:schemeClr>
                </a:solidFill>
                <a:effectLst>
                  <a:outerShdw blurRad="50800" dist="38100" dir="2700000" algn="tl" rotWithShape="0">
                    <a:schemeClr val="tx1">
                      <a:alpha val="43000"/>
                    </a:schemeClr>
                  </a:outerShdw>
                </a:effectLst>
              </a:rPr>
              <a:t>, Li, </a:t>
            </a:r>
            <a:r>
              <a:rPr lang="en-US" sz="1800" b="1" baseline="0" dirty="0" err="1">
                <a:solidFill>
                  <a:schemeClr val="accent4">
                    <a:lumMod val="10000"/>
                  </a:schemeClr>
                </a:solidFill>
                <a:effectLst>
                  <a:outerShdw blurRad="50800" dist="38100" dir="2700000" algn="tl" rotWithShape="0">
                    <a:schemeClr val="tx1">
                      <a:alpha val="43000"/>
                    </a:schemeClr>
                  </a:outerShdw>
                </a:effectLst>
              </a:rPr>
              <a:t>Ji</a:t>
            </a:r>
            <a:r>
              <a:rPr lang="en-US" sz="1800" b="1" baseline="0" dirty="0">
                <a:solidFill>
                  <a:schemeClr val="accent4">
                    <a:lumMod val="10000"/>
                  </a:schemeClr>
                </a:solidFill>
                <a:effectLst>
                  <a:outerShdw blurRad="50800" dist="38100" dir="2700000" algn="tl" rotWithShape="0">
                    <a:schemeClr val="tx1">
                      <a:alpha val="43000"/>
                    </a:schemeClr>
                  </a:outerShdw>
                </a:effectLst>
              </a:rPr>
              <a:t>, and Maeda</a:t>
            </a:r>
          </a:p>
        </p:txBody>
      </p:sp>
      <p:sp>
        <p:nvSpPr>
          <p:cNvPr id="11" name="TextBox 10"/>
          <p:cNvSpPr txBox="1"/>
          <p:nvPr/>
        </p:nvSpPr>
        <p:spPr>
          <a:xfrm>
            <a:off x="5847268" y="859541"/>
            <a:ext cx="2916238" cy="368300"/>
          </a:xfrm>
          <a:prstGeom prst="rect">
            <a:avLst/>
          </a:prstGeom>
          <a:noFill/>
        </p:spPr>
        <p:txBody>
          <a:bodyPr>
            <a:spAutoFit/>
          </a:bodyPr>
          <a:lstStyle/>
          <a:p>
            <a:pPr algn="ctr">
              <a:defRPr/>
            </a:pPr>
            <a:r>
              <a:rPr lang="en-US" sz="1800" b="1" baseline="0" dirty="0">
                <a:solidFill>
                  <a:schemeClr val="accent4">
                    <a:lumMod val="10000"/>
                  </a:schemeClr>
                </a:solidFill>
              </a:rPr>
              <a:t>Wei, </a:t>
            </a:r>
            <a:r>
              <a:rPr lang="en-US" sz="1800" b="1" baseline="0" dirty="0" err="1">
                <a:solidFill>
                  <a:schemeClr val="accent4">
                    <a:lumMod val="10000"/>
                  </a:schemeClr>
                </a:solidFill>
              </a:rPr>
              <a:t>Sladen</a:t>
            </a:r>
            <a:r>
              <a:rPr lang="en-US" sz="1800" b="1" baseline="0" dirty="0">
                <a:solidFill>
                  <a:schemeClr val="accent4">
                    <a:lumMod val="10000"/>
                  </a:schemeClr>
                </a:solidFill>
              </a:rPr>
              <a:t>, et al.</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2859282" y="711649"/>
            <a:ext cx="2829841" cy="232206"/>
          </a:xfrm>
          <a:prstGeom prst="rect">
            <a:avLst/>
          </a:prstGeom>
          <a:solidFill>
            <a:schemeClr val="bg1"/>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Box 4"/>
          <p:cNvSpPr txBox="1">
            <a:spLocks noChangeArrowheads="1"/>
          </p:cNvSpPr>
          <p:nvPr/>
        </p:nvSpPr>
        <p:spPr bwMode="auto">
          <a:xfrm>
            <a:off x="2552701" y="255588"/>
            <a:ext cx="4039086" cy="584776"/>
          </a:xfrm>
          <a:prstGeom prst="rect">
            <a:avLst/>
          </a:prstGeom>
          <a:noFill/>
          <a:ln w="9525">
            <a:noFill/>
            <a:miter lim="800000"/>
            <a:headEnd/>
            <a:tailEnd/>
          </a:ln>
        </p:spPr>
        <p:txBody>
          <a:bodyPr wrap="none">
            <a:prstTxWarp prst="textNoShape">
              <a:avLst/>
            </a:prstTxWarp>
            <a:spAutoFit/>
          </a:bodyPr>
          <a:lstStyle/>
          <a:p>
            <a:pPr algn="ctr"/>
            <a:r>
              <a:rPr lang="en-US" sz="3200" b="1" baseline="0" dirty="0" smtClean="0">
                <a:latin typeface="Arial" charset="0"/>
              </a:rPr>
              <a:t>GPS Measurements</a:t>
            </a:r>
            <a:endParaRPr lang="en-US" sz="3200" b="1" baseline="0" dirty="0"/>
          </a:p>
        </p:txBody>
      </p:sp>
      <p:sp>
        <p:nvSpPr>
          <p:cNvPr id="7" name="TextBox 6"/>
          <p:cNvSpPr txBox="1"/>
          <p:nvPr/>
        </p:nvSpPr>
        <p:spPr>
          <a:xfrm>
            <a:off x="160756" y="5909310"/>
            <a:ext cx="8983244" cy="923330"/>
          </a:xfrm>
          <a:prstGeom prst="rect">
            <a:avLst/>
          </a:prstGeom>
          <a:noFill/>
        </p:spPr>
        <p:txBody>
          <a:bodyPr wrap="square" rtlCol="0">
            <a:spAutoFit/>
          </a:bodyPr>
          <a:lstStyle/>
          <a:p>
            <a:pPr algn="ctr"/>
            <a:r>
              <a:rPr lang="en-US" dirty="0" smtClean="0"/>
              <a:t>Courtesy of </a:t>
            </a:r>
            <a:r>
              <a:rPr lang="en-US" dirty="0" err="1" smtClean="0"/>
              <a:t>Ronni</a:t>
            </a:r>
            <a:r>
              <a:rPr lang="en-US" dirty="0" smtClean="0"/>
              <a:t> </a:t>
            </a:r>
            <a:r>
              <a:rPr lang="en-US" dirty="0" err="1" smtClean="0"/>
              <a:t>Grapenthin</a:t>
            </a:r>
            <a:r>
              <a:rPr lang="en-US" dirty="0" smtClean="0"/>
              <a:t> and Jeff </a:t>
            </a:r>
            <a:r>
              <a:rPr lang="en-US" dirty="0" err="1" smtClean="0"/>
              <a:t>Freymueller</a:t>
            </a:r>
            <a:r>
              <a:rPr lang="en-US" dirty="0" smtClean="0"/>
              <a:t>, University of Alaska</a:t>
            </a:r>
          </a:p>
          <a:p>
            <a:pPr algn="ctr"/>
            <a:r>
              <a:rPr lang="en-US" dirty="0" smtClean="0"/>
              <a:t>Preliminary GPS time series provided by the ARIA team at JPL and Caltech. </a:t>
            </a:r>
          </a:p>
          <a:p>
            <a:pPr algn="ctr"/>
            <a:r>
              <a:rPr lang="en-US" dirty="0" smtClean="0"/>
              <a:t>Original GEONET RINEX data provided by the Geospatial Information Authority (GSI) of Japan.</a:t>
            </a:r>
            <a:endParaRPr lang="en-US" dirty="0"/>
          </a:p>
        </p:txBody>
      </p:sp>
      <p:pic>
        <p:nvPicPr>
          <p:cNvPr id="12" name="gpssoln_1s_not_clean_low_res_short_sendai_displacements.mp4">
            <a:hlinkClick r:id="" action="ppaction://media"/>
          </p:cNvPr>
          <p:cNvPicPr/>
          <p:nvPr>
            <a:videoFile r:link="rId1"/>
          </p:nvPr>
        </p:nvPicPr>
        <p:blipFill>
          <a:blip r:embed="rId4"/>
          <a:stretch>
            <a:fillRect/>
          </a:stretch>
        </p:blipFill>
        <p:spPr>
          <a:xfrm>
            <a:off x="0" y="948690"/>
            <a:ext cx="9144000" cy="49606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8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2859282" y="711649"/>
            <a:ext cx="2829841" cy="232206"/>
          </a:xfrm>
          <a:prstGeom prst="rect">
            <a:avLst/>
          </a:prstGeom>
          <a:solidFill>
            <a:schemeClr val="bg1"/>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creen shot 2011-04-25 at 12.26.41 PM.png"/>
          <p:cNvPicPr>
            <a:picLocks noChangeAspect="1"/>
          </p:cNvPicPr>
          <p:nvPr/>
        </p:nvPicPr>
        <p:blipFill>
          <a:blip r:embed="rId3"/>
          <a:srcRect r="2813" b="3388"/>
          <a:stretch>
            <a:fillRect/>
          </a:stretch>
        </p:blipFill>
        <p:spPr>
          <a:xfrm>
            <a:off x="8025770" y="32152"/>
            <a:ext cx="1078042" cy="711649"/>
          </a:xfrm>
          <a:prstGeom prst="rect">
            <a:avLst/>
          </a:prstGeom>
        </p:spPr>
      </p:pic>
      <p:sp>
        <p:nvSpPr>
          <p:cNvPr id="15" name="Text Box 4"/>
          <p:cNvSpPr txBox="1">
            <a:spLocks noChangeArrowheads="1"/>
          </p:cNvSpPr>
          <p:nvPr/>
        </p:nvSpPr>
        <p:spPr bwMode="auto">
          <a:xfrm>
            <a:off x="1356970" y="188429"/>
            <a:ext cx="6430567" cy="830997"/>
          </a:xfrm>
          <a:prstGeom prst="rect">
            <a:avLst/>
          </a:prstGeom>
          <a:noFill/>
          <a:ln w="9525">
            <a:noFill/>
            <a:miter lim="800000"/>
            <a:headEnd/>
            <a:tailEnd/>
          </a:ln>
        </p:spPr>
        <p:txBody>
          <a:bodyPr wrap="none">
            <a:prstTxWarp prst="textNoShape">
              <a:avLst/>
            </a:prstTxWarp>
            <a:spAutoFit/>
          </a:bodyPr>
          <a:lstStyle/>
          <a:p>
            <a:pPr algn="ctr"/>
            <a:r>
              <a:rPr lang="en-US" sz="2800" b="1" baseline="0" dirty="0" smtClean="0">
                <a:latin typeface="Arial" charset="0"/>
              </a:rPr>
              <a:t>Permanent</a:t>
            </a:r>
            <a:r>
              <a:rPr lang="en-US" sz="2800" b="1" dirty="0" smtClean="0">
                <a:latin typeface="Arial" charset="0"/>
              </a:rPr>
              <a:t> </a:t>
            </a:r>
            <a:r>
              <a:rPr lang="en-US" sz="2800" b="1" baseline="0" dirty="0" smtClean="0">
                <a:latin typeface="Arial" charset="0"/>
              </a:rPr>
              <a:t>Displacements from GPS</a:t>
            </a:r>
            <a:endParaRPr lang="en-US" sz="2800" b="1" dirty="0" smtClean="0">
              <a:latin typeface="Arial" charset="0"/>
            </a:endParaRPr>
          </a:p>
          <a:p>
            <a:pPr algn="ctr"/>
            <a:r>
              <a:rPr lang="en-US" sz="2000" baseline="0" dirty="0" smtClean="0">
                <a:latin typeface="Arial" charset="0"/>
              </a:rPr>
              <a:t>(</a:t>
            </a:r>
            <a:r>
              <a:rPr lang="en-US" sz="2000" dirty="0" smtClean="0"/>
              <a:t>Geospatial Information Authority of Japan)</a:t>
            </a:r>
            <a:endParaRPr lang="en-US" sz="2000" baseline="0" dirty="0"/>
          </a:p>
        </p:txBody>
      </p:sp>
      <p:pic>
        <p:nvPicPr>
          <p:cNvPr id="16" name="Picture 15" descr="Screen shot 2011-04-25 at 4.48.14 PM.png"/>
          <p:cNvPicPr>
            <a:picLocks noChangeAspect="1"/>
          </p:cNvPicPr>
          <p:nvPr/>
        </p:nvPicPr>
        <p:blipFill>
          <a:blip r:embed="rId4"/>
          <a:srcRect t="2175"/>
          <a:stretch>
            <a:fillRect/>
          </a:stretch>
        </p:blipFill>
        <p:spPr>
          <a:xfrm>
            <a:off x="305527" y="1019426"/>
            <a:ext cx="8546988" cy="583857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2859282" y="711649"/>
            <a:ext cx="2829841" cy="232206"/>
          </a:xfrm>
          <a:prstGeom prst="rect">
            <a:avLst/>
          </a:prstGeom>
          <a:solidFill>
            <a:schemeClr val="bg1"/>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000060400.pdf"/>
          <p:cNvPicPr>
            <a:picLocks noChangeAspect="1"/>
          </p:cNvPicPr>
          <p:nvPr/>
        </p:nvPicPr>
        <mc:AlternateContent>
          <mc:Choice xmlns:ma="http://schemas.microsoft.com/office/mac/drawingml/2008/main" Requires="ma">
            <p:blipFill>
              <a:blip r:embed="rId3"/>
              <a:srcRect l="13311" t="21378" r="14521" b="17102"/>
              <a:stretch>
                <a:fillRect/>
              </a:stretch>
            </p:blipFill>
          </mc:Choice>
          <mc:Fallback>
            <p:blipFill>
              <a:blip r:embed="rId4"/>
              <a:srcRect l="13311" t="21378" r="14521" b="17102"/>
              <a:stretch>
                <a:fillRect/>
              </a:stretch>
            </p:blipFill>
          </mc:Fallback>
        </mc:AlternateContent>
        <p:spPr>
          <a:xfrm>
            <a:off x="55154" y="1428445"/>
            <a:ext cx="4344779" cy="5241093"/>
          </a:xfrm>
          <a:prstGeom prst="rect">
            <a:avLst/>
          </a:prstGeom>
        </p:spPr>
      </p:pic>
      <p:pic>
        <p:nvPicPr>
          <p:cNvPr id="11" name="Picture 10" descr="000060406.pdf"/>
          <p:cNvPicPr>
            <a:picLocks noChangeAspect="1"/>
          </p:cNvPicPr>
          <p:nvPr/>
        </p:nvPicPr>
        <mc:AlternateContent>
          <mc:Choice xmlns:ma="http://schemas.microsoft.com/office/mac/drawingml/2008/main" Requires="ma">
            <p:blipFill>
              <a:blip r:embed="rId5"/>
              <a:srcRect l="13311" t="16247" r="13311" b="22233"/>
              <a:stretch>
                <a:fillRect/>
              </a:stretch>
            </p:blipFill>
          </mc:Choice>
          <mc:Fallback>
            <p:blipFill>
              <a:blip r:embed="rId6"/>
              <a:srcRect l="13311" t="16247" r="13311" b="22233"/>
              <a:stretch>
                <a:fillRect/>
              </a:stretch>
            </p:blipFill>
          </mc:Fallback>
        </mc:AlternateContent>
        <p:spPr>
          <a:xfrm>
            <a:off x="4621164" y="1413001"/>
            <a:ext cx="4430620" cy="5256537"/>
          </a:xfrm>
          <a:prstGeom prst="rect">
            <a:avLst/>
          </a:prstGeom>
        </p:spPr>
      </p:pic>
      <p:sp>
        <p:nvSpPr>
          <p:cNvPr id="13" name="Text Box 4"/>
          <p:cNvSpPr txBox="1">
            <a:spLocks noChangeArrowheads="1"/>
          </p:cNvSpPr>
          <p:nvPr/>
        </p:nvSpPr>
        <p:spPr bwMode="auto">
          <a:xfrm>
            <a:off x="1985782" y="188429"/>
            <a:ext cx="5172935" cy="830997"/>
          </a:xfrm>
          <a:prstGeom prst="rect">
            <a:avLst/>
          </a:prstGeom>
          <a:noFill/>
          <a:ln w="9525">
            <a:noFill/>
            <a:miter lim="800000"/>
            <a:headEnd/>
            <a:tailEnd/>
          </a:ln>
        </p:spPr>
        <p:txBody>
          <a:bodyPr wrap="none">
            <a:prstTxWarp prst="textNoShape">
              <a:avLst/>
            </a:prstTxWarp>
            <a:spAutoFit/>
          </a:bodyPr>
          <a:lstStyle/>
          <a:p>
            <a:pPr algn="ctr"/>
            <a:r>
              <a:rPr lang="en-US" sz="2800" b="1" baseline="0" dirty="0" smtClean="0">
                <a:latin typeface="Arial" charset="0"/>
              </a:rPr>
              <a:t>Slip </a:t>
            </a:r>
            <a:r>
              <a:rPr lang="en-US" sz="2800" b="1" dirty="0" smtClean="0">
                <a:latin typeface="Arial" charset="0"/>
              </a:rPr>
              <a:t>and Vertical Deformation</a:t>
            </a:r>
          </a:p>
          <a:p>
            <a:pPr algn="ctr"/>
            <a:r>
              <a:rPr lang="en-US" sz="2000" baseline="0" dirty="0" smtClean="0">
                <a:latin typeface="Arial" charset="0"/>
              </a:rPr>
              <a:t>(</a:t>
            </a:r>
            <a:r>
              <a:rPr lang="en-US" sz="2000" dirty="0" smtClean="0"/>
              <a:t>Geospatial Information Authority of Japan)</a:t>
            </a:r>
            <a:endParaRPr lang="en-US" sz="2000" baseline="0" dirty="0"/>
          </a:p>
        </p:txBody>
      </p:sp>
      <p:pic>
        <p:nvPicPr>
          <p:cNvPr id="14" name="Picture 13" descr="Screen shot 2011-04-25 at 12.26.41 PM.png"/>
          <p:cNvPicPr>
            <a:picLocks noChangeAspect="1"/>
          </p:cNvPicPr>
          <p:nvPr/>
        </p:nvPicPr>
        <p:blipFill>
          <a:blip r:embed="rId7"/>
          <a:srcRect r="2813" b="3388"/>
          <a:stretch>
            <a:fillRect/>
          </a:stretch>
        </p:blipFill>
        <p:spPr>
          <a:xfrm>
            <a:off x="8025770" y="32152"/>
            <a:ext cx="1078042" cy="711649"/>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6189</TotalTime>
  <Words>1095</Words>
  <Application>Microsoft Macintosh PowerPoint</Application>
  <PresentationFormat>On-screen Show (4:3)</PresentationFormat>
  <Paragraphs>101</Paragraphs>
  <Slides>21</Slides>
  <Notes>10</Notes>
  <HiddenSlides>0</HiddenSlides>
  <MMClips>2</MMClips>
  <ScaleCrop>false</ScaleCrop>
  <HeadingPairs>
    <vt:vector size="4" baseType="variant">
      <vt:variant>
        <vt:lpstr>Design Template</vt:lpstr>
      </vt:variant>
      <vt:variant>
        <vt:i4>1</vt:i4>
      </vt:variant>
      <vt:variant>
        <vt:lpstr>Slide Titles</vt:lpstr>
      </vt:variant>
      <vt:variant>
        <vt:i4>21</vt:i4>
      </vt:variant>
    </vt:vector>
  </HeadingPairs>
  <TitlesOfParts>
    <vt:vector size="22" baseType="lpstr">
      <vt:lpstr>Office Theme</vt:lpstr>
      <vt:lpstr>Earth Science Aspects of  the 2011 Tohoku Earthquake</vt:lpstr>
      <vt:lpstr>March 9, 2011</vt:lpstr>
      <vt:lpstr>Slide 3</vt:lpstr>
      <vt:lpstr>Real-Time Seismology</vt:lpstr>
      <vt:lpstr>Slip Model from Seismic waves</vt:lpstr>
      <vt:lpstr>Slide 6</vt:lpstr>
      <vt:lpstr>Slide 7</vt:lpstr>
      <vt:lpstr>Slide 8</vt:lpstr>
      <vt:lpstr>Slide 9</vt:lpstr>
      <vt:lpstr>Slide 10</vt:lpstr>
      <vt:lpstr>Most Tsunami-Aware Region on Earth</vt:lpstr>
      <vt:lpstr>Slide 12</vt:lpstr>
      <vt:lpstr>Historical Earthquakes</vt:lpstr>
      <vt:lpstr>Slide 14</vt:lpstr>
      <vt:lpstr>Slide 15</vt:lpstr>
      <vt:lpstr>Accurate Hazard Characterization is Required  if Risk Mitigation is to be Effective</vt:lpstr>
      <vt:lpstr>Conclusions</vt:lpstr>
      <vt:lpstr>Thank You</vt:lpstr>
      <vt:lpstr>Earthquake Early Warning  Contours show seconds of warning before arrival of strong shaking</vt:lpstr>
      <vt:lpstr>Slide 20</vt:lpstr>
      <vt:lpstr>Slide 21</vt:lpstr>
    </vt:vector>
  </TitlesOfParts>
  <Company>Stanford Univ</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Slide for Talk</dc:title>
  <dc:creator>Greg Beroza</dc:creator>
  <cp:lastModifiedBy>Greg Beroza</cp:lastModifiedBy>
  <cp:revision>5</cp:revision>
  <cp:lastPrinted>2011-04-26T00:19:14Z</cp:lastPrinted>
  <dcterms:created xsi:type="dcterms:W3CDTF">2011-04-27T18:01:47Z</dcterms:created>
  <dcterms:modified xsi:type="dcterms:W3CDTF">2011-04-27T18:02:17Z</dcterms:modified>
</cp:coreProperties>
</file>