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56" r:id="rId2"/>
    <p:sldId id="287" r:id="rId3"/>
    <p:sldId id="257" r:id="rId4"/>
    <p:sldId id="258" r:id="rId5"/>
    <p:sldId id="286" r:id="rId6"/>
    <p:sldId id="259" r:id="rId7"/>
    <p:sldId id="284" r:id="rId8"/>
    <p:sldId id="264" r:id="rId9"/>
    <p:sldId id="265" r:id="rId10"/>
    <p:sldId id="266" r:id="rId11"/>
    <p:sldId id="267" r:id="rId12"/>
    <p:sldId id="268" r:id="rId13"/>
    <p:sldId id="288" r:id="rId14"/>
    <p:sldId id="272" r:id="rId15"/>
    <p:sldId id="273" r:id="rId16"/>
    <p:sldId id="289" r:id="rId17"/>
    <p:sldId id="263" r:id="rId18"/>
    <p:sldId id="281" r:id="rId19"/>
    <p:sldId id="260" r:id="rId20"/>
    <p:sldId id="26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p:scale>
          <a:sx n="125" d="100"/>
          <a:sy n="125" d="100"/>
        </p:scale>
        <p:origin x="-1976" y="-6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20" d="100"/>
          <a:sy n="120" d="100"/>
        </p:scale>
        <p:origin x="-4064"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99A24-685B-8840-9112-D0120D005B4C}" type="datetimeFigureOut">
              <a:rPr lang="en-US" smtClean="0"/>
              <a:pPr/>
              <a:t>10/26/11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40FE55-82B4-3442-8155-9D77838EE2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2552F-7A65-474D-97DC-30AD7E08457E}"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12552F-7A65-474D-97DC-30AD7E08457E}"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7347" name="ノート プレースホルダ 2"/>
          <p:cNvSpPr>
            <a:spLocks noGrp="1"/>
          </p:cNvSpPr>
          <p:nvPr>
            <p:ph type="body" idx="1"/>
          </p:nvPr>
        </p:nvSpPr>
        <p:spPr bwMode="auto">
          <a:noFill/>
        </p:spPr>
        <p:txBody>
          <a:bodyPr/>
          <a:lstStyle/>
          <a:p>
            <a:endParaRPr lang="en-US" altLang="ja-JP"/>
          </a:p>
        </p:txBody>
      </p:sp>
      <p:sp>
        <p:nvSpPr>
          <p:cNvPr id="57348" name="スライド番号プレースホルダ 3"/>
          <p:cNvSpPr>
            <a:spLocks noGrp="1"/>
          </p:cNvSpPr>
          <p:nvPr>
            <p:ph type="sldNum" sz="quarter" idx="5"/>
          </p:nvPr>
        </p:nvSpPr>
        <p:spPr bwMode="auto">
          <a:noFill/>
          <a:ln>
            <a:miter lim="800000"/>
            <a:headEnd/>
            <a:tailEnd/>
          </a:ln>
        </p:spPr>
        <p:txBody>
          <a:bodyPr/>
          <a:lstStyle/>
          <a:p>
            <a:fld id="{554C26FA-0D6C-EB4F-8B35-BEE012E49A24}" type="slidenum">
              <a:rPr lang="en-US" altLang="ja-JP"/>
              <a:pPr/>
              <a:t>11</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eaLnBrk="1" hangingPunct="1">
              <a:spcBef>
                <a:spcPct val="0"/>
              </a:spcBef>
            </a:pPr>
            <a:endParaRPr lang="en-US"/>
          </a:p>
        </p:txBody>
      </p:sp>
      <p:sp>
        <p:nvSpPr>
          <p:cNvPr id="29700" name="Slide Number Placeholder 3"/>
          <p:cNvSpPr>
            <a:spLocks noGrp="1"/>
          </p:cNvSpPr>
          <p:nvPr>
            <p:ph type="sldNum" sz="quarter" idx="5"/>
          </p:nvPr>
        </p:nvSpPr>
        <p:spPr>
          <a:noFill/>
        </p:spPr>
        <p:txBody>
          <a:bodyPr/>
          <a:lstStyle/>
          <a:p>
            <a:fld id="{0B08743E-9027-C84B-8E78-079AD402876D}" type="slidenum">
              <a:rPr lang="en-US"/>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p>
        </p:txBody>
      </p:sp>
      <p:sp>
        <p:nvSpPr>
          <p:cNvPr id="36868" name="Slide Number Placeholder 3"/>
          <p:cNvSpPr>
            <a:spLocks noGrp="1"/>
          </p:cNvSpPr>
          <p:nvPr>
            <p:ph type="sldNum" sz="quarter" idx="5"/>
          </p:nvPr>
        </p:nvSpPr>
        <p:spPr>
          <a:noFill/>
        </p:spPr>
        <p:txBody>
          <a:bodyPr/>
          <a:lstStyle/>
          <a:p>
            <a:fld id="{08DE4047-51FD-BC48-8253-BBFEFD87ED27}" type="slidenum">
              <a:rPr lang="en-US"/>
              <a:pPr/>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p>
        </p:txBody>
      </p:sp>
      <p:sp>
        <p:nvSpPr>
          <p:cNvPr id="36868" name="Slide Number Placeholder 3"/>
          <p:cNvSpPr>
            <a:spLocks noGrp="1"/>
          </p:cNvSpPr>
          <p:nvPr>
            <p:ph type="sldNum" sz="quarter" idx="5"/>
          </p:nvPr>
        </p:nvSpPr>
        <p:spPr>
          <a:noFill/>
        </p:spPr>
        <p:txBody>
          <a:bodyPr/>
          <a:lstStyle/>
          <a:p>
            <a:fld id="{08DE4047-51FD-BC48-8253-BBFEFD87ED27}" type="slidenum">
              <a:rPr lang="en-US"/>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spcBef>
                <a:spcPct val="0"/>
              </a:spcBef>
            </a:pPr>
            <a:endParaRPr lang="en-US"/>
          </a:p>
        </p:txBody>
      </p:sp>
      <p:sp>
        <p:nvSpPr>
          <p:cNvPr id="36868" name="Slide Number Placeholder 3"/>
          <p:cNvSpPr>
            <a:spLocks noGrp="1"/>
          </p:cNvSpPr>
          <p:nvPr>
            <p:ph type="sldNum" sz="quarter" idx="5"/>
          </p:nvPr>
        </p:nvSpPr>
        <p:spPr>
          <a:noFill/>
        </p:spPr>
        <p:txBody>
          <a:bodyPr/>
          <a:lstStyle/>
          <a:p>
            <a:fld id="{08DE4047-51FD-BC48-8253-BBFEFD87ED27}" type="slidenum">
              <a:rPr lang="en-US"/>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643EB-40E4-8641-8827-24FCCDC54CCD}" type="datetimeFigureOut">
              <a:rPr lang="en-US" smtClean="0"/>
              <a:pPr/>
              <a:t>10/26/11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643EB-40E4-8641-8827-24FCCDC54CCD}" type="datetimeFigureOut">
              <a:rPr lang="en-US" smtClean="0"/>
              <a:pPr/>
              <a:t>10/26/11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643EB-40E4-8641-8827-24FCCDC54CCD}" type="datetimeFigureOut">
              <a:rPr lang="en-US" smtClean="0"/>
              <a:pPr/>
              <a:t>10/26/11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643EB-40E4-8641-8827-24FCCDC54CCD}" type="datetimeFigureOut">
              <a:rPr lang="en-US" smtClean="0"/>
              <a:pPr/>
              <a:t>10/26/11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643EB-40E4-8641-8827-24FCCDC54CCD}" type="datetimeFigureOut">
              <a:rPr lang="en-US" smtClean="0"/>
              <a:pPr/>
              <a:t>10/26/11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643EB-40E4-8641-8827-24FCCDC54CCD}" type="datetimeFigureOut">
              <a:rPr lang="en-US" smtClean="0"/>
              <a:pPr/>
              <a:t>10/26/11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643EB-40E4-8641-8827-24FCCDC54CCD}" type="datetimeFigureOut">
              <a:rPr lang="en-US" smtClean="0"/>
              <a:pPr/>
              <a:t>10/26/11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643EB-40E4-8641-8827-24FCCDC54CCD}" type="datetimeFigureOut">
              <a:rPr lang="en-US" smtClean="0"/>
              <a:pPr/>
              <a:t>10/26/11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643EB-40E4-8641-8827-24FCCDC54CCD}" type="datetimeFigureOut">
              <a:rPr lang="en-US" smtClean="0"/>
              <a:pPr/>
              <a:t>10/26/11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643EB-40E4-8641-8827-24FCCDC54CCD}" type="datetimeFigureOut">
              <a:rPr lang="en-US" smtClean="0"/>
              <a:pPr/>
              <a:t>10/26/11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643EB-40E4-8641-8827-24FCCDC54CCD}" type="datetimeFigureOut">
              <a:rPr lang="en-US" smtClean="0"/>
              <a:pPr/>
              <a:t>10/26/11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84072-85A4-8944-8DFB-4C8D0ECA52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643EB-40E4-8641-8827-24FCCDC54CCD}" type="datetimeFigureOut">
              <a:rPr lang="en-US" smtClean="0"/>
              <a:pPr/>
              <a:t>10/26/11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84072-85A4-8944-8DFB-4C8D0ECA52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90372"/>
            <a:ext cx="6400800" cy="1382806"/>
          </a:xfrm>
        </p:spPr>
        <p:txBody>
          <a:bodyPr/>
          <a:lstStyle/>
          <a:p>
            <a:r>
              <a:rPr lang="en-US" dirty="0" smtClean="0">
                <a:solidFill>
                  <a:srgbClr val="800000"/>
                </a:solidFill>
                <a:latin typeface="Arial"/>
              </a:rPr>
              <a:t>Greg Beroza</a:t>
            </a:r>
          </a:p>
          <a:p>
            <a:r>
              <a:rPr lang="en-US" i="1" dirty="0" smtClean="0">
                <a:solidFill>
                  <a:srgbClr val="800000"/>
                </a:solidFill>
                <a:latin typeface="Arial"/>
              </a:rPr>
              <a:t>Stanford University</a:t>
            </a:r>
            <a:endParaRPr lang="en-US" i="1" dirty="0">
              <a:solidFill>
                <a:srgbClr val="800000"/>
              </a:solidFill>
              <a:latin typeface="Arial"/>
            </a:endParaRPr>
          </a:p>
        </p:txBody>
      </p:sp>
      <p:sp>
        <p:nvSpPr>
          <p:cNvPr id="4" name="TextBox 3"/>
          <p:cNvSpPr txBox="1"/>
          <p:nvPr/>
        </p:nvSpPr>
        <p:spPr>
          <a:xfrm>
            <a:off x="209178" y="4676587"/>
            <a:ext cx="8770471" cy="1200328"/>
          </a:xfrm>
          <a:prstGeom prst="rect">
            <a:avLst/>
          </a:prstGeom>
          <a:noFill/>
        </p:spPr>
        <p:txBody>
          <a:bodyPr wrap="square" rtlCol="0">
            <a:spAutoFit/>
          </a:bodyPr>
          <a:lstStyle/>
          <a:p>
            <a:pPr algn="ctr"/>
            <a:r>
              <a:rPr lang="en-US" sz="2400" dirty="0">
                <a:latin typeface="Arial"/>
              </a:rPr>
              <a:t>2011 SACNAS National </a:t>
            </a:r>
            <a:r>
              <a:rPr lang="en-US" sz="2400" dirty="0" smtClean="0">
                <a:latin typeface="Arial"/>
              </a:rPr>
              <a:t>Conference</a:t>
            </a:r>
            <a:endParaRPr lang="en-US" sz="2400" dirty="0">
              <a:latin typeface="Arial"/>
            </a:endParaRPr>
          </a:p>
          <a:p>
            <a:pPr algn="ctr"/>
            <a:r>
              <a:rPr lang="en-US" sz="2400" i="1" dirty="0" smtClean="0">
                <a:latin typeface="Arial"/>
              </a:rPr>
              <a:t>“</a:t>
            </a:r>
            <a:r>
              <a:rPr lang="en-US" sz="2400" i="1" dirty="0">
                <a:latin typeface="Arial"/>
              </a:rPr>
              <a:t>Empowering Innovation and Synergy Through Diversity"</a:t>
            </a:r>
            <a:r>
              <a:rPr lang="en-US" sz="2400" i="1" dirty="0" smtClean="0">
                <a:latin typeface="Arial"/>
              </a:rPr>
              <a:t> </a:t>
            </a:r>
          </a:p>
          <a:p>
            <a:pPr algn="ctr"/>
            <a:r>
              <a:rPr lang="en-US" sz="2400" dirty="0" smtClean="0">
                <a:latin typeface="Arial"/>
              </a:rPr>
              <a:t>October </a:t>
            </a:r>
            <a:r>
              <a:rPr lang="en-US" sz="2400" dirty="0">
                <a:latin typeface="Arial"/>
              </a:rPr>
              <a:t>27-30, </a:t>
            </a:r>
            <a:r>
              <a:rPr lang="en-US" sz="2400" dirty="0" smtClean="0">
                <a:latin typeface="Arial"/>
              </a:rPr>
              <a:t>2011, San Jose, California</a:t>
            </a:r>
            <a:endParaRPr lang="en-US" sz="2400" dirty="0">
              <a:latin typeface="Arial"/>
            </a:endParaRPr>
          </a:p>
        </p:txBody>
      </p:sp>
      <p:sp>
        <p:nvSpPr>
          <p:cNvPr id="6" name="Title 1"/>
          <p:cNvSpPr>
            <a:spLocks noGrp="1"/>
          </p:cNvSpPr>
          <p:nvPr>
            <p:ph type="ctrTitle"/>
          </p:nvPr>
        </p:nvSpPr>
        <p:spPr>
          <a:xfrm>
            <a:off x="177800" y="14943"/>
            <a:ext cx="8801849" cy="2375645"/>
          </a:xfrm>
        </p:spPr>
        <p:txBody>
          <a:bodyPr>
            <a:normAutofit/>
          </a:bodyPr>
          <a:lstStyle/>
          <a:p>
            <a:r>
              <a:rPr lang="en-US" sz="4000" b="1" dirty="0" smtClean="0">
                <a:latin typeface="Arial"/>
              </a:rPr>
              <a:t>Outstanding Research Questions:</a:t>
            </a:r>
            <a:br>
              <a:rPr lang="en-US" sz="4000" b="1" dirty="0" smtClean="0">
                <a:latin typeface="Arial"/>
              </a:rPr>
            </a:br>
            <a:r>
              <a:rPr lang="en-US" sz="4000" b="1" dirty="0" smtClean="0">
                <a:latin typeface="Arial"/>
              </a:rPr>
              <a:t>What </a:t>
            </a:r>
            <a:r>
              <a:rPr lang="en-US" sz="4000" b="1" dirty="0">
                <a:latin typeface="Arial"/>
              </a:rPr>
              <a:t>have we learned and where do we go from here</a:t>
            </a:r>
            <a:r>
              <a:rPr lang="en-US" sz="4000" b="1" dirty="0" smtClean="0">
                <a:latin typeface="Arial"/>
              </a:rPr>
              <a:t>?</a:t>
            </a:r>
            <a:endParaRPr lang="en-US" sz="4000" b="1" dirty="0">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19364" y="138545"/>
            <a:ext cx="8693727" cy="646331"/>
          </a:xfrm>
          <a:prstGeom prst="rect">
            <a:avLst/>
          </a:prstGeom>
          <a:noFill/>
        </p:spPr>
        <p:txBody>
          <a:bodyPr wrap="square" rtlCol="0">
            <a:spAutoFit/>
          </a:bodyPr>
          <a:lstStyle/>
          <a:p>
            <a:pPr algn="ctr"/>
            <a:r>
              <a:rPr lang="en-US" sz="3600" b="1" dirty="0" smtClean="0"/>
              <a:t>Hanging Wall Effect?</a:t>
            </a:r>
            <a:endParaRPr lang="en-US" sz="3600" b="1" dirty="0"/>
          </a:p>
        </p:txBody>
      </p:sp>
      <p:sp>
        <p:nvSpPr>
          <p:cNvPr id="8" name="正方形/長方形 42"/>
          <p:cNvSpPr>
            <a:spLocks noChangeArrowheads="1"/>
          </p:cNvSpPr>
          <p:nvPr/>
        </p:nvSpPr>
        <p:spPr bwMode="auto">
          <a:xfrm>
            <a:off x="219364" y="6263092"/>
            <a:ext cx="1876183" cy="369332"/>
          </a:xfrm>
          <a:prstGeom prst="rect">
            <a:avLst/>
          </a:prstGeom>
          <a:noFill/>
          <a:ln w="9525">
            <a:noFill/>
            <a:miter lim="800000"/>
            <a:headEnd/>
            <a:tailEnd/>
          </a:ln>
        </p:spPr>
        <p:txBody>
          <a:bodyPr wrap="none">
            <a:prstTxWarp prst="textNoShape">
              <a:avLst/>
            </a:prstTxWarp>
            <a:spAutoFit/>
          </a:bodyPr>
          <a:lstStyle/>
          <a:p>
            <a:r>
              <a:rPr lang="en-US" altLang="ja-JP" sz="1800" b="1" i="1" dirty="0" smtClean="0">
                <a:latin typeface=""/>
                <a:ea typeface="Times New Roman" charset="0"/>
                <a:cs typeface="Times New Roman" charset="0"/>
              </a:rPr>
              <a:t>Shi et al. </a:t>
            </a:r>
            <a:r>
              <a:rPr lang="en-US" altLang="ja-JP" sz="1800" b="1" dirty="0" smtClean="0">
                <a:latin typeface=""/>
                <a:ea typeface="Times New Roman" charset="0"/>
                <a:cs typeface="Times New Roman" charset="0"/>
              </a:rPr>
              <a:t>(1998)</a:t>
            </a:r>
            <a:endParaRPr lang="ja-JP" altLang="en-US" sz="1800" b="1" dirty="0">
              <a:latin typeface=""/>
            </a:endParaRPr>
          </a:p>
        </p:txBody>
      </p:sp>
      <p:pic>
        <p:nvPicPr>
          <p:cNvPr id="9" name="Picture 8" descr="Screen shot 2011-07-05 at 6.53.06 PM.png"/>
          <p:cNvPicPr>
            <a:picLocks noChangeAspect="1"/>
          </p:cNvPicPr>
          <p:nvPr/>
        </p:nvPicPr>
        <p:blipFill>
          <a:blip r:embed="rId2"/>
          <a:stretch>
            <a:fillRect/>
          </a:stretch>
        </p:blipFill>
        <p:spPr>
          <a:xfrm>
            <a:off x="3590326" y="4259781"/>
            <a:ext cx="5578618" cy="2589093"/>
          </a:xfrm>
          <a:prstGeom prst="rect">
            <a:avLst/>
          </a:prstGeom>
        </p:spPr>
      </p:pic>
      <p:pic>
        <p:nvPicPr>
          <p:cNvPr id="10" name="Picture 9" descr="Screen shot 2011-07-05 at 6.54.34 PM.png"/>
          <p:cNvPicPr>
            <a:picLocks noChangeAspect="1"/>
          </p:cNvPicPr>
          <p:nvPr/>
        </p:nvPicPr>
        <p:blipFill>
          <a:blip r:embed="rId3"/>
          <a:srcRect l="1161" r="1161"/>
          <a:stretch>
            <a:fillRect/>
          </a:stretch>
        </p:blipFill>
        <p:spPr>
          <a:xfrm>
            <a:off x="1127" y="1183284"/>
            <a:ext cx="3736280" cy="4491431"/>
          </a:xfrm>
          <a:prstGeom prst="rect">
            <a:avLst/>
          </a:prstGeom>
        </p:spPr>
      </p:pic>
      <p:pic>
        <p:nvPicPr>
          <p:cNvPr id="11" name="Picture 2" descr="C:\Documents and Settings\Default\Desktop\Rebeccas Projects\Foam Slides\Image3-.jpg"/>
          <p:cNvPicPr>
            <a:picLocks noChangeAspect="1" noChangeArrowheads="1"/>
          </p:cNvPicPr>
          <p:nvPr/>
        </p:nvPicPr>
        <p:blipFill>
          <a:blip r:embed="rId4"/>
          <a:srcRect/>
          <a:stretch>
            <a:fillRect/>
          </a:stretch>
        </p:blipFill>
        <p:spPr bwMode="auto">
          <a:xfrm flipH="1">
            <a:off x="4341104" y="1370874"/>
            <a:ext cx="4115454" cy="28283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0" y="0"/>
            <a:ext cx="9144000" cy="1143000"/>
          </a:xfrm>
        </p:spPr>
        <p:txBody>
          <a:bodyPr>
            <a:noAutofit/>
          </a:bodyPr>
          <a:lstStyle/>
          <a:p>
            <a:pPr eaLnBrk="1" hangingPunct="1"/>
            <a:r>
              <a:rPr lang="en-US" sz="3200" b="1" dirty="0" smtClean="0"/>
              <a:t>Slip on Fault with Shallow (15°) Dip</a:t>
            </a:r>
            <a:endParaRPr lang="en-US" sz="3200" b="1" dirty="0">
              <a:ea typeface="ＭＳ Ｐゴシック" charset="-128"/>
            </a:endParaRPr>
          </a:p>
        </p:txBody>
      </p:sp>
      <p:pic>
        <p:nvPicPr>
          <p:cNvPr id="56324" name="Picture 5" descr="C:\Documents and Settings\Tamura\デスクトップ\p15c0.2.gif"/>
          <p:cNvPicPr>
            <a:picLocks noChangeAspect="1" noChangeArrowheads="1" noCrop="1"/>
          </p:cNvPicPr>
          <p:nvPr/>
        </p:nvPicPr>
        <p:blipFill>
          <a:blip r:embed="rId3"/>
          <a:srcRect/>
          <a:stretch>
            <a:fillRect/>
          </a:stretch>
        </p:blipFill>
        <p:spPr bwMode="auto">
          <a:xfrm>
            <a:off x="594392" y="762000"/>
            <a:ext cx="7955216" cy="5612589"/>
          </a:xfrm>
          <a:prstGeom prst="rect">
            <a:avLst/>
          </a:prstGeom>
          <a:noFill/>
          <a:ln w="9525">
            <a:noFill/>
            <a:miter lim="800000"/>
            <a:headEnd/>
            <a:tailEnd/>
          </a:ln>
        </p:spPr>
      </p:pic>
      <p:sp>
        <p:nvSpPr>
          <p:cNvPr id="5" name="TextBox 4"/>
          <p:cNvSpPr txBox="1"/>
          <p:nvPr/>
        </p:nvSpPr>
        <p:spPr>
          <a:xfrm>
            <a:off x="7188284" y="6457890"/>
            <a:ext cx="1955716" cy="400110"/>
          </a:xfrm>
          <a:prstGeom prst="rect">
            <a:avLst/>
          </a:prstGeom>
          <a:noFill/>
        </p:spPr>
        <p:txBody>
          <a:bodyPr wrap="square" rtlCol="0">
            <a:spAutoFit/>
          </a:bodyPr>
          <a:lstStyle/>
          <a:p>
            <a:r>
              <a:rPr lang="en-US" sz="2000" b="1" i="1" dirty="0" smtClean="0"/>
              <a:t>Tamura and </a:t>
            </a:r>
            <a:r>
              <a:rPr lang="en-US" sz="2000" b="1" i="1" dirty="0" err="1" smtClean="0"/>
              <a:t>Ide</a:t>
            </a:r>
            <a:endParaRPr lang="en-US" sz="2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082818" y="371231"/>
            <a:ext cx="4981889" cy="4216539"/>
          </a:xfrm>
          <a:prstGeom prst="rect">
            <a:avLst/>
          </a:prstGeom>
          <a:noFill/>
        </p:spPr>
        <p:txBody>
          <a:bodyPr wrap="square" rtlCol="0">
            <a:spAutoFit/>
          </a:bodyPr>
          <a:lstStyle/>
          <a:p>
            <a:pPr algn="ctr"/>
            <a:r>
              <a:rPr lang="en-US" sz="2800" b="1" cap="small" dirty="0" smtClean="0"/>
              <a:t>Animation of Slip Evolution</a:t>
            </a:r>
          </a:p>
          <a:p>
            <a:endParaRPr lang="en-US" sz="2400" dirty="0" smtClean="0"/>
          </a:p>
          <a:p>
            <a:r>
              <a:rPr lang="en-US" sz="2400" dirty="0" smtClean="0"/>
              <a:t>Slip-rate distribution for the fault that ruptured in the magnitude 9.0, March, 11, Tohoku Oki earthquake.  </a:t>
            </a:r>
          </a:p>
          <a:p>
            <a:endParaRPr lang="en-US" sz="2400" dirty="0" smtClean="0"/>
          </a:p>
          <a:p>
            <a:r>
              <a:rPr lang="en-US" sz="2400" dirty="0" smtClean="0"/>
              <a:t>Time in seconds relative to the </a:t>
            </a:r>
            <a:r>
              <a:rPr lang="en-US" sz="2400" dirty="0" err="1" smtClean="0"/>
              <a:t>mainshock</a:t>
            </a:r>
            <a:r>
              <a:rPr lang="en-US" sz="2400" dirty="0" smtClean="0"/>
              <a:t> origin time is shown in the legend in the lower right.  Slip-rate (in meters/second) is shown with colors as the earthquake evolves.</a:t>
            </a:r>
            <a:endParaRPr lang="en-US" sz="2400" dirty="0"/>
          </a:p>
        </p:txBody>
      </p:sp>
      <p:pic>
        <p:nvPicPr>
          <p:cNvPr id="5" name="Picture 4" descr="movG.gif"/>
          <p:cNvPicPr>
            <a:picLocks noChangeAspect="1"/>
          </p:cNvPicPr>
          <p:nvPr/>
        </p:nvPicPr>
        <p:blipFill>
          <a:blip r:embed="rId2"/>
          <a:stretch>
            <a:fillRect/>
          </a:stretch>
        </p:blipFill>
        <p:spPr>
          <a:xfrm>
            <a:off x="0" y="25400"/>
            <a:ext cx="3989878" cy="6858000"/>
          </a:xfrm>
          <a:prstGeom prst="rect">
            <a:avLst/>
          </a:prstGeom>
        </p:spPr>
      </p:pic>
      <p:sp>
        <p:nvSpPr>
          <p:cNvPr id="6" name="TextBox 5"/>
          <p:cNvSpPr txBox="1"/>
          <p:nvPr/>
        </p:nvSpPr>
        <p:spPr>
          <a:xfrm>
            <a:off x="7188284" y="6457890"/>
            <a:ext cx="1955716" cy="400110"/>
          </a:xfrm>
          <a:prstGeom prst="rect">
            <a:avLst/>
          </a:prstGeom>
          <a:noFill/>
        </p:spPr>
        <p:txBody>
          <a:bodyPr wrap="square" rtlCol="0">
            <a:spAutoFit/>
          </a:bodyPr>
          <a:lstStyle/>
          <a:p>
            <a:r>
              <a:rPr lang="en-US" sz="2000" b="1" i="1" dirty="0" err="1" smtClean="0"/>
              <a:t>Ide</a:t>
            </a:r>
            <a:r>
              <a:rPr lang="en-US" sz="2000" b="1" i="1" dirty="0" smtClean="0"/>
              <a:t> et al. </a:t>
            </a:r>
            <a:r>
              <a:rPr lang="en-US" sz="2000" b="1" dirty="0" smtClean="0"/>
              <a:t>(2011)</a:t>
            </a:r>
            <a:endParaRPr lang="en-US" sz="2000" b="1" dirty="0"/>
          </a:p>
        </p:txBody>
      </p:sp>
      <p:sp>
        <p:nvSpPr>
          <p:cNvPr id="7" name="TextBox 6"/>
          <p:cNvSpPr txBox="1"/>
          <p:nvPr/>
        </p:nvSpPr>
        <p:spPr>
          <a:xfrm>
            <a:off x="4572000" y="4856480"/>
            <a:ext cx="4175760" cy="830997"/>
          </a:xfrm>
          <a:prstGeom prst="rect">
            <a:avLst/>
          </a:prstGeom>
          <a:solidFill>
            <a:schemeClr val="accent3">
              <a:lumMod val="40000"/>
              <a:lumOff val="60000"/>
            </a:schemeClr>
          </a:solidFill>
          <a:ln w="38100">
            <a:solidFill>
              <a:schemeClr val="tx1"/>
            </a:solidFill>
          </a:ln>
        </p:spPr>
        <p:txBody>
          <a:bodyPr wrap="square" rtlCol="0">
            <a:spAutoFit/>
          </a:bodyPr>
          <a:lstStyle/>
          <a:p>
            <a:r>
              <a:rPr lang="en-US" sz="2400" dirty="0" smtClean="0"/>
              <a:t>What physical </a:t>
            </a:r>
            <a:r>
              <a:rPr lang="en-US" sz="2400" dirty="0" err="1" smtClean="0"/>
              <a:t>mechanism(s</a:t>
            </a:r>
            <a:r>
              <a:rPr lang="en-US" sz="2400" dirty="0" smtClean="0"/>
              <a:t>) enable such enormous slip?</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800" y="14943"/>
            <a:ext cx="8801849" cy="2375645"/>
          </a:xfrm>
        </p:spPr>
        <p:txBody>
          <a:bodyPr>
            <a:normAutofit/>
          </a:bodyPr>
          <a:lstStyle/>
          <a:p>
            <a:r>
              <a:rPr lang="en-US" sz="4000" b="1" dirty="0" smtClean="0">
                <a:latin typeface="Arial"/>
              </a:rPr>
              <a:t>Outstanding Research Questions:</a:t>
            </a:r>
            <a:br>
              <a:rPr lang="en-US" sz="4000" b="1" dirty="0" smtClean="0">
                <a:latin typeface="Arial"/>
              </a:rPr>
            </a:br>
            <a:r>
              <a:rPr lang="en-US" sz="4000" b="1" dirty="0" smtClean="0">
                <a:latin typeface="Arial"/>
              </a:rPr>
              <a:t>What </a:t>
            </a:r>
            <a:r>
              <a:rPr lang="en-US" sz="4000" b="1" dirty="0">
                <a:latin typeface="Arial"/>
              </a:rPr>
              <a:t>have we learned and where do we go from here</a:t>
            </a:r>
            <a:r>
              <a:rPr lang="en-US" sz="4000" b="1" dirty="0" smtClean="0">
                <a:latin typeface="Arial"/>
              </a:rPr>
              <a:t>?</a:t>
            </a:r>
            <a:endParaRPr lang="en-US" sz="4000" b="1" dirty="0">
              <a:latin typeface="Arial"/>
            </a:endParaRPr>
          </a:p>
        </p:txBody>
      </p:sp>
      <p:sp>
        <p:nvSpPr>
          <p:cNvPr id="6" name="Title 1"/>
          <p:cNvSpPr txBox="1">
            <a:spLocks/>
          </p:cNvSpPr>
          <p:nvPr/>
        </p:nvSpPr>
        <p:spPr>
          <a:xfrm>
            <a:off x="1329766" y="2345765"/>
            <a:ext cx="6828713" cy="4467412"/>
          </a:xfrm>
          <a:prstGeom prst="rect">
            <a:avLst/>
          </a:prstGeom>
        </p:spPr>
        <p:txBody>
          <a:bodyPr vert="horz" lIns="91440" tIns="45720" rIns="91440" bIns="45720" rtlCol="0" anchor="ctr">
            <a:normAutofit/>
          </a:bodyPr>
          <a:lstStyle/>
          <a:p>
            <a:pPr marR="0" lvl="0" indent="-137160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Arial"/>
                <a:ea typeface="+mj-ea"/>
                <a:cs typeface="+mj-cs"/>
              </a:rPr>
              <a:t>(1) How</a:t>
            </a:r>
            <a:r>
              <a:rPr kumimoji="0" lang="en-US" sz="2800" b="1" i="0" u="none" strike="noStrike" kern="1200" cap="none" spc="0" normalizeH="0" noProof="0" dirty="0" smtClean="0">
                <a:ln>
                  <a:noFill/>
                </a:ln>
                <a:solidFill>
                  <a:srgbClr val="800000"/>
                </a:solidFill>
                <a:effectLst/>
                <a:uLnTx/>
                <a:uFillTx/>
                <a:latin typeface="Arial"/>
                <a:ea typeface="+mj-ea"/>
                <a:cs typeface="+mj-cs"/>
              </a:rPr>
              <a:t> c</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ould this earthquake and</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noProof="0" dirty="0" err="1" smtClean="0">
                <a:ln>
                  <a:noFill/>
                </a:ln>
                <a:solidFill>
                  <a:srgbClr val="800000"/>
                </a:solidFill>
                <a:effectLst/>
                <a:uLnTx/>
                <a:uFillTx/>
                <a:latin typeface="Arial"/>
                <a:ea typeface="+mj-ea"/>
                <a:cs typeface="+mj-cs"/>
              </a:rPr>
              <a:t>tsunam</a:t>
            </a:r>
            <a:r>
              <a:rPr lang="en-US" sz="2800" b="1" dirty="0" err="1" smtClean="0">
                <a:solidFill>
                  <a:srgbClr val="800000"/>
                </a:solidFill>
                <a:latin typeface="Arial"/>
                <a:ea typeface="+mj-ea"/>
                <a:cs typeface="+mj-cs"/>
              </a:rPr>
              <a:t>i</a:t>
            </a:r>
            <a:r>
              <a:rPr lang="en-US" sz="2800" b="1" dirty="0" smtClean="0">
                <a:solidFill>
                  <a:srgbClr val="800000"/>
                </a:solidFill>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have</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been</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anticipated?</a:t>
            </a:r>
            <a:br>
              <a:rPr kumimoji="0" lang="en-US" sz="2800" b="1" i="0" u="none" strike="noStrike" kern="1200" cap="none" spc="0" normalizeH="0" baseline="0" noProof="0" dirty="0" smtClean="0">
                <a:ln>
                  <a:noFill/>
                </a:ln>
                <a:solidFill>
                  <a:srgbClr val="800000"/>
                </a:solidFill>
                <a:effectLst/>
                <a:uLnTx/>
                <a:uFillTx/>
                <a:latin typeface="Arial"/>
                <a:ea typeface="+mj-ea"/>
                <a:cs typeface="+mj-cs"/>
              </a:rPr>
            </a:b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rgbClr val="0000FF"/>
                </a:solidFill>
                <a:effectLst/>
                <a:uLnTx/>
                <a:uFillTx/>
                <a:latin typeface="Arial"/>
                <a:ea typeface="+mj-ea"/>
                <a:cs typeface="+mj-cs"/>
              </a:rPr>
              <a:t>(2) How can a fault slip so much?</a:t>
            </a: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rgbClr val="008000"/>
                </a:solidFill>
                <a:effectLst/>
                <a:uLnTx/>
                <a:uFillTx/>
                <a:latin typeface="Arial"/>
                <a:ea typeface="+mj-ea"/>
                <a:cs typeface="+mj-cs"/>
              </a:rPr>
              <a:t>(3) What are the implications for</a:t>
            </a:r>
            <a:r>
              <a:rPr kumimoji="0" lang="en-US" sz="2800" b="1" i="0" u="none" strike="noStrike" kern="1200" cap="none" spc="0" normalizeH="0" noProof="0" dirty="0" smtClean="0">
                <a:ln>
                  <a:noFill/>
                </a:ln>
                <a:solidFill>
                  <a:srgbClr val="008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008000"/>
                </a:solidFill>
                <a:effectLst/>
                <a:uLnTx/>
                <a:uFillTx/>
                <a:latin typeface="Arial"/>
                <a:ea typeface="+mj-ea"/>
                <a:cs typeface="+mj-cs"/>
              </a:rPr>
              <a:t>future hazard in Japan?</a:t>
            </a:r>
            <a:endParaRPr kumimoji="0" lang="en-US" sz="2800" b="1" i="0" u="none" strike="noStrike" kern="1200" cap="none" spc="0" normalizeH="0" baseline="0" noProof="0" dirty="0" smtClean="0">
              <a:ln>
                <a:noFill/>
              </a:ln>
              <a:solidFill>
                <a:srgbClr val="660066"/>
              </a:solidFill>
              <a:effectLst/>
              <a:uLnTx/>
              <a:uFillTx/>
              <a:latin typeface="Arial"/>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Box 15"/>
          <p:cNvSpPr txBox="1">
            <a:spLocks noChangeArrowheads="1"/>
          </p:cNvSpPr>
          <p:nvPr/>
        </p:nvSpPr>
        <p:spPr bwMode="auto">
          <a:xfrm>
            <a:off x="5076825" y="935038"/>
            <a:ext cx="3886200" cy="523875"/>
          </a:xfrm>
          <a:prstGeom prst="rect">
            <a:avLst/>
          </a:prstGeom>
          <a:noFill/>
          <a:ln w="9525">
            <a:noFill/>
            <a:miter lim="800000"/>
            <a:headEnd/>
            <a:tailEnd/>
          </a:ln>
        </p:spPr>
        <p:txBody>
          <a:bodyPr>
            <a:prstTxWarp prst="textNoShape">
              <a:avLst/>
            </a:prstTxWarp>
            <a:spAutoFit/>
          </a:bodyPr>
          <a:lstStyle/>
          <a:p>
            <a:pPr algn="r"/>
            <a:r>
              <a:rPr lang="en-US" sz="1400" i="1"/>
              <a:t>USGS PAGER </a:t>
            </a:r>
          </a:p>
          <a:p>
            <a:pPr algn="r"/>
            <a:r>
              <a:rPr lang="en-US" sz="1400" i="1"/>
              <a:t>Population Exposed to Earthquake Shaking</a:t>
            </a:r>
          </a:p>
        </p:txBody>
      </p:sp>
      <p:sp>
        <p:nvSpPr>
          <p:cNvPr id="28675" name="TextBox 15"/>
          <p:cNvSpPr txBox="1">
            <a:spLocks noChangeArrowheads="1"/>
          </p:cNvSpPr>
          <p:nvPr/>
        </p:nvSpPr>
        <p:spPr bwMode="auto">
          <a:xfrm>
            <a:off x="1385888" y="5384800"/>
            <a:ext cx="4038600" cy="307975"/>
          </a:xfrm>
          <a:prstGeom prst="rect">
            <a:avLst/>
          </a:prstGeom>
          <a:noFill/>
          <a:ln w="9525">
            <a:noFill/>
            <a:miter lim="800000"/>
            <a:headEnd/>
            <a:tailEnd/>
          </a:ln>
        </p:spPr>
        <p:txBody>
          <a:bodyPr>
            <a:prstTxWarp prst="textNoShape">
              <a:avLst/>
            </a:prstTxWarp>
            <a:spAutoFit/>
          </a:bodyPr>
          <a:lstStyle/>
          <a:p>
            <a:r>
              <a:rPr lang="en-US" sz="1400" i="1"/>
              <a:t>Image courtesy of the US Geological Survey</a:t>
            </a:r>
          </a:p>
        </p:txBody>
      </p:sp>
      <p:sp>
        <p:nvSpPr>
          <p:cNvPr id="28676" name="TextBox 18"/>
          <p:cNvSpPr txBox="1">
            <a:spLocks noChangeArrowheads="1"/>
          </p:cNvSpPr>
          <p:nvPr/>
        </p:nvSpPr>
        <p:spPr bwMode="auto">
          <a:xfrm>
            <a:off x="228600" y="1139825"/>
            <a:ext cx="4800600" cy="1754327"/>
          </a:xfrm>
          <a:prstGeom prst="rect">
            <a:avLst/>
          </a:prstGeom>
          <a:noFill/>
          <a:ln w="9525">
            <a:noFill/>
            <a:miter lim="800000"/>
            <a:headEnd/>
            <a:tailEnd/>
          </a:ln>
        </p:spPr>
        <p:txBody>
          <a:bodyPr wrap="square">
            <a:prstTxWarp prst="textNoShape">
              <a:avLst/>
            </a:prstTxWarp>
            <a:spAutoFit/>
          </a:bodyPr>
          <a:lstStyle/>
          <a:p>
            <a:r>
              <a:rPr lang="en-US" b="1" dirty="0"/>
              <a:t>The USGS PAGER map shows the population exposed to different</a:t>
            </a:r>
            <a:r>
              <a:rPr lang="en-US" b="1" dirty="0" smtClean="0"/>
              <a:t> shaking </a:t>
            </a:r>
            <a:r>
              <a:rPr lang="en-US" b="1" dirty="0"/>
              <a:t>levels. </a:t>
            </a:r>
            <a:r>
              <a:rPr lang="en-US" b="1" dirty="0" smtClean="0"/>
              <a:t> </a:t>
            </a:r>
          </a:p>
          <a:p>
            <a:endParaRPr lang="en-US" b="1" dirty="0" smtClean="0"/>
          </a:p>
          <a:p>
            <a:r>
              <a:rPr lang="en-US" b="1" dirty="0"/>
              <a:t>Overall, the population in this region resides in structures that are resistant to earthquake shaking</a:t>
            </a:r>
            <a:r>
              <a:rPr lang="en-US" b="1" dirty="0" smtClean="0"/>
              <a:t>.</a:t>
            </a:r>
            <a:endParaRPr lang="en-US" b="1" dirty="0"/>
          </a:p>
        </p:txBody>
      </p:sp>
      <p:sp>
        <p:nvSpPr>
          <p:cNvPr id="28677" name="TextBox 20"/>
          <p:cNvSpPr txBox="1">
            <a:spLocks noChangeArrowheads="1"/>
          </p:cNvSpPr>
          <p:nvPr/>
        </p:nvSpPr>
        <p:spPr bwMode="auto">
          <a:xfrm>
            <a:off x="395288" y="4267200"/>
            <a:ext cx="4637087" cy="1169988"/>
          </a:xfrm>
          <a:prstGeom prst="rect">
            <a:avLst/>
          </a:prstGeom>
          <a:noFill/>
          <a:ln w="9525">
            <a:noFill/>
            <a:miter lim="800000"/>
            <a:headEnd/>
            <a:tailEnd/>
          </a:ln>
        </p:spPr>
        <p:txBody>
          <a:bodyPr>
            <a:prstTxWarp prst="textNoShape">
              <a:avLst/>
            </a:prstTxWarp>
            <a:spAutoFit/>
          </a:bodyPr>
          <a:lstStyle/>
          <a:p>
            <a:pPr algn="r"/>
            <a:r>
              <a:rPr lang="en-US" sz="1400" dirty="0"/>
              <a:t>The color coded contour lines outline regions of MMI intensity.  The total population exposure to a given MMI value is obtained by summing the population between the contour lines. The estimated population exposure to each MMI Intensity is shown in the table below.</a:t>
            </a:r>
          </a:p>
        </p:txBody>
      </p:sp>
      <p:pic>
        <p:nvPicPr>
          <p:cNvPr id="28678" name="Picture 10" descr="mmi.jpg"/>
          <p:cNvPicPr>
            <a:picLocks noChangeAspect="1"/>
          </p:cNvPicPr>
          <p:nvPr/>
        </p:nvPicPr>
        <p:blipFill>
          <a:blip r:embed="rId3"/>
          <a:srcRect/>
          <a:stretch>
            <a:fillRect/>
          </a:stretch>
        </p:blipFill>
        <p:spPr bwMode="auto">
          <a:xfrm>
            <a:off x="457200" y="5691188"/>
            <a:ext cx="8534400" cy="1143000"/>
          </a:xfrm>
          <a:prstGeom prst="rect">
            <a:avLst/>
          </a:prstGeom>
          <a:noFill/>
          <a:ln w="9525">
            <a:noFill/>
            <a:miter lim="800000"/>
            <a:headEnd/>
            <a:tailEnd/>
          </a:ln>
        </p:spPr>
      </p:pic>
      <p:pic>
        <p:nvPicPr>
          <p:cNvPr id="28679" name="Picture 11" descr="exposure_small.png"/>
          <p:cNvPicPr>
            <a:picLocks noChangeAspect="1"/>
          </p:cNvPicPr>
          <p:nvPr/>
        </p:nvPicPr>
        <p:blipFill>
          <a:blip r:embed="rId4"/>
          <a:srcRect/>
          <a:stretch>
            <a:fillRect/>
          </a:stretch>
        </p:blipFill>
        <p:spPr bwMode="auto">
          <a:xfrm>
            <a:off x="5054600" y="1476375"/>
            <a:ext cx="3937000" cy="4038600"/>
          </a:xfrm>
          <a:prstGeom prst="rect">
            <a:avLst/>
          </a:prstGeom>
          <a:noFill/>
          <a:ln w="9525">
            <a:noFill/>
            <a:miter lim="800000"/>
            <a:headEnd/>
            <a:tailEnd/>
          </a:ln>
        </p:spPr>
      </p:pic>
      <p:sp>
        <p:nvSpPr>
          <p:cNvPr id="28680" name="Text Box 4"/>
          <p:cNvSpPr txBox="1">
            <a:spLocks noChangeArrowheads="1"/>
          </p:cNvSpPr>
          <p:nvPr/>
        </p:nvSpPr>
        <p:spPr bwMode="auto">
          <a:xfrm>
            <a:off x="85828" y="255588"/>
            <a:ext cx="8973930"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smtClean="0">
                <a:latin typeface="Arial" charset="0"/>
              </a:rPr>
              <a:t>10+ </a:t>
            </a:r>
            <a:r>
              <a:rPr lang="en-US" sz="3200" b="1" baseline="0" dirty="0">
                <a:latin typeface="Arial" charset="0"/>
              </a:rPr>
              <a:t>Million People Exposed to Strong Motion</a:t>
            </a:r>
            <a:endParaRPr lang="en-US" sz="3200" b="1" baseline="0" dirty="0"/>
          </a:p>
        </p:txBody>
      </p:sp>
      <p:sp>
        <p:nvSpPr>
          <p:cNvPr id="9" name="TextBox 8"/>
          <p:cNvSpPr txBox="1"/>
          <p:nvPr/>
        </p:nvSpPr>
        <p:spPr>
          <a:xfrm>
            <a:off x="228600" y="3026232"/>
            <a:ext cx="4638040" cy="1015663"/>
          </a:xfrm>
          <a:prstGeom prst="rect">
            <a:avLst/>
          </a:prstGeom>
          <a:solidFill>
            <a:schemeClr val="accent3">
              <a:lumMod val="40000"/>
              <a:lumOff val="60000"/>
            </a:schemeClr>
          </a:solidFill>
          <a:ln w="38100">
            <a:solidFill>
              <a:srgbClr val="800000"/>
            </a:solidFill>
          </a:ln>
        </p:spPr>
        <p:txBody>
          <a:bodyPr wrap="square" rtlCol="0">
            <a:spAutoFit/>
          </a:bodyPr>
          <a:lstStyle/>
          <a:p>
            <a:r>
              <a:rPr lang="en-US" sz="2000" b="1" dirty="0" smtClean="0">
                <a:solidFill>
                  <a:srgbClr val="800000"/>
                </a:solidFill>
              </a:rPr>
              <a:t>Tsunami grabbed headlines, but despite the huge exposure there was only limited damage from widespread intense shaking.</a:t>
            </a:r>
            <a:endParaRPr lang="en-US" sz="2000" b="1" dirty="0">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5900" y="174215"/>
            <a:ext cx="8712092" cy="646331"/>
          </a:xfrm>
          <a:prstGeom prst="rect">
            <a:avLst/>
          </a:prstGeom>
          <a:noFill/>
        </p:spPr>
        <p:txBody>
          <a:bodyPr wrap="square" rtlCol="0">
            <a:spAutoFit/>
          </a:bodyPr>
          <a:lstStyle/>
          <a:p>
            <a:pPr algn="ctr"/>
            <a:r>
              <a:rPr lang="en-US" sz="3600" b="1" dirty="0" smtClean="0"/>
              <a:t>Transportation Infrastructure Affected</a:t>
            </a:r>
            <a:endParaRPr lang="en-US" sz="3600" dirty="0"/>
          </a:p>
        </p:txBody>
      </p:sp>
      <p:pic>
        <p:nvPicPr>
          <p:cNvPr id="7" name="Picture 6" descr="Tohoku_Shinkansen_Damaged_by_2011_Sendai_Earthquake.jpg"/>
          <p:cNvPicPr>
            <a:picLocks noChangeAspect="1"/>
          </p:cNvPicPr>
          <p:nvPr/>
        </p:nvPicPr>
        <p:blipFill>
          <a:blip r:embed="rId2"/>
          <a:stretch>
            <a:fillRect/>
          </a:stretch>
        </p:blipFill>
        <p:spPr>
          <a:xfrm>
            <a:off x="0" y="809503"/>
            <a:ext cx="9144000" cy="6051277"/>
          </a:xfrm>
          <a:prstGeom prst="rect">
            <a:avLst/>
          </a:prstGeom>
        </p:spPr>
      </p:pic>
      <p:sp>
        <p:nvSpPr>
          <p:cNvPr id="8" name="TextBox 7"/>
          <p:cNvSpPr txBox="1"/>
          <p:nvPr/>
        </p:nvSpPr>
        <p:spPr>
          <a:xfrm>
            <a:off x="301986" y="5268452"/>
            <a:ext cx="8540027" cy="1384995"/>
          </a:xfrm>
          <a:prstGeom prst="rect">
            <a:avLst/>
          </a:prstGeom>
          <a:noFill/>
        </p:spPr>
        <p:txBody>
          <a:bodyPr wrap="square" rtlCol="0">
            <a:spAutoFit/>
          </a:bodyPr>
          <a:lstStyle/>
          <a:p>
            <a:pPr algn="ctr"/>
            <a:r>
              <a:rPr lang="en-US" sz="2800" b="1" dirty="0" smtClean="0">
                <a:solidFill>
                  <a:schemeClr val="bg1"/>
                </a:solidFill>
                <a:effectLst>
                  <a:outerShdw blurRad="50800" dist="38100" dir="2700000" algn="tl" rotWithShape="0">
                    <a:srgbClr val="000000">
                      <a:alpha val="43000"/>
                    </a:srgbClr>
                  </a:outerShdw>
                </a:effectLst>
                <a:latin typeface="Arial"/>
              </a:rPr>
              <a:t>Damage to Tohoku </a:t>
            </a:r>
            <a:r>
              <a:rPr lang="en-US" sz="2800" b="1" dirty="0" err="1" smtClean="0">
                <a:solidFill>
                  <a:schemeClr val="bg1"/>
                </a:solidFill>
                <a:effectLst>
                  <a:outerShdw blurRad="50800" dist="38100" dir="2700000" algn="tl" rotWithShape="0">
                    <a:srgbClr val="000000">
                      <a:alpha val="43000"/>
                    </a:srgbClr>
                  </a:outerShdw>
                </a:effectLst>
                <a:latin typeface="Arial"/>
              </a:rPr>
              <a:t>Shinkansen</a:t>
            </a:r>
            <a:r>
              <a:rPr lang="en-US" sz="2800" b="1" dirty="0" smtClean="0">
                <a:solidFill>
                  <a:schemeClr val="bg1"/>
                </a:solidFill>
                <a:effectLst>
                  <a:outerShdw blurRad="50800" dist="38100" dir="2700000" algn="tl" rotWithShape="0">
                    <a:srgbClr val="000000">
                      <a:alpha val="43000"/>
                    </a:srgbClr>
                  </a:outerShdw>
                </a:effectLst>
                <a:latin typeface="Arial"/>
              </a:rPr>
              <a:t> line.  24 trains shut down automatically. Limited damage to tracks, bridges, and tunnels (resiliency)</a:t>
            </a:r>
            <a:endParaRPr lang="en-US" sz="2800" b="1" dirty="0">
              <a:solidFill>
                <a:schemeClr val="bg1"/>
              </a:solidFill>
              <a:effectLst>
                <a:outerShdw blurRad="50800" dist="38100" dir="2700000" algn="tl" rotWithShape="0">
                  <a:srgbClr val="000000">
                    <a:alpha val="43000"/>
                  </a:srgbClr>
                </a:outerShdw>
              </a:effectLst>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800" y="14943"/>
            <a:ext cx="8801849" cy="2375645"/>
          </a:xfrm>
        </p:spPr>
        <p:txBody>
          <a:bodyPr>
            <a:normAutofit/>
          </a:bodyPr>
          <a:lstStyle/>
          <a:p>
            <a:r>
              <a:rPr lang="en-US" sz="4000" b="1" dirty="0" smtClean="0">
                <a:latin typeface="Arial"/>
              </a:rPr>
              <a:t>Outstanding Research Questions:</a:t>
            </a:r>
            <a:br>
              <a:rPr lang="en-US" sz="4000" b="1" dirty="0" smtClean="0">
                <a:latin typeface="Arial"/>
              </a:rPr>
            </a:br>
            <a:r>
              <a:rPr lang="en-US" sz="4000" b="1" dirty="0" smtClean="0">
                <a:latin typeface="Arial"/>
              </a:rPr>
              <a:t>What </a:t>
            </a:r>
            <a:r>
              <a:rPr lang="en-US" sz="4000" b="1" dirty="0">
                <a:latin typeface="Arial"/>
              </a:rPr>
              <a:t>have we learned and where do we go from here</a:t>
            </a:r>
            <a:r>
              <a:rPr lang="en-US" sz="4000" b="1" dirty="0" smtClean="0">
                <a:latin typeface="Arial"/>
              </a:rPr>
              <a:t>?</a:t>
            </a:r>
            <a:endParaRPr lang="en-US" sz="4000" b="1" dirty="0">
              <a:latin typeface="Arial"/>
            </a:endParaRPr>
          </a:p>
        </p:txBody>
      </p:sp>
      <p:sp>
        <p:nvSpPr>
          <p:cNvPr id="6" name="Title 1"/>
          <p:cNvSpPr txBox="1">
            <a:spLocks/>
          </p:cNvSpPr>
          <p:nvPr/>
        </p:nvSpPr>
        <p:spPr>
          <a:xfrm>
            <a:off x="1329766" y="2345765"/>
            <a:ext cx="6828713" cy="4467412"/>
          </a:xfrm>
          <a:prstGeom prst="rect">
            <a:avLst/>
          </a:prstGeom>
        </p:spPr>
        <p:txBody>
          <a:bodyPr vert="horz" lIns="91440" tIns="45720" rIns="91440" bIns="45720" rtlCol="0" anchor="ctr">
            <a:normAutofit/>
          </a:bodyPr>
          <a:lstStyle/>
          <a:p>
            <a:pPr marR="0" lvl="0" indent="-137160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Arial"/>
                <a:ea typeface="+mj-ea"/>
                <a:cs typeface="+mj-cs"/>
              </a:rPr>
              <a:t>(1) How</a:t>
            </a:r>
            <a:r>
              <a:rPr kumimoji="0" lang="en-US" sz="2800" b="1" i="0" u="none" strike="noStrike" kern="1200" cap="none" spc="0" normalizeH="0" noProof="0" dirty="0" smtClean="0">
                <a:ln>
                  <a:noFill/>
                </a:ln>
                <a:solidFill>
                  <a:srgbClr val="800000"/>
                </a:solidFill>
                <a:effectLst/>
                <a:uLnTx/>
                <a:uFillTx/>
                <a:latin typeface="Arial"/>
                <a:ea typeface="+mj-ea"/>
                <a:cs typeface="+mj-cs"/>
              </a:rPr>
              <a:t> c</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ould this earthquake and</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noProof="0" dirty="0" err="1" smtClean="0">
                <a:ln>
                  <a:noFill/>
                </a:ln>
                <a:solidFill>
                  <a:srgbClr val="800000"/>
                </a:solidFill>
                <a:effectLst/>
                <a:uLnTx/>
                <a:uFillTx/>
                <a:latin typeface="Arial"/>
                <a:ea typeface="+mj-ea"/>
                <a:cs typeface="+mj-cs"/>
              </a:rPr>
              <a:t>tsunam</a:t>
            </a:r>
            <a:r>
              <a:rPr lang="en-US" sz="2800" b="1" dirty="0" err="1" smtClean="0">
                <a:solidFill>
                  <a:srgbClr val="800000"/>
                </a:solidFill>
                <a:latin typeface="Arial"/>
                <a:ea typeface="+mj-ea"/>
                <a:cs typeface="+mj-cs"/>
              </a:rPr>
              <a:t>i</a:t>
            </a:r>
            <a:r>
              <a:rPr lang="en-US" sz="2800" b="1" dirty="0" smtClean="0">
                <a:solidFill>
                  <a:srgbClr val="800000"/>
                </a:solidFill>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have</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been</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anticipated?</a:t>
            </a:r>
            <a:br>
              <a:rPr kumimoji="0" lang="en-US" sz="2800" b="1" i="0" u="none" strike="noStrike" kern="1200" cap="none" spc="0" normalizeH="0" baseline="0" noProof="0" dirty="0" smtClean="0">
                <a:ln>
                  <a:noFill/>
                </a:ln>
                <a:solidFill>
                  <a:srgbClr val="800000"/>
                </a:solidFill>
                <a:effectLst/>
                <a:uLnTx/>
                <a:uFillTx/>
                <a:latin typeface="Arial"/>
                <a:ea typeface="+mj-ea"/>
                <a:cs typeface="+mj-cs"/>
              </a:rPr>
            </a:b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rgbClr val="0000FF"/>
                </a:solidFill>
                <a:effectLst/>
                <a:uLnTx/>
                <a:uFillTx/>
                <a:latin typeface="Arial"/>
                <a:ea typeface="+mj-ea"/>
                <a:cs typeface="+mj-cs"/>
              </a:rPr>
              <a:t>(2) How can a fault slip so much?</a:t>
            </a: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rgbClr val="008000"/>
                </a:solidFill>
                <a:effectLst/>
                <a:uLnTx/>
                <a:uFillTx/>
                <a:latin typeface="Arial"/>
                <a:ea typeface="+mj-ea"/>
                <a:cs typeface="+mj-cs"/>
              </a:rPr>
              <a:t>(3) What are the implications for</a:t>
            </a:r>
            <a:r>
              <a:rPr kumimoji="0" lang="en-US" sz="2800" b="1" i="0" u="none" strike="noStrike" kern="1200" cap="none" spc="0" normalizeH="0" noProof="0" dirty="0" smtClean="0">
                <a:ln>
                  <a:noFill/>
                </a:ln>
                <a:solidFill>
                  <a:srgbClr val="008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008000"/>
                </a:solidFill>
                <a:effectLst/>
                <a:uLnTx/>
                <a:uFillTx/>
                <a:latin typeface="Arial"/>
                <a:ea typeface="+mj-ea"/>
                <a:cs typeface="+mj-cs"/>
              </a:rPr>
              <a:t>future hazard in Japan?</a:t>
            </a: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rgbClr val="660066"/>
                </a:solidFill>
                <a:effectLst/>
                <a:uLnTx/>
                <a:uFillTx/>
                <a:latin typeface="Arial"/>
                <a:ea typeface="+mj-ea"/>
                <a:cs typeface="+mj-cs"/>
              </a:rPr>
              <a:t>(4) What are the implications for 			hazard</a:t>
            </a:r>
            <a:r>
              <a:rPr kumimoji="0" lang="en-US" sz="2800" b="1" i="0" u="none" strike="noStrike" kern="1200" cap="none" spc="0" normalizeH="0" noProof="0" dirty="0" smtClean="0">
                <a:ln>
                  <a:noFill/>
                </a:ln>
                <a:solidFill>
                  <a:srgbClr val="660066"/>
                </a:solidFill>
                <a:effectLst/>
                <a:uLnTx/>
                <a:uFillTx/>
                <a:latin typeface="Arial"/>
                <a:ea typeface="+mj-ea"/>
                <a:cs typeface="+mj-cs"/>
              </a:rPr>
              <a:t> </a:t>
            </a:r>
            <a:r>
              <a:rPr kumimoji="0" lang="en-US" sz="2800" b="1" i="0" u="none" strike="noStrike" kern="1200" cap="none" spc="0" normalizeH="0" baseline="0" noProof="0" dirty="0" smtClean="0">
                <a:ln>
                  <a:noFill/>
                </a:ln>
                <a:solidFill>
                  <a:srgbClr val="660066"/>
                </a:solidFill>
                <a:effectLst/>
                <a:uLnTx/>
                <a:uFillTx/>
                <a:latin typeface="Arial"/>
                <a:ea typeface="+mj-ea"/>
                <a:cs typeface="+mj-cs"/>
              </a:rPr>
              <a:t>elsewhere?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256675" y="188772"/>
            <a:ext cx="6973584"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smtClean="0">
                <a:latin typeface="Arial" charset="0"/>
              </a:rPr>
              <a:t>1907 </a:t>
            </a:r>
            <a:r>
              <a:rPr lang="en-US" sz="3200" b="1" dirty="0" smtClean="0">
                <a:latin typeface="Arial" charset="0"/>
              </a:rPr>
              <a:t>Sumatra Tsunami Earthquake</a:t>
            </a:r>
            <a:endParaRPr lang="en-US" sz="3200" b="1" baseline="0" dirty="0"/>
          </a:p>
        </p:txBody>
      </p:sp>
      <p:sp>
        <p:nvSpPr>
          <p:cNvPr id="7" name="TextBox 6"/>
          <p:cNvSpPr txBox="1"/>
          <p:nvPr/>
        </p:nvSpPr>
        <p:spPr>
          <a:xfrm>
            <a:off x="6008378" y="6389615"/>
            <a:ext cx="3121967" cy="400110"/>
          </a:xfrm>
          <a:prstGeom prst="rect">
            <a:avLst/>
          </a:prstGeom>
          <a:noFill/>
        </p:spPr>
        <p:txBody>
          <a:bodyPr wrap="square" rtlCol="0">
            <a:spAutoFit/>
          </a:bodyPr>
          <a:lstStyle/>
          <a:p>
            <a:r>
              <a:rPr lang="en-US" sz="2000" b="1" i="1" dirty="0" err="1" smtClean="0">
                <a:latin typeface="Arial"/>
              </a:rPr>
              <a:t>Kanamori</a:t>
            </a:r>
            <a:r>
              <a:rPr lang="en-US" sz="2000" b="1" i="1" dirty="0" smtClean="0">
                <a:latin typeface="Arial"/>
              </a:rPr>
              <a:t> et al. </a:t>
            </a:r>
            <a:r>
              <a:rPr lang="en-US" sz="2000" b="1" dirty="0" smtClean="0">
                <a:latin typeface="Arial"/>
              </a:rPr>
              <a:t>(2010)</a:t>
            </a:r>
            <a:endParaRPr lang="en-US" sz="2000" b="1" dirty="0">
              <a:latin typeface="Arial"/>
            </a:endParaRPr>
          </a:p>
        </p:txBody>
      </p:sp>
      <p:pic>
        <p:nvPicPr>
          <p:cNvPr id="6" name="Picture 5" descr="Screen shot 2011-07-05 at 5.27.08 PM.png"/>
          <p:cNvPicPr>
            <a:picLocks noChangeAspect="1"/>
          </p:cNvPicPr>
          <p:nvPr/>
        </p:nvPicPr>
        <p:blipFill>
          <a:blip r:embed="rId3"/>
          <a:stretch>
            <a:fillRect/>
          </a:stretch>
        </p:blipFill>
        <p:spPr>
          <a:xfrm>
            <a:off x="0" y="862821"/>
            <a:ext cx="9144000" cy="5132357"/>
          </a:xfrm>
          <a:prstGeom prst="rect">
            <a:avLst/>
          </a:prstGeom>
        </p:spPr>
      </p:pic>
      <p:sp>
        <p:nvSpPr>
          <p:cNvPr id="8" name="TextBox 7"/>
          <p:cNvSpPr txBox="1"/>
          <p:nvPr/>
        </p:nvSpPr>
        <p:spPr>
          <a:xfrm>
            <a:off x="300419" y="5995178"/>
            <a:ext cx="5311952" cy="830997"/>
          </a:xfrm>
          <a:prstGeom prst="rect">
            <a:avLst/>
          </a:prstGeom>
          <a:noFill/>
        </p:spPr>
        <p:txBody>
          <a:bodyPr wrap="square" rtlCol="0">
            <a:spAutoFit/>
          </a:bodyPr>
          <a:lstStyle/>
          <a:p>
            <a:r>
              <a:rPr lang="en-US" sz="2400" b="1" dirty="0" err="1" smtClean="0"/>
              <a:t>Interplate</a:t>
            </a:r>
            <a:r>
              <a:rPr lang="en-US" sz="2400" b="1" dirty="0" smtClean="0"/>
              <a:t> earthquake, near trench slip, extensive tsunami</a:t>
            </a:r>
            <a:endParaRPr lang="en-US" sz="24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88"/>
            <a:ext cx="8229600" cy="1012758"/>
          </a:xfrm>
        </p:spPr>
        <p:txBody>
          <a:bodyPr>
            <a:noAutofit/>
          </a:bodyPr>
          <a:lstStyle/>
          <a:p>
            <a:r>
              <a:rPr lang="en-US" sz="2400" b="1" dirty="0" smtClean="0">
                <a:latin typeface="Arial"/>
              </a:rPr>
              <a:t>Accurate Hazard Characterization is Required </a:t>
            </a:r>
            <a:br>
              <a:rPr lang="en-US" sz="2400" b="1" dirty="0" smtClean="0">
                <a:latin typeface="Arial"/>
              </a:rPr>
            </a:br>
            <a:r>
              <a:rPr lang="en-US" sz="2400" b="1" dirty="0" smtClean="0">
                <a:latin typeface="Arial"/>
              </a:rPr>
              <a:t>if Risk Mitigation is to be Effective</a:t>
            </a:r>
            <a:endParaRPr lang="en-US" sz="2400" b="1" dirty="0">
              <a:latin typeface="Arial"/>
            </a:endParaRPr>
          </a:p>
        </p:txBody>
      </p:sp>
      <p:sp>
        <p:nvSpPr>
          <p:cNvPr id="5" name="TextBox 4"/>
          <p:cNvSpPr txBox="1"/>
          <p:nvPr/>
        </p:nvSpPr>
        <p:spPr>
          <a:xfrm>
            <a:off x="233516" y="1095446"/>
            <a:ext cx="8676968" cy="1200329"/>
          </a:xfrm>
          <a:prstGeom prst="rect">
            <a:avLst/>
          </a:prstGeom>
          <a:noFill/>
        </p:spPr>
        <p:txBody>
          <a:bodyPr wrap="square" rtlCol="0">
            <a:spAutoFit/>
          </a:bodyPr>
          <a:lstStyle/>
          <a:p>
            <a:r>
              <a:rPr lang="en-US" b="1" u="sng" dirty="0" smtClean="0"/>
              <a:t>Extreme Events</a:t>
            </a:r>
            <a:r>
              <a:rPr lang="en-US" b="1" dirty="0" smtClean="0"/>
              <a:t>:  </a:t>
            </a:r>
            <a:r>
              <a:rPr lang="en-US" dirty="0" smtClean="0"/>
              <a:t>Size of the earthquake was unanticipated.  The last earthquake of this size there may have been 869 AD </a:t>
            </a:r>
            <a:r>
              <a:rPr lang="en-US" dirty="0" err="1" smtClean="0"/>
              <a:t>Jogan</a:t>
            </a:r>
            <a:r>
              <a:rPr lang="en-US" dirty="0" smtClean="0"/>
              <a:t> earthquake.  Record in Japan is among the longest anywhere, yet earthquakes over the last 1000 years have been considerably smaller.  Other parts of the world where unexpectedly large earthquakes might be anticipated?</a:t>
            </a:r>
            <a:endParaRPr lang="en-US" b="1" dirty="0" smtClean="0"/>
          </a:p>
        </p:txBody>
      </p:sp>
      <p:pic>
        <p:nvPicPr>
          <p:cNvPr id="4" name="Picture 3" descr="Screen shot 2011-04-07 at 1.26.47 PM.png"/>
          <p:cNvPicPr>
            <a:picLocks noChangeAspect="1"/>
          </p:cNvPicPr>
          <p:nvPr/>
        </p:nvPicPr>
        <p:blipFill>
          <a:blip r:embed="rId2"/>
          <a:stretch>
            <a:fillRect/>
          </a:stretch>
        </p:blipFill>
        <p:spPr>
          <a:xfrm>
            <a:off x="233516" y="2416294"/>
            <a:ext cx="3663341" cy="4188026"/>
          </a:xfrm>
          <a:prstGeom prst="rect">
            <a:avLst/>
          </a:prstGeom>
        </p:spPr>
      </p:pic>
      <p:sp>
        <p:nvSpPr>
          <p:cNvPr id="6" name="TextBox 5"/>
          <p:cNvSpPr txBox="1"/>
          <p:nvPr/>
        </p:nvSpPr>
        <p:spPr>
          <a:xfrm>
            <a:off x="3990661" y="2550160"/>
            <a:ext cx="4919824" cy="2585323"/>
          </a:xfrm>
          <a:prstGeom prst="rect">
            <a:avLst/>
          </a:prstGeom>
          <a:noFill/>
        </p:spPr>
        <p:txBody>
          <a:bodyPr wrap="square" rtlCol="0">
            <a:spAutoFit/>
          </a:bodyPr>
          <a:lstStyle/>
          <a:p>
            <a:r>
              <a:rPr lang="en-US" b="1" dirty="0" smtClean="0">
                <a:solidFill>
                  <a:srgbClr val="800000"/>
                </a:solidFill>
              </a:rPr>
              <a:t>40,000 km of </a:t>
            </a:r>
            <a:r>
              <a:rPr lang="en-US" b="1" dirty="0" err="1" smtClean="0">
                <a:solidFill>
                  <a:srgbClr val="800000"/>
                </a:solidFill>
              </a:rPr>
              <a:t>subduction</a:t>
            </a:r>
            <a:r>
              <a:rPr lang="en-US" b="1" dirty="0" smtClean="0">
                <a:solidFill>
                  <a:srgbClr val="800000"/>
                </a:solidFill>
              </a:rPr>
              <a:t> zones worldwide.  Most thought not to be capable of great earthquakes, perhaps due to “segmentation.”  Examples include: Java, Central America, Mexico (1787?), Tonga, southern Europe, </a:t>
            </a:r>
            <a:r>
              <a:rPr lang="en-US" b="1" dirty="0" err="1" smtClean="0">
                <a:solidFill>
                  <a:srgbClr val="800000"/>
                </a:solidFill>
              </a:rPr>
              <a:t>Makran</a:t>
            </a:r>
            <a:r>
              <a:rPr lang="en-US" b="1" dirty="0" smtClean="0">
                <a:solidFill>
                  <a:srgbClr val="800000"/>
                </a:solidFill>
              </a:rPr>
              <a:t>.</a:t>
            </a:r>
          </a:p>
          <a:p>
            <a:endParaRPr lang="en-US" b="1" dirty="0" smtClean="0"/>
          </a:p>
          <a:p>
            <a:r>
              <a:rPr lang="en-US" b="1" dirty="0" smtClean="0">
                <a:solidFill>
                  <a:srgbClr val="000090"/>
                </a:solidFill>
              </a:rPr>
              <a:t>In most places reliable historical records only for last few hundred years.  What other surprises are out there?</a:t>
            </a:r>
          </a:p>
        </p:txBody>
      </p:sp>
      <p:sp>
        <p:nvSpPr>
          <p:cNvPr id="7" name="TextBox 6"/>
          <p:cNvSpPr txBox="1"/>
          <p:nvPr/>
        </p:nvSpPr>
        <p:spPr>
          <a:xfrm>
            <a:off x="3990661" y="5262880"/>
            <a:ext cx="4947920" cy="1200329"/>
          </a:xfrm>
          <a:prstGeom prst="rect">
            <a:avLst/>
          </a:prstGeom>
          <a:solidFill>
            <a:schemeClr val="accent3">
              <a:lumMod val="40000"/>
              <a:lumOff val="60000"/>
            </a:schemeClr>
          </a:solidFill>
          <a:ln w="38100">
            <a:solidFill>
              <a:schemeClr val="tx1"/>
            </a:solidFill>
          </a:ln>
        </p:spPr>
        <p:txBody>
          <a:bodyPr wrap="square" rtlCol="0">
            <a:spAutoFit/>
          </a:bodyPr>
          <a:lstStyle/>
          <a:p>
            <a:r>
              <a:rPr lang="en-US" b="1" dirty="0" smtClean="0"/>
              <a:t>Multi-disciplinary approach that combines long-term constraints from geology, where processes like gravity and erosion matter, with recent observations is essential to progress.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2734999" y="0"/>
            <a:ext cx="3674002"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smtClean="0">
                <a:latin typeface="Arial" charset="0"/>
              </a:rPr>
              <a:t>Seafloor</a:t>
            </a:r>
            <a:r>
              <a:rPr lang="en-US" sz="3200" b="1" dirty="0" smtClean="0">
                <a:latin typeface="Arial" charset="0"/>
              </a:rPr>
              <a:t> Geodesy</a:t>
            </a:r>
            <a:endParaRPr lang="en-US" sz="3200" b="1" baseline="0" dirty="0"/>
          </a:p>
        </p:txBody>
      </p:sp>
      <p:sp>
        <p:nvSpPr>
          <p:cNvPr id="9" name="TextBox 8"/>
          <p:cNvSpPr txBox="1"/>
          <p:nvPr/>
        </p:nvSpPr>
        <p:spPr>
          <a:xfrm>
            <a:off x="7015238" y="6457890"/>
            <a:ext cx="2128762" cy="400110"/>
          </a:xfrm>
          <a:prstGeom prst="rect">
            <a:avLst/>
          </a:prstGeom>
          <a:noFill/>
        </p:spPr>
        <p:txBody>
          <a:bodyPr wrap="square" rtlCol="0">
            <a:spAutoFit/>
          </a:bodyPr>
          <a:lstStyle/>
          <a:p>
            <a:r>
              <a:rPr lang="en-US" sz="2000" b="1" i="1" dirty="0" smtClean="0"/>
              <a:t>Sato et al. </a:t>
            </a:r>
            <a:r>
              <a:rPr lang="en-US" sz="2000" b="1" dirty="0" smtClean="0"/>
              <a:t>(2011)</a:t>
            </a:r>
            <a:endParaRPr lang="en-US" sz="2000" b="1" dirty="0"/>
          </a:p>
        </p:txBody>
      </p:sp>
      <p:pic>
        <p:nvPicPr>
          <p:cNvPr id="5" name="Picture 4" descr="Screen shot 2011-06-28 at 7.54.04 AM.png"/>
          <p:cNvPicPr>
            <a:picLocks noChangeAspect="1"/>
          </p:cNvPicPr>
          <p:nvPr/>
        </p:nvPicPr>
        <p:blipFill>
          <a:blip r:embed="rId3"/>
          <a:stretch>
            <a:fillRect/>
          </a:stretch>
        </p:blipFill>
        <p:spPr>
          <a:xfrm>
            <a:off x="1485385" y="773548"/>
            <a:ext cx="6173229" cy="4987846"/>
          </a:xfrm>
          <a:prstGeom prst="rect">
            <a:avLst/>
          </a:prstGeom>
        </p:spPr>
      </p:pic>
      <p:sp>
        <p:nvSpPr>
          <p:cNvPr id="6" name="TextBox 5"/>
          <p:cNvSpPr txBox="1"/>
          <p:nvPr/>
        </p:nvSpPr>
        <p:spPr>
          <a:xfrm>
            <a:off x="396240" y="5657672"/>
            <a:ext cx="6441440" cy="1200328"/>
          </a:xfrm>
          <a:prstGeom prst="rect">
            <a:avLst/>
          </a:prstGeom>
          <a:noFill/>
        </p:spPr>
        <p:txBody>
          <a:bodyPr wrap="square" rtlCol="0">
            <a:spAutoFit/>
          </a:bodyPr>
          <a:lstStyle/>
          <a:p>
            <a:r>
              <a:rPr lang="en-US" sz="2400" dirty="0" smtClean="0"/>
              <a:t>Most plate boundaries are underwater, where GPS signals don’t penetrate.  Combination of acoustic ranging and ship-born GPS can overcome this.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800" y="14943"/>
            <a:ext cx="8801849" cy="2375645"/>
          </a:xfrm>
        </p:spPr>
        <p:txBody>
          <a:bodyPr>
            <a:normAutofit/>
          </a:bodyPr>
          <a:lstStyle/>
          <a:p>
            <a:r>
              <a:rPr lang="en-US" sz="4000" b="1" dirty="0" smtClean="0">
                <a:latin typeface="Arial"/>
              </a:rPr>
              <a:t>Outstanding Research Questions:</a:t>
            </a:r>
            <a:br>
              <a:rPr lang="en-US" sz="4000" b="1" dirty="0" smtClean="0">
                <a:latin typeface="Arial"/>
              </a:rPr>
            </a:br>
            <a:r>
              <a:rPr lang="en-US" sz="4000" b="1" dirty="0" smtClean="0">
                <a:latin typeface="Arial"/>
              </a:rPr>
              <a:t>What </a:t>
            </a:r>
            <a:r>
              <a:rPr lang="en-US" sz="4000" b="1" dirty="0">
                <a:latin typeface="Arial"/>
              </a:rPr>
              <a:t>have we learned and where do we go from here</a:t>
            </a:r>
            <a:r>
              <a:rPr lang="en-US" sz="4000" b="1" dirty="0" smtClean="0">
                <a:latin typeface="Arial"/>
              </a:rPr>
              <a:t>?</a:t>
            </a:r>
            <a:endParaRPr lang="en-US" sz="4000" b="1" dirty="0">
              <a:latin typeface="Arial"/>
            </a:endParaRPr>
          </a:p>
        </p:txBody>
      </p:sp>
      <p:sp>
        <p:nvSpPr>
          <p:cNvPr id="6" name="Title 1"/>
          <p:cNvSpPr txBox="1">
            <a:spLocks/>
          </p:cNvSpPr>
          <p:nvPr/>
        </p:nvSpPr>
        <p:spPr>
          <a:xfrm>
            <a:off x="1329766" y="2345765"/>
            <a:ext cx="6828713" cy="4467412"/>
          </a:xfrm>
          <a:prstGeom prst="rect">
            <a:avLst/>
          </a:prstGeom>
        </p:spPr>
        <p:txBody>
          <a:bodyPr vert="horz" lIns="91440" tIns="45720" rIns="91440" bIns="45720" rtlCol="0" anchor="ctr">
            <a:normAutofit/>
          </a:bodyPr>
          <a:lstStyle/>
          <a:p>
            <a:pPr marR="0" lvl="0" indent="-137160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Arial"/>
                <a:ea typeface="+mj-ea"/>
                <a:cs typeface="+mj-cs"/>
              </a:rPr>
              <a:t>(1) How could this earthquake and</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noProof="0" dirty="0" err="1" smtClean="0">
                <a:ln>
                  <a:noFill/>
                </a:ln>
                <a:solidFill>
                  <a:srgbClr val="800000"/>
                </a:solidFill>
                <a:effectLst/>
                <a:uLnTx/>
                <a:uFillTx/>
                <a:latin typeface="Arial"/>
                <a:ea typeface="+mj-ea"/>
                <a:cs typeface="+mj-cs"/>
              </a:rPr>
              <a:t>tsunam</a:t>
            </a:r>
            <a:r>
              <a:rPr lang="en-US" sz="2800" b="1" dirty="0" err="1" smtClean="0">
                <a:solidFill>
                  <a:srgbClr val="800000"/>
                </a:solidFill>
                <a:latin typeface="Arial"/>
                <a:ea typeface="+mj-ea"/>
                <a:cs typeface="+mj-cs"/>
              </a:rPr>
              <a:t>i</a:t>
            </a:r>
            <a:r>
              <a:rPr lang="en-US" sz="2800" b="1" dirty="0" smtClean="0">
                <a:solidFill>
                  <a:srgbClr val="800000"/>
                </a:solidFill>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have</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been</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anticipated?</a:t>
            </a:r>
            <a:endParaRPr kumimoji="0" lang="en-US" sz="2800" b="1" i="0" u="none" strike="noStrike" kern="1200" cap="none" spc="0" normalizeH="0" baseline="0" noProof="0" dirty="0" smtClean="0">
              <a:ln>
                <a:noFill/>
              </a:ln>
              <a:solidFill>
                <a:srgbClr val="660066"/>
              </a:solidFill>
              <a:effectLst/>
              <a:uLnTx/>
              <a:uFillTx/>
              <a:latin typeface="Arial"/>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648821" y="188772"/>
            <a:ext cx="8189261" cy="584776"/>
          </a:xfrm>
          <a:prstGeom prst="rect">
            <a:avLst/>
          </a:prstGeom>
          <a:noFill/>
          <a:ln w="9525">
            <a:noFill/>
            <a:miter lim="800000"/>
            <a:headEnd/>
            <a:tailEnd/>
          </a:ln>
        </p:spPr>
        <p:txBody>
          <a:bodyPr wrap="none">
            <a:prstTxWarp prst="textNoShape">
              <a:avLst/>
            </a:prstTxWarp>
            <a:spAutoFit/>
          </a:bodyPr>
          <a:lstStyle/>
          <a:p>
            <a:pPr algn="ctr"/>
            <a:r>
              <a:rPr lang="en-US" sz="3200" b="1" baseline="0" dirty="0" smtClean="0">
                <a:latin typeface="Arial" charset="0"/>
              </a:rPr>
              <a:t>Seafloor</a:t>
            </a:r>
            <a:r>
              <a:rPr lang="en-US" sz="3200" b="1" dirty="0" smtClean="0">
                <a:latin typeface="Arial" charset="0"/>
              </a:rPr>
              <a:t> Geodesy Confirms Extreme Sli</a:t>
            </a:r>
            <a:r>
              <a:rPr lang="en-US" sz="3200" b="1" dirty="0">
                <a:latin typeface="Arial" charset="0"/>
              </a:rPr>
              <a:t>p</a:t>
            </a:r>
            <a:endParaRPr lang="en-US" sz="3200" b="1" baseline="0" dirty="0"/>
          </a:p>
        </p:txBody>
      </p:sp>
      <p:pic>
        <p:nvPicPr>
          <p:cNvPr id="6" name="Picture 5" descr="Screen shot 2011-06-28 at 7.26.54 AM.png"/>
          <p:cNvPicPr>
            <a:picLocks noChangeAspect="1"/>
          </p:cNvPicPr>
          <p:nvPr/>
        </p:nvPicPr>
        <p:blipFill>
          <a:blip r:embed="rId3"/>
          <a:stretch>
            <a:fillRect/>
          </a:stretch>
        </p:blipFill>
        <p:spPr>
          <a:xfrm>
            <a:off x="0" y="1114200"/>
            <a:ext cx="9144000" cy="4629600"/>
          </a:xfrm>
          <a:prstGeom prst="rect">
            <a:avLst/>
          </a:prstGeom>
        </p:spPr>
      </p:pic>
      <p:sp>
        <p:nvSpPr>
          <p:cNvPr id="10" name="TextBox 9"/>
          <p:cNvSpPr txBox="1"/>
          <p:nvPr/>
        </p:nvSpPr>
        <p:spPr>
          <a:xfrm>
            <a:off x="6431695" y="6457890"/>
            <a:ext cx="2712305" cy="400110"/>
          </a:xfrm>
          <a:prstGeom prst="rect">
            <a:avLst/>
          </a:prstGeom>
          <a:noFill/>
        </p:spPr>
        <p:txBody>
          <a:bodyPr wrap="square" rtlCol="0">
            <a:spAutoFit/>
          </a:bodyPr>
          <a:lstStyle/>
          <a:p>
            <a:r>
              <a:rPr lang="en-US" sz="2000" b="1" i="1" dirty="0" smtClean="0"/>
              <a:t>Sato et al. </a:t>
            </a:r>
            <a:r>
              <a:rPr lang="en-US" sz="2000" b="1" dirty="0" smtClean="0"/>
              <a:t>(2011)</a:t>
            </a:r>
            <a:endParaRPr lang="en-US" sz="2000" b="1" dirty="0"/>
          </a:p>
        </p:txBody>
      </p:sp>
      <p:sp>
        <p:nvSpPr>
          <p:cNvPr id="5" name="TextBox 4"/>
          <p:cNvSpPr txBox="1"/>
          <p:nvPr/>
        </p:nvSpPr>
        <p:spPr>
          <a:xfrm>
            <a:off x="223521" y="5784440"/>
            <a:ext cx="5974079" cy="830997"/>
          </a:xfrm>
          <a:prstGeom prst="rect">
            <a:avLst/>
          </a:prstGeom>
          <a:solidFill>
            <a:schemeClr val="accent3">
              <a:lumMod val="60000"/>
              <a:lumOff val="40000"/>
            </a:schemeClr>
          </a:solidFill>
          <a:ln w="38100">
            <a:solidFill>
              <a:schemeClr val="tx1"/>
            </a:solidFill>
          </a:ln>
        </p:spPr>
        <p:txBody>
          <a:bodyPr wrap="square" rtlCol="0">
            <a:spAutoFit/>
          </a:bodyPr>
          <a:lstStyle/>
          <a:p>
            <a:r>
              <a:rPr lang="en-US" sz="2400" dirty="0" smtClean="0"/>
              <a:t>Monitoring of seafloor deformation will open new opportunities in earthquake science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8055" y="163030"/>
            <a:ext cx="2630731" cy="1372888"/>
          </a:xfrm>
        </p:spPr>
        <p:txBody>
          <a:bodyPr>
            <a:noAutofit/>
          </a:bodyPr>
          <a:lstStyle/>
          <a:p>
            <a:r>
              <a:rPr lang="en-US" sz="3600" b="1" dirty="0" smtClean="0"/>
              <a:t>Previous Historical Earthquakes</a:t>
            </a:r>
            <a:endParaRPr lang="en-US" sz="3600" b="1" dirty="0"/>
          </a:p>
        </p:txBody>
      </p:sp>
      <p:sp>
        <p:nvSpPr>
          <p:cNvPr id="3" name="Content Placeholder 2"/>
          <p:cNvSpPr>
            <a:spLocks noGrp="1"/>
          </p:cNvSpPr>
          <p:nvPr>
            <p:ph idx="1"/>
          </p:nvPr>
        </p:nvSpPr>
        <p:spPr>
          <a:xfrm>
            <a:off x="19049" y="6319542"/>
            <a:ext cx="9105901" cy="397746"/>
          </a:xfrm>
        </p:spPr>
        <p:txBody>
          <a:bodyPr>
            <a:normAutofit/>
          </a:bodyPr>
          <a:lstStyle/>
          <a:p>
            <a:pPr marL="0" indent="0" algn="ctr">
              <a:buNone/>
            </a:pPr>
            <a:r>
              <a:rPr lang="en-US" sz="2000" dirty="0" smtClean="0"/>
              <a:t>Image: Chuck </a:t>
            </a:r>
            <a:r>
              <a:rPr lang="en-US" sz="2000" dirty="0" err="1" smtClean="0"/>
              <a:t>Ammon</a:t>
            </a:r>
            <a:r>
              <a:rPr lang="en-US" sz="2000" dirty="0" smtClean="0"/>
              <a:t>; Rupture outlines: </a:t>
            </a:r>
            <a:r>
              <a:rPr lang="en-US" sz="2000" dirty="0" err="1" smtClean="0"/>
              <a:t>Hiroo</a:t>
            </a:r>
            <a:r>
              <a:rPr lang="en-US" sz="2000" dirty="0" smtClean="0"/>
              <a:t> </a:t>
            </a:r>
            <a:r>
              <a:rPr lang="en-US" sz="2000" dirty="0" err="1" smtClean="0"/>
              <a:t>Kanamori</a:t>
            </a:r>
            <a:r>
              <a:rPr lang="en-US" sz="2000" dirty="0" smtClean="0"/>
              <a:t>; Earthquake Locations: USGS</a:t>
            </a:r>
            <a:endParaRPr lang="en-US" sz="2000" dirty="0"/>
          </a:p>
        </p:txBody>
      </p:sp>
      <p:pic>
        <p:nvPicPr>
          <p:cNvPr id="4" name="Picture 3" descr="theModelAshocksTopoHistoric.png"/>
          <p:cNvPicPr>
            <a:picLocks noChangeAspect="1"/>
          </p:cNvPicPr>
          <p:nvPr/>
        </p:nvPicPr>
        <p:blipFill>
          <a:blip r:embed="rId2"/>
          <a:srcRect b="4827"/>
          <a:stretch>
            <a:fillRect/>
          </a:stretch>
        </p:blipFill>
        <p:spPr>
          <a:xfrm>
            <a:off x="3136899" y="-9"/>
            <a:ext cx="6024263" cy="6301285"/>
          </a:xfrm>
          <a:prstGeom prst="rect">
            <a:avLst/>
          </a:prstGeom>
        </p:spPr>
      </p:pic>
      <p:sp>
        <p:nvSpPr>
          <p:cNvPr id="5" name="TextBox 4"/>
          <p:cNvSpPr txBox="1"/>
          <p:nvPr/>
        </p:nvSpPr>
        <p:spPr>
          <a:xfrm>
            <a:off x="38100" y="2291347"/>
            <a:ext cx="3098799" cy="3046988"/>
          </a:xfrm>
          <a:prstGeom prst="rect">
            <a:avLst/>
          </a:prstGeom>
          <a:noFill/>
        </p:spPr>
        <p:txBody>
          <a:bodyPr wrap="square" rtlCol="0">
            <a:spAutoFit/>
          </a:bodyPr>
          <a:lstStyle/>
          <a:p>
            <a:r>
              <a:rPr lang="en-US" sz="2400" b="1" dirty="0" smtClean="0">
                <a:solidFill>
                  <a:srgbClr val="800000"/>
                </a:solidFill>
              </a:rPr>
              <a:t>Lots of earthquakes</a:t>
            </a:r>
          </a:p>
          <a:p>
            <a:endParaRPr lang="en-US" sz="2400" b="1" dirty="0">
              <a:solidFill>
                <a:srgbClr val="800000"/>
              </a:solidFill>
            </a:endParaRPr>
          </a:p>
          <a:p>
            <a:r>
              <a:rPr lang="en-US" sz="2400" b="1" dirty="0" smtClean="0">
                <a:solidFill>
                  <a:srgbClr val="800000"/>
                </a:solidFill>
              </a:rPr>
              <a:t>Large (up to M 8+)</a:t>
            </a:r>
          </a:p>
          <a:p>
            <a:endParaRPr lang="en-US" sz="2400" b="1" dirty="0" smtClean="0">
              <a:solidFill>
                <a:srgbClr val="800000"/>
              </a:solidFill>
            </a:endParaRPr>
          </a:p>
          <a:p>
            <a:r>
              <a:rPr lang="en-US" sz="2400" b="1" dirty="0" smtClean="0">
                <a:solidFill>
                  <a:srgbClr val="800000"/>
                </a:solidFill>
              </a:rPr>
              <a:t>Not gigantic (M 9)</a:t>
            </a:r>
          </a:p>
          <a:p>
            <a:endParaRPr lang="en-US" sz="2400" b="1" dirty="0" smtClean="0">
              <a:solidFill>
                <a:srgbClr val="800000"/>
              </a:solidFill>
            </a:endParaRPr>
          </a:p>
          <a:p>
            <a:endParaRPr lang="en-US" sz="2400" b="1" dirty="0" smtClean="0">
              <a:solidFill>
                <a:srgbClr val="800000"/>
              </a:solidFill>
            </a:endParaRPr>
          </a:p>
          <a:p>
            <a:endParaRPr lang="en-US" sz="2400" b="1" dirty="0" smtClean="0">
              <a:solidFill>
                <a:srgbClr val="8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271379" y="194157"/>
            <a:ext cx="5877842" cy="584776"/>
          </a:xfrm>
          <a:prstGeom prst="rect">
            <a:avLst/>
          </a:prstGeom>
          <a:noFill/>
        </p:spPr>
        <p:txBody>
          <a:bodyPr wrap="square" rtlCol="0">
            <a:spAutoFit/>
          </a:bodyPr>
          <a:lstStyle/>
          <a:p>
            <a:pPr algn="ctr"/>
            <a:r>
              <a:rPr lang="en-US" sz="3200" b="1" dirty="0" smtClean="0"/>
              <a:t>Segmentation Model</a:t>
            </a:r>
            <a:endParaRPr lang="en-US" sz="3200" b="1" dirty="0"/>
          </a:p>
        </p:txBody>
      </p:sp>
      <p:pic>
        <p:nvPicPr>
          <p:cNvPr id="9" name="Picture 8" descr="Screen shot 2011-04-25 at 1.17.15 PM.png"/>
          <p:cNvPicPr>
            <a:picLocks noChangeAspect="1"/>
          </p:cNvPicPr>
          <p:nvPr/>
        </p:nvPicPr>
        <p:blipFill>
          <a:blip r:embed="rId3"/>
          <a:srcRect l="2983" t="2141" r="1989" b="11417"/>
          <a:stretch>
            <a:fillRect/>
          </a:stretch>
        </p:blipFill>
        <p:spPr>
          <a:xfrm>
            <a:off x="2153" y="26711"/>
            <a:ext cx="3200073" cy="4056918"/>
          </a:xfrm>
          <a:prstGeom prst="rect">
            <a:avLst/>
          </a:prstGeom>
        </p:spPr>
      </p:pic>
      <p:pic>
        <p:nvPicPr>
          <p:cNvPr id="10" name="Picture 9" descr="Screen shot 2011-04-25 at 1.17.57 PM.png"/>
          <p:cNvPicPr>
            <a:picLocks noChangeAspect="1"/>
          </p:cNvPicPr>
          <p:nvPr/>
        </p:nvPicPr>
        <p:blipFill>
          <a:blip r:embed="rId4"/>
          <a:srcRect t="8456"/>
          <a:stretch>
            <a:fillRect/>
          </a:stretch>
        </p:blipFill>
        <p:spPr>
          <a:xfrm>
            <a:off x="1500251" y="4064671"/>
            <a:ext cx="7648970" cy="2793329"/>
          </a:xfrm>
          <a:prstGeom prst="rect">
            <a:avLst/>
          </a:prstGeom>
        </p:spPr>
      </p:pic>
      <p:sp>
        <p:nvSpPr>
          <p:cNvPr id="11" name="TextBox 10"/>
          <p:cNvSpPr txBox="1"/>
          <p:nvPr/>
        </p:nvSpPr>
        <p:spPr>
          <a:xfrm>
            <a:off x="3173920" y="1121193"/>
            <a:ext cx="5957750" cy="2308324"/>
          </a:xfrm>
          <a:prstGeom prst="rect">
            <a:avLst/>
          </a:prstGeom>
          <a:noFill/>
        </p:spPr>
        <p:txBody>
          <a:bodyPr wrap="square" rtlCol="0">
            <a:spAutoFit/>
          </a:bodyPr>
          <a:lstStyle/>
          <a:p>
            <a:r>
              <a:rPr lang="en-US" b="1" dirty="0" smtClean="0">
                <a:solidFill>
                  <a:srgbClr val="800000"/>
                </a:solidFill>
              </a:rPr>
              <a:t>Off Miyagi between 1793 and 1978, 6 earthquakes </a:t>
            </a:r>
          </a:p>
          <a:p>
            <a:r>
              <a:rPr lang="en-US" b="1" dirty="0" smtClean="0">
                <a:solidFill>
                  <a:srgbClr val="800000"/>
                </a:solidFill>
              </a:rPr>
              <a:t>(M 7.3-8.2 ) – occurred for average </a:t>
            </a:r>
            <a:r>
              <a:rPr lang="en-US" b="1" dirty="0">
                <a:solidFill>
                  <a:srgbClr val="800000"/>
                </a:solidFill>
              </a:rPr>
              <a:t>interval of 37.1 years.</a:t>
            </a:r>
            <a:r>
              <a:rPr lang="en-US" b="1" dirty="0" smtClean="0">
                <a:solidFill>
                  <a:srgbClr val="800000"/>
                </a:solidFill>
              </a:rPr>
              <a:t> </a:t>
            </a:r>
          </a:p>
          <a:p>
            <a:endParaRPr lang="en-US" b="1" dirty="0" smtClean="0">
              <a:solidFill>
                <a:srgbClr val="800000"/>
              </a:solidFill>
            </a:endParaRPr>
          </a:p>
          <a:p>
            <a:r>
              <a:rPr lang="en-US" b="1" dirty="0" smtClean="0">
                <a:solidFill>
                  <a:srgbClr val="800000"/>
                </a:solidFill>
              </a:rPr>
              <a:t>30-year probability of 99% (highest in Japan). </a:t>
            </a:r>
          </a:p>
          <a:p>
            <a:endParaRPr lang="en-US" b="1" dirty="0" smtClean="0">
              <a:solidFill>
                <a:srgbClr val="800000"/>
              </a:solidFill>
            </a:endParaRPr>
          </a:p>
          <a:p>
            <a:r>
              <a:rPr lang="en-US" b="1" dirty="0" smtClean="0">
                <a:solidFill>
                  <a:srgbClr val="800000"/>
                </a:solidFill>
              </a:rPr>
              <a:t>M 7.2 earthquake occurred </a:t>
            </a:r>
            <a:r>
              <a:rPr lang="en-US" b="1" dirty="0">
                <a:solidFill>
                  <a:srgbClr val="800000"/>
                </a:solidFill>
              </a:rPr>
              <a:t>in</a:t>
            </a:r>
            <a:r>
              <a:rPr lang="en-US" b="1" dirty="0" smtClean="0">
                <a:solidFill>
                  <a:srgbClr val="800000"/>
                </a:solidFill>
              </a:rPr>
              <a:t> 2005</a:t>
            </a:r>
            <a:r>
              <a:rPr lang="en-US" b="1" dirty="0">
                <a:solidFill>
                  <a:srgbClr val="800000"/>
                </a:solidFill>
              </a:rPr>
              <a:t>. Since the</a:t>
            </a:r>
            <a:r>
              <a:rPr lang="en-US" b="1" dirty="0" smtClean="0">
                <a:solidFill>
                  <a:srgbClr val="800000"/>
                </a:solidFill>
              </a:rPr>
              <a:t> size </a:t>
            </a:r>
            <a:r>
              <a:rPr lang="en-US" b="1" dirty="0">
                <a:solidFill>
                  <a:srgbClr val="800000"/>
                </a:solidFill>
              </a:rPr>
              <a:t>was less than estimated level of M7.5,</a:t>
            </a:r>
            <a:r>
              <a:rPr lang="en-US" b="1" dirty="0" smtClean="0">
                <a:solidFill>
                  <a:srgbClr val="800000"/>
                </a:solidFill>
              </a:rPr>
              <a:t> the “expected” earthquake was not considered to have occurred.</a:t>
            </a:r>
            <a:endParaRPr lang="en-US" b="1" dirty="0">
              <a:solidFill>
                <a:srgbClr val="800000"/>
              </a:solidFill>
            </a:endParaRPr>
          </a:p>
        </p:txBody>
      </p:sp>
      <p:sp>
        <p:nvSpPr>
          <p:cNvPr id="18" name="TextBox 17"/>
          <p:cNvSpPr txBox="1"/>
          <p:nvPr/>
        </p:nvSpPr>
        <p:spPr>
          <a:xfrm>
            <a:off x="2153" y="4798390"/>
            <a:ext cx="1597366" cy="1815882"/>
          </a:xfrm>
          <a:prstGeom prst="rect">
            <a:avLst/>
          </a:prstGeom>
          <a:noFill/>
        </p:spPr>
        <p:txBody>
          <a:bodyPr wrap="square" rtlCol="0">
            <a:spAutoFit/>
          </a:bodyPr>
          <a:lstStyle/>
          <a:p>
            <a:r>
              <a:rPr lang="en-US" sz="1400" b="1" dirty="0" smtClean="0"/>
              <a:t>Adapted from Preliminary </a:t>
            </a:r>
            <a:r>
              <a:rPr lang="en-US" sz="1400" b="1" dirty="0"/>
              <a:t>report of the 2011 off the Pacific coast of Tohoku </a:t>
            </a:r>
            <a:r>
              <a:rPr lang="en-US" sz="1400" b="1" dirty="0" smtClean="0"/>
              <a:t>Earthquake Mar</a:t>
            </a:r>
            <a:r>
              <a:rPr lang="en-US" sz="1400" b="1" dirty="0"/>
              <a:t>. 25, 2011 </a:t>
            </a:r>
            <a:r>
              <a:rPr lang="en-US" sz="1400" b="1" dirty="0" err="1"/>
              <a:t>Yoshimitsu</a:t>
            </a:r>
            <a:r>
              <a:rPr lang="en-US" sz="1400" b="1" dirty="0"/>
              <a:t> Okada (President, NIED)</a:t>
            </a:r>
          </a:p>
        </p:txBody>
      </p:sp>
      <p:sp>
        <p:nvSpPr>
          <p:cNvPr id="13" name="Frame 12"/>
          <p:cNvSpPr/>
          <p:nvPr/>
        </p:nvSpPr>
        <p:spPr>
          <a:xfrm>
            <a:off x="1548719" y="4859350"/>
            <a:ext cx="6071281" cy="820090"/>
          </a:xfrm>
          <a:prstGeom prst="fram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165941" y="38649"/>
            <a:ext cx="5941774" cy="523220"/>
          </a:xfrm>
          <a:prstGeom prst="rect">
            <a:avLst/>
          </a:prstGeom>
          <a:noFill/>
        </p:spPr>
        <p:txBody>
          <a:bodyPr wrap="square" rtlCol="0">
            <a:spAutoFit/>
          </a:bodyPr>
          <a:lstStyle/>
          <a:p>
            <a:pPr algn="ctr"/>
            <a:r>
              <a:rPr lang="en-US" sz="2800" b="1" dirty="0" smtClean="0">
                <a:latin typeface="Arial"/>
              </a:rPr>
              <a:t>Whole (</a:t>
            </a:r>
            <a:r>
              <a:rPr lang="en-US" sz="2800" b="1" i="1" dirty="0" smtClean="0">
                <a:latin typeface="Arial"/>
              </a:rPr>
              <a:t>M </a:t>
            </a:r>
            <a:r>
              <a:rPr lang="en-US" sz="2800" b="1" dirty="0" smtClean="0">
                <a:latin typeface="Arial"/>
              </a:rPr>
              <a:t>9.0</a:t>
            </a:r>
            <a:r>
              <a:rPr lang="en-US" sz="2800" b="1" i="1" dirty="0" smtClean="0">
                <a:latin typeface="Arial"/>
              </a:rPr>
              <a:t>) </a:t>
            </a:r>
            <a:r>
              <a:rPr lang="en-US" sz="2800" b="1" dirty="0" smtClean="0">
                <a:latin typeface="Arial"/>
              </a:rPr>
              <a:t>&gt;&gt; Sum of the Parts  </a:t>
            </a:r>
          </a:p>
        </p:txBody>
      </p:sp>
      <p:pic>
        <p:nvPicPr>
          <p:cNvPr id="9" name="Picture 8" descr="Screen shot 2011-04-25 at 1.17.15 PM.png"/>
          <p:cNvPicPr>
            <a:picLocks noChangeAspect="1"/>
          </p:cNvPicPr>
          <p:nvPr/>
        </p:nvPicPr>
        <p:blipFill>
          <a:blip r:embed="rId3"/>
          <a:srcRect l="2983" t="2141" r="1989" b="11417"/>
          <a:stretch>
            <a:fillRect/>
          </a:stretch>
        </p:blipFill>
        <p:spPr>
          <a:xfrm>
            <a:off x="2153" y="26711"/>
            <a:ext cx="3200073" cy="4056918"/>
          </a:xfrm>
          <a:prstGeom prst="rect">
            <a:avLst/>
          </a:prstGeom>
        </p:spPr>
      </p:pic>
      <p:pic>
        <p:nvPicPr>
          <p:cNvPr id="10" name="Picture 9" descr="Screen shot 2011-04-25 at 1.17.57 PM.png"/>
          <p:cNvPicPr>
            <a:picLocks noChangeAspect="1"/>
          </p:cNvPicPr>
          <p:nvPr/>
        </p:nvPicPr>
        <p:blipFill>
          <a:blip r:embed="rId4"/>
          <a:srcRect t="8456"/>
          <a:stretch>
            <a:fillRect/>
          </a:stretch>
        </p:blipFill>
        <p:spPr>
          <a:xfrm>
            <a:off x="1500251" y="4064751"/>
            <a:ext cx="7648970" cy="2793329"/>
          </a:xfrm>
          <a:prstGeom prst="rect">
            <a:avLst/>
          </a:prstGeom>
        </p:spPr>
      </p:pic>
      <p:sp>
        <p:nvSpPr>
          <p:cNvPr id="14" name="Frame 13"/>
          <p:cNvSpPr/>
          <p:nvPr/>
        </p:nvSpPr>
        <p:spPr>
          <a:xfrm>
            <a:off x="1583341" y="4999403"/>
            <a:ext cx="7476731" cy="1101418"/>
          </a:xfrm>
          <a:prstGeom prst="frame">
            <a:avLst>
              <a:gd name="adj1" fmla="val 431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rot="1034862">
            <a:off x="1528282" y="1468593"/>
            <a:ext cx="984063" cy="1990834"/>
          </a:xfrm>
          <a:prstGeom prst="donut">
            <a:avLst>
              <a:gd name="adj" fmla="val 437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1583341" y="6100821"/>
            <a:ext cx="7460553" cy="710667"/>
          </a:xfrm>
          <a:prstGeom prst="frame">
            <a:avLst>
              <a:gd name="adj1" fmla="val 796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3271378" y="1006009"/>
            <a:ext cx="5772515" cy="2862322"/>
          </a:xfrm>
          <a:prstGeom prst="rect">
            <a:avLst/>
          </a:prstGeom>
          <a:noFill/>
        </p:spPr>
        <p:txBody>
          <a:bodyPr wrap="square" rtlCol="0">
            <a:spAutoFit/>
          </a:bodyPr>
          <a:lstStyle/>
          <a:p>
            <a:r>
              <a:rPr lang="en-US" sz="2000" b="1" dirty="0" smtClean="0">
                <a:solidFill>
                  <a:srgbClr val="800000"/>
                </a:solidFill>
                <a:latin typeface="Arial"/>
              </a:rPr>
              <a:t>Sum of Parts:</a:t>
            </a:r>
          </a:p>
          <a:p>
            <a:endParaRPr lang="en-US" sz="2000" b="1" dirty="0" smtClean="0">
              <a:solidFill>
                <a:srgbClr val="800000"/>
              </a:solidFill>
              <a:latin typeface="Arial"/>
            </a:endParaRPr>
          </a:p>
          <a:p>
            <a:r>
              <a:rPr lang="en-US" sz="2000" b="1" i="1" dirty="0" smtClean="0">
                <a:solidFill>
                  <a:srgbClr val="800000"/>
                </a:solidFill>
                <a:latin typeface="Arial"/>
              </a:rPr>
              <a:t>M</a:t>
            </a:r>
            <a:r>
              <a:rPr lang="en-US" sz="2000" b="1" dirty="0" smtClean="0">
                <a:solidFill>
                  <a:srgbClr val="800000"/>
                </a:solidFill>
                <a:latin typeface="Arial"/>
              </a:rPr>
              <a:t> 8.0 + </a:t>
            </a:r>
            <a:r>
              <a:rPr lang="en-US" sz="2000" b="1" i="1" dirty="0" smtClean="0">
                <a:solidFill>
                  <a:srgbClr val="800000"/>
                </a:solidFill>
                <a:latin typeface="Arial"/>
              </a:rPr>
              <a:t>M</a:t>
            </a:r>
            <a:r>
              <a:rPr lang="en-US" sz="2000" b="1" dirty="0" smtClean="0">
                <a:solidFill>
                  <a:srgbClr val="800000"/>
                </a:solidFill>
                <a:latin typeface="Arial"/>
              </a:rPr>
              <a:t> 7.4 + </a:t>
            </a:r>
            <a:r>
              <a:rPr lang="en-US" sz="2000" b="1" i="1" dirty="0" smtClean="0">
                <a:solidFill>
                  <a:srgbClr val="800000"/>
                </a:solidFill>
                <a:latin typeface="Arial"/>
              </a:rPr>
              <a:t>M</a:t>
            </a:r>
            <a:r>
              <a:rPr lang="en-US" sz="2000" b="1" dirty="0" smtClean="0">
                <a:solidFill>
                  <a:srgbClr val="800000"/>
                </a:solidFill>
                <a:latin typeface="Arial"/>
              </a:rPr>
              <a:t> 7.2 + </a:t>
            </a:r>
            <a:r>
              <a:rPr lang="en-US" sz="2000" b="1" i="1" dirty="0" smtClean="0">
                <a:solidFill>
                  <a:srgbClr val="800000"/>
                </a:solidFill>
                <a:latin typeface="Arial"/>
              </a:rPr>
              <a:t>M</a:t>
            </a:r>
            <a:r>
              <a:rPr lang="en-US" sz="2000" b="1" dirty="0" smtClean="0">
                <a:solidFill>
                  <a:srgbClr val="800000"/>
                </a:solidFill>
                <a:latin typeface="Arial"/>
              </a:rPr>
              <a:t> 8.2 = </a:t>
            </a:r>
            <a:r>
              <a:rPr lang="en-US" sz="2000" b="1" i="1" dirty="0" smtClean="0">
                <a:solidFill>
                  <a:srgbClr val="800000"/>
                </a:solidFill>
                <a:latin typeface="Arial"/>
              </a:rPr>
              <a:t>M</a:t>
            </a:r>
            <a:r>
              <a:rPr lang="en-US" sz="2000" b="1" dirty="0" smtClean="0">
                <a:solidFill>
                  <a:srgbClr val="800000"/>
                </a:solidFill>
                <a:latin typeface="Arial"/>
              </a:rPr>
              <a:t> 8.3</a:t>
            </a:r>
          </a:p>
          <a:p>
            <a:endParaRPr lang="en-US" sz="2000" b="1" dirty="0" smtClean="0">
              <a:solidFill>
                <a:srgbClr val="800000"/>
              </a:solidFill>
              <a:latin typeface="Arial"/>
            </a:endParaRPr>
          </a:p>
          <a:p>
            <a:r>
              <a:rPr lang="en-US" sz="2000" b="1" dirty="0" smtClean="0">
                <a:solidFill>
                  <a:srgbClr val="800000"/>
                </a:solidFill>
                <a:latin typeface="Arial"/>
              </a:rPr>
              <a:t>Energy released by </a:t>
            </a:r>
            <a:r>
              <a:rPr lang="en-US" sz="2000" b="1" i="1" dirty="0" smtClean="0">
                <a:solidFill>
                  <a:srgbClr val="800000"/>
                </a:solidFill>
                <a:latin typeface="Arial"/>
              </a:rPr>
              <a:t>M</a:t>
            </a:r>
            <a:r>
              <a:rPr lang="en-US" sz="2000" b="1" dirty="0" smtClean="0">
                <a:solidFill>
                  <a:srgbClr val="800000"/>
                </a:solidFill>
                <a:latin typeface="Arial"/>
              </a:rPr>
              <a:t> 9.0 is ~ 10x that released by an </a:t>
            </a:r>
            <a:r>
              <a:rPr lang="en-US" sz="2000" b="1" i="1" dirty="0" smtClean="0">
                <a:solidFill>
                  <a:srgbClr val="800000"/>
                </a:solidFill>
                <a:latin typeface="Arial"/>
              </a:rPr>
              <a:t>M</a:t>
            </a:r>
            <a:r>
              <a:rPr lang="en-US" sz="2000" b="1" dirty="0" smtClean="0">
                <a:solidFill>
                  <a:srgbClr val="800000"/>
                </a:solidFill>
                <a:latin typeface="Arial"/>
              </a:rPr>
              <a:t> 8.3 earthquake.</a:t>
            </a:r>
          </a:p>
          <a:p>
            <a:endParaRPr lang="en-US" sz="2000" b="1" dirty="0" smtClean="0">
              <a:solidFill>
                <a:srgbClr val="800000"/>
              </a:solidFill>
              <a:latin typeface="Arial"/>
            </a:endParaRPr>
          </a:p>
          <a:p>
            <a:r>
              <a:rPr lang="en-US" sz="2000" b="1" dirty="0" smtClean="0">
                <a:solidFill>
                  <a:srgbClr val="800000"/>
                </a:solidFill>
                <a:latin typeface="Arial"/>
              </a:rPr>
              <a:t>When larger fault area breaks, slip is much greater. </a:t>
            </a:r>
          </a:p>
        </p:txBody>
      </p:sp>
      <p:sp>
        <p:nvSpPr>
          <p:cNvPr id="11" name="TextBox 10"/>
          <p:cNvSpPr txBox="1"/>
          <p:nvPr/>
        </p:nvSpPr>
        <p:spPr>
          <a:xfrm>
            <a:off x="2153" y="4798390"/>
            <a:ext cx="1597366" cy="1815882"/>
          </a:xfrm>
          <a:prstGeom prst="rect">
            <a:avLst/>
          </a:prstGeom>
          <a:noFill/>
        </p:spPr>
        <p:txBody>
          <a:bodyPr wrap="square" rtlCol="0">
            <a:spAutoFit/>
          </a:bodyPr>
          <a:lstStyle/>
          <a:p>
            <a:r>
              <a:rPr lang="en-US" sz="1400" b="1" dirty="0" smtClean="0"/>
              <a:t>Adapted from Preliminary </a:t>
            </a:r>
            <a:r>
              <a:rPr lang="en-US" sz="1400" b="1" dirty="0"/>
              <a:t>report of the 2011 off the Pacific coast of Tohoku </a:t>
            </a:r>
            <a:r>
              <a:rPr lang="en-US" sz="1400" b="1" dirty="0" smtClean="0"/>
              <a:t>Earthquake Mar</a:t>
            </a:r>
            <a:r>
              <a:rPr lang="en-US" sz="1400" b="1" dirty="0"/>
              <a:t>. 25, 2011 </a:t>
            </a:r>
            <a:r>
              <a:rPr lang="en-US" sz="1400" b="1" dirty="0" err="1"/>
              <a:t>Yoshimitsu</a:t>
            </a:r>
            <a:r>
              <a:rPr lang="en-US" sz="1400" b="1" dirty="0"/>
              <a:t> Okada (President, NIED)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19"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88"/>
            <a:ext cx="8229600" cy="1012758"/>
          </a:xfrm>
        </p:spPr>
        <p:txBody>
          <a:bodyPr>
            <a:noAutofit/>
          </a:bodyPr>
          <a:lstStyle/>
          <a:p>
            <a:r>
              <a:rPr lang="en-US" sz="2800" b="1" dirty="0" smtClean="0">
                <a:latin typeface="Arial"/>
              </a:rPr>
              <a:t>Geologic Evidence for Larger Earthquakes</a:t>
            </a:r>
            <a:endParaRPr lang="en-US" sz="2800" b="1" dirty="0">
              <a:latin typeface="Arial"/>
            </a:endParaRPr>
          </a:p>
        </p:txBody>
      </p:sp>
      <p:sp>
        <p:nvSpPr>
          <p:cNvPr id="5" name="TextBox 4"/>
          <p:cNvSpPr txBox="1"/>
          <p:nvPr/>
        </p:nvSpPr>
        <p:spPr>
          <a:xfrm>
            <a:off x="3942050" y="875798"/>
            <a:ext cx="5201949" cy="4708981"/>
          </a:xfrm>
          <a:prstGeom prst="rect">
            <a:avLst/>
          </a:prstGeom>
          <a:noFill/>
        </p:spPr>
        <p:txBody>
          <a:bodyPr wrap="square" rtlCol="0">
            <a:spAutoFit/>
          </a:bodyPr>
          <a:lstStyle/>
          <a:p>
            <a:r>
              <a:rPr lang="en-US" sz="2000" b="1" dirty="0" smtClean="0"/>
              <a:t>Evidence of large 869 AD </a:t>
            </a:r>
            <a:r>
              <a:rPr lang="en-US" sz="2000" b="1" dirty="0" err="1" smtClean="0"/>
              <a:t>Jogan</a:t>
            </a:r>
            <a:r>
              <a:rPr lang="en-US" sz="2000" b="1" dirty="0" smtClean="0"/>
              <a:t> earthquake with tsunami.  Perhaps </a:t>
            </a:r>
            <a:r>
              <a:rPr lang="en-US" sz="2000" b="1" i="1" dirty="0" smtClean="0"/>
              <a:t>M</a:t>
            </a:r>
            <a:r>
              <a:rPr lang="en-US" sz="2000" b="1" baseline="-25000" dirty="0" smtClean="0"/>
              <a:t>w</a:t>
            </a:r>
            <a:r>
              <a:rPr lang="en-US" sz="2000" b="1" dirty="0" smtClean="0"/>
              <a:t> 8.3 (</a:t>
            </a:r>
            <a:r>
              <a:rPr lang="en-US" sz="2000" b="1" i="1" dirty="0" smtClean="0"/>
              <a:t>Minoura et al.</a:t>
            </a:r>
            <a:r>
              <a:rPr lang="en-US" sz="2000" b="1" dirty="0" smtClean="0"/>
              <a:t>, 2001), but could have been larger. </a:t>
            </a:r>
          </a:p>
          <a:p>
            <a:endParaRPr lang="en-US" sz="2000" b="1" dirty="0" smtClean="0">
              <a:solidFill>
                <a:srgbClr val="800000"/>
              </a:solidFill>
            </a:endParaRPr>
          </a:p>
          <a:p>
            <a:r>
              <a:rPr lang="en-US" sz="2000" b="1" dirty="0" smtClean="0">
                <a:solidFill>
                  <a:srgbClr val="800000"/>
                </a:solidFill>
              </a:rPr>
              <a:t>1611 </a:t>
            </a:r>
            <a:r>
              <a:rPr lang="en-US" sz="2000" b="1" dirty="0" err="1" smtClean="0">
                <a:solidFill>
                  <a:srgbClr val="800000"/>
                </a:solidFill>
              </a:rPr>
              <a:t>Keicho</a:t>
            </a:r>
            <a:r>
              <a:rPr lang="en-US" sz="2000" b="1" dirty="0" smtClean="0">
                <a:solidFill>
                  <a:srgbClr val="800000"/>
                </a:solidFill>
              </a:rPr>
              <a:t> earthquake had a large tsunami too, but unclear how extensive.</a:t>
            </a:r>
          </a:p>
          <a:p>
            <a:endParaRPr lang="en-US" sz="2000" b="1" dirty="0" smtClean="0"/>
          </a:p>
          <a:p>
            <a:r>
              <a:rPr lang="en-US" sz="2000" b="1" dirty="0" smtClean="0">
                <a:solidFill>
                  <a:schemeClr val="accent4">
                    <a:lumMod val="50000"/>
                  </a:schemeClr>
                </a:solidFill>
              </a:rPr>
              <a:t>Also noted deposits from two earlier tsunamis indicating, “…gigantic tsunamis occurred three times during the last 3000 years.”</a:t>
            </a:r>
          </a:p>
          <a:p>
            <a:endParaRPr lang="en-US" sz="2000" b="1" dirty="0" smtClean="0"/>
          </a:p>
          <a:p>
            <a:r>
              <a:rPr lang="en-US" sz="2000" b="1" dirty="0" smtClean="0">
                <a:solidFill>
                  <a:srgbClr val="800000"/>
                </a:solidFill>
              </a:rPr>
              <a:t>They wrote, “More than 1100 years have passed since the </a:t>
            </a:r>
            <a:r>
              <a:rPr lang="en-US" sz="2000" b="1" dirty="0" err="1" smtClean="0">
                <a:solidFill>
                  <a:srgbClr val="800000"/>
                </a:solidFill>
              </a:rPr>
              <a:t>Jogan</a:t>
            </a:r>
            <a:r>
              <a:rPr lang="en-US" sz="2000" b="1" dirty="0" smtClean="0">
                <a:solidFill>
                  <a:srgbClr val="800000"/>
                </a:solidFill>
              </a:rPr>
              <a:t> tsunami and, given the recurrence interval, the possibility of a large tsunami striking the Sendai Plain is high.”</a:t>
            </a:r>
          </a:p>
        </p:txBody>
      </p:sp>
      <p:pic>
        <p:nvPicPr>
          <p:cNvPr id="4" name="Picture 3" descr="Screen shot 2011-04-07 at 1.26.47 PM.png"/>
          <p:cNvPicPr>
            <a:picLocks noChangeAspect="1"/>
          </p:cNvPicPr>
          <p:nvPr/>
        </p:nvPicPr>
        <p:blipFill>
          <a:blip r:embed="rId2"/>
          <a:srcRect l="3716"/>
          <a:stretch>
            <a:fillRect/>
          </a:stretch>
        </p:blipFill>
        <p:spPr>
          <a:xfrm>
            <a:off x="0" y="1037901"/>
            <a:ext cx="3942050" cy="4680596"/>
          </a:xfrm>
          <a:prstGeom prst="rect">
            <a:avLst/>
          </a:prstGeom>
        </p:spPr>
      </p:pic>
      <p:sp>
        <p:nvSpPr>
          <p:cNvPr id="6" name="TextBox 5"/>
          <p:cNvSpPr txBox="1"/>
          <p:nvPr/>
        </p:nvSpPr>
        <p:spPr>
          <a:xfrm>
            <a:off x="457200" y="5861792"/>
            <a:ext cx="8229600" cy="954107"/>
          </a:xfrm>
          <a:prstGeom prst="rect">
            <a:avLst/>
          </a:prstGeom>
          <a:solidFill>
            <a:schemeClr val="accent3">
              <a:lumMod val="60000"/>
              <a:lumOff val="40000"/>
            </a:schemeClr>
          </a:solidFill>
          <a:ln w="38100">
            <a:solidFill>
              <a:schemeClr val="tx1"/>
            </a:solidFill>
          </a:ln>
        </p:spPr>
        <p:txBody>
          <a:bodyPr wrap="square" rtlCol="0">
            <a:spAutoFit/>
          </a:bodyPr>
          <a:lstStyle/>
          <a:p>
            <a:r>
              <a:rPr lang="en-US" sz="2800" b="1" dirty="0" smtClean="0"/>
              <a:t>Earth scientists will be searching the world’s coasts and ocean floor to find evidence for ancient tsunamis.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800" y="14943"/>
            <a:ext cx="8801849" cy="2375645"/>
          </a:xfrm>
        </p:spPr>
        <p:txBody>
          <a:bodyPr>
            <a:normAutofit/>
          </a:bodyPr>
          <a:lstStyle/>
          <a:p>
            <a:r>
              <a:rPr lang="en-US" sz="4000" b="1" dirty="0" smtClean="0">
                <a:latin typeface="Arial"/>
              </a:rPr>
              <a:t>Outstanding Research Questions:</a:t>
            </a:r>
            <a:br>
              <a:rPr lang="en-US" sz="4000" b="1" dirty="0" smtClean="0">
                <a:latin typeface="Arial"/>
              </a:rPr>
            </a:br>
            <a:r>
              <a:rPr lang="en-US" sz="4000" b="1" dirty="0" smtClean="0">
                <a:latin typeface="Arial"/>
              </a:rPr>
              <a:t>What </a:t>
            </a:r>
            <a:r>
              <a:rPr lang="en-US" sz="4000" b="1" dirty="0">
                <a:latin typeface="Arial"/>
              </a:rPr>
              <a:t>have we learned and where do we go from here</a:t>
            </a:r>
            <a:r>
              <a:rPr lang="en-US" sz="4000" b="1" dirty="0" smtClean="0">
                <a:latin typeface="Arial"/>
              </a:rPr>
              <a:t>?</a:t>
            </a:r>
            <a:endParaRPr lang="en-US" sz="4000" b="1" dirty="0">
              <a:latin typeface="Arial"/>
            </a:endParaRPr>
          </a:p>
        </p:txBody>
      </p:sp>
      <p:sp>
        <p:nvSpPr>
          <p:cNvPr id="6" name="Title 1"/>
          <p:cNvSpPr txBox="1">
            <a:spLocks/>
          </p:cNvSpPr>
          <p:nvPr/>
        </p:nvSpPr>
        <p:spPr>
          <a:xfrm>
            <a:off x="1329766" y="2345765"/>
            <a:ext cx="6828713" cy="4467412"/>
          </a:xfrm>
          <a:prstGeom prst="rect">
            <a:avLst/>
          </a:prstGeom>
        </p:spPr>
        <p:txBody>
          <a:bodyPr vert="horz" lIns="91440" tIns="45720" rIns="91440" bIns="45720" rtlCol="0" anchor="ctr">
            <a:normAutofit/>
          </a:bodyPr>
          <a:lstStyle/>
          <a:p>
            <a:pPr marR="0" lvl="0" indent="-137160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800000"/>
                </a:solidFill>
                <a:effectLst/>
                <a:uLnTx/>
                <a:uFillTx/>
                <a:latin typeface="Arial"/>
                <a:ea typeface="+mj-ea"/>
                <a:cs typeface="+mj-cs"/>
              </a:rPr>
              <a:t>(1) How</a:t>
            </a:r>
            <a:r>
              <a:rPr kumimoji="0" lang="en-US" sz="2800" b="1" i="0" u="none" strike="noStrike" kern="1200" cap="none" spc="0" normalizeH="0" noProof="0" dirty="0" smtClean="0">
                <a:ln>
                  <a:noFill/>
                </a:ln>
                <a:solidFill>
                  <a:srgbClr val="800000"/>
                </a:solidFill>
                <a:effectLst/>
                <a:uLnTx/>
                <a:uFillTx/>
                <a:latin typeface="Arial"/>
                <a:ea typeface="+mj-ea"/>
                <a:cs typeface="+mj-cs"/>
              </a:rPr>
              <a:t> c</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ould this earthquake and</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noProof="0" dirty="0" err="1" smtClean="0">
                <a:ln>
                  <a:noFill/>
                </a:ln>
                <a:solidFill>
                  <a:srgbClr val="800000"/>
                </a:solidFill>
                <a:effectLst/>
                <a:uLnTx/>
                <a:uFillTx/>
                <a:latin typeface="Arial"/>
                <a:ea typeface="+mj-ea"/>
                <a:cs typeface="+mj-cs"/>
              </a:rPr>
              <a:t>tsunam</a:t>
            </a:r>
            <a:r>
              <a:rPr lang="en-US" sz="2800" b="1" dirty="0" err="1" smtClean="0">
                <a:solidFill>
                  <a:srgbClr val="800000"/>
                </a:solidFill>
                <a:latin typeface="Arial"/>
                <a:ea typeface="+mj-ea"/>
                <a:cs typeface="+mj-cs"/>
              </a:rPr>
              <a:t>i</a:t>
            </a:r>
            <a:r>
              <a:rPr lang="en-US" sz="2800" b="1" dirty="0" smtClean="0">
                <a:solidFill>
                  <a:srgbClr val="800000"/>
                </a:solidFill>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have</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been</a:t>
            </a:r>
            <a:r>
              <a:rPr kumimoji="0" lang="en-US" sz="2800" b="1" i="0" u="none" strike="noStrike" kern="1200" cap="none" spc="0" normalizeH="0" noProof="0" dirty="0" smtClean="0">
                <a:ln>
                  <a:noFill/>
                </a:ln>
                <a:solidFill>
                  <a:srgbClr val="800000"/>
                </a:solidFill>
                <a:effectLst/>
                <a:uLnTx/>
                <a:uFillTx/>
                <a:latin typeface="Arial"/>
                <a:ea typeface="+mj-ea"/>
                <a:cs typeface="+mj-cs"/>
              </a:rPr>
              <a:t> </a:t>
            </a:r>
            <a:r>
              <a:rPr kumimoji="0" lang="en-US" sz="2800" b="1" i="0" u="none" strike="noStrike" kern="1200" cap="none" spc="0" normalizeH="0" baseline="0" noProof="0" dirty="0" smtClean="0">
                <a:ln>
                  <a:noFill/>
                </a:ln>
                <a:solidFill>
                  <a:srgbClr val="800000"/>
                </a:solidFill>
                <a:effectLst/>
                <a:uLnTx/>
                <a:uFillTx/>
                <a:latin typeface="Arial"/>
                <a:ea typeface="+mj-ea"/>
                <a:cs typeface="+mj-cs"/>
              </a:rPr>
              <a:t>anticipated?</a:t>
            </a:r>
            <a:br>
              <a:rPr kumimoji="0" lang="en-US" sz="2800" b="1" i="0" u="none" strike="noStrike" kern="1200" cap="none" spc="0" normalizeH="0" baseline="0" noProof="0" dirty="0" smtClean="0">
                <a:ln>
                  <a:noFill/>
                </a:ln>
                <a:solidFill>
                  <a:srgbClr val="800000"/>
                </a:solidFill>
                <a:effectLst/>
                <a:uLnTx/>
                <a:uFillTx/>
                <a:latin typeface="Arial"/>
                <a:ea typeface="+mj-ea"/>
                <a:cs typeface="+mj-cs"/>
              </a:rPr>
            </a:br>
            <a:r>
              <a:rPr kumimoji="0" lang="en-US" sz="2800" b="1" i="0" u="none" strike="noStrike" kern="1200" cap="none" spc="0" normalizeH="0" baseline="0" noProof="0" dirty="0" smtClean="0">
                <a:ln>
                  <a:noFill/>
                </a:ln>
                <a:solidFill>
                  <a:schemeClr val="tx1"/>
                </a:solidFill>
                <a:effectLst/>
                <a:uLnTx/>
                <a:uFillTx/>
                <a:latin typeface="Arial"/>
                <a:ea typeface="+mj-ea"/>
                <a:cs typeface="+mj-cs"/>
              </a:rPr>
              <a:t/>
            </a:r>
            <a:br>
              <a:rPr kumimoji="0" lang="en-US" sz="2800" b="1" i="0" u="none" strike="noStrike" kern="1200" cap="none" spc="0" normalizeH="0" baseline="0" noProof="0" dirty="0" smtClean="0">
                <a:ln>
                  <a:noFill/>
                </a:ln>
                <a:solidFill>
                  <a:schemeClr val="tx1"/>
                </a:solidFill>
                <a:effectLst/>
                <a:uLnTx/>
                <a:uFillTx/>
                <a:latin typeface="Arial"/>
                <a:ea typeface="+mj-ea"/>
                <a:cs typeface="+mj-cs"/>
              </a:rPr>
            </a:br>
            <a:r>
              <a:rPr kumimoji="0" lang="en-US" sz="2800" b="1" i="0" u="none" strike="noStrike" kern="1200" cap="none" spc="0" normalizeH="0" baseline="0" noProof="0" dirty="0" smtClean="0">
                <a:ln>
                  <a:noFill/>
                </a:ln>
                <a:solidFill>
                  <a:srgbClr val="0000FF"/>
                </a:solidFill>
                <a:effectLst/>
                <a:uLnTx/>
                <a:uFillTx/>
                <a:latin typeface="Arial"/>
                <a:ea typeface="+mj-ea"/>
                <a:cs typeface="+mj-cs"/>
              </a:rPr>
              <a:t>(2) How can a fault slip so much?</a:t>
            </a:r>
            <a:endParaRPr kumimoji="0" lang="en-US" sz="2800" b="1" i="0" u="none" strike="noStrike" kern="1200" cap="none" spc="0" normalizeH="0" baseline="0" noProof="0" dirty="0" smtClean="0">
              <a:ln>
                <a:noFill/>
              </a:ln>
              <a:solidFill>
                <a:srgbClr val="660066"/>
              </a:solidFill>
              <a:effectLst/>
              <a:uLnTx/>
              <a:uFillTx/>
              <a:latin typeface="Arial"/>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19364" y="138545"/>
            <a:ext cx="8693727" cy="646331"/>
          </a:xfrm>
          <a:prstGeom prst="rect">
            <a:avLst/>
          </a:prstGeom>
          <a:noFill/>
        </p:spPr>
        <p:txBody>
          <a:bodyPr wrap="square" rtlCol="0">
            <a:spAutoFit/>
          </a:bodyPr>
          <a:lstStyle/>
          <a:p>
            <a:pPr algn="ctr"/>
            <a:r>
              <a:rPr lang="en-US" sz="3600" b="1" dirty="0" smtClean="0"/>
              <a:t>High Strength due to Seamount </a:t>
            </a:r>
            <a:r>
              <a:rPr lang="en-US" sz="3600" b="1" dirty="0" err="1" smtClean="0"/>
              <a:t>Subduction</a:t>
            </a:r>
            <a:r>
              <a:rPr lang="en-US" sz="3600" b="1" dirty="0" smtClean="0"/>
              <a:t>?</a:t>
            </a:r>
            <a:endParaRPr lang="en-US" sz="3600" b="1" dirty="0"/>
          </a:p>
        </p:txBody>
      </p:sp>
      <p:pic>
        <p:nvPicPr>
          <p:cNvPr id="7" name="Picture 6" descr="Screen shot 2011-07-05 at 2.20.52 PM.png"/>
          <p:cNvPicPr>
            <a:picLocks noChangeAspect="1"/>
          </p:cNvPicPr>
          <p:nvPr/>
        </p:nvPicPr>
        <p:blipFill>
          <a:blip r:embed="rId2"/>
          <a:stretch>
            <a:fillRect/>
          </a:stretch>
        </p:blipFill>
        <p:spPr>
          <a:xfrm>
            <a:off x="0" y="823232"/>
            <a:ext cx="9144000" cy="5211536"/>
          </a:xfrm>
          <a:prstGeom prst="rect">
            <a:avLst/>
          </a:prstGeom>
        </p:spPr>
      </p:pic>
      <p:sp>
        <p:nvSpPr>
          <p:cNvPr id="8" name="正方形/長方形 42"/>
          <p:cNvSpPr>
            <a:spLocks noChangeArrowheads="1"/>
          </p:cNvSpPr>
          <p:nvPr/>
        </p:nvSpPr>
        <p:spPr bwMode="auto">
          <a:xfrm>
            <a:off x="6815845" y="5422348"/>
            <a:ext cx="1894069" cy="400110"/>
          </a:xfrm>
          <a:prstGeom prst="rect">
            <a:avLst/>
          </a:prstGeom>
          <a:noFill/>
          <a:ln w="9525">
            <a:noFill/>
            <a:miter lim="800000"/>
            <a:headEnd/>
            <a:tailEnd/>
          </a:ln>
        </p:spPr>
        <p:txBody>
          <a:bodyPr wrap="none">
            <a:prstTxWarp prst="textNoShape">
              <a:avLst/>
            </a:prstTxWarp>
            <a:spAutoFit/>
          </a:bodyPr>
          <a:lstStyle/>
          <a:p>
            <a:r>
              <a:rPr lang="en-US" altLang="ja-JP" sz="2000" b="1" i="1" dirty="0" err="1" smtClean="0">
                <a:solidFill>
                  <a:schemeClr val="bg1"/>
                </a:solidFill>
                <a:latin typeface=""/>
                <a:ea typeface="Times New Roman" charset="0"/>
                <a:cs typeface="Times New Roman" charset="0"/>
              </a:rPr>
              <a:t>Hudnut</a:t>
            </a:r>
            <a:r>
              <a:rPr lang="en-US" altLang="ja-JP" sz="2000" b="1" i="1" dirty="0" smtClean="0">
                <a:solidFill>
                  <a:schemeClr val="bg1"/>
                </a:solidFill>
                <a:latin typeface=""/>
                <a:ea typeface="Times New Roman" charset="0"/>
                <a:cs typeface="Times New Roman" charset="0"/>
              </a:rPr>
              <a:t> </a:t>
            </a:r>
            <a:r>
              <a:rPr lang="en-US" altLang="ja-JP" sz="2000" b="1" dirty="0" smtClean="0">
                <a:solidFill>
                  <a:schemeClr val="bg1"/>
                </a:solidFill>
                <a:latin typeface=""/>
                <a:ea typeface="Times New Roman" charset="0"/>
                <a:cs typeface="Times New Roman" charset="0"/>
              </a:rPr>
              <a:t>(2011)</a:t>
            </a:r>
            <a:endParaRPr lang="ja-JP" altLang="en-US" sz="2000" b="1" dirty="0">
              <a:solidFill>
                <a:schemeClr val="bg1"/>
              </a:solidFill>
              <a:latin typeface=""/>
            </a:endParaRPr>
          </a:p>
        </p:txBody>
      </p:sp>
      <p:sp>
        <p:nvSpPr>
          <p:cNvPr id="9" name="TextBox 8"/>
          <p:cNvSpPr txBox="1"/>
          <p:nvPr/>
        </p:nvSpPr>
        <p:spPr>
          <a:xfrm>
            <a:off x="3070087" y="6150114"/>
            <a:ext cx="6073913" cy="707886"/>
          </a:xfrm>
          <a:prstGeom prst="rect">
            <a:avLst/>
          </a:prstGeom>
          <a:noFill/>
        </p:spPr>
        <p:txBody>
          <a:bodyPr wrap="square" rtlCol="0">
            <a:spAutoFit/>
          </a:bodyPr>
          <a:lstStyle/>
          <a:p>
            <a:r>
              <a:rPr lang="en-US" sz="2000" b="1" dirty="0" smtClean="0"/>
              <a:t>Possible supporting evidence from tomography (</a:t>
            </a:r>
            <a:r>
              <a:rPr lang="en-US" sz="2000" b="1" i="1" dirty="0" smtClean="0"/>
              <a:t>Matsubara and </a:t>
            </a:r>
            <a:r>
              <a:rPr lang="en-US" sz="2000" b="1" i="1" dirty="0" err="1" smtClean="0"/>
              <a:t>Obara</a:t>
            </a:r>
            <a:r>
              <a:rPr lang="en-US" sz="2000" b="1" dirty="0" smtClean="0"/>
              <a:t>, 2011).</a:t>
            </a:r>
            <a:endParaRPr lang="en-US" sz="20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19364" y="138545"/>
            <a:ext cx="8693727" cy="646331"/>
          </a:xfrm>
          <a:prstGeom prst="rect">
            <a:avLst/>
          </a:prstGeom>
          <a:noFill/>
        </p:spPr>
        <p:txBody>
          <a:bodyPr wrap="square" rtlCol="0">
            <a:spAutoFit/>
          </a:bodyPr>
          <a:lstStyle/>
          <a:p>
            <a:pPr algn="ctr"/>
            <a:r>
              <a:rPr lang="en-US" sz="3600" b="1" dirty="0" smtClean="0"/>
              <a:t>High Fracture Energy?</a:t>
            </a:r>
            <a:endParaRPr lang="en-US" sz="3600" b="1" dirty="0"/>
          </a:p>
        </p:txBody>
      </p:sp>
      <p:pic>
        <p:nvPicPr>
          <p:cNvPr id="6" name="Picture 5" descr="Screen shot 2011-07-05 at 2.17.38 PM.png"/>
          <p:cNvPicPr>
            <a:picLocks noChangeAspect="1"/>
          </p:cNvPicPr>
          <p:nvPr/>
        </p:nvPicPr>
        <p:blipFill>
          <a:blip r:embed="rId2"/>
          <a:stretch>
            <a:fillRect/>
          </a:stretch>
        </p:blipFill>
        <p:spPr>
          <a:xfrm>
            <a:off x="32657" y="1183821"/>
            <a:ext cx="4588329" cy="3823608"/>
          </a:xfrm>
          <a:prstGeom prst="rect">
            <a:avLst/>
          </a:prstGeom>
        </p:spPr>
      </p:pic>
      <p:pic>
        <p:nvPicPr>
          <p:cNvPr id="7" name="Picture 6" descr="Screen shot 2011-07-05 at 2.16.56 PM.png"/>
          <p:cNvPicPr>
            <a:picLocks noChangeAspect="1"/>
          </p:cNvPicPr>
          <p:nvPr/>
        </p:nvPicPr>
        <p:blipFill>
          <a:blip r:embed="rId3"/>
          <a:srcRect l="1614" t="5353" b="892"/>
          <a:stretch>
            <a:fillRect/>
          </a:stretch>
        </p:blipFill>
        <p:spPr>
          <a:xfrm>
            <a:off x="3893801" y="2295071"/>
            <a:ext cx="5246071" cy="4522780"/>
          </a:xfrm>
          <a:prstGeom prst="rect">
            <a:avLst/>
          </a:prstGeom>
        </p:spPr>
      </p:pic>
      <p:sp>
        <p:nvSpPr>
          <p:cNvPr id="8" name="正方形/長方形 42"/>
          <p:cNvSpPr>
            <a:spLocks noChangeArrowheads="1"/>
          </p:cNvSpPr>
          <p:nvPr/>
        </p:nvSpPr>
        <p:spPr bwMode="auto">
          <a:xfrm>
            <a:off x="219364" y="6263092"/>
            <a:ext cx="4099861" cy="369332"/>
          </a:xfrm>
          <a:prstGeom prst="rect">
            <a:avLst/>
          </a:prstGeom>
          <a:noFill/>
          <a:ln w="9525">
            <a:noFill/>
            <a:miter lim="800000"/>
            <a:headEnd/>
            <a:tailEnd/>
          </a:ln>
        </p:spPr>
        <p:txBody>
          <a:bodyPr wrap="none">
            <a:prstTxWarp prst="textNoShape">
              <a:avLst/>
            </a:prstTxWarp>
            <a:spAutoFit/>
          </a:bodyPr>
          <a:lstStyle/>
          <a:p>
            <a:r>
              <a:rPr lang="en-US" altLang="ja-JP" sz="1800" b="1" i="1" dirty="0" err="1" smtClean="0">
                <a:latin typeface=""/>
                <a:ea typeface="Times New Roman" charset="0"/>
                <a:cs typeface="Times New Roman" charset="0"/>
              </a:rPr>
              <a:t>Venkataraman</a:t>
            </a:r>
            <a:r>
              <a:rPr lang="en-US" altLang="ja-JP" sz="1800" b="1" i="1" dirty="0" smtClean="0">
                <a:latin typeface=""/>
                <a:ea typeface="Times New Roman" charset="0"/>
                <a:cs typeface="Times New Roman" charset="0"/>
              </a:rPr>
              <a:t> and </a:t>
            </a:r>
            <a:r>
              <a:rPr lang="en-US" altLang="ja-JP" sz="1800" b="1" i="1" dirty="0" err="1" smtClean="0">
                <a:latin typeface=""/>
                <a:ea typeface="Times New Roman" charset="0"/>
                <a:cs typeface="Times New Roman" charset="0"/>
              </a:rPr>
              <a:t>Kanamori</a:t>
            </a:r>
            <a:r>
              <a:rPr lang="en-US" altLang="ja-JP" sz="1800" b="1" i="1" dirty="0" smtClean="0">
                <a:latin typeface=""/>
                <a:ea typeface="Times New Roman" charset="0"/>
                <a:cs typeface="Times New Roman" charset="0"/>
              </a:rPr>
              <a:t> </a:t>
            </a:r>
            <a:r>
              <a:rPr lang="en-US" altLang="ja-JP" sz="1800" b="1" dirty="0" smtClean="0">
                <a:latin typeface=""/>
                <a:ea typeface="Times New Roman" charset="0"/>
                <a:cs typeface="Times New Roman" charset="0"/>
              </a:rPr>
              <a:t>(2004)</a:t>
            </a:r>
            <a:endParaRPr lang="ja-JP" altLang="en-US" sz="1800" b="1" dirty="0">
              <a:latin typeface=""/>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TotalTime>
  <Words>1135</Words>
  <Application>Microsoft Macintosh PowerPoint</Application>
  <PresentationFormat>On-screen Show (4:3)</PresentationFormat>
  <Paragraphs>97</Paragraphs>
  <Slides>20</Slides>
  <Notes>7</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Outstanding Research Questions: What have we learned and where do we go from here?</vt:lpstr>
      <vt:lpstr>Outstanding Research Questions: What have we learned and where do we go from here?</vt:lpstr>
      <vt:lpstr>Previous Historical Earthquakes</vt:lpstr>
      <vt:lpstr>Slide 4</vt:lpstr>
      <vt:lpstr>Slide 5</vt:lpstr>
      <vt:lpstr>Geologic Evidence for Larger Earthquakes</vt:lpstr>
      <vt:lpstr>Outstanding Research Questions: What have we learned and where do we go from here?</vt:lpstr>
      <vt:lpstr>Slide 8</vt:lpstr>
      <vt:lpstr>Slide 9</vt:lpstr>
      <vt:lpstr>Slide 10</vt:lpstr>
      <vt:lpstr>Slip on Fault with Shallow (15°) Dip</vt:lpstr>
      <vt:lpstr>Slide 12</vt:lpstr>
      <vt:lpstr>Outstanding Research Questions: What have we learned and where do we go from here?</vt:lpstr>
      <vt:lpstr>Slide 14</vt:lpstr>
      <vt:lpstr>Slide 15</vt:lpstr>
      <vt:lpstr>Outstanding Research Questions: What have we learned and where do we go from here?</vt:lpstr>
      <vt:lpstr>Slide 17</vt:lpstr>
      <vt:lpstr>Accurate Hazard Characterization is Required  if Risk Mitigation is to be Effective</vt:lpstr>
      <vt:lpstr>Slide 19</vt:lpstr>
      <vt:lpstr>Slide 20</vt:lpstr>
    </vt:vector>
  </TitlesOfParts>
  <Company>Stanford Univ</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Outstanding Research Questions: What have we learned and where do we go from here?</dc:title>
  <dc:creator>Greg Beroza</dc:creator>
  <cp:lastModifiedBy>Greg Beroza</cp:lastModifiedBy>
  <cp:revision>3</cp:revision>
  <dcterms:created xsi:type="dcterms:W3CDTF">2011-10-26T23:20:41Z</dcterms:created>
  <dcterms:modified xsi:type="dcterms:W3CDTF">2011-10-26T23:23:12Z</dcterms:modified>
</cp:coreProperties>
</file>