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Default Extension="doc" ContentType="application/msword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86" r:id="rId3"/>
    <p:sldId id="276" r:id="rId4"/>
    <p:sldId id="277" r:id="rId5"/>
    <p:sldId id="278" r:id="rId6"/>
    <p:sldId id="279" r:id="rId7"/>
    <p:sldId id="282" r:id="rId8"/>
    <p:sldId id="289" r:id="rId9"/>
    <p:sldId id="287" r:id="rId10"/>
    <p:sldId id="275" r:id="rId11"/>
    <p:sldId id="285" r:id="rId12"/>
    <p:sldId id="291" r:id="rId13"/>
    <p:sldId id="290" r:id="rId14"/>
    <p:sldId id="288" r:id="rId15"/>
    <p:sldId id="257" r:id="rId16"/>
    <p:sldId id="314" r:id="rId17"/>
    <p:sldId id="266" r:id="rId18"/>
    <p:sldId id="281" r:id="rId19"/>
    <p:sldId id="261" r:id="rId20"/>
    <p:sldId id="283" r:id="rId21"/>
    <p:sldId id="267" r:id="rId22"/>
    <p:sldId id="263" r:id="rId23"/>
    <p:sldId id="284" r:id="rId24"/>
    <p:sldId id="271" r:id="rId25"/>
    <p:sldId id="270" r:id="rId26"/>
    <p:sldId id="273" r:id="rId27"/>
    <p:sldId id="269" r:id="rId28"/>
    <p:sldId id="274" r:id="rId29"/>
    <p:sldId id="268" r:id="rId30"/>
    <p:sldId id="316" r:id="rId31"/>
    <p:sldId id="317" r:id="rId32"/>
    <p:sldId id="318" r:id="rId33"/>
    <p:sldId id="315" r:id="rId34"/>
    <p:sldId id="295" r:id="rId35"/>
    <p:sldId id="327" r:id="rId36"/>
    <p:sldId id="297" r:id="rId37"/>
    <p:sldId id="324" r:id="rId38"/>
    <p:sldId id="325" r:id="rId39"/>
    <p:sldId id="326" r:id="rId40"/>
    <p:sldId id="298" r:id="rId41"/>
    <p:sldId id="299" r:id="rId42"/>
    <p:sldId id="300" r:id="rId43"/>
    <p:sldId id="301" r:id="rId44"/>
    <p:sldId id="305" r:id="rId45"/>
    <p:sldId id="302" r:id="rId46"/>
    <p:sldId id="310" r:id="rId47"/>
    <p:sldId id="329" r:id="rId48"/>
    <p:sldId id="321" r:id="rId49"/>
    <p:sldId id="319" r:id="rId50"/>
    <p:sldId id="320" r:id="rId51"/>
    <p:sldId id="323" r:id="rId52"/>
    <p:sldId id="312" r:id="rId53"/>
    <p:sldId id="330" r:id="rId54"/>
    <p:sldId id="303" r:id="rId55"/>
    <p:sldId id="309" r:id="rId56"/>
    <p:sldId id="306" r:id="rId57"/>
    <p:sldId id="307" r:id="rId58"/>
    <p:sldId id="308" r:id="rId59"/>
    <p:sldId id="280" r:id="rId60"/>
    <p:sldId id="322" r:id="rId61"/>
    <p:sldId id="33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E76B"/>
    <a:srgbClr val="FF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44637" autoAdjust="0"/>
    <p:restoredTop sz="94590" autoAdjust="0"/>
  </p:normalViewPr>
  <p:slideViewPr>
    <p:cSldViewPr snapToGrid="0" snapToObjects="1" showGuides="1">
      <p:cViewPr>
        <p:scale>
          <a:sx n="120" d="100"/>
          <a:sy n="120" d="100"/>
        </p:scale>
        <p:origin x="-432" y="-16"/>
      </p:cViewPr>
      <p:guideLst>
        <p:guide orient="horz" pos="2140"/>
        <p:guide pos="29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81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D6617-8F8C-BB4D-A8B2-8871135D9470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B695A-6814-1E4E-87DD-899321A55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55A66-77E8-024B-83F2-D257ACABE297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624BA-A38A-3641-B0FA-3F2A631A0917}" type="slidenum">
              <a:rPr lang="en-US"/>
              <a:pPr/>
              <a:t>40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C0C7E-0269-2443-87B3-EC44C4DB5834}" type="slidenum">
              <a:rPr lang="en-US"/>
              <a:pPr/>
              <a:t>41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6827-2CBC-2646-BC97-958753841B31}" type="slidenum">
              <a:rPr lang="en-US"/>
              <a:pPr/>
              <a:t>42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EA2BA-99BB-C048-A8D7-0459A6A05C2F}" type="slidenum">
              <a:rPr lang="en-US"/>
              <a:pPr/>
              <a:t>43</a:t>
            </a:fld>
            <a:endParaRPr lang="en-US"/>
          </a:p>
        </p:txBody>
      </p:sp>
      <p:sp>
        <p:nvSpPr>
          <p:cNvPr id="1044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F41EF-6AC6-8A4C-B838-F074A4A980FA}" type="slidenum">
              <a:rPr lang="en-US"/>
              <a:pPr/>
              <a:t>44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E8EB-CBEC-F54C-9ECD-E6EA8A34B07C}" type="slidenum">
              <a:rPr lang="en-US"/>
              <a:pPr/>
              <a:t>45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0EE5F-41C8-B14A-A054-715F2DBFA4EB}" type="slidenum">
              <a:rPr lang="en-US"/>
              <a:pPr/>
              <a:t>46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747BA-D9B8-CE4F-8F19-0CD472ADF825}" type="slidenum">
              <a:rPr lang="en-US"/>
              <a:pPr/>
              <a:t>47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8BCB4-938B-2247-AC36-AF02F6DAEC1F}" type="slidenum">
              <a:rPr lang="en-US"/>
              <a:pPr/>
              <a:t>54</a:t>
            </a:fld>
            <a:endParaRPr lang="en-US"/>
          </a:p>
        </p:txBody>
      </p:sp>
      <p:sp>
        <p:nvSpPr>
          <p:cNvPr id="11673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7A87D-39A3-084F-AA99-D12BAA01C67E}" type="slidenum">
              <a:rPr lang="en-US"/>
              <a:pPr/>
              <a:t>55</a:t>
            </a:fld>
            <a:endParaRPr lang="en-US"/>
          </a:p>
        </p:txBody>
      </p:sp>
      <p:sp>
        <p:nvSpPr>
          <p:cNvPr id="11878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BAA96-42F8-3343-BEF1-1B01B332E7AF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236A5-F4D1-DC41-8B93-5B07E3A60773}" type="slidenum">
              <a:rPr lang="en-US"/>
              <a:pPr/>
              <a:t>56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1CD1A-8C2B-674E-ABFA-4AFF76D103B4}" type="slidenum">
              <a:rPr lang="en-US"/>
              <a:pPr/>
              <a:t>57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01BB0-965D-E14C-BBCA-4C97ADFEC710}" type="slidenum">
              <a:rPr lang="en-US"/>
              <a:pPr/>
              <a:t>58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FFF8F-6FB3-D148-8542-7C5E21A9B007}" type="slidenum">
              <a:rPr lang="en-US"/>
              <a:pPr/>
              <a:t>6</a:t>
            </a:fld>
            <a:endParaRPr lang="en-US"/>
          </a:p>
        </p:txBody>
      </p:sp>
      <p:sp>
        <p:nvSpPr>
          <p:cNvPr id="193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99" tIns="45749" rIns="91499" bIns="45749">
            <a:prstTxWarp prst="textNoShape">
              <a:avLst/>
            </a:prstTxWarp>
          </a:bodyPr>
          <a:lstStyle/>
          <a:p>
            <a:r>
              <a:rPr lang="en-US" dirty="0"/>
              <a:t>What you can expect in this magnitude 7.8 earthquake.</a:t>
            </a:r>
          </a:p>
          <a:p>
            <a:endParaRPr lang="en-US" dirty="0"/>
          </a:p>
          <a:p>
            <a:r>
              <a:rPr lang="en-US" dirty="0"/>
              <a:t>In a Really Big One like the </a:t>
            </a:r>
            <a:r>
              <a:rPr lang="en-US" dirty="0" err="1"/>
              <a:t>ShakeOut</a:t>
            </a:r>
            <a:r>
              <a:rPr lang="en-US" dirty="0"/>
              <a:t> earthquake, roads and other infrastructure crossing the fault will be offset a LOT! </a:t>
            </a:r>
          </a:p>
          <a:p>
            <a:endParaRPr lang="en-US" dirty="0"/>
          </a:p>
          <a:p>
            <a:r>
              <a:rPr lang="en-US" dirty="0"/>
              <a:t>Here is an example from New Zealand, in which an earthquake in1855 offset a stream channel. Before the earthquake, this channel came straight across the fault towards us. The earthquake offset it laterally by 54 feet. </a:t>
            </a:r>
          </a:p>
          <a:p>
            <a:endParaRPr lang="en-US" dirty="0"/>
          </a:p>
          <a:p>
            <a:r>
              <a:rPr lang="en-US" dirty="0"/>
              <a:t>[click to show distance]</a:t>
            </a:r>
          </a:p>
          <a:p>
            <a:endParaRPr lang="en-US" dirty="0"/>
          </a:p>
          <a:p>
            <a:r>
              <a:rPr lang="en-US" dirty="0"/>
              <a:t>Although our </a:t>
            </a:r>
            <a:r>
              <a:rPr lang="en-US" dirty="0" err="1"/>
              <a:t>ShakeOut</a:t>
            </a:r>
            <a:r>
              <a:rPr lang="en-US" dirty="0"/>
              <a:t> scenario earthquake is not this extreme, it does have extensive slip offsetting lifelines along the fault.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4DEB0-BE01-BA43-96A5-609E077F5C5B}" type="slidenum">
              <a:rPr lang="en-US"/>
              <a:pPr/>
              <a:t>34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E457C-66B8-3348-897D-3EE8538A9DAF}" type="slidenum">
              <a:rPr lang="en-US"/>
              <a:pPr/>
              <a:t>35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C6C43-277B-A244-906A-CB767AEC842B}" type="slidenum">
              <a:rPr lang="en-US"/>
              <a:pPr/>
              <a:t>36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A1F29-4B83-C440-9394-722AA8F32CB5}" type="slidenum">
              <a:rPr lang="en-US"/>
              <a:pPr/>
              <a:t>37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B01A1-8377-7E43-836C-E92433EC2086}" type="slidenum">
              <a:rPr lang="en-US"/>
              <a:pPr/>
              <a:t>38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F8D1D-18E4-C94E-84F6-76776A0D2BC3}" type="slidenum">
              <a:rPr lang="en-US"/>
              <a:pPr/>
              <a:t>39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74DEB-F10D-DD4F-8CCD-A8F36A0E2E45}" type="datetimeFigureOut">
              <a:rPr lang="en-US" smtClean="0"/>
              <a:pPr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5CA1F-7805-5F47-B5B4-E57EB1615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Relationship Id="rId3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Relationship Id="rId3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1" Type="http://schemas.openxmlformats.org/officeDocument/2006/relationships/video" Target="file://localhost/Users/gberoza/Desktop/drawer2/Kobe-EQ%20copy.mov" TargetMode="Externa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dshelly/Documents/LFEsearch/LFEmovies/mov5090219.mp4" TargetMode="External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7.png"/><Relationship Id="rId1" Type="http://schemas.openxmlformats.org/officeDocument/2006/relationships/video" Target="file://localhost/Users/gberoza/Drawer/mov060419am.mp4" TargetMode="Externa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2_nwview_close_000_03.tiff"/>
          <p:cNvPicPr>
            <a:picLocks noChangeAspect="1"/>
          </p:cNvPicPr>
          <p:nvPr/>
        </p:nvPicPr>
        <p:blipFill>
          <a:blip r:embed="rId2">
            <a:lum bright="-3000"/>
          </a:blip>
          <a:srcRect l="31802" b="25184"/>
          <a:stretch>
            <a:fillRect/>
          </a:stretch>
        </p:blipFill>
        <p:spPr>
          <a:xfrm>
            <a:off x="-15316" y="0"/>
            <a:ext cx="4587316" cy="301520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8127" y="504578"/>
            <a:ext cx="3549606" cy="108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76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Earthquakes,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589198" y="74081"/>
            <a:ext cx="4554802" cy="1882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Greg Beroza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i="1" dirty="0" smtClean="0">
                <a:solidFill>
                  <a:srgbClr val="800000"/>
                </a:solidFill>
                <a:latin typeface="Arial"/>
              </a:rPr>
              <a:t>Department of Geophysics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Stanford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University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 descr="433px-Cocktail-glass.jpg"/>
          <p:cNvPicPr>
            <a:picLocks noChangeAspect="1"/>
          </p:cNvPicPr>
          <p:nvPr/>
        </p:nvPicPr>
        <p:blipFill>
          <a:blip r:embed="rId3"/>
          <a:srcRect l="4988" t="12000" r="8314" b="10800"/>
          <a:stretch>
            <a:fillRect/>
          </a:stretch>
        </p:blipFill>
        <p:spPr>
          <a:xfrm>
            <a:off x="2999547" y="1590842"/>
            <a:ext cx="3157463" cy="389593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0818" y="2776172"/>
            <a:ext cx="3536759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  <a:ea typeface="+mj-ea"/>
                <a:cs typeface="+mj-cs"/>
              </a:rPr>
              <a:t>t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/>
                <a:ea typeface="+mj-ea"/>
                <a:cs typeface="+mj-cs"/>
              </a:rPr>
              <a:t>he Cocktail Party Problem,</a:t>
            </a:r>
          </a:p>
        </p:txBody>
      </p:sp>
      <p:pic>
        <p:nvPicPr>
          <p:cNvPr id="19" name="Picture 18" descr="jaguar-compu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98" y="4262438"/>
            <a:ext cx="4572000" cy="258792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89198" y="4413833"/>
            <a:ext cx="4554802" cy="45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and Capacity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Computing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0" y="5393200"/>
            <a:ext cx="4572000" cy="147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Geosciences Seminar Series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i="1" dirty="0" smtClean="0">
                <a:solidFill>
                  <a:srgbClr val="800000"/>
                </a:solidFill>
              </a:rPr>
              <a:t>October 3, 2010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0-09-21 at 2.57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16938"/>
            <a:ext cx="5583332" cy="165946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Picture 4" descr="Screen shot 2010-09-22 at 11.34.52 AM.png"/>
          <p:cNvPicPr>
            <a:picLocks noChangeAspect="1"/>
          </p:cNvPicPr>
          <p:nvPr/>
        </p:nvPicPr>
        <p:blipFill>
          <a:blip r:embed="rId3"/>
          <a:srcRect b="66076"/>
          <a:stretch>
            <a:fillRect/>
          </a:stretch>
        </p:blipFill>
        <p:spPr>
          <a:xfrm>
            <a:off x="2764364" y="1429250"/>
            <a:ext cx="6104467" cy="105541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 descr="Screen shot 2010-09-22 at 11.33.5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386" y="3714418"/>
            <a:ext cx="5715000" cy="6477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Picture 9" descr="Screen shot 2010-09-22 at 11.38.4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" y="2484664"/>
            <a:ext cx="6574894" cy="122945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1" name="Picture 10" descr="Screen shot 2010-09-22 at 11.29.0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045" y="4343400"/>
            <a:ext cx="7462023" cy="25146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tz_cocktai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98" y="-1"/>
            <a:ext cx="6785119" cy="5482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482376"/>
            <a:ext cx="914400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The “</a:t>
            </a:r>
            <a:r>
              <a:rPr lang="en-US" sz="2800" b="1" dirty="0" smtClean="0">
                <a:solidFill>
                  <a:srgbClr val="800000"/>
                </a:solidFill>
              </a:rPr>
              <a:t>cocktail party problem” </a:t>
            </a:r>
            <a:r>
              <a:rPr lang="en-US" sz="2800" dirty="0" smtClean="0">
                <a:solidFill>
                  <a:srgbClr val="800000"/>
                </a:solidFill>
              </a:rPr>
              <a:t>refers to the question of how people manage to hear the person they are talking with, and to ignore simultaneous background conversations and noise.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933" y="5028379"/>
            <a:ext cx="441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“The Cocktail Party” by Alex Katz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09-22 at 5.50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472"/>
            <a:ext cx="9144000" cy="4751868"/>
          </a:xfrm>
          <a:prstGeom prst="rect">
            <a:avLst/>
          </a:prstGeom>
        </p:spPr>
      </p:pic>
      <p:pic>
        <p:nvPicPr>
          <p:cNvPr id="6" name="Picture 5" descr="Screen shot 2010-09-22 at 5.51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181311"/>
            <a:ext cx="9144000" cy="17449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87334" y="5376334"/>
            <a:ext cx="1453444" cy="14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0623" y="5757333"/>
            <a:ext cx="3290710" cy="14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6512" y="3556000"/>
            <a:ext cx="5760155" cy="14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0623" y="3922889"/>
            <a:ext cx="5760155" cy="14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623" y="4318000"/>
            <a:ext cx="79304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5833" y="6166556"/>
            <a:ext cx="4564945" cy="14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0623" y="6530621"/>
            <a:ext cx="233115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804220-m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11472"/>
            <a:ext cx="6568972" cy="4376095"/>
          </a:xfrm>
          <a:prstGeom prst="rect">
            <a:avLst/>
          </a:prstGeom>
        </p:spPr>
      </p:pic>
      <p:pic>
        <p:nvPicPr>
          <p:cNvPr id="9" name="Picture 8" descr="PHO-09Dec22-1948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33" y="3065381"/>
            <a:ext cx="2751667" cy="3792619"/>
          </a:xfrm>
          <a:prstGeom prst="rect">
            <a:avLst/>
          </a:prstGeom>
        </p:spPr>
      </p:pic>
      <p:pic>
        <p:nvPicPr>
          <p:cNvPr id="11" name="Picture 10" descr="Screen shot 2010-09-22 at 11.29.0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969000" cy="201147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jaguar-compu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" y="575733"/>
            <a:ext cx="9140666" cy="5173963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7201" y="677338"/>
            <a:ext cx="8246533" cy="880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Capacity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Computing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465524" y="474124"/>
            <a:ext cx="4562856" cy="5794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Capability computing. </a:t>
            </a:r>
            <a:r>
              <a:rPr lang="en-US" sz="2400" dirty="0" smtClean="0"/>
              <a:t>Use of most powerful supercomputers to solve the largest and most demanding problems.  Main figure of merit is time to solution.  A system is often dedicated to running one problem.</a:t>
            </a:r>
          </a:p>
          <a:p>
            <a:pPr lvl="0">
              <a:spcBef>
                <a:spcPct val="0"/>
              </a:spcBef>
            </a:pPr>
            <a:endParaRPr lang="en-US" sz="2400" dirty="0" smtClean="0"/>
          </a:p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Capacity computing.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Use of smaller and less expensive high-performance systems to run parallel problems with more modest computational requirements.  Main figure of merit is the cost/performance ratio.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4733"/>
            <a:ext cx="433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Graham et al. [2005]</a:t>
            </a:r>
            <a:endParaRPr lang="en-US" sz="2400" i="1" dirty="0"/>
          </a:p>
        </p:txBody>
      </p:sp>
      <p:pic>
        <p:nvPicPr>
          <p:cNvPr id="5" name="Picture 4" descr="Screen shot 2010-09-21 at 9.25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1" y="474124"/>
            <a:ext cx="4214103" cy="580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2_nwview_close_000_03.tiff"/>
          <p:cNvPicPr>
            <a:picLocks noChangeAspect="1"/>
          </p:cNvPicPr>
          <p:nvPr/>
        </p:nvPicPr>
        <p:blipFill>
          <a:blip r:embed="rId2">
            <a:lum bright="-3000"/>
          </a:blip>
          <a:srcRect l="31802" b="25184"/>
          <a:stretch>
            <a:fillRect/>
          </a:stretch>
        </p:blipFill>
        <p:spPr>
          <a:xfrm>
            <a:off x="-15316" y="0"/>
            <a:ext cx="4587316" cy="301520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8127" y="504578"/>
            <a:ext cx="3549606" cy="108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76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Earthquakes,</a:t>
            </a:r>
          </a:p>
        </p:txBody>
      </p:sp>
      <p:pic>
        <p:nvPicPr>
          <p:cNvPr id="17" name="Picture 16" descr="433px-Cocktail-glass.jpg"/>
          <p:cNvPicPr>
            <a:picLocks noChangeAspect="1"/>
          </p:cNvPicPr>
          <p:nvPr/>
        </p:nvPicPr>
        <p:blipFill>
          <a:blip r:embed="rId3"/>
          <a:srcRect l="4988" t="12000" r="8314" b="10800"/>
          <a:stretch>
            <a:fillRect/>
          </a:stretch>
        </p:blipFill>
        <p:spPr>
          <a:xfrm>
            <a:off x="2999547" y="1590842"/>
            <a:ext cx="3157463" cy="389593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0818" y="2776172"/>
            <a:ext cx="3536759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  <a:ea typeface="+mj-ea"/>
                <a:cs typeface="+mj-cs"/>
              </a:rPr>
              <a:t>t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/>
                <a:ea typeface="+mj-ea"/>
                <a:cs typeface="+mj-cs"/>
              </a:rPr>
              <a:t>he Cocktail Party Problem,</a:t>
            </a:r>
          </a:p>
        </p:txBody>
      </p:sp>
      <p:pic>
        <p:nvPicPr>
          <p:cNvPr id="19" name="Picture 18" descr="jaguar-compu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98" y="4262438"/>
            <a:ext cx="4572000" cy="258792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89198" y="4413833"/>
            <a:ext cx="4554802" cy="45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and Capacity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Computing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urere_general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07587"/>
            <a:ext cx="9144000" cy="532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058" y="203215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Earthquake Seismogram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ht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5" y="279384"/>
            <a:ext cx="2988742" cy="2988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15" y="0"/>
            <a:ext cx="450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Richter “Reading” a Seismogram</a:t>
            </a:r>
            <a:endParaRPr lang="en-US" sz="4400" b="1" dirty="0"/>
          </a:p>
        </p:txBody>
      </p:sp>
      <p:pic>
        <p:nvPicPr>
          <p:cNvPr id="7" name="Picture 6" descr="Gerber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9" y="5257917"/>
            <a:ext cx="7890942" cy="1519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89" y="3268126"/>
            <a:ext cx="904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Gerber variable scale (expandable ruler) used to measure time precisely.</a:t>
            </a:r>
            <a:endParaRPr lang="en-US"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6444" y="0"/>
            <a:ext cx="9200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Seismographic Network to Detect </a:t>
            </a:r>
          </a:p>
          <a:p>
            <a:pPr algn="ctr"/>
            <a:r>
              <a:rPr lang="en-US" sz="4000" b="1" dirty="0" smtClean="0"/>
              <a:t>and Locate Earthquakes</a:t>
            </a:r>
            <a:endParaRPr lang="en-US" sz="4000" b="1" dirty="0"/>
          </a:p>
        </p:txBody>
      </p:sp>
      <p:pic>
        <p:nvPicPr>
          <p:cNvPr id="4" name="Picture 3" descr="richter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97" y="1323440"/>
            <a:ext cx="5798311" cy="445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820" y="5647449"/>
            <a:ext cx="904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Measuring arrival times at multiple </a:t>
            </a:r>
          </a:p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stations to locate earthquakes.</a:t>
            </a:r>
            <a:endParaRPr lang="en-US"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2_nwview_close_000_03.tiff"/>
          <p:cNvPicPr>
            <a:picLocks noChangeAspect="1"/>
          </p:cNvPicPr>
          <p:nvPr/>
        </p:nvPicPr>
        <p:blipFill>
          <a:blip r:embed="rId2">
            <a:lum bright="-3000"/>
          </a:blip>
          <a:srcRect l="31802" b="25184"/>
          <a:stretch>
            <a:fillRect/>
          </a:stretch>
        </p:blipFill>
        <p:spPr>
          <a:xfrm>
            <a:off x="-15317" y="0"/>
            <a:ext cx="10433733" cy="6858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8127" y="504578"/>
            <a:ext cx="3549606" cy="108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76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t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74813"/>
            <a:ext cx="4205288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24888" cy="1143000"/>
          </a:xfrm>
        </p:spPr>
        <p:txBody>
          <a:bodyPr/>
          <a:lstStyle/>
          <a:p>
            <a:pPr algn="l" eaLnBrk="1" hangingPunct="1">
              <a:lnSpc>
                <a:spcPct val="75000"/>
              </a:lnSpc>
            </a:pPr>
            <a:r>
              <a:rPr lang="en-US" sz="4000" b="1" dirty="0" smtClean="0"/>
              <a:t>California Integrated Seismic Network</a:t>
            </a:r>
            <a:endParaRPr lang="en-US" sz="4000" b="1" dirty="0"/>
          </a:p>
        </p:txBody>
      </p:sp>
      <p:graphicFrame>
        <p:nvGraphicFramePr>
          <p:cNvPr id="6" name="Group 169"/>
          <p:cNvGraphicFramePr>
            <a:graphicFrameLocks noGrp="1"/>
          </p:cNvGraphicFramePr>
          <p:nvPr/>
        </p:nvGraphicFramePr>
        <p:xfrm>
          <a:off x="457200" y="1981200"/>
          <a:ext cx="3657600" cy="3736022"/>
        </p:xfrm>
        <a:graphic>
          <a:graphicData uri="http://schemas.openxmlformats.org/drawingml/2006/table">
            <a:tbl>
              <a:tblPr/>
              <a:tblGrid>
                <a:gridCol w="2994025"/>
                <a:gridCol w="663575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Inventory (2006)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Urban Strong Motion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974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Broadband + Strong Motion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208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Short Period  + Strong Motion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77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Analog Short Period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290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Borehole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51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Geotechnical Arrays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22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Buildings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221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Bridges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70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Dams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26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SAFOD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Others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ngitukua_nerby_eq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40966"/>
            <a:ext cx="9144000" cy="5456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40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Multiple Earthquakes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  <p:pic>
        <p:nvPicPr>
          <p:cNvPr id="7" name="Picture 6" descr="Richt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701" y="1843957"/>
            <a:ext cx="1458046" cy="145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1541" y="254014"/>
            <a:ext cx="6646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Aftershocks in New Zealand</a:t>
            </a:r>
            <a:endParaRPr lang="en-US" sz="4400" b="1" dirty="0"/>
          </a:p>
        </p:txBody>
      </p:sp>
      <p:pic>
        <p:nvPicPr>
          <p:cNvPr id="5" name="Picture 4" descr="drum.pn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48392" y="1311316"/>
            <a:ext cx="8229600" cy="5414210"/>
          </a:xfrm>
          <a:prstGeom prst="rect">
            <a:avLst/>
          </a:prstGeom>
        </p:spPr>
      </p:pic>
      <p:pic>
        <p:nvPicPr>
          <p:cNvPr id="8" name="Picture 7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  <p:pic>
        <p:nvPicPr>
          <p:cNvPr id="9" name="Picture 8" descr="Richt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30" y="1533569"/>
            <a:ext cx="1458046" cy="145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139005"/>
            <a:ext cx="8551333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 algorithm:  </a:t>
            </a:r>
            <a:r>
              <a:rPr lang="en-US" sz="3200" dirty="0" smtClean="0"/>
              <a:t>STA/LTA - takes ratio of short-term average and long-term average signal -  maximized at/near the time of the first arrival. </a:t>
            </a:r>
            <a:endParaRPr lang="en-US" sz="2000" dirty="0"/>
          </a:p>
        </p:txBody>
      </p:sp>
      <p:pic>
        <p:nvPicPr>
          <p:cNvPr id="6" name="Picture 5" descr="Screen shot 2010-09-22 at 4.39.20 PM.png"/>
          <p:cNvPicPr>
            <a:picLocks noChangeAspect="1"/>
          </p:cNvPicPr>
          <p:nvPr/>
        </p:nvPicPr>
        <p:blipFill>
          <a:blip r:embed="rId2"/>
          <a:srcRect t="1175" b="2349"/>
          <a:stretch>
            <a:fillRect/>
          </a:stretch>
        </p:blipFill>
        <p:spPr>
          <a:xfrm>
            <a:off x="1016019" y="1962141"/>
            <a:ext cx="7128933" cy="4785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5733" y="6396335"/>
            <a:ext cx="348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Earle and Shearer [1994]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cock_swarm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15015"/>
            <a:ext cx="9144000" cy="5406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867" y="254014"/>
            <a:ext cx="577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Earthquake Swarm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1" y="1365250"/>
            <a:ext cx="701675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STA/LTA algorithms get overwhelmed when things get really active/interesting.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effect-of-vehicles-lge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098082"/>
            <a:ext cx="9144000" cy="5406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867" y="254014"/>
            <a:ext cx="577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Automobile Traffic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4867" y="254014"/>
            <a:ext cx="577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Traffic and Earthquake</a:t>
            </a:r>
            <a:endParaRPr lang="en-US" sz="4400" b="1" dirty="0"/>
          </a:p>
        </p:txBody>
      </p:sp>
      <p:pic>
        <p:nvPicPr>
          <p:cNvPr id="6" name="Picture 5" descr="tukino_vehicles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53851"/>
            <a:ext cx="9144000" cy="5396948"/>
          </a:xfrm>
          <a:prstGeom prst="rect">
            <a:avLst/>
          </a:prstGeom>
        </p:spPr>
      </p:pic>
      <p:pic>
        <p:nvPicPr>
          <p:cNvPr id="7" name="Picture 6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st_tongariro_wind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03052"/>
            <a:ext cx="9144000" cy="5396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867" y="254014"/>
            <a:ext cx="577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Wind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3939" y="254014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Volcanic Tremor</a:t>
            </a:r>
            <a:endParaRPr lang="en-US" sz="4400" b="1" dirty="0"/>
          </a:p>
        </p:txBody>
      </p:sp>
      <p:pic>
        <p:nvPicPr>
          <p:cNvPr id="4" name="Picture 3" descr="drz-10-ehz-ch-drum_tremor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230984"/>
            <a:ext cx="9144000" cy="5406887"/>
          </a:xfrm>
          <a:prstGeom prst="rect">
            <a:avLst/>
          </a:prstGeom>
        </p:spPr>
      </p:pic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auruhoe_p_and_s.gif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170784"/>
            <a:ext cx="9144000" cy="5396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254014"/>
            <a:ext cx="7270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What’s Signal?  What’s Noise?</a:t>
            </a:r>
            <a:endParaRPr lang="en-US" sz="4400" b="1" dirty="0"/>
          </a:p>
        </p:txBody>
      </p:sp>
      <p:pic>
        <p:nvPicPr>
          <p:cNvPr id="6" name="Picture 5" descr="logo-g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72" y="0"/>
            <a:ext cx="685800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9444" y="3005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28892" y="2174670"/>
            <a:ext cx="686981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</a:rPr>
              <a:t>This is “the Cocktail Party Problem” for Seismologists.</a:t>
            </a:r>
            <a:endParaRPr lang="en-US" sz="3600" b="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4-24 at 11.37.5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93" y="753389"/>
            <a:ext cx="7424007" cy="5576167"/>
          </a:xfrm>
          <a:prstGeom prst="rect">
            <a:avLst/>
          </a:prstGeom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032988" y="6271763"/>
            <a:ext cx="7151250" cy="5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58" rIns="91316" bIns="45658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ea typeface="ＭＳ Ｐゴシック" charset="-128"/>
                <a:cs typeface="ＭＳ Ｐゴシック" charset="-128"/>
              </a:rPr>
              <a:t>Sudden fault slip that generates waves.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22487" y="107058"/>
            <a:ext cx="26990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latin typeface="Arial" charset="0"/>
              </a:rPr>
              <a:t>Earthquake</a:t>
            </a:r>
            <a:endParaRPr lang="en-US" sz="3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3443" y="540775"/>
            <a:ext cx="5113335" cy="6315281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8599" y="249134"/>
            <a:ext cx="3507317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/>
              </a:rPr>
              <a:t>How to approach the Cocktail Party Problem?</a:t>
            </a:r>
          </a:p>
          <a:p>
            <a:pPr>
              <a:spcBef>
                <a:spcPct val="50000"/>
              </a:spcBef>
            </a:pPr>
            <a:endParaRPr lang="en-US" sz="2800" b="1" dirty="0" smtClean="0"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/>
              </a:rPr>
              <a:t>Slip occurring at different times in the same place, </a:t>
            </a:r>
            <a:r>
              <a:rPr lang="en-US" sz="2800" b="1" dirty="0" smtClean="0">
                <a:latin typeface="Arial"/>
              </a:rPr>
              <a:t>generates </a:t>
            </a:r>
            <a:r>
              <a:rPr lang="en-US" sz="2800" b="1" dirty="0" smtClean="0">
                <a:latin typeface="Arial"/>
              </a:rPr>
              <a:t>identical seismograms.</a:t>
            </a:r>
          </a:p>
          <a:p>
            <a:pPr>
              <a:spcBef>
                <a:spcPct val="50000"/>
              </a:spcBef>
            </a:pPr>
            <a:endParaRPr lang="en-US" sz="2800" b="1" dirty="0" smtClean="0"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/>
              </a:rPr>
              <a:t>We can look for a repeating signal.</a:t>
            </a:r>
            <a:endParaRPr lang="en-US" b="1" dirty="0" smtClean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4444" y="249134"/>
            <a:ext cx="438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Seismograms from 38 Different Earthquakes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D:\personal\david\defense\new\cfig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914400"/>
            <a:ext cx="7705725" cy="5943600"/>
          </a:xfrm>
          <a:prstGeom prst="rect">
            <a:avLst/>
          </a:prstGeom>
          <a:noFill/>
        </p:spPr>
      </p:pic>
      <p:sp>
        <p:nvSpPr>
          <p:cNvPr id="68612" name="Freeform 4"/>
          <p:cNvSpPr>
            <a:spLocks/>
          </p:cNvSpPr>
          <p:nvPr/>
        </p:nvSpPr>
        <p:spPr bwMode="auto">
          <a:xfrm>
            <a:off x="1054100" y="4472503"/>
            <a:ext cx="7175500" cy="1714500"/>
          </a:xfrm>
          <a:custGeom>
            <a:avLst/>
            <a:gdLst/>
            <a:ahLst/>
            <a:cxnLst>
              <a:cxn ang="0">
                <a:pos x="200" y="1056"/>
              </a:cxn>
              <a:cxn ang="0">
                <a:pos x="440" y="1056"/>
              </a:cxn>
              <a:cxn ang="0">
                <a:pos x="1064" y="960"/>
              </a:cxn>
              <a:cxn ang="0">
                <a:pos x="1352" y="768"/>
              </a:cxn>
              <a:cxn ang="0">
                <a:pos x="1688" y="720"/>
              </a:cxn>
              <a:cxn ang="0">
                <a:pos x="2168" y="768"/>
              </a:cxn>
              <a:cxn ang="0">
                <a:pos x="2648" y="720"/>
              </a:cxn>
              <a:cxn ang="0">
                <a:pos x="3032" y="432"/>
              </a:cxn>
              <a:cxn ang="0">
                <a:pos x="3560" y="432"/>
              </a:cxn>
              <a:cxn ang="0">
                <a:pos x="3656" y="768"/>
              </a:cxn>
              <a:cxn ang="0">
                <a:pos x="3848" y="912"/>
              </a:cxn>
              <a:cxn ang="0">
                <a:pos x="4424" y="864"/>
              </a:cxn>
              <a:cxn ang="0">
                <a:pos x="4424" y="576"/>
              </a:cxn>
              <a:cxn ang="0">
                <a:pos x="4040" y="576"/>
              </a:cxn>
              <a:cxn ang="0">
                <a:pos x="3896" y="384"/>
              </a:cxn>
              <a:cxn ang="0">
                <a:pos x="3944" y="192"/>
              </a:cxn>
              <a:cxn ang="0">
                <a:pos x="3848" y="48"/>
              </a:cxn>
              <a:cxn ang="0">
                <a:pos x="3656" y="0"/>
              </a:cxn>
              <a:cxn ang="0">
                <a:pos x="3224" y="48"/>
              </a:cxn>
              <a:cxn ang="0">
                <a:pos x="2744" y="192"/>
              </a:cxn>
              <a:cxn ang="0">
                <a:pos x="2408" y="288"/>
              </a:cxn>
              <a:cxn ang="0">
                <a:pos x="2120" y="432"/>
              </a:cxn>
              <a:cxn ang="0">
                <a:pos x="1736" y="480"/>
              </a:cxn>
              <a:cxn ang="0">
                <a:pos x="1352" y="480"/>
              </a:cxn>
              <a:cxn ang="0">
                <a:pos x="920" y="528"/>
              </a:cxn>
              <a:cxn ang="0">
                <a:pos x="488" y="624"/>
              </a:cxn>
              <a:cxn ang="0">
                <a:pos x="152" y="720"/>
              </a:cxn>
              <a:cxn ang="0">
                <a:pos x="8" y="912"/>
              </a:cxn>
              <a:cxn ang="0">
                <a:pos x="200" y="1056"/>
              </a:cxn>
            </a:cxnLst>
            <a:rect l="0" t="0" r="r" b="b"/>
            <a:pathLst>
              <a:path w="4520" h="1080">
                <a:moveTo>
                  <a:pt x="200" y="1056"/>
                </a:moveTo>
                <a:cubicBezTo>
                  <a:pt x="272" y="1080"/>
                  <a:pt x="296" y="1072"/>
                  <a:pt x="440" y="1056"/>
                </a:cubicBezTo>
                <a:cubicBezTo>
                  <a:pt x="584" y="1040"/>
                  <a:pt x="912" y="1008"/>
                  <a:pt x="1064" y="960"/>
                </a:cubicBezTo>
                <a:cubicBezTo>
                  <a:pt x="1216" y="912"/>
                  <a:pt x="1248" y="808"/>
                  <a:pt x="1352" y="768"/>
                </a:cubicBezTo>
                <a:cubicBezTo>
                  <a:pt x="1456" y="728"/>
                  <a:pt x="1552" y="720"/>
                  <a:pt x="1688" y="720"/>
                </a:cubicBezTo>
                <a:cubicBezTo>
                  <a:pt x="1824" y="720"/>
                  <a:pt x="2008" y="768"/>
                  <a:pt x="2168" y="768"/>
                </a:cubicBezTo>
                <a:cubicBezTo>
                  <a:pt x="2328" y="768"/>
                  <a:pt x="2504" y="776"/>
                  <a:pt x="2648" y="720"/>
                </a:cubicBezTo>
                <a:cubicBezTo>
                  <a:pt x="2792" y="664"/>
                  <a:pt x="2880" y="480"/>
                  <a:pt x="3032" y="432"/>
                </a:cubicBezTo>
                <a:cubicBezTo>
                  <a:pt x="3184" y="384"/>
                  <a:pt x="3456" y="376"/>
                  <a:pt x="3560" y="432"/>
                </a:cubicBezTo>
                <a:cubicBezTo>
                  <a:pt x="3664" y="488"/>
                  <a:pt x="3608" y="688"/>
                  <a:pt x="3656" y="768"/>
                </a:cubicBezTo>
                <a:cubicBezTo>
                  <a:pt x="3704" y="848"/>
                  <a:pt x="3720" y="896"/>
                  <a:pt x="3848" y="912"/>
                </a:cubicBezTo>
                <a:cubicBezTo>
                  <a:pt x="3976" y="928"/>
                  <a:pt x="4328" y="920"/>
                  <a:pt x="4424" y="864"/>
                </a:cubicBezTo>
                <a:cubicBezTo>
                  <a:pt x="4520" y="808"/>
                  <a:pt x="4488" y="624"/>
                  <a:pt x="4424" y="576"/>
                </a:cubicBezTo>
                <a:cubicBezTo>
                  <a:pt x="4360" y="528"/>
                  <a:pt x="4128" y="608"/>
                  <a:pt x="4040" y="576"/>
                </a:cubicBezTo>
                <a:cubicBezTo>
                  <a:pt x="3952" y="544"/>
                  <a:pt x="3912" y="448"/>
                  <a:pt x="3896" y="384"/>
                </a:cubicBezTo>
                <a:cubicBezTo>
                  <a:pt x="3880" y="320"/>
                  <a:pt x="3952" y="248"/>
                  <a:pt x="3944" y="192"/>
                </a:cubicBezTo>
                <a:cubicBezTo>
                  <a:pt x="3936" y="136"/>
                  <a:pt x="3896" y="80"/>
                  <a:pt x="3848" y="48"/>
                </a:cubicBezTo>
                <a:cubicBezTo>
                  <a:pt x="3800" y="16"/>
                  <a:pt x="3760" y="0"/>
                  <a:pt x="3656" y="0"/>
                </a:cubicBezTo>
                <a:cubicBezTo>
                  <a:pt x="3552" y="0"/>
                  <a:pt x="3376" y="16"/>
                  <a:pt x="3224" y="48"/>
                </a:cubicBezTo>
                <a:cubicBezTo>
                  <a:pt x="3072" y="80"/>
                  <a:pt x="2880" y="152"/>
                  <a:pt x="2744" y="192"/>
                </a:cubicBezTo>
                <a:cubicBezTo>
                  <a:pt x="2608" y="232"/>
                  <a:pt x="2512" y="248"/>
                  <a:pt x="2408" y="288"/>
                </a:cubicBezTo>
                <a:cubicBezTo>
                  <a:pt x="2304" y="328"/>
                  <a:pt x="2232" y="400"/>
                  <a:pt x="2120" y="432"/>
                </a:cubicBezTo>
                <a:cubicBezTo>
                  <a:pt x="2008" y="464"/>
                  <a:pt x="1864" y="472"/>
                  <a:pt x="1736" y="480"/>
                </a:cubicBezTo>
                <a:cubicBezTo>
                  <a:pt x="1608" y="488"/>
                  <a:pt x="1488" y="472"/>
                  <a:pt x="1352" y="480"/>
                </a:cubicBezTo>
                <a:cubicBezTo>
                  <a:pt x="1216" y="488"/>
                  <a:pt x="1064" y="504"/>
                  <a:pt x="920" y="528"/>
                </a:cubicBezTo>
                <a:cubicBezTo>
                  <a:pt x="776" y="552"/>
                  <a:pt x="616" y="592"/>
                  <a:pt x="488" y="624"/>
                </a:cubicBezTo>
                <a:cubicBezTo>
                  <a:pt x="360" y="656"/>
                  <a:pt x="232" y="672"/>
                  <a:pt x="152" y="720"/>
                </a:cubicBezTo>
                <a:cubicBezTo>
                  <a:pt x="72" y="768"/>
                  <a:pt x="0" y="856"/>
                  <a:pt x="8" y="912"/>
                </a:cubicBezTo>
                <a:cubicBezTo>
                  <a:pt x="16" y="968"/>
                  <a:pt x="128" y="1032"/>
                  <a:pt x="200" y="1056"/>
                </a:cubicBezTo>
                <a:close/>
              </a:path>
            </a:pathLst>
          </a:custGeom>
          <a:noFill/>
          <a:ln w="28575" cmpd="sng">
            <a:solidFill>
              <a:srgbClr val="CC33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0839" y="0"/>
            <a:ext cx="57591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3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Earthquakes on the Calaveras Fault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personal\david\defense\new\CCOcol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85800"/>
            <a:ext cx="7313613" cy="5943600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52879" y="25400"/>
            <a:ext cx="70797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3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Earthquake Seismograms (Receiver Gather)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9346" y="5101156"/>
            <a:ext cx="7281864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Arial"/>
            </a:endParaRPr>
          </a:p>
          <a:p>
            <a:pPr algn="ctr"/>
            <a:r>
              <a:rPr lang="en-US" sz="2400" b="1" dirty="0" smtClean="0">
                <a:latin typeface="Arial"/>
              </a:rPr>
              <a:t>Adjacent earthquakes have very similar signals and we can exploit this property to detect them.</a:t>
            </a:r>
          </a:p>
          <a:p>
            <a:pPr algn="ctr"/>
            <a:endParaRPr lang="en-US" sz="2400" b="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8276" y="6488668"/>
            <a:ext cx="288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Gibbons and </a:t>
            </a:r>
            <a:r>
              <a:rPr lang="en-US" b="1" i="1" dirty="0" err="1" smtClean="0"/>
              <a:t>Ringdal</a:t>
            </a:r>
            <a:r>
              <a:rPr lang="en-US" b="1" i="1" dirty="0" smtClean="0"/>
              <a:t> [2006]</a:t>
            </a:r>
            <a:endParaRPr lang="en-US" b="1" i="1" dirty="0"/>
          </a:p>
        </p:txBody>
      </p:sp>
      <p:pic>
        <p:nvPicPr>
          <p:cNvPr id="4" name="Picture 3" descr="Screen shot 2010-10-04 at 1.47.09 PM.png"/>
          <p:cNvPicPr>
            <a:picLocks noChangeAspect="1"/>
          </p:cNvPicPr>
          <p:nvPr/>
        </p:nvPicPr>
        <p:blipFill>
          <a:blip r:embed="rId2"/>
          <a:srcRect r="819"/>
          <a:stretch>
            <a:fillRect/>
          </a:stretch>
        </p:blipFill>
        <p:spPr>
          <a:xfrm>
            <a:off x="3626556" y="50529"/>
            <a:ext cx="5268690" cy="815867"/>
          </a:xfrm>
          <a:prstGeom prst="rect">
            <a:avLst/>
          </a:prstGeom>
        </p:spPr>
      </p:pic>
      <p:pic>
        <p:nvPicPr>
          <p:cNvPr id="6" name="Picture 5" descr="Screen shot 2010-10-04 at 1.50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276" y="5757329"/>
            <a:ext cx="2963332" cy="968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5399"/>
            <a:ext cx="362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Normalized inner product as basic measure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5831410"/>
            <a:ext cx="399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Network inner product (summed over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j</a:t>
            </a:r>
            <a:r>
              <a:rPr lang="en-US" sz="2400" b="1" dirty="0" smtClean="0">
                <a:solidFill>
                  <a:srgbClr val="800000"/>
                </a:solidFill>
              </a:rPr>
              <a:t> channels)</a:t>
            </a:r>
            <a:endParaRPr lang="en-US" sz="2400" b="1" dirty="0">
              <a:solidFill>
                <a:srgbClr val="800000"/>
              </a:solidFill>
            </a:endParaRPr>
          </a:p>
        </p:txBody>
      </p:sp>
      <p:pic>
        <p:nvPicPr>
          <p:cNvPr id="10" name="Picture 9" descr="wf_corr-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88" y="1014558"/>
            <a:ext cx="6383273" cy="474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</a:rPr>
              <a:t>Deep, Non-Volcanic Tremor</a:t>
            </a:r>
            <a:endParaRPr lang="en-US" sz="3600" b="1" dirty="0">
              <a:latin typeface="Arial" charset="0"/>
            </a:endParaRPr>
          </a:p>
        </p:txBody>
      </p:sp>
      <p:pic>
        <p:nvPicPr>
          <p:cNvPr id="64515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7763"/>
            <a:ext cx="8126412" cy="488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89434" y="6488668"/>
            <a:ext cx="1622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Obara</a:t>
            </a:r>
            <a:r>
              <a:rPr lang="en-US" sz="2000" b="1" i="1" dirty="0" smtClean="0"/>
              <a:t> [2002]</a:t>
            </a:r>
            <a:endParaRPr lang="en-US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43669" y="6196280"/>
            <a:ext cx="4861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New kind of earthquake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83340" y="803275"/>
            <a:ext cx="4019550" cy="162383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Similar Signal at Widely Spaced Stations</a:t>
            </a:r>
            <a:endParaRPr lang="en-US" sz="36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98800" y="6461125"/>
            <a:ext cx="176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i="1" baseline="0" dirty="0" err="1">
                <a:latin typeface="Arial" charset="0"/>
              </a:rPr>
              <a:t>Obara</a:t>
            </a:r>
            <a:r>
              <a:rPr lang="en-US" sz="2000" b="1" baseline="0" dirty="0">
                <a:latin typeface="Arial" charset="0"/>
              </a:rPr>
              <a:t> (2002)</a:t>
            </a:r>
          </a:p>
        </p:txBody>
      </p:sp>
      <p:pic>
        <p:nvPicPr>
          <p:cNvPr id="33796" name="Picture 4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165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obar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6025" y="3111500"/>
            <a:ext cx="53879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4092575"/>
            <a:ext cx="3703637" cy="160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baseline="0" dirty="0" smtClean="0">
                <a:solidFill>
                  <a:srgbClr val="800000"/>
                </a:solidFill>
                <a:latin typeface="Arial" charset="0"/>
              </a:rPr>
              <a:t>Occurs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every few months and lasts a week or so.</a:t>
            </a:r>
            <a:endParaRPr lang="en-US" sz="3600" b="1" baseline="0" dirty="0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/>
              </a:rPr>
              <a:t>Discovered in SW Japan</a:t>
            </a:r>
            <a:endParaRPr lang="en-US" sz="2800" b="1" dirty="0">
              <a:latin typeface="Arial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 t="47502" r="6494" b="7999"/>
          <a:stretch>
            <a:fillRect/>
          </a:stretch>
        </p:blipFill>
        <p:spPr bwMode="auto">
          <a:xfrm>
            <a:off x="1047750" y="1674813"/>
            <a:ext cx="74676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0"/>
            <a:ext cx="842645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latin typeface="Arial"/>
              </a:rPr>
              <a:t>Low Frequency Earthquakes (</a:t>
            </a:r>
            <a:r>
              <a:rPr lang="en-US" sz="3600" b="1" dirty="0" err="1" smtClean="0">
                <a:latin typeface="Arial"/>
              </a:rPr>
              <a:t>LFEs</a:t>
            </a:r>
            <a:r>
              <a:rPr lang="en-US" sz="3600" b="1" dirty="0" smtClean="0">
                <a:latin typeface="Arial"/>
              </a:rPr>
              <a:t>)</a:t>
            </a:r>
            <a:endParaRPr lang="en-US" sz="2000" b="1" dirty="0" smtClean="0">
              <a:latin typeface="Arial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9063" y="1198563"/>
            <a:ext cx="6053137" cy="5576887"/>
            <a:chOff x="2813" y="1118"/>
            <a:chExt cx="2708" cy="2109"/>
          </a:xfrm>
        </p:grpSpPr>
        <p:pic>
          <p:nvPicPr>
            <p:cNvPr id="68613" name="Picture 30"/>
            <p:cNvPicPr>
              <a:picLocks noChangeAspect="1" noChangeArrowheads="1"/>
            </p:cNvPicPr>
            <p:nvPr/>
          </p:nvPicPr>
          <p:blipFill>
            <a:blip r:embed="rId3"/>
            <a:srcRect t="35857" r="50455" b="40999"/>
            <a:stretch>
              <a:fillRect/>
            </a:stretch>
          </p:blipFill>
          <p:spPr bwMode="auto">
            <a:xfrm>
              <a:off x="2813" y="1118"/>
              <a:ext cx="2708" cy="1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4" name="Text Box 31"/>
            <p:cNvSpPr txBox="1">
              <a:spLocks noChangeArrowheads="1"/>
            </p:cNvSpPr>
            <p:nvPr/>
          </p:nvSpPr>
          <p:spPr bwMode="auto">
            <a:xfrm>
              <a:off x="3557" y="3076"/>
              <a:ext cx="1531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i="1" baseline="0" dirty="0"/>
                <a:t>Kamaya et al.</a:t>
              </a:r>
              <a:r>
                <a:rPr lang="en-US" sz="2000" i="1" baseline="0" dirty="0" smtClean="0"/>
                <a:t> </a:t>
              </a:r>
              <a:r>
                <a:rPr lang="en-US" sz="2000" baseline="0" dirty="0" smtClean="0"/>
                <a:t>[2004]</a:t>
              </a:r>
              <a:endParaRPr lang="en-US" sz="2000" baseline="0" dirty="0"/>
            </a:p>
          </p:txBody>
        </p:sp>
      </p:grpSp>
      <p:sp>
        <p:nvSpPr>
          <p:cNvPr id="68612" name="TextBox 12"/>
          <p:cNvSpPr txBox="1">
            <a:spLocks noChangeArrowheads="1"/>
          </p:cNvSpPr>
          <p:nvPr/>
        </p:nvSpPr>
        <p:spPr bwMode="auto">
          <a:xfrm>
            <a:off x="6043083" y="3167063"/>
            <a:ext cx="29315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baseline="0" dirty="0" err="1">
                <a:latin typeface="Arial"/>
              </a:rPr>
              <a:t>LFEs</a:t>
            </a:r>
            <a:r>
              <a:rPr lang="en-US" sz="2800" b="1" baseline="0" dirty="0">
                <a:latin typeface="Arial"/>
              </a:rPr>
              <a:t> (in red) discovered after Kobe because of</a:t>
            </a:r>
            <a:r>
              <a:rPr lang="en-US" sz="2800" b="1" baseline="0" dirty="0" smtClean="0">
                <a:latin typeface="Arial"/>
              </a:rPr>
              <a:t> Hi</a:t>
            </a:r>
            <a:r>
              <a:rPr lang="en-US" sz="2800" b="1" baseline="0" dirty="0">
                <a:latin typeface="Arial"/>
              </a:rPr>
              <a:t>-NET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latin typeface="Arial"/>
              </a:rPr>
              <a:t>LFEs</a:t>
            </a:r>
            <a:r>
              <a:rPr lang="en-US" b="1" dirty="0" smtClean="0">
                <a:latin typeface="Arial"/>
              </a:rPr>
              <a:t> Occur During Tremor</a:t>
            </a:r>
            <a:endParaRPr lang="en-US" sz="2800" b="1" dirty="0" smtClean="0">
              <a:latin typeface="Arial"/>
            </a:endParaRPr>
          </a:p>
        </p:txBody>
      </p:sp>
      <p:pic>
        <p:nvPicPr>
          <p:cNvPr id="70659" name="Picture 7" descr="Screen shot 2010-01-20 at 4.52.1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4050"/>
            <a:ext cx="9144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8"/>
          <p:cNvSpPr txBox="1">
            <a:spLocks noChangeArrowheads="1"/>
          </p:cNvSpPr>
          <p:nvPr/>
        </p:nvSpPr>
        <p:spPr bwMode="auto">
          <a:xfrm>
            <a:off x="225425" y="5092700"/>
            <a:ext cx="89185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aseline="0" dirty="0"/>
              <a:t>JMA LFE catalog and NIED (</a:t>
            </a:r>
            <a:r>
              <a:rPr lang="en-US" sz="3200" baseline="0" dirty="0" err="1"/>
              <a:t>Obara’s</a:t>
            </a:r>
            <a:r>
              <a:rPr lang="en-US" sz="3200" baseline="0" dirty="0"/>
              <a:t>) tremor activity: correlation is nearly perfect.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3"/>
          <p:cNvSpPr>
            <a:spLocks noChangeShapeType="1"/>
          </p:cNvSpPr>
          <p:nvPr/>
        </p:nvSpPr>
        <p:spPr bwMode="auto">
          <a:xfrm>
            <a:off x="533400" y="6223000"/>
            <a:ext cx="350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701800" y="6235700"/>
            <a:ext cx="1044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0"/>
              <a:t>1 hour</a:t>
            </a:r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1331913"/>
            <a:ext cx="38766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44563" y="1335088"/>
            <a:ext cx="41275" cy="4462462"/>
            <a:chOff x="595" y="841"/>
            <a:chExt cx="26" cy="2811"/>
          </a:xfrm>
        </p:grpSpPr>
        <p:sp>
          <p:nvSpPr>
            <p:cNvPr id="72730" name="Line 7"/>
            <p:cNvSpPr>
              <a:spLocks noChangeShapeType="1"/>
            </p:cNvSpPr>
            <p:nvPr/>
          </p:nvSpPr>
          <p:spPr bwMode="auto">
            <a:xfrm>
              <a:off x="595" y="841"/>
              <a:ext cx="0" cy="28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31" name="Line 8"/>
            <p:cNvSpPr>
              <a:spLocks noChangeShapeType="1"/>
            </p:cNvSpPr>
            <p:nvPr/>
          </p:nvSpPr>
          <p:spPr bwMode="auto">
            <a:xfrm>
              <a:off x="621" y="841"/>
              <a:ext cx="0" cy="28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960438" y="146050"/>
            <a:ext cx="7131051" cy="5651499"/>
            <a:chOff x="605" y="92"/>
            <a:chExt cx="4492" cy="3560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605" y="644"/>
              <a:ext cx="1635" cy="3008"/>
              <a:chOff x="605" y="644"/>
              <a:chExt cx="1635" cy="3008"/>
            </a:xfrm>
          </p:grpSpPr>
          <p:sp>
            <p:nvSpPr>
              <p:cNvPr id="72722" name="Line 11"/>
              <p:cNvSpPr>
                <a:spLocks noChangeShapeType="1"/>
              </p:cNvSpPr>
              <p:nvPr/>
            </p:nvSpPr>
            <p:spPr bwMode="auto">
              <a:xfrm>
                <a:off x="1821" y="841"/>
                <a:ext cx="0" cy="28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3" name="Line 12"/>
              <p:cNvSpPr>
                <a:spLocks noChangeShapeType="1"/>
              </p:cNvSpPr>
              <p:nvPr/>
            </p:nvSpPr>
            <p:spPr bwMode="auto">
              <a:xfrm>
                <a:off x="1117" y="841"/>
                <a:ext cx="0" cy="28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4" name="Line 13"/>
              <p:cNvSpPr>
                <a:spLocks noChangeShapeType="1"/>
              </p:cNvSpPr>
              <p:nvPr/>
            </p:nvSpPr>
            <p:spPr bwMode="auto">
              <a:xfrm>
                <a:off x="2237" y="841"/>
                <a:ext cx="0" cy="28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5" name="Line 14"/>
              <p:cNvSpPr>
                <a:spLocks noChangeShapeType="1"/>
              </p:cNvSpPr>
              <p:nvPr/>
            </p:nvSpPr>
            <p:spPr bwMode="auto">
              <a:xfrm>
                <a:off x="605" y="833"/>
                <a:ext cx="0" cy="28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6" name="Line 15"/>
              <p:cNvSpPr>
                <a:spLocks noChangeShapeType="1"/>
              </p:cNvSpPr>
              <p:nvPr/>
            </p:nvSpPr>
            <p:spPr bwMode="auto">
              <a:xfrm>
                <a:off x="608" y="644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7" name="Line 16"/>
              <p:cNvSpPr>
                <a:spLocks noChangeShapeType="1"/>
              </p:cNvSpPr>
              <p:nvPr/>
            </p:nvSpPr>
            <p:spPr bwMode="auto">
              <a:xfrm>
                <a:off x="1120" y="644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8" name="Line 17"/>
              <p:cNvSpPr>
                <a:spLocks noChangeShapeType="1"/>
              </p:cNvSpPr>
              <p:nvPr/>
            </p:nvSpPr>
            <p:spPr bwMode="auto">
              <a:xfrm>
                <a:off x="1824" y="644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29" name="Line 18"/>
              <p:cNvSpPr>
                <a:spLocks noChangeShapeType="1"/>
              </p:cNvSpPr>
              <p:nvPr/>
            </p:nvSpPr>
            <p:spPr bwMode="auto">
              <a:xfrm>
                <a:off x="2240" y="644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721" name="Text Box 19"/>
            <p:cNvSpPr txBox="1">
              <a:spLocks noChangeArrowheads="1"/>
            </p:cNvSpPr>
            <p:nvPr/>
          </p:nvSpPr>
          <p:spPr bwMode="auto">
            <a:xfrm>
              <a:off x="741" y="92"/>
              <a:ext cx="435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baseline="0" dirty="0">
                  <a:latin typeface="Arial"/>
                </a:rPr>
                <a:t>4 </a:t>
              </a:r>
              <a:r>
                <a:rPr lang="en-US" sz="4000" b="1" baseline="0" dirty="0" err="1">
                  <a:latin typeface="Arial"/>
                </a:rPr>
                <a:t>LFEs</a:t>
              </a:r>
              <a:r>
                <a:rPr lang="en-US" sz="4000" b="1" baseline="0" dirty="0">
                  <a:latin typeface="Arial"/>
                </a:rPr>
                <a:t> in 1 hour of tremor</a:t>
              </a:r>
              <a:endParaRPr lang="en-US" sz="4400" b="1" baseline="0" dirty="0">
                <a:latin typeface="Arial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519863" y="854075"/>
            <a:ext cx="1846262" cy="415925"/>
            <a:chOff x="4107" y="538"/>
            <a:chExt cx="1163" cy="262"/>
          </a:xfrm>
        </p:grpSpPr>
        <p:sp>
          <p:nvSpPr>
            <p:cNvPr id="72718" name="Text Box 21"/>
            <p:cNvSpPr txBox="1">
              <a:spLocks noChangeArrowheads="1"/>
            </p:cNvSpPr>
            <p:nvPr/>
          </p:nvSpPr>
          <p:spPr bwMode="auto">
            <a:xfrm>
              <a:off x="4154" y="538"/>
              <a:ext cx="1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aseline="0"/>
                <a:t>S-wave arrival</a:t>
              </a:r>
            </a:p>
          </p:txBody>
        </p:sp>
        <p:sp>
          <p:nvSpPr>
            <p:cNvPr id="72719" name="Line 22"/>
            <p:cNvSpPr>
              <a:spLocks noChangeShapeType="1"/>
            </p:cNvSpPr>
            <p:nvPr/>
          </p:nvSpPr>
          <p:spPr bwMode="auto">
            <a:xfrm flipH="1">
              <a:off x="4107" y="651"/>
              <a:ext cx="85" cy="1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939800" y="1358900"/>
            <a:ext cx="7621588" cy="5230813"/>
            <a:chOff x="592" y="856"/>
            <a:chExt cx="4801" cy="3295"/>
          </a:xfrm>
        </p:grpSpPr>
        <p:pic>
          <p:nvPicPr>
            <p:cNvPr id="72713" name="Picture 24"/>
            <p:cNvPicPr>
              <a:picLocks noChangeAspect="1" noChangeArrowheads="1"/>
            </p:cNvPicPr>
            <p:nvPr/>
          </p:nvPicPr>
          <p:blipFill>
            <a:blip r:embed="rId4"/>
            <a:srcRect t="52870"/>
            <a:stretch>
              <a:fillRect/>
            </a:stretch>
          </p:blipFill>
          <p:spPr bwMode="auto">
            <a:xfrm>
              <a:off x="2919" y="856"/>
              <a:ext cx="2474" cy="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Freeform 25"/>
            <p:cNvSpPr>
              <a:spLocks/>
            </p:cNvSpPr>
            <p:nvPr/>
          </p:nvSpPr>
          <p:spPr bwMode="auto">
            <a:xfrm>
              <a:off x="592" y="3648"/>
              <a:ext cx="2512" cy="377"/>
            </a:xfrm>
            <a:custGeom>
              <a:avLst/>
              <a:gdLst>
                <a:gd name="T0" fmla="*/ 0 w 2512"/>
                <a:gd name="T1" fmla="*/ 0 h 377"/>
                <a:gd name="T2" fmla="*/ 1512 w 2512"/>
                <a:gd name="T3" fmla="*/ 376 h 377"/>
                <a:gd name="T4" fmla="*/ 2512 w 2512"/>
                <a:gd name="T5" fmla="*/ 8 h 377"/>
                <a:gd name="T6" fmla="*/ 0 60000 65536"/>
                <a:gd name="T7" fmla="*/ 0 60000 65536"/>
                <a:gd name="T8" fmla="*/ 0 60000 65536"/>
                <a:gd name="T9" fmla="*/ 0 w 2512"/>
                <a:gd name="T10" fmla="*/ 0 h 377"/>
                <a:gd name="T11" fmla="*/ 2512 w 2512"/>
                <a:gd name="T12" fmla="*/ 377 h 3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12" h="377">
                  <a:moveTo>
                    <a:pt x="0" y="0"/>
                  </a:moveTo>
                  <a:cubicBezTo>
                    <a:pt x="546" y="187"/>
                    <a:pt x="1093" y="375"/>
                    <a:pt x="1512" y="376"/>
                  </a:cubicBezTo>
                  <a:cubicBezTo>
                    <a:pt x="1931" y="377"/>
                    <a:pt x="2221" y="192"/>
                    <a:pt x="2512" y="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15" name="Freeform 26"/>
            <p:cNvSpPr>
              <a:spLocks/>
            </p:cNvSpPr>
            <p:nvPr/>
          </p:nvSpPr>
          <p:spPr bwMode="auto">
            <a:xfrm>
              <a:off x="624" y="3640"/>
              <a:ext cx="4688" cy="420"/>
            </a:xfrm>
            <a:custGeom>
              <a:avLst/>
              <a:gdLst>
                <a:gd name="T0" fmla="*/ 0 w 4688"/>
                <a:gd name="T1" fmla="*/ 0 h 420"/>
                <a:gd name="T2" fmla="*/ 2336 w 4688"/>
                <a:gd name="T3" fmla="*/ 416 h 420"/>
                <a:gd name="T4" fmla="*/ 4688 w 4688"/>
                <a:gd name="T5" fmla="*/ 24 h 420"/>
                <a:gd name="T6" fmla="*/ 0 60000 65536"/>
                <a:gd name="T7" fmla="*/ 0 60000 65536"/>
                <a:gd name="T8" fmla="*/ 0 60000 65536"/>
                <a:gd name="T9" fmla="*/ 0 w 4688"/>
                <a:gd name="T10" fmla="*/ 0 h 420"/>
                <a:gd name="T11" fmla="*/ 4688 w 468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8" h="420">
                  <a:moveTo>
                    <a:pt x="0" y="0"/>
                  </a:moveTo>
                  <a:cubicBezTo>
                    <a:pt x="777" y="206"/>
                    <a:pt x="1555" y="412"/>
                    <a:pt x="2336" y="416"/>
                  </a:cubicBezTo>
                  <a:cubicBezTo>
                    <a:pt x="3117" y="420"/>
                    <a:pt x="3902" y="222"/>
                    <a:pt x="4688" y="2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16" name="Line 27"/>
            <p:cNvSpPr>
              <a:spLocks noChangeShapeType="1"/>
            </p:cNvSpPr>
            <p:nvPr/>
          </p:nvSpPr>
          <p:spPr bwMode="auto">
            <a:xfrm>
              <a:off x="3104" y="3912"/>
              <a:ext cx="22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17" name="Text Box 28"/>
            <p:cNvSpPr txBox="1">
              <a:spLocks noChangeArrowheads="1"/>
            </p:cNvSpPr>
            <p:nvPr/>
          </p:nvSpPr>
          <p:spPr bwMode="auto">
            <a:xfrm>
              <a:off x="3840" y="3920"/>
              <a:ext cx="65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aseline="0"/>
                <a:t>30 sec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748"/>
          </a:xfrm>
        </p:spPr>
        <p:txBody>
          <a:bodyPr/>
          <a:lstStyle/>
          <a:p>
            <a:r>
              <a:rPr lang="en-US" b="1" dirty="0" smtClean="0"/>
              <a:t>Footage of the Kobe Earthquake</a:t>
            </a:r>
            <a:endParaRPr lang="en-US" b="1" dirty="0"/>
          </a:p>
        </p:txBody>
      </p:sp>
      <p:pic>
        <p:nvPicPr>
          <p:cNvPr id="5" name="Kobe-EQ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0336" y="793748"/>
            <a:ext cx="8085668" cy="6064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890" y="1199444"/>
            <a:ext cx="790222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Not uncommon: 15-20 earthquakes at least as large somewhere on Earth every year.</a:t>
            </a:r>
          </a:p>
          <a:p>
            <a:endParaRPr lang="en-US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Sudden onset:  About 3 seconds from the first waves to violent motion.</a:t>
            </a:r>
          </a:p>
          <a:p>
            <a:endParaRPr lang="en-US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Location: same size as 1989 Loma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Prieta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 earthquake, but part of the fault ruptured directly under the city of Kobe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1748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err="1" smtClean="0">
                <a:latin typeface="Arial"/>
              </a:rPr>
              <a:t>LFEs</a:t>
            </a:r>
            <a:r>
              <a:rPr lang="en-US" b="1" dirty="0" smtClean="0">
                <a:latin typeface="Arial"/>
              </a:rPr>
              <a:t> Provide Template </a:t>
            </a:r>
            <a:r>
              <a:rPr lang="en-US" b="1" dirty="0">
                <a:latin typeface="Arial"/>
              </a:rPr>
              <a:t>Waveforms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 l="5774" t="6599" r="8234" b="6599"/>
          <a:stretch>
            <a:fillRect/>
          </a:stretch>
        </p:blipFill>
        <p:spPr bwMode="auto">
          <a:xfrm>
            <a:off x="214313" y="2079625"/>
            <a:ext cx="45878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31837" y="1636887"/>
            <a:ext cx="6772275" cy="4152900"/>
            <a:chOff x="1330" y="1297"/>
            <a:chExt cx="4266" cy="2616"/>
          </a:xfrm>
        </p:grpSpPr>
        <p:pic>
          <p:nvPicPr>
            <p:cNvPr id="97285" name="Picture 4"/>
            <p:cNvPicPr>
              <a:picLocks noChangeAspect="1" noChangeArrowheads="1"/>
            </p:cNvPicPr>
            <p:nvPr/>
          </p:nvPicPr>
          <p:blipFill>
            <a:blip r:embed="rId4"/>
            <a:srcRect l="6578" t="1820" r="7405" b="3999"/>
            <a:stretch>
              <a:fillRect/>
            </a:stretch>
          </p:blipFill>
          <p:spPr bwMode="auto">
            <a:xfrm>
              <a:off x="2407" y="1297"/>
              <a:ext cx="3189" cy="2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6" name="Line 5"/>
            <p:cNvSpPr>
              <a:spLocks noChangeShapeType="1"/>
            </p:cNvSpPr>
            <p:nvPr/>
          </p:nvSpPr>
          <p:spPr bwMode="auto">
            <a:xfrm flipV="1">
              <a:off x="1330" y="2423"/>
              <a:ext cx="1059" cy="5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Template LFE Buried in Tremor?</a:t>
            </a:r>
            <a:endParaRPr lang="en-US"/>
          </a:p>
        </p:txBody>
      </p:sp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3"/>
          <a:srcRect l="6578" t="1820" r="7405" b="3999"/>
          <a:stretch>
            <a:fillRect/>
          </a:stretch>
        </p:blipFill>
        <p:spPr bwMode="auto">
          <a:xfrm>
            <a:off x="0" y="2058988"/>
            <a:ext cx="430053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4"/>
          <a:srcRect l="7254" t="987" b="3641"/>
          <a:stretch>
            <a:fillRect/>
          </a:stretch>
        </p:blipFill>
        <p:spPr bwMode="auto">
          <a:xfrm>
            <a:off x="4454525" y="2057400"/>
            <a:ext cx="46894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1141413" y="1563688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Template LFE</a:t>
            </a:r>
          </a:p>
        </p:txBody>
      </p:sp>
      <p:sp>
        <p:nvSpPr>
          <p:cNvPr id="99334" name="Text Box 9"/>
          <p:cNvSpPr txBox="1">
            <a:spLocks noChangeArrowheads="1"/>
          </p:cNvSpPr>
          <p:nvPr/>
        </p:nvSpPr>
        <p:spPr bwMode="auto">
          <a:xfrm>
            <a:off x="5408613" y="1552575"/>
            <a:ext cx="2760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Continuous Tremor</a:t>
            </a:r>
          </a:p>
        </p:txBody>
      </p:sp>
      <p:sp>
        <p:nvSpPr>
          <p:cNvPr id="99335" name="Text Box 10"/>
          <p:cNvSpPr txBox="1">
            <a:spLocks noChangeArrowheads="1"/>
          </p:cNvSpPr>
          <p:nvPr/>
        </p:nvSpPr>
        <p:spPr bwMode="auto">
          <a:xfrm>
            <a:off x="4864100" y="5641975"/>
            <a:ext cx="3805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Is it in here somewhere???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8"/>
          <p:cNvPicPr>
            <a:picLocks noChangeAspect="1" noChangeArrowheads="1"/>
          </p:cNvPicPr>
          <p:nvPr/>
        </p:nvPicPr>
        <p:blipFill>
          <a:blip r:embed="rId3"/>
          <a:srcRect l="5774" t="2211" r="8234" b="50163"/>
          <a:stretch>
            <a:fillRect/>
          </a:stretch>
        </p:blipFill>
        <p:spPr bwMode="auto">
          <a:xfrm>
            <a:off x="473075" y="1601788"/>
            <a:ext cx="79724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Summed correlation function</a:t>
            </a:r>
            <a:endParaRPr lang="en-US"/>
          </a:p>
        </p:txBody>
      </p:sp>
      <p:sp>
        <p:nvSpPr>
          <p:cNvPr id="101380" name="Text Box 14"/>
          <p:cNvSpPr txBox="1">
            <a:spLocks noChangeArrowheads="1"/>
          </p:cNvSpPr>
          <p:nvPr/>
        </p:nvSpPr>
        <p:spPr bwMode="auto">
          <a:xfrm>
            <a:off x="4003675" y="5051425"/>
            <a:ext cx="106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1 hour</a:t>
            </a:r>
          </a:p>
        </p:txBody>
      </p:sp>
      <p:sp>
        <p:nvSpPr>
          <p:cNvPr id="101381" name="Line 15"/>
          <p:cNvSpPr>
            <a:spLocks noChangeShapeType="1"/>
          </p:cNvSpPr>
          <p:nvPr/>
        </p:nvSpPr>
        <p:spPr bwMode="auto">
          <a:xfrm>
            <a:off x="5151438" y="5276850"/>
            <a:ext cx="3165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16"/>
          <p:cNvSpPr>
            <a:spLocks noChangeShapeType="1"/>
          </p:cNvSpPr>
          <p:nvPr/>
        </p:nvSpPr>
        <p:spPr bwMode="auto">
          <a:xfrm flipH="1" flipV="1">
            <a:off x="1101725" y="5284788"/>
            <a:ext cx="2789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125663" y="2117725"/>
            <a:ext cx="2184400" cy="457200"/>
            <a:chOff x="1339" y="1334"/>
            <a:chExt cx="1376" cy="288"/>
          </a:xfrm>
        </p:grpSpPr>
        <p:sp>
          <p:nvSpPr>
            <p:cNvPr id="101386" name="Text Box 17"/>
            <p:cNvSpPr txBox="1">
              <a:spLocks noChangeArrowheads="1"/>
            </p:cNvSpPr>
            <p:nvPr/>
          </p:nvSpPr>
          <p:spPr bwMode="auto">
            <a:xfrm>
              <a:off x="1339" y="1334"/>
              <a:ext cx="9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>
                  <a:solidFill>
                    <a:srgbClr val="000000"/>
                  </a:solidFill>
                </a:rPr>
                <a:t>Detection</a:t>
              </a:r>
            </a:p>
          </p:txBody>
        </p:sp>
        <p:sp>
          <p:nvSpPr>
            <p:cNvPr id="101387" name="Line 18"/>
            <p:cNvSpPr>
              <a:spLocks noChangeShapeType="1"/>
            </p:cNvSpPr>
            <p:nvPr/>
          </p:nvSpPr>
          <p:spPr bwMode="auto">
            <a:xfrm flipV="1">
              <a:off x="2276" y="1431"/>
              <a:ext cx="439" cy="2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384" name="Text Box 21"/>
          <p:cNvSpPr txBox="1">
            <a:spLocks noChangeArrowheads="1"/>
          </p:cNvSpPr>
          <p:nvPr/>
        </p:nvSpPr>
        <p:spPr bwMode="auto">
          <a:xfrm>
            <a:off x="687388" y="5881688"/>
            <a:ext cx="7546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0" dirty="0"/>
              <a:t>Type-I Error Rate:   ~1 false detection per hour.</a:t>
            </a:r>
          </a:p>
        </p:txBody>
      </p:sp>
      <p:sp>
        <p:nvSpPr>
          <p:cNvPr id="101385" name="Rectangle 22"/>
          <p:cNvSpPr>
            <a:spLocks noChangeArrowheads="1"/>
          </p:cNvSpPr>
          <p:nvPr/>
        </p:nvSpPr>
        <p:spPr bwMode="auto">
          <a:xfrm>
            <a:off x="9178925" y="11826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 l="5774" t="2211" r="8234" b="50163"/>
          <a:stretch>
            <a:fillRect/>
          </a:stretch>
        </p:blipFill>
        <p:spPr bwMode="auto">
          <a:xfrm>
            <a:off x="608013" y="0"/>
            <a:ext cx="50323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/>
          <a:srcRect l="6680" t="1463" b="3674"/>
          <a:stretch>
            <a:fillRect/>
          </a:stretch>
        </p:blipFill>
        <p:spPr bwMode="auto">
          <a:xfrm>
            <a:off x="1925638" y="2173288"/>
            <a:ext cx="674211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3106738" y="422275"/>
            <a:ext cx="908050" cy="20383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Picture 16"/>
          <p:cNvPicPr>
            <a:picLocks noChangeAspect="1" noChangeArrowheads="1"/>
          </p:cNvPicPr>
          <p:nvPr/>
        </p:nvPicPr>
        <p:blipFill>
          <a:blip r:embed="rId3"/>
          <a:srcRect t="909"/>
          <a:stretch>
            <a:fillRect/>
          </a:stretch>
        </p:blipFill>
        <p:spPr bwMode="auto">
          <a:xfrm>
            <a:off x="2285990" y="944563"/>
            <a:ext cx="6850186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4"/>
          <p:cNvSpPr>
            <a:spLocks noChangeArrowheads="1"/>
          </p:cNvSpPr>
          <p:nvPr/>
        </p:nvSpPr>
        <p:spPr bwMode="auto">
          <a:xfrm>
            <a:off x="0" y="249238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baseline="0" dirty="0"/>
              <a:t>Detection algorithm is Powerful (few Type II errors)</a:t>
            </a:r>
            <a:endParaRPr lang="en-US" sz="3600" b="1" baseline="0" dirty="0"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" y="1164167"/>
            <a:ext cx="22859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800000"/>
                </a:solidFill>
              </a:rPr>
              <a:t>LFEs</a:t>
            </a:r>
            <a:r>
              <a:rPr lang="en-US" sz="2400" b="1" dirty="0" smtClean="0">
                <a:solidFill>
                  <a:srgbClr val="800000"/>
                </a:solidFill>
              </a:rPr>
              <a:t> planted in real data at </a:t>
            </a:r>
            <a:r>
              <a:rPr lang="en-US" sz="2400" b="1" dirty="0" err="1" smtClean="0">
                <a:solidFill>
                  <a:srgbClr val="800000"/>
                </a:solidFill>
              </a:rPr>
              <a:t>snr</a:t>
            </a:r>
            <a:r>
              <a:rPr lang="en-US" sz="2400" b="1" dirty="0" smtClean="0">
                <a:solidFill>
                  <a:srgbClr val="800000"/>
                </a:solidFill>
              </a:rPr>
              <a:t> of 0.1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34/36 are detected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8195" r="8405"/>
          <a:stretch>
            <a:fillRect/>
          </a:stretch>
        </p:blipFill>
        <p:spPr bwMode="auto">
          <a:xfrm>
            <a:off x="3178" y="1454150"/>
            <a:ext cx="6931025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701675" y="25082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Tahoma" charset="0"/>
              </a:rPr>
              <a:t>Putting detections from all 677 template events together….</a:t>
            </a:r>
            <a:endParaRPr lang="en-US" dirty="0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5986466" y="2103260"/>
            <a:ext cx="2486025" cy="1644650"/>
          </a:xfrm>
          <a:prstGeom prst="rect">
            <a:avLst/>
          </a:prstGeom>
          <a:solidFill>
            <a:srgbClr val="52656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baseline="0"/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6177142" y="2341563"/>
            <a:ext cx="271463" cy="2540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8" name="Oval 6"/>
          <p:cNvSpPr>
            <a:spLocks noChangeArrowheads="1"/>
          </p:cNvSpPr>
          <p:nvPr/>
        </p:nvSpPr>
        <p:spPr bwMode="auto">
          <a:xfrm>
            <a:off x="6177142" y="3236913"/>
            <a:ext cx="271463" cy="254000"/>
          </a:xfrm>
          <a:prstGeom prst="ellipse">
            <a:avLst/>
          </a:prstGeom>
          <a:noFill/>
          <a:ln w="38100">
            <a:solidFill>
              <a:srgbClr val="FF8D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Oval 7"/>
          <p:cNvSpPr>
            <a:spLocks noChangeArrowheads="1"/>
          </p:cNvSpPr>
          <p:nvPr/>
        </p:nvSpPr>
        <p:spPr bwMode="auto">
          <a:xfrm>
            <a:off x="6177142" y="2784475"/>
            <a:ext cx="271463" cy="254000"/>
          </a:xfrm>
          <a:prstGeom prst="ellipse">
            <a:avLst/>
          </a:prstGeom>
          <a:solidFill>
            <a:srgbClr val="FFC84E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6497817" y="2228850"/>
            <a:ext cx="187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Strong Detection</a:t>
            </a:r>
            <a:endParaRPr lang="en-US" baseline="0"/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6505755" y="2689225"/>
            <a:ext cx="1976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Weaker Detection</a:t>
            </a:r>
            <a:endParaRPr lang="en-US" baseline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6496230" y="3173413"/>
            <a:ext cx="2112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“Nearby” Detection</a:t>
            </a:r>
            <a:endParaRPr lang="en-US" baseline="0"/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07330" y="38735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aseline="0"/>
          </a:p>
        </p:txBody>
      </p:sp>
      <p:sp>
        <p:nvSpPr>
          <p:cNvPr id="14" name="TextBox 13"/>
          <p:cNvSpPr txBox="1"/>
          <p:nvPr/>
        </p:nvSpPr>
        <p:spPr>
          <a:xfrm>
            <a:off x="6934203" y="4270375"/>
            <a:ext cx="2040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Tremor is a swarm of thousands of </a:t>
            </a:r>
            <a:r>
              <a:rPr lang="en-US" sz="2800" b="1" dirty="0" err="1" smtClean="0">
                <a:solidFill>
                  <a:srgbClr val="800000"/>
                </a:solidFill>
              </a:rPr>
              <a:t>LFEs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Grp="1" noChangeArrowheads="1"/>
          </p:cNvSpPr>
          <p:nvPr>
            <p:ph type="title"/>
          </p:nvPr>
        </p:nvSpPr>
        <p:spPr>
          <a:xfrm>
            <a:off x="366713" y="69850"/>
            <a:ext cx="8416925" cy="1143000"/>
          </a:xfrm>
          <a:noFill/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</a:rPr>
              <a:t>Movie 2:   Half Day of LFE-Tremor Matches</a:t>
            </a:r>
            <a:endParaRPr lang="en-US"/>
          </a:p>
        </p:txBody>
      </p:sp>
      <p:pic>
        <p:nvPicPr>
          <p:cNvPr id="5" name="Picture 3" descr="/Users/beroza/Drawer/mov060419a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9525" y="1157288"/>
            <a:ext cx="9140825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47" y="0"/>
            <a:ext cx="9144000" cy="9085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Tahoma" charset="0"/>
              </a:rPr>
              <a:t>Tremor locates on Deep Extension of Faults</a:t>
            </a:r>
            <a:endParaRPr lang="en-US" dirty="0" smtClean="0">
              <a:latin typeface="Tahoma" charset="0"/>
            </a:endParaRPr>
          </a:p>
        </p:txBody>
      </p:sp>
      <p:pic>
        <p:nvPicPr>
          <p:cNvPr id="4" name="Picture 2" descr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2" y="961499"/>
            <a:ext cx="6805084" cy="505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5247" y="5949420"/>
            <a:ext cx="9144000" cy="90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j-ea"/>
                <a:cs typeface="+mj-cs"/>
              </a:rPr>
              <a:t>One in a Family of Slow Earthquakes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62200" cy="251883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Also found in California</a:t>
            </a:r>
            <a:endParaRPr lang="en-US" sz="32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 smtClean="0">
                <a:latin typeface="Arial" charset="0"/>
              </a:rPr>
              <a:t>Shelly </a:t>
            </a:r>
            <a:r>
              <a:rPr lang="en-US" b="1" baseline="0" dirty="0" smtClean="0">
                <a:latin typeface="Arial" charset="0"/>
              </a:rPr>
              <a:t>[2009, 2010]</a:t>
            </a:r>
            <a:endParaRPr lang="en-US" b="1" baseline="0" dirty="0">
              <a:latin typeface="Arial" charset="0"/>
            </a:endParaRPr>
          </a:p>
        </p:txBody>
      </p:sp>
      <p:pic>
        <p:nvPicPr>
          <p:cNvPr id="7" name="Picture 6" descr="Screen shot 2010-10-04 at 11.51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6159032" cy="6053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19400" cy="2180695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Cholame</a:t>
            </a:r>
            <a:r>
              <a:rPr lang="en-US" sz="3200" b="1" dirty="0" smtClean="0"/>
              <a:t> Tremor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LFE Template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 smtClean="0">
                <a:latin typeface="Arial" charset="0"/>
              </a:rPr>
              <a:t>Shelly </a:t>
            </a:r>
            <a:r>
              <a:rPr lang="en-US" b="1" baseline="0" dirty="0" smtClean="0">
                <a:latin typeface="Arial" charset="0"/>
              </a:rPr>
              <a:t>[2010]</a:t>
            </a:r>
            <a:endParaRPr lang="en-US" b="1" baseline="0" dirty="0">
              <a:latin typeface="Arial" charset="0"/>
            </a:endParaRPr>
          </a:p>
        </p:txBody>
      </p:sp>
      <p:pic>
        <p:nvPicPr>
          <p:cNvPr id="4" name="Picture 3" descr="Screen shot 2010-10-04 at 11.40.24 AM.png"/>
          <p:cNvPicPr>
            <a:picLocks noChangeAspect="1"/>
          </p:cNvPicPr>
          <p:nvPr/>
        </p:nvPicPr>
        <p:blipFill>
          <a:blip r:embed="rId2"/>
          <a:srcRect l="1570"/>
          <a:stretch>
            <a:fillRect/>
          </a:stretch>
        </p:blipFill>
        <p:spPr>
          <a:xfrm>
            <a:off x="2537925" y="-31424"/>
            <a:ext cx="65921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918105" y="255588"/>
            <a:ext cx="73686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Arial" charset="0"/>
              </a:rPr>
              <a:t>The 1995 M 6.9 Kobe Earthquake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418827" y="5404557"/>
            <a:ext cx="51475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6000+ fatalities</a:t>
            </a:r>
          </a:p>
          <a:p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$200+ 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billion in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damage</a:t>
            </a:r>
          </a:p>
          <a:p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Kobe was Asia’s busiest port</a:t>
            </a:r>
          </a:p>
        </p:txBody>
      </p:sp>
      <p:pic>
        <p:nvPicPr>
          <p:cNvPr id="25604" name="Picture 6" descr="kob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5550" y="1001891"/>
            <a:ext cx="66929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62200" cy="1227667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Cholame</a:t>
            </a:r>
            <a:r>
              <a:rPr lang="en-US" sz="3200" b="1" dirty="0" smtClean="0"/>
              <a:t> Tremor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409222"/>
            <a:ext cx="678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~540,000 </a:t>
            </a:r>
            <a:r>
              <a:rPr lang="en-US" sz="2400" b="1" dirty="0" err="1" smtClean="0">
                <a:solidFill>
                  <a:srgbClr val="800000"/>
                </a:solidFill>
              </a:rPr>
              <a:t>LFEs</a:t>
            </a:r>
            <a:r>
              <a:rPr lang="en-US" sz="2400" b="1" dirty="0" smtClean="0">
                <a:solidFill>
                  <a:srgbClr val="800000"/>
                </a:solidFill>
              </a:rPr>
              <a:t> over 8.5 years in this small area. 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~216,000 events in NCSN catalog during that time.</a:t>
            </a:r>
          </a:p>
        </p:txBody>
      </p:sp>
      <p:pic>
        <p:nvPicPr>
          <p:cNvPr id="8" name="Picture 7" descr="Screen shot 2010-10-04 at 11.51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6" y="1905865"/>
            <a:ext cx="8226778" cy="433311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 smtClean="0">
                <a:latin typeface="Arial" charset="0"/>
              </a:rPr>
              <a:t>Shelly </a:t>
            </a:r>
            <a:r>
              <a:rPr lang="en-US" b="1" baseline="0" dirty="0" smtClean="0">
                <a:latin typeface="Arial" charset="0"/>
              </a:rPr>
              <a:t>[2009, 2010]</a:t>
            </a:r>
            <a:endParaRPr lang="en-US" b="1" baseline="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2500" y="6169967"/>
            <a:ext cx="692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5 years ago,</a:t>
            </a:r>
            <a:r>
              <a:rPr lang="en-US" b="1" dirty="0" smtClean="0">
                <a:solidFill>
                  <a:srgbClr val="800000"/>
                </a:solidFill>
              </a:rPr>
              <a:t> few CA </a:t>
            </a:r>
            <a:r>
              <a:rPr lang="en-US" b="1" dirty="0" smtClean="0">
                <a:solidFill>
                  <a:srgbClr val="800000"/>
                </a:solidFill>
              </a:rPr>
              <a:t>earthquakes</a:t>
            </a:r>
            <a:r>
              <a:rPr lang="en-US" b="1" dirty="0" smtClean="0">
                <a:solidFill>
                  <a:srgbClr val="800000"/>
                </a:solidFill>
              </a:rPr>
              <a:t> were known deeper than 18 </a:t>
            </a:r>
            <a:r>
              <a:rPr lang="en-US" b="1" dirty="0" smtClean="0">
                <a:solidFill>
                  <a:srgbClr val="800000"/>
                </a:solidFill>
              </a:rPr>
              <a:t>km</a:t>
            </a:r>
            <a:r>
              <a:rPr lang="en-US" b="1" dirty="0" smtClean="0">
                <a:solidFill>
                  <a:srgbClr val="800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Now we have over half a million that are deeper in one locale!</a:t>
            </a:r>
            <a:endParaRPr lang="en-US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11" y="831375"/>
            <a:ext cx="804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40 samples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6 seconds per correlation</a:t>
            </a:r>
          </a:p>
          <a:p>
            <a:r>
              <a:rPr lang="en-US" sz="2800" dirty="0" smtClean="0"/>
              <a:t>4.8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floating point ops per correlation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7066" y="3692797"/>
            <a:ext cx="371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Good luck Charlie!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801" y="22595"/>
            <a:ext cx="804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Templates: Scale of the Problem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8850" y="5663468"/>
            <a:ext cx="64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~10</a:t>
            </a:r>
            <a:r>
              <a:rPr lang="en-US" sz="3600" b="1" baseline="30000" dirty="0" smtClean="0">
                <a:solidFill>
                  <a:srgbClr val="800000"/>
                </a:solidFill>
              </a:rPr>
              <a:t>15</a:t>
            </a:r>
            <a:r>
              <a:rPr lang="en-US" sz="3600" b="1" dirty="0" smtClean="0">
                <a:solidFill>
                  <a:srgbClr val="800000"/>
                </a:solidFill>
              </a:rPr>
              <a:t> operations per template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011" y="836092"/>
            <a:ext cx="8043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40 samples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6 seconds per correlation</a:t>
            </a:r>
          </a:p>
          <a:p>
            <a:r>
              <a:rPr lang="en-US" sz="2800" dirty="0" smtClean="0"/>
              <a:t>4.8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floating point ops per correlation</a:t>
            </a: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>
                <a:solidFill>
                  <a:srgbClr val="800000"/>
                </a:solidFill>
              </a:rPr>
              <a:t>10 lags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86,400 seconds/day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365 days/year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10 years digital data</a:t>
            </a:r>
          </a:p>
          <a:p>
            <a:r>
              <a:rPr lang="en-US" sz="2800" dirty="0" smtClean="0"/>
              <a:t>N = 10*86,400*365*10 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=</a:t>
            </a:r>
            <a:r>
              <a:rPr lang="en-US" sz="2800" dirty="0" smtClean="0"/>
              <a:t> 3.1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 correlations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011" y="833041"/>
            <a:ext cx="804332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40 samples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6 seconds per correlation</a:t>
            </a:r>
          </a:p>
          <a:p>
            <a:r>
              <a:rPr lang="en-US" sz="2800" dirty="0" smtClean="0"/>
              <a:t>4.8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floating point ops per correlation</a:t>
            </a: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>
                <a:solidFill>
                  <a:srgbClr val="800000"/>
                </a:solidFill>
              </a:rPr>
              <a:t>10 lags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86,400 seconds/day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365 days/year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10 years digital data</a:t>
            </a:r>
          </a:p>
          <a:p>
            <a:r>
              <a:rPr lang="en-US" sz="2800" dirty="0" smtClean="0"/>
              <a:t>N = 10*86,400*365*10 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=</a:t>
            </a:r>
            <a:r>
              <a:rPr lang="en-US" sz="2800" dirty="0" smtClean="0"/>
              <a:t> 3.1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 correlations</a:t>
            </a:r>
            <a:endParaRPr lang="en-US" sz="2800" dirty="0" smtClean="0">
              <a:solidFill>
                <a:srgbClr val="800000"/>
              </a:solidFill>
            </a:endParaRP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/>
              <a:t>60 channel seismic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9" grpId="0"/>
      <p:bldP spid="9" grpId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Parkfield</a:t>
            </a:r>
            <a:r>
              <a:rPr lang="en-US" sz="4000" b="1" dirty="0" smtClean="0"/>
              <a:t> Aftershocks</a:t>
            </a:r>
            <a:endParaRPr lang="en-US" sz="4000" b="1" dirty="0"/>
          </a:p>
        </p:txBody>
      </p:sp>
      <p:pic>
        <p:nvPicPr>
          <p:cNvPr id="3" name="Picture 2" descr="Screen shot 2010-10-04 at 11.03.58 AM.png"/>
          <p:cNvPicPr>
            <a:picLocks noChangeAspect="1"/>
          </p:cNvPicPr>
          <p:nvPr/>
        </p:nvPicPr>
        <p:blipFill>
          <a:blip r:embed="rId2"/>
          <a:srcRect l="724" r="2171"/>
          <a:stretch>
            <a:fillRect/>
          </a:stretch>
        </p:blipFill>
        <p:spPr>
          <a:xfrm>
            <a:off x="2178974" y="1060473"/>
            <a:ext cx="6967511" cy="5783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333" y="3584225"/>
            <a:ext cx="200964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11,138 events detected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933 events in the NCSN catalog</a:t>
            </a:r>
          </a:p>
          <a:p>
            <a:endParaRPr 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 err="1" smtClean="0">
                <a:latin typeface="Arial" charset="0"/>
              </a:rPr>
              <a:t>Peng</a:t>
            </a:r>
            <a:r>
              <a:rPr lang="en-US" b="1" i="1" baseline="0" dirty="0" smtClean="0">
                <a:latin typeface="Arial" charset="0"/>
              </a:rPr>
              <a:t> and Zhao </a:t>
            </a:r>
            <a:r>
              <a:rPr lang="en-US" b="1" baseline="0" dirty="0" smtClean="0">
                <a:latin typeface="Arial" charset="0"/>
              </a:rPr>
              <a:t>[2009]</a:t>
            </a:r>
            <a:endParaRPr lang="en-US" b="1" baseline="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1" y="1618305"/>
            <a:ext cx="20096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Also works for ordinary earthquakes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What if we don’t have a template?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640417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Example of “Blind Source Separation” </a:t>
            </a:r>
          </a:p>
          <a:p>
            <a:r>
              <a:rPr lang="en-US" sz="3200" b="1" dirty="0" smtClean="0">
                <a:solidFill>
                  <a:srgbClr val="800000"/>
                </a:solidFill>
              </a:rPr>
              <a:t>(knowledge of source is limited)</a:t>
            </a:r>
          </a:p>
          <a:p>
            <a:endParaRPr lang="en-US" sz="3200" b="1" dirty="0" smtClean="0">
              <a:solidFill>
                <a:srgbClr val="800000"/>
              </a:solidFill>
            </a:endParaRPr>
          </a:p>
          <a:p>
            <a:r>
              <a:rPr lang="en-US" sz="3200" b="1" dirty="0" smtClean="0">
                <a:solidFill>
                  <a:srgbClr val="800000"/>
                </a:solidFill>
              </a:rPr>
              <a:t>Can still use notion of looking for similar events across the network.</a:t>
            </a:r>
          </a:p>
          <a:p>
            <a:endParaRPr lang="en-US" sz="3200" b="1" dirty="0" smtClean="0">
              <a:solidFill>
                <a:srgbClr val="800000"/>
              </a:solidFill>
            </a:endParaRPr>
          </a:p>
          <a:p>
            <a:r>
              <a:rPr lang="en-US" sz="3200" b="1" dirty="0" smtClean="0">
                <a:solidFill>
                  <a:srgbClr val="800000"/>
                </a:solidFill>
              </a:rPr>
              <a:t>Compare everything with everything else.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261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1066800" y="2057400"/>
            <a:ext cx="7010400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580" name="Text Box 4"/>
          <p:cNvSpPr txBox="1">
            <a:spLocks noChangeArrowheads="1"/>
          </p:cNvSpPr>
          <p:nvPr/>
        </p:nvSpPr>
        <p:spPr bwMode="auto">
          <a:xfrm>
            <a:off x="1143000" y="2438400"/>
            <a:ext cx="7162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aseline="0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CC</a:t>
            </a:r>
            <a:r>
              <a:rPr lang="en-US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ij</a:t>
            </a:r>
            <a:r>
              <a:rPr lang="en-US" baseline="0" dirty="0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 =  </a:t>
            </a:r>
            <a:r>
              <a:rPr lang="en-US" b="1" baseline="0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u</a:t>
            </a:r>
            <a:r>
              <a:rPr lang="en-US" b="1" baseline="-25000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baseline="0" dirty="0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 • </a:t>
            </a:r>
            <a:r>
              <a:rPr lang="en-US" b="1" baseline="0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u</a:t>
            </a:r>
            <a:r>
              <a:rPr lang="en-US" b="1" baseline="-25000" dirty="0" err="1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j</a:t>
            </a:r>
            <a:r>
              <a:rPr lang="en-US" baseline="0" dirty="0">
                <a:solidFill>
                  <a:srgbClr val="200100"/>
                </a:solidFill>
                <a:latin typeface="Myriad Pro" pitchFamily="28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2209800" y="381000"/>
            <a:ext cx="1371600" cy="18288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4267200" y="381000"/>
            <a:ext cx="1371600" cy="18288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6324600" y="381000"/>
            <a:ext cx="1371600" cy="18288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584" name="Text Box 8"/>
          <p:cNvSpPr txBox="1">
            <a:spLocks noChangeArrowheads="1"/>
          </p:cNvSpPr>
          <p:nvPr/>
        </p:nvSpPr>
        <p:spPr bwMode="auto">
          <a:xfrm>
            <a:off x="2895600" y="5410200"/>
            <a:ext cx="990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aseline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HIYH YNDH KWBH TBEH TSYH</a:t>
            </a:r>
          </a:p>
        </p:txBody>
      </p:sp>
      <p:sp>
        <p:nvSpPr>
          <p:cNvPr id="536585" name="Text Box 9"/>
          <p:cNvSpPr txBox="1">
            <a:spLocks noChangeArrowheads="1"/>
          </p:cNvSpPr>
          <p:nvPr/>
        </p:nvSpPr>
        <p:spPr bwMode="auto">
          <a:xfrm>
            <a:off x="3810000" y="5715000"/>
            <a:ext cx="342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 err="1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</a:t>
            </a:r>
            <a:r>
              <a:rPr lang="en-US" baseline="-25000" dirty="0" err="1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ij</a:t>
            </a:r>
            <a:r>
              <a:rPr lang="en-US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= </a:t>
            </a:r>
            <a:r>
              <a:rPr lang="en-US" sz="3200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∑</a:t>
            </a:r>
            <a:r>
              <a:rPr lang="en-US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b="1" baseline="0" dirty="0" err="1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CC</a:t>
            </a:r>
            <a:r>
              <a:rPr lang="en-US" baseline="-25000" dirty="0" err="1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ij</a:t>
            </a:r>
            <a:r>
              <a:rPr lang="en-US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baseline="0" dirty="0" err="1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r>
              <a:rPr lang="en-US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aseline="0" dirty="0">
                <a:solidFill>
                  <a:srgbClr val="26262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components</a:t>
            </a:r>
            <a:endParaRPr lang="en-US" baseline="0" dirty="0">
              <a:solidFill>
                <a:srgbClr val="262629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6586" name="Text Box 10"/>
          <p:cNvSpPr txBox="1">
            <a:spLocks noChangeArrowheads="1"/>
          </p:cNvSpPr>
          <p:nvPr/>
        </p:nvSpPr>
        <p:spPr bwMode="auto">
          <a:xfrm>
            <a:off x="4572000" y="614045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aseline="0"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</a:p>
        </p:txBody>
      </p:sp>
      <p:pic>
        <p:nvPicPr>
          <p:cNvPr id="536587" name="Picture 11" descr="PerfectAC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7538" y="3084513"/>
            <a:ext cx="30908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6588" name="Picture 12" descr="MismatchAC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4525" y="3163888"/>
            <a:ext cx="3292475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6589" name="Picture 13" descr="MatchAC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9463" y="3148013"/>
            <a:ext cx="315753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>
                <a:latin typeface="Arial" charset="0"/>
              </a:rPr>
              <a:t>Brown et al. </a:t>
            </a:r>
            <a:r>
              <a:rPr lang="en-US" b="1" baseline="0" dirty="0">
                <a:latin typeface="Arial" charset="0"/>
              </a:rPr>
              <a:t>[</a:t>
            </a:r>
            <a:r>
              <a:rPr lang="en-US" b="1" baseline="0" dirty="0" smtClean="0">
                <a:latin typeface="Arial" charset="0"/>
              </a:rPr>
              <a:t>2008]</a:t>
            </a:r>
            <a:endParaRPr lang="en-US" b="1" baseline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53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53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9" grpId="0" animBg="1"/>
      <p:bldP spid="536580" grpId="0"/>
      <p:bldP spid="536581" grpId="0" animBg="1"/>
      <p:bldP spid="536581" grpId="1" animBg="1"/>
      <p:bldP spid="536582" grpId="0" animBg="1"/>
      <p:bldP spid="536582" grpId="1" animBg="1"/>
      <p:bldP spid="536583" grpId="0" animBg="1"/>
      <p:bldP spid="536583" grpId="1" animBg="1"/>
      <p:bldP spid="536584" grpId="0"/>
      <p:bldP spid="536585" grpId="0"/>
      <p:bldP spid="53658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LFE Alignments at  OOZH</a:t>
            </a:r>
            <a:endParaRPr lang="en-US"/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2"/>
                </a:solidFill>
                <a:latin typeface="Arial" charset="0"/>
              </a:rPr>
              <a:t>S and P arrivals from waveform cross-correlation</a:t>
            </a:r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762000" y="2486025"/>
          <a:ext cx="8007350" cy="3609975"/>
        </p:xfrm>
        <a:graphic>
          <a:graphicData uri="http://schemas.openxmlformats.org/presentationml/2006/ole">
            <p:oleObj spid="_x0000_s84994" name="Document" r:id="rId4" imgW="5727192" imgH="2581656" progId="Word.Document.8">
              <p:embed/>
            </p:oleObj>
          </a:graphicData>
        </a:graphic>
      </p:graphicFrame>
      <p:sp>
        <p:nvSpPr>
          <p:cNvPr id="117765" name="Line 5"/>
          <p:cNvSpPr>
            <a:spLocks noChangeShapeType="1"/>
          </p:cNvSpPr>
          <p:nvPr/>
        </p:nvSpPr>
        <p:spPr bwMode="auto">
          <a:xfrm flipV="1">
            <a:off x="23622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V="1">
            <a:off x="35814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flipV="1">
            <a:off x="44958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V="1">
            <a:off x="57150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 flipV="1">
            <a:off x="67056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V="1">
            <a:off x="7848600" y="586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2057400" y="644525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                   S</a:t>
            </a:r>
            <a:endParaRPr lang="en-US" baseline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6400800" y="644525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                   S</a:t>
            </a:r>
            <a:endParaRPr lang="en-US" baseline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4191000" y="644525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                   S</a:t>
            </a:r>
            <a:endParaRPr lang="en-US" baseline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>
                <a:latin typeface="Arial" charset="0"/>
              </a:rPr>
              <a:t>Brown et al. </a:t>
            </a:r>
            <a:r>
              <a:rPr lang="en-US" b="1" baseline="0" dirty="0">
                <a:latin typeface="Arial" charset="0"/>
              </a:rPr>
              <a:t>[</a:t>
            </a:r>
            <a:r>
              <a:rPr lang="en-US" b="1" baseline="0" dirty="0" smtClean="0">
                <a:latin typeface="Arial" charset="0"/>
              </a:rPr>
              <a:t>2008]</a:t>
            </a:r>
            <a:endParaRPr lang="en-US" b="1" baseline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6275"/>
            <a:ext cx="3440113" cy="2654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Arial" charset="0"/>
              </a:rPr>
              <a:t>3 Hours of </a:t>
            </a:r>
            <a:r>
              <a:rPr lang="en-US" sz="4000" dirty="0" err="1">
                <a:latin typeface="Arial" charset="0"/>
              </a:rPr>
              <a:t>LFEs</a:t>
            </a:r>
            <a:r>
              <a:rPr lang="en-US" sz="4000" dirty="0">
                <a:latin typeface="Arial" charset="0"/>
              </a:rPr>
              <a:t> during tremor </a:t>
            </a:r>
            <a:r>
              <a:rPr lang="en-US" sz="4000" dirty="0" smtClean="0">
                <a:latin typeface="Arial" charset="0"/>
              </a:rPr>
              <a:t>in the  </a:t>
            </a:r>
            <a:r>
              <a:rPr lang="en-US" sz="4000" dirty="0" err="1" smtClean="0">
                <a:latin typeface="Arial" charset="0"/>
              </a:rPr>
              <a:t>Nankai</a:t>
            </a:r>
            <a:r>
              <a:rPr lang="en-US" sz="4000" dirty="0" smtClean="0">
                <a:latin typeface="Arial" charset="0"/>
              </a:rPr>
              <a:t> Trough</a:t>
            </a:r>
            <a:endParaRPr lang="en-US" dirty="0"/>
          </a:p>
        </p:txBody>
      </p:sp>
      <p:pic>
        <p:nvPicPr>
          <p:cNvPr id="121859" name="Picture 3" descr="LFELocations"/>
          <p:cNvPicPr>
            <a:picLocks noChangeAspect="1" noChangeArrowheads="1"/>
          </p:cNvPicPr>
          <p:nvPr/>
        </p:nvPicPr>
        <p:blipFill>
          <a:blip r:embed="rId3"/>
          <a:srcRect r="63353"/>
          <a:stretch>
            <a:fillRect/>
          </a:stretch>
        </p:blipFill>
        <p:spPr bwMode="auto">
          <a:xfrm>
            <a:off x="3960813" y="12700"/>
            <a:ext cx="5183187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0" y="6400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>
                <a:latin typeface="Arial" charset="0"/>
              </a:rPr>
              <a:t>Brown et al. </a:t>
            </a:r>
            <a:r>
              <a:rPr lang="en-US" b="1" baseline="0" dirty="0">
                <a:latin typeface="Arial" charset="0"/>
              </a:rPr>
              <a:t>[2009]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6275"/>
            <a:ext cx="3440113" cy="26543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3 Hours of LFEs during tremor in Cascadia</a:t>
            </a:r>
            <a:endParaRPr lang="en-US" sz="4000"/>
          </a:p>
        </p:txBody>
      </p:sp>
      <p:pic>
        <p:nvPicPr>
          <p:cNvPr id="123907" name="Picture 3" descr="LFELocations"/>
          <p:cNvPicPr>
            <a:picLocks noChangeAspect="1" noChangeArrowheads="1"/>
          </p:cNvPicPr>
          <p:nvPr/>
        </p:nvPicPr>
        <p:blipFill>
          <a:blip r:embed="rId3"/>
          <a:srcRect l="36760" r="27374"/>
          <a:stretch>
            <a:fillRect/>
          </a:stretch>
        </p:blipFill>
        <p:spPr bwMode="auto">
          <a:xfrm>
            <a:off x="4054475" y="12700"/>
            <a:ext cx="5078413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6397625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>
                <a:latin typeface="Arial" charset="0"/>
              </a:rPr>
              <a:t>Brown et al. </a:t>
            </a:r>
            <a:r>
              <a:rPr lang="en-US" b="1" baseline="0" dirty="0">
                <a:latin typeface="Arial" charset="0"/>
              </a:rPr>
              <a:t>[2009]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9875"/>
            <a:ext cx="3333750" cy="59007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charset="0"/>
              </a:rPr>
              <a:t>3 Hours of LFEs during tremor in Costa Rica</a:t>
            </a:r>
            <a:br>
              <a:rPr lang="en-US" sz="4000">
                <a:latin typeface="Arial" charset="0"/>
              </a:rPr>
            </a:br>
            <a:r>
              <a:rPr lang="en-US" sz="4000">
                <a:latin typeface="Arial" charset="0"/>
              </a:rPr>
              <a:t/>
            </a:r>
            <a:br>
              <a:rPr lang="en-US" sz="4000">
                <a:latin typeface="Arial" charset="0"/>
              </a:rPr>
            </a:br>
            <a:r>
              <a:rPr lang="en-US" sz="4000">
                <a:latin typeface="Arial" charset="0"/>
              </a:rPr>
              <a:t>Note that ordinary earthquakes are also detected</a:t>
            </a:r>
            <a:endParaRPr lang="en-US" sz="4000"/>
          </a:p>
        </p:txBody>
      </p:sp>
      <p:pic>
        <p:nvPicPr>
          <p:cNvPr id="125955" name="Picture 3" descr="LFELocations"/>
          <p:cNvPicPr>
            <a:picLocks noChangeAspect="1" noChangeArrowheads="1"/>
          </p:cNvPicPr>
          <p:nvPr/>
        </p:nvPicPr>
        <p:blipFill>
          <a:blip r:embed="rId3"/>
          <a:srcRect l="71956"/>
          <a:stretch>
            <a:fillRect/>
          </a:stretch>
        </p:blipFill>
        <p:spPr bwMode="auto">
          <a:xfrm>
            <a:off x="4808538" y="12700"/>
            <a:ext cx="3989387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6397625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baseline="0" dirty="0">
                <a:latin typeface="Arial" charset="0"/>
              </a:rPr>
              <a:t>Brown et al. </a:t>
            </a:r>
            <a:r>
              <a:rPr lang="en-US" b="1" baseline="0" dirty="0">
                <a:latin typeface="Arial" charset="0"/>
              </a:rPr>
              <a:t>[2009]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11" y="831375"/>
            <a:ext cx="804332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40 samples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10 seconds per correlation</a:t>
            </a:r>
          </a:p>
          <a:p>
            <a:r>
              <a:rPr lang="en-US" sz="2800" dirty="0" smtClean="0"/>
              <a:t>8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floating point ops per correlation</a:t>
            </a: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>
                <a:solidFill>
                  <a:srgbClr val="800000"/>
                </a:solidFill>
              </a:rPr>
              <a:t>10 lags per second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86,400 seconds/day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365 days/year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10 years digital data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N = 10*86,400*365*10 </a:t>
            </a:r>
            <a:r>
              <a:rPr lang="en-US" sz="2800" dirty="0" smtClean="0">
                <a:solidFill>
                  <a:srgbClr val="800000"/>
                </a:solidFill>
                <a:latin typeface="ＭＳ ゴシック"/>
                <a:ea typeface="ＭＳ ゴシック"/>
                <a:cs typeface="ＭＳ ゴシック"/>
              </a:rPr>
              <a:t>=</a:t>
            </a:r>
            <a:r>
              <a:rPr lang="en-US" sz="2800" dirty="0" smtClean="0">
                <a:solidFill>
                  <a:srgbClr val="800000"/>
                </a:solidFill>
              </a:rPr>
              <a:t> 3.1 </a:t>
            </a:r>
            <a:r>
              <a:rPr lang="en-US" sz="2800" dirty="0" err="1" smtClean="0">
                <a:solidFill>
                  <a:srgbClr val="800000"/>
                </a:solidFill>
              </a:rPr>
              <a:t>x</a:t>
            </a:r>
            <a:r>
              <a:rPr lang="en-US" sz="2800" dirty="0" smtClean="0">
                <a:solidFill>
                  <a:srgbClr val="800000"/>
                </a:solidFill>
              </a:rPr>
              <a:t> 10</a:t>
            </a:r>
            <a:r>
              <a:rPr lang="en-US" sz="2800" baseline="30000" dirty="0" smtClean="0">
                <a:solidFill>
                  <a:srgbClr val="800000"/>
                </a:solidFill>
              </a:rPr>
              <a:t>10</a:t>
            </a:r>
            <a:r>
              <a:rPr lang="en-US" sz="2800" dirty="0" smtClean="0">
                <a:solidFill>
                  <a:srgbClr val="800000"/>
                </a:solidFill>
              </a:rPr>
              <a:t> time windows</a:t>
            </a:r>
          </a:p>
          <a:p>
            <a:r>
              <a:rPr lang="en-US" sz="2800" dirty="0" smtClean="0"/>
              <a:t>N(N-1)/2 = 5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20</a:t>
            </a:r>
            <a:r>
              <a:rPr lang="en-US" sz="2800" dirty="0" smtClean="0"/>
              <a:t> unique correlations</a:t>
            </a:r>
          </a:p>
          <a:p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/>
              <a:t>5 </a:t>
            </a:r>
            <a:r>
              <a:rPr lang="en-US" sz="2800" dirty="0" err="1" smtClean="0"/>
              <a:t>x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channel seismic network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15468" y="2153249"/>
            <a:ext cx="3885416" cy="3885416"/>
            <a:chOff x="6824130" y="4555063"/>
            <a:chExt cx="2322576" cy="2322576"/>
          </a:xfrm>
        </p:grpSpPr>
        <p:pic>
          <p:nvPicPr>
            <p:cNvPr id="4" name="Picture 3" descr="Richt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4130" y="4555063"/>
              <a:ext cx="2322576" cy="23225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84862" y="5475355"/>
              <a:ext cx="2218264" cy="386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Good luck Charlie!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58801" y="22595"/>
            <a:ext cx="804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Scale of the Problem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51841" y="6037910"/>
            <a:ext cx="64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10</a:t>
            </a:r>
            <a:r>
              <a:rPr lang="en-US" sz="3600" b="1" baseline="30000" dirty="0" smtClean="0">
                <a:solidFill>
                  <a:srgbClr val="800000"/>
                </a:solidFill>
              </a:rPr>
              <a:t>26</a:t>
            </a:r>
            <a:r>
              <a:rPr lang="en-US" sz="3600" b="1" dirty="0" smtClean="0">
                <a:solidFill>
                  <a:srgbClr val="800000"/>
                </a:solidFill>
              </a:rPr>
              <a:t> operations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8434" name="Picture 3" descr="Wairarapa fault-Mark and Tom 18m apart"/>
          <p:cNvPicPr>
            <a:picLocks noChangeAspect="1" noChangeArrowheads="1"/>
          </p:cNvPicPr>
          <p:nvPr/>
        </p:nvPicPr>
        <p:blipFill>
          <a:blip r:embed="rId3"/>
          <a:srcRect t="11470" b="21860"/>
          <a:stretch>
            <a:fillRect/>
          </a:stretch>
        </p:blipFill>
        <p:spPr bwMode="auto">
          <a:xfrm>
            <a:off x="609600" y="2133600"/>
            <a:ext cx="7924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8435" name="Text Box 4"/>
          <p:cNvSpPr txBox="1">
            <a:spLocks noChangeArrowheads="1"/>
          </p:cNvSpPr>
          <p:nvPr/>
        </p:nvSpPr>
        <p:spPr bwMode="auto">
          <a:xfrm>
            <a:off x="-1" y="6248400"/>
            <a:ext cx="8919551" cy="4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6" tIns="45658" rIns="91316" bIns="45658"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Wairarapa</a:t>
            </a:r>
            <a:r>
              <a:rPr lang="en-US" sz="2400" i="1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fault, New Zealand, right-lateral offset in 1855 earthquake</a:t>
            </a:r>
            <a:endParaRPr lang="en-US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667000" y="5180013"/>
            <a:ext cx="4497388" cy="915987"/>
            <a:chOff x="1680" y="3263"/>
            <a:chExt cx="2833" cy="577"/>
          </a:xfrm>
        </p:grpSpPr>
        <p:sp>
          <p:nvSpPr>
            <p:cNvPr id="1938437" name="Line 7"/>
            <p:cNvSpPr>
              <a:spLocks noChangeShapeType="1"/>
            </p:cNvSpPr>
            <p:nvPr/>
          </p:nvSpPr>
          <p:spPr bwMode="auto">
            <a:xfrm rot="-92060">
              <a:off x="4512" y="3263"/>
              <a:ext cx="1" cy="5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324" tIns="45662" rIns="91324" bIns="45662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8438" name="Line 8"/>
            <p:cNvSpPr>
              <a:spLocks noChangeShapeType="1"/>
            </p:cNvSpPr>
            <p:nvPr/>
          </p:nvSpPr>
          <p:spPr bwMode="auto">
            <a:xfrm flipV="1">
              <a:off x="1680" y="3264"/>
              <a:ext cx="0" cy="57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324" tIns="45662" rIns="91324" bIns="45662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38439" name="Line 9"/>
            <p:cNvSpPr>
              <a:spLocks noChangeShapeType="1"/>
            </p:cNvSpPr>
            <p:nvPr/>
          </p:nvSpPr>
          <p:spPr bwMode="auto">
            <a:xfrm rot="104136" flipV="1">
              <a:off x="1776" y="3456"/>
              <a:ext cx="2640" cy="4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stealth" w="med" len="med"/>
              <a:tailEnd type="stealth" w="med" len="med"/>
            </a:ln>
          </p:spPr>
          <p:txBody>
            <a:bodyPr wrap="none" lIns="91324" tIns="45662" rIns="91324" bIns="45662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38440" name="Text Box 10"/>
            <p:cNvSpPr txBox="1">
              <a:spLocks noChangeArrowheads="1"/>
            </p:cNvSpPr>
            <p:nvPr/>
          </p:nvSpPr>
          <p:spPr bwMode="auto">
            <a:xfrm rot="-30585">
              <a:off x="2293" y="3385"/>
              <a:ext cx="184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24" tIns="45662" rIns="91324" bIns="45662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18</a:t>
              </a:r>
              <a:r>
                <a:rPr lang="en-US" sz="3600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meters (~ </a:t>
              </a:r>
              <a:r>
                <a:rPr lang="en-US" sz="2000" dirty="0" smtClean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59 </a:t>
              </a:r>
              <a:r>
                <a:rPr lang="en-US" sz="2000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feet)</a:t>
              </a:r>
              <a:endPara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Earthquakes can be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really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246" y="844951"/>
            <a:ext cx="8332256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Being clever allows us to reduce by</a:t>
            </a:r>
            <a:r>
              <a:rPr lang="en-US" sz="2400" b="1" dirty="0" smtClean="0">
                <a:solidFill>
                  <a:srgbClr val="800000"/>
                </a:solidFill>
              </a:rPr>
              <a:t> effort by several </a:t>
            </a:r>
            <a:r>
              <a:rPr lang="en-US" sz="2400" b="1" dirty="0" smtClean="0">
                <a:solidFill>
                  <a:srgbClr val="800000"/>
                </a:solidFill>
              </a:rPr>
              <a:t>orders of magnitude, but it’s still computationally imposing (though really simple).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/>
              <a:t>Reducing the number further is feasible, but requires making some choices.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We need to push hard to make the measurements (capacity).  We’ll soon have a lot more sensors (data streams) to exploit.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/>
              <a:t>Huge opportunities: 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	earthquakes		real-time network seismology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	volcanoes			geothermal		shale gas	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	other?			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801" y="22595"/>
            <a:ext cx="804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Scale/Potential of the Problem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2_nwview_close_000_03.tiff"/>
          <p:cNvPicPr>
            <a:picLocks noChangeAspect="1"/>
          </p:cNvPicPr>
          <p:nvPr/>
        </p:nvPicPr>
        <p:blipFill>
          <a:blip r:embed="rId2">
            <a:lum bright="-3000"/>
          </a:blip>
          <a:srcRect l="31802" b="25184"/>
          <a:stretch>
            <a:fillRect/>
          </a:stretch>
        </p:blipFill>
        <p:spPr>
          <a:xfrm>
            <a:off x="-15316" y="0"/>
            <a:ext cx="4587316" cy="301520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8127" y="504578"/>
            <a:ext cx="3549606" cy="108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76B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Earthquakes,</a:t>
            </a:r>
          </a:p>
        </p:txBody>
      </p:sp>
      <p:pic>
        <p:nvPicPr>
          <p:cNvPr id="17" name="Picture 16" descr="433px-Cocktail-glass.jpg"/>
          <p:cNvPicPr>
            <a:picLocks noChangeAspect="1"/>
          </p:cNvPicPr>
          <p:nvPr/>
        </p:nvPicPr>
        <p:blipFill>
          <a:blip r:embed="rId3"/>
          <a:srcRect l="4988" t="12000" r="8314" b="10800"/>
          <a:stretch>
            <a:fillRect/>
          </a:stretch>
        </p:blipFill>
        <p:spPr>
          <a:xfrm>
            <a:off x="2999547" y="1590842"/>
            <a:ext cx="3157463" cy="389593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0818" y="2776172"/>
            <a:ext cx="3536759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  <a:ea typeface="+mj-ea"/>
                <a:cs typeface="+mj-cs"/>
              </a:rPr>
              <a:t>t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/>
                <a:ea typeface="+mj-ea"/>
                <a:cs typeface="+mj-cs"/>
              </a:rPr>
              <a:t>he Cocktail Party Problem,</a:t>
            </a:r>
          </a:p>
        </p:txBody>
      </p:sp>
      <p:pic>
        <p:nvPicPr>
          <p:cNvPr id="19" name="Picture 18" descr="jaguar-compu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98" y="4262438"/>
            <a:ext cx="4572000" cy="258792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89198" y="4413833"/>
            <a:ext cx="4554802" cy="45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and Capacity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j-ea"/>
                <a:cs typeface="+mj-cs"/>
              </a:rPr>
              <a:t>Computing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960" y="5486776"/>
            <a:ext cx="3037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Thank you for your attention.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9-21 at 8.20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426508"/>
            <a:ext cx="4100592" cy="6038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4307" y="865728"/>
            <a:ext cx="4939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Size distribution of earthquakes follows a power law known by seismologists as the Gutenberg-Richter relation:  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pPr algn="ctr"/>
            <a:r>
              <a:rPr lang="en-US" sz="2400" b="1" i="1" dirty="0" smtClean="0">
                <a:solidFill>
                  <a:srgbClr val="800000"/>
                </a:solidFill>
              </a:rPr>
              <a:t>log N</a:t>
            </a:r>
            <a:r>
              <a:rPr lang="en-US" sz="2400" b="1" dirty="0" smtClean="0">
                <a:solidFill>
                  <a:srgbClr val="800000"/>
                </a:solidFill>
              </a:rPr>
              <a:t>  =  </a:t>
            </a:r>
            <a:r>
              <a:rPr lang="en-US" sz="2400" b="1" i="1" dirty="0" smtClean="0">
                <a:solidFill>
                  <a:srgbClr val="800000"/>
                </a:solidFill>
              </a:rPr>
              <a:t>a</a:t>
            </a:r>
            <a:r>
              <a:rPr lang="en-US" sz="2400" b="1" dirty="0" smtClean="0">
                <a:solidFill>
                  <a:srgbClr val="800000"/>
                </a:solidFill>
              </a:rPr>
              <a:t>  - 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b</a:t>
            </a:r>
            <a:r>
              <a:rPr lang="en-US" sz="2400" b="1" i="1" dirty="0" smtClean="0">
                <a:solidFill>
                  <a:srgbClr val="800000"/>
                </a:solidFill>
              </a:rPr>
              <a:t> M</a:t>
            </a:r>
            <a:r>
              <a:rPr lang="en-US" sz="2400" b="1" dirty="0" smtClean="0">
                <a:solidFill>
                  <a:srgbClr val="800000"/>
                </a:solidFill>
              </a:rPr>
              <a:t>,</a:t>
            </a:r>
          </a:p>
          <a:p>
            <a:pPr algn="ctr"/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			where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b</a:t>
            </a:r>
            <a:r>
              <a:rPr lang="en-US" sz="2400" b="1" dirty="0" smtClean="0">
                <a:solidFill>
                  <a:srgbClr val="800000"/>
                </a:solidFill>
              </a:rPr>
              <a:t> = 1.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Most earthquakes are little.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We can learn a lot from little earthquakes.</a:t>
            </a:r>
          </a:p>
          <a:p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324" y="158750"/>
            <a:ext cx="47322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How many earthquakes?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9-22 at 5.27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973"/>
            <a:ext cx="9144000" cy="564828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Earthquakes Worldwide (NEIC)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5" y="1389416"/>
            <a:ext cx="9101665" cy="2554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  <a:latin typeface="Arial"/>
              </a:rPr>
              <a:t>5.0 to 5.9		nearly all are detected.</a:t>
            </a:r>
          </a:p>
          <a:p>
            <a:r>
              <a:rPr lang="en-US" sz="4000" dirty="0" smtClean="0">
                <a:solidFill>
                  <a:srgbClr val="800000"/>
                </a:solidFill>
                <a:latin typeface="Arial"/>
              </a:rPr>
              <a:t>4.0 to 4.9		~5,000 missing yearly.</a:t>
            </a:r>
          </a:p>
          <a:p>
            <a:r>
              <a:rPr lang="en-US" sz="4000" dirty="0" smtClean="0">
                <a:solidFill>
                  <a:srgbClr val="800000"/>
                </a:solidFill>
                <a:latin typeface="Arial"/>
              </a:rPr>
              <a:t>3.0 to 3.9		~120,000 missing yearly.</a:t>
            </a:r>
          </a:p>
          <a:p>
            <a:r>
              <a:rPr lang="en-US" sz="4000" dirty="0" smtClean="0">
                <a:solidFill>
                  <a:srgbClr val="800000"/>
                </a:solidFill>
                <a:latin typeface="Arial"/>
              </a:rPr>
              <a:t>2.0 to 2.9		~1,300,000 missing yearly.</a:t>
            </a:r>
            <a:endParaRPr lang="en-US" sz="4000" dirty="0">
              <a:solidFill>
                <a:srgbClr val="8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433px-Cocktail-glass.jpg"/>
          <p:cNvPicPr>
            <a:picLocks noChangeAspect="1"/>
          </p:cNvPicPr>
          <p:nvPr/>
        </p:nvPicPr>
        <p:blipFill>
          <a:blip r:embed="rId2"/>
          <a:srcRect l="4988" t="12000" r="8314" b="10800"/>
          <a:stretch>
            <a:fillRect/>
          </a:stretch>
        </p:blipFill>
        <p:spPr>
          <a:xfrm>
            <a:off x="1809897" y="6518"/>
            <a:ext cx="5558072" cy="6858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809897" y="3674533"/>
            <a:ext cx="5558071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  <a:ea typeface="+mj-ea"/>
                <a:cs typeface="+mj-cs"/>
              </a:rPr>
              <a:t>t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/>
                <a:ea typeface="+mj-ea"/>
                <a:cs typeface="+mj-cs"/>
              </a:rPr>
              <a:t>he Cocktail Party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1523</Words>
  <Application>Microsoft Macintosh PowerPoint</Application>
  <PresentationFormat>On-screen Show (4:3)</PresentationFormat>
  <Paragraphs>274</Paragraphs>
  <Slides>61</Slides>
  <Notes>22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Document</vt:lpstr>
      <vt:lpstr>Slide 1</vt:lpstr>
      <vt:lpstr>Slide 2</vt:lpstr>
      <vt:lpstr>Slide 3</vt:lpstr>
      <vt:lpstr>Footage of the Kobe Earthquake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California Integrated Seismic Network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Deep, Non-Volcanic Tremor</vt:lpstr>
      <vt:lpstr>Similar Signal at Widely Spaced Stations</vt:lpstr>
      <vt:lpstr>Discovered in SW Japan</vt:lpstr>
      <vt:lpstr>Low Frequency Earthquakes (LFEs)</vt:lpstr>
      <vt:lpstr>LFEs Occur During Tremor</vt:lpstr>
      <vt:lpstr>Slide 39</vt:lpstr>
      <vt:lpstr>LFEs Provide Template Waveforms</vt:lpstr>
      <vt:lpstr>Template LFE Buried in Tremor?</vt:lpstr>
      <vt:lpstr>Summed correlation function</vt:lpstr>
      <vt:lpstr>Slide 43</vt:lpstr>
      <vt:lpstr>Slide 44</vt:lpstr>
      <vt:lpstr>Putting detections from all 677 template events together….</vt:lpstr>
      <vt:lpstr>Movie 2:   Half Day of LFE-Tremor Matches</vt:lpstr>
      <vt:lpstr>Tremor locates on Deep Extension of Faults</vt:lpstr>
      <vt:lpstr>Also found in California</vt:lpstr>
      <vt:lpstr>Cholame Tremor  LFE Template </vt:lpstr>
      <vt:lpstr>Cholame Tremor</vt:lpstr>
      <vt:lpstr>Slide 51</vt:lpstr>
      <vt:lpstr>Parkfield Aftershocks</vt:lpstr>
      <vt:lpstr>What if we don’t have a template?</vt:lpstr>
      <vt:lpstr>Slide 54</vt:lpstr>
      <vt:lpstr>LFE Alignments at  OOZH</vt:lpstr>
      <vt:lpstr>3 Hours of LFEs during tremor in the  Nankai Trough</vt:lpstr>
      <vt:lpstr>3 Hours of LFEs during tremor in Cascadia</vt:lpstr>
      <vt:lpstr>3 Hours of LFEs during tremor in Costa Rica  Note that ordinary earthquakes are also detected</vt:lpstr>
      <vt:lpstr>Slide 59</vt:lpstr>
      <vt:lpstr>Slide 60</vt:lpstr>
      <vt:lpstr>Slide 61</vt:lpstr>
    </vt:vector>
  </TitlesOfParts>
  <Company>Stanford Univ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Beroza</dc:creator>
  <cp:lastModifiedBy>Greg Beroza</cp:lastModifiedBy>
  <cp:revision>22</cp:revision>
  <dcterms:created xsi:type="dcterms:W3CDTF">2011-05-13T21:34:25Z</dcterms:created>
  <dcterms:modified xsi:type="dcterms:W3CDTF">2011-05-13T21:42:01Z</dcterms:modified>
</cp:coreProperties>
</file>