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embeddings/oleObject1.bin" ContentType="application/vnd.openxmlformats-officedocument.oleObject"/>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65" r:id="rId2"/>
    <p:sldId id="266" r:id="rId3"/>
    <p:sldId id="269" r:id="rId4"/>
    <p:sldId id="271" r:id="rId5"/>
    <p:sldId id="275" r:id="rId6"/>
    <p:sldId id="276" r:id="rId7"/>
    <p:sldId id="278" r:id="rId8"/>
    <p:sldId id="280" r:id="rId9"/>
    <p:sldId id="282" r:id="rId10"/>
    <p:sldId id="281" r:id="rId11"/>
    <p:sldId id="456" r:id="rId12"/>
    <p:sldId id="274" r:id="rId13"/>
    <p:sldId id="458" r:id="rId14"/>
    <p:sldId id="283" r:id="rId15"/>
    <p:sldId id="287" r:id="rId16"/>
    <p:sldId id="285" r:id="rId17"/>
    <p:sldId id="457" r:id="rId18"/>
    <p:sldId id="290" r:id="rId19"/>
    <p:sldId id="292" r:id="rId20"/>
    <p:sldId id="291" r:id="rId21"/>
    <p:sldId id="294" r:id="rId22"/>
    <p:sldId id="295" r:id="rId23"/>
    <p:sldId id="296" r:id="rId24"/>
    <p:sldId id="297" r:id="rId25"/>
    <p:sldId id="299" r:id="rId26"/>
    <p:sldId id="302" r:id="rId27"/>
    <p:sldId id="304" r:id="rId28"/>
    <p:sldId id="306" r:id="rId29"/>
    <p:sldId id="307" r:id="rId30"/>
    <p:sldId id="309" r:id="rId31"/>
    <p:sldId id="310" r:id="rId32"/>
    <p:sldId id="311" r:id="rId33"/>
    <p:sldId id="459" r:id="rId34"/>
    <p:sldId id="444" r:id="rId35"/>
    <p:sldId id="445" r:id="rId36"/>
    <p:sldId id="308" r:id="rId37"/>
    <p:sldId id="463" r:id="rId38"/>
    <p:sldId id="312" r:id="rId39"/>
    <p:sldId id="316" r:id="rId40"/>
    <p:sldId id="319" r:id="rId41"/>
    <p:sldId id="322" r:id="rId42"/>
    <p:sldId id="324" r:id="rId43"/>
    <p:sldId id="325" r:id="rId44"/>
    <p:sldId id="326" r:id="rId45"/>
    <p:sldId id="327" r:id="rId46"/>
    <p:sldId id="363" r:id="rId47"/>
    <p:sldId id="364" r:id="rId48"/>
    <p:sldId id="365" r:id="rId49"/>
    <p:sldId id="328" r:id="rId50"/>
    <p:sldId id="330" r:id="rId51"/>
    <p:sldId id="332" r:id="rId52"/>
    <p:sldId id="353" r:id="rId53"/>
    <p:sldId id="355" r:id="rId54"/>
    <p:sldId id="340" r:id="rId55"/>
    <p:sldId id="349" r:id="rId56"/>
    <p:sldId id="350" r:id="rId57"/>
    <p:sldId id="342" r:id="rId58"/>
    <p:sldId id="345" r:id="rId59"/>
    <p:sldId id="346" r:id="rId60"/>
    <p:sldId id="339" r:id="rId61"/>
    <p:sldId id="361" r:id="rId62"/>
    <p:sldId id="347" r:id="rId63"/>
    <p:sldId id="348" r:id="rId64"/>
    <p:sldId id="358" r:id="rId65"/>
    <p:sldId id="372" r:id="rId66"/>
    <p:sldId id="446" r:id="rId67"/>
    <p:sldId id="376" r:id="rId68"/>
    <p:sldId id="374" r:id="rId69"/>
    <p:sldId id="377" r:id="rId70"/>
    <p:sldId id="378" r:id="rId71"/>
    <p:sldId id="379" r:id="rId72"/>
    <p:sldId id="381" r:id="rId73"/>
    <p:sldId id="386" r:id="rId74"/>
    <p:sldId id="389" r:id="rId75"/>
    <p:sldId id="391" r:id="rId76"/>
    <p:sldId id="396" r:id="rId77"/>
    <p:sldId id="398" r:id="rId78"/>
    <p:sldId id="462" r:id="rId79"/>
    <p:sldId id="447" r:id="rId80"/>
    <p:sldId id="301" r:id="rId81"/>
    <p:sldId id="34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3" autoAdjust="0"/>
    <p:restoredTop sz="94660"/>
  </p:normalViewPr>
  <p:slideViewPr>
    <p:cSldViewPr snapToGrid="0" snapToObjects="1" showGuides="1">
      <p:cViewPr>
        <p:scale>
          <a:sx n="81" d="100"/>
          <a:sy n="81" d="100"/>
        </p:scale>
        <p:origin x="-3592" y="-2728"/>
      </p:cViewPr>
      <p:guideLst>
        <p:guide orient="horz" pos="1652"/>
        <p:guide pos="2622"/>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E2291A-B12F-7840-8254-6CFEA1817F37}" type="datetimeFigureOut">
              <a:rPr lang="en-US" smtClean="0"/>
              <a:t>1/31/13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6D2274-5FF7-184E-B41E-E35159E7386D}" type="slidenum">
              <a:rPr lang="en-US" smtClean="0"/>
              <a:t>‹#›</a:t>
            </a:fld>
            <a:endParaRPr lang="en-US"/>
          </a:p>
        </p:txBody>
      </p:sp>
    </p:spTree>
    <p:extLst>
      <p:ext uri="{BB962C8B-B14F-4D97-AF65-F5344CB8AC3E}">
        <p14:creationId xmlns:p14="http://schemas.microsoft.com/office/powerpoint/2010/main" val="853609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C03C00F-709A-4A4B-9AC2-6BD7594929DE}" type="slidenum">
              <a:rPr lang="en-US"/>
              <a:pPr/>
              <a:t>1</a:t>
            </a:fld>
            <a:endParaRPr lang="en-US"/>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4AA621-4276-914D-BE60-A924F1D1DE91}" type="slidenum">
              <a:rPr lang="en-US"/>
              <a:pPr/>
              <a:t>10</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090663-751D-C647-8A8F-D692584A3296}" type="slidenum">
              <a:rPr lang="en-US"/>
              <a:pPr/>
              <a:t>11</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090663-751D-C647-8A8F-D692584A3296}" type="slidenum">
              <a:rPr lang="en-US"/>
              <a:pPr/>
              <a:t>12</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090663-751D-C647-8A8F-D692584A3296}" type="slidenum">
              <a:rPr lang="en-US"/>
              <a:pPr/>
              <a:t>13</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E1641F-066C-7747-9DD3-F83CC83BDECC}" type="slidenum">
              <a:rPr lang="en-US"/>
              <a:pPr/>
              <a:t>14</a:t>
            </a:fld>
            <a:endParaRPr lang="en-US"/>
          </a:p>
        </p:txBody>
      </p:sp>
      <p:sp>
        <p:nvSpPr>
          <p:cNvPr id="320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772EE0F-091C-5B4E-B5CF-91583F740F8C}" type="slidenum">
              <a:rPr lang="en-US"/>
              <a:pPr/>
              <a:t>15</a:t>
            </a:fld>
            <a:endParaRPr lang="en-US"/>
          </a:p>
        </p:txBody>
      </p:sp>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594F484-EBFC-EE44-9FA3-E293BF4EE99D}" type="slidenum">
              <a:rPr lang="en-US"/>
              <a:pPr/>
              <a:t>16</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1B20658-A389-2D42-9A82-6E41D2C129AF}" type="slidenum">
              <a:rPr lang="en-US"/>
              <a:pPr/>
              <a:t>17</a:t>
            </a:fld>
            <a:endParaRPr lang="en-US"/>
          </a:p>
        </p:txBody>
      </p:sp>
      <p:sp>
        <p:nvSpPr>
          <p:cNvPr id="356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6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1B20658-A389-2D42-9A82-6E41D2C129AF}" type="slidenum">
              <a:rPr lang="en-US"/>
              <a:pPr/>
              <a:t>18</a:t>
            </a:fld>
            <a:endParaRPr lang="en-US"/>
          </a:p>
        </p:txBody>
      </p:sp>
      <p:sp>
        <p:nvSpPr>
          <p:cNvPr id="356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6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D6D8F4-0CD0-8C46-BBE4-BC5E7D4D2D39}" type="slidenum">
              <a:rPr lang="en-US"/>
              <a:pPr/>
              <a:t>19</a:t>
            </a:fld>
            <a:endParaRPr lang="en-US"/>
          </a:p>
        </p:txBody>
      </p:sp>
      <p:sp>
        <p:nvSpPr>
          <p:cNvPr id="374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47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D91937D-950C-9542-BB29-D1AB511DE877}" type="slidenum">
              <a:rPr lang="en-US"/>
              <a:pPr/>
              <a:t>2</a:t>
            </a:fld>
            <a:endParaRPr lang="en-US"/>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C547C62-98C9-9740-982A-2658CBC65753}" type="slidenum">
              <a:rPr lang="en-US"/>
              <a:pPr/>
              <a:t>20</a:t>
            </a:fld>
            <a:endParaRPr lang="en-US"/>
          </a:p>
        </p:txBody>
      </p:sp>
      <p:sp>
        <p:nvSpPr>
          <p:cNvPr id="352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2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356AE8F-3760-4B43-BAC6-C55E0C6B267F}" type="slidenum">
              <a:rPr lang="en-US"/>
              <a:pPr/>
              <a:t>21</a:t>
            </a:fld>
            <a:endParaRPr lang="en-US"/>
          </a:p>
        </p:txBody>
      </p:sp>
      <p:sp>
        <p:nvSpPr>
          <p:cNvPr id="376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6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4B4C169-BA18-8B49-8A7C-734D2E817244}" type="slidenum">
              <a:rPr lang="en-US"/>
              <a:pPr/>
              <a:t>22</a:t>
            </a:fld>
            <a:endParaRPr lang="en-US"/>
          </a:p>
        </p:txBody>
      </p:sp>
      <p:sp>
        <p:nvSpPr>
          <p:cNvPr id="3809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09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62CB66C-7E81-F84C-BE2A-A65F7590BD8E}" type="slidenum">
              <a:rPr lang="en-US"/>
              <a:pPr/>
              <a:t>23</a:t>
            </a:fld>
            <a:endParaRPr lang="en-US"/>
          </a:p>
        </p:txBody>
      </p:sp>
      <p:sp>
        <p:nvSpPr>
          <p:cNvPr id="382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29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56B310-F361-C94A-90E5-9E35CA67EEA9}" type="slidenum">
              <a:rPr lang="en-US"/>
              <a:pPr/>
              <a:t>24</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6C1D789-B633-E941-A006-BB35103AF610}" type="slidenum">
              <a:rPr lang="en-US"/>
              <a:pPr/>
              <a:t>25</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1673F6-0303-3B48-B9AF-C8756E0379E4}" type="slidenum">
              <a:rPr lang="en-US"/>
              <a:pPr/>
              <a:t>26</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109C6B4-8AA9-CA45-A6DA-259A292CF5BC}" type="slidenum">
              <a:rPr lang="en-US"/>
              <a:pPr/>
              <a:t>27</a:t>
            </a:fld>
            <a:endParaRPr lang="en-US"/>
          </a:p>
        </p:txBody>
      </p:sp>
      <p:sp>
        <p:nvSpPr>
          <p:cNvPr id="312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CE1A4E-73E6-DF4F-97EC-B2362EE4770F}" type="slidenum">
              <a:rPr lang="en-US"/>
              <a:pPr/>
              <a:t>28</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5B33660-79E8-004D-8C09-7C8E23DF5665}" type="slidenum">
              <a:rPr lang="en-US"/>
              <a:pPr/>
              <a:t>29</a:t>
            </a:fld>
            <a:endParaRPr lang="en-US"/>
          </a:p>
        </p:txBody>
      </p:sp>
      <p:sp>
        <p:nvSpPr>
          <p:cNvPr id="385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5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569BB1B-48FA-4A4E-AEE2-4CED2189BA55}" type="slidenum">
              <a:rPr lang="en-US"/>
              <a:pPr/>
              <a:t>3</a:t>
            </a:fld>
            <a:endParaRPr lang="en-US"/>
          </a:p>
        </p:txBody>
      </p:sp>
      <p:sp>
        <p:nvSpPr>
          <p:cNvPr id="11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6DFB4BB-6218-BC4D-BBCF-0567019633C8}" type="slidenum">
              <a:rPr lang="en-US"/>
              <a:pPr/>
              <a:t>30</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69192A6-2C8B-0C41-9C8D-58CE4A4046B2}" type="slidenum">
              <a:rPr lang="en-US"/>
              <a:pPr/>
              <a:t>31</a:t>
            </a:fld>
            <a:endParaRPr lang="en-US"/>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15A7AA3-4373-264F-A703-859140EEF155}" type="slidenum">
              <a:rPr lang="en-US"/>
              <a:pPr/>
              <a:t>32</a:t>
            </a:fld>
            <a:endParaRPr lang="en-US"/>
          </a:p>
        </p:txBody>
      </p:sp>
      <p:sp>
        <p:nvSpPr>
          <p:cNvPr id="14029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029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AA7EAFF-A3D0-9147-8ED2-C85EC1B947D8}" type="slidenum">
              <a:rPr lang="en-US"/>
              <a:pPr/>
              <a:t>33</a:t>
            </a:fld>
            <a:endParaRPr lang="en-US"/>
          </a:p>
        </p:txBody>
      </p:sp>
      <p:sp>
        <p:nvSpPr>
          <p:cNvPr id="2641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7D4C4C6-59DF-B64F-8308-CA678A3C9BAF}" type="slidenum">
              <a:rPr lang="en-US"/>
              <a:pPr/>
              <a:t>34</a:t>
            </a:fld>
            <a:endParaRPr lang="en-US"/>
          </a:p>
        </p:txBody>
      </p:sp>
      <p:sp>
        <p:nvSpPr>
          <p:cNvPr id="260098"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0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6D7BF7F-ACBD-5D40-94C3-18020F6B1CD4}" type="slidenum">
              <a:rPr lang="en-US"/>
              <a:pPr/>
              <a:t>35</a:t>
            </a:fld>
            <a:endParaRPr lang="en-US"/>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14307F2-EF40-8B4C-AA1E-FA19AE21695B}" type="slidenum">
              <a:rPr lang="en-US"/>
              <a:pPr/>
              <a:t>36</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6D7BF7F-ACBD-5D40-94C3-18020F6B1CD4}" type="slidenum">
              <a:rPr lang="en-US"/>
              <a:pPr/>
              <a:t>37</a:t>
            </a:fld>
            <a:endParaRPr lang="en-US"/>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FD93F0A-EDBB-4C40-8105-2479BB9D0941}" type="slidenum">
              <a:rPr lang="en-US"/>
              <a:pPr/>
              <a:t>38</a:t>
            </a:fld>
            <a:endParaRPr lang="en-US"/>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B18D247-FEE9-944D-824D-A57A4492689D}" type="slidenum">
              <a:rPr lang="en-US"/>
              <a:pPr/>
              <a:t>39</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4F69D2F-F9A4-774A-ABB7-40A980916724}" type="slidenum">
              <a:rPr lang="en-US"/>
              <a:pPr/>
              <a:t>4</a:t>
            </a:fld>
            <a:endParaRPr lang="en-US"/>
          </a:p>
        </p:txBody>
      </p:sp>
      <p:sp>
        <p:nvSpPr>
          <p:cNvPr id="106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8E082B6-4E62-EB48-9175-ABB93C0D6037}" type="slidenum">
              <a:rPr lang="en-US"/>
              <a:pPr/>
              <a:t>40</a:t>
            </a:fld>
            <a:endParaRPr lang="en-US"/>
          </a:p>
        </p:txBody>
      </p:sp>
      <p:sp>
        <p:nvSpPr>
          <p:cNvPr id="24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8EB9165-2376-D34C-985C-512442035804}" type="slidenum">
              <a:rPr lang="en-US"/>
              <a:pPr/>
              <a:t>41</a:t>
            </a:fld>
            <a:endParaRPr lang="en-US"/>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34FA6DE-EBDD-034A-B17E-EA3CF303CBC5}" type="slidenum">
              <a:rPr lang="en-US"/>
              <a:pPr/>
              <a:t>42</a:t>
            </a:fld>
            <a:endParaRPr lang="en-US"/>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70AFC6-5D25-644E-BB56-3817D6498C29}" type="slidenum">
              <a:rPr lang="en-US"/>
              <a:pPr/>
              <a:t>43</a:t>
            </a:fld>
            <a:endParaRPr lang="en-US"/>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8275BB-1320-134F-8026-1901EC72EB40}" type="slidenum">
              <a:rPr lang="en-US"/>
              <a:pPr/>
              <a:t>44</a:t>
            </a:fld>
            <a:endParaRPr lang="en-US"/>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1D6854D-2132-4C42-ADF3-3B4434F655C9}" type="slidenum">
              <a:rPr lang="en-US"/>
              <a:pPr/>
              <a:t>45</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373A577-3C5B-0942-81BF-CC3B659A7EB0}" type="slidenum">
              <a:rPr lang="en-US"/>
              <a:pPr/>
              <a:t>46</a:t>
            </a:fld>
            <a:endParaRPr lang="en-US"/>
          </a:p>
        </p:txBody>
      </p:sp>
      <p:sp>
        <p:nvSpPr>
          <p:cNvPr id="162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41512A-8EAF-8E4C-BE5E-BEC46BB3EE76}" type="slidenum">
              <a:rPr lang="en-US"/>
              <a:pPr/>
              <a:t>47</a:t>
            </a:fld>
            <a:endParaRPr lang="en-US"/>
          </a:p>
        </p:txBody>
      </p:sp>
      <p:sp>
        <p:nvSpPr>
          <p:cNvPr id="16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57976B0-FC48-4042-A3DB-807786CABB12}" type="slidenum">
              <a:rPr lang="en-US"/>
              <a:pPr/>
              <a:t>48</a:t>
            </a:fld>
            <a:endParaRPr lang="en-US"/>
          </a:p>
        </p:txBody>
      </p:sp>
      <p:sp>
        <p:nvSpPr>
          <p:cNvPr id="171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BB4F653-9F1D-D14B-9924-9FD2310FBE9F}" type="slidenum">
              <a:rPr lang="en-US"/>
              <a:pPr/>
              <a:t>49</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090663-751D-C647-8A8F-D692584A3296}" type="slidenum">
              <a:rPr lang="en-US"/>
              <a:pPr/>
              <a:t>5</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95140E-FB6E-7248-A914-978D5F2FB61C}" type="slidenum">
              <a:rPr lang="en-US"/>
              <a:pPr/>
              <a:t>50</a:t>
            </a:fld>
            <a:endParaRPr lang="en-US"/>
          </a:p>
        </p:txBody>
      </p:sp>
      <p:sp>
        <p:nvSpPr>
          <p:cNvPr id="326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6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2E91D18-7B54-4C45-88CF-57AC4377AEEE}" type="slidenum">
              <a:rPr lang="en-US"/>
              <a:pPr/>
              <a:t>51</a:t>
            </a:fld>
            <a:endParaRPr lang="en-US"/>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CE12DC4-D210-764A-BA8B-A18688422D00}" type="slidenum">
              <a:rPr lang="en-US"/>
              <a:pPr/>
              <a:t>52</a:t>
            </a:fld>
            <a:endParaRPr lang="en-US"/>
          </a:p>
        </p:txBody>
      </p:sp>
      <p:sp>
        <p:nvSpPr>
          <p:cNvPr id="14438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438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0DFD22-DBD2-0742-AF3C-6E29741DE097}" type="slidenum">
              <a:rPr lang="en-US"/>
              <a:pPr/>
              <a:t>53</a:t>
            </a:fld>
            <a:endParaRPr lang="en-US"/>
          </a:p>
        </p:txBody>
      </p:sp>
      <p:sp>
        <p:nvSpPr>
          <p:cNvPr id="14848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848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03B2794-E256-834B-86F1-555E5B7EB03D}" type="slidenum">
              <a:rPr lang="en-US"/>
              <a:pPr/>
              <a:t>54</a:t>
            </a:fld>
            <a:endParaRPr lang="en-US"/>
          </a:p>
        </p:txBody>
      </p:sp>
      <p:sp>
        <p:nvSpPr>
          <p:cNvPr id="203778" name="Rectangle 1026"/>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3779" name="Rectangle 1027"/>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7571F4F-FDE3-F64F-801E-6A2423E56148}" type="slidenum">
              <a:rPr lang="en-US"/>
              <a:pPr/>
              <a:t>55</a:t>
            </a:fld>
            <a:endParaRPr lang="en-US"/>
          </a:p>
        </p:txBody>
      </p:sp>
      <p:sp>
        <p:nvSpPr>
          <p:cNvPr id="244738" name="Rectangle 1026"/>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4739" name="Rectangle 1027"/>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24FF0A2-3CE1-5C49-96F7-A4D3264FA96A}" type="slidenum">
              <a:rPr lang="en-US"/>
              <a:pPr/>
              <a:t>56</a:t>
            </a:fld>
            <a:endParaRPr lang="en-US"/>
          </a:p>
        </p:txBody>
      </p:sp>
      <p:sp>
        <p:nvSpPr>
          <p:cNvPr id="246786" name="Rectangle 1026"/>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6787" name="Rectangle 1027"/>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F314A5A-E6F9-564E-BC72-3662032FDE0A}" type="slidenum">
              <a:rPr lang="en-US"/>
              <a:pPr/>
              <a:t>57</a:t>
            </a:fld>
            <a:endParaRPr lang="en-US"/>
          </a:p>
        </p:txBody>
      </p:sp>
      <p:sp>
        <p:nvSpPr>
          <p:cNvPr id="209922" name="Rectangle 2"/>
          <p:cNvSpPr>
            <a:spLocks noGrp="1" noRot="1" noChangeAspect="1" noChangeArrowheads="1" noTextEdit="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To do this, use other proxies.  Attenuation of seismic waves varies by orders of magnitude for expected temperature variations, so is sensitive to T at high temperatures.</a:t>
            </a:r>
          </a:p>
          <a:p>
            <a:r>
              <a:rPr lang="en-US"/>
              <a:t>  Vp/Vs, scaled to poisson</a:t>
            </a:r>
            <a:r>
              <a:rPr lang="ja-JP" altLang="en-US">
                <a:latin typeface="Arial"/>
              </a:rPr>
              <a:t>’</a:t>
            </a:r>
            <a:r>
              <a:rPr lang="en-US"/>
              <a:t>s ratio, is less T sensitive but could be very sensitive to melt presence, depending upon the pore geometry.  </a:t>
            </a:r>
          </a:p>
          <a:p>
            <a:r>
              <a:rPr lang="en-US"/>
              <a:t>(probably LHS is really Jackson et al. 2002 model)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60EF743-DF03-CF49-B9A1-B5B8FBCD74D1}" type="slidenum">
              <a:rPr lang="en-US"/>
              <a:pPr/>
              <a:t>58</a:t>
            </a:fld>
            <a:endParaRPr lang="en-US"/>
          </a:p>
        </p:txBody>
      </p:sp>
      <p:sp>
        <p:nvSpPr>
          <p:cNvPr id="232450" name="Rectangle 2"/>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6F0038D-78B6-5240-A263-C456A7CCCF21}" type="slidenum">
              <a:rPr lang="en-US"/>
              <a:pPr/>
              <a:t>59</a:t>
            </a:fld>
            <a:endParaRPr lang="en-US"/>
          </a:p>
        </p:txBody>
      </p:sp>
      <p:sp>
        <p:nvSpPr>
          <p:cNvPr id="24064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4C24A6-FB20-CF4D-A0AC-D04C3F4E443E}" type="slidenum">
              <a:rPr lang="en-US"/>
              <a:pPr/>
              <a:t>6</a:t>
            </a:fld>
            <a:endParaRPr lang="en-US"/>
          </a:p>
        </p:txBody>
      </p:sp>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2E8169-644F-9047-9D42-4DDD2E8FC6FF}" type="slidenum">
              <a:rPr lang="en-US"/>
              <a:pPr/>
              <a:t>60</a:t>
            </a:fld>
            <a:endParaRPr lang="en-US"/>
          </a:p>
        </p:txBody>
      </p:sp>
      <p:sp>
        <p:nvSpPr>
          <p:cNvPr id="201730" name="Rectangle 1026"/>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1731" name="Rectangle 1027"/>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Temperature distributions for a convergence rate of 60 km Ma􏰁1, a slab age of 90 Ma, and a dip of 45°. Serpentine and chlorite stability fields, derived from phase diagrams from Schmidt and </a:t>
            </a:r>
            <a:r>
              <a:rPr lang="en-US" sz="1200" kern="1200" dirty="0" err="1" smtClean="0">
                <a:solidFill>
                  <a:schemeClr val="tx1"/>
                </a:solidFill>
                <a:effectLst/>
                <a:latin typeface="+mn-lt"/>
                <a:ea typeface="+mn-ea"/>
                <a:cs typeface="+mn-cs"/>
              </a:rPr>
              <a:t>Poli</a:t>
            </a:r>
            <a:r>
              <a:rPr lang="en-US" sz="1200" kern="1200" dirty="0" smtClean="0">
                <a:solidFill>
                  <a:schemeClr val="tx1"/>
                </a:solidFill>
                <a:effectLst/>
                <a:latin typeface="+mn-lt"/>
                <a:ea typeface="+mn-ea"/>
                <a:cs typeface="+mn-cs"/>
              </a:rPr>
              <a:t> [1998] are superimposed (solid and dashed, respectively). The serpentine and chlorite layers redistribute the water released by slab dehydration reactions into a broad dehydration pulse (see text). (b) Fluid distribution. Fluid is released from the slab at a rate based on the results of Schmidt and </a:t>
            </a:r>
            <a:r>
              <a:rPr lang="en-US" sz="1200" kern="1200" dirty="0" err="1" smtClean="0">
                <a:solidFill>
                  <a:schemeClr val="tx1"/>
                </a:solidFill>
                <a:effectLst/>
                <a:latin typeface="+mn-lt"/>
                <a:ea typeface="+mn-ea"/>
                <a:cs typeface="+mn-cs"/>
              </a:rPr>
              <a:t>Poli</a:t>
            </a:r>
            <a:r>
              <a:rPr lang="en-US" sz="1200" kern="1200" dirty="0" smtClean="0">
                <a:solidFill>
                  <a:schemeClr val="tx1"/>
                </a:solidFill>
                <a:effectLst/>
                <a:latin typeface="+mn-lt"/>
                <a:ea typeface="+mn-ea"/>
                <a:cs typeface="+mn-cs"/>
              </a:rPr>
              <a:t> [1998] and follows a Gaussian distribution centered at a depth of 115 km with a half width of 40 km. Fluid rises by buoyant porous flow along grain edge channels with a permeability based on a uniform grain size of 1 mm. Melting occurs where hydrous fluids interact with hot mantle. Solid flow (shown by white streamlines) in the mantle wedge generated by the motion of the plate is calculated according to a temperature-dependent viscosity based on thermally activated creep (see text). Fluid flow lines are shown in black. (c) Mantle depletion. Values reflect the amount of melt extracted from the solid mantle or F. Fluid flow lines are shown in black, and solid flow lines are shown in white. </a:t>
            </a:r>
            <a:endParaRPr lang="en-US" dirty="0" smtClean="0"/>
          </a:p>
          <a:p>
            <a:endParaRPr lang="en-US" dirty="0" smtClean="0"/>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F0240C1-A840-3F4B-9C30-FBDEF6FA2DC8}" type="slidenum">
              <a:rPr lang="en-US"/>
              <a:pPr/>
              <a:t>61</a:t>
            </a:fld>
            <a:endParaRPr lang="en-US"/>
          </a:p>
        </p:txBody>
      </p:sp>
      <p:sp>
        <p:nvSpPr>
          <p:cNvPr id="173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3E45C6A-9649-1C4A-82A3-EF7308E5FAB4}" type="slidenum">
              <a:rPr lang="en-US"/>
              <a:pPr/>
              <a:t>62</a:t>
            </a:fld>
            <a:endParaRPr lang="en-US"/>
          </a:p>
        </p:txBody>
      </p:sp>
      <p:sp>
        <p:nvSpPr>
          <p:cNvPr id="234498"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atin typeface="ヒラギノ角ゴ Pro W3" charset="0"/>
              </a:rPr>
              <a:t>Plausibly, 1/Q gives T, and Vp/Vs shows melt. This makes sense, as Vp and 1/Q show broad hot regions, but the Vp/Vs suggests a narrow conduit feeding the volcanoes.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9F48269-09F2-4248-85EC-3E20F9BC3B48}" type="slidenum">
              <a:rPr lang="en-US"/>
              <a:pPr/>
              <a:t>63</a:t>
            </a:fld>
            <a:endParaRPr lang="en-US"/>
          </a:p>
        </p:txBody>
      </p:sp>
      <p:sp>
        <p:nvSpPr>
          <p:cNvPr id="236546"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6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This pattern looks surprisingly like recent numerical models for coupled solid-melt flow in wedges.  This model, by Cagnioncle et al., shows a broad wedge (geometry slightly different) like the 1/Q, a result of corner flow.  The melt flows through this solid flow field but is much more focused as it ascends to the arc.  This pattern has not been clearly identified elsewhere, but few studies have had resolution in the right places.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pPr/>
              <a:t>64</a:t>
            </a:fld>
            <a:endParaRPr lang="en-US"/>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8C4DF7F-EF91-8747-ACB4-E0C28BAD1C7D}" type="slidenum">
              <a:rPr lang="en-US"/>
              <a:pPr/>
              <a:t>65</a:t>
            </a:fld>
            <a:endParaRPr lang="en-US"/>
          </a:p>
        </p:txBody>
      </p:sp>
      <p:sp>
        <p:nvSpPr>
          <p:cNvPr id="193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D8CE184-5B36-E248-B8C9-3EF4CB751701}" type="slidenum">
              <a:rPr lang="en-US"/>
              <a:pPr/>
              <a:t>67</a:t>
            </a:fld>
            <a:endParaRPr lang="en-US"/>
          </a:p>
        </p:txBody>
      </p:sp>
      <p:sp>
        <p:nvSpPr>
          <p:cNvPr id="275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35940FA-79D7-9445-994F-0EB0412B0638}" type="slidenum">
              <a:rPr lang="en-US"/>
              <a:pPr/>
              <a:t>68</a:t>
            </a:fld>
            <a:endParaRPr lang="en-US"/>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2BB383-725C-9547-9056-EFE24C9F8899}" type="slidenum">
              <a:rPr lang="en-US"/>
              <a:pPr/>
              <a:t>69</a:t>
            </a:fld>
            <a:endParaRPr lang="en-US"/>
          </a:p>
        </p:txBody>
      </p:sp>
      <p:sp>
        <p:nvSpPr>
          <p:cNvPr id="27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5492B9-D15B-A64E-BB6B-379502D8BEE7}" type="slidenum">
              <a:rPr lang="en-US"/>
              <a:pPr/>
              <a:t>70</a:t>
            </a:fld>
            <a:endParaRPr lang="en-US"/>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7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16A15A-E4D6-A64E-A9C4-3C7443EF8134}" type="slidenum">
              <a:rPr lang="en-US"/>
              <a:pPr/>
              <a:t>7</a:t>
            </a:fld>
            <a:endParaRPr lang="en-US"/>
          </a:p>
        </p:txBody>
      </p:sp>
      <p:sp>
        <p:nvSpPr>
          <p:cNvPr id="24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04A0DF5-892A-FB47-BF1A-D1AD91C07311}" type="slidenum">
              <a:rPr lang="en-US"/>
              <a:pPr/>
              <a:t>71</a:t>
            </a:fld>
            <a:endParaRPr lang="en-US"/>
          </a:p>
        </p:txBody>
      </p:sp>
      <p:sp>
        <p:nvSpPr>
          <p:cNvPr id="27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A2A812C-C602-C14C-9E13-E82F87677BFC}" type="slidenum">
              <a:rPr lang="en-US"/>
              <a:pPr/>
              <a:t>72</a:t>
            </a:fld>
            <a:endParaRPr lang="en-US"/>
          </a:p>
        </p:txBody>
      </p:sp>
      <p:sp>
        <p:nvSpPr>
          <p:cNvPr id="224258" name="Rectangle 2"/>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FC8B874-F3B8-8548-82DF-F4F57BDF1E44}" type="slidenum">
              <a:rPr lang="en-US"/>
              <a:pPr/>
              <a:t>73</a:t>
            </a:fld>
            <a:endParaRPr lang="en-US"/>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B5729D-DC39-C44F-BFDF-89A7E9580D2C}" type="slidenum">
              <a:rPr lang="en-US"/>
              <a:pPr/>
              <a:t>74</a:t>
            </a:fld>
            <a:endParaRPr lang="en-US"/>
          </a:p>
        </p:txBody>
      </p:sp>
      <p:sp>
        <p:nvSpPr>
          <p:cNvPr id="28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4EC77CC-B113-3545-9C9E-D512E9D95608}" type="slidenum">
              <a:rPr lang="en-US"/>
              <a:pPr/>
              <a:t>75</a:t>
            </a:fld>
            <a:endParaRPr lang="en-US"/>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163F080-0481-D14D-B1FA-D82B962FFF78}" type="slidenum">
              <a:rPr lang="en-US"/>
              <a:pPr/>
              <a:t>76</a:t>
            </a:fld>
            <a:endParaRPr lang="en-US"/>
          </a:p>
        </p:txBody>
      </p:sp>
      <p:sp>
        <p:nvSpPr>
          <p:cNvPr id="29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168291F-6FCA-C041-B89A-D068D8660320}" type="slidenum">
              <a:rPr lang="en-US"/>
              <a:pPr/>
              <a:t>77</a:t>
            </a:fld>
            <a:endParaRPr lang="en-US"/>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E1ABE-7333-6A43-ADE6-D435D7FD0B54}" type="slidenum">
              <a:rPr lang="en-US"/>
              <a:pPr/>
              <a:t>80</a:t>
            </a:fld>
            <a:endParaRPr lang="en-US"/>
          </a:p>
        </p:txBody>
      </p:sp>
      <p:sp>
        <p:nvSpPr>
          <p:cNvPr id="310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E054B0A-682B-1247-AF9F-27D928157920}" type="slidenum">
              <a:rPr lang="en-US"/>
              <a:pPr/>
              <a:t>81</a:t>
            </a:fld>
            <a:endParaRPr lang="en-US"/>
          </a:p>
        </p:txBody>
      </p:sp>
      <p:sp>
        <p:nvSpPr>
          <p:cNvPr id="238594" name="Rectangle 2"/>
          <p:cNvSpPr>
            <a:spLocks noGrp="1" noRot="1" noChangeAspect="1" noChangeArrowheads="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8595" name="Rectangle 3"/>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8EAE011-D0AB-2047-B697-3F3FBD008E97}" type="slidenum">
              <a:rPr lang="en-US"/>
              <a:pPr/>
              <a:t>8</a:t>
            </a:fld>
            <a:endParaRPr lang="en-US"/>
          </a:p>
        </p:txBody>
      </p:sp>
      <p:sp>
        <p:nvSpPr>
          <p:cNvPr id="247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2EED8F-6D0B-184C-949E-172692CE3F34}" type="slidenum">
              <a:rPr lang="en-US"/>
              <a:pPr/>
              <a:t>9</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337521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41973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1188700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38200" y="1752600"/>
            <a:ext cx="7772400" cy="4114800"/>
          </a:xfrm>
        </p:spPr>
        <p:txBody>
          <a:bodyPr/>
          <a:lstStyle/>
          <a:p>
            <a:endParaRPr lang="en-US"/>
          </a:p>
        </p:txBody>
      </p:sp>
      <p:sp>
        <p:nvSpPr>
          <p:cNvPr id="4" name="Date Placeholder 3"/>
          <p:cNvSpPr>
            <a:spLocks noGrp="1"/>
          </p:cNvSpPr>
          <p:nvPr>
            <p:ph type="dt" sz="half" idx="10"/>
          </p:nvPr>
        </p:nvSpPr>
        <p:spPr>
          <a:xfrm>
            <a:off x="381000" y="6323013"/>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323013"/>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858000" y="6323013"/>
            <a:ext cx="1905000" cy="457200"/>
          </a:xfrm>
        </p:spPr>
        <p:txBody>
          <a:bodyPr/>
          <a:lstStyle>
            <a:lvl1pPr>
              <a:defRPr/>
            </a:lvl1pPr>
          </a:lstStyle>
          <a:p>
            <a:fld id="{0C43D1E7-99EE-D84C-82DC-D9D9635B20E4}" type="slidenum">
              <a:rPr lang="en-US"/>
              <a:pPr/>
              <a:t>‹#›</a:t>
            </a:fld>
            <a:endParaRPr lang="en-US"/>
          </a:p>
        </p:txBody>
      </p:sp>
    </p:spTree>
    <p:extLst>
      <p:ext uri="{BB962C8B-B14F-4D97-AF65-F5344CB8AC3E}">
        <p14:creationId xmlns:p14="http://schemas.microsoft.com/office/powerpoint/2010/main" val="291351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EA656F46-13DE-9841-A9B5-7805E8595053}" type="slidenum">
              <a:rPr lang="en-US"/>
              <a:pPr/>
              <a:t>‹#›</a:t>
            </a:fld>
            <a:endParaRPr lang="en-US"/>
          </a:p>
        </p:txBody>
      </p:sp>
    </p:spTree>
    <p:extLst>
      <p:ext uri="{BB962C8B-B14F-4D97-AF65-F5344CB8AC3E}">
        <p14:creationId xmlns:p14="http://schemas.microsoft.com/office/powerpoint/2010/main" val="1630006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838200" y="1752600"/>
            <a:ext cx="3810000" cy="4114800"/>
          </a:xfrm>
        </p:spPr>
        <p:txBody>
          <a:bodyPr/>
          <a:lstStyle/>
          <a:p>
            <a:endParaRPr lang="en-US"/>
          </a:p>
        </p:txBody>
      </p:sp>
      <p:sp>
        <p:nvSpPr>
          <p:cNvPr id="4" name="Text Placeholder 3"/>
          <p:cNvSpPr>
            <a:spLocks noGrp="1"/>
          </p:cNvSpPr>
          <p:nvPr>
            <p:ph type="body"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DD7E22DD-E698-AC41-AECC-D5087338F532}" type="slidenum">
              <a:rPr lang="en-US"/>
              <a:pPr/>
              <a:t>‹#›</a:t>
            </a:fld>
            <a:endParaRPr lang="en-US"/>
          </a:p>
        </p:txBody>
      </p:sp>
    </p:spTree>
    <p:extLst>
      <p:ext uri="{BB962C8B-B14F-4D97-AF65-F5344CB8AC3E}">
        <p14:creationId xmlns:p14="http://schemas.microsoft.com/office/powerpoint/2010/main" val="773415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1752600"/>
            <a:ext cx="3810000" cy="4114800"/>
          </a:xfrm>
        </p:spPr>
        <p:txBody>
          <a:bodyPr/>
          <a:lstStyle/>
          <a:p>
            <a:endParaRPr lang="en-US"/>
          </a:p>
        </p:txBody>
      </p:sp>
      <p:sp>
        <p:nvSpPr>
          <p:cNvPr id="4" name="Text Placeholder 3"/>
          <p:cNvSpPr>
            <a:spLocks noGrp="1"/>
          </p:cNvSpPr>
          <p:nvPr>
            <p:ph type="body"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34B01305-3A0B-1F49-893F-1E31D6333365}" type="slidenum">
              <a:rPr lang="en-US"/>
              <a:pPr/>
              <a:t>‹#›</a:t>
            </a:fld>
            <a:endParaRPr lang="en-US"/>
          </a:p>
        </p:txBody>
      </p:sp>
    </p:spTree>
    <p:extLst>
      <p:ext uri="{BB962C8B-B14F-4D97-AF65-F5344CB8AC3E}">
        <p14:creationId xmlns:p14="http://schemas.microsoft.com/office/powerpoint/2010/main" val="120874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31685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55AEC6-B31F-874F-A784-47874E8F37C3}" type="datetimeFigureOut">
              <a:rPr lang="en-US" smtClean="0"/>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6896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55AEC6-B31F-874F-A784-47874E8F37C3}" type="datetimeFigureOut">
              <a:rPr lang="en-US" smtClean="0"/>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153451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55AEC6-B31F-874F-A784-47874E8F37C3}" type="datetimeFigureOut">
              <a:rPr lang="en-US" smtClean="0"/>
              <a:t>1/31/13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3388197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55AEC6-B31F-874F-A784-47874E8F37C3}" type="datetimeFigureOut">
              <a:rPr lang="en-US" smtClean="0"/>
              <a:t>1/31/13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216832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5AEC6-B31F-874F-A784-47874E8F37C3}" type="datetimeFigureOut">
              <a:rPr lang="en-US" smtClean="0"/>
              <a:t>1/31/13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14946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5AEC6-B31F-874F-A784-47874E8F37C3}" type="datetimeFigureOut">
              <a:rPr lang="en-US" smtClean="0"/>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92847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5AEC6-B31F-874F-A784-47874E8F37C3}" type="datetimeFigureOut">
              <a:rPr lang="en-US" smtClean="0"/>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53ED5-B925-9C40-9841-0DDFCF90C044}" type="slidenum">
              <a:rPr lang="en-US" smtClean="0"/>
              <a:t>‹#›</a:t>
            </a:fld>
            <a:endParaRPr lang="en-US"/>
          </a:p>
        </p:txBody>
      </p:sp>
    </p:spTree>
    <p:extLst>
      <p:ext uri="{BB962C8B-B14F-4D97-AF65-F5344CB8AC3E}">
        <p14:creationId xmlns:p14="http://schemas.microsoft.com/office/powerpoint/2010/main" val="1707116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5AEC6-B31F-874F-A784-47874E8F37C3}" type="datetimeFigureOut">
              <a:rPr lang="en-US" smtClean="0"/>
              <a:t>1/31/13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53ED5-B925-9C40-9841-0DDFCF90C044}" type="slidenum">
              <a:rPr lang="en-US" smtClean="0"/>
              <a:t>‹#›</a:t>
            </a:fld>
            <a:endParaRPr lang="en-US"/>
          </a:p>
        </p:txBody>
      </p:sp>
    </p:spTree>
    <p:extLst>
      <p:ext uri="{BB962C8B-B14F-4D97-AF65-F5344CB8AC3E}">
        <p14:creationId xmlns:p14="http://schemas.microsoft.com/office/powerpoint/2010/main" val="2685514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em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0.emf"/></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2.emf"/></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jpeg"/><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0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0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emf"/><Relationship Id="rId3"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0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0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1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05.png"/><Relationship Id="rId1" Type="http://schemas.openxmlformats.org/officeDocument/2006/relationships/slideLayout" Target="../slideLayouts/slideLayout13.xml"/><Relationship Id="rId2" Type="http://schemas.openxmlformats.org/officeDocument/2006/relationships/image" Target="../media/image119.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124.png"/><Relationship Id="rId5" Type="http://schemas.openxmlformats.org/officeDocument/2006/relationships/oleObject" Target="../embeddings/oleObject1.bin"/><Relationship Id="rId6" Type="http://schemas.openxmlformats.org/officeDocument/2006/relationships/image" Target="../media/image123.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2"/>
          <p:cNvSpPr txBox="1">
            <a:spLocks noChangeArrowheads="1"/>
          </p:cNvSpPr>
          <p:nvPr/>
        </p:nvSpPr>
        <p:spPr bwMode="auto">
          <a:xfrm>
            <a:off x="0" y="228600"/>
            <a:ext cx="7467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l"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400" dirty="0" smtClean="0"/>
              <a:t>Lecture 8     January 31, 2013</a:t>
            </a:r>
            <a:r>
              <a:rPr lang="en-US" dirty="0" smtClean="0"/>
              <a:t/>
            </a:r>
            <a:br>
              <a:rPr lang="en-US" dirty="0" smtClean="0"/>
            </a:br>
            <a:r>
              <a:rPr lang="en-US" dirty="0" err="1" smtClean="0"/>
              <a:t>Subduction</a:t>
            </a:r>
            <a:r>
              <a:rPr lang="en-US" dirty="0" smtClean="0"/>
              <a:t> Zones</a:t>
            </a:r>
          </a:p>
          <a:p>
            <a:pPr>
              <a:defRPr/>
            </a:pPr>
            <a:r>
              <a:rPr lang="en-US" dirty="0" smtClean="0"/>
              <a:t>Magmatic Arcs</a:t>
            </a:r>
            <a:endParaRPr lang="en-US" dirty="0"/>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67200" y="0"/>
            <a:ext cx="4876800" cy="376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0" y="2590800"/>
            <a:ext cx="9144000" cy="440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t>Topics:</a:t>
            </a:r>
          </a:p>
          <a:p>
            <a:r>
              <a:rPr lang="en-US" sz="2000" dirty="0" smtClean="0"/>
              <a:t>• Dip, Thermal Parameter (=age*rate), effect on or of overriding plate</a:t>
            </a:r>
          </a:p>
          <a:p>
            <a:r>
              <a:rPr lang="en-US" sz="2000" dirty="0" smtClean="0"/>
              <a:t>• Penetration into lower mantle and phase changes </a:t>
            </a:r>
          </a:p>
          <a:p>
            <a:r>
              <a:rPr lang="en-US" sz="2000" dirty="0" smtClean="0"/>
              <a:t>• Thermal, metamorphic structure and fluid release from slab</a:t>
            </a:r>
          </a:p>
          <a:p>
            <a:r>
              <a:rPr lang="en-US" sz="2000" dirty="0" smtClean="0"/>
              <a:t>• Mantle wedge structure</a:t>
            </a:r>
          </a:p>
          <a:p>
            <a:r>
              <a:rPr lang="en-US" sz="2000" dirty="0" smtClean="0"/>
              <a:t>• Magmatic arc; Back-arc basins</a:t>
            </a:r>
          </a:p>
          <a:p>
            <a:r>
              <a:rPr lang="en-US" sz="2000" dirty="0" smtClean="0"/>
              <a:t>• Focus </a:t>
            </a:r>
            <a:r>
              <a:rPr lang="en-US" sz="2000" dirty="0"/>
              <a:t>of this lecture is on the descending </a:t>
            </a:r>
            <a:r>
              <a:rPr lang="en-US" sz="2000" dirty="0" smtClean="0"/>
              <a:t>lithosphere and mantle wedge. </a:t>
            </a:r>
            <a:r>
              <a:rPr lang="ja-JP" altLang="en-US" sz="2000" dirty="0">
                <a:latin typeface="Arial"/>
              </a:rPr>
              <a:t>“</a:t>
            </a:r>
            <a:r>
              <a:rPr lang="en-US" sz="2000" dirty="0"/>
              <a:t>Convergent Margins</a:t>
            </a:r>
            <a:r>
              <a:rPr lang="ja-JP" altLang="en-US" sz="2000" dirty="0">
                <a:latin typeface="Arial"/>
              </a:rPr>
              <a:t>”</a:t>
            </a:r>
            <a:r>
              <a:rPr lang="en-US" sz="2000" dirty="0"/>
              <a:t> lecture will focus on the responses of the overriding plate</a:t>
            </a:r>
            <a:endParaRPr lang="en-US" sz="2000" dirty="0" smtClean="0"/>
          </a:p>
          <a:p>
            <a:endParaRPr lang="en-US" sz="2000" dirty="0"/>
          </a:p>
          <a:p>
            <a:r>
              <a:rPr lang="en-US" sz="2000" b="1" dirty="0"/>
              <a:t>Reading:</a:t>
            </a:r>
          </a:p>
          <a:p>
            <a:r>
              <a:rPr lang="en-US" sz="1600" dirty="0" smtClean="0">
                <a:solidFill>
                  <a:schemeClr val="tx2"/>
                </a:solidFill>
              </a:rPr>
              <a:t>Stern.SubductionZones.RevGeophys</a:t>
            </a:r>
            <a:r>
              <a:rPr lang="en-US" sz="1600" dirty="0">
                <a:solidFill>
                  <a:schemeClr val="tx2"/>
                </a:solidFill>
              </a:rPr>
              <a:t>.2002.pdf    </a:t>
            </a:r>
            <a:r>
              <a:rPr lang="en-US" sz="1600" dirty="0" smtClean="0">
                <a:solidFill>
                  <a:schemeClr val="tx2"/>
                </a:solidFill>
              </a:rPr>
              <a:t>  </a:t>
            </a:r>
            <a:r>
              <a:rPr lang="en-US" sz="1600" dirty="0" smtClean="0">
                <a:solidFill>
                  <a:schemeClr val="tx2"/>
                </a:solidFill>
              </a:rPr>
              <a:t> </a:t>
            </a:r>
            <a:r>
              <a:rPr lang="en-US" sz="1600" dirty="0">
                <a:solidFill>
                  <a:schemeClr val="tx2"/>
                </a:solidFill>
              </a:rPr>
              <a:t>Lallemand.SubductionParameters.G3.2005.</a:t>
            </a:r>
            <a:r>
              <a:rPr lang="en-US" sz="1600" dirty="0" smtClean="0">
                <a:solidFill>
                  <a:schemeClr val="tx2"/>
                </a:solidFill>
              </a:rPr>
              <a:t>pdf</a:t>
            </a:r>
            <a:r>
              <a:rPr lang="en-US" sz="1600" dirty="0">
                <a:solidFill>
                  <a:schemeClr val="tx2"/>
                </a:solidFill>
              </a:rPr>
              <a:t/>
            </a:r>
            <a:br>
              <a:rPr lang="en-US" sz="1600" dirty="0">
                <a:solidFill>
                  <a:schemeClr val="tx2"/>
                </a:solidFill>
              </a:rPr>
            </a:br>
            <a:r>
              <a:rPr lang="en-US" sz="1600" dirty="0" smtClean="0">
                <a:solidFill>
                  <a:schemeClr val="tx2"/>
                </a:solidFill>
              </a:rPr>
              <a:t>Wiens.MantleWedge.AREPS</a:t>
            </a:r>
            <a:r>
              <a:rPr lang="en-US" sz="1600" dirty="0">
                <a:solidFill>
                  <a:schemeClr val="tx2"/>
                </a:solidFill>
              </a:rPr>
              <a:t>.2008.</a:t>
            </a:r>
            <a:r>
              <a:rPr lang="en-US" sz="1600" dirty="0" smtClean="0">
                <a:solidFill>
                  <a:schemeClr val="tx2"/>
                </a:solidFill>
              </a:rPr>
              <a:t>pdf                   </a:t>
            </a:r>
            <a:r>
              <a:rPr lang="en-US" sz="1600" dirty="0" smtClean="0">
                <a:solidFill>
                  <a:schemeClr val="tx2"/>
                </a:solidFill>
              </a:rPr>
              <a:t>CagnioncleParmentier.MantleWedgeWater.JGR</a:t>
            </a:r>
            <a:r>
              <a:rPr lang="en-US" sz="1600" dirty="0" smtClean="0">
                <a:solidFill>
                  <a:schemeClr val="tx2"/>
                </a:solidFill>
              </a:rPr>
              <a:t>.</a:t>
            </a:r>
            <a:r>
              <a:rPr lang="en-US" sz="1600" dirty="0" smtClean="0">
                <a:solidFill>
                  <a:schemeClr val="tx2"/>
                </a:solidFill>
              </a:rPr>
              <a:t>2007.pdf</a:t>
            </a:r>
            <a:endParaRPr lang="en-US" sz="1600" dirty="0" smtClean="0">
              <a:solidFill>
                <a:schemeClr val="tx2"/>
              </a:solidFill>
            </a:endParaRPr>
          </a:p>
          <a:p>
            <a:r>
              <a:rPr lang="en-US" sz="1600" dirty="0">
                <a:solidFill>
                  <a:schemeClr val="tx2"/>
                </a:solidFill>
              </a:rPr>
              <a:t>TatsumiStern.SubductionFactory.Oceanography.2006 </a:t>
            </a:r>
            <a:r>
              <a:rPr lang="en-US" sz="1600" dirty="0">
                <a:solidFill>
                  <a:schemeClr val="tx2"/>
                </a:solidFill>
              </a:rPr>
              <a:t> </a:t>
            </a:r>
            <a:r>
              <a:rPr lang="en-US" sz="1600" dirty="0" smtClean="0">
                <a:solidFill>
                  <a:schemeClr val="tx2"/>
                </a:solidFill>
              </a:rPr>
              <a:t>     </a:t>
            </a:r>
            <a:r>
              <a:rPr lang="en-US" sz="1600" dirty="0" smtClean="0">
                <a:solidFill>
                  <a:schemeClr val="tx2"/>
                </a:solidFill>
              </a:rPr>
              <a:t>TakahashiKlemperer.Mariana.Geology</a:t>
            </a:r>
            <a:r>
              <a:rPr lang="en-US" sz="1600" dirty="0">
                <a:solidFill>
                  <a:schemeClr val="tx2"/>
                </a:solidFill>
              </a:rPr>
              <a:t>.</a:t>
            </a:r>
            <a:r>
              <a:rPr lang="en-US" sz="1600" dirty="0" smtClean="0">
                <a:solidFill>
                  <a:schemeClr val="tx2"/>
                </a:solidFill>
              </a:rPr>
              <a:t>2007.</a:t>
            </a:r>
            <a:r>
              <a:rPr lang="en-US" sz="1600" dirty="0" smtClean="0">
                <a:solidFill>
                  <a:schemeClr val="tx2"/>
                </a:solidFill>
              </a:rPr>
              <a:t>pdf Garnero.D</a:t>
            </a:r>
            <a:r>
              <a:rPr lang="en-US" sz="1600" dirty="0">
                <a:solidFill>
                  <a:schemeClr val="tx2"/>
                </a:solidFill>
              </a:rPr>
              <a:t>''CoreMantle.Science2004.pdf		</a:t>
            </a:r>
            <a:r>
              <a:rPr lang="en-US" sz="1600" dirty="0" smtClean="0">
                <a:solidFill>
                  <a:schemeClr val="tx2"/>
                </a:solidFill>
              </a:rPr>
              <a:t>SantoshMaruyama.EarthFluidFactory.Lithosphere</a:t>
            </a:r>
            <a:r>
              <a:rPr lang="en-US" sz="1600" dirty="0">
                <a:solidFill>
                  <a:schemeClr val="tx2"/>
                </a:solidFill>
              </a:rPr>
              <a:t>.</a:t>
            </a:r>
            <a:r>
              <a:rPr lang="en-US" sz="1600" dirty="0" smtClean="0">
                <a:solidFill>
                  <a:schemeClr val="tx2"/>
                </a:solidFill>
              </a:rPr>
              <a:t>2009.pdf</a:t>
            </a:r>
            <a:r>
              <a:rPr lang="en-US" sz="1600" dirty="0">
                <a:solidFill>
                  <a:schemeClr val="tx2"/>
                </a:solidFill>
              </a:rPr>
              <a:t>	</a:t>
            </a:r>
            <a:endParaRPr lang="en-US" sz="1600" dirty="0" smtClean="0">
              <a:solidFill>
                <a:schemeClr val="tx2"/>
              </a:solidFill>
            </a:endParaRPr>
          </a:p>
        </p:txBody>
      </p:sp>
    </p:spTree>
    <p:extLst>
      <p:ext uri="{BB962C8B-B14F-4D97-AF65-F5344CB8AC3E}">
        <p14:creationId xmlns:p14="http://schemas.microsoft.com/office/powerpoint/2010/main" val="11385251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461000" y="209550"/>
            <a:ext cx="3105150" cy="2286000"/>
          </a:xfrm>
        </p:spPr>
        <p:txBody>
          <a:bodyPr>
            <a:normAutofit/>
          </a:bodyPr>
          <a:lstStyle/>
          <a:p>
            <a:pPr algn="l"/>
            <a:r>
              <a:rPr lang="en-US" sz="2800" dirty="0" smtClean="0">
                <a:latin typeface="Times"/>
                <a:cs typeface="Times"/>
              </a:rPr>
              <a:t>“Mariana-type” arcs </a:t>
            </a:r>
            <a:r>
              <a:rPr lang="en-US" sz="2800" dirty="0" err="1" smtClean="0">
                <a:latin typeface="Times"/>
                <a:cs typeface="Times"/>
              </a:rPr>
              <a:t>subduct</a:t>
            </a:r>
            <a:r>
              <a:rPr lang="en-US" sz="2800" dirty="0" smtClean="0">
                <a:latin typeface="Times"/>
                <a:cs typeface="Times"/>
              </a:rPr>
              <a:t> old, cold lithosphere at steep dips and are under extension</a:t>
            </a:r>
            <a:endParaRPr lang="en-US" sz="3600" dirty="0">
              <a:latin typeface="Times"/>
              <a:cs typeface="Times"/>
            </a:endParaRPr>
          </a:p>
        </p:txBody>
      </p:sp>
      <p:sp>
        <p:nvSpPr>
          <p:cNvPr id="11271"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76200" y="0"/>
            <a:ext cx="5173663" cy="3473450"/>
          </a:xfrm>
          <a:prstGeom prst="rect">
            <a:avLst/>
          </a:prstGeom>
          <a:noFill/>
          <a:ln/>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50634"/>
          <a:stretch/>
        </p:blipFill>
        <p:spPr>
          <a:xfrm>
            <a:off x="0" y="4102101"/>
            <a:ext cx="7086600" cy="2349500"/>
          </a:xfrm>
          <a:prstGeom prst="rect">
            <a:avLst/>
          </a:prstGeom>
          <a:noFill/>
          <a:ln/>
        </p:spPr>
      </p:pic>
      <p:sp>
        <p:nvSpPr>
          <p:cNvPr id="9" name="TextBox 8"/>
          <p:cNvSpPr txBox="1"/>
          <p:nvPr/>
        </p:nvSpPr>
        <p:spPr>
          <a:xfrm>
            <a:off x="4441824" y="2762250"/>
            <a:ext cx="4606926" cy="923330"/>
          </a:xfrm>
          <a:prstGeom prst="rect">
            <a:avLst/>
          </a:prstGeom>
          <a:noFill/>
          <a:ln>
            <a:solidFill>
              <a:srgbClr val="800000"/>
            </a:solidFill>
          </a:ln>
        </p:spPr>
        <p:txBody>
          <a:bodyPr wrap="square" rtlCol="0">
            <a:spAutoFit/>
          </a:bodyPr>
          <a:lstStyle/>
          <a:p>
            <a:r>
              <a:rPr lang="en-US" dirty="0" err="1" smtClean="0">
                <a:latin typeface="Times"/>
                <a:cs typeface="Times"/>
              </a:rPr>
              <a:t>Uyeda</a:t>
            </a:r>
            <a:r>
              <a:rPr lang="en-US" dirty="0" smtClean="0">
                <a:latin typeface="Times"/>
                <a:cs typeface="Times"/>
              </a:rPr>
              <a:t> and </a:t>
            </a:r>
            <a:r>
              <a:rPr lang="en-US" dirty="0" err="1" smtClean="0">
                <a:latin typeface="Times"/>
                <a:cs typeface="Times"/>
              </a:rPr>
              <a:t>Kanamori</a:t>
            </a:r>
            <a:r>
              <a:rPr lang="en-US" dirty="0" smtClean="0">
                <a:latin typeface="Times"/>
                <a:cs typeface="Times"/>
              </a:rPr>
              <a:t> (1979) popularized the idea that this dichotomy (steep dip/shallow dip) was related to age (temperature) of the slab</a:t>
            </a:r>
            <a:endParaRPr lang="en-US" dirty="0"/>
          </a:p>
        </p:txBody>
      </p:sp>
    </p:spTree>
    <p:extLst>
      <p:ext uri="{BB962C8B-B14F-4D97-AF65-F5344CB8AC3E}">
        <p14:creationId xmlns:p14="http://schemas.microsoft.com/office/powerpoint/2010/main" val="2119646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2250" y="1392745"/>
            <a:ext cx="7651750" cy="3108544"/>
          </a:xfrm>
          <a:prstGeom prst="rect">
            <a:avLst/>
          </a:prstGeom>
          <a:noFill/>
        </p:spPr>
        <p:txBody>
          <a:bodyPr wrap="square" rtlCol="0">
            <a:spAutoFit/>
          </a:bodyPr>
          <a:lstStyle/>
          <a:p>
            <a:r>
              <a:rPr lang="en-US" sz="2800" dirty="0">
                <a:latin typeface="Times"/>
                <a:cs typeface="Times"/>
              </a:rPr>
              <a:t>Slab dip does </a:t>
            </a:r>
            <a:r>
              <a:rPr lang="en-US" sz="2800" b="1" dirty="0">
                <a:latin typeface="Times"/>
                <a:cs typeface="Times"/>
              </a:rPr>
              <a:t>not</a:t>
            </a:r>
            <a:r>
              <a:rPr lang="en-US" sz="2800" dirty="0">
                <a:latin typeface="Times"/>
                <a:cs typeface="Times"/>
              </a:rPr>
              <a:t> correlate </a:t>
            </a:r>
            <a:r>
              <a:rPr lang="en-US" sz="2800" dirty="0" smtClean="0">
                <a:latin typeface="Times"/>
                <a:cs typeface="Times"/>
              </a:rPr>
              <a:t>well with</a:t>
            </a:r>
            <a:endParaRPr lang="en-US" sz="2800" dirty="0">
              <a:latin typeface="Times"/>
              <a:cs typeface="Times"/>
            </a:endParaRPr>
          </a:p>
          <a:p>
            <a:r>
              <a:rPr lang="en-US" sz="2800" dirty="0" smtClean="0">
                <a:latin typeface="Times"/>
                <a:cs typeface="Times"/>
              </a:rPr>
              <a:t>	magnitude </a:t>
            </a:r>
            <a:r>
              <a:rPr lang="en-US" sz="2800" dirty="0">
                <a:latin typeface="Times"/>
                <a:cs typeface="Times"/>
              </a:rPr>
              <a:t>of slab pull, </a:t>
            </a:r>
            <a:endParaRPr lang="en-US" sz="2800" dirty="0" smtClean="0">
              <a:latin typeface="Times"/>
              <a:cs typeface="Times"/>
            </a:endParaRPr>
          </a:p>
          <a:p>
            <a:r>
              <a:rPr lang="en-US" sz="2800" dirty="0" smtClean="0">
                <a:latin typeface="Times"/>
                <a:cs typeface="Times"/>
              </a:rPr>
              <a:t>	age </a:t>
            </a:r>
            <a:r>
              <a:rPr lang="en-US" sz="2800" dirty="0">
                <a:latin typeface="Times"/>
                <a:cs typeface="Times"/>
              </a:rPr>
              <a:t>of </a:t>
            </a:r>
            <a:r>
              <a:rPr lang="en-US" sz="2800" dirty="0" err="1">
                <a:latin typeface="Times"/>
                <a:cs typeface="Times"/>
              </a:rPr>
              <a:t>subducting</a:t>
            </a:r>
            <a:r>
              <a:rPr lang="en-US" sz="2800" dirty="0">
                <a:latin typeface="Times"/>
                <a:cs typeface="Times"/>
              </a:rPr>
              <a:t> lithosphere at the trench, </a:t>
            </a:r>
            <a:endParaRPr lang="en-US" sz="2800" dirty="0" smtClean="0">
              <a:latin typeface="Times"/>
              <a:cs typeface="Times"/>
            </a:endParaRPr>
          </a:p>
          <a:p>
            <a:r>
              <a:rPr lang="en-US" sz="2800" dirty="0" smtClean="0">
                <a:latin typeface="Times"/>
                <a:cs typeface="Times"/>
              </a:rPr>
              <a:t>	thermal </a:t>
            </a:r>
            <a:r>
              <a:rPr lang="en-US" sz="2800" dirty="0">
                <a:latin typeface="Times"/>
                <a:cs typeface="Times"/>
              </a:rPr>
              <a:t>regime of </a:t>
            </a:r>
            <a:r>
              <a:rPr lang="en-US" sz="2800" dirty="0" smtClean="0">
                <a:latin typeface="Times"/>
                <a:cs typeface="Times"/>
              </a:rPr>
              <a:t>the </a:t>
            </a:r>
            <a:r>
              <a:rPr lang="en-US" sz="2800" dirty="0" err="1" smtClean="0">
                <a:latin typeface="Times"/>
                <a:cs typeface="Times"/>
              </a:rPr>
              <a:t>subducting</a:t>
            </a:r>
            <a:r>
              <a:rPr lang="en-US" sz="2800" dirty="0" smtClean="0">
                <a:latin typeface="Times"/>
                <a:cs typeface="Times"/>
              </a:rPr>
              <a:t> </a:t>
            </a:r>
            <a:r>
              <a:rPr lang="en-US" sz="2800" dirty="0">
                <a:latin typeface="Times"/>
                <a:cs typeface="Times"/>
              </a:rPr>
              <a:t>lithosphere, </a:t>
            </a:r>
            <a:endParaRPr lang="en-US" sz="2800" dirty="0" smtClean="0">
              <a:latin typeface="Times"/>
              <a:cs typeface="Times"/>
            </a:endParaRPr>
          </a:p>
          <a:p>
            <a:r>
              <a:rPr lang="en-US" sz="2800" dirty="0" smtClean="0">
                <a:latin typeface="Times"/>
                <a:cs typeface="Times"/>
              </a:rPr>
              <a:t>	convergence </a:t>
            </a:r>
            <a:r>
              <a:rPr lang="en-US" sz="2800" dirty="0">
                <a:latin typeface="Times"/>
                <a:cs typeface="Times"/>
              </a:rPr>
              <a:t>rate, </a:t>
            </a:r>
            <a:endParaRPr lang="en-US" sz="2800" dirty="0" smtClean="0">
              <a:latin typeface="Times"/>
              <a:cs typeface="Times"/>
            </a:endParaRPr>
          </a:p>
          <a:p>
            <a:r>
              <a:rPr lang="en-US" sz="2800" dirty="0" smtClean="0">
                <a:latin typeface="Times"/>
                <a:cs typeface="Times"/>
              </a:rPr>
              <a:t>or</a:t>
            </a:r>
          </a:p>
          <a:p>
            <a:r>
              <a:rPr lang="en-US" sz="2800" dirty="0" smtClean="0">
                <a:latin typeface="Times"/>
                <a:cs typeface="Times"/>
              </a:rPr>
              <a:t>	</a:t>
            </a:r>
            <a:r>
              <a:rPr lang="en-US" sz="2800" dirty="0" err="1" smtClean="0">
                <a:latin typeface="Times"/>
                <a:cs typeface="Times"/>
              </a:rPr>
              <a:t>subduction</a:t>
            </a:r>
            <a:r>
              <a:rPr lang="en-US" sz="2800" dirty="0" smtClean="0">
                <a:latin typeface="Times"/>
                <a:cs typeface="Times"/>
              </a:rPr>
              <a:t> </a:t>
            </a:r>
            <a:r>
              <a:rPr lang="en-US" sz="2800" dirty="0">
                <a:latin typeface="Times"/>
                <a:cs typeface="Times"/>
              </a:rPr>
              <a:t>polarity (east versus west).</a:t>
            </a:r>
          </a:p>
        </p:txBody>
      </p:sp>
      <p:sp>
        <p:nvSpPr>
          <p:cNvPr id="11" name="TextBox 10"/>
          <p:cNvSpPr txBox="1"/>
          <p:nvPr/>
        </p:nvSpPr>
        <p:spPr>
          <a:xfrm>
            <a:off x="-12700" y="6488668"/>
            <a:ext cx="2806327" cy="369332"/>
          </a:xfrm>
          <a:prstGeom prst="rect">
            <a:avLst/>
          </a:prstGeom>
          <a:noFill/>
        </p:spPr>
        <p:txBody>
          <a:bodyPr wrap="none" rtlCol="0">
            <a:spAutoFit/>
          </a:bodyPr>
          <a:lstStyle/>
          <a:p>
            <a:r>
              <a:rPr lang="en-US" dirty="0" smtClean="0">
                <a:latin typeface="Times"/>
                <a:cs typeface="Times"/>
              </a:rPr>
              <a:t>(</a:t>
            </a:r>
            <a:r>
              <a:rPr lang="en-US" dirty="0" err="1" smtClean="0">
                <a:latin typeface="Times"/>
                <a:cs typeface="Times"/>
              </a:rPr>
              <a:t>Lallemand</a:t>
            </a:r>
            <a:r>
              <a:rPr lang="en-US" dirty="0" smtClean="0">
                <a:latin typeface="Times"/>
                <a:cs typeface="Times"/>
              </a:rPr>
              <a:t> et al., G3, 2005) </a:t>
            </a:r>
            <a:endParaRPr lang="en-US" dirty="0">
              <a:latin typeface="Times"/>
              <a:cs typeface="Times"/>
            </a:endParaRPr>
          </a:p>
        </p:txBody>
      </p:sp>
      <p:sp>
        <p:nvSpPr>
          <p:cNvPr id="5" name="TextBox 4"/>
          <p:cNvSpPr txBox="1"/>
          <p:nvPr/>
        </p:nvSpPr>
        <p:spPr>
          <a:xfrm>
            <a:off x="222250" y="146050"/>
            <a:ext cx="184666" cy="369332"/>
          </a:xfrm>
          <a:prstGeom prst="rect">
            <a:avLst/>
          </a:prstGeom>
          <a:noFill/>
        </p:spPr>
        <p:txBody>
          <a:bodyPr wrap="none" rtlCol="0">
            <a:spAutoFit/>
          </a:bodyPr>
          <a:lstStyle/>
          <a:p>
            <a:endParaRPr lang="en-US" dirty="0"/>
          </a:p>
        </p:txBody>
      </p:sp>
      <p:sp>
        <p:nvSpPr>
          <p:cNvPr id="15" name="TextBox 14"/>
          <p:cNvSpPr txBox="1"/>
          <p:nvPr/>
        </p:nvSpPr>
        <p:spPr>
          <a:xfrm>
            <a:off x="-12700" y="-12195"/>
            <a:ext cx="6769100" cy="369332"/>
          </a:xfrm>
          <a:prstGeom prst="rect">
            <a:avLst/>
          </a:prstGeom>
          <a:noFill/>
        </p:spPr>
        <p:txBody>
          <a:bodyPr wrap="square" rtlCol="0">
            <a:spAutoFit/>
          </a:bodyPr>
          <a:lstStyle/>
          <a:p>
            <a:r>
              <a:rPr lang="en-US" b="1" dirty="0" smtClean="0">
                <a:latin typeface="Times"/>
                <a:cs typeface="Times"/>
              </a:rPr>
              <a:t>However, recent attempts at statistical analysis disagree:</a:t>
            </a:r>
            <a:endParaRPr lang="en-US" b="1" dirty="0"/>
          </a:p>
        </p:txBody>
      </p:sp>
    </p:spTree>
    <p:extLst>
      <p:ext uri="{BB962C8B-B14F-4D97-AF65-F5344CB8AC3E}">
        <p14:creationId xmlns:p14="http://schemas.microsoft.com/office/powerpoint/2010/main" val="37551943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10971"/>
            <a:ext cx="9144000" cy="3430156"/>
          </a:xfrm>
          <a:prstGeom prst="rect">
            <a:avLst/>
          </a:prstGeom>
        </p:spPr>
      </p:pic>
      <p:pic>
        <p:nvPicPr>
          <p:cNvPr id="8" name="Picture 7"/>
          <p:cNvPicPr>
            <a:picLocks noChangeAspect="1"/>
          </p:cNvPicPr>
          <p:nvPr/>
        </p:nvPicPr>
        <p:blipFill>
          <a:blip r:embed="rId4"/>
          <a:stretch>
            <a:fillRect/>
          </a:stretch>
        </p:blipFill>
        <p:spPr>
          <a:xfrm>
            <a:off x="84747" y="2752355"/>
            <a:ext cx="2679700" cy="952500"/>
          </a:xfrm>
          <a:prstGeom prst="rect">
            <a:avLst/>
          </a:prstGeom>
        </p:spPr>
      </p:pic>
      <p:pic>
        <p:nvPicPr>
          <p:cNvPr id="9" name="Picture 8"/>
          <p:cNvPicPr>
            <a:picLocks noChangeAspect="1"/>
          </p:cNvPicPr>
          <p:nvPr/>
        </p:nvPicPr>
        <p:blipFill>
          <a:blip r:embed="rId5"/>
          <a:stretch>
            <a:fillRect/>
          </a:stretch>
        </p:blipFill>
        <p:spPr>
          <a:xfrm>
            <a:off x="4530725" y="3704855"/>
            <a:ext cx="2603500" cy="939800"/>
          </a:xfrm>
          <a:prstGeom prst="rect">
            <a:avLst/>
          </a:prstGeom>
        </p:spPr>
      </p:pic>
      <p:sp>
        <p:nvSpPr>
          <p:cNvPr id="11" name="TextBox 10"/>
          <p:cNvSpPr txBox="1"/>
          <p:nvPr/>
        </p:nvSpPr>
        <p:spPr>
          <a:xfrm>
            <a:off x="-12700" y="6488668"/>
            <a:ext cx="2806327" cy="369332"/>
          </a:xfrm>
          <a:prstGeom prst="rect">
            <a:avLst/>
          </a:prstGeom>
          <a:noFill/>
        </p:spPr>
        <p:txBody>
          <a:bodyPr wrap="none" rtlCol="0">
            <a:spAutoFit/>
          </a:bodyPr>
          <a:lstStyle/>
          <a:p>
            <a:r>
              <a:rPr lang="en-US" dirty="0" smtClean="0">
                <a:latin typeface="Times"/>
                <a:cs typeface="Times"/>
              </a:rPr>
              <a:t>(</a:t>
            </a:r>
            <a:r>
              <a:rPr lang="en-US" dirty="0" err="1" smtClean="0">
                <a:latin typeface="Times"/>
                <a:cs typeface="Times"/>
              </a:rPr>
              <a:t>Lallemand</a:t>
            </a:r>
            <a:r>
              <a:rPr lang="en-US" dirty="0" smtClean="0">
                <a:latin typeface="Times"/>
                <a:cs typeface="Times"/>
              </a:rPr>
              <a:t> et al., G3, 2005) </a:t>
            </a:r>
            <a:endParaRPr lang="en-US" dirty="0">
              <a:latin typeface="Times"/>
              <a:cs typeface="Times"/>
            </a:endParaRPr>
          </a:p>
        </p:txBody>
      </p:sp>
      <p:sp>
        <p:nvSpPr>
          <p:cNvPr id="4" name="Oval 3"/>
          <p:cNvSpPr/>
          <p:nvPr/>
        </p:nvSpPr>
        <p:spPr>
          <a:xfrm>
            <a:off x="3457980" y="2254939"/>
            <a:ext cx="873926" cy="497416"/>
          </a:xfrm>
          <a:prstGeom prst="ellipse">
            <a:avLst/>
          </a:prstGeom>
          <a:solidFill>
            <a:srgbClr val="FFFF00">
              <a:alpha val="22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 name="Oval 13"/>
          <p:cNvSpPr/>
          <p:nvPr/>
        </p:nvSpPr>
        <p:spPr>
          <a:xfrm>
            <a:off x="7036924" y="2338176"/>
            <a:ext cx="1268516" cy="551791"/>
          </a:xfrm>
          <a:prstGeom prst="ellipse">
            <a:avLst/>
          </a:prstGeom>
          <a:solidFill>
            <a:srgbClr val="FFFF00">
              <a:alpha val="22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TextBox 4"/>
          <p:cNvSpPr txBox="1"/>
          <p:nvPr/>
        </p:nvSpPr>
        <p:spPr>
          <a:xfrm>
            <a:off x="222250" y="146050"/>
            <a:ext cx="184666" cy="369332"/>
          </a:xfrm>
          <a:prstGeom prst="rect">
            <a:avLst/>
          </a:prstGeom>
          <a:noFill/>
        </p:spPr>
        <p:txBody>
          <a:bodyPr wrap="none" rtlCol="0">
            <a:spAutoFit/>
          </a:bodyPr>
          <a:lstStyle/>
          <a:p>
            <a:endParaRPr lang="en-US" dirty="0"/>
          </a:p>
        </p:txBody>
      </p:sp>
      <p:sp>
        <p:nvSpPr>
          <p:cNvPr id="15" name="TextBox 14"/>
          <p:cNvSpPr txBox="1"/>
          <p:nvPr/>
        </p:nvSpPr>
        <p:spPr>
          <a:xfrm>
            <a:off x="-12700" y="-12195"/>
            <a:ext cx="6769100" cy="369332"/>
          </a:xfrm>
          <a:prstGeom prst="rect">
            <a:avLst/>
          </a:prstGeom>
          <a:noFill/>
        </p:spPr>
        <p:txBody>
          <a:bodyPr wrap="square" rtlCol="0">
            <a:spAutoFit/>
          </a:bodyPr>
          <a:lstStyle/>
          <a:p>
            <a:r>
              <a:rPr lang="en-US" b="1" dirty="0" smtClean="0">
                <a:latin typeface="Times"/>
                <a:cs typeface="Times"/>
              </a:rPr>
              <a:t>However, recent attempts at statistical analysis disagree:</a:t>
            </a:r>
            <a:endParaRPr lang="en-US" b="1" dirty="0"/>
          </a:p>
        </p:txBody>
      </p:sp>
      <p:sp>
        <p:nvSpPr>
          <p:cNvPr id="6" name="TextBox 5"/>
          <p:cNvSpPr txBox="1"/>
          <p:nvPr/>
        </p:nvSpPr>
        <p:spPr>
          <a:xfrm>
            <a:off x="84747" y="2383023"/>
            <a:ext cx="2440016" cy="369332"/>
          </a:xfrm>
          <a:prstGeom prst="rect">
            <a:avLst/>
          </a:prstGeom>
          <a:noFill/>
        </p:spPr>
        <p:txBody>
          <a:bodyPr wrap="none" rtlCol="0">
            <a:spAutoFit/>
          </a:bodyPr>
          <a:lstStyle/>
          <a:p>
            <a:r>
              <a:rPr lang="en-US" dirty="0" smtClean="0"/>
              <a:t>Low dip correlates with:</a:t>
            </a:r>
            <a:endParaRPr lang="en-US" dirty="0"/>
          </a:p>
        </p:txBody>
      </p:sp>
      <p:sp>
        <p:nvSpPr>
          <p:cNvPr id="16" name="TextBox 15"/>
          <p:cNvSpPr txBox="1"/>
          <p:nvPr/>
        </p:nvSpPr>
        <p:spPr>
          <a:xfrm>
            <a:off x="4543627" y="3324596"/>
            <a:ext cx="2590598" cy="369332"/>
          </a:xfrm>
          <a:prstGeom prst="rect">
            <a:avLst/>
          </a:prstGeom>
          <a:noFill/>
        </p:spPr>
        <p:txBody>
          <a:bodyPr wrap="none" rtlCol="0">
            <a:spAutoFit/>
          </a:bodyPr>
          <a:lstStyle/>
          <a:p>
            <a:r>
              <a:rPr lang="en-US" dirty="0" smtClean="0"/>
              <a:t>Steep dip correlates with:</a:t>
            </a:r>
            <a:endParaRPr lang="en-US" dirty="0"/>
          </a:p>
        </p:txBody>
      </p:sp>
      <p:sp>
        <p:nvSpPr>
          <p:cNvPr id="19" name="TextBox 18"/>
          <p:cNvSpPr txBox="1"/>
          <p:nvPr/>
        </p:nvSpPr>
        <p:spPr>
          <a:xfrm>
            <a:off x="0" y="4842551"/>
            <a:ext cx="9017000" cy="830997"/>
          </a:xfrm>
          <a:prstGeom prst="rect">
            <a:avLst/>
          </a:prstGeom>
          <a:noFill/>
        </p:spPr>
        <p:txBody>
          <a:bodyPr wrap="square" rtlCol="0">
            <a:spAutoFit/>
          </a:bodyPr>
          <a:lstStyle/>
          <a:p>
            <a:r>
              <a:rPr lang="en-US" sz="2400" b="1" dirty="0" smtClean="0">
                <a:latin typeface="Times"/>
                <a:cs typeface="Times"/>
              </a:rPr>
              <a:t>Does correlation imply causation?</a:t>
            </a:r>
          </a:p>
          <a:p>
            <a:r>
              <a:rPr lang="en-US" sz="2400" b="1" dirty="0" smtClean="0">
                <a:latin typeface="Times"/>
                <a:cs typeface="Times"/>
              </a:rPr>
              <a:t>Which is the controlling parameter? (dipping slab or upper plate)</a:t>
            </a:r>
            <a:endParaRPr lang="en-US" sz="2400" b="1" dirty="0"/>
          </a:p>
        </p:txBody>
      </p:sp>
    </p:spTree>
    <p:extLst>
      <p:ext uri="{BB962C8B-B14F-4D97-AF65-F5344CB8AC3E}">
        <p14:creationId xmlns:p14="http://schemas.microsoft.com/office/powerpoint/2010/main" val="3053967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10971"/>
            <a:ext cx="9144000" cy="3430156"/>
          </a:xfrm>
          <a:prstGeom prst="rect">
            <a:avLst/>
          </a:prstGeom>
        </p:spPr>
      </p:pic>
      <p:sp>
        <p:nvSpPr>
          <p:cNvPr id="10" name="TextBox 9"/>
          <p:cNvSpPr txBox="1"/>
          <p:nvPr/>
        </p:nvSpPr>
        <p:spPr>
          <a:xfrm>
            <a:off x="0" y="3739660"/>
            <a:ext cx="6267450" cy="2308324"/>
          </a:xfrm>
          <a:prstGeom prst="rect">
            <a:avLst/>
          </a:prstGeom>
          <a:noFill/>
        </p:spPr>
        <p:txBody>
          <a:bodyPr wrap="square" rtlCol="0">
            <a:spAutoFit/>
          </a:bodyPr>
          <a:lstStyle/>
          <a:p>
            <a:r>
              <a:rPr lang="en-US" sz="2400" dirty="0">
                <a:latin typeface="Times"/>
                <a:cs typeface="Times"/>
              </a:rPr>
              <a:t>Slab dip does </a:t>
            </a:r>
            <a:r>
              <a:rPr lang="en-US" sz="2400" b="1" dirty="0">
                <a:latin typeface="Times"/>
                <a:cs typeface="Times"/>
              </a:rPr>
              <a:t>not</a:t>
            </a:r>
            <a:r>
              <a:rPr lang="en-US" sz="2400" dirty="0">
                <a:latin typeface="Times"/>
                <a:cs typeface="Times"/>
              </a:rPr>
              <a:t> correlate </a:t>
            </a:r>
            <a:r>
              <a:rPr lang="en-US" sz="2400" dirty="0" smtClean="0">
                <a:latin typeface="Times"/>
                <a:cs typeface="Times"/>
              </a:rPr>
              <a:t>well with</a:t>
            </a:r>
            <a:endParaRPr lang="en-US" sz="2400" dirty="0">
              <a:latin typeface="Times"/>
              <a:cs typeface="Times"/>
            </a:endParaRPr>
          </a:p>
          <a:p>
            <a:r>
              <a:rPr lang="en-US" sz="2400" dirty="0" smtClean="0">
                <a:latin typeface="Times"/>
                <a:cs typeface="Times"/>
              </a:rPr>
              <a:t>	magnitude </a:t>
            </a:r>
            <a:r>
              <a:rPr lang="en-US" sz="2400" dirty="0">
                <a:latin typeface="Times"/>
                <a:cs typeface="Times"/>
              </a:rPr>
              <a:t>of slab pull, </a:t>
            </a:r>
            <a:endParaRPr lang="en-US" sz="2400" dirty="0" smtClean="0">
              <a:latin typeface="Times"/>
              <a:cs typeface="Times"/>
            </a:endParaRPr>
          </a:p>
          <a:p>
            <a:r>
              <a:rPr lang="en-US" sz="2400" dirty="0" smtClean="0">
                <a:latin typeface="Times"/>
                <a:cs typeface="Times"/>
              </a:rPr>
              <a:t>	age </a:t>
            </a:r>
            <a:r>
              <a:rPr lang="en-US" sz="2400" dirty="0">
                <a:latin typeface="Times"/>
                <a:cs typeface="Times"/>
              </a:rPr>
              <a:t>of </a:t>
            </a:r>
            <a:r>
              <a:rPr lang="en-US" sz="2400" dirty="0" err="1">
                <a:latin typeface="Times"/>
                <a:cs typeface="Times"/>
              </a:rPr>
              <a:t>subducting</a:t>
            </a:r>
            <a:r>
              <a:rPr lang="en-US" sz="2400" dirty="0">
                <a:latin typeface="Times"/>
                <a:cs typeface="Times"/>
              </a:rPr>
              <a:t> lithosphere at the trench, </a:t>
            </a:r>
            <a:endParaRPr lang="en-US" sz="2400" dirty="0" smtClean="0">
              <a:latin typeface="Times"/>
              <a:cs typeface="Times"/>
            </a:endParaRPr>
          </a:p>
          <a:p>
            <a:r>
              <a:rPr lang="en-US" sz="2400" dirty="0" smtClean="0">
                <a:latin typeface="Times"/>
                <a:cs typeface="Times"/>
              </a:rPr>
              <a:t>	thermal </a:t>
            </a:r>
            <a:r>
              <a:rPr lang="en-US" sz="2400" dirty="0">
                <a:latin typeface="Times"/>
                <a:cs typeface="Times"/>
              </a:rPr>
              <a:t>regime of </a:t>
            </a:r>
            <a:r>
              <a:rPr lang="en-US" sz="2400" dirty="0" smtClean="0">
                <a:latin typeface="Times"/>
                <a:cs typeface="Times"/>
              </a:rPr>
              <a:t>the </a:t>
            </a:r>
            <a:r>
              <a:rPr lang="en-US" sz="2400" dirty="0" err="1" smtClean="0">
                <a:latin typeface="Times"/>
                <a:cs typeface="Times"/>
              </a:rPr>
              <a:t>subducting</a:t>
            </a:r>
            <a:r>
              <a:rPr lang="en-US" sz="2400" dirty="0" smtClean="0">
                <a:latin typeface="Times"/>
                <a:cs typeface="Times"/>
              </a:rPr>
              <a:t> </a:t>
            </a:r>
            <a:r>
              <a:rPr lang="en-US" sz="2400" dirty="0">
                <a:latin typeface="Times"/>
                <a:cs typeface="Times"/>
              </a:rPr>
              <a:t>lithosphere, </a:t>
            </a:r>
            <a:endParaRPr lang="en-US" sz="2400" dirty="0" smtClean="0">
              <a:latin typeface="Times"/>
              <a:cs typeface="Times"/>
            </a:endParaRPr>
          </a:p>
          <a:p>
            <a:r>
              <a:rPr lang="en-US" sz="2400" dirty="0" smtClean="0">
                <a:latin typeface="Times"/>
                <a:cs typeface="Times"/>
              </a:rPr>
              <a:t>	convergence </a:t>
            </a:r>
            <a:r>
              <a:rPr lang="en-US" sz="2400" dirty="0">
                <a:latin typeface="Times"/>
                <a:cs typeface="Times"/>
              </a:rPr>
              <a:t>rate, </a:t>
            </a:r>
            <a:endParaRPr lang="en-US" sz="2400" dirty="0" smtClean="0">
              <a:latin typeface="Times"/>
              <a:cs typeface="Times"/>
            </a:endParaRPr>
          </a:p>
          <a:p>
            <a:r>
              <a:rPr lang="en-US" sz="2400" dirty="0" smtClean="0">
                <a:latin typeface="Times"/>
                <a:cs typeface="Times"/>
              </a:rPr>
              <a:t>	</a:t>
            </a:r>
            <a:r>
              <a:rPr lang="en-US" sz="2400" dirty="0" err="1" smtClean="0">
                <a:latin typeface="Times"/>
                <a:cs typeface="Times"/>
              </a:rPr>
              <a:t>subduction</a:t>
            </a:r>
            <a:r>
              <a:rPr lang="en-US" sz="2400" dirty="0" smtClean="0">
                <a:latin typeface="Times"/>
                <a:cs typeface="Times"/>
              </a:rPr>
              <a:t> </a:t>
            </a:r>
            <a:r>
              <a:rPr lang="en-US" sz="2400" dirty="0">
                <a:latin typeface="Times"/>
                <a:cs typeface="Times"/>
              </a:rPr>
              <a:t>polarity (east versus west).</a:t>
            </a:r>
          </a:p>
        </p:txBody>
      </p:sp>
      <p:sp>
        <p:nvSpPr>
          <p:cNvPr id="11" name="TextBox 10"/>
          <p:cNvSpPr txBox="1"/>
          <p:nvPr/>
        </p:nvSpPr>
        <p:spPr>
          <a:xfrm>
            <a:off x="-12700" y="6488668"/>
            <a:ext cx="2806327" cy="369332"/>
          </a:xfrm>
          <a:prstGeom prst="rect">
            <a:avLst/>
          </a:prstGeom>
          <a:noFill/>
        </p:spPr>
        <p:txBody>
          <a:bodyPr wrap="none" rtlCol="0">
            <a:spAutoFit/>
          </a:bodyPr>
          <a:lstStyle/>
          <a:p>
            <a:r>
              <a:rPr lang="en-US" dirty="0" smtClean="0">
                <a:latin typeface="Times"/>
                <a:cs typeface="Times"/>
              </a:rPr>
              <a:t>(</a:t>
            </a:r>
            <a:r>
              <a:rPr lang="en-US" dirty="0" err="1" smtClean="0">
                <a:latin typeface="Times"/>
                <a:cs typeface="Times"/>
              </a:rPr>
              <a:t>Lallemand</a:t>
            </a:r>
            <a:r>
              <a:rPr lang="en-US" dirty="0" smtClean="0">
                <a:latin typeface="Times"/>
                <a:cs typeface="Times"/>
              </a:rPr>
              <a:t> et al., G3, 2005) </a:t>
            </a:r>
            <a:endParaRPr lang="en-US" dirty="0">
              <a:latin typeface="Times"/>
              <a:cs typeface="Times"/>
            </a:endParaRPr>
          </a:p>
        </p:txBody>
      </p:sp>
      <p:sp>
        <p:nvSpPr>
          <p:cNvPr id="5" name="TextBox 4"/>
          <p:cNvSpPr txBox="1"/>
          <p:nvPr/>
        </p:nvSpPr>
        <p:spPr>
          <a:xfrm>
            <a:off x="222250" y="146050"/>
            <a:ext cx="184666" cy="369332"/>
          </a:xfrm>
          <a:prstGeom prst="rect">
            <a:avLst/>
          </a:prstGeom>
          <a:noFill/>
        </p:spPr>
        <p:txBody>
          <a:bodyPr wrap="none" rtlCol="0">
            <a:spAutoFit/>
          </a:bodyPr>
          <a:lstStyle/>
          <a:p>
            <a:endParaRPr lang="en-US" dirty="0"/>
          </a:p>
        </p:txBody>
      </p:sp>
      <p:sp>
        <p:nvSpPr>
          <p:cNvPr id="15" name="TextBox 14"/>
          <p:cNvSpPr txBox="1"/>
          <p:nvPr/>
        </p:nvSpPr>
        <p:spPr>
          <a:xfrm>
            <a:off x="-12700" y="-12195"/>
            <a:ext cx="6769100" cy="369332"/>
          </a:xfrm>
          <a:prstGeom prst="rect">
            <a:avLst/>
          </a:prstGeom>
          <a:noFill/>
        </p:spPr>
        <p:txBody>
          <a:bodyPr wrap="square" rtlCol="0">
            <a:spAutoFit/>
          </a:bodyPr>
          <a:lstStyle/>
          <a:p>
            <a:r>
              <a:rPr lang="en-US" b="1" dirty="0" smtClean="0">
                <a:latin typeface="Times"/>
                <a:cs typeface="Times"/>
              </a:rPr>
              <a:t>However, recent attempts at statistical analysis disagree:</a:t>
            </a:r>
            <a:endParaRPr lang="en-US" b="1" dirty="0"/>
          </a:p>
        </p:txBody>
      </p:sp>
      <p:sp>
        <p:nvSpPr>
          <p:cNvPr id="7" name="TextBox 6"/>
          <p:cNvSpPr txBox="1"/>
          <p:nvPr/>
        </p:nvSpPr>
        <p:spPr>
          <a:xfrm>
            <a:off x="6680200" y="4248150"/>
            <a:ext cx="2139950" cy="1200328"/>
          </a:xfrm>
          <a:prstGeom prst="rect">
            <a:avLst/>
          </a:prstGeom>
          <a:noFill/>
          <a:ln>
            <a:solidFill>
              <a:srgbClr val="800000"/>
            </a:solidFill>
          </a:ln>
        </p:spPr>
        <p:txBody>
          <a:bodyPr wrap="square" rtlCol="0">
            <a:spAutoFit/>
          </a:bodyPr>
          <a:lstStyle/>
          <a:p>
            <a:r>
              <a:rPr lang="en-US" sz="2400" dirty="0" smtClean="0">
                <a:latin typeface="Times"/>
                <a:cs typeface="Times"/>
              </a:rPr>
              <a:t>Does this imply that slab pull is </a:t>
            </a:r>
            <a:r>
              <a:rPr lang="en-US" sz="2400" i="1" dirty="0" smtClean="0">
                <a:latin typeface="Times"/>
                <a:cs typeface="Times"/>
              </a:rPr>
              <a:t>not</a:t>
            </a:r>
            <a:r>
              <a:rPr lang="en-US" sz="2400" dirty="0" smtClean="0">
                <a:latin typeface="Times"/>
                <a:cs typeface="Times"/>
              </a:rPr>
              <a:t> important?</a:t>
            </a:r>
            <a:endParaRPr lang="en-US" sz="2400" dirty="0"/>
          </a:p>
        </p:txBody>
      </p:sp>
    </p:spTree>
    <p:extLst>
      <p:ext uri="{BB962C8B-B14F-4D97-AF65-F5344CB8AC3E}">
        <p14:creationId xmlns:p14="http://schemas.microsoft.com/office/powerpoint/2010/main" val="33414899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349250" y="44450"/>
            <a:ext cx="7772400" cy="809625"/>
          </a:xfrm>
        </p:spPr>
        <p:txBody>
          <a:bodyPr/>
          <a:lstStyle/>
          <a:p>
            <a:r>
              <a:rPr lang="en-US" sz="4000" dirty="0"/>
              <a:t>Trench Rollback (Slab Retreat)</a:t>
            </a:r>
          </a:p>
        </p:txBody>
      </p:sp>
      <p:sp>
        <p:nvSpPr>
          <p:cNvPr id="294915" name="Rectangle 3"/>
          <p:cNvSpPr>
            <a:spLocks noGrp="1" noChangeArrowheads="1"/>
          </p:cNvSpPr>
          <p:nvPr>
            <p:ph type="body" sz="half" idx="1"/>
          </p:nvPr>
        </p:nvSpPr>
        <p:spPr>
          <a:xfrm>
            <a:off x="0" y="854075"/>
            <a:ext cx="3505200" cy="2837185"/>
          </a:xfrm>
        </p:spPr>
        <p:txBody>
          <a:bodyPr>
            <a:normAutofit fontScale="85000" lnSpcReduction="20000"/>
          </a:bodyPr>
          <a:lstStyle/>
          <a:p>
            <a:r>
              <a:rPr lang="en-US" sz="2800" dirty="0"/>
              <a:t>Pacific Ocean has been getting smaller</a:t>
            </a:r>
          </a:p>
          <a:p>
            <a:r>
              <a:rPr lang="en-US" sz="2800" dirty="0"/>
              <a:t>Requires migration of trenches towards the </a:t>
            </a:r>
            <a:r>
              <a:rPr lang="en-US" sz="2800" dirty="0" smtClean="0"/>
              <a:t>ocean</a:t>
            </a:r>
          </a:p>
          <a:p>
            <a:r>
              <a:rPr lang="en-US" sz="2800" dirty="0" smtClean="0"/>
              <a:t>Trench rollback rates are ~10–25% of </a:t>
            </a:r>
            <a:r>
              <a:rPr lang="en-US" sz="2800" dirty="0" err="1" smtClean="0"/>
              <a:t>subduction</a:t>
            </a:r>
            <a:r>
              <a:rPr lang="en-US" sz="2800" dirty="0" smtClean="0"/>
              <a:t> rates</a:t>
            </a:r>
          </a:p>
          <a:p>
            <a:endParaRPr lang="en-US" sz="2800" dirty="0"/>
          </a:p>
        </p:txBody>
      </p:sp>
      <p:sp>
        <p:nvSpPr>
          <p:cNvPr id="294917" name="Text Box 5"/>
          <p:cNvSpPr txBox="1">
            <a:spLocks noChangeArrowheads="1"/>
          </p:cNvSpPr>
          <p:nvPr/>
        </p:nvSpPr>
        <p:spPr bwMode="auto">
          <a:xfrm>
            <a:off x="152400" y="3675900"/>
            <a:ext cx="22037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Times" charset="0"/>
              </a:rPr>
              <a:t>Garfunkel et al., 1986</a:t>
            </a:r>
          </a:p>
        </p:txBody>
      </p:sp>
      <p:sp>
        <p:nvSpPr>
          <p:cNvPr id="294918"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9525" y="4202434"/>
            <a:ext cx="3962400" cy="2611115"/>
          </a:xfrm>
          <a:prstGeom prst="rect">
            <a:avLst/>
          </a:prstGeom>
        </p:spPr>
      </p:pic>
      <p:pic>
        <p:nvPicPr>
          <p:cNvPr id="294916" name="Picture 4"/>
          <p:cNvPicPr>
            <a:picLocks noGrp="1" noChangeAspect="1" noChangeArrowheads="1"/>
          </p:cNvPicPr>
          <p:nvPr>
            <p:ph type="clipArt" sz="half" idx="2"/>
          </p:nvPr>
        </p:nvPicPr>
        <p:blipFill rotWithShape="1">
          <a:blip r:embed="rId4" cstate="print">
            <a:extLst>
              <a:ext uri="{28A0092B-C50C-407E-A947-70E740481C1C}">
                <a14:useLocalDpi xmlns:a14="http://schemas.microsoft.com/office/drawing/2010/main"/>
              </a:ext>
            </a:extLst>
          </a:blip>
          <a:srcRect/>
          <a:stretch/>
        </p:blipFill>
        <p:spPr>
          <a:xfrm>
            <a:off x="3930650" y="803275"/>
            <a:ext cx="5213350" cy="3821092"/>
          </a:xfrm>
        </p:spPr>
      </p:pic>
      <p:sp>
        <p:nvSpPr>
          <p:cNvPr id="2" name="TextBox 1"/>
          <p:cNvSpPr txBox="1"/>
          <p:nvPr/>
        </p:nvSpPr>
        <p:spPr>
          <a:xfrm>
            <a:off x="5481638" y="3310260"/>
            <a:ext cx="2439987" cy="1200329"/>
          </a:xfrm>
          <a:prstGeom prst="rect">
            <a:avLst/>
          </a:prstGeom>
          <a:noFill/>
        </p:spPr>
        <p:txBody>
          <a:bodyPr wrap="square" rtlCol="0">
            <a:spAutoFit/>
          </a:bodyPr>
          <a:lstStyle/>
          <a:p>
            <a:r>
              <a:rPr lang="en-US" dirty="0" smtClean="0"/>
              <a:t>Note advancing upper plate in Americas even in locations/periods of flat slab </a:t>
            </a:r>
            <a:r>
              <a:rPr lang="en-US" dirty="0" err="1" smtClean="0"/>
              <a:t>subduction</a:t>
            </a:r>
            <a:endParaRPr lang="en-US"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4032247" y="4743458"/>
            <a:ext cx="2553828" cy="200659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21450" y="4743458"/>
            <a:ext cx="2622550" cy="2006592"/>
          </a:xfrm>
          <a:prstGeom prst="rect">
            <a:avLst/>
          </a:prstGeom>
        </p:spPr>
      </p:pic>
    </p:spTree>
    <p:extLst>
      <p:ext uri="{BB962C8B-B14F-4D97-AF65-F5344CB8AC3E}">
        <p14:creationId xmlns:p14="http://schemas.microsoft.com/office/powerpoint/2010/main" val="23875784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0" y="349250"/>
            <a:ext cx="9144000" cy="647700"/>
          </a:xfrm>
        </p:spPr>
        <p:txBody>
          <a:bodyPr>
            <a:normAutofit/>
          </a:bodyPr>
          <a:lstStyle/>
          <a:p>
            <a:pPr algn="ctr"/>
            <a:r>
              <a:rPr lang="en-US" sz="2800" dirty="0"/>
              <a:t>Seismic Tomography of </a:t>
            </a:r>
            <a:r>
              <a:rPr lang="en-US" sz="2800" dirty="0" err="1"/>
              <a:t>Subduction</a:t>
            </a:r>
            <a:r>
              <a:rPr lang="en-US" sz="2800" dirty="0"/>
              <a:t> </a:t>
            </a:r>
            <a:r>
              <a:rPr lang="en-US" sz="2800" dirty="0" smtClean="0"/>
              <a:t>Zones</a:t>
            </a:r>
            <a:endParaRPr lang="en-US" dirty="0"/>
          </a:p>
        </p:txBody>
      </p:sp>
      <p:pic>
        <p:nvPicPr>
          <p:cNvPr id="347139"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0" y="946150"/>
            <a:ext cx="9144000" cy="5897563"/>
          </a:xfrm>
          <a:ln/>
        </p:spPr>
      </p:pic>
      <p:sp>
        <p:nvSpPr>
          <p:cNvPr id="34714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0" y="0"/>
            <a:ext cx="7299444" cy="461665"/>
          </a:xfrm>
          <a:prstGeom prst="rect">
            <a:avLst/>
          </a:prstGeom>
          <a:noFill/>
        </p:spPr>
        <p:txBody>
          <a:bodyPr wrap="none" rtlCol="0">
            <a:spAutoFit/>
          </a:bodyPr>
          <a:lstStyle/>
          <a:p>
            <a:r>
              <a:rPr lang="en-US" sz="2400" dirty="0" smtClean="0"/>
              <a:t>If dip doesn’t correlate with slab pull, what about depth?</a:t>
            </a:r>
            <a:endParaRPr lang="en-US" sz="2400" dirty="0"/>
          </a:p>
        </p:txBody>
      </p:sp>
      <p:sp>
        <p:nvSpPr>
          <p:cNvPr id="6" name="Rectangle 2"/>
          <p:cNvSpPr txBox="1">
            <a:spLocks noChangeArrowheads="1"/>
          </p:cNvSpPr>
          <p:nvPr/>
        </p:nvSpPr>
        <p:spPr>
          <a:xfrm>
            <a:off x="4200526" y="6145213"/>
            <a:ext cx="1736724" cy="647700"/>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a:t>
            </a:r>
            <a:r>
              <a:rPr lang="en-US" sz="2000" dirty="0" err="1" smtClean="0"/>
              <a:t>Albarede</a:t>
            </a:r>
            <a:r>
              <a:rPr lang="en-US" sz="2000" dirty="0" smtClean="0"/>
              <a:t> &amp;</a:t>
            </a:r>
          </a:p>
          <a:p>
            <a:r>
              <a:rPr lang="en-US" sz="2000" dirty="0" smtClean="0"/>
              <a:t>van der </a:t>
            </a:r>
            <a:r>
              <a:rPr lang="en-US" sz="2000" dirty="0" err="1" smtClean="0"/>
              <a:t>Hilst</a:t>
            </a:r>
            <a:r>
              <a:rPr lang="en-US" sz="2000" dirty="0" smtClean="0"/>
              <a:t>, 2002)</a:t>
            </a:r>
            <a:endParaRPr lang="en-US" dirty="0"/>
          </a:p>
        </p:txBody>
      </p:sp>
    </p:spTree>
    <p:extLst>
      <p:ext uri="{BB962C8B-B14F-4D97-AF65-F5344CB8AC3E}">
        <p14:creationId xmlns:p14="http://schemas.microsoft.com/office/powerpoint/2010/main" val="20070278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730750" y="142875"/>
            <a:ext cx="4413250" cy="3448050"/>
          </a:xfrm>
        </p:spPr>
        <p:txBody>
          <a:bodyPr>
            <a:noAutofit/>
          </a:bodyPr>
          <a:lstStyle/>
          <a:p>
            <a:pPr algn="l"/>
            <a:r>
              <a:rPr lang="en-US" sz="2000" dirty="0" smtClean="0">
                <a:latin typeface="Times"/>
                <a:cs typeface="Times"/>
              </a:rPr>
              <a:t>Some </a:t>
            </a:r>
            <a:r>
              <a:rPr lang="en-US" sz="2000" dirty="0" err="1" smtClean="0">
                <a:latin typeface="Times"/>
                <a:cs typeface="Times"/>
              </a:rPr>
              <a:t>subduction</a:t>
            </a:r>
            <a:r>
              <a:rPr lang="en-US" sz="2000" dirty="0" smtClean="0">
                <a:latin typeface="Times"/>
                <a:cs typeface="Times"/>
              </a:rPr>
              <a:t> </a:t>
            </a:r>
            <a:r>
              <a:rPr lang="en-US" sz="2000" dirty="0">
                <a:latin typeface="Times"/>
                <a:cs typeface="Times"/>
              </a:rPr>
              <a:t>zones extend from the surface to the </a:t>
            </a:r>
            <a:r>
              <a:rPr lang="en-US" sz="2000" dirty="0" smtClean="0">
                <a:latin typeface="Times"/>
                <a:cs typeface="Times"/>
              </a:rPr>
              <a:t>core-mantle boundary;</a:t>
            </a:r>
            <a:br>
              <a:rPr lang="en-US" sz="2000" dirty="0" smtClean="0">
                <a:latin typeface="Times"/>
                <a:cs typeface="Times"/>
              </a:rPr>
            </a:br>
            <a:r>
              <a:rPr lang="en-US" sz="2000" dirty="0">
                <a:latin typeface="Times"/>
                <a:cs typeface="Times"/>
              </a:rPr>
              <a:t/>
            </a:r>
            <a:br>
              <a:rPr lang="en-US" sz="2000" dirty="0">
                <a:latin typeface="Times"/>
                <a:cs typeface="Times"/>
              </a:rPr>
            </a:br>
            <a:r>
              <a:rPr lang="en-US" sz="2000" dirty="0" smtClean="0">
                <a:latin typeface="Times"/>
                <a:cs typeface="Times"/>
              </a:rPr>
              <a:t>others maybe only to the transition zone or mid-mantle</a:t>
            </a:r>
            <a:br>
              <a:rPr lang="en-US" sz="2000" dirty="0" smtClean="0">
                <a:latin typeface="Times"/>
                <a:cs typeface="Times"/>
              </a:rPr>
            </a:br>
            <a:r>
              <a:rPr lang="en-US" sz="2000" dirty="0" smtClean="0">
                <a:latin typeface="Times"/>
                <a:cs typeface="Times"/>
              </a:rPr>
              <a:t> – perhaps young plates are thermally buoyant, thermally equilibrate rapidly, and don</a:t>
            </a:r>
            <a:r>
              <a:rPr lang="ja-JP" altLang="en-US" sz="2000" dirty="0" smtClean="0">
                <a:latin typeface="Times"/>
                <a:cs typeface="Times"/>
              </a:rPr>
              <a:t>’</a:t>
            </a:r>
            <a:r>
              <a:rPr lang="en-US" sz="2000" dirty="0" smtClean="0">
                <a:latin typeface="Times"/>
                <a:cs typeface="Times"/>
              </a:rPr>
              <a:t>t sink far:</a:t>
            </a:r>
            <a:br>
              <a:rPr lang="en-US" sz="2000" dirty="0" smtClean="0">
                <a:latin typeface="Times"/>
                <a:cs typeface="Times"/>
              </a:rPr>
            </a:br>
            <a:r>
              <a:rPr lang="ja-JP" altLang="en-US" sz="2000" dirty="0" smtClean="0">
                <a:latin typeface="Times"/>
                <a:cs typeface="Times"/>
              </a:rPr>
              <a:t>“</a:t>
            </a:r>
            <a:r>
              <a:rPr lang="en-US" sz="2000" dirty="0" smtClean="0">
                <a:latin typeface="Times"/>
                <a:cs typeface="Times"/>
              </a:rPr>
              <a:t>just because some slabs penetrate below 670 km </a:t>
            </a:r>
            <a:r>
              <a:rPr lang="en-US" sz="2000" dirty="0" err="1" smtClean="0">
                <a:latin typeface="Times"/>
                <a:cs typeface="Times"/>
              </a:rPr>
              <a:t>doesn</a:t>
            </a:r>
            <a:r>
              <a:rPr lang="ja-JP" altLang="en-US" sz="2000" dirty="0" smtClean="0">
                <a:latin typeface="Times"/>
                <a:cs typeface="Times"/>
              </a:rPr>
              <a:t>’</a:t>
            </a:r>
            <a:r>
              <a:rPr lang="en-US" sz="2000" dirty="0" smtClean="0">
                <a:latin typeface="Times"/>
                <a:cs typeface="Times"/>
              </a:rPr>
              <a:t>t mean they all do</a:t>
            </a:r>
            <a:r>
              <a:rPr lang="ja-JP" altLang="en-US" sz="2000" dirty="0" smtClean="0">
                <a:latin typeface="Times"/>
                <a:cs typeface="Times"/>
              </a:rPr>
              <a:t>”</a:t>
            </a:r>
            <a:r>
              <a:rPr lang="en-US" sz="2000" dirty="0" smtClean="0">
                <a:latin typeface="Times"/>
                <a:cs typeface="Times"/>
              </a:rPr>
              <a:t/>
            </a:r>
            <a:br>
              <a:rPr lang="en-US" sz="2000" dirty="0" smtClean="0">
                <a:latin typeface="Times"/>
                <a:cs typeface="Times"/>
              </a:rPr>
            </a:br>
            <a:endParaRPr lang="en-US" sz="2000" dirty="0">
              <a:latin typeface="Times"/>
              <a:cs typeface="Times"/>
            </a:endParaRPr>
          </a:p>
        </p:txBody>
      </p:sp>
      <p:pic>
        <p:nvPicPr>
          <p:cNvPr id="7177" name="Picture 9"/>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34926" y="0"/>
            <a:ext cx="4486761" cy="4556125"/>
          </a:xfrm>
          <a:noFill/>
          <a:ln/>
        </p:spPr>
      </p:pic>
      <p:sp>
        <p:nvSpPr>
          <p:cNvPr id="7180" name="Rectangle 12"/>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0" y="4031735"/>
            <a:ext cx="1402397" cy="369332"/>
          </a:xfrm>
          <a:prstGeom prst="rect">
            <a:avLst/>
          </a:prstGeom>
          <a:noFill/>
        </p:spPr>
        <p:txBody>
          <a:bodyPr wrap="none" rtlCol="0">
            <a:spAutoFit/>
          </a:bodyPr>
          <a:lstStyle/>
          <a:p>
            <a:r>
              <a:rPr lang="en-US" dirty="0" smtClean="0"/>
              <a:t>(Stern, 2002)</a:t>
            </a:r>
            <a:endParaRPr lang="en-US"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6481" y="3794125"/>
            <a:ext cx="6277519" cy="305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84150" y="5721350"/>
            <a:ext cx="2787649" cy="923330"/>
          </a:xfrm>
          <a:prstGeom prst="rect">
            <a:avLst/>
          </a:prstGeom>
          <a:noFill/>
        </p:spPr>
        <p:txBody>
          <a:bodyPr wrap="square" rtlCol="0">
            <a:spAutoFit/>
          </a:bodyPr>
          <a:lstStyle/>
          <a:p>
            <a:r>
              <a:rPr lang="en-US" dirty="0" smtClean="0"/>
              <a:t>(Don Anderson, New Theory of the Earth, 2007)</a:t>
            </a:r>
            <a:br>
              <a:rPr lang="en-US" dirty="0" smtClean="0"/>
            </a:br>
            <a:endParaRPr lang="en-US" dirty="0"/>
          </a:p>
        </p:txBody>
      </p:sp>
    </p:spTree>
    <p:extLst>
      <p:ext uri="{BB962C8B-B14F-4D97-AF65-F5344CB8AC3E}">
        <p14:creationId xmlns:p14="http://schemas.microsoft.com/office/powerpoint/2010/main" val="6704474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40"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1662">
            <a:off x="2514600" y="0"/>
            <a:ext cx="66294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5341" name="Rectangle 1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3"/>
          <p:cNvSpPr txBox="1">
            <a:spLocks noChangeArrowheads="1"/>
          </p:cNvSpPr>
          <p:nvPr/>
        </p:nvSpPr>
        <p:spPr bwMode="auto">
          <a:xfrm>
            <a:off x="0" y="1250950"/>
            <a:ext cx="28194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dirty="0" smtClean="0">
                <a:latin typeface="Times" charset="0"/>
              </a:rPr>
              <a:t>Olivine </a:t>
            </a:r>
            <a:r>
              <a:rPr lang="en-US" sz="1600" dirty="0" smtClean="0">
                <a:latin typeface="Symbol" charset="0"/>
                <a:sym typeface="Symbol" charset="0"/>
              </a:rPr>
              <a:t></a:t>
            </a:r>
            <a:r>
              <a:rPr lang="en-US" sz="1600" dirty="0">
                <a:latin typeface="Times" charset="0"/>
              </a:rPr>
              <a:t>-phase, </a:t>
            </a:r>
            <a:r>
              <a:rPr lang="en-US" sz="1600" dirty="0" smtClean="0">
                <a:latin typeface="Times" charset="0"/>
              </a:rPr>
              <a:t>orthorhombic</a:t>
            </a:r>
            <a:r>
              <a:rPr lang="en-US" sz="1600" dirty="0">
                <a:latin typeface="Times" charset="0"/>
              </a:rPr>
              <a:t> </a:t>
            </a:r>
            <a:r>
              <a:rPr lang="en-US" sz="1600" dirty="0" smtClean="0">
                <a:latin typeface="Times" charset="0"/>
              </a:rPr>
              <a:t>Molar </a:t>
            </a:r>
            <a:r>
              <a:rPr lang="en-US" sz="1600" dirty="0">
                <a:latin typeface="Times" charset="0"/>
              </a:rPr>
              <a:t>volume = 43.67 cm</a:t>
            </a:r>
            <a:r>
              <a:rPr lang="en-US" sz="1600" baseline="30000" dirty="0">
                <a:latin typeface="Times" charset="0"/>
              </a:rPr>
              <a:t>3</a:t>
            </a:r>
            <a:r>
              <a:rPr lang="en-US" sz="1600" dirty="0">
                <a:latin typeface="Times" charset="0"/>
              </a:rPr>
              <a:t>/</a:t>
            </a:r>
            <a:r>
              <a:rPr lang="en-US" sz="1600" dirty="0" err="1">
                <a:latin typeface="Times" charset="0"/>
              </a:rPr>
              <a:t>mol</a:t>
            </a:r>
            <a:r>
              <a:rPr lang="en-US" sz="1600" dirty="0">
                <a:latin typeface="Times" charset="0"/>
              </a:rPr>
              <a:t> </a:t>
            </a:r>
          </a:p>
          <a:p>
            <a:endParaRPr lang="en-US" sz="1600" dirty="0">
              <a:latin typeface="Times" charset="0"/>
            </a:endParaRPr>
          </a:p>
          <a:p>
            <a:r>
              <a:rPr lang="en-US" sz="1600" dirty="0" err="1" smtClean="0">
                <a:latin typeface="Times" charset="0"/>
              </a:rPr>
              <a:t>Wadsleyite</a:t>
            </a:r>
            <a:r>
              <a:rPr lang="en-US" sz="1600" dirty="0">
                <a:latin typeface="Times" charset="0"/>
              </a:rPr>
              <a:t>: </a:t>
            </a:r>
            <a:r>
              <a:rPr lang="en-US" sz="1600" dirty="0">
                <a:latin typeface="Symbol" charset="0"/>
                <a:sym typeface="Symbol" charset="0"/>
              </a:rPr>
              <a:t></a:t>
            </a:r>
            <a:r>
              <a:rPr lang="en-US" sz="1600" dirty="0">
                <a:latin typeface="Times" charset="0"/>
              </a:rPr>
              <a:t>-phase, orthorhombic; </a:t>
            </a:r>
            <a:r>
              <a:rPr lang="en-US" sz="1600" dirty="0" smtClean="0">
                <a:latin typeface="Times" charset="0"/>
              </a:rPr>
              <a:t>40.52 </a:t>
            </a:r>
            <a:r>
              <a:rPr lang="en-US" sz="1600" dirty="0">
                <a:latin typeface="Times" charset="0"/>
              </a:rPr>
              <a:t>cm</a:t>
            </a:r>
            <a:r>
              <a:rPr lang="en-US" sz="1600" baseline="30000" dirty="0">
                <a:latin typeface="Times" charset="0"/>
              </a:rPr>
              <a:t>3</a:t>
            </a:r>
            <a:r>
              <a:rPr lang="en-US" sz="1600" dirty="0">
                <a:latin typeface="Times" charset="0"/>
              </a:rPr>
              <a:t>/</a:t>
            </a:r>
            <a:r>
              <a:rPr lang="en-US" sz="1600" dirty="0" err="1">
                <a:latin typeface="Times" charset="0"/>
              </a:rPr>
              <a:t>mol</a:t>
            </a:r>
            <a:endParaRPr lang="en-US" sz="1600" dirty="0">
              <a:latin typeface="Times" charset="0"/>
            </a:endParaRPr>
          </a:p>
          <a:p>
            <a:r>
              <a:rPr lang="en-US" sz="1600" dirty="0" err="1">
                <a:latin typeface="Times" charset="0"/>
              </a:rPr>
              <a:t>Ringwoodite</a:t>
            </a:r>
            <a:r>
              <a:rPr lang="en-US" sz="1600" dirty="0">
                <a:latin typeface="Times" charset="0"/>
              </a:rPr>
              <a:t>: </a:t>
            </a:r>
            <a:r>
              <a:rPr lang="en-US" sz="1600" dirty="0">
                <a:latin typeface="Symbol" charset="0"/>
                <a:sym typeface="Symbol" charset="0"/>
              </a:rPr>
              <a:t></a:t>
            </a:r>
            <a:r>
              <a:rPr lang="en-US" sz="1600" dirty="0">
                <a:latin typeface="Times" charset="0"/>
              </a:rPr>
              <a:t>-phase, </a:t>
            </a:r>
            <a:r>
              <a:rPr lang="en-US" sz="1600" dirty="0" smtClean="0">
                <a:latin typeface="Times" charset="0"/>
              </a:rPr>
              <a:t>cubic 39.65 </a:t>
            </a:r>
            <a:r>
              <a:rPr lang="en-US" sz="1600" dirty="0">
                <a:latin typeface="Times" charset="0"/>
              </a:rPr>
              <a:t>cm</a:t>
            </a:r>
            <a:r>
              <a:rPr lang="en-US" sz="1600" baseline="30000" dirty="0">
                <a:latin typeface="Times" charset="0"/>
              </a:rPr>
              <a:t>3</a:t>
            </a:r>
            <a:r>
              <a:rPr lang="en-US" sz="1600" dirty="0">
                <a:latin typeface="Times" charset="0"/>
              </a:rPr>
              <a:t>/</a:t>
            </a:r>
            <a:r>
              <a:rPr lang="en-US" sz="1600" dirty="0" err="1">
                <a:latin typeface="Times" charset="0"/>
              </a:rPr>
              <a:t>mol</a:t>
            </a:r>
            <a:r>
              <a:rPr lang="en-US" sz="1600" dirty="0">
                <a:latin typeface="Times" charset="0"/>
              </a:rPr>
              <a:t> (</a:t>
            </a:r>
            <a:r>
              <a:rPr lang="ja-JP" altLang="en-US" sz="1600" dirty="0">
                <a:latin typeface="Times" charset="0"/>
              </a:rPr>
              <a:t>“</a:t>
            </a:r>
            <a:r>
              <a:rPr lang="en-US" sz="1600" dirty="0">
                <a:latin typeface="Times" charset="0"/>
              </a:rPr>
              <a:t>spinel</a:t>
            </a:r>
            <a:r>
              <a:rPr lang="ja-JP" altLang="en-US" sz="1600" dirty="0">
                <a:latin typeface="Times" charset="0"/>
              </a:rPr>
              <a:t>”</a:t>
            </a:r>
            <a:r>
              <a:rPr lang="en-US" sz="1600" dirty="0">
                <a:latin typeface="Times" charset="0"/>
              </a:rPr>
              <a:t> phase)	</a:t>
            </a:r>
            <a:endParaRPr lang="en-US" sz="1600" dirty="0" smtClean="0">
              <a:latin typeface="Times" charset="0"/>
            </a:endParaRPr>
          </a:p>
          <a:p>
            <a:endParaRPr lang="en-US" sz="1600" dirty="0">
              <a:latin typeface="Times" charset="0"/>
            </a:endParaRPr>
          </a:p>
          <a:p>
            <a:r>
              <a:rPr lang="en-US" sz="1600" dirty="0" err="1" smtClean="0">
                <a:latin typeface="Times" charset="0"/>
              </a:rPr>
              <a:t>Ringwoodite</a:t>
            </a:r>
            <a:r>
              <a:rPr lang="en-US" sz="1600" dirty="0" smtClean="0">
                <a:latin typeface="Times" charset="0"/>
              </a:rPr>
              <a:t> </a:t>
            </a:r>
            <a:r>
              <a:rPr lang="en-US" sz="1600" dirty="0" err="1">
                <a:latin typeface="Times" charset="0"/>
              </a:rPr>
              <a:t>disproportionates</a:t>
            </a:r>
            <a:r>
              <a:rPr lang="en-US" sz="1600" dirty="0">
                <a:latin typeface="Times" charset="0"/>
              </a:rPr>
              <a:t> into </a:t>
            </a:r>
            <a:r>
              <a:rPr lang="en-US" sz="1600" dirty="0" err="1" smtClean="0">
                <a:latin typeface="Times" charset="0"/>
              </a:rPr>
              <a:t>Perovskite</a:t>
            </a:r>
            <a:r>
              <a:rPr lang="en-US" sz="1600" dirty="0" smtClean="0">
                <a:latin typeface="Times" charset="0"/>
              </a:rPr>
              <a:t> </a:t>
            </a:r>
            <a:r>
              <a:rPr lang="en-US" sz="1600" dirty="0">
                <a:latin typeface="Times" charset="0"/>
              </a:rPr>
              <a:t>((</a:t>
            </a:r>
            <a:r>
              <a:rPr lang="en-US" sz="1600" dirty="0" err="1">
                <a:latin typeface="Times" charset="0"/>
              </a:rPr>
              <a:t>Mg,Fe,Al</a:t>
            </a:r>
            <a:r>
              <a:rPr lang="en-US" sz="1600" dirty="0">
                <a:latin typeface="Times" charset="0"/>
              </a:rPr>
              <a:t>)SiO</a:t>
            </a:r>
            <a:r>
              <a:rPr lang="en-US" sz="1600" baseline="-25000" dirty="0">
                <a:latin typeface="Times" charset="0"/>
              </a:rPr>
              <a:t>3</a:t>
            </a:r>
            <a:r>
              <a:rPr lang="en-US" sz="1600" dirty="0">
                <a:latin typeface="Times" charset="0"/>
              </a:rPr>
              <a:t>) and </a:t>
            </a:r>
            <a:r>
              <a:rPr lang="en-US" sz="1600" dirty="0" err="1">
                <a:latin typeface="Times" charset="0"/>
              </a:rPr>
              <a:t>Magnesiow</a:t>
            </a:r>
            <a:r>
              <a:rPr lang="en-US" altLang="ja-JP" sz="1600" dirty="0" err="1">
                <a:latin typeface="Times" charset="0"/>
                <a:cs typeface="ＭＳ Ｐゴシック" charset="0"/>
              </a:rPr>
              <a:t>üstite</a:t>
            </a:r>
            <a:r>
              <a:rPr lang="en-US" altLang="ja-JP" sz="1600" dirty="0">
                <a:latin typeface="Times" charset="0"/>
                <a:cs typeface="ＭＳ Ｐゴシック" charset="0"/>
              </a:rPr>
              <a:t> (</a:t>
            </a:r>
            <a:r>
              <a:rPr lang="en-US" altLang="ja-JP" sz="1600" dirty="0" err="1">
                <a:latin typeface="Times" charset="0"/>
                <a:cs typeface="ＭＳ Ｐゴシック" charset="0"/>
              </a:rPr>
              <a:t>Mg,Fe</a:t>
            </a:r>
            <a:r>
              <a:rPr lang="en-US" altLang="ja-JP" sz="1600" dirty="0">
                <a:latin typeface="Times" charset="0"/>
                <a:cs typeface="ＭＳ Ｐゴシック" charset="0"/>
              </a:rPr>
              <a:t>)O</a:t>
            </a:r>
            <a:endParaRPr lang="en-US" sz="1600" baseline="-25000" dirty="0">
              <a:latin typeface="Times" charset="0"/>
            </a:endParaRPr>
          </a:p>
        </p:txBody>
      </p:sp>
      <p:sp>
        <p:nvSpPr>
          <p:cNvPr id="2" name="TextBox 1"/>
          <p:cNvSpPr txBox="1"/>
          <p:nvPr/>
        </p:nvSpPr>
        <p:spPr>
          <a:xfrm>
            <a:off x="2901950" y="1498600"/>
            <a:ext cx="1501207" cy="523220"/>
          </a:xfrm>
          <a:prstGeom prst="rect">
            <a:avLst/>
          </a:prstGeom>
          <a:noFill/>
        </p:spPr>
        <p:txBody>
          <a:bodyPr wrap="none" rtlCol="0">
            <a:spAutoFit/>
          </a:bodyPr>
          <a:lstStyle/>
          <a:p>
            <a:r>
              <a:rPr lang="en-US" sz="1400" dirty="0" smtClean="0">
                <a:solidFill>
                  <a:srgbClr val="FF0000"/>
                </a:solidFill>
                <a:latin typeface="Arial Black"/>
                <a:cs typeface="Arial Black"/>
              </a:rPr>
              <a:t>Upper Mantle</a:t>
            </a:r>
          </a:p>
          <a:p>
            <a:r>
              <a:rPr lang="en-US" sz="1400" dirty="0" smtClean="0">
                <a:solidFill>
                  <a:srgbClr val="FF0000"/>
                </a:solidFill>
                <a:latin typeface="Arial Black"/>
                <a:cs typeface="Arial Black"/>
              </a:rPr>
              <a:t>&lt;410 km </a:t>
            </a:r>
            <a:endParaRPr lang="en-US" sz="1400" dirty="0">
              <a:solidFill>
                <a:srgbClr val="FF0000"/>
              </a:solidFill>
              <a:latin typeface="Arial Black"/>
              <a:cs typeface="Arial Black"/>
            </a:endParaRPr>
          </a:p>
        </p:txBody>
      </p:sp>
      <p:sp>
        <p:nvSpPr>
          <p:cNvPr id="3" name="TextBox 2"/>
          <p:cNvSpPr txBox="1"/>
          <p:nvPr/>
        </p:nvSpPr>
        <p:spPr>
          <a:xfrm>
            <a:off x="2901950" y="2559050"/>
            <a:ext cx="1726066" cy="523220"/>
          </a:xfrm>
          <a:prstGeom prst="rect">
            <a:avLst/>
          </a:prstGeom>
          <a:noFill/>
        </p:spPr>
        <p:txBody>
          <a:bodyPr wrap="none" rtlCol="0">
            <a:spAutoFit/>
          </a:bodyPr>
          <a:lstStyle/>
          <a:p>
            <a:r>
              <a:rPr lang="en-US" sz="1400" dirty="0" smtClean="0">
                <a:solidFill>
                  <a:srgbClr val="FF0000"/>
                </a:solidFill>
                <a:latin typeface="Arial Black"/>
                <a:cs typeface="Arial Black"/>
              </a:rPr>
              <a:t>Transition Zone</a:t>
            </a:r>
          </a:p>
          <a:p>
            <a:r>
              <a:rPr lang="en-US" sz="1400" dirty="0" smtClean="0">
                <a:solidFill>
                  <a:srgbClr val="FF0000"/>
                </a:solidFill>
                <a:latin typeface="Arial Black"/>
                <a:cs typeface="Arial Black"/>
              </a:rPr>
              <a:t>410-670 km </a:t>
            </a:r>
            <a:endParaRPr lang="en-US" sz="1400" dirty="0">
              <a:solidFill>
                <a:srgbClr val="FF0000"/>
              </a:solidFill>
              <a:latin typeface="Arial Black"/>
              <a:cs typeface="Arial Black"/>
            </a:endParaRPr>
          </a:p>
        </p:txBody>
      </p:sp>
      <p:sp>
        <p:nvSpPr>
          <p:cNvPr id="9" name="TextBox 8"/>
          <p:cNvSpPr txBox="1"/>
          <p:nvPr/>
        </p:nvSpPr>
        <p:spPr>
          <a:xfrm>
            <a:off x="2901950" y="3829050"/>
            <a:ext cx="1515847" cy="523220"/>
          </a:xfrm>
          <a:prstGeom prst="rect">
            <a:avLst/>
          </a:prstGeom>
          <a:noFill/>
        </p:spPr>
        <p:txBody>
          <a:bodyPr wrap="none" rtlCol="0">
            <a:spAutoFit/>
          </a:bodyPr>
          <a:lstStyle/>
          <a:p>
            <a:r>
              <a:rPr lang="en-US" sz="1400" dirty="0" smtClean="0">
                <a:solidFill>
                  <a:srgbClr val="FF0000"/>
                </a:solidFill>
                <a:latin typeface="Arial Black"/>
                <a:cs typeface="Arial Black"/>
              </a:rPr>
              <a:t>Lower Mantle</a:t>
            </a:r>
          </a:p>
          <a:p>
            <a:r>
              <a:rPr lang="en-US" sz="1400" dirty="0" smtClean="0">
                <a:solidFill>
                  <a:srgbClr val="FF0000"/>
                </a:solidFill>
                <a:latin typeface="Arial Black"/>
                <a:cs typeface="Arial Black"/>
              </a:rPr>
              <a:t>&gt;670 km </a:t>
            </a:r>
            <a:endParaRPr lang="en-US" sz="1400" dirty="0">
              <a:solidFill>
                <a:srgbClr val="FF0000"/>
              </a:solidFill>
              <a:latin typeface="Arial Black"/>
              <a:cs typeface="Arial Black"/>
            </a:endParaRPr>
          </a:p>
        </p:txBody>
      </p:sp>
      <p:sp>
        <p:nvSpPr>
          <p:cNvPr id="8" name="Rectangle 2"/>
          <p:cNvSpPr>
            <a:spLocks noGrp="1" noChangeArrowheads="1"/>
          </p:cNvSpPr>
          <p:nvPr>
            <p:ph type="title"/>
          </p:nvPr>
        </p:nvSpPr>
        <p:spPr>
          <a:xfrm>
            <a:off x="0" y="5413375"/>
            <a:ext cx="9144000" cy="796924"/>
          </a:xfrm>
        </p:spPr>
        <p:txBody>
          <a:bodyPr>
            <a:noAutofit/>
          </a:bodyPr>
          <a:lstStyle/>
          <a:p>
            <a:r>
              <a:rPr lang="en-US" sz="2800" dirty="0" smtClean="0">
                <a:solidFill>
                  <a:schemeClr val="tx2"/>
                </a:solidFill>
                <a:latin typeface="Times"/>
                <a:cs typeface="Times"/>
              </a:rPr>
              <a:t>Thermal parameter (km) proportional to depression of isotherms within the slab</a:t>
            </a:r>
            <a:br>
              <a:rPr lang="en-US" sz="2800" dirty="0" smtClean="0">
                <a:solidFill>
                  <a:schemeClr val="tx2"/>
                </a:solidFill>
                <a:latin typeface="Times"/>
                <a:cs typeface="Times"/>
              </a:rPr>
            </a:br>
            <a:endParaRPr lang="en-US" sz="3200" dirty="0">
              <a:latin typeface="Times"/>
              <a:cs typeface="Times"/>
            </a:endParaRPr>
          </a:p>
        </p:txBody>
      </p:sp>
    </p:spTree>
    <p:extLst>
      <p:ext uri="{BB962C8B-B14F-4D97-AF65-F5344CB8AC3E}">
        <p14:creationId xmlns:p14="http://schemas.microsoft.com/office/powerpoint/2010/main" val="11625021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590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534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1662">
            <a:off x="2514600" y="0"/>
            <a:ext cx="66294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5341" name="Rectangle 1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32" name="Rectangle 4"/>
          <p:cNvSpPr>
            <a:spLocks noChangeArrowheads="1"/>
          </p:cNvSpPr>
          <p:nvPr/>
        </p:nvSpPr>
        <p:spPr bwMode="auto">
          <a:xfrm>
            <a:off x="0" y="502285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000" dirty="0" err="1" smtClean="0">
                <a:solidFill>
                  <a:schemeClr val="tx2"/>
                </a:solidFill>
              </a:rPr>
              <a:t>Clapeyron</a:t>
            </a:r>
            <a:r>
              <a:rPr lang="en-US" sz="2000" dirty="0" smtClean="0">
                <a:solidFill>
                  <a:schemeClr val="tx2"/>
                </a:solidFill>
              </a:rPr>
              <a:t> curves: equilibrium </a:t>
            </a:r>
            <a:r>
              <a:rPr lang="en-US" sz="2000" dirty="0" err="1">
                <a:solidFill>
                  <a:schemeClr val="tx2"/>
                </a:solidFill>
              </a:rPr>
              <a:t>pT</a:t>
            </a:r>
            <a:r>
              <a:rPr lang="en-US" sz="2000" dirty="0">
                <a:solidFill>
                  <a:schemeClr val="tx2"/>
                </a:solidFill>
              </a:rPr>
              <a:t> curves separating regions in which different phases are thermodynamically stable, with </a:t>
            </a:r>
            <a:r>
              <a:rPr lang="ja-JP" altLang="en-US" sz="2000" dirty="0">
                <a:solidFill>
                  <a:schemeClr val="tx2"/>
                </a:solidFill>
                <a:latin typeface="Arial"/>
              </a:rPr>
              <a:t>“</a:t>
            </a:r>
            <a:r>
              <a:rPr lang="en-US" sz="2000" dirty="0" err="1">
                <a:solidFill>
                  <a:schemeClr val="tx2"/>
                </a:solidFill>
              </a:rPr>
              <a:t>Clapeyron</a:t>
            </a:r>
            <a:r>
              <a:rPr lang="en-US" sz="2000" dirty="0">
                <a:solidFill>
                  <a:schemeClr val="tx2"/>
                </a:solidFill>
              </a:rPr>
              <a:t> slope</a:t>
            </a:r>
            <a:r>
              <a:rPr lang="ja-JP" altLang="en-US" sz="2000" dirty="0">
                <a:solidFill>
                  <a:schemeClr val="tx2"/>
                </a:solidFill>
                <a:latin typeface="Arial"/>
              </a:rPr>
              <a:t>”</a:t>
            </a:r>
            <a:r>
              <a:rPr lang="en-US" sz="2000" dirty="0">
                <a:solidFill>
                  <a:schemeClr val="tx2"/>
                </a:solidFill>
              </a:rPr>
              <a:t> </a:t>
            </a:r>
            <a:r>
              <a:rPr lang="en-US" sz="2000" dirty="0" err="1">
                <a:solidFill>
                  <a:schemeClr val="tx2"/>
                </a:solidFill>
              </a:rPr>
              <a:t>dp</a:t>
            </a:r>
            <a:r>
              <a:rPr lang="en-US" sz="2000" dirty="0">
                <a:solidFill>
                  <a:schemeClr val="tx2"/>
                </a:solidFill>
              </a:rPr>
              <a:t>/</a:t>
            </a:r>
            <a:r>
              <a:rPr lang="en-US" sz="2000" dirty="0" err="1">
                <a:solidFill>
                  <a:schemeClr val="tx2"/>
                </a:solidFill>
              </a:rPr>
              <a:t>dT.</a:t>
            </a:r>
            <a:r>
              <a:rPr lang="en-US" sz="2000" dirty="0">
                <a:solidFill>
                  <a:schemeClr val="tx2"/>
                </a:solidFill>
              </a:rPr>
              <a:t/>
            </a:r>
            <a:br>
              <a:rPr lang="en-US" sz="2000" dirty="0">
                <a:solidFill>
                  <a:schemeClr val="tx2"/>
                </a:solidFill>
              </a:rPr>
            </a:br>
            <a:r>
              <a:rPr lang="en-US" sz="700" dirty="0">
                <a:solidFill>
                  <a:schemeClr val="tx2"/>
                </a:solidFill>
              </a:rPr>
              <a:t/>
            </a:r>
            <a:br>
              <a:rPr lang="en-US" sz="700" dirty="0">
                <a:solidFill>
                  <a:schemeClr val="tx2"/>
                </a:solidFill>
              </a:rPr>
            </a:br>
            <a:r>
              <a:rPr lang="en-US" sz="2000" dirty="0" smtClean="0">
                <a:solidFill>
                  <a:schemeClr val="tx2"/>
                </a:solidFill>
              </a:rPr>
              <a:t>410 km discontinuity: Olivine </a:t>
            </a:r>
            <a:r>
              <a:rPr lang="en-US" sz="2000" dirty="0">
                <a:solidFill>
                  <a:schemeClr val="tx2"/>
                </a:solidFill>
                <a:latin typeface="Symbol" charset="0"/>
                <a:sym typeface="Symbol" charset="0"/>
              </a:rPr>
              <a:t></a:t>
            </a:r>
            <a:r>
              <a:rPr lang="en-US" sz="2000" dirty="0">
                <a:solidFill>
                  <a:schemeClr val="tx2"/>
                </a:solidFill>
              </a:rPr>
              <a:t> to </a:t>
            </a:r>
            <a:r>
              <a:rPr lang="ja-JP" altLang="en-US" sz="2000" dirty="0">
                <a:solidFill>
                  <a:schemeClr val="tx2"/>
                </a:solidFill>
                <a:latin typeface="Arial"/>
              </a:rPr>
              <a:t>“</a:t>
            </a:r>
            <a:r>
              <a:rPr lang="en-US" sz="2000" dirty="0">
                <a:solidFill>
                  <a:schemeClr val="tx2"/>
                </a:solidFill>
              </a:rPr>
              <a:t>Spinel</a:t>
            </a:r>
            <a:r>
              <a:rPr lang="ja-JP" altLang="en-US" sz="2000" dirty="0">
                <a:solidFill>
                  <a:schemeClr val="tx2"/>
                </a:solidFill>
                <a:latin typeface="Arial"/>
              </a:rPr>
              <a:t>”</a:t>
            </a:r>
            <a:r>
              <a:rPr lang="en-US" sz="2000" dirty="0">
                <a:solidFill>
                  <a:schemeClr val="tx2"/>
                </a:solidFill>
              </a:rPr>
              <a:t> phase: exothermic (+</a:t>
            </a:r>
            <a:r>
              <a:rPr lang="en-US" sz="2000" dirty="0" err="1">
                <a:solidFill>
                  <a:schemeClr val="tx2"/>
                </a:solidFill>
              </a:rPr>
              <a:t>ve</a:t>
            </a:r>
            <a:r>
              <a:rPr lang="en-US" sz="2000" dirty="0">
                <a:solidFill>
                  <a:schemeClr val="tx2"/>
                </a:solidFill>
              </a:rPr>
              <a:t> </a:t>
            </a:r>
            <a:r>
              <a:rPr lang="en-US" sz="2000" dirty="0" err="1">
                <a:solidFill>
                  <a:schemeClr val="tx2"/>
                </a:solidFill>
              </a:rPr>
              <a:t>Clapeyron</a:t>
            </a:r>
            <a:r>
              <a:rPr lang="en-US" sz="2000" dirty="0">
                <a:solidFill>
                  <a:schemeClr val="tx2"/>
                </a:solidFill>
              </a:rPr>
              <a:t> slope</a:t>
            </a:r>
            <a:r>
              <a:rPr lang="en-US" sz="2000" dirty="0" smtClean="0">
                <a:solidFill>
                  <a:schemeClr val="tx2"/>
                </a:solidFill>
              </a:rPr>
              <a:t>) 670 km discontinuity: </a:t>
            </a:r>
            <a:r>
              <a:rPr lang="ja-JP" altLang="en-US" sz="2000" dirty="0" smtClean="0">
                <a:solidFill>
                  <a:schemeClr val="tx2"/>
                </a:solidFill>
                <a:latin typeface="Arial"/>
              </a:rPr>
              <a:t>“</a:t>
            </a:r>
            <a:r>
              <a:rPr lang="en-US" sz="2000" dirty="0">
                <a:solidFill>
                  <a:schemeClr val="tx2"/>
                </a:solidFill>
              </a:rPr>
              <a:t>Spinel</a:t>
            </a:r>
            <a:r>
              <a:rPr lang="ja-JP" altLang="en-US" sz="2000" dirty="0">
                <a:solidFill>
                  <a:schemeClr val="tx2"/>
                </a:solidFill>
                <a:latin typeface="Arial"/>
              </a:rPr>
              <a:t>”</a:t>
            </a:r>
            <a:r>
              <a:rPr lang="en-US" sz="2000" dirty="0">
                <a:solidFill>
                  <a:schemeClr val="tx2"/>
                </a:solidFill>
              </a:rPr>
              <a:t> to oxides: endothermic (-</a:t>
            </a:r>
            <a:r>
              <a:rPr lang="en-US" sz="2000" dirty="0" err="1">
                <a:solidFill>
                  <a:schemeClr val="tx2"/>
                </a:solidFill>
              </a:rPr>
              <a:t>ve</a:t>
            </a:r>
            <a:r>
              <a:rPr lang="en-US" sz="2000" dirty="0">
                <a:solidFill>
                  <a:schemeClr val="tx2"/>
                </a:solidFill>
              </a:rPr>
              <a:t> </a:t>
            </a:r>
            <a:r>
              <a:rPr lang="en-US" sz="2000" dirty="0" err="1">
                <a:solidFill>
                  <a:schemeClr val="tx2"/>
                </a:solidFill>
              </a:rPr>
              <a:t>Clapeyron</a:t>
            </a:r>
            <a:r>
              <a:rPr lang="en-US" sz="2000" dirty="0">
                <a:solidFill>
                  <a:schemeClr val="tx2"/>
                </a:solidFill>
              </a:rPr>
              <a:t> slope</a:t>
            </a:r>
            <a:r>
              <a:rPr lang="en-US" sz="2000" dirty="0" smtClean="0">
                <a:solidFill>
                  <a:schemeClr val="tx2"/>
                </a:solidFill>
              </a:rPr>
              <a:t>) </a:t>
            </a:r>
            <a:r>
              <a:rPr lang="en-US" sz="700" dirty="0">
                <a:solidFill>
                  <a:schemeClr val="tx2"/>
                </a:solidFill>
              </a:rPr>
              <a:t/>
            </a:r>
            <a:br>
              <a:rPr lang="en-US" sz="700" dirty="0">
                <a:solidFill>
                  <a:schemeClr val="tx2"/>
                </a:solidFill>
              </a:rPr>
            </a:br>
            <a:r>
              <a:rPr lang="en-US" sz="2000" dirty="0">
                <a:solidFill>
                  <a:schemeClr val="tx2"/>
                </a:solidFill>
              </a:rPr>
              <a:t>Transition zone is thicker-than-normal in slabs (and thinner in plumes)</a:t>
            </a:r>
          </a:p>
        </p:txBody>
      </p:sp>
      <p:sp>
        <p:nvSpPr>
          <p:cNvPr id="6" name="TextBox 5"/>
          <p:cNvSpPr txBox="1"/>
          <p:nvPr/>
        </p:nvSpPr>
        <p:spPr>
          <a:xfrm>
            <a:off x="2901950" y="1498600"/>
            <a:ext cx="1501207" cy="523220"/>
          </a:xfrm>
          <a:prstGeom prst="rect">
            <a:avLst/>
          </a:prstGeom>
          <a:noFill/>
        </p:spPr>
        <p:txBody>
          <a:bodyPr wrap="none" rtlCol="0">
            <a:spAutoFit/>
          </a:bodyPr>
          <a:lstStyle/>
          <a:p>
            <a:r>
              <a:rPr lang="en-US" sz="1400" dirty="0" smtClean="0">
                <a:latin typeface="Arial Black"/>
                <a:cs typeface="Arial Black"/>
              </a:rPr>
              <a:t>Upper Mantle</a:t>
            </a:r>
          </a:p>
          <a:p>
            <a:r>
              <a:rPr lang="en-US" sz="1400" dirty="0" smtClean="0">
                <a:latin typeface="Arial Black"/>
                <a:cs typeface="Arial Black"/>
              </a:rPr>
              <a:t>&lt;410 km </a:t>
            </a:r>
            <a:endParaRPr lang="en-US" sz="1400" dirty="0">
              <a:latin typeface="Arial Black"/>
              <a:cs typeface="Arial Black"/>
            </a:endParaRPr>
          </a:p>
        </p:txBody>
      </p:sp>
      <p:sp>
        <p:nvSpPr>
          <p:cNvPr id="7" name="TextBox 6"/>
          <p:cNvSpPr txBox="1"/>
          <p:nvPr/>
        </p:nvSpPr>
        <p:spPr>
          <a:xfrm>
            <a:off x="2901950" y="2559050"/>
            <a:ext cx="1726066" cy="523220"/>
          </a:xfrm>
          <a:prstGeom prst="rect">
            <a:avLst/>
          </a:prstGeom>
          <a:noFill/>
        </p:spPr>
        <p:txBody>
          <a:bodyPr wrap="none" rtlCol="0">
            <a:spAutoFit/>
          </a:bodyPr>
          <a:lstStyle/>
          <a:p>
            <a:r>
              <a:rPr lang="en-US" sz="1400" dirty="0" smtClean="0">
                <a:latin typeface="Arial Black"/>
                <a:cs typeface="Arial Black"/>
              </a:rPr>
              <a:t>Transition Zone</a:t>
            </a:r>
          </a:p>
          <a:p>
            <a:r>
              <a:rPr lang="en-US" sz="1400" dirty="0" smtClean="0">
                <a:latin typeface="Arial Black"/>
                <a:cs typeface="Arial Black"/>
              </a:rPr>
              <a:t>410-670 km </a:t>
            </a:r>
            <a:endParaRPr lang="en-US" sz="1400" dirty="0">
              <a:latin typeface="Arial Black"/>
              <a:cs typeface="Arial Black"/>
            </a:endParaRPr>
          </a:p>
        </p:txBody>
      </p:sp>
      <p:sp>
        <p:nvSpPr>
          <p:cNvPr id="8" name="TextBox 7"/>
          <p:cNvSpPr txBox="1"/>
          <p:nvPr/>
        </p:nvSpPr>
        <p:spPr>
          <a:xfrm>
            <a:off x="2901950" y="3829050"/>
            <a:ext cx="1515847" cy="523220"/>
          </a:xfrm>
          <a:prstGeom prst="rect">
            <a:avLst/>
          </a:prstGeom>
          <a:noFill/>
        </p:spPr>
        <p:txBody>
          <a:bodyPr wrap="none" rtlCol="0">
            <a:spAutoFit/>
          </a:bodyPr>
          <a:lstStyle/>
          <a:p>
            <a:r>
              <a:rPr lang="en-US" sz="1400" dirty="0" smtClean="0">
                <a:latin typeface="Arial Black"/>
                <a:cs typeface="Arial Black"/>
              </a:rPr>
              <a:t>Lower Mantle</a:t>
            </a:r>
          </a:p>
          <a:p>
            <a:r>
              <a:rPr lang="en-US" sz="1400" dirty="0" smtClean="0">
                <a:latin typeface="Arial Black"/>
                <a:cs typeface="Arial Black"/>
              </a:rPr>
              <a:t>&gt;670 km </a:t>
            </a:r>
            <a:endParaRPr lang="en-US" sz="1400" dirty="0">
              <a:latin typeface="Arial Black"/>
              <a:cs typeface="Arial Black"/>
            </a:endParaRPr>
          </a:p>
        </p:txBody>
      </p:sp>
    </p:spTree>
    <p:extLst>
      <p:ext uri="{BB962C8B-B14F-4D97-AF65-F5344CB8AC3E}">
        <p14:creationId xmlns:p14="http://schemas.microsoft.com/office/powerpoint/2010/main" val="206152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3" name="Picture 3"/>
          <p:cNvPicPr>
            <a:picLocks noGrp="1" noChangeAspect="1" noChangeArrowheads="1"/>
          </p:cNvPicPr>
          <p:nvPr>
            <p:ph type="chart" sz="half" idx="1"/>
          </p:nvPr>
        </p:nvPicPr>
        <p:blipFill>
          <a:blip r:embed="rId3">
            <a:extLst>
              <a:ext uri="{28A0092B-C50C-407E-A947-70E740481C1C}">
                <a14:useLocalDpi xmlns:a14="http://schemas.microsoft.com/office/drawing/2010/main"/>
              </a:ext>
            </a:extLst>
          </a:blip>
          <a:srcRect/>
          <a:stretch>
            <a:fillRect/>
          </a:stretch>
        </p:blipFill>
        <p:spPr>
          <a:xfrm>
            <a:off x="152400" y="1489074"/>
            <a:ext cx="8458200" cy="5032376"/>
          </a:xfrm>
        </p:spPr>
      </p:pic>
      <p:sp>
        <p:nvSpPr>
          <p:cNvPr id="373764" name="Text Box 4"/>
          <p:cNvSpPr txBox="1">
            <a:spLocks noChangeArrowheads="1"/>
          </p:cNvSpPr>
          <p:nvPr/>
        </p:nvSpPr>
        <p:spPr bwMode="auto">
          <a:xfrm>
            <a:off x="7086600" y="6521450"/>
            <a:ext cx="180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Times" charset="0"/>
              </a:rPr>
              <a:t>Stein &amp; Rubie 1999</a:t>
            </a:r>
            <a:endParaRPr lang="en-US" sz="2400">
              <a:latin typeface="Times" charset="0"/>
            </a:endParaRPr>
          </a:p>
        </p:txBody>
      </p:sp>
      <p:sp>
        <p:nvSpPr>
          <p:cNvPr id="373765"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Rectangle 1026"/>
          <p:cNvSpPr txBox="1">
            <a:spLocks noChangeArrowheads="1"/>
          </p:cNvSpPr>
          <p:nvPr/>
        </p:nvSpPr>
        <p:spPr>
          <a:xfrm>
            <a:off x="0" y="-1"/>
            <a:ext cx="9144000" cy="125412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smtClean="0"/>
              <a:t>Kinetics limits the rate of transformation; </a:t>
            </a:r>
            <a:br>
              <a:rPr lang="en-US" sz="2400" smtClean="0"/>
            </a:br>
            <a:r>
              <a:rPr lang="en-US" sz="2000" smtClean="0"/>
              <a:t>a metastable wedge of </a:t>
            </a:r>
            <a:r>
              <a:rPr lang="en-US" sz="1800" smtClean="0">
                <a:latin typeface="Symbol" charset="0"/>
                <a:sym typeface="Symbol" charset="0"/>
              </a:rPr>
              <a:t></a:t>
            </a:r>
            <a:r>
              <a:rPr lang="en-US" sz="2000" smtClean="0"/>
              <a:t>-phase olivine is carried deep into the transition zone;  </a:t>
            </a:r>
            <a:br>
              <a:rPr lang="en-US" sz="2000" smtClean="0"/>
            </a:br>
            <a:r>
              <a:rPr lang="en-US" sz="2000" smtClean="0"/>
              <a:t>deep earthquakes are </a:t>
            </a:r>
            <a:r>
              <a:rPr lang="en-US" sz="2000" i="1" smtClean="0"/>
              <a:t>transformational</a:t>
            </a:r>
            <a:r>
              <a:rPr lang="en-US" sz="2000" smtClean="0"/>
              <a:t> earthquakes (in which large volumes of olivine revert </a:t>
            </a:r>
            <a:r>
              <a:rPr lang="ja-JP" altLang="en-US" sz="2000" smtClean="0">
                <a:latin typeface="Arial"/>
              </a:rPr>
              <a:t>“</a:t>
            </a:r>
            <a:r>
              <a:rPr lang="en-US" sz="2000" smtClean="0"/>
              <a:t>instantaneously</a:t>
            </a:r>
            <a:r>
              <a:rPr lang="ja-JP" altLang="en-US" sz="2000" smtClean="0">
                <a:latin typeface="Arial"/>
              </a:rPr>
              <a:t>”</a:t>
            </a:r>
            <a:r>
              <a:rPr lang="en-US" sz="2000" smtClean="0"/>
              <a:t> to the stable </a:t>
            </a:r>
            <a:r>
              <a:rPr lang="ja-JP" altLang="en-US" sz="2000" smtClean="0">
                <a:latin typeface="Arial"/>
              </a:rPr>
              <a:t>“</a:t>
            </a:r>
            <a:r>
              <a:rPr lang="en-US" sz="2000" smtClean="0"/>
              <a:t>spinel</a:t>
            </a:r>
            <a:r>
              <a:rPr lang="ja-JP" altLang="en-US" sz="2000" smtClean="0">
                <a:latin typeface="Arial"/>
              </a:rPr>
              <a:t>”</a:t>
            </a:r>
            <a:r>
              <a:rPr lang="en-US" sz="2000" smtClean="0"/>
              <a:t> phase)</a:t>
            </a:r>
            <a:endParaRPr lang="en-US" sz="2400" dirty="0"/>
          </a:p>
        </p:txBody>
      </p:sp>
    </p:spTree>
    <p:extLst>
      <p:ext uri="{BB962C8B-B14F-4D97-AF65-F5344CB8AC3E}">
        <p14:creationId xmlns:p14="http://schemas.microsoft.com/office/powerpoint/2010/main" val="23563412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533400" y="342900"/>
            <a:ext cx="8305800" cy="1104900"/>
          </a:xfrm>
        </p:spPr>
        <p:txBody>
          <a:bodyPr>
            <a:normAutofit fontScale="90000"/>
          </a:bodyPr>
          <a:lstStyle/>
          <a:p>
            <a:pPr algn="ctr"/>
            <a:r>
              <a:rPr lang="en-US" sz="3600"/>
              <a:t>Subduction Zones are the Most Important Control on Earth Tectonics</a:t>
            </a:r>
            <a:endParaRPr lang="en-US"/>
          </a:p>
        </p:txBody>
      </p:sp>
      <p:sp>
        <p:nvSpPr>
          <p:cNvPr id="14339" name="Rectangle 1027"/>
          <p:cNvSpPr>
            <a:spLocks noGrp="1" noChangeArrowheads="1"/>
          </p:cNvSpPr>
          <p:nvPr>
            <p:ph type="body" idx="1"/>
          </p:nvPr>
        </p:nvSpPr>
        <p:spPr>
          <a:xfrm>
            <a:off x="457200" y="1752600"/>
            <a:ext cx="8534400" cy="4114800"/>
          </a:xfrm>
        </p:spPr>
        <p:txBody>
          <a:bodyPr>
            <a:normAutofit fontScale="92500" lnSpcReduction="20000"/>
          </a:bodyPr>
          <a:lstStyle/>
          <a:p>
            <a:r>
              <a:rPr lang="en-US" sz="2800" dirty="0"/>
              <a:t>Cause plates to move and mid-ocean ridges to spread</a:t>
            </a:r>
          </a:p>
          <a:p>
            <a:r>
              <a:rPr lang="en-US" sz="2800" dirty="0"/>
              <a:t>Dominant mode of (upper) mantle convection (plumes are 2nd order features)</a:t>
            </a:r>
          </a:p>
          <a:p>
            <a:r>
              <a:rPr lang="en-US" sz="2800" dirty="0"/>
              <a:t>Maintain chemical exchange between the Earth</a:t>
            </a:r>
            <a:r>
              <a:rPr lang="ja-JP" altLang="en-US" sz="2800" dirty="0">
                <a:latin typeface="Arial"/>
              </a:rPr>
              <a:t>’</a:t>
            </a:r>
            <a:r>
              <a:rPr lang="en-US" sz="2800" dirty="0"/>
              <a:t>s surface and mantle</a:t>
            </a:r>
          </a:p>
          <a:p>
            <a:r>
              <a:rPr lang="en-US" sz="2800" dirty="0"/>
              <a:t>Responsible for continental crust (some of what goes down comes back up)</a:t>
            </a:r>
          </a:p>
          <a:p>
            <a:r>
              <a:rPr lang="en-US" sz="2800" dirty="0"/>
              <a:t>Create ore deposits, earthquakes, explosive </a:t>
            </a:r>
            <a:r>
              <a:rPr lang="en-US" sz="2800" dirty="0" smtClean="0"/>
              <a:t>volcanism</a:t>
            </a:r>
          </a:p>
          <a:p>
            <a:r>
              <a:rPr lang="en-US" sz="2800" dirty="0" smtClean="0"/>
              <a:t>Arc-Trench Systems are regions of new or </a:t>
            </a:r>
            <a:r>
              <a:rPr lang="en-US" sz="2800" dirty="0" err="1" smtClean="0"/>
              <a:t>magmatically</a:t>
            </a:r>
            <a:r>
              <a:rPr lang="en-US" sz="2800" dirty="0" smtClean="0"/>
              <a:t> transformed lithosphere in the hanging wall of a </a:t>
            </a:r>
            <a:r>
              <a:rPr lang="en-US" sz="2800" dirty="0" err="1" smtClean="0"/>
              <a:t>subduction</a:t>
            </a:r>
            <a:r>
              <a:rPr lang="en-US" sz="2800" dirty="0" smtClean="0"/>
              <a:t> zone</a:t>
            </a:r>
          </a:p>
          <a:p>
            <a:endParaRPr lang="en-US" sz="2800" dirty="0"/>
          </a:p>
        </p:txBody>
      </p:sp>
      <p:sp>
        <p:nvSpPr>
          <p:cNvPr id="14340" name="Rectangle 102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9165680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6" name="Rectangle 1028"/>
          <p:cNvSpPr>
            <a:spLocks noChangeArrowheads="1"/>
          </p:cNvSpPr>
          <p:nvPr/>
        </p:nvSpPr>
        <p:spPr bwMode="auto">
          <a:xfrm>
            <a:off x="3835399" y="460375"/>
            <a:ext cx="52943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400" dirty="0">
                <a:solidFill>
                  <a:schemeClr val="tx2"/>
                </a:solidFill>
              </a:rPr>
              <a:t>Importance of lithosphere age: </a:t>
            </a:r>
            <a:br>
              <a:rPr lang="en-US" sz="2400" dirty="0">
                <a:solidFill>
                  <a:schemeClr val="tx2"/>
                </a:solidFill>
              </a:rPr>
            </a:br>
            <a:r>
              <a:rPr lang="en-US" sz="2400" dirty="0">
                <a:solidFill>
                  <a:schemeClr val="tx2"/>
                </a:solidFill>
              </a:rPr>
              <a:t/>
            </a:r>
            <a:br>
              <a:rPr lang="en-US" sz="2400" dirty="0">
                <a:solidFill>
                  <a:schemeClr val="tx2"/>
                </a:solidFill>
              </a:rPr>
            </a:br>
            <a:r>
              <a:rPr lang="en-US" sz="2400" dirty="0">
                <a:solidFill>
                  <a:schemeClr val="tx2"/>
                </a:solidFill>
              </a:rPr>
              <a:t>Thermal parameter </a:t>
            </a:r>
            <a:r>
              <a:rPr lang="en-US" sz="2400" dirty="0" smtClean="0">
                <a:solidFill>
                  <a:schemeClr val="tx2"/>
                </a:solidFill>
              </a:rPr>
              <a:t>is</a:t>
            </a:r>
            <a:r>
              <a:rPr lang="en-US" sz="2400" dirty="0">
                <a:solidFill>
                  <a:schemeClr val="tx2"/>
                </a:solidFill>
              </a:rPr>
              <a:t> </a:t>
            </a:r>
            <a:r>
              <a:rPr lang="en-US" sz="2400" dirty="0" smtClean="0">
                <a:solidFill>
                  <a:schemeClr val="tx2"/>
                </a:solidFill>
              </a:rPr>
              <a:t>proportional </a:t>
            </a:r>
            <a:r>
              <a:rPr lang="en-US" sz="2400" dirty="0">
                <a:solidFill>
                  <a:schemeClr val="tx2"/>
                </a:solidFill>
              </a:rPr>
              <a:t>to depression of isotherms within </a:t>
            </a:r>
            <a:r>
              <a:rPr lang="en-US" sz="2400" dirty="0" smtClean="0">
                <a:solidFill>
                  <a:schemeClr val="tx2"/>
                </a:solidFill>
              </a:rPr>
              <a:t>the </a:t>
            </a:r>
            <a:r>
              <a:rPr lang="en-US" sz="2400" dirty="0">
                <a:solidFill>
                  <a:schemeClr val="tx2"/>
                </a:solidFill>
              </a:rPr>
              <a:t>slab: </a:t>
            </a:r>
            <a:br>
              <a:rPr lang="en-US" sz="2400" dirty="0">
                <a:solidFill>
                  <a:schemeClr val="tx2"/>
                </a:solidFill>
              </a:rPr>
            </a:br>
            <a:endParaRPr lang="en-US" sz="2400" dirty="0">
              <a:solidFill>
                <a:schemeClr val="tx2"/>
              </a:solidFill>
            </a:endParaRPr>
          </a:p>
          <a:p>
            <a:r>
              <a:rPr lang="en-US" sz="2400" dirty="0" smtClean="0">
                <a:solidFill>
                  <a:schemeClr val="tx2"/>
                </a:solidFill>
              </a:rPr>
              <a:t>controls </a:t>
            </a:r>
            <a:r>
              <a:rPr lang="en-US" sz="2400" dirty="0">
                <a:solidFill>
                  <a:schemeClr val="tx2"/>
                </a:solidFill>
              </a:rPr>
              <a:t>depth of earthquakes, not necessarily depth of penetration</a:t>
            </a:r>
          </a:p>
        </p:txBody>
      </p:sp>
      <p:pic>
        <p:nvPicPr>
          <p:cNvPr id="351239" name="Picture 103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733800"/>
            <a:ext cx="49847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1245" name="Rectangle 103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51247" name="Picture 1039"/>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4984750" y="3644900"/>
            <a:ext cx="4144962"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104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2400" y="0"/>
            <a:ext cx="3403600" cy="37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2086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3"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75811"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0" y="1541462"/>
            <a:ext cx="7162800" cy="3868738"/>
          </a:xfrm>
          <a:noFill/>
          <a:ln/>
        </p:spPr>
      </p:pic>
      <p:pic>
        <p:nvPicPr>
          <p:cNvPr id="375814" name="Picture 6" descr="van170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7400" y="4090988"/>
            <a:ext cx="3276600" cy="2767012"/>
          </a:xfrm>
          <a:prstGeom prst="rect">
            <a:avLst/>
          </a:prstGeom>
          <a:noFill/>
          <a:extLst>
            <a:ext uri="{909E8E84-426E-40dd-AFC4-6F175D3DCCD1}">
              <a14:hiddenFill xmlns:a14="http://schemas.microsoft.com/office/drawing/2010/main">
                <a:solidFill>
                  <a:srgbClr val="FFFFFF"/>
                </a:solidFill>
              </a14:hiddenFill>
            </a:ext>
          </a:extLst>
        </p:spPr>
      </p:pic>
      <p:sp>
        <p:nvSpPr>
          <p:cNvPr id="375815" name="Rectangle 7"/>
          <p:cNvSpPr>
            <a:spLocks noChangeArrowheads="1"/>
          </p:cNvSpPr>
          <p:nvPr/>
        </p:nvSpPr>
        <p:spPr bwMode="auto">
          <a:xfrm>
            <a:off x="533400" y="54102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3200">
                <a:solidFill>
                  <a:schemeClr val="tx2"/>
                </a:solidFill>
              </a:rPr>
              <a:t>Deep Mantle = Slab Graveyard?</a:t>
            </a:r>
          </a:p>
        </p:txBody>
      </p:sp>
      <p:sp>
        <p:nvSpPr>
          <p:cNvPr id="375812" name="Text Box 4"/>
          <p:cNvSpPr txBox="1">
            <a:spLocks noChangeArrowheads="1"/>
          </p:cNvSpPr>
          <p:nvPr/>
        </p:nvSpPr>
        <p:spPr bwMode="auto">
          <a:xfrm>
            <a:off x="6045200" y="3578225"/>
            <a:ext cx="309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t>Grand et al., 1997,  GSA Today</a:t>
            </a:r>
            <a:endParaRPr lang="en-US" sz="2400" dirty="0"/>
          </a:p>
        </p:txBody>
      </p:sp>
      <p:sp>
        <p:nvSpPr>
          <p:cNvPr id="375818" name="Rectangle 10"/>
          <p:cNvSpPr>
            <a:spLocks noGrp="1" noChangeArrowheads="1"/>
          </p:cNvSpPr>
          <p:nvPr>
            <p:ph type="title"/>
          </p:nvPr>
        </p:nvSpPr>
        <p:spPr>
          <a:xfrm>
            <a:off x="0" y="0"/>
            <a:ext cx="9144000" cy="1541462"/>
          </a:xfrm>
          <a:noFill/>
          <a:ln/>
        </p:spPr>
        <p:txBody>
          <a:bodyPr>
            <a:normAutofit fontScale="90000"/>
          </a:bodyPr>
          <a:lstStyle/>
          <a:p>
            <a:r>
              <a:rPr lang="en-US" sz="3200" dirty="0"/>
              <a:t>All </a:t>
            </a:r>
            <a:r>
              <a:rPr lang="en-US" sz="3200" dirty="0" err="1"/>
              <a:t>subduction</a:t>
            </a:r>
            <a:r>
              <a:rPr lang="en-US" sz="3200" dirty="0"/>
              <a:t> zones are colder than surrounding </a:t>
            </a:r>
            <a:r>
              <a:rPr lang="en-US" sz="3200" dirty="0" smtClean="0"/>
              <a:t>mantle Thermal </a:t>
            </a:r>
            <a:r>
              <a:rPr lang="en-US" sz="3200" dirty="0"/>
              <a:t>effects of </a:t>
            </a:r>
            <a:r>
              <a:rPr lang="en-US" sz="3200" dirty="0" err="1"/>
              <a:t>subduction</a:t>
            </a:r>
            <a:r>
              <a:rPr lang="en-US" sz="3200" dirty="0"/>
              <a:t> zones last a long </a:t>
            </a:r>
            <a:r>
              <a:rPr lang="en-US" sz="3200" dirty="0" smtClean="0"/>
              <a:t>time</a:t>
            </a:r>
            <a:r>
              <a:rPr lang="en-US" sz="1600" dirty="0" smtClean="0"/>
              <a:t/>
            </a:r>
            <a:br>
              <a:rPr lang="en-US" sz="1600" dirty="0" smtClean="0"/>
            </a:br>
            <a:r>
              <a:rPr lang="en-US" sz="1600" dirty="0"/>
              <a:t/>
            </a:r>
            <a:br>
              <a:rPr lang="en-US" sz="1600" dirty="0"/>
            </a:br>
            <a:r>
              <a:rPr lang="en-US" sz="1600" dirty="0" smtClean="0"/>
              <a:t> </a:t>
            </a:r>
            <a:r>
              <a:rPr lang="en-US" sz="3200" dirty="0"/>
              <a:t>Mantle tomography beneath </a:t>
            </a:r>
            <a:r>
              <a:rPr lang="en-US" sz="3200" dirty="0" smtClean="0"/>
              <a:t>US:</a:t>
            </a:r>
            <a:endParaRPr lang="en-US" dirty="0"/>
          </a:p>
        </p:txBody>
      </p:sp>
    </p:spTree>
    <p:extLst>
      <p:ext uri="{BB962C8B-B14F-4D97-AF65-F5344CB8AC3E}">
        <p14:creationId xmlns:p14="http://schemas.microsoft.com/office/powerpoint/2010/main" val="6629959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8" name="Picture 4" descr="Image2 的副本"/>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5625" y="1777763"/>
            <a:ext cx="3219450" cy="349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9906" name="Rectangle 2"/>
          <p:cNvSpPr>
            <a:spLocks noGrp="1" noChangeArrowheads="1"/>
          </p:cNvSpPr>
          <p:nvPr>
            <p:ph type="title"/>
          </p:nvPr>
        </p:nvSpPr>
        <p:spPr>
          <a:xfrm>
            <a:off x="0" y="0"/>
            <a:ext cx="4270375" cy="1619250"/>
          </a:xfrm>
        </p:spPr>
        <p:txBody>
          <a:bodyPr>
            <a:normAutofit fontScale="90000"/>
          </a:bodyPr>
          <a:lstStyle/>
          <a:p>
            <a:r>
              <a:rPr lang="en-US" sz="3800" dirty="0">
                <a:effectLst>
                  <a:outerShdw blurRad="38100" dist="38100" dir="2700000" algn="tl">
                    <a:srgbClr val="DDDDDD"/>
                  </a:outerShdw>
                </a:effectLst>
              </a:rPr>
              <a:t>Properties of the Core-Mantle </a:t>
            </a:r>
            <a:r>
              <a:rPr lang="en-US" sz="3800" dirty="0" smtClean="0">
                <a:effectLst>
                  <a:outerShdw blurRad="38100" dist="38100" dir="2700000" algn="tl">
                    <a:srgbClr val="DDDDDD"/>
                  </a:outerShdw>
                </a:effectLst>
              </a:rPr>
              <a:t>Boundary – </a:t>
            </a:r>
            <a:br>
              <a:rPr lang="en-US" sz="3800" dirty="0" smtClean="0">
                <a:effectLst>
                  <a:outerShdw blurRad="38100" dist="38100" dir="2700000" algn="tl">
                    <a:srgbClr val="DDDDDD"/>
                  </a:outerShdw>
                </a:effectLst>
              </a:rPr>
            </a:br>
            <a:r>
              <a:rPr lang="en-US" sz="3800" dirty="0" smtClean="0">
                <a:effectLst>
                  <a:outerShdw blurRad="38100" dist="38100" dir="2700000" algn="tl">
                    <a:srgbClr val="DDDDDD"/>
                  </a:outerShdw>
                </a:effectLst>
              </a:rPr>
              <a:t>D” </a:t>
            </a:r>
            <a:r>
              <a:rPr lang="en-US" sz="3800" dirty="0">
                <a:effectLst>
                  <a:outerShdw blurRad="38100" dist="38100" dir="2700000" algn="tl">
                    <a:srgbClr val="DDDDDD"/>
                  </a:outerShdw>
                </a:effectLst>
              </a:rPr>
              <a:t>Layer</a:t>
            </a:r>
            <a:endParaRPr lang="en-US" dirty="0">
              <a:effectLst>
                <a:outerShdw blurRad="38100" dist="38100" dir="2700000" algn="tl">
                  <a:srgbClr val="DDDDDD"/>
                </a:outerShdw>
              </a:effectLst>
            </a:endParaRPr>
          </a:p>
        </p:txBody>
      </p:sp>
      <p:sp>
        <p:nvSpPr>
          <p:cNvPr id="379907" name="Rectangle 3"/>
          <p:cNvSpPr>
            <a:spLocks noGrp="1" noChangeArrowheads="1"/>
          </p:cNvSpPr>
          <p:nvPr>
            <p:ph type="body" idx="1"/>
          </p:nvPr>
        </p:nvSpPr>
        <p:spPr>
          <a:xfrm>
            <a:off x="152400" y="5029200"/>
            <a:ext cx="4267200" cy="1828800"/>
          </a:xfrm>
        </p:spPr>
        <p:txBody>
          <a:bodyPr/>
          <a:lstStyle/>
          <a:p>
            <a:pPr>
              <a:lnSpc>
                <a:spcPct val="90000"/>
              </a:lnSpc>
            </a:pPr>
            <a:r>
              <a:rPr lang="en-US" sz="1800" dirty="0"/>
              <a:t>Major boundary at 2900 km depth</a:t>
            </a:r>
          </a:p>
          <a:p>
            <a:pPr>
              <a:lnSpc>
                <a:spcPct val="90000"/>
              </a:lnSpc>
            </a:pPr>
            <a:r>
              <a:rPr lang="en-US" sz="1800" dirty="0"/>
              <a:t>Major change in composition, T and seismic velocities across CMB</a:t>
            </a:r>
          </a:p>
          <a:p>
            <a:pPr>
              <a:lnSpc>
                <a:spcPct val="90000"/>
              </a:lnSpc>
            </a:pPr>
            <a:r>
              <a:rPr lang="en-US" sz="1800" dirty="0"/>
              <a:t>Temperature jump of about 1500°C</a:t>
            </a:r>
          </a:p>
          <a:p>
            <a:pPr>
              <a:lnSpc>
                <a:spcPct val="90000"/>
              </a:lnSpc>
            </a:pPr>
            <a:r>
              <a:rPr lang="en-US" sz="1800" dirty="0" smtClean="0"/>
              <a:t>D” </a:t>
            </a:r>
            <a:r>
              <a:rPr lang="en-US" sz="1800" dirty="0"/>
              <a:t>layer at base of mantle </a:t>
            </a:r>
            <a:r>
              <a:rPr lang="en-US" sz="1800" dirty="0" smtClean="0"/>
              <a:t>is</a:t>
            </a:r>
          </a:p>
          <a:p>
            <a:pPr marL="0" indent="0">
              <a:lnSpc>
                <a:spcPct val="90000"/>
              </a:lnSpc>
              <a:buNone/>
            </a:pPr>
            <a:r>
              <a:rPr lang="en-US" sz="1800" dirty="0"/>
              <a:t> </a:t>
            </a:r>
            <a:r>
              <a:rPr lang="en-US" sz="1800" dirty="0" smtClean="0"/>
              <a:t>      </a:t>
            </a:r>
            <a:r>
              <a:rPr lang="en-US" sz="1800" dirty="0"/>
              <a:t>~200-300 km thick but quite variable</a:t>
            </a:r>
          </a:p>
        </p:txBody>
      </p:sp>
      <p:pic>
        <p:nvPicPr>
          <p:cNvPr id="379909" name="Picture 5" descr="prem"/>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66367" y="69850"/>
            <a:ext cx="4677633" cy="3587750"/>
          </a:xfrm>
          <a:prstGeom prst="rect">
            <a:avLst/>
          </a:prstGeom>
          <a:noFill/>
          <a:extLst>
            <a:ext uri="{909E8E84-426E-40dd-AFC4-6F175D3DCCD1}">
              <a14:hiddenFill xmlns:a14="http://schemas.microsoft.com/office/drawing/2010/main">
                <a:solidFill>
                  <a:srgbClr val="FFFFFF"/>
                </a:solidFill>
              </a14:hiddenFill>
            </a:ext>
          </a:extLst>
        </p:spPr>
      </p:pic>
      <p:grpSp>
        <p:nvGrpSpPr>
          <p:cNvPr id="379910" name="Group 6"/>
          <p:cNvGrpSpPr>
            <a:grpSpLocks/>
          </p:cNvGrpSpPr>
          <p:nvPr/>
        </p:nvGrpSpPr>
        <p:grpSpPr bwMode="auto">
          <a:xfrm>
            <a:off x="838200" y="3657600"/>
            <a:ext cx="2057400" cy="1006475"/>
            <a:chOff x="144" y="2688"/>
            <a:chExt cx="1296" cy="634"/>
          </a:xfrm>
        </p:grpSpPr>
        <p:sp>
          <p:nvSpPr>
            <p:cNvPr id="379911" name="Text Box 7"/>
            <p:cNvSpPr txBox="1">
              <a:spLocks noChangeArrowheads="1"/>
            </p:cNvSpPr>
            <p:nvPr/>
          </p:nvSpPr>
          <p:spPr bwMode="auto">
            <a:xfrm>
              <a:off x="144" y="3072"/>
              <a:ext cx="12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kumimoji="1" lang="en-US" altLang="zh-TW" sz="2000">
                  <a:solidFill>
                    <a:schemeClr val="tx2"/>
                  </a:solidFill>
                  <a:latin typeface="Franklin Gothic Medium" charset="0"/>
                  <a:ea typeface="新細明體" charset="0"/>
                  <a:cs typeface="新細明體" charset="0"/>
                </a:rPr>
                <a:t>D”(200~300km)</a:t>
              </a:r>
            </a:p>
          </p:txBody>
        </p:sp>
        <p:sp>
          <p:nvSpPr>
            <p:cNvPr id="379912" name="Line 8"/>
            <p:cNvSpPr>
              <a:spLocks noChangeShapeType="1"/>
            </p:cNvSpPr>
            <p:nvPr/>
          </p:nvSpPr>
          <p:spPr bwMode="auto">
            <a:xfrm flipH="1">
              <a:off x="576" y="2688"/>
              <a:ext cx="46" cy="384"/>
            </a:xfrm>
            <a:prstGeom prst="line">
              <a:avLst/>
            </a:prstGeom>
            <a:noFill/>
            <a:ln w="25400">
              <a:solidFill>
                <a:schemeClr val="tx1"/>
              </a:solidFill>
              <a:round/>
              <a:headEnd type="triangle" w="med" len="sm"/>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379913" name="Picture 9" descr="lay_fig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6094" t="6094"/>
          <a:stretch/>
        </p:blipFill>
        <p:spPr bwMode="auto">
          <a:xfrm>
            <a:off x="4419599" y="3657600"/>
            <a:ext cx="4928699" cy="3277920"/>
          </a:xfrm>
          <a:prstGeom prst="rect">
            <a:avLst/>
          </a:prstGeom>
          <a:noFill/>
          <a:extLst>
            <a:ext uri="{909E8E84-426E-40dd-AFC4-6F175D3DCCD1}">
              <a14:hiddenFill xmlns:a14="http://schemas.microsoft.com/office/drawing/2010/main">
                <a:solidFill>
                  <a:srgbClr val="FFFFFF"/>
                </a:solidFill>
              </a14:hiddenFill>
            </a:ext>
          </a:extLst>
        </p:spPr>
      </p:pic>
      <p:sp>
        <p:nvSpPr>
          <p:cNvPr id="379914" name="Rectangle 10"/>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815365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533400" y="152400"/>
            <a:ext cx="8077200" cy="838200"/>
          </a:xfrm>
          <a:noFill/>
          <a:ln/>
          <a:effectLst>
            <a:outerShdw blurRad="50800" dist="12700" dir="8100000" algn="ctr" rotWithShape="0">
              <a:srgbClr val="FFFFFF">
                <a:alpha val="75000"/>
              </a:srgbClr>
            </a:outerShdw>
          </a:effectLst>
        </p:spPr>
        <p:txBody>
          <a:bodyPr/>
          <a:lstStyle/>
          <a:p>
            <a:pPr marL="838200" indent="-838200"/>
            <a:r>
              <a:rPr lang="en-US" dirty="0">
                <a:effectLst>
                  <a:outerShdw blurRad="38100" dist="38100" dir="2700000" algn="tl">
                    <a:srgbClr val="DDDDDD"/>
                  </a:outerShdw>
                </a:effectLst>
              </a:rPr>
              <a:t>Current models of the CMB &amp; </a:t>
            </a:r>
            <a:r>
              <a:rPr lang="en-US" dirty="0" smtClean="0">
                <a:effectLst>
                  <a:outerShdw blurRad="38100" dist="38100" dir="2700000" algn="tl">
                    <a:srgbClr val="DDDDDD"/>
                  </a:outerShdw>
                </a:effectLst>
              </a:rPr>
              <a:t>D”</a:t>
            </a:r>
            <a:endParaRPr lang="en-US" dirty="0">
              <a:effectLst>
                <a:outerShdw blurRad="38100" dist="38100" dir="2700000" algn="tl">
                  <a:srgbClr val="DDDDDD"/>
                </a:outerShdw>
              </a:effectLst>
            </a:endParaRPr>
          </a:p>
        </p:txBody>
      </p:sp>
      <p:pic>
        <p:nvPicPr>
          <p:cNvPr id="381955" name="Picture 3" descr="garnero_fig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31" y="990600"/>
            <a:ext cx="9430479" cy="3962400"/>
          </a:xfrm>
          <a:prstGeom prst="rect">
            <a:avLst/>
          </a:prstGeom>
          <a:noFill/>
          <a:extLst>
            <a:ext uri="{909E8E84-426E-40dd-AFC4-6F175D3DCCD1}">
              <a14:hiddenFill xmlns:a14="http://schemas.microsoft.com/office/drawing/2010/main">
                <a:solidFill>
                  <a:srgbClr val="FFFFFF"/>
                </a:solidFill>
              </a14:hiddenFill>
            </a:ext>
          </a:extLst>
        </p:spPr>
      </p:pic>
      <p:sp>
        <p:nvSpPr>
          <p:cNvPr id="381956" name="Text Box 4"/>
          <p:cNvSpPr txBox="1">
            <a:spLocks noChangeArrowheads="1"/>
          </p:cNvSpPr>
          <p:nvPr/>
        </p:nvSpPr>
        <p:spPr bwMode="auto">
          <a:xfrm>
            <a:off x="152400" y="5064125"/>
            <a:ext cx="2895600" cy="104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Bef>
                <a:spcPct val="50000"/>
              </a:spcBef>
            </a:pPr>
            <a:r>
              <a:rPr lang="en-US" sz="2400" dirty="0">
                <a:cs typeface="ＭＳ Ｐゴシック" charset="0"/>
              </a:rPr>
              <a:t>Americas</a:t>
            </a:r>
          </a:p>
          <a:p>
            <a:pPr>
              <a:lnSpc>
                <a:spcPct val="50000"/>
              </a:lnSpc>
              <a:spcBef>
                <a:spcPct val="50000"/>
              </a:spcBef>
            </a:pPr>
            <a:r>
              <a:rPr lang="en-US" sz="2400" dirty="0">
                <a:cs typeface="ＭＳ Ｐゴシック" charset="0"/>
              </a:rPr>
              <a:t>Cold/high velocity</a:t>
            </a:r>
          </a:p>
          <a:p>
            <a:pPr>
              <a:lnSpc>
                <a:spcPct val="50000"/>
              </a:lnSpc>
              <a:spcBef>
                <a:spcPct val="50000"/>
              </a:spcBef>
            </a:pPr>
            <a:r>
              <a:rPr lang="en-US" sz="2400" dirty="0" err="1">
                <a:cs typeface="ＭＳ Ｐゴシック" charset="0"/>
              </a:rPr>
              <a:t>Downwelling</a:t>
            </a:r>
            <a:r>
              <a:rPr lang="en-US" sz="2400" dirty="0">
                <a:cs typeface="ＭＳ Ｐゴシック" charset="0"/>
              </a:rPr>
              <a:t> slabs??</a:t>
            </a:r>
          </a:p>
        </p:txBody>
      </p:sp>
      <p:sp>
        <p:nvSpPr>
          <p:cNvPr id="381957" name="Text Box 5"/>
          <p:cNvSpPr txBox="1">
            <a:spLocks noChangeArrowheads="1"/>
          </p:cNvSpPr>
          <p:nvPr/>
        </p:nvSpPr>
        <p:spPr bwMode="auto">
          <a:xfrm>
            <a:off x="3429000" y="5064125"/>
            <a:ext cx="2590800" cy="141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Bef>
                <a:spcPct val="50000"/>
              </a:spcBef>
            </a:pPr>
            <a:r>
              <a:rPr lang="en-US" sz="2400">
                <a:cs typeface="ＭＳ Ｐゴシック" charset="0"/>
              </a:rPr>
              <a:t>Hawaii</a:t>
            </a:r>
          </a:p>
          <a:p>
            <a:pPr>
              <a:lnSpc>
                <a:spcPct val="50000"/>
              </a:lnSpc>
              <a:spcBef>
                <a:spcPct val="50000"/>
              </a:spcBef>
            </a:pPr>
            <a:r>
              <a:rPr lang="en-US" sz="2400">
                <a:cs typeface="ＭＳ Ｐゴシック" charset="0"/>
              </a:rPr>
              <a:t>Hot/low velocity</a:t>
            </a:r>
          </a:p>
          <a:p>
            <a:pPr>
              <a:lnSpc>
                <a:spcPct val="50000"/>
              </a:lnSpc>
              <a:spcBef>
                <a:spcPct val="50000"/>
              </a:spcBef>
            </a:pPr>
            <a:r>
              <a:rPr lang="en-US" sz="2400">
                <a:cs typeface="ＭＳ Ｐゴシック" charset="0"/>
              </a:rPr>
              <a:t>ULVZ</a:t>
            </a:r>
          </a:p>
          <a:p>
            <a:pPr>
              <a:lnSpc>
                <a:spcPct val="50000"/>
              </a:lnSpc>
              <a:spcBef>
                <a:spcPct val="50000"/>
              </a:spcBef>
            </a:pPr>
            <a:r>
              <a:rPr lang="en-US" sz="2400">
                <a:cs typeface="ＭＳ Ｐゴシック" charset="0"/>
              </a:rPr>
              <a:t>Plume root??</a:t>
            </a:r>
          </a:p>
        </p:txBody>
      </p:sp>
      <p:sp>
        <p:nvSpPr>
          <p:cNvPr id="381958" name="Text Box 6"/>
          <p:cNvSpPr txBox="1">
            <a:spLocks noChangeArrowheads="1"/>
          </p:cNvSpPr>
          <p:nvPr/>
        </p:nvSpPr>
        <p:spPr bwMode="auto">
          <a:xfrm>
            <a:off x="6248400" y="5064125"/>
            <a:ext cx="2590800" cy="141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Bef>
                <a:spcPct val="50000"/>
              </a:spcBef>
            </a:pPr>
            <a:r>
              <a:rPr lang="en-US" sz="2400">
                <a:cs typeface="ＭＳ Ｐゴシック" charset="0"/>
              </a:rPr>
              <a:t>South Africa</a:t>
            </a:r>
          </a:p>
          <a:p>
            <a:pPr>
              <a:lnSpc>
                <a:spcPct val="50000"/>
              </a:lnSpc>
              <a:spcBef>
                <a:spcPct val="50000"/>
              </a:spcBef>
            </a:pPr>
            <a:r>
              <a:rPr lang="en-US" sz="2400">
                <a:cs typeface="ＭＳ Ｐゴシック" charset="0"/>
              </a:rPr>
              <a:t>Hot/low velocity</a:t>
            </a:r>
          </a:p>
          <a:p>
            <a:pPr>
              <a:lnSpc>
                <a:spcPct val="50000"/>
              </a:lnSpc>
              <a:spcBef>
                <a:spcPct val="50000"/>
              </a:spcBef>
            </a:pPr>
            <a:r>
              <a:rPr lang="en-US" sz="2400">
                <a:cs typeface="ＭＳ Ｐゴシック" charset="0"/>
              </a:rPr>
              <a:t>ULVZ?</a:t>
            </a:r>
          </a:p>
          <a:p>
            <a:pPr>
              <a:lnSpc>
                <a:spcPct val="50000"/>
              </a:lnSpc>
              <a:spcBef>
                <a:spcPct val="50000"/>
              </a:spcBef>
            </a:pPr>
            <a:r>
              <a:rPr lang="en-US" sz="2400">
                <a:cs typeface="ＭＳ Ｐゴシック" charset="0"/>
              </a:rPr>
              <a:t>Superplume root?</a:t>
            </a:r>
          </a:p>
        </p:txBody>
      </p:sp>
      <p:sp>
        <p:nvSpPr>
          <p:cNvPr id="381959" name="Rectangle 7"/>
          <p:cNvSpPr>
            <a:spLocks noChangeArrowheads="1"/>
          </p:cNvSpPr>
          <p:nvPr/>
        </p:nvSpPr>
        <p:spPr bwMode="auto">
          <a:xfrm>
            <a:off x="381000" y="152400"/>
            <a:ext cx="8382000" cy="762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81960"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0859170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000125"/>
          </a:xfrm>
        </p:spPr>
        <p:txBody>
          <a:bodyPr>
            <a:normAutofit fontScale="90000"/>
          </a:bodyPr>
          <a:lstStyle/>
          <a:p>
            <a:r>
              <a:rPr lang="en-US" dirty="0"/>
              <a:t>All </a:t>
            </a:r>
            <a:r>
              <a:rPr lang="en-US" dirty="0" err="1"/>
              <a:t>subduction</a:t>
            </a:r>
            <a:r>
              <a:rPr lang="en-US" dirty="0"/>
              <a:t> zones are colder than surrounding mantle</a:t>
            </a:r>
          </a:p>
        </p:txBody>
      </p:sp>
      <p:sp>
        <p:nvSpPr>
          <p:cNvPr id="20483" name="Rectangle 3"/>
          <p:cNvSpPr>
            <a:spLocks noGrp="1" noChangeArrowheads="1"/>
          </p:cNvSpPr>
          <p:nvPr>
            <p:ph type="body" idx="1"/>
          </p:nvPr>
        </p:nvSpPr>
        <p:spPr>
          <a:xfrm>
            <a:off x="-372256" y="1600200"/>
            <a:ext cx="3737756" cy="4829175"/>
          </a:xfrm>
        </p:spPr>
        <p:txBody>
          <a:bodyPr>
            <a:normAutofit fontScale="85000" lnSpcReduction="20000"/>
          </a:bodyPr>
          <a:lstStyle/>
          <a:p>
            <a:r>
              <a:rPr lang="en-US" dirty="0"/>
              <a:t>Injection of cold lithospheric material affects the mantle in two ways:</a:t>
            </a:r>
          </a:p>
          <a:p>
            <a:pPr lvl="1"/>
            <a:r>
              <a:rPr lang="en-US" dirty="0"/>
              <a:t>It cools the surrounding mantle and causes it to descend with the </a:t>
            </a:r>
            <a:r>
              <a:rPr lang="en-US" dirty="0" err="1"/>
              <a:t>subducted</a:t>
            </a:r>
            <a:r>
              <a:rPr lang="en-US" dirty="0"/>
              <a:t> lithosphere.</a:t>
            </a:r>
          </a:p>
          <a:p>
            <a:pPr lvl="1"/>
            <a:r>
              <a:rPr lang="en-US" dirty="0"/>
              <a:t>It releases water and fluid-mobile elements that rise into the overlying mantle and cause it to melt.</a:t>
            </a:r>
          </a:p>
        </p:txBody>
      </p:sp>
      <p:sp>
        <p:nvSpPr>
          <p:cNvPr id="2048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3218669" y="2008187"/>
            <a:ext cx="5925331" cy="4421188"/>
          </a:xfrm>
          <a:prstGeom prst="rect">
            <a:avLst/>
          </a:prstGeom>
          <a:noFill/>
          <a:ln/>
        </p:spPr>
      </p:pic>
      <p:sp>
        <p:nvSpPr>
          <p:cNvPr id="6" name="Rectangle 2"/>
          <p:cNvSpPr txBox="1">
            <a:spLocks noChangeArrowheads="1"/>
          </p:cNvSpPr>
          <p:nvPr/>
        </p:nvSpPr>
        <p:spPr>
          <a:xfrm>
            <a:off x="3486150" y="1285875"/>
            <a:ext cx="5657850" cy="763587"/>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smtClean="0"/>
              <a:t>Seismic Tomography of a Cold </a:t>
            </a:r>
            <a:r>
              <a:rPr lang="en-US" sz="3600" i="1" dirty="0" err="1" smtClean="0"/>
              <a:t>Subduction</a:t>
            </a:r>
            <a:r>
              <a:rPr lang="en-US" sz="3600" i="1" dirty="0" smtClean="0"/>
              <a:t> Zone (NE Honshu)</a:t>
            </a:r>
            <a:endParaRPr lang="en-US" dirty="0"/>
          </a:p>
        </p:txBody>
      </p:sp>
      <p:sp>
        <p:nvSpPr>
          <p:cNvPr id="7" name="Text Box 7"/>
          <p:cNvSpPr txBox="1">
            <a:spLocks noChangeArrowheads="1"/>
          </p:cNvSpPr>
          <p:nvPr/>
        </p:nvSpPr>
        <p:spPr bwMode="auto">
          <a:xfrm>
            <a:off x="6781800" y="6384925"/>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latin typeface="Times" charset="0"/>
              </a:rPr>
              <a:t>Zhao et al., 1994</a:t>
            </a:r>
          </a:p>
        </p:txBody>
      </p:sp>
    </p:spTree>
    <p:extLst>
      <p:ext uri="{BB962C8B-B14F-4D97-AF65-F5344CB8AC3E}">
        <p14:creationId xmlns:p14="http://schemas.microsoft.com/office/powerpoint/2010/main" val="1895840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06376" y="142875"/>
            <a:ext cx="8632824" cy="1539875"/>
          </a:xfrm>
        </p:spPr>
        <p:txBody>
          <a:bodyPr>
            <a:normAutofit fontScale="90000"/>
          </a:bodyPr>
          <a:lstStyle/>
          <a:p>
            <a:r>
              <a:rPr lang="en-US" sz="3000" dirty="0" smtClean="0"/>
              <a:t>Japan’s two </a:t>
            </a:r>
            <a:r>
              <a:rPr lang="en-US" sz="3000" dirty="0" err="1" smtClean="0"/>
              <a:t>subduction</a:t>
            </a:r>
            <a:r>
              <a:rPr lang="en-US" sz="3000" dirty="0" smtClean="0"/>
              <a:t> zones exemplify differences in thermal structure: </a:t>
            </a:r>
            <a:r>
              <a:rPr lang="en-US" sz="3000" dirty="0"/>
              <a:t>Cretaceous seafloor </a:t>
            </a:r>
            <a:r>
              <a:rPr lang="en-US" sz="3000" dirty="0" err="1"/>
              <a:t>subducted</a:t>
            </a:r>
            <a:r>
              <a:rPr lang="en-US" sz="3000" dirty="0"/>
              <a:t> beneath NE Japan &amp; Miocene seafloor </a:t>
            </a:r>
            <a:r>
              <a:rPr lang="en-US" sz="3000" dirty="0" err="1"/>
              <a:t>subducted</a:t>
            </a:r>
            <a:r>
              <a:rPr lang="en-US" sz="3000" dirty="0"/>
              <a:t> beneath SW Japan</a:t>
            </a:r>
            <a:endParaRPr lang="en-US" dirty="0"/>
          </a:p>
        </p:txBody>
      </p:sp>
      <p:pic>
        <p:nvPicPr>
          <p:cNvPr id="24580" name="Picture 4"/>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206376" y="1938840"/>
            <a:ext cx="3714750" cy="4614360"/>
          </a:xfrm>
          <a:noFill/>
          <a:ln/>
        </p:spPr>
      </p:pic>
      <p:pic>
        <p:nvPicPr>
          <p:cNvPr id="5" name="Picture 104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14800" y="1938840"/>
            <a:ext cx="7139396" cy="60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33202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Text Box 3"/>
          <p:cNvSpPr txBox="1">
            <a:spLocks noChangeArrowheads="1"/>
          </p:cNvSpPr>
          <p:nvPr/>
        </p:nvSpPr>
        <p:spPr bwMode="auto">
          <a:xfrm>
            <a:off x="5486400" y="6324600"/>
            <a:ext cx="2533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Times" charset="0"/>
              </a:rPr>
              <a:t>Peacock &amp; Wang 1999</a:t>
            </a:r>
          </a:p>
        </p:txBody>
      </p:sp>
      <p:pic>
        <p:nvPicPr>
          <p:cNvPr id="199693" name="Picture 1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66207" y="6532"/>
            <a:ext cx="5552607" cy="4108268"/>
          </a:xfrm>
          <a:noFill/>
          <a:ln/>
        </p:spPr>
      </p:pic>
      <p:sp>
        <p:nvSpPr>
          <p:cNvPr id="199694" name="Text Box 14"/>
          <p:cNvSpPr txBox="1">
            <a:spLocks noChangeArrowheads="1"/>
          </p:cNvSpPr>
          <p:nvPr/>
        </p:nvSpPr>
        <p:spPr bwMode="auto">
          <a:xfrm>
            <a:off x="5486400" y="1068387"/>
            <a:ext cx="3505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i="1" dirty="0">
                <a:solidFill>
                  <a:srgbClr val="1F1A17"/>
                </a:solidFill>
                <a:latin typeface="Times" charset="0"/>
              </a:rPr>
              <a:t>Cretaceous lithosphere </a:t>
            </a:r>
            <a:r>
              <a:rPr lang="en-US" sz="2200" i="1" dirty="0" err="1">
                <a:solidFill>
                  <a:srgbClr val="1F1A17"/>
                </a:solidFill>
                <a:latin typeface="Times" charset="0"/>
              </a:rPr>
              <a:t>subducted</a:t>
            </a:r>
            <a:r>
              <a:rPr lang="en-US" sz="2200" i="1" dirty="0">
                <a:solidFill>
                  <a:srgbClr val="1F1A17"/>
                </a:solidFill>
                <a:latin typeface="Times" charset="0"/>
              </a:rPr>
              <a:t> beneath NE Japan</a:t>
            </a:r>
            <a:r>
              <a:rPr lang="en-US" dirty="0"/>
              <a:t> Cold, fast (and large thermal parameter)</a:t>
            </a:r>
          </a:p>
        </p:txBody>
      </p:sp>
      <p:sp>
        <p:nvSpPr>
          <p:cNvPr id="199695" name="Rectangle 15"/>
          <p:cNvSpPr>
            <a:spLocks noChangeArrowheads="1"/>
          </p:cNvSpPr>
          <p:nvPr/>
        </p:nvSpPr>
        <p:spPr bwMode="auto">
          <a:xfrm>
            <a:off x="5486400" y="4114800"/>
            <a:ext cx="3505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200" i="1" dirty="0">
                <a:solidFill>
                  <a:srgbClr val="1F1A17"/>
                </a:solidFill>
                <a:latin typeface="Times" charset="0"/>
              </a:rPr>
              <a:t>Miocene lithosphere </a:t>
            </a:r>
            <a:r>
              <a:rPr lang="en-US" sz="2200" i="1" dirty="0" err="1">
                <a:solidFill>
                  <a:srgbClr val="1F1A17"/>
                </a:solidFill>
                <a:latin typeface="Times" charset="0"/>
              </a:rPr>
              <a:t>subducted</a:t>
            </a:r>
            <a:r>
              <a:rPr lang="en-US" sz="2200" i="1" dirty="0">
                <a:solidFill>
                  <a:srgbClr val="1F1A17"/>
                </a:solidFill>
                <a:latin typeface="Times" charset="0"/>
              </a:rPr>
              <a:t> beneath SW Japan</a:t>
            </a:r>
            <a:r>
              <a:rPr lang="en-US" dirty="0"/>
              <a:t> Warm, slow (and small thermal parameter)</a:t>
            </a:r>
          </a:p>
        </p:txBody>
      </p:sp>
      <p:sp>
        <p:nvSpPr>
          <p:cNvPr id="199696" name="Rectangle 1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99691"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07" y="3619500"/>
            <a:ext cx="5552607"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796452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0" y="342900"/>
            <a:ext cx="9144000" cy="1104900"/>
          </a:xfrm>
        </p:spPr>
        <p:txBody>
          <a:bodyPr>
            <a:normAutofit fontScale="90000"/>
          </a:bodyPr>
          <a:lstStyle/>
          <a:p>
            <a:r>
              <a:rPr lang="en-US" sz="4000" dirty="0"/>
              <a:t>Viscous blanket grows as the slab </a:t>
            </a:r>
            <a:r>
              <a:rPr lang="en-US" sz="4000" dirty="0" smtClean="0"/>
              <a:t>sinks; </a:t>
            </a:r>
            <a:r>
              <a:rPr lang="en-US" sz="3600" dirty="0" smtClean="0"/>
              <a:t>downward motion of slab induces wedge convection</a:t>
            </a:r>
            <a:endParaRPr lang="en-US" sz="4000" dirty="0"/>
          </a:p>
        </p:txBody>
      </p:sp>
      <p:sp>
        <p:nvSpPr>
          <p:cNvPr id="293891" name="Rectangle 3"/>
          <p:cNvSpPr>
            <a:spLocks noGrp="1" noChangeArrowheads="1"/>
          </p:cNvSpPr>
          <p:nvPr>
            <p:ph type="body" sz="half" idx="2"/>
          </p:nvPr>
        </p:nvSpPr>
        <p:spPr>
          <a:xfrm>
            <a:off x="5181600" y="1752600"/>
            <a:ext cx="3810000" cy="4114800"/>
          </a:xfrm>
        </p:spPr>
        <p:txBody>
          <a:bodyPr/>
          <a:lstStyle/>
          <a:p>
            <a:r>
              <a:rPr lang="en-US" sz="2400" dirty="0"/>
              <a:t>Cooling  of adjacent mantle makes this more viscous (order of magnitude increase of viscosity with each 100°C decrease in temperature for mantle </a:t>
            </a:r>
            <a:r>
              <a:rPr lang="en-US" sz="2400" dirty="0" err="1"/>
              <a:t>rheologies</a:t>
            </a:r>
            <a:r>
              <a:rPr lang="en-US" sz="2400" dirty="0"/>
              <a:t>).</a:t>
            </a:r>
          </a:p>
          <a:p>
            <a:r>
              <a:rPr lang="en-US" sz="2400" dirty="0"/>
              <a:t>More viscous mantle around the sinking  slab moves with it.</a:t>
            </a:r>
          </a:p>
        </p:txBody>
      </p:sp>
      <p:pic>
        <p:nvPicPr>
          <p:cNvPr id="293892" name="Picture 4"/>
          <p:cNvPicPr>
            <a:picLocks noGrp="1" noChangeAspect="1" noChangeArrowheads="1"/>
          </p:cNvPicPr>
          <p:nvPr>
            <p:ph type="clipArt" sz="half" idx="1"/>
          </p:nvPr>
        </p:nvPicPr>
        <p:blipFill>
          <a:blip r:embed="rId3" cstate="print">
            <a:extLst>
              <a:ext uri="{28A0092B-C50C-407E-A947-70E740481C1C}">
                <a14:useLocalDpi xmlns:a14="http://schemas.microsoft.com/office/drawing/2010/main"/>
              </a:ext>
            </a:extLst>
          </a:blip>
          <a:srcRect/>
          <a:stretch>
            <a:fillRect/>
          </a:stretch>
        </p:blipFill>
        <p:spPr>
          <a:xfrm>
            <a:off x="228600" y="1676400"/>
            <a:ext cx="4724400" cy="4057650"/>
          </a:xfrm>
        </p:spPr>
      </p:pic>
      <p:sp>
        <p:nvSpPr>
          <p:cNvPr id="293893" name="Text Box 5"/>
          <p:cNvSpPr txBox="1">
            <a:spLocks noChangeArrowheads="1"/>
          </p:cNvSpPr>
          <p:nvPr/>
        </p:nvSpPr>
        <p:spPr bwMode="auto">
          <a:xfrm>
            <a:off x="381000" y="6400800"/>
            <a:ext cx="3832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charset="0"/>
              </a:rPr>
              <a:t>Kincaid and Sacks, 1997 JGR</a:t>
            </a:r>
          </a:p>
        </p:txBody>
      </p:sp>
      <p:sp>
        <p:nvSpPr>
          <p:cNvPr id="293894"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Freeform 6"/>
          <p:cNvSpPr/>
          <p:nvPr/>
        </p:nvSpPr>
        <p:spPr>
          <a:xfrm>
            <a:off x="823733" y="2804519"/>
            <a:ext cx="1303517" cy="894356"/>
          </a:xfrm>
          <a:custGeom>
            <a:avLst/>
            <a:gdLst>
              <a:gd name="connsiteX0" fmla="*/ 0 w 1108237"/>
              <a:gd name="connsiteY0" fmla="*/ 207575 h 655800"/>
              <a:gd name="connsiteX1" fmla="*/ 367316 w 1108237"/>
              <a:gd name="connsiteY1" fmla="*/ 33266 h 655800"/>
              <a:gd name="connsiteX2" fmla="*/ 759535 w 1108237"/>
              <a:gd name="connsiteY2" fmla="*/ 2139 h 655800"/>
              <a:gd name="connsiteX3" fmla="*/ 1002338 w 1108237"/>
              <a:gd name="connsiteY3" fmla="*/ 64392 h 655800"/>
              <a:gd name="connsiteX4" fmla="*/ 1108175 w 1108237"/>
              <a:gd name="connsiteY4" fmla="*/ 269829 h 655800"/>
              <a:gd name="connsiteX5" fmla="*/ 989886 w 1108237"/>
              <a:gd name="connsiteY5" fmla="*/ 450364 h 655800"/>
              <a:gd name="connsiteX6" fmla="*/ 578990 w 1108237"/>
              <a:gd name="connsiteY6" fmla="*/ 655800 h 6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237" h="655800">
                <a:moveTo>
                  <a:pt x="0" y="207575"/>
                </a:moveTo>
                <a:cubicBezTo>
                  <a:pt x="120363" y="137540"/>
                  <a:pt x="240727" y="67505"/>
                  <a:pt x="367316" y="33266"/>
                </a:cubicBezTo>
                <a:cubicBezTo>
                  <a:pt x="493905" y="-973"/>
                  <a:pt x="653698" y="-3049"/>
                  <a:pt x="759535" y="2139"/>
                </a:cubicBezTo>
                <a:cubicBezTo>
                  <a:pt x="865372" y="7327"/>
                  <a:pt x="944231" y="19777"/>
                  <a:pt x="1002338" y="64392"/>
                </a:cubicBezTo>
                <a:cubicBezTo>
                  <a:pt x="1060445" y="109007"/>
                  <a:pt x="1110250" y="205500"/>
                  <a:pt x="1108175" y="269829"/>
                </a:cubicBezTo>
                <a:cubicBezTo>
                  <a:pt x="1106100" y="334158"/>
                  <a:pt x="1078083" y="386036"/>
                  <a:pt x="989886" y="450364"/>
                </a:cubicBezTo>
                <a:cubicBezTo>
                  <a:pt x="901689" y="514692"/>
                  <a:pt x="578990" y="655800"/>
                  <a:pt x="578990" y="655800"/>
                </a:cubicBezTo>
              </a:path>
            </a:pathLst>
          </a:cu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ln w="28575" cmpd="sng">
                <a:solidFill>
                  <a:schemeClr val="tx1"/>
                </a:solidFill>
              </a:ln>
            </a:endParaRPr>
          </a:p>
        </p:txBody>
      </p:sp>
      <p:cxnSp>
        <p:nvCxnSpPr>
          <p:cNvPr id="8" name="Straight Arrow Connector 7"/>
          <p:cNvCxnSpPr>
            <a:stCxn id="7" idx="6"/>
          </p:cNvCxnSpPr>
          <p:nvPr/>
        </p:nvCxnSpPr>
        <p:spPr>
          <a:xfrm flipH="1">
            <a:off x="1158875" y="3698875"/>
            <a:ext cx="345871" cy="174625"/>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28600" y="3626509"/>
            <a:ext cx="984249" cy="881780"/>
          </a:xfrm>
          <a:prstGeom prst="rect">
            <a:avLst/>
          </a:prstGeom>
          <a:noFill/>
        </p:spPr>
        <p:txBody>
          <a:bodyPr wrap="square" rtlCol="0">
            <a:spAutoFit/>
          </a:bodyPr>
          <a:lstStyle/>
          <a:p>
            <a:pPr>
              <a:lnSpc>
                <a:spcPct val="70000"/>
              </a:lnSpc>
            </a:pPr>
            <a:r>
              <a:rPr lang="en-US" dirty="0" smtClean="0"/>
              <a:t>Induced </a:t>
            </a:r>
          </a:p>
          <a:p>
            <a:pPr>
              <a:lnSpc>
                <a:spcPct val="70000"/>
              </a:lnSpc>
            </a:pPr>
            <a:r>
              <a:rPr lang="en-US" dirty="0" smtClean="0"/>
              <a:t>flow in </a:t>
            </a:r>
          </a:p>
          <a:p>
            <a:pPr>
              <a:lnSpc>
                <a:spcPct val="70000"/>
              </a:lnSpc>
            </a:pPr>
            <a:r>
              <a:rPr lang="en-US" dirty="0" smtClean="0"/>
              <a:t>viscous </a:t>
            </a:r>
          </a:p>
          <a:p>
            <a:pPr>
              <a:lnSpc>
                <a:spcPct val="70000"/>
              </a:lnSpc>
            </a:pPr>
            <a:r>
              <a:rPr lang="en-US" dirty="0" smtClean="0"/>
              <a:t>wedge</a:t>
            </a:r>
            <a:endParaRPr lang="en-US" dirty="0"/>
          </a:p>
        </p:txBody>
      </p:sp>
    </p:spTree>
    <p:extLst>
      <p:ext uri="{BB962C8B-B14F-4D97-AF65-F5344CB8AC3E}">
        <p14:creationId xmlns:p14="http://schemas.microsoft.com/office/powerpoint/2010/main" val="3303640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0"/>
            <a:ext cx="7772400" cy="1028700"/>
          </a:xfrm>
        </p:spPr>
        <p:txBody>
          <a:bodyPr>
            <a:normAutofit fontScale="90000"/>
          </a:bodyPr>
          <a:lstStyle/>
          <a:p>
            <a:pPr algn="ctr"/>
            <a:r>
              <a:rPr lang="en-US" sz="3200" i="1" dirty="0" smtClean="0"/>
              <a:t>Getting the viscosity correct is vital for </a:t>
            </a:r>
            <a:r>
              <a:rPr lang="en-US" sz="3200" i="1" dirty="0" err="1" smtClean="0"/>
              <a:t>modelling</a:t>
            </a:r>
            <a:r>
              <a:rPr lang="en-US" sz="3200" i="1" dirty="0" smtClean="0"/>
              <a:t> the mantle </a:t>
            </a:r>
            <a:r>
              <a:rPr lang="en-US" sz="3200" i="1" dirty="0"/>
              <a:t>w</a:t>
            </a:r>
            <a:r>
              <a:rPr lang="en-US" sz="3200" i="1" dirty="0" smtClean="0"/>
              <a:t>edge </a:t>
            </a:r>
            <a:r>
              <a:rPr lang="en-US" sz="3200" i="1" dirty="0"/>
              <a:t>t</a:t>
            </a:r>
            <a:r>
              <a:rPr lang="en-US" sz="3200" i="1" dirty="0" smtClean="0"/>
              <a:t>hermal </a:t>
            </a:r>
            <a:r>
              <a:rPr lang="en-US" sz="3200" i="1" dirty="0"/>
              <a:t>s</a:t>
            </a:r>
            <a:r>
              <a:rPr lang="en-US" sz="3200" i="1" dirty="0" smtClean="0"/>
              <a:t>tructure</a:t>
            </a:r>
            <a:endParaRPr lang="en-US" dirty="0"/>
          </a:p>
        </p:txBody>
      </p:sp>
      <p:pic>
        <p:nvPicPr>
          <p:cNvPr id="26631" name="Picture 7"/>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533400" y="965200"/>
            <a:ext cx="8458200" cy="5892800"/>
          </a:xfrm>
          <a:noFill/>
          <a:ln/>
        </p:spPr>
      </p:pic>
      <p:sp>
        <p:nvSpPr>
          <p:cNvPr id="26632" name="Text Box 8"/>
          <p:cNvSpPr txBox="1">
            <a:spLocks noChangeArrowheads="1"/>
          </p:cNvSpPr>
          <p:nvPr/>
        </p:nvSpPr>
        <p:spPr bwMode="auto">
          <a:xfrm>
            <a:off x="6324600" y="6248400"/>
            <a:ext cx="2497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latin typeface="Times" charset="0"/>
              </a:rPr>
              <a:t>Van Keken et al., 2002</a:t>
            </a:r>
            <a:endParaRPr lang="en-US" sz="2400">
              <a:latin typeface="Times" charset="0"/>
            </a:endParaRPr>
          </a:p>
        </p:txBody>
      </p:sp>
      <p:sp>
        <p:nvSpPr>
          <p:cNvPr id="26633" name="Rectangle 9"/>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3" name="Straight Arrow Connector 2"/>
          <p:cNvCxnSpPr/>
          <p:nvPr/>
        </p:nvCxnSpPr>
        <p:spPr>
          <a:xfrm flipH="1" flipV="1">
            <a:off x="6794501" y="1841501"/>
            <a:ext cx="238124" cy="2063749"/>
          </a:xfrm>
          <a:prstGeom prst="straightConnector1">
            <a:avLst/>
          </a:prstGeom>
          <a:ln w="76200" cmpd="sng">
            <a:solidFill>
              <a:srgbClr val="BBE0E3"/>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280198" y="3905250"/>
            <a:ext cx="2330402" cy="1569660"/>
          </a:xfrm>
          <a:prstGeom prst="rect">
            <a:avLst/>
          </a:prstGeom>
          <a:noFill/>
        </p:spPr>
        <p:txBody>
          <a:bodyPr wrap="square" rtlCol="0">
            <a:spAutoFit/>
          </a:bodyPr>
          <a:lstStyle/>
          <a:p>
            <a:r>
              <a:rPr lang="en-US" sz="2400" dirty="0" smtClean="0"/>
              <a:t>Lowered viscosity allows hot mantle into nose of wedge</a:t>
            </a:r>
            <a:endParaRPr lang="en-US" sz="2400" dirty="0"/>
          </a:p>
        </p:txBody>
      </p:sp>
    </p:spTree>
    <p:extLst>
      <p:ext uri="{BB962C8B-B14F-4D97-AF65-F5344CB8AC3E}">
        <p14:creationId xmlns:p14="http://schemas.microsoft.com/office/powerpoint/2010/main" val="33788320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8"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02" t="-41515" r="-1702" b="41515"/>
          <a:stretch/>
        </p:blipFill>
        <p:spPr bwMode="auto">
          <a:xfrm>
            <a:off x="0" y="-2301081"/>
            <a:ext cx="91440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4007"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4002" name="Text Box 2"/>
          <p:cNvSpPr txBox="1">
            <a:spLocks noChangeArrowheads="1"/>
          </p:cNvSpPr>
          <p:nvPr/>
        </p:nvSpPr>
        <p:spPr bwMode="auto">
          <a:xfrm>
            <a:off x="6019800" y="4694238"/>
            <a:ext cx="3124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latin typeface="Times" charset="0"/>
              </a:rPr>
              <a:t>Peacock &amp; Wang 1999 </a:t>
            </a:r>
            <a:r>
              <a:rPr lang="en-US" sz="2000" dirty="0" err="1">
                <a:latin typeface="Times" charset="0"/>
              </a:rPr>
              <a:t>didn</a:t>
            </a:r>
            <a:r>
              <a:rPr lang="ja-JP" altLang="en-US" sz="2000" dirty="0">
                <a:latin typeface="Arial"/>
              </a:rPr>
              <a:t>’</a:t>
            </a:r>
            <a:r>
              <a:rPr lang="en-US" sz="2000" dirty="0">
                <a:latin typeface="Times" charset="0"/>
              </a:rPr>
              <a:t>t achieve melting temperatures, even in their hot slab!</a:t>
            </a:r>
          </a:p>
        </p:txBody>
      </p:sp>
      <p:sp>
        <p:nvSpPr>
          <p:cNvPr id="384009" name="Text Box 9"/>
          <p:cNvSpPr txBox="1">
            <a:spLocks noChangeArrowheads="1"/>
          </p:cNvSpPr>
          <p:nvPr/>
        </p:nvSpPr>
        <p:spPr bwMode="auto">
          <a:xfrm>
            <a:off x="152400" y="1031875"/>
            <a:ext cx="2971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latin typeface="Times" charset="0"/>
              </a:rPr>
              <a:t>	 </a:t>
            </a:r>
            <a:r>
              <a:rPr lang="en-US" sz="2000" dirty="0" smtClean="0">
                <a:latin typeface="Times" charset="0"/>
              </a:rPr>
              <a:t>       </a:t>
            </a:r>
            <a:r>
              <a:rPr lang="en-US" sz="2000" dirty="0">
                <a:latin typeface="Times" charset="0"/>
              </a:rPr>
              <a:t>(van </a:t>
            </a:r>
            <a:r>
              <a:rPr lang="en-US" sz="2000" dirty="0" err="1">
                <a:latin typeface="Times" charset="0"/>
              </a:rPr>
              <a:t>Keken</a:t>
            </a:r>
            <a:r>
              <a:rPr lang="en-US" sz="2000" dirty="0">
                <a:latin typeface="Times" charset="0"/>
              </a:rPr>
              <a:t> et al.) is </a:t>
            </a:r>
            <a:r>
              <a:rPr lang="en-US" sz="2000" i="1" dirty="0">
                <a:latin typeface="Times" charset="0"/>
              </a:rPr>
              <a:t>required</a:t>
            </a:r>
            <a:r>
              <a:rPr lang="en-US" sz="2000" dirty="0">
                <a:latin typeface="Times" charset="0"/>
              </a:rPr>
              <a:t> in order to model melting in the mantle wedge</a:t>
            </a:r>
          </a:p>
        </p:txBody>
      </p:sp>
      <p:pic>
        <p:nvPicPr>
          <p:cNvPr id="8"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924175"/>
            <a:ext cx="5921121"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298135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 name="Picture 20"/>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0" y="731431"/>
            <a:ext cx="9144000" cy="4199658"/>
          </a:xfrm>
          <a:noFill/>
          <a:ln/>
        </p:spPr>
      </p:pic>
      <p:sp>
        <p:nvSpPr>
          <p:cNvPr id="10261" name="Rectangle 21"/>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Left-Right Arrow 3"/>
          <p:cNvSpPr/>
          <p:nvPr/>
        </p:nvSpPr>
        <p:spPr>
          <a:xfrm>
            <a:off x="4847101" y="458808"/>
            <a:ext cx="3005336" cy="15875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07473" y="99159"/>
            <a:ext cx="3556983" cy="369332"/>
          </a:xfrm>
          <a:prstGeom prst="rect">
            <a:avLst/>
          </a:prstGeom>
          <a:noFill/>
        </p:spPr>
        <p:txBody>
          <a:bodyPr wrap="none" rtlCol="0">
            <a:spAutoFit/>
          </a:bodyPr>
          <a:lstStyle/>
          <a:p>
            <a:r>
              <a:rPr lang="en-US" dirty="0" smtClean="0">
                <a:latin typeface="Times"/>
                <a:cs typeface="Times"/>
              </a:rPr>
              <a:t>Volcano-trench distance 166±60 km</a:t>
            </a:r>
            <a:endParaRPr lang="en-US" dirty="0">
              <a:latin typeface="Times"/>
              <a:cs typeface="Times"/>
            </a:endParaRPr>
          </a:p>
        </p:txBody>
      </p:sp>
      <p:sp>
        <p:nvSpPr>
          <p:cNvPr id="9" name="Left-Right Arrow 8"/>
          <p:cNvSpPr/>
          <p:nvPr/>
        </p:nvSpPr>
        <p:spPr>
          <a:xfrm rot="16200000">
            <a:off x="4092916" y="5748278"/>
            <a:ext cx="1508371" cy="15876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06151" y="5398176"/>
            <a:ext cx="2774317" cy="646331"/>
          </a:xfrm>
          <a:prstGeom prst="rect">
            <a:avLst/>
          </a:prstGeom>
          <a:noFill/>
        </p:spPr>
        <p:txBody>
          <a:bodyPr wrap="none" rtlCol="0">
            <a:spAutoFit/>
          </a:bodyPr>
          <a:lstStyle/>
          <a:p>
            <a:r>
              <a:rPr lang="en-US" dirty="0" smtClean="0">
                <a:latin typeface="Times"/>
                <a:cs typeface="Times"/>
              </a:rPr>
              <a:t>Mean depth of seismic zone</a:t>
            </a:r>
          </a:p>
          <a:p>
            <a:r>
              <a:rPr lang="en-US" dirty="0" smtClean="0">
                <a:latin typeface="Times"/>
                <a:cs typeface="Times"/>
              </a:rPr>
              <a:t>below volcano 124±38 km</a:t>
            </a:r>
            <a:endParaRPr lang="en-US" dirty="0">
              <a:latin typeface="Times"/>
              <a:cs typeface="Times"/>
            </a:endParaRPr>
          </a:p>
        </p:txBody>
      </p:sp>
    </p:spTree>
    <p:extLst>
      <p:ext uri="{BB962C8B-B14F-4D97-AF65-F5344CB8AC3E}">
        <p14:creationId xmlns:p14="http://schemas.microsoft.com/office/powerpoint/2010/main" val="1102369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152400"/>
            <a:ext cx="8534400" cy="1104900"/>
          </a:xfrm>
        </p:spPr>
        <p:txBody>
          <a:bodyPr>
            <a:normAutofit fontScale="90000"/>
          </a:bodyPr>
          <a:lstStyle/>
          <a:p>
            <a:pPr algn="ctr"/>
            <a:r>
              <a:rPr lang="en-US" sz="3200" i="1" dirty="0"/>
              <a:t>Low </a:t>
            </a:r>
            <a:r>
              <a:rPr lang="en-US" sz="3200" i="1" dirty="0" smtClean="0"/>
              <a:t>heat flow </a:t>
            </a:r>
            <a:r>
              <a:rPr lang="en-US" sz="3200" i="1" dirty="0"/>
              <a:t>beneath </a:t>
            </a:r>
            <a:r>
              <a:rPr lang="en-US" sz="3200" i="1" dirty="0" err="1" smtClean="0"/>
              <a:t>forearcs</a:t>
            </a:r>
            <a:r>
              <a:rPr lang="en-US" sz="3200" i="1" dirty="0" smtClean="0"/>
              <a:t> </a:t>
            </a:r>
            <a:br>
              <a:rPr lang="en-US" sz="3200" i="1" dirty="0" smtClean="0"/>
            </a:br>
            <a:r>
              <a:rPr lang="en-US" sz="3200" i="1" dirty="0" smtClean="0"/>
              <a:t>(best </a:t>
            </a:r>
            <a:r>
              <a:rPr lang="en-US" sz="3200" i="1" dirty="0" err="1" smtClean="0"/>
              <a:t>modelled</a:t>
            </a:r>
            <a:r>
              <a:rPr lang="en-US" sz="3200" i="1" dirty="0" smtClean="0"/>
              <a:t> </a:t>
            </a:r>
            <a:r>
              <a:rPr lang="en-US" sz="3200" i="1" dirty="0"/>
              <a:t>with little shear heating on </a:t>
            </a:r>
            <a:r>
              <a:rPr lang="en-US" sz="3200" i="1" dirty="0" err="1"/>
              <a:t>subduction</a:t>
            </a:r>
            <a:r>
              <a:rPr lang="en-US" sz="3200" i="1" dirty="0"/>
              <a:t> </a:t>
            </a:r>
            <a:r>
              <a:rPr lang="en-US" sz="3200" i="1" dirty="0" smtClean="0"/>
              <a:t>interface, i.e. a weak plate boundary fault)</a:t>
            </a:r>
            <a:endParaRPr lang="en-US" i="1" dirty="0"/>
          </a:p>
        </p:txBody>
      </p:sp>
      <p:sp>
        <p:nvSpPr>
          <p:cNvPr id="31753" name="Rectangle 9"/>
          <p:cNvSpPr>
            <a:spLocks noChangeArrowheads="1"/>
          </p:cNvSpPr>
          <p:nvPr/>
        </p:nvSpPr>
        <p:spPr bwMode="auto">
          <a:xfrm>
            <a:off x="457200" y="1371600"/>
            <a:ext cx="6705600" cy="5181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1755"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371600"/>
            <a:ext cx="6629400"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56" name="Rectangle 12"/>
          <p:cNvSpPr>
            <a:spLocks noChangeArrowheads="1"/>
          </p:cNvSpPr>
          <p:nvPr/>
        </p:nvSpPr>
        <p:spPr bwMode="auto">
          <a:xfrm>
            <a:off x="7239000" y="29718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400" i="1" dirty="0">
                <a:solidFill>
                  <a:schemeClr val="tx2"/>
                </a:solidFill>
              </a:rPr>
              <a:t>NE Honshu</a:t>
            </a:r>
            <a:br>
              <a:rPr lang="en-US" sz="2400" i="1" dirty="0">
                <a:solidFill>
                  <a:schemeClr val="tx2"/>
                </a:solidFill>
              </a:rPr>
            </a:br>
            <a:r>
              <a:rPr lang="en-US" sz="2400" i="1" dirty="0">
                <a:solidFill>
                  <a:schemeClr val="tx2"/>
                </a:solidFill>
              </a:rPr>
              <a:t>(van </a:t>
            </a:r>
            <a:r>
              <a:rPr lang="en-US" sz="2400" i="1" dirty="0" err="1">
                <a:solidFill>
                  <a:schemeClr val="tx2"/>
                </a:solidFill>
              </a:rPr>
              <a:t>Keken</a:t>
            </a:r>
            <a:r>
              <a:rPr lang="en-US" sz="2400" i="1" dirty="0">
                <a:solidFill>
                  <a:schemeClr val="tx2"/>
                </a:solidFill>
              </a:rPr>
              <a:t> </a:t>
            </a:r>
            <a:br>
              <a:rPr lang="en-US" sz="2400" i="1" dirty="0">
                <a:solidFill>
                  <a:schemeClr val="tx2"/>
                </a:solidFill>
              </a:rPr>
            </a:br>
            <a:r>
              <a:rPr lang="en-US" sz="2400" i="1" dirty="0">
                <a:solidFill>
                  <a:schemeClr val="tx2"/>
                </a:solidFill>
              </a:rPr>
              <a:t>et al. </a:t>
            </a:r>
            <a:r>
              <a:rPr lang="en-US" sz="2400" i="1" dirty="0" smtClean="0">
                <a:solidFill>
                  <a:schemeClr val="tx2"/>
                </a:solidFill>
              </a:rPr>
              <a:t>2002)</a:t>
            </a:r>
            <a:endParaRPr lang="en-US" sz="2400" i="1" dirty="0">
              <a:solidFill>
                <a:schemeClr val="tx2"/>
              </a:solidFill>
            </a:endParaRPr>
          </a:p>
        </p:txBody>
      </p:sp>
      <p:sp>
        <p:nvSpPr>
          <p:cNvPr id="31757" name="Rectangle 1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159104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228600" y="0"/>
            <a:ext cx="8458200" cy="1143000"/>
          </a:xfrm>
        </p:spPr>
        <p:txBody>
          <a:bodyPr>
            <a:normAutofit fontScale="90000"/>
          </a:bodyPr>
          <a:lstStyle/>
          <a:p>
            <a:pPr algn="ctr"/>
            <a:r>
              <a:rPr lang="en-US" sz="3600"/>
              <a:t>Paired Metamorphic Belts reflect contrasting thermal regimes of forearc and magmatic arc </a:t>
            </a:r>
            <a:endParaRPr lang="en-US"/>
          </a:p>
        </p:txBody>
      </p:sp>
      <p:pic>
        <p:nvPicPr>
          <p:cNvPr id="201732" name="Picture 4" descr="Japan_Calif_pairedbel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4941888"/>
          </a:xfrm>
          <a:prstGeom prst="rect">
            <a:avLst/>
          </a:prstGeom>
          <a:noFill/>
          <a:extLst>
            <a:ext uri="{909E8E84-426E-40dd-AFC4-6F175D3DCCD1}">
              <a14:hiddenFill xmlns:a14="http://schemas.microsoft.com/office/drawing/2010/main">
                <a:solidFill>
                  <a:srgbClr val="FFFFFF"/>
                </a:solidFill>
              </a14:hiddenFill>
            </a:ext>
          </a:extLst>
        </p:spPr>
      </p:pic>
      <p:sp>
        <p:nvSpPr>
          <p:cNvPr id="201733"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4" descr="Japan_Calif_pairedbelts"/>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150" y="6154738"/>
            <a:ext cx="3226020" cy="41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7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0" y="53340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600" dirty="0">
                <a:solidFill>
                  <a:schemeClr val="tx2"/>
                </a:solidFill>
                <a:latin typeface="Times New Roman" charset="0"/>
              </a:rPr>
              <a:t>What are the most important controls on convergent margin </a:t>
            </a:r>
            <a:r>
              <a:rPr lang="en-US" sz="3600" dirty="0" err="1">
                <a:solidFill>
                  <a:schemeClr val="tx2"/>
                </a:solidFill>
                <a:latin typeface="Times New Roman" charset="0"/>
              </a:rPr>
              <a:t>magmatism</a:t>
            </a:r>
            <a:r>
              <a:rPr lang="en-US" sz="3600" dirty="0">
                <a:solidFill>
                  <a:schemeClr val="tx2"/>
                </a:solidFill>
                <a:latin typeface="Times New Roman" charset="0"/>
              </a:rPr>
              <a:t>?</a:t>
            </a:r>
            <a:endParaRPr lang="en-US" sz="6600" dirty="0">
              <a:solidFill>
                <a:schemeClr val="tx2"/>
              </a:solidFill>
              <a:latin typeface="Times New Roman" charset="0"/>
            </a:endParaRPr>
          </a:p>
        </p:txBody>
      </p:sp>
      <p:pic>
        <p:nvPicPr>
          <p:cNvPr id="13926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14800" y="76200"/>
            <a:ext cx="50292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76200"/>
            <a:ext cx="3871913" cy="4191000"/>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title"/>
          </p:nvPr>
        </p:nvSpPr>
        <p:spPr>
          <a:xfrm>
            <a:off x="457200" y="4038600"/>
            <a:ext cx="8153400" cy="1104900"/>
          </a:xfrm>
        </p:spPr>
        <p:txBody>
          <a:bodyPr>
            <a:normAutofit fontScale="90000"/>
          </a:bodyPr>
          <a:lstStyle/>
          <a:p>
            <a:r>
              <a:rPr lang="en-US" sz="2200"/>
              <a:t>Deeper parts of Subduction Zones are dynamic chemical factories where elements are distilled from subducted materials and mixed with overlying mantle to generate new continental crust. Residues sink to the bottom of the mantle.</a:t>
            </a:r>
            <a:endParaRPr lang="en-US"/>
          </a:p>
        </p:txBody>
      </p:sp>
      <p:sp>
        <p:nvSpPr>
          <p:cNvPr id="139267" name="Text Box 3"/>
          <p:cNvSpPr txBox="1">
            <a:spLocks noChangeArrowheads="1"/>
          </p:cNvSpPr>
          <p:nvPr/>
        </p:nvSpPr>
        <p:spPr bwMode="auto">
          <a:xfrm>
            <a:off x="2514600" y="0"/>
            <a:ext cx="427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i="1"/>
              <a:t>The Subduction Factory</a:t>
            </a:r>
            <a:endParaRPr lang="en-US" sz="3200" b="1"/>
          </a:p>
        </p:txBody>
      </p:sp>
      <p:sp>
        <p:nvSpPr>
          <p:cNvPr id="139271"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74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38100"/>
            <a:ext cx="7772400" cy="381000"/>
          </a:xfrm>
        </p:spPr>
        <p:txBody>
          <a:bodyPr>
            <a:normAutofit fontScale="90000"/>
          </a:bodyPr>
          <a:lstStyle/>
          <a:p>
            <a:r>
              <a:rPr lang="en-US" dirty="0" smtClean="0"/>
              <a:t>Three causes </a:t>
            </a:r>
            <a:r>
              <a:rPr lang="en-US" dirty="0"/>
              <a:t>of m</a:t>
            </a:r>
            <a:r>
              <a:rPr lang="en-US" dirty="0" smtClean="0"/>
              <a:t>elting:</a:t>
            </a:r>
            <a:endParaRPr lang="en-US" dirty="0"/>
          </a:p>
        </p:txBody>
      </p:sp>
      <p:sp>
        <p:nvSpPr>
          <p:cNvPr id="263171" name="Rectangle 3"/>
          <p:cNvSpPr>
            <a:spLocks noGrp="1" noChangeArrowheads="1"/>
          </p:cNvSpPr>
          <p:nvPr>
            <p:ph type="body" sz="half" idx="2"/>
          </p:nvPr>
        </p:nvSpPr>
        <p:spPr>
          <a:xfrm>
            <a:off x="0" y="4192586"/>
            <a:ext cx="2998541" cy="1744664"/>
          </a:xfrm>
        </p:spPr>
        <p:txBody>
          <a:bodyPr>
            <a:normAutofit lnSpcReduction="10000"/>
          </a:bodyPr>
          <a:lstStyle/>
          <a:p>
            <a:pPr marL="0" indent="0">
              <a:buNone/>
            </a:pPr>
            <a:r>
              <a:rPr lang="en-US" sz="2800" dirty="0" smtClean="0"/>
              <a:t>lower </a:t>
            </a:r>
            <a:r>
              <a:rPr lang="en-US" sz="2800" dirty="0"/>
              <a:t>the </a:t>
            </a:r>
            <a:r>
              <a:rPr lang="en-US" sz="2800" dirty="0" smtClean="0"/>
              <a:t>melting </a:t>
            </a:r>
            <a:r>
              <a:rPr lang="en-US" sz="2800" dirty="0"/>
              <a:t>temperature </a:t>
            </a:r>
            <a:r>
              <a:rPr lang="en-US" sz="2800" dirty="0" smtClean="0"/>
              <a:t>(</a:t>
            </a:r>
            <a:r>
              <a:rPr lang="en-US" sz="2800" dirty="0"/>
              <a:t>solidus) by adding </a:t>
            </a:r>
            <a:r>
              <a:rPr lang="en-US" sz="2800" dirty="0" smtClean="0"/>
              <a:t>water</a:t>
            </a:r>
            <a:endParaRPr lang="en-US" sz="2800" dirty="0"/>
          </a:p>
        </p:txBody>
      </p:sp>
      <p:pic>
        <p:nvPicPr>
          <p:cNvPr id="263172" name="Picture 4"/>
          <p:cNvPicPr>
            <a:picLocks noGrp="1" noChangeAspect="1" noChangeArrowheads="1"/>
          </p:cNvPicPr>
          <p:nvPr>
            <p:ph type="clipArt" sz="half" idx="1"/>
          </p:nvPr>
        </p:nvPicPr>
        <p:blipFill rotWithShape="1">
          <a:blip r:embed="rId3" cstate="print">
            <a:extLst>
              <a:ext uri="{28A0092B-C50C-407E-A947-70E740481C1C}">
                <a14:useLocalDpi xmlns:a14="http://schemas.microsoft.com/office/drawing/2010/main"/>
              </a:ext>
            </a:extLst>
          </a:blip>
          <a:srcRect/>
          <a:stretch/>
        </p:blipFill>
        <p:spPr>
          <a:xfrm>
            <a:off x="0" y="686652"/>
            <a:ext cx="2854172" cy="3345596"/>
          </a:xfrm>
        </p:spPr>
      </p:pic>
      <p:sp>
        <p:nvSpPr>
          <p:cNvPr id="10" name="Rectangle 1027"/>
          <p:cNvSpPr txBox="1">
            <a:spLocks noChangeArrowheads="1"/>
          </p:cNvSpPr>
          <p:nvPr/>
        </p:nvSpPr>
        <p:spPr>
          <a:xfrm>
            <a:off x="3205163" y="4192587"/>
            <a:ext cx="2828925" cy="85566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raise the mantle temperature</a:t>
            </a:r>
            <a:endParaRPr lang="en-US" sz="2800" dirty="0"/>
          </a:p>
        </p:txBody>
      </p:sp>
      <p:sp>
        <p:nvSpPr>
          <p:cNvPr id="16" name="Rectangle 3"/>
          <p:cNvSpPr txBox="1">
            <a:spLocks noChangeArrowheads="1"/>
          </p:cNvSpPr>
          <p:nvPr/>
        </p:nvSpPr>
        <p:spPr>
          <a:xfrm>
            <a:off x="6378575" y="4192586"/>
            <a:ext cx="2971800" cy="17446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smtClean="0"/>
              <a:t>decompress the mantle (bring asthenosphere to the surface)</a:t>
            </a:r>
            <a:endParaRPr lang="en-US" sz="2800" dirty="0"/>
          </a:p>
        </p:txBody>
      </p:sp>
      <p:pic>
        <p:nvPicPr>
          <p:cNvPr id="17"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6302187" y="779036"/>
            <a:ext cx="2803713" cy="3189712"/>
          </a:xfrm>
          <a:prstGeom prst="rect">
            <a:avLst/>
          </a:prstGeom>
        </p:spPr>
      </p:pic>
      <p:grpSp>
        <p:nvGrpSpPr>
          <p:cNvPr id="2" name="Group 1"/>
          <p:cNvGrpSpPr/>
          <p:nvPr/>
        </p:nvGrpSpPr>
        <p:grpSpPr>
          <a:xfrm>
            <a:off x="2998541" y="871936"/>
            <a:ext cx="3159278" cy="2943278"/>
            <a:chOff x="2832908" y="1885950"/>
            <a:chExt cx="3602261" cy="3355974"/>
          </a:xfrm>
        </p:grpSpPr>
        <p:pic>
          <p:nvPicPr>
            <p:cNvPr id="11" name="Picture 102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a:xfrm>
              <a:off x="2968626" y="2179029"/>
              <a:ext cx="3333750" cy="3062895"/>
            </a:xfrm>
            <a:prstGeom prst="rect">
              <a:avLst/>
            </a:prstGeom>
          </p:spPr>
        </p:pic>
        <p:pic>
          <p:nvPicPr>
            <p:cNvPr id="23" name="Picture 1028"/>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a:xfrm>
              <a:off x="2832908" y="1885950"/>
              <a:ext cx="3602261" cy="380217"/>
            </a:xfrm>
            <a:prstGeom prst="rect">
              <a:avLst/>
            </a:prstGeom>
          </p:spPr>
        </p:pic>
      </p:grpSp>
      <p:sp>
        <p:nvSpPr>
          <p:cNvPr id="3" name="TextBox 2"/>
          <p:cNvSpPr txBox="1"/>
          <p:nvPr/>
        </p:nvSpPr>
        <p:spPr>
          <a:xfrm>
            <a:off x="0" y="6090334"/>
            <a:ext cx="2589020" cy="830997"/>
          </a:xfrm>
          <a:prstGeom prst="rect">
            <a:avLst/>
          </a:prstGeom>
          <a:noFill/>
        </p:spPr>
        <p:txBody>
          <a:bodyPr wrap="none" rtlCol="0">
            <a:spAutoFit/>
          </a:bodyPr>
          <a:lstStyle/>
          <a:p>
            <a:r>
              <a:rPr lang="en-US" sz="2400" dirty="0"/>
              <a:t>• </a:t>
            </a:r>
            <a:r>
              <a:rPr lang="en-US" sz="2400" dirty="0" err="1"/>
              <a:t>subduction</a:t>
            </a:r>
            <a:r>
              <a:rPr lang="en-US" sz="2400" dirty="0"/>
              <a:t> zones</a:t>
            </a:r>
          </a:p>
          <a:p>
            <a:endParaRPr lang="en-US" sz="2400" dirty="0"/>
          </a:p>
        </p:txBody>
      </p:sp>
      <p:sp>
        <p:nvSpPr>
          <p:cNvPr id="4" name="TextBox 3"/>
          <p:cNvSpPr txBox="1"/>
          <p:nvPr/>
        </p:nvSpPr>
        <p:spPr>
          <a:xfrm>
            <a:off x="3117569" y="6090334"/>
            <a:ext cx="2272377" cy="461665"/>
          </a:xfrm>
          <a:prstGeom prst="rect">
            <a:avLst/>
          </a:prstGeom>
          <a:noFill/>
        </p:spPr>
        <p:txBody>
          <a:bodyPr wrap="none" rtlCol="0">
            <a:spAutoFit/>
          </a:bodyPr>
          <a:lstStyle/>
          <a:p>
            <a:r>
              <a:rPr lang="en-US" sz="2400" dirty="0" smtClean="0"/>
              <a:t>• </a:t>
            </a:r>
            <a:r>
              <a:rPr lang="en-US" sz="2400" dirty="0"/>
              <a:t>mantle </a:t>
            </a:r>
            <a:r>
              <a:rPr lang="en-US" sz="2400" dirty="0" smtClean="0"/>
              <a:t>plumes</a:t>
            </a:r>
            <a:endParaRPr lang="en-US" sz="2400" dirty="0"/>
          </a:p>
        </p:txBody>
      </p:sp>
      <p:sp>
        <p:nvSpPr>
          <p:cNvPr id="5" name="TextBox 4"/>
          <p:cNvSpPr txBox="1"/>
          <p:nvPr/>
        </p:nvSpPr>
        <p:spPr>
          <a:xfrm>
            <a:off x="6302187" y="6090334"/>
            <a:ext cx="2562270" cy="430887"/>
          </a:xfrm>
          <a:prstGeom prst="rect">
            <a:avLst/>
          </a:prstGeom>
          <a:noFill/>
        </p:spPr>
        <p:txBody>
          <a:bodyPr wrap="none" rtlCol="0">
            <a:spAutoFit/>
          </a:bodyPr>
          <a:lstStyle/>
          <a:p>
            <a:pPr>
              <a:lnSpc>
                <a:spcPct val="90000"/>
              </a:lnSpc>
            </a:pPr>
            <a:r>
              <a:rPr lang="en-US" sz="2400" dirty="0" smtClean="0"/>
              <a:t>• </a:t>
            </a:r>
            <a:r>
              <a:rPr lang="en-US" sz="2400" dirty="0"/>
              <a:t>mid-ocean </a:t>
            </a:r>
            <a:r>
              <a:rPr lang="en-US" sz="2400" dirty="0" smtClean="0"/>
              <a:t>ridges</a:t>
            </a:r>
            <a:endParaRPr lang="en-US" sz="2400" dirty="0"/>
          </a:p>
        </p:txBody>
      </p:sp>
    </p:spTree>
    <p:extLst>
      <p:ext uri="{BB962C8B-B14F-4D97-AF65-F5344CB8AC3E}">
        <p14:creationId xmlns:p14="http://schemas.microsoft.com/office/powerpoint/2010/main" val="20710793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074" name="Group 2"/>
          <p:cNvGrpSpPr>
            <a:grpSpLocks/>
          </p:cNvGrpSpPr>
          <p:nvPr/>
        </p:nvGrpSpPr>
        <p:grpSpPr bwMode="auto">
          <a:xfrm>
            <a:off x="533400" y="457200"/>
            <a:ext cx="5767388" cy="5805488"/>
            <a:chOff x="720" y="384"/>
            <a:chExt cx="3633" cy="3657"/>
          </a:xfrm>
        </p:grpSpPr>
        <p:pic>
          <p:nvPicPr>
            <p:cNvPr id="259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 y="384"/>
              <a:ext cx="3633" cy="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9076" name="Text Box 4"/>
            <p:cNvSpPr txBox="1">
              <a:spLocks noChangeArrowheads="1"/>
            </p:cNvSpPr>
            <p:nvPr/>
          </p:nvSpPr>
          <p:spPr bwMode="auto">
            <a:xfrm>
              <a:off x="3080" y="464"/>
              <a:ext cx="420" cy="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900" i="1">
                  <a:latin typeface="Times New Roman" charset="0"/>
                  <a:cs typeface="ＭＳ Ｐゴシック" charset="0"/>
                </a:rPr>
                <a:t>1974</a:t>
              </a:r>
            </a:p>
          </p:txBody>
        </p:sp>
      </p:grpSp>
      <p:sp>
        <p:nvSpPr>
          <p:cNvPr id="259077" name="Text Box 5"/>
          <p:cNvSpPr txBox="1">
            <a:spLocks noChangeArrowheads="1"/>
          </p:cNvSpPr>
          <p:nvPr/>
        </p:nvSpPr>
        <p:spPr bwMode="auto">
          <a:xfrm>
            <a:off x="6477000" y="3032125"/>
            <a:ext cx="2209800"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dirty="0">
                <a:solidFill>
                  <a:srgbClr val="FF0000"/>
                </a:solidFill>
                <a:latin typeface="Arial" charset="0"/>
                <a:cs typeface="ＭＳ Ｐゴシック" charset="0"/>
              </a:rPr>
              <a:t>two stage distillation:</a:t>
            </a:r>
          </a:p>
          <a:p>
            <a:endParaRPr lang="en-US" dirty="0">
              <a:solidFill>
                <a:srgbClr val="FF0000"/>
              </a:solidFill>
              <a:latin typeface="Arial" charset="0"/>
              <a:cs typeface="ＭＳ Ｐゴシック" charset="0"/>
            </a:endParaRPr>
          </a:p>
          <a:p>
            <a:r>
              <a:rPr lang="en-US" dirty="0">
                <a:solidFill>
                  <a:srgbClr val="FF0000"/>
                </a:solidFill>
                <a:latin typeface="Arial" charset="0"/>
                <a:cs typeface="ＭＳ Ｐゴシック" charset="0"/>
              </a:rPr>
              <a:t>melt at ridge</a:t>
            </a:r>
          </a:p>
          <a:p>
            <a:endParaRPr lang="en-US" dirty="0">
              <a:solidFill>
                <a:srgbClr val="FF0000"/>
              </a:solidFill>
              <a:latin typeface="Arial" charset="0"/>
              <a:cs typeface="ＭＳ Ｐゴシック" charset="0"/>
            </a:endParaRPr>
          </a:p>
          <a:p>
            <a:r>
              <a:rPr lang="en-US" dirty="0">
                <a:solidFill>
                  <a:srgbClr val="FF0000"/>
                </a:solidFill>
                <a:latin typeface="Arial" charset="0"/>
                <a:cs typeface="ＭＳ Ｐゴシック" charset="0"/>
              </a:rPr>
              <a:t>melt again in </a:t>
            </a:r>
            <a:r>
              <a:rPr lang="en-US" dirty="0" err="1">
                <a:solidFill>
                  <a:srgbClr val="FF0000"/>
                </a:solidFill>
                <a:latin typeface="Arial" charset="0"/>
                <a:cs typeface="ＭＳ Ｐゴシック" charset="0"/>
              </a:rPr>
              <a:t>subduction</a:t>
            </a:r>
            <a:endParaRPr lang="en-US" dirty="0">
              <a:solidFill>
                <a:srgbClr val="FF0000"/>
              </a:solidFill>
              <a:latin typeface="Arial" charset="0"/>
              <a:cs typeface="ＭＳ Ｐゴシック" charset="0"/>
            </a:endParaRPr>
          </a:p>
          <a:p>
            <a:endParaRPr lang="en-US" dirty="0">
              <a:solidFill>
                <a:srgbClr val="FF0000"/>
              </a:solidFill>
              <a:latin typeface="Arial" charset="0"/>
              <a:cs typeface="ＭＳ Ｐゴシック" charset="0"/>
            </a:endParaRPr>
          </a:p>
          <a:p>
            <a:r>
              <a:rPr lang="en-US" dirty="0">
                <a:solidFill>
                  <a:srgbClr val="FF0000"/>
                </a:solidFill>
                <a:latin typeface="Arial" charset="0"/>
                <a:cs typeface="ＭＳ Ｐゴシック" charset="0"/>
              </a:rPr>
              <a:t>enrich low melting </a:t>
            </a:r>
            <a:r>
              <a:rPr lang="en-US" dirty="0" err="1">
                <a:solidFill>
                  <a:srgbClr val="FF0000"/>
                </a:solidFill>
                <a:latin typeface="Arial" charset="0"/>
                <a:cs typeface="ＭＳ Ｐゴシック" charset="0"/>
              </a:rPr>
              <a:t>pt</a:t>
            </a:r>
            <a:r>
              <a:rPr lang="en-US" dirty="0">
                <a:solidFill>
                  <a:srgbClr val="FF0000"/>
                </a:solidFill>
                <a:latin typeface="Arial" charset="0"/>
                <a:cs typeface="ＭＳ Ｐゴシック" charset="0"/>
              </a:rPr>
              <a:t> components</a:t>
            </a:r>
          </a:p>
        </p:txBody>
      </p:sp>
      <p:sp>
        <p:nvSpPr>
          <p:cNvPr id="2" name="TextBox 1"/>
          <p:cNvSpPr txBox="1"/>
          <p:nvPr/>
        </p:nvSpPr>
        <p:spPr>
          <a:xfrm>
            <a:off x="6448425" y="457200"/>
            <a:ext cx="2238375" cy="2246769"/>
          </a:xfrm>
          <a:prstGeom prst="rect">
            <a:avLst/>
          </a:prstGeom>
          <a:noFill/>
        </p:spPr>
        <p:txBody>
          <a:bodyPr wrap="square" rtlCol="0">
            <a:spAutoFit/>
          </a:bodyPr>
          <a:lstStyle/>
          <a:p>
            <a:r>
              <a:rPr lang="en-US" sz="2800" dirty="0" smtClean="0"/>
              <a:t>Slab melting was popular in the 1970s, then fell out of favor</a:t>
            </a:r>
            <a:endParaRPr lang="en-US" sz="2800" dirty="0"/>
          </a:p>
        </p:txBody>
      </p:sp>
    </p:spTree>
    <p:extLst>
      <p:ext uri="{BB962C8B-B14F-4D97-AF65-F5344CB8AC3E}">
        <p14:creationId xmlns:p14="http://schemas.microsoft.com/office/powerpoint/2010/main" val="1780101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0" y="433388"/>
            <a:ext cx="9144000" cy="1104900"/>
          </a:xfrm>
        </p:spPr>
        <p:txBody>
          <a:bodyPr>
            <a:normAutofit fontScale="90000"/>
          </a:bodyPr>
          <a:lstStyle/>
          <a:p>
            <a:pPr algn="ctr"/>
            <a:r>
              <a:rPr lang="en-US" sz="2800" i="1" dirty="0"/>
              <a:t>Dehydration reactions in </a:t>
            </a:r>
            <a:r>
              <a:rPr lang="en-US" sz="2800" i="1" dirty="0" err="1"/>
              <a:t>subducted</a:t>
            </a:r>
            <a:r>
              <a:rPr lang="en-US" sz="2800" i="1" dirty="0"/>
              <a:t> materials release water to the overlying mantle wedge and progressively dehydrate the sinking slab</a:t>
            </a:r>
            <a:endParaRPr lang="en-US" dirty="0"/>
          </a:p>
        </p:txBody>
      </p:sp>
      <p:pic>
        <p:nvPicPr>
          <p:cNvPr id="306180" name="Picture 4"/>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914400" y="1544638"/>
            <a:ext cx="7162800" cy="5527675"/>
          </a:xfrm>
          <a:noFill/>
          <a:ln/>
        </p:spPr>
      </p:pic>
      <p:sp>
        <p:nvSpPr>
          <p:cNvPr id="306181" name="Text Box 5"/>
          <p:cNvSpPr txBox="1">
            <a:spLocks noChangeArrowheads="1"/>
          </p:cNvSpPr>
          <p:nvPr/>
        </p:nvSpPr>
        <p:spPr bwMode="auto">
          <a:xfrm>
            <a:off x="5943600" y="6096000"/>
            <a:ext cx="284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charset="0"/>
              </a:rPr>
              <a:t>Schmidt &amp; Poli, 1998</a:t>
            </a:r>
          </a:p>
        </p:txBody>
      </p:sp>
      <p:sp>
        <p:nvSpPr>
          <p:cNvPr id="306182"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0" y="0"/>
            <a:ext cx="5983304" cy="523220"/>
          </a:xfrm>
          <a:prstGeom prst="rect">
            <a:avLst/>
          </a:prstGeom>
          <a:noFill/>
        </p:spPr>
        <p:txBody>
          <a:bodyPr wrap="none" rtlCol="0">
            <a:spAutoFit/>
          </a:bodyPr>
          <a:lstStyle/>
          <a:p>
            <a:r>
              <a:rPr lang="en-US" sz="2800" dirty="0" smtClean="0"/>
              <a:t>Today’s conventional textbook wisdom:</a:t>
            </a:r>
            <a:endParaRPr lang="en-US" sz="2800" dirty="0"/>
          </a:p>
        </p:txBody>
      </p:sp>
    </p:spTree>
    <p:extLst>
      <p:ext uri="{BB962C8B-B14F-4D97-AF65-F5344CB8AC3E}">
        <p14:creationId xmlns:p14="http://schemas.microsoft.com/office/powerpoint/2010/main" val="191405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248400" y="396875"/>
            <a:ext cx="2895600" cy="4635500"/>
          </a:xfrm>
        </p:spPr>
        <p:txBody>
          <a:bodyPr>
            <a:normAutofit fontScale="90000"/>
          </a:bodyPr>
          <a:lstStyle/>
          <a:p>
            <a:pPr algn="ctr"/>
            <a:r>
              <a:rPr lang="en-US" sz="3600" dirty="0" smtClean="0"/>
              <a:t>Decompression melting may result </a:t>
            </a:r>
            <a:r>
              <a:rPr lang="en-US" sz="3600" dirty="0"/>
              <a:t>just due to ascent into the </a:t>
            </a:r>
            <a:r>
              <a:rPr lang="en-US" sz="3600" dirty="0" smtClean="0"/>
              <a:t>hot corner</a:t>
            </a:r>
            <a:r>
              <a:rPr lang="en-US" altLang="ja-JP" sz="3600" dirty="0" smtClean="0"/>
              <a:t> </a:t>
            </a:r>
            <a:br>
              <a:rPr lang="en-US" altLang="ja-JP" sz="3600" dirty="0" smtClean="0"/>
            </a:br>
            <a:r>
              <a:rPr lang="en-US" altLang="ja-JP" sz="3100" dirty="0" smtClean="0"/>
              <a:t>(melting contoured from 0.2%/</a:t>
            </a:r>
            <a:r>
              <a:rPr lang="en-US" altLang="ja-JP" sz="3100" dirty="0" err="1" smtClean="0"/>
              <a:t>yr</a:t>
            </a:r>
            <a:r>
              <a:rPr lang="en-US" altLang="ja-JP" sz="3100" dirty="0" smtClean="0"/>
              <a:t> to 1%/</a:t>
            </a:r>
            <a:r>
              <a:rPr lang="en-US" altLang="ja-JP" sz="3100" dirty="0" err="1" smtClean="0"/>
              <a:t>Myr</a:t>
            </a:r>
            <a:r>
              <a:rPr lang="en-US" altLang="ja-JP" sz="3100" dirty="0" smtClean="0"/>
              <a:t>)</a:t>
            </a:r>
            <a:endParaRPr lang="en-US" sz="4000" dirty="0"/>
          </a:p>
        </p:txBody>
      </p:sp>
      <p:pic>
        <p:nvPicPr>
          <p:cNvPr id="36868" name="Picture 4"/>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0" y="396875"/>
            <a:ext cx="6211888" cy="6553200"/>
          </a:xfrm>
          <a:noFill/>
          <a:ln/>
        </p:spPr>
      </p:pic>
      <p:sp>
        <p:nvSpPr>
          <p:cNvPr id="36869" name="Text Box 5"/>
          <p:cNvSpPr txBox="1">
            <a:spLocks noChangeArrowheads="1"/>
          </p:cNvSpPr>
          <p:nvPr/>
        </p:nvSpPr>
        <p:spPr bwMode="auto">
          <a:xfrm>
            <a:off x="6308725" y="5668963"/>
            <a:ext cx="2152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latin typeface="Times" charset="0"/>
              </a:rPr>
              <a:t>Conder et al., 2002</a:t>
            </a:r>
            <a:endParaRPr lang="en-US" sz="2400">
              <a:latin typeface="Times" charset="0"/>
            </a:endParaRPr>
          </a:p>
        </p:txBody>
      </p:sp>
      <p:sp>
        <p:nvSpPr>
          <p:cNvPr id="36870"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5722444" y="424418"/>
            <a:ext cx="772016" cy="400110"/>
          </a:xfrm>
          <a:prstGeom prst="rect">
            <a:avLst/>
          </a:prstGeom>
          <a:noFill/>
        </p:spPr>
        <p:txBody>
          <a:bodyPr wrap="none" rtlCol="0">
            <a:spAutoFit/>
          </a:bodyPr>
          <a:lstStyle/>
          <a:p>
            <a:r>
              <a:rPr lang="en-US" sz="2000" dirty="0" smtClean="0"/>
              <a:t>ENCH</a:t>
            </a:r>
            <a:endParaRPr lang="en-US" sz="2000" dirty="0"/>
          </a:p>
        </p:txBody>
      </p:sp>
      <p:sp>
        <p:nvSpPr>
          <p:cNvPr id="7" name="TextBox 6"/>
          <p:cNvSpPr txBox="1"/>
          <p:nvPr/>
        </p:nvSpPr>
        <p:spPr>
          <a:xfrm>
            <a:off x="0" y="0"/>
            <a:ext cx="8504702" cy="523220"/>
          </a:xfrm>
          <a:prstGeom prst="rect">
            <a:avLst/>
          </a:prstGeom>
          <a:noFill/>
        </p:spPr>
        <p:txBody>
          <a:bodyPr wrap="none" rtlCol="0">
            <a:spAutoFit/>
          </a:bodyPr>
          <a:lstStyle/>
          <a:p>
            <a:r>
              <a:rPr lang="en-US" sz="2800" dirty="0" smtClean="0"/>
              <a:t>Now adiabatic melting is also </a:t>
            </a:r>
            <a:r>
              <a:rPr lang="en-US" sz="2800" dirty="0" err="1" smtClean="0"/>
              <a:t>recognised</a:t>
            </a:r>
            <a:r>
              <a:rPr lang="en-US" sz="2800" dirty="0" smtClean="0"/>
              <a:t> as contributory:</a:t>
            </a:r>
            <a:endParaRPr lang="en-US" sz="2800" dirty="0"/>
          </a:p>
        </p:txBody>
      </p:sp>
    </p:spTree>
    <p:extLst>
      <p:ext uri="{BB962C8B-B14F-4D97-AF65-F5344CB8AC3E}">
        <p14:creationId xmlns:p14="http://schemas.microsoft.com/office/powerpoint/2010/main" val="348452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0" y="433388"/>
            <a:ext cx="9144000" cy="1104900"/>
          </a:xfrm>
        </p:spPr>
        <p:txBody>
          <a:bodyPr>
            <a:normAutofit fontScale="90000"/>
          </a:bodyPr>
          <a:lstStyle/>
          <a:p>
            <a:pPr algn="ctr"/>
            <a:r>
              <a:rPr lang="en-US" sz="2800" i="1" dirty="0"/>
              <a:t>Dehydration reactions in </a:t>
            </a:r>
            <a:r>
              <a:rPr lang="en-US" sz="2800" i="1" dirty="0" err="1"/>
              <a:t>subducted</a:t>
            </a:r>
            <a:r>
              <a:rPr lang="en-US" sz="2800" i="1" dirty="0"/>
              <a:t> materials release water to the overlying mantle wedge and progressively dehydrate the sinking slab</a:t>
            </a:r>
            <a:endParaRPr lang="en-US" dirty="0"/>
          </a:p>
        </p:txBody>
      </p:sp>
      <p:pic>
        <p:nvPicPr>
          <p:cNvPr id="306180" name="Picture 4"/>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914400" y="1544638"/>
            <a:ext cx="7162800" cy="5527675"/>
          </a:xfrm>
          <a:noFill/>
          <a:ln/>
        </p:spPr>
      </p:pic>
      <p:sp>
        <p:nvSpPr>
          <p:cNvPr id="306181" name="Text Box 5"/>
          <p:cNvSpPr txBox="1">
            <a:spLocks noChangeArrowheads="1"/>
          </p:cNvSpPr>
          <p:nvPr/>
        </p:nvSpPr>
        <p:spPr bwMode="auto">
          <a:xfrm>
            <a:off x="5943600" y="6096000"/>
            <a:ext cx="284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charset="0"/>
              </a:rPr>
              <a:t>Schmidt &amp; Poli, 1998</a:t>
            </a:r>
          </a:p>
        </p:txBody>
      </p:sp>
      <p:sp>
        <p:nvSpPr>
          <p:cNvPr id="306182"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0" y="0"/>
            <a:ext cx="5983304" cy="523220"/>
          </a:xfrm>
          <a:prstGeom prst="rect">
            <a:avLst/>
          </a:prstGeom>
          <a:noFill/>
        </p:spPr>
        <p:txBody>
          <a:bodyPr wrap="none" rtlCol="0">
            <a:spAutoFit/>
          </a:bodyPr>
          <a:lstStyle/>
          <a:p>
            <a:r>
              <a:rPr lang="en-US" sz="2800" dirty="0" smtClean="0"/>
              <a:t>Today’s conventional textbook wisdom:</a:t>
            </a:r>
            <a:endParaRPr lang="en-US" sz="2800" dirty="0"/>
          </a:p>
        </p:txBody>
      </p:sp>
    </p:spTree>
    <p:extLst>
      <p:ext uri="{BB962C8B-B14F-4D97-AF65-F5344CB8AC3E}">
        <p14:creationId xmlns:p14="http://schemas.microsoft.com/office/powerpoint/2010/main" val="2594975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p:cNvPicPr>
            <a:picLocks noGrp="1" noChangeAspect="1" noChangeArrowheads="1"/>
          </p:cNvPicPr>
          <p:nvPr>
            <p:ph type="dgm" idx="1"/>
          </p:nvPr>
        </p:nvPicPr>
        <p:blipFill rotWithShape="1">
          <a:blip r:embed="rId3" cstate="print">
            <a:extLst>
              <a:ext uri="{28A0092B-C50C-407E-A947-70E740481C1C}">
                <a14:useLocalDpi xmlns:a14="http://schemas.microsoft.com/office/drawing/2010/main"/>
              </a:ext>
            </a:extLst>
          </a:blip>
          <a:srcRect/>
          <a:stretch/>
        </p:blipFill>
        <p:spPr>
          <a:xfrm>
            <a:off x="984250" y="273050"/>
            <a:ext cx="7397750" cy="2597150"/>
          </a:xfrm>
        </p:spPr>
      </p:pic>
      <p:sp>
        <p:nvSpPr>
          <p:cNvPr id="210946" name="Rectangle 2"/>
          <p:cNvSpPr>
            <a:spLocks noGrp="1" noChangeArrowheads="1"/>
          </p:cNvSpPr>
          <p:nvPr>
            <p:ph type="title"/>
          </p:nvPr>
        </p:nvSpPr>
        <p:spPr>
          <a:xfrm>
            <a:off x="304800" y="0"/>
            <a:ext cx="8610600" cy="647700"/>
          </a:xfrm>
        </p:spPr>
        <p:txBody>
          <a:bodyPr/>
          <a:lstStyle/>
          <a:p>
            <a:r>
              <a:rPr lang="en-US" sz="3200" dirty="0"/>
              <a:t>Trenches </a:t>
            </a:r>
            <a:r>
              <a:rPr lang="en-US" sz="3200" dirty="0" smtClean="0"/>
              <a:t>are deeper than other crust of same age:</a:t>
            </a:r>
            <a:endParaRPr lang="en-US" dirty="0"/>
          </a:p>
        </p:txBody>
      </p:sp>
      <p:sp>
        <p:nvSpPr>
          <p:cNvPr id="210950" name="Text Box 6"/>
          <p:cNvSpPr txBox="1">
            <a:spLocks noChangeArrowheads="1"/>
          </p:cNvSpPr>
          <p:nvPr/>
        </p:nvSpPr>
        <p:spPr bwMode="auto">
          <a:xfrm>
            <a:off x="0" y="1571625"/>
            <a:ext cx="2339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t>VE ~ 4x</a:t>
            </a:r>
          </a:p>
        </p:txBody>
      </p:sp>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15876" y="2730740"/>
            <a:ext cx="6111876" cy="4174885"/>
          </a:xfrm>
          <a:prstGeom prst="rect">
            <a:avLst/>
          </a:prstGeom>
        </p:spPr>
      </p:pic>
      <p:sp>
        <p:nvSpPr>
          <p:cNvPr id="9" name="Rectangle 4"/>
          <p:cNvSpPr>
            <a:spLocks noChangeArrowheads="1"/>
          </p:cNvSpPr>
          <p:nvPr/>
        </p:nvSpPr>
        <p:spPr bwMode="auto">
          <a:xfrm>
            <a:off x="6400800" y="6172200"/>
            <a:ext cx="2743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1800" dirty="0" err="1">
                <a:solidFill>
                  <a:schemeClr val="tx2"/>
                </a:solidFill>
              </a:rPr>
              <a:t>Grellet</a:t>
            </a:r>
            <a:r>
              <a:rPr lang="en-US" sz="1800" dirty="0">
                <a:solidFill>
                  <a:schemeClr val="tx2"/>
                </a:solidFill>
              </a:rPr>
              <a:t> &amp; Dubois 1982</a:t>
            </a:r>
            <a:endParaRPr lang="en-US" sz="4400" dirty="0">
              <a:solidFill>
                <a:schemeClr val="tx2"/>
              </a:solidFill>
            </a:endParaRPr>
          </a:p>
        </p:txBody>
      </p:sp>
      <p:sp>
        <p:nvSpPr>
          <p:cNvPr id="210949"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0948" name="Text Box 4"/>
          <p:cNvSpPr txBox="1">
            <a:spLocks noChangeArrowheads="1"/>
          </p:cNvSpPr>
          <p:nvPr/>
        </p:nvSpPr>
        <p:spPr bwMode="auto">
          <a:xfrm>
            <a:off x="5357086" y="2790825"/>
            <a:ext cx="37869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tx2"/>
                </a:solidFill>
              </a:rPr>
              <a:t>NE Japan Convergent margin</a:t>
            </a:r>
            <a:endParaRPr lang="en-US" sz="3200" dirty="0">
              <a:solidFill>
                <a:schemeClr val="tx2"/>
              </a:solidFill>
            </a:endParaRPr>
          </a:p>
        </p:txBody>
      </p:sp>
    </p:spTree>
    <p:extLst>
      <p:ext uri="{BB962C8B-B14F-4D97-AF65-F5344CB8AC3E}">
        <p14:creationId xmlns:p14="http://schemas.microsoft.com/office/powerpoint/2010/main" val="183846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25003" y="3254375"/>
            <a:ext cx="4622005" cy="1587501"/>
          </a:xfrm>
          <a:prstGeom prst="rect">
            <a:avLst/>
          </a:prstGeom>
        </p:spPr>
      </p:pic>
      <p:pic>
        <p:nvPicPr>
          <p:cNvPr id="214019" name="Picture 3"/>
          <p:cNvPicPr>
            <a:picLocks noGrp="1" noChangeAspect="1" noChangeArrowheads="1"/>
          </p:cNvPicPr>
          <p:nvPr>
            <p:ph type="clipArt" sz="half" idx="2"/>
          </p:nvPr>
        </p:nvPicPr>
        <p:blipFill rotWithShape="1">
          <a:blip r:embed="rId4" cstate="print">
            <a:extLst>
              <a:ext uri="{28A0092B-C50C-407E-A947-70E740481C1C}">
                <a14:useLocalDpi xmlns:a14="http://schemas.microsoft.com/office/drawing/2010/main"/>
              </a:ext>
            </a:extLst>
          </a:blip>
          <a:srcRect/>
          <a:stretch/>
        </p:blipFill>
        <p:spPr>
          <a:xfrm>
            <a:off x="-117475" y="1093788"/>
            <a:ext cx="4622005" cy="2160587"/>
          </a:xfrm>
        </p:spPr>
      </p:pic>
      <p:sp>
        <p:nvSpPr>
          <p:cNvPr id="214018" name="Rectangle 2"/>
          <p:cNvSpPr>
            <a:spLocks noGrp="1" noChangeArrowheads="1"/>
          </p:cNvSpPr>
          <p:nvPr>
            <p:ph type="title"/>
          </p:nvPr>
        </p:nvSpPr>
        <p:spPr>
          <a:xfrm>
            <a:off x="457200" y="0"/>
            <a:ext cx="8305800" cy="1066800"/>
          </a:xfrm>
        </p:spPr>
        <p:txBody>
          <a:bodyPr>
            <a:normAutofit fontScale="90000"/>
          </a:bodyPr>
          <a:lstStyle/>
          <a:p>
            <a:r>
              <a:rPr lang="en-US" sz="2400"/>
              <a:t>The Outer Trench Swell (aka Outer Rise) is where the subducting plate begins to be deformed. </a:t>
            </a:r>
            <a:br>
              <a:rPr lang="en-US" sz="2400"/>
            </a:br>
            <a:r>
              <a:rPr lang="en-US" sz="2400"/>
              <a:t>Model of the Outer Swell as bending of Elastic Plate:</a:t>
            </a:r>
            <a:endParaRPr lang="en-US"/>
          </a:p>
        </p:txBody>
      </p:sp>
      <p:sp>
        <p:nvSpPr>
          <p:cNvPr id="214020" name="Text Box 4"/>
          <p:cNvSpPr txBox="1">
            <a:spLocks noChangeArrowheads="1"/>
          </p:cNvSpPr>
          <p:nvPr/>
        </p:nvSpPr>
        <p:spPr bwMode="auto">
          <a:xfrm>
            <a:off x="2486025" y="1444625"/>
            <a:ext cx="126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Theoretical</a:t>
            </a:r>
          </a:p>
        </p:txBody>
      </p:sp>
      <p:sp>
        <p:nvSpPr>
          <p:cNvPr id="214021" name="Text Box 5"/>
          <p:cNvSpPr txBox="1">
            <a:spLocks noChangeArrowheads="1"/>
          </p:cNvSpPr>
          <p:nvPr/>
        </p:nvSpPr>
        <p:spPr bwMode="auto">
          <a:xfrm>
            <a:off x="2286000" y="3027918"/>
            <a:ext cx="16739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Mariana profile</a:t>
            </a:r>
          </a:p>
        </p:txBody>
      </p:sp>
      <p:sp>
        <p:nvSpPr>
          <p:cNvPr id="214022" name="Text Box 6"/>
          <p:cNvSpPr txBox="1">
            <a:spLocks noChangeArrowheads="1"/>
          </p:cNvSpPr>
          <p:nvPr/>
        </p:nvSpPr>
        <p:spPr bwMode="auto">
          <a:xfrm>
            <a:off x="2549637" y="6307138"/>
            <a:ext cx="1438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M&amp;T 95</a:t>
            </a:r>
          </a:p>
        </p:txBody>
      </p:sp>
      <p:sp>
        <p:nvSpPr>
          <p:cNvPr id="214023"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4024" name="Rectangle 8"/>
          <p:cNvSpPr>
            <a:spLocks noGrp="1" noChangeArrowheads="1"/>
          </p:cNvSpPr>
          <p:nvPr>
            <p:ph type="body" sz="half" idx="1"/>
          </p:nvPr>
        </p:nvSpPr>
        <p:spPr>
          <a:xfrm>
            <a:off x="120650" y="5127625"/>
            <a:ext cx="4209255" cy="1773238"/>
          </a:xfrm>
          <a:noFill/>
          <a:ln/>
        </p:spPr>
        <p:txBody>
          <a:bodyPr>
            <a:normAutofit/>
          </a:bodyPr>
          <a:lstStyle/>
          <a:p>
            <a:pPr>
              <a:buFontTx/>
              <a:buNone/>
            </a:pPr>
            <a:r>
              <a:rPr lang="en-US" sz="1800" dirty="0" err="1"/>
              <a:t>T</a:t>
            </a:r>
            <a:r>
              <a:rPr lang="en-US" sz="1800" baseline="-25000" dirty="0" err="1"/>
              <a:t>e</a:t>
            </a:r>
            <a:r>
              <a:rPr lang="en-US" sz="1800" dirty="0"/>
              <a:t> varies from 42km (Kurile Trench) to 55km (Mariana Trench</a:t>
            </a:r>
          </a:p>
          <a:p>
            <a:pPr>
              <a:buFontTx/>
              <a:buNone/>
            </a:pPr>
            <a:r>
              <a:rPr lang="en-US" sz="1800" dirty="0"/>
              <a:t>Describes plate acted on by only a vertical load</a:t>
            </a:r>
            <a:endParaRPr lang="en-US" sz="2000" dirty="0"/>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4746624" y="1273428"/>
            <a:ext cx="4397375" cy="4247643"/>
          </a:xfrm>
          <a:prstGeom prst="rect">
            <a:avLst/>
          </a:prstGeom>
        </p:spPr>
      </p:pic>
      <p:sp>
        <p:nvSpPr>
          <p:cNvPr id="13" name="Rectangle 4"/>
          <p:cNvSpPr txBox="1">
            <a:spLocks noChangeArrowheads="1"/>
          </p:cNvSpPr>
          <p:nvPr/>
        </p:nvSpPr>
        <p:spPr>
          <a:xfrm>
            <a:off x="4597001" y="5562348"/>
            <a:ext cx="4546998" cy="1101724"/>
          </a:xfrm>
          <a:prstGeom prst="rect">
            <a:avLst/>
          </a:prstGeom>
          <a:noFill/>
          <a:ln/>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Normal faulting in outer trench slope, Japan Trench, releases plate bending stresses</a:t>
            </a:r>
            <a:endParaRPr lang="en-US" sz="2000" dirty="0"/>
          </a:p>
        </p:txBody>
      </p:sp>
      <p:sp>
        <p:nvSpPr>
          <p:cNvPr id="14"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2"/>
          <p:cNvSpPr>
            <a:spLocks noChangeArrowheads="1"/>
          </p:cNvSpPr>
          <p:nvPr/>
        </p:nvSpPr>
        <p:spPr bwMode="auto">
          <a:xfrm>
            <a:off x="7848600" y="4346576"/>
            <a:ext cx="1828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dirty="0">
                <a:solidFill>
                  <a:schemeClr val="tx2"/>
                </a:solidFill>
              </a:rPr>
              <a:t>Watts 2001</a:t>
            </a:r>
          </a:p>
        </p:txBody>
      </p:sp>
    </p:spTree>
    <p:extLst>
      <p:ext uri="{BB962C8B-B14F-4D97-AF65-F5344CB8AC3E}">
        <p14:creationId xmlns:p14="http://schemas.microsoft.com/office/powerpoint/2010/main" val="3227111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7467600" cy="684886"/>
          </a:xfrm>
        </p:spPr>
        <p:txBody>
          <a:bodyPr>
            <a:noAutofit/>
          </a:bodyPr>
          <a:lstStyle/>
          <a:p>
            <a:r>
              <a:rPr lang="en-US" sz="3200" dirty="0"/>
              <a:t>Common paradigms, incorrect and correct:</a:t>
            </a:r>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8453" y="562519"/>
            <a:ext cx="53340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9"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0"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1" name="Text Box 9"/>
          <p:cNvSpPr txBox="1">
            <a:spLocks noChangeArrowheads="1"/>
          </p:cNvSpPr>
          <p:nvPr/>
        </p:nvSpPr>
        <p:spPr bwMode="auto">
          <a:xfrm>
            <a:off x="3929543" y="4138737"/>
            <a:ext cx="521445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r>
              <a:rPr lang="en-US" sz="2000" dirty="0" smtClean="0">
                <a:latin typeface="Times" charset="0"/>
              </a:rPr>
              <a:t>1. Higher </a:t>
            </a:r>
            <a:r>
              <a:rPr lang="en-US" sz="2000" dirty="0">
                <a:latin typeface="Times" charset="0"/>
              </a:rPr>
              <a:t>slab density provides gravitational </a:t>
            </a:r>
            <a:r>
              <a:rPr lang="en-US" sz="2000" dirty="0" smtClean="0">
                <a:latin typeface="Times" charset="0"/>
              </a:rPr>
              <a:t>pull</a:t>
            </a:r>
          </a:p>
          <a:p>
            <a:pPr marL="0" indent="0"/>
            <a:r>
              <a:rPr lang="en-US" sz="2000" dirty="0" smtClean="0">
                <a:latin typeface="Times" charset="0"/>
              </a:rPr>
              <a:t>2. Mantle </a:t>
            </a:r>
            <a:r>
              <a:rPr lang="en-US" sz="2000" dirty="0">
                <a:latin typeface="Times" charset="0"/>
              </a:rPr>
              <a:t>wedge circulates, </a:t>
            </a:r>
            <a:r>
              <a:rPr lang="en-US" sz="2000" dirty="0" err="1" smtClean="0">
                <a:latin typeface="Times" charset="0"/>
              </a:rPr>
              <a:t>refertilizing</a:t>
            </a:r>
            <a:r>
              <a:rPr lang="en-US" sz="2000" dirty="0" smtClean="0">
                <a:latin typeface="Times" charset="0"/>
              </a:rPr>
              <a:t> </a:t>
            </a:r>
            <a:r>
              <a:rPr lang="en-US" sz="2000" dirty="0">
                <a:latin typeface="Times" charset="0"/>
              </a:rPr>
              <a:t>melt </a:t>
            </a:r>
            <a:r>
              <a:rPr lang="en-US" sz="2000" dirty="0" smtClean="0">
                <a:latin typeface="Times" charset="0"/>
              </a:rPr>
              <a:t>	zone</a:t>
            </a:r>
            <a:endParaRPr lang="en-US" sz="2000" dirty="0">
              <a:latin typeface="Times" charset="0"/>
            </a:endParaRPr>
          </a:p>
          <a:p>
            <a:pPr marL="0" indent="0"/>
            <a:r>
              <a:rPr lang="en-US" sz="2000" dirty="0" smtClean="0">
                <a:latin typeface="Times" charset="0"/>
              </a:rPr>
              <a:t>3. Fluids </a:t>
            </a:r>
            <a:r>
              <a:rPr lang="en-US" sz="2000" dirty="0">
                <a:latin typeface="Times" charset="0"/>
              </a:rPr>
              <a:t>from the slab lower mantle</a:t>
            </a:r>
            <a:r>
              <a:rPr lang="en-US" sz="2000" dirty="0" smtClean="0">
                <a:latin typeface="Times" charset="0"/>
              </a:rPr>
              <a:t>-wedge 	solidus</a:t>
            </a:r>
            <a:r>
              <a:rPr lang="en-US" sz="2000" dirty="0">
                <a:latin typeface="Times" charset="0"/>
              </a:rPr>
              <a:t>, causing melting </a:t>
            </a:r>
            <a:endParaRPr lang="en-US" sz="2000" dirty="0" smtClean="0">
              <a:latin typeface="Times" charset="0"/>
            </a:endParaRPr>
          </a:p>
          <a:p>
            <a:pPr marL="0" indent="0"/>
            <a:r>
              <a:rPr lang="en-US" sz="2000" dirty="0" smtClean="0">
                <a:latin typeface="Times" charset="0"/>
              </a:rPr>
              <a:t>4. Slab sinks at steeper angle than dip of 	</a:t>
            </a:r>
            <a:r>
              <a:rPr lang="en-US" sz="2000" dirty="0" err="1" smtClean="0">
                <a:latin typeface="Times" charset="0"/>
              </a:rPr>
              <a:t>subduction</a:t>
            </a:r>
            <a:r>
              <a:rPr lang="en-US" sz="2000" dirty="0" smtClean="0">
                <a:latin typeface="Times" charset="0"/>
              </a:rPr>
              <a:t> zone controlled by gravity, 	directed downwards</a:t>
            </a:r>
          </a:p>
          <a:p>
            <a:pPr>
              <a:buAutoNum type="arabicPeriod" startAt="4"/>
            </a:pPr>
            <a:endParaRPr lang="en-US" sz="2000" dirty="0">
              <a:latin typeface="Times" charset="0"/>
            </a:endParaRPr>
          </a:p>
          <a:p>
            <a:endParaRPr lang="en-US" sz="2000" dirty="0">
              <a:latin typeface="Times" charset="0"/>
            </a:endParaRPr>
          </a:p>
        </p:txBody>
      </p:sp>
      <p:sp>
        <p:nvSpPr>
          <p:cNvPr id="18443" name="Rectangle 11"/>
          <p:cNvSpPr>
            <a:spLocks noChangeArrowheads="1"/>
          </p:cNvSpPr>
          <p:nvPr/>
        </p:nvSpPr>
        <p:spPr bwMode="auto">
          <a:xfrm>
            <a:off x="609600" y="4456373"/>
            <a:ext cx="2438400" cy="1485900"/>
          </a:xfrm>
          <a:prstGeom prst="rect">
            <a:avLst/>
          </a:prstGeom>
          <a:noFill/>
          <a:ln>
            <a:noFill/>
          </a:ln>
          <a:effectLst>
            <a:outerShdw blurRad="63500" dist="38099" dir="2700000" algn="ctr" rotWithShape="0">
              <a:schemeClr val="bg2">
                <a:alpha val="48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r>
              <a:rPr lang="en-US" sz="24000" dirty="0" smtClean="0">
                <a:solidFill>
                  <a:srgbClr val="FF0000"/>
                </a:solidFill>
                <a:latin typeface="Arial Black" charset="0"/>
              </a:rPr>
              <a:t>X</a:t>
            </a:r>
            <a:endParaRPr lang="en-US" sz="24000" dirty="0">
              <a:solidFill>
                <a:schemeClr val="tx2"/>
              </a:solidFill>
            </a:endParaRPr>
          </a:p>
        </p:txBody>
      </p:sp>
      <p:sp>
        <p:nvSpPr>
          <p:cNvPr id="18437" name="Text Box 5"/>
          <p:cNvSpPr txBox="1">
            <a:spLocks noChangeArrowheads="1"/>
          </p:cNvSpPr>
          <p:nvPr/>
        </p:nvSpPr>
        <p:spPr bwMode="auto">
          <a:xfrm>
            <a:off x="-1" y="4149052"/>
            <a:ext cx="384748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r>
              <a:rPr lang="en-US" sz="2000" dirty="0" smtClean="0">
                <a:latin typeface="Times" charset="0"/>
              </a:rPr>
              <a:t>1. Mantle </a:t>
            </a:r>
            <a:r>
              <a:rPr lang="en-US" sz="2000" dirty="0">
                <a:latin typeface="Times" charset="0"/>
              </a:rPr>
              <a:t>motions drags </a:t>
            </a:r>
            <a:r>
              <a:rPr lang="en-US" sz="2000" dirty="0" smtClean="0">
                <a:latin typeface="Times" charset="0"/>
              </a:rPr>
              <a:t>plate</a:t>
            </a:r>
          </a:p>
          <a:p>
            <a:pPr marL="0" indent="0"/>
            <a:r>
              <a:rPr lang="en-US" sz="2000" dirty="0">
                <a:latin typeface="Times" charset="0"/>
              </a:rPr>
              <a:t>2</a:t>
            </a:r>
            <a:r>
              <a:rPr lang="en-US" sz="2000" dirty="0" smtClean="0">
                <a:latin typeface="Times" charset="0"/>
              </a:rPr>
              <a:t>. </a:t>
            </a:r>
            <a:r>
              <a:rPr lang="en-US" sz="2000" dirty="0">
                <a:latin typeface="Times" charset="0"/>
              </a:rPr>
              <a:t>Over-riding mantle is </a:t>
            </a:r>
            <a:r>
              <a:rPr lang="en-US" sz="2000" dirty="0" smtClean="0">
                <a:latin typeface="Times" charset="0"/>
              </a:rPr>
              <a:t>static</a:t>
            </a:r>
            <a:endParaRPr lang="en-US" sz="2000" dirty="0">
              <a:latin typeface="Times" charset="0"/>
            </a:endParaRPr>
          </a:p>
          <a:p>
            <a:r>
              <a:rPr lang="en-US" sz="2000" dirty="0" smtClean="0">
                <a:latin typeface="Times" charset="0"/>
              </a:rPr>
              <a:t>3. Friction </a:t>
            </a:r>
            <a:r>
              <a:rPr lang="en-US" sz="2000" dirty="0">
                <a:latin typeface="Times" charset="0"/>
              </a:rPr>
              <a:t>between </a:t>
            </a:r>
            <a:r>
              <a:rPr lang="en-US" sz="2000" dirty="0" smtClean="0">
                <a:latin typeface="Times" charset="0"/>
              </a:rPr>
              <a:t>plates leads </a:t>
            </a:r>
            <a:r>
              <a:rPr lang="en-US" sz="2000" dirty="0">
                <a:latin typeface="Times" charset="0"/>
              </a:rPr>
              <a:t>to melting </a:t>
            </a:r>
            <a:endParaRPr lang="en-US" sz="2000" dirty="0" smtClean="0">
              <a:latin typeface="Times" charset="0"/>
            </a:endParaRPr>
          </a:p>
          <a:p>
            <a:r>
              <a:rPr lang="en-US" sz="2000" dirty="0">
                <a:latin typeface="Times" charset="0"/>
              </a:rPr>
              <a:t>4</a:t>
            </a:r>
            <a:r>
              <a:rPr lang="en-US" sz="2000" dirty="0" smtClean="0">
                <a:latin typeface="Times" charset="0"/>
              </a:rPr>
              <a:t>. Plate descends into mantle with the dip of the </a:t>
            </a:r>
            <a:r>
              <a:rPr lang="en-US" sz="2000" dirty="0" err="1" smtClean="0">
                <a:latin typeface="Times" charset="0"/>
              </a:rPr>
              <a:t>subduction</a:t>
            </a:r>
            <a:r>
              <a:rPr lang="en-US" sz="2000" dirty="0" smtClean="0">
                <a:latin typeface="Times" charset="0"/>
              </a:rPr>
              <a:t> zone </a:t>
            </a:r>
            <a:endParaRPr lang="en-US" sz="2000" dirty="0">
              <a:latin typeface="Times" charset="0"/>
            </a:endParaRPr>
          </a:p>
          <a:p>
            <a:r>
              <a:rPr lang="en-US" sz="2000" i="1" dirty="0">
                <a:latin typeface="Times" charset="0"/>
              </a:rPr>
              <a:t>W</a:t>
            </a:r>
            <a:r>
              <a:rPr lang="en-US" sz="2000" i="1" dirty="0" smtClean="0">
                <a:latin typeface="Times" charset="0"/>
              </a:rPr>
              <a:t>rong</a:t>
            </a:r>
            <a:r>
              <a:rPr lang="en-US" sz="2000" i="1" dirty="0">
                <a:latin typeface="Times" charset="0"/>
              </a:rPr>
              <a:t>!</a:t>
            </a:r>
            <a:r>
              <a:rPr lang="en-US" sz="2000" dirty="0">
                <a:latin typeface="Times" charset="0"/>
              </a:rPr>
              <a:t> </a:t>
            </a:r>
          </a:p>
        </p:txBody>
      </p:sp>
      <p:sp>
        <p:nvSpPr>
          <p:cNvPr id="5" name="TextBox 4"/>
          <p:cNvSpPr txBox="1"/>
          <p:nvPr/>
        </p:nvSpPr>
        <p:spPr>
          <a:xfrm>
            <a:off x="4740718" y="2456653"/>
            <a:ext cx="301660" cy="369332"/>
          </a:xfrm>
          <a:prstGeom prst="rect">
            <a:avLst/>
          </a:prstGeom>
          <a:noFill/>
        </p:spPr>
        <p:txBody>
          <a:bodyPr wrap="none" rtlCol="0">
            <a:spAutoFit/>
          </a:bodyPr>
          <a:lstStyle/>
          <a:p>
            <a:r>
              <a:rPr lang="en-US" dirty="0" smtClean="0">
                <a:latin typeface="Times New Roman"/>
                <a:cs typeface="Times New Roman"/>
              </a:rPr>
              <a:t>4</a:t>
            </a:r>
            <a:endParaRPr lang="en-US" dirty="0">
              <a:latin typeface="Times New Roman"/>
              <a:cs typeface="Times New Roman"/>
            </a:endParaRPr>
          </a:p>
        </p:txBody>
      </p:sp>
      <p:sp>
        <p:nvSpPr>
          <p:cNvPr id="6" name="Freeform 5"/>
          <p:cNvSpPr/>
          <p:nvPr/>
        </p:nvSpPr>
        <p:spPr>
          <a:xfrm>
            <a:off x="2950983" y="2064677"/>
            <a:ext cx="1108237" cy="655800"/>
          </a:xfrm>
          <a:custGeom>
            <a:avLst/>
            <a:gdLst>
              <a:gd name="connsiteX0" fmla="*/ 0 w 1108237"/>
              <a:gd name="connsiteY0" fmla="*/ 207575 h 655800"/>
              <a:gd name="connsiteX1" fmla="*/ 367316 w 1108237"/>
              <a:gd name="connsiteY1" fmla="*/ 33266 h 655800"/>
              <a:gd name="connsiteX2" fmla="*/ 759535 w 1108237"/>
              <a:gd name="connsiteY2" fmla="*/ 2139 h 655800"/>
              <a:gd name="connsiteX3" fmla="*/ 1002338 w 1108237"/>
              <a:gd name="connsiteY3" fmla="*/ 64392 h 655800"/>
              <a:gd name="connsiteX4" fmla="*/ 1108175 w 1108237"/>
              <a:gd name="connsiteY4" fmla="*/ 269829 h 655800"/>
              <a:gd name="connsiteX5" fmla="*/ 989886 w 1108237"/>
              <a:gd name="connsiteY5" fmla="*/ 450364 h 655800"/>
              <a:gd name="connsiteX6" fmla="*/ 578990 w 1108237"/>
              <a:gd name="connsiteY6" fmla="*/ 655800 h 6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237" h="655800">
                <a:moveTo>
                  <a:pt x="0" y="207575"/>
                </a:moveTo>
                <a:cubicBezTo>
                  <a:pt x="120363" y="137540"/>
                  <a:pt x="240727" y="67505"/>
                  <a:pt x="367316" y="33266"/>
                </a:cubicBezTo>
                <a:cubicBezTo>
                  <a:pt x="493905" y="-973"/>
                  <a:pt x="653698" y="-3049"/>
                  <a:pt x="759535" y="2139"/>
                </a:cubicBezTo>
                <a:cubicBezTo>
                  <a:pt x="865372" y="7327"/>
                  <a:pt x="944231" y="19777"/>
                  <a:pt x="1002338" y="64392"/>
                </a:cubicBezTo>
                <a:cubicBezTo>
                  <a:pt x="1060445" y="109007"/>
                  <a:pt x="1110250" y="205500"/>
                  <a:pt x="1108175" y="269829"/>
                </a:cubicBezTo>
                <a:cubicBezTo>
                  <a:pt x="1106100" y="334158"/>
                  <a:pt x="1078083" y="386036"/>
                  <a:pt x="989886" y="450364"/>
                </a:cubicBezTo>
                <a:cubicBezTo>
                  <a:pt x="901689" y="514692"/>
                  <a:pt x="578990" y="655800"/>
                  <a:pt x="578990" y="655800"/>
                </a:cubicBezTo>
              </a:path>
            </a:pathLst>
          </a:cu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ln w="28575" cmpd="sng">
                <a:solidFill>
                  <a:schemeClr val="tx1"/>
                </a:solidFill>
              </a:ln>
            </a:endParaRPr>
          </a:p>
        </p:txBody>
      </p:sp>
      <p:cxnSp>
        <p:nvCxnSpPr>
          <p:cNvPr id="15" name="Straight Arrow Connector 14"/>
          <p:cNvCxnSpPr>
            <a:stCxn id="6" idx="6"/>
          </p:cNvCxnSpPr>
          <p:nvPr/>
        </p:nvCxnSpPr>
        <p:spPr>
          <a:xfrm flipH="1">
            <a:off x="3405459" y="2720477"/>
            <a:ext cx="124514" cy="5602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885005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0" y="0"/>
            <a:ext cx="9144000" cy="784225"/>
          </a:xfrm>
        </p:spPr>
        <p:txBody>
          <a:bodyPr>
            <a:normAutofit fontScale="90000"/>
          </a:bodyPr>
          <a:lstStyle/>
          <a:p>
            <a:r>
              <a:rPr lang="en-US" sz="3600" dirty="0"/>
              <a:t>Reflection profiles of faults in </a:t>
            </a:r>
            <a:r>
              <a:rPr lang="en-US" sz="3600" dirty="0" err="1"/>
              <a:t>subducting</a:t>
            </a:r>
            <a:r>
              <a:rPr lang="en-US" sz="3600" dirty="0"/>
              <a:t> </a:t>
            </a:r>
            <a:r>
              <a:rPr lang="en-US" sz="3600" dirty="0" err="1"/>
              <a:t>Cocos</a:t>
            </a:r>
            <a:r>
              <a:rPr lang="en-US" sz="3600" dirty="0"/>
              <a:t> Plate</a:t>
            </a:r>
            <a:endParaRPr lang="en-US" dirty="0"/>
          </a:p>
        </p:txBody>
      </p:sp>
      <p:pic>
        <p:nvPicPr>
          <p:cNvPr id="227334" name="Picture 6" descr="fig2_Ranero(cle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87400"/>
            <a:ext cx="4903788"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27336" name="Picture 8" descr="fig2_Ranero copy"/>
          <p:cNvPicPr>
            <a:picLocks noGrp="1" noChangeAspect="1" noChangeArrowheads="1"/>
          </p:cNvPicPr>
          <p:nvPr>
            <p:ph type="clipArt" sz="half" idx="2"/>
          </p:nvPr>
        </p:nvPicPr>
        <p:blipFill>
          <a:blip r:embed="rId4">
            <a:extLst>
              <a:ext uri="{28A0092B-C50C-407E-A947-70E740481C1C}">
                <a14:useLocalDpi xmlns:a14="http://schemas.microsoft.com/office/drawing/2010/main"/>
              </a:ext>
            </a:extLst>
          </a:blip>
          <a:srcRect/>
          <a:stretch>
            <a:fillRect/>
          </a:stretch>
        </p:blipFill>
        <p:spPr>
          <a:xfrm>
            <a:off x="4186238" y="784225"/>
            <a:ext cx="4957762" cy="2973388"/>
          </a:xfrm>
        </p:spPr>
      </p:pic>
      <p:sp>
        <p:nvSpPr>
          <p:cNvPr id="227338" name="Text Box 10"/>
          <p:cNvSpPr txBox="1">
            <a:spLocks noChangeArrowheads="1"/>
          </p:cNvSpPr>
          <p:nvPr/>
        </p:nvSpPr>
        <p:spPr bwMode="auto">
          <a:xfrm>
            <a:off x="1" y="3810001"/>
            <a:ext cx="418623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latin typeface="Times" charset="0"/>
              </a:rPr>
              <a:t>MCS line showing the </a:t>
            </a:r>
            <a:r>
              <a:rPr lang="en-US" sz="2000" dirty="0" err="1">
                <a:latin typeface="Times" charset="0"/>
              </a:rPr>
              <a:t>Cocos</a:t>
            </a:r>
            <a:r>
              <a:rPr lang="en-US" sz="2000" dirty="0">
                <a:latin typeface="Times" charset="0"/>
              </a:rPr>
              <a:t> plate as it descends into the Middle America Trench.  </a:t>
            </a:r>
            <a:r>
              <a:rPr lang="en-US" sz="2000" dirty="0" err="1" smtClean="0">
                <a:latin typeface="Times" charset="0"/>
              </a:rPr>
              <a:t>Moho</a:t>
            </a:r>
            <a:r>
              <a:rPr lang="en-US" sz="2000" dirty="0" smtClean="0">
                <a:latin typeface="Times" charset="0"/>
              </a:rPr>
              <a:t> (</a:t>
            </a:r>
            <a:r>
              <a:rPr lang="en-US" sz="2000" dirty="0">
                <a:latin typeface="Times" charset="0"/>
              </a:rPr>
              <a:t>CMB) is delineated by white filled circles, at ~5 km depth.  </a:t>
            </a:r>
            <a:r>
              <a:rPr lang="en-US" sz="2000" dirty="0" smtClean="0">
                <a:latin typeface="Times" charset="0"/>
              </a:rPr>
              <a:t>Single arrows mark surface faults; double </a:t>
            </a:r>
            <a:r>
              <a:rPr lang="en-US" sz="2000" dirty="0">
                <a:latin typeface="Times" charset="0"/>
              </a:rPr>
              <a:t>arrows </a:t>
            </a:r>
            <a:r>
              <a:rPr lang="en-US" sz="2000" dirty="0" smtClean="0">
                <a:latin typeface="Times" charset="0"/>
              </a:rPr>
              <a:t>are reflective normal </a:t>
            </a:r>
            <a:r>
              <a:rPr lang="en-US" sz="2000" dirty="0">
                <a:latin typeface="Times" charset="0"/>
              </a:rPr>
              <a:t>faults due to plate </a:t>
            </a:r>
            <a:r>
              <a:rPr lang="en-US" sz="2000" dirty="0" smtClean="0">
                <a:latin typeface="Times" charset="0"/>
              </a:rPr>
              <a:t>bending, continuing across </a:t>
            </a:r>
            <a:r>
              <a:rPr lang="en-US" sz="2000" dirty="0" err="1" smtClean="0">
                <a:latin typeface="Times" charset="0"/>
              </a:rPr>
              <a:t>Moho</a:t>
            </a:r>
            <a:r>
              <a:rPr lang="en-US" sz="2000" dirty="0" smtClean="0">
                <a:latin typeface="Times" charset="0"/>
              </a:rPr>
              <a:t> to </a:t>
            </a:r>
            <a:r>
              <a:rPr lang="en-US" sz="2000" dirty="0">
                <a:latin typeface="Times" charset="0"/>
              </a:rPr>
              <a:t>~18–20 km </a:t>
            </a:r>
            <a:r>
              <a:rPr lang="en-US" sz="2000" dirty="0" smtClean="0">
                <a:latin typeface="Times" charset="0"/>
              </a:rPr>
              <a:t>where </a:t>
            </a:r>
            <a:r>
              <a:rPr lang="en-US" sz="2000" dirty="0">
                <a:latin typeface="Times" charset="0"/>
              </a:rPr>
              <a:t>they are masked by the </a:t>
            </a:r>
            <a:r>
              <a:rPr lang="en-US" sz="2000" dirty="0" smtClean="0">
                <a:latin typeface="Times" charset="0"/>
              </a:rPr>
              <a:t>seafloor </a:t>
            </a:r>
            <a:r>
              <a:rPr lang="en-US" sz="2000" dirty="0">
                <a:latin typeface="Times" charset="0"/>
              </a:rPr>
              <a:t>multiple. </a:t>
            </a:r>
          </a:p>
        </p:txBody>
      </p:sp>
      <p:sp>
        <p:nvSpPr>
          <p:cNvPr id="227339" name="Rectangle 11"/>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2790598" y="815975"/>
            <a:ext cx="1076098" cy="369332"/>
          </a:xfrm>
          <a:prstGeom prst="rect">
            <a:avLst/>
          </a:prstGeom>
          <a:noFill/>
        </p:spPr>
        <p:txBody>
          <a:bodyPr wrap="none" rtlCol="0">
            <a:spAutoFit/>
          </a:bodyPr>
          <a:lstStyle/>
          <a:p>
            <a:r>
              <a:rPr lang="en-US" smtClean="0">
                <a:latin typeface="Times" charset="0"/>
              </a:rPr>
              <a:t>MCS line </a:t>
            </a:r>
            <a:endParaRPr lang="en-US" dirty="0"/>
          </a:p>
        </p:txBody>
      </p:sp>
      <p:sp>
        <p:nvSpPr>
          <p:cNvPr id="3" name="TextBox 2"/>
          <p:cNvSpPr txBox="1"/>
          <p:nvPr/>
        </p:nvSpPr>
        <p:spPr>
          <a:xfrm>
            <a:off x="0" y="815975"/>
            <a:ext cx="2620354" cy="369332"/>
          </a:xfrm>
          <a:prstGeom prst="rect">
            <a:avLst/>
          </a:prstGeom>
          <a:noFill/>
        </p:spPr>
        <p:txBody>
          <a:bodyPr wrap="none" rtlCol="0">
            <a:spAutoFit/>
          </a:bodyPr>
          <a:lstStyle/>
          <a:p>
            <a:r>
              <a:rPr lang="en-US" dirty="0" err="1">
                <a:latin typeface="Times" charset="0"/>
              </a:rPr>
              <a:t>Ranero</a:t>
            </a:r>
            <a:r>
              <a:rPr lang="en-US" dirty="0">
                <a:latin typeface="Times" charset="0"/>
              </a:rPr>
              <a:t> et al., 2003 </a:t>
            </a:r>
            <a:r>
              <a:rPr lang="en-US" dirty="0" smtClean="0">
                <a:latin typeface="Times" charset="0"/>
              </a:rPr>
              <a:t>Nature</a:t>
            </a:r>
            <a:endParaRPr lang="en-US" dirty="0"/>
          </a:p>
        </p:txBody>
      </p:sp>
      <p:sp>
        <p:nvSpPr>
          <p:cNvPr id="9" name="Text Box 4"/>
          <p:cNvSpPr txBox="1">
            <a:spLocks noChangeArrowheads="1"/>
          </p:cNvSpPr>
          <p:nvPr/>
        </p:nvSpPr>
        <p:spPr bwMode="auto">
          <a:xfrm>
            <a:off x="4186239" y="3841751"/>
            <a:ext cx="4957761" cy="309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900" dirty="0" smtClean="0">
                <a:latin typeface="Times" charset="0"/>
              </a:rPr>
              <a:t>Assume </a:t>
            </a:r>
            <a:r>
              <a:rPr lang="en-US" sz="1900" dirty="0" err="1" smtClean="0">
                <a:latin typeface="Times" charset="0"/>
              </a:rPr>
              <a:t>serpentinization</a:t>
            </a:r>
            <a:r>
              <a:rPr lang="en-US" sz="1900" dirty="0" smtClean="0">
                <a:latin typeface="Times" charset="0"/>
              </a:rPr>
              <a:t> on faults </a:t>
            </a:r>
            <a:r>
              <a:rPr lang="en-US" sz="1900" dirty="0">
                <a:latin typeface="Times" charset="0"/>
              </a:rPr>
              <a:t>spaced ~2–3 km in the 25 km closest to the trench. H</a:t>
            </a:r>
            <a:r>
              <a:rPr lang="en-US" sz="1900" dirty="0" smtClean="0">
                <a:latin typeface="Times" charset="0"/>
              </a:rPr>
              <a:t>ydration occurs </a:t>
            </a:r>
            <a:r>
              <a:rPr lang="en-US" sz="1900" dirty="0">
                <a:latin typeface="Times" charset="0"/>
              </a:rPr>
              <a:t>for 0.3Myr </a:t>
            </a:r>
            <a:r>
              <a:rPr lang="en-US" sz="1900" dirty="0" smtClean="0">
                <a:latin typeface="Times" charset="0"/>
              </a:rPr>
              <a:t>(convergence </a:t>
            </a:r>
            <a:r>
              <a:rPr lang="en-US" sz="1900" dirty="0">
                <a:latin typeface="Times" charset="0"/>
              </a:rPr>
              <a:t>rate </a:t>
            </a:r>
            <a:r>
              <a:rPr lang="en-US" sz="1900" dirty="0" smtClean="0">
                <a:latin typeface="Times" charset="0"/>
              </a:rPr>
              <a:t>~80 </a:t>
            </a:r>
            <a:r>
              <a:rPr lang="en-US" sz="1900" dirty="0">
                <a:latin typeface="Times" charset="0"/>
              </a:rPr>
              <a:t>km/</a:t>
            </a:r>
            <a:r>
              <a:rPr lang="en-US" sz="1900" dirty="0" err="1" smtClean="0">
                <a:latin typeface="Times" charset="0"/>
              </a:rPr>
              <a:t>Myr</a:t>
            </a:r>
            <a:r>
              <a:rPr lang="en-US" sz="1900" dirty="0" smtClean="0">
                <a:latin typeface="Times" charset="0"/>
              </a:rPr>
              <a:t>); water diffuses ~</a:t>
            </a:r>
            <a:r>
              <a:rPr lang="en-US" sz="1900" dirty="0">
                <a:latin typeface="Times" charset="0"/>
              </a:rPr>
              <a:t>1km/</a:t>
            </a:r>
            <a:r>
              <a:rPr lang="en-US" sz="1900" dirty="0" err="1">
                <a:latin typeface="Times" charset="0"/>
              </a:rPr>
              <a:t>Myr</a:t>
            </a:r>
            <a:r>
              <a:rPr lang="en-US" sz="1900" dirty="0">
                <a:latin typeface="Times" charset="0"/>
              </a:rPr>
              <a:t> implying </a:t>
            </a:r>
            <a:r>
              <a:rPr lang="en-US" sz="1900" dirty="0" smtClean="0">
                <a:latin typeface="Times" charset="0"/>
              </a:rPr>
              <a:t>≤30</a:t>
            </a:r>
            <a:r>
              <a:rPr lang="en-US" sz="1900" dirty="0">
                <a:latin typeface="Times" charset="0"/>
              </a:rPr>
              <a:t>% </a:t>
            </a:r>
            <a:r>
              <a:rPr lang="en-US" sz="1900" dirty="0" err="1">
                <a:latin typeface="Times" charset="0"/>
              </a:rPr>
              <a:t>serpentinization</a:t>
            </a:r>
            <a:r>
              <a:rPr lang="en-US" sz="1900" dirty="0">
                <a:latin typeface="Times" charset="0"/>
              </a:rPr>
              <a:t> of </a:t>
            </a:r>
            <a:r>
              <a:rPr lang="en-US" sz="1900" dirty="0" smtClean="0">
                <a:latin typeface="Times" charset="0"/>
              </a:rPr>
              <a:t>uppermost </a:t>
            </a:r>
            <a:r>
              <a:rPr lang="en-US" sz="1900" dirty="0">
                <a:latin typeface="Times" charset="0"/>
              </a:rPr>
              <a:t>mantle. </a:t>
            </a:r>
            <a:r>
              <a:rPr lang="en-US" sz="1900" dirty="0" smtClean="0">
                <a:latin typeface="Times" charset="0"/>
              </a:rPr>
              <a:t>For 3-30% </a:t>
            </a:r>
            <a:r>
              <a:rPr lang="en-US" sz="1900" dirty="0" err="1" smtClean="0">
                <a:latin typeface="Times" charset="0"/>
              </a:rPr>
              <a:t>serpentinization</a:t>
            </a:r>
            <a:r>
              <a:rPr lang="en-US" sz="1900" dirty="0" smtClean="0">
                <a:latin typeface="Times" charset="0"/>
              </a:rPr>
              <a:t> at </a:t>
            </a:r>
            <a:r>
              <a:rPr lang="en-US" sz="1900" dirty="0" err="1">
                <a:latin typeface="Times" charset="0"/>
              </a:rPr>
              <a:t>Moho</a:t>
            </a:r>
            <a:r>
              <a:rPr lang="en-US" sz="1900" dirty="0">
                <a:latin typeface="Times" charset="0"/>
              </a:rPr>
              <a:t> </a:t>
            </a:r>
            <a:r>
              <a:rPr lang="en-US" sz="1900" dirty="0" smtClean="0">
                <a:latin typeface="Times" charset="0"/>
              </a:rPr>
              <a:t>decreasing </a:t>
            </a:r>
            <a:r>
              <a:rPr lang="en-US" sz="1900" dirty="0">
                <a:latin typeface="Times" charset="0"/>
              </a:rPr>
              <a:t>linearly to 0% at ~30 km (where 23 </a:t>
            </a:r>
            <a:r>
              <a:rPr lang="en-US" sz="1900" dirty="0" err="1">
                <a:latin typeface="Times" charset="0"/>
              </a:rPr>
              <a:t>Myr</a:t>
            </a:r>
            <a:r>
              <a:rPr lang="en-US" sz="1900" dirty="0">
                <a:latin typeface="Times" charset="0"/>
              </a:rPr>
              <a:t>-old lithosphere reaches 600°C </a:t>
            </a:r>
            <a:r>
              <a:rPr lang="en-US" sz="1900" dirty="0" smtClean="0">
                <a:latin typeface="Times" charset="0"/>
              </a:rPr>
              <a:t>stability </a:t>
            </a:r>
            <a:r>
              <a:rPr lang="en-US" sz="1900" dirty="0">
                <a:latin typeface="Times" charset="0"/>
              </a:rPr>
              <a:t>limit of serpentine).  </a:t>
            </a:r>
            <a:r>
              <a:rPr lang="en-US" sz="1900" dirty="0" smtClean="0">
                <a:latin typeface="Times" charset="0"/>
              </a:rPr>
              <a:t>Water </a:t>
            </a:r>
            <a:r>
              <a:rPr lang="en-US" sz="1900" dirty="0">
                <a:latin typeface="Times" charset="0"/>
              </a:rPr>
              <a:t>is ~13wt% of serpentine, implying </a:t>
            </a:r>
            <a:r>
              <a:rPr lang="en-US" sz="1900" dirty="0" smtClean="0">
                <a:latin typeface="Times" charset="0"/>
              </a:rPr>
              <a:t>0.17</a:t>
            </a:r>
            <a:r>
              <a:rPr lang="en-US" sz="1900" dirty="0">
                <a:latin typeface="Times" charset="0"/>
              </a:rPr>
              <a:t>–1.7 km of water per unit length of trench.</a:t>
            </a:r>
            <a:r>
              <a:rPr lang="en-US" sz="2400" dirty="0">
                <a:latin typeface="Arial" charset="0"/>
              </a:rPr>
              <a:t> </a:t>
            </a:r>
            <a:endParaRPr lang="en-US" sz="2000" dirty="0"/>
          </a:p>
        </p:txBody>
      </p:sp>
    </p:spTree>
    <p:extLst>
      <p:ext uri="{BB962C8B-B14F-4D97-AF65-F5344CB8AC3E}">
        <p14:creationId xmlns:p14="http://schemas.microsoft.com/office/powerpoint/2010/main" val="40530607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descr="Yamasaki P-T pat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9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Text Box 5"/>
          <p:cNvSpPr txBox="1">
            <a:spLocks noChangeArrowheads="1"/>
          </p:cNvSpPr>
          <p:nvPr/>
        </p:nvSpPr>
        <p:spPr bwMode="auto">
          <a:xfrm>
            <a:off x="228600" y="5410200"/>
            <a:ext cx="87788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latin typeface="Times" charset="0"/>
              </a:rPr>
              <a:t>Metamorphic phase diagram for water-saturated MOR basalt showing cold and warm subduction. Prograde metamorphism requires dehydration in both: circled numbers indicate H</a:t>
            </a:r>
            <a:r>
              <a:rPr lang="en-US" sz="1600" baseline="-25000">
                <a:latin typeface="Times" charset="0"/>
              </a:rPr>
              <a:t>2</a:t>
            </a:r>
            <a:r>
              <a:rPr lang="en-US" sz="1600">
                <a:latin typeface="Times" charset="0"/>
              </a:rPr>
              <a:t>O wt % of each phase. P-T paths at the midcrustal level are depicted on the phase diagram. </a:t>
            </a:r>
            <a:r>
              <a:rPr lang="en-US" sz="1600" i="1">
                <a:latin typeface="Times" charset="0"/>
              </a:rPr>
              <a:t>NEJ, northeast Japan; SWJ, southwest Japan</a:t>
            </a:r>
            <a:r>
              <a:rPr lang="en-US" sz="1600">
                <a:latin typeface="Times" charset="0"/>
              </a:rPr>
              <a:t>; CHI, northern Chile; MND, Mendocino; ALE, Aleutians; ALW, western section of eastern Aleutians; and TAW, northeast Taiwan. (Yamasaki and Seno JGR 2003).</a:t>
            </a:r>
          </a:p>
        </p:txBody>
      </p:sp>
      <p:sp>
        <p:nvSpPr>
          <p:cNvPr id="256006" name="Text Box 6"/>
          <p:cNvSpPr txBox="1">
            <a:spLocks noChangeArrowheads="1"/>
          </p:cNvSpPr>
          <p:nvPr/>
        </p:nvSpPr>
        <p:spPr bwMode="auto">
          <a:xfrm>
            <a:off x="6019800" y="2362200"/>
            <a:ext cx="3124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latin typeface="Times" charset="0"/>
              </a:rPr>
              <a:t>PA, pumpellyite-actinolite; GS, greenschist; EA, epidote-amphibolite; AM, amphibolite; GR, granulite; HGR, high-pressure granulite; </a:t>
            </a:r>
            <a:r>
              <a:rPr lang="en-US" sz="1600" i="1">
                <a:latin typeface="Times" charset="0"/>
              </a:rPr>
              <a:t>BS, blueschist; Am-Ec, amphibole-eclogite; Ep-Ec, epidote-eclogite; Lw-Ec, lawsonite-eclogite; Dr-Ec, dry eclogites.</a:t>
            </a:r>
          </a:p>
        </p:txBody>
      </p:sp>
      <p:sp>
        <p:nvSpPr>
          <p:cNvPr id="256008"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09" name="Rectangle 9"/>
          <p:cNvSpPr>
            <a:spLocks noChangeArrowheads="1"/>
          </p:cNvSpPr>
          <p:nvPr/>
        </p:nvSpPr>
        <p:spPr bwMode="auto">
          <a:xfrm>
            <a:off x="5943600" y="0"/>
            <a:ext cx="3200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3200">
                <a:solidFill>
                  <a:schemeClr val="tx2"/>
                </a:solidFill>
              </a:rPr>
              <a:t>Subduction Zones are </a:t>
            </a:r>
            <a:r>
              <a:rPr lang="en-US" sz="3200" i="1">
                <a:solidFill>
                  <a:schemeClr val="tx2"/>
                </a:solidFill>
              </a:rPr>
              <a:t>cold</a:t>
            </a:r>
            <a:r>
              <a:rPr lang="en-US" sz="3200">
                <a:solidFill>
                  <a:schemeClr val="tx2"/>
                </a:solidFill>
              </a:rPr>
              <a:t>: </a:t>
            </a:r>
            <a:br>
              <a:rPr lang="en-US" sz="3200">
                <a:solidFill>
                  <a:schemeClr val="tx2"/>
                </a:solidFill>
              </a:rPr>
            </a:br>
            <a:r>
              <a:rPr lang="en-US" sz="2400">
                <a:solidFill>
                  <a:schemeClr val="tx2"/>
                </a:solidFill>
              </a:rPr>
              <a:t>Blueschist –Eclogite metamorphic facies</a:t>
            </a:r>
            <a:endParaRPr lang="en-US" sz="3600">
              <a:solidFill>
                <a:schemeClr val="tx2"/>
              </a:solidFill>
            </a:endParaRPr>
          </a:p>
        </p:txBody>
      </p:sp>
      <p:sp>
        <p:nvSpPr>
          <p:cNvPr id="256011" name="Freeform 11"/>
          <p:cNvSpPr>
            <a:spLocks/>
          </p:cNvSpPr>
          <p:nvPr/>
        </p:nvSpPr>
        <p:spPr bwMode="auto">
          <a:xfrm>
            <a:off x="1752600" y="101600"/>
            <a:ext cx="2984500" cy="4470400"/>
          </a:xfrm>
          <a:custGeom>
            <a:avLst/>
            <a:gdLst>
              <a:gd name="T0" fmla="*/ 0 w 1880"/>
              <a:gd name="T1" fmla="*/ 2816 h 2816"/>
              <a:gd name="T2" fmla="*/ 480 w 1880"/>
              <a:gd name="T3" fmla="*/ 2576 h 2816"/>
              <a:gd name="T4" fmla="*/ 720 w 1880"/>
              <a:gd name="T5" fmla="*/ 2384 h 2816"/>
              <a:gd name="T6" fmla="*/ 1104 w 1880"/>
              <a:gd name="T7" fmla="*/ 2048 h 2816"/>
              <a:gd name="T8" fmla="*/ 1248 w 1880"/>
              <a:gd name="T9" fmla="*/ 1760 h 2816"/>
              <a:gd name="T10" fmla="*/ 1392 w 1880"/>
              <a:gd name="T11" fmla="*/ 1520 h 2816"/>
              <a:gd name="T12" fmla="*/ 1632 w 1880"/>
              <a:gd name="T13" fmla="*/ 1136 h 2816"/>
              <a:gd name="T14" fmla="*/ 1824 w 1880"/>
              <a:gd name="T15" fmla="*/ 608 h 2816"/>
              <a:gd name="T16" fmla="*/ 1872 w 1880"/>
              <a:gd name="T17" fmla="*/ 80 h 2816"/>
              <a:gd name="T18" fmla="*/ 1872 w 1880"/>
              <a:gd name="T19" fmla="*/ 128 h 2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 h="2816">
                <a:moveTo>
                  <a:pt x="0" y="2816"/>
                </a:moveTo>
                <a:cubicBezTo>
                  <a:pt x="180" y="2732"/>
                  <a:pt x="360" y="2648"/>
                  <a:pt x="480" y="2576"/>
                </a:cubicBezTo>
                <a:cubicBezTo>
                  <a:pt x="600" y="2504"/>
                  <a:pt x="616" y="2472"/>
                  <a:pt x="720" y="2384"/>
                </a:cubicBezTo>
                <a:cubicBezTo>
                  <a:pt x="824" y="2296"/>
                  <a:pt x="1016" y="2152"/>
                  <a:pt x="1104" y="2048"/>
                </a:cubicBezTo>
                <a:cubicBezTo>
                  <a:pt x="1192" y="1944"/>
                  <a:pt x="1200" y="1848"/>
                  <a:pt x="1248" y="1760"/>
                </a:cubicBezTo>
                <a:cubicBezTo>
                  <a:pt x="1296" y="1672"/>
                  <a:pt x="1328" y="1624"/>
                  <a:pt x="1392" y="1520"/>
                </a:cubicBezTo>
                <a:cubicBezTo>
                  <a:pt x="1456" y="1416"/>
                  <a:pt x="1560" y="1288"/>
                  <a:pt x="1632" y="1136"/>
                </a:cubicBezTo>
                <a:cubicBezTo>
                  <a:pt x="1704" y="984"/>
                  <a:pt x="1784" y="784"/>
                  <a:pt x="1824" y="608"/>
                </a:cubicBezTo>
                <a:cubicBezTo>
                  <a:pt x="1864" y="432"/>
                  <a:pt x="1864" y="160"/>
                  <a:pt x="1872" y="80"/>
                </a:cubicBezTo>
                <a:cubicBezTo>
                  <a:pt x="1880" y="0"/>
                  <a:pt x="1876" y="64"/>
                  <a:pt x="1872" y="128"/>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013" name="Freeform 13"/>
          <p:cNvSpPr>
            <a:spLocks/>
          </p:cNvSpPr>
          <p:nvPr/>
        </p:nvSpPr>
        <p:spPr bwMode="auto">
          <a:xfrm>
            <a:off x="990600" y="304800"/>
            <a:ext cx="1600200" cy="4356100"/>
          </a:xfrm>
          <a:custGeom>
            <a:avLst/>
            <a:gdLst>
              <a:gd name="T0" fmla="*/ 0 w 1008"/>
              <a:gd name="T1" fmla="*/ 2688 h 2744"/>
              <a:gd name="T2" fmla="*/ 48 w 1008"/>
              <a:gd name="T3" fmla="*/ 2688 h 2744"/>
              <a:gd name="T4" fmla="*/ 288 w 1008"/>
              <a:gd name="T5" fmla="*/ 2352 h 2744"/>
              <a:gd name="T6" fmla="*/ 432 w 1008"/>
              <a:gd name="T7" fmla="*/ 1968 h 2744"/>
              <a:gd name="T8" fmla="*/ 528 w 1008"/>
              <a:gd name="T9" fmla="*/ 1680 h 2744"/>
              <a:gd name="T10" fmla="*/ 768 w 1008"/>
              <a:gd name="T11" fmla="*/ 1344 h 2744"/>
              <a:gd name="T12" fmla="*/ 816 w 1008"/>
              <a:gd name="T13" fmla="*/ 1056 h 2744"/>
              <a:gd name="T14" fmla="*/ 1008 w 1008"/>
              <a:gd name="T15" fmla="*/ 0 h 27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8" h="2744">
                <a:moveTo>
                  <a:pt x="0" y="2688"/>
                </a:moveTo>
                <a:cubicBezTo>
                  <a:pt x="0" y="2716"/>
                  <a:pt x="0" y="2744"/>
                  <a:pt x="48" y="2688"/>
                </a:cubicBezTo>
                <a:cubicBezTo>
                  <a:pt x="96" y="2632"/>
                  <a:pt x="224" y="2472"/>
                  <a:pt x="288" y="2352"/>
                </a:cubicBezTo>
                <a:cubicBezTo>
                  <a:pt x="352" y="2232"/>
                  <a:pt x="392" y="2080"/>
                  <a:pt x="432" y="1968"/>
                </a:cubicBezTo>
                <a:cubicBezTo>
                  <a:pt x="472" y="1856"/>
                  <a:pt x="472" y="1784"/>
                  <a:pt x="528" y="1680"/>
                </a:cubicBezTo>
                <a:cubicBezTo>
                  <a:pt x="584" y="1576"/>
                  <a:pt x="720" y="1448"/>
                  <a:pt x="768" y="1344"/>
                </a:cubicBezTo>
                <a:cubicBezTo>
                  <a:pt x="816" y="1240"/>
                  <a:pt x="776" y="1280"/>
                  <a:pt x="816" y="1056"/>
                </a:cubicBezTo>
                <a:cubicBezTo>
                  <a:pt x="856" y="832"/>
                  <a:pt x="976" y="176"/>
                  <a:pt x="1008" y="0"/>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9658792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81000" y="0"/>
            <a:ext cx="8229600" cy="1222375"/>
          </a:xfrm>
        </p:spPr>
        <p:txBody>
          <a:bodyPr>
            <a:normAutofit fontScale="90000"/>
          </a:bodyPr>
          <a:lstStyle/>
          <a:p>
            <a:pPr algn="ctr"/>
            <a:r>
              <a:rPr lang="en-US" sz="3800" dirty="0"/>
              <a:t>Thermal state and Dehydration  of the </a:t>
            </a:r>
            <a:r>
              <a:rPr lang="en-US" sz="3800" dirty="0" err="1"/>
              <a:t>subducted</a:t>
            </a:r>
            <a:r>
              <a:rPr lang="en-US" sz="3800" dirty="0"/>
              <a:t> slab</a:t>
            </a:r>
            <a:endParaRPr lang="en-US" dirty="0"/>
          </a:p>
        </p:txBody>
      </p:sp>
      <p:pic>
        <p:nvPicPr>
          <p:cNvPr id="259076" name="Picture 4" descr="Pages from Yamasak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8996"/>
            <a:ext cx="9184474" cy="3696404"/>
          </a:xfrm>
          <a:prstGeom prst="rect">
            <a:avLst/>
          </a:prstGeom>
          <a:noFill/>
          <a:extLst>
            <a:ext uri="{909E8E84-426E-40dd-AFC4-6F175D3DCCD1}">
              <a14:hiddenFill xmlns:a14="http://schemas.microsoft.com/office/drawing/2010/main">
                <a:solidFill>
                  <a:srgbClr val="FFFFFF"/>
                </a:solidFill>
              </a14:hiddenFill>
            </a:ext>
          </a:extLst>
        </p:spPr>
      </p:pic>
      <p:sp>
        <p:nvSpPr>
          <p:cNvPr id="259077" name="Text Box 5"/>
          <p:cNvSpPr txBox="1">
            <a:spLocks noChangeArrowheads="1"/>
          </p:cNvSpPr>
          <p:nvPr/>
        </p:nvSpPr>
        <p:spPr bwMode="auto">
          <a:xfrm>
            <a:off x="381000" y="5105400"/>
            <a:ext cx="8458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latin typeface="Times" charset="0"/>
              </a:rPr>
              <a:t>Schematic showing the dehydration loci of serpentine for (a) cold slab and (b) hot slab, which is contolled by location  of ~600°C isotherm. Thick lines are indicating the dehydration loci of serpentine. The upper plane seismicity is shown with crosses (Yamasaki and Seno 2003 JGR-B).</a:t>
            </a:r>
          </a:p>
        </p:txBody>
      </p:sp>
      <p:sp>
        <p:nvSpPr>
          <p:cNvPr id="259078"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319833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304800" y="342900"/>
            <a:ext cx="8305800" cy="1104900"/>
          </a:xfrm>
        </p:spPr>
        <p:txBody>
          <a:bodyPr>
            <a:normAutofit fontScale="90000"/>
          </a:bodyPr>
          <a:lstStyle/>
          <a:p>
            <a:r>
              <a:rPr lang="en-US"/>
              <a:t>Double subduction zones not found in Warm SZs: </a:t>
            </a:r>
            <a:r>
              <a:rPr lang="en-US" i="1"/>
              <a:t>SW Japan</a:t>
            </a:r>
            <a:endParaRPr lang="en-US"/>
          </a:p>
        </p:txBody>
      </p:sp>
      <p:sp>
        <p:nvSpPr>
          <p:cNvPr id="258052" name="Text Box 4"/>
          <p:cNvSpPr txBox="1">
            <a:spLocks noChangeArrowheads="1"/>
          </p:cNvSpPr>
          <p:nvPr/>
        </p:nvSpPr>
        <p:spPr bwMode="auto">
          <a:xfrm>
            <a:off x="669925" y="4848225"/>
            <a:ext cx="80168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00">
                <a:latin typeface="Times" charset="0"/>
              </a:rPr>
              <a:t>Cross section through southwest Japan (Honshu), showing earthquake hypocenters (dots), calculated temperature structure (gray curves), and dehydration loci of metamorphosed crust (narrow green rectangle) and serpentinized mantle (dashed line; Yamasaki &amp; Seno 2003 JGR-B).</a:t>
            </a:r>
          </a:p>
        </p:txBody>
      </p:sp>
      <p:pic>
        <p:nvPicPr>
          <p:cNvPr id="258053" name="Picture 5" descr="Pages from Yamasak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00200"/>
            <a:ext cx="6400800" cy="3044825"/>
          </a:xfrm>
          <a:prstGeom prst="rect">
            <a:avLst/>
          </a:prstGeom>
          <a:noFill/>
          <a:extLst>
            <a:ext uri="{909E8E84-426E-40dd-AFC4-6F175D3DCCD1}">
              <a14:hiddenFill xmlns:a14="http://schemas.microsoft.com/office/drawing/2010/main">
                <a:solidFill>
                  <a:srgbClr val="FFFFFF"/>
                </a:solidFill>
              </a14:hiddenFill>
            </a:ext>
          </a:extLst>
        </p:spPr>
      </p:pic>
      <p:pic>
        <p:nvPicPr>
          <p:cNvPr id="258054" name="Picture 6" descr="Pages from Yamasak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1447800"/>
            <a:ext cx="2074863" cy="2971800"/>
          </a:xfrm>
          <a:prstGeom prst="rect">
            <a:avLst/>
          </a:prstGeom>
          <a:noFill/>
          <a:extLst>
            <a:ext uri="{909E8E84-426E-40dd-AFC4-6F175D3DCCD1}">
              <a14:hiddenFill xmlns:a14="http://schemas.microsoft.com/office/drawing/2010/main">
                <a:solidFill>
                  <a:srgbClr val="FFFFFF"/>
                </a:solidFill>
              </a14:hiddenFill>
            </a:ext>
          </a:extLst>
        </p:spPr>
      </p:pic>
      <p:sp>
        <p:nvSpPr>
          <p:cNvPr id="258055"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11115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76200" y="304800"/>
            <a:ext cx="6492743" cy="1104900"/>
          </a:xfrm>
        </p:spPr>
        <p:txBody>
          <a:bodyPr>
            <a:normAutofit fontScale="90000"/>
          </a:bodyPr>
          <a:lstStyle/>
          <a:p>
            <a:r>
              <a:rPr lang="en-US" sz="4000" dirty="0"/>
              <a:t>Double Seismic Zones in </a:t>
            </a:r>
            <a:r>
              <a:rPr lang="en-US" sz="4000" b="1" dirty="0"/>
              <a:t>cold</a:t>
            </a:r>
            <a:r>
              <a:rPr lang="en-US" sz="4000" dirty="0"/>
              <a:t> </a:t>
            </a:r>
            <a:r>
              <a:rPr lang="en-US" sz="4000" dirty="0" err="1"/>
              <a:t>subduction</a:t>
            </a:r>
            <a:r>
              <a:rPr lang="en-US" sz="4000" dirty="0"/>
              <a:t> zones: </a:t>
            </a:r>
            <a:r>
              <a:rPr lang="en-US" sz="4000" i="1" dirty="0"/>
              <a:t>NE Japan</a:t>
            </a:r>
            <a:endParaRPr lang="en-US" dirty="0"/>
          </a:p>
        </p:txBody>
      </p:sp>
      <p:sp>
        <p:nvSpPr>
          <p:cNvPr id="257028" name="Text Box 4"/>
          <p:cNvSpPr txBox="1">
            <a:spLocks noChangeArrowheads="1"/>
          </p:cNvSpPr>
          <p:nvPr/>
        </p:nvSpPr>
        <p:spPr bwMode="auto">
          <a:xfrm>
            <a:off x="7467600" y="1981200"/>
            <a:ext cx="1676400"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700">
                <a:latin typeface="Times" charset="0"/>
              </a:rPr>
              <a:t>earthquake hypocenters (dots), calculated temperature (gray curves), and dehydration loci of metamorphosed crust (narrow green rectangle) and serpentinized mantle (dashed line)</a:t>
            </a:r>
          </a:p>
          <a:p>
            <a:r>
              <a:rPr lang="en-US" sz="1700">
                <a:latin typeface="Times" charset="0"/>
              </a:rPr>
              <a:t>Yamasaki &amp; Seno 2003 JGR).</a:t>
            </a:r>
            <a:r>
              <a:rPr lang="en-US" sz="1500">
                <a:latin typeface="Times" charset="0"/>
              </a:rPr>
              <a:t> </a:t>
            </a:r>
          </a:p>
        </p:txBody>
      </p:sp>
      <p:pic>
        <p:nvPicPr>
          <p:cNvPr id="257029" name="Picture 5" descr="Pages from Yamasak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0"/>
            <a:ext cx="7467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Pages from Yamasak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195262"/>
            <a:ext cx="2133600" cy="1785938"/>
          </a:xfrm>
          <a:prstGeom prst="rect">
            <a:avLst/>
          </a:prstGeom>
          <a:noFill/>
          <a:extLst>
            <a:ext uri="{909E8E84-426E-40dd-AFC4-6F175D3DCCD1}">
              <a14:hiddenFill xmlns:a14="http://schemas.microsoft.com/office/drawing/2010/main">
                <a:solidFill>
                  <a:srgbClr val="FFFFFF"/>
                </a:solidFill>
              </a14:hiddenFill>
            </a:ext>
          </a:extLst>
        </p:spPr>
      </p:pic>
      <p:sp>
        <p:nvSpPr>
          <p:cNvPr id="257031"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7032" name="Text Box 8"/>
          <p:cNvSpPr txBox="1">
            <a:spLocks noChangeArrowheads="1"/>
          </p:cNvSpPr>
          <p:nvPr/>
        </p:nvSpPr>
        <p:spPr bwMode="auto">
          <a:xfrm>
            <a:off x="228600" y="4953000"/>
            <a:ext cx="6934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latin typeface="Times" charset="0"/>
              </a:rPr>
              <a:t> 1) Upper plane seismicity is located along the dehydration loci of the crust/sediments </a:t>
            </a:r>
          </a:p>
          <a:p>
            <a:r>
              <a:rPr lang="en-US" sz="2400">
                <a:latin typeface="Times" charset="0"/>
              </a:rPr>
              <a:t> 2) Lower plane seismicity is located where subducted serpentine dehydrates: requires that subducting mantle serpentinized</a:t>
            </a:r>
            <a:endParaRPr lang="en-US"/>
          </a:p>
        </p:txBody>
      </p:sp>
    </p:spTree>
    <p:extLst>
      <p:ext uri="{BB962C8B-B14F-4D97-AF65-F5344CB8AC3E}">
        <p14:creationId xmlns:p14="http://schemas.microsoft.com/office/powerpoint/2010/main" val="342889758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 y="76200"/>
            <a:ext cx="8077200" cy="1143000"/>
          </a:xfrm>
        </p:spPr>
        <p:txBody>
          <a:bodyPr>
            <a:normAutofit fontScale="90000"/>
          </a:bodyPr>
          <a:lstStyle/>
          <a:p>
            <a:r>
              <a:rPr lang="en-US" sz="3200">
                <a:solidFill>
                  <a:schemeClr val="tx1"/>
                </a:solidFill>
              </a:rPr>
              <a:t>Possible seismic imaging of blueschist in the subducting slab beneath northern Honshu, Japan</a:t>
            </a:r>
            <a:r>
              <a:rPr lang="en-US" sz="2400">
                <a:solidFill>
                  <a:schemeClr val="tx1"/>
                </a:solidFill>
              </a:rPr>
              <a:t> </a:t>
            </a:r>
          </a:p>
        </p:txBody>
      </p:sp>
      <p:sp>
        <p:nvSpPr>
          <p:cNvPr id="96259" name="Text Box 3"/>
          <p:cNvSpPr txBox="1">
            <a:spLocks noChangeArrowheads="1"/>
          </p:cNvSpPr>
          <p:nvPr/>
        </p:nvSpPr>
        <p:spPr bwMode="auto">
          <a:xfrm>
            <a:off x="0" y="1279525"/>
            <a:ext cx="3581400"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latin typeface="Times" charset="0"/>
              </a:rPr>
              <a:t>Vertical slice of </a:t>
            </a:r>
            <a:r>
              <a:rPr lang="en-US" sz="2000" dirty="0" err="1">
                <a:latin typeface="Times" charset="0"/>
              </a:rPr>
              <a:t>Vp</a:t>
            </a:r>
            <a:r>
              <a:rPr lang="en-US" sz="2000" dirty="0">
                <a:latin typeface="Times" charset="0"/>
              </a:rPr>
              <a:t>/</a:t>
            </a:r>
            <a:r>
              <a:rPr lang="en-US" sz="2000" dirty="0" err="1">
                <a:latin typeface="Times" charset="0"/>
              </a:rPr>
              <a:t>Vs</a:t>
            </a:r>
            <a:r>
              <a:rPr lang="en-US" sz="2000" dirty="0">
                <a:latin typeface="Times" charset="0"/>
              </a:rPr>
              <a:t> velocity structure beneath Honshu. </a:t>
            </a:r>
          </a:p>
          <a:p>
            <a:r>
              <a:rPr lang="en-US" sz="2000" dirty="0">
                <a:latin typeface="Times" charset="0"/>
              </a:rPr>
              <a:t>Dots are earthquake </a:t>
            </a:r>
            <a:r>
              <a:rPr lang="en-US" sz="2000" dirty="0" err="1">
                <a:latin typeface="Times" charset="0"/>
              </a:rPr>
              <a:t>focii</a:t>
            </a:r>
            <a:r>
              <a:rPr lang="en-US" sz="2000" dirty="0">
                <a:latin typeface="Times" charset="0"/>
              </a:rPr>
              <a:t>. </a:t>
            </a:r>
          </a:p>
          <a:p>
            <a:r>
              <a:rPr lang="en-US" sz="2000" dirty="0">
                <a:latin typeface="Times" charset="0"/>
              </a:rPr>
              <a:t>Numbered areas are interpreted as:</a:t>
            </a:r>
          </a:p>
          <a:p>
            <a:r>
              <a:rPr lang="en-US" sz="2000" dirty="0">
                <a:latin typeface="Times" charset="0"/>
              </a:rPr>
              <a:t>(1) partial melting, </a:t>
            </a:r>
          </a:p>
          <a:p>
            <a:r>
              <a:rPr lang="en-US" sz="2000" dirty="0">
                <a:latin typeface="Times" charset="0"/>
              </a:rPr>
              <a:t>(2) serpentine, </a:t>
            </a:r>
          </a:p>
          <a:p>
            <a:r>
              <a:rPr lang="en-US" sz="2000" dirty="0">
                <a:latin typeface="Times" charset="0"/>
              </a:rPr>
              <a:t>(3) transformation of oceanic crust to </a:t>
            </a:r>
            <a:r>
              <a:rPr lang="en-US" sz="2000" dirty="0" err="1">
                <a:latin typeface="Times" charset="0"/>
              </a:rPr>
              <a:t>blueschist</a:t>
            </a:r>
            <a:r>
              <a:rPr lang="en-US" sz="2000" dirty="0">
                <a:latin typeface="Times" charset="0"/>
              </a:rPr>
              <a:t>, </a:t>
            </a:r>
          </a:p>
          <a:p>
            <a:r>
              <a:rPr lang="en-US" sz="2000" dirty="0">
                <a:latin typeface="Times" charset="0"/>
              </a:rPr>
              <a:t>(4) transformation of </a:t>
            </a:r>
            <a:r>
              <a:rPr lang="en-US" sz="2000" dirty="0" err="1">
                <a:latin typeface="Times" charset="0"/>
              </a:rPr>
              <a:t>blueschist</a:t>
            </a:r>
            <a:r>
              <a:rPr lang="en-US" sz="2000" dirty="0">
                <a:latin typeface="Times" charset="0"/>
              </a:rPr>
              <a:t> to </a:t>
            </a:r>
            <a:r>
              <a:rPr lang="en-US" sz="2000" dirty="0" err="1">
                <a:latin typeface="Times" charset="0"/>
              </a:rPr>
              <a:t>eclogite</a:t>
            </a:r>
            <a:r>
              <a:rPr lang="en-US" sz="2000" dirty="0">
                <a:latin typeface="Times" charset="0"/>
              </a:rPr>
              <a:t>, </a:t>
            </a:r>
          </a:p>
          <a:p>
            <a:r>
              <a:rPr lang="en-US" sz="2000" dirty="0">
                <a:latin typeface="Times" charset="0"/>
              </a:rPr>
              <a:t>(5) partially hydrated </a:t>
            </a:r>
            <a:r>
              <a:rPr lang="en-US" sz="2000" dirty="0" err="1">
                <a:latin typeface="Times" charset="0"/>
              </a:rPr>
              <a:t>harzburgite</a:t>
            </a:r>
            <a:r>
              <a:rPr lang="en-US" sz="2000" dirty="0">
                <a:latin typeface="Times" charset="0"/>
              </a:rPr>
              <a:t>, and </a:t>
            </a:r>
          </a:p>
          <a:p>
            <a:r>
              <a:rPr lang="en-US" sz="2000" dirty="0">
                <a:latin typeface="Times" charset="0"/>
              </a:rPr>
              <a:t>(6) serpentine dehydration. </a:t>
            </a:r>
          </a:p>
          <a:p>
            <a:endParaRPr lang="en-US" sz="2000" dirty="0">
              <a:latin typeface="Times" charset="0"/>
            </a:endParaRPr>
          </a:p>
          <a:p>
            <a:r>
              <a:rPr lang="en-US" sz="1800" dirty="0">
                <a:latin typeface="Times" charset="0"/>
              </a:rPr>
              <a:t>Zhang et al. 2004. Geology</a:t>
            </a:r>
            <a:endParaRPr lang="en-US" sz="2000" dirty="0">
              <a:latin typeface="Times" charset="0"/>
            </a:endParaRPr>
          </a:p>
        </p:txBody>
      </p:sp>
      <p:pic>
        <p:nvPicPr>
          <p:cNvPr id="96260"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3429000" y="1219200"/>
            <a:ext cx="5638800" cy="5638800"/>
          </a:xfrm>
        </p:spPr>
      </p:pic>
      <p:sp>
        <p:nvSpPr>
          <p:cNvPr id="9626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329240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638800" y="1905000"/>
            <a:ext cx="3124200" cy="2667000"/>
          </a:xfrm>
        </p:spPr>
        <p:txBody>
          <a:bodyPr>
            <a:normAutofit fontScale="90000"/>
          </a:bodyPr>
          <a:lstStyle/>
          <a:p>
            <a:r>
              <a:rPr lang="en-US" sz="4000" i="1"/>
              <a:t>Importance of Water to melt generation in Subduction</a:t>
            </a:r>
            <a:br>
              <a:rPr lang="en-US" sz="4000" i="1"/>
            </a:br>
            <a:r>
              <a:rPr lang="en-US" sz="4000" i="1"/>
              <a:t>Zones</a:t>
            </a:r>
            <a:endParaRPr lang="en-US"/>
          </a:p>
        </p:txBody>
      </p:sp>
      <p:pic>
        <p:nvPicPr>
          <p:cNvPr id="161795"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587375" y="63654"/>
            <a:ext cx="4754563" cy="6565746"/>
          </a:xfrm>
          <a:ln/>
        </p:spPr>
      </p:pic>
      <p:sp>
        <p:nvSpPr>
          <p:cNvPr id="161796" name="Text Box 4"/>
          <p:cNvSpPr txBox="1">
            <a:spLocks noChangeArrowheads="1"/>
          </p:cNvSpPr>
          <p:nvPr/>
        </p:nvSpPr>
        <p:spPr bwMode="auto">
          <a:xfrm>
            <a:off x="5699125" y="6156325"/>
            <a:ext cx="224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Stern, 2002 RoG</a:t>
            </a:r>
          </a:p>
        </p:txBody>
      </p:sp>
    </p:spTree>
    <p:extLst>
      <p:ext uri="{BB962C8B-B14F-4D97-AF65-F5344CB8AC3E}">
        <p14:creationId xmlns:p14="http://schemas.microsoft.com/office/powerpoint/2010/main" val="4001099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rmAutofit fontScale="90000"/>
          </a:bodyPr>
          <a:lstStyle/>
          <a:p>
            <a:r>
              <a:rPr lang="en-US"/>
              <a:t>Water also transports soluble cations to mantle wedge.</a:t>
            </a:r>
          </a:p>
        </p:txBody>
      </p:sp>
      <p:pic>
        <p:nvPicPr>
          <p:cNvPr id="165891"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838200" y="1676400"/>
            <a:ext cx="6019800" cy="5100108"/>
          </a:xfrm>
          <a:ln/>
        </p:spPr>
      </p:pic>
      <p:sp>
        <p:nvSpPr>
          <p:cNvPr id="165892" name="Text Box 4"/>
          <p:cNvSpPr txBox="1">
            <a:spLocks noChangeArrowheads="1"/>
          </p:cNvSpPr>
          <p:nvPr/>
        </p:nvSpPr>
        <p:spPr bwMode="auto">
          <a:xfrm>
            <a:off x="5851525" y="6308725"/>
            <a:ext cx="270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t>Plank and Langmuir</a:t>
            </a:r>
            <a:endParaRPr lang="en-US"/>
          </a:p>
        </p:txBody>
      </p:sp>
    </p:spTree>
    <p:extLst>
      <p:ext uri="{BB962C8B-B14F-4D97-AF65-F5344CB8AC3E}">
        <p14:creationId xmlns:p14="http://schemas.microsoft.com/office/powerpoint/2010/main" val="1948397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629400" y="0"/>
            <a:ext cx="2362200" cy="6858000"/>
          </a:xfrm>
        </p:spPr>
        <p:txBody>
          <a:bodyPr>
            <a:normAutofit/>
          </a:bodyPr>
          <a:lstStyle/>
          <a:p>
            <a:r>
              <a:rPr lang="en-US" sz="3200" dirty="0" smtClean="0"/>
              <a:t>Hot hydrous </a:t>
            </a:r>
            <a:r>
              <a:rPr lang="en-US" sz="3200" dirty="0"/>
              <a:t>fluids contain  much </a:t>
            </a:r>
            <a:r>
              <a:rPr lang="en-US" sz="3200" dirty="0" smtClean="0"/>
              <a:t>silicate </a:t>
            </a:r>
            <a:r>
              <a:rPr lang="en-US" sz="3200" dirty="0"/>
              <a:t>material </a:t>
            </a:r>
            <a:r>
              <a:rPr lang="en-US" sz="3200" dirty="0" smtClean="0"/>
              <a:t>even below solidus; </a:t>
            </a:r>
            <a:r>
              <a:rPr lang="en-US" sz="3200" dirty="0"/>
              <a:t>solubility is less sensitive to pressure</a:t>
            </a:r>
            <a:endParaRPr lang="en-US" dirty="0"/>
          </a:p>
        </p:txBody>
      </p:sp>
      <p:pic>
        <p:nvPicPr>
          <p:cNvPr id="169987"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24405" y="381000"/>
            <a:ext cx="6794873" cy="5734943"/>
          </a:xfrm>
          <a:ln/>
        </p:spPr>
      </p:pic>
      <p:sp>
        <p:nvSpPr>
          <p:cNvPr id="169988" name="Text Box 4"/>
          <p:cNvSpPr txBox="1">
            <a:spLocks noChangeArrowheads="1"/>
          </p:cNvSpPr>
          <p:nvPr/>
        </p:nvSpPr>
        <p:spPr bwMode="auto">
          <a:xfrm>
            <a:off x="5029200" y="6172200"/>
            <a:ext cx="2732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t>Manning et al., 1994</a:t>
            </a:r>
            <a:endParaRPr lang="en-US"/>
          </a:p>
        </p:txBody>
      </p:sp>
      <p:sp>
        <p:nvSpPr>
          <p:cNvPr id="2" name="Left Arrow 1"/>
          <p:cNvSpPr/>
          <p:nvPr/>
        </p:nvSpPr>
        <p:spPr>
          <a:xfrm>
            <a:off x="5254625" y="2324100"/>
            <a:ext cx="1374775" cy="3429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3375" y="2292350"/>
            <a:ext cx="1083312" cy="369332"/>
          </a:xfrm>
          <a:prstGeom prst="rect">
            <a:avLst/>
          </a:prstGeom>
          <a:noFill/>
        </p:spPr>
        <p:txBody>
          <a:bodyPr wrap="none" rtlCol="0">
            <a:spAutoFit/>
          </a:bodyPr>
          <a:lstStyle/>
          <a:p>
            <a:r>
              <a:rPr lang="en-US" dirty="0"/>
              <a:t>m</a:t>
            </a:r>
            <a:r>
              <a:rPr lang="en-US" dirty="0" smtClean="0"/>
              <a:t>in. melt</a:t>
            </a:r>
            <a:endParaRPr lang="en-US" dirty="0"/>
          </a:p>
        </p:txBody>
      </p:sp>
    </p:spTree>
    <p:extLst>
      <p:ext uri="{BB962C8B-B14F-4D97-AF65-F5344CB8AC3E}">
        <p14:creationId xmlns:p14="http://schemas.microsoft.com/office/powerpoint/2010/main" val="1346430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416415" y="1327276"/>
            <a:ext cx="8099915" cy="5530724"/>
          </a:xfrm>
          <a:noFill/>
          <a:ln/>
        </p:spPr>
      </p:pic>
      <p:sp>
        <p:nvSpPr>
          <p:cNvPr id="23557" name="Text Box 5"/>
          <p:cNvSpPr txBox="1">
            <a:spLocks noChangeArrowheads="1"/>
          </p:cNvSpPr>
          <p:nvPr/>
        </p:nvSpPr>
        <p:spPr bwMode="auto">
          <a:xfrm>
            <a:off x="6610350" y="6461125"/>
            <a:ext cx="2533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Times" charset="0"/>
              </a:rPr>
              <a:t>Peacock &amp; Wang 1999</a:t>
            </a:r>
          </a:p>
        </p:txBody>
      </p:sp>
      <p:sp>
        <p:nvSpPr>
          <p:cNvPr id="23558" name="Text Box 6"/>
          <p:cNvSpPr txBox="1">
            <a:spLocks noChangeArrowheads="1"/>
          </p:cNvSpPr>
          <p:nvPr/>
        </p:nvSpPr>
        <p:spPr bwMode="auto">
          <a:xfrm>
            <a:off x="2555875" y="2528888"/>
            <a:ext cx="7969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NEJ</a:t>
            </a:r>
          </a:p>
        </p:txBody>
      </p:sp>
      <p:sp>
        <p:nvSpPr>
          <p:cNvPr id="23559" name="Text Box 7"/>
          <p:cNvSpPr txBox="1">
            <a:spLocks noChangeArrowheads="1"/>
          </p:cNvSpPr>
          <p:nvPr/>
        </p:nvSpPr>
        <p:spPr bwMode="auto">
          <a:xfrm>
            <a:off x="3276600" y="4052888"/>
            <a:ext cx="8556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SWJ</a:t>
            </a:r>
          </a:p>
        </p:txBody>
      </p:sp>
      <p:sp>
        <p:nvSpPr>
          <p:cNvPr id="23560"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Rectangle 2"/>
          <p:cNvSpPr/>
          <p:nvPr/>
        </p:nvSpPr>
        <p:spPr>
          <a:xfrm>
            <a:off x="0" y="0"/>
            <a:ext cx="9144000" cy="1200328"/>
          </a:xfrm>
          <a:prstGeom prst="rect">
            <a:avLst/>
          </a:prstGeom>
        </p:spPr>
        <p:txBody>
          <a:bodyPr wrap="square">
            <a:spAutoFit/>
          </a:bodyPr>
          <a:lstStyle/>
          <a:p>
            <a:r>
              <a:rPr lang="en-US" sz="2400" dirty="0" err="1">
                <a:latin typeface="Times" charset="0"/>
              </a:rPr>
              <a:t>Eclogite</a:t>
            </a:r>
            <a:r>
              <a:rPr lang="en-US" sz="2400" dirty="0">
                <a:latin typeface="Times" charset="0"/>
              </a:rPr>
              <a:t> consists of garnet and sodium-rich pyroxene (</a:t>
            </a:r>
            <a:r>
              <a:rPr lang="en-US" sz="2400" dirty="0" err="1">
                <a:latin typeface="Times" charset="0"/>
              </a:rPr>
              <a:t>omphacite</a:t>
            </a:r>
            <a:r>
              <a:rPr lang="en-US" sz="2400" dirty="0">
                <a:latin typeface="Times" charset="0"/>
              </a:rPr>
              <a:t>).  </a:t>
            </a:r>
          </a:p>
          <a:p>
            <a:r>
              <a:rPr lang="en-US" sz="2400" dirty="0" smtClean="0">
                <a:latin typeface="Times" charset="0"/>
              </a:rPr>
              <a:t>Forms by medium </a:t>
            </a:r>
            <a:r>
              <a:rPr lang="en-US" sz="2400" dirty="0">
                <a:latin typeface="Times" charset="0"/>
              </a:rPr>
              <a:t>temperature and high-pressure </a:t>
            </a:r>
            <a:r>
              <a:rPr lang="en-US" sz="2400" dirty="0" err="1" smtClean="0">
                <a:latin typeface="Times" charset="0"/>
              </a:rPr>
              <a:t>isochemical</a:t>
            </a:r>
            <a:r>
              <a:rPr lang="en-US" sz="2400" dirty="0" smtClean="0">
                <a:latin typeface="Times" charset="0"/>
              </a:rPr>
              <a:t> phase change of basalt </a:t>
            </a:r>
            <a:r>
              <a:rPr lang="en-US" sz="2400" dirty="0">
                <a:latin typeface="Times" charset="0"/>
              </a:rPr>
              <a:t>and gabbro at 400–1000 °C and &gt; 12 </a:t>
            </a:r>
            <a:r>
              <a:rPr lang="en-US" sz="2400" dirty="0" err="1">
                <a:latin typeface="Times" charset="0"/>
              </a:rPr>
              <a:t>kbar</a:t>
            </a:r>
            <a:r>
              <a:rPr lang="en-US" sz="2400" dirty="0">
                <a:latin typeface="Times" charset="0"/>
              </a:rPr>
              <a:t> (&gt;45 km).</a:t>
            </a:r>
          </a:p>
        </p:txBody>
      </p:sp>
      <p:sp>
        <p:nvSpPr>
          <p:cNvPr id="4" name="TextBox 3"/>
          <p:cNvSpPr txBox="1"/>
          <p:nvPr/>
        </p:nvSpPr>
        <p:spPr>
          <a:xfrm>
            <a:off x="7286625" y="1704459"/>
            <a:ext cx="1857375" cy="2677656"/>
          </a:xfrm>
          <a:prstGeom prst="rect">
            <a:avLst/>
          </a:prstGeom>
          <a:noFill/>
        </p:spPr>
        <p:txBody>
          <a:bodyPr wrap="square" rtlCol="0">
            <a:spAutoFit/>
          </a:bodyPr>
          <a:lstStyle/>
          <a:p>
            <a:r>
              <a:rPr lang="en-US" sz="2800" dirty="0" smtClean="0"/>
              <a:t>Provides density drive for slab pull</a:t>
            </a:r>
          </a:p>
          <a:p>
            <a:endParaRPr lang="en-US" sz="2800" dirty="0"/>
          </a:p>
          <a:p>
            <a:endParaRPr lang="en-US" sz="2800" dirty="0" smtClean="0"/>
          </a:p>
        </p:txBody>
      </p:sp>
      <p:sp>
        <p:nvSpPr>
          <p:cNvPr id="5" name="TextBox 4"/>
          <p:cNvSpPr txBox="1"/>
          <p:nvPr/>
        </p:nvSpPr>
        <p:spPr>
          <a:xfrm>
            <a:off x="0" y="1704459"/>
            <a:ext cx="727995" cy="369332"/>
          </a:xfrm>
          <a:prstGeom prst="rect">
            <a:avLst/>
          </a:prstGeom>
          <a:noFill/>
        </p:spPr>
        <p:txBody>
          <a:bodyPr wrap="square" rtlCol="0">
            <a:spAutoFit/>
          </a:bodyPr>
          <a:lstStyle/>
          <a:p>
            <a:r>
              <a:rPr lang="en-US" dirty="0" smtClean="0"/>
              <a:t>km</a:t>
            </a:r>
            <a:endParaRPr lang="en-US" dirty="0"/>
          </a:p>
        </p:txBody>
      </p:sp>
    </p:spTree>
    <p:extLst>
      <p:ext uri="{BB962C8B-B14F-4D97-AF65-F5344CB8AC3E}">
        <p14:creationId xmlns:p14="http://schemas.microsoft.com/office/powerpoint/2010/main" val="20847886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49225" y="373521"/>
            <a:ext cx="8763000" cy="1104900"/>
          </a:xfrm>
        </p:spPr>
        <p:txBody>
          <a:bodyPr>
            <a:noAutofit/>
          </a:bodyPr>
          <a:lstStyle/>
          <a:p>
            <a:pPr algn="l"/>
            <a:r>
              <a:rPr lang="en-US" sz="2000" dirty="0" smtClean="0">
                <a:latin typeface="Times"/>
                <a:cs typeface="Times"/>
              </a:rPr>
              <a:t>As with most tectonic features of Earth, discussion (and understanding) of </a:t>
            </a:r>
            <a:r>
              <a:rPr lang="en-US" sz="2000" dirty="0" err="1" smtClean="0">
                <a:latin typeface="Times"/>
                <a:cs typeface="Times"/>
              </a:rPr>
              <a:t>subduction</a:t>
            </a:r>
            <a:r>
              <a:rPr lang="en-US" sz="2000" dirty="0" smtClean="0">
                <a:latin typeface="Times"/>
                <a:cs typeface="Times"/>
              </a:rPr>
              <a:t> zones is limited by what is currently available for us to study:</a:t>
            </a:r>
            <a:br>
              <a:rPr lang="en-US" sz="2000" dirty="0" smtClean="0">
                <a:latin typeface="Times"/>
                <a:cs typeface="Times"/>
              </a:rPr>
            </a:br>
            <a:r>
              <a:rPr lang="en-US" sz="2000" b="1" dirty="0" smtClean="0">
                <a:latin typeface="Times"/>
                <a:cs typeface="Times"/>
              </a:rPr>
              <a:t>Most </a:t>
            </a:r>
            <a:r>
              <a:rPr lang="en-US" sz="2000" b="1" dirty="0" err="1" smtClean="0">
                <a:latin typeface="Times"/>
                <a:cs typeface="Times"/>
              </a:rPr>
              <a:t>subduction</a:t>
            </a:r>
            <a:r>
              <a:rPr lang="en-US" sz="2000" b="1" dirty="0" smtClean="0">
                <a:latin typeface="Times"/>
                <a:cs typeface="Times"/>
              </a:rPr>
              <a:t> zones </a:t>
            </a:r>
            <a:r>
              <a:rPr lang="en-US" sz="2000" b="1" dirty="0">
                <a:latin typeface="Times"/>
                <a:cs typeface="Times"/>
              </a:rPr>
              <a:t>are </a:t>
            </a:r>
            <a:r>
              <a:rPr lang="en-US" sz="2000" b="1" dirty="0" err="1">
                <a:latin typeface="Times"/>
                <a:cs typeface="Times"/>
              </a:rPr>
              <a:t>Circum</a:t>
            </a:r>
            <a:r>
              <a:rPr lang="en-US" sz="2000" b="1" dirty="0">
                <a:latin typeface="Times"/>
                <a:cs typeface="Times"/>
              </a:rPr>
              <a:t>-Pacific features: </a:t>
            </a:r>
            <a:r>
              <a:rPr lang="en-US" sz="2000" dirty="0">
                <a:latin typeface="Times"/>
                <a:cs typeface="Times"/>
              </a:rPr>
              <a:t/>
            </a:r>
            <a:br>
              <a:rPr lang="en-US" sz="2000" dirty="0">
                <a:latin typeface="Times"/>
                <a:cs typeface="Times"/>
              </a:rPr>
            </a:br>
            <a:r>
              <a:rPr lang="en-US" sz="2000" dirty="0" smtClean="0">
                <a:latin typeface="Times"/>
                <a:cs typeface="Times"/>
              </a:rPr>
              <a:t>	East Pacific: mostly young </a:t>
            </a:r>
            <a:r>
              <a:rPr lang="en-US" sz="2000" dirty="0">
                <a:latin typeface="Times"/>
                <a:cs typeface="Times"/>
              </a:rPr>
              <a:t>(warm) </a:t>
            </a:r>
            <a:r>
              <a:rPr lang="en-US" sz="2000" dirty="0" smtClean="0">
                <a:latin typeface="Times"/>
                <a:cs typeface="Times"/>
              </a:rPr>
              <a:t>lithosphere </a:t>
            </a:r>
            <a:r>
              <a:rPr lang="en-US" sz="2000" dirty="0" err="1" smtClean="0">
                <a:latin typeface="Times"/>
                <a:cs typeface="Times"/>
              </a:rPr>
              <a:t>subducts</a:t>
            </a:r>
            <a:r>
              <a:rPr lang="en-US" sz="2000" dirty="0" smtClean="0">
                <a:latin typeface="Times"/>
                <a:cs typeface="Times"/>
              </a:rPr>
              <a:t> under the Americas;</a:t>
            </a:r>
            <a:r>
              <a:rPr lang="en-US" sz="2000" dirty="0">
                <a:latin typeface="Times"/>
                <a:cs typeface="Times"/>
              </a:rPr>
              <a:t/>
            </a:r>
            <a:br>
              <a:rPr lang="en-US" sz="2000" dirty="0">
                <a:latin typeface="Times"/>
                <a:cs typeface="Times"/>
              </a:rPr>
            </a:br>
            <a:r>
              <a:rPr lang="en-US" sz="2000" dirty="0" smtClean="0">
                <a:latin typeface="Times"/>
                <a:cs typeface="Times"/>
              </a:rPr>
              <a:t>	West Pacific: </a:t>
            </a:r>
            <a:r>
              <a:rPr lang="en-US" sz="2000" dirty="0">
                <a:latin typeface="Times"/>
                <a:cs typeface="Times"/>
              </a:rPr>
              <a:t>mostly </a:t>
            </a:r>
            <a:r>
              <a:rPr lang="en-US" sz="2000" dirty="0" smtClean="0">
                <a:latin typeface="Times"/>
                <a:cs typeface="Times"/>
              </a:rPr>
              <a:t>old </a:t>
            </a:r>
            <a:r>
              <a:rPr lang="en-US" sz="2000" dirty="0">
                <a:latin typeface="Times"/>
                <a:cs typeface="Times"/>
              </a:rPr>
              <a:t>(cold) </a:t>
            </a:r>
            <a:r>
              <a:rPr lang="en-US" sz="2000" dirty="0" smtClean="0">
                <a:latin typeface="Times"/>
                <a:cs typeface="Times"/>
              </a:rPr>
              <a:t>lithosphere </a:t>
            </a:r>
            <a:r>
              <a:rPr lang="en-US" sz="2000" dirty="0" err="1" smtClean="0">
                <a:latin typeface="Times"/>
                <a:cs typeface="Times"/>
              </a:rPr>
              <a:t>subduct</a:t>
            </a:r>
            <a:r>
              <a:rPr lang="en-US" sz="2000" dirty="0" smtClean="0">
                <a:latin typeface="Times"/>
                <a:cs typeface="Times"/>
              </a:rPr>
              <a:t> under oceanic or </a:t>
            </a:r>
            <a:r>
              <a:rPr lang="en-US" sz="2000" smtClean="0">
                <a:latin typeface="Times"/>
                <a:cs typeface="Times"/>
              </a:rPr>
              <a:t>accreted 				arc </a:t>
            </a:r>
            <a:r>
              <a:rPr lang="en-US" sz="2000" dirty="0" err="1" smtClean="0">
                <a:latin typeface="Times"/>
                <a:cs typeface="Times"/>
              </a:rPr>
              <a:t>terranes</a:t>
            </a:r>
            <a:endParaRPr lang="en-US" sz="3600" dirty="0">
              <a:latin typeface="Times"/>
              <a:cs typeface="Times"/>
            </a:endParaRPr>
          </a:p>
        </p:txBody>
      </p:sp>
      <p:pic>
        <p:nvPicPr>
          <p:cNvPr id="16391" name="Picture 7"/>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927629" y="2011872"/>
            <a:ext cx="7096003" cy="4691421"/>
          </a:xfrm>
          <a:noFill/>
          <a:ln/>
        </p:spPr>
      </p:pic>
      <p:sp>
        <p:nvSpPr>
          <p:cNvPr id="16392"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17138124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ctrTitle"/>
          </p:nvPr>
        </p:nvSpPr>
        <p:spPr>
          <a:xfrm>
            <a:off x="152400" y="0"/>
            <a:ext cx="8915400" cy="1143000"/>
          </a:xfrm>
        </p:spPr>
        <p:txBody>
          <a:bodyPr/>
          <a:lstStyle/>
          <a:p>
            <a:r>
              <a:rPr lang="en-US" sz="3600"/>
              <a:t>Hot subduction zones: </a:t>
            </a:r>
            <a:r>
              <a:rPr lang="en-US" sz="3200"/>
              <a:t>Thermal conditions of subducted crust needed to form Adakite</a:t>
            </a:r>
            <a:endParaRPr lang="en-US"/>
          </a:p>
        </p:txBody>
      </p:sp>
      <p:pic>
        <p:nvPicPr>
          <p:cNvPr id="288772" name="Picture 4" descr="Pages from Thorkelse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295400"/>
            <a:ext cx="5276850" cy="5334000"/>
          </a:xfrm>
          <a:prstGeom prst="rect">
            <a:avLst/>
          </a:prstGeom>
          <a:noFill/>
          <a:extLst>
            <a:ext uri="{909E8E84-426E-40dd-AFC4-6F175D3DCCD1}">
              <a14:hiddenFill xmlns:a14="http://schemas.microsoft.com/office/drawing/2010/main">
                <a:solidFill>
                  <a:srgbClr val="FFFFFF"/>
                </a:solidFill>
              </a14:hiddenFill>
            </a:ext>
          </a:extLst>
        </p:spPr>
      </p:pic>
      <p:sp>
        <p:nvSpPr>
          <p:cNvPr id="288773" name="Text Box 5"/>
          <p:cNvSpPr txBox="1">
            <a:spLocks noChangeArrowheads="1"/>
          </p:cNvSpPr>
          <p:nvPr/>
        </p:nvSpPr>
        <p:spPr bwMode="auto">
          <a:xfrm>
            <a:off x="5334000" y="1295400"/>
            <a:ext cx="37338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smtClean="0">
                <a:latin typeface="Times" charset="0"/>
              </a:rPr>
              <a:t>Shaded </a:t>
            </a:r>
            <a:r>
              <a:rPr lang="en-US" sz="2400" dirty="0">
                <a:latin typeface="Times" charset="0"/>
              </a:rPr>
              <a:t>field indicates conditions favorable for </a:t>
            </a:r>
            <a:r>
              <a:rPr lang="en-US" sz="2400" dirty="0" err="1">
                <a:latin typeface="Times" charset="0"/>
              </a:rPr>
              <a:t>adakite</a:t>
            </a:r>
            <a:r>
              <a:rPr lang="en-US" sz="2400" dirty="0">
                <a:latin typeface="Times" charset="0"/>
              </a:rPr>
              <a:t> melt </a:t>
            </a:r>
            <a:r>
              <a:rPr lang="en-US" sz="2400" dirty="0" smtClean="0">
                <a:latin typeface="Times" charset="0"/>
              </a:rPr>
              <a:t>generation: young ocean crust &lt; 10 Ma </a:t>
            </a:r>
            <a:endParaRPr lang="en-US" sz="2400" dirty="0">
              <a:latin typeface="Times" charset="0"/>
            </a:endParaRPr>
          </a:p>
          <a:p>
            <a:endParaRPr lang="en-US" sz="2000" dirty="0" smtClean="0">
              <a:latin typeface="Times" charset="0"/>
            </a:endParaRPr>
          </a:p>
          <a:p>
            <a:r>
              <a:rPr lang="en-US" sz="2000" dirty="0" err="1">
                <a:latin typeface="Times" charset="0"/>
              </a:rPr>
              <a:t>Adakite</a:t>
            </a:r>
            <a:r>
              <a:rPr lang="en-US" sz="2000" dirty="0">
                <a:latin typeface="Times" charset="0"/>
              </a:rPr>
              <a:t>: a volcanic rock with trace-element ratios (low yttrium) indicating garnet-bearing rock was melted.</a:t>
            </a:r>
          </a:p>
          <a:p>
            <a:endParaRPr lang="en-US" sz="2000" dirty="0">
              <a:latin typeface="Times" charset="0"/>
            </a:endParaRPr>
          </a:p>
          <a:p>
            <a:r>
              <a:rPr lang="en-US" sz="2000" dirty="0">
                <a:latin typeface="Times" charset="0"/>
              </a:rPr>
              <a:t>DB=dry basalt, DP=dry </a:t>
            </a:r>
            <a:r>
              <a:rPr lang="en-US" sz="2000" dirty="0" err="1">
                <a:latin typeface="Times" charset="0"/>
              </a:rPr>
              <a:t>peridotite</a:t>
            </a:r>
            <a:r>
              <a:rPr lang="en-US" sz="2000" dirty="0">
                <a:latin typeface="Times" charset="0"/>
              </a:rPr>
              <a:t>, WB=wet basalt, WP=wet </a:t>
            </a:r>
            <a:r>
              <a:rPr lang="en-US" sz="2000" dirty="0" err="1">
                <a:latin typeface="Times" charset="0"/>
              </a:rPr>
              <a:t>peridotite</a:t>
            </a:r>
            <a:r>
              <a:rPr lang="en-US" sz="2000" dirty="0">
                <a:latin typeface="Times" charset="0"/>
              </a:rPr>
              <a:t>. (</a:t>
            </a:r>
            <a:r>
              <a:rPr lang="en-US" sz="2000" dirty="0" err="1">
                <a:latin typeface="Times" charset="0"/>
              </a:rPr>
              <a:t>Thorkelsen</a:t>
            </a:r>
            <a:r>
              <a:rPr lang="en-US" sz="2000" dirty="0">
                <a:latin typeface="Times" charset="0"/>
              </a:rPr>
              <a:t> &amp; </a:t>
            </a:r>
            <a:r>
              <a:rPr lang="en-US" sz="2000" dirty="0" err="1">
                <a:latin typeface="Times" charset="0"/>
              </a:rPr>
              <a:t>Breitsprecher</a:t>
            </a:r>
            <a:r>
              <a:rPr lang="en-US" sz="2000" dirty="0">
                <a:latin typeface="Times" charset="0"/>
              </a:rPr>
              <a:t> 2005 </a:t>
            </a:r>
            <a:r>
              <a:rPr lang="en-US" sz="2000" dirty="0" err="1">
                <a:latin typeface="Times" charset="0"/>
              </a:rPr>
              <a:t>Lithos</a:t>
            </a:r>
            <a:r>
              <a:rPr lang="en-US" sz="2000" dirty="0">
                <a:latin typeface="Times" charset="0"/>
              </a:rPr>
              <a:t>)</a:t>
            </a:r>
          </a:p>
          <a:p>
            <a:endParaRPr lang="en-US" sz="2000" dirty="0">
              <a:latin typeface="Times" charset="0"/>
            </a:endParaRPr>
          </a:p>
        </p:txBody>
      </p:sp>
      <p:sp>
        <p:nvSpPr>
          <p:cNvPr id="288774"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8775" name="Freeform 7"/>
          <p:cNvSpPr>
            <a:spLocks/>
          </p:cNvSpPr>
          <p:nvPr/>
        </p:nvSpPr>
        <p:spPr bwMode="auto">
          <a:xfrm>
            <a:off x="685800" y="1905000"/>
            <a:ext cx="3048000" cy="4572000"/>
          </a:xfrm>
          <a:custGeom>
            <a:avLst/>
            <a:gdLst>
              <a:gd name="T0" fmla="*/ 0 w 1920"/>
              <a:gd name="T1" fmla="*/ 0 h 2880"/>
              <a:gd name="T2" fmla="*/ 240 w 1920"/>
              <a:gd name="T3" fmla="*/ 96 h 2880"/>
              <a:gd name="T4" fmla="*/ 576 w 1920"/>
              <a:gd name="T5" fmla="*/ 480 h 2880"/>
              <a:gd name="T6" fmla="*/ 912 w 1920"/>
              <a:gd name="T7" fmla="*/ 960 h 2880"/>
              <a:gd name="T8" fmla="*/ 1104 w 1920"/>
              <a:gd name="T9" fmla="*/ 1248 h 2880"/>
              <a:gd name="T10" fmla="*/ 1344 w 1920"/>
              <a:gd name="T11" fmla="*/ 1392 h 2880"/>
              <a:gd name="T12" fmla="*/ 1392 w 1920"/>
              <a:gd name="T13" fmla="*/ 1488 h 2880"/>
              <a:gd name="T14" fmla="*/ 1584 w 1920"/>
              <a:gd name="T15" fmla="*/ 1824 h 2880"/>
              <a:gd name="T16" fmla="*/ 1776 w 1920"/>
              <a:gd name="T17" fmla="*/ 2352 h 2880"/>
              <a:gd name="T18" fmla="*/ 1920 w 1920"/>
              <a:gd name="T19" fmla="*/ 2880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0" h="2880">
                <a:moveTo>
                  <a:pt x="0" y="0"/>
                </a:moveTo>
                <a:cubicBezTo>
                  <a:pt x="72" y="8"/>
                  <a:pt x="144" y="16"/>
                  <a:pt x="240" y="96"/>
                </a:cubicBezTo>
                <a:cubicBezTo>
                  <a:pt x="336" y="176"/>
                  <a:pt x="464" y="336"/>
                  <a:pt x="576" y="480"/>
                </a:cubicBezTo>
                <a:cubicBezTo>
                  <a:pt x="688" y="624"/>
                  <a:pt x="824" y="832"/>
                  <a:pt x="912" y="960"/>
                </a:cubicBezTo>
                <a:cubicBezTo>
                  <a:pt x="1000" y="1088"/>
                  <a:pt x="1032" y="1176"/>
                  <a:pt x="1104" y="1248"/>
                </a:cubicBezTo>
                <a:cubicBezTo>
                  <a:pt x="1176" y="1320"/>
                  <a:pt x="1296" y="1352"/>
                  <a:pt x="1344" y="1392"/>
                </a:cubicBezTo>
                <a:cubicBezTo>
                  <a:pt x="1392" y="1432"/>
                  <a:pt x="1352" y="1416"/>
                  <a:pt x="1392" y="1488"/>
                </a:cubicBezTo>
                <a:cubicBezTo>
                  <a:pt x="1432" y="1560"/>
                  <a:pt x="1520" y="1680"/>
                  <a:pt x="1584" y="1824"/>
                </a:cubicBezTo>
                <a:cubicBezTo>
                  <a:pt x="1648" y="1968"/>
                  <a:pt x="1720" y="2176"/>
                  <a:pt x="1776" y="2352"/>
                </a:cubicBezTo>
                <a:cubicBezTo>
                  <a:pt x="1832" y="2528"/>
                  <a:pt x="1896" y="2792"/>
                  <a:pt x="1920" y="2880"/>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42751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685800" y="152400"/>
            <a:ext cx="7772400" cy="762000"/>
          </a:xfrm>
        </p:spPr>
        <p:txBody>
          <a:bodyPr/>
          <a:lstStyle/>
          <a:p>
            <a:r>
              <a:rPr lang="en-US" sz="3600"/>
              <a:t>Sr/Y for Adakite vs. ADR suites</a:t>
            </a:r>
          </a:p>
        </p:txBody>
      </p:sp>
      <p:pic>
        <p:nvPicPr>
          <p:cNvPr id="284675" name="Picture 3"/>
          <p:cNvPicPr>
            <a:picLocks noGrp="1" noChangeAspect="1" noChangeArrowheads="1"/>
          </p:cNvPicPr>
          <p:nvPr>
            <p:ph type="clipArt" sz="half" idx="2"/>
          </p:nvPr>
        </p:nvPicPr>
        <p:blipFill>
          <a:blip r:embed="rId3" cstate="print">
            <a:extLst>
              <a:ext uri="{28A0092B-C50C-407E-A947-70E740481C1C}">
                <a14:useLocalDpi xmlns:a14="http://schemas.microsoft.com/office/drawing/2010/main"/>
              </a:ext>
            </a:extLst>
          </a:blip>
          <a:srcRect/>
          <a:stretch>
            <a:fillRect/>
          </a:stretch>
        </p:blipFill>
        <p:spPr>
          <a:xfrm>
            <a:off x="1447800" y="1066800"/>
            <a:ext cx="5715000" cy="3765550"/>
          </a:xfrm>
        </p:spPr>
      </p:pic>
      <p:sp>
        <p:nvSpPr>
          <p:cNvPr id="284676" name="Text Box 4"/>
          <p:cNvSpPr txBox="1">
            <a:spLocks noChangeArrowheads="1"/>
          </p:cNvSpPr>
          <p:nvPr/>
        </p:nvSpPr>
        <p:spPr bwMode="auto">
          <a:xfrm>
            <a:off x="687387" y="1493838"/>
            <a:ext cx="76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err="1">
                <a:latin typeface="Times" charset="0"/>
              </a:rPr>
              <a:t>Sr</a:t>
            </a:r>
            <a:r>
              <a:rPr lang="en-US" sz="2400" dirty="0">
                <a:latin typeface="Times" charset="0"/>
              </a:rPr>
              <a:t>/Y</a:t>
            </a:r>
          </a:p>
        </p:txBody>
      </p:sp>
      <p:sp>
        <p:nvSpPr>
          <p:cNvPr id="284677" name="Text Box 5"/>
          <p:cNvSpPr txBox="1">
            <a:spLocks noChangeArrowheads="1"/>
          </p:cNvSpPr>
          <p:nvPr/>
        </p:nvSpPr>
        <p:spPr bwMode="auto">
          <a:xfrm>
            <a:off x="6858000" y="4495800"/>
            <a:ext cx="122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charset="0"/>
              </a:rPr>
              <a:t>Y (ppm)</a:t>
            </a:r>
          </a:p>
        </p:txBody>
      </p:sp>
      <p:sp>
        <p:nvSpPr>
          <p:cNvPr id="284678" name="Text Box 6"/>
          <p:cNvSpPr txBox="1">
            <a:spLocks noChangeArrowheads="1"/>
          </p:cNvSpPr>
          <p:nvPr/>
        </p:nvSpPr>
        <p:spPr bwMode="auto">
          <a:xfrm>
            <a:off x="3305175" y="2514600"/>
            <a:ext cx="1268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charset="0"/>
              </a:rPr>
              <a:t>Adakites</a:t>
            </a:r>
          </a:p>
        </p:txBody>
      </p:sp>
      <p:sp>
        <p:nvSpPr>
          <p:cNvPr id="284679" name="Text Box 7"/>
          <p:cNvSpPr txBox="1">
            <a:spLocks noChangeArrowheads="1"/>
          </p:cNvSpPr>
          <p:nvPr/>
        </p:nvSpPr>
        <p:spPr bwMode="auto">
          <a:xfrm>
            <a:off x="4953000" y="3352800"/>
            <a:ext cx="1598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charset="0"/>
              </a:rPr>
              <a:t>ADR suites</a:t>
            </a:r>
          </a:p>
        </p:txBody>
      </p:sp>
      <p:sp>
        <p:nvSpPr>
          <p:cNvPr id="284680" name="Text Box 8"/>
          <p:cNvSpPr txBox="1">
            <a:spLocks noChangeArrowheads="1"/>
          </p:cNvSpPr>
          <p:nvPr/>
        </p:nvSpPr>
        <p:spPr bwMode="auto">
          <a:xfrm>
            <a:off x="6003296" y="6486465"/>
            <a:ext cx="31407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Times" charset="0"/>
              </a:rPr>
              <a:t>Drummond &amp; </a:t>
            </a:r>
            <a:r>
              <a:rPr lang="en-US" sz="2000" dirty="0" err="1">
                <a:latin typeface="Times" charset="0"/>
              </a:rPr>
              <a:t>Defant</a:t>
            </a:r>
            <a:r>
              <a:rPr lang="en-US" sz="2000" dirty="0">
                <a:latin typeface="Times" charset="0"/>
              </a:rPr>
              <a:t> (1990)</a:t>
            </a:r>
          </a:p>
        </p:txBody>
      </p:sp>
      <p:sp>
        <p:nvSpPr>
          <p:cNvPr id="284681" name="Text Box 9"/>
          <p:cNvSpPr txBox="1">
            <a:spLocks noChangeArrowheads="1"/>
          </p:cNvSpPr>
          <p:nvPr/>
        </p:nvSpPr>
        <p:spPr bwMode="auto">
          <a:xfrm>
            <a:off x="228600" y="4959350"/>
            <a:ext cx="861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a:latin typeface="Times" charset="0"/>
              </a:rPr>
              <a:t>ADR = low-pressure fractionation sequence andesite-</a:t>
            </a:r>
            <a:r>
              <a:rPr lang="en-US" sz="2400" dirty="0" err="1">
                <a:latin typeface="Times" charset="0"/>
              </a:rPr>
              <a:t>dacite</a:t>
            </a:r>
            <a:r>
              <a:rPr lang="en-US" sz="2400" dirty="0">
                <a:latin typeface="Times" charset="0"/>
              </a:rPr>
              <a:t>-rhyolite.</a:t>
            </a:r>
          </a:p>
          <a:p>
            <a:r>
              <a:rPr lang="en-US" sz="2400" dirty="0">
                <a:latin typeface="Times" charset="0"/>
              </a:rPr>
              <a:t>Variations in </a:t>
            </a:r>
            <a:r>
              <a:rPr lang="en-US" sz="2400" dirty="0" err="1">
                <a:latin typeface="Times" charset="0"/>
              </a:rPr>
              <a:t>Sr</a:t>
            </a:r>
            <a:r>
              <a:rPr lang="en-US" sz="2400" dirty="0">
                <a:latin typeface="Times" charset="0"/>
              </a:rPr>
              <a:t>/Y reflect relative importance of residual garnet (retains Y) vs. plagioclase-</a:t>
            </a:r>
            <a:r>
              <a:rPr lang="en-US" sz="2400" dirty="0" err="1">
                <a:latin typeface="Times" charset="0"/>
              </a:rPr>
              <a:t>cpx</a:t>
            </a:r>
            <a:r>
              <a:rPr lang="en-US" sz="2400" dirty="0">
                <a:latin typeface="Times" charset="0"/>
              </a:rPr>
              <a:t>-</a:t>
            </a:r>
            <a:r>
              <a:rPr lang="en-US" sz="2400" dirty="0" err="1">
                <a:latin typeface="Times" charset="0"/>
              </a:rPr>
              <a:t>ol</a:t>
            </a:r>
            <a:r>
              <a:rPr lang="en-US" sz="2400" dirty="0">
                <a:latin typeface="Times" charset="0"/>
              </a:rPr>
              <a:t> (no residual garnet so </a:t>
            </a:r>
            <a:r>
              <a:rPr lang="en-US" sz="2400" dirty="0" err="1">
                <a:latin typeface="Times" charset="0"/>
              </a:rPr>
              <a:t>doesn</a:t>
            </a:r>
            <a:r>
              <a:rPr lang="ja-JP" altLang="en-US" sz="2400" dirty="0">
                <a:latin typeface="Arial"/>
              </a:rPr>
              <a:t>’</a:t>
            </a:r>
            <a:r>
              <a:rPr lang="en-US" sz="2400" dirty="0">
                <a:latin typeface="Times" charset="0"/>
              </a:rPr>
              <a:t>t retain Y).</a:t>
            </a:r>
          </a:p>
        </p:txBody>
      </p:sp>
      <p:sp>
        <p:nvSpPr>
          <p:cNvPr id="284682" name="Rectangle 10"/>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156806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026"/>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3733800" y="2711450"/>
            <a:ext cx="4991100" cy="2822575"/>
          </a:xfrm>
          <a:ln/>
        </p:spPr>
      </p:pic>
      <p:sp>
        <p:nvSpPr>
          <p:cNvPr id="143363" name="Text Box 1027"/>
          <p:cNvSpPr txBox="1">
            <a:spLocks noChangeArrowheads="1"/>
          </p:cNvSpPr>
          <p:nvPr/>
        </p:nvSpPr>
        <p:spPr bwMode="auto">
          <a:xfrm>
            <a:off x="974725" y="5603875"/>
            <a:ext cx="7864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New Roman" charset="0"/>
              </a:rPr>
              <a:t>Hot = </a:t>
            </a:r>
            <a:r>
              <a:rPr lang="en-US" b="1">
                <a:solidFill>
                  <a:srgbClr val="FF0000"/>
                </a:solidFill>
                <a:latin typeface="Times New Roman" charset="0"/>
              </a:rPr>
              <a:t>H</a:t>
            </a:r>
            <a:r>
              <a:rPr lang="en-US">
                <a:latin typeface="Times New Roman" charset="0"/>
              </a:rPr>
              <a:t> = Subducting seafloor &gt;40 Ma = E. Pacific, SW Japan, and Solomons </a:t>
            </a:r>
          </a:p>
          <a:p>
            <a:r>
              <a:rPr lang="en-US">
                <a:latin typeface="Times New Roman" charset="0"/>
              </a:rPr>
              <a:t>Cold = </a:t>
            </a:r>
            <a:r>
              <a:rPr lang="en-US" b="1">
                <a:solidFill>
                  <a:schemeClr val="accent1"/>
                </a:solidFill>
                <a:latin typeface="Times New Roman" charset="0"/>
              </a:rPr>
              <a:t>C</a:t>
            </a:r>
            <a:r>
              <a:rPr lang="en-US">
                <a:latin typeface="Times New Roman" charset="0"/>
              </a:rPr>
              <a:t> = Subducting seafloor &lt;40 Ma = most others</a:t>
            </a:r>
          </a:p>
        </p:txBody>
      </p:sp>
      <p:sp>
        <p:nvSpPr>
          <p:cNvPr id="143364" name="Text Box 1028"/>
          <p:cNvSpPr txBox="1">
            <a:spLocks noChangeArrowheads="1"/>
          </p:cNvSpPr>
          <p:nvPr/>
        </p:nvSpPr>
        <p:spPr bwMode="auto">
          <a:xfrm>
            <a:off x="6934200" y="3168650"/>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FF0000"/>
                </a:solidFill>
                <a:latin typeface="Times New Roman" charset="0"/>
              </a:rPr>
              <a:t>H</a:t>
            </a:r>
          </a:p>
        </p:txBody>
      </p:sp>
      <p:sp>
        <p:nvSpPr>
          <p:cNvPr id="143365" name="Text Box 1029"/>
          <p:cNvSpPr txBox="1">
            <a:spLocks noChangeArrowheads="1"/>
          </p:cNvSpPr>
          <p:nvPr/>
        </p:nvSpPr>
        <p:spPr bwMode="auto">
          <a:xfrm>
            <a:off x="7315200" y="3733800"/>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FF0000"/>
                </a:solidFill>
                <a:latin typeface="Times New Roman" charset="0"/>
              </a:rPr>
              <a:t>H</a:t>
            </a:r>
          </a:p>
        </p:txBody>
      </p:sp>
      <p:sp>
        <p:nvSpPr>
          <p:cNvPr id="143366" name="Text Box 1030"/>
          <p:cNvSpPr txBox="1">
            <a:spLocks noChangeArrowheads="1"/>
          </p:cNvSpPr>
          <p:nvPr/>
        </p:nvSpPr>
        <p:spPr bwMode="auto">
          <a:xfrm>
            <a:off x="7543800" y="4419600"/>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a:solidFill>
                  <a:srgbClr val="FF0000"/>
                </a:solidFill>
                <a:latin typeface="Times New Roman" charset="0"/>
              </a:rPr>
              <a:t>H</a:t>
            </a:r>
          </a:p>
        </p:txBody>
      </p:sp>
      <p:sp>
        <p:nvSpPr>
          <p:cNvPr id="143367" name="Text Box 1031"/>
          <p:cNvSpPr txBox="1">
            <a:spLocks noChangeArrowheads="1"/>
          </p:cNvSpPr>
          <p:nvPr/>
        </p:nvSpPr>
        <p:spPr bwMode="auto">
          <a:xfrm>
            <a:off x="6477000" y="316865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chemeClr val="accent1"/>
                </a:solidFill>
                <a:latin typeface="Times New Roman" charset="0"/>
              </a:rPr>
              <a:t>C</a:t>
            </a:r>
          </a:p>
        </p:txBody>
      </p:sp>
      <p:sp>
        <p:nvSpPr>
          <p:cNvPr id="143368" name="Text Box 1032"/>
          <p:cNvSpPr txBox="1">
            <a:spLocks noChangeArrowheads="1"/>
          </p:cNvSpPr>
          <p:nvPr/>
        </p:nvSpPr>
        <p:spPr bwMode="auto">
          <a:xfrm>
            <a:off x="6096000" y="316865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chemeClr val="accent1"/>
                </a:solidFill>
                <a:latin typeface="Times New Roman" charset="0"/>
              </a:rPr>
              <a:t>C</a:t>
            </a:r>
          </a:p>
        </p:txBody>
      </p:sp>
      <p:sp>
        <p:nvSpPr>
          <p:cNvPr id="143369" name="Text Box 1033"/>
          <p:cNvSpPr txBox="1">
            <a:spLocks noChangeArrowheads="1"/>
          </p:cNvSpPr>
          <p:nvPr/>
        </p:nvSpPr>
        <p:spPr bwMode="auto">
          <a:xfrm>
            <a:off x="6096000" y="373380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chemeClr val="accent1"/>
                </a:solidFill>
                <a:latin typeface="Times New Roman" charset="0"/>
              </a:rPr>
              <a:t>C</a:t>
            </a:r>
          </a:p>
        </p:txBody>
      </p:sp>
      <p:sp>
        <p:nvSpPr>
          <p:cNvPr id="143370" name="Text Box 1034"/>
          <p:cNvSpPr txBox="1">
            <a:spLocks noChangeArrowheads="1"/>
          </p:cNvSpPr>
          <p:nvPr/>
        </p:nvSpPr>
        <p:spPr bwMode="auto">
          <a:xfrm>
            <a:off x="6553200" y="449580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chemeClr val="accent1"/>
                </a:solidFill>
                <a:latin typeface="Times New Roman" charset="0"/>
              </a:rPr>
              <a:t>C</a:t>
            </a:r>
          </a:p>
        </p:txBody>
      </p:sp>
      <p:sp>
        <p:nvSpPr>
          <p:cNvPr id="143371" name="Text Box 1035"/>
          <p:cNvSpPr txBox="1">
            <a:spLocks noChangeArrowheads="1"/>
          </p:cNvSpPr>
          <p:nvPr/>
        </p:nvSpPr>
        <p:spPr bwMode="auto">
          <a:xfrm>
            <a:off x="8518525" y="4714875"/>
            <a:ext cx="4413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chemeClr val="accent1"/>
                </a:solidFill>
                <a:latin typeface="Times New Roman" charset="0"/>
              </a:rPr>
              <a:t>C</a:t>
            </a:r>
          </a:p>
          <a:p>
            <a:endParaRPr lang="en-US" sz="3200">
              <a:latin typeface="Times New Roman" charset="0"/>
            </a:endParaRPr>
          </a:p>
        </p:txBody>
      </p:sp>
      <p:sp>
        <p:nvSpPr>
          <p:cNvPr id="143372" name="Text Box 1036"/>
          <p:cNvSpPr txBox="1">
            <a:spLocks noChangeArrowheads="1"/>
          </p:cNvSpPr>
          <p:nvPr/>
        </p:nvSpPr>
        <p:spPr bwMode="auto">
          <a:xfrm>
            <a:off x="5638800" y="3429000"/>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FF0000"/>
                </a:solidFill>
                <a:latin typeface="Times New Roman" charset="0"/>
              </a:rPr>
              <a:t>H</a:t>
            </a:r>
            <a:endParaRPr lang="en-US" sz="3200">
              <a:latin typeface="Times New Roman" charset="0"/>
            </a:endParaRPr>
          </a:p>
        </p:txBody>
      </p:sp>
      <p:sp>
        <p:nvSpPr>
          <p:cNvPr id="143373" name="Text Box 1037"/>
          <p:cNvSpPr txBox="1">
            <a:spLocks noChangeArrowheads="1"/>
          </p:cNvSpPr>
          <p:nvPr/>
        </p:nvSpPr>
        <p:spPr bwMode="auto">
          <a:xfrm>
            <a:off x="6019800" y="4114800"/>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FF0000"/>
                </a:solidFill>
                <a:latin typeface="Times New Roman" charset="0"/>
              </a:rPr>
              <a:t>H</a:t>
            </a:r>
            <a:endParaRPr lang="en-US" sz="3200">
              <a:latin typeface="Times New Roman" charset="0"/>
            </a:endParaRPr>
          </a:p>
        </p:txBody>
      </p:sp>
      <p:pic>
        <p:nvPicPr>
          <p:cNvPr id="143374" name="Picture 103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572000"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375" name="Text Box 1039"/>
          <p:cNvSpPr txBox="1">
            <a:spLocks noChangeArrowheads="1"/>
          </p:cNvSpPr>
          <p:nvPr/>
        </p:nvSpPr>
        <p:spPr bwMode="auto">
          <a:xfrm>
            <a:off x="4708525" y="273050"/>
            <a:ext cx="3673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dirty="0">
                <a:solidFill>
                  <a:schemeClr val="tx2"/>
                </a:solidFill>
                <a:latin typeface="Times New Roman" charset="0"/>
              </a:rPr>
              <a:t>Location of modern </a:t>
            </a:r>
            <a:r>
              <a:rPr lang="en-US" sz="3200" dirty="0" err="1">
                <a:solidFill>
                  <a:schemeClr val="tx2"/>
                </a:solidFill>
                <a:latin typeface="Times New Roman" charset="0"/>
              </a:rPr>
              <a:t>adakites</a:t>
            </a:r>
            <a:r>
              <a:rPr lang="en-US" sz="3200" dirty="0">
                <a:solidFill>
                  <a:schemeClr val="tx2"/>
                </a:solidFill>
                <a:latin typeface="Times New Roman" charset="0"/>
              </a:rPr>
              <a:t> </a:t>
            </a:r>
            <a:r>
              <a:rPr lang="en-US" sz="2800" dirty="0">
                <a:solidFill>
                  <a:schemeClr val="tx2"/>
                </a:solidFill>
                <a:latin typeface="Times New Roman" charset="0"/>
              </a:rPr>
              <a:t>(Martin 1999)</a:t>
            </a:r>
            <a:endParaRPr lang="en-US" sz="4400" dirty="0">
              <a:solidFill>
                <a:schemeClr val="tx2"/>
              </a:solidFill>
              <a:latin typeface="Times New Roman" charset="0"/>
            </a:endParaRPr>
          </a:p>
        </p:txBody>
      </p:sp>
      <p:sp>
        <p:nvSpPr>
          <p:cNvPr id="143376" name="Text Box 1040"/>
          <p:cNvSpPr txBox="1">
            <a:spLocks noChangeArrowheads="1"/>
          </p:cNvSpPr>
          <p:nvPr/>
        </p:nvSpPr>
        <p:spPr bwMode="auto">
          <a:xfrm>
            <a:off x="609600" y="3733800"/>
            <a:ext cx="29495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a:latin typeface="Times New Roman" charset="0"/>
              </a:rPr>
              <a:t>Hot &amp; Cold subduction zones</a:t>
            </a:r>
          </a:p>
        </p:txBody>
      </p:sp>
    </p:spTree>
    <p:extLst>
      <p:ext uri="{BB962C8B-B14F-4D97-AF65-F5344CB8AC3E}">
        <p14:creationId xmlns:p14="http://schemas.microsoft.com/office/powerpoint/2010/main" val="217898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026"/>
          <p:cNvSpPr>
            <a:spLocks noGrp="1" noChangeArrowheads="1"/>
          </p:cNvSpPr>
          <p:nvPr>
            <p:ph type="ctrTitle"/>
          </p:nvPr>
        </p:nvSpPr>
        <p:spPr>
          <a:xfrm>
            <a:off x="0" y="25400"/>
            <a:ext cx="9144000" cy="1562100"/>
          </a:xfrm>
        </p:spPr>
        <p:txBody>
          <a:bodyPr>
            <a:noAutofit/>
          </a:bodyPr>
          <a:lstStyle/>
          <a:p>
            <a:r>
              <a:rPr lang="en-US" sz="3200" dirty="0"/>
              <a:t>Old (&gt;40Ma) </a:t>
            </a:r>
            <a:r>
              <a:rPr lang="en-US" sz="3200" dirty="0" err="1"/>
              <a:t>subducted</a:t>
            </a:r>
            <a:r>
              <a:rPr lang="en-US" sz="3200" dirty="0"/>
              <a:t> crust does not melt but stimulates melting of the overriding mantle wedge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6092" t="371" r="1933" b="20602"/>
          <a:stretch/>
        </p:blipFill>
        <p:spPr>
          <a:xfrm>
            <a:off x="0" y="1438275"/>
            <a:ext cx="7381875" cy="541972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5510550" y="3923761"/>
            <a:ext cx="5138538" cy="942265"/>
          </a:xfrm>
          <a:prstGeom prst="rect">
            <a:avLst/>
          </a:prstGeom>
        </p:spPr>
      </p:pic>
    </p:spTree>
    <p:extLst>
      <p:ext uri="{BB962C8B-B14F-4D97-AF65-F5344CB8AC3E}">
        <p14:creationId xmlns:p14="http://schemas.microsoft.com/office/powerpoint/2010/main" val="162850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p:cNvSpPr>
            <a:spLocks noGrp="1" noChangeArrowheads="1"/>
          </p:cNvSpPr>
          <p:nvPr>
            <p:ph type="title" idx="4294967295"/>
          </p:nvPr>
        </p:nvSpPr>
        <p:spPr>
          <a:xfrm>
            <a:off x="685800" y="82550"/>
            <a:ext cx="7772400" cy="639763"/>
          </a:xfrm>
        </p:spPr>
        <p:txBody>
          <a:bodyPr/>
          <a:lstStyle/>
          <a:p>
            <a:r>
              <a:rPr lang="en-US" sz="3200" dirty="0">
                <a:solidFill>
                  <a:schemeClr val="tx1"/>
                </a:solidFill>
              </a:rPr>
              <a:t>Key Questions</a:t>
            </a:r>
            <a:endParaRPr lang="en-US" dirty="0">
              <a:solidFill>
                <a:schemeClr val="tx1"/>
              </a:solidFill>
            </a:endParaRPr>
          </a:p>
        </p:txBody>
      </p:sp>
      <p:sp>
        <p:nvSpPr>
          <p:cNvPr id="202755" name="Text Box 1027"/>
          <p:cNvSpPr txBox="1">
            <a:spLocks noChangeArrowheads="1"/>
          </p:cNvSpPr>
          <p:nvPr/>
        </p:nvSpPr>
        <p:spPr bwMode="auto">
          <a:xfrm>
            <a:off x="762000" y="722313"/>
            <a:ext cx="7315200" cy="363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10000"/>
              </a:lnSpc>
              <a:spcBef>
                <a:spcPct val="20000"/>
              </a:spcBef>
              <a:buFontTx/>
              <a:buChar char="•"/>
            </a:pPr>
            <a:r>
              <a:rPr lang="en-US" sz="1800" b="1" dirty="0">
                <a:latin typeface="Arial" charset="0"/>
              </a:rPr>
              <a:t>  Where is arc magma generated and by what process?</a:t>
            </a:r>
          </a:p>
          <a:p>
            <a:pPr eaLnBrk="1" hangingPunct="1">
              <a:lnSpc>
                <a:spcPct val="110000"/>
              </a:lnSpc>
              <a:spcBef>
                <a:spcPct val="20000"/>
              </a:spcBef>
            </a:pPr>
            <a:r>
              <a:rPr lang="en-US" sz="1800" b="1" dirty="0">
                <a:latin typeface="Arial" charset="0"/>
              </a:rPr>
              <a:t>         --   pathway of water through the mantle in arcs?</a:t>
            </a:r>
          </a:p>
          <a:p>
            <a:pPr eaLnBrk="1" hangingPunct="1">
              <a:lnSpc>
                <a:spcPct val="110000"/>
              </a:lnSpc>
              <a:spcBef>
                <a:spcPct val="20000"/>
              </a:spcBef>
              <a:buFontTx/>
              <a:buChar char="•"/>
            </a:pPr>
            <a:r>
              <a:rPr lang="en-US" sz="1800" b="1" dirty="0">
                <a:latin typeface="Arial" charset="0"/>
              </a:rPr>
              <a:t>  What is mantle melt porosity and permeability? </a:t>
            </a:r>
            <a:r>
              <a:rPr lang="en-US" sz="1800" b="1" dirty="0" smtClean="0">
                <a:latin typeface="Arial" charset="0"/>
              </a:rPr>
              <a:t> </a:t>
            </a:r>
            <a:r>
              <a:rPr lang="en-US" sz="1800" b="1" dirty="0">
                <a:latin typeface="Arial" charset="0"/>
              </a:rPr>
              <a:t>--  </a:t>
            </a:r>
            <a:r>
              <a:rPr lang="en-US" sz="1800" b="1" dirty="0" smtClean="0">
                <a:latin typeface="Arial" charset="0"/>
              </a:rPr>
              <a:t>transport?</a:t>
            </a:r>
            <a:endParaRPr lang="en-US" sz="1800" b="1" dirty="0">
              <a:latin typeface="Arial" charset="0"/>
            </a:endParaRPr>
          </a:p>
          <a:p>
            <a:pPr eaLnBrk="1" hangingPunct="1">
              <a:lnSpc>
                <a:spcPct val="110000"/>
              </a:lnSpc>
              <a:spcBef>
                <a:spcPct val="20000"/>
              </a:spcBef>
              <a:buFont typeface="Times" charset="0"/>
              <a:buChar char="•"/>
            </a:pPr>
            <a:r>
              <a:rPr lang="en-US" sz="1800" b="1" dirty="0">
                <a:latin typeface="Arial" charset="0"/>
              </a:rPr>
              <a:t>  Depth extent of magma production system </a:t>
            </a:r>
          </a:p>
          <a:p>
            <a:pPr eaLnBrk="1" hangingPunct="1">
              <a:lnSpc>
                <a:spcPct val="110000"/>
              </a:lnSpc>
              <a:spcBef>
                <a:spcPct val="20000"/>
              </a:spcBef>
              <a:buFont typeface="Times" charset="0"/>
              <a:buNone/>
            </a:pPr>
            <a:r>
              <a:rPr lang="en-US" sz="1800" b="1" dirty="0">
                <a:latin typeface="Arial" charset="0"/>
              </a:rPr>
              <a:t>        --  deep slab dehydration?</a:t>
            </a:r>
          </a:p>
          <a:p>
            <a:pPr eaLnBrk="1" hangingPunct="1">
              <a:lnSpc>
                <a:spcPct val="110000"/>
              </a:lnSpc>
              <a:spcBef>
                <a:spcPct val="20000"/>
              </a:spcBef>
              <a:buFont typeface="Times" charset="0"/>
              <a:buNone/>
            </a:pPr>
            <a:r>
              <a:rPr lang="en-US" sz="1800" b="1" dirty="0">
                <a:latin typeface="Arial" charset="0"/>
              </a:rPr>
              <a:t>•  What is the mantle flow pattern in the wedge </a:t>
            </a:r>
          </a:p>
          <a:p>
            <a:pPr eaLnBrk="1" hangingPunct="1">
              <a:lnSpc>
                <a:spcPct val="110000"/>
              </a:lnSpc>
              <a:spcBef>
                <a:spcPct val="20000"/>
              </a:spcBef>
              <a:buFont typeface="Times" charset="0"/>
              <a:buNone/>
            </a:pPr>
            <a:r>
              <a:rPr lang="en-US" sz="1800" b="1" dirty="0">
                <a:latin typeface="Arial" charset="0"/>
              </a:rPr>
              <a:t>         --   slab driven </a:t>
            </a:r>
            <a:r>
              <a:rPr lang="en-US" sz="1800" b="1" dirty="0" err="1">
                <a:latin typeface="Arial" charset="0"/>
              </a:rPr>
              <a:t>counterflow</a:t>
            </a:r>
            <a:r>
              <a:rPr lang="en-US" sz="1800" b="1" dirty="0">
                <a:latin typeface="Arial" charset="0"/>
              </a:rPr>
              <a:t>, along-strike flow?  2D or 3D?   </a:t>
            </a:r>
          </a:p>
          <a:p>
            <a:pPr eaLnBrk="1" hangingPunct="1">
              <a:lnSpc>
                <a:spcPct val="110000"/>
              </a:lnSpc>
              <a:spcBef>
                <a:spcPct val="20000"/>
              </a:spcBef>
              <a:buFont typeface="Times" charset="0"/>
              <a:buNone/>
            </a:pPr>
            <a:r>
              <a:rPr lang="en-US" sz="1800" b="1" dirty="0">
                <a:latin typeface="Arial" charset="0"/>
              </a:rPr>
              <a:t>•  Degree of spatial interaction between arc and </a:t>
            </a:r>
            <a:r>
              <a:rPr lang="en-US" sz="1800" b="1" dirty="0" err="1">
                <a:latin typeface="Arial" charset="0"/>
              </a:rPr>
              <a:t>backarc</a:t>
            </a:r>
            <a:r>
              <a:rPr lang="en-US" sz="1800" b="1" dirty="0">
                <a:latin typeface="Arial" charset="0"/>
              </a:rPr>
              <a:t> magma </a:t>
            </a:r>
          </a:p>
          <a:p>
            <a:pPr eaLnBrk="1" hangingPunct="1">
              <a:lnSpc>
                <a:spcPct val="110000"/>
              </a:lnSpc>
              <a:spcBef>
                <a:spcPct val="20000"/>
              </a:spcBef>
              <a:buFont typeface="Times" charset="0"/>
              <a:buNone/>
            </a:pPr>
            <a:r>
              <a:rPr lang="en-US" sz="1800" b="1" dirty="0">
                <a:latin typeface="Arial" charset="0"/>
              </a:rPr>
              <a:t>                   production regions</a:t>
            </a:r>
          </a:p>
          <a:p>
            <a:pPr eaLnBrk="1" hangingPunct="1">
              <a:lnSpc>
                <a:spcPct val="110000"/>
              </a:lnSpc>
              <a:spcBef>
                <a:spcPct val="20000"/>
              </a:spcBef>
              <a:buFont typeface="Times" charset="0"/>
              <a:buNone/>
            </a:pPr>
            <a:endParaRPr lang="en-US" sz="1800" b="1" dirty="0">
              <a:latin typeface="Arial" charset="0"/>
            </a:endParaRPr>
          </a:p>
        </p:txBody>
      </p:sp>
      <p:sp>
        <p:nvSpPr>
          <p:cNvPr id="4" name="Text Box 4"/>
          <p:cNvSpPr txBox="1">
            <a:spLocks noChangeArrowheads="1"/>
          </p:cNvSpPr>
          <p:nvPr/>
        </p:nvSpPr>
        <p:spPr bwMode="auto">
          <a:xfrm>
            <a:off x="388937" y="4355615"/>
            <a:ext cx="3344863" cy="18780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en-US" sz="2000" b="1">
                <a:latin typeface="Arial" charset="0"/>
              </a:rPr>
              <a:t>Geophysical observables:</a:t>
            </a:r>
          </a:p>
          <a:p>
            <a:pPr algn="ctr" eaLnBrk="1" hangingPunct="1">
              <a:spcBef>
                <a:spcPct val="20000"/>
              </a:spcBef>
            </a:pPr>
            <a:r>
              <a:rPr lang="en-US" sz="1600" b="1">
                <a:latin typeface="Arial" charset="0"/>
              </a:rPr>
              <a:t>P velocity</a:t>
            </a:r>
          </a:p>
          <a:p>
            <a:pPr algn="ctr" eaLnBrk="1" hangingPunct="1">
              <a:spcBef>
                <a:spcPct val="20000"/>
              </a:spcBef>
            </a:pPr>
            <a:r>
              <a:rPr lang="en-US" sz="1600" b="1">
                <a:latin typeface="Arial" charset="0"/>
              </a:rPr>
              <a:t>S velocity</a:t>
            </a:r>
          </a:p>
          <a:p>
            <a:pPr algn="ctr" eaLnBrk="1" hangingPunct="1">
              <a:spcBef>
                <a:spcPct val="20000"/>
              </a:spcBef>
            </a:pPr>
            <a:r>
              <a:rPr lang="en-US" sz="1600" b="1">
                <a:latin typeface="Arial" charset="0"/>
              </a:rPr>
              <a:t>Attenuation (1/Q)</a:t>
            </a:r>
          </a:p>
          <a:p>
            <a:pPr algn="ctr" eaLnBrk="1" hangingPunct="1">
              <a:spcBef>
                <a:spcPct val="20000"/>
              </a:spcBef>
            </a:pPr>
            <a:r>
              <a:rPr lang="en-US" sz="1600" b="1">
                <a:latin typeface="Arial" charset="0"/>
              </a:rPr>
              <a:t>Velocity Anisotropy</a:t>
            </a:r>
          </a:p>
          <a:p>
            <a:pPr algn="ctr" eaLnBrk="1" hangingPunct="1">
              <a:spcBef>
                <a:spcPct val="20000"/>
              </a:spcBef>
            </a:pPr>
            <a:r>
              <a:rPr lang="en-US" sz="1600" b="1">
                <a:latin typeface="Arial" charset="0"/>
              </a:rPr>
              <a:t>Electrical Conductivity</a:t>
            </a:r>
          </a:p>
        </p:txBody>
      </p:sp>
      <p:sp>
        <p:nvSpPr>
          <p:cNvPr id="5" name="Text Box 5"/>
          <p:cNvSpPr txBox="1">
            <a:spLocks noChangeArrowheads="1"/>
          </p:cNvSpPr>
          <p:nvPr/>
        </p:nvSpPr>
        <p:spPr bwMode="auto">
          <a:xfrm>
            <a:off x="5899150" y="4355615"/>
            <a:ext cx="2630487" cy="15843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en-US" sz="2000" b="1">
                <a:latin typeface="Arial" charset="0"/>
              </a:rPr>
              <a:t>Material Properties:</a:t>
            </a:r>
          </a:p>
          <a:p>
            <a:pPr algn="ctr" eaLnBrk="1" hangingPunct="1">
              <a:spcBef>
                <a:spcPct val="20000"/>
              </a:spcBef>
            </a:pPr>
            <a:r>
              <a:rPr lang="en-US" sz="1600" b="1">
                <a:latin typeface="Arial" charset="0"/>
              </a:rPr>
              <a:t>Temperature</a:t>
            </a:r>
          </a:p>
          <a:p>
            <a:pPr algn="ctr" eaLnBrk="1" hangingPunct="1">
              <a:spcBef>
                <a:spcPct val="20000"/>
              </a:spcBef>
            </a:pPr>
            <a:r>
              <a:rPr lang="en-US" sz="1600" b="1">
                <a:latin typeface="Arial" charset="0"/>
              </a:rPr>
              <a:t>Melt content</a:t>
            </a:r>
          </a:p>
          <a:p>
            <a:pPr algn="ctr" eaLnBrk="1" hangingPunct="1">
              <a:spcBef>
                <a:spcPct val="20000"/>
              </a:spcBef>
            </a:pPr>
            <a:r>
              <a:rPr lang="en-US" sz="1600" b="1">
                <a:latin typeface="Arial" charset="0"/>
              </a:rPr>
              <a:t>Composition</a:t>
            </a:r>
          </a:p>
          <a:p>
            <a:pPr algn="ctr" eaLnBrk="1" hangingPunct="1">
              <a:spcBef>
                <a:spcPct val="20000"/>
              </a:spcBef>
            </a:pPr>
            <a:r>
              <a:rPr lang="en-US" sz="1600" b="1">
                <a:latin typeface="Arial" charset="0"/>
              </a:rPr>
              <a:t>Water (+ other volatiles?)</a:t>
            </a:r>
          </a:p>
        </p:txBody>
      </p:sp>
      <p:sp>
        <p:nvSpPr>
          <p:cNvPr id="6" name="Line 6"/>
          <p:cNvSpPr>
            <a:spLocks noChangeShapeType="1"/>
          </p:cNvSpPr>
          <p:nvPr/>
        </p:nvSpPr>
        <p:spPr bwMode="auto">
          <a:xfrm>
            <a:off x="3789362" y="5117615"/>
            <a:ext cx="1752600" cy="0"/>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7"/>
          <p:cNvSpPr txBox="1">
            <a:spLocks noChangeArrowheads="1"/>
          </p:cNvSpPr>
          <p:nvPr/>
        </p:nvSpPr>
        <p:spPr bwMode="auto">
          <a:xfrm>
            <a:off x="4475162" y="4431815"/>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en-US" sz="3200" b="1">
                <a:latin typeface="Arial" charset="0"/>
              </a:rPr>
              <a:t>?</a:t>
            </a:r>
          </a:p>
        </p:txBody>
      </p:sp>
    </p:spTree>
    <p:extLst>
      <p:ext uri="{BB962C8B-B14F-4D97-AF65-F5344CB8AC3E}">
        <p14:creationId xmlns:p14="http://schemas.microsoft.com/office/powerpoint/2010/main" val="35447921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ctrTitle"/>
          </p:nvPr>
        </p:nvSpPr>
        <p:spPr>
          <a:xfrm>
            <a:off x="609600" y="0"/>
            <a:ext cx="8305800" cy="762000"/>
          </a:xfrm>
        </p:spPr>
        <p:txBody>
          <a:bodyPr/>
          <a:lstStyle/>
          <a:p>
            <a:r>
              <a:rPr lang="en-US" sz="2800">
                <a:solidFill>
                  <a:schemeClr val="tx1"/>
                </a:solidFill>
              </a:rPr>
              <a:t>Shear wave splitting in arcs: along-strike flow, or water?</a:t>
            </a:r>
            <a:endParaRPr lang="en-US">
              <a:solidFill>
                <a:schemeClr val="tx1"/>
              </a:solidFill>
            </a:endParaRPr>
          </a:p>
        </p:txBody>
      </p:sp>
      <p:pic>
        <p:nvPicPr>
          <p:cNvPr id="243715" name="Picture 3" descr="nakajima_splitt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24000"/>
            <a:ext cx="4495800" cy="4395788"/>
          </a:xfrm>
          <a:prstGeom prst="rect">
            <a:avLst/>
          </a:prstGeom>
          <a:noFill/>
          <a:extLst>
            <a:ext uri="{909E8E84-426E-40dd-AFC4-6F175D3DCCD1}">
              <a14:hiddenFill xmlns:a14="http://schemas.microsoft.com/office/drawing/2010/main">
                <a:solidFill>
                  <a:srgbClr val="FFFFFF"/>
                </a:solidFill>
              </a14:hiddenFill>
            </a:ext>
          </a:extLst>
        </p:spPr>
      </p:pic>
      <p:sp>
        <p:nvSpPr>
          <p:cNvPr id="243716" name="Text Box 4"/>
          <p:cNvSpPr txBox="1">
            <a:spLocks noChangeArrowheads="1"/>
          </p:cNvSpPr>
          <p:nvPr/>
        </p:nvSpPr>
        <p:spPr bwMode="auto">
          <a:xfrm>
            <a:off x="228600" y="6019800"/>
            <a:ext cx="35052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20000"/>
              </a:spcBef>
            </a:pPr>
            <a:r>
              <a:rPr lang="en-US" sz="1400" b="1">
                <a:latin typeface="Arial" charset="0"/>
              </a:rPr>
              <a:t>Shear wave splitting - N. Japan</a:t>
            </a:r>
          </a:p>
          <a:p>
            <a:pPr eaLnBrk="1" hangingPunct="1">
              <a:spcBef>
                <a:spcPct val="20000"/>
              </a:spcBef>
            </a:pPr>
            <a:r>
              <a:rPr lang="en-US" sz="1400" b="1">
                <a:latin typeface="Arial" charset="0"/>
              </a:rPr>
              <a:t>(</a:t>
            </a:r>
            <a:r>
              <a:rPr lang="en-US" sz="1400" b="1" i="1">
                <a:latin typeface="Arial" charset="0"/>
              </a:rPr>
              <a:t>Nakajima and Hasagawa</a:t>
            </a:r>
            <a:r>
              <a:rPr lang="en-US" sz="1400" b="1">
                <a:latin typeface="Arial" charset="0"/>
              </a:rPr>
              <a:t>, 2004)</a:t>
            </a:r>
          </a:p>
        </p:txBody>
      </p:sp>
      <p:sp>
        <p:nvSpPr>
          <p:cNvPr id="243717" name="Text Box 5"/>
          <p:cNvSpPr txBox="1">
            <a:spLocks noChangeArrowheads="1"/>
          </p:cNvSpPr>
          <p:nvPr/>
        </p:nvSpPr>
        <p:spPr bwMode="auto">
          <a:xfrm>
            <a:off x="1371600" y="685800"/>
            <a:ext cx="70866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20000"/>
              </a:spcBef>
              <a:buFontTx/>
              <a:buChar char="•"/>
            </a:pPr>
            <a:r>
              <a:rPr lang="en-US" sz="1400" b="1">
                <a:latin typeface="Arial" charset="0"/>
              </a:rPr>
              <a:t> Many subduction zone show along-strike fast anisotropy</a:t>
            </a:r>
          </a:p>
          <a:p>
            <a:pPr eaLnBrk="1" hangingPunct="1">
              <a:spcBef>
                <a:spcPct val="20000"/>
              </a:spcBef>
              <a:buFontTx/>
              <a:buChar char="•"/>
            </a:pPr>
            <a:r>
              <a:rPr lang="en-US" sz="1400" b="1">
                <a:latin typeface="Arial" charset="0"/>
              </a:rPr>
              <a:t> Other subduction zones show a complex pattern, often with along-strike fast   </a:t>
            </a:r>
          </a:p>
          <a:p>
            <a:pPr eaLnBrk="1" hangingPunct="1">
              <a:spcBef>
                <a:spcPct val="20000"/>
              </a:spcBef>
            </a:pPr>
            <a:r>
              <a:rPr lang="en-US" sz="1400" b="1">
                <a:latin typeface="Arial" charset="0"/>
              </a:rPr>
              <a:t>  directions near the trench and strike-perpendicular directions in the backarc</a:t>
            </a:r>
          </a:p>
        </p:txBody>
      </p:sp>
      <p:sp>
        <p:nvSpPr>
          <p:cNvPr id="243719" name="Text Box 7"/>
          <p:cNvSpPr txBox="1">
            <a:spLocks noChangeArrowheads="1"/>
          </p:cNvSpPr>
          <p:nvPr/>
        </p:nvSpPr>
        <p:spPr bwMode="auto">
          <a:xfrm>
            <a:off x="4876800" y="4953000"/>
            <a:ext cx="426720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20000"/>
              </a:spcBef>
              <a:buFontTx/>
              <a:buChar char="•"/>
            </a:pPr>
            <a:r>
              <a:rPr lang="en-US" sz="1400" b="1">
                <a:latin typeface="Arial" charset="0"/>
              </a:rPr>
              <a:t> Conditions favorable to type-b fabric (low T, high stress) occur in the forearc</a:t>
            </a:r>
          </a:p>
          <a:p>
            <a:pPr eaLnBrk="1" hangingPunct="1">
              <a:spcBef>
                <a:spcPct val="20000"/>
              </a:spcBef>
              <a:buFontTx/>
              <a:buChar char="•"/>
            </a:pPr>
            <a:r>
              <a:rPr lang="en-US" sz="1400" b="1">
                <a:latin typeface="Arial" charset="0"/>
              </a:rPr>
              <a:t> Yet several arcs show along-strike fast directions extend well into the backarc</a:t>
            </a:r>
          </a:p>
          <a:p>
            <a:pPr eaLnBrk="1" hangingPunct="1">
              <a:spcBef>
                <a:spcPct val="20000"/>
              </a:spcBef>
              <a:buFontTx/>
              <a:buChar char="•"/>
            </a:pPr>
            <a:r>
              <a:rPr lang="en-US" sz="1400" b="1">
                <a:latin typeface="Arial" charset="0"/>
              </a:rPr>
              <a:t> This suggests that along-strike fast directions result from mantle flow  </a:t>
            </a:r>
          </a:p>
        </p:txBody>
      </p:sp>
      <p:pic>
        <p:nvPicPr>
          <p:cNvPr id="243720" name="Picture 8" descr="jung_karato_pole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7800" y="1600200"/>
            <a:ext cx="3276600" cy="322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211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026"/>
          <p:cNvSpPr>
            <a:spLocks noChangeArrowheads="1"/>
          </p:cNvSpPr>
          <p:nvPr/>
        </p:nvSpPr>
        <p:spPr bwMode="auto">
          <a:xfrm>
            <a:off x="838200" y="4572000"/>
            <a:ext cx="1466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i="1">
                <a:latin typeface="Arial" charset="0"/>
              </a:rPr>
              <a:t>Smith et al., </a:t>
            </a:r>
            <a:r>
              <a:rPr lang="en-US" sz="1200">
                <a:latin typeface="Arial" charset="0"/>
              </a:rPr>
              <a:t>[2001]</a:t>
            </a:r>
          </a:p>
        </p:txBody>
      </p:sp>
      <p:sp>
        <p:nvSpPr>
          <p:cNvPr id="245763" name="Rectangle 1027"/>
          <p:cNvSpPr>
            <a:spLocks noGrp="1" noChangeArrowheads="1"/>
          </p:cNvSpPr>
          <p:nvPr>
            <p:ph type="title"/>
          </p:nvPr>
        </p:nvSpPr>
        <p:spPr>
          <a:xfrm>
            <a:off x="457200" y="152400"/>
            <a:ext cx="8229600" cy="457200"/>
          </a:xfrm>
        </p:spPr>
        <p:txBody>
          <a:bodyPr/>
          <a:lstStyle/>
          <a:p>
            <a:r>
              <a:rPr lang="en-US" sz="2000" b="1">
                <a:solidFill>
                  <a:schemeClr val="tx1"/>
                </a:solidFill>
              </a:rPr>
              <a:t>Seismic and Geochemical Evidence for Mantle Flow -- Lau basin</a:t>
            </a:r>
          </a:p>
        </p:txBody>
      </p:sp>
      <p:pic>
        <p:nvPicPr>
          <p:cNvPr id="245764" name="Picture 102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611187"/>
            <a:ext cx="4784259" cy="3609975"/>
          </a:xfrm>
          <a:prstGeom prst="rect">
            <a:avLst/>
          </a:prstGeom>
          <a:noFill/>
          <a:extLst>
            <a:ext uri="{909E8E84-426E-40dd-AFC4-6F175D3DCCD1}">
              <a14:hiddenFill xmlns:a14="http://schemas.microsoft.com/office/drawing/2010/main">
                <a:solidFill>
                  <a:srgbClr val="FFFFFF"/>
                </a:solidFill>
              </a14:hiddenFill>
            </a:ext>
          </a:extLst>
        </p:spPr>
      </p:pic>
      <p:pic>
        <p:nvPicPr>
          <p:cNvPr id="245766" name="Picture 1030" descr="gideon"/>
          <p:cNvPicPr>
            <a:picLocks noChangeAspect="1" noChangeArrowheads="1"/>
          </p:cNvPicPr>
          <p:nvPr/>
        </p:nvPicPr>
        <p:blipFill>
          <a:blip r:embed="rId4" cstate="print">
            <a:clrChange>
              <a:clrFrom>
                <a:srgbClr val="F5FBE1"/>
              </a:clrFrom>
              <a:clrTo>
                <a:srgbClr val="F5FBE1">
                  <a:alpha val="0"/>
                </a:srgbClr>
              </a:clrTo>
            </a:clrChange>
            <a:extLst>
              <a:ext uri="{28A0092B-C50C-407E-A947-70E740481C1C}">
                <a14:useLocalDpi xmlns:a14="http://schemas.microsoft.com/office/drawing/2010/main"/>
              </a:ext>
            </a:extLst>
          </a:blip>
          <a:srcRect l="4190" t="10896" r="4190" b="10896"/>
          <a:stretch>
            <a:fillRect/>
          </a:stretch>
        </p:blipFill>
        <p:spPr bwMode="auto">
          <a:xfrm>
            <a:off x="3086466" y="3793067"/>
            <a:ext cx="6226869" cy="3064933"/>
          </a:xfrm>
          <a:prstGeom prst="rect">
            <a:avLst/>
          </a:prstGeom>
          <a:noFill/>
          <a:extLst>
            <a:ext uri="{909E8E84-426E-40dd-AFC4-6F175D3DCCD1}">
              <a14:hiddenFill xmlns:a14="http://schemas.microsoft.com/office/drawing/2010/main">
                <a:solidFill>
                  <a:srgbClr val="FFFFFF"/>
                </a:solidFill>
              </a14:hiddenFill>
            </a:ext>
          </a:extLst>
        </p:spPr>
      </p:pic>
      <p:sp>
        <p:nvSpPr>
          <p:cNvPr id="245768" name="Text Box 1032"/>
          <p:cNvSpPr txBox="1">
            <a:spLocks noChangeArrowheads="1"/>
          </p:cNvSpPr>
          <p:nvPr/>
        </p:nvSpPr>
        <p:spPr bwMode="auto">
          <a:xfrm>
            <a:off x="5062538" y="1072066"/>
            <a:ext cx="2149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20000"/>
              </a:spcBef>
            </a:pPr>
            <a:r>
              <a:rPr lang="en-US" sz="1600" b="1" i="1" dirty="0">
                <a:latin typeface="Arial" charset="0"/>
              </a:rPr>
              <a:t>Shear wave splitting</a:t>
            </a:r>
          </a:p>
        </p:txBody>
      </p:sp>
      <p:sp>
        <p:nvSpPr>
          <p:cNvPr id="245769" name="Rectangle 1033"/>
          <p:cNvSpPr>
            <a:spLocks noChangeArrowheads="1"/>
          </p:cNvSpPr>
          <p:nvPr/>
        </p:nvSpPr>
        <p:spPr bwMode="auto">
          <a:xfrm>
            <a:off x="6282266" y="3089355"/>
            <a:ext cx="1710267"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spAutoFit/>
          </a:bodyPr>
          <a:lstStyle/>
          <a:p>
            <a:pPr eaLnBrk="1" hangingPunct="1">
              <a:spcBef>
                <a:spcPct val="20000"/>
              </a:spcBef>
            </a:pPr>
            <a:r>
              <a:rPr lang="en-US" sz="1600" b="1" i="1" dirty="0">
                <a:latin typeface="Arial" charset="0"/>
              </a:rPr>
              <a:t>Mantle flow </a:t>
            </a:r>
          </a:p>
          <a:p>
            <a:pPr eaLnBrk="1" hangingPunct="1">
              <a:spcBef>
                <a:spcPct val="20000"/>
              </a:spcBef>
            </a:pPr>
            <a:r>
              <a:rPr lang="en-US" sz="1600" b="1" i="1" dirty="0">
                <a:latin typeface="Arial" charset="0"/>
              </a:rPr>
              <a:t>diagram</a:t>
            </a:r>
          </a:p>
        </p:txBody>
      </p:sp>
      <p:sp>
        <p:nvSpPr>
          <p:cNvPr id="245770" name="Rectangle 1034"/>
          <p:cNvSpPr>
            <a:spLocks noChangeArrowheads="1"/>
          </p:cNvSpPr>
          <p:nvPr/>
        </p:nvSpPr>
        <p:spPr bwMode="auto">
          <a:xfrm>
            <a:off x="2091266" y="58928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200">
                <a:latin typeface="Arial" charset="0"/>
              </a:rPr>
              <a:t>After</a:t>
            </a:r>
            <a:r>
              <a:rPr lang="en-US" sz="1200" i="1">
                <a:latin typeface="Arial" charset="0"/>
              </a:rPr>
              <a:t> Turner and </a:t>
            </a:r>
          </a:p>
          <a:p>
            <a:r>
              <a:rPr lang="en-US" sz="1200" i="1">
                <a:latin typeface="Arial" charset="0"/>
              </a:rPr>
              <a:t>Hawkesworth</a:t>
            </a:r>
            <a:r>
              <a:rPr lang="en-US" sz="1200">
                <a:latin typeface="Arial" charset="0"/>
              </a:rPr>
              <a:t>, 1998</a:t>
            </a:r>
          </a:p>
        </p:txBody>
      </p:sp>
    </p:spTree>
    <p:extLst>
      <p:ext uri="{BB962C8B-B14F-4D97-AF65-F5344CB8AC3E}">
        <p14:creationId xmlns:p14="http://schemas.microsoft.com/office/powerpoint/2010/main" val="10282158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138113"/>
            <a:ext cx="9144000" cy="776287"/>
          </a:xfrm>
        </p:spPr>
        <p:txBody>
          <a:bodyPr/>
          <a:lstStyle/>
          <a:p>
            <a:r>
              <a:rPr lang="en-US" sz="3200"/>
              <a:t>Seismic proxies</a:t>
            </a:r>
            <a:endParaRPr lang="en-US" sz="4000"/>
          </a:p>
        </p:txBody>
      </p:sp>
      <p:sp>
        <p:nvSpPr>
          <p:cNvPr id="208899" name="Text Box 3"/>
          <p:cNvSpPr txBox="1">
            <a:spLocks noChangeArrowheads="1"/>
          </p:cNvSpPr>
          <p:nvPr/>
        </p:nvSpPr>
        <p:spPr bwMode="auto">
          <a:xfrm>
            <a:off x="304800" y="6096000"/>
            <a:ext cx="4125913" cy="3365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Arial" charset="0"/>
              </a:rPr>
              <a:t>Faul &amp; Jackson (2005), adjusted to 2.5 GPa</a:t>
            </a:r>
          </a:p>
        </p:txBody>
      </p:sp>
      <p:sp>
        <p:nvSpPr>
          <p:cNvPr id="208900" name="Rectangle 4"/>
          <p:cNvSpPr>
            <a:spLocks noGrp="1" noChangeArrowheads="1"/>
          </p:cNvSpPr>
          <p:nvPr>
            <p:ph type="body" idx="1"/>
          </p:nvPr>
        </p:nvSpPr>
        <p:spPr>
          <a:xfrm>
            <a:off x="838200" y="838200"/>
            <a:ext cx="3048000" cy="381000"/>
          </a:xfrm>
        </p:spPr>
        <p:txBody>
          <a:bodyPr/>
          <a:lstStyle/>
          <a:p>
            <a:pPr>
              <a:lnSpc>
                <a:spcPct val="90000"/>
              </a:lnSpc>
              <a:buFontTx/>
              <a:buNone/>
            </a:pPr>
            <a:r>
              <a:rPr lang="en-US" sz="2000">
                <a:solidFill>
                  <a:srgbClr val="000000"/>
                </a:solidFill>
              </a:rPr>
              <a:t>Shear Attenuation (1/Qs)</a:t>
            </a:r>
          </a:p>
        </p:txBody>
      </p:sp>
      <p:pic>
        <p:nvPicPr>
          <p:cNvPr id="20890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295400"/>
            <a:ext cx="4192588" cy="471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8903" name="Text Box 7"/>
          <p:cNvSpPr txBox="1">
            <a:spLocks noChangeArrowheads="1"/>
          </p:cNvSpPr>
          <p:nvPr/>
        </p:nvSpPr>
        <p:spPr bwMode="auto">
          <a:xfrm>
            <a:off x="2701747" y="3603247"/>
            <a:ext cx="1016807" cy="36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dirty="0">
                <a:solidFill>
                  <a:srgbClr val="000000"/>
                </a:solidFill>
                <a:latin typeface="Arial" charset="0"/>
              </a:rPr>
              <a:t>d=1 mm</a:t>
            </a:r>
          </a:p>
        </p:txBody>
      </p:sp>
      <p:sp>
        <p:nvSpPr>
          <p:cNvPr id="208904" name="Line 8"/>
          <p:cNvSpPr>
            <a:spLocks noChangeShapeType="1"/>
          </p:cNvSpPr>
          <p:nvPr/>
        </p:nvSpPr>
        <p:spPr bwMode="auto">
          <a:xfrm flipH="1">
            <a:off x="2503648" y="3816851"/>
            <a:ext cx="230600" cy="20896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08905" name="Line 9"/>
          <p:cNvSpPr>
            <a:spLocks noChangeShapeType="1"/>
          </p:cNvSpPr>
          <p:nvPr/>
        </p:nvSpPr>
        <p:spPr bwMode="auto">
          <a:xfrm flipH="1">
            <a:off x="3127351" y="4200718"/>
            <a:ext cx="150122" cy="15014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08906" name="Text Box 10"/>
          <p:cNvSpPr txBox="1">
            <a:spLocks noChangeArrowheads="1"/>
          </p:cNvSpPr>
          <p:nvPr/>
        </p:nvSpPr>
        <p:spPr bwMode="auto">
          <a:xfrm>
            <a:off x="3176876" y="3971636"/>
            <a:ext cx="882161" cy="36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dirty="0">
                <a:solidFill>
                  <a:srgbClr val="000000"/>
                </a:solidFill>
                <a:latin typeface="Arial" charset="0"/>
              </a:rPr>
              <a:t>10 mm</a:t>
            </a:r>
          </a:p>
        </p:txBody>
      </p:sp>
      <p:sp>
        <p:nvSpPr>
          <p:cNvPr id="208907" name="Rectangle 11"/>
          <p:cNvSpPr>
            <a:spLocks noChangeArrowheads="1"/>
          </p:cNvSpPr>
          <p:nvPr/>
        </p:nvSpPr>
        <p:spPr bwMode="auto">
          <a:xfrm>
            <a:off x="1957327" y="2898974"/>
            <a:ext cx="1560033" cy="297188"/>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208908" name="Rectangle 12"/>
          <p:cNvSpPr>
            <a:spLocks noChangeArrowheads="1"/>
          </p:cNvSpPr>
          <p:nvPr/>
        </p:nvSpPr>
        <p:spPr bwMode="auto">
          <a:xfrm>
            <a:off x="5257800" y="838200"/>
            <a:ext cx="3048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20000"/>
              </a:spcBef>
            </a:pPr>
            <a:r>
              <a:rPr lang="en-US" sz="2000"/>
              <a:t>Poisson</a:t>
            </a:r>
            <a:r>
              <a:rPr lang="ja-JP" altLang="en-US" sz="2000">
                <a:latin typeface="Arial"/>
              </a:rPr>
              <a:t>’</a:t>
            </a:r>
            <a:r>
              <a:rPr lang="en-US" sz="2000"/>
              <a:t>s Ratio ~ Vp/Vs</a:t>
            </a:r>
          </a:p>
        </p:txBody>
      </p:sp>
      <p:pic>
        <p:nvPicPr>
          <p:cNvPr id="208909"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38675" y="1524000"/>
            <a:ext cx="4505325" cy="3611563"/>
          </a:xfrm>
          <a:prstGeom prst="rect">
            <a:avLst/>
          </a:prstGeom>
          <a:noFill/>
          <a:ln w="9525">
            <a:solidFill>
              <a:srgbClr val="FF0000"/>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08910" name="Text Box 14"/>
          <p:cNvSpPr txBox="1">
            <a:spLocks noChangeArrowheads="1"/>
          </p:cNvSpPr>
          <p:nvPr/>
        </p:nvSpPr>
        <p:spPr bwMode="auto">
          <a:xfrm>
            <a:off x="5410200" y="4648200"/>
            <a:ext cx="1100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bg2"/>
                </a:solidFill>
                <a:latin typeface="Helvetica" charset="0"/>
              </a:rPr>
              <a:t>2 GPa, 1000°</a:t>
            </a:r>
          </a:p>
        </p:txBody>
      </p:sp>
      <p:sp>
        <p:nvSpPr>
          <p:cNvPr id="208911" name="Text Box 15"/>
          <p:cNvSpPr txBox="1">
            <a:spLocks noChangeArrowheads="1"/>
          </p:cNvSpPr>
          <p:nvPr/>
        </p:nvSpPr>
        <p:spPr bwMode="auto">
          <a:xfrm>
            <a:off x="5257800" y="5334000"/>
            <a:ext cx="3124200" cy="3365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a:latin typeface="Arial" charset="0"/>
              </a:rPr>
              <a:t>Takei (2002) poroelastic theory</a:t>
            </a:r>
          </a:p>
        </p:txBody>
      </p:sp>
      <p:sp>
        <p:nvSpPr>
          <p:cNvPr id="208912" name="Rectangle 16"/>
          <p:cNvSpPr>
            <a:spLocks noChangeArrowheads="1"/>
          </p:cNvSpPr>
          <p:nvPr/>
        </p:nvSpPr>
        <p:spPr bwMode="auto">
          <a:xfrm>
            <a:off x="7239000" y="2260600"/>
            <a:ext cx="568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FF0000"/>
                </a:solidFill>
                <a:latin typeface="Arial" charset="0"/>
                <a:cs typeface="ＭＳ Ｐゴシック" charset="0"/>
              </a:rPr>
              <a:t>melt</a:t>
            </a:r>
          </a:p>
        </p:txBody>
      </p:sp>
      <p:sp>
        <p:nvSpPr>
          <p:cNvPr id="208913" name="Rectangle 17"/>
          <p:cNvSpPr>
            <a:spLocks noChangeArrowheads="1"/>
          </p:cNvSpPr>
          <p:nvPr/>
        </p:nvSpPr>
        <p:spPr bwMode="auto">
          <a:xfrm>
            <a:off x="7620000" y="3429000"/>
            <a:ext cx="9731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Arial" charset="0"/>
                <a:cs typeface="ＭＳ Ｐゴシック" charset="0"/>
              </a:rPr>
              <a:t>free H</a:t>
            </a:r>
            <a:r>
              <a:rPr lang="en-US" sz="1600" baseline="-25000">
                <a:solidFill>
                  <a:schemeClr val="accent1"/>
                </a:solidFill>
                <a:latin typeface="Arial" charset="0"/>
                <a:cs typeface="ＭＳ Ｐゴシック" charset="0"/>
              </a:rPr>
              <a:t>2</a:t>
            </a:r>
            <a:r>
              <a:rPr lang="en-US" sz="1600">
                <a:solidFill>
                  <a:schemeClr val="accent1"/>
                </a:solidFill>
                <a:latin typeface="Arial" charset="0"/>
                <a:cs typeface="ＭＳ Ｐゴシック" charset="0"/>
              </a:rPr>
              <a:t>O</a:t>
            </a:r>
          </a:p>
        </p:txBody>
      </p:sp>
      <p:sp>
        <p:nvSpPr>
          <p:cNvPr id="208914" name="Rectangle 18"/>
          <p:cNvSpPr>
            <a:spLocks noChangeArrowheads="1"/>
          </p:cNvSpPr>
          <p:nvPr/>
        </p:nvSpPr>
        <p:spPr bwMode="auto">
          <a:xfrm>
            <a:off x="4953000" y="6096000"/>
            <a:ext cx="35718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a:latin typeface="Arial" charset="0"/>
                <a:cs typeface="ＭＳ Ｐゴシック" charset="0"/>
              </a:rPr>
              <a:t>other theories scale differently</a:t>
            </a:r>
          </a:p>
        </p:txBody>
      </p:sp>
      <p:sp>
        <p:nvSpPr>
          <p:cNvPr id="208915" name="Rectangle 19"/>
          <p:cNvSpPr>
            <a:spLocks noChangeArrowheads="1"/>
          </p:cNvSpPr>
          <p:nvPr/>
        </p:nvSpPr>
        <p:spPr bwMode="auto">
          <a:xfrm>
            <a:off x="1938866" y="2794000"/>
            <a:ext cx="1752600" cy="4233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7751546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09600" y="152400"/>
            <a:ext cx="7772400" cy="609600"/>
          </a:xfrm>
        </p:spPr>
        <p:txBody>
          <a:bodyPr/>
          <a:lstStyle/>
          <a:p>
            <a:r>
              <a:rPr lang="en-US" sz="2800" b="1" i="1">
                <a:solidFill>
                  <a:schemeClr val="tx1"/>
                </a:solidFill>
              </a:rPr>
              <a:t>P</a:t>
            </a:r>
            <a:r>
              <a:rPr lang="en-US" sz="2800" b="1">
                <a:solidFill>
                  <a:schemeClr val="tx1"/>
                </a:solidFill>
              </a:rPr>
              <a:t>,</a:t>
            </a:r>
            <a:r>
              <a:rPr lang="en-US" sz="2800" b="1" i="1">
                <a:solidFill>
                  <a:schemeClr val="tx1"/>
                </a:solidFill>
              </a:rPr>
              <a:t>S, and Q</a:t>
            </a:r>
            <a:r>
              <a:rPr lang="en-US" sz="2800" b="1">
                <a:solidFill>
                  <a:schemeClr val="tx1"/>
                </a:solidFill>
              </a:rPr>
              <a:t> Tomography - Tonga Arc</a:t>
            </a:r>
            <a:endParaRPr lang="en-US">
              <a:solidFill>
                <a:schemeClr val="tx1"/>
              </a:solidFill>
            </a:endParaRPr>
          </a:p>
        </p:txBody>
      </p:sp>
      <p:sp>
        <p:nvSpPr>
          <p:cNvPr id="231427" name="Text Box 3"/>
          <p:cNvSpPr txBox="1">
            <a:spLocks noChangeArrowheads="1"/>
          </p:cNvSpPr>
          <p:nvPr/>
        </p:nvSpPr>
        <p:spPr bwMode="auto">
          <a:xfrm>
            <a:off x="609600" y="6096000"/>
            <a:ext cx="7850188"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pPr>
            <a:r>
              <a:rPr lang="en-US" sz="1400" b="1">
                <a:latin typeface="Arial" charset="0"/>
              </a:rPr>
              <a:t>Velocity tomography from </a:t>
            </a:r>
            <a:r>
              <a:rPr lang="en-US" sz="1400" b="1" i="1">
                <a:latin typeface="Arial" charset="0"/>
              </a:rPr>
              <a:t>Conder and Wiens</a:t>
            </a:r>
            <a:r>
              <a:rPr lang="en-US" sz="1400" b="1">
                <a:latin typeface="Arial" charset="0"/>
              </a:rPr>
              <a:t> [2005]; Q tomography from new tomographic</a:t>
            </a:r>
          </a:p>
          <a:p>
            <a:pPr eaLnBrk="1" hangingPunct="1">
              <a:spcBef>
                <a:spcPct val="20000"/>
              </a:spcBef>
            </a:pPr>
            <a:r>
              <a:rPr lang="en-US" sz="1400" b="1">
                <a:latin typeface="Arial" charset="0"/>
              </a:rPr>
              <a:t>Inversion of data from </a:t>
            </a:r>
            <a:r>
              <a:rPr lang="en-US" sz="1400" b="1" i="1">
                <a:latin typeface="Arial" charset="0"/>
              </a:rPr>
              <a:t>Roth et al</a:t>
            </a:r>
            <a:r>
              <a:rPr lang="en-US" sz="1400" b="1">
                <a:latin typeface="Arial" charset="0"/>
              </a:rPr>
              <a:t> [1999]</a:t>
            </a:r>
          </a:p>
        </p:txBody>
      </p:sp>
      <p:pic>
        <p:nvPicPr>
          <p:cNvPr id="231428" name="Picture 4" descr="vp_vs_q"/>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838200"/>
            <a:ext cx="7534275" cy="507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0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762000"/>
            <a:ext cx="2971800" cy="762000"/>
          </a:xfrm>
        </p:spPr>
        <p:txBody>
          <a:bodyPr>
            <a:normAutofit fontScale="90000"/>
          </a:bodyPr>
          <a:lstStyle/>
          <a:p>
            <a:r>
              <a:rPr lang="en-US" sz="2000">
                <a:solidFill>
                  <a:schemeClr val="tx1"/>
                </a:solidFill>
              </a:rPr>
              <a:t>Geodynamic Modeling of Tomographic Velocities &amp; Attenuation structure</a:t>
            </a:r>
            <a:br>
              <a:rPr lang="en-US" sz="2000">
                <a:solidFill>
                  <a:schemeClr val="tx1"/>
                </a:solidFill>
              </a:rPr>
            </a:br>
            <a:r>
              <a:rPr lang="en-US" sz="2000">
                <a:solidFill>
                  <a:schemeClr val="tx1"/>
                </a:solidFill>
              </a:rPr>
              <a:t>(Lau Basin)</a:t>
            </a:r>
            <a:endParaRPr lang="en-US">
              <a:solidFill>
                <a:schemeClr val="tx1"/>
              </a:solidFill>
            </a:endParaRPr>
          </a:p>
        </p:txBody>
      </p:sp>
      <p:pic>
        <p:nvPicPr>
          <p:cNvPr id="239619" name="Picture 3" descr="TongaVpCalc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2614613"/>
            <a:ext cx="3692525" cy="3862387"/>
          </a:xfrm>
          <a:prstGeom prst="rect">
            <a:avLst/>
          </a:prstGeom>
          <a:noFill/>
          <a:extLst>
            <a:ext uri="{909E8E84-426E-40dd-AFC4-6F175D3DCCD1}">
              <a14:hiddenFill xmlns:a14="http://schemas.microsoft.com/office/drawing/2010/main">
                <a:solidFill>
                  <a:srgbClr val="FFFFFF"/>
                </a:solidFill>
              </a14:hiddenFill>
            </a:ext>
          </a:extLst>
        </p:spPr>
      </p:pic>
      <p:pic>
        <p:nvPicPr>
          <p:cNvPr id="239620" name="Picture 4" descr="TongaVscalc_tom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71800" y="2603500"/>
            <a:ext cx="3648075" cy="3873500"/>
          </a:xfrm>
          <a:prstGeom prst="rect">
            <a:avLst/>
          </a:prstGeom>
          <a:noFill/>
          <a:extLst>
            <a:ext uri="{909E8E84-426E-40dd-AFC4-6F175D3DCCD1}">
              <a14:hiddenFill xmlns:a14="http://schemas.microsoft.com/office/drawing/2010/main">
                <a:solidFill>
                  <a:srgbClr val="FFFFFF"/>
                </a:solidFill>
              </a14:hiddenFill>
            </a:ext>
          </a:extLst>
        </p:spPr>
      </p:pic>
      <p:sp>
        <p:nvSpPr>
          <p:cNvPr id="239621" name="Text Box 5"/>
          <p:cNvSpPr txBox="1">
            <a:spLocks noChangeArrowheads="1"/>
          </p:cNvSpPr>
          <p:nvPr/>
        </p:nvSpPr>
        <p:spPr bwMode="auto">
          <a:xfrm>
            <a:off x="685800" y="2133600"/>
            <a:ext cx="208121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latin typeface="Arial" charset="0"/>
                <a:cs typeface="ＭＳ Ｐゴシック" charset="0"/>
              </a:rPr>
              <a:t>P velocity calculated</a:t>
            </a:r>
          </a:p>
          <a:p>
            <a:r>
              <a:rPr lang="en-US" sz="1400">
                <a:latin typeface="Arial" charset="0"/>
                <a:cs typeface="ＭＳ Ｐゴシック" charset="0"/>
              </a:rPr>
              <a:t>from temperature model</a:t>
            </a:r>
          </a:p>
        </p:txBody>
      </p:sp>
      <p:sp>
        <p:nvSpPr>
          <p:cNvPr id="239622" name="Text Box 6"/>
          <p:cNvSpPr txBox="1">
            <a:spLocks noChangeArrowheads="1"/>
          </p:cNvSpPr>
          <p:nvPr/>
        </p:nvSpPr>
        <p:spPr bwMode="auto">
          <a:xfrm>
            <a:off x="3657600" y="2133600"/>
            <a:ext cx="208121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latin typeface="Arial" charset="0"/>
                <a:cs typeface="ＭＳ Ｐゴシック" charset="0"/>
              </a:rPr>
              <a:t>S velocity calculated</a:t>
            </a:r>
          </a:p>
          <a:p>
            <a:r>
              <a:rPr lang="en-US" sz="1400">
                <a:latin typeface="Arial" charset="0"/>
                <a:cs typeface="ＭＳ Ｐゴシック" charset="0"/>
              </a:rPr>
              <a:t>from temperature model</a:t>
            </a:r>
            <a:endParaRPr lang="en-US">
              <a:latin typeface="Arial" charset="0"/>
              <a:cs typeface="ＭＳ Ｐゴシック" charset="0"/>
            </a:endParaRPr>
          </a:p>
        </p:txBody>
      </p:sp>
      <p:sp>
        <p:nvSpPr>
          <p:cNvPr id="239624" name="Text Box 8"/>
          <p:cNvSpPr txBox="1">
            <a:spLocks noChangeArrowheads="1"/>
          </p:cNvSpPr>
          <p:nvPr/>
        </p:nvSpPr>
        <p:spPr bwMode="auto">
          <a:xfrm>
            <a:off x="6629400" y="0"/>
            <a:ext cx="17351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latin typeface="Arial" charset="0"/>
                <a:cs typeface="ＭＳ Ｐゴシック" charset="0"/>
              </a:rPr>
              <a:t>Temperature Model</a:t>
            </a:r>
          </a:p>
        </p:txBody>
      </p:sp>
      <p:pic>
        <p:nvPicPr>
          <p:cNvPr id="239625" name="Picture 9" descr="q_mode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2743200"/>
            <a:ext cx="3532188" cy="1711325"/>
          </a:xfrm>
          <a:prstGeom prst="rect">
            <a:avLst/>
          </a:prstGeom>
          <a:noFill/>
          <a:extLst>
            <a:ext uri="{909E8E84-426E-40dd-AFC4-6F175D3DCCD1}">
              <a14:hiddenFill xmlns:a14="http://schemas.microsoft.com/office/drawing/2010/main">
                <a:solidFill>
                  <a:srgbClr val="FFFFFF"/>
                </a:solidFill>
              </a14:hiddenFill>
            </a:ext>
          </a:extLst>
        </p:spPr>
      </p:pic>
      <p:pic>
        <p:nvPicPr>
          <p:cNvPr id="239626" name="Picture 10" descr="q_tom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96000" y="4648200"/>
            <a:ext cx="3570288" cy="1720850"/>
          </a:xfrm>
          <a:prstGeom prst="rect">
            <a:avLst/>
          </a:prstGeom>
          <a:noFill/>
          <a:extLst>
            <a:ext uri="{909E8E84-426E-40dd-AFC4-6F175D3DCCD1}">
              <a14:hiddenFill xmlns:a14="http://schemas.microsoft.com/office/drawing/2010/main">
                <a:solidFill>
                  <a:srgbClr val="FFFFFF"/>
                </a:solidFill>
              </a14:hiddenFill>
            </a:ext>
          </a:extLst>
        </p:spPr>
      </p:pic>
      <p:sp>
        <p:nvSpPr>
          <p:cNvPr id="239627" name="Rectangle 11"/>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9628" name="Text Box 12"/>
          <p:cNvSpPr txBox="1">
            <a:spLocks noChangeArrowheads="1"/>
          </p:cNvSpPr>
          <p:nvPr/>
        </p:nvSpPr>
        <p:spPr bwMode="auto">
          <a:xfrm>
            <a:off x="6629400" y="2133600"/>
            <a:ext cx="16764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latin typeface="Arial" charset="0"/>
                <a:cs typeface="ＭＳ Ｐゴシック" charset="0"/>
              </a:rPr>
              <a:t>Q calculated from </a:t>
            </a:r>
          </a:p>
          <a:p>
            <a:r>
              <a:rPr lang="en-US" sz="1400">
                <a:latin typeface="Arial" charset="0"/>
                <a:cs typeface="ＭＳ Ｐゴシック" charset="0"/>
              </a:rPr>
              <a:t>temperature model</a:t>
            </a:r>
            <a:endParaRPr lang="en-US">
              <a:latin typeface="Arial" charset="0"/>
              <a:cs typeface="ＭＳ Ｐゴシック" charset="0"/>
            </a:endParaRPr>
          </a:p>
        </p:txBody>
      </p:sp>
      <p:pic>
        <p:nvPicPr>
          <p:cNvPr id="239629" name="Picture 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95600" y="287867"/>
            <a:ext cx="281940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239623" name="Picture 7" descr="temp_model"/>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38800" y="304800"/>
            <a:ext cx="3505200" cy="1671638"/>
          </a:xfrm>
          <a:prstGeom prst="rect">
            <a:avLst/>
          </a:prstGeom>
          <a:noFill/>
          <a:extLst>
            <a:ext uri="{909E8E84-426E-40dd-AFC4-6F175D3DCCD1}">
              <a14:hiddenFill xmlns:a14="http://schemas.microsoft.com/office/drawing/2010/main">
                <a:solidFill>
                  <a:srgbClr val="FFFFFF"/>
                </a:solidFill>
              </a14:hiddenFill>
            </a:ext>
          </a:extLst>
        </p:spPr>
      </p:pic>
      <p:sp>
        <p:nvSpPr>
          <p:cNvPr id="239630" name="Text Box 14"/>
          <p:cNvSpPr txBox="1">
            <a:spLocks noChangeArrowheads="1"/>
          </p:cNvSpPr>
          <p:nvPr/>
        </p:nvSpPr>
        <p:spPr bwMode="auto">
          <a:xfrm>
            <a:off x="7239000" y="4518025"/>
            <a:ext cx="747713" cy="19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700">
                <a:latin typeface="Arial" charset="0"/>
                <a:cs typeface="ＭＳ Ｐゴシック" charset="0"/>
              </a:rPr>
              <a:t>Q tomography</a:t>
            </a:r>
            <a:endParaRPr lang="en-US" sz="1800">
              <a:latin typeface="Arial" charset="0"/>
              <a:cs typeface="ＭＳ Ｐゴシック" charset="0"/>
            </a:endParaRPr>
          </a:p>
        </p:txBody>
      </p:sp>
    </p:spTree>
    <p:extLst>
      <p:ext uri="{BB962C8B-B14F-4D97-AF65-F5344CB8AC3E}">
        <p14:creationId xmlns:p14="http://schemas.microsoft.com/office/powerpoint/2010/main" val="3094136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a:xfrm>
            <a:off x="161868" y="0"/>
            <a:ext cx="2409347" cy="2857436"/>
          </a:xfrm>
        </p:spPr>
        <p:txBody>
          <a:bodyPr>
            <a:normAutofit fontScale="90000"/>
          </a:bodyPr>
          <a:lstStyle/>
          <a:p>
            <a:r>
              <a:rPr lang="en-US" sz="2400" dirty="0" smtClean="0">
                <a:latin typeface="Times New Roman"/>
                <a:cs typeface="Times New Roman"/>
              </a:rPr>
              <a:t>The (possible) importance </a:t>
            </a:r>
            <a:r>
              <a:rPr lang="en-US" sz="2400" dirty="0">
                <a:latin typeface="Times New Roman"/>
                <a:cs typeface="Times New Roman"/>
              </a:rPr>
              <a:t>of </a:t>
            </a:r>
            <a:r>
              <a:rPr lang="en-US" sz="2400" dirty="0" smtClean="0">
                <a:latin typeface="Times New Roman"/>
                <a:cs typeface="Times New Roman"/>
              </a:rPr>
              <a:t>lithosphere age:</a:t>
            </a:r>
            <a:br>
              <a:rPr lang="en-US" sz="2400" dirty="0" smtClean="0">
                <a:latin typeface="Times New Roman"/>
                <a:cs typeface="Times New Roman"/>
              </a:rPr>
            </a:br>
            <a:r>
              <a:rPr lang="en-US" sz="2400" dirty="0">
                <a:latin typeface="Times New Roman"/>
                <a:cs typeface="Times New Roman"/>
              </a:rPr>
              <a:t/>
            </a:r>
            <a:br>
              <a:rPr lang="en-US" sz="2400" dirty="0">
                <a:latin typeface="Times New Roman"/>
                <a:cs typeface="Times New Roman"/>
              </a:rPr>
            </a:br>
            <a:r>
              <a:rPr lang="en-US" sz="2000" dirty="0" smtClean="0">
                <a:latin typeface="Times New Roman"/>
                <a:cs typeface="Times New Roman"/>
              </a:rPr>
              <a:t>older lithosphere is denser (considering only the cooling effect, no phase changes)</a:t>
            </a:r>
            <a:endParaRPr lang="en-US" sz="2200" dirty="0">
              <a:latin typeface="Times New Roman"/>
              <a:cs typeface="Times New Roman"/>
            </a:endParaRPr>
          </a:p>
        </p:txBody>
      </p:sp>
      <p:pic>
        <p:nvPicPr>
          <p:cNvPr id="349187" name="Picture 1027"/>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3123101" y="0"/>
            <a:ext cx="6020899" cy="3623153"/>
          </a:xfrm>
          <a:ln/>
        </p:spPr>
      </p:pic>
      <p:sp>
        <p:nvSpPr>
          <p:cNvPr id="349188" name="Rectangle 102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0250" y="3785012"/>
            <a:ext cx="3264910" cy="307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336188" y="3859716"/>
            <a:ext cx="2315961" cy="1200329"/>
          </a:xfrm>
          <a:prstGeom prst="rect">
            <a:avLst/>
          </a:prstGeom>
          <a:noFill/>
        </p:spPr>
        <p:txBody>
          <a:bodyPr wrap="square" rtlCol="0">
            <a:spAutoFit/>
          </a:bodyPr>
          <a:lstStyle/>
          <a:p>
            <a:endParaRPr lang="en-US" dirty="0">
              <a:latin typeface="Times New Roman"/>
              <a:cs typeface="Times New Roman"/>
            </a:endParaRPr>
          </a:p>
          <a:p>
            <a:r>
              <a:rPr lang="en-US" dirty="0" smtClean="0">
                <a:latin typeface="Times New Roman"/>
                <a:cs typeface="Times New Roman"/>
              </a:rPr>
              <a:t>Thermal parameter = age * rate of </a:t>
            </a:r>
            <a:r>
              <a:rPr lang="en-US" dirty="0" err="1" smtClean="0">
                <a:latin typeface="Times New Roman"/>
                <a:cs typeface="Times New Roman"/>
              </a:rPr>
              <a:t>subduction</a:t>
            </a:r>
            <a:r>
              <a:rPr lang="en-US" dirty="0" smtClean="0">
                <a:latin typeface="Times New Roman"/>
                <a:cs typeface="Times New Roman"/>
              </a:rPr>
              <a:t> (km)</a:t>
            </a:r>
          </a:p>
        </p:txBody>
      </p:sp>
    </p:spTree>
    <p:extLst>
      <p:ext uri="{BB962C8B-B14F-4D97-AF65-F5344CB8AC3E}">
        <p14:creationId xmlns:p14="http://schemas.microsoft.com/office/powerpoint/2010/main" val="37500189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8" name="Picture 1028" descr="cagniocle_4c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0600" y="3816349"/>
            <a:ext cx="4343400" cy="3111011"/>
          </a:xfrm>
          <a:prstGeom prst="rect">
            <a:avLst/>
          </a:prstGeom>
          <a:noFill/>
          <a:extLst>
            <a:ext uri="{909E8E84-426E-40dd-AFC4-6F175D3DCCD1}">
              <a14:hiddenFill xmlns:a14="http://schemas.microsoft.com/office/drawing/2010/main">
                <a:solidFill>
                  <a:srgbClr val="FFFFFF"/>
                </a:solidFill>
              </a14:hiddenFill>
            </a:ext>
          </a:extLst>
        </p:spPr>
      </p:pic>
      <p:sp>
        <p:nvSpPr>
          <p:cNvPr id="200709" name="Text Box 1029"/>
          <p:cNvSpPr txBox="1">
            <a:spLocks noChangeArrowheads="1"/>
          </p:cNvSpPr>
          <p:nvPr/>
        </p:nvSpPr>
        <p:spPr bwMode="auto">
          <a:xfrm>
            <a:off x="287868" y="6553200"/>
            <a:ext cx="47572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spAutoFit/>
          </a:bodyPr>
          <a:lstStyle/>
          <a:p>
            <a:pPr eaLnBrk="1" hangingPunct="1">
              <a:spcBef>
                <a:spcPct val="20000"/>
              </a:spcBef>
            </a:pPr>
            <a:r>
              <a:rPr lang="en-US" sz="1400" b="1" i="1" dirty="0" err="1" smtClean="0">
                <a:latin typeface="Arial" charset="0"/>
              </a:rPr>
              <a:t>Cagniocle</a:t>
            </a:r>
            <a:r>
              <a:rPr lang="en-US" sz="1400" b="1" i="1" dirty="0" smtClean="0">
                <a:latin typeface="Arial" charset="0"/>
              </a:rPr>
              <a:t>, </a:t>
            </a:r>
            <a:r>
              <a:rPr lang="en-US" sz="1400" b="1" i="1" dirty="0" err="1" smtClean="0">
                <a:latin typeface="Arial" charset="0"/>
              </a:rPr>
              <a:t>Parmentier</a:t>
            </a:r>
            <a:r>
              <a:rPr lang="en-US" sz="1400" b="1" i="1" dirty="0" smtClean="0">
                <a:latin typeface="Arial" charset="0"/>
              </a:rPr>
              <a:t>, Elkins-</a:t>
            </a:r>
            <a:r>
              <a:rPr lang="en-US" sz="1400" b="1" i="1" dirty="0" err="1" smtClean="0">
                <a:latin typeface="Arial" charset="0"/>
              </a:rPr>
              <a:t>Tanton</a:t>
            </a:r>
            <a:r>
              <a:rPr lang="en-US" sz="1400" b="1" i="1" dirty="0" smtClean="0">
                <a:latin typeface="Arial" charset="0"/>
              </a:rPr>
              <a:t>, JGR, 2007</a:t>
            </a:r>
            <a:endParaRPr lang="en-US" sz="1400" b="1" i="1" dirty="0">
              <a:latin typeface="Arial" charset="0"/>
            </a:endParaRPr>
          </a:p>
        </p:txBody>
      </p:sp>
      <p:pic>
        <p:nvPicPr>
          <p:cNvPr id="200707" name="Picture 1027" descr="cagniocle_10c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761999"/>
            <a:ext cx="4414843" cy="3255521"/>
          </a:xfrm>
          <a:prstGeom prst="rect">
            <a:avLst/>
          </a:prstGeom>
          <a:noFill/>
          <a:extLst>
            <a:ext uri="{909E8E84-426E-40dd-AFC4-6F175D3DCCD1}">
              <a14:hiddenFill xmlns:a14="http://schemas.microsoft.com/office/drawing/2010/main">
                <a:solidFill>
                  <a:srgbClr val="FFFFFF"/>
                </a:solidFill>
              </a14:hiddenFill>
            </a:ext>
          </a:extLst>
        </p:spPr>
      </p:pic>
      <p:sp>
        <p:nvSpPr>
          <p:cNvPr id="200706" name="Rectangle 1026"/>
          <p:cNvSpPr>
            <a:spLocks noGrp="1" noChangeArrowheads="1"/>
          </p:cNvSpPr>
          <p:nvPr>
            <p:ph type="ctrTitle"/>
          </p:nvPr>
        </p:nvSpPr>
        <p:spPr>
          <a:xfrm>
            <a:off x="287868" y="-33867"/>
            <a:ext cx="8458200" cy="795867"/>
          </a:xfrm>
        </p:spPr>
        <p:txBody>
          <a:bodyPr>
            <a:normAutofit fontScale="90000"/>
          </a:bodyPr>
          <a:lstStyle/>
          <a:p>
            <a:r>
              <a:rPr lang="en-US" sz="2400" dirty="0"/>
              <a:t>Effect of solid flow above a </a:t>
            </a:r>
            <a:r>
              <a:rPr lang="en-US" sz="2400" dirty="0" err="1"/>
              <a:t>subducting</a:t>
            </a:r>
            <a:r>
              <a:rPr lang="en-US" sz="2400" dirty="0"/>
              <a:t> slab on water distribution and melting at convergent plate boundaries </a:t>
            </a:r>
          </a:p>
        </p:txBody>
      </p:sp>
      <p:pic>
        <p:nvPicPr>
          <p:cNvPr id="9" name="Picture 8"/>
          <p:cNvPicPr>
            <a:picLocks noChangeAspect="1"/>
          </p:cNvPicPr>
          <p:nvPr/>
        </p:nvPicPr>
        <p:blipFill>
          <a:blip r:embed="rId5"/>
          <a:stretch>
            <a:fillRect/>
          </a:stretch>
        </p:blipFill>
        <p:spPr>
          <a:xfrm>
            <a:off x="0" y="990600"/>
            <a:ext cx="5143500" cy="5156200"/>
          </a:xfrm>
          <a:prstGeom prst="rect">
            <a:avLst/>
          </a:prstGeom>
        </p:spPr>
      </p:pic>
      <p:sp>
        <p:nvSpPr>
          <p:cNvPr id="4" name="TextBox 3"/>
          <p:cNvSpPr txBox="1"/>
          <p:nvPr/>
        </p:nvSpPr>
        <p:spPr>
          <a:xfrm>
            <a:off x="6604003" y="577333"/>
            <a:ext cx="2861729" cy="369332"/>
          </a:xfrm>
          <a:prstGeom prst="rect">
            <a:avLst/>
          </a:prstGeom>
          <a:noFill/>
        </p:spPr>
        <p:txBody>
          <a:bodyPr wrap="square" rtlCol="0">
            <a:spAutoFit/>
          </a:bodyPr>
          <a:lstStyle/>
          <a:p>
            <a:r>
              <a:rPr lang="en-US" dirty="0" smtClean="0">
                <a:solidFill>
                  <a:srgbClr val="000000"/>
                </a:solidFill>
                <a:latin typeface="Arial Black"/>
                <a:cs typeface="Arial Black"/>
              </a:rPr>
              <a:t>Fluid distribution</a:t>
            </a:r>
            <a:endParaRPr lang="en-US" dirty="0">
              <a:solidFill>
                <a:srgbClr val="000000"/>
              </a:solidFill>
              <a:latin typeface="Arial Black"/>
              <a:cs typeface="Arial Black"/>
            </a:endParaRPr>
          </a:p>
        </p:txBody>
      </p:sp>
      <p:sp>
        <p:nvSpPr>
          <p:cNvPr id="12" name="TextBox 11"/>
          <p:cNvSpPr txBox="1"/>
          <p:nvPr/>
        </p:nvSpPr>
        <p:spPr>
          <a:xfrm>
            <a:off x="3886200" y="4022435"/>
            <a:ext cx="914400" cy="646331"/>
          </a:xfrm>
          <a:prstGeom prst="rect">
            <a:avLst/>
          </a:prstGeom>
          <a:noFill/>
        </p:spPr>
        <p:txBody>
          <a:bodyPr wrap="square" rtlCol="0">
            <a:spAutoFit/>
          </a:bodyPr>
          <a:lstStyle/>
          <a:p>
            <a:r>
              <a:rPr lang="en-US" dirty="0" smtClean="0">
                <a:solidFill>
                  <a:schemeClr val="bg1"/>
                </a:solidFill>
                <a:latin typeface="Arial Black"/>
                <a:cs typeface="Arial Black"/>
              </a:rPr>
              <a:t>Melt front</a:t>
            </a:r>
            <a:endParaRPr lang="en-US" dirty="0">
              <a:solidFill>
                <a:schemeClr val="bg1"/>
              </a:solidFill>
              <a:latin typeface="Arial Black"/>
              <a:cs typeface="Arial Black"/>
            </a:endParaRPr>
          </a:p>
        </p:txBody>
      </p:sp>
      <p:sp>
        <p:nvSpPr>
          <p:cNvPr id="13" name="TextBox 12"/>
          <p:cNvSpPr txBox="1"/>
          <p:nvPr/>
        </p:nvSpPr>
        <p:spPr>
          <a:xfrm>
            <a:off x="3217334" y="1711867"/>
            <a:ext cx="1337732" cy="646331"/>
          </a:xfrm>
          <a:prstGeom prst="rect">
            <a:avLst/>
          </a:prstGeom>
          <a:noFill/>
        </p:spPr>
        <p:txBody>
          <a:bodyPr wrap="square" rtlCol="0">
            <a:spAutoFit/>
          </a:bodyPr>
          <a:lstStyle/>
          <a:p>
            <a:r>
              <a:rPr lang="en-US" dirty="0" smtClean="0">
                <a:latin typeface="Arial Black"/>
                <a:cs typeface="Arial Black"/>
              </a:rPr>
              <a:t>Freezing front</a:t>
            </a:r>
            <a:endParaRPr lang="en-US" dirty="0">
              <a:latin typeface="Arial Black"/>
              <a:cs typeface="Arial Black"/>
            </a:endParaRPr>
          </a:p>
        </p:txBody>
      </p:sp>
      <p:sp>
        <p:nvSpPr>
          <p:cNvPr id="14" name="TextBox 13"/>
          <p:cNvSpPr txBox="1"/>
          <p:nvPr/>
        </p:nvSpPr>
        <p:spPr>
          <a:xfrm>
            <a:off x="5740405" y="3653103"/>
            <a:ext cx="3674532" cy="369332"/>
          </a:xfrm>
          <a:prstGeom prst="rect">
            <a:avLst/>
          </a:prstGeom>
          <a:noFill/>
        </p:spPr>
        <p:txBody>
          <a:bodyPr wrap="square" rtlCol="0">
            <a:spAutoFit/>
          </a:bodyPr>
          <a:lstStyle/>
          <a:p>
            <a:r>
              <a:rPr lang="en-US" dirty="0" smtClean="0">
                <a:solidFill>
                  <a:srgbClr val="000000"/>
                </a:solidFill>
                <a:latin typeface="Arial Black"/>
                <a:cs typeface="Arial Black"/>
              </a:rPr>
              <a:t>Mantle depletion (melting)</a:t>
            </a:r>
            <a:endParaRPr lang="en-US" dirty="0">
              <a:solidFill>
                <a:srgbClr val="000000"/>
              </a:solidFill>
              <a:latin typeface="Arial Black"/>
              <a:cs typeface="Arial Black"/>
            </a:endParaRPr>
          </a:p>
        </p:txBody>
      </p:sp>
    </p:spTree>
    <p:extLst>
      <p:ext uri="{BB962C8B-B14F-4D97-AF65-F5344CB8AC3E}">
        <p14:creationId xmlns:p14="http://schemas.microsoft.com/office/powerpoint/2010/main" val="115204915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914400"/>
            <a:ext cx="8077200" cy="1104900"/>
          </a:xfrm>
        </p:spPr>
        <p:txBody>
          <a:bodyPr>
            <a:normAutofit fontScale="90000"/>
          </a:bodyPr>
          <a:lstStyle/>
          <a:p>
            <a:r>
              <a:rPr lang="en-US" sz="3200"/>
              <a:t>Ascent  of corrosive fluids through porous  media will lead to channelization: Numerical experiments of </a:t>
            </a:r>
            <a:r>
              <a:rPr lang="ja-JP" altLang="en-US" sz="3200">
                <a:latin typeface="Arial"/>
              </a:rPr>
              <a:t>‘</a:t>
            </a:r>
            <a:r>
              <a:rPr lang="en-US" sz="3200"/>
              <a:t>Reaction Infiltration Instability</a:t>
            </a:r>
            <a:r>
              <a:rPr lang="ja-JP" altLang="en-US" sz="3200">
                <a:latin typeface="Arial"/>
              </a:rPr>
              <a:t>’</a:t>
            </a:r>
            <a:endParaRPr lang="en-US"/>
          </a:p>
        </p:txBody>
      </p:sp>
      <p:pic>
        <p:nvPicPr>
          <p:cNvPr id="172035"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838200" y="2633663"/>
            <a:ext cx="7772400" cy="3614737"/>
          </a:xfrm>
          <a:ln/>
        </p:spPr>
      </p:pic>
      <p:sp>
        <p:nvSpPr>
          <p:cNvPr id="172036" name="Text Box 4"/>
          <p:cNvSpPr txBox="1">
            <a:spLocks noChangeArrowheads="1"/>
          </p:cNvSpPr>
          <p:nvPr/>
        </p:nvSpPr>
        <p:spPr bwMode="auto">
          <a:xfrm>
            <a:off x="4648200" y="6172200"/>
            <a:ext cx="3595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Spiegelman et al, 2001 JGR</a:t>
            </a:r>
          </a:p>
        </p:txBody>
      </p:sp>
      <p:sp>
        <p:nvSpPr>
          <p:cNvPr id="172037" name="Rectangle 5"/>
          <p:cNvSpPr>
            <a:spLocks noChangeArrowheads="1"/>
          </p:cNvSpPr>
          <p:nvPr/>
        </p:nvSpPr>
        <p:spPr bwMode="auto">
          <a:xfrm>
            <a:off x="914400" y="2514600"/>
            <a:ext cx="609600" cy="609600"/>
          </a:xfrm>
          <a:prstGeom prst="rect">
            <a:avLst/>
          </a:prstGeom>
          <a:solidFill>
            <a:srgbClr val="DDDDDD"/>
          </a:solidFill>
          <a:ln w="9525">
            <a:solidFill>
              <a:srgbClr val="DDDDD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35100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727075" y="176213"/>
            <a:ext cx="7772400" cy="614362"/>
          </a:xfrm>
        </p:spPr>
        <p:txBody>
          <a:bodyPr>
            <a:normAutofit fontScale="90000"/>
          </a:bodyPr>
          <a:lstStyle/>
          <a:p>
            <a:pPr algn="l"/>
            <a:r>
              <a:rPr lang="en-US" sz="4000" i="1"/>
              <a:t>Vp/Vs  &amp; 1/Q</a:t>
            </a:r>
            <a:endParaRPr lang="en-US" sz="4000"/>
          </a:p>
        </p:txBody>
      </p:sp>
      <p:pic>
        <p:nvPicPr>
          <p:cNvPr id="233475" name="Picture 3" descr="Vpnew"/>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2590800"/>
            <a:ext cx="4505325" cy="2447925"/>
          </a:xfrm>
          <a:prstGeom prst="rect">
            <a:avLst/>
          </a:prstGeom>
          <a:noFill/>
          <a:extLst>
            <a:ext uri="{909E8E84-426E-40dd-AFC4-6F175D3DCCD1}">
              <a14:hiddenFill xmlns:a14="http://schemas.microsoft.com/office/drawing/2010/main">
                <a:solidFill>
                  <a:srgbClr val="FFFFFF"/>
                </a:solidFill>
              </a14:hiddenFill>
            </a:ext>
          </a:extLst>
        </p:spPr>
      </p:pic>
      <p:sp>
        <p:nvSpPr>
          <p:cNvPr id="233476" name="Text Box 4"/>
          <p:cNvSpPr txBox="1">
            <a:spLocks noChangeArrowheads="1"/>
          </p:cNvSpPr>
          <p:nvPr/>
        </p:nvSpPr>
        <p:spPr bwMode="auto">
          <a:xfrm>
            <a:off x="2125133" y="6466473"/>
            <a:ext cx="6248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dirty="0" smtClean="0">
                <a:latin typeface="Arial" charset="0"/>
                <a:cs typeface="ＭＳ Ｐゴシック" charset="0"/>
              </a:rPr>
              <a:t>(Syracuse </a:t>
            </a:r>
            <a:r>
              <a:rPr lang="en-US" dirty="0">
                <a:latin typeface="Arial" charset="0"/>
                <a:cs typeface="ＭＳ Ｐゴシック" charset="0"/>
              </a:rPr>
              <a:t>et al</a:t>
            </a:r>
            <a:r>
              <a:rPr lang="en-US" dirty="0" smtClean="0">
                <a:latin typeface="Arial" charset="0"/>
                <a:cs typeface="ＭＳ Ｐゴシック" charset="0"/>
              </a:rPr>
              <a:t>., G3, 2008; </a:t>
            </a:r>
            <a:r>
              <a:rPr lang="en-US" dirty="0" err="1" smtClean="0">
                <a:latin typeface="Arial" charset="0"/>
                <a:cs typeface="ＭＳ Ｐゴシック" charset="0"/>
              </a:rPr>
              <a:t>Rychert</a:t>
            </a:r>
            <a:r>
              <a:rPr lang="en-US" dirty="0" smtClean="0">
                <a:latin typeface="Arial" charset="0"/>
                <a:cs typeface="ＭＳ Ｐゴシック" charset="0"/>
              </a:rPr>
              <a:t> </a:t>
            </a:r>
            <a:r>
              <a:rPr lang="en-US" dirty="0">
                <a:latin typeface="Arial" charset="0"/>
                <a:cs typeface="ＭＳ Ｐゴシック" charset="0"/>
              </a:rPr>
              <a:t>et al</a:t>
            </a:r>
            <a:r>
              <a:rPr lang="en-US" dirty="0" smtClean="0">
                <a:latin typeface="Arial" charset="0"/>
                <a:cs typeface="ＭＳ Ｐゴシック" charset="0"/>
              </a:rPr>
              <a:t>., G3, 2008)</a:t>
            </a:r>
            <a:endParaRPr lang="en-US" dirty="0">
              <a:latin typeface="Arial" charset="0"/>
              <a:cs typeface="ＭＳ Ｐゴシック" charset="0"/>
            </a:endParaRPr>
          </a:p>
        </p:txBody>
      </p:sp>
      <p:sp>
        <p:nvSpPr>
          <p:cNvPr id="233477" name="Text Box 5"/>
          <p:cNvSpPr txBox="1">
            <a:spLocks noChangeArrowheads="1"/>
          </p:cNvSpPr>
          <p:nvPr/>
        </p:nvSpPr>
        <p:spPr bwMode="auto">
          <a:xfrm>
            <a:off x="1752600" y="5715000"/>
            <a:ext cx="1168400" cy="35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700">
                <a:latin typeface="Arial" charset="0"/>
                <a:cs typeface="ＭＳ Ｐゴシック" charset="0"/>
              </a:rPr>
              <a:t>Nicaragua</a:t>
            </a:r>
          </a:p>
        </p:txBody>
      </p:sp>
      <p:pic>
        <p:nvPicPr>
          <p:cNvPr id="233478" name="Picture 6" descr="VpVsnew"/>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5029200"/>
            <a:ext cx="3725863" cy="838200"/>
          </a:xfrm>
          <a:prstGeom prst="rect">
            <a:avLst/>
          </a:prstGeom>
          <a:noFill/>
          <a:extLst>
            <a:ext uri="{909E8E84-426E-40dd-AFC4-6F175D3DCCD1}">
              <a14:hiddenFill xmlns:a14="http://schemas.microsoft.com/office/drawing/2010/main">
                <a:solidFill>
                  <a:srgbClr val="FFFFFF"/>
                </a:solidFill>
              </a14:hiddenFill>
            </a:ext>
          </a:extLst>
        </p:spPr>
      </p:pic>
      <p:pic>
        <p:nvPicPr>
          <p:cNvPr id="23347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0600" y="0"/>
            <a:ext cx="4503738" cy="2425700"/>
          </a:xfrm>
          <a:prstGeom prst="rect">
            <a:avLst/>
          </a:prstGeom>
          <a:noFill/>
          <a:extLst>
            <a:ext uri="{909E8E84-426E-40dd-AFC4-6F175D3DCCD1}">
              <a14:hiddenFill xmlns:a14="http://schemas.microsoft.com/office/drawing/2010/main">
                <a:solidFill>
                  <a:srgbClr val="FFFFFF"/>
                </a:solidFill>
              </a14:hiddenFill>
            </a:ext>
          </a:extLst>
        </p:spPr>
      </p:pic>
      <p:pic>
        <p:nvPicPr>
          <p:cNvPr id="233480"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24400" y="3259138"/>
            <a:ext cx="3581400" cy="371475"/>
          </a:xfrm>
          <a:prstGeom prst="rect">
            <a:avLst/>
          </a:prstGeom>
          <a:noFill/>
          <a:extLst>
            <a:ext uri="{909E8E84-426E-40dd-AFC4-6F175D3DCCD1}">
              <a14:hiddenFill xmlns:a14="http://schemas.microsoft.com/office/drawing/2010/main">
                <a:solidFill>
                  <a:srgbClr val="FFFFFF"/>
                </a:solidFill>
              </a14:hiddenFill>
            </a:ext>
          </a:extLst>
        </p:spPr>
      </p:pic>
      <p:sp>
        <p:nvSpPr>
          <p:cNvPr id="233481" name="Line 9"/>
          <p:cNvSpPr>
            <a:spLocks noChangeShapeType="1"/>
          </p:cNvSpPr>
          <p:nvPr/>
        </p:nvSpPr>
        <p:spPr bwMode="auto">
          <a:xfrm flipV="1">
            <a:off x="704850" y="5984875"/>
            <a:ext cx="487363" cy="650875"/>
          </a:xfrm>
          <a:prstGeom prst="line">
            <a:avLst/>
          </a:prstGeom>
          <a:noFill/>
          <a:ln w="38100">
            <a:solidFill>
              <a:srgbClr val="531DB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33482" name="Group 10"/>
          <p:cNvGrpSpPr>
            <a:grpSpLocks noChangeAspect="1"/>
          </p:cNvGrpSpPr>
          <p:nvPr/>
        </p:nvGrpSpPr>
        <p:grpSpPr bwMode="auto">
          <a:xfrm>
            <a:off x="0" y="5105400"/>
            <a:ext cx="1752600" cy="1752600"/>
            <a:chOff x="0" y="3360"/>
            <a:chExt cx="946" cy="960"/>
          </a:xfrm>
        </p:grpSpPr>
        <p:pic>
          <p:nvPicPr>
            <p:cNvPr id="233483" name="Picture 11" descr="centamLIN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3360"/>
              <a:ext cx="946" cy="96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3484" name="Line 12"/>
            <p:cNvSpPr>
              <a:spLocks noChangeShapeType="1"/>
            </p:cNvSpPr>
            <p:nvPr/>
          </p:nvSpPr>
          <p:spPr bwMode="auto">
            <a:xfrm flipV="1">
              <a:off x="137" y="3394"/>
              <a:ext cx="341" cy="444"/>
            </a:xfrm>
            <a:prstGeom prst="line">
              <a:avLst/>
            </a:prstGeom>
            <a:noFill/>
            <a:ln w="38100">
              <a:solidFill>
                <a:srgbClr val="531DB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3485" name="Rectangle 13"/>
          <p:cNvSpPr>
            <a:spLocks noChangeArrowheads="1"/>
          </p:cNvSpPr>
          <p:nvPr/>
        </p:nvSpPr>
        <p:spPr bwMode="auto">
          <a:xfrm>
            <a:off x="2590800" y="5029200"/>
            <a:ext cx="4953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a:latin typeface="Arial" charset="0"/>
                <a:cs typeface="ＭＳ Ｐゴシック" charset="0"/>
              </a:rPr>
              <a:t>Vp</a:t>
            </a:r>
          </a:p>
        </p:txBody>
      </p:sp>
      <p:sp>
        <p:nvSpPr>
          <p:cNvPr id="233486" name="Rectangle 14"/>
          <p:cNvSpPr>
            <a:spLocks noChangeArrowheads="1"/>
          </p:cNvSpPr>
          <p:nvPr/>
        </p:nvSpPr>
        <p:spPr bwMode="auto">
          <a:xfrm>
            <a:off x="5181600" y="2725738"/>
            <a:ext cx="7207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a:solidFill>
                  <a:schemeClr val="bg1"/>
                </a:solidFill>
                <a:latin typeface="Arial" charset="0"/>
                <a:cs typeface="ＭＳ Ｐゴシック" charset="0"/>
              </a:rPr>
              <a:t>1/Qs</a:t>
            </a:r>
          </a:p>
        </p:txBody>
      </p:sp>
      <p:pic>
        <p:nvPicPr>
          <p:cNvPr id="233487" name="Picture 15" descr="VpVsne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72000" y="2590800"/>
            <a:ext cx="4786313" cy="2349500"/>
          </a:xfrm>
          <a:prstGeom prst="rect">
            <a:avLst/>
          </a:prstGeom>
          <a:noFill/>
          <a:extLst>
            <a:ext uri="{909E8E84-426E-40dd-AFC4-6F175D3DCCD1}">
              <a14:hiddenFill xmlns:a14="http://schemas.microsoft.com/office/drawing/2010/main">
                <a:solidFill>
                  <a:srgbClr val="FFFFFF"/>
                </a:solidFill>
              </a14:hiddenFill>
            </a:ext>
          </a:extLst>
        </p:spPr>
      </p:pic>
      <p:sp>
        <p:nvSpPr>
          <p:cNvPr id="233488" name="Rectangle 16"/>
          <p:cNvSpPr>
            <a:spLocks noChangeArrowheads="1"/>
          </p:cNvSpPr>
          <p:nvPr/>
        </p:nvSpPr>
        <p:spPr bwMode="auto">
          <a:xfrm>
            <a:off x="5105400" y="4937125"/>
            <a:ext cx="8620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a:solidFill>
                  <a:schemeClr val="bg1"/>
                </a:solidFill>
                <a:latin typeface="Arial" charset="0"/>
                <a:cs typeface="ＭＳ Ｐゴシック" charset="0"/>
              </a:rPr>
              <a:t>Vp/Vs</a:t>
            </a:r>
          </a:p>
        </p:txBody>
      </p:sp>
      <p:sp>
        <p:nvSpPr>
          <p:cNvPr id="233489" name="Rectangle 17"/>
          <p:cNvSpPr>
            <a:spLocks noChangeArrowheads="1"/>
          </p:cNvSpPr>
          <p:nvPr/>
        </p:nvSpPr>
        <p:spPr bwMode="auto">
          <a:xfrm>
            <a:off x="76200" y="1066800"/>
            <a:ext cx="32004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latin typeface="Arial" charset="0"/>
                <a:cs typeface="ＭＳ Ｐゴシック" charset="0"/>
              </a:rPr>
              <a:t>Broad area of high </a:t>
            </a:r>
            <a:r>
              <a:rPr lang="en-US" sz="2000" i="1">
                <a:latin typeface="Arial" charset="0"/>
                <a:cs typeface="ＭＳ Ｐゴシック" charset="0"/>
              </a:rPr>
              <a:t>1/Q, low Vp</a:t>
            </a:r>
            <a:r>
              <a:rPr lang="en-US" sz="2000">
                <a:latin typeface="Arial" charset="0"/>
                <a:cs typeface="ＭＳ Ｐゴシック" charset="0"/>
              </a:rPr>
              <a:t> (high T)</a:t>
            </a:r>
          </a:p>
        </p:txBody>
      </p:sp>
      <p:sp>
        <p:nvSpPr>
          <p:cNvPr id="233490" name="Line 18"/>
          <p:cNvSpPr>
            <a:spLocks noChangeShapeType="1"/>
          </p:cNvSpPr>
          <p:nvPr/>
        </p:nvSpPr>
        <p:spPr bwMode="auto">
          <a:xfrm>
            <a:off x="914400" y="1752600"/>
            <a:ext cx="1905000" cy="2286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3491" name="Rectangle 19"/>
          <p:cNvSpPr>
            <a:spLocks noChangeArrowheads="1"/>
          </p:cNvSpPr>
          <p:nvPr/>
        </p:nvSpPr>
        <p:spPr bwMode="auto">
          <a:xfrm>
            <a:off x="2514600" y="1676400"/>
            <a:ext cx="2133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latin typeface="Arial" charset="0"/>
                <a:cs typeface="ＭＳ Ｐゴシック" charset="0"/>
              </a:rPr>
              <a:t>Narrow conduit of high </a:t>
            </a:r>
            <a:r>
              <a:rPr lang="en-US" sz="2000" i="1">
                <a:latin typeface="Arial" charset="0"/>
                <a:cs typeface="ＭＳ Ｐゴシック" charset="0"/>
              </a:rPr>
              <a:t>Vp/Vs</a:t>
            </a:r>
            <a:r>
              <a:rPr lang="en-US" sz="2000">
                <a:latin typeface="Arial" charset="0"/>
                <a:cs typeface="ＭＳ Ｐゴシック" charset="0"/>
              </a:rPr>
              <a:t> beneath arc</a:t>
            </a:r>
          </a:p>
        </p:txBody>
      </p:sp>
      <p:sp>
        <p:nvSpPr>
          <p:cNvPr id="233493" name="Line 21"/>
          <p:cNvSpPr>
            <a:spLocks noChangeShapeType="1"/>
          </p:cNvSpPr>
          <p:nvPr/>
        </p:nvSpPr>
        <p:spPr bwMode="auto">
          <a:xfrm flipV="1">
            <a:off x="2362200" y="1066800"/>
            <a:ext cx="4800600" cy="533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3494" name="Line 22"/>
          <p:cNvSpPr>
            <a:spLocks noChangeShapeType="1"/>
          </p:cNvSpPr>
          <p:nvPr/>
        </p:nvSpPr>
        <p:spPr bwMode="auto">
          <a:xfrm>
            <a:off x="4191000" y="2438400"/>
            <a:ext cx="2743200" cy="1066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3495" name="Rectangle 2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97616709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Cagnioncle++fig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1447800"/>
            <a:ext cx="3038475" cy="4192588"/>
          </a:xfrm>
          <a:prstGeom prst="rect">
            <a:avLst/>
          </a:prstGeom>
          <a:noFill/>
          <a:extLst>
            <a:ext uri="{909E8E84-426E-40dd-AFC4-6F175D3DCCD1}">
              <a14:hiddenFill xmlns:a14="http://schemas.microsoft.com/office/drawing/2010/main">
                <a:solidFill>
                  <a:srgbClr val="FFFFFF"/>
                </a:solidFill>
              </a14:hiddenFill>
            </a:ext>
          </a:extLst>
        </p:spPr>
      </p:pic>
      <p:sp>
        <p:nvSpPr>
          <p:cNvPr id="235523" name="Rectangle 3"/>
          <p:cNvSpPr>
            <a:spLocks noGrp="1" noChangeArrowheads="1"/>
          </p:cNvSpPr>
          <p:nvPr>
            <p:ph type="title"/>
          </p:nvPr>
        </p:nvSpPr>
        <p:spPr>
          <a:xfrm>
            <a:off x="727075" y="176213"/>
            <a:ext cx="7772400" cy="614362"/>
          </a:xfrm>
        </p:spPr>
        <p:txBody>
          <a:bodyPr>
            <a:normAutofit fontScale="90000"/>
          </a:bodyPr>
          <a:lstStyle/>
          <a:p>
            <a:pPr algn="l"/>
            <a:r>
              <a:rPr lang="en-US" sz="3600" i="1"/>
              <a:t>Hot Wedge &amp; Melting Column </a:t>
            </a:r>
            <a:endParaRPr lang="en-US" sz="4000"/>
          </a:p>
        </p:txBody>
      </p:sp>
      <p:pic>
        <p:nvPicPr>
          <p:cNvPr id="235524" name="Picture 4" descr="VpVsnew"/>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5486400"/>
            <a:ext cx="3725863" cy="838200"/>
          </a:xfrm>
          <a:prstGeom prst="rect">
            <a:avLst/>
          </a:prstGeom>
          <a:noFill/>
          <a:extLst>
            <a:ext uri="{909E8E84-426E-40dd-AFC4-6F175D3DCCD1}">
              <a14:hiddenFill xmlns:a14="http://schemas.microsoft.com/office/drawing/2010/main">
                <a:solidFill>
                  <a:srgbClr val="FFFFFF"/>
                </a:solidFill>
              </a14:hiddenFill>
            </a:ext>
          </a:extLst>
        </p:spPr>
      </p:pic>
      <p:pic>
        <p:nvPicPr>
          <p:cNvPr id="2355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92663" y="1371600"/>
            <a:ext cx="3505200" cy="1887538"/>
          </a:xfrm>
          <a:prstGeom prst="rect">
            <a:avLst/>
          </a:prstGeom>
          <a:noFill/>
          <a:extLst>
            <a:ext uri="{909E8E84-426E-40dd-AFC4-6F175D3DCCD1}">
              <a14:hiddenFill xmlns:a14="http://schemas.microsoft.com/office/drawing/2010/main">
                <a:solidFill>
                  <a:srgbClr val="FFFFFF"/>
                </a:solidFill>
              </a14:hiddenFill>
            </a:ext>
          </a:extLst>
        </p:spPr>
      </p:pic>
      <p:pic>
        <p:nvPicPr>
          <p:cNvPr id="2355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24400" y="3259138"/>
            <a:ext cx="3581400" cy="371475"/>
          </a:xfrm>
          <a:prstGeom prst="rect">
            <a:avLst/>
          </a:prstGeom>
          <a:noFill/>
          <a:extLst>
            <a:ext uri="{909E8E84-426E-40dd-AFC4-6F175D3DCCD1}">
              <a14:hiddenFill xmlns:a14="http://schemas.microsoft.com/office/drawing/2010/main">
                <a:solidFill>
                  <a:srgbClr val="FFFFFF"/>
                </a:solidFill>
              </a14:hiddenFill>
            </a:ext>
          </a:extLst>
        </p:spPr>
      </p:pic>
      <p:sp>
        <p:nvSpPr>
          <p:cNvPr id="235527" name="Rectangle 7"/>
          <p:cNvSpPr>
            <a:spLocks noChangeArrowheads="1"/>
          </p:cNvSpPr>
          <p:nvPr/>
        </p:nvSpPr>
        <p:spPr bwMode="auto">
          <a:xfrm>
            <a:off x="5181600" y="2667000"/>
            <a:ext cx="7207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a:solidFill>
                  <a:schemeClr val="bg1"/>
                </a:solidFill>
                <a:latin typeface="Arial" charset="0"/>
                <a:cs typeface="ＭＳ Ｐゴシック" charset="0"/>
              </a:rPr>
              <a:t>1/Qs</a:t>
            </a:r>
          </a:p>
        </p:txBody>
      </p:sp>
      <p:pic>
        <p:nvPicPr>
          <p:cNvPr id="235528" name="Picture 8" descr="VpVsnew"/>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72000" y="3657600"/>
            <a:ext cx="3725863" cy="1828800"/>
          </a:xfrm>
          <a:prstGeom prst="rect">
            <a:avLst/>
          </a:prstGeom>
          <a:noFill/>
          <a:extLst>
            <a:ext uri="{909E8E84-426E-40dd-AFC4-6F175D3DCCD1}">
              <a14:hiddenFill xmlns:a14="http://schemas.microsoft.com/office/drawing/2010/main">
                <a:solidFill>
                  <a:srgbClr val="FFFFFF"/>
                </a:solidFill>
              </a14:hiddenFill>
            </a:ext>
          </a:extLst>
        </p:spPr>
      </p:pic>
      <p:sp>
        <p:nvSpPr>
          <p:cNvPr id="235529" name="Rectangle 9"/>
          <p:cNvSpPr>
            <a:spLocks noChangeArrowheads="1"/>
          </p:cNvSpPr>
          <p:nvPr/>
        </p:nvSpPr>
        <p:spPr bwMode="auto">
          <a:xfrm>
            <a:off x="5105400" y="4937125"/>
            <a:ext cx="8620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a:solidFill>
                  <a:schemeClr val="bg1"/>
                </a:solidFill>
                <a:latin typeface="Arial" charset="0"/>
                <a:cs typeface="ＭＳ Ｐゴシック" charset="0"/>
              </a:rPr>
              <a:t>Vp/Vs</a:t>
            </a:r>
          </a:p>
        </p:txBody>
      </p:sp>
      <p:sp>
        <p:nvSpPr>
          <p:cNvPr id="235530" name="Line 10"/>
          <p:cNvSpPr>
            <a:spLocks noChangeShapeType="1"/>
          </p:cNvSpPr>
          <p:nvPr/>
        </p:nvSpPr>
        <p:spPr bwMode="auto">
          <a:xfrm>
            <a:off x="3810000" y="1066800"/>
            <a:ext cx="228600" cy="12954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31" name="Line 11"/>
          <p:cNvSpPr>
            <a:spLocks noChangeShapeType="1"/>
          </p:cNvSpPr>
          <p:nvPr/>
        </p:nvSpPr>
        <p:spPr bwMode="auto">
          <a:xfrm flipV="1">
            <a:off x="2895600" y="2133600"/>
            <a:ext cx="3886200" cy="457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32" name="Line 12"/>
          <p:cNvSpPr>
            <a:spLocks noChangeShapeType="1"/>
          </p:cNvSpPr>
          <p:nvPr/>
        </p:nvSpPr>
        <p:spPr bwMode="auto">
          <a:xfrm flipV="1">
            <a:off x="2438400" y="4419600"/>
            <a:ext cx="4038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33" name="Rectangle 13"/>
          <p:cNvSpPr>
            <a:spLocks noChangeArrowheads="1"/>
          </p:cNvSpPr>
          <p:nvPr/>
        </p:nvSpPr>
        <p:spPr bwMode="auto">
          <a:xfrm>
            <a:off x="1219200" y="1035050"/>
            <a:ext cx="2343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a:latin typeface="Arial" charset="0"/>
                <a:cs typeface="ＭＳ Ｐゴシック" charset="0"/>
              </a:rPr>
              <a:t>Numerical Simulation</a:t>
            </a:r>
          </a:p>
        </p:txBody>
      </p:sp>
      <p:sp>
        <p:nvSpPr>
          <p:cNvPr id="235534" name="Rectangle 14"/>
          <p:cNvSpPr>
            <a:spLocks noChangeArrowheads="1"/>
          </p:cNvSpPr>
          <p:nvPr/>
        </p:nvSpPr>
        <p:spPr bwMode="auto">
          <a:xfrm>
            <a:off x="1190625" y="3011488"/>
            <a:ext cx="16383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i="1" dirty="0">
                <a:solidFill>
                  <a:srgbClr val="000000"/>
                </a:solidFill>
                <a:latin typeface="Arial" charset="0"/>
                <a:cs typeface="ＭＳ Ｐゴシック" charset="0"/>
              </a:rPr>
              <a:t>Temperature</a:t>
            </a:r>
          </a:p>
        </p:txBody>
      </p:sp>
      <p:sp>
        <p:nvSpPr>
          <p:cNvPr id="235535" name="Rectangle 15"/>
          <p:cNvSpPr>
            <a:spLocks noChangeArrowheads="1"/>
          </p:cNvSpPr>
          <p:nvPr/>
        </p:nvSpPr>
        <p:spPr bwMode="auto">
          <a:xfrm>
            <a:off x="2486025" y="3713163"/>
            <a:ext cx="11969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i="1">
                <a:solidFill>
                  <a:schemeClr val="folHlink"/>
                </a:solidFill>
                <a:latin typeface="Arial" charset="0"/>
                <a:cs typeface="ＭＳ Ｐゴシック" charset="0"/>
              </a:rPr>
              <a:t>Melt - porosity</a:t>
            </a:r>
          </a:p>
        </p:txBody>
      </p:sp>
      <p:sp>
        <p:nvSpPr>
          <p:cNvPr id="235536" name="Rectangle 16"/>
          <p:cNvSpPr>
            <a:spLocks noChangeArrowheads="1"/>
          </p:cNvSpPr>
          <p:nvPr/>
        </p:nvSpPr>
        <p:spPr bwMode="auto">
          <a:xfrm>
            <a:off x="381000" y="6248400"/>
            <a:ext cx="3733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i="1" dirty="0" err="1">
                <a:latin typeface="Arial" charset="0"/>
                <a:cs typeface="ＭＳ Ｐゴシック" charset="0"/>
              </a:rPr>
              <a:t>Cagnioncle</a:t>
            </a:r>
            <a:r>
              <a:rPr lang="en-US" sz="1600" i="1" dirty="0">
                <a:latin typeface="Arial" charset="0"/>
                <a:cs typeface="ＭＳ Ｐゴシック" charset="0"/>
              </a:rPr>
              <a:t> et </a:t>
            </a:r>
            <a:r>
              <a:rPr lang="en-US" sz="1600" i="1" dirty="0" err="1">
                <a:latin typeface="Arial" charset="0"/>
                <a:cs typeface="ＭＳ Ｐゴシック" charset="0"/>
              </a:rPr>
              <a:t>al.,JGR</a:t>
            </a:r>
            <a:r>
              <a:rPr lang="en-US" sz="1600" i="1" dirty="0">
                <a:latin typeface="Arial" charset="0"/>
                <a:cs typeface="ＭＳ Ｐゴシック" charset="0"/>
              </a:rPr>
              <a:t>, </a:t>
            </a:r>
            <a:r>
              <a:rPr lang="en-US" sz="1600" i="1" dirty="0" smtClean="0">
                <a:latin typeface="Arial" charset="0"/>
                <a:cs typeface="ＭＳ Ｐゴシック" charset="0"/>
              </a:rPr>
              <a:t>2007</a:t>
            </a:r>
            <a:endParaRPr lang="en-US" sz="2000" dirty="0">
              <a:latin typeface="Arial" charset="0"/>
              <a:cs typeface="ＭＳ Ｐゴシック" charset="0"/>
            </a:endParaRPr>
          </a:p>
        </p:txBody>
      </p:sp>
      <p:sp>
        <p:nvSpPr>
          <p:cNvPr id="235537" name="Rectangle 1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8658881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Grp="1" noChangeArrowheads="1"/>
          </p:cNvSpPr>
          <p:nvPr>
            <p:ph type="title"/>
          </p:nvPr>
        </p:nvSpPr>
        <p:spPr>
          <a:xfrm>
            <a:off x="685800" y="152400"/>
            <a:ext cx="7772400" cy="1143000"/>
          </a:xfrm>
        </p:spPr>
        <p:txBody>
          <a:bodyPr>
            <a:normAutofit fontScale="90000"/>
          </a:bodyPr>
          <a:lstStyle/>
          <a:p>
            <a:r>
              <a:rPr lang="en-US" sz="4000" i="1"/>
              <a:t>Dehydration reactions in subducted materials release water</a:t>
            </a:r>
            <a:endParaRPr lang="en-US"/>
          </a:p>
        </p:txBody>
      </p:sp>
      <p:sp>
        <p:nvSpPr>
          <p:cNvPr id="149507" name="Rectangle 1027"/>
          <p:cNvSpPr>
            <a:spLocks noChangeArrowheads="1"/>
          </p:cNvSpPr>
          <p:nvPr/>
        </p:nvSpPr>
        <p:spPr bwMode="auto">
          <a:xfrm>
            <a:off x="838200" y="1447800"/>
            <a:ext cx="7620000" cy="480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chemeClr val="bg1"/>
              </a:solidFill>
            </a:endParaRPr>
          </a:p>
        </p:txBody>
      </p:sp>
      <p:pic>
        <p:nvPicPr>
          <p:cNvPr id="149508" name="Picture 1028"/>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1066800" y="1447800"/>
            <a:ext cx="6096000" cy="4705350"/>
          </a:xfrm>
          <a:ln/>
        </p:spPr>
      </p:pic>
      <p:sp>
        <p:nvSpPr>
          <p:cNvPr id="149509" name="Text Box 1029"/>
          <p:cNvSpPr txBox="1">
            <a:spLocks noChangeArrowheads="1"/>
          </p:cNvSpPr>
          <p:nvPr/>
        </p:nvSpPr>
        <p:spPr bwMode="auto">
          <a:xfrm>
            <a:off x="4860925" y="5622925"/>
            <a:ext cx="284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Schmidt &amp; Poli, 1998</a:t>
            </a:r>
          </a:p>
        </p:txBody>
      </p:sp>
    </p:spTree>
    <p:extLst>
      <p:ext uri="{BB962C8B-B14F-4D97-AF65-F5344CB8AC3E}">
        <p14:creationId xmlns:p14="http://schemas.microsoft.com/office/powerpoint/2010/main" val="3264768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52400" y="342900"/>
            <a:ext cx="8991600" cy="723900"/>
          </a:xfrm>
        </p:spPr>
        <p:txBody>
          <a:bodyPr/>
          <a:lstStyle/>
          <a:p>
            <a:r>
              <a:rPr lang="en-US" sz="3200"/>
              <a:t>Arc magmatic crustal plumbing is poorly understood</a:t>
            </a:r>
            <a:endParaRPr lang="en-US"/>
          </a:p>
        </p:txBody>
      </p:sp>
      <p:pic>
        <p:nvPicPr>
          <p:cNvPr id="192515"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1143000" y="990600"/>
            <a:ext cx="6324600" cy="5543550"/>
          </a:xfrm>
          <a:ln/>
        </p:spPr>
      </p:pic>
    </p:spTree>
    <p:extLst>
      <p:ext uri="{BB962C8B-B14F-4D97-AF65-F5344CB8AC3E}">
        <p14:creationId xmlns:p14="http://schemas.microsoft.com/office/powerpoint/2010/main" val="2807526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67" y="403199"/>
            <a:ext cx="5586882" cy="5516033"/>
          </a:xfrm>
          <a:prstGeom prst="rect">
            <a:avLst/>
          </a:prstGeom>
        </p:spPr>
      </p:pic>
      <p:sp>
        <p:nvSpPr>
          <p:cNvPr id="3" name="TextBox 2"/>
          <p:cNvSpPr txBox="1"/>
          <p:nvPr/>
        </p:nvSpPr>
        <p:spPr>
          <a:xfrm>
            <a:off x="135467" y="33867"/>
            <a:ext cx="8828058" cy="369332"/>
          </a:xfrm>
          <a:prstGeom prst="rect">
            <a:avLst/>
          </a:prstGeom>
          <a:noFill/>
        </p:spPr>
        <p:txBody>
          <a:bodyPr wrap="none" rtlCol="0">
            <a:spAutoFit/>
          </a:bodyPr>
          <a:lstStyle/>
          <a:p>
            <a:r>
              <a:rPr lang="en-US" b="1" dirty="0" smtClean="0"/>
              <a:t>Petrologic models of magmatic arcs based on wide-angle seismic and petrologic </a:t>
            </a:r>
            <a:r>
              <a:rPr lang="en-US" b="1" dirty="0" err="1" smtClean="0"/>
              <a:t>modelling</a:t>
            </a:r>
            <a:endParaRPr lang="en-US" b="1" dirty="0"/>
          </a:p>
        </p:txBody>
      </p:sp>
      <p:sp>
        <p:nvSpPr>
          <p:cNvPr id="4" name="TextBox 3"/>
          <p:cNvSpPr txBox="1"/>
          <p:nvPr/>
        </p:nvSpPr>
        <p:spPr>
          <a:xfrm>
            <a:off x="0" y="5919232"/>
            <a:ext cx="9144000" cy="830997"/>
          </a:xfrm>
          <a:prstGeom prst="rect">
            <a:avLst/>
          </a:prstGeom>
          <a:noFill/>
        </p:spPr>
        <p:txBody>
          <a:bodyPr wrap="square" rtlCol="0">
            <a:spAutoFit/>
          </a:bodyPr>
          <a:lstStyle/>
          <a:p>
            <a:r>
              <a:rPr lang="en-US" sz="2400" dirty="0" smtClean="0"/>
              <a:t>Middle crust has </a:t>
            </a:r>
            <a:r>
              <a:rPr lang="en-US" sz="2400" dirty="0" err="1" smtClean="0"/>
              <a:t>Vp</a:t>
            </a:r>
            <a:r>
              <a:rPr lang="en-US" sz="2400" dirty="0" smtClean="0"/>
              <a:t> characteristic of continental crust:</a:t>
            </a:r>
            <a:br>
              <a:rPr lang="en-US" sz="2400" dirty="0" smtClean="0"/>
            </a:br>
            <a:r>
              <a:rPr lang="en-US" sz="2400" dirty="0" smtClean="0"/>
              <a:t>magmatic arcs are believed to be the source of most continental crust </a:t>
            </a:r>
            <a:endParaRPr lang="en-US" sz="2400" dirty="0"/>
          </a:p>
        </p:txBody>
      </p:sp>
      <p:grpSp>
        <p:nvGrpSpPr>
          <p:cNvPr id="7" name="Group 6"/>
          <p:cNvGrpSpPr/>
          <p:nvPr/>
        </p:nvGrpSpPr>
        <p:grpSpPr>
          <a:xfrm>
            <a:off x="5717937" y="799674"/>
            <a:ext cx="6491176" cy="4864226"/>
            <a:chOff x="5717937" y="799674"/>
            <a:chExt cx="6491176" cy="4864226"/>
          </a:xfrm>
        </p:grpSpPr>
        <p:pic>
          <p:nvPicPr>
            <p:cNvPr id="5" name="Picture 4"/>
            <p:cNvPicPr>
              <a:picLocks noChangeAspect="1"/>
            </p:cNvPicPr>
            <p:nvPr/>
          </p:nvPicPr>
          <p:blipFill>
            <a:blip r:embed="rId3"/>
            <a:stretch>
              <a:fillRect/>
            </a:stretch>
          </p:blipFill>
          <p:spPr>
            <a:xfrm>
              <a:off x="5717937" y="799674"/>
              <a:ext cx="6491176" cy="4217895"/>
            </a:xfrm>
            <a:prstGeom prst="rect">
              <a:avLst/>
            </a:prstGeom>
          </p:spPr>
        </p:pic>
        <p:sp>
          <p:nvSpPr>
            <p:cNvPr id="6" name="TextBox 5"/>
            <p:cNvSpPr txBox="1"/>
            <p:nvPr/>
          </p:nvSpPr>
          <p:spPr>
            <a:xfrm>
              <a:off x="6913853" y="5017569"/>
              <a:ext cx="2230148" cy="646331"/>
            </a:xfrm>
            <a:prstGeom prst="rect">
              <a:avLst/>
            </a:prstGeom>
            <a:noFill/>
          </p:spPr>
          <p:txBody>
            <a:bodyPr wrap="square" rtlCol="0">
              <a:spAutoFit/>
            </a:bodyPr>
            <a:lstStyle/>
            <a:p>
              <a:r>
                <a:rPr lang="en-US" dirty="0" err="1" smtClean="0"/>
                <a:t>Fliedner</a:t>
              </a:r>
              <a:r>
                <a:rPr lang="en-US" dirty="0" smtClean="0"/>
                <a:t> &amp; Klemperer, EPSL, 2000</a:t>
              </a:r>
              <a:endParaRPr lang="en-US" dirty="0"/>
            </a:p>
          </p:txBody>
        </p:sp>
      </p:grpSp>
    </p:spTree>
    <p:extLst>
      <p:ext uri="{BB962C8B-B14F-4D97-AF65-F5344CB8AC3E}">
        <p14:creationId xmlns:p14="http://schemas.microsoft.com/office/powerpoint/2010/main" val="1656663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n-US"/>
              <a:t>Back Arc Basins (BAB) and Interarc Basins (IAB)</a:t>
            </a:r>
          </a:p>
        </p:txBody>
      </p:sp>
      <p:sp>
        <p:nvSpPr>
          <p:cNvPr id="51203" name="Rectangle 3"/>
          <p:cNvSpPr>
            <a:spLocks noGrp="1" noChangeArrowheads="1"/>
          </p:cNvSpPr>
          <p:nvPr>
            <p:ph type="body" idx="1"/>
          </p:nvPr>
        </p:nvSpPr>
        <p:spPr>
          <a:xfrm>
            <a:off x="381000" y="1981200"/>
            <a:ext cx="8534400" cy="4114800"/>
          </a:xfrm>
        </p:spPr>
        <p:txBody>
          <a:bodyPr/>
          <a:lstStyle/>
          <a:p>
            <a:r>
              <a:rPr lang="en-US" i="1"/>
              <a:t>Back-arc basins</a:t>
            </a:r>
            <a:r>
              <a:rPr lang="en-US"/>
              <a:t> are extensional basins that formed as a result of seafloor spreading behind an island arc.</a:t>
            </a:r>
          </a:p>
          <a:p>
            <a:r>
              <a:rPr lang="en-US" i="1"/>
              <a:t>Interarc basins</a:t>
            </a:r>
            <a:r>
              <a:rPr lang="en-US"/>
              <a:t> are zones of rifting associated with arcs which have not progressed to the point of seafloor spreading.</a:t>
            </a:r>
          </a:p>
          <a:p>
            <a:r>
              <a:rPr lang="en-US"/>
              <a:t>Both may be active or extinct.</a:t>
            </a:r>
          </a:p>
        </p:txBody>
      </p:sp>
    </p:spTree>
    <p:extLst>
      <p:ext uri="{BB962C8B-B14F-4D97-AF65-F5344CB8AC3E}">
        <p14:creationId xmlns:p14="http://schemas.microsoft.com/office/powerpoint/2010/main" val="330094020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381000" y="304800"/>
            <a:ext cx="8534400" cy="1143000"/>
          </a:xfrm>
        </p:spPr>
        <p:txBody>
          <a:bodyPr>
            <a:normAutofit fontScale="90000"/>
          </a:bodyPr>
          <a:lstStyle/>
          <a:p>
            <a:r>
              <a:rPr lang="en-US"/>
              <a:t>Marginal Basin vs. </a:t>
            </a:r>
            <a:br>
              <a:rPr lang="en-US"/>
            </a:br>
            <a:r>
              <a:rPr lang="en-US"/>
              <a:t>Back-arc Basin vs. Interarc  Basin</a:t>
            </a:r>
          </a:p>
        </p:txBody>
      </p:sp>
      <p:sp>
        <p:nvSpPr>
          <p:cNvPr id="119812" name="Rectangle 4"/>
          <p:cNvSpPr>
            <a:spLocks noChangeArrowheads="1"/>
          </p:cNvSpPr>
          <p:nvPr/>
        </p:nvSpPr>
        <p:spPr bwMode="auto">
          <a:xfrm>
            <a:off x="0" y="2590800"/>
            <a:ext cx="3048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US">
                <a:solidFill>
                  <a:schemeClr val="tx2"/>
                </a:solidFill>
              </a:rPr>
              <a:t>Marginal Basins: </a:t>
            </a:r>
            <a:br>
              <a:rPr lang="en-US">
                <a:solidFill>
                  <a:schemeClr val="tx2"/>
                </a:solidFill>
              </a:rPr>
            </a:br>
            <a:r>
              <a:rPr lang="en-US">
                <a:solidFill>
                  <a:schemeClr val="tx2"/>
                </a:solidFill>
              </a:rPr>
              <a:t>any distinct basins along the margins of continents or oceans: </a:t>
            </a:r>
            <a:br>
              <a:rPr lang="en-US">
                <a:solidFill>
                  <a:schemeClr val="tx2"/>
                </a:solidFill>
              </a:rPr>
            </a:br>
            <a:r>
              <a:rPr lang="en-US"/>
              <a:t>No genetic connotation</a:t>
            </a:r>
            <a:br>
              <a:rPr lang="en-US"/>
            </a:br>
            <a:r>
              <a:rPr lang="en-US"/>
              <a:t/>
            </a:r>
            <a:br>
              <a:rPr lang="en-US"/>
            </a:br>
            <a:r>
              <a:rPr lang="en-US"/>
              <a:t/>
            </a:r>
            <a:br>
              <a:rPr lang="en-US"/>
            </a:br>
            <a:r>
              <a:rPr lang="en-US"/>
              <a:t>e.g. Aleutian Basin, Cayman Trough and Caribbean Sea are </a:t>
            </a:r>
            <a:r>
              <a:rPr lang="en-US" i="1"/>
              <a:t>not</a:t>
            </a:r>
            <a:r>
              <a:rPr lang="en-US"/>
              <a:t> back-arc basins</a:t>
            </a:r>
            <a:br>
              <a:rPr lang="en-US"/>
            </a:br>
            <a:endParaRPr lang="en-US" sz="4400">
              <a:solidFill>
                <a:schemeClr val="tx2"/>
              </a:solidFill>
            </a:endParaRPr>
          </a:p>
        </p:txBody>
      </p:sp>
      <p:pic>
        <p:nvPicPr>
          <p:cNvPr id="11981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400" y="2133600"/>
            <a:ext cx="5943600"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9356988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Grp="1" noChangeAspect="1" noChangeArrowheads="1"/>
          </p:cNvPicPr>
          <p:nvPr>
            <p:ph type="dgm" idx="1"/>
          </p:nvPr>
        </p:nvPicPr>
        <p:blipFill rotWithShape="1">
          <a:blip r:embed="rId3">
            <a:extLst>
              <a:ext uri="{28A0092B-C50C-407E-A947-70E740481C1C}">
                <a14:useLocalDpi xmlns:a14="http://schemas.microsoft.com/office/drawing/2010/main"/>
              </a:ext>
            </a:extLst>
          </a:blip>
          <a:srcRect t="42704"/>
          <a:stretch/>
        </p:blipFill>
        <p:spPr>
          <a:xfrm>
            <a:off x="228600" y="1388533"/>
            <a:ext cx="5729713" cy="4013201"/>
          </a:xfrm>
          <a:ln/>
        </p:spPr>
      </p:pic>
      <p:sp>
        <p:nvSpPr>
          <p:cNvPr id="16386" name="Rectangle 2"/>
          <p:cNvSpPr>
            <a:spLocks noGrp="1" noChangeArrowheads="1"/>
          </p:cNvSpPr>
          <p:nvPr>
            <p:ph type="title"/>
          </p:nvPr>
        </p:nvSpPr>
        <p:spPr>
          <a:xfrm>
            <a:off x="5257800" y="571500"/>
            <a:ext cx="3886200" cy="5715000"/>
          </a:xfrm>
        </p:spPr>
        <p:txBody>
          <a:bodyPr/>
          <a:lstStyle/>
          <a:p>
            <a:r>
              <a:rPr lang="en-US" sz="3600" dirty="0" smtClean="0"/>
              <a:t>“Mariana-type” </a:t>
            </a:r>
            <a:r>
              <a:rPr lang="en-US" sz="3600" dirty="0" err="1" smtClean="0"/>
              <a:t>subduction</a:t>
            </a:r>
            <a:r>
              <a:rPr lang="en-US" sz="3600" dirty="0" smtClean="0"/>
              <a:t> zones </a:t>
            </a:r>
            <a:r>
              <a:rPr lang="en-US" sz="3600" dirty="0"/>
              <a:t/>
            </a:r>
            <a:br>
              <a:rPr lang="en-US" sz="3600" dirty="0"/>
            </a:br>
            <a:r>
              <a:rPr lang="en-US" sz="3600" dirty="0" smtClean="0"/>
              <a:t>under </a:t>
            </a:r>
            <a:r>
              <a:rPr lang="en-US" sz="3600" dirty="0"/>
              <a:t/>
            </a:r>
            <a:br>
              <a:rPr lang="en-US" sz="3600" dirty="0"/>
            </a:br>
            <a:r>
              <a:rPr lang="en-US" sz="3600" dirty="0" smtClean="0"/>
              <a:t>extension </a:t>
            </a:r>
            <a:r>
              <a:rPr lang="en-US" sz="3600" dirty="0"/>
              <a:t/>
            </a:r>
            <a:br>
              <a:rPr lang="en-US" sz="3600" dirty="0"/>
            </a:br>
            <a:r>
              <a:rPr lang="en-US" sz="3600" dirty="0"/>
              <a:t/>
            </a:r>
            <a:br>
              <a:rPr lang="en-US" sz="3600" dirty="0"/>
            </a:br>
            <a:r>
              <a:rPr lang="en-US" sz="2800" dirty="0" err="1"/>
              <a:t>Uyeda</a:t>
            </a:r>
            <a:r>
              <a:rPr lang="en-US" sz="2800" dirty="0"/>
              <a:t> &amp; </a:t>
            </a:r>
            <a:br>
              <a:rPr lang="en-US" sz="2800" dirty="0"/>
            </a:br>
            <a:r>
              <a:rPr lang="en-US" sz="2800" dirty="0" err="1"/>
              <a:t>Kanamori</a:t>
            </a:r>
            <a:r>
              <a:rPr lang="en-US" sz="2800" dirty="0"/>
              <a:t>, 1979</a:t>
            </a:r>
            <a:endParaRPr lang="en-US" dirty="0"/>
          </a:p>
        </p:txBody>
      </p:sp>
    </p:spTree>
    <p:extLst>
      <p:ext uri="{BB962C8B-B14F-4D97-AF65-F5344CB8AC3E}">
        <p14:creationId xmlns:p14="http://schemas.microsoft.com/office/powerpoint/2010/main" val="8563282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52400" y="0"/>
            <a:ext cx="8610600" cy="685800"/>
          </a:xfrm>
        </p:spPr>
        <p:txBody>
          <a:bodyPr>
            <a:normAutofit fontScale="90000"/>
          </a:bodyPr>
          <a:lstStyle/>
          <a:p>
            <a:r>
              <a:rPr lang="en-US" sz="4000"/>
              <a:t>Flat vs. Normal (Steep) subduction</a:t>
            </a:r>
            <a:endParaRPr lang="en-US"/>
          </a:p>
        </p:txBody>
      </p:sp>
      <p:sp>
        <p:nvSpPr>
          <p:cNvPr id="204803" name="Rectangle 3"/>
          <p:cNvSpPr>
            <a:spLocks noGrp="1" noChangeArrowheads="1"/>
          </p:cNvSpPr>
          <p:nvPr>
            <p:ph type="body" sz="half" idx="1"/>
          </p:nvPr>
        </p:nvSpPr>
        <p:spPr>
          <a:xfrm>
            <a:off x="-228601" y="685800"/>
            <a:ext cx="9150189" cy="4114800"/>
          </a:xfrm>
        </p:spPr>
        <p:txBody>
          <a:bodyPr/>
          <a:lstStyle/>
          <a:p>
            <a:r>
              <a:rPr lang="en-US" sz="2000" dirty="0"/>
              <a:t>Flat </a:t>
            </a:r>
            <a:r>
              <a:rPr lang="en-US" sz="2000" dirty="0" err="1"/>
              <a:t>subduction</a:t>
            </a:r>
            <a:r>
              <a:rPr lang="en-US" sz="2000" dirty="0"/>
              <a:t> is </a:t>
            </a:r>
            <a:r>
              <a:rPr lang="en-US" sz="2000" dirty="0" smtClean="0"/>
              <a:t>presumably caused </a:t>
            </a:r>
            <a:r>
              <a:rPr lang="en-US" sz="2000" dirty="0"/>
              <a:t>by </a:t>
            </a:r>
            <a:r>
              <a:rPr lang="en-US" sz="2000" dirty="0" err="1"/>
              <a:t>subduction</a:t>
            </a:r>
            <a:r>
              <a:rPr lang="en-US" sz="2000" dirty="0"/>
              <a:t> of buoyant lithosphere</a:t>
            </a:r>
            <a:r>
              <a:rPr lang="en-US" sz="2000" dirty="0" smtClean="0"/>
              <a:t>, </a:t>
            </a:r>
          </a:p>
          <a:p>
            <a:pPr marL="457200" lvl="1" indent="0">
              <a:buNone/>
            </a:pPr>
            <a:r>
              <a:rPr lang="en-US" sz="1600" dirty="0"/>
              <a:t>	</a:t>
            </a:r>
            <a:r>
              <a:rPr lang="en-US" sz="2000" dirty="0" smtClean="0"/>
              <a:t>either because it is young (hot) or because it has thicker-than-normal crust</a:t>
            </a:r>
            <a:endParaRPr lang="en-US" sz="3200" dirty="0"/>
          </a:p>
        </p:txBody>
      </p:sp>
      <p:sp>
        <p:nvSpPr>
          <p:cNvPr id="20480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0480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9" y="1503363"/>
            <a:ext cx="6687361" cy="5354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75785" y="5161969"/>
            <a:ext cx="1907907" cy="646331"/>
          </a:xfrm>
          <a:prstGeom prst="rect">
            <a:avLst/>
          </a:prstGeom>
          <a:noFill/>
        </p:spPr>
        <p:txBody>
          <a:bodyPr wrap="none" rtlCol="0">
            <a:spAutoFit/>
          </a:bodyPr>
          <a:lstStyle/>
          <a:p>
            <a:r>
              <a:rPr lang="en-US" dirty="0" smtClean="0"/>
              <a:t>No mantle wedge</a:t>
            </a:r>
          </a:p>
          <a:p>
            <a:r>
              <a:rPr lang="en-US" dirty="0" smtClean="0"/>
              <a:t>No asthenosphere</a:t>
            </a:r>
            <a:endParaRPr lang="en-US" dirty="0"/>
          </a:p>
        </p:txBody>
      </p:sp>
    </p:spTree>
    <p:extLst>
      <p:ext uri="{BB962C8B-B14F-4D97-AF65-F5344CB8AC3E}">
        <p14:creationId xmlns:p14="http://schemas.microsoft.com/office/powerpoint/2010/main" val="9661926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609600"/>
            <a:ext cx="7772400" cy="838200"/>
          </a:xfrm>
        </p:spPr>
        <p:txBody>
          <a:bodyPr/>
          <a:lstStyle/>
          <a:p>
            <a:r>
              <a:rPr lang="en-US"/>
              <a:t>Active back-arc basins</a:t>
            </a:r>
          </a:p>
        </p:txBody>
      </p:sp>
      <p:pic>
        <p:nvPicPr>
          <p:cNvPr id="3078" name="Picture 6"/>
          <p:cNvPicPr>
            <a:picLocks noGrp="1" noChangeAspect="1" noChangeArrowheads="1"/>
          </p:cNvPicPr>
          <p:nvPr>
            <p:ph type="clipArt" sz="half" idx="2"/>
          </p:nvPr>
        </p:nvPicPr>
        <p:blipFill>
          <a:blip r:embed="rId3" cstate="print">
            <a:extLst>
              <a:ext uri="{28A0092B-C50C-407E-A947-70E740481C1C}">
                <a14:useLocalDpi xmlns:a14="http://schemas.microsoft.com/office/drawing/2010/main"/>
              </a:ext>
            </a:extLst>
          </a:blip>
          <a:srcRect/>
          <a:stretch>
            <a:fillRect/>
          </a:stretch>
        </p:blipFill>
        <p:spPr>
          <a:xfrm>
            <a:off x="228600" y="1657350"/>
            <a:ext cx="8534400" cy="4846638"/>
          </a:xfrm>
        </p:spPr>
      </p:pic>
    </p:spTree>
    <p:extLst>
      <p:ext uri="{BB962C8B-B14F-4D97-AF65-F5344CB8AC3E}">
        <p14:creationId xmlns:p14="http://schemas.microsoft.com/office/powerpoint/2010/main" val="11800349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609600"/>
            <a:ext cx="3962400" cy="1143000"/>
          </a:xfrm>
        </p:spPr>
        <p:txBody>
          <a:bodyPr>
            <a:normAutofit fontScale="90000"/>
          </a:bodyPr>
          <a:lstStyle/>
          <a:p>
            <a:r>
              <a:rPr lang="en-US"/>
              <a:t>Active vs.  Extinct Backarc basins</a:t>
            </a:r>
          </a:p>
        </p:txBody>
      </p:sp>
      <p:sp>
        <p:nvSpPr>
          <p:cNvPr id="53251" name="Rectangle 3"/>
          <p:cNvSpPr>
            <a:spLocks noGrp="1" noChangeArrowheads="1"/>
          </p:cNvSpPr>
          <p:nvPr>
            <p:ph type="body" sz="half" idx="1"/>
          </p:nvPr>
        </p:nvSpPr>
        <p:spPr>
          <a:xfrm>
            <a:off x="685800" y="2667000"/>
            <a:ext cx="3810000" cy="3429000"/>
          </a:xfrm>
        </p:spPr>
        <p:txBody>
          <a:bodyPr/>
          <a:lstStyle/>
          <a:p>
            <a:r>
              <a:rPr lang="en-US" sz="2800"/>
              <a:t>Actively extending BAB and IAB are volcanically active and have high heatflow.</a:t>
            </a:r>
          </a:p>
          <a:p>
            <a:r>
              <a:rPr lang="en-US" sz="2800"/>
              <a:t>Extinct BAB and IAB have normal  heatflow.</a:t>
            </a:r>
          </a:p>
        </p:txBody>
      </p:sp>
      <p:pic>
        <p:nvPicPr>
          <p:cNvPr id="53254" name="Picture 6"/>
          <p:cNvPicPr>
            <a:picLocks noGrp="1" noChangeAspect="1" noChangeArrowheads="1"/>
          </p:cNvPicPr>
          <p:nvPr>
            <p:ph type="clipArt" sz="half" idx="2"/>
          </p:nvPr>
        </p:nvPicPr>
        <p:blipFill>
          <a:blip r:embed="rId3" cstate="print">
            <a:extLst>
              <a:ext uri="{28A0092B-C50C-407E-A947-70E740481C1C}">
                <a14:useLocalDpi xmlns:a14="http://schemas.microsoft.com/office/drawing/2010/main"/>
              </a:ext>
            </a:extLst>
          </a:blip>
          <a:srcRect/>
          <a:stretch>
            <a:fillRect/>
          </a:stretch>
        </p:blipFill>
        <p:spPr>
          <a:xfrm>
            <a:off x="4724400" y="304800"/>
            <a:ext cx="3827463" cy="6019800"/>
          </a:xfrm>
        </p:spPr>
      </p:pic>
    </p:spTree>
    <p:extLst>
      <p:ext uri="{BB962C8B-B14F-4D97-AF65-F5344CB8AC3E}">
        <p14:creationId xmlns:p14="http://schemas.microsoft.com/office/powerpoint/2010/main" val="77921295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381000" y="4876800"/>
            <a:ext cx="39624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sz="1600" b="1">
                <a:latin typeface="Arial" charset="0"/>
              </a:rPr>
              <a:t> </a:t>
            </a:r>
            <a:r>
              <a:rPr lang="en-US" sz="1400" b="1">
                <a:latin typeface="Arial" charset="0"/>
              </a:rPr>
              <a:t>Structure similar to mid-ocean ridges</a:t>
            </a:r>
          </a:p>
          <a:p>
            <a:pPr eaLnBrk="1" hangingPunct="1">
              <a:spcBef>
                <a:spcPct val="20000"/>
              </a:spcBef>
              <a:buFontTx/>
              <a:buChar char="•"/>
            </a:pPr>
            <a:r>
              <a:rPr lang="en-US" sz="1400" b="1">
                <a:latin typeface="Arial" charset="0"/>
              </a:rPr>
              <a:t> Significant variations between active backarcs – Lau slowest, and Mariana fastest</a:t>
            </a:r>
          </a:p>
          <a:p>
            <a:pPr eaLnBrk="1" hangingPunct="1">
              <a:spcBef>
                <a:spcPct val="20000"/>
              </a:spcBef>
              <a:buFontTx/>
              <a:buChar char="•"/>
            </a:pPr>
            <a:r>
              <a:rPr lang="en-US" sz="1400" b="1">
                <a:latin typeface="Arial" charset="0"/>
              </a:rPr>
              <a:t> Variations largely confined to the </a:t>
            </a:r>
            <a:r>
              <a:rPr lang="ja-JP" altLang="en-US" sz="1400" b="1">
                <a:latin typeface="Arial"/>
              </a:rPr>
              <a:t>“</a:t>
            </a:r>
            <a:r>
              <a:rPr lang="en-US" sz="1400" b="1">
                <a:latin typeface="Arial" charset="0"/>
              </a:rPr>
              <a:t>melt producing</a:t>
            </a:r>
            <a:r>
              <a:rPr lang="ja-JP" altLang="en-US" sz="1400" b="1">
                <a:latin typeface="Arial"/>
              </a:rPr>
              <a:t>”</a:t>
            </a:r>
            <a:r>
              <a:rPr lang="en-US" sz="1400" b="1">
                <a:latin typeface="Arial" charset="0"/>
              </a:rPr>
              <a:t> region - 40 to 100 km depth</a:t>
            </a:r>
          </a:p>
        </p:txBody>
      </p:sp>
      <p:sp>
        <p:nvSpPr>
          <p:cNvPr id="223235" name="Rectangle 3"/>
          <p:cNvSpPr>
            <a:spLocks noGrp="1" noChangeArrowheads="1"/>
          </p:cNvSpPr>
          <p:nvPr>
            <p:ph type="title"/>
          </p:nvPr>
        </p:nvSpPr>
        <p:spPr>
          <a:xfrm>
            <a:off x="457200" y="0"/>
            <a:ext cx="8229600" cy="563563"/>
          </a:xfrm>
        </p:spPr>
        <p:txBody>
          <a:bodyPr/>
          <a:lstStyle/>
          <a:p>
            <a:r>
              <a:rPr lang="en-US" sz="2000" b="1" dirty="0" smtClean="0">
                <a:solidFill>
                  <a:schemeClr val="tx1"/>
                </a:solidFill>
              </a:rPr>
              <a:t>Back-arc basins form by sea-floor spreading</a:t>
            </a:r>
            <a:endParaRPr lang="en-US" sz="2400" dirty="0">
              <a:solidFill>
                <a:schemeClr val="tx1"/>
              </a:solidFill>
            </a:endParaRPr>
          </a:p>
        </p:txBody>
      </p:sp>
      <p:pic>
        <p:nvPicPr>
          <p:cNvPr id="22323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90600"/>
            <a:ext cx="4114800" cy="3492500"/>
          </a:xfrm>
          <a:prstGeom prst="rect">
            <a:avLst/>
          </a:prstGeom>
          <a:noFill/>
          <a:extLst>
            <a:ext uri="{909E8E84-426E-40dd-AFC4-6F175D3DCCD1}">
              <a14:hiddenFill xmlns:a14="http://schemas.microsoft.com/office/drawing/2010/main">
                <a:solidFill>
                  <a:srgbClr val="FFFFFF"/>
                </a:solidFill>
              </a14:hiddenFill>
            </a:ext>
          </a:extLst>
        </p:spPr>
      </p:pic>
      <p:sp>
        <p:nvSpPr>
          <p:cNvPr id="223238" name="Text Box 6"/>
          <p:cNvSpPr txBox="1">
            <a:spLocks noChangeArrowheads="1"/>
          </p:cNvSpPr>
          <p:nvPr/>
        </p:nvSpPr>
        <p:spPr bwMode="auto">
          <a:xfrm>
            <a:off x="1295400" y="533400"/>
            <a:ext cx="1911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20000"/>
              </a:spcBef>
            </a:pPr>
            <a:r>
              <a:rPr lang="en-US" sz="1600" b="1" dirty="0">
                <a:latin typeface="Arial" charset="0"/>
              </a:rPr>
              <a:t>Seismic Structure</a:t>
            </a:r>
          </a:p>
        </p:txBody>
      </p:sp>
      <p:sp>
        <p:nvSpPr>
          <p:cNvPr id="223241" name="Text Box 9"/>
          <p:cNvSpPr txBox="1">
            <a:spLocks noChangeArrowheads="1"/>
          </p:cNvSpPr>
          <p:nvPr/>
        </p:nvSpPr>
        <p:spPr bwMode="auto">
          <a:xfrm>
            <a:off x="804334" y="6385719"/>
            <a:ext cx="2563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20000"/>
              </a:spcBef>
            </a:pPr>
            <a:r>
              <a:rPr lang="en-US" sz="1200" b="1" i="1" dirty="0" err="1">
                <a:latin typeface="Arial" charset="0"/>
              </a:rPr>
              <a:t>Wiens</a:t>
            </a:r>
            <a:r>
              <a:rPr lang="en-US" sz="1200" b="1" i="1" dirty="0">
                <a:latin typeface="Arial" charset="0"/>
              </a:rPr>
              <a:t>, Kelley, Plank, EPSL, 2006</a:t>
            </a:r>
          </a:p>
        </p:txBody>
      </p:sp>
      <p:pic>
        <p:nvPicPr>
          <p:cNvPr id="10" name="Picture 1032"/>
          <p:cNvPicPr>
            <a:picLocks noChangeAspect="1" noChangeArrowheads="1"/>
          </p:cNvPicPr>
          <p:nvPr/>
        </p:nvPicPr>
        <p:blipFill>
          <a:blip r:embed="rId4">
            <a:extLst>
              <a:ext uri="{28A0092B-C50C-407E-A947-70E740481C1C}">
                <a14:useLocalDpi xmlns:a14="http://schemas.microsoft.com/office/drawing/2010/main" val="0"/>
              </a:ext>
            </a:extLst>
          </a:blip>
          <a:srcRect l="3999" t="3076" r="2667" b="15384"/>
          <a:stretch>
            <a:fillRect/>
          </a:stretch>
        </p:blipFill>
        <p:spPr bwMode="auto">
          <a:xfrm>
            <a:off x="4495800" y="1066800"/>
            <a:ext cx="4648200" cy="35194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5782734" y="628650"/>
            <a:ext cx="25106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20000"/>
              </a:spcBef>
            </a:pPr>
            <a:r>
              <a:rPr lang="en-US" sz="1600" b="1" dirty="0" smtClean="0">
                <a:latin typeface="Arial" charset="0"/>
              </a:rPr>
              <a:t>Decompression melting</a:t>
            </a:r>
            <a:endParaRPr lang="en-US" sz="1600" b="1" dirty="0">
              <a:latin typeface="Arial" charset="0"/>
            </a:endParaRPr>
          </a:p>
        </p:txBody>
      </p:sp>
    </p:spTree>
    <p:extLst>
      <p:ext uri="{BB962C8B-B14F-4D97-AF65-F5344CB8AC3E}">
        <p14:creationId xmlns:p14="http://schemas.microsoft.com/office/powerpoint/2010/main" val="415157562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990600"/>
          </a:xfrm>
        </p:spPr>
        <p:txBody>
          <a:bodyPr>
            <a:normAutofit fontScale="90000"/>
          </a:bodyPr>
          <a:lstStyle/>
          <a:p>
            <a:r>
              <a:rPr lang="en-US" sz="3200"/>
              <a:t>What causes back-arc basins?</a:t>
            </a:r>
            <a:br>
              <a:rPr lang="en-US" sz="3200"/>
            </a:br>
            <a:r>
              <a:rPr lang="en-US" sz="3200"/>
              <a:t>Kinematic models</a:t>
            </a:r>
            <a:endParaRPr lang="en-US"/>
          </a:p>
        </p:txBody>
      </p:sp>
      <p:pic>
        <p:nvPicPr>
          <p:cNvPr id="41990" name="Picture 6"/>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4572000" y="1143000"/>
            <a:ext cx="4267200" cy="2698750"/>
          </a:xfrm>
        </p:spPr>
      </p:pic>
      <p:pic>
        <p:nvPicPr>
          <p:cNvPr id="4199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143000"/>
            <a:ext cx="3810000" cy="2955925"/>
          </a:xfrm>
          <a:prstGeom prst="rect">
            <a:avLst/>
          </a:prstGeom>
          <a:noFill/>
          <a:extLst>
            <a:ext uri="{909E8E84-426E-40dd-AFC4-6F175D3DCCD1}">
              <a14:hiddenFill xmlns:a14="http://schemas.microsoft.com/office/drawing/2010/main">
                <a:solidFill>
                  <a:srgbClr val="FFFFFF"/>
                </a:solidFill>
              </a14:hiddenFill>
            </a:ext>
          </a:extLst>
        </p:spPr>
      </p:pic>
      <p:sp>
        <p:nvSpPr>
          <p:cNvPr id="41992" name="Text Box 8"/>
          <p:cNvSpPr txBox="1">
            <a:spLocks noChangeArrowheads="1"/>
          </p:cNvSpPr>
          <p:nvPr/>
        </p:nvSpPr>
        <p:spPr bwMode="auto">
          <a:xfrm>
            <a:off x="533400" y="2895600"/>
            <a:ext cx="1428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Lau Basin</a:t>
            </a:r>
          </a:p>
        </p:txBody>
      </p:sp>
      <p:sp>
        <p:nvSpPr>
          <p:cNvPr id="41993" name="Text Box 9"/>
          <p:cNvSpPr txBox="1">
            <a:spLocks noChangeArrowheads="1"/>
          </p:cNvSpPr>
          <p:nvPr/>
        </p:nvSpPr>
        <p:spPr bwMode="auto">
          <a:xfrm>
            <a:off x="4114800" y="2971800"/>
            <a:ext cx="217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Mariana Trough</a:t>
            </a:r>
          </a:p>
        </p:txBody>
      </p:sp>
    </p:spTree>
    <p:extLst>
      <p:ext uri="{BB962C8B-B14F-4D97-AF65-F5344CB8AC3E}">
        <p14:creationId xmlns:p14="http://schemas.microsoft.com/office/powerpoint/2010/main" val="250332166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547534" y="0"/>
            <a:ext cx="5596465" cy="812800"/>
          </a:xfrm>
        </p:spPr>
        <p:txBody>
          <a:bodyPr>
            <a:normAutofit fontScale="90000"/>
          </a:bodyPr>
          <a:lstStyle/>
          <a:p>
            <a:r>
              <a:rPr lang="en-US" dirty="0" err="1" smtClean="0"/>
              <a:t>Izu</a:t>
            </a:r>
            <a:r>
              <a:rPr lang="en-US" dirty="0"/>
              <a:t>-Bonin-</a:t>
            </a:r>
            <a:r>
              <a:rPr lang="en-US" dirty="0" smtClean="0"/>
              <a:t>Mariana (</a:t>
            </a:r>
            <a:r>
              <a:rPr lang="en-US" dirty="0"/>
              <a:t>IBM</a:t>
            </a:r>
            <a:r>
              <a:rPr lang="en-US" dirty="0" smtClean="0"/>
              <a:t>)</a:t>
            </a:r>
            <a:endParaRPr lang="en-US" dirty="0"/>
          </a:p>
        </p:txBody>
      </p:sp>
      <p:pic>
        <p:nvPicPr>
          <p:cNvPr id="10854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47533" y="2013128"/>
            <a:ext cx="7086599" cy="575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160867" y="0"/>
            <a:ext cx="3249613" cy="6858000"/>
          </a:xfrm>
          <a:prstGeom prst="rect">
            <a:avLst/>
          </a:prstGeom>
        </p:spPr>
      </p:pic>
      <p:sp>
        <p:nvSpPr>
          <p:cNvPr id="2" name="Rectangle 1"/>
          <p:cNvSpPr/>
          <p:nvPr/>
        </p:nvSpPr>
        <p:spPr>
          <a:xfrm>
            <a:off x="4072467" y="812800"/>
            <a:ext cx="4572000" cy="1200328"/>
          </a:xfrm>
          <a:prstGeom prst="rect">
            <a:avLst/>
          </a:prstGeom>
        </p:spPr>
        <p:txBody>
          <a:bodyPr>
            <a:spAutoFit/>
          </a:bodyPr>
          <a:lstStyle/>
          <a:p>
            <a:r>
              <a:rPr lang="en-US" sz="2400" dirty="0"/>
              <a:t>Mariana Trough (active) and </a:t>
            </a:r>
            <a:r>
              <a:rPr lang="en-US" sz="2400" dirty="0" err="1"/>
              <a:t>Parece</a:t>
            </a:r>
            <a:r>
              <a:rPr lang="en-US" sz="2400" dirty="0"/>
              <a:t> Vela-Shikoku (extinct) </a:t>
            </a:r>
            <a:endParaRPr lang="en-US" sz="2400" dirty="0" smtClean="0"/>
          </a:p>
          <a:p>
            <a:r>
              <a:rPr lang="en-US" sz="2400" dirty="0" smtClean="0"/>
              <a:t>Back</a:t>
            </a:r>
            <a:r>
              <a:rPr lang="en-US" sz="2400" dirty="0"/>
              <a:t>-Arc Basins</a:t>
            </a:r>
          </a:p>
        </p:txBody>
      </p:sp>
      <p:sp>
        <p:nvSpPr>
          <p:cNvPr id="3" name="Rectangle 2"/>
          <p:cNvSpPr/>
          <p:nvPr/>
        </p:nvSpPr>
        <p:spPr>
          <a:xfrm>
            <a:off x="0" y="0"/>
            <a:ext cx="9143999"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18327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2514600"/>
            <a:ext cx="2667000" cy="1143000"/>
          </a:xfrm>
        </p:spPr>
        <p:txBody>
          <a:bodyPr>
            <a:normAutofit fontScale="90000"/>
          </a:bodyPr>
          <a:lstStyle/>
          <a:p>
            <a:r>
              <a:rPr lang="en-US"/>
              <a:t>Two episodes of BAB formation in the West Philippine Sea</a:t>
            </a:r>
          </a:p>
        </p:txBody>
      </p:sp>
      <p:pic>
        <p:nvPicPr>
          <p:cNvPr id="38918" name="Picture 6"/>
          <p:cNvPicPr>
            <a:picLocks noGrp="1" noChangeAspect="1" noChangeArrowheads="1"/>
          </p:cNvPicPr>
          <p:nvPr>
            <p:ph type="clipArt" sz="half" idx="2"/>
          </p:nvPr>
        </p:nvPicPr>
        <p:blipFill>
          <a:blip r:embed="rId3" cstate="print">
            <a:extLst>
              <a:ext uri="{28A0092B-C50C-407E-A947-70E740481C1C}">
                <a14:useLocalDpi xmlns:a14="http://schemas.microsoft.com/office/drawing/2010/main"/>
              </a:ext>
            </a:extLst>
          </a:blip>
          <a:srcRect/>
          <a:stretch>
            <a:fillRect/>
          </a:stretch>
        </p:blipFill>
        <p:spPr>
          <a:xfrm>
            <a:off x="3581400" y="306378"/>
            <a:ext cx="5562600" cy="6006954"/>
          </a:xfrm>
        </p:spPr>
      </p:pic>
      <p:sp>
        <p:nvSpPr>
          <p:cNvPr id="38919" name="Text Box 7"/>
          <p:cNvSpPr txBox="1">
            <a:spLocks noChangeArrowheads="1"/>
          </p:cNvSpPr>
          <p:nvPr/>
        </p:nvSpPr>
        <p:spPr bwMode="auto">
          <a:xfrm>
            <a:off x="3581400" y="22860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rgbClr val="FF0000"/>
                </a:solidFill>
                <a:effectLst>
                  <a:outerShdw blurRad="38100" dist="38100" dir="2700000" algn="tl">
                    <a:srgbClr val="DDDDDD"/>
                  </a:outerShdw>
                </a:effectLst>
              </a:rPr>
              <a:t>I</a:t>
            </a:r>
            <a:endParaRPr lang="en-US"/>
          </a:p>
        </p:txBody>
      </p:sp>
      <p:sp>
        <p:nvSpPr>
          <p:cNvPr id="38920" name="Text Box 8"/>
          <p:cNvSpPr txBox="1">
            <a:spLocks noChangeArrowheads="1"/>
          </p:cNvSpPr>
          <p:nvPr/>
        </p:nvSpPr>
        <p:spPr bwMode="auto">
          <a:xfrm>
            <a:off x="3581400" y="4800600"/>
            <a:ext cx="455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rgbClr val="FF0000"/>
                </a:solidFill>
                <a:effectLst>
                  <a:outerShdw blurRad="38100" dist="38100" dir="2700000" algn="tl">
                    <a:srgbClr val="DDDDDD"/>
                  </a:outerShdw>
                </a:effectLst>
              </a:rPr>
              <a:t>II</a:t>
            </a:r>
            <a:endParaRPr lang="en-US"/>
          </a:p>
        </p:txBody>
      </p:sp>
    </p:spTree>
    <p:extLst>
      <p:ext uri="{BB962C8B-B14F-4D97-AF65-F5344CB8AC3E}">
        <p14:creationId xmlns:p14="http://schemas.microsoft.com/office/powerpoint/2010/main" val="16700856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0"/>
            <a:ext cx="3505200" cy="1143000"/>
          </a:xfrm>
        </p:spPr>
        <p:txBody>
          <a:bodyPr>
            <a:normAutofit fontScale="90000"/>
          </a:bodyPr>
          <a:lstStyle/>
          <a:p>
            <a:r>
              <a:rPr lang="en-US"/>
              <a:t>Mariana Trough</a:t>
            </a:r>
            <a:br>
              <a:rPr lang="en-US"/>
            </a:br>
            <a:r>
              <a:rPr lang="en-US"/>
              <a:t>(~ 1400 km long = about as long as California)</a:t>
            </a:r>
          </a:p>
        </p:txBody>
      </p:sp>
      <p:pic>
        <p:nvPicPr>
          <p:cNvPr id="23558" name="Picture 6"/>
          <p:cNvPicPr>
            <a:picLocks noGrp="1" noChangeAspect="1" noChangeArrowheads="1"/>
          </p:cNvPicPr>
          <p:nvPr>
            <p:ph type="clipArt" sz="half" idx="2"/>
          </p:nvPr>
        </p:nvPicPr>
        <p:blipFill>
          <a:blip r:embed="rId3" cstate="print">
            <a:extLst>
              <a:ext uri="{28A0092B-C50C-407E-A947-70E740481C1C}">
                <a14:useLocalDpi xmlns:a14="http://schemas.microsoft.com/office/drawing/2010/main"/>
              </a:ext>
            </a:extLst>
          </a:blip>
          <a:srcRect/>
          <a:stretch>
            <a:fillRect/>
          </a:stretch>
        </p:blipFill>
        <p:spPr>
          <a:xfrm>
            <a:off x="4024313" y="0"/>
            <a:ext cx="4718050" cy="6858000"/>
          </a:xfrm>
        </p:spPr>
      </p:pic>
    </p:spTree>
    <p:extLst>
      <p:ext uri="{BB962C8B-B14F-4D97-AF65-F5344CB8AC3E}">
        <p14:creationId xmlns:p14="http://schemas.microsoft.com/office/powerpoint/2010/main" val="234806201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533400"/>
            <a:ext cx="2209800" cy="1143000"/>
          </a:xfrm>
        </p:spPr>
        <p:txBody>
          <a:bodyPr>
            <a:normAutofit fontScale="90000"/>
          </a:bodyPr>
          <a:lstStyle/>
          <a:p>
            <a:r>
              <a:rPr lang="en-US"/>
              <a:t>Central Mariana Trough</a:t>
            </a:r>
          </a:p>
        </p:txBody>
      </p:sp>
      <p:pic>
        <p:nvPicPr>
          <p:cNvPr id="18441" name="Picture 9"/>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2887663" y="0"/>
            <a:ext cx="6256337" cy="6624638"/>
          </a:xfrm>
        </p:spPr>
      </p:pic>
      <p:sp>
        <p:nvSpPr>
          <p:cNvPr id="18442" name="Text Box 10"/>
          <p:cNvSpPr txBox="1">
            <a:spLocks noChangeArrowheads="1"/>
          </p:cNvSpPr>
          <p:nvPr/>
        </p:nvSpPr>
        <p:spPr bwMode="auto">
          <a:xfrm>
            <a:off x="228599" y="2286000"/>
            <a:ext cx="265906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t>Extension has been going  on for some time (~7 Ma); Seafloor spreading occurs. Morphology of ridge axis looks like that of a slow-spreading ridge, Volcanic arc is mature.</a:t>
            </a:r>
          </a:p>
        </p:txBody>
      </p:sp>
    </p:spTree>
    <p:extLst>
      <p:ext uri="{BB962C8B-B14F-4D97-AF65-F5344CB8AC3E}">
        <p14:creationId xmlns:p14="http://schemas.microsoft.com/office/powerpoint/2010/main" val="33420867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005" y="-31360"/>
            <a:ext cx="9182005" cy="2396066"/>
          </a:xfrm>
          <a:prstGeom prst="rect">
            <a:avLst/>
          </a:prstGeom>
        </p:spPr>
      </p:pic>
      <p:pic>
        <p:nvPicPr>
          <p:cNvPr id="8" name="Picture 7"/>
          <p:cNvPicPr>
            <a:picLocks noChangeAspect="1"/>
          </p:cNvPicPr>
          <p:nvPr/>
        </p:nvPicPr>
        <p:blipFill>
          <a:blip r:embed="rId3"/>
          <a:stretch>
            <a:fillRect/>
          </a:stretch>
        </p:blipFill>
        <p:spPr>
          <a:xfrm>
            <a:off x="-4046971" y="2369496"/>
            <a:ext cx="4008966" cy="3270472"/>
          </a:xfrm>
          <a:prstGeom prst="rect">
            <a:avLst/>
          </a:prstGeom>
        </p:spPr>
      </p:pic>
      <p:pic>
        <p:nvPicPr>
          <p:cNvPr id="9" name="Picture 8"/>
          <p:cNvPicPr>
            <a:picLocks noChangeAspect="1"/>
          </p:cNvPicPr>
          <p:nvPr/>
        </p:nvPicPr>
        <p:blipFill>
          <a:blip r:embed="rId4"/>
          <a:stretch>
            <a:fillRect/>
          </a:stretch>
        </p:blipFill>
        <p:spPr>
          <a:xfrm>
            <a:off x="2351649" y="2396065"/>
            <a:ext cx="6665781" cy="2773825"/>
          </a:xfrm>
          <a:prstGeom prst="rect">
            <a:avLst/>
          </a:prstGeom>
        </p:spPr>
      </p:pic>
      <p:sp>
        <p:nvSpPr>
          <p:cNvPr id="11" name="TextBox 10"/>
          <p:cNvSpPr txBox="1"/>
          <p:nvPr/>
        </p:nvSpPr>
        <p:spPr>
          <a:xfrm>
            <a:off x="2863060" y="5154114"/>
            <a:ext cx="2675467" cy="1200329"/>
          </a:xfrm>
          <a:prstGeom prst="rect">
            <a:avLst/>
          </a:prstGeom>
          <a:noFill/>
        </p:spPr>
        <p:txBody>
          <a:bodyPr wrap="square" rtlCol="0">
            <a:spAutoFit/>
          </a:bodyPr>
          <a:lstStyle/>
          <a:p>
            <a:r>
              <a:rPr lang="en-US" dirty="0" smtClean="0"/>
              <a:t>Sub-</a:t>
            </a:r>
            <a:r>
              <a:rPr lang="en-US" dirty="0" err="1" smtClean="0"/>
              <a:t>Moho</a:t>
            </a:r>
            <a:r>
              <a:rPr lang="en-US" dirty="0" smtClean="0"/>
              <a:t> low </a:t>
            </a:r>
            <a:r>
              <a:rPr lang="en-US" dirty="0" err="1" smtClean="0"/>
              <a:t>Vp</a:t>
            </a:r>
            <a:r>
              <a:rPr lang="en-US" dirty="0" smtClean="0"/>
              <a:t> represents crustal cumulates – vol. ~50% of lower-crustal </a:t>
            </a:r>
            <a:r>
              <a:rPr lang="en-US" dirty="0" err="1" smtClean="0"/>
              <a:t>restites</a:t>
            </a:r>
            <a:endParaRPr lang="en-US" dirty="0"/>
          </a:p>
        </p:txBody>
      </p:sp>
      <p:sp>
        <p:nvSpPr>
          <p:cNvPr id="12" name="TextBox 11"/>
          <p:cNvSpPr txBox="1"/>
          <p:nvPr/>
        </p:nvSpPr>
        <p:spPr>
          <a:xfrm>
            <a:off x="6691214" y="5187762"/>
            <a:ext cx="2326216" cy="1200329"/>
          </a:xfrm>
          <a:prstGeom prst="rect">
            <a:avLst/>
          </a:prstGeom>
          <a:noFill/>
        </p:spPr>
        <p:txBody>
          <a:bodyPr wrap="square" rtlCol="0">
            <a:spAutoFit/>
          </a:bodyPr>
          <a:lstStyle/>
          <a:p>
            <a:r>
              <a:rPr lang="en-US" dirty="0" smtClean="0"/>
              <a:t>Sub-</a:t>
            </a:r>
            <a:r>
              <a:rPr lang="en-US" dirty="0" err="1" smtClean="0"/>
              <a:t>Moho</a:t>
            </a:r>
            <a:r>
              <a:rPr lang="en-US" dirty="0" smtClean="0"/>
              <a:t> low </a:t>
            </a:r>
            <a:r>
              <a:rPr lang="en-US" dirty="0" err="1" smtClean="0"/>
              <a:t>Vp</a:t>
            </a:r>
            <a:r>
              <a:rPr lang="en-US" dirty="0" smtClean="0"/>
              <a:t> represents crustal cumulates,  &amp;/or melts &amp; </a:t>
            </a:r>
            <a:r>
              <a:rPr lang="en-US" dirty="0" err="1" smtClean="0"/>
              <a:t>serpentinization</a:t>
            </a:r>
            <a:endParaRPr lang="en-US" dirty="0"/>
          </a:p>
        </p:txBody>
      </p:sp>
      <p:grpSp>
        <p:nvGrpSpPr>
          <p:cNvPr id="16" name="Group 15"/>
          <p:cNvGrpSpPr/>
          <p:nvPr/>
        </p:nvGrpSpPr>
        <p:grpSpPr>
          <a:xfrm>
            <a:off x="-2716649" y="2906917"/>
            <a:ext cx="5115332" cy="4001576"/>
            <a:chOff x="-2716649" y="2906917"/>
            <a:chExt cx="5115332" cy="4001576"/>
          </a:xfrm>
        </p:grpSpPr>
        <p:pic>
          <p:nvPicPr>
            <p:cNvPr id="13" name="Picture 12"/>
            <p:cNvPicPr>
              <a:picLocks noChangeAspect="1"/>
            </p:cNvPicPr>
            <p:nvPr/>
          </p:nvPicPr>
          <p:blipFill>
            <a:blip r:embed="rId5"/>
            <a:stretch>
              <a:fillRect/>
            </a:stretch>
          </p:blipFill>
          <p:spPr>
            <a:xfrm>
              <a:off x="-2716649" y="2906917"/>
              <a:ext cx="5115332" cy="3323887"/>
            </a:xfrm>
            <a:prstGeom prst="rect">
              <a:avLst/>
            </a:prstGeom>
          </p:spPr>
        </p:pic>
        <p:sp>
          <p:nvSpPr>
            <p:cNvPr id="14" name="TextBox 13"/>
            <p:cNvSpPr txBox="1"/>
            <p:nvPr/>
          </p:nvSpPr>
          <p:spPr>
            <a:xfrm>
              <a:off x="0" y="6262162"/>
              <a:ext cx="2230148" cy="646331"/>
            </a:xfrm>
            <a:prstGeom prst="rect">
              <a:avLst/>
            </a:prstGeom>
            <a:noFill/>
          </p:spPr>
          <p:txBody>
            <a:bodyPr wrap="square" rtlCol="0">
              <a:spAutoFit/>
            </a:bodyPr>
            <a:lstStyle/>
            <a:p>
              <a:r>
                <a:rPr lang="en-US" dirty="0" err="1" smtClean="0"/>
                <a:t>Fliedner</a:t>
              </a:r>
              <a:r>
                <a:rPr lang="en-US" dirty="0" smtClean="0"/>
                <a:t> &amp; Klemperer, EPSL, 2000</a:t>
              </a:r>
              <a:endParaRPr lang="en-US" dirty="0"/>
            </a:p>
          </p:txBody>
        </p:sp>
      </p:grpSp>
      <p:sp>
        <p:nvSpPr>
          <p:cNvPr id="15" name="TextBox 14"/>
          <p:cNvSpPr txBox="1"/>
          <p:nvPr/>
        </p:nvSpPr>
        <p:spPr>
          <a:xfrm>
            <a:off x="5941836" y="6488668"/>
            <a:ext cx="3202164" cy="369332"/>
          </a:xfrm>
          <a:prstGeom prst="rect">
            <a:avLst/>
          </a:prstGeom>
          <a:noFill/>
        </p:spPr>
        <p:txBody>
          <a:bodyPr wrap="square" rtlCol="0">
            <a:spAutoFit/>
          </a:bodyPr>
          <a:lstStyle/>
          <a:p>
            <a:r>
              <a:rPr lang="en-US" dirty="0" smtClean="0"/>
              <a:t>Takahashi et al., Geology, 2007</a:t>
            </a:r>
            <a:endParaRPr lang="en-US" dirty="0"/>
          </a:p>
        </p:txBody>
      </p:sp>
    </p:spTree>
    <p:extLst>
      <p:ext uri="{BB962C8B-B14F-4D97-AF65-F5344CB8AC3E}">
        <p14:creationId xmlns:p14="http://schemas.microsoft.com/office/powerpoint/2010/main" val="2141193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626505"/>
            <a:ext cx="9144000" cy="2897746"/>
            <a:chOff x="0" y="626503"/>
            <a:chExt cx="9144000" cy="586216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b="4054"/>
            <a:stretch/>
          </p:blipFill>
          <p:spPr>
            <a:xfrm>
              <a:off x="0" y="626503"/>
              <a:ext cx="9144000" cy="5862165"/>
            </a:xfrm>
            <a:prstGeom prst="rect">
              <a:avLst/>
            </a:prstGeom>
          </p:spPr>
        </p:pic>
        <p:sp>
          <p:nvSpPr>
            <p:cNvPr id="6" name="Rectangle 5"/>
            <p:cNvSpPr/>
            <p:nvPr/>
          </p:nvSpPr>
          <p:spPr>
            <a:xfrm>
              <a:off x="6077161" y="5145494"/>
              <a:ext cx="3066839" cy="13431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219416" y="6488668"/>
            <a:ext cx="4907488" cy="369332"/>
          </a:xfrm>
          <a:prstGeom prst="rect">
            <a:avLst/>
          </a:prstGeom>
          <a:noFill/>
        </p:spPr>
        <p:txBody>
          <a:bodyPr wrap="none" rtlCol="0">
            <a:spAutoFit/>
          </a:bodyPr>
          <a:lstStyle/>
          <a:p>
            <a:r>
              <a:rPr lang="en-US" dirty="0" smtClean="0">
                <a:latin typeface="Times New Roman"/>
                <a:cs typeface="Times New Roman"/>
              </a:rPr>
              <a:t>Van </a:t>
            </a:r>
            <a:r>
              <a:rPr lang="en-US" dirty="0" err="1" smtClean="0">
                <a:latin typeface="Times New Roman"/>
                <a:cs typeface="Times New Roman"/>
              </a:rPr>
              <a:t>Keken</a:t>
            </a:r>
            <a:r>
              <a:rPr lang="en-US" dirty="0" smtClean="0">
                <a:latin typeface="Times New Roman"/>
                <a:cs typeface="Times New Roman"/>
              </a:rPr>
              <a:t> et al., </a:t>
            </a:r>
            <a:r>
              <a:rPr lang="en-US" dirty="0" err="1" smtClean="0">
                <a:latin typeface="Times New Roman"/>
                <a:cs typeface="Times New Roman"/>
              </a:rPr>
              <a:t>Subduction</a:t>
            </a:r>
            <a:r>
              <a:rPr lang="en-US" dirty="0" smtClean="0">
                <a:latin typeface="Times New Roman"/>
                <a:cs typeface="Times New Roman"/>
              </a:rPr>
              <a:t> Factory 4, JGR, 2011</a:t>
            </a:r>
            <a:endParaRPr lang="en-US" dirty="0">
              <a:latin typeface="Times New Roman"/>
              <a:cs typeface="Times New Roman"/>
            </a:endParaRPr>
          </a:p>
        </p:txBody>
      </p:sp>
      <p:sp>
        <p:nvSpPr>
          <p:cNvPr id="8" name="Rectangle 7"/>
          <p:cNvSpPr/>
          <p:nvPr/>
        </p:nvSpPr>
        <p:spPr>
          <a:xfrm>
            <a:off x="6229561" y="5817081"/>
            <a:ext cx="3066839" cy="13431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892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533400" y="863144"/>
            <a:ext cx="3124200" cy="1104900"/>
          </a:xfrm>
        </p:spPr>
        <p:txBody>
          <a:bodyPr>
            <a:normAutofit fontScale="90000"/>
          </a:bodyPr>
          <a:lstStyle/>
          <a:p>
            <a:r>
              <a:rPr lang="en-US" sz="3600" dirty="0">
                <a:latin typeface="Times New Roman"/>
                <a:cs typeface="Times New Roman"/>
              </a:rPr>
              <a:t>Flat Slab segments beneath South America</a:t>
            </a:r>
            <a:br>
              <a:rPr lang="en-US" sz="3600" dirty="0">
                <a:latin typeface="Times New Roman"/>
                <a:cs typeface="Times New Roman"/>
              </a:rPr>
            </a:br>
            <a:endParaRPr lang="en-US" dirty="0">
              <a:latin typeface="Times New Roman"/>
              <a:cs typeface="Times New Roman"/>
            </a:endParaRPr>
          </a:p>
        </p:txBody>
      </p:sp>
      <p:pic>
        <p:nvPicPr>
          <p:cNvPr id="207875" name="Picture 3"/>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3878263" y="152400"/>
            <a:ext cx="5049837" cy="6705600"/>
          </a:xfrm>
        </p:spPr>
      </p:pic>
      <p:sp>
        <p:nvSpPr>
          <p:cNvPr id="207876"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205449" y="2826309"/>
            <a:ext cx="3452152" cy="2400657"/>
          </a:xfrm>
          <a:prstGeom prst="rect">
            <a:avLst/>
          </a:prstGeom>
          <a:noFill/>
        </p:spPr>
        <p:txBody>
          <a:bodyPr wrap="square" rtlCol="0">
            <a:spAutoFit/>
          </a:bodyPr>
          <a:lstStyle/>
          <a:p>
            <a:r>
              <a:rPr lang="en-US" i="1" dirty="0" smtClean="0">
                <a:latin typeface="Times New Roman"/>
                <a:cs typeface="Times New Roman"/>
              </a:rPr>
              <a:t>Note that there are no arc volcanoes above these flat slab regions</a:t>
            </a:r>
            <a:r>
              <a:rPr lang="en-US" sz="2400" i="1" dirty="0" smtClean="0">
                <a:latin typeface="Times New Roman"/>
                <a:cs typeface="Times New Roman"/>
              </a:rPr>
              <a:t>.</a:t>
            </a:r>
          </a:p>
          <a:p>
            <a:r>
              <a:rPr lang="en-US" i="1" dirty="0" smtClean="0">
                <a:latin typeface="Times New Roman"/>
                <a:cs typeface="Times New Roman"/>
              </a:rPr>
              <a:t>Flat slab regions may allow for more stress to build up between the plates – flat slabs represent ~10% </a:t>
            </a:r>
            <a:r>
              <a:rPr lang="en-US" i="1" dirty="0" err="1" smtClean="0">
                <a:latin typeface="Times New Roman"/>
                <a:cs typeface="Times New Roman"/>
              </a:rPr>
              <a:t>subduction</a:t>
            </a:r>
            <a:r>
              <a:rPr lang="en-US" i="1" dirty="0" smtClean="0">
                <a:latin typeface="Times New Roman"/>
                <a:cs typeface="Times New Roman"/>
              </a:rPr>
              <a:t> zones but ~40% of M&gt;8 earthquakes</a:t>
            </a:r>
            <a:endParaRPr lang="en-US" dirty="0"/>
          </a:p>
        </p:txBody>
      </p:sp>
      <p:sp>
        <p:nvSpPr>
          <p:cNvPr id="3" name="TextBox 2"/>
          <p:cNvSpPr txBox="1"/>
          <p:nvPr/>
        </p:nvSpPr>
        <p:spPr>
          <a:xfrm>
            <a:off x="149417" y="6424560"/>
            <a:ext cx="2101319" cy="369332"/>
          </a:xfrm>
          <a:prstGeom prst="rect">
            <a:avLst/>
          </a:prstGeom>
          <a:noFill/>
        </p:spPr>
        <p:txBody>
          <a:bodyPr wrap="none" rtlCol="0">
            <a:spAutoFit/>
          </a:bodyPr>
          <a:lstStyle/>
          <a:p>
            <a:r>
              <a:rPr lang="en-US" dirty="0" err="1" smtClean="0">
                <a:latin typeface="Times New Roman"/>
                <a:cs typeface="Times New Roman"/>
              </a:rPr>
              <a:t>Gutscher</a:t>
            </a:r>
            <a:r>
              <a:rPr lang="en-US" dirty="0" smtClean="0">
                <a:latin typeface="Times New Roman"/>
                <a:cs typeface="Times New Roman"/>
              </a:rPr>
              <a:t> et al., 2000</a:t>
            </a:r>
            <a:endParaRPr lang="en-US" dirty="0"/>
          </a:p>
        </p:txBody>
      </p:sp>
    </p:spTree>
    <p:extLst>
      <p:ext uri="{BB962C8B-B14F-4D97-AF65-F5344CB8AC3E}">
        <p14:creationId xmlns:p14="http://schemas.microsoft.com/office/powerpoint/2010/main" val="949417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2" name="Rectangle 1026"/>
          <p:cNvSpPr>
            <a:spLocks noGrp="1" noChangeArrowheads="1"/>
          </p:cNvSpPr>
          <p:nvPr>
            <p:ph type="ctrTitle"/>
          </p:nvPr>
        </p:nvSpPr>
        <p:spPr>
          <a:xfrm>
            <a:off x="0" y="0"/>
            <a:ext cx="9144000" cy="533400"/>
          </a:xfrm>
        </p:spPr>
        <p:txBody>
          <a:bodyPr>
            <a:normAutofit fontScale="90000"/>
          </a:bodyPr>
          <a:lstStyle/>
          <a:p>
            <a:pPr algn="ctr"/>
            <a:r>
              <a:rPr lang="en-US" sz="3600"/>
              <a:t>Tomographic Image of Warm Subduction  Zone</a:t>
            </a:r>
            <a:endParaRPr lang="en-US"/>
          </a:p>
        </p:txBody>
      </p:sp>
      <p:sp>
        <p:nvSpPr>
          <p:cNvPr id="276483" name="Rectangle 1027"/>
          <p:cNvSpPr>
            <a:spLocks noGrp="1" noChangeArrowheads="1"/>
          </p:cNvSpPr>
          <p:nvPr>
            <p:ph type="subTitle" idx="1"/>
          </p:nvPr>
        </p:nvSpPr>
        <p:spPr>
          <a:xfrm>
            <a:off x="1905000" y="533400"/>
            <a:ext cx="7239000" cy="457200"/>
          </a:xfrm>
        </p:spPr>
        <p:txBody>
          <a:bodyPr>
            <a:normAutofit fontScale="92500" lnSpcReduction="20000"/>
          </a:bodyPr>
          <a:lstStyle/>
          <a:p>
            <a:r>
              <a:rPr lang="en-US"/>
              <a:t>No deep earthquakes, so no deep images!</a:t>
            </a:r>
          </a:p>
        </p:txBody>
      </p:sp>
      <p:pic>
        <p:nvPicPr>
          <p:cNvPr id="276484" name="Picture 1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9144000" cy="28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276486" name="Object 1030"/>
          <p:cNvGraphicFramePr>
            <a:graphicFrameLocks noChangeAspect="1"/>
          </p:cNvGraphicFramePr>
          <p:nvPr/>
        </p:nvGraphicFramePr>
        <p:xfrm>
          <a:off x="3357563" y="3886200"/>
          <a:ext cx="5786437" cy="4191000"/>
        </p:xfrm>
        <a:graphic>
          <a:graphicData uri="http://schemas.openxmlformats.org/presentationml/2006/ole">
            <mc:AlternateContent xmlns:mc="http://schemas.openxmlformats.org/markup-compatibility/2006">
              <mc:Choice xmlns:v="urn:schemas-microsoft-com:vml" Requires="v">
                <p:oleObj spid="_x0000_s91164" name="Artwork" r:id="rId5" imgW="8070071" imgH="5481745" progId="Adobe.Illustrator.10">
                  <p:embed/>
                </p:oleObj>
              </mc:Choice>
              <mc:Fallback>
                <p:oleObj name="Artwork" r:id="rId5" imgW="8070071" imgH="5481745" progId="Adobe.Illustrator.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886200"/>
                        <a:ext cx="5786437"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76487" name="Rectangle 1031"/>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49412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sz="2800" b="1">
                <a:solidFill>
                  <a:schemeClr val="tx1"/>
                </a:solidFill>
              </a:rPr>
              <a:t>How are geophysical observations related to material properties?</a:t>
            </a:r>
            <a:endParaRPr lang="en-US">
              <a:solidFill>
                <a:schemeClr val="tx1"/>
              </a:solidFill>
            </a:endParaRPr>
          </a:p>
        </p:txBody>
      </p:sp>
      <p:sp>
        <p:nvSpPr>
          <p:cNvPr id="237571" name="Text Box 3"/>
          <p:cNvSpPr txBox="1">
            <a:spLocks noChangeArrowheads="1"/>
          </p:cNvSpPr>
          <p:nvPr/>
        </p:nvSpPr>
        <p:spPr bwMode="auto">
          <a:xfrm>
            <a:off x="685800" y="4572000"/>
            <a:ext cx="7839075"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ja-JP" altLang="en-US" sz="1600" b="1" i="1">
                <a:latin typeface="Arial"/>
              </a:rPr>
              <a:t>“</a:t>
            </a:r>
            <a:r>
              <a:rPr lang="en-US" sz="1600" b="1" i="1">
                <a:latin typeface="Arial" charset="0"/>
              </a:rPr>
              <a:t>…. as we know, there are known knowns;  there are things we know we know. </a:t>
            </a:r>
          </a:p>
          <a:p>
            <a:pPr algn="ctr" eaLnBrk="1" hangingPunct="1">
              <a:spcBef>
                <a:spcPct val="20000"/>
              </a:spcBef>
            </a:pPr>
            <a:r>
              <a:rPr lang="en-US" sz="1600" b="1" i="1">
                <a:latin typeface="Arial" charset="0"/>
              </a:rPr>
              <a:t>We also know there are known unknowns;  that is to say we know</a:t>
            </a:r>
          </a:p>
          <a:p>
            <a:pPr algn="ctr" eaLnBrk="1" hangingPunct="1">
              <a:spcBef>
                <a:spcPct val="20000"/>
              </a:spcBef>
            </a:pPr>
            <a:r>
              <a:rPr lang="en-US" sz="1600" b="1" i="1">
                <a:latin typeface="Arial" charset="0"/>
              </a:rPr>
              <a:t> there are some things we do not know.   But there </a:t>
            </a:r>
          </a:p>
          <a:p>
            <a:pPr algn="ctr" eaLnBrk="1" hangingPunct="1">
              <a:spcBef>
                <a:spcPct val="20000"/>
              </a:spcBef>
            </a:pPr>
            <a:r>
              <a:rPr lang="en-US" sz="1600" b="1" i="1">
                <a:latin typeface="Arial" charset="0"/>
              </a:rPr>
              <a:t>are also unknown unknowns - the ones we don't know we don't know</a:t>
            </a:r>
            <a:r>
              <a:rPr lang="ja-JP" altLang="en-US" sz="1600" b="1" i="1">
                <a:latin typeface="Arial"/>
              </a:rPr>
              <a:t>”</a:t>
            </a:r>
            <a:endParaRPr lang="en-US" sz="1600" b="1" i="1">
              <a:latin typeface="Arial" charset="0"/>
            </a:endParaRPr>
          </a:p>
          <a:p>
            <a:pPr algn="ctr" eaLnBrk="1" hangingPunct="1">
              <a:spcBef>
                <a:spcPct val="20000"/>
              </a:spcBef>
            </a:pPr>
            <a:endParaRPr lang="en-US" sz="1600" b="1">
              <a:latin typeface="Arial" charset="0"/>
            </a:endParaRPr>
          </a:p>
          <a:p>
            <a:pPr algn="ctr" eaLnBrk="1" hangingPunct="1">
              <a:spcBef>
                <a:spcPct val="20000"/>
              </a:spcBef>
            </a:pPr>
            <a:r>
              <a:rPr lang="en-US" sz="1600" b="1">
                <a:latin typeface="Arial" charset="0"/>
              </a:rPr>
              <a:t>                                                      U.S. Secretary of Defense Donald Rumsfeld</a:t>
            </a:r>
          </a:p>
          <a:p>
            <a:pPr algn="ctr" eaLnBrk="1" hangingPunct="1">
              <a:spcBef>
                <a:spcPct val="20000"/>
              </a:spcBef>
            </a:pPr>
            <a:r>
              <a:rPr lang="en-US" sz="1600" b="1">
                <a:latin typeface="Arial" charset="0"/>
              </a:rPr>
              <a:t>                                     Press Briefing, February 12, 2002</a:t>
            </a:r>
          </a:p>
        </p:txBody>
      </p:sp>
      <p:sp>
        <p:nvSpPr>
          <p:cNvPr id="237572" name="Text Box 4"/>
          <p:cNvSpPr txBox="1">
            <a:spLocks noChangeArrowheads="1"/>
          </p:cNvSpPr>
          <p:nvPr/>
        </p:nvSpPr>
        <p:spPr bwMode="auto">
          <a:xfrm>
            <a:off x="333375" y="1828800"/>
            <a:ext cx="3344863" cy="18780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en-US" sz="2000" b="1">
                <a:latin typeface="Arial" charset="0"/>
              </a:rPr>
              <a:t>Geophysical observables:</a:t>
            </a:r>
          </a:p>
          <a:p>
            <a:pPr algn="ctr" eaLnBrk="1" hangingPunct="1">
              <a:spcBef>
                <a:spcPct val="20000"/>
              </a:spcBef>
            </a:pPr>
            <a:r>
              <a:rPr lang="en-US" sz="1600" b="1">
                <a:latin typeface="Arial" charset="0"/>
              </a:rPr>
              <a:t>P velocity</a:t>
            </a:r>
          </a:p>
          <a:p>
            <a:pPr algn="ctr" eaLnBrk="1" hangingPunct="1">
              <a:spcBef>
                <a:spcPct val="20000"/>
              </a:spcBef>
            </a:pPr>
            <a:r>
              <a:rPr lang="en-US" sz="1600" b="1">
                <a:latin typeface="Arial" charset="0"/>
              </a:rPr>
              <a:t>S velocity</a:t>
            </a:r>
          </a:p>
          <a:p>
            <a:pPr algn="ctr" eaLnBrk="1" hangingPunct="1">
              <a:spcBef>
                <a:spcPct val="20000"/>
              </a:spcBef>
            </a:pPr>
            <a:r>
              <a:rPr lang="en-US" sz="1600" b="1">
                <a:latin typeface="Arial" charset="0"/>
              </a:rPr>
              <a:t>Attenuation (1/Q)</a:t>
            </a:r>
          </a:p>
          <a:p>
            <a:pPr algn="ctr" eaLnBrk="1" hangingPunct="1">
              <a:spcBef>
                <a:spcPct val="20000"/>
              </a:spcBef>
            </a:pPr>
            <a:r>
              <a:rPr lang="en-US" sz="1600" b="1">
                <a:latin typeface="Arial" charset="0"/>
              </a:rPr>
              <a:t>Velocity Anisotropy</a:t>
            </a:r>
          </a:p>
          <a:p>
            <a:pPr algn="ctr" eaLnBrk="1" hangingPunct="1">
              <a:spcBef>
                <a:spcPct val="20000"/>
              </a:spcBef>
            </a:pPr>
            <a:r>
              <a:rPr lang="en-US" sz="1600" b="1">
                <a:latin typeface="Arial" charset="0"/>
              </a:rPr>
              <a:t>Electrical Conductivity</a:t>
            </a:r>
          </a:p>
        </p:txBody>
      </p:sp>
      <p:sp>
        <p:nvSpPr>
          <p:cNvPr id="237573" name="Text Box 5"/>
          <p:cNvSpPr txBox="1">
            <a:spLocks noChangeArrowheads="1"/>
          </p:cNvSpPr>
          <p:nvPr/>
        </p:nvSpPr>
        <p:spPr bwMode="auto">
          <a:xfrm>
            <a:off x="5843588" y="1828800"/>
            <a:ext cx="2630487" cy="15843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en-US" sz="2000" b="1">
                <a:latin typeface="Arial" charset="0"/>
              </a:rPr>
              <a:t>Material Properties:</a:t>
            </a:r>
          </a:p>
          <a:p>
            <a:pPr algn="ctr" eaLnBrk="1" hangingPunct="1">
              <a:spcBef>
                <a:spcPct val="20000"/>
              </a:spcBef>
            </a:pPr>
            <a:r>
              <a:rPr lang="en-US" sz="1600" b="1">
                <a:latin typeface="Arial" charset="0"/>
              </a:rPr>
              <a:t>Temperature</a:t>
            </a:r>
          </a:p>
          <a:p>
            <a:pPr algn="ctr" eaLnBrk="1" hangingPunct="1">
              <a:spcBef>
                <a:spcPct val="20000"/>
              </a:spcBef>
            </a:pPr>
            <a:r>
              <a:rPr lang="en-US" sz="1600" b="1">
                <a:latin typeface="Arial" charset="0"/>
              </a:rPr>
              <a:t>Melt content</a:t>
            </a:r>
          </a:p>
          <a:p>
            <a:pPr algn="ctr" eaLnBrk="1" hangingPunct="1">
              <a:spcBef>
                <a:spcPct val="20000"/>
              </a:spcBef>
            </a:pPr>
            <a:r>
              <a:rPr lang="en-US" sz="1600" b="1">
                <a:latin typeface="Arial" charset="0"/>
              </a:rPr>
              <a:t>Composition</a:t>
            </a:r>
          </a:p>
          <a:p>
            <a:pPr algn="ctr" eaLnBrk="1" hangingPunct="1">
              <a:spcBef>
                <a:spcPct val="20000"/>
              </a:spcBef>
            </a:pPr>
            <a:r>
              <a:rPr lang="en-US" sz="1600" b="1">
                <a:latin typeface="Arial" charset="0"/>
              </a:rPr>
              <a:t>Water (+ other volatiles?)</a:t>
            </a:r>
          </a:p>
        </p:txBody>
      </p:sp>
      <p:sp>
        <p:nvSpPr>
          <p:cNvPr id="237574" name="Line 6"/>
          <p:cNvSpPr>
            <a:spLocks noChangeShapeType="1"/>
          </p:cNvSpPr>
          <p:nvPr/>
        </p:nvSpPr>
        <p:spPr bwMode="auto">
          <a:xfrm>
            <a:off x="3733800" y="2590800"/>
            <a:ext cx="1752600" cy="0"/>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7575" name="Text Box 7"/>
          <p:cNvSpPr txBox="1">
            <a:spLocks noChangeArrowheads="1"/>
          </p:cNvSpPr>
          <p:nvPr/>
        </p:nvSpPr>
        <p:spPr bwMode="auto">
          <a:xfrm>
            <a:off x="4419600" y="1905000"/>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20000"/>
              </a:spcBef>
            </a:pPr>
            <a:r>
              <a:rPr lang="en-US" sz="3200" b="1">
                <a:latin typeface="Arial" charset="0"/>
              </a:rPr>
              <a:t>?</a:t>
            </a:r>
          </a:p>
        </p:txBody>
      </p:sp>
      <p:sp>
        <p:nvSpPr>
          <p:cNvPr id="237576" name="Text Box 8"/>
          <p:cNvSpPr txBox="1">
            <a:spLocks noChangeArrowheads="1"/>
          </p:cNvSpPr>
          <p:nvPr/>
        </p:nvSpPr>
        <p:spPr bwMode="auto">
          <a:xfrm>
            <a:off x="381000" y="4114800"/>
            <a:ext cx="4033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20000"/>
              </a:spcBef>
            </a:pPr>
            <a:r>
              <a:rPr lang="en-US" sz="1600" b="1">
                <a:latin typeface="Arial" charset="0"/>
              </a:rPr>
              <a:t>Complex and Difficult Inverse Problem !</a:t>
            </a:r>
            <a:endParaRPr lang="en-US" sz="1400" b="1">
              <a:latin typeface="Arial" charset="0"/>
            </a:endParaRPr>
          </a:p>
        </p:txBody>
      </p:sp>
      <p:sp>
        <p:nvSpPr>
          <p:cNvPr id="237577" name="Rectangle 9"/>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625671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8566"/>
          <a:stretch/>
        </p:blipFill>
        <p:spPr>
          <a:xfrm>
            <a:off x="57150" y="3594100"/>
            <a:ext cx="7086600" cy="2447925"/>
          </a:xfrm>
          <a:prstGeom prst="rect">
            <a:avLst/>
          </a:prstGeom>
          <a:noFill/>
          <a:ln/>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196850" y="298450"/>
            <a:ext cx="5173663" cy="2463800"/>
          </a:xfrm>
          <a:prstGeom prst="rect">
            <a:avLst/>
          </a:prstGeom>
          <a:noFill/>
          <a:ln/>
        </p:spPr>
      </p:pic>
      <p:sp>
        <p:nvSpPr>
          <p:cNvPr id="12" name="Rectangle 2"/>
          <p:cNvSpPr txBox="1">
            <a:spLocks noChangeArrowheads="1"/>
          </p:cNvSpPr>
          <p:nvPr/>
        </p:nvSpPr>
        <p:spPr>
          <a:xfrm>
            <a:off x="5740400" y="298450"/>
            <a:ext cx="3308350" cy="2286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latin typeface="Times"/>
                <a:cs typeface="Times"/>
              </a:rPr>
              <a:t>“Chilean-type” arcs </a:t>
            </a:r>
            <a:r>
              <a:rPr lang="en-US" sz="2800" dirty="0" err="1" smtClean="0">
                <a:latin typeface="Times"/>
                <a:cs typeface="Times"/>
              </a:rPr>
              <a:t>subduct</a:t>
            </a:r>
            <a:r>
              <a:rPr lang="en-US" sz="2800" dirty="0" smtClean="0">
                <a:latin typeface="Times"/>
                <a:cs typeface="Times"/>
              </a:rPr>
              <a:t> young, warm lithosphere at shallow dips and are under compression</a:t>
            </a:r>
            <a:endParaRPr lang="en-US" sz="3600" dirty="0">
              <a:latin typeface="Times"/>
              <a:cs typeface="Times"/>
            </a:endParaRPr>
          </a:p>
        </p:txBody>
      </p:sp>
    </p:spTree>
    <p:extLst>
      <p:ext uri="{BB962C8B-B14F-4D97-AF65-F5344CB8AC3E}">
        <p14:creationId xmlns:p14="http://schemas.microsoft.com/office/powerpoint/2010/main" val="5872019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729</TotalTime>
  <Words>3937</Words>
  <Application>Microsoft Macintosh PowerPoint</Application>
  <PresentationFormat>On-screen Show (4:3)</PresentationFormat>
  <Paragraphs>505</Paragraphs>
  <Slides>81</Slides>
  <Notes>78</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Artwork</vt:lpstr>
      <vt:lpstr>PowerPoint Presentation</vt:lpstr>
      <vt:lpstr>Subduction Zones are the Most Important Control on Earth Tectonics</vt:lpstr>
      <vt:lpstr>PowerPoint Presentation</vt:lpstr>
      <vt:lpstr>Common paradigms, incorrect and correct:</vt:lpstr>
      <vt:lpstr>As with most tectonic features of Earth, discussion (and understanding) of subduction zones is limited by what is currently available for us to study: Most subduction zones are Circum-Pacific features:   East Pacific: mostly young (warm) lithosphere subducts under the Americas;  West Pacific: mostly old (cold) lithosphere subduct under oceanic or accreted     arc terranes</vt:lpstr>
      <vt:lpstr>The (possible) importance of lithosphere age:  older lithosphere is denser (considering only the cooling effect, no phase changes)</vt:lpstr>
      <vt:lpstr>Flat vs. Normal (Steep) subduction</vt:lpstr>
      <vt:lpstr>Flat Slab segments beneath South America </vt:lpstr>
      <vt:lpstr>PowerPoint Presentation</vt:lpstr>
      <vt:lpstr>“Mariana-type” arcs subduct old, cold lithosphere at steep dips and are under extension</vt:lpstr>
      <vt:lpstr>PowerPoint Presentation</vt:lpstr>
      <vt:lpstr>PowerPoint Presentation</vt:lpstr>
      <vt:lpstr>PowerPoint Presentation</vt:lpstr>
      <vt:lpstr>Trench Rollback (Slab Retreat)</vt:lpstr>
      <vt:lpstr>Seismic Tomography of Subduction Zones</vt:lpstr>
      <vt:lpstr>Some subduction zones extend from the surface to the core-mantle boundary;  others maybe only to the transition zone or mid-mantle  – perhaps young plates are thermally buoyant, thermally equilibrate rapidly, and don’t sink far: “just because some slabs penetrate below 670 km doesn’t mean they all do” </vt:lpstr>
      <vt:lpstr>Thermal parameter (km) proportional to depression of isotherms within the slab </vt:lpstr>
      <vt:lpstr>PowerPoint Presentation</vt:lpstr>
      <vt:lpstr>PowerPoint Presentation</vt:lpstr>
      <vt:lpstr>PowerPoint Presentation</vt:lpstr>
      <vt:lpstr>All subduction zones are colder than surrounding mantle Thermal effects of subduction zones last a long time   Mantle tomography beneath US:</vt:lpstr>
      <vt:lpstr>Properties of the Core-Mantle Boundary –  D” Layer</vt:lpstr>
      <vt:lpstr>Current models of the CMB &amp; D”</vt:lpstr>
      <vt:lpstr>All subduction zones are colder than surrounding mantle</vt:lpstr>
      <vt:lpstr>Japan’s two subduction zones exemplify differences in thermal structure: Cretaceous seafloor subducted beneath NE Japan &amp; Miocene seafloor subducted beneath SW Japan</vt:lpstr>
      <vt:lpstr>PowerPoint Presentation</vt:lpstr>
      <vt:lpstr>Viscous blanket grows as the slab sinks; downward motion of slab induces wedge convection</vt:lpstr>
      <vt:lpstr>Getting the viscosity correct is vital for modelling the mantle wedge thermal structure</vt:lpstr>
      <vt:lpstr>PowerPoint Presentation</vt:lpstr>
      <vt:lpstr>Low heat flow beneath forearcs  (best modelled with little shear heating on subduction interface, i.e. a weak plate boundary fault)</vt:lpstr>
      <vt:lpstr>Paired Metamorphic Belts reflect contrasting thermal regimes of forearc and magmatic arc </vt:lpstr>
      <vt:lpstr>Deeper parts of Subduction Zones are dynamic chemical factories where elements are distilled from subducted materials and mixed with overlying mantle to generate new continental crust. Residues sink to the bottom of the mantle.</vt:lpstr>
      <vt:lpstr>Three causes of melting:</vt:lpstr>
      <vt:lpstr>PowerPoint Presentation</vt:lpstr>
      <vt:lpstr>Dehydration reactions in subducted materials release water to the overlying mantle wedge and progressively dehydrate the sinking slab</vt:lpstr>
      <vt:lpstr>Decompression melting may result just due to ascent into the hot corner  (melting contoured from 0.2%/yr to 1%/Myr)</vt:lpstr>
      <vt:lpstr>Dehydration reactions in subducted materials release water to the overlying mantle wedge and progressively dehydrate the sinking slab</vt:lpstr>
      <vt:lpstr>Trenches are deeper than other crust of same age:</vt:lpstr>
      <vt:lpstr>The Outer Trench Swell (aka Outer Rise) is where the subducting plate begins to be deformed.  Model of the Outer Swell as bending of Elastic Plate:</vt:lpstr>
      <vt:lpstr>Reflection profiles of faults in subducting Cocos Plate</vt:lpstr>
      <vt:lpstr>PowerPoint Presentation</vt:lpstr>
      <vt:lpstr>Thermal state and Dehydration  of the subducted slab</vt:lpstr>
      <vt:lpstr>Double subduction zones not found in Warm SZs: SW Japan</vt:lpstr>
      <vt:lpstr>Double Seismic Zones in cold subduction zones: NE Japan</vt:lpstr>
      <vt:lpstr>Possible seismic imaging of blueschist in the subducting slab beneath northern Honshu, Japan </vt:lpstr>
      <vt:lpstr>Importance of Water to melt generation in Subduction Zones</vt:lpstr>
      <vt:lpstr>Water also transports soluble cations to mantle wedge.</vt:lpstr>
      <vt:lpstr>Hot hydrous fluids contain  much silicate material even below solidus; solubility is less sensitive to pressure</vt:lpstr>
      <vt:lpstr>PowerPoint Presentation</vt:lpstr>
      <vt:lpstr>Hot subduction zones: Thermal conditions of subducted crust needed to form Adakite</vt:lpstr>
      <vt:lpstr>Sr/Y for Adakite vs. ADR suites</vt:lpstr>
      <vt:lpstr>PowerPoint Presentation</vt:lpstr>
      <vt:lpstr>Old (&gt;40Ma) subducted crust does not melt but stimulates melting of the overriding mantle wedge</vt:lpstr>
      <vt:lpstr>Key Questions</vt:lpstr>
      <vt:lpstr>Shear wave splitting in arcs: along-strike flow, or water?</vt:lpstr>
      <vt:lpstr>Seismic and Geochemical Evidence for Mantle Flow -- Lau basin</vt:lpstr>
      <vt:lpstr>Seismic proxies</vt:lpstr>
      <vt:lpstr>P,S, and Q Tomography - Tonga Arc</vt:lpstr>
      <vt:lpstr>Geodynamic Modeling of Tomographic Velocities &amp; Attenuation structure (Lau Basin)</vt:lpstr>
      <vt:lpstr>Effect of solid flow above a subducting slab on water distribution and melting at convergent plate boundaries </vt:lpstr>
      <vt:lpstr>Ascent  of corrosive fluids through porous  media will lead to channelization: Numerical experiments of ‘Reaction Infiltration Instability’</vt:lpstr>
      <vt:lpstr>Vp/Vs  &amp; 1/Q</vt:lpstr>
      <vt:lpstr>Hot Wedge &amp; Melting Column </vt:lpstr>
      <vt:lpstr>Dehydration reactions in subducted materials release water</vt:lpstr>
      <vt:lpstr>Arc magmatic crustal plumbing is poorly understood</vt:lpstr>
      <vt:lpstr>PowerPoint Presentation</vt:lpstr>
      <vt:lpstr>Back Arc Basins (BAB) and Interarc Basins (IAB)</vt:lpstr>
      <vt:lpstr>Marginal Basin vs.  Back-arc Basin vs. Interarc  Basin</vt:lpstr>
      <vt:lpstr>“Mariana-type” subduction zones  under  extension   Uyeda &amp;  Kanamori, 1979</vt:lpstr>
      <vt:lpstr>Active back-arc basins</vt:lpstr>
      <vt:lpstr>Active vs.  Extinct Backarc basins</vt:lpstr>
      <vt:lpstr>Back-arc basins form by sea-floor spreading</vt:lpstr>
      <vt:lpstr>What causes back-arc basins? Kinematic models</vt:lpstr>
      <vt:lpstr>Izu-Bonin-Mariana (IBM)</vt:lpstr>
      <vt:lpstr>Two episodes of BAB formation in the West Philippine Sea</vt:lpstr>
      <vt:lpstr>Mariana Trough (~ 1400 km long = about as long as California)</vt:lpstr>
      <vt:lpstr>Central Mariana Trough</vt:lpstr>
      <vt:lpstr>PowerPoint Presentation</vt:lpstr>
      <vt:lpstr>PowerPoint Presentation</vt:lpstr>
      <vt:lpstr>Tomographic Image of Warm Subduction  Zone</vt:lpstr>
      <vt:lpstr>How are geophysical observations related to material properties?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Klemperer</dc:creator>
  <cp:lastModifiedBy>Simon Klemperer</cp:lastModifiedBy>
  <cp:revision>50</cp:revision>
  <dcterms:created xsi:type="dcterms:W3CDTF">2013-01-30T19:55:52Z</dcterms:created>
  <dcterms:modified xsi:type="dcterms:W3CDTF">2013-01-31T19:26:37Z</dcterms:modified>
</cp:coreProperties>
</file>