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4"/>
  </p:notesMasterIdLst>
  <p:handoutMasterIdLst>
    <p:handoutMasterId r:id="rId65"/>
  </p:handoutMasterIdLst>
  <p:sldIdLst>
    <p:sldId id="365" r:id="rId2"/>
    <p:sldId id="364" r:id="rId3"/>
    <p:sldId id="363" r:id="rId4"/>
    <p:sldId id="366" r:id="rId5"/>
    <p:sldId id="362" r:id="rId6"/>
    <p:sldId id="367" r:id="rId7"/>
    <p:sldId id="368" r:id="rId8"/>
    <p:sldId id="361" r:id="rId9"/>
    <p:sldId id="357" r:id="rId10"/>
    <p:sldId id="372" r:id="rId11"/>
    <p:sldId id="374" r:id="rId12"/>
    <p:sldId id="373" r:id="rId13"/>
    <p:sldId id="266" r:id="rId14"/>
    <p:sldId id="265" r:id="rId15"/>
    <p:sldId id="272" r:id="rId16"/>
    <p:sldId id="278" r:id="rId17"/>
    <p:sldId id="281" r:id="rId18"/>
    <p:sldId id="359" r:id="rId19"/>
    <p:sldId id="280" r:id="rId20"/>
    <p:sldId id="270" r:id="rId21"/>
    <p:sldId id="282" r:id="rId22"/>
    <p:sldId id="331" r:id="rId23"/>
    <p:sldId id="328" r:id="rId24"/>
    <p:sldId id="284" r:id="rId25"/>
    <p:sldId id="286" r:id="rId26"/>
    <p:sldId id="332" r:id="rId27"/>
    <p:sldId id="287" r:id="rId28"/>
    <p:sldId id="288" r:id="rId29"/>
    <p:sldId id="289" r:id="rId30"/>
    <p:sldId id="290" r:id="rId31"/>
    <p:sldId id="304" r:id="rId32"/>
    <p:sldId id="291" r:id="rId33"/>
    <p:sldId id="292" r:id="rId34"/>
    <p:sldId id="293" r:id="rId35"/>
    <p:sldId id="295" r:id="rId36"/>
    <p:sldId id="296" r:id="rId37"/>
    <p:sldId id="297" r:id="rId38"/>
    <p:sldId id="299" r:id="rId39"/>
    <p:sldId id="301" r:id="rId40"/>
    <p:sldId id="309" r:id="rId41"/>
    <p:sldId id="310" r:id="rId42"/>
    <p:sldId id="307" r:id="rId43"/>
    <p:sldId id="308" r:id="rId44"/>
    <p:sldId id="311" r:id="rId45"/>
    <p:sldId id="337" r:id="rId46"/>
    <p:sldId id="338" r:id="rId47"/>
    <p:sldId id="339" r:id="rId48"/>
    <p:sldId id="340" r:id="rId49"/>
    <p:sldId id="342" r:id="rId50"/>
    <p:sldId id="343" r:id="rId51"/>
    <p:sldId id="344" r:id="rId52"/>
    <p:sldId id="345" r:id="rId53"/>
    <p:sldId id="346" r:id="rId54"/>
    <p:sldId id="347" r:id="rId55"/>
    <p:sldId id="348" r:id="rId56"/>
    <p:sldId id="349" r:id="rId57"/>
    <p:sldId id="350" r:id="rId58"/>
    <p:sldId id="351" r:id="rId59"/>
    <p:sldId id="352" r:id="rId60"/>
    <p:sldId id="353" r:id="rId61"/>
    <p:sldId id="355" r:id="rId62"/>
    <p:sldId id="354"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Times"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clrMru>
    <a:srgbClr val="00FF00"/>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47" autoAdjust="0"/>
    <p:restoredTop sz="94660"/>
  </p:normalViewPr>
  <p:slideViewPr>
    <p:cSldViewPr showGuides="1">
      <p:cViewPr varScale="1">
        <p:scale>
          <a:sx n="207" d="100"/>
          <a:sy n="207" d="100"/>
        </p:scale>
        <p:origin x="-120" y="-392"/>
      </p:cViewPr>
      <p:guideLst>
        <p:guide orient="horz" pos="2304"/>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004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smtClean="0">
                <a:cs typeface="+mn-cs"/>
              </a:defRPr>
            </a:lvl1pPr>
          </a:lstStyle>
          <a:p>
            <a:pPr>
              <a:defRPr/>
            </a:pPr>
            <a:endParaRPr lang="en-US"/>
          </a:p>
        </p:txBody>
      </p:sp>
      <p:sp>
        <p:nvSpPr>
          <p:cNvPr id="106499"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smtClean="0">
                <a:cs typeface="+mn-cs"/>
              </a:defRPr>
            </a:lvl1pPr>
          </a:lstStyle>
          <a:p>
            <a:pPr>
              <a:defRPr/>
            </a:pPr>
            <a:endParaRPr lang="en-US"/>
          </a:p>
        </p:txBody>
      </p:sp>
      <p:sp>
        <p:nvSpPr>
          <p:cNvPr id="106500"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smtClean="0">
                <a:cs typeface="+mn-cs"/>
              </a:defRPr>
            </a:lvl1pPr>
          </a:lstStyle>
          <a:p>
            <a:pPr>
              <a:defRPr/>
            </a:pPr>
            <a:endParaRPr lang="en-US"/>
          </a:p>
        </p:txBody>
      </p:sp>
      <p:sp>
        <p:nvSpPr>
          <p:cNvPr id="106501"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smtClean="0">
                <a:cs typeface="+mn-cs"/>
              </a:defRPr>
            </a:lvl1pPr>
          </a:lstStyle>
          <a:p>
            <a:pPr>
              <a:defRPr/>
            </a:pPr>
            <a:fld id="{6CCAAF72-22ED-B048-8A48-10A03E932797}" type="slidenum">
              <a:rPr lang="en-US"/>
              <a:pPr>
                <a:defRPr/>
              </a:pPr>
              <a:t>‹#›</a:t>
            </a:fld>
            <a:endParaRPr lang="en-US"/>
          </a:p>
        </p:txBody>
      </p:sp>
    </p:spTree>
    <p:extLst>
      <p:ext uri="{BB962C8B-B14F-4D97-AF65-F5344CB8AC3E}">
        <p14:creationId xmlns:p14="http://schemas.microsoft.com/office/powerpoint/2010/main" val="2230323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smtClean="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smtClean="0">
                <a:cs typeface="+mn-cs"/>
              </a:defRPr>
            </a:lvl1pPr>
          </a:lstStyle>
          <a:p>
            <a:pPr>
              <a:defRPr/>
            </a:pPr>
            <a:fld id="{95DC1B6E-7CC1-3340-B083-DE57387D1359}" type="datetimeFigureOut">
              <a:rPr lang="en-US"/>
              <a:pPr>
                <a:defRPr/>
              </a:pPr>
              <a:t>1/29/13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smtClean="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smtClean="0">
                <a:cs typeface="+mn-cs"/>
              </a:defRPr>
            </a:lvl1pPr>
          </a:lstStyle>
          <a:p>
            <a:pPr>
              <a:defRPr/>
            </a:pPr>
            <a:fld id="{4D490623-8B23-CA45-8E80-3C97186BCEC8}" type="slidenum">
              <a:rPr lang="en-US"/>
              <a:pPr>
                <a:defRPr/>
              </a:pPr>
              <a:t>‹#›</a:t>
            </a:fld>
            <a:endParaRPr lang="en-US"/>
          </a:p>
        </p:txBody>
      </p:sp>
    </p:spTree>
    <p:extLst>
      <p:ext uri="{BB962C8B-B14F-4D97-AF65-F5344CB8AC3E}">
        <p14:creationId xmlns:p14="http://schemas.microsoft.com/office/powerpoint/2010/main" val="2025666013"/>
      </p:ext>
    </p:extLst>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fontAlgn="base">
      <a:spcBef>
        <a:spcPct val="30000"/>
      </a:spcBef>
      <a:spcAft>
        <a:spcPct val="0"/>
      </a:spcAft>
      <a:defRPr sz="1200" kern="1200">
        <a:solidFill>
          <a:schemeClr val="tx1"/>
        </a:solidFill>
        <a:latin typeface="+mn-lt"/>
        <a:ea typeface="ＭＳ Ｐゴシック" charset="0"/>
        <a:cs typeface="+mn-cs"/>
      </a:defRPr>
    </a:lvl2pPr>
    <a:lvl3pPr marL="914400" algn="l" defTabSz="457200" rtl="0" fontAlgn="base">
      <a:spcBef>
        <a:spcPct val="30000"/>
      </a:spcBef>
      <a:spcAft>
        <a:spcPct val="0"/>
      </a:spcAft>
      <a:defRPr sz="1200" kern="1200">
        <a:solidFill>
          <a:schemeClr val="tx1"/>
        </a:solidFill>
        <a:latin typeface="+mn-lt"/>
        <a:ea typeface="ＭＳ Ｐゴシック" charset="0"/>
        <a:cs typeface="+mn-cs"/>
      </a:defRPr>
    </a:lvl3pPr>
    <a:lvl4pPr marL="1371600" algn="l" defTabSz="457200" rtl="0" fontAlgn="base">
      <a:spcBef>
        <a:spcPct val="30000"/>
      </a:spcBef>
      <a:spcAft>
        <a:spcPct val="0"/>
      </a:spcAft>
      <a:defRPr sz="1200" kern="1200">
        <a:solidFill>
          <a:schemeClr val="tx1"/>
        </a:solidFill>
        <a:latin typeface="+mn-lt"/>
        <a:ea typeface="ＭＳ Ｐゴシック" charset="0"/>
        <a:cs typeface="+mn-cs"/>
      </a:defRPr>
    </a:lvl4pPr>
    <a:lvl5pPr marL="1828800" algn="l" defTabSz="457200" rtl="0" fontAlgn="base">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F4819DF-FA38-3644-A784-466F67C0708D}" type="slidenum">
              <a:rPr lang="en-US"/>
              <a:pPr>
                <a:defRPr/>
              </a:pPr>
              <a:t>1</a:t>
            </a:fld>
            <a:endParaRPr lang="en-US"/>
          </a:p>
        </p:txBody>
      </p:sp>
      <p:sp>
        <p:nvSpPr>
          <p:cNvPr id="6082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val="1"/>
            </a:ext>
          </a:extLst>
        </p:spPr>
      </p:sp>
      <p:sp>
        <p:nvSpPr>
          <p:cNvPr id="608259" name="Rectangle 3"/>
          <p:cNvSpPr>
            <a:spLocks noGrp="1" noChangeArrowheads="1"/>
          </p:cNvSpPr>
          <p:nvPr>
            <p:ph type="body" idx="1"/>
          </p:nvPr>
        </p:nvSpPr>
        <p:spPr/>
        <p:txBody>
          <a:bodyPr/>
          <a:lstStyle/>
          <a:p>
            <a:pPr>
              <a:defRPr/>
            </a:pPr>
            <a:endParaRPr lang="en-US" smtClean="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fld id="{ECB5494F-A67B-B34E-97D8-9B6B9739ED49}" type="slidenum">
              <a:rPr lang="en-US" sz="1200"/>
              <a:pPr/>
              <a:t>2</a:t>
            </a:fld>
            <a:endParaRPr lang="en-US" sz="1200"/>
          </a:p>
        </p:txBody>
      </p:sp>
      <p:sp>
        <p:nvSpPr>
          <p:cNvPr id="512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12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a:spcBef>
                <a:spcPct val="0"/>
              </a:spcBef>
            </a:pPr>
            <a:endParaRPr lang="en-US">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base" latinLnBrk="0" hangingPunct="1">
              <a:lnSpc>
                <a:spcPct val="100000"/>
              </a:lnSpc>
              <a:spcBef>
                <a:spcPct val="30000"/>
              </a:spcBef>
              <a:spcAft>
                <a:spcPct val="0"/>
              </a:spcAft>
              <a:buClrTx/>
              <a:buSzTx/>
              <a:buFontTx/>
              <a:buNone/>
              <a:tabLst/>
              <a:defRPr/>
            </a:pPr>
            <a:r>
              <a:rPr lang="en-US" sz="1200" dirty="0" smtClean="0">
                <a:latin typeface="Symbol" charset="0"/>
                <a:sym typeface="Symbol" charset="0"/>
              </a:rPr>
              <a:t></a:t>
            </a:r>
            <a:r>
              <a:rPr lang="en-US" sz="1200" dirty="0" smtClean="0"/>
              <a:t>= angular distance from the Euler pole to the point on the plate boundary</a:t>
            </a:r>
          </a:p>
          <a:p>
            <a:endParaRPr lang="en-US" dirty="0"/>
          </a:p>
        </p:txBody>
      </p:sp>
      <p:sp>
        <p:nvSpPr>
          <p:cNvPr id="4" name="Slide Number Placeholder 3"/>
          <p:cNvSpPr>
            <a:spLocks noGrp="1"/>
          </p:cNvSpPr>
          <p:nvPr>
            <p:ph type="sldNum" sz="quarter" idx="10"/>
          </p:nvPr>
        </p:nvSpPr>
        <p:spPr/>
        <p:txBody>
          <a:bodyPr/>
          <a:lstStyle/>
          <a:p>
            <a:pPr>
              <a:defRPr/>
            </a:pPr>
            <a:fld id="{4D490623-8B23-CA45-8E80-3C97186BCEC8}" type="slidenum">
              <a:rPr lang="en-US" smtClean="0"/>
              <a:pPr>
                <a:defRPr/>
              </a:pPr>
              <a:t>13</a:t>
            </a:fld>
            <a:endParaRPr lang="en-US"/>
          </a:p>
        </p:txBody>
      </p:sp>
    </p:spTree>
    <p:extLst>
      <p:ext uri="{BB962C8B-B14F-4D97-AF65-F5344CB8AC3E}">
        <p14:creationId xmlns:p14="http://schemas.microsoft.com/office/powerpoint/2010/main" val="22357988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BF9FF2-5D75-4E43-99A2-1E1EEF5C536C}" type="slidenum">
              <a:rPr lang="en-US"/>
              <a:pPr>
                <a:defRPr/>
              </a:pPr>
              <a:t>‹#›</a:t>
            </a:fld>
            <a:endParaRPr lang="en-US"/>
          </a:p>
        </p:txBody>
      </p:sp>
    </p:spTree>
    <p:extLst>
      <p:ext uri="{BB962C8B-B14F-4D97-AF65-F5344CB8AC3E}">
        <p14:creationId xmlns:p14="http://schemas.microsoft.com/office/powerpoint/2010/main" val="29450779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C90E24-C1B5-6740-9525-FD308782055D}" type="slidenum">
              <a:rPr lang="en-US"/>
              <a:pPr>
                <a:defRPr/>
              </a:pPr>
              <a:t>‹#›</a:t>
            </a:fld>
            <a:endParaRPr lang="en-US"/>
          </a:p>
        </p:txBody>
      </p:sp>
    </p:spTree>
    <p:extLst>
      <p:ext uri="{BB962C8B-B14F-4D97-AF65-F5344CB8AC3E}">
        <p14:creationId xmlns:p14="http://schemas.microsoft.com/office/powerpoint/2010/main" val="14633816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03D628-4F4D-004E-AFEF-16F78A93025F}" type="slidenum">
              <a:rPr lang="en-US"/>
              <a:pPr>
                <a:defRPr/>
              </a:pPr>
              <a:t>‹#›</a:t>
            </a:fld>
            <a:endParaRPr lang="en-US"/>
          </a:p>
        </p:txBody>
      </p:sp>
    </p:spTree>
    <p:extLst>
      <p:ext uri="{BB962C8B-B14F-4D97-AF65-F5344CB8AC3E}">
        <p14:creationId xmlns:p14="http://schemas.microsoft.com/office/powerpoint/2010/main" val="30154632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smtClean="0"/>
          </a:p>
        </p:txBody>
      </p:sp>
      <p:sp>
        <p:nvSpPr>
          <p:cNvPr id="4" name="Text Placeholder 3"/>
          <p:cNvSpPr>
            <a:spLocks noGrp="1"/>
          </p:cNvSpPr>
          <p:nvPr>
            <p:ph type="body"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E366B9-8228-174F-9505-AB65A1403F7A}" type="slidenum">
              <a:rPr lang="en-US"/>
              <a:pPr>
                <a:defRPr/>
              </a:pPr>
              <a:t>‹#›</a:t>
            </a:fld>
            <a:endParaRPr lang="en-US"/>
          </a:p>
        </p:txBody>
      </p:sp>
    </p:spTree>
    <p:extLst>
      <p:ext uri="{BB962C8B-B14F-4D97-AF65-F5344CB8AC3E}">
        <p14:creationId xmlns:p14="http://schemas.microsoft.com/office/powerpoint/2010/main" val="19378760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F03DCC7-3CB2-7340-A278-025AB3BA74F9}" type="slidenum">
              <a:rPr lang="en-US"/>
              <a:pPr>
                <a:defRPr/>
              </a:pPr>
              <a:t>‹#›</a:t>
            </a:fld>
            <a:endParaRPr lang="en-US"/>
          </a:p>
        </p:txBody>
      </p:sp>
    </p:spTree>
    <p:extLst>
      <p:ext uri="{BB962C8B-B14F-4D97-AF65-F5344CB8AC3E}">
        <p14:creationId xmlns:p14="http://schemas.microsoft.com/office/powerpoint/2010/main" val="104405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9FAFC3-D103-3741-9BFF-E85AD16F669F}" type="slidenum">
              <a:rPr lang="en-US"/>
              <a:pPr>
                <a:defRPr/>
              </a:pPr>
              <a:t>‹#›</a:t>
            </a:fld>
            <a:endParaRPr lang="en-US"/>
          </a:p>
        </p:txBody>
      </p:sp>
    </p:spTree>
    <p:extLst>
      <p:ext uri="{BB962C8B-B14F-4D97-AF65-F5344CB8AC3E}">
        <p14:creationId xmlns:p14="http://schemas.microsoft.com/office/powerpoint/2010/main" val="14623456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346DA20-760D-E142-8F46-D7131CF8019C}" type="slidenum">
              <a:rPr lang="en-US"/>
              <a:pPr>
                <a:defRPr/>
              </a:pPr>
              <a:t>‹#›</a:t>
            </a:fld>
            <a:endParaRPr lang="en-US"/>
          </a:p>
        </p:txBody>
      </p:sp>
    </p:spTree>
    <p:extLst>
      <p:ext uri="{BB962C8B-B14F-4D97-AF65-F5344CB8AC3E}">
        <p14:creationId xmlns:p14="http://schemas.microsoft.com/office/powerpoint/2010/main" val="3294671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57AF0F-668E-1246-A666-E12E9C985456}" type="slidenum">
              <a:rPr lang="en-US"/>
              <a:pPr>
                <a:defRPr/>
              </a:pPr>
              <a:t>‹#›</a:t>
            </a:fld>
            <a:endParaRPr lang="en-US"/>
          </a:p>
        </p:txBody>
      </p:sp>
    </p:spTree>
    <p:extLst>
      <p:ext uri="{BB962C8B-B14F-4D97-AF65-F5344CB8AC3E}">
        <p14:creationId xmlns:p14="http://schemas.microsoft.com/office/powerpoint/2010/main" val="2506643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C91E0F7-D856-FE42-83CD-E5D7D6269801}" type="slidenum">
              <a:rPr lang="en-US"/>
              <a:pPr>
                <a:defRPr/>
              </a:pPr>
              <a:t>‹#›</a:t>
            </a:fld>
            <a:endParaRPr lang="en-US"/>
          </a:p>
        </p:txBody>
      </p:sp>
    </p:spTree>
    <p:extLst>
      <p:ext uri="{BB962C8B-B14F-4D97-AF65-F5344CB8AC3E}">
        <p14:creationId xmlns:p14="http://schemas.microsoft.com/office/powerpoint/2010/main" val="2330805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84C1B0A-4CF5-D246-9621-2F3ABD5786F2}" type="slidenum">
              <a:rPr lang="en-US"/>
              <a:pPr>
                <a:defRPr/>
              </a:pPr>
              <a:t>‹#›</a:t>
            </a:fld>
            <a:endParaRPr lang="en-US"/>
          </a:p>
        </p:txBody>
      </p:sp>
    </p:spTree>
    <p:extLst>
      <p:ext uri="{BB962C8B-B14F-4D97-AF65-F5344CB8AC3E}">
        <p14:creationId xmlns:p14="http://schemas.microsoft.com/office/powerpoint/2010/main" val="276246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2B02C06-C3DA-4844-AE38-B752BFE68687}" type="slidenum">
              <a:rPr lang="en-US"/>
              <a:pPr>
                <a:defRPr/>
              </a:pPr>
              <a:t>‹#›</a:t>
            </a:fld>
            <a:endParaRPr lang="en-US"/>
          </a:p>
        </p:txBody>
      </p:sp>
    </p:spTree>
    <p:extLst>
      <p:ext uri="{BB962C8B-B14F-4D97-AF65-F5344CB8AC3E}">
        <p14:creationId xmlns:p14="http://schemas.microsoft.com/office/powerpoint/2010/main" val="3065351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ECE86-E12F-1D47-A835-DDEB7957C6F3}" type="slidenum">
              <a:rPr lang="en-US"/>
              <a:pPr>
                <a:defRPr/>
              </a:pPr>
              <a:t>‹#›</a:t>
            </a:fld>
            <a:endParaRPr lang="en-US"/>
          </a:p>
        </p:txBody>
      </p:sp>
    </p:spTree>
    <p:extLst>
      <p:ext uri="{BB962C8B-B14F-4D97-AF65-F5344CB8AC3E}">
        <p14:creationId xmlns:p14="http://schemas.microsoft.com/office/powerpoint/2010/main" val="293484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4415C-3E26-AE4D-A478-2152A05C9566}" type="slidenum">
              <a:rPr lang="en-US"/>
              <a:pPr>
                <a:defRPr/>
              </a:pPr>
              <a:t>‹#›</a:t>
            </a:fld>
            <a:endParaRPr lang="en-US"/>
          </a:p>
        </p:txBody>
      </p:sp>
    </p:spTree>
    <p:extLst>
      <p:ext uri="{BB962C8B-B14F-4D97-AF65-F5344CB8AC3E}">
        <p14:creationId xmlns:p14="http://schemas.microsoft.com/office/powerpoint/2010/main" val="131687143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t" anchorCtr="0" compatLnSpc="1">
            <a:prstTxWarp prst="textNoShape">
              <a:avLst/>
            </a:prstTxWarp>
          </a:bodyPr>
          <a:lstStyle>
            <a:lvl1pPr>
              <a:defRPr sz="1400" smtClean="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t" anchorCtr="0" compatLnSpc="1">
            <a:prstTxWarp prst="textNoShape">
              <a:avLst/>
            </a:prstTxWarp>
          </a:bodyPr>
          <a:lstStyle>
            <a:lvl1pPr algn="ctr">
              <a:defRPr sz="1400" smtClean="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t" anchorCtr="0" compatLnSpc="1">
            <a:prstTxWarp prst="textNoShape">
              <a:avLst/>
            </a:prstTxWarp>
          </a:bodyPr>
          <a:lstStyle>
            <a:lvl1pPr algn="r">
              <a:defRPr sz="1400" smtClean="0">
                <a:cs typeface="+mn-cs"/>
              </a:defRPr>
            </a:lvl1pPr>
          </a:lstStyle>
          <a:p>
            <a:pPr>
              <a:defRPr/>
            </a:pPr>
            <a:fld id="{9C746B5A-E0AC-DD40-85BE-0ED229F31B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9.png"/><Relationship Id="rId3"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jpeg"/><Relationship Id="rId6" Type="http://schemas.openxmlformats.org/officeDocument/2006/relationships/image" Target="../media/image25.jpeg"/><Relationship Id="rId1" Type="http://schemas.openxmlformats.org/officeDocument/2006/relationships/slideLayout" Target="../slideLayouts/slideLayout12.xml"/><Relationship Id="rId2"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2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0.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1.emf"/><Relationship Id="rId3" Type="http://schemas.openxmlformats.org/officeDocument/2006/relationships/image" Target="../media/image32.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3.png"/><Relationship Id="rId3" Type="http://schemas.openxmlformats.org/officeDocument/2006/relationships/image" Target="../media/image3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5.jpeg"/><Relationship Id="rId3" Type="http://schemas.openxmlformats.org/officeDocument/2006/relationships/image" Target="../media/image3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 Id="rId3"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 Id="rId3" Type="http://schemas.openxmlformats.org/officeDocument/2006/relationships/image" Target="../media/image40.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8.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9.png"/></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emf"/><Relationship Id="rId1" Type="http://schemas.openxmlformats.org/officeDocument/2006/relationships/slideLayout" Target="../slideLayouts/slideLayout12.xml"/><Relationship Id="rId2" Type="http://schemas.openxmlformats.org/officeDocument/2006/relationships/image" Target="../media/image5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7.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8.jpeg"/><Relationship Id="rId3" Type="http://schemas.openxmlformats.org/officeDocument/2006/relationships/image" Target="../media/image59.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0.jpeg"/><Relationship Id="rId3" Type="http://schemas.openxmlformats.org/officeDocument/2006/relationships/image" Target="../media/image4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1.jpeg"/><Relationship Id="rId3" Type="http://schemas.openxmlformats.org/officeDocument/2006/relationships/image" Target="../media/image4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2.jpeg"/><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3.jpeg"/><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4.jpeg"/><Relationship Id="rId3" Type="http://schemas.openxmlformats.org/officeDocument/2006/relationships/image" Target="../media/image46.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0.png"/><Relationship Id="rId3" Type="http://schemas.openxmlformats.org/officeDocument/2006/relationships/image" Target="../media/image1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68.png"/><Relationship Id="rId3" Type="http://schemas.openxmlformats.org/officeDocument/2006/relationships/image" Target="../media/image69.png"/></Relationships>
</file>

<file path=ppt/slides/_rels/slide51.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image" Target="../media/image70.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image" Target="../media/image71.png"/></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69.png"/><Relationship Id="rId1" Type="http://schemas.openxmlformats.org/officeDocument/2006/relationships/slideLayout" Target="../slideLayouts/slideLayout12.xml"/><Relationship Id="rId2" Type="http://schemas.openxmlformats.org/officeDocument/2006/relationships/image" Target="../media/image6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4.jpe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6.png"/><Relationship Id="rId3" Type="http://schemas.openxmlformats.org/officeDocument/2006/relationships/image" Target="../media/image7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7.png"/><Relationship Id="rId3" Type="http://schemas.openxmlformats.org/officeDocument/2006/relationships/image" Target="../media/image7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 Id="rId3" Type="http://schemas.openxmlformats.org/officeDocument/2006/relationships/image" Target="../media/image1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8.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9.png"/><Relationship Id="rId3" Type="http://schemas.openxmlformats.org/officeDocument/2006/relationships/image" Target="../media/image8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914400" y="609600"/>
            <a:ext cx="7467600" cy="914400"/>
          </a:xfrm>
        </p:spPr>
        <p:txBody>
          <a:bodyPr/>
          <a:lstStyle/>
          <a:p>
            <a:pPr>
              <a:defRPr/>
            </a:pPr>
            <a:r>
              <a:rPr lang="en-US" sz="2400" dirty="0" smtClean="0">
                <a:cs typeface="+mj-cs"/>
              </a:rPr>
              <a:t>Lecture 7     January 29, 2013</a:t>
            </a:r>
            <a:r>
              <a:rPr lang="en-US" dirty="0" smtClean="0">
                <a:cs typeface="+mj-cs"/>
              </a:rPr>
              <a:t/>
            </a:r>
            <a:br>
              <a:rPr lang="en-US" dirty="0" smtClean="0">
                <a:cs typeface="+mj-cs"/>
              </a:rPr>
            </a:br>
            <a:r>
              <a:rPr lang="en-US" dirty="0" smtClean="0">
                <a:cs typeface="+mj-cs"/>
              </a:rPr>
              <a:t>Planetary Plate Tectonics </a:t>
            </a:r>
            <a:br>
              <a:rPr lang="en-US" dirty="0" smtClean="0">
                <a:cs typeface="+mj-cs"/>
              </a:rPr>
            </a:br>
            <a:r>
              <a:rPr lang="en-US" dirty="0" smtClean="0">
                <a:cs typeface="+mj-cs"/>
              </a:rPr>
              <a:t>Plate Kinematics and Dynamics Forces on Plates</a:t>
            </a:r>
          </a:p>
        </p:txBody>
      </p:sp>
      <p:sp>
        <p:nvSpPr>
          <p:cNvPr id="17413" name="TextBox 2"/>
          <p:cNvSpPr txBox="1">
            <a:spLocks noChangeArrowheads="1"/>
          </p:cNvSpPr>
          <p:nvPr/>
        </p:nvSpPr>
        <p:spPr bwMode="auto">
          <a:xfrm>
            <a:off x="0" y="2590800"/>
            <a:ext cx="9144000" cy="372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b="1" dirty="0"/>
              <a:t>Topics:</a:t>
            </a:r>
          </a:p>
          <a:p>
            <a:r>
              <a:rPr lang="en-US" sz="2000" dirty="0" smtClean="0"/>
              <a:t>• Controls on stagnant vs. plate vs. mobile tectonics</a:t>
            </a:r>
          </a:p>
          <a:p>
            <a:r>
              <a:rPr lang="en-US" sz="2000" dirty="0" smtClean="0"/>
              <a:t>• Plate tectonics as a kinematic description of plate geometry and motions</a:t>
            </a:r>
          </a:p>
          <a:p>
            <a:r>
              <a:rPr lang="en-US" sz="2000" dirty="0" smtClean="0"/>
              <a:t>• Plate dynamics as a description of the forces controlling plate motion</a:t>
            </a:r>
          </a:p>
          <a:p>
            <a:r>
              <a:rPr lang="en-US" sz="2000" dirty="0" smtClean="0"/>
              <a:t>• Body and boundary forces: Slab pull, </a:t>
            </a:r>
            <a:r>
              <a:rPr lang="en-US" sz="2000" dirty="0"/>
              <a:t>Slab suction, Ridge push, </a:t>
            </a:r>
            <a:r>
              <a:rPr lang="en-US" sz="2000" dirty="0" smtClean="0"/>
              <a:t>Continental Drag</a:t>
            </a:r>
          </a:p>
          <a:p>
            <a:endParaRPr lang="en-US" sz="2000" dirty="0"/>
          </a:p>
          <a:p>
            <a:r>
              <a:rPr lang="en-US" sz="2000" b="1" dirty="0"/>
              <a:t>Reading:</a:t>
            </a:r>
          </a:p>
          <a:p>
            <a:r>
              <a:rPr lang="en-US" sz="1600" dirty="0" smtClean="0"/>
              <a:t>RichardsBunge.Asthenospere&amp;PlateTectonics.G3.2001 </a:t>
            </a:r>
          </a:p>
          <a:p>
            <a:r>
              <a:rPr lang="en-US" sz="1600" dirty="0" smtClean="0">
                <a:solidFill>
                  <a:schemeClr val="tx2"/>
                </a:solidFill>
              </a:rPr>
              <a:t>ForsythUyeda.PlateForces.GJRAS</a:t>
            </a:r>
            <a:r>
              <a:rPr lang="en-US" sz="1600" dirty="0">
                <a:solidFill>
                  <a:schemeClr val="tx2"/>
                </a:solidFill>
              </a:rPr>
              <a:t>.</a:t>
            </a:r>
            <a:r>
              <a:rPr lang="en-US" sz="1600" dirty="0" smtClean="0">
                <a:solidFill>
                  <a:schemeClr val="tx2"/>
                </a:solidFill>
              </a:rPr>
              <a:t>1975</a:t>
            </a:r>
          </a:p>
          <a:p>
            <a:r>
              <a:rPr lang="en-US" sz="1600" dirty="0">
                <a:solidFill>
                  <a:schemeClr val="tx2"/>
                </a:solidFill>
              </a:rPr>
              <a:t>Carlson.SlabPull.GRL.1995</a:t>
            </a:r>
          </a:p>
          <a:p>
            <a:r>
              <a:rPr lang="en-US" sz="1600" dirty="0">
                <a:solidFill>
                  <a:schemeClr val="tx2"/>
                </a:solidFill>
              </a:rPr>
              <a:t>Conrad.SlabPullSuction.Science.2002 </a:t>
            </a:r>
            <a:br>
              <a:rPr lang="en-US" sz="1600" dirty="0">
                <a:solidFill>
                  <a:schemeClr val="tx2"/>
                </a:solidFill>
              </a:rPr>
            </a:br>
            <a:r>
              <a:rPr lang="en-US" sz="1600" dirty="0" smtClean="0">
                <a:solidFill>
                  <a:schemeClr val="tx2"/>
                </a:solidFill>
              </a:rPr>
              <a:t>Bokelmann.PlateForcesNAM.Geology.2002 </a:t>
            </a:r>
            <a:br>
              <a:rPr lang="en-US" sz="1600" dirty="0" smtClean="0">
                <a:solidFill>
                  <a:schemeClr val="tx2"/>
                </a:solidFill>
              </a:rPr>
            </a:br>
            <a:endParaRPr lang="en-US" sz="1600" dirty="0"/>
          </a:p>
        </p:txBody>
      </p:sp>
    </p:spTree>
    <p:extLst>
      <p:ext uri="{BB962C8B-B14F-4D97-AF65-F5344CB8AC3E}">
        <p14:creationId xmlns:p14="http://schemas.microsoft.com/office/powerpoint/2010/main" val="319295205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0" y="0"/>
            <a:ext cx="9144000" cy="838200"/>
          </a:xfrm>
        </p:spPr>
        <p:txBody>
          <a:bodyPr/>
          <a:lstStyle/>
          <a:p>
            <a:pPr eaLnBrk="1" hangingPunct="1">
              <a:defRPr/>
            </a:pPr>
            <a:r>
              <a:rPr lang="en-US" sz="2340" b="1" dirty="0" smtClean="0">
                <a:solidFill>
                  <a:schemeClr val="tx1"/>
                </a:solidFill>
                <a:cs typeface="+mj-cs"/>
              </a:rPr>
              <a:t>Continental Drift </a:t>
            </a:r>
            <a:r>
              <a:rPr lang="en-US" sz="2340" dirty="0" smtClean="0">
                <a:solidFill>
                  <a:schemeClr val="tx1"/>
                </a:solidFill>
                <a:cs typeface="+mj-cs"/>
              </a:rPr>
              <a:t>- Seafloor Spreading - Plate Tectonics – Plate Dynamics</a:t>
            </a:r>
          </a:p>
        </p:txBody>
      </p:sp>
      <p:sp>
        <p:nvSpPr>
          <p:cNvPr id="3077" name="Text Box 5"/>
          <p:cNvSpPr txBox="1">
            <a:spLocks noChangeArrowheads="1"/>
          </p:cNvSpPr>
          <p:nvPr/>
        </p:nvSpPr>
        <p:spPr bwMode="auto">
          <a:xfrm>
            <a:off x="0" y="838200"/>
            <a:ext cx="7712075" cy="46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i="1" dirty="0" smtClean="0">
                <a:cs typeface="+mn-cs"/>
              </a:rPr>
              <a:t>Continental drift: an idea lacking a mechanism</a:t>
            </a:r>
            <a:endParaRPr lang="en-US" i="1" dirty="0">
              <a:cs typeface="+mn-cs"/>
            </a:endParaRPr>
          </a:p>
        </p:txBody>
      </p:sp>
      <p:sp>
        <p:nvSpPr>
          <p:cNvPr id="2" name="TextBox 1"/>
          <p:cNvSpPr txBox="1"/>
          <p:nvPr/>
        </p:nvSpPr>
        <p:spPr>
          <a:xfrm>
            <a:off x="457200" y="1447800"/>
            <a:ext cx="8502650" cy="2308324"/>
          </a:xfrm>
          <a:prstGeom prst="rect">
            <a:avLst/>
          </a:prstGeom>
          <a:noFill/>
        </p:spPr>
        <p:txBody>
          <a:bodyPr wrap="square" rtlCol="0">
            <a:spAutoFit/>
          </a:bodyPr>
          <a:lstStyle/>
          <a:p>
            <a:r>
              <a:rPr lang="en-US" dirty="0" smtClean="0"/>
              <a:t>Shoreline fit across the Atlantic: Francis </a:t>
            </a:r>
            <a:r>
              <a:rPr lang="en-US" b="1" dirty="0" smtClean="0"/>
              <a:t>Bacon</a:t>
            </a:r>
            <a:r>
              <a:rPr lang="en-US" dirty="0" smtClean="0"/>
              <a:t>, 1620</a:t>
            </a:r>
          </a:p>
          <a:p>
            <a:r>
              <a:rPr lang="en-US" dirty="0" smtClean="0"/>
              <a:t>Geologic fit across the Atlantic:</a:t>
            </a:r>
          </a:p>
          <a:p>
            <a:r>
              <a:rPr lang="en-US" dirty="0"/>
              <a:t>	</a:t>
            </a:r>
            <a:r>
              <a:rPr lang="en-US" dirty="0" smtClean="0"/>
              <a:t>Edwin </a:t>
            </a:r>
            <a:r>
              <a:rPr lang="en-US" b="1" dirty="0" err="1" smtClean="0"/>
              <a:t>Suess</a:t>
            </a:r>
            <a:r>
              <a:rPr lang="en-US" dirty="0" smtClean="0"/>
              <a:t>, 1883 – Gondwanaland</a:t>
            </a:r>
          </a:p>
          <a:p>
            <a:r>
              <a:rPr lang="en-US" dirty="0"/>
              <a:t>	</a:t>
            </a:r>
            <a:r>
              <a:rPr lang="en-US" dirty="0" smtClean="0"/>
              <a:t>Alfred </a:t>
            </a:r>
            <a:r>
              <a:rPr lang="en-US" b="1" dirty="0" smtClean="0"/>
              <a:t>Wegener</a:t>
            </a:r>
            <a:r>
              <a:rPr lang="en-US" dirty="0" smtClean="0"/>
              <a:t>, 1915 – claimed plate rates of meters/year </a:t>
            </a:r>
          </a:p>
          <a:p>
            <a:r>
              <a:rPr lang="en-US" dirty="0" smtClean="0"/>
              <a:t>	Alex </a:t>
            </a:r>
            <a:r>
              <a:rPr lang="en-US" b="1" dirty="0" smtClean="0"/>
              <a:t>du </a:t>
            </a:r>
            <a:r>
              <a:rPr lang="en-US" b="1" dirty="0" err="1" smtClean="0"/>
              <a:t>Toit</a:t>
            </a:r>
            <a:r>
              <a:rPr lang="en-US" dirty="0" smtClean="0"/>
              <a:t>, 1937 – recognized glacial features in tropical 			          latitudes, and vice versa</a:t>
            </a:r>
            <a:endParaRPr lang="en-US" dirty="0"/>
          </a:p>
        </p:txBody>
      </p:sp>
      <p:pic>
        <p:nvPicPr>
          <p:cNvPr id="5" name="Picture 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04800" y="3810000"/>
            <a:ext cx="3810000" cy="2605088"/>
          </a:xfrm>
        </p:spPr>
      </p:pic>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3747046"/>
            <a:ext cx="2971800" cy="27299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pic>
    </p:spTree>
    <p:extLst>
      <p:ext uri="{BB962C8B-B14F-4D97-AF65-F5344CB8AC3E}">
        <p14:creationId xmlns:p14="http://schemas.microsoft.com/office/powerpoint/2010/main" val="376141530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4778944"/>
            <a:ext cx="1831015" cy="2079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Text Box 5"/>
          <p:cNvSpPr txBox="1">
            <a:spLocks noChangeArrowheads="1"/>
          </p:cNvSpPr>
          <p:nvPr/>
        </p:nvSpPr>
        <p:spPr bwMode="auto">
          <a:xfrm>
            <a:off x="0" y="838200"/>
            <a:ext cx="7712075" cy="46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i="1" dirty="0" smtClean="0">
                <a:cs typeface="+mn-cs"/>
              </a:rPr>
              <a:t>Seafloor spreading: a mechanism for continental drift</a:t>
            </a:r>
            <a:endParaRPr lang="en-US" i="1" dirty="0">
              <a:cs typeface="+mn-cs"/>
            </a:endParaRPr>
          </a:p>
        </p:txBody>
      </p:sp>
      <p:sp>
        <p:nvSpPr>
          <p:cNvPr id="2" name="TextBox 1"/>
          <p:cNvSpPr txBox="1"/>
          <p:nvPr/>
        </p:nvSpPr>
        <p:spPr>
          <a:xfrm>
            <a:off x="457200" y="1447800"/>
            <a:ext cx="8502650" cy="2609945"/>
          </a:xfrm>
          <a:prstGeom prst="rect">
            <a:avLst/>
          </a:prstGeom>
          <a:noFill/>
        </p:spPr>
        <p:txBody>
          <a:bodyPr wrap="square" rtlCol="0">
            <a:spAutoFit/>
          </a:bodyPr>
          <a:lstStyle/>
          <a:p>
            <a:r>
              <a:rPr lang="en-US" dirty="0" smtClean="0"/>
              <a:t>Sub-crustal convection currents – Arthur </a:t>
            </a:r>
            <a:r>
              <a:rPr lang="en-US" b="1" dirty="0" smtClean="0"/>
              <a:t>Holmes</a:t>
            </a:r>
            <a:r>
              <a:rPr lang="en-US" dirty="0" smtClean="0"/>
              <a:t>, 1931</a:t>
            </a:r>
          </a:p>
          <a:p>
            <a:r>
              <a:rPr lang="en-US" dirty="0" smtClean="0"/>
              <a:t>“Continent </a:t>
            </a:r>
            <a:r>
              <a:rPr lang="en-US" dirty="0"/>
              <a:t>and ocean basin evolution by spreading of the sea </a:t>
            </a:r>
            <a:r>
              <a:rPr lang="en-US" dirty="0" smtClean="0"/>
              <a:t>floor</a:t>
            </a:r>
            <a:r>
              <a:rPr lang="en-US" i="1" dirty="0" smtClean="0"/>
              <a:t>” 			– </a:t>
            </a:r>
            <a:r>
              <a:rPr lang="en-US" dirty="0" smtClean="0"/>
              <a:t>Robert </a:t>
            </a:r>
            <a:r>
              <a:rPr lang="en-US" b="1" dirty="0" smtClean="0"/>
              <a:t>Dietz</a:t>
            </a:r>
            <a:r>
              <a:rPr lang="en-US" dirty="0" smtClean="0"/>
              <a:t>, Nature</a:t>
            </a:r>
            <a:r>
              <a:rPr lang="en-US" i="1" dirty="0"/>
              <a:t>, </a:t>
            </a:r>
            <a:r>
              <a:rPr lang="en-US" dirty="0" smtClean="0"/>
              <a:t>1961</a:t>
            </a:r>
          </a:p>
          <a:p>
            <a:r>
              <a:rPr lang="en-US" dirty="0" smtClean="0"/>
              <a:t>Mid-ocean ridges have high elevation, high heat-flow, low-mantle velocity; associated with upwelling convection – Harry </a:t>
            </a:r>
            <a:r>
              <a:rPr lang="en-US" b="1" dirty="0" smtClean="0"/>
              <a:t>Hess</a:t>
            </a:r>
            <a:r>
              <a:rPr lang="en-US" dirty="0" smtClean="0"/>
              <a:t>, 1962</a:t>
            </a:r>
          </a:p>
          <a:p>
            <a:pPr>
              <a:lnSpc>
                <a:spcPct val="90000"/>
              </a:lnSpc>
              <a:defRPr/>
            </a:pPr>
            <a:r>
              <a:rPr lang="en-US" dirty="0" smtClean="0">
                <a:solidFill>
                  <a:srgbClr val="000000"/>
                </a:solidFill>
              </a:rPr>
              <a:t>“Magnetic </a:t>
            </a:r>
            <a:r>
              <a:rPr lang="en-US" dirty="0">
                <a:solidFill>
                  <a:srgbClr val="000000"/>
                </a:solidFill>
              </a:rPr>
              <a:t>anomalies over oceanic </a:t>
            </a:r>
            <a:r>
              <a:rPr lang="en-US" dirty="0" smtClean="0">
                <a:solidFill>
                  <a:srgbClr val="000000"/>
                </a:solidFill>
              </a:rPr>
              <a:t>ridges”  </a:t>
            </a:r>
          </a:p>
          <a:p>
            <a:pPr>
              <a:lnSpc>
                <a:spcPct val="90000"/>
              </a:lnSpc>
              <a:defRPr/>
            </a:pPr>
            <a:r>
              <a:rPr lang="en-US" dirty="0">
                <a:solidFill>
                  <a:srgbClr val="000000"/>
                </a:solidFill>
              </a:rPr>
              <a:t>	</a:t>
            </a:r>
            <a:r>
              <a:rPr lang="en-US" dirty="0" smtClean="0">
                <a:solidFill>
                  <a:srgbClr val="000000"/>
                </a:solidFill>
              </a:rPr>
              <a:t>		- Fred </a:t>
            </a:r>
            <a:r>
              <a:rPr lang="en-US" b="1" dirty="0" smtClean="0">
                <a:solidFill>
                  <a:srgbClr val="000000"/>
                </a:solidFill>
              </a:rPr>
              <a:t>Vine</a:t>
            </a:r>
            <a:r>
              <a:rPr lang="en-US" dirty="0" smtClean="0">
                <a:solidFill>
                  <a:srgbClr val="000000"/>
                </a:solidFill>
              </a:rPr>
              <a:t>, Drum </a:t>
            </a:r>
            <a:r>
              <a:rPr lang="en-US" b="1" dirty="0" smtClean="0">
                <a:solidFill>
                  <a:srgbClr val="000000"/>
                </a:solidFill>
              </a:rPr>
              <a:t>Matthews</a:t>
            </a:r>
            <a:r>
              <a:rPr lang="en-US" dirty="0" smtClean="0">
                <a:solidFill>
                  <a:srgbClr val="000000"/>
                </a:solidFill>
              </a:rPr>
              <a:t>, Nature, 1963</a:t>
            </a:r>
            <a:endParaRPr lang="en-US" dirty="0">
              <a:solidFill>
                <a:srgbClr val="000000"/>
              </a:solidFill>
            </a:endParaRPr>
          </a:p>
        </p:txBody>
      </p:sp>
      <p:pic>
        <p:nvPicPr>
          <p:cNvPr id="8" name="Picture 3" descr="magneticeversal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57812" y="4038600"/>
            <a:ext cx="3779838"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0" y="0"/>
            <a:ext cx="9144000" cy="452431"/>
          </a:xfrm>
          <a:prstGeom prst="rect">
            <a:avLst/>
          </a:prstGeom>
        </p:spPr>
        <p:txBody>
          <a:bodyPr wrap="square">
            <a:spAutoFit/>
          </a:bodyPr>
          <a:lstStyle/>
          <a:p>
            <a:r>
              <a:rPr lang="en-US" sz="2340" dirty="0"/>
              <a:t>Continental Drift - </a:t>
            </a:r>
            <a:r>
              <a:rPr lang="en-US" sz="2340" b="1" dirty="0"/>
              <a:t>Seafloor Spreading </a:t>
            </a:r>
            <a:r>
              <a:rPr lang="en-US" sz="2340" dirty="0"/>
              <a:t>- Plate Tectonics </a:t>
            </a:r>
            <a:r>
              <a:rPr lang="en-US" sz="2340" dirty="0" smtClean="0"/>
              <a:t>- </a:t>
            </a:r>
            <a:r>
              <a:rPr lang="en-US" sz="2340" dirty="0"/>
              <a:t>Plate Dynamics</a:t>
            </a:r>
          </a:p>
        </p:txBody>
      </p:sp>
      <p:pic>
        <p:nvPicPr>
          <p:cNvPr id="9" name="Picture 8" descr="temp"/>
          <p:cNvPicPr>
            <a:picLocks noChangeAspect="1" noChangeArrowheads="1"/>
          </p:cNvPicPr>
          <p:nvPr/>
        </p:nvPicPr>
        <p:blipFill rotWithShape="1">
          <a:blip r:embed="rId4">
            <a:extLst>
              <a:ext uri="{28A0092B-C50C-407E-A947-70E740481C1C}">
                <a14:useLocalDpi xmlns:a14="http://schemas.microsoft.com/office/drawing/2010/main" val="0"/>
              </a:ext>
            </a:extLst>
          </a:blip>
          <a:srcRect l="12616"/>
          <a:stretch/>
        </p:blipFill>
        <p:spPr bwMode="auto">
          <a:xfrm>
            <a:off x="3926938" y="4795693"/>
            <a:ext cx="1337728" cy="20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
          <p:cNvPicPr>
            <a:picLocks noChangeAspect="1" noChangeArrowheads="1"/>
          </p:cNvPicPr>
          <p:nvPr/>
        </p:nvPicPr>
        <p:blipFill rotWithShape="1">
          <a:blip r:embed="rId5">
            <a:extLst>
              <a:ext uri="{28A0092B-C50C-407E-A947-70E740481C1C}">
                <a14:useLocalDpi xmlns:a14="http://schemas.microsoft.com/office/drawing/2010/main" val="0"/>
              </a:ext>
            </a:extLst>
          </a:blip>
          <a:srcRect l="35022" t="8431" r="40554" b="68896"/>
          <a:stretch/>
        </p:blipFill>
        <p:spPr bwMode="auto">
          <a:xfrm>
            <a:off x="1143000" y="4832353"/>
            <a:ext cx="1584628" cy="2025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810366"/>
            <a:ext cx="1371600" cy="206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35316896"/>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5"/>
          <p:cNvSpPr txBox="1">
            <a:spLocks noChangeArrowheads="1"/>
          </p:cNvSpPr>
          <p:nvPr/>
        </p:nvSpPr>
        <p:spPr bwMode="auto">
          <a:xfrm>
            <a:off x="0" y="609600"/>
            <a:ext cx="9144000" cy="830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i="1" dirty="0"/>
              <a:t>Plate </a:t>
            </a:r>
            <a:r>
              <a:rPr lang="en-US" i="1" dirty="0" smtClean="0"/>
              <a:t>tectonics: plate geometry; kinematics of </a:t>
            </a:r>
            <a:r>
              <a:rPr lang="en-US" i="1" dirty="0"/>
              <a:t>lithospheric motion </a:t>
            </a:r>
          </a:p>
          <a:p>
            <a:pPr>
              <a:defRPr/>
            </a:pPr>
            <a:endParaRPr lang="en-US" dirty="0"/>
          </a:p>
        </p:txBody>
      </p:sp>
      <p:sp>
        <p:nvSpPr>
          <p:cNvPr id="2" name="TextBox 1"/>
          <p:cNvSpPr txBox="1"/>
          <p:nvPr/>
        </p:nvSpPr>
        <p:spPr>
          <a:xfrm>
            <a:off x="0" y="1295400"/>
            <a:ext cx="9144000" cy="5262979"/>
          </a:xfrm>
          <a:prstGeom prst="rect">
            <a:avLst/>
          </a:prstGeom>
          <a:noFill/>
        </p:spPr>
        <p:txBody>
          <a:bodyPr wrap="square" rtlCol="0">
            <a:spAutoFit/>
          </a:bodyPr>
          <a:lstStyle/>
          <a:p>
            <a:pPr>
              <a:defRPr/>
            </a:pPr>
            <a:r>
              <a:rPr lang="en-US" i="1" dirty="0" smtClean="0">
                <a:latin typeface="+mj-lt"/>
              </a:rPr>
              <a:t>Transform faults </a:t>
            </a:r>
            <a:r>
              <a:rPr lang="en-US" dirty="0" smtClean="0">
                <a:latin typeface="+mj-lt"/>
              </a:rPr>
              <a:t>“A </a:t>
            </a:r>
            <a:r>
              <a:rPr lang="en-US" dirty="0">
                <a:latin typeface="+mj-lt"/>
              </a:rPr>
              <a:t>new class of faults and their bearing on continental </a:t>
            </a:r>
            <a:r>
              <a:rPr lang="en-US" dirty="0" smtClean="0">
                <a:latin typeface="+mj-lt"/>
              </a:rPr>
              <a:t>		drift” - </a:t>
            </a:r>
            <a:r>
              <a:rPr lang="en-US" dirty="0"/>
              <a:t>J. </a:t>
            </a:r>
            <a:r>
              <a:rPr lang="en-US" dirty="0" err="1"/>
              <a:t>Tuzo</a:t>
            </a:r>
            <a:r>
              <a:rPr lang="en-US" dirty="0"/>
              <a:t> </a:t>
            </a:r>
            <a:r>
              <a:rPr lang="en-US" b="1" dirty="0" smtClean="0"/>
              <a:t>Wilson,</a:t>
            </a:r>
            <a:r>
              <a:rPr lang="en-US" dirty="0" smtClean="0">
                <a:latin typeface="+mj-lt"/>
              </a:rPr>
              <a:t> </a:t>
            </a:r>
            <a:r>
              <a:rPr lang="en-US" dirty="0">
                <a:latin typeface="+mj-lt"/>
              </a:rPr>
              <a:t>Nature, </a:t>
            </a:r>
            <a:r>
              <a:rPr lang="en-US" dirty="0" smtClean="0">
                <a:latin typeface="+mj-lt"/>
              </a:rPr>
              <a:t>1965</a:t>
            </a:r>
            <a:endParaRPr lang="en-US" dirty="0">
              <a:latin typeface="+mj-lt"/>
            </a:endParaRPr>
          </a:p>
          <a:p>
            <a:pPr>
              <a:defRPr/>
            </a:pPr>
            <a:r>
              <a:rPr lang="en-US" i="1" dirty="0" smtClean="0">
                <a:solidFill>
                  <a:srgbClr val="000000"/>
                </a:solidFill>
                <a:latin typeface="+mj-lt"/>
              </a:rPr>
              <a:t>Euler poles </a:t>
            </a:r>
            <a:r>
              <a:rPr lang="en-US" dirty="0" smtClean="0">
                <a:solidFill>
                  <a:srgbClr val="000000"/>
                </a:solidFill>
                <a:latin typeface="+mj-lt"/>
              </a:rPr>
              <a:t>“Rises</a:t>
            </a:r>
            <a:r>
              <a:rPr lang="en-US" dirty="0">
                <a:solidFill>
                  <a:srgbClr val="000000"/>
                </a:solidFill>
                <a:latin typeface="+mj-lt"/>
              </a:rPr>
              <a:t>, trenches, great faults, </a:t>
            </a:r>
            <a:r>
              <a:rPr lang="en-US" dirty="0" smtClean="0">
                <a:solidFill>
                  <a:srgbClr val="000000"/>
                </a:solidFill>
                <a:latin typeface="+mj-lt"/>
              </a:rPr>
              <a:t>and crustal blocks”</a:t>
            </a:r>
          </a:p>
          <a:p>
            <a:pPr>
              <a:defRPr/>
            </a:pPr>
            <a:r>
              <a:rPr lang="en-US" dirty="0">
                <a:solidFill>
                  <a:srgbClr val="000000"/>
                </a:solidFill>
                <a:latin typeface="+mj-lt"/>
              </a:rPr>
              <a:t>	</a:t>
            </a:r>
            <a:r>
              <a:rPr lang="en-US" dirty="0" smtClean="0">
                <a:solidFill>
                  <a:srgbClr val="000000"/>
                </a:solidFill>
                <a:latin typeface="+mj-lt"/>
              </a:rPr>
              <a:t>	- </a:t>
            </a:r>
            <a:r>
              <a:rPr lang="en-US" dirty="0"/>
              <a:t>Jason</a:t>
            </a:r>
            <a:r>
              <a:rPr lang="en-US" b="1" dirty="0"/>
              <a:t> </a:t>
            </a:r>
            <a:r>
              <a:rPr lang="en-US" b="1" dirty="0" smtClean="0"/>
              <a:t>Morgan</a:t>
            </a:r>
            <a:r>
              <a:rPr lang="en-US" dirty="0" smtClean="0"/>
              <a:t>, </a:t>
            </a:r>
            <a:r>
              <a:rPr lang="en-US" dirty="0" smtClean="0">
                <a:solidFill>
                  <a:srgbClr val="000000"/>
                </a:solidFill>
                <a:latin typeface="+mj-lt"/>
              </a:rPr>
              <a:t>JGR</a:t>
            </a:r>
            <a:r>
              <a:rPr lang="en-US" dirty="0">
                <a:solidFill>
                  <a:srgbClr val="000000"/>
                </a:solidFill>
                <a:latin typeface="+mj-lt"/>
              </a:rPr>
              <a:t>, </a:t>
            </a:r>
            <a:r>
              <a:rPr lang="en-US" dirty="0" smtClean="0">
                <a:solidFill>
                  <a:srgbClr val="000000"/>
                </a:solidFill>
                <a:latin typeface="+mj-lt"/>
              </a:rPr>
              <a:t>1968;</a:t>
            </a:r>
            <a:r>
              <a:rPr lang="en-US" dirty="0" smtClean="0">
                <a:latin typeface="+mj-lt"/>
              </a:rPr>
              <a:t> “Sea</a:t>
            </a:r>
            <a:r>
              <a:rPr lang="en-US" dirty="0">
                <a:latin typeface="+mj-lt"/>
              </a:rPr>
              <a:t>-floor spreading and </a:t>
            </a:r>
            <a:r>
              <a:rPr lang="en-US" dirty="0" smtClean="0">
                <a:latin typeface="+mj-lt"/>
              </a:rPr>
              <a:t>		continental drift” - </a:t>
            </a:r>
            <a:r>
              <a:rPr lang="en-US" dirty="0"/>
              <a:t>Xavier</a:t>
            </a:r>
            <a:r>
              <a:rPr lang="en-US" b="1" dirty="0"/>
              <a:t> Le </a:t>
            </a:r>
            <a:r>
              <a:rPr lang="en-US" b="1" dirty="0" err="1" smtClean="0"/>
              <a:t>Pichon</a:t>
            </a:r>
            <a:r>
              <a:rPr lang="en-US" dirty="0" smtClean="0">
                <a:latin typeface="+mj-lt"/>
              </a:rPr>
              <a:t>, </a:t>
            </a:r>
            <a:r>
              <a:rPr lang="en-US" dirty="0">
                <a:latin typeface="+mj-lt"/>
              </a:rPr>
              <a:t>JGR,</a:t>
            </a:r>
            <a:r>
              <a:rPr lang="en-US" dirty="0" smtClean="0">
                <a:latin typeface="+mj-lt"/>
              </a:rPr>
              <a:t>1968</a:t>
            </a:r>
            <a:endParaRPr lang="en-US" b="1" dirty="0">
              <a:latin typeface="+mj-lt"/>
            </a:endParaRPr>
          </a:p>
          <a:p>
            <a:pPr>
              <a:defRPr/>
            </a:pPr>
            <a:r>
              <a:rPr lang="en-US" i="1" dirty="0" smtClean="0">
                <a:latin typeface="+mj-lt"/>
              </a:rPr>
              <a:t>Triple junction evolution </a:t>
            </a:r>
            <a:r>
              <a:rPr lang="en-US" dirty="0" smtClean="0">
                <a:latin typeface="+mj-lt"/>
              </a:rPr>
              <a:t>“</a:t>
            </a:r>
            <a:r>
              <a:rPr lang="en-US" dirty="0"/>
              <a:t>The North Pacific—an example of tectonics on </a:t>
            </a:r>
            <a:r>
              <a:rPr lang="en-US" dirty="0" smtClean="0"/>
              <a:t>		a sphere”</a:t>
            </a:r>
            <a:r>
              <a:rPr lang="en-US" dirty="0" smtClean="0">
                <a:latin typeface="+mj-lt"/>
              </a:rPr>
              <a:t>-</a:t>
            </a:r>
            <a:r>
              <a:rPr lang="en-US" b="1" dirty="0" smtClean="0">
                <a:latin typeface="+mj-lt"/>
              </a:rPr>
              <a:t> </a:t>
            </a:r>
            <a:r>
              <a:rPr lang="en-US" dirty="0" smtClean="0">
                <a:latin typeface="+mj-lt"/>
              </a:rPr>
              <a:t>Dan</a:t>
            </a:r>
            <a:r>
              <a:rPr lang="en-US" b="1" dirty="0" smtClean="0">
                <a:latin typeface="+mj-lt"/>
              </a:rPr>
              <a:t> McKenzie</a:t>
            </a:r>
            <a:r>
              <a:rPr lang="en-US" dirty="0" smtClean="0">
                <a:latin typeface="+mj-lt"/>
              </a:rPr>
              <a:t> &amp; Bob </a:t>
            </a:r>
            <a:r>
              <a:rPr lang="en-US" b="1" dirty="0" smtClean="0">
                <a:latin typeface="+mj-lt"/>
              </a:rPr>
              <a:t>Parker</a:t>
            </a:r>
            <a:r>
              <a:rPr lang="en-US" dirty="0" smtClean="0">
                <a:latin typeface="+mj-lt"/>
              </a:rPr>
              <a:t>, </a:t>
            </a:r>
            <a:r>
              <a:rPr lang="en-US" dirty="0">
                <a:latin typeface="+mj-lt"/>
              </a:rPr>
              <a:t>Nature, </a:t>
            </a:r>
            <a:r>
              <a:rPr lang="en-US" dirty="0" smtClean="0">
                <a:latin typeface="+mj-lt"/>
              </a:rPr>
              <a:t>1967</a:t>
            </a:r>
          </a:p>
          <a:p>
            <a:pPr eaLnBrk="1" hangingPunct="1">
              <a:defRPr/>
            </a:pPr>
            <a:r>
              <a:rPr lang="en-US" i="1" dirty="0" err="1" smtClean="0">
                <a:solidFill>
                  <a:srgbClr val="000000"/>
                </a:solidFill>
              </a:rPr>
              <a:t>Benioff</a:t>
            </a:r>
            <a:r>
              <a:rPr lang="en-US" i="1" dirty="0" smtClean="0">
                <a:solidFill>
                  <a:srgbClr val="000000"/>
                </a:solidFill>
              </a:rPr>
              <a:t> zones = </a:t>
            </a:r>
            <a:r>
              <a:rPr lang="en-US" i="1" dirty="0" err="1">
                <a:solidFill>
                  <a:srgbClr val="000000"/>
                </a:solidFill>
              </a:rPr>
              <a:t>u</a:t>
            </a:r>
            <a:r>
              <a:rPr lang="en-US" i="1" dirty="0" err="1" smtClean="0">
                <a:solidFill>
                  <a:srgbClr val="000000"/>
                </a:solidFill>
              </a:rPr>
              <a:t>nderthrusting</a:t>
            </a:r>
            <a:r>
              <a:rPr lang="en-US" i="1" dirty="0" smtClean="0">
                <a:solidFill>
                  <a:srgbClr val="000000"/>
                </a:solidFill>
              </a:rPr>
              <a:t> </a:t>
            </a:r>
            <a:r>
              <a:rPr lang="en-US" i="1" dirty="0">
                <a:solidFill>
                  <a:srgbClr val="000000"/>
                </a:solidFill>
              </a:rPr>
              <a:t>of the lithosphere </a:t>
            </a:r>
            <a:r>
              <a:rPr lang="en-US" i="1" dirty="0" smtClean="0">
                <a:solidFill>
                  <a:srgbClr val="000000"/>
                </a:solidFill>
              </a:rPr>
              <a:t>at island arcs 							</a:t>
            </a:r>
            <a:r>
              <a:rPr lang="en-US" dirty="0" smtClean="0">
                <a:solidFill>
                  <a:srgbClr val="000000"/>
                </a:solidFill>
              </a:rPr>
              <a:t>“</a:t>
            </a:r>
            <a:r>
              <a:rPr lang="en-US" dirty="0">
                <a:solidFill>
                  <a:srgbClr val="000000"/>
                </a:solidFill>
              </a:rPr>
              <a:t>Seismology and </a:t>
            </a:r>
            <a:r>
              <a:rPr lang="en-US" dirty="0" smtClean="0">
                <a:solidFill>
                  <a:srgbClr val="000000"/>
                </a:solidFill>
              </a:rPr>
              <a:t>the</a:t>
            </a:r>
          </a:p>
          <a:p>
            <a:pPr eaLnBrk="1" hangingPunct="1">
              <a:defRPr/>
            </a:pPr>
            <a:r>
              <a:rPr lang="en-US" dirty="0">
                <a:solidFill>
                  <a:srgbClr val="000000"/>
                </a:solidFill>
              </a:rPr>
              <a:t>	</a:t>
            </a:r>
            <a:r>
              <a:rPr lang="en-US" dirty="0" smtClean="0">
                <a:solidFill>
                  <a:srgbClr val="000000"/>
                </a:solidFill>
              </a:rPr>
              <a:t>						 new </a:t>
            </a:r>
            <a:r>
              <a:rPr lang="en-US" dirty="0">
                <a:solidFill>
                  <a:srgbClr val="000000"/>
                </a:solidFill>
              </a:rPr>
              <a:t>global </a:t>
            </a:r>
            <a:r>
              <a:rPr lang="en-US" dirty="0" smtClean="0">
                <a:solidFill>
                  <a:srgbClr val="000000"/>
                </a:solidFill>
              </a:rPr>
              <a:t>tectonics”</a:t>
            </a:r>
          </a:p>
          <a:p>
            <a:pPr eaLnBrk="1" hangingPunct="1">
              <a:defRPr/>
            </a:pPr>
            <a:r>
              <a:rPr lang="en-US" dirty="0" smtClean="0">
                <a:solidFill>
                  <a:srgbClr val="000000"/>
                </a:solidFill>
              </a:rPr>
              <a:t> 							- Bryan </a:t>
            </a:r>
            <a:r>
              <a:rPr lang="en-US" b="1" dirty="0" err="1">
                <a:solidFill>
                  <a:srgbClr val="000000"/>
                </a:solidFill>
              </a:rPr>
              <a:t>Isacks</a:t>
            </a:r>
            <a:r>
              <a:rPr lang="en-US" dirty="0" smtClean="0">
                <a:solidFill>
                  <a:srgbClr val="000000"/>
                </a:solidFill>
              </a:rPr>
              <a:t>, </a:t>
            </a:r>
          </a:p>
          <a:p>
            <a:pPr eaLnBrk="1" hangingPunct="1">
              <a:defRPr/>
            </a:pPr>
            <a:r>
              <a:rPr lang="en-US" dirty="0">
                <a:solidFill>
                  <a:srgbClr val="000000"/>
                </a:solidFill>
              </a:rPr>
              <a:t>	</a:t>
            </a:r>
            <a:r>
              <a:rPr lang="en-US" dirty="0" smtClean="0">
                <a:solidFill>
                  <a:srgbClr val="000000"/>
                </a:solidFill>
              </a:rPr>
              <a:t>						Jack </a:t>
            </a:r>
            <a:r>
              <a:rPr lang="en-US" b="1" dirty="0">
                <a:solidFill>
                  <a:srgbClr val="000000"/>
                </a:solidFill>
              </a:rPr>
              <a:t>Oliver</a:t>
            </a:r>
            <a:r>
              <a:rPr lang="en-US" dirty="0">
                <a:solidFill>
                  <a:srgbClr val="000000"/>
                </a:solidFill>
              </a:rPr>
              <a:t>, </a:t>
            </a:r>
            <a:r>
              <a:rPr lang="en-US" dirty="0" smtClean="0">
                <a:solidFill>
                  <a:srgbClr val="000000"/>
                </a:solidFill>
              </a:rPr>
              <a:t> 							</a:t>
            </a:r>
            <a:r>
              <a:rPr lang="en-US" b="1" dirty="0" smtClean="0">
                <a:solidFill>
                  <a:srgbClr val="000000"/>
                </a:solidFill>
              </a:rPr>
              <a:t>	</a:t>
            </a:r>
            <a:r>
              <a:rPr lang="en-US" dirty="0" smtClean="0">
                <a:solidFill>
                  <a:srgbClr val="000000"/>
                </a:solidFill>
              </a:rPr>
              <a:t>Lynn </a:t>
            </a:r>
            <a:r>
              <a:rPr lang="en-US" b="1" dirty="0" smtClean="0">
                <a:solidFill>
                  <a:srgbClr val="000000"/>
                </a:solidFill>
              </a:rPr>
              <a:t>Sykes, </a:t>
            </a:r>
          </a:p>
          <a:p>
            <a:pPr eaLnBrk="1" hangingPunct="1">
              <a:defRPr/>
            </a:pPr>
            <a:r>
              <a:rPr lang="en-US" b="1" dirty="0">
                <a:solidFill>
                  <a:srgbClr val="000000"/>
                </a:solidFill>
              </a:rPr>
              <a:t>	</a:t>
            </a:r>
            <a:r>
              <a:rPr lang="en-US" b="1" dirty="0" smtClean="0">
                <a:solidFill>
                  <a:srgbClr val="000000"/>
                </a:solidFill>
              </a:rPr>
              <a:t>						</a:t>
            </a:r>
            <a:r>
              <a:rPr lang="en-US" dirty="0" smtClean="0">
                <a:solidFill>
                  <a:srgbClr val="000000"/>
                </a:solidFill>
              </a:rPr>
              <a:t>JGR, 1968</a:t>
            </a:r>
            <a:endParaRPr lang="en-US" dirty="0">
              <a:latin typeface="+mj-lt"/>
            </a:endParaRPr>
          </a:p>
        </p:txBody>
      </p:sp>
      <p:sp>
        <p:nvSpPr>
          <p:cNvPr id="4" name="Rectangle 3"/>
          <p:cNvSpPr/>
          <p:nvPr/>
        </p:nvSpPr>
        <p:spPr>
          <a:xfrm>
            <a:off x="-32877" y="0"/>
            <a:ext cx="9144000" cy="452431"/>
          </a:xfrm>
          <a:prstGeom prst="rect">
            <a:avLst/>
          </a:prstGeom>
        </p:spPr>
        <p:txBody>
          <a:bodyPr wrap="square">
            <a:spAutoFit/>
          </a:bodyPr>
          <a:lstStyle/>
          <a:p>
            <a:r>
              <a:rPr lang="en-US" sz="2340" dirty="0"/>
              <a:t>Continental Drift - Seafloor Spreading - </a:t>
            </a:r>
            <a:r>
              <a:rPr lang="en-US" sz="2340" b="1" dirty="0"/>
              <a:t>Plate Tectonics </a:t>
            </a:r>
            <a:r>
              <a:rPr lang="en-US" sz="2340" dirty="0" smtClean="0"/>
              <a:t>- </a:t>
            </a:r>
            <a:r>
              <a:rPr lang="en-US" sz="2340" dirty="0"/>
              <a:t>Plate Dynamics</a:t>
            </a:r>
          </a:p>
        </p:txBody>
      </p:sp>
      <p:pic>
        <p:nvPicPr>
          <p:cNvPr id="9" name="Picture 11"/>
          <p:cNvPicPr>
            <a:picLocks noChangeAspect="1" noChangeArrowheads="1"/>
          </p:cNvPicPr>
          <p:nvPr/>
        </p:nvPicPr>
        <p:blipFill rotWithShape="1">
          <a:blip r:embed="rId2">
            <a:extLst>
              <a:ext uri="{28A0092B-C50C-407E-A947-70E740481C1C}">
                <a14:useLocalDpi xmlns:a14="http://schemas.microsoft.com/office/drawing/2010/main" val="0"/>
              </a:ext>
            </a:extLst>
          </a:blip>
          <a:srcRect l="1991" t="13166" r="2151"/>
          <a:stretch/>
        </p:blipFill>
        <p:spPr bwMode="auto">
          <a:xfrm>
            <a:off x="-1" y="4419600"/>
            <a:ext cx="6497889" cy="2458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911500247"/>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381000"/>
          </a:xfrm>
        </p:spPr>
        <p:txBody>
          <a:bodyPr/>
          <a:lstStyle/>
          <a:p>
            <a:pPr eaLnBrk="1" hangingPunct="1">
              <a:defRPr/>
            </a:pPr>
            <a:r>
              <a:rPr lang="en-US" sz="3200" smtClean="0">
                <a:cs typeface="+mj-cs"/>
              </a:rPr>
              <a:t>Plate geometry constraints</a:t>
            </a:r>
            <a:endParaRPr lang="en-US" sz="4000" smtClean="0">
              <a:cs typeface="+mj-cs"/>
            </a:endParaRPr>
          </a:p>
        </p:txBody>
      </p:sp>
      <p:sp>
        <p:nvSpPr>
          <p:cNvPr id="12293" name="Text Box 5"/>
          <p:cNvSpPr txBox="1">
            <a:spLocks noChangeArrowheads="1"/>
          </p:cNvSpPr>
          <p:nvPr/>
        </p:nvSpPr>
        <p:spPr bwMode="auto">
          <a:xfrm>
            <a:off x="4267201" y="838200"/>
            <a:ext cx="4876800" cy="3231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sz="2000" dirty="0" smtClean="0">
                <a:cs typeface="+mn-cs"/>
              </a:rPr>
              <a:t>• Conservative, constructive and destructive plate margins; sum of all plate motions is zero</a:t>
            </a:r>
          </a:p>
          <a:p>
            <a:pPr>
              <a:defRPr/>
            </a:pPr>
            <a:r>
              <a:rPr lang="en-US" sz="2000" dirty="0" smtClean="0">
                <a:cs typeface="+mn-cs"/>
              </a:rPr>
              <a:t>•</a:t>
            </a:r>
            <a:r>
              <a:rPr lang="en-US" dirty="0"/>
              <a:t> </a:t>
            </a:r>
            <a:r>
              <a:rPr lang="en-US" sz="2000" dirty="0" smtClean="0"/>
              <a:t>Euler</a:t>
            </a:r>
            <a:r>
              <a:rPr lang="ja-JP" altLang="en-US" sz="2000" dirty="0" smtClean="0">
                <a:latin typeface="Arial"/>
              </a:rPr>
              <a:t>’</a:t>
            </a:r>
            <a:r>
              <a:rPr lang="en-US" sz="2000" dirty="0" smtClean="0"/>
              <a:t>s </a:t>
            </a:r>
            <a:r>
              <a:rPr lang="en-US" sz="2000" dirty="0"/>
              <a:t>theorem: Any motion of a rigid shell on a sphere can be described by </a:t>
            </a:r>
            <a:r>
              <a:rPr lang="en-US" sz="2000" dirty="0" smtClean="0"/>
              <a:t>a rotation </a:t>
            </a:r>
            <a:r>
              <a:rPr lang="en-US" sz="2000" dirty="0"/>
              <a:t>around a </a:t>
            </a:r>
            <a:r>
              <a:rPr lang="en-US" sz="2000" dirty="0" smtClean="0"/>
              <a:t>pole e.g. </a:t>
            </a:r>
            <a:r>
              <a:rPr lang="en-US" sz="2000" baseline="-25000" dirty="0" smtClean="0"/>
              <a:t>A</a:t>
            </a:r>
            <a:r>
              <a:rPr lang="en-US" sz="2000" dirty="0">
                <a:latin typeface="Symbol" charset="0"/>
                <a:sym typeface="Symbol" charset="0"/>
              </a:rPr>
              <a:t></a:t>
            </a:r>
            <a:r>
              <a:rPr lang="en-US" sz="2000" baseline="-25000" dirty="0"/>
              <a:t>B</a:t>
            </a:r>
            <a:r>
              <a:rPr lang="en-US" sz="2000" dirty="0"/>
              <a:t>, </a:t>
            </a:r>
            <a:r>
              <a:rPr lang="en-US" sz="2000" dirty="0" smtClean="0"/>
              <a:t>in °/Ma</a:t>
            </a:r>
          </a:p>
          <a:p>
            <a:pPr>
              <a:defRPr/>
            </a:pPr>
            <a:r>
              <a:rPr lang="en-US" sz="2000" dirty="0" smtClean="0"/>
              <a:t>• Convergence </a:t>
            </a:r>
            <a:r>
              <a:rPr lang="en-US" sz="2000" dirty="0"/>
              <a:t>or divergence velocity is </a:t>
            </a:r>
            <a:endParaRPr lang="en-US" sz="2000" baseline="-25000" dirty="0"/>
          </a:p>
          <a:p>
            <a:pPr>
              <a:defRPr/>
            </a:pPr>
            <a:r>
              <a:rPr lang="en-US" sz="2000" baseline="-25000" dirty="0" smtClean="0"/>
              <a:t> </a:t>
            </a:r>
            <a:r>
              <a:rPr lang="en-US" sz="2000" dirty="0" smtClean="0"/>
              <a:t>  </a:t>
            </a:r>
            <a:r>
              <a:rPr lang="en-US" sz="2000" baseline="-25000" dirty="0" smtClean="0"/>
              <a:t>A</a:t>
            </a:r>
            <a:r>
              <a:rPr lang="en-US" sz="2000" dirty="0" smtClean="0"/>
              <a:t>V</a:t>
            </a:r>
            <a:r>
              <a:rPr lang="en-US" sz="2000" baseline="-25000" dirty="0" smtClean="0"/>
              <a:t>B</a:t>
            </a:r>
            <a:r>
              <a:rPr lang="en-US" sz="2000" dirty="0" smtClean="0"/>
              <a:t> </a:t>
            </a:r>
            <a:r>
              <a:rPr lang="en-US" sz="2000" dirty="0"/>
              <a:t>= R . sin </a:t>
            </a:r>
            <a:r>
              <a:rPr lang="en-US" sz="2000" dirty="0">
                <a:latin typeface="Symbol" charset="0"/>
                <a:sym typeface="Symbol" charset="0"/>
              </a:rPr>
              <a:t></a:t>
            </a:r>
            <a:r>
              <a:rPr lang="en-US" sz="2000" baseline="-25000" dirty="0"/>
              <a:t> A</a:t>
            </a:r>
            <a:r>
              <a:rPr lang="en-US" sz="2000" dirty="0">
                <a:latin typeface="Symbol" charset="0"/>
                <a:sym typeface="Symbol" charset="0"/>
              </a:rPr>
              <a:t></a:t>
            </a:r>
            <a:r>
              <a:rPr lang="en-US" sz="2000" baseline="-25000" dirty="0" smtClean="0"/>
              <a:t>B</a:t>
            </a:r>
            <a:endParaRPr lang="en-US" sz="2000" dirty="0"/>
          </a:p>
          <a:p>
            <a:pPr>
              <a:defRPr/>
            </a:pPr>
            <a:r>
              <a:rPr lang="en-US" sz="2000" dirty="0" smtClean="0">
                <a:cs typeface="+mn-cs"/>
              </a:rPr>
              <a:t>• Triple junctions may be stable or unstable; stable triple junctions migrate with time retaining the same geometry </a:t>
            </a:r>
            <a:endParaRPr lang="en-US" sz="2000" dirty="0">
              <a:cs typeface="+mn-cs"/>
            </a:endParaRPr>
          </a:p>
        </p:txBody>
      </p:sp>
      <p:pic>
        <p:nvPicPr>
          <p:cNvPr id="25603" name="Picture 6" descr="van1422"/>
          <p:cNvPicPr>
            <a:picLocks noChangeAspect="1" noChangeArrowheads="1"/>
          </p:cNvPicPr>
          <p:nvPr/>
        </p:nvPicPr>
        <p:blipFill rotWithShape="1">
          <a:blip r:embed="rId3">
            <a:extLst>
              <a:ext uri="{28A0092B-C50C-407E-A947-70E740481C1C}">
                <a14:useLocalDpi xmlns:a14="http://schemas.microsoft.com/office/drawing/2010/main" val="0"/>
              </a:ext>
            </a:extLst>
          </a:blip>
          <a:srcRect b="11288"/>
          <a:stretch/>
        </p:blipFill>
        <p:spPr bwMode="auto">
          <a:xfrm>
            <a:off x="0" y="4094922"/>
            <a:ext cx="5562600" cy="276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5715000" y="4724400"/>
            <a:ext cx="3216275"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000" dirty="0" smtClean="0">
                <a:cs typeface="+mn-cs"/>
              </a:rPr>
              <a:t>Example of RTS triple junction: south end of San Andreas fault</a:t>
            </a:r>
            <a:endParaRPr lang="en-US" dirty="0">
              <a:cs typeface="+mn-cs"/>
            </a:endParaRPr>
          </a:p>
        </p:txBody>
      </p:sp>
      <p:pic>
        <p:nvPicPr>
          <p:cNvPr id="6" name="Picture 8" descr="van1420c"/>
          <p:cNvPicPr>
            <a:picLocks noChangeAspect="1" noChangeArrowheads="1"/>
          </p:cNvPicPr>
          <p:nvPr/>
        </p:nvPicPr>
        <p:blipFill rotWithShape="1">
          <a:blip r:embed="rId4">
            <a:extLst>
              <a:ext uri="{28A0092B-C50C-407E-A947-70E740481C1C}">
                <a14:useLocalDpi xmlns:a14="http://schemas.microsoft.com/office/drawing/2010/main" val="0"/>
              </a:ext>
            </a:extLst>
          </a:blip>
          <a:srcRect b="14174"/>
          <a:stretch/>
        </p:blipFill>
        <p:spPr bwMode="auto">
          <a:xfrm>
            <a:off x="0" y="914400"/>
            <a:ext cx="4183063" cy="2942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28600" y="762000"/>
            <a:ext cx="3276600" cy="1143000"/>
          </a:xfrm>
        </p:spPr>
        <p:txBody>
          <a:bodyPr/>
          <a:lstStyle/>
          <a:p>
            <a:pPr eaLnBrk="1" hangingPunct="1">
              <a:defRPr/>
            </a:pPr>
            <a:r>
              <a:rPr lang="en-US" sz="4000" dirty="0" smtClean="0">
                <a:cs typeface="+mj-cs"/>
              </a:rPr>
              <a:t>NUVEL</a:t>
            </a:r>
            <a:br>
              <a:rPr lang="en-US" sz="4000" dirty="0" smtClean="0">
                <a:cs typeface="+mj-cs"/>
              </a:rPr>
            </a:br>
            <a:r>
              <a:rPr lang="en-US" sz="4000" dirty="0" smtClean="0">
                <a:cs typeface="+mj-cs"/>
              </a:rPr>
              <a:t>(12 plates)</a:t>
            </a:r>
          </a:p>
        </p:txBody>
      </p:sp>
      <p:sp>
        <p:nvSpPr>
          <p:cNvPr id="11270" name="Text Box 6"/>
          <p:cNvSpPr txBox="1">
            <a:spLocks noChangeArrowheads="1"/>
          </p:cNvSpPr>
          <p:nvPr/>
        </p:nvSpPr>
        <p:spPr bwMode="auto">
          <a:xfrm>
            <a:off x="0" y="1964363"/>
            <a:ext cx="3523622" cy="489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dirty="0" smtClean="0">
                <a:cs typeface="+mn-cs"/>
              </a:rPr>
              <a:t>Pacific </a:t>
            </a:r>
            <a:r>
              <a:rPr lang="en-US" dirty="0">
                <a:cs typeface="+mn-cs"/>
              </a:rPr>
              <a:t>(Pa)	</a:t>
            </a:r>
          </a:p>
          <a:p>
            <a:pPr>
              <a:defRPr/>
            </a:pPr>
            <a:r>
              <a:rPr lang="en-US" dirty="0" smtClean="0">
                <a:cs typeface="+mn-cs"/>
              </a:rPr>
              <a:t>North </a:t>
            </a:r>
            <a:r>
              <a:rPr lang="en-US" dirty="0">
                <a:cs typeface="+mn-cs"/>
              </a:rPr>
              <a:t>America (Na</a:t>
            </a:r>
            <a:r>
              <a:rPr lang="en-US" dirty="0" smtClean="0">
                <a:cs typeface="+mn-cs"/>
              </a:rPr>
              <a:t>)</a:t>
            </a:r>
            <a:r>
              <a:rPr lang="en-US" dirty="0">
                <a:cs typeface="+mn-cs"/>
              </a:rPr>
              <a:t>	</a:t>
            </a:r>
          </a:p>
          <a:p>
            <a:pPr>
              <a:defRPr/>
            </a:pPr>
            <a:r>
              <a:rPr lang="en-US" dirty="0">
                <a:cs typeface="+mn-cs"/>
              </a:rPr>
              <a:t>South America (Sa)	</a:t>
            </a:r>
          </a:p>
          <a:p>
            <a:pPr>
              <a:defRPr/>
            </a:pPr>
            <a:r>
              <a:rPr lang="en-US" dirty="0">
                <a:cs typeface="+mn-cs"/>
              </a:rPr>
              <a:t>Eurasia (</a:t>
            </a:r>
            <a:r>
              <a:rPr lang="en-US" dirty="0" err="1">
                <a:cs typeface="+mn-cs"/>
              </a:rPr>
              <a:t>Eu</a:t>
            </a:r>
            <a:r>
              <a:rPr lang="en-US" dirty="0">
                <a:cs typeface="+mn-cs"/>
              </a:rPr>
              <a:t>)	</a:t>
            </a:r>
            <a:endParaRPr lang="en-US" dirty="0" smtClean="0">
              <a:cs typeface="+mn-cs"/>
            </a:endParaRPr>
          </a:p>
          <a:p>
            <a:pPr>
              <a:defRPr/>
            </a:pPr>
            <a:r>
              <a:rPr lang="en-US" dirty="0" smtClean="0">
                <a:cs typeface="+mn-cs"/>
              </a:rPr>
              <a:t>Africa </a:t>
            </a:r>
            <a:r>
              <a:rPr lang="en-US" dirty="0">
                <a:cs typeface="+mn-cs"/>
              </a:rPr>
              <a:t>(</a:t>
            </a:r>
            <a:r>
              <a:rPr lang="en-US" dirty="0" err="1">
                <a:cs typeface="+mn-cs"/>
              </a:rPr>
              <a:t>Af</a:t>
            </a:r>
            <a:r>
              <a:rPr lang="en-US" dirty="0">
                <a:cs typeface="+mn-cs"/>
              </a:rPr>
              <a:t>)	</a:t>
            </a:r>
            <a:endParaRPr lang="en-US" dirty="0" smtClean="0">
              <a:cs typeface="+mn-cs"/>
            </a:endParaRPr>
          </a:p>
          <a:p>
            <a:pPr>
              <a:defRPr/>
            </a:pPr>
            <a:r>
              <a:rPr lang="en-US" dirty="0" smtClean="0">
                <a:cs typeface="+mn-cs"/>
              </a:rPr>
              <a:t>Antarctica </a:t>
            </a:r>
            <a:r>
              <a:rPr lang="en-US" dirty="0">
                <a:cs typeface="+mn-cs"/>
              </a:rPr>
              <a:t>(An</a:t>
            </a:r>
            <a:r>
              <a:rPr lang="en-US" dirty="0" smtClean="0">
                <a:cs typeface="+mn-cs"/>
              </a:rPr>
              <a:t>)</a:t>
            </a:r>
            <a:r>
              <a:rPr lang="en-US" dirty="0">
                <a:cs typeface="+mn-cs"/>
              </a:rPr>
              <a:t>	</a:t>
            </a:r>
          </a:p>
          <a:p>
            <a:pPr>
              <a:defRPr/>
            </a:pPr>
            <a:r>
              <a:rPr lang="en-US" dirty="0">
                <a:cs typeface="+mn-cs"/>
              </a:rPr>
              <a:t>Australia (Au)		</a:t>
            </a:r>
            <a:endParaRPr lang="en-US" dirty="0" smtClean="0">
              <a:cs typeface="+mn-cs"/>
            </a:endParaRPr>
          </a:p>
          <a:p>
            <a:pPr>
              <a:defRPr/>
            </a:pPr>
            <a:r>
              <a:rPr lang="en-US" dirty="0" smtClean="0"/>
              <a:t>Nazca </a:t>
            </a:r>
            <a:r>
              <a:rPr lang="en-US" dirty="0"/>
              <a:t>(</a:t>
            </a:r>
            <a:r>
              <a:rPr lang="en-US" dirty="0" err="1"/>
              <a:t>Nz</a:t>
            </a:r>
            <a:r>
              <a:rPr lang="en-US" dirty="0" smtClean="0"/>
              <a:t>)</a:t>
            </a:r>
          </a:p>
          <a:p>
            <a:pPr>
              <a:defRPr/>
            </a:pPr>
            <a:r>
              <a:rPr lang="en-US" dirty="0"/>
              <a:t>Caribbean (</a:t>
            </a:r>
            <a:r>
              <a:rPr lang="en-US" dirty="0" err="1"/>
              <a:t>Ca</a:t>
            </a:r>
            <a:r>
              <a:rPr lang="en-US" dirty="0" smtClean="0"/>
              <a:t>)</a:t>
            </a:r>
          </a:p>
          <a:p>
            <a:pPr>
              <a:defRPr/>
            </a:pPr>
            <a:r>
              <a:rPr lang="en-US" dirty="0" err="1"/>
              <a:t>Cocos</a:t>
            </a:r>
            <a:r>
              <a:rPr lang="en-US" dirty="0"/>
              <a:t> (Co</a:t>
            </a:r>
            <a:r>
              <a:rPr lang="en-US" dirty="0" smtClean="0"/>
              <a:t>)</a:t>
            </a:r>
          </a:p>
          <a:p>
            <a:pPr>
              <a:defRPr/>
            </a:pPr>
            <a:r>
              <a:rPr lang="en-US" dirty="0"/>
              <a:t>India (In</a:t>
            </a:r>
            <a:r>
              <a:rPr lang="en-US" dirty="0" smtClean="0"/>
              <a:t>) </a:t>
            </a:r>
          </a:p>
          <a:p>
            <a:pPr>
              <a:defRPr/>
            </a:pPr>
            <a:r>
              <a:rPr lang="en-US" dirty="0"/>
              <a:t>Arabia (</a:t>
            </a:r>
            <a:r>
              <a:rPr lang="en-US" dirty="0" err="1"/>
              <a:t>Ar</a:t>
            </a:r>
            <a:r>
              <a:rPr lang="en-US" dirty="0"/>
              <a:t>)</a:t>
            </a:r>
          </a:p>
          <a:p>
            <a:pPr>
              <a:defRPr/>
            </a:pPr>
            <a:endParaRPr lang="en-US" dirty="0">
              <a:cs typeface="+mn-cs"/>
            </a:endParaRPr>
          </a:p>
        </p:txBody>
      </p:sp>
      <p:pic>
        <p:nvPicPr>
          <p:cNvPr id="11271" name="Picture 7"/>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020178" y="685800"/>
            <a:ext cx="5105400" cy="3155950"/>
          </a:xfrm>
        </p:spPr>
      </p:pic>
      <p:sp>
        <p:nvSpPr>
          <p:cNvPr id="2" name="TextBox 1"/>
          <p:cNvSpPr txBox="1"/>
          <p:nvPr/>
        </p:nvSpPr>
        <p:spPr>
          <a:xfrm>
            <a:off x="2362200" y="3962400"/>
            <a:ext cx="6781800" cy="3416320"/>
          </a:xfrm>
          <a:prstGeom prst="rect">
            <a:avLst/>
          </a:prstGeom>
          <a:noFill/>
        </p:spPr>
        <p:txBody>
          <a:bodyPr wrap="square" rtlCol="0">
            <a:spAutoFit/>
          </a:bodyPr>
          <a:lstStyle/>
          <a:p>
            <a:pPr>
              <a:defRPr/>
            </a:pPr>
            <a:r>
              <a:rPr lang="en-US" b="1" dirty="0"/>
              <a:t>NUVEL-1</a:t>
            </a:r>
            <a:r>
              <a:rPr lang="en-US" dirty="0"/>
              <a:t>: </a:t>
            </a:r>
            <a:r>
              <a:rPr lang="en-US" dirty="0" err="1"/>
              <a:t>DeMets</a:t>
            </a:r>
            <a:r>
              <a:rPr lang="en-US" dirty="0"/>
              <a:t> et al. (1990) determined best-fitting Euler vectors </a:t>
            </a:r>
            <a:r>
              <a:rPr lang="en-US" dirty="0" smtClean="0"/>
              <a:t>(</a:t>
            </a:r>
            <a:r>
              <a:rPr lang="en-US" dirty="0"/>
              <a:t>magnetically-inferred spreading </a:t>
            </a:r>
            <a:r>
              <a:rPr lang="en-US" dirty="0" smtClean="0"/>
              <a:t>rates (last 3 Ma), transform azimuths</a:t>
            </a:r>
            <a:r>
              <a:rPr lang="en-US" dirty="0"/>
              <a:t>, </a:t>
            </a:r>
            <a:r>
              <a:rPr lang="en-US" dirty="0" smtClean="0"/>
              <a:t>earthquake </a:t>
            </a:r>
            <a:r>
              <a:rPr lang="en-US" dirty="0"/>
              <a:t>slip </a:t>
            </a:r>
            <a:r>
              <a:rPr lang="en-US" dirty="0" smtClean="0"/>
              <a:t>vectors) between </a:t>
            </a:r>
            <a:r>
              <a:rPr lang="en-US" dirty="0"/>
              <a:t>12 assumed rigid plates. </a:t>
            </a:r>
          </a:p>
          <a:p>
            <a:pPr>
              <a:defRPr/>
            </a:pPr>
            <a:r>
              <a:rPr lang="en-US" b="1" dirty="0"/>
              <a:t>NUVEL-1A</a:t>
            </a:r>
            <a:r>
              <a:rPr lang="en-US" dirty="0"/>
              <a:t>: Modification required because of changes to the magnetic timescale. Basically multiply all NUVEL-1 rates  by 0.9562</a:t>
            </a:r>
          </a:p>
          <a:p>
            <a:pPr>
              <a:defRPr/>
            </a:pPr>
            <a:endParaRPr lang="en-US" dirty="0"/>
          </a:p>
          <a:p>
            <a:endParaRPr lang="en-US" dirty="0"/>
          </a:p>
        </p:txBody>
      </p:sp>
      <p:sp>
        <p:nvSpPr>
          <p:cNvPr id="7" name="Rectangle 2"/>
          <p:cNvSpPr txBox="1">
            <a:spLocks noChangeArrowheads="1"/>
          </p:cNvSpPr>
          <p:nvPr/>
        </p:nvSpPr>
        <p:spPr bwMode="auto">
          <a:xfrm>
            <a:off x="2512" y="-18576"/>
            <a:ext cx="88392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eaLnBrk="1" hangingPunct="1">
              <a:defRPr/>
            </a:pPr>
            <a:r>
              <a:rPr lang="en-US" sz="4000" dirty="0" smtClean="0">
                <a:solidFill>
                  <a:schemeClr val="tx1"/>
                </a:solidFill>
                <a:cs typeface="+mj-cs"/>
              </a:rPr>
              <a:t>Relative Plate Motion Kinematic Models</a:t>
            </a:r>
            <a:endParaRPr lang="en-US" b="1" dirty="0" smtClean="0">
              <a:solidFill>
                <a:schemeClr val="tx1"/>
              </a:solidFill>
              <a:latin typeface="CG Times" charset="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2490" y="15450"/>
            <a:ext cx="4920510" cy="457200"/>
          </a:xfrm>
        </p:spPr>
        <p:txBody>
          <a:bodyPr/>
          <a:lstStyle/>
          <a:p>
            <a:pPr eaLnBrk="1" hangingPunct="1">
              <a:defRPr/>
            </a:pPr>
            <a:r>
              <a:rPr lang="en-US" dirty="0" smtClean="0">
                <a:cs typeface="+mj-cs"/>
              </a:rPr>
              <a:t>REVEL (19 plates)</a:t>
            </a:r>
          </a:p>
        </p:txBody>
      </p:sp>
      <p:sp>
        <p:nvSpPr>
          <p:cNvPr id="18437" name="Text Box 5"/>
          <p:cNvSpPr txBox="1">
            <a:spLocks noChangeArrowheads="1"/>
          </p:cNvSpPr>
          <p:nvPr/>
        </p:nvSpPr>
        <p:spPr bwMode="auto">
          <a:xfrm>
            <a:off x="-22441" y="762000"/>
            <a:ext cx="5204041" cy="5847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sz="2200" dirty="0" smtClean="0">
                <a:cs typeface="+mn-cs"/>
              </a:rPr>
              <a:t>19 Plates used in REVEL (NUVEL in bold):</a:t>
            </a:r>
          </a:p>
          <a:p>
            <a:pPr>
              <a:defRPr/>
            </a:pPr>
            <a:r>
              <a:rPr lang="en-US" sz="2200" b="1" i="1" dirty="0" smtClean="0">
                <a:cs typeface="+mn-cs"/>
              </a:rPr>
              <a:t>North America</a:t>
            </a:r>
            <a:r>
              <a:rPr lang="en-US" sz="2200" dirty="0" smtClean="0">
                <a:cs typeface="+mn-cs"/>
              </a:rPr>
              <a:t> (Na)	</a:t>
            </a:r>
            <a:r>
              <a:rPr lang="en-US" sz="2200" b="1" i="1" dirty="0" smtClean="0">
                <a:cs typeface="+mn-cs"/>
              </a:rPr>
              <a:t>Caribbean</a:t>
            </a:r>
            <a:r>
              <a:rPr lang="en-US" sz="2200" b="1" dirty="0" smtClean="0">
                <a:cs typeface="+mn-cs"/>
              </a:rPr>
              <a:t> </a:t>
            </a:r>
            <a:r>
              <a:rPr lang="en-US" sz="2200" dirty="0" smtClean="0">
                <a:cs typeface="+mn-cs"/>
              </a:rPr>
              <a:t>(</a:t>
            </a:r>
            <a:r>
              <a:rPr lang="en-US" sz="2200" dirty="0" err="1" smtClean="0">
                <a:cs typeface="+mn-cs"/>
              </a:rPr>
              <a:t>Ca</a:t>
            </a:r>
            <a:r>
              <a:rPr lang="en-US" sz="2200" dirty="0" smtClean="0">
                <a:cs typeface="+mn-cs"/>
              </a:rPr>
              <a:t>)</a:t>
            </a:r>
          </a:p>
          <a:p>
            <a:pPr>
              <a:defRPr/>
            </a:pPr>
            <a:r>
              <a:rPr lang="en-US" sz="2200" b="1" i="1" dirty="0" smtClean="0">
                <a:cs typeface="+mn-cs"/>
              </a:rPr>
              <a:t>Nazca</a:t>
            </a:r>
            <a:r>
              <a:rPr lang="en-US" sz="2200" b="1" dirty="0" smtClean="0">
                <a:cs typeface="+mn-cs"/>
              </a:rPr>
              <a:t> </a:t>
            </a:r>
            <a:r>
              <a:rPr lang="en-US" sz="2200" dirty="0" smtClean="0">
                <a:cs typeface="+mn-cs"/>
              </a:rPr>
              <a:t>(</a:t>
            </a:r>
            <a:r>
              <a:rPr lang="en-US" sz="2200" dirty="0" err="1" smtClean="0">
                <a:cs typeface="+mn-cs"/>
              </a:rPr>
              <a:t>Nz</a:t>
            </a:r>
            <a:r>
              <a:rPr lang="en-US" sz="2200" dirty="0" smtClean="0">
                <a:cs typeface="+mn-cs"/>
              </a:rPr>
              <a:t>)		</a:t>
            </a:r>
            <a:r>
              <a:rPr lang="en-US" sz="2200" b="1" i="1" dirty="0" smtClean="0">
                <a:cs typeface="+mn-cs"/>
              </a:rPr>
              <a:t>South America</a:t>
            </a:r>
            <a:r>
              <a:rPr lang="en-US" sz="2200" dirty="0" smtClean="0">
                <a:cs typeface="+mn-cs"/>
              </a:rPr>
              <a:t> (Sa)</a:t>
            </a:r>
          </a:p>
          <a:p>
            <a:pPr>
              <a:defRPr/>
            </a:pPr>
            <a:r>
              <a:rPr lang="en-US" sz="2200" b="1" i="1" dirty="0" smtClean="0">
                <a:cs typeface="+mn-cs"/>
              </a:rPr>
              <a:t>Antarctica</a:t>
            </a:r>
            <a:r>
              <a:rPr lang="en-US" sz="2200" dirty="0" smtClean="0">
                <a:cs typeface="+mn-cs"/>
              </a:rPr>
              <a:t> (An)		</a:t>
            </a:r>
            <a:r>
              <a:rPr lang="en-US" sz="2200" b="1" i="1" dirty="0" smtClean="0">
                <a:cs typeface="+mn-cs"/>
              </a:rPr>
              <a:t>Pacific</a:t>
            </a:r>
            <a:r>
              <a:rPr lang="en-US" sz="2200" dirty="0" smtClean="0">
                <a:cs typeface="+mn-cs"/>
              </a:rPr>
              <a:t> (Pa)</a:t>
            </a:r>
          </a:p>
          <a:p>
            <a:pPr>
              <a:defRPr/>
            </a:pPr>
            <a:r>
              <a:rPr lang="en-US" sz="2200" b="1" i="1" dirty="0" smtClean="0">
                <a:cs typeface="+mn-cs"/>
              </a:rPr>
              <a:t>Eurasia</a:t>
            </a:r>
            <a:r>
              <a:rPr lang="en-US" sz="2200" dirty="0" smtClean="0">
                <a:cs typeface="+mn-cs"/>
              </a:rPr>
              <a:t> (</a:t>
            </a:r>
            <a:r>
              <a:rPr lang="en-US" sz="2200" dirty="0" err="1" smtClean="0">
                <a:cs typeface="+mn-cs"/>
              </a:rPr>
              <a:t>Eu</a:t>
            </a:r>
            <a:r>
              <a:rPr lang="en-US" sz="2200" dirty="0" smtClean="0">
                <a:cs typeface="+mn-cs"/>
              </a:rPr>
              <a:t>)		</a:t>
            </a:r>
            <a:r>
              <a:rPr lang="en-US" sz="2200" i="1" dirty="0" smtClean="0">
                <a:cs typeface="+mn-cs"/>
              </a:rPr>
              <a:t>Philippine Sea</a:t>
            </a:r>
            <a:r>
              <a:rPr lang="en-US" sz="2200" dirty="0" smtClean="0">
                <a:cs typeface="+mn-cs"/>
              </a:rPr>
              <a:t> (</a:t>
            </a:r>
            <a:r>
              <a:rPr lang="en-US" sz="2200" dirty="0" err="1" smtClean="0">
                <a:cs typeface="+mn-cs"/>
              </a:rPr>
              <a:t>Ph</a:t>
            </a:r>
            <a:r>
              <a:rPr lang="en-US" sz="2200" dirty="0" smtClean="0">
                <a:cs typeface="+mn-cs"/>
              </a:rPr>
              <a:t>)</a:t>
            </a:r>
          </a:p>
          <a:p>
            <a:pPr>
              <a:defRPr/>
            </a:pPr>
            <a:r>
              <a:rPr lang="en-US" sz="2200" b="1" i="1" dirty="0" smtClean="0">
                <a:cs typeface="+mn-cs"/>
              </a:rPr>
              <a:t>Australia</a:t>
            </a:r>
            <a:r>
              <a:rPr lang="en-US" sz="2200" b="1" dirty="0" smtClean="0">
                <a:cs typeface="+mn-cs"/>
              </a:rPr>
              <a:t> </a:t>
            </a:r>
            <a:r>
              <a:rPr lang="en-US" sz="2200" dirty="0" smtClean="0">
                <a:cs typeface="+mn-cs"/>
              </a:rPr>
              <a:t>(Au)		</a:t>
            </a:r>
            <a:r>
              <a:rPr lang="en-US" sz="2200" b="1" i="1" dirty="0" smtClean="0">
                <a:cs typeface="+mn-cs"/>
              </a:rPr>
              <a:t>Arabia</a:t>
            </a:r>
            <a:r>
              <a:rPr lang="en-US" sz="2200" dirty="0" smtClean="0">
                <a:cs typeface="+mn-cs"/>
              </a:rPr>
              <a:t> (</a:t>
            </a:r>
            <a:r>
              <a:rPr lang="en-US" sz="2200" dirty="0" err="1" smtClean="0">
                <a:cs typeface="+mn-cs"/>
              </a:rPr>
              <a:t>Ar</a:t>
            </a:r>
            <a:r>
              <a:rPr lang="en-US" sz="2200" dirty="0" smtClean="0">
                <a:cs typeface="+mn-cs"/>
              </a:rPr>
              <a:t>)</a:t>
            </a:r>
          </a:p>
          <a:p>
            <a:pPr>
              <a:defRPr/>
            </a:pPr>
            <a:r>
              <a:rPr lang="en-US" sz="2200" i="1" dirty="0" smtClean="0">
                <a:cs typeface="+mn-cs"/>
              </a:rPr>
              <a:t>Somalia</a:t>
            </a:r>
            <a:r>
              <a:rPr lang="en-US" sz="2200" dirty="0" smtClean="0">
                <a:cs typeface="+mn-cs"/>
              </a:rPr>
              <a:t> (So)		</a:t>
            </a:r>
            <a:r>
              <a:rPr lang="en-US" sz="2200" i="1" dirty="0" smtClean="0">
                <a:cs typeface="+mn-cs"/>
              </a:rPr>
              <a:t>Nubia</a:t>
            </a:r>
            <a:r>
              <a:rPr lang="en-US" sz="2200" dirty="0" smtClean="0">
                <a:cs typeface="+mn-cs"/>
              </a:rPr>
              <a:t> (Nu)</a:t>
            </a:r>
          </a:p>
          <a:p>
            <a:pPr>
              <a:defRPr/>
            </a:pPr>
            <a:r>
              <a:rPr lang="en-US" sz="2200" i="1" dirty="0" err="1" smtClean="0">
                <a:cs typeface="+mn-cs"/>
              </a:rPr>
              <a:t>Amuria</a:t>
            </a:r>
            <a:r>
              <a:rPr lang="en-US" sz="2200" dirty="0" smtClean="0">
                <a:cs typeface="+mn-cs"/>
              </a:rPr>
              <a:t> (Am)		</a:t>
            </a:r>
            <a:r>
              <a:rPr lang="en-US" sz="2200" i="1" dirty="0" smtClean="0">
                <a:cs typeface="+mn-cs"/>
              </a:rPr>
              <a:t>Anatolia</a:t>
            </a:r>
            <a:r>
              <a:rPr lang="en-US" sz="2200" dirty="0" smtClean="0">
                <a:cs typeface="+mn-cs"/>
              </a:rPr>
              <a:t> (At)</a:t>
            </a:r>
          </a:p>
          <a:p>
            <a:pPr>
              <a:defRPr/>
            </a:pPr>
            <a:r>
              <a:rPr lang="en-US" sz="2200" b="1" i="1" dirty="0" smtClean="0">
                <a:cs typeface="+mn-cs"/>
              </a:rPr>
              <a:t>India</a:t>
            </a:r>
            <a:r>
              <a:rPr lang="en-US" sz="2200" dirty="0" smtClean="0">
                <a:cs typeface="+mn-cs"/>
              </a:rPr>
              <a:t> (In)		</a:t>
            </a:r>
            <a:r>
              <a:rPr lang="en-US" sz="2200" i="1" dirty="0" smtClean="0">
                <a:cs typeface="+mn-cs"/>
              </a:rPr>
              <a:t>Okhotsk</a:t>
            </a:r>
            <a:r>
              <a:rPr lang="en-US" sz="2200" dirty="0" smtClean="0">
                <a:cs typeface="+mn-cs"/>
              </a:rPr>
              <a:t> (Ok)</a:t>
            </a:r>
          </a:p>
          <a:p>
            <a:pPr>
              <a:defRPr/>
            </a:pPr>
            <a:r>
              <a:rPr lang="en-US" sz="2200" i="1" dirty="0" smtClean="0">
                <a:cs typeface="+mn-cs"/>
              </a:rPr>
              <a:t>S. China</a:t>
            </a:r>
            <a:r>
              <a:rPr lang="en-US" sz="2200" dirty="0" smtClean="0">
                <a:cs typeface="+mn-cs"/>
              </a:rPr>
              <a:t> (Cs)		</a:t>
            </a:r>
            <a:r>
              <a:rPr lang="en-US" sz="2200" i="1" dirty="0" smtClean="0">
                <a:cs typeface="+mn-cs"/>
              </a:rPr>
              <a:t>Sierra</a:t>
            </a:r>
            <a:r>
              <a:rPr lang="en-US" sz="2200" dirty="0" smtClean="0">
                <a:cs typeface="+mn-cs"/>
              </a:rPr>
              <a:t> (</a:t>
            </a:r>
            <a:r>
              <a:rPr lang="en-US" sz="2200" dirty="0" err="1" smtClean="0">
                <a:cs typeface="+mn-cs"/>
              </a:rPr>
              <a:t>Sr</a:t>
            </a:r>
            <a:r>
              <a:rPr lang="en-US" sz="2200" dirty="0" smtClean="0">
                <a:cs typeface="+mn-cs"/>
              </a:rPr>
              <a:t>)</a:t>
            </a:r>
          </a:p>
          <a:p>
            <a:pPr>
              <a:defRPr/>
            </a:pPr>
            <a:r>
              <a:rPr lang="en-US" sz="2200" i="1" dirty="0" err="1" smtClean="0">
                <a:cs typeface="+mn-cs"/>
              </a:rPr>
              <a:t>Sunda</a:t>
            </a:r>
            <a:r>
              <a:rPr lang="en-US" sz="2200" dirty="0" smtClean="0">
                <a:cs typeface="+mn-cs"/>
              </a:rPr>
              <a:t> (Su)</a:t>
            </a:r>
          </a:p>
          <a:p>
            <a:pPr>
              <a:defRPr/>
            </a:pPr>
            <a:r>
              <a:rPr lang="en-US" sz="2200" dirty="0" smtClean="0">
                <a:cs typeface="+mn-cs"/>
              </a:rPr>
              <a:t>NUVEL plates not used in REVEL: </a:t>
            </a:r>
          </a:p>
          <a:p>
            <a:pPr>
              <a:defRPr/>
            </a:pPr>
            <a:r>
              <a:rPr lang="en-US" sz="2200" dirty="0" smtClean="0">
                <a:cs typeface="+mn-cs"/>
              </a:rPr>
              <a:t>	no  GPS sites: </a:t>
            </a:r>
            <a:r>
              <a:rPr lang="en-US" sz="2200" b="1" dirty="0" err="1" smtClean="0">
                <a:cs typeface="+mn-cs"/>
              </a:rPr>
              <a:t>Cocos</a:t>
            </a:r>
            <a:r>
              <a:rPr lang="en-US" sz="2200" b="1" dirty="0" smtClean="0">
                <a:cs typeface="+mn-cs"/>
              </a:rPr>
              <a:t> </a:t>
            </a:r>
            <a:r>
              <a:rPr lang="en-US" sz="2200" dirty="0" smtClean="0">
                <a:cs typeface="+mn-cs"/>
              </a:rPr>
              <a:t>(Co)	</a:t>
            </a:r>
          </a:p>
          <a:p>
            <a:pPr>
              <a:defRPr/>
            </a:pPr>
            <a:r>
              <a:rPr lang="en-US" sz="2200" dirty="0" smtClean="0">
                <a:cs typeface="+mn-cs"/>
              </a:rPr>
              <a:t>Other minor plates omitted:</a:t>
            </a:r>
          </a:p>
          <a:p>
            <a:pPr>
              <a:defRPr/>
            </a:pPr>
            <a:r>
              <a:rPr lang="en-US" sz="2200" dirty="0" smtClean="0">
                <a:cs typeface="+mn-cs"/>
              </a:rPr>
              <a:t>	Scotia (</a:t>
            </a:r>
            <a:r>
              <a:rPr lang="en-US" sz="2200" dirty="0" err="1" smtClean="0">
                <a:cs typeface="+mn-cs"/>
              </a:rPr>
              <a:t>Sc</a:t>
            </a:r>
            <a:r>
              <a:rPr lang="en-US" sz="2200" dirty="0" smtClean="0">
                <a:cs typeface="+mn-cs"/>
              </a:rPr>
              <a:t>)</a:t>
            </a:r>
          </a:p>
          <a:p>
            <a:pPr>
              <a:defRPr/>
            </a:pPr>
            <a:r>
              <a:rPr lang="en-US" sz="2200" dirty="0" smtClean="0">
                <a:cs typeface="+mn-cs"/>
              </a:rPr>
              <a:t>	Juan de Fuca (</a:t>
            </a:r>
            <a:r>
              <a:rPr lang="en-US" sz="2200" dirty="0" err="1" smtClean="0">
                <a:cs typeface="+mn-cs"/>
              </a:rPr>
              <a:t>Jf</a:t>
            </a:r>
            <a:r>
              <a:rPr lang="en-US" sz="2200" dirty="0" smtClean="0">
                <a:cs typeface="+mn-cs"/>
              </a:rPr>
              <a:t>)</a:t>
            </a:r>
          </a:p>
          <a:p>
            <a:pPr>
              <a:defRPr/>
            </a:pPr>
            <a:r>
              <a:rPr lang="en-US" sz="2200" dirty="0" smtClean="0">
                <a:cs typeface="+mn-cs"/>
              </a:rPr>
              <a:t>	Rivera (</a:t>
            </a:r>
            <a:r>
              <a:rPr lang="en-US" sz="2200" dirty="0" err="1" smtClean="0">
                <a:cs typeface="+mn-cs"/>
              </a:rPr>
              <a:t>Ri</a:t>
            </a:r>
            <a:r>
              <a:rPr lang="en-US" sz="2200" dirty="0" smtClean="0">
                <a:cs typeface="+mn-cs"/>
              </a:rPr>
              <a:t>)</a:t>
            </a:r>
            <a:endParaRPr lang="en-US" sz="2200" dirty="0">
              <a:cs typeface="+mn-cs"/>
            </a:endParaRPr>
          </a:p>
        </p:txBody>
      </p:sp>
      <p:pic>
        <p:nvPicPr>
          <p:cNvPr id="18438" name="Picture 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4089114" y="3733800"/>
            <a:ext cx="5054886" cy="3124200"/>
          </a:xfrm>
        </p:spPr>
      </p:pic>
      <p:sp>
        <p:nvSpPr>
          <p:cNvPr id="2" name="TextBox 1"/>
          <p:cNvSpPr txBox="1"/>
          <p:nvPr/>
        </p:nvSpPr>
        <p:spPr>
          <a:xfrm>
            <a:off x="5257800" y="0"/>
            <a:ext cx="3898258" cy="3416320"/>
          </a:xfrm>
          <a:prstGeom prst="rect">
            <a:avLst/>
          </a:prstGeom>
          <a:noFill/>
        </p:spPr>
        <p:txBody>
          <a:bodyPr wrap="square" rtlCol="0">
            <a:spAutoFit/>
          </a:bodyPr>
          <a:lstStyle/>
          <a:p>
            <a:r>
              <a:rPr lang="en-US" dirty="0" err="1"/>
              <a:t>Sella</a:t>
            </a:r>
            <a:r>
              <a:rPr lang="en-US" dirty="0"/>
              <a:t> et al. 2002 determined plate motions based on </a:t>
            </a:r>
            <a:r>
              <a:rPr lang="en-US" dirty="0" smtClean="0"/>
              <a:t>GPS</a:t>
            </a:r>
          </a:p>
          <a:p>
            <a:r>
              <a:rPr lang="en-US" dirty="0" smtClean="0"/>
              <a:t> - an </a:t>
            </a:r>
            <a:r>
              <a:rPr lang="en-US" dirty="0"/>
              <a:t>absolute determination of </a:t>
            </a:r>
            <a:r>
              <a:rPr lang="en-US" dirty="0" smtClean="0"/>
              <a:t>motion within the ITRF </a:t>
            </a:r>
            <a:r>
              <a:rPr lang="en-US" dirty="0"/>
              <a:t>(International Terrestrial Reference Field</a:t>
            </a:r>
            <a:r>
              <a:rPr lang="en-US" dirty="0" smtClean="0"/>
              <a:t>)</a:t>
            </a:r>
          </a:p>
          <a:p>
            <a:r>
              <a:rPr lang="en-US" dirty="0"/>
              <a:t> </a:t>
            </a:r>
            <a:r>
              <a:rPr lang="en-US" dirty="0" smtClean="0"/>
              <a:t>- </a:t>
            </a:r>
            <a:r>
              <a:rPr lang="en-US" dirty="0"/>
              <a:t>best fit of all the data to a rigid plate model on a sphere</a:t>
            </a:r>
          </a:p>
          <a:p>
            <a:endParaRPr lang="en-US" dirty="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228600"/>
            <a:ext cx="7772400" cy="838200"/>
          </a:xfrm>
        </p:spPr>
        <p:txBody>
          <a:bodyPr/>
          <a:lstStyle/>
          <a:p>
            <a:pPr eaLnBrk="1" hangingPunct="1">
              <a:defRPr/>
            </a:pPr>
            <a:r>
              <a:rPr lang="en-US" smtClean="0">
                <a:cs typeface="+mj-cs"/>
              </a:rPr>
              <a:t>REVEL vs. NUVEL</a:t>
            </a:r>
            <a:br>
              <a:rPr lang="en-US" smtClean="0">
                <a:cs typeface="+mj-cs"/>
              </a:rPr>
            </a:br>
            <a:r>
              <a:rPr lang="en-US" sz="1400" smtClean="0">
                <a:cs typeface="+mj-cs"/>
              </a:rPr>
              <a:t>(purple)			(yellow)</a:t>
            </a:r>
            <a:endParaRPr lang="en-US" smtClean="0">
              <a:cs typeface="+mj-cs"/>
            </a:endParaRPr>
          </a:p>
        </p:txBody>
      </p:sp>
      <p:pic>
        <p:nvPicPr>
          <p:cNvPr id="2458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19200"/>
            <a:ext cx="9144000" cy="4668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6019800" y="838200"/>
            <a:ext cx="3124200" cy="4876800"/>
          </a:xfrm>
        </p:spPr>
        <p:txBody>
          <a:bodyPr/>
          <a:lstStyle/>
          <a:p>
            <a:pPr algn="l" eaLnBrk="1" hangingPunct="1">
              <a:defRPr/>
            </a:pPr>
            <a:r>
              <a:rPr lang="en-US" sz="2400" b="1" smtClean="0">
                <a:cs typeface="+mj-cs"/>
              </a:rPr>
              <a:t>REVEL vs. NUVEL:</a:t>
            </a:r>
            <a:br>
              <a:rPr lang="en-US" sz="2400" b="1" smtClean="0">
                <a:cs typeface="+mj-cs"/>
              </a:rPr>
            </a:br>
            <a:r>
              <a:rPr lang="en-US" sz="2400" b="1" smtClean="0">
                <a:cs typeface="+mj-cs"/>
              </a:rPr>
              <a:t/>
            </a:r>
            <a:br>
              <a:rPr lang="en-US" sz="2400" b="1" smtClean="0">
                <a:cs typeface="+mj-cs"/>
              </a:rPr>
            </a:br>
            <a:r>
              <a:rPr lang="en-US" sz="2400" smtClean="0">
                <a:cs typeface="+mj-cs"/>
              </a:rPr>
              <a:t>Europe vs. North America; </a:t>
            </a:r>
            <a:br>
              <a:rPr lang="en-US" sz="2400" smtClean="0">
                <a:cs typeface="+mj-cs"/>
              </a:rPr>
            </a:br>
            <a:r>
              <a:rPr lang="en-US" sz="2400" smtClean="0">
                <a:cs typeface="+mj-cs"/>
              </a:rPr>
              <a:t>and </a:t>
            </a:r>
            <a:br>
              <a:rPr lang="en-US" sz="2400" smtClean="0">
                <a:cs typeface="+mj-cs"/>
              </a:rPr>
            </a:br>
            <a:r>
              <a:rPr lang="en-US" sz="2400" smtClean="0">
                <a:cs typeface="+mj-cs"/>
              </a:rPr>
              <a:t>Africa (</a:t>
            </a:r>
            <a:r>
              <a:rPr lang="ja-JP" altLang="en-US" sz="2400" smtClean="0">
                <a:latin typeface="Arial"/>
                <a:cs typeface="+mj-cs"/>
              </a:rPr>
              <a:t>“</a:t>
            </a:r>
            <a:r>
              <a:rPr lang="en-US" sz="2400" smtClean="0">
                <a:cs typeface="+mj-cs"/>
              </a:rPr>
              <a:t>Nubia</a:t>
            </a:r>
            <a:r>
              <a:rPr lang="ja-JP" altLang="en-US" sz="2400" smtClean="0">
                <a:latin typeface="Arial"/>
                <a:cs typeface="+mj-cs"/>
              </a:rPr>
              <a:t>”</a:t>
            </a:r>
            <a:r>
              <a:rPr lang="en-US" sz="2400" smtClean="0">
                <a:cs typeface="+mj-cs"/>
              </a:rPr>
              <a:t>) vs. South America</a:t>
            </a:r>
            <a:br>
              <a:rPr lang="en-US" sz="2400" smtClean="0">
                <a:cs typeface="+mj-cs"/>
              </a:rPr>
            </a:br>
            <a:r>
              <a:rPr lang="en-US" sz="2400" smtClean="0">
                <a:cs typeface="+mj-cs"/>
              </a:rPr>
              <a:t/>
            </a:r>
            <a:br>
              <a:rPr lang="en-US" sz="2400" smtClean="0">
                <a:cs typeface="+mj-cs"/>
              </a:rPr>
            </a:br>
            <a:r>
              <a:rPr lang="en-US" sz="2400" smtClean="0">
                <a:cs typeface="+mj-cs"/>
              </a:rPr>
              <a:t/>
            </a:r>
            <a:br>
              <a:rPr lang="en-US" sz="2400" smtClean="0">
                <a:cs typeface="+mj-cs"/>
              </a:rPr>
            </a:br>
            <a:r>
              <a:rPr lang="en-US" sz="2400" smtClean="0">
                <a:cs typeface="+mj-cs"/>
              </a:rPr>
              <a:t>A remarkable agreement given the different time-scales</a:t>
            </a:r>
          </a:p>
        </p:txBody>
      </p:sp>
      <p:pic>
        <p:nvPicPr>
          <p:cNvPr id="2765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7575"/>
            <a:ext cx="5791200" cy="358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76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715000" cy="3487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6781800" y="304800"/>
            <a:ext cx="2362200" cy="838200"/>
          </a:xfrm>
        </p:spPr>
        <p:txBody>
          <a:bodyPr/>
          <a:lstStyle/>
          <a:p>
            <a:pPr eaLnBrk="1" hangingPunct="1">
              <a:lnSpc>
                <a:spcPct val="90000"/>
              </a:lnSpc>
              <a:defRPr/>
            </a:pPr>
            <a:r>
              <a:rPr lang="en-US" smtClean="0">
                <a:cs typeface="+mj-cs"/>
              </a:rPr>
              <a:t>PB2002: 52 Plates</a:t>
            </a:r>
          </a:p>
        </p:txBody>
      </p:sp>
      <p:sp>
        <p:nvSpPr>
          <p:cNvPr id="131075" name="Text Box 3"/>
          <p:cNvSpPr txBox="1">
            <a:spLocks noChangeArrowheads="1"/>
          </p:cNvSpPr>
          <p:nvPr/>
        </p:nvSpPr>
        <p:spPr bwMode="auto">
          <a:xfrm>
            <a:off x="6705600" y="1600200"/>
            <a:ext cx="24384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600">
                <a:cs typeface="+mn-cs"/>
              </a:rPr>
              <a:t>Peter Bird, G-cubed, 2002</a:t>
            </a:r>
            <a:endParaRPr lang="en-US" sz="2200">
              <a:cs typeface="+mn-cs"/>
            </a:endParaRPr>
          </a:p>
        </p:txBody>
      </p:sp>
      <p:pic>
        <p:nvPicPr>
          <p:cNvPr id="131078" name="Picture 6"/>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0"/>
            <a:ext cx="6553200" cy="3600450"/>
          </a:xfrm>
        </p:spPr>
      </p:pic>
      <p:pic>
        <p:nvPicPr>
          <p:cNvPr id="131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608388"/>
            <a:ext cx="4724400" cy="3249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31080" name="Text Box 8"/>
          <p:cNvSpPr txBox="1">
            <a:spLocks noChangeArrowheads="1"/>
          </p:cNvSpPr>
          <p:nvPr/>
        </p:nvSpPr>
        <p:spPr bwMode="auto">
          <a:xfrm>
            <a:off x="152400" y="3733800"/>
            <a:ext cx="4191000"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200" i="1">
                <a:latin typeface="Times New Roman" charset="0"/>
                <a:cs typeface="+mn-cs"/>
              </a:rPr>
              <a:t>14 big plates of NUVEL-1A:</a:t>
            </a:r>
            <a:r>
              <a:rPr lang="en-US" sz="1200">
                <a:latin typeface="Times New Roman" charset="0"/>
                <a:cs typeface="+mn-cs"/>
              </a:rPr>
              <a:t> Africa, Antarctica, Arabia, Australia, Caribbean, Cocos, Eurasia, India, Juan de Fuca, Nazca, North America, Pacific, Philippine Sea, South America</a:t>
            </a:r>
          </a:p>
          <a:p>
            <a:pPr>
              <a:defRPr/>
            </a:pPr>
            <a:r>
              <a:rPr lang="en-US" sz="1200">
                <a:latin typeface="Times New Roman" charset="0"/>
                <a:cs typeface="+mn-cs"/>
              </a:rPr>
              <a:t> </a:t>
            </a:r>
          </a:p>
          <a:p>
            <a:pPr>
              <a:defRPr/>
            </a:pPr>
            <a:r>
              <a:rPr lang="en-US" sz="1200" i="1">
                <a:latin typeface="Times New Roman" charset="0"/>
                <a:cs typeface="+mn-cs"/>
              </a:rPr>
              <a:t>38 small plates:</a:t>
            </a:r>
            <a:r>
              <a:rPr lang="en-US" sz="1200">
                <a:latin typeface="Times New Roman" charset="0"/>
                <a:cs typeface="+mn-cs"/>
              </a:rPr>
              <a:t> Okhotsk, Amur, Yangtze, Okinawa, Sunda, Burma, Molucca Sea, Banda Sea, Timor, Birds Head, Maoke, Caroline, Mariana, North Bismarck, Manus, South Bismarck, Solomon Sea, Woodlark, New Hebrides, Conway Reef, Balmoral Reef, Futuna, Niuafo</a:t>
            </a:r>
            <a:r>
              <a:rPr lang="ja-JP" altLang="en-US" sz="1200">
                <a:latin typeface="Times New Roman" charset="0"/>
                <a:cs typeface="+mn-cs"/>
              </a:rPr>
              <a:t>’</a:t>
            </a:r>
            <a:r>
              <a:rPr lang="en-US" sz="1200">
                <a:latin typeface="Times New Roman" charset="0"/>
                <a:cs typeface="+mn-cs"/>
              </a:rPr>
              <a:t>ou, Tonga, Kermadec, Rivera, Galapagos, Easter, Juan Fernandez, Panama, North Andes, Altiplano, Shetland, Scotia, Sandwich, Aegean Sea, Anatolia, Somalia</a:t>
            </a:r>
          </a:p>
          <a:p>
            <a:pPr>
              <a:defRPr/>
            </a:pPr>
            <a:endParaRPr lang="en-US" sz="1200">
              <a:latin typeface="Times New Roman" charset="0"/>
              <a:cs typeface="+mn-cs"/>
            </a:endParaRPr>
          </a:p>
          <a:p>
            <a:pPr>
              <a:defRPr/>
            </a:pPr>
            <a:r>
              <a:rPr lang="en-US" sz="1200" i="1">
                <a:latin typeface="Times New Roman" charset="0"/>
                <a:cs typeface="+mn-cs"/>
              </a:rPr>
              <a:t>11 orogenic regions:</a:t>
            </a:r>
            <a:r>
              <a:rPr lang="en-US" sz="1200">
                <a:latin typeface="Times New Roman" charset="0"/>
                <a:cs typeface="+mn-cs"/>
              </a:rPr>
              <a:t>  Alps, Persia-Tibet-Burma, Ninety-East-Sumatra, Philippines, New Hebrides-Fiji, western Aleutians, Alaska-Yukon, Gorda-California-Nevada, Peruvian Andes, Sierras Pampeanas, west-central Atlantic</a:t>
            </a: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1600200"/>
            <a:ext cx="7772400" cy="4191000"/>
          </a:xfrm>
        </p:spPr>
        <p:txBody>
          <a:bodyPr/>
          <a:lstStyle/>
          <a:p>
            <a:pPr algn="l" eaLnBrk="1" hangingPunct="1">
              <a:defRPr/>
            </a:pPr>
            <a:r>
              <a:rPr lang="en-US" sz="2400" b="1" i="1" dirty="0" smtClean="0">
                <a:solidFill>
                  <a:srgbClr val="000000"/>
                </a:solidFill>
                <a:cs typeface="+mj-cs"/>
              </a:rPr>
              <a:t>Relative:</a:t>
            </a:r>
            <a:r>
              <a:rPr lang="en-US" sz="2400" b="1" dirty="0" smtClean="0">
                <a:solidFill>
                  <a:srgbClr val="000000"/>
                </a:solidFill>
                <a:cs typeface="+mj-cs"/>
              </a:rPr>
              <a:t/>
            </a:r>
            <a:br>
              <a:rPr lang="en-US" sz="2400" b="1" dirty="0" smtClean="0">
                <a:solidFill>
                  <a:srgbClr val="000000"/>
                </a:solidFill>
                <a:cs typeface="+mj-cs"/>
              </a:rPr>
            </a:br>
            <a:r>
              <a:rPr lang="en-US" sz="2400" b="1" dirty="0" smtClean="0">
                <a:solidFill>
                  <a:srgbClr val="000000"/>
                </a:solidFill>
                <a:cs typeface="+mj-cs"/>
              </a:rPr>
              <a:t>Fixed plate</a:t>
            </a:r>
            <a:r>
              <a:rPr lang="en-US" sz="2400" dirty="0" smtClean="0">
                <a:solidFill>
                  <a:srgbClr val="000000"/>
                </a:solidFill>
                <a:cs typeface="+mj-cs"/>
              </a:rPr>
              <a:t> - hold any one arbitrary plate fixed </a:t>
            </a:r>
            <a:br>
              <a:rPr lang="en-US" sz="2400" dirty="0" smtClean="0">
                <a:solidFill>
                  <a:srgbClr val="000000"/>
                </a:solidFill>
                <a:cs typeface="+mj-cs"/>
              </a:rPr>
            </a:br>
            <a:r>
              <a:rPr lang="en-US" sz="2400" dirty="0" smtClean="0">
                <a:solidFill>
                  <a:srgbClr val="000000"/>
                </a:solidFill>
                <a:cs typeface="+mj-cs"/>
              </a:rPr>
              <a:t/>
            </a:r>
            <a:br>
              <a:rPr lang="en-US" sz="2400" dirty="0" smtClean="0">
                <a:solidFill>
                  <a:srgbClr val="000000"/>
                </a:solidFill>
                <a:cs typeface="+mj-cs"/>
              </a:rPr>
            </a:br>
            <a:r>
              <a:rPr lang="en-US" sz="2400" b="1" i="1" dirty="0" smtClean="0">
                <a:solidFill>
                  <a:srgbClr val="000000"/>
                </a:solidFill>
                <a:cs typeface="+mj-cs"/>
              </a:rPr>
              <a:t>Absolute:</a:t>
            </a:r>
            <a:br>
              <a:rPr lang="en-US" sz="2400" b="1" i="1" dirty="0" smtClean="0">
                <a:solidFill>
                  <a:srgbClr val="000000"/>
                </a:solidFill>
                <a:cs typeface="+mj-cs"/>
              </a:rPr>
            </a:br>
            <a:r>
              <a:rPr lang="en-US" sz="2400" b="1" dirty="0" smtClean="0">
                <a:solidFill>
                  <a:srgbClr val="000000"/>
                </a:solidFill>
                <a:cs typeface="+mj-cs"/>
              </a:rPr>
              <a:t>No-net rotation frame</a:t>
            </a:r>
            <a:r>
              <a:rPr lang="en-US" sz="2400" dirty="0" smtClean="0">
                <a:solidFill>
                  <a:srgbClr val="000000"/>
                </a:solidFill>
                <a:cs typeface="+mj-cs"/>
              </a:rPr>
              <a:t> -  plates are imagined to move relative to a fixed Earth center, and the lithosphere does not move relative to the underlying mantle, or the sum of its movements is zero</a:t>
            </a:r>
            <a:br>
              <a:rPr lang="en-US" sz="2400" dirty="0" smtClean="0">
                <a:solidFill>
                  <a:srgbClr val="000000"/>
                </a:solidFill>
                <a:cs typeface="+mj-cs"/>
              </a:rPr>
            </a:br>
            <a:r>
              <a:rPr lang="en-US" sz="2400" dirty="0" smtClean="0">
                <a:solidFill>
                  <a:srgbClr val="000000"/>
                </a:solidFill>
                <a:cs typeface="+mj-cs"/>
              </a:rPr>
              <a:t/>
            </a:r>
            <a:br>
              <a:rPr lang="en-US" sz="2400" dirty="0" smtClean="0">
                <a:solidFill>
                  <a:srgbClr val="000000"/>
                </a:solidFill>
                <a:cs typeface="+mj-cs"/>
              </a:rPr>
            </a:br>
            <a:r>
              <a:rPr lang="en-US" sz="2400" b="1" dirty="0" smtClean="0">
                <a:solidFill>
                  <a:srgbClr val="000000"/>
                </a:solidFill>
                <a:cs typeface="+mj-cs"/>
              </a:rPr>
              <a:t>ITRF2000</a:t>
            </a:r>
            <a:r>
              <a:rPr lang="en-US" sz="2400" dirty="0" smtClean="0">
                <a:solidFill>
                  <a:srgbClr val="000000"/>
                </a:solidFill>
                <a:cs typeface="+mj-cs"/>
              </a:rPr>
              <a:t> </a:t>
            </a:r>
            <a:r>
              <a:rPr lang="en-US" sz="2400" b="1" dirty="0" smtClean="0">
                <a:solidFill>
                  <a:srgbClr val="000000"/>
                </a:solidFill>
                <a:cs typeface="+mj-cs"/>
              </a:rPr>
              <a:t>reference frame</a:t>
            </a:r>
            <a:r>
              <a:rPr lang="en-US" sz="2400" dirty="0" smtClean="0">
                <a:solidFill>
                  <a:srgbClr val="000000"/>
                </a:solidFill>
                <a:cs typeface="+mj-cs"/>
              </a:rPr>
              <a:t> - plates move relative to the GPS satellite constellation and the Earth</a:t>
            </a:r>
            <a:r>
              <a:rPr lang="ja-JP" altLang="en-US" sz="2400" dirty="0" smtClean="0">
                <a:solidFill>
                  <a:srgbClr val="000000"/>
                </a:solidFill>
                <a:latin typeface="Arial"/>
                <a:cs typeface="+mj-cs"/>
              </a:rPr>
              <a:t>’</a:t>
            </a:r>
            <a:r>
              <a:rPr lang="en-US" sz="2400" dirty="0" smtClean="0">
                <a:solidFill>
                  <a:srgbClr val="000000"/>
                </a:solidFill>
                <a:cs typeface="+mj-cs"/>
              </a:rPr>
              <a:t>s center of mass</a:t>
            </a:r>
            <a:br>
              <a:rPr lang="en-US" sz="2400" dirty="0" smtClean="0">
                <a:solidFill>
                  <a:srgbClr val="000000"/>
                </a:solidFill>
                <a:cs typeface="+mj-cs"/>
              </a:rPr>
            </a:br>
            <a:r>
              <a:rPr lang="en-US" sz="2400" dirty="0" smtClean="0">
                <a:solidFill>
                  <a:srgbClr val="000000"/>
                </a:solidFill>
                <a:cs typeface="+mj-cs"/>
              </a:rPr>
              <a:t/>
            </a:r>
            <a:br>
              <a:rPr lang="en-US" sz="2400" dirty="0" smtClean="0">
                <a:solidFill>
                  <a:srgbClr val="000000"/>
                </a:solidFill>
                <a:cs typeface="+mj-cs"/>
              </a:rPr>
            </a:br>
            <a:r>
              <a:rPr lang="en-US" sz="2400" b="1" dirty="0" smtClean="0">
                <a:solidFill>
                  <a:srgbClr val="000000"/>
                </a:solidFill>
                <a:cs typeface="+mj-cs"/>
              </a:rPr>
              <a:t>Hotspot reference frame</a:t>
            </a:r>
            <a:r>
              <a:rPr lang="en-US" sz="2400" dirty="0" smtClean="0">
                <a:solidFill>
                  <a:srgbClr val="000000"/>
                </a:solidFill>
                <a:cs typeface="+mj-cs"/>
              </a:rPr>
              <a:t> - the hotspots are presumed to be fixed above a stationary deep-mantle source, and the plates are presumed to move over them</a:t>
            </a:r>
          </a:p>
        </p:txBody>
      </p:sp>
      <p:sp>
        <p:nvSpPr>
          <p:cNvPr id="26629" name="Rectangle 5"/>
          <p:cNvSpPr>
            <a:spLocks noChangeArrowheads="1"/>
          </p:cNvSpPr>
          <p:nvPr/>
        </p:nvSpPr>
        <p:spPr bwMode="auto">
          <a:xfrm>
            <a:off x="762000" y="152400"/>
            <a:ext cx="7772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nchor="ctr"/>
          <a:lstStyle/>
          <a:p>
            <a:pPr algn="ctr" eaLnBrk="1" hangingPunct="1">
              <a:defRPr/>
            </a:pPr>
            <a:r>
              <a:rPr lang="en-US" sz="4400" b="1" dirty="0">
                <a:solidFill>
                  <a:srgbClr val="000000"/>
                </a:solidFill>
                <a:cs typeface="+mn-cs"/>
              </a:rPr>
              <a:t>Reference frames</a:t>
            </a:r>
            <a:br>
              <a:rPr lang="en-US" sz="4400" b="1" dirty="0">
                <a:solidFill>
                  <a:srgbClr val="000000"/>
                </a:solidFill>
                <a:cs typeface="+mn-cs"/>
              </a:rPr>
            </a:br>
            <a:endParaRPr lang="en-US" sz="2500" dirty="0">
              <a:solidFill>
                <a:srgbClr val="000000"/>
              </a:solidFill>
              <a:latin typeface="Lucida Grande" charset="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2"/>
          <p:cNvPicPr>
            <a:picLocks noChangeAspect="1" noChangeArrowheads="1"/>
          </p:cNvPicPr>
          <p:nvPr/>
        </p:nvPicPr>
        <p:blipFill rotWithShape="1">
          <a:blip r:embed="rId3">
            <a:clrChange>
              <a:clrFrom>
                <a:srgbClr val="FFFFFE"/>
              </a:clrFrom>
              <a:clrTo>
                <a:srgbClr val="FFFFFE">
                  <a:alpha val="0"/>
                </a:srgbClr>
              </a:clrTo>
            </a:clrChange>
            <a:extLst>
              <a:ext uri="{28A0092B-C50C-407E-A947-70E740481C1C}">
                <a14:useLocalDpi xmlns:a14="http://schemas.microsoft.com/office/drawing/2010/main" val="0"/>
              </a:ext>
            </a:extLst>
          </a:blip>
          <a:srcRect b="23286"/>
          <a:stretch/>
        </p:blipFill>
        <p:spPr bwMode="auto">
          <a:xfrm>
            <a:off x="762000" y="533400"/>
            <a:ext cx="4572000" cy="230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8659" name="Picture 3"/>
          <p:cNvPicPr>
            <a:picLocks noChangeAspect="1" noChangeArrowheads="1"/>
          </p:cNvPicPr>
          <p:nvPr/>
        </p:nvPicPr>
        <p:blipFill rotWithShape="1">
          <a:blip r:embed="rId4">
            <a:clrChange>
              <a:clrFrom>
                <a:srgbClr val="FFFFFE"/>
              </a:clrFrom>
              <a:clrTo>
                <a:srgbClr val="FFFFFE">
                  <a:alpha val="0"/>
                </a:srgbClr>
              </a:clrTo>
            </a:clrChange>
            <a:extLst>
              <a:ext uri="{28A0092B-C50C-407E-A947-70E740481C1C}">
                <a14:useLocalDpi xmlns:a14="http://schemas.microsoft.com/office/drawing/2010/main" val="0"/>
              </a:ext>
            </a:extLst>
          </a:blip>
          <a:srcRect b="23214"/>
          <a:stretch/>
        </p:blipFill>
        <p:spPr bwMode="auto">
          <a:xfrm>
            <a:off x="762000" y="4686300"/>
            <a:ext cx="4186238"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38660" name="Rectangle 4"/>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38661" name="Rectangle 5"/>
          <p:cNvSpPr>
            <a:spLocks noGrp="1" noChangeArrowheads="1"/>
          </p:cNvSpPr>
          <p:nvPr>
            <p:ph type="title"/>
          </p:nvPr>
        </p:nvSpPr>
        <p:spPr>
          <a:xfrm>
            <a:off x="4191000" y="381000"/>
            <a:ext cx="4953000" cy="4114800"/>
          </a:xfrm>
        </p:spPr>
        <p:txBody>
          <a:bodyPr anchor="t"/>
          <a:lstStyle/>
          <a:p>
            <a:pPr algn="l" eaLnBrk="1" hangingPunct="1">
              <a:defRPr/>
            </a:pPr>
            <a:r>
              <a:rPr lang="en-US" sz="4800" b="1" dirty="0" smtClean="0">
                <a:cs typeface="+mj-cs"/>
              </a:rPr>
              <a:t>    Earth       Moon</a:t>
            </a:r>
            <a:br>
              <a:rPr lang="en-US" sz="4800" b="1" dirty="0" smtClean="0">
                <a:cs typeface="+mj-cs"/>
              </a:rPr>
            </a:br>
            <a:r>
              <a:rPr lang="en-US" sz="4800" b="1" dirty="0" smtClean="0">
                <a:cs typeface="+mj-cs"/>
              </a:rPr>
              <a:t> </a:t>
            </a:r>
            <a:br>
              <a:rPr lang="en-US" sz="4800" b="1" dirty="0" smtClean="0">
                <a:cs typeface="+mj-cs"/>
              </a:rPr>
            </a:br>
            <a:r>
              <a:rPr lang="en-US" sz="4800" b="1" dirty="0" smtClean="0">
                <a:cs typeface="+mj-cs"/>
              </a:rPr>
              <a:t/>
            </a:r>
            <a:br>
              <a:rPr lang="en-US" sz="4800" b="1" dirty="0" smtClean="0">
                <a:cs typeface="+mj-cs"/>
              </a:rPr>
            </a:br>
            <a:r>
              <a:rPr lang="en-US" sz="4800" b="1" dirty="0" smtClean="0">
                <a:cs typeface="+mj-cs"/>
              </a:rPr>
              <a:t/>
            </a:r>
            <a:br>
              <a:rPr lang="en-US" sz="4800" b="1" dirty="0" smtClean="0">
                <a:cs typeface="+mj-cs"/>
              </a:rPr>
            </a:br>
            <a:r>
              <a:rPr lang="en-US" sz="4800" b="1" dirty="0" smtClean="0">
                <a:cs typeface="+mj-cs"/>
              </a:rPr>
              <a:t/>
            </a:r>
            <a:br>
              <a:rPr lang="en-US" sz="4800" b="1" dirty="0" smtClean="0">
                <a:cs typeface="+mj-cs"/>
              </a:rPr>
            </a:br>
            <a:r>
              <a:rPr lang="en-US" sz="4800" b="1" dirty="0" smtClean="0">
                <a:cs typeface="+mj-cs"/>
              </a:rPr>
              <a:t>			    Mars</a:t>
            </a:r>
            <a:r>
              <a:rPr lang="en-US" sz="2800" b="1" dirty="0" smtClean="0">
                <a:cs typeface="+mj-cs"/>
              </a:rPr>
              <a:t/>
            </a:r>
            <a:br>
              <a:rPr lang="en-US" sz="2800" b="1" dirty="0" smtClean="0">
                <a:cs typeface="+mj-cs"/>
              </a:rPr>
            </a:br>
            <a:endParaRPr lang="en-US" sz="4800" b="1" dirty="0" smtClean="0">
              <a:cs typeface="+mj-cs"/>
            </a:endParaRPr>
          </a:p>
        </p:txBody>
      </p:sp>
      <p:sp>
        <p:nvSpPr>
          <p:cNvPr id="838662" name="Text Box 6"/>
          <p:cNvSpPr txBox="1">
            <a:spLocks noChangeArrowheads="1"/>
          </p:cNvSpPr>
          <p:nvPr/>
        </p:nvSpPr>
        <p:spPr bwMode="auto">
          <a:xfrm>
            <a:off x="5029200" y="1981200"/>
            <a:ext cx="4114800" cy="4894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i="1" dirty="0">
                <a:cs typeface="+mn-cs"/>
              </a:rPr>
              <a:t>350 </a:t>
            </a:r>
            <a:r>
              <a:rPr lang="en-US" i="1" dirty="0" err="1">
                <a:cs typeface="+mn-cs"/>
              </a:rPr>
              <a:t>mGal</a:t>
            </a:r>
            <a:r>
              <a:rPr lang="en-US" i="1" dirty="0">
                <a:cs typeface="+mn-cs"/>
              </a:rPr>
              <a:t> 	          700 </a:t>
            </a:r>
            <a:r>
              <a:rPr lang="en-US" i="1" dirty="0" err="1">
                <a:cs typeface="+mn-cs"/>
              </a:rPr>
              <a:t>mGal</a:t>
            </a:r>
            <a:endParaRPr lang="en-US" i="1" dirty="0">
              <a:cs typeface="+mn-cs"/>
            </a:endParaRPr>
          </a:p>
          <a:p>
            <a:pPr>
              <a:defRPr/>
            </a:pPr>
            <a:r>
              <a:rPr lang="en-US" i="1" dirty="0">
                <a:cs typeface="+mn-cs"/>
              </a:rPr>
              <a:t>range		          range	</a:t>
            </a: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endParaRPr lang="en-US" i="1" dirty="0">
              <a:cs typeface="+mn-cs"/>
            </a:endParaRPr>
          </a:p>
          <a:p>
            <a:pPr>
              <a:defRPr/>
            </a:pPr>
            <a:r>
              <a:rPr lang="en-US" i="1" dirty="0">
                <a:cs typeface="+mn-cs"/>
              </a:rPr>
              <a:t>270 </a:t>
            </a:r>
            <a:r>
              <a:rPr lang="en-US" i="1" dirty="0" err="1">
                <a:cs typeface="+mn-cs"/>
              </a:rPr>
              <a:t>mGal</a:t>
            </a:r>
            <a:r>
              <a:rPr lang="en-US" i="1" dirty="0">
                <a:cs typeface="+mn-cs"/>
              </a:rPr>
              <a:t> 	          950 </a:t>
            </a:r>
            <a:r>
              <a:rPr lang="en-US" i="1" dirty="0" err="1">
                <a:cs typeface="+mn-cs"/>
              </a:rPr>
              <a:t>mGal</a:t>
            </a:r>
            <a:endParaRPr lang="en-US" i="1" dirty="0">
              <a:cs typeface="+mn-cs"/>
            </a:endParaRPr>
          </a:p>
          <a:p>
            <a:pPr>
              <a:defRPr/>
            </a:pPr>
            <a:r>
              <a:rPr lang="en-US" i="1" dirty="0">
                <a:cs typeface="+mn-cs"/>
              </a:rPr>
              <a:t>range                        range </a:t>
            </a:r>
          </a:p>
        </p:txBody>
      </p:sp>
      <p:sp>
        <p:nvSpPr>
          <p:cNvPr id="838663" name="Text Box 7"/>
          <p:cNvSpPr txBox="1">
            <a:spLocks noChangeArrowheads="1"/>
          </p:cNvSpPr>
          <p:nvPr/>
        </p:nvSpPr>
        <p:spPr bwMode="auto">
          <a:xfrm>
            <a:off x="0" y="0"/>
            <a:ext cx="9144000"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2800" b="1" i="1" dirty="0">
                <a:cs typeface="+mn-cs"/>
              </a:rPr>
              <a:t>Free-air gravity scale as a proxy for lithospheric strength:</a:t>
            </a:r>
            <a:endParaRPr lang="en-US" dirty="0">
              <a:cs typeface="+mn-cs"/>
            </a:endParaRPr>
          </a:p>
        </p:txBody>
      </p:sp>
      <p:pic>
        <p:nvPicPr>
          <p:cNvPr id="838664" name="Picture 8"/>
          <p:cNvPicPr>
            <a:picLocks noChangeAspect="1" noChangeArrowheads="1"/>
          </p:cNvPicPr>
          <p:nvPr/>
        </p:nvPicPr>
        <p:blipFill rotWithShape="1">
          <a:blip r:embed="rId5">
            <a:clrChange>
              <a:clrFrom>
                <a:srgbClr val="FFFFFE"/>
              </a:clrFrom>
              <a:clrTo>
                <a:srgbClr val="FFFFFE">
                  <a:alpha val="0"/>
                </a:srgbClr>
              </a:clrTo>
            </a:clrChange>
            <a:extLst>
              <a:ext uri="{28A0092B-C50C-407E-A947-70E740481C1C}">
                <a14:useLocalDpi xmlns:a14="http://schemas.microsoft.com/office/drawing/2010/main" val="0"/>
              </a:ext>
            </a:extLst>
          </a:blip>
          <a:srcRect b="23142"/>
          <a:stretch/>
        </p:blipFill>
        <p:spPr bwMode="auto">
          <a:xfrm>
            <a:off x="6299200" y="4667250"/>
            <a:ext cx="2768600" cy="142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38665" name="Picture 9"/>
          <p:cNvPicPr>
            <a:picLocks noChangeAspect="1" noChangeArrowheads="1"/>
          </p:cNvPicPr>
          <p:nvPr/>
        </p:nvPicPr>
        <p:blipFill rotWithShape="1">
          <a:blip r:embed="rId6">
            <a:clrChange>
              <a:clrFrom>
                <a:srgbClr val="FFFFFE"/>
              </a:clrFrom>
              <a:clrTo>
                <a:srgbClr val="FFFFFE">
                  <a:alpha val="0"/>
                </a:srgbClr>
              </a:clrTo>
            </a:clrChange>
            <a:extLst>
              <a:ext uri="{28A0092B-C50C-407E-A947-70E740481C1C}">
                <a14:useLocalDpi xmlns:a14="http://schemas.microsoft.com/office/drawing/2010/main" val="0"/>
              </a:ext>
            </a:extLst>
          </a:blip>
          <a:srcRect b="22407"/>
          <a:stretch/>
        </p:blipFill>
        <p:spPr bwMode="auto">
          <a:xfrm>
            <a:off x="6924675" y="1109663"/>
            <a:ext cx="1609725" cy="827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11" name="Group 10"/>
          <p:cNvGrpSpPr>
            <a:grpSpLocks/>
          </p:cNvGrpSpPr>
          <p:nvPr/>
        </p:nvGrpSpPr>
        <p:grpSpPr bwMode="auto">
          <a:xfrm>
            <a:off x="228600" y="1447800"/>
            <a:ext cx="6400800" cy="3124200"/>
            <a:chOff x="228600" y="1447800"/>
            <a:chExt cx="6400800" cy="3124200"/>
          </a:xfrm>
        </p:grpSpPr>
        <p:cxnSp>
          <p:nvCxnSpPr>
            <p:cNvPr id="5" name="Straight Connector 4"/>
            <p:cNvCxnSpPr/>
            <p:nvPr/>
          </p:nvCxnSpPr>
          <p:spPr bwMode="auto">
            <a:xfrm>
              <a:off x="6629400" y="1447800"/>
              <a:ext cx="0" cy="312420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nvGrpSpPr>
            <p:cNvPr id="4110" name="Group 9"/>
            <p:cNvGrpSpPr>
              <a:grpSpLocks/>
            </p:cNvGrpSpPr>
            <p:nvPr/>
          </p:nvGrpSpPr>
          <p:grpSpPr bwMode="auto">
            <a:xfrm>
              <a:off x="228600" y="2819400"/>
              <a:ext cx="6400800" cy="762000"/>
              <a:chOff x="228600" y="2819400"/>
              <a:chExt cx="6400800" cy="762000"/>
            </a:xfrm>
          </p:grpSpPr>
          <p:cxnSp>
            <p:nvCxnSpPr>
              <p:cNvPr id="14" name="Straight Connector 13"/>
              <p:cNvCxnSpPr/>
              <p:nvPr/>
            </p:nvCxnSpPr>
            <p:spPr bwMode="auto">
              <a:xfrm>
                <a:off x="1066800" y="3581400"/>
                <a:ext cx="5562600" cy="0"/>
              </a:xfrm>
              <a:prstGeom prst="line">
                <a:avLst/>
              </a:prstGeom>
              <a:solidFill>
                <a:schemeClr val="accent1"/>
              </a:solidFill>
              <a:ln w="57150" cap="flat" cmpd="sng" algn="ctr">
                <a:solidFill>
                  <a:srgbClr val="FF0000"/>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4112" name="TextBox 6"/>
              <p:cNvSpPr txBox="1">
                <a:spLocks noChangeArrowheads="1"/>
              </p:cNvSpPr>
              <p:nvPr/>
            </p:nvSpPr>
            <p:spPr bwMode="auto">
              <a:xfrm>
                <a:off x="228600" y="2819400"/>
                <a:ext cx="5948939" cy="52322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rgbClr val="FF0000"/>
                    </a:solidFill>
                  </a:rPr>
                  <a:t>“conventional” (multi-)plate tectonics</a:t>
                </a:r>
              </a:p>
            </p:txBody>
          </p:sp>
        </p:grpSp>
      </p:grpSp>
      <p:sp>
        <p:nvSpPr>
          <p:cNvPr id="8" name="TextBox 7"/>
          <p:cNvSpPr txBox="1">
            <a:spLocks noChangeArrowheads="1"/>
          </p:cNvSpPr>
          <p:nvPr/>
        </p:nvSpPr>
        <p:spPr bwMode="auto">
          <a:xfrm>
            <a:off x="6858000" y="2743200"/>
            <a:ext cx="2057400" cy="11414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a:lnSpc>
                <a:spcPct val="80000"/>
              </a:lnSpc>
            </a:pPr>
            <a:r>
              <a:rPr lang="en-US" sz="2800" b="1">
                <a:solidFill>
                  <a:srgbClr val="FF0000"/>
                </a:solidFill>
              </a:rPr>
              <a:t>Stagnant lid</a:t>
            </a:r>
          </a:p>
          <a:p>
            <a:pPr>
              <a:lnSpc>
                <a:spcPct val="80000"/>
              </a:lnSpc>
            </a:pPr>
            <a:r>
              <a:rPr lang="en-US" sz="2800" b="1">
                <a:solidFill>
                  <a:srgbClr val="FF0000"/>
                </a:solidFill>
              </a:rPr>
              <a:t>Frozen lid</a:t>
            </a:r>
          </a:p>
          <a:p>
            <a:pPr>
              <a:lnSpc>
                <a:spcPct val="80000"/>
              </a:lnSpc>
            </a:pPr>
            <a:r>
              <a:rPr lang="en-US" sz="2800" b="1">
                <a:solidFill>
                  <a:srgbClr val="FF0000"/>
                </a:solidFill>
              </a:rPr>
              <a:t>Single plate</a:t>
            </a:r>
          </a:p>
        </p:txBody>
      </p:sp>
      <p:sp>
        <p:nvSpPr>
          <p:cNvPr id="18" name="TextBox 17"/>
          <p:cNvSpPr txBox="1">
            <a:spLocks noChangeArrowheads="1"/>
          </p:cNvSpPr>
          <p:nvPr/>
        </p:nvSpPr>
        <p:spPr bwMode="auto">
          <a:xfrm>
            <a:off x="304800" y="3657600"/>
            <a:ext cx="6162675" cy="954088"/>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800" b="1">
                <a:solidFill>
                  <a:srgbClr val="FF0000"/>
                </a:solidFill>
              </a:rPr>
              <a:t>Mobile lid, or </a:t>
            </a:r>
          </a:p>
          <a:p>
            <a:r>
              <a:rPr lang="en-US" sz="2800" b="1">
                <a:solidFill>
                  <a:srgbClr val="FF0000"/>
                </a:solidFill>
              </a:rPr>
              <a:t>transitional between mobile and frozen</a:t>
            </a:r>
          </a:p>
        </p:txBody>
      </p:sp>
      <p:sp>
        <p:nvSpPr>
          <p:cNvPr id="4108" name="TextBox 8"/>
          <p:cNvSpPr txBox="1">
            <a:spLocks noChangeArrowheads="1"/>
          </p:cNvSpPr>
          <p:nvPr/>
        </p:nvSpPr>
        <p:spPr bwMode="auto">
          <a:xfrm>
            <a:off x="4343400" y="4495800"/>
            <a:ext cx="17700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4800" b="1"/>
              <a:t>Venus </a:t>
            </a:r>
            <a:endParaRPr lang="en-US" sz="480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sz="3600" smtClean="0">
                <a:cs typeface="+mj-cs"/>
              </a:rPr>
              <a:t>Absolute (hotspot reference frame)</a:t>
            </a:r>
            <a:br>
              <a:rPr lang="en-US" sz="3600" smtClean="0">
                <a:cs typeface="+mj-cs"/>
              </a:rPr>
            </a:br>
            <a:r>
              <a:rPr lang="en-US" sz="3600" smtClean="0">
                <a:cs typeface="+mj-cs"/>
              </a:rPr>
              <a:t>Plate Motion Kinematic Models</a:t>
            </a:r>
            <a:r>
              <a:rPr lang="en-US" b="1" smtClean="0">
                <a:latin typeface="CG Times" charset="0"/>
                <a:cs typeface="+mj-cs"/>
              </a:rPr>
              <a:t/>
            </a:r>
            <a:br>
              <a:rPr lang="en-US" b="1" smtClean="0">
                <a:latin typeface="CG Times" charset="0"/>
                <a:cs typeface="+mj-cs"/>
              </a:rPr>
            </a:br>
            <a:endParaRPr lang="en-US" b="1" smtClean="0">
              <a:latin typeface="CG Times" charset="0"/>
              <a:cs typeface="+mj-cs"/>
            </a:endParaRPr>
          </a:p>
        </p:txBody>
      </p:sp>
      <p:sp>
        <p:nvSpPr>
          <p:cNvPr id="16389" name="Text Box 5"/>
          <p:cNvSpPr txBox="1">
            <a:spLocks noChangeArrowheads="1"/>
          </p:cNvSpPr>
          <p:nvPr/>
        </p:nvSpPr>
        <p:spPr bwMode="auto">
          <a:xfrm>
            <a:off x="152400" y="1524000"/>
            <a:ext cx="88392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lvl="2">
              <a:defRPr/>
            </a:pPr>
            <a:r>
              <a:rPr lang="en-US" i="1">
                <a:cs typeface="+mn-cs"/>
              </a:rPr>
              <a:t>Assumes</a:t>
            </a:r>
            <a:r>
              <a:rPr lang="en-US">
                <a:cs typeface="+mn-cs"/>
              </a:rPr>
              <a:t> that hotspots are fixed in the mantle, so the tracks of hotspot chains can  be used to constrain absolute motions  back to about 130 Ma. </a:t>
            </a:r>
          </a:p>
        </p:txBody>
      </p:sp>
      <p:pic>
        <p:nvPicPr>
          <p:cNvPr id="36867"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3429000"/>
            <a:ext cx="4343400" cy="332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8"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7413"/>
            <a:ext cx="4572000" cy="335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subTitle" idx="1"/>
          </p:nvPr>
        </p:nvSpPr>
        <p:spPr/>
        <p:txBody>
          <a:bodyPr/>
          <a:lstStyle/>
          <a:p>
            <a:pPr eaLnBrk="1" hangingPunct="1">
              <a:defRPr/>
            </a:pPr>
            <a:endParaRPr lang="en-US" smtClean="0">
              <a:cs typeface="+mn-cs"/>
            </a:endParaRPr>
          </a:p>
          <a:p>
            <a:pPr eaLnBrk="1" hangingPunct="1">
              <a:defRPr/>
            </a:pPr>
            <a:endParaRPr lang="en-US" smtClean="0">
              <a:cs typeface="+mn-cs"/>
            </a:endParaRPr>
          </a:p>
        </p:txBody>
      </p:sp>
      <p:sp>
        <p:nvSpPr>
          <p:cNvPr id="28680" name="Text Box 8"/>
          <p:cNvSpPr txBox="1">
            <a:spLocks noChangeArrowheads="1"/>
          </p:cNvSpPr>
          <p:nvPr/>
        </p:nvSpPr>
        <p:spPr bwMode="auto">
          <a:xfrm>
            <a:off x="3962400" y="228600"/>
            <a:ext cx="5029200" cy="302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b="1">
                <a:cs typeface="+mn-cs"/>
              </a:rPr>
              <a:t>Motion of the Hawaiian Hotspot Plume in Earth</a:t>
            </a:r>
            <a:r>
              <a:rPr lang="ja-JP" altLang="en-US" sz="2000" b="1">
                <a:latin typeface="Arial"/>
                <a:cs typeface="+mn-cs"/>
              </a:rPr>
              <a:t>’</a:t>
            </a:r>
            <a:r>
              <a:rPr lang="en-US" sz="2000" b="1">
                <a:cs typeface="+mn-cs"/>
              </a:rPr>
              <a:t>s Mantle</a:t>
            </a:r>
          </a:p>
          <a:p>
            <a:pPr>
              <a:defRPr/>
            </a:pPr>
            <a:r>
              <a:rPr lang="en-US" sz="2000">
                <a:cs typeface="+mn-cs"/>
              </a:rPr>
              <a:t>Tarduno et al., Science, 2003</a:t>
            </a:r>
          </a:p>
          <a:p>
            <a:pPr>
              <a:defRPr/>
            </a:pPr>
            <a:r>
              <a:rPr lang="en-US" sz="1600">
                <a:solidFill>
                  <a:srgbClr val="231F20"/>
                </a:solidFill>
                <a:cs typeface="+mn-cs"/>
              </a:rPr>
              <a:t>The ages of the Emperor seamounts indicate</a:t>
            </a:r>
          </a:p>
          <a:p>
            <a:pPr>
              <a:defRPr/>
            </a:pPr>
            <a:r>
              <a:rPr lang="en-US" sz="1600">
                <a:solidFill>
                  <a:srgbClr val="231F20"/>
                </a:solidFill>
                <a:cs typeface="+mn-cs"/>
              </a:rPr>
              <a:t>rapid (&gt;5 cm/year) relative motion between the</a:t>
            </a:r>
          </a:p>
          <a:p>
            <a:pPr>
              <a:defRPr/>
            </a:pPr>
            <a:r>
              <a:rPr lang="en-US" sz="1600">
                <a:solidFill>
                  <a:srgbClr val="231F20"/>
                </a:solidFill>
                <a:cs typeface="+mn-cs"/>
              </a:rPr>
              <a:t>plate and the hotspot source from 81 to 47 million</a:t>
            </a:r>
          </a:p>
          <a:p>
            <a:pPr>
              <a:defRPr/>
            </a:pPr>
            <a:r>
              <a:rPr lang="en-US" sz="1600">
                <a:solidFill>
                  <a:srgbClr val="231F20"/>
                </a:solidFill>
                <a:cs typeface="+mn-cs"/>
              </a:rPr>
              <a:t>years ago. This could mean that the Pacific plate was moving northward over a stationary hotspot source, or the Pacific plate could have been stationary, underlain by a southward-moving hotspot.</a:t>
            </a:r>
          </a:p>
          <a:p>
            <a:pPr>
              <a:defRPr/>
            </a:pPr>
            <a:endParaRPr lang="en-US" sz="2000">
              <a:cs typeface="+mn-cs"/>
            </a:endParaRPr>
          </a:p>
        </p:txBody>
      </p:sp>
      <p:pic>
        <p:nvPicPr>
          <p:cNvPr id="2868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600" y="2894013"/>
            <a:ext cx="5740400" cy="3963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8685" name="Text Box 13"/>
          <p:cNvSpPr txBox="1">
            <a:spLocks noChangeArrowheads="1"/>
          </p:cNvSpPr>
          <p:nvPr/>
        </p:nvSpPr>
        <p:spPr bwMode="auto">
          <a:xfrm>
            <a:off x="152400" y="4495800"/>
            <a:ext cx="3200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a:solidFill>
                  <a:srgbClr val="231F20"/>
                </a:solidFill>
                <a:cs typeface="+mn-cs"/>
              </a:rPr>
              <a:t>Increased paleolatitude of older hotspot volcanics implies it is the hotspot that has moved, not the plate; i.e. big bend in Hawaiian hotspot trail is due to a change in hotspot velocity, not in Pacific plate velocity,</a:t>
            </a:r>
            <a:endParaRPr lang="en-US">
              <a:solidFill>
                <a:srgbClr val="231F20"/>
              </a:solidFill>
              <a:cs typeface="+mn-cs"/>
            </a:endParaRPr>
          </a:p>
        </p:txBody>
      </p:sp>
      <p:pic>
        <p:nvPicPr>
          <p:cNvPr id="28681"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886200" cy="3867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381000" y="2667000"/>
            <a:ext cx="9144000" cy="1066800"/>
          </a:xfrm>
        </p:spPr>
        <p:txBody>
          <a:bodyPr/>
          <a:lstStyle/>
          <a:p>
            <a:pPr algn="l" eaLnBrk="1" hangingPunct="1">
              <a:defRPr/>
            </a:pPr>
            <a:r>
              <a:rPr lang="en-US" sz="2000" smtClean="0">
                <a:cs typeface="+mj-cs"/>
              </a:rPr>
              <a:t>Stationary plumes		Plumes + 	 	Plumes + </a:t>
            </a:r>
            <a:br>
              <a:rPr lang="en-US" sz="2000" smtClean="0">
                <a:cs typeface="+mj-cs"/>
              </a:rPr>
            </a:br>
            <a:r>
              <a:rPr lang="en-US" sz="2000" smtClean="0">
                <a:cs typeface="+mj-cs"/>
              </a:rPr>
              <a:t>				Mantle wind	 	Source drift + </a:t>
            </a:r>
            <a:br>
              <a:rPr lang="en-US" sz="2000" smtClean="0">
                <a:cs typeface="+mj-cs"/>
              </a:rPr>
            </a:br>
            <a:r>
              <a:rPr lang="en-US" sz="2000" smtClean="0">
                <a:cs typeface="+mj-cs"/>
              </a:rPr>
              <a:t>							Mantle wind </a:t>
            </a:r>
          </a:p>
        </p:txBody>
      </p:sp>
      <p:sp>
        <p:nvSpPr>
          <p:cNvPr id="78851" name="Rectangle 3"/>
          <p:cNvSpPr>
            <a:spLocks noGrp="1" noChangeArrowheads="1"/>
          </p:cNvSpPr>
          <p:nvPr>
            <p:ph type="subTitle" idx="1"/>
          </p:nvPr>
        </p:nvSpPr>
        <p:spPr/>
        <p:txBody>
          <a:bodyPr/>
          <a:lstStyle/>
          <a:p>
            <a:pPr eaLnBrk="1" hangingPunct="1">
              <a:defRPr/>
            </a:pPr>
            <a:endParaRPr lang="en-US" smtClean="0">
              <a:cs typeface="+mn-cs"/>
            </a:endParaRPr>
          </a:p>
          <a:p>
            <a:pPr eaLnBrk="1" hangingPunct="1">
              <a:defRPr/>
            </a:pPr>
            <a:endParaRPr lang="en-US" smtClean="0">
              <a:cs typeface="+mn-cs"/>
            </a:endParaRPr>
          </a:p>
        </p:txBody>
      </p:sp>
      <p:pic>
        <p:nvPicPr>
          <p:cNvPr id="788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0" y="0"/>
            <a:ext cx="90170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78853" name="Text Box 5"/>
          <p:cNvSpPr txBox="1">
            <a:spLocks noChangeArrowheads="1"/>
          </p:cNvSpPr>
          <p:nvPr/>
        </p:nvSpPr>
        <p:spPr bwMode="auto">
          <a:xfrm>
            <a:off x="6934200" y="4724400"/>
            <a:ext cx="16764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b="1">
                <a:cs typeface="+mn-cs"/>
              </a:rPr>
              <a:t>Life-cycle of a plume</a:t>
            </a:r>
            <a:endParaRPr lang="en-US">
              <a:cs typeface="+mn-cs"/>
            </a:endParaRPr>
          </a:p>
        </p:txBody>
      </p:sp>
      <p:pic>
        <p:nvPicPr>
          <p:cNvPr id="78856"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08363"/>
            <a:ext cx="6629400" cy="3449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ctrTitle"/>
          </p:nvPr>
        </p:nvSpPr>
        <p:spPr>
          <a:xfrm>
            <a:off x="381000" y="5486400"/>
            <a:ext cx="8534400" cy="1143000"/>
          </a:xfrm>
        </p:spPr>
        <p:txBody>
          <a:bodyPr anchor="t"/>
          <a:lstStyle/>
          <a:p>
            <a:pPr algn="l" eaLnBrk="1" hangingPunct="1">
              <a:defRPr/>
            </a:pPr>
            <a:r>
              <a:rPr lang="en-US" sz="2400" smtClean="0">
                <a:cs typeface="+mj-cs"/>
              </a:rPr>
              <a:t>Hotspots also record relative plate motion in the olivine crystallographic fabric due to shear between plate and plume, detectable by shear-wave splitting		</a:t>
            </a:r>
            <a:r>
              <a:rPr lang="en-US" sz="1600" smtClean="0">
                <a:cs typeface="+mj-cs"/>
              </a:rPr>
              <a:t>Walker et al., GJI, 2005</a:t>
            </a:r>
            <a:endParaRPr lang="en-US" smtClean="0">
              <a:cs typeface="+mj-cs"/>
            </a:endParaRPr>
          </a:p>
        </p:txBody>
      </p:sp>
      <p:sp>
        <p:nvSpPr>
          <p:cNvPr id="75779" name="Rectangle 3"/>
          <p:cNvSpPr>
            <a:spLocks noGrp="1" noChangeArrowheads="1"/>
          </p:cNvSpPr>
          <p:nvPr>
            <p:ph type="subTitle" idx="1"/>
          </p:nvPr>
        </p:nvSpPr>
        <p:spPr/>
        <p:txBody>
          <a:bodyPr/>
          <a:lstStyle/>
          <a:p>
            <a:pPr eaLnBrk="1" hangingPunct="1">
              <a:defRPr/>
            </a:pPr>
            <a:endParaRPr lang="en-US" smtClean="0">
              <a:cs typeface="+mn-cs"/>
            </a:endParaRPr>
          </a:p>
          <a:p>
            <a:pPr eaLnBrk="1" hangingPunct="1">
              <a:defRPr/>
            </a:pPr>
            <a:endParaRPr lang="en-US" smtClean="0">
              <a:cs typeface="+mn-cs"/>
            </a:endParaRPr>
          </a:p>
        </p:txBody>
      </p:sp>
      <p:pic>
        <p:nvPicPr>
          <p:cNvPr id="7578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0"/>
            <a:ext cx="5562600" cy="538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57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2400"/>
            <a:ext cx="3825875"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57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1888" y="0"/>
            <a:ext cx="1662112" cy="1655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33829" y="1066800"/>
            <a:ext cx="9144000" cy="685800"/>
          </a:xfrm>
        </p:spPr>
        <p:txBody>
          <a:bodyPr/>
          <a:lstStyle/>
          <a:p>
            <a:pPr eaLnBrk="1" hangingPunct="1">
              <a:defRPr/>
            </a:pPr>
            <a:r>
              <a:rPr lang="en-US" sz="3200" dirty="0" smtClean="0">
                <a:cs typeface="+mj-cs"/>
              </a:rPr>
              <a:t>Mantle Convection is associated with Plate Motion</a:t>
            </a:r>
            <a:endParaRPr lang="en-US" sz="3600" dirty="0" smtClean="0">
              <a:cs typeface="+mj-cs"/>
            </a:endParaRPr>
          </a:p>
        </p:txBody>
      </p:sp>
      <p:pic>
        <p:nvPicPr>
          <p:cNvPr id="30723" name="Picture 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04800" y="2362200"/>
            <a:ext cx="8534400" cy="5060950"/>
          </a:xfrm>
        </p:spPr>
      </p:pic>
      <p:sp>
        <p:nvSpPr>
          <p:cNvPr id="2" name="Rectangle 1"/>
          <p:cNvSpPr/>
          <p:nvPr/>
        </p:nvSpPr>
        <p:spPr>
          <a:xfrm>
            <a:off x="1524000" y="1600200"/>
            <a:ext cx="6400800" cy="3539430"/>
          </a:xfrm>
          <a:prstGeom prst="rect">
            <a:avLst/>
          </a:prstGeom>
        </p:spPr>
        <p:txBody>
          <a:bodyPr wrap="square">
            <a:spAutoFit/>
          </a:bodyPr>
          <a:lstStyle/>
          <a:p>
            <a:r>
              <a:rPr lang="en-US" sz="3200" dirty="0"/>
              <a:t>but</a:t>
            </a:r>
            <a:r>
              <a:rPr lang="en-US" sz="3200" dirty="0" smtClean="0"/>
              <a:t>:</a:t>
            </a:r>
          </a:p>
          <a:p>
            <a:r>
              <a:rPr lang="en-US" sz="3200" dirty="0" smtClean="0"/>
              <a:t>does </a:t>
            </a:r>
            <a:r>
              <a:rPr lang="en-US" sz="3200" dirty="0"/>
              <a:t>convection drive the plates?</a:t>
            </a:r>
            <a:br>
              <a:rPr lang="en-US" sz="3200" dirty="0"/>
            </a:br>
            <a:endParaRPr lang="en-US" sz="3200" dirty="0" smtClean="0"/>
          </a:p>
          <a:p>
            <a:endParaRPr lang="en-US" sz="3200" dirty="0"/>
          </a:p>
          <a:p>
            <a:endParaRPr lang="en-US" sz="3200" dirty="0" smtClean="0"/>
          </a:p>
          <a:p>
            <a:endParaRPr lang="en-US" sz="3200" dirty="0"/>
          </a:p>
          <a:p>
            <a:r>
              <a:rPr lang="en-US" sz="3200" dirty="0" smtClean="0"/>
              <a:t>or </a:t>
            </a:r>
            <a:r>
              <a:rPr lang="en-US" sz="3200" dirty="0"/>
              <a:t>do the plates drive the convection?</a:t>
            </a:r>
          </a:p>
        </p:txBody>
      </p:sp>
      <p:sp>
        <p:nvSpPr>
          <p:cNvPr id="5" name="Text Box 5"/>
          <p:cNvSpPr txBox="1">
            <a:spLocks noChangeArrowheads="1"/>
          </p:cNvSpPr>
          <p:nvPr/>
        </p:nvSpPr>
        <p:spPr bwMode="auto">
          <a:xfrm>
            <a:off x="0" y="609600"/>
            <a:ext cx="9144000" cy="461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i="1" dirty="0"/>
              <a:t>Plate </a:t>
            </a:r>
            <a:r>
              <a:rPr lang="en-US" i="1" dirty="0" smtClean="0"/>
              <a:t>dynamics: quantitative description of forces that drive the plates</a:t>
            </a:r>
            <a:endParaRPr lang="en-US" dirty="0"/>
          </a:p>
        </p:txBody>
      </p:sp>
      <p:sp>
        <p:nvSpPr>
          <p:cNvPr id="6" name="Rectangle 5"/>
          <p:cNvSpPr/>
          <p:nvPr/>
        </p:nvSpPr>
        <p:spPr>
          <a:xfrm>
            <a:off x="-32877" y="0"/>
            <a:ext cx="9144000" cy="452431"/>
          </a:xfrm>
          <a:prstGeom prst="rect">
            <a:avLst/>
          </a:prstGeom>
        </p:spPr>
        <p:txBody>
          <a:bodyPr wrap="square">
            <a:spAutoFit/>
          </a:bodyPr>
          <a:lstStyle/>
          <a:p>
            <a:r>
              <a:rPr lang="en-US" sz="2340" dirty="0"/>
              <a:t>Continental Drift - Seafloor Spreading - Plate Tectonics </a:t>
            </a:r>
            <a:r>
              <a:rPr lang="en-US" sz="2340" dirty="0" smtClean="0"/>
              <a:t>- </a:t>
            </a:r>
            <a:r>
              <a:rPr lang="en-US" sz="2340" b="1" dirty="0"/>
              <a:t>Plate Dynamics</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457200" y="0"/>
            <a:ext cx="7772400" cy="1143000"/>
          </a:xfrm>
        </p:spPr>
        <p:txBody>
          <a:bodyPr/>
          <a:lstStyle/>
          <a:p>
            <a:pPr algn="l" eaLnBrk="1" hangingPunct="1">
              <a:defRPr/>
            </a:pPr>
            <a:r>
              <a:rPr lang="en-US" sz="3600" dirty="0" smtClean="0">
                <a:cs typeface="+mj-cs"/>
              </a:rPr>
              <a:t/>
            </a:r>
            <a:br>
              <a:rPr lang="en-US" sz="3600" dirty="0" smtClean="0">
                <a:cs typeface="+mj-cs"/>
              </a:rPr>
            </a:br>
            <a:r>
              <a:rPr lang="en-US" sz="3600" dirty="0" smtClean="0">
                <a:cs typeface="+mj-cs"/>
              </a:rPr>
              <a:t>categories of plate-driving forces: </a:t>
            </a:r>
            <a:br>
              <a:rPr lang="en-US" sz="3600" dirty="0" smtClean="0">
                <a:cs typeface="+mj-cs"/>
              </a:rPr>
            </a:br>
            <a:r>
              <a:rPr lang="en-US" sz="2800" dirty="0" smtClean="0">
                <a:cs typeface="+mj-cs"/>
              </a:rPr>
              <a:t>• boundary forces on bottom of plate</a:t>
            </a:r>
            <a:br>
              <a:rPr lang="en-US" sz="2800" dirty="0" smtClean="0">
                <a:cs typeface="+mj-cs"/>
              </a:rPr>
            </a:br>
            <a:r>
              <a:rPr lang="en-US" sz="2800" dirty="0" smtClean="0">
                <a:cs typeface="+mj-cs"/>
              </a:rPr>
              <a:t>• </a:t>
            </a:r>
            <a:r>
              <a:rPr lang="en-US" sz="2800" dirty="0" smtClean="0"/>
              <a:t>boundary </a:t>
            </a:r>
            <a:r>
              <a:rPr lang="en-US" sz="2800" dirty="0" smtClean="0">
                <a:cs typeface="+mj-cs"/>
              </a:rPr>
              <a:t>forces acting on side of plate</a:t>
            </a:r>
            <a:br>
              <a:rPr lang="en-US" sz="2800" dirty="0" smtClean="0">
                <a:cs typeface="+mj-cs"/>
              </a:rPr>
            </a:br>
            <a:r>
              <a:rPr lang="en-US" sz="2800" dirty="0" smtClean="0">
                <a:cs typeface="+mj-cs"/>
              </a:rPr>
              <a:t>• body forces (topographic gravitational loads)</a:t>
            </a:r>
            <a:endParaRPr lang="en-US" sz="3600" dirty="0" smtClean="0">
              <a:cs typeface="+mj-cs"/>
            </a:endParaRPr>
          </a:p>
        </p:txBody>
      </p:sp>
      <p:pic>
        <p:nvPicPr>
          <p:cNvPr id="5" name="Picture 3"/>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381000" y="2590800"/>
            <a:ext cx="8561821" cy="3124200"/>
          </a:xfrm>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304800" y="609600"/>
            <a:ext cx="8686800" cy="5486400"/>
          </a:xfrm>
        </p:spPr>
        <p:txBody>
          <a:bodyPr/>
          <a:lstStyle/>
          <a:p>
            <a:pPr algn="l" eaLnBrk="1" hangingPunct="1">
              <a:defRPr/>
            </a:pPr>
            <a:r>
              <a:rPr lang="en-US" sz="2400" b="1" dirty="0" smtClean="0">
                <a:cs typeface="+mj-cs"/>
              </a:rPr>
              <a:t>Forces acting on bottom (or top):</a:t>
            </a:r>
            <a:br>
              <a:rPr lang="en-US" sz="2400" b="1" dirty="0" smtClean="0">
                <a:cs typeface="+mj-cs"/>
              </a:rPr>
            </a:br>
            <a:r>
              <a:rPr lang="en-US" sz="2400" b="1" i="1" dirty="0" smtClean="0">
                <a:cs typeface="+mj-cs"/>
              </a:rPr>
              <a:t>Boundary:</a:t>
            </a:r>
            <a:r>
              <a:rPr lang="en-US" sz="2400" b="1" dirty="0" smtClean="0">
                <a:cs typeface="+mj-cs"/>
              </a:rPr>
              <a:t> </a:t>
            </a:r>
            <a:r>
              <a:rPr lang="en-US" sz="2400" i="1" dirty="0" smtClean="0">
                <a:cs typeface="+mj-cs"/>
              </a:rPr>
              <a:t>Basal drag due to </a:t>
            </a:r>
            <a:r>
              <a:rPr lang="en-US" sz="2400" i="1" dirty="0" err="1" smtClean="0">
                <a:cs typeface="+mj-cs"/>
              </a:rPr>
              <a:t>asthenospheric</a:t>
            </a:r>
            <a:r>
              <a:rPr lang="en-US" sz="2400" i="1" dirty="0" smtClean="0">
                <a:cs typeface="+mj-cs"/>
              </a:rPr>
              <a:t> flow</a:t>
            </a:r>
            <a:r>
              <a:rPr lang="en-US" sz="2400" dirty="0" smtClean="0">
                <a:cs typeface="+mj-cs"/>
              </a:rPr>
              <a:t> </a:t>
            </a:r>
            <a:br>
              <a:rPr lang="en-US" sz="2400" dirty="0" smtClean="0">
                <a:cs typeface="+mj-cs"/>
              </a:rPr>
            </a:br>
            <a:r>
              <a:rPr lang="en-US" sz="2400" dirty="0" smtClean="0">
                <a:cs typeface="+mj-cs"/>
              </a:rPr>
              <a:t>	- applied to the base of the lithosphere, hence to the mantle - </a:t>
            </a:r>
            <a:br>
              <a:rPr lang="en-US" sz="2400" dirty="0" smtClean="0">
                <a:cs typeface="+mj-cs"/>
              </a:rPr>
            </a:br>
            <a:r>
              <a:rPr lang="en-US" sz="2400" b="1" i="1" dirty="0" smtClean="0">
                <a:cs typeface="+mj-cs"/>
              </a:rPr>
              <a:t>Body</a:t>
            </a:r>
            <a:r>
              <a:rPr lang="en-US" sz="2400" i="1" dirty="0" smtClean="0">
                <a:cs typeface="+mj-cs"/>
              </a:rPr>
              <a:t> forces due to topographic loads</a:t>
            </a:r>
            <a:r>
              <a:rPr lang="en-US" sz="2400" dirty="0" smtClean="0">
                <a:cs typeface="+mj-cs"/>
              </a:rPr>
              <a:t> </a:t>
            </a:r>
            <a:br>
              <a:rPr lang="en-US" sz="2400" dirty="0" smtClean="0">
                <a:cs typeface="+mj-cs"/>
              </a:rPr>
            </a:br>
            <a:r>
              <a:rPr lang="en-US" sz="2400" dirty="0" smtClean="0">
                <a:cs typeface="+mj-cs"/>
              </a:rPr>
              <a:t>	- applied primarily to the crust (though buoyant roots are 						sometimes important) - </a:t>
            </a:r>
            <a:br>
              <a:rPr lang="en-US" sz="2400" dirty="0" smtClean="0">
                <a:cs typeface="+mj-cs"/>
              </a:rPr>
            </a:br>
            <a:r>
              <a:rPr lang="en-US" sz="2400" i="1" dirty="0" smtClean="0">
                <a:cs typeface="+mj-cs"/>
              </a:rPr>
              <a:t>can only be transmitted up or down if the upper crust is mechanically coupled to the upper mantle</a:t>
            </a:r>
            <a:r>
              <a:rPr lang="en-US" sz="2400" dirty="0" smtClean="0">
                <a:cs typeface="+mj-cs"/>
              </a:rPr>
              <a:t> </a:t>
            </a:r>
            <a:br>
              <a:rPr lang="en-US" sz="2400" dirty="0" smtClean="0">
                <a:cs typeface="+mj-cs"/>
              </a:rPr>
            </a:br>
            <a:r>
              <a:rPr lang="en-US" sz="2400" dirty="0" smtClean="0">
                <a:cs typeface="+mj-cs"/>
              </a:rPr>
              <a:t>			(how weak is the jelly in the sandwich?)</a:t>
            </a:r>
            <a:br>
              <a:rPr lang="en-US" sz="2400" dirty="0" smtClean="0">
                <a:cs typeface="+mj-cs"/>
              </a:rPr>
            </a:br>
            <a:r>
              <a:rPr lang="en-US" sz="1200" dirty="0" smtClean="0">
                <a:cs typeface="+mj-cs"/>
              </a:rPr>
              <a:t/>
            </a:r>
            <a:br>
              <a:rPr lang="en-US" sz="1200" dirty="0" smtClean="0">
                <a:cs typeface="+mj-cs"/>
              </a:rPr>
            </a:br>
            <a:r>
              <a:rPr lang="en-US" sz="2400" dirty="0" smtClean="0">
                <a:cs typeface="+mj-cs"/>
              </a:rPr>
              <a:t>In contrast, </a:t>
            </a:r>
            <a:r>
              <a:rPr lang="en-US" sz="2400" b="1" dirty="0" smtClean="0">
                <a:cs typeface="+mj-cs"/>
              </a:rPr>
              <a:t>Forces acting on sides:</a:t>
            </a:r>
            <a:br>
              <a:rPr lang="en-US" sz="2400" b="1" dirty="0" smtClean="0">
                <a:cs typeface="+mj-cs"/>
              </a:rPr>
            </a:br>
            <a:r>
              <a:rPr lang="en-US" sz="2400" b="1" i="1" dirty="0" smtClean="0">
                <a:cs typeface="+mj-cs"/>
              </a:rPr>
              <a:t>Boundary</a:t>
            </a:r>
            <a:r>
              <a:rPr lang="en-US" sz="2400" i="1" dirty="0" smtClean="0">
                <a:cs typeface="+mj-cs"/>
              </a:rPr>
              <a:t> forces arising from plate-tectonic motions</a:t>
            </a:r>
            <a:r>
              <a:rPr lang="en-US" sz="2400" dirty="0" smtClean="0">
                <a:cs typeface="+mj-cs"/>
              </a:rPr>
              <a:t> </a:t>
            </a:r>
            <a:br>
              <a:rPr lang="en-US" sz="2400" dirty="0" smtClean="0">
                <a:cs typeface="+mj-cs"/>
              </a:rPr>
            </a:br>
            <a:r>
              <a:rPr lang="en-US" sz="2400" dirty="0" smtClean="0">
                <a:cs typeface="+mj-cs"/>
              </a:rPr>
              <a:t>	- applied at all depths in the lithosphere - </a:t>
            </a:r>
            <a:br>
              <a:rPr lang="en-US" sz="2400" dirty="0" smtClean="0">
                <a:cs typeface="+mj-cs"/>
              </a:rPr>
            </a:br>
            <a:r>
              <a:rPr lang="en-US" sz="2400" i="1" dirty="0" smtClean="0">
                <a:cs typeface="+mj-cs"/>
              </a:rPr>
              <a:t>naturally lead to vertically coherent deformation</a:t>
            </a:r>
            <a:br>
              <a:rPr lang="en-US" sz="2400" i="1" dirty="0" smtClean="0">
                <a:cs typeface="+mj-cs"/>
              </a:rPr>
            </a:br>
            <a:r>
              <a:rPr lang="en-US" sz="1200" dirty="0" smtClean="0">
                <a:cs typeface="+mj-cs"/>
              </a:rPr>
              <a:t/>
            </a:r>
            <a:br>
              <a:rPr lang="en-US" sz="1200" dirty="0" smtClean="0">
                <a:cs typeface="+mj-cs"/>
              </a:rPr>
            </a:br>
            <a:r>
              <a:rPr lang="en-US" sz="1200" dirty="0" smtClean="0">
                <a:cs typeface="+mj-cs"/>
              </a:rPr>
              <a:t/>
            </a:r>
            <a:br>
              <a:rPr lang="en-US" sz="1200" dirty="0" smtClean="0">
                <a:cs typeface="+mj-cs"/>
              </a:rPr>
            </a:br>
            <a:r>
              <a:rPr lang="en-US" sz="2400" dirty="0" smtClean="0">
                <a:cs typeface="+mj-cs"/>
              </a:rPr>
              <a:t>For the following discussion, we treat the plate as rigid, and strong throughout its vertical extent.</a:t>
            </a: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7793" y="3581401"/>
            <a:ext cx="5096207"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4" name="Rectangle 2"/>
          <p:cNvSpPr>
            <a:spLocks noGrp="1" noChangeArrowheads="1"/>
          </p:cNvSpPr>
          <p:nvPr>
            <p:ph type="body" idx="1"/>
          </p:nvPr>
        </p:nvSpPr>
        <p:spPr>
          <a:xfrm>
            <a:off x="609600" y="1752600"/>
            <a:ext cx="7848600" cy="1752600"/>
          </a:xfrm>
        </p:spPr>
        <p:txBody>
          <a:bodyPr/>
          <a:lstStyle/>
          <a:p>
            <a:pPr eaLnBrk="1" hangingPunct="1">
              <a:defRPr/>
            </a:pPr>
            <a:r>
              <a:rPr lang="en-US" sz="2800" dirty="0" smtClean="0">
                <a:cs typeface="+mn-cs"/>
              </a:rPr>
              <a:t>F</a:t>
            </a:r>
            <a:r>
              <a:rPr lang="en-US" sz="2800" baseline="-25000" dirty="0" smtClean="0">
                <a:cs typeface="+mn-cs"/>
              </a:rPr>
              <a:t>DF</a:t>
            </a:r>
            <a:r>
              <a:rPr lang="en-US" sz="2800" dirty="0" smtClean="0">
                <a:cs typeface="+mn-cs"/>
              </a:rPr>
              <a:t>: drag is positive if convection drives the plates, negative if asthenosphere is passive</a:t>
            </a:r>
          </a:p>
          <a:p>
            <a:pPr eaLnBrk="1" hangingPunct="1">
              <a:defRPr/>
            </a:pPr>
            <a:r>
              <a:rPr lang="en-US" sz="2800" dirty="0" smtClean="0">
                <a:cs typeface="+mn-cs"/>
              </a:rPr>
              <a:t>F</a:t>
            </a:r>
            <a:r>
              <a:rPr lang="en-US" sz="2800" baseline="-25000" dirty="0" smtClean="0">
                <a:cs typeface="+mn-cs"/>
              </a:rPr>
              <a:t>CD</a:t>
            </a:r>
            <a:r>
              <a:rPr lang="en-US" sz="2800" dirty="0" smtClean="0">
                <a:cs typeface="+mn-cs"/>
              </a:rPr>
              <a:t>: Possible additional force beneath continents (i.e.</a:t>
            </a:r>
            <a:r>
              <a:rPr lang="en-US" sz="2800" dirty="0"/>
              <a:t> </a:t>
            </a:r>
            <a:r>
              <a:rPr lang="en-US" sz="2800" dirty="0" smtClean="0"/>
              <a:t>drag </a:t>
            </a:r>
            <a:r>
              <a:rPr lang="en-US" sz="2800" dirty="0"/>
              <a:t>beneath continents  = F</a:t>
            </a:r>
            <a:r>
              <a:rPr lang="en-US" sz="2800" baseline="-25000" dirty="0"/>
              <a:t>DF </a:t>
            </a:r>
            <a:r>
              <a:rPr lang="en-US" sz="2800" dirty="0"/>
              <a:t>+</a:t>
            </a:r>
            <a:r>
              <a:rPr lang="en-US" sz="2800" dirty="0" smtClean="0"/>
              <a:t>F</a:t>
            </a:r>
            <a:r>
              <a:rPr lang="en-US" sz="2800" baseline="-25000" dirty="0" smtClean="0"/>
              <a:t>CD</a:t>
            </a:r>
            <a:r>
              <a:rPr lang="en-US" sz="2800" dirty="0" smtClean="0"/>
              <a:t>)</a:t>
            </a:r>
            <a:endParaRPr lang="en-US" sz="2800" baseline="-25000" dirty="0"/>
          </a:p>
          <a:p>
            <a:pPr marL="0" indent="0" eaLnBrk="1" hangingPunct="1">
              <a:buNone/>
              <a:defRPr/>
            </a:pPr>
            <a:endParaRPr lang="en-US" sz="2800" dirty="0" smtClean="0">
              <a:cs typeface="+mn-cs"/>
            </a:endParaRPr>
          </a:p>
          <a:p>
            <a:pPr eaLnBrk="1" hangingPunct="1">
              <a:defRPr/>
            </a:pPr>
            <a:endParaRPr lang="en-US" sz="2800" dirty="0" smtClean="0">
              <a:cs typeface="+mn-cs"/>
            </a:endParaRPr>
          </a:p>
          <a:p>
            <a:pPr marL="0" indent="0" eaLnBrk="1" hangingPunct="1">
              <a:buNone/>
              <a:defRPr/>
            </a:pPr>
            <a:endParaRPr lang="en-US" sz="2800" dirty="0">
              <a:cs typeface="+mn-cs"/>
            </a:endParaRPr>
          </a:p>
        </p:txBody>
      </p:sp>
      <p:sp>
        <p:nvSpPr>
          <p:cNvPr id="4" name="Rectangle 2"/>
          <p:cNvSpPr>
            <a:spLocks noGrp="1" noChangeArrowheads="1"/>
          </p:cNvSpPr>
          <p:nvPr>
            <p:ph type="title"/>
          </p:nvPr>
        </p:nvSpPr>
        <p:spPr>
          <a:xfrm>
            <a:off x="0" y="685800"/>
            <a:ext cx="9144000" cy="914400"/>
          </a:xfrm>
        </p:spPr>
        <p:txBody>
          <a:bodyPr/>
          <a:lstStyle/>
          <a:p>
            <a:pPr eaLnBrk="1" hangingPunct="1">
              <a:defRPr/>
            </a:pPr>
            <a:r>
              <a:rPr lang="en-US" sz="3600" dirty="0" smtClean="0">
                <a:cs typeface="+mj-cs"/>
              </a:rPr>
              <a:t>2 forces acting on bottom of plate</a:t>
            </a:r>
            <a:br>
              <a:rPr lang="en-US" sz="3600" dirty="0" smtClean="0">
                <a:cs typeface="+mj-cs"/>
              </a:rPr>
            </a:br>
            <a:r>
              <a:rPr lang="en-US" sz="2800" dirty="0" smtClean="0">
                <a:cs typeface="+mj-cs"/>
              </a:rPr>
              <a:t>(</a:t>
            </a:r>
            <a:r>
              <a:rPr lang="en-US" sz="2800" dirty="0"/>
              <a:t>viscous coupling between lithosphere &amp; </a:t>
            </a:r>
            <a:r>
              <a:rPr lang="en-US" sz="2800" dirty="0" smtClean="0"/>
              <a:t>asthenosphere)</a:t>
            </a:r>
            <a:endParaRPr lang="en-US" sz="2800" dirty="0" smtClean="0">
              <a:cs typeface="+mj-cs"/>
            </a:endParaRPr>
          </a:p>
        </p:txBody>
      </p:sp>
      <p:sp>
        <p:nvSpPr>
          <p:cNvPr id="2" name="TextBox 1"/>
          <p:cNvSpPr txBox="1"/>
          <p:nvPr/>
        </p:nvSpPr>
        <p:spPr>
          <a:xfrm>
            <a:off x="0" y="0"/>
            <a:ext cx="9124908" cy="523220"/>
          </a:xfrm>
          <a:prstGeom prst="rect">
            <a:avLst/>
          </a:prstGeom>
          <a:noFill/>
        </p:spPr>
        <p:txBody>
          <a:bodyPr wrap="square" rtlCol="0">
            <a:spAutoFit/>
          </a:bodyPr>
          <a:lstStyle/>
          <a:p>
            <a:pPr eaLnBrk="1" hangingPunct="1">
              <a:defRPr/>
            </a:pPr>
            <a:r>
              <a:rPr lang="en-US" sz="2800" b="1" dirty="0" smtClean="0"/>
              <a:t>Forsyth &amp; </a:t>
            </a:r>
            <a:r>
              <a:rPr lang="en-US" sz="2800" b="1" dirty="0" err="1" smtClean="0"/>
              <a:t>Uyeda</a:t>
            </a:r>
            <a:r>
              <a:rPr lang="en-US" sz="2800" b="1" dirty="0" smtClean="0"/>
              <a:t> speculated about 8 possible forces:</a:t>
            </a:r>
            <a:endParaRPr lang="en-US" sz="2800" b="1" baseline="-25000" dirty="0"/>
          </a:p>
        </p:txBody>
      </p:sp>
      <p:sp>
        <p:nvSpPr>
          <p:cNvPr id="6" name="Rectangle 5"/>
          <p:cNvSpPr/>
          <p:nvPr/>
        </p:nvSpPr>
        <p:spPr>
          <a:xfrm>
            <a:off x="0" y="6420157"/>
            <a:ext cx="4185911" cy="461665"/>
          </a:xfrm>
          <a:prstGeom prst="rect">
            <a:avLst/>
          </a:prstGeom>
        </p:spPr>
        <p:txBody>
          <a:bodyPr wrap="none">
            <a:spAutoFit/>
          </a:bodyPr>
          <a:lstStyle/>
          <a:p>
            <a:r>
              <a:rPr lang="en-US" dirty="0"/>
              <a:t>Forsyth &amp; </a:t>
            </a:r>
            <a:r>
              <a:rPr lang="en-US" dirty="0" err="1" smtClean="0"/>
              <a:t>Uyeda</a:t>
            </a:r>
            <a:r>
              <a:rPr lang="en-US" dirty="0" smtClean="0"/>
              <a:t>, GJRAS, </a:t>
            </a:r>
            <a:r>
              <a:rPr lang="en-US" dirty="0"/>
              <a:t>1975</a:t>
            </a: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381000" y="609600"/>
            <a:ext cx="2743200" cy="5029200"/>
          </a:xfrm>
        </p:spPr>
        <p:txBody>
          <a:bodyPr/>
          <a:lstStyle/>
          <a:p>
            <a:pPr eaLnBrk="1" hangingPunct="1">
              <a:defRPr/>
            </a:pPr>
            <a:r>
              <a:rPr lang="en-US" sz="3200" smtClean="0">
                <a:cs typeface="+mj-cs"/>
              </a:rPr>
              <a:t>Drag forces depend critically on Viscosity in the Upper Mantle</a:t>
            </a:r>
            <a:br>
              <a:rPr lang="en-US" sz="3200" smtClean="0">
                <a:cs typeface="+mj-cs"/>
              </a:rPr>
            </a:br>
            <a:r>
              <a:rPr lang="en-US" sz="3200" smtClean="0">
                <a:cs typeface="+mj-cs"/>
              </a:rPr>
              <a:t/>
            </a:r>
            <a:br>
              <a:rPr lang="en-US" sz="3200" smtClean="0">
                <a:cs typeface="+mj-cs"/>
              </a:rPr>
            </a:br>
            <a:r>
              <a:rPr lang="en-US" sz="3200" smtClean="0">
                <a:cs typeface="+mj-cs"/>
              </a:rPr>
              <a:t/>
            </a:r>
            <a:br>
              <a:rPr lang="en-US" sz="3200" smtClean="0">
                <a:cs typeface="+mj-cs"/>
              </a:rPr>
            </a:br>
            <a:r>
              <a:rPr lang="en-US" sz="3200" smtClean="0">
                <a:cs typeface="+mj-cs"/>
              </a:rPr>
              <a:t/>
            </a:r>
            <a:br>
              <a:rPr lang="en-US" sz="3200" smtClean="0">
                <a:cs typeface="+mj-cs"/>
              </a:rPr>
            </a:br>
            <a:r>
              <a:rPr lang="en-US" sz="2000" smtClean="0">
                <a:cs typeface="+mj-cs"/>
              </a:rPr>
              <a:t>(Davies and  Richards, 1992)</a:t>
            </a:r>
            <a:endParaRPr lang="en-US" smtClean="0">
              <a:cs typeface="+mj-cs"/>
            </a:endParaRPr>
          </a:p>
        </p:txBody>
      </p:sp>
      <p:pic>
        <p:nvPicPr>
          <p:cNvPr id="34819" name="Picture 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189288" y="228600"/>
            <a:ext cx="5784850" cy="6324600"/>
          </a:xfrm>
        </p:spPr>
      </p:pic>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685800" y="152400"/>
            <a:ext cx="7772400" cy="762000"/>
          </a:xfrm>
        </p:spPr>
        <p:txBody>
          <a:bodyPr/>
          <a:lstStyle/>
          <a:p>
            <a:pPr eaLnBrk="1" hangingPunct="1">
              <a:defRPr/>
            </a:pPr>
            <a:r>
              <a:rPr lang="en-US" sz="3600" dirty="0" smtClean="0">
                <a:cs typeface="+mj-cs"/>
              </a:rPr>
              <a:t>2 forces acting on divergent/transform plate boundaries</a:t>
            </a:r>
            <a:endParaRPr lang="en-US" dirty="0" smtClean="0">
              <a:cs typeface="+mj-cs"/>
            </a:endParaRPr>
          </a:p>
        </p:txBody>
      </p:sp>
      <p:sp>
        <p:nvSpPr>
          <p:cNvPr id="35843" name="Rectangle 3"/>
          <p:cNvSpPr>
            <a:spLocks noGrp="1" noChangeArrowheads="1"/>
          </p:cNvSpPr>
          <p:nvPr>
            <p:ph type="body" idx="1"/>
          </p:nvPr>
        </p:nvSpPr>
        <p:spPr>
          <a:xfrm>
            <a:off x="533400" y="1066800"/>
            <a:ext cx="7772400" cy="4114800"/>
          </a:xfrm>
        </p:spPr>
        <p:txBody>
          <a:bodyPr/>
          <a:lstStyle/>
          <a:p>
            <a:pPr eaLnBrk="1" hangingPunct="1">
              <a:defRPr/>
            </a:pPr>
            <a:r>
              <a:rPr lang="en-US" sz="2800" dirty="0" smtClean="0">
                <a:cs typeface="+mn-cs"/>
              </a:rPr>
              <a:t>F</a:t>
            </a:r>
            <a:r>
              <a:rPr lang="en-US" sz="2800" baseline="-25000" dirty="0" smtClean="0">
                <a:cs typeface="+mn-cs"/>
              </a:rPr>
              <a:t>RP</a:t>
            </a:r>
            <a:r>
              <a:rPr lang="en-US" sz="2800" dirty="0" smtClean="0">
                <a:cs typeface="+mn-cs"/>
              </a:rPr>
              <a:t> = Ridge push force: Force acting at diverging plate boundary due to gravitational sliding of younger,  shallower lithosphere towards older, deeper lithosphere.</a:t>
            </a:r>
          </a:p>
          <a:p>
            <a:pPr eaLnBrk="1" hangingPunct="1">
              <a:defRPr/>
            </a:pPr>
            <a:r>
              <a:rPr lang="en-US" sz="2800" dirty="0" smtClean="0">
                <a:cs typeface="+mn-cs"/>
              </a:rPr>
              <a:t>F</a:t>
            </a:r>
            <a:r>
              <a:rPr lang="en-US" sz="2800" baseline="-25000" dirty="0" smtClean="0">
                <a:cs typeface="+mn-cs"/>
              </a:rPr>
              <a:t>TF</a:t>
            </a:r>
            <a:r>
              <a:rPr lang="en-US" sz="2800" dirty="0" smtClean="0">
                <a:cs typeface="+mn-cs"/>
              </a:rPr>
              <a:t> = force at transform boundary (resistive)</a:t>
            </a:r>
          </a:p>
        </p:txBody>
      </p:sp>
      <p:pic>
        <p:nvPicPr>
          <p:cNvPr id="4813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3428052"/>
            <a:ext cx="5334000" cy="3429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6146" name="TextBox 1"/>
          <p:cNvSpPr txBox="1">
            <a:spLocks noChangeArrowheads="1"/>
          </p:cNvSpPr>
          <p:nvPr/>
        </p:nvSpPr>
        <p:spPr bwMode="auto">
          <a:xfrm>
            <a:off x="10886" y="762000"/>
            <a:ext cx="773150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Boundary </a:t>
            </a:r>
            <a:r>
              <a:rPr lang="en-US" dirty="0"/>
              <a:t>between mobile </a:t>
            </a:r>
            <a:r>
              <a:rPr lang="en-US" dirty="0" smtClean="0"/>
              <a:t>and stagnant regimes </a:t>
            </a:r>
            <a:r>
              <a:rPr lang="en-US" dirty="0"/>
              <a:t>occurs when</a:t>
            </a:r>
          </a:p>
          <a:p>
            <a:r>
              <a:rPr lang="en-US" dirty="0"/>
              <a:t>	Convective stresses ~ Plate strength</a:t>
            </a:r>
          </a:p>
        </p:txBody>
      </p:sp>
      <p:sp>
        <p:nvSpPr>
          <p:cNvPr id="6147" name="TextBox 2"/>
          <p:cNvSpPr txBox="1">
            <a:spLocks noChangeArrowheads="1"/>
          </p:cNvSpPr>
          <p:nvPr/>
        </p:nvSpPr>
        <p:spPr bwMode="auto">
          <a:xfrm>
            <a:off x="0" y="3962400"/>
            <a:ext cx="735171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Convective stress ~ </a:t>
            </a:r>
            <a:r>
              <a:rPr lang="en-US" u="sng" dirty="0"/>
              <a:t> </a:t>
            </a:r>
            <a:r>
              <a:rPr lang="en-US" u="sng" dirty="0" err="1"/>
              <a:t>asthenospheric</a:t>
            </a:r>
            <a:r>
              <a:rPr lang="en-US" u="sng" dirty="0"/>
              <a:t> velocity * viscosity  </a:t>
            </a:r>
          </a:p>
          <a:p>
            <a:r>
              <a:rPr lang="en-US" dirty="0"/>
              <a:t>		        thickness of velocity boundary layer  </a:t>
            </a:r>
          </a:p>
        </p:txBody>
      </p:sp>
      <p:sp>
        <p:nvSpPr>
          <p:cNvPr id="6148" name="TextBox 3"/>
          <p:cNvSpPr txBox="1">
            <a:spLocks noChangeArrowheads="1"/>
          </p:cNvSpPr>
          <p:nvPr/>
        </p:nvSpPr>
        <p:spPr bwMode="auto">
          <a:xfrm>
            <a:off x="0" y="1752600"/>
            <a:ext cx="494107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smtClean="0"/>
              <a:t>Plate strength ~ depth to brittle-ductile </a:t>
            </a:r>
          </a:p>
          <a:p>
            <a:r>
              <a:rPr lang="en-US" dirty="0"/>
              <a:t>	</a:t>
            </a:r>
            <a:r>
              <a:rPr lang="en-US" dirty="0" smtClean="0"/>
              <a:t>	   transition (</a:t>
            </a:r>
            <a:r>
              <a:rPr lang="en-US" dirty="0" err="1" smtClean="0">
                <a:latin typeface="Symbol" charset="0"/>
                <a:cs typeface="Symbol" charset="0"/>
              </a:rPr>
              <a:t>mr</a:t>
            </a:r>
            <a:r>
              <a:rPr lang="en-US" dirty="0" err="1" smtClean="0"/>
              <a:t>gh</a:t>
            </a:r>
            <a:r>
              <a:rPr lang="en-US" dirty="0" smtClean="0"/>
              <a:t>)</a:t>
            </a:r>
            <a:endParaRPr lang="en-US" dirty="0"/>
          </a:p>
        </p:txBody>
      </p:sp>
      <p:pic>
        <p:nvPicPr>
          <p:cNvPr id="2" name="Picture 1"/>
          <p:cNvPicPr>
            <a:picLocks noChangeAspect="1"/>
          </p:cNvPicPr>
          <p:nvPr/>
        </p:nvPicPr>
        <p:blipFill rotWithShape="1">
          <a:blip r:embed="rId2"/>
          <a:srcRect l="1270" t="4010"/>
          <a:stretch/>
        </p:blipFill>
        <p:spPr>
          <a:xfrm>
            <a:off x="5181600" y="1752600"/>
            <a:ext cx="3276599" cy="2134248"/>
          </a:xfrm>
          <a:prstGeom prst="rect">
            <a:avLst/>
          </a:prstGeom>
        </p:spPr>
      </p:pic>
      <p:sp>
        <p:nvSpPr>
          <p:cNvPr id="3" name="TextBox 2"/>
          <p:cNvSpPr txBox="1"/>
          <p:nvPr/>
        </p:nvSpPr>
        <p:spPr>
          <a:xfrm>
            <a:off x="0" y="6396335"/>
            <a:ext cx="3425988" cy="400110"/>
          </a:xfrm>
          <a:prstGeom prst="rect">
            <a:avLst/>
          </a:prstGeom>
          <a:noFill/>
        </p:spPr>
        <p:txBody>
          <a:bodyPr wrap="none" rtlCol="0">
            <a:spAutoFit/>
          </a:bodyPr>
          <a:lstStyle/>
          <a:p>
            <a:r>
              <a:rPr lang="en-US" sz="2000" dirty="0" smtClean="0"/>
              <a:t>(O’Neill, Australian JES, 2012) </a:t>
            </a:r>
          </a:p>
        </p:txBody>
      </p:sp>
      <p:sp>
        <p:nvSpPr>
          <p:cNvPr id="4" name="TextBox 3"/>
          <p:cNvSpPr txBox="1"/>
          <p:nvPr/>
        </p:nvSpPr>
        <p:spPr>
          <a:xfrm>
            <a:off x="0" y="0"/>
            <a:ext cx="8455410" cy="830997"/>
          </a:xfrm>
          <a:prstGeom prst="rect">
            <a:avLst/>
          </a:prstGeom>
          <a:noFill/>
        </p:spPr>
        <p:txBody>
          <a:bodyPr wrap="none" rtlCol="0">
            <a:spAutoFit/>
          </a:bodyPr>
          <a:lstStyle/>
          <a:p>
            <a:r>
              <a:rPr lang="en-US" b="1" dirty="0"/>
              <a:t>M</a:t>
            </a:r>
            <a:r>
              <a:rPr lang="en-US" b="1" dirty="0" smtClean="0"/>
              <a:t>obile (Earth, Venus) vs. </a:t>
            </a:r>
            <a:r>
              <a:rPr lang="en-US" b="1" dirty="0"/>
              <a:t>S</a:t>
            </a:r>
            <a:r>
              <a:rPr lang="en-US" b="1" dirty="0" smtClean="0"/>
              <a:t>tagnant (Mars, Moon) lithospheres: </a:t>
            </a:r>
          </a:p>
          <a:p>
            <a:endParaRPr lang="en-US" b="1" dirty="0"/>
          </a:p>
        </p:txBody>
      </p:sp>
      <p:grpSp>
        <p:nvGrpSpPr>
          <p:cNvPr id="8" name="Group 7"/>
          <p:cNvGrpSpPr/>
          <p:nvPr/>
        </p:nvGrpSpPr>
        <p:grpSpPr>
          <a:xfrm>
            <a:off x="4648200" y="4876800"/>
            <a:ext cx="4376057" cy="1752600"/>
            <a:chOff x="65313" y="4267200"/>
            <a:chExt cx="4376057" cy="1752600"/>
          </a:xfrm>
        </p:grpSpPr>
        <p:pic>
          <p:nvPicPr>
            <p:cNvPr id="5" name="Picture 4"/>
            <p:cNvPicPr>
              <a:picLocks noChangeAspect="1"/>
            </p:cNvPicPr>
            <p:nvPr/>
          </p:nvPicPr>
          <p:blipFill rotWithShape="1">
            <a:blip r:embed="rId3"/>
            <a:srcRect l="2111" b="2330"/>
            <a:stretch/>
          </p:blipFill>
          <p:spPr>
            <a:xfrm>
              <a:off x="65313" y="4267200"/>
              <a:ext cx="4376057" cy="1748971"/>
            </a:xfrm>
            <a:prstGeom prst="rect">
              <a:avLst/>
            </a:prstGeom>
          </p:spPr>
        </p:pic>
        <p:sp>
          <p:nvSpPr>
            <p:cNvPr id="7" name="Rectangle 6"/>
            <p:cNvSpPr/>
            <p:nvPr/>
          </p:nvSpPr>
          <p:spPr bwMode="auto">
            <a:xfrm>
              <a:off x="152400" y="4724400"/>
              <a:ext cx="3200400" cy="121920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15" name="Rectangle 14"/>
            <p:cNvSpPr/>
            <p:nvPr/>
          </p:nvSpPr>
          <p:spPr bwMode="auto">
            <a:xfrm flipH="1" flipV="1">
              <a:off x="152400" y="5715000"/>
              <a:ext cx="228600" cy="22860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16" name="Rectangle 15"/>
            <p:cNvSpPr/>
            <p:nvPr/>
          </p:nvSpPr>
          <p:spPr bwMode="auto">
            <a:xfrm flipH="1" flipV="1">
              <a:off x="3200400" y="4876800"/>
              <a:ext cx="685800" cy="76200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pic>
          <p:nvPicPr>
            <p:cNvPr id="17" name="Picture 16"/>
            <p:cNvPicPr>
              <a:picLocks noChangeAspect="1"/>
            </p:cNvPicPr>
            <p:nvPr/>
          </p:nvPicPr>
          <p:blipFill rotWithShape="1">
            <a:blip r:embed="rId3"/>
            <a:srcRect l="39935" t="74569" r="41396" b="2330"/>
            <a:stretch/>
          </p:blipFill>
          <p:spPr>
            <a:xfrm>
              <a:off x="457200" y="5606143"/>
              <a:ext cx="834571" cy="413657"/>
            </a:xfrm>
            <a:prstGeom prst="rect">
              <a:avLst/>
            </a:prstGeom>
          </p:spPr>
        </p:pic>
        <p:pic>
          <p:nvPicPr>
            <p:cNvPr id="6" name="Picture 5"/>
            <p:cNvPicPr>
              <a:picLocks noChangeAspect="1"/>
            </p:cNvPicPr>
            <p:nvPr/>
          </p:nvPicPr>
          <p:blipFill rotWithShape="1">
            <a:blip r:embed="rId4"/>
            <a:srcRect l="5939" t="4935" r="2889" b="4155"/>
            <a:stretch/>
          </p:blipFill>
          <p:spPr>
            <a:xfrm>
              <a:off x="1295400" y="4724400"/>
              <a:ext cx="2061030" cy="1270001"/>
            </a:xfrm>
            <a:prstGeom prst="rect">
              <a:avLst/>
            </a:prstGeom>
          </p:spPr>
        </p:pic>
        <p:pic>
          <p:nvPicPr>
            <p:cNvPr id="13" name="Picture 12"/>
            <p:cNvPicPr>
              <a:picLocks noChangeAspect="1"/>
            </p:cNvPicPr>
            <p:nvPr/>
          </p:nvPicPr>
          <p:blipFill rotWithShape="1">
            <a:blip r:embed="rId3"/>
            <a:srcRect l="7955" t="27761" r="59253" b="23202"/>
            <a:stretch/>
          </p:blipFill>
          <p:spPr>
            <a:xfrm>
              <a:off x="304800" y="4724400"/>
              <a:ext cx="1008744" cy="878115"/>
            </a:xfrm>
            <a:prstGeom prst="rect">
              <a:avLst/>
            </a:prstGeom>
          </p:spPr>
        </p:pic>
        <p:pic>
          <p:nvPicPr>
            <p:cNvPr id="12" name="Picture 11"/>
            <p:cNvPicPr>
              <a:picLocks noChangeAspect="1"/>
            </p:cNvPicPr>
            <p:nvPr/>
          </p:nvPicPr>
          <p:blipFill rotWithShape="1">
            <a:blip r:embed="rId3"/>
            <a:srcRect l="53329" t="36881" r="12256" b="22998"/>
            <a:stretch/>
          </p:blipFill>
          <p:spPr>
            <a:xfrm>
              <a:off x="3200400" y="4953000"/>
              <a:ext cx="1058681" cy="718457"/>
            </a:xfrm>
            <a:prstGeom prst="rect">
              <a:avLst/>
            </a:prstGeom>
          </p:spPr>
        </p:pic>
        <p:sp>
          <p:nvSpPr>
            <p:cNvPr id="18" name="Rectangle 17"/>
            <p:cNvSpPr/>
            <p:nvPr/>
          </p:nvSpPr>
          <p:spPr bwMode="auto">
            <a:xfrm flipH="1" flipV="1">
              <a:off x="1066800" y="4724400"/>
              <a:ext cx="228600" cy="152400"/>
            </a:xfrm>
            <a:prstGeom prst="rect">
              <a:avLst/>
            </a:prstGeom>
            <a:solidFill>
              <a:schemeClr val="bg1"/>
            </a:solidFill>
            <a:ln w="9525" cap="flat" cmpd="sng" algn="ctr">
              <a:solidFill>
                <a:srgbClr val="FFFFFF"/>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grpSp>
      <p:sp>
        <p:nvSpPr>
          <p:cNvPr id="9" name="TextBox 8"/>
          <p:cNvSpPr txBox="1"/>
          <p:nvPr/>
        </p:nvSpPr>
        <p:spPr>
          <a:xfrm rot="1797558">
            <a:off x="7689966" y="2217821"/>
            <a:ext cx="1013531" cy="246221"/>
          </a:xfrm>
          <a:prstGeom prst="rect">
            <a:avLst/>
          </a:prstGeom>
          <a:noFill/>
        </p:spPr>
        <p:txBody>
          <a:bodyPr wrap="none" rtlCol="0">
            <a:spAutoFit/>
          </a:bodyPr>
          <a:lstStyle/>
          <a:p>
            <a:r>
              <a:rPr lang="en-US" sz="1000" b="1" dirty="0" smtClean="0">
                <a:latin typeface="Arial"/>
                <a:cs typeface="Arial"/>
              </a:rPr>
              <a:t>Decreasing </a:t>
            </a:r>
            <a:r>
              <a:rPr lang="en-US" sz="1000" b="1" dirty="0" smtClean="0">
                <a:latin typeface="Symbol" charset="2"/>
                <a:cs typeface="Symbol" charset="2"/>
              </a:rPr>
              <a:t>e</a:t>
            </a:r>
            <a:r>
              <a:rPr lang="en-US" sz="1000" b="1" dirty="0" smtClean="0">
                <a:latin typeface="Arial"/>
                <a:cs typeface="Arial"/>
              </a:rPr>
              <a:t>’</a:t>
            </a:r>
            <a:endParaRPr lang="en-US" sz="1000" b="1" dirty="0">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762000" y="35700"/>
            <a:ext cx="7772400" cy="762000"/>
          </a:xfrm>
        </p:spPr>
        <p:txBody>
          <a:bodyPr/>
          <a:lstStyle/>
          <a:p>
            <a:pPr eaLnBrk="1" hangingPunct="1">
              <a:defRPr/>
            </a:pPr>
            <a:r>
              <a:rPr lang="en-US" sz="3600" dirty="0" smtClean="0">
                <a:cs typeface="+mj-cs"/>
              </a:rPr>
              <a:t>4 forces acting at Convergent Margins</a:t>
            </a:r>
            <a:endParaRPr lang="en-US" sz="4000" dirty="0" smtClean="0">
              <a:cs typeface="+mj-cs"/>
            </a:endParaRPr>
          </a:p>
        </p:txBody>
      </p:sp>
      <p:sp>
        <p:nvSpPr>
          <p:cNvPr id="36867" name="Rectangle 3"/>
          <p:cNvSpPr>
            <a:spLocks noGrp="1" noChangeArrowheads="1"/>
          </p:cNvSpPr>
          <p:nvPr>
            <p:ph type="body" idx="1"/>
          </p:nvPr>
        </p:nvSpPr>
        <p:spPr>
          <a:xfrm>
            <a:off x="685800" y="838200"/>
            <a:ext cx="7772400" cy="4114800"/>
          </a:xfrm>
        </p:spPr>
        <p:txBody>
          <a:bodyPr/>
          <a:lstStyle/>
          <a:p>
            <a:pPr eaLnBrk="1" hangingPunct="1">
              <a:defRPr/>
            </a:pPr>
            <a:r>
              <a:rPr lang="en-US" sz="2400" dirty="0" smtClean="0">
                <a:cs typeface="+mn-cs"/>
              </a:rPr>
              <a:t>F</a:t>
            </a:r>
            <a:r>
              <a:rPr lang="en-US" sz="2400" baseline="-25000" dirty="0" smtClean="0">
                <a:cs typeface="+mn-cs"/>
              </a:rPr>
              <a:t>SP</a:t>
            </a:r>
            <a:r>
              <a:rPr lang="en-US" sz="2400" dirty="0" smtClean="0">
                <a:cs typeface="+mn-cs"/>
              </a:rPr>
              <a:t> = Slab pull. Downward negative buoyancy of sinking lithosphere</a:t>
            </a:r>
          </a:p>
          <a:p>
            <a:pPr eaLnBrk="1" hangingPunct="1">
              <a:defRPr/>
            </a:pPr>
            <a:r>
              <a:rPr lang="en-US" sz="2400" dirty="0"/>
              <a:t>F</a:t>
            </a:r>
            <a:r>
              <a:rPr lang="en-US" sz="2400" baseline="-25000" dirty="0"/>
              <a:t>SU</a:t>
            </a:r>
            <a:r>
              <a:rPr lang="en-US" sz="2400" dirty="0"/>
              <a:t> = </a:t>
            </a:r>
            <a:r>
              <a:rPr lang="en-US" sz="2400" dirty="0" smtClean="0"/>
              <a:t>Trench suction. </a:t>
            </a:r>
            <a:r>
              <a:rPr lang="en-US" sz="2400" dirty="0"/>
              <a:t>Force moving overriding  plate towards the </a:t>
            </a:r>
            <a:r>
              <a:rPr lang="en-US" sz="2400" dirty="0" smtClean="0"/>
              <a:t>ocean</a:t>
            </a:r>
            <a:endParaRPr lang="en-US" sz="2400" dirty="0" smtClean="0">
              <a:cs typeface="+mn-cs"/>
            </a:endParaRPr>
          </a:p>
          <a:p>
            <a:pPr marL="0" indent="0" eaLnBrk="1" hangingPunct="1">
              <a:buNone/>
              <a:defRPr/>
            </a:pPr>
            <a:r>
              <a:rPr lang="en-US" sz="2400" i="1" dirty="0">
                <a:cs typeface="+mn-cs"/>
              </a:rPr>
              <a:t>o</a:t>
            </a:r>
            <a:r>
              <a:rPr lang="en-US" sz="2400" i="1" dirty="0" smtClean="0">
                <a:cs typeface="+mn-cs"/>
              </a:rPr>
              <a:t>pposed by</a:t>
            </a:r>
          </a:p>
          <a:p>
            <a:pPr eaLnBrk="1" hangingPunct="1">
              <a:defRPr/>
            </a:pPr>
            <a:r>
              <a:rPr lang="en-US" sz="2400" dirty="0" smtClean="0">
                <a:cs typeface="+mn-cs"/>
              </a:rPr>
              <a:t>F</a:t>
            </a:r>
            <a:r>
              <a:rPr lang="en-US" sz="2400" baseline="-25000" dirty="0" smtClean="0">
                <a:cs typeface="+mn-cs"/>
              </a:rPr>
              <a:t>SR</a:t>
            </a:r>
            <a:r>
              <a:rPr lang="en-US" sz="2400" dirty="0" smtClean="0">
                <a:cs typeface="+mn-cs"/>
              </a:rPr>
              <a:t> = Slab resistance. Resistance of mantle to sinking slab</a:t>
            </a:r>
          </a:p>
          <a:p>
            <a:pPr eaLnBrk="1" hangingPunct="1">
              <a:defRPr/>
            </a:pPr>
            <a:r>
              <a:rPr lang="en-US" sz="2400" dirty="0" smtClean="0">
                <a:cs typeface="+mn-cs"/>
              </a:rPr>
              <a:t>F</a:t>
            </a:r>
            <a:r>
              <a:rPr lang="en-US" sz="2400" baseline="-25000" dirty="0" smtClean="0">
                <a:cs typeface="+mn-cs"/>
              </a:rPr>
              <a:t>CR</a:t>
            </a:r>
            <a:r>
              <a:rPr lang="en-US" sz="2400" dirty="0" smtClean="0">
                <a:cs typeface="+mn-cs"/>
              </a:rPr>
              <a:t> = Collision resistance.  Friction between two plates</a:t>
            </a:r>
          </a:p>
          <a:p>
            <a:pPr eaLnBrk="1" hangingPunct="1">
              <a:defRPr/>
            </a:pPr>
            <a:endParaRPr lang="en-US" sz="2400" dirty="0" smtClean="0">
              <a:cs typeface="+mn-cs"/>
            </a:endParaRPr>
          </a:p>
          <a:p>
            <a:pPr eaLnBrk="1" hangingPunct="1">
              <a:defRPr/>
            </a:pPr>
            <a:endParaRPr lang="en-US" sz="2400" dirty="0" smtClean="0">
              <a:cs typeface="+mn-cs"/>
            </a:endParaRPr>
          </a:p>
        </p:txBody>
      </p:sp>
      <p:pic>
        <p:nvPicPr>
          <p:cNvPr id="49155"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6200" y="3810000"/>
            <a:ext cx="5257800" cy="338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648200" y="457200"/>
            <a:ext cx="4114800" cy="1143000"/>
          </a:xfrm>
        </p:spPr>
        <p:txBody>
          <a:bodyPr/>
          <a:lstStyle/>
          <a:p>
            <a:pPr eaLnBrk="1" hangingPunct="1">
              <a:defRPr/>
            </a:pPr>
            <a:r>
              <a:rPr lang="en-US" dirty="0" smtClean="0">
                <a:cs typeface="+mj-cs"/>
              </a:rPr>
              <a:t>Trench suction:</a:t>
            </a:r>
            <a:br>
              <a:rPr lang="en-US" dirty="0" smtClean="0">
                <a:cs typeface="+mj-cs"/>
              </a:rPr>
            </a:br>
            <a:r>
              <a:rPr lang="en-US" sz="2800" dirty="0" smtClean="0">
                <a:cs typeface="+mj-cs"/>
              </a:rPr>
              <a:t>used by Forsyth &amp; </a:t>
            </a:r>
            <a:r>
              <a:rPr lang="en-US" sz="2800" dirty="0" err="1" smtClean="0">
                <a:cs typeface="+mj-cs"/>
              </a:rPr>
              <a:t>Uyeda</a:t>
            </a:r>
            <a:r>
              <a:rPr lang="en-US" sz="2800" dirty="0" smtClean="0">
                <a:cs typeface="+mj-cs"/>
              </a:rPr>
              <a:t> as a catch-all for a range of possibilities:</a:t>
            </a:r>
          </a:p>
        </p:txBody>
      </p:sp>
      <p:sp>
        <p:nvSpPr>
          <p:cNvPr id="51203" name="Rectangle 3"/>
          <p:cNvSpPr>
            <a:spLocks noGrp="1" noChangeArrowheads="1"/>
          </p:cNvSpPr>
          <p:nvPr>
            <p:ph type="body" sz="half" idx="2"/>
          </p:nvPr>
        </p:nvSpPr>
        <p:spPr>
          <a:xfrm>
            <a:off x="4724400" y="2133600"/>
            <a:ext cx="4191000" cy="4267200"/>
          </a:xfrm>
        </p:spPr>
        <p:txBody>
          <a:bodyPr/>
          <a:lstStyle/>
          <a:p>
            <a:pPr eaLnBrk="1" hangingPunct="1">
              <a:defRPr/>
            </a:pPr>
            <a:r>
              <a:rPr lang="en-US" sz="2800" dirty="0" smtClean="0">
                <a:cs typeface="+mn-cs"/>
              </a:rPr>
              <a:t>A) Trench retreats seaward, creating gap (trench rollback)</a:t>
            </a:r>
          </a:p>
          <a:p>
            <a:pPr eaLnBrk="1" hangingPunct="1">
              <a:defRPr/>
            </a:pPr>
            <a:r>
              <a:rPr lang="en-US" sz="2800" dirty="0" smtClean="0">
                <a:cs typeface="+mn-cs"/>
              </a:rPr>
              <a:t>B) Sinking slab induces secondary convection</a:t>
            </a:r>
          </a:p>
          <a:p>
            <a:pPr eaLnBrk="1" hangingPunct="1">
              <a:defRPr/>
            </a:pPr>
            <a:r>
              <a:rPr lang="en-US" sz="2800" dirty="0" smtClean="0">
                <a:cs typeface="+mn-cs"/>
              </a:rPr>
              <a:t>C) Injection of hot mantle</a:t>
            </a:r>
          </a:p>
          <a:p>
            <a:pPr eaLnBrk="1" hangingPunct="1">
              <a:defRPr/>
            </a:pPr>
            <a:r>
              <a:rPr lang="en-US" sz="2800" dirty="0" smtClean="0">
                <a:cs typeface="+mn-cs"/>
              </a:rPr>
              <a:t>D) Ridge push from  back-arc basin</a:t>
            </a:r>
          </a:p>
        </p:txBody>
      </p:sp>
      <p:pic>
        <p:nvPicPr>
          <p:cNvPr id="51204"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rot="21527508">
            <a:off x="533400" y="152400"/>
            <a:ext cx="3608388" cy="6324600"/>
          </a:xfrm>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0" y="152400"/>
            <a:ext cx="9144000" cy="838200"/>
          </a:xfrm>
        </p:spPr>
        <p:txBody>
          <a:bodyPr/>
          <a:lstStyle/>
          <a:p>
            <a:pPr eaLnBrk="1" hangingPunct="1">
              <a:defRPr/>
            </a:pPr>
            <a:r>
              <a:rPr lang="en-US" sz="3200" dirty="0" smtClean="0">
                <a:cs typeface="+mj-cs"/>
              </a:rPr>
              <a:t>Eight forces acting on the plate: Which are important?</a:t>
            </a:r>
            <a:endParaRPr lang="en-US" dirty="0" smtClean="0">
              <a:cs typeface="+mj-cs"/>
            </a:endParaRPr>
          </a:p>
        </p:txBody>
      </p:sp>
      <p:sp>
        <p:nvSpPr>
          <p:cNvPr id="37891" name="Rectangle 3"/>
          <p:cNvSpPr>
            <a:spLocks noGrp="1" noChangeArrowheads="1"/>
          </p:cNvSpPr>
          <p:nvPr>
            <p:ph type="body" idx="1"/>
          </p:nvPr>
        </p:nvSpPr>
        <p:spPr>
          <a:xfrm>
            <a:off x="609600" y="2209800"/>
            <a:ext cx="7772400" cy="4114800"/>
          </a:xfrm>
        </p:spPr>
        <p:txBody>
          <a:bodyPr/>
          <a:lstStyle/>
          <a:p>
            <a:pPr eaLnBrk="1" hangingPunct="1">
              <a:defRPr/>
            </a:pPr>
            <a:r>
              <a:rPr lang="en-US" sz="2800" dirty="0" smtClean="0">
                <a:cs typeface="+mn-cs"/>
              </a:rPr>
              <a:t>Mantle drag (F</a:t>
            </a:r>
            <a:r>
              <a:rPr lang="en-US" sz="2800" baseline="-25000" dirty="0" smtClean="0">
                <a:cs typeface="+mn-cs"/>
              </a:rPr>
              <a:t>CD</a:t>
            </a:r>
            <a:r>
              <a:rPr lang="en-US" sz="2800" dirty="0" smtClean="0">
                <a:cs typeface="+mn-cs"/>
              </a:rPr>
              <a:t>, F</a:t>
            </a:r>
            <a:r>
              <a:rPr lang="en-US" sz="2800" baseline="-25000" dirty="0" smtClean="0">
                <a:cs typeface="+mn-cs"/>
              </a:rPr>
              <a:t>DF</a:t>
            </a:r>
            <a:r>
              <a:rPr lang="en-US" sz="2800" dirty="0" smtClean="0">
                <a:cs typeface="+mn-cs"/>
              </a:rPr>
              <a:t>) should be proportional  to the area and to the velocity of the plate relative to the asthenosphere.</a:t>
            </a:r>
          </a:p>
          <a:p>
            <a:pPr eaLnBrk="1" hangingPunct="1">
              <a:defRPr/>
            </a:pPr>
            <a:r>
              <a:rPr lang="en-US" sz="2800" dirty="0" smtClean="0">
                <a:cs typeface="+mn-cs"/>
              </a:rPr>
              <a:t>Ridge Push (F</a:t>
            </a:r>
            <a:r>
              <a:rPr lang="en-US" sz="2800" baseline="-25000" dirty="0" smtClean="0">
                <a:cs typeface="+mn-cs"/>
              </a:rPr>
              <a:t>RP</a:t>
            </a:r>
            <a:r>
              <a:rPr lang="en-US" sz="2800" dirty="0" smtClean="0">
                <a:cs typeface="+mn-cs"/>
              </a:rPr>
              <a:t>):  reflects elevation of ridge relative to surrounding seafloor and  should be independent of velocity, but proportional to ridge length.</a:t>
            </a:r>
          </a:p>
          <a:p>
            <a:pPr eaLnBrk="1" hangingPunct="1">
              <a:defRPr/>
            </a:pPr>
            <a:r>
              <a:rPr lang="en-US" sz="2800" dirty="0" smtClean="0">
                <a:cs typeface="+mn-cs"/>
              </a:rPr>
              <a:t>Slab Pull (</a:t>
            </a:r>
            <a:r>
              <a:rPr lang="en-US" sz="2800" dirty="0" smtClean="0"/>
              <a:t>F</a:t>
            </a:r>
            <a:r>
              <a:rPr lang="en-US" sz="2800" baseline="-25000" dirty="0"/>
              <a:t>S</a:t>
            </a:r>
            <a:r>
              <a:rPr lang="en-US" sz="2800" baseline="-25000" dirty="0" smtClean="0"/>
              <a:t>P</a:t>
            </a:r>
            <a:r>
              <a:rPr lang="en-US" sz="2800" dirty="0"/>
              <a:t>): </a:t>
            </a:r>
            <a:r>
              <a:rPr lang="en-US" sz="2800" dirty="0" smtClean="0"/>
              <a:t>should relate to trench length, slab age and </a:t>
            </a:r>
            <a:r>
              <a:rPr lang="en-US" sz="2800" dirty="0" err="1" smtClean="0"/>
              <a:t>downdip</a:t>
            </a:r>
            <a:r>
              <a:rPr lang="en-US" sz="2800" dirty="0" smtClean="0"/>
              <a:t> extent.</a:t>
            </a:r>
            <a:endParaRPr lang="en-US" sz="2800" dirty="0" smtClean="0">
              <a:cs typeface="+mn-cs"/>
            </a:endParaRPr>
          </a:p>
        </p:txBody>
      </p:sp>
      <p:sp>
        <p:nvSpPr>
          <p:cNvPr id="2" name="TextBox 1"/>
          <p:cNvSpPr txBox="1"/>
          <p:nvPr/>
        </p:nvSpPr>
        <p:spPr>
          <a:xfrm>
            <a:off x="37346" y="990600"/>
            <a:ext cx="8725654" cy="1200328"/>
          </a:xfrm>
          <a:prstGeom prst="rect">
            <a:avLst/>
          </a:prstGeom>
          <a:noFill/>
        </p:spPr>
        <p:txBody>
          <a:bodyPr wrap="square" rtlCol="0">
            <a:spAutoFit/>
          </a:bodyPr>
          <a:lstStyle/>
          <a:p>
            <a:r>
              <a:rPr lang="en-US" dirty="0"/>
              <a:t>Two approaches: </a:t>
            </a:r>
            <a:br>
              <a:rPr lang="en-US" dirty="0"/>
            </a:br>
            <a:r>
              <a:rPr lang="en-US" dirty="0"/>
              <a:t>(1) calculate </a:t>
            </a:r>
            <a:r>
              <a:rPr lang="en-US" dirty="0" err="1"/>
              <a:t>ab</a:t>
            </a:r>
            <a:r>
              <a:rPr lang="en-US" dirty="0"/>
              <a:t> </a:t>
            </a:r>
            <a:r>
              <a:rPr lang="en-US" dirty="0" err="1"/>
              <a:t>inito</a:t>
            </a:r>
            <a:r>
              <a:rPr lang="en-US" dirty="0"/>
              <a:t/>
            </a:r>
            <a:br>
              <a:rPr lang="en-US" dirty="0"/>
            </a:br>
            <a:r>
              <a:rPr lang="en-US" dirty="0"/>
              <a:t>(2) </a:t>
            </a:r>
            <a:r>
              <a:rPr lang="en-US" dirty="0" smtClean="0"/>
              <a:t>compare observed plate velocities to plate variables </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685800" y="152400"/>
            <a:ext cx="7772400" cy="457200"/>
          </a:xfrm>
        </p:spPr>
        <p:txBody>
          <a:bodyPr/>
          <a:lstStyle/>
          <a:p>
            <a:pPr eaLnBrk="1" hangingPunct="1">
              <a:defRPr/>
            </a:pPr>
            <a:r>
              <a:rPr lang="en-US" smtClean="0">
                <a:cs typeface="+mj-cs"/>
              </a:rPr>
              <a:t>Ridge Push</a:t>
            </a:r>
          </a:p>
        </p:txBody>
      </p:sp>
      <p:sp>
        <p:nvSpPr>
          <p:cNvPr id="38916" name="Text Box 4"/>
          <p:cNvSpPr txBox="1">
            <a:spLocks noChangeArrowheads="1"/>
          </p:cNvSpPr>
          <p:nvPr/>
        </p:nvSpPr>
        <p:spPr bwMode="auto">
          <a:xfrm>
            <a:off x="152400" y="838200"/>
            <a:ext cx="5029200" cy="624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31" tIns="45715" rIns="91431" bIns="45715">
            <a:spAutoFit/>
          </a:bodyPr>
          <a:lstStyle/>
          <a:p>
            <a:pPr>
              <a:defRPr/>
            </a:pPr>
            <a:r>
              <a:rPr lang="en-US" sz="2000" b="1" dirty="0">
                <a:solidFill>
                  <a:srgbClr val="000000"/>
                </a:solidFill>
                <a:latin typeface="Times New Roman" charset="0"/>
                <a:cs typeface="+mn-cs"/>
              </a:rPr>
              <a:t>Ridge Push </a:t>
            </a:r>
            <a:r>
              <a:rPr lang="en-US" sz="2000" dirty="0">
                <a:solidFill>
                  <a:srgbClr val="000000"/>
                </a:solidFill>
                <a:latin typeface="Times New Roman" charset="0"/>
                <a:cs typeface="+mn-cs"/>
              </a:rPr>
              <a:t> has been</a:t>
            </a:r>
            <a:r>
              <a:rPr lang="en-US" sz="2000" b="1" dirty="0">
                <a:solidFill>
                  <a:srgbClr val="000000"/>
                </a:solidFill>
                <a:latin typeface="Times New Roman" charset="0"/>
                <a:cs typeface="+mn-cs"/>
              </a:rPr>
              <a:t> </a:t>
            </a:r>
            <a:r>
              <a:rPr lang="en-US" sz="2000" dirty="0" err="1">
                <a:solidFill>
                  <a:srgbClr val="000000"/>
                </a:solidFill>
                <a:latin typeface="Times New Roman" charset="0"/>
                <a:cs typeface="+mn-cs"/>
              </a:rPr>
              <a:t>modelled</a:t>
            </a:r>
            <a:r>
              <a:rPr lang="en-US" sz="2000" dirty="0">
                <a:solidFill>
                  <a:srgbClr val="000000"/>
                </a:solidFill>
                <a:latin typeface="Times New Roman" charset="0"/>
                <a:cs typeface="+mn-cs"/>
              </a:rPr>
              <a:t> </a:t>
            </a:r>
            <a:r>
              <a:rPr lang="en-US" sz="2000" dirty="0" smtClean="0">
                <a:solidFill>
                  <a:srgbClr val="000000"/>
                </a:solidFill>
                <a:latin typeface="Times New Roman" charset="0"/>
                <a:cs typeface="+mn-cs"/>
              </a:rPr>
              <a:t>either as </a:t>
            </a:r>
            <a:r>
              <a:rPr lang="en-US" sz="2000" dirty="0">
                <a:solidFill>
                  <a:srgbClr val="000000"/>
                </a:solidFill>
                <a:latin typeface="Times New Roman" charset="0"/>
                <a:cs typeface="+mn-cs"/>
              </a:rPr>
              <a:t>a body force </a:t>
            </a:r>
            <a:r>
              <a:rPr lang="en-US" sz="2000" dirty="0" smtClean="0">
                <a:solidFill>
                  <a:srgbClr val="000000"/>
                </a:solidFill>
                <a:latin typeface="Times New Roman" charset="0"/>
                <a:cs typeface="+mn-cs"/>
              </a:rPr>
              <a:t>or as </a:t>
            </a:r>
            <a:r>
              <a:rPr lang="en-US" sz="2000" dirty="0">
                <a:solidFill>
                  <a:srgbClr val="000000"/>
                </a:solidFill>
                <a:latin typeface="Times New Roman" charset="0"/>
                <a:cs typeface="+mn-cs"/>
              </a:rPr>
              <a:t>a boundary force. </a:t>
            </a:r>
          </a:p>
          <a:p>
            <a:pPr>
              <a:defRPr/>
            </a:pPr>
            <a:r>
              <a:rPr lang="en-US" sz="2000" i="1" dirty="0">
                <a:solidFill>
                  <a:srgbClr val="000000"/>
                </a:solidFill>
                <a:latin typeface="Times New Roman" charset="0"/>
                <a:cs typeface="+mn-cs"/>
              </a:rPr>
              <a:t>B</a:t>
            </a:r>
            <a:r>
              <a:rPr lang="en-US" sz="2000" i="1" dirty="0" smtClean="0">
                <a:solidFill>
                  <a:srgbClr val="000000"/>
                </a:solidFill>
                <a:latin typeface="Times New Roman" charset="0"/>
                <a:cs typeface="+mn-cs"/>
              </a:rPr>
              <a:t>ody force</a:t>
            </a:r>
            <a:r>
              <a:rPr lang="en-US" sz="2000" dirty="0" smtClean="0">
                <a:solidFill>
                  <a:srgbClr val="000000"/>
                </a:solidFill>
                <a:latin typeface="Times New Roman" charset="0"/>
                <a:cs typeface="+mn-cs"/>
              </a:rPr>
              <a:t>: </a:t>
            </a:r>
            <a:r>
              <a:rPr lang="en-US" sz="2000" dirty="0">
                <a:solidFill>
                  <a:srgbClr val="000000"/>
                </a:solidFill>
                <a:latin typeface="Times New Roman" charset="0"/>
                <a:cs typeface="+mn-cs"/>
              </a:rPr>
              <a:t>the horizontal pressure gradient attributable to </a:t>
            </a:r>
            <a:r>
              <a:rPr lang="en-US" sz="2000" dirty="0" smtClean="0">
                <a:solidFill>
                  <a:srgbClr val="000000"/>
                </a:solidFill>
                <a:latin typeface="Times New Roman" charset="0"/>
                <a:cs typeface="+mn-cs"/>
              </a:rPr>
              <a:t>cooling </a:t>
            </a:r>
            <a:r>
              <a:rPr lang="en-US" sz="2000" dirty="0">
                <a:solidFill>
                  <a:srgbClr val="000000"/>
                </a:solidFill>
                <a:latin typeface="Times New Roman" charset="0"/>
                <a:cs typeface="+mn-cs"/>
              </a:rPr>
              <a:t>and </a:t>
            </a:r>
            <a:r>
              <a:rPr lang="en-US" sz="2000" dirty="0" smtClean="0">
                <a:solidFill>
                  <a:srgbClr val="000000"/>
                </a:solidFill>
                <a:latin typeface="Times New Roman" charset="0"/>
                <a:cs typeface="+mn-cs"/>
              </a:rPr>
              <a:t>thickening of </a:t>
            </a:r>
            <a:r>
              <a:rPr lang="en-US" sz="2000" dirty="0" smtClean="0">
                <a:solidFill>
                  <a:srgbClr val="000000"/>
                </a:solidFill>
                <a:latin typeface="Times New Roman" charset="0"/>
              </a:rPr>
              <a:t>oceanic </a:t>
            </a:r>
            <a:r>
              <a:rPr lang="en-US" sz="2000" dirty="0">
                <a:solidFill>
                  <a:srgbClr val="000000"/>
                </a:solidFill>
                <a:latin typeface="Times New Roman" charset="0"/>
              </a:rPr>
              <a:t>lithosphere with </a:t>
            </a:r>
            <a:r>
              <a:rPr lang="en-US" sz="2000" dirty="0" smtClean="0">
                <a:solidFill>
                  <a:srgbClr val="000000"/>
                </a:solidFill>
                <a:latin typeface="Times New Roman" charset="0"/>
              </a:rPr>
              <a:t>age </a:t>
            </a:r>
            <a:r>
              <a:rPr lang="en-US" sz="2000" dirty="0" smtClean="0">
                <a:solidFill>
                  <a:srgbClr val="000000"/>
                </a:solidFill>
                <a:latin typeface="Times New Roman" charset="0"/>
                <a:cs typeface="+mn-cs"/>
              </a:rPr>
              <a:t>is </a:t>
            </a:r>
            <a:r>
              <a:rPr lang="en-US" sz="2000" dirty="0">
                <a:solidFill>
                  <a:srgbClr val="000000"/>
                </a:solidFill>
                <a:latin typeface="Times New Roman" charset="0"/>
                <a:cs typeface="+mn-cs"/>
              </a:rPr>
              <a:t>integrated over the area of the oceanic </a:t>
            </a:r>
            <a:r>
              <a:rPr lang="en-US" sz="2000" dirty="0" smtClean="0">
                <a:solidFill>
                  <a:srgbClr val="000000"/>
                </a:solidFill>
                <a:latin typeface="Times New Roman" charset="0"/>
                <a:cs typeface="+mn-cs"/>
              </a:rPr>
              <a:t>plate</a:t>
            </a:r>
            <a:r>
              <a:rPr lang="en-US" sz="2000" dirty="0">
                <a:solidFill>
                  <a:srgbClr val="000000"/>
                </a:solidFill>
                <a:latin typeface="Times New Roman" charset="0"/>
                <a:cs typeface="+mn-cs"/>
              </a:rPr>
              <a:t>. </a:t>
            </a:r>
          </a:p>
          <a:p>
            <a:pPr>
              <a:defRPr/>
            </a:pPr>
            <a:r>
              <a:rPr lang="en-US" sz="2000" i="1" dirty="0">
                <a:solidFill>
                  <a:srgbClr val="000000"/>
                </a:solidFill>
                <a:latin typeface="Times New Roman" charset="0"/>
                <a:cs typeface="+mn-cs"/>
              </a:rPr>
              <a:t>B</a:t>
            </a:r>
            <a:r>
              <a:rPr lang="en-US" sz="2000" i="1" dirty="0" smtClean="0">
                <a:solidFill>
                  <a:srgbClr val="000000"/>
                </a:solidFill>
                <a:latin typeface="Times New Roman" charset="0"/>
                <a:cs typeface="+mn-cs"/>
              </a:rPr>
              <a:t>oundary force:</a:t>
            </a:r>
            <a:r>
              <a:rPr lang="en-US" sz="2000" dirty="0" smtClean="0">
                <a:solidFill>
                  <a:srgbClr val="000000"/>
                </a:solidFill>
                <a:latin typeface="Times New Roman" charset="0"/>
                <a:cs typeface="+mn-cs"/>
              </a:rPr>
              <a:t> the </a:t>
            </a:r>
            <a:r>
              <a:rPr lang="en-US" sz="2000" dirty="0">
                <a:solidFill>
                  <a:srgbClr val="000000"/>
                </a:solidFill>
                <a:latin typeface="Times New Roman" charset="0"/>
                <a:cs typeface="+mn-cs"/>
              </a:rPr>
              <a:t>potential energy of the warm, buoyant mantle upwelling beneath the ridge crest </a:t>
            </a:r>
            <a:r>
              <a:rPr lang="en-US" sz="2000" dirty="0" smtClean="0">
                <a:solidFill>
                  <a:srgbClr val="000000"/>
                </a:solidFill>
                <a:latin typeface="Times New Roman" charset="0"/>
                <a:cs typeface="+mn-cs"/>
              </a:rPr>
              <a:t>causes </a:t>
            </a:r>
            <a:r>
              <a:rPr lang="en-US" sz="2000" dirty="0">
                <a:solidFill>
                  <a:srgbClr val="000000"/>
                </a:solidFill>
                <a:latin typeface="Times New Roman" charset="0"/>
                <a:cs typeface="+mn-cs"/>
              </a:rPr>
              <a:t>a topography-induced horizontal pressure </a:t>
            </a:r>
            <a:r>
              <a:rPr lang="en-US" sz="2000" dirty="0" smtClean="0">
                <a:solidFill>
                  <a:srgbClr val="000000"/>
                </a:solidFill>
                <a:latin typeface="Times New Roman" charset="0"/>
                <a:cs typeface="+mn-cs"/>
              </a:rPr>
              <a:t>gradient applied along </a:t>
            </a:r>
            <a:r>
              <a:rPr lang="en-US" sz="2000" dirty="0">
                <a:solidFill>
                  <a:srgbClr val="000000"/>
                </a:solidFill>
                <a:latin typeface="Times New Roman" charset="0"/>
                <a:cs typeface="+mn-cs"/>
              </a:rPr>
              <a:t>the edge of the lithospheric plate, proportional to the length of the ridge</a:t>
            </a:r>
            <a:r>
              <a:rPr lang="en-US" sz="2000" dirty="0" smtClean="0">
                <a:solidFill>
                  <a:srgbClr val="000000"/>
                </a:solidFill>
                <a:latin typeface="Times New Roman" charset="0"/>
                <a:cs typeface="+mn-cs"/>
              </a:rPr>
              <a:t>.</a:t>
            </a:r>
          </a:p>
          <a:p>
            <a:pPr>
              <a:defRPr/>
            </a:pPr>
            <a:endParaRPr lang="en-US" sz="1400" dirty="0">
              <a:solidFill>
                <a:srgbClr val="000000"/>
              </a:solidFill>
              <a:latin typeface="Times New Roman" charset="0"/>
              <a:cs typeface="+mn-cs"/>
            </a:endParaRPr>
          </a:p>
          <a:p>
            <a:pPr>
              <a:defRPr/>
            </a:pPr>
            <a:r>
              <a:rPr lang="en-US" sz="2000" dirty="0" smtClean="0">
                <a:solidFill>
                  <a:srgbClr val="000000"/>
                </a:solidFill>
                <a:latin typeface="Times New Roman" charset="0"/>
                <a:cs typeface="+mn-cs"/>
              </a:rPr>
              <a:t>• Ridge Push is independent of compensation mechanism so long as the swell is long wavelength and has local compensation.</a:t>
            </a:r>
            <a:endParaRPr lang="en-US" sz="2000" dirty="0">
              <a:solidFill>
                <a:srgbClr val="000000"/>
              </a:solidFill>
              <a:latin typeface="Times New Roman" charset="0"/>
              <a:cs typeface="+mn-cs"/>
            </a:endParaRPr>
          </a:p>
          <a:p>
            <a:pPr>
              <a:defRPr/>
            </a:pPr>
            <a:endParaRPr lang="en-US" sz="1400" dirty="0">
              <a:solidFill>
                <a:srgbClr val="000000"/>
              </a:solidFill>
              <a:latin typeface="Times New Roman" charset="0"/>
              <a:cs typeface="+mn-cs"/>
            </a:endParaRPr>
          </a:p>
          <a:p>
            <a:pPr>
              <a:defRPr/>
            </a:pPr>
            <a:r>
              <a:rPr lang="en-US" sz="2000" dirty="0" smtClean="0">
                <a:solidFill>
                  <a:srgbClr val="000000"/>
                </a:solidFill>
                <a:latin typeface="Times New Roman" charset="0"/>
                <a:cs typeface="+mn-cs"/>
              </a:rPr>
              <a:t>• Ridge </a:t>
            </a:r>
            <a:r>
              <a:rPr lang="en-US" sz="2000" dirty="0">
                <a:solidFill>
                  <a:srgbClr val="000000"/>
                </a:solidFill>
                <a:latin typeface="Times New Roman" charset="0"/>
                <a:cs typeface="+mn-cs"/>
              </a:rPr>
              <a:t>Push can be amplified by </a:t>
            </a:r>
            <a:r>
              <a:rPr lang="en-US" sz="2000" dirty="0" smtClean="0">
                <a:solidFill>
                  <a:srgbClr val="000000"/>
                </a:solidFill>
                <a:latin typeface="Times New Roman" charset="0"/>
                <a:cs typeface="+mn-cs"/>
              </a:rPr>
              <a:t>a </a:t>
            </a:r>
            <a:r>
              <a:rPr lang="en-US" sz="2000" dirty="0">
                <a:solidFill>
                  <a:srgbClr val="000000"/>
                </a:solidFill>
                <a:latin typeface="Times New Roman" charset="0"/>
                <a:cs typeface="+mn-cs"/>
              </a:rPr>
              <a:t>factor of two when hot spot activity is centered on a spreading ridge </a:t>
            </a:r>
            <a:r>
              <a:rPr lang="en-US" sz="2000" dirty="0" smtClean="0">
                <a:solidFill>
                  <a:srgbClr val="000000"/>
                </a:solidFill>
                <a:latin typeface="Times New Roman" charset="0"/>
                <a:cs typeface="+mn-cs"/>
              </a:rPr>
              <a:t>axis</a:t>
            </a:r>
            <a:r>
              <a:rPr lang="en-US" sz="2000" dirty="0">
                <a:solidFill>
                  <a:srgbClr val="000000"/>
                </a:solidFill>
                <a:latin typeface="Times New Roman" charset="0"/>
                <a:cs typeface="+mn-cs"/>
              </a:rPr>
              <a:t>.</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0039" y="762000"/>
            <a:ext cx="3963961" cy="5753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685800" y="-625"/>
            <a:ext cx="7772400" cy="609600"/>
          </a:xfrm>
        </p:spPr>
        <p:txBody>
          <a:bodyPr/>
          <a:lstStyle/>
          <a:p>
            <a:pPr eaLnBrk="1" hangingPunct="1">
              <a:defRPr/>
            </a:pPr>
            <a:r>
              <a:rPr lang="en-US" sz="4000" dirty="0" smtClean="0">
                <a:cs typeface="+mj-cs"/>
              </a:rPr>
              <a:t>Ridge Push Force</a:t>
            </a:r>
            <a:endParaRPr lang="en-US" dirty="0" smtClean="0">
              <a:cs typeface="+mj-cs"/>
            </a:endParaRPr>
          </a:p>
        </p:txBody>
      </p:sp>
      <p:sp>
        <p:nvSpPr>
          <p:cNvPr id="39939" name="Text Box 3"/>
          <p:cNvSpPr txBox="1">
            <a:spLocks noChangeArrowheads="1"/>
          </p:cNvSpPr>
          <p:nvPr/>
        </p:nvSpPr>
        <p:spPr bwMode="auto">
          <a:xfrm>
            <a:off x="203347" y="609600"/>
            <a:ext cx="8474075" cy="311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dirty="0">
                <a:cs typeface="+mn-cs"/>
              </a:rPr>
              <a:t>The pressure head that the ridge supplies to the adjoining mantle (neglecting the negative </a:t>
            </a:r>
            <a:r>
              <a:rPr lang="en-US" sz="1800" dirty="0" smtClean="0">
                <a:cs typeface="+mn-cs"/>
              </a:rPr>
              <a:t>buoyancy of the cooling lithosphere away from the ridge) is:</a:t>
            </a:r>
          </a:p>
          <a:p>
            <a:pPr>
              <a:defRPr/>
            </a:pPr>
            <a:r>
              <a:rPr lang="en-US" sz="1800" dirty="0" smtClean="0">
                <a:cs typeface="+mn-cs"/>
              </a:rPr>
              <a:t> </a:t>
            </a:r>
          </a:p>
          <a:p>
            <a:pPr>
              <a:defRPr/>
            </a:pPr>
            <a:endParaRPr lang="en-US" sz="1800" dirty="0" smtClean="0">
              <a:cs typeface="+mn-cs"/>
            </a:endParaRPr>
          </a:p>
          <a:p>
            <a:pPr>
              <a:defRPr/>
            </a:pPr>
            <a:r>
              <a:rPr lang="en-US" sz="1800" dirty="0" smtClean="0">
                <a:cs typeface="+mn-cs"/>
              </a:rPr>
              <a:t> </a:t>
            </a:r>
          </a:p>
          <a:p>
            <a:pPr>
              <a:defRPr/>
            </a:pPr>
            <a:r>
              <a:rPr lang="en-US" sz="1800" dirty="0" smtClean="0">
                <a:cs typeface="+mn-cs"/>
              </a:rPr>
              <a:t>where x is the horizontal coordinate orthogonal to the ridge, h is the elevation of the seafloor above the normal reference level, w is the water depth above the seafloor.  </a:t>
            </a:r>
          </a:p>
          <a:p>
            <a:pPr>
              <a:defRPr/>
            </a:pPr>
            <a:r>
              <a:rPr lang="en-US" sz="1800" dirty="0" smtClean="0">
                <a:cs typeface="+mn-cs"/>
              </a:rPr>
              <a:t>For an order of magnitude calculation we can neglect the pressure of the water and give an overestimation of the ridge push force balanced by the neglect of the far field topography and negative buoyancy from cooling:</a:t>
            </a:r>
          </a:p>
          <a:p>
            <a:pPr>
              <a:defRPr/>
            </a:pPr>
            <a:endParaRPr lang="en-US" sz="1800" dirty="0">
              <a:cs typeface="+mn-cs"/>
            </a:endParaRPr>
          </a:p>
        </p:txBody>
      </p:sp>
      <p:pic>
        <p:nvPicPr>
          <p:cNvPr id="3994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251450" cy="439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3994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0" y="3581400"/>
            <a:ext cx="89154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39942" name="Text Box 6"/>
          <p:cNvSpPr txBox="1">
            <a:spLocks noChangeArrowheads="1"/>
          </p:cNvSpPr>
          <p:nvPr/>
        </p:nvSpPr>
        <p:spPr bwMode="auto">
          <a:xfrm>
            <a:off x="152400" y="4038600"/>
            <a:ext cx="43830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spAutoFit/>
          </a:bodyPr>
          <a:lstStyle/>
          <a:p>
            <a:pPr>
              <a:defRPr/>
            </a:pPr>
            <a:r>
              <a:rPr lang="en-US" dirty="0">
                <a:cs typeface="+mn-cs"/>
              </a:rPr>
              <a:t>More precise calculations suggest </a:t>
            </a:r>
          </a:p>
        </p:txBody>
      </p:sp>
      <p:pic>
        <p:nvPicPr>
          <p:cNvPr id="3994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4038600"/>
            <a:ext cx="4114800" cy="50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8" name="Picture 8"/>
          <p:cNvPicPr>
            <a:picLocks noChangeAspect="1" noChangeArrowheads="1"/>
          </p:cNvPicPr>
          <p:nvPr/>
        </p:nvPicPr>
        <p:blipFill rotWithShape="1">
          <a:blip r:embed="rId5">
            <a:extLst>
              <a:ext uri="{28A0092B-C50C-407E-A947-70E740481C1C}">
                <a14:useLocalDpi xmlns:a14="http://schemas.microsoft.com/office/drawing/2010/main" val="0"/>
              </a:ext>
            </a:extLst>
          </a:blip>
          <a:srcRect b="5525"/>
          <a:stretch/>
        </p:blipFill>
        <p:spPr bwMode="auto">
          <a:xfrm>
            <a:off x="0" y="4572000"/>
            <a:ext cx="5670054" cy="23229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3962400" y="1905000"/>
            <a:ext cx="5181600" cy="3090863"/>
          </a:xfrm>
        </p:spPr>
      </p:pic>
      <p:sp>
        <p:nvSpPr>
          <p:cNvPr id="41986" name="Rectangle 2"/>
          <p:cNvSpPr>
            <a:spLocks noGrp="1" noChangeArrowheads="1"/>
          </p:cNvSpPr>
          <p:nvPr>
            <p:ph type="title"/>
          </p:nvPr>
        </p:nvSpPr>
        <p:spPr>
          <a:xfrm>
            <a:off x="762000" y="0"/>
            <a:ext cx="7772400" cy="838200"/>
          </a:xfrm>
        </p:spPr>
        <p:txBody>
          <a:bodyPr/>
          <a:lstStyle/>
          <a:p>
            <a:pPr eaLnBrk="1" hangingPunct="1">
              <a:defRPr/>
            </a:pPr>
            <a:r>
              <a:rPr lang="en-US" sz="4000" smtClean="0">
                <a:cs typeface="+mj-cs"/>
              </a:rPr>
              <a:t>Slab Pull (F</a:t>
            </a:r>
            <a:r>
              <a:rPr lang="en-US" sz="4000" baseline="-25000" smtClean="0">
                <a:cs typeface="+mj-cs"/>
              </a:rPr>
              <a:t>SP</a:t>
            </a:r>
            <a:r>
              <a:rPr lang="en-US" sz="4000" smtClean="0">
                <a:cs typeface="+mj-cs"/>
              </a:rPr>
              <a:t>)</a:t>
            </a:r>
            <a:endParaRPr lang="en-US" smtClean="0">
              <a:cs typeface="+mj-cs"/>
            </a:endParaRPr>
          </a:p>
        </p:txBody>
      </p:sp>
      <p:sp>
        <p:nvSpPr>
          <p:cNvPr id="41987" name="Rectangle 3"/>
          <p:cNvSpPr>
            <a:spLocks noGrp="1" noChangeArrowheads="1"/>
          </p:cNvSpPr>
          <p:nvPr>
            <p:ph type="body" sz="half" idx="1"/>
          </p:nvPr>
        </p:nvSpPr>
        <p:spPr>
          <a:xfrm>
            <a:off x="0" y="990600"/>
            <a:ext cx="4419600" cy="4114800"/>
          </a:xfrm>
        </p:spPr>
        <p:txBody>
          <a:bodyPr/>
          <a:lstStyle/>
          <a:p>
            <a:pPr eaLnBrk="1" hangingPunct="1">
              <a:lnSpc>
                <a:spcPct val="90000"/>
              </a:lnSpc>
              <a:defRPr/>
            </a:pPr>
            <a:r>
              <a:rPr lang="en-US" sz="2400" dirty="0" smtClean="0">
                <a:cs typeface="+mn-cs"/>
              </a:rPr>
              <a:t>F</a:t>
            </a:r>
            <a:r>
              <a:rPr lang="en-US" sz="2400" baseline="-25000" dirty="0" smtClean="0">
                <a:cs typeface="+mn-cs"/>
              </a:rPr>
              <a:t>SP</a:t>
            </a:r>
            <a:r>
              <a:rPr lang="en-US" sz="2400" dirty="0" smtClean="0">
                <a:cs typeface="+mn-cs"/>
              </a:rPr>
              <a:t> directed along the length of the slab</a:t>
            </a:r>
          </a:p>
          <a:p>
            <a:pPr eaLnBrk="1" hangingPunct="1">
              <a:lnSpc>
                <a:spcPct val="90000"/>
              </a:lnSpc>
              <a:defRPr/>
            </a:pPr>
            <a:r>
              <a:rPr lang="en-US" sz="2400" dirty="0" smtClean="0">
                <a:cs typeface="+mn-cs"/>
              </a:rPr>
              <a:t> </a:t>
            </a:r>
            <a:r>
              <a:rPr lang="en-US" sz="2400" dirty="0" err="1" smtClean="0">
                <a:latin typeface="Symbol" charset="0"/>
                <a:cs typeface="+mn-cs"/>
              </a:rPr>
              <a:t>Dr</a:t>
            </a:r>
            <a:r>
              <a:rPr lang="en-US" sz="2400" dirty="0" smtClean="0">
                <a:cs typeface="+mn-cs"/>
              </a:rPr>
              <a:t> is small at shallow depths, increases greatly when gabbro-</a:t>
            </a:r>
            <a:r>
              <a:rPr lang="en-US" sz="2400" dirty="0" err="1" smtClean="0">
                <a:cs typeface="+mn-cs"/>
              </a:rPr>
              <a:t>eclogite</a:t>
            </a:r>
            <a:r>
              <a:rPr lang="en-US" sz="2400" dirty="0" smtClean="0">
                <a:cs typeface="+mn-cs"/>
              </a:rPr>
              <a:t> transition occurs.</a:t>
            </a:r>
          </a:p>
          <a:p>
            <a:pPr eaLnBrk="1" hangingPunct="1">
              <a:lnSpc>
                <a:spcPct val="90000"/>
              </a:lnSpc>
              <a:defRPr/>
            </a:pPr>
            <a:r>
              <a:rPr lang="en-US" sz="2400" dirty="0" smtClean="0">
                <a:cs typeface="+mn-cs"/>
              </a:rPr>
              <a:t>Negative buoyancy of </a:t>
            </a:r>
            <a:r>
              <a:rPr lang="en-US" sz="2400" dirty="0" err="1" smtClean="0">
                <a:cs typeface="+mn-cs"/>
              </a:rPr>
              <a:t>subducted</a:t>
            </a:r>
            <a:r>
              <a:rPr lang="en-US" sz="2400" dirty="0" smtClean="0">
                <a:cs typeface="+mn-cs"/>
              </a:rPr>
              <a:t> slab is transmitted to the attached horizontal part of the lithosphere </a:t>
            </a:r>
          </a:p>
          <a:p>
            <a:pPr eaLnBrk="1" hangingPunct="1">
              <a:lnSpc>
                <a:spcPct val="90000"/>
              </a:lnSpc>
              <a:defRPr/>
            </a:pPr>
            <a:r>
              <a:rPr lang="en-US" sz="2400" dirty="0" smtClean="0">
                <a:cs typeface="+mn-cs"/>
              </a:rPr>
              <a:t>F</a:t>
            </a:r>
            <a:r>
              <a:rPr lang="en-US" sz="2400" baseline="-25000" dirty="0" smtClean="0">
                <a:cs typeface="+mn-cs"/>
              </a:rPr>
              <a:t>SP</a:t>
            </a:r>
            <a:r>
              <a:rPr lang="en-US" sz="2400" dirty="0" smtClean="0">
                <a:cs typeface="+mn-cs"/>
              </a:rPr>
              <a:t> depends on:</a:t>
            </a:r>
          </a:p>
          <a:p>
            <a:pPr lvl="1" eaLnBrk="1" hangingPunct="1">
              <a:lnSpc>
                <a:spcPct val="90000"/>
              </a:lnSpc>
              <a:defRPr/>
            </a:pPr>
            <a:r>
              <a:rPr lang="en-US" sz="2000" dirty="0" smtClean="0"/>
              <a:t>Dip of </a:t>
            </a:r>
            <a:r>
              <a:rPr lang="en-US" sz="2000" dirty="0" err="1" smtClean="0"/>
              <a:t>subducted</a:t>
            </a:r>
            <a:r>
              <a:rPr lang="en-US" sz="2000" dirty="0" smtClean="0"/>
              <a:t> slab</a:t>
            </a:r>
          </a:p>
          <a:p>
            <a:pPr lvl="1" eaLnBrk="1" hangingPunct="1">
              <a:lnSpc>
                <a:spcPct val="90000"/>
              </a:lnSpc>
              <a:defRPr/>
            </a:pPr>
            <a:r>
              <a:rPr lang="en-US" sz="2000" dirty="0" smtClean="0"/>
              <a:t>Length of </a:t>
            </a:r>
            <a:r>
              <a:rPr lang="en-US" sz="2000" dirty="0" err="1" smtClean="0"/>
              <a:t>subducted</a:t>
            </a:r>
            <a:r>
              <a:rPr lang="en-US" sz="2000" dirty="0" smtClean="0"/>
              <a:t> slab</a:t>
            </a:r>
          </a:p>
          <a:p>
            <a:pPr lvl="1" eaLnBrk="1" hangingPunct="1">
              <a:lnSpc>
                <a:spcPct val="90000"/>
              </a:lnSpc>
              <a:defRPr/>
            </a:pPr>
            <a:r>
              <a:rPr lang="en-US" sz="2000" dirty="0" smtClean="0"/>
              <a:t>Age of </a:t>
            </a:r>
            <a:r>
              <a:rPr lang="en-US" sz="2000" dirty="0" err="1" smtClean="0"/>
              <a:t>subducted</a:t>
            </a:r>
            <a:r>
              <a:rPr lang="en-US" sz="2000" dirty="0" smtClean="0"/>
              <a:t> slab</a:t>
            </a:r>
          </a:p>
          <a:p>
            <a:pPr lvl="1" eaLnBrk="1" hangingPunct="1">
              <a:lnSpc>
                <a:spcPct val="90000"/>
              </a:lnSpc>
              <a:defRPr/>
            </a:pPr>
            <a:r>
              <a:rPr lang="en-US" sz="2000" dirty="0" smtClean="0"/>
              <a:t>T difference between slab and mantle</a:t>
            </a:r>
          </a:p>
          <a:p>
            <a:pPr eaLnBrk="1" hangingPunct="1">
              <a:lnSpc>
                <a:spcPct val="90000"/>
              </a:lnSpc>
              <a:defRPr/>
            </a:pPr>
            <a:endParaRPr lang="en-US" sz="2400" dirty="0" smtClean="0">
              <a:cs typeface="+mn-cs"/>
            </a:endParaRPr>
          </a:p>
          <a:p>
            <a:pPr eaLnBrk="1" hangingPunct="1">
              <a:lnSpc>
                <a:spcPct val="90000"/>
              </a:lnSpc>
              <a:defRPr/>
            </a:pPr>
            <a:endParaRPr lang="en-US" sz="2400" dirty="0" smtClean="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smtClean="0">
                <a:cs typeface="+mj-cs"/>
              </a:rPr>
              <a:t>Slab Pull Force</a:t>
            </a:r>
          </a:p>
        </p:txBody>
      </p:sp>
      <p:sp>
        <p:nvSpPr>
          <p:cNvPr id="43011" name="Text Box 3"/>
          <p:cNvSpPr txBox="1">
            <a:spLocks noChangeArrowheads="1"/>
          </p:cNvSpPr>
          <p:nvPr/>
        </p:nvSpPr>
        <p:spPr bwMode="auto">
          <a:xfrm>
            <a:off x="441325" y="1804988"/>
            <a:ext cx="8702675" cy="183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a:cs typeface="+mn-cs"/>
              </a:rPr>
              <a:t>The gravitational body force from the negative buoyancy of such a slab is:</a:t>
            </a:r>
          </a:p>
          <a:p>
            <a:pPr>
              <a:defRPr/>
            </a:pPr>
            <a:r>
              <a:rPr lang="en-US" sz="1800">
                <a:cs typeface="+mn-cs"/>
              </a:rPr>
              <a:t>	</a:t>
            </a:r>
            <a:r>
              <a:rPr lang="en-US">
                <a:cs typeface="+mn-cs"/>
              </a:rPr>
              <a:t>F</a:t>
            </a:r>
            <a:r>
              <a:rPr lang="en-US" baseline="-25000">
                <a:cs typeface="+mn-cs"/>
              </a:rPr>
              <a:t>slab</a:t>
            </a:r>
            <a:r>
              <a:rPr lang="en-US">
                <a:cs typeface="+mn-cs"/>
              </a:rPr>
              <a:t> </a:t>
            </a:r>
            <a:r>
              <a:rPr lang="en-US" baseline="-25000">
                <a:cs typeface="+mn-cs"/>
              </a:rPr>
              <a:t>pull</a:t>
            </a:r>
            <a:r>
              <a:rPr lang="en-US">
                <a:cs typeface="+mn-cs"/>
              </a:rPr>
              <a:t> = gdz(</a:t>
            </a:r>
            <a:r>
              <a:rPr lang="en-US">
                <a:latin typeface="Symbol" charset="0"/>
                <a:cs typeface="+mn-cs"/>
              </a:rPr>
              <a:t>r</a:t>
            </a:r>
            <a:r>
              <a:rPr lang="en-US" baseline="-25000">
                <a:cs typeface="+mn-cs"/>
              </a:rPr>
              <a:t>lithosphere</a:t>
            </a:r>
            <a:r>
              <a:rPr lang="en-US">
                <a:cs typeface="+mn-cs"/>
              </a:rPr>
              <a:t> - </a:t>
            </a:r>
            <a:r>
              <a:rPr lang="en-US">
                <a:latin typeface="Symbol" charset="0"/>
                <a:cs typeface="+mn-cs"/>
              </a:rPr>
              <a:t>r</a:t>
            </a:r>
            <a:r>
              <a:rPr lang="en-US" baseline="-25000">
                <a:cs typeface="+mn-cs"/>
              </a:rPr>
              <a:t>asthenosphere</a:t>
            </a:r>
            <a:r>
              <a:rPr lang="en-US">
                <a:cs typeface="+mn-cs"/>
              </a:rPr>
              <a:t>)</a:t>
            </a:r>
            <a:endParaRPr lang="en-US" sz="1800">
              <a:cs typeface="+mn-cs"/>
            </a:endParaRPr>
          </a:p>
          <a:p>
            <a:pPr>
              <a:defRPr/>
            </a:pPr>
            <a:r>
              <a:rPr lang="en-US" sz="1800">
                <a:cs typeface="+mn-cs"/>
              </a:rPr>
              <a:t> </a:t>
            </a:r>
          </a:p>
          <a:p>
            <a:pPr>
              <a:defRPr/>
            </a:pPr>
            <a:r>
              <a:rPr lang="en-US" sz="1800">
                <a:cs typeface="+mn-cs"/>
              </a:rPr>
              <a:t>where d is the thickness of the downgoing slab (say 100 km, undoubtedly an overestimate) and z is the depth that the slab penetrates (say 660 km, a minimum value).</a:t>
            </a:r>
          </a:p>
          <a:p>
            <a:pPr>
              <a:defRPr/>
            </a:pPr>
            <a:endParaRPr lang="en-US" sz="1800">
              <a:cs typeface="+mn-cs"/>
            </a:endParaRPr>
          </a:p>
        </p:txBody>
      </p:sp>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505200"/>
            <a:ext cx="8839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3013" name="Text Box 5"/>
          <p:cNvSpPr txBox="1">
            <a:spLocks noChangeArrowheads="1"/>
          </p:cNvSpPr>
          <p:nvPr/>
        </p:nvSpPr>
        <p:spPr bwMode="auto">
          <a:xfrm>
            <a:off x="457200" y="4191000"/>
            <a:ext cx="82296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a:cs typeface="+mn-cs"/>
              </a:rPr>
              <a:t>More precise calculations indicate F</a:t>
            </a:r>
            <a:r>
              <a:rPr lang="en-US" baseline="-25000">
                <a:cs typeface="+mn-cs"/>
              </a:rPr>
              <a:t>sp</a:t>
            </a:r>
            <a:r>
              <a:rPr lang="en-US">
                <a:cs typeface="+mn-cs"/>
              </a:rPr>
              <a:t> ~ 3.3 to 4.9  10</a:t>
            </a:r>
            <a:r>
              <a:rPr lang="en-US" baseline="30000">
                <a:cs typeface="+mn-cs"/>
              </a:rPr>
              <a:t>13</a:t>
            </a:r>
            <a:r>
              <a:rPr lang="en-US">
                <a:cs typeface="+mn-cs"/>
              </a:rPr>
              <a:t> N/m</a:t>
            </a:r>
          </a:p>
          <a:p>
            <a:pPr>
              <a:defRPr/>
            </a:pPr>
            <a:r>
              <a:rPr lang="en-US">
                <a:cs typeface="+mn-cs"/>
              </a:rPr>
              <a:t> </a:t>
            </a:r>
          </a:p>
          <a:p>
            <a:pPr>
              <a:buFontTx/>
              <a:buChar char="-"/>
              <a:defRPr/>
            </a:pPr>
            <a:r>
              <a:rPr lang="en-US">
                <a:cs typeface="+mn-cs"/>
              </a:rPr>
              <a:t> the precise value is less important than noting that </a:t>
            </a:r>
          </a:p>
          <a:p>
            <a:pPr>
              <a:defRPr/>
            </a:pPr>
            <a:r>
              <a:rPr lang="en-US">
                <a:cs typeface="+mn-cs"/>
              </a:rPr>
              <a:t>  F</a:t>
            </a:r>
            <a:r>
              <a:rPr lang="en-US" baseline="-25000">
                <a:cs typeface="+mn-cs"/>
              </a:rPr>
              <a:t>sp</a:t>
            </a:r>
            <a:r>
              <a:rPr lang="en-US">
                <a:cs typeface="+mn-cs"/>
              </a:rPr>
              <a:t> is an order of magnitude greater than F</a:t>
            </a:r>
            <a:r>
              <a:rPr lang="en-US" baseline="-25000">
                <a:cs typeface="+mn-cs"/>
              </a:rPr>
              <a:t>rp</a:t>
            </a: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685800" y="0"/>
            <a:ext cx="7772400" cy="762000"/>
          </a:xfrm>
        </p:spPr>
        <p:txBody>
          <a:bodyPr/>
          <a:lstStyle/>
          <a:p>
            <a:pPr eaLnBrk="1" hangingPunct="1">
              <a:defRPr/>
            </a:pPr>
            <a:r>
              <a:rPr lang="en-US" sz="3600" smtClean="0">
                <a:cs typeface="+mj-cs"/>
              </a:rPr>
              <a:t>Forces (continued)</a:t>
            </a:r>
            <a:endParaRPr lang="en-US" smtClean="0">
              <a:cs typeface="+mj-cs"/>
            </a:endParaRPr>
          </a:p>
        </p:txBody>
      </p:sp>
      <p:sp>
        <p:nvSpPr>
          <p:cNvPr id="44035" name="Rectangle 3"/>
          <p:cNvSpPr>
            <a:spLocks noGrp="1" noChangeArrowheads="1"/>
          </p:cNvSpPr>
          <p:nvPr>
            <p:ph type="body" idx="1"/>
          </p:nvPr>
        </p:nvSpPr>
        <p:spPr>
          <a:xfrm>
            <a:off x="762000" y="762000"/>
            <a:ext cx="7772400" cy="1752600"/>
          </a:xfrm>
        </p:spPr>
        <p:txBody>
          <a:bodyPr/>
          <a:lstStyle/>
          <a:p>
            <a:pPr eaLnBrk="1" hangingPunct="1">
              <a:lnSpc>
                <a:spcPct val="90000"/>
              </a:lnSpc>
              <a:defRPr/>
            </a:pPr>
            <a:r>
              <a:rPr lang="en-US" sz="2000" smtClean="0">
                <a:cs typeface="+mn-cs"/>
              </a:rPr>
              <a:t>F</a:t>
            </a:r>
            <a:r>
              <a:rPr lang="en-US" sz="2000" baseline="-25000" smtClean="0">
                <a:cs typeface="+mn-cs"/>
              </a:rPr>
              <a:t>SR</a:t>
            </a:r>
            <a:r>
              <a:rPr lang="en-US" sz="2000" smtClean="0">
                <a:cs typeface="+mn-cs"/>
              </a:rPr>
              <a:t> (slab resistance) is proportional to the velocity of the subducting slab and to the viscosity of the mantle. Viscosity is low in asthenosphere and increases with depth into the mesosphere.</a:t>
            </a:r>
          </a:p>
          <a:p>
            <a:pPr eaLnBrk="1" hangingPunct="1">
              <a:lnSpc>
                <a:spcPct val="90000"/>
              </a:lnSpc>
              <a:defRPr/>
            </a:pPr>
            <a:r>
              <a:rPr lang="en-US" sz="2000" smtClean="0">
                <a:cs typeface="+mn-cs"/>
              </a:rPr>
              <a:t>Changing down-dip stress regime in slab may indicate slab resistiance increasing at depth</a:t>
            </a:r>
          </a:p>
          <a:p>
            <a:pPr eaLnBrk="1" hangingPunct="1">
              <a:lnSpc>
                <a:spcPct val="90000"/>
              </a:lnSpc>
              <a:defRPr/>
            </a:pPr>
            <a:endParaRPr lang="en-US" sz="2000" smtClean="0">
              <a:cs typeface="+mn-cs"/>
            </a:endParaRPr>
          </a:p>
          <a:p>
            <a:pPr eaLnBrk="1" hangingPunct="1">
              <a:lnSpc>
                <a:spcPct val="90000"/>
              </a:lnSpc>
              <a:defRPr/>
            </a:pPr>
            <a:endParaRPr lang="en-US" sz="2400" smtClean="0">
              <a:cs typeface="+mn-cs"/>
            </a:endParaRPr>
          </a:p>
          <a:p>
            <a:pPr eaLnBrk="1" hangingPunct="1">
              <a:lnSpc>
                <a:spcPct val="90000"/>
              </a:lnSpc>
              <a:defRPr/>
            </a:pPr>
            <a:endParaRPr lang="en-US" sz="2400" smtClean="0">
              <a:cs typeface="+mn-cs"/>
            </a:endParaRP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7924800"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6324" name="Group 9"/>
          <p:cNvGrpSpPr>
            <a:grpSpLocks/>
          </p:cNvGrpSpPr>
          <p:nvPr/>
        </p:nvGrpSpPr>
        <p:grpSpPr bwMode="auto">
          <a:xfrm>
            <a:off x="6248400" y="4876800"/>
            <a:ext cx="3124200" cy="1752600"/>
            <a:chOff x="3792" y="3072"/>
            <a:chExt cx="1968" cy="1104"/>
          </a:xfrm>
        </p:grpSpPr>
        <p:sp>
          <p:nvSpPr>
            <p:cNvPr id="44040" name="Rectangle 8"/>
            <p:cNvSpPr>
              <a:spLocks noChangeArrowheads="1"/>
            </p:cNvSpPr>
            <p:nvPr/>
          </p:nvSpPr>
          <p:spPr bwMode="auto">
            <a:xfrm>
              <a:off x="3792" y="3072"/>
              <a:ext cx="1968" cy="110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4039" name="Rectangle 7"/>
            <p:cNvSpPr>
              <a:spLocks noChangeArrowheads="1"/>
            </p:cNvSpPr>
            <p:nvPr/>
          </p:nvSpPr>
          <p:spPr bwMode="auto">
            <a:xfrm>
              <a:off x="3888" y="3168"/>
              <a:ext cx="1776" cy="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20000"/>
                </a:spcBef>
                <a:defRPr/>
              </a:pPr>
              <a:r>
                <a:rPr lang="en-US" sz="1800">
                  <a:cs typeface="+mn-cs"/>
                </a:rPr>
                <a:t>Filled circle = extension; open circle = compression; crosses are neither </a:t>
              </a:r>
            </a:p>
            <a:p>
              <a:pPr eaLnBrk="1" hangingPunct="1">
                <a:spcBef>
                  <a:spcPct val="20000"/>
                </a:spcBef>
                <a:defRPr/>
              </a:pPr>
              <a:r>
                <a:rPr lang="en-US" sz="1800">
                  <a:cs typeface="+mn-cs"/>
                </a:rPr>
                <a:t>(Isacks &amp; Molnar, 1969)</a:t>
              </a:r>
            </a:p>
          </p:txBody>
        </p:sp>
      </p:gr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457200" y="609600"/>
            <a:ext cx="8077200" cy="1143000"/>
          </a:xfrm>
        </p:spPr>
        <p:txBody>
          <a:bodyPr/>
          <a:lstStyle/>
          <a:p>
            <a:pPr algn="l" eaLnBrk="1" hangingPunct="1">
              <a:defRPr/>
            </a:pPr>
            <a:r>
              <a:rPr lang="en-US" sz="3200" smtClean="0">
                <a:cs typeface="+mj-cs"/>
              </a:rPr>
              <a:t>Possible explanation: </a:t>
            </a:r>
            <a:br>
              <a:rPr lang="en-US" sz="3200" smtClean="0">
                <a:cs typeface="+mj-cs"/>
              </a:rPr>
            </a:br>
            <a:r>
              <a:rPr lang="en-US" sz="2000" smtClean="0">
                <a:cs typeface="+mj-cs"/>
              </a:rPr>
              <a:t>extension due to dominance of slab pull in low viscosity asthenosphere;</a:t>
            </a:r>
            <a:br>
              <a:rPr lang="en-US" sz="2000" smtClean="0">
                <a:cs typeface="+mj-cs"/>
              </a:rPr>
            </a:br>
            <a:r>
              <a:rPr lang="en-US" sz="2000" smtClean="0">
                <a:cs typeface="+mj-cs"/>
              </a:rPr>
              <a:t>compression due to increasing slab resistance in higher-visocity mesosphere</a:t>
            </a:r>
            <a:endParaRPr lang="en-US" smtClean="0">
              <a:cs typeface="+mj-cs"/>
            </a:endParaRPr>
          </a:p>
        </p:txBody>
      </p:sp>
      <p:pic>
        <p:nvPicPr>
          <p:cNvPr id="46083" name="Picture 3"/>
          <p:cNvPicPr>
            <a:picLocks noGrp="1" noChangeAspect="1" noChangeArrowheads="1"/>
          </p:cNvPicPr>
          <p:nvPr>
            <p:ph type="clipArt" sz="half" idx="2"/>
          </p:nvPr>
        </p:nvPicPr>
        <p:blipFill>
          <a:blip r:embed="rId2">
            <a:extLst>
              <a:ext uri="{28A0092B-C50C-407E-A947-70E740481C1C}">
                <a14:useLocalDpi xmlns:a14="http://schemas.microsoft.com/office/drawing/2010/main" val="0"/>
              </a:ext>
            </a:extLst>
          </a:blip>
          <a:srcRect/>
          <a:stretch>
            <a:fillRect/>
          </a:stretch>
        </p:blipFill>
        <p:spPr>
          <a:xfrm>
            <a:off x="152400" y="1981200"/>
            <a:ext cx="8686800" cy="3509963"/>
          </a:xfrm>
        </p:spPr>
      </p:pic>
      <p:sp>
        <p:nvSpPr>
          <p:cNvPr id="46084" name="Rectangle 4"/>
          <p:cNvSpPr>
            <a:spLocks noChangeArrowheads="1"/>
          </p:cNvSpPr>
          <p:nvPr/>
        </p:nvSpPr>
        <p:spPr bwMode="auto">
          <a:xfrm>
            <a:off x="2286000" y="3581400"/>
            <a:ext cx="1447800" cy="228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085" name="Rectangle 5"/>
          <p:cNvSpPr>
            <a:spLocks noChangeArrowheads="1"/>
          </p:cNvSpPr>
          <p:nvPr/>
        </p:nvSpPr>
        <p:spPr bwMode="auto">
          <a:xfrm>
            <a:off x="2286000" y="4343400"/>
            <a:ext cx="14478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086" name="Rectangle 6"/>
          <p:cNvSpPr>
            <a:spLocks noChangeArrowheads="1"/>
          </p:cNvSpPr>
          <p:nvPr/>
        </p:nvSpPr>
        <p:spPr bwMode="auto">
          <a:xfrm>
            <a:off x="2209800" y="5105400"/>
            <a:ext cx="16002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46087" name="Text Box 7"/>
          <p:cNvSpPr txBox="1">
            <a:spLocks noChangeArrowheads="1"/>
          </p:cNvSpPr>
          <p:nvPr/>
        </p:nvSpPr>
        <p:spPr bwMode="auto">
          <a:xfrm>
            <a:off x="1963738" y="592772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spAutoFit/>
          </a:bodyPr>
          <a:lstStyle/>
          <a:p>
            <a:pPr>
              <a:defRPr/>
            </a:pPr>
            <a:endParaRPr lang="en-US">
              <a:cs typeface="+mn-cs"/>
            </a:endParaRPr>
          </a:p>
        </p:txBody>
      </p:sp>
      <p:sp>
        <p:nvSpPr>
          <p:cNvPr id="46088" name="Rectangle 8"/>
          <p:cNvSpPr>
            <a:spLocks noChangeArrowheads="1"/>
          </p:cNvSpPr>
          <p:nvPr/>
        </p:nvSpPr>
        <p:spPr bwMode="auto">
          <a:xfrm>
            <a:off x="1676400" y="5053013"/>
            <a:ext cx="121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spAutoFit/>
          </a:bodyPr>
          <a:lstStyle/>
          <a:p>
            <a:pPr>
              <a:defRPr/>
            </a:pPr>
            <a:r>
              <a:rPr lang="en-US" sz="1600">
                <a:latin typeface="Geneva" charset="0"/>
                <a:cs typeface="+mn-cs"/>
              </a:rPr>
              <a:t>VISCOSITY</a:t>
            </a:r>
          </a:p>
        </p:txBody>
      </p:sp>
      <p:sp>
        <p:nvSpPr>
          <p:cNvPr id="46089" name="Rectangle 9"/>
          <p:cNvSpPr>
            <a:spLocks noChangeArrowheads="1"/>
          </p:cNvSpPr>
          <p:nvPr/>
        </p:nvSpPr>
        <p:spPr bwMode="auto">
          <a:xfrm>
            <a:off x="1752600" y="3505200"/>
            <a:ext cx="121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spAutoFit/>
          </a:bodyPr>
          <a:lstStyle/>
          <a:p>
            <a:pPr>
              <a:defRPr/>
            </a:pPr>
            <a:r>
              <a:rPr lang="en-US" sz="1600">
                <a:latin typeface="Geneva" charset="0"/>
                <a:cs typeface="+mn-cs"/>
              </a:rPr>
              <a:t>VISCOSITY</a:t>
            </a:r>
          </a:p>
        </p:txBody>
      </p:sp>
      <p:sp>
        <p:nvSpPr>
          <p:cNvPr id="46090" name="Rectangle 10"/>
          <p:cNvSpPr>
            <a:spLocks noChangeArrowheads="1"/>
          </p:cNvSpPr>
          <p:nvPr/>
        </p:nvSpPr>
        <p:spPr bwMode="auto">
          <a:xfrm>
            <a:off x="2133600" y="4343400"/>
            <a:ext cx="12128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lIns="91431" tIns="45715" rIns="91431" bIns="45715">
            <a:spAutoFit/>
          </a:bodyPr>
          <a:lstStyle/>
          <a:p>
            <a:pPr>
              <a:defRPr/>
            </a:pPr>
            <a:r>
              <a:rPr lang="en-US" sz="1600">
                <a:latin typeface="Geneva" charset="0"/>
                <a:cs typeface="+mn-cs"/>
              </a:rPr>
              <a:t>VISCOSITY</a:t>
            </a: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0" y="685800"/>
            <a:ext cx="3657600" cy="1905000"/>
          </a:xfrm>
        </p:spPr>
        <p:txBody>
          <a:bodyPr/>
          <a:lstStyle/>
          <a:p>
            <a:pPr eaLnBrk="1" hangingPunct="1">
              <a:defRPr/>
            </a:pPr>
            <a:r>
              <a:rPr lang="en-US" sz="3200" smtClean="0">
                <a:cs typeface="+mj-cs"/>
              </a:rPr>
              <a:t>P-wave tomography beneath western hemisphere</a:t>
            </a:r>
            <a:br>
              <a:rPr lang="en-US" sz="3200" smtClean="0">
                <a:cs typeface="+mj-cs"/>
              </a:rPr>
            </a:br>
            <a:r>
              <a:rPr lang="en-US" sz="2000" smtClean="0">
                <a:cs typeface="+mj-cs"/>
              </a:rPr>
              <a:t>(Grand et al., 1997)</a:t>
            </a:r>
            <a:endParaRPr lang="en-US" smtClean="0">
              <a:cs typeface="+mj-cs"/>
            </a:endParaRPr>
          </a:p>
        </p:txBody>
      </p:sp>
      <p:sp>
        <p:nvSpPr>
          <p:cNvPr id="48133" name="Rectangle 5"/>
          <p:cNvSpPr>
            <a:spLocks noChangeArrowheads="1"/>
          </p:cNvSpPr>
          <p:nvPr/>
        </p:nvSpPr>
        <p:spPr bwMode="auto">
          <a:xfrm>
            <a:off x="0" y="3810000"/>
            <a:ext cx="3505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nchor="ctr"/>
          <a:lstStyle/>
          <a:p>
            <a:pPr algn="ctr" eaLnBrk="1" hangingPunct="1">
              <a:defRPr/>
            </a:pPr>
            <a:r>
              <a:rPr lang="en-US" sz="3200">
                <a:solidFill>
                  <a:schemeClr val="tx2"/>
                </a:solidFill>
                <a:cs typeface="+mn-cs"/>
              </a:rPr>
              <a:t>Tomography of various subduction zones</a:t>
            </a:r>
            <a:br>
              <a:rPr lang="en-US" sz="3200">
                <a:solidFill>
                  <a:schemeClr val="tx2"/>
                </a:solidFill>
                <a:cs typeface="+mn-cs"/>
              </a:rPr>
            </a:br>
            <a:r>
              <a:rPr lang="en-US" sz="1800">
                <a:solidFill>
                  <a:schemeClr val="tx2"/>
                </a:solidFill>
                <a:cs typeface="+mn-cs"/>
              </a:rPr>
              <a:t>(Karason &amp; van der Hilst 2001)</a:t>
            </a:r>
            <a:endParaRPr lang="en-US" sz="3200">
              <a:solidFill>
                <a:schemeClr val="tx2"/>
              </a:solidFill>
              <a:cs typeface="+mn-cs"/>
            </a:endParaRPr>
          </a:p>
        </p:txBody>
      </p:sp>
      <p:pic>
        <p:nvPicPr>
          <p:cNvPr id="48134"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3429000"/>
            <a:ext cx="5715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8135" name="Rectangle 7"/>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pic>
        <p:nvPicPr>
          <p:cNvPr id="48131" name="Picture 3"/>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3733800" y="457200"/>
            <a:ext cx="5410200" cy="3182938"/>
          </a:xfrm>
        </p:spPr>
      </p:pic>
      <p:sp>
        <p:nvSpPr>
          <p:cNvPr id="48136" name="Rectangle 8"/>
          <p:cNvSpPr>
            <a:spLocks noChangeArrowheads="1"/>
          </p:cNvSpPr>
          <p:nvPr/>
        </p:nvSpPr>
        <p:spPr bwMode="auto">
          <a:xfrm>
            <a:off x="0" y="0"/>
            <a:ext cx="9144000"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nchor="ctr"/>
          <a:lstStyle/>
          <a:p>
            <a:pPr algn="ctr" eaLnBrk="1" hangingPunct="1">
              <a:defRPr/>
            </a:pPr>
            <a:r>
              <a:rPr lang="en-US" sz="2800" b="1">
                <a:solidFill>
                  <a:schemeClr val="tx2"/>
                </a:solidFill>
                <a:cs typeface="+mn-cs"/>
              </a:rPr>
              <a:t>Do subducted slabs penetrate the 670 km discontinuity?</a:t>
            </a:r>
            <a:endParaRPr lang="en-US" sz="4400">
              <a:solidFill>
                <a:schemeClr val="tx2"/>
              </a:solidFill>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6396335"/>
            <a:ext cx="3425988" cy="400110"/>
          </a:xfrm>
          <a:prstGeom prst="rect">
            <a:avLst/>
          </a:prstGeom>
          <a:noFill/>
        </p:spPr>
        <p:txBody>
          <a:bodyPr wrap="none" rtlCol="0">
            <a:spAutoFit/>
          </a:bodyPr>
          <a:lstStyle/>
          <a:p>
            <a:r>
              <a:rPr lang="en-US" sz="2000" dirty="0" smtClean="0"/>
              <a:t>(O’Neill, Australian JES, 2012) </a:t>
            </a:r>
          </a:p>
        </p:txBody>
      </p:sp>
      <p:sp>
        <p:nvSpPr>
          <p:cNvPr id="4" name="TextBox 3"/>
          <p:cNvSpPr txBox="1"/>
          <p:nvPr/>
        </p:nvSpPr>
        <p:spPr>
          <a:xfrm>
            <a:off x="228600" y="152400"/>
            <a:ext cx="7801429" cy="1200328"/>
          </a:xfrm>
          <a:prstGeom prst="rect">
            <a:avLst/>
          </a:prstGeom>
          <a:noFill/>
        </p:spPr>
        <p:txBody>
          <a:bodyPr wrap="square" rtlCol="0">
            <a:spAutoFit/>
          </a:bodyPr>
          <a:lstStyle/>
          <a:p>
            <a:r>
              <a:rPr lang="en-US" dirty="0" smtClean="0"/>
              <a:t>Numerical simulations identify boundary </a:t>
            </a:r>
          </a:p>
          <a:p>
            <a:r>
              <a:rPr lang="en-US" dirty="0" smtClean="0"/>
              <a:t>between mobile and stagnant regimes </a:t>
            </a:r>
          </a:p>
          <a:p>
            <a:r>
              <a:rPr lang="en-US" dirty="0" smtClean="0"/>
              <a:t>on a plot of driving forces vs. plate strength:</a:t>
            </a:r>
            <a:endParaRPr lang="en-US" dirty="0"/>
          </a:p>
        </p:txBody>
      </p:sp>
      <p:pic>
        <p:nvPicPr>
          <p:cNvPr id="2" name="Picture 1"/>
          <p:cNvPicPr>
            <a:picLocks noChangeAspect="1"/>
          </p:cNvPicPr>
          <p:nvPr/>
        </p:nvPicPr>
        <p:blipFill>
          <a:blip r:embed="rId2"/>
          <a:stretch>
            <a:fillRect/>
          </a:stretch>
        </p:blipFill>
        <p:spPr>
          <a:xfrm>
            <a:off x="1219200" y="1600200"/>
            <a:ext cx="6003636" cy="3302000"/>
          </a:xfrm>
          <a:prstGeom prst="rect">
            <a:avLst/>
          </a:prstGeom>
        </p:spPr>
      </p:pic>
      <p:grpSp>
        <p:nvGrpSpPr>
          <p:cNvPr id="14" name="Group 13"/>
          <p:cNvGrpSpPr/>
          <p:nvPr/>
        </p:nvGrpSpPr>
        <p:grpSpPr>
          <a:xfrm>
            <a:off x="1981200" y="1828800"/>
            <a:ext cx="2750131" cy="1524000"/>
            <a:chOff x="1981200" y="1828800"/>
            <a:chExt cx="2750131" cy="1524000"/>
          </a:xfrm>
        </p:grpSpPr>
        <p:sp>
          <p:nvSpPr>
            <p:cNvPr id="5" name="TextBox 4"/>
            <p:cNvSpPr txBox="1"/>
            <p:nvPr/>
          </p:nvSpPr>
          <p:spPr>
            <a:xfrm>
              <a:off x="3657600" y="2057400"/>
              <a:ext cx="1073731" cy="338554"/>
            </a:xfrm>
            <a:prstGeom prst="rect">
              <a:avLst/>
            </a:prstGeom>
            <a:noFill/>
          </p:spPr>
          <p:txBody>
            <a:bodyPr wrap="none" rtlCol="0">
              <a:spAutoFit/>
            </a:bodyPr>
            <a:lstStyle/>
            <a:p>
              <a:r>
                <a:rPr lang="en-US" sz="1600" dirty="0" smtClean="0">
                  <a:solidFill>
                    <a:srgbClr val="FF0000"/>
                  </a:solidFill>
                  <a:latin typeface="Arial Black"/>
                  <a:cs typeface="Arial Black"/>
                </a:rPr>
                <a:t>MOBILE</a:t>
              </a:r>
              <a:endParaRPr lang="en-US" sz="1600" dirty="0">
                <a:solidFill>
                  <a:srgbClr val="FF0000"/>
                </a:solidFill>
                <a:latin typeface="Arial Black"/>
                <a:cs typeface="Arial Black"/>
              </a:endParaRPr>
            </a:p>
          </p:txBody>
        </p:sp>
        <p:sp>
          <p:nvSpPr>
            <p:cNvPr id="9" name="Oval 8"/>
            <p:cNvSpPr/>
            <p:nvPr/>
          </p:nvSpPr>
          <p:spPr bwMode="auto">
            <a:xfrm>
              <a:off x="1981200" y="1828800"/>
              <a:ext cx="914400" cy="1524000"/>
            </a:xfrm>
            <a:prstGeom prst="ellipse">
              <a:avLst/>
            </a:prstGeom>
            <a:solidFill>
              <a:srgbClr val="FF0000">
                <a:alpha val="12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grpSp>
      <p:grpSp>
        <p:nvGrpSpPr>
          <p:cNvPr id="13" name="Group 12"/>
          <p:cNvGrpSpPr/>
          <p:nvPr/>
        </p:nvGrpSpPr>
        <p:grpSpPr>
          <a:xfrm>
            <a:off x="2347877" y="3124200"/>
            <a:ext cx="3284643" cy="1104899"/>
            <a:chOff x="2347877" y="3124200"/>
            <a:chExt cx="3284643" cy="1104899"/>
          </a:xfrm>
        </p:grpSpPr>
        <p:sp>
          <p:nvSpPr>
            <p:cNvPr id="6" name="TextBox 5"/>
            <p:cNvSpPr txBox="1"/>
            <p:nvPr/>
          </p:nvSpPr>
          <p:spPr>
            <a:xfrm>
              <a:off x="4191000" y="3124200"/>
              <a:ext cx="1441520" cy="338554"/>
            </a:xfrm>
            <a:prstGeom prst="rect">
              <a:avLst/>
            </a:prstGeom>
            <a:noFill/>
          </p:spPr>
          <p:txBody>
            <a:bodyPr wrap="none" rtlCol="0">
              <a:spAutoFit/>
            </a:bodyPr>
            <a:lstStyle/>
            <a:p>
              <a:r>
                <a:rPr lang="en-US" sz="1600" dirty="0" smtClean="0">
                  <a:solidFill>
                    <a:srgbClr val="3366FF"/>
                  </a:solidFill>
                  <a:latin typeface="Arial Black"/>
                  <a:cs typeface="Arial Black"/>
                </a:rPr>
                <a:t>STAGNANT</a:t>
              </a:r>
              <a:endParaRPr lang="en-US" sz="1600" dirty="0">
                <a:solidFill>
                  <a:srgbClr val="3366FF"/>
                </a:solidFill>
                <a:latin typeface="Arial Black"/>
                <a:cs typeface="Arial Black"/>
              </a:endParaRPr>
            </a:p>
          </p:txBody>
        </p:sp>
        <p:sp>
          <p:nvSpPr>
            <p:cNvPr id="10" name="Oval 9"/>
            <p:cNvSpPr/>
            <p:nvPr/>
          </p:nvSpPr>
          <p:spPr bwMode="auto">
            <a:xfrm rot="18364550">
              <a:off x="3050847" y="2535529"/>
              <a:ext cx="990600" cy="2396540"/>
            </a:xfrm>
            <a:prstGeom prst="ellipse">
              <a:avLst/>
            </a:prstGeom>
            <a:solidFill>
              <a:srgbClr val="3366FF">
                <a:alpha val="24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grpSp>
      <p:pic>
        <p:nvPicPr>
          <p:cNvPr id="11" name="Picture 10"/>
          <p:cNvPicPr>
            <a:picLocks noChangeAspect="1"/>
          </p:cNvPicPr>
          <p:nvPr/>
        </p:nvPicPr>
        <p:blipFill>
          <a:blip r:embed="rId3"/>
          <a:stretch>
            <a:fillRect/>
          </a:stretch>
        </p:blipFill>
        <p:spPr>
          <a:xfrm>
            <a:off x="5715000" y="1600200"/>
            <a:ext cx="3028694" cy="4724400"/>
          </a:xfrm>
          <a:prstGeom prst="rect">
            <a:avLst/>
          </a:prstGeom>
        </p:spPr>
      </p:pic>
      <p:sp>
        <p:nvSpPr>
          <p:cNvPr id="15" name="TextBox 14"/>
          <p:cNvSpPr txBox="1"/>
          <p:nvPr/>
        </p:nvSpPr>
        <p:spPr>
          <a:xfrm>
            <a:off x="228600" y="5029200"/>
            <a:ext cx="4876800" cy="1200328"/>
          </a:xfrm>
          <a:prstGeom prst="rect">
            <a:avLst/>
          </a:prstGeom>
          <a:noFill/>
          <a:ln>
            <a:solidFill>
              <a:schemeClr val="tx1"/>
            </a:solidFill>
          </a:ln>
        </p:spPr>
        <p:txBody>
          <a:bodyPr wrap="square" rtlCol="0">
            <a:spAutoFit/>
          </a:bodyPr>
          <a:lstStyle/>
          <a:p>
            <a:r>
              <a:rPr lang="en-US" i="1" dirty="0" smtClean="0"/>
              <a:t>Simple parameterization explains </a:t>
            </a:r>
          </a:p>
          <a:p>
            <a:r>
              <a:rPr lang="en-US" i="1" dirty="0" smtClean="0"/>
              <a:t>“mobile” vs. “stagnant” </a:t>
            </a:r>
            <a:endParaRPr lang="en-US" sz="1800" i="1" dirty="0" smtClean="0"/>
          </a:p>
          <a:p>
            <a:r>
              <a:rPr lang="en-US" i="1" dirty="0" smtClean="0"/>
              <a:t>but not “plate tectonics” vs. “mobile”  </a:t>
            </a:r>
          </a:p>
        </p:txBody>
      </p:sp>
    </p:spTree>
    <p:extLst>
      <p:ext uri="{BB962C8B-B14F-4D97-AF65-F5344CB8AC3E}">
        <p14:creationId xmlns:p14="http://schemas.microsoft.com/office/powerpoint/2010/main" val="21404272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1524000"/>
            <a:ext cx="5486400" cy="4721225"/>
          </a:xfrm>
        </p:spPr>
      </p:pic>
      <p:pic>
        <p:nvPicPr>
          <p:cNvPr id="6246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4572000"/>
            <a:ext cx="38417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Text Box 6"/>
          <p:cNvSpPr txBox="1">
            <a:spLocks noChangeArrowheads="1"/>
          </p:cNvSpPr>
          <p:nvPr/>
        </p:nvSpPr>
        <p:spPr bwMode="auto">
          <a:xfrm>
            <a:off x="5715000" y="1724025"/>
            <a:ext cx="32004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eaLnBrk="1" hangingPunct="1">
              <a:spcBef>
                <a:spcPct val="20000"/>
              </a:spcBef>
              <a:defRPr/>
            </a:pPr>
            <a:r>
              <a:rPr lang="en-US" sz="2800">
                <a:cs typeface="+mn-cs"/>
              </a:rPr>
              <a:t>No significant variation; hence the ridge push force F</a:t>
            </a:r>
            <a:r>
              <a:rPr lang="en-US" sz="2800" baseline="-25000">
                <a:cs typeface="+mn-cs"/>
              </a:rPr>
              <a:t>RP</a:t>
            </a:r>
            <a:r>
              <a:rPr lang="en-US" sz="2800">
                <a:cs typeface="+mn-cs"/>
              </a:rPr>
              <a:t> is not important.</a:t>
            </a:r>
          </a:p>
          <a:p>
            <a:pPr>
              <a:defRPr/>
            </a:pPr>
            <a:endParaRPr lang="en-US">
              <a:cs typeface="+mn-cs"/>
            </a:endParaRPr>
          </a:p>
        </p:txBody>
      </p:sp>
      <p:sp>
        <p:nvSpPr>
          <p:cNvPr id="56322" name="Rectangle 2"/>
          <p:cNvSpPr>
            <a:spLocks noGrp="1" noChangeArrowheads="1"/>
          </p:cNvSpPr>
          <p:nvPr>
            <p:ph type="title"/>
          </p:nvPr>
        </p:nvSpPr>
        <p:spPr>
          <a:xfrm>
            <a:off x="838200" y="990600"/>
            <a:ext cx="7772400" cy="685800"/>
          </a:xfrm>
        </p:spPr>
        <p:txBody>
          <a:bodyPr/>
          <a:lstStyle/>
          <a:p>
            <a:pPr eaLnBrk="1" hangingPunct="1">
              <a:defRPr/>
            </a:pPr>
            <a:r>
              <a:rPr lang="en-US" dirty="0" smtClean="0">
                <a:cs typeface="+mj-cs"/>
              </a:rPr>
              <a:t>Spreading ridges vs. velocity</a:t>
            </a:r>
          </a:p>
        </p:txBody>
      </p:sp>
      <p:sp>
        <p:nvSpPr>
          <p:cNvPr id="6" name="Rectangle 2"/>
          <p:cNvSpPr txBox="1">
            <a:spLocks noChangeArrowheads="1"/>
          </p:cNvSpPr>
          <p:nvPr/>
        </p:nvSpPr>
        <p:spPr bwMode="auto">
          <a:xfrm>
            <a:off x="-29644" y="0"/>
            <a:ext cx="917364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val="1"/>
            </a:ext>
          </a:extLst>
        </p:spPr>
        <p:txBody>
          <a:bodyPr vert="horz" wrap="square" lIns="91431" tIns="45715" rIns="91431" bIns="45715"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charset="0"/>
                <a:ea typeface="ＭＳ Ｐゴシック" charset="0"/>
              </a:defRPr>
            </a:lvl6pPr>
            <a:lvl7pPr marL="914400" algn="ctr" rtl="0" fontAlgn="base">
              <a:spcBef>
                <a:spcPct val="0"/>
              </a:spcBef>
              <a:spcAft>
                <a:spcPct val="0"/>
              </a:spcAft>
              <a:defRPr sz="4400">
                <a:solidFill>
                  <a:schemeClr val="tx2"/>
                </a:solidFill>
                <a:latin typeface="Times" charset="0"/>
                <a:ea typeface="ＭＳ Ｐゴシック" charset="0"/>
              </a:defRPr>
            </a:lvl7pPr>
            <a:lvl8pPr marL="1371600" algn="ctr" rtl="0" fontAlgn="base">
              <a:spcBef>
                <a:spcPct val="0"/>
              </a:spcBef>
              <a:spcAft>
                <a:spcPct val="0"/>
              </a:spcAft>
              <a:defRPr sz="4400">
                <a:solidFill>
                  <a:schemeClr val="tx2"/>
                </a:solidFill>
                <a:latin typeface="Times" charset="0"/>
                <a:ea typeface="ＭＳ Ｐゴシック" charset="0"/>
              </a:defRPr>
            </a:lvl8pPr>
            <a:lvl9pPr marL="1828800" algn="ctr" rtl="0" fontAlgn="base">
              <a:spcBef>
                <a:spcPct val="0"/>
              </a:spcBef>
              <a:spcAft>
                <a:spcPct val="0"/>
              </a:spcAft>
              <a:defRPr sz="4400">
                <a:solidFill>
                  <a:schemeClr val="tx2"/>
                </a:solidFill>
                <a:latin typeface="Times" charset="0"/>
                <a:ea typeface="ＭＳ Ｐゴシック" charset="0"/>
              </a:defRPr>
            </a:lvl9pPr>
          </a:lstStyle>
          <a:p>
            <a:pPr algn="l" eaLnBrk="1" hangingPunct="1">
              <a:defRPr/>
            </a:pPr>
            <a:r>
              <a:rPr lang="en-US" sz="3200" b="1" dirty="0" smtClean="0">
                <a:cs typeface="+mj-cs"/>
              </a:rPr>
              <a:t>Forsyth &amp; </a:t>
            </a:r>
            <a:r>
              <a:rPr lang="en-US" sz="3200" b="1" dirty="0" err="1" smtClean="0">
                <a:cs typeface="+mj-cs"/>
              </a:rPr>
              <a:t>Uyeda</a:t>
            </a:r>
            <a:r>
              <a:rPr lang="en-US" sz="3200" b="1" dirty="0" smtClean="0">
                <a:cs typeface="+mj-cs"/>
              </a:rPr>
              <a:t> looked at plate velocities as a function of different variables:</a:t>
            </a:r>
            <a:endParaRPr lang="en-US" b="1" dirty="0" smtClean="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8"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rot="7135">
            <a:off x="0" y="838200"/>
            <a:ext cx="5715000" cy="5049838"/>
          </a:xfrm>
        </p:spPr>
      </p:pic>
      <p:pic>
        <p:nvPicPr>
          <p:cNvPr id="6349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02250" y="4572000"/>
            <a:ext cx="38417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1" name="Text Box 7"/>
          <p:cNvSpPr txBox="1">
            <a:spLocks noChangeArrowheads="1"/>
          </p:cNvSpPr>
          <p:nvPr/>
        </p:nvSpPr>
        <p:spPr bwMode="auto">
          <a:xfrm>
            <a:off x="5711825" y="1543050"/>
            <a:ext cx="3200400" cy="2165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eaLnBrk="1" hangingPunct="1">
              <a:spcBef>
                <a:spcPct val="20000"/>
              </a:spcBef>
              <a:defRPr/>
            </a:pPr>
            <a:r>
              <a:rPr lang="en-US" sz="2800">
                <a:cs typeface="+mn-cs"/>
              </a:rPr>
              <a:t>No significant variation; hence the transform fault force F</a:t>
            </a:r>
            <a:r>
              <a:rPr lang="en-US" sz="2800" baseline="-25000">
                <a:cs typeface="+mn-cs"/>
              </a:rPr>
              <a:t>TF</a:t>
            </a:r>
            <a:r>
              <a:rPr lang="en-US" sz="2800">
                <a:cs typeface="+mn-cs"/>
              </a:rPr>
              <a:t> is not important.</a:t>
            </a:r>
          </a:p>
          <a:p>
            <a:pPr>
              <a:defRPr/>
            </a:pPr>
            <a:endParaRPr lang="en-US">
              <a:cs typeface="+mn-cs"/>
            </a:endParaRPr>
          </a:p>
        </p:txBody>
      </p:sp>
      <p:sp>
        <p:nvSpPr>
          <p:cNvPr id="57346" name="Rectangle 2"/>
          <p:cNvSpPr>
            <a:spLocks noGrp="1" noChangeArrowheads="1"/>
          </p:cNvSpPr>
          <p:nvPr>
            <p:ph type="title"/>
          </p:nvPr>
        </p:nvSpPr>
        <p:spPr>
          <a:xfrm>
            <a:off x="685800" y="381000"/>
            <a:ext cx="7772400" cy="533400"/>
          </a:xfrm>
        </p:spPr>
        <p:txBody>
          <a:bodyPr/>
          <a:lstStyle/>
          <a:p>
            <a:pPr eaLnBrk="1" hangingPunct="1">
              <a:defRPr/>
            </a:pPr>
            <a:r>
              <a:rPr lang="en-US" smtClean="0">
                <a:cs typeface="+mj-cs"/>
              </a:rPr>
              <a:t>Transform faults vs. Velocity</a:t>
            </a: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838200"/>
            <a:ext cx="6096000" cy="4730750"/>
          </a:xfrm>
        </p:spPr>
      </p:pic>
      <p:sp>
        <p:nvSpPr>
          <p:cNvPr id="54274" name="Rectangle 2"/>
          <p:cNvSpPr>
            <a:spLocks noGrp="1" noChangeArrowheads="1"/>
          </p:cNvSpPr>
          <p:nvPr>
            <p:ph type="title"/>
          </p:nvPr>
        </p:nvSpPr>
        <p:spPr>
          <a:xfrm>
            <a:off x="1371600" y="228600"/>
            <a:ext cx="7772400" cy="838200"/>
          </a:xfrm>
        </p:spPr>
        <p:txBody>
          <a:bodyPr/>
          <a:lstStyle/>
          <a:p>
            <a:pPr eaLnBrk="1" hangingPunct="1">
              <a:defRPr/>
            </a:pPr>
            <a:r>
              <a:rPr lang="en-US" smtClean="0">
                <a:cs typeface="+mj-cs"/>
              </a:rPr>
              <a:t>Total area of plate vs. velocity</a:t>
            </a:r>
          </a:p>
        </p:txBody>
      </p:sp>
      <p:pic>
        <p:nvPicPr>
          <p:cNvPr id="6451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572000"/>
            <a:ext cx="38417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 Box 7"/>
          <p:cNvSpPr txBox="1">
            <a:spLocks noChangeArrowheads="1"/>
          </p:cNvSpPr>
          <p:nvPr/>
        </p:nvSpPr>
        <p:spPr bwMode="auto">
          <a:xfrm>
            <a:off x="5715000" y="1905000"/>
            <a:ext cx="3200400" cy="1738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eaLnBrk="1" hangingPunct="1">
              <a:spcBef>
                <a:spcPct val="20000"/>
              </a:spcBef>
              <a:defRPr/>
            </a:pPr>
            <a:r>
              <a:rPr lang="en-US" sz="2800">
                <a:cs typeface="+mn-cs"/>
              </a:rPr>
              <a:t>No relation; hence the drag force F</a:t>
            </a:r>
            <a:r>
              <a:rPr lang="en-US" sz="2800" baseline="-25000">
                <a:cs typeface="+mn-cs"/>
              </a:rPr>
              <a:t>DF</a:t>
            </a:r>
            <a:r>
              <a:rPr lang="en-US" sz="2800">
                <a:cs typeface="+mn-cs"/>
              </a:rPr>
              <a:t> is not important.</a:t>
            </a:r>
          </a:p>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rot="21539832">
            <a:off x="0" y="990600"/>
            <a:ext cx="5638800" cy="4149725"/>
          </a:xfrm>
        </p:spPr>
      </p:pic>
      <p:sp>
        <p:nvSpPr>
          <p:cNvPr id="55301" name="Text Box 5"/>
          <p:cNvSpPr txBox="1">
            <a:spLocks noChangeArrowheads="1"/>
          </p:cNvSpPr>
          <p:nvPr/>
        </p:nvSpPr>
        <p:spPr bwMode="auto">
          <a:xfrm>
            <a:off x="5638800" y="1219200"/>
            <a:ext cx="3124200" cy="3081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eaLnBrk="1" hangingPunct="1">
              <a:spcBef>
                <a:spcPct val="20000"/>
              </a:spcBef>
              <a:defRPr/>
            </a:pPr>
            <a:r>
              <a:rPr lang="en-US" sz="2800">
                <a:cs typeface="+mn-cs"/>
              </a:rPr>
              <a:t>More continental area is correlated with slower plates; hence F</a:t>
            </a:r>
            <a:r>
              <a:rPr lang="en-US" sz="2800" baseline="-25000">
                <a:cs typeface="+mn-cs"/>
              </a:rPr>
              <a:t>CD</a:t>
            </a:r>
            <a:r>
              <a:rPr lang="en-US" sz="2800">
                <a:cs typeface="+mn-cs"/>
              </a:rPr>
              <a:t>, the </a:t>
            </a:r>
            <a:r>
              <a:rPr lang="ja-JP" altLang="en-US" sz="2800">
                <a:latin typeface="Arial"/>
                <a:cs typeface="+mn-cs"/>
              </a:rPr>
              <a:t>“</a:t>
            </a:r>
            <a:r>
              <a:rPr lang="en-US" sz="2800">
                <a:cs typeface="+mn-cs"/>
              </a:rPr>
              <a:t>additional force beneath continents</a:t>
            </a:r>
            <a:r>
              <a:rPr lang="ja-JP" altLang="en-US" sz="2800">
                <a:latin typeface="Arial"/>
                <a:cs typeface="+mn-cs"/>
              </a:rPr>
              <a:t>”</a:t>
            </a:r>
            <a:r>
              <a:rPr lang="en-US" sz="2800">
                <a:cs typeface="+mn-cs"/>
              </a:rPr>
              <a:t>, </a:t>
            </a:r>
            <a:r>
              <a:rPr lang="en-US" sz="2800" i="1">
                <a:cs typeface="+mn-cs"/>
              </a:rPr>
              <a:t>is</a:t>
            </a:r>
            <a:r>
              <a:rPr lang="en-US" sz="2800">
                <a:cs typeface="+mn-cs"/>
              </a:rPr>
              <a:t> important</a:t>
            </a:r>
          </a:p>
        </p:txBody>
      </p:sp>
      <p:pic>
        <p:nvPicPr>
          <p:cNvPr id="65539"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4391025"/>
            <a:ext cx="38417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298" name="Rectangle 2"/>
          <p:cNvSpPr>
            <a:spLocks noGrp="1" noChangeArrowheads="1"/>
          </p:cNvSpPr>
          <p:nvPr>
            <p:ph type="title"/>
          </p:nvPr>
        </p:nvSpPr>
        <p:spPr>
          <a:xfrm>
            <a:off x="685800" y="381000"/>
            <a:ext cx="7772400" cy="609600"/>
          </a:xfrm>
        </p:spPr>
        <p:txBody>
          <a:bodyPr/>
          <a:lstStyle/>
          <a:p>
            <a:pPr eaLnBrk="1" hangingPunct="1">
              <a:defRPr/>
            </a:pPr>
            <a:r>
              <a:rPr lang="en-US" smtClean="0">
                <a:cs typeface="+mj-cs"/>
              </a:rPr>
              <a:t>Continental area vs. Velocity</a:t>
            </a: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381000" y="19625"/>
            <a:ext cx="7772400" cy="685800"/>
          </a:xfrm>
        </p:spPr>
        <p:txBody>
          <a:bodyPr/>
          <a:lstStyle/>
          <a:p>
            <a:pPr eaLnBrk="1" hangingPunct="1">
              <a:defRPr/>
            </a:pPr>
            <a:r>
              <a:rPr lang="en-US" dirty="0" smtClean="0">
                <a:cs typeface="+mj-cs"/>
              </a:rPr>
              <a:t>Convergent margins vs. velocity</a:t>
            </a:r>
          </a:p>
        </p:txBody>
      </p:sp>
      <p:pic>
        <p:nvPicPr>
          <p:cNvPr id="58372"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0" y="838200"/>
            <a:ext cx="5105400" cy="4556125"/>
          </a:xfrm>
        </p:spPr>
      </p:pic>
      <p:sp>
        <p:nvSpPr>
          <p:cNvPr id="58373" name="Text Box 5"/>
          <p:cNvSpPr txBox="1">
            <a:spLocks noChangeArrowheads="1"/>
          </p:cNvSpPr>
          <p:nvPr/>
        </p:nvSpPr>
        <p:spPr bwMode="auto">
          <a:xfrm>
            <a:off x="5029200" y="685800"/>
            <a:ext cx="3810000" cy="3477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eaLnBrk="1" hangingPunct="1">
              <a:spcBef>
                <a:spcPct val="20000"/>
              </a:spcBef>
              <a:defRPr/>
            </a:pPr>
            <a:r>
              <a:rPr lang="en-US" sz="2800" dirty="0">
                <a:cs typeface="+mn-cs"/>
              </a:rPr>
              <a:t>A larger fraction of plate boundary that is a </a:t>
            </a:r>
            <a:r>
              <a:rPr lang="en-US" sz="2800" dirty="0" err="1">
                <a:cs typeface="+mn-cs"/>
              </a:rPr>
              <a:t>subducting</a:t>
            </a:r>
            <a:r>
              <a:rPr lang="en-US" sz="2800" dirty="0">
                <a:cs typeface="+mn-cs"/>
              </a:rPr>
              <a:t> boundary is strongly correlated with faster plates; hence slab </a:t>
            </a:r>
            <a:r>
              <a:rPr lang="en-US" sz="2800" dirty="0" smtClean="0">
                <a:cs typeface="+mn-cs"/>
              </a:rPr>
              <a:t>pull F</a:t>
            </a:r>
            <a:r>
              <a:rPr lang="en-US" sz="2800" baseline="-25000" dirty="0" smtClean="0">
                <a:cs typeface="+mn-cs"/>
              </a:rPr>
              <a:t>SP</a:t>
            </a:r>
            <a:r>
              <a:rPr lang="en-US" sz="2800" dirty="0" smtClean="0">
                <a:cs typeface="+mn-cs"/>
              </a:rPr>
              <a:t> (or maybe F</a:t>
            </a:r>
            <a:r>
              <a:rPr lang="en-US" sz="2800" baseline="-25000" dirty="0" smtClean="0"/>
              <a:t>SU</a:t>
            </a:r>
            <a:r>
              <a:rPr lang="en-US" sz="2800" dirty="0" smtClean="0"/>
              <a:t>) </a:t>
            </a:r>
            <a:r>
              <a:rPr lang="en-US" sz="2800" i="1" dirty="0" smtClean="0">
                <a:cs typeface="+mn-cs"/>
              </a:rPr>
              <a:t>is</a:t>
            </a:r>
            <a:r>
              <a:rPr lang="en-US" sz="2800" dirty="0" smtClean="0">
                <a:cs typeface="+mn-cs"/>
              </a:rPr>
              <a:t> </a:t>
            </a:r>
            <a:r>
              <a:rPr lang="en-US" sz="2800" dirty="0">
                <a:cs typeface="+mn-cs"/>
              </a:rPr>
              <a:t>important  </a:t>
            </a:r>
            <a:r>
              <a:rPr lang="en-US" dirty="0" smtClean="0">
                <a:cs typeface="+mn-cs"/>
              </a:rPr>
              <a:t>(certainly greater </a:t>
            </a:r>
            <a:r>
              <a:rPr lang="en-US" dirty="0">
                <a:cs typeface="+mn-cs"/>
              </a:rPr>
              <a:t>than other forces)</a:t>
            </a:r>
          </a:p>
        </p:txBody>
      </p:sp>
      <p:pic>
        <p:nvPicPr>
          <p:cNvPr id="6656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3445" y="4387850"/>
            <a:ext cx="3841750"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5308612"/>
            <a:ext cx="5257800" cy="1569660"/>
          </a:xfrm>
          <a:prstGeom prst="rect">
            <a:avLst/>
          </a:prstGeom>
        </p:spPr>
        <p:txBody>
          <a:bodyPr wrap="square">
            <a:spAutoFit/>
          </a:bodyPr>
          <a:lstStyle/>
          <a:p>
            <a:pPr eaLnBrk="1" hangingPunct="1">
              <a:defRPr/>
            </a:pPr>
            <a:r>
              <a:rPr lang="en-US" dirty="0" smtClean="0"/>
              <a:t>F</a:t>
            </a:r>
            <a:r>
              <a:rPr lang="en-US" baseline="-25000" dirty="0" smtClean="0"/>
              <a:t>SR</a:t>
            </a:r>
            <a:r>
              <a:rPr lang="en-US" dirty="0" smtClean="0"/>
              <a:t> (</a:t>
            </a:r>
            <a:r>
              <a:rPr lang="en-US" dirty="0"/>
              <a:t>s</a:t>
            </a:r>
            <a:r>
              <a:rPr lang="en-US" dirty="0" smtClean="0"/>
              <a:t>lab </a:t>
            </a:r>
            <a:r>
              <a:rPr lang="en-US" dirty="0"/>
              <a:t>resistance) </a:t>
            </a:r>
            <a:r>
              <a:rPr lang="en-US" dirty="0" smtClean="0"/>
              <a:t>F</a:t>
            </a:r>
            <a:r>
              <a:rPr lang="en-US" baseline="-25000" dirty="0" smtClean="0"/>
              <a:t>CR</a:t>
            </a:r>
            <a:r>
              <a:rPr lang="en-US" dirty="0" smtClean="0"/>
              <a:t> (</a:t>
            </a:r>
            <a:r>
              <a:rPr lang="en-US" dirty="0"/>
              <a:t>c</a:t>
            </a:r>
            <a:r>
              <a:rPr lang="en-US" dirty="0" smtClean="0"/>
              <a:t>ollision resistance</a:t>
            </a:r>
            <a:r>
              <a:rPr lang="en-US" smtClean="0"/>
              <a:t>) </a:t>
            </a:r>
            <a:r>
              <a:rPr lang="en-US" smtClean="0"/>
              <a:t>are </a:t>
            </a:r>
            <a:r>
              <a:rPr lang="en-US" dirty="0" smtClean="0"/>
              <a:t>opposite in sign to slab pull, so must be much smaller – we can neglect them</a:t>
            </a:r>
            <a:endParaRPr lang="en-US" dirty="0"/>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ext Box 2"/>
          <p:cNvSpPr txBox="1">
            <a:spLocks noChangeArrowheads="1"/>
          </p:cNvSpPr>
          <p:nvPr/>
        </p:nvSpPr>
        <p:spPr bwMode="auto">
          <a:xfrm>
            <a:off x="533400" y="1600200"/>
            <a:ext cx="2438400" cy="4893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2000" dirty="0">
                <a:cs typeface="+mn-cs"/>
              </a:rPr>
              <a:t>•if slab-pull is the dominant driving source for plate tectonics, </a:t>
            </a:r>
          </a:p>
          <a:p>
            <a:pPr>
              <a:spcBef>
                <a:spcPct val="20000"/>
              </a:spcBef>
              <a:defRPr/>
            </a:pPr>
            <a:r>
              <a:rPr lang="en-US" sz="2000" dirty="0">
                <a:cs typeface="+mn-cs"/>
              </a:rPr>
              <a:t>•</a:t>
            </a:r>
            <a:r>
              <a:rPr lang="en-US" sz="2000" dirty="0" smtClean="0">
                <a:cs typeface="+mn-cs"/>
              </a:rPr>
              <a:t>because </a:t>
            </a:r>
            <a:r>
              <a:rPr lang="en-US" sz="2000" dirty="0">
                <a:cs typeface="+mn-cs"/>
              </a:rPr>
              <a:t>the excess mass of </a:t>
            </a:r>
            <a:r>
              <a:rPr lang="en-US" sz="2000" dirty="0" err="1">
                <a:cs typeface="+mn-cs"/>
              </a:rPr>
              <a:t>subducted</a:t>
            </a:r>
            <a:r>
              <a:rPr lang="en-US" sz="2000" dirty="0">
                <a:cs typeface="+mn-cs"/>
              </a:rPr>
              <a:t> slab  = f(lithosphere age), </a:t>
            </a:r>
          </a:p>
          <a:p>
            <a:pPr>
              <a:spcBef>
                <a:spcPct val="20000"/>
              </a:spcBef>
              <a:defRPr/>
            </a:pPr>
            <a:r>
              <a:rPr lang="en-US" sz="2000" dirty="0">
                <a:cs typeface="+mn-cs"/>
              </a:rPr>
              <a:t>•it follows that the </a:t>
            </a:r>
            <a:r>
              <a:rPr lang="en-US" sz="2000" dirty="0" err="1">
                <a:cs typeface="+mn-cs"/>
              </a:rPr>
              <a:t>subduction</a:t>
            </a:r>
            <a:r>
              <a:rPr lang="en-US" sz="2000" dirty="0">
                <a:cs typeface="+mn-cs"/>
              </a:rPr>
              <a:t> rate should be related to the age of the lithosphere at the trench.</a:t>
            </a:r>
          </a:p>
          <a:p>
            <a:pPr>
              <a:defRPr/>
            </a:pPr>
            <a:endParaRPr lang="en-US" dirty="0">
              <a:cs typeface="+mn-cs"/>
            </a:endParaRPr>
          </a:p>
        </p:txBody>
      </p:sp>
      <p:pic>
        <p:nvPicPr>
          <p:cNvPr id="849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1195388"/>
            <a:ext cx="6248400" cy="4829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4996" name="Rectangle 4"/>
          <p:cNvSpPr>
            <a:spLocks noGrp="1" noChangeArrowheads="1"/>
          </p:cNvSpPr>
          <p:nvPr>
            <p:ph type="title"/>
          </p:nvPr>
        </p:nvSpPr>
        <p:spPr>
          <a:xfrm>
            <a:off x="0" y="381000"/>
            <a:ext cx="3810000" cy="838200"/>
          </a:xfrm>
        </p:spPr>
        <p:txBody>
          <a:bodyPr/>
          <a:lstStyle/>
          <a:p>
            <a:pPr eaLnBrk="1" hangingPunct="1">
              <a:defRPr/>
            </a:pPr>
            <a:r>
              <a:rPr lang="en-US" sz="2800" smtClean="0">
                <a:cs typeface="+mj-cs"/>
              </a:rPr>
              <a:t>What drives the plates?</a:t>
            </a:r>
            <a:r>
              <a:rPr lang="en-US" sz="3200" smtClean="0">
                <a:cs typeface="+mj-cs"/>
              </a:rPr>
              <a:t> </a:t>
            </a:r>
            <a:br>
              <a:rPr lang="en-US" sz="3200" smtClean="0">
                <a:cs typeface="+mj-cs"/>
              </a:rPr>
            </a:br>
            <a:r>
              <a:rPr lang="en-US" sz="1600" smtClean="0">
                <a:cs typeface="+mj-cs"/>
              </a:rPr>
              <a:t>(Carlson et al., 1995, </a:t>
            </a:r>
            <a:br>
              <a:rPr lang="en-US" sz="1600" smtClean="0">
                <a:cs typeface="+mj-cs"/>
              </a:rPr>
            </a:br>
            <a:r>
              <a:rPr lang="en-US" sz="1600" smtClean="0">
                <a:cs typeface="+mj-cs"/>
              </a:rPr>
              <a:t>GRL 22, 1977-1980)</a:t>
            </a:r>
            <a:endParaRPr lang="en-US" smtClean="0">
              <a:cs typeface="+mj-cs"/>
            </a:endParaRPr>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3850" y="0"/>
            <a:ext cx="628015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86019" name="Rectangle 3"/>
          <p:cNvSpPr>
            <a:spLocks noGrp="1" noChangeArrowheads="1"/>
          </p:cNvSpPr>
          <p:nvPr>
            <p:ph type="title"/>
          </p:nvPr>
        </p:nvSpPr>
        <p:spPr>
          <a:xfrm>
            <a:off x="0" y="381000"/>
            <a:ext cx="3810000" cy="838200"/>
          </a:xfrm>
        </p:spPr>
        <p:txBody>
          <a:bodyPr/>
          <a:lstStyle/>
          <a:p>
            <a:pPr eaLnBrk="1" hangingPunct="1">
              <a:defRPr/>
            </a:pPr>
            <a:r>
              <a:rPr lang="en-US" sz="2800" b="1" smtClean="0">
                <a:cs typeface="+mj-cs"/>
              </a:rPr>
              <a:t>What drives the plates?</a:t>
            </a:r>
            <a:r>
              <a:rPr lang="en-US" sz="3200" smtClean="0">
                <a:cs typeface="+mj-cs"/>
              </a:rPr>
              <a:t> </a:t>
            </a:r>
            <a:br>
              <a:rPr lang="en-US" sz="3200" smtClean="0">
                <a:cs typeface="+mj-cs"/>
              </a:rPr>
            </a:br>
            <a:r>
              <a:rPr lang="en-US" sz="1600" smtClean="0">
                <a:cs typeface="+mj-cs"/>
              </a:rPr>
              <a:t>(Carlson et al., 1995, </a:t>
            </a:r>
            <a:br>
              <a:rPr lang="en-US" sz="1600" smtClean="0">
                <a:cs typeface="+mj-cs"/>
              </a:rPr>
            </a:br>
            <a:r>
              <a:rPr lang="en-US" sz="1600" smtClean="0">
                <a:cs typeface="+mj-cs"/>
              </a:rPr>
              <a:t>GRL 22, 1977-1980)</a:t>
            </a:r>
            <a:endParaRPr lang="en-US" smtClean="0">
              <a:cs typeface="+mj-cs"/>
            </a:endParaRPr>
          </a:p>
        </p:txBody>
      </p:sp>
      <p:sp>
        <p:nvSpPr>
          <p:cNvPr id="86020" name="Text Box 4"/>
          <p:cNvSpPr txBox="1">
            <a:spLocks noChangeArrowheads="1"/>
          </p:cNvSpPr>
          <p:nvPr/>
        </p:nvSpPr>
        <p:spPr bwMode="auto">
          <a:xfrm>
            <a:off x="0" y="1447800"/>
            <a:ext cx="2895600" cy="54476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2000" dirty="0">
                <a:cs typeface="+mn-cs"/>
              </a:rPr>
              <a:t> •this relationship - that </a:t>
            </a:r>
            <a:r>
              <a:rPr lang="en-US" sz="2000" dirty="0" err="1">
                <a:cs typeface="+mn-cs"/>
              </a:rPr>
              <a:t>subduction</a:t>
            </a:r>
            <a:r>
              <a:rPr lang="en-US" sz="2000" dirty="0">
                <a:cs typeface="+mn-cs"/>
              </a:rPr>
              <a:t> rate is related to the age of </a:t>
            </a:r>
            <a:r>
              <a:rPr lang="en-US" sz="2000" dirty="0" err="1">
                <a:cs typeface="+mn-cs"/>
              </a:rPr>
              <a:t>subducting</a:t>
            </a:r>
            <a:r>
              <a:rPr lang="en-US" sz="2000" dirty="0">
                <a:cs typeface="+mn-cs"/>
              </a:rPr>
              <a:t> lithosphere - is good enough that one can even distinguish between: </a:t>
            </a:r>
          </a:p>
          <a:p>
            <a:pPr>
              <a:spcBef>
                <a:spcPct val="20000"/>
              </a:spcBef>
              <a:defRPr/>
            </a:pPr>
            <a:r>
              <a:rPr lang="en-US" sz="2000" dirty="0" smtClean="0">
                <a:cs typeface="+mn-cs"/>
              </a:rPr>
              <a:t>•less good </a:t>
            </a:r>
            <a:r>
              <a:rPr lang="ja-JP" altLang="en-US" sz="2000" dirty="0">
                <a:latin typeface="Arial"/>
                <a:cs typeface="+mn-cs"/>
              </a:rPr>
              <a:t>“</a:t>
            </a:r>
            <a:r>
              <a:rPr lang="en-US" sz="2000" dirty="0">
                <a:cs typeface="+mn-cs"/>
              </a:rPr>
              <a:t>half-space</a:t>
            </a:r>
            <a:r>
              <a:rPr lang="ja-JP" altLang="en-US" sz="2000" dirty="0">
                <a:latin typeface="Arial"/>
                <a:cs typeface="+mn-cs"/>
              </a:rPr>
              <a:t>”</a:t>
            </a:r>
            <a:r>
              <a:rPr lang="en-US" sz="2000" dirty="0">
                <a:cs typeface="+mn-cs"/>
              </a:rPr>
              <a:t> cooling models (lithosphere cools and thickens forever) and </a:t>
            </a:r>
          </a:p>
          <a:p>
            <a:pPr>
              <a:spcBef>
                <a:spcPct val="20000"/>
              </a:spcBef>
              <a:defRPr/>
            </a:pPr>
            <a:r>
              <a:rPr lang="en-US" sz="2000" dirty="0" smtClean="0">
                <a:cs typeface="+mn-cs"/>
              </a:rPr>
              <a:t>•better </a:t>
            </a:r>
            <a:r>
              <a:rPr lang="ja-JP" altLang="en-US" sz="2000" dirty="0">
                <a:latin typeface="Arial"/>
                <a:cs typeface="+mn-cs"/>
              </a:rPr>
              <a:t>“</a:t>
            </a:r>
            <a:r>
              <a:rPr lang="en-US" sz="2000" dirty="0">
                <a:cs typeface="+mn-cs"/>
              </a:rPr>
              <a:t>plate</a:t>
            </a:r>
            <a:r>
              <a:rPr lang="ja-JP" altLang="en-US" sz="2000" dirty="0">
                <a:latin typeface="Arial"/>
                <a:cs typeface="+mn-cs"/>
              </a:rPr>
              <a:t>”</a:t>
            </a:r>
            <a:r>
              <a:rPr lang="en-US" sz="2000" dirty="0">
                <a:cs typeface="+mn-cs"/>
              </a:rPr>
              <a:t> cooling models (lithosphere has a maximum thickness beyond which it becomes unstable to small-scale convection and loss of </a:t>
            </a:r>
            <a:r>
              <a:rPr lang="ja-JP" altLang="en-US" sz="2000" dirty="0">
                <a:latin typeface="Arial"/>
                <a:cs typeface="+mn-cs"/>
              </a:rPr>
              <a:t>“</a:t>
            </a:r>
            <a:r>
              <a:rPr lang="en-US" sz="2000" dirty="0">
                <a:cs typeface="+mn-cs"/>
              </a:rPr>
              <a:t>thermal boundary layer</a:t>
            </a:r>
            <a:r>
              <a:rPr lang="ja-JP" altLang="en-US" sz="2000" dirty="0">
                <a:latin typeface="Arial"/>
                <a:cs typeface="+mn-cs"/>
              </a:rPr>
              <a:t>”</a:t>
            </a:r>
            <a:endParaRPr lang="en-US" dirty="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body" sz="half" idx="2"/>
          </p:nvPr>
        </p:nvSpPr>
        <p:spPr>
          <a:xfrm>
            <a:off x="304800" y="2819400"/>
            <a:ext cx="8305800" cy="4267200"/>
          </a:xfrm>
        </p:spPr>
        <p:txBody>
          <a:bodyPr/>
          <a:lstStyle/>
          <a:p>
            <a:pPr eaLnBrk="1" hangingPunct="1">
              <a:defRPr/>
            </a:pPr>
            <a:r>
              <a:rPr lang="en-US" sz="2400" smtClean="0">
                <a:cs typeface="Times" charset="0"/>
              </a:rPr>
              <a:t>The gravitational pull of subducted slabs drives the motions of Earth</a:t>
            </a:r>
            <a:r>
              <a:rPr lang="ja-JP" altLang="en-US" sz="2400" smtClean="0">
                <a:cs typeface="Times" charset="0"/>
              </a:rPr>
              <a:t>’</a:t>
            </a:r>
            <a:r>
              <a:rPr lang="en-US" sz="2400" smtClean="0">
                <a:cs typeface="Times" charset="0"/>
              </a:rPr>
              <a:t>s tectonic plates, but the coupling between slabs and plates is not well established. </a:t>
            </a:r>
          </a:p>
          <a:p>
            <a:pPr eaLnBrk="1" hangingPunct="1">
              <a:defRPr/>
            </a:pPr>
            <a:r>
              <a:rPr lang="en-US" sz="2400" smtClean="0">
                <a:cs typeface="Times" charset="0"/>
              </a:rPr>
              <a:t>If a slab is mechanically attached to a subducting plate, it can exert a direct pull on the plate.</a:t>
            </a:r>
          </a:p>
          <a:p>
            <a:pPr eaLnBrk="1" hangingPunct="1">
              <a:defRPr/>
            </a:pPr>
            <a:r>
              <a:rPr lang="en-US" sz="2400" smtClean="0">
                <a:cs typeface="Times" charset="0"/>
              </a:rPr>
              <a:t>Alternatively, a detached slab (in the lower mantle) may drive a plate by exciting flow in the mantle that exerts a shear traction on the base of the plate.  </a:t>
            </a:r>
          </a:p>
          <a:p>
            <a:pPr eaLnBrk="1" hangingPunct="1">
              <a:buFontTx/>
              <a:buNone/>
              <a:defRPr/>
            </a:pPr>
            <a:endParaRPr lang="en-US" sz="2800" smtClean="0">
              <a:cs typeface="Times" charset="0"/>
            </a:endParaRPr>
          </a:p>
        </p:txBody>
      </p:sp>
      <p:sp>
        <p:nvSpPr>
          <p:cNvPr id="87043" name="Text Box 3"/>
          <p:cNvSpPr txBox="1">
            <a:spLocks noChangeArrowheads="1"/>
          </p:cNvSpPr>
          <p:nvPr/>
        </p:nvSpPr>
        <p:spPr bwMode="auto">
          <a:xfrm>
            <a:off x="381000" y="381000"/>
            <a:ext cx="845820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800">
                <a:cs typeface="+mn-cs"/>
              </a:rPr>
              <a:t>How can sinking slabs pull the plate? </a:t>
            </a:r>
          </a:p>
          <a:p>
            <a:pPr>
              <a:defRPr/>
            </a:pPr>
            <a:r>
              <a:rPr lang="en-US" sz="2800">
                <a:cs typeface="+mn-cs"/>
              </a:rPr>
              <a:t>Shouldn</a:t>
            </a:r>
            <a:r>
              <a:rPr lang="ja-JP" altLang="en-US" sz="2800">
                <a:latin typeface="Arial"/>
                <a:cs typeface="+mn-cs"/>
              </a:rPr>
              <a:t>’</a:t>
            </a:r>
            <a:r>
              <a:rPr lang="en-US" sz="2800">
                <a:cs typeface="+mn-cs"/>
              </a:rPr>
              <a:t>t they just break off and sink more rapidly </a:t>
            </a:r>
          </a:p>
          <a:p>
            <a:pPr>
              <a:defRPr/>
            </a:pPr>
            <a:r>
              <a:rPr lang="en-US" sz="2800">
                <a:cs typeface="+mn-cs"/>
              </a:rPr>
              <a:t>through the mantle?</a:t>
            </a:r>
          </a:p>
          <a:p>
            <a:pPr>
              <a:defRPr/>
            </a:pPr>
            <a:r>
              <a:rPr lang="en-US" sz="2800">
                <a:cs typeface="+mn-cs"/>
              </a:rPr>
              <a:t>Actually, they can do so, and still provide the driving force for plate motions!</a:t>
            </a:r>
            <a:endParaRPr lang="en-US" sz="20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ext Box 2"/>
          <p:cNvSpPr txBox="1">
            <a:spLocks noChangeArrowheads="1"/>
          </p:cNvSpPr>
          <p:nvPr/>
        </p:nvSpPr>
        <p:spPr bwMode="auto">
          <a:xfrm>
            <a:off x="533400" y="2057400"/>
            <a:ext cx="2667000" cy="1747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3200">
                <a:cs typeface="+mn-cs"/>
              </a:rPr>
              <a:t>Slab suction</a:t>
            </a:r>
          </a:p>
          <a:p>
            <a:pPr>
              <a:spcBef>
                <a:spcPct val="20000"/>
              </a:spcBef>
              <a:defRPr/>
            </a:pPr>
            <a:r>
              <a:rPr lang="en-US" sz="3200">
                <a:cs typeface="+mn-cs"/>
              </a:rPr>
              <a:t>vs.</a:t>
            </a:r>
          </a:p>
          <a:p>
            <a:pPr>
              <a:spcBef>
                <a:spcPct val="20000"/>
              </a:spcBef>
              <a:defRPr/>
            </a:pPr>
            <a:r>
              <a:rPr lang="en-US" sz="3200">
                <a:cs typeface="+mn-cs"/>
              </a:rPr>
              <a:t>Slab pull</a:t>
            </a:r>
            <a:endParaRPr lang="en-US">
              <a:cs typeface="+mn-cs"/>
            </a:endParaRPr>
          </a:p>
        </p:txBody>
      </p:sp>
      <p:pic>
        <p:nvPicPr>
          <p:cNvPr id="880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563" y="0"/>
            <a:ext cx="56594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2"/>
          <p:cNvSpPr txBox="1">
            <a:spLocks noChangeArrowheads="1"/>
          </p:cNvSpPr>
          <p:nvPr/>
        </p:nvSpPr>
        <p:spPr bwMode="auto">
          <a:xfrm>
            <a:off x="457200" y="152400"/>
            <a:ext cx="8397875" cy="6923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800">
                <a:cs typeface="Times" charset="0"/>
              </a:rPr>
              <a:t>Conrad &amp; Lithgow-Bertelloni (2002) use the geologic history of subduction to estimate the relative importance of </a:t>
            </a:r>
            <a:r>
              <a:rPr lang="ja-JP" altLang="en-US" sz="2800">
                <a:cs typeface="Times" charset="0"/>
              </a:rPr>
              <a:t>“</a:t>
            </a:r>
            <a:r>
              <a:rPr lang="en-US" sz="2800">
                <a:cs typeface="Times" charset="0"/>
              </a:rPr>
              <a:t>pull</a:t>
            </a:r>
            <a:r>
              <a:rPr lang="ja-JP" altLang="en-US" sz="2800">
                <a:cs typeface="Times" charset="0"/>
              </a:rPr>
              <a:t>”</a:t>
            </a:r>
            <a:r>
              <a:rPr lang="en-US" sz="2800">
                <a:cs typeface="Times" charset="0"/>
              </a:rPr>
              <a:t> versus </a:t>
            </a:r>
            <a:r>
              <a:rPr lang="ja-JP" altLang="en-US" sz="2800">
                <a:cs typeface="Times" charset="0"/>
              </a:rPr>
              <a:t>“</a:t>
            </a:r>
            <a:r>
              <a:rPr lang="en-US" sz="2800">
                <a:cs typeface="Times" charset="0"/>
              </a:rPr>
              <a:t>suction</a:t>
            </a:r>
            <a:r>
              <a:rPr lang="ja-JP" altLang="en-US" sz="2800">
                <a:cs typeface="Times" charset="0"/>
              </a:rPr>
              <a:t>”</a:t>
            </a:r>
            <a:r>
              <a:rPr lang="en-US" sz="2800">
                <a:cs typeface="Times" charset="0"/>
              </a:rPr>
              <a:t> for the present-day plates. </a:t>
            </a:r>
          </a:p>
          <a:p>
            <a:pPr>
              <a:defRPr/>
            </a:pPr>
            <a:endParaRPr lang="en-US" sz="1400">
              <a:cs typeface="Times" charset="0"/>
            </a:endParaRPr>
          </a:p>
          <a:p>
            <a:pPr>
              <a:defRPr/>
            </a:pPr>
            <a:r>
              <a:rPr lang="en-US" sz="2800">
                <a:cs typeface="Times" charset="0"/>
              </a:rPr>
              <a:t>Descending slabs may induce mantle circulation patterns that exert shear tractions at the base of nearby plates. These </a:t>
            </a:r>
            <a:r>
              <a:rPr lang="ja-JP" altLang="en-US" sz="2800">
                <a:cs typeface="Times" charset="0"/>
              </a:rPr>
              <a:t>“</a:t>
            </a:r>
            <a:r>
              <a:rPr lang="en-US" sz="2800">
                <a:cs typeface="Times" charset="0"/>
              </a:rPr>
              <a:t>slab suction</a:t>
            </a:r>
            <a:r>
              <a:rPr lang="ja-JP" altLang="en-US" sz="2800">
                <a:cs typeface="Times" charset="0"/>
              </a:rPr>
              <a:t>”</a:t>
            </a:r>
            <a:r>
              <a:rPr lang="en-US" sz="2800">
                <a:cs typeface="Times" charset="0"/>
              </a:rPr>
              <a:t> forces have been shown to cause both subducting and overriding plates to move toward subduction zones. </a:t>
            </a:r>
          </a:p>
          <a:p>
            <a:pPr>
              <a:defRPr/>
            </a:pPr>
            <a:endParaRPr lang="en-US" sz="1400">
              <a:cs typeface="Times" charset="0"/>
            </a:endParaRPr>
          </a:p>
          <a:p>
            <a:pPr>
              <a:defRPr/>
            </a:pPr>
            <a:r>
              <a:rPr lang="en-US" sz="2800">
                <a:cs typeface="Times" charset="0"/>
              </a:rPr>
              <a:t>Observed plate motions are best predicted if slabs in the upper mantle are attached to plates and generate slab pull forces that account for about half of the total driving force on plates. Slabs in the lower mantle are supported by viscous mantle forces and drive plates through slab suction.</a:t>
            </a:r>
          </a:p>
          <a:p>
            <a:pPr>
              <a:defRPr/>
            </a:pPr>
            <a:endParaRPr lang="en-US" sz="2800">
              <a:cs typeface="Times"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0" y="914400"/>
            <a:ext cx="9020175"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sz="2000" dirty="0"/>
              <a:t>Richards et al</a:t>
            </a:r>
            <a:r>
              <a:rPr lang="en-US" sz="2000" dirty="0" smtClean="0"/>
              <a:t>. </a:t>
            </a:r>
            <a:r>
              <a:rPr lang="en-US" sz="2000" dirty="0"/>
              <a:t>(G3, 2001) </a:t>
            </a:r>
            <a:endParaRPr lang="en-US" sz="2000" dirty="0" smtClean="0"/>
          </a:p>
          <a:p>
            <a:r>
              <a:rPr lang="en-US" b="1" dirty="0" smtClean="0"/>
              <a:t>“Role </a:t>
            </a:r>
            <a:r>
              <a:rPr lang="en-US" b="1" dirty="0"/>
              <a:t>of a low-viscosity zone in </a:t>
            </a:r>
            <a:r>
              <a:rPr lang="en-US" b="1" dirty="0" smtClean="0"/>
              <a:t>stabilizing plate tectonics”</a:t>
            </a:r>
          </a:p>
          <a:p>
            <a:endParaRPr lang="en-US" sz="1600" i="1" u="sng" dirty="0" smtClean="0"/>
          </a:p>
          <a:p>
            <a:r>
              <a:rPr lang="en-US" i="1" u="sng" dirty="0" smtClean="0"/>
              <a:t>Low-viscosity </a:t>
            </a:r>
            <a:r>
              <a:rPr lang="en-US" dirty="0" smtClean="0"/>
              <a:t>zone reduces </a:t>
            </a:r>
            <a:r>
              <a:rPr lang="en-US" dirty="0"/>
              <a:t>tractions on base of plates, discouraging formation of new plate </a:t>
            </a:r>
            <a:r>
              <a:rPr lang="en-US" dirty="0" smtClean="0"/>
              <a:t>boundaries</a:t>
            </a:r>
          </a:p>
          <a:p>
            <a:endParaRPr lang="en-US" dirty="0"/>
          </a:p>
          <a:p>
            <a:r>
              <a:rPr lang="en-US" dirty="0"/>
              <a:t>A</a:t>
            </a:r>
            <a:r>
              <a:rPr lang="en-US" dirty="0" smtClean="0"/>
              <a:t> narrow low-viscosity </a:t>
            </a:r>
            <a:r>
              <a:rPr lang="en-US" i="1" u="sng" dirty="0" smtClean="0"/>
              <a:t>zone</a:t>
            </a:r>
            <a:r>
              <a:rPr lang="en-US" dirty="0" smtClean="0"/>
              <a:t> implies a more-viscous deep mantle, allowing stronger tractions on </a:t>
            </a:r>
            <a:r>
              <a:rPr lang="en-US" dirty="0" err="1" smtClean="0"/>
              <a:t>subducting</a:t>
            </a:r>
            <a:r>
              <a:rPr lang="en-US" dirty="0" smtClean="0"/>
              <a:t> slabs</a:t>
            </a:r>
            <a:endParaRPr lang="en-US" dirty="0"/>
          </a:p>
        </p:txBody>
      </p:sp>
      <p:sp>
        <p:nvSpPr>
          <p:cNvPr id="7" name="TextBox 6"/>
          <p:cNvSpPr txBox="1"/>
          <p:nvPr/>
        </p:nvSpPr>
        <p:spPr>
          <a:xfrm>
            <a:off x="0" y="0"/>
            <a:ext cx="7818817" cy="461665"/>
          </a:xfrm>
          <a:prstGeom prst="rect">
            <a:avLst/>
          </a:prstGeom>
          <a:noFill/>
        </p:spPr>
        <p:txBody>
          <a:bodyPr wrap="none" rtlCol="0">
            <a:spAutoFit/>
          </a:bodyPr>
          <a:lstStyle/>
          <a:p>
            <a:r>
              <a:rPr lang="en-US" b="1" dirty="0" smtClean="0"/>
              <a:t>Plate tectonics (Earth) vs. Mobile (Venus, Io) lithospheres: </a:t>
            </a:r>
          </a:p>
        </p:txBody>
      </p:sp>
      <p:sp>
        <p:nvSpPr>
          <p:cNvPr id="129027"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grpSp>
        <p:nvGrpSpPr>
          <p:cNvPr id="22" name="Group 21"/>
          <p:cNvGrpSpPr/>
          <p:nvPr/>
        </p:nvGrpSpPr>
        <p:grpSpPr>
          <a:xfrm>
            <a:off x="-10886" y="2749092"/>
            <a:ext cx="9154886" cy="4108910"/>
            <a:chOff x="-10886" y="2749092"/>
            <a:chExt cx="9154886" cy="4108910"/>
          </a:xfrm>
        </p:grpSpPr>
        <p:pic>
          <p:nvPicPr>
            <p:cNvPr id="3" name="Picture 2"/>
            <p:cNvPicPr>
              <a:picLocks noChangeAspect="1"/>
            </p:cNvPicPr>
            <p:nvPr/>
          </p:nvPicPr>
          <p:blipFill rotWithShape="1">
            <a:blip r:embed="rId2"/>
            <a:srcRect l="17929"/>
            <a:stretch/>
          </p:blipFill>
          <p:spPr>
            <a:xfrm>
              <a:off x="0" y="2893249"/>
              <a:ext cx="5580743" cy="3964751"/>
            </a:xfrm>
            <a:prstGeom prst="rect">
              <a:avLst/>
            </a:prstGeom>
          </p:spPr>
        </p:pic>
        <p:pic>
          <p:nvPicPr>
            <p:cNvPr id="4" name="Picture 3"/>
            <p:cNvPicPr>
              <a:picLocks noChangeAspect="1"/>
            </p:cNvPicPr>
            <p:nvPr/>
          </p:nvPicPr>
          <p:blipFill>
            <a:blip r:embed="rId3"/>
            <a:stretch>
              <a:fillRect/>
            </a:stretch>
          </p:blipFill>
          <p:spPr>
            <a:xfrm>
              <a:off x="5181600" y="2749092"/>
              <a:ext cx="3962400" cy="4108910"/>
            </a:xfrm>
            <a:prstGeom prst="rect">
              <a:avLst/>
            </a:prstGeom>
          </p:spPr>
        </p:pic>
        <p:sp>
          <p:nvSpPr>
            <p:cNvPr id="14" name="TextBox 13"/>
            <p:cNvSpPr txBox="1"/>
            <p:nvPr/>
          </p:nvSpPr>
          <p:spPr>
            <a:xfrm>
              <a:off x="0" y="4572000"/>
              <a:ext cx="937351" cy="369332"/>
            </a:xfrm>
            <a:prstGeom prst="rect">
              <a:avLst/>
            </a:prstGeom>
            <a:noFill/>
          </p:spPr>
          <p:txBody>
            <a:bodyPr wrap="none" rtlCol="0">
              <a:spAutoFit/>
            </a:bodyPr>
            <a:lstStyle/>
            <a:p>
              <a:r>
                <a:rPr lang="en-US" sz="1800" b="1" dirty="0" smtClean="0">
                  <a:latin typeface="Symbol" charset="2"/>
                  <a:cs typeface="Symbol" charset="2"/>
                </a:rPr>
                <a:t>h</a:t>
              </a:r>
              <a:r>
                <a:rPr lang="en-US" sz="1800" dirty="0" smtClean="0">
                  <a:latin typeface="Arial Black"/>
                  <a:cs typeface="Arial Black"/>
                </a:rPr>
                <a:t>/</a:t>
              </a:r>
              <a:r>
                <a:rPr lang="en-US" sz="1800" dirty="0" err="1" smtClean="0">
                  <a:latin typeface="Arial Black"/>
                  <a:cs typeface="Arial Black"/>
                </a:rPr>
                <a:t>Pa.s</a:t>
              </a:r>
              <a:endParaRPr lang="en-US" sz="1800" dirty="0">
                <a:latin typeface="Arial Black"/>
                <a:cs typeface="Arial Black"/>
              </a:endParaRPr>
            </a:p>
          </p:txBody>
        </p:sp>
        <p:sp>
          <p:nvSpPr>
            <p:cNvPr id="15" name="TextBox 14"/>
            <p:cNvSpPr txBox="1"/>
            <p:nvPr/>
          </p:nvSpPr>
          <p:spPr>
            <a:xfrm>
              <a:off x="-10886" y="6481411"/>
              <a:ext cx="687358" cy="369332"/>
            </a:xfrm>
            <a:prstGeom prst="rect">
              <a:avLst/>
            </a:prstGeom>
            <a:noFill/>
          </p:spPr>
          <p:txBody>
            <a:bodyPr wrap="none" rtlCol="0">
              <a:spAutoFit/>
            </a:bodyPr>
            <a:lstStyle/>
            <a:p>
              <a:r>
                <a:rPr lang="en-US" sz="1800" dirty="0" smtClean="0">
                  <a:latin typeface="Arial Black"/>
                  <a:cs typeface="Arial Black"/>
                </a:rPr>
                <a:t>T/°C</a:t>
              </a:r>
              <a:endParaRPr lang="en-US" sz="1800" dirty="0">
                <a:latin typeface="Arial Black"/>
                <a:cs typeface="Arial Black"/>
              </a:endParaRPr>
            </a:p>
          </p:txBody>
        </p:sp>
        <p:sp>
          <p:nvSpPr>
            <p:cNvPr id="19" name="TextBox 18"/>
            <p:cNvSpPr txBox="1"/>
            <p:nvPr/>
          </p:nvSpPr>
          <p:spPr>
            <a:xfrm>
              <a:off x="6629400" y="3733800"/>
              <a:ext cx="609600" cy="461665"/>
            </a:xfrm>
            <a:prstGeom prst="rect">
              <a:avLst/>
            </a:prstGeom>
            <a:noFill/>
          </p:spPr>
          <p:txBody>
            <a:bodyPr wrap="square" rtlCol="0">
              <a:spAutoFit/>
            </a:bodyPr>
            <a:lstStyle/>
            <a:p>
              <a:r>
                <a:rPr lang="en-US" b="1" dirty="0" smtClean="0">
                  <a:latin typeface="Symbol" charset="2"/>
                  <a:cs typeface="Symbol" charset="2"/>
                </a:rPr>
                <a:t>h</a:t>
              </a:r>
              <a:r>
                <a:rPr lang="en-US" dirty="0" smtClean="0"/>
                <a:t>*</a:t>
              </a:r>
              <a:endParaRPr lang="en-US" dirty="0"/>
            </a:p>
          </p:txBody>
        </p:sp>
        <p:cxnSp>
          <p:nvCxnSpPr>
            <p:cNvPr id="24" name="Straight Arrow Connector 23"/>
            <p:cNvCxnSpPr/>
            <p:nvPr/>
          </p:nvCxnSpPr>
          <p:spPr bwMode="auto">
            <a:xfrm>
              <a:off x="6400800" y="3810000"/>
              <a:ext cx="8382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23" name="Group 22"/>
          <p:cNvGrpSpPr/>
          <p:nvPr/>
        </p:nvGrpSpPr>
        <p:grpSpPr>
          <a:xfrm>
            <a:off x="1447800" y="3429000"/>
            <a:ext cx="2895600" cy="2932381"/>
            <a:chOff x="1447800" y="3429000"/>
            <a:chExt cx="2895600" cy="2932381"/>
          </a:xfrm>
        </p:grpSpPr>
        <p:sp>
          <p:nvSpPr>
            <p:cNvPr id="8" name="TextBox 7"/>
            <p:cNvSpPr txBox="1"/>
            <p:nvPr/>
          </p:nvSpPr>
          <p:spPr>
            <a:xfrm>
              <a:off x="1828800" y="3719286"/>
              <a:ext cx="992579" cy="369332"/>
            </a:xfrm>
            <a:prstGeom prst="rect">
              <a:avLst/>
            </a:prstGeom>
            <a:noFill/>
          </p:spPr>
          <p:txBody>
            <a:bodyPr wrap="none" rtlCol="0">
              <a:spAutoFit/>
            </a:bodyPr>
            <a:lstStyle/>
            <a:p>
              <a:r>
                <a:rPr lang="en-US" sz="1800" dirty="0" smtClean="0">
                  <a:latin typeface="Arial Black"/>
                  <a:cs typeface="Arial Black"/>
                </a:rPr>
                <a:t>RIDGE</a:t>
              </a:r>
              <a:endParaRPr lang="en-US" sz="1800" dirty="0">
                <a:latin typeface="Arial Black"/>
                <a:cs typeface="Arial Black"/>
              </a:endParaRPr>
            </a:p>
          </p:txBody>
        </p:sp>
        <p:sp>
          <p:nvSpPr>
            <p:cNvPr id="12" name="TextBox 11"/>
            <p:cNvSpPr txBox="1"/>
            <p:nvPr/>
          </p:nvSpPr>
          <p:spPr>
            <a:xfrm>
              <a:off x="1669829" y="5867400"/>
              <a:ext cx="2146742" cy="493981"/>
            </a:xfrm>
            <a:prstGeom prst="rect">
              <a:avLst/>
            </a:prstGeom>
            <a:noFill/>
          </p:spPr>
          <p:txBody>
            <a:bodyPr wrap="none" rtlCol="0">
              <a:spAutoFit/>
            </a:bodyPr>
            <a:lstStyle/>
            <a:p>
              <a:pPr algn="ctr">
                <a:lnSpc>
                  <a:spcPct val="70000"/>
                </a:lnSpc>
              </a:pPr>
              <a:r>
                <a:rPr lang="en-US" sz="1800" dirty="0" smtClean="0">
                  <a:latin typeface="Arial Black"/>
                  <a:cs typeface="Arial Black"/>
                </a:rPr>
                <a:t>“SUBDUCTION” </a:t>
              </a:r>
            </a:p>
            <a:p>
              <a:pPr algn="ctr">
                <a:lnSpc>
                  <a:spcPct val="70000"/>
                </a:lnSpc>
              </a:pPr>
              <a:r>
                <a:rPr lang="en-US" sz="1800" dirty="0" smtClean="0">
                  <a:latin typeface="Arial Black"/>
                  <a:cs typeface="Arial Black"/>
                </a:rPr>
                <a:t>ZONES</a:t>
              </a:r>
              <a:endParaRPr lang="en-US" sz="1800" dirty="0">
                <a:latin typeface="Arial Black"/>
                <a:cs typeface="Arial Black"/>
              </a:endParaRPr>
            </a:p>
          </p:txBody>
        </p:sp>
        <p:cxnSp>
          <p:nvCxnSpPr>
            <p:cNvPr id="18" name="Straight Arrow Connector 17"/>
            <p:cNvCxnSpPr/>
            <p:nvPr/>
          </p:nvCxnSpPr>
          <p:spPr bwMode="auto">
            <a:xfrm>
              <a:off x="2895600" y="3429000"/>
              <a:ext cx="0" cy="167640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1" name="Straight Arrow Connector 20"/>
            <p:cNvCxnSpPr/>
            <p:nvPr/>
          </p:nvCxnSpPr>
          <p:spPr bwMode="auto">
            <a:xfrm>
              <a:off x="1447800" y="5791200"/>
              <a:ext cx="2895600" cy="0"/>
            </a:xfrm>
            <a:prstGeom prst="straightConnector1">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600" y="3124200"/>
            <a:ext cx="53594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11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275388"/>
            <a:ext cx="55626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1140" name="Text Box 4"/>
          <p:cNvSpPr txBox="1">
            <a:spLocks noChangeArrowheads="1"/>
          </p:cNvSpPr>
          <p:nvPr/>
        </p:nvSpPr>
        <p:spPr bwMode="auto">
          <a:xfrm>
            <a:off x="152400" y="228600"/>
            <a:ext cx="3429000" cy="7102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i="1" dirty="0">
                <a:cs typeface="+mn-cs"/>
              </a:rPr>
              <a:t>Continental locations are shown in gray. Plate velocities in the no-net rotation reference frame</a:t>
            </a:r>
            <a:r>
              <a:rPr lang="en-US" sz="2000" b="1" dirty="0">
                <a:cs typeface="+mn-cs"/>
              </a:rPr>
              <a:t> </a:t>
            </a:r>
            <a:r>
              <a:rPr lang="en-US" sz="2000" i="1" dirty="0">
                <a:cs typeface="+mn-cs"/>
              </a:rPr>
              <a:t>are shown as arrows of length proportional to and color corresponding to velocity relative to the average plate velocity.</a:t>
            </a:r>
          </a:p>
          <a:p>
            <a:pPr>
              <a:defRPr/>
            </a:pPr>
            <a:endParaRPr lang="en-US" sz="2000" i="1" dirty="0">
              <a:cs typeface="+mn-cs"/>
            </a:endParaRPr>
          </a:p>
          <a:p>
            <a:pPr>
              <a:defRPr/>
            </a:pPr>
            <a:r>
              <a:rPr lang="en-US" sz="2000" dirty="0">
                <a:cs typeface="+mn-cs"/>
              </a:rPr>
              <a:t>(</a:t>
            </a:r>
            <a:r>
              <a:rPr lang="en-US" sz="2000" b="1" dirty="0">
                <a:cs typeface="+mn-cs"/>
              </a:rPr>
              <a:t>B</a:t>
            </a:r>
            <a:r>
              <a:rPr lang="en-US" sz="2000" dirty="0">
                <a:cs typeface="+mn-cs"/>
              </a:rPr>
              <a:t>) the velocity field of observed plate motions shows overriding plates move at one-fourth to one-third the rate of </a:t>
            </a:r>
            <a:r>
              <a:rPr lang="en-US" sz="2000" dirty="0" err="1">
                <a:cs typeface="+mn-cs"/>
              </a:rPr>
              <a:t>subducting</a:t>
            </a:r>
            <a:r>
              <a:rPr lang="en-US" sz="2000" dirty="0">
                <a:cs typeface="+mn-cs"/>
              </a:rPr>
              <a:t> plates, as demonstrated by the blue ring of </a:t>
            </a:r>
            <a:r>
              <a:rPr lang="en-US" sz="2000" dirty="0" smtClean="0">
                <a:cs typeface="+mn-cs"/>
              </a:rPr>
              <a:t>low plate </a:t>
            </a:r>
            <a:r>
              <a:rPr lang="en-US" sz="2000" dirty="0">
                <a:cs typeface="+mn-cs"/>
              </a:rPr>
              <a:t>velocities surrounding the red- and orange-colored </a:t>
            </a:r>
            <a:r>
              <a:rPr lang="en-US" sz="2000" dirty="0" smtClean="0">
                <a:cs typeface="+mn-cs"/>
              </a:rPr>
              <a:t>fast velocities </a:t>
            </a:r>
            <a:r>
              <a:rPr lang="en-US" sz="2000" dirty="0">
                <a:cs typeface="+mn-cs"/>
              </a:rPr>
              <a:t>of the Pacific, Nazca, </a:t>
            </a:r>
            <a:r>
              <a:rPr lang="en-US" sz="2000" dirty="0" err="1">
                <a:cs typeface="+mn-cs"/>
              </a:rPr>
              <a:t>Cocos</a:t>
            </a:r>
            <a:r>
              <a:rPr lang="en-US" sz="2000" dirty="0">
                <a:cs typeface="+mn-cs"/>
              </a:rPr>
              <a:t>, and Indian-Australian plates.</a:t>
            </a:r>
          </a:p>
          <a:p>
            <a:pPr>
              <a:defRPr/>
            </a:pPr>
            <a:endParaRPr lang="en-US" sz="2000" dirty="0">
              <a:cs typeface="+mn-cs"/>
            </a:endParaRPr>
          </a:p>
          <a:p>
            <a:pPr>
              <a:defRPr/>
            </a:pPr>
            <a:endParaRPr lang="en-US" sz="2000" dirty="0">
              <a:cs typeface="+mn-cs"/>
            </a:endParaRPr>
          </a:p>
          <a:p>
            <a:pPr>
              <a:defRPr/>
            </a:pPr>
            <a:endParaRPr lang="en-US" sz="2000" dirty="0">
              <a:cs typeface="+mn-cs"/>
            </a:endParaRPr>
          </a:p>
        </p:txBody>
      </p:sp>
      <p:sp>
        <p:nvSpPr>
          <p:cNvPr id="91141" name="Text Box 5"/>
          <p:cNvSpPr txBox="1">
            <a:spLocks noChangeArrowheads="1"/>
          </p:cNvSpPr>
          <p:nvPr/>
        </p:nvSpPr>
        <p:spPr bwMode="auto">
          <a:xfrm>
            <a:off x="4495800" y="457200"/>
            <a:ext cx="4343400" cy="228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a:cs typeface="+mn-cs"/>
              </a:rPr>
              <a:t>Conrad &amp; Lithgow-Bertollini, </a:t>
            </a:r>
          </a:p>
          <a:p>
            <a:pPr>
              <a:defRPr/>
            </a:pPr>
            <a:r>
              <a:rPr lang="en-US" i="1">
                <a:cs typeface="+mn-cs"/>
              </a:rPr>
              <a:t>How Mantle Slabs </a:t>
            </a:r>
          </a:p>
          <a:p>
            <a:pPr>
              <a:defRPr/>
            </a:pPr>
            <a:r>
              <a:rPr lang="en-US" i="1">
                <a:cs typeface="+mn-cs"/>
              </a:rPr>
              <a:t>Drive Plate Tectonics</a:t>
            </a:r>
            <a:r>
              <a:rPr lang="en-US">
                <a:cs typeface="+mn-cs"/>
              </a:rPr>
              <a:t>, </a:t>
            </a:r>
          </a:p>
          <a:p>
            <a:pPr>
              <a:defRPr/>
            </a:pPr>
            <a:r>
              <a:rPr lang="en-US">
                <a:cs typeface="+mn-cs"/>
              </a:rPr>
              <a:t>Science v. 298, 207-209, 2002</a:t>
            </a:r>
          </a:p>
          <a:p>
            <a:pPr>
              <a:defRPr/>
            </a:pPr>
            <a:r>
              <a:rPr lang="en-US">
                <a:cs typeface="+mn-cs"/>
              </a:rPr>
              <a:t>(and JGR, v. 109, B10407, 2004)</a:t>
            </a:r>
          </a:p>
          <a:p>
            <a:pPr>
              <a:defRPr/>
            </a:pPr>
            <a:endParaRPr lang="en-US">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2525" y="0"/>
            <a:ext cx="5451475"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1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124200"/>
            <a:ext cx="53594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21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275388"/>
            <a:ext cx="55626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2165" name="Text Box 5"/>
          <p:cNvSpPr txBox="1">
            <a:spLocks noChangeArrowheads="1"/>
          </p:cNvSpPr>
          <p:nvPr/>
        </p:nvSpPr>
        <p:spPr bwMode="auto">
          <a:xfrm>
            <a:off x="152400" y="228600"/>
            <a:ext cx="3429000" cy="6118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a:cs typeface="+mn-cs"/>
              </a:rPr>
              <a:t>(</a:t>
            </a:r>
            <a:r>
              <a:rPr lang="en-US" b="1">
                <a:cs typeface="+mn-cs"/>
              </a:rPr>
              <a:t>C</a:t>
            </a:r>
            <a:r>
              <a:rPr lang="en-US">
                <a:cs typeface="+mn-cs"/>
              </a:rPr>
              <a:t>) plate velocities are calculated from slab pull forces alone; in this case the pull from attached upper-mantle slabs is applied to subducting plates and forces from unattached slabs are ignored.</a:t>
            </a:r>
          </a:p>
          <a:p>
            <a:pPr>
              <a:defRPr/>
            </a:pPr>
            <a:endParaRPr lang="en-US">
              <a:cs typeface="+mn-cs"/>
            </a:endParaRPr>
          </a:p>
          <a:p>
            <a:pPr>
              <a:defRPr/>
            </a:pPr>
            <a:r>
              <a:rPr lang="en-US" i="1" u="sng">
                <a:cs typeface="+mn-cs"/>
              </a:rPr>
              <a:t>Overriding</a:t>
            </a:r>
            <a:r>
              <a:rPr lang="en-US" i="1">
                <a:cs typeface="+mn-cs"/>
              </a:rPr>
              <a:t> plates typically move with the correct speed, but in the wrong direction.</a:t>
            </a:r>
            <a:endParaRPr lang="en-US" sz="2000">
              <a:cs typeface="+mn-cs"/>
            </a:endParaRPr>
          </a:p>
          <a:p>
            <a:pPr>
              <a:defRPr/>
            </a:pPr>
            <a:endParaRPr lang="en-US" sz="2000">
              <a:cs typeface="+mn-cs"/>
            </a:endParaRPr>
          </a:p>
          <a:p>
            <a:pPr>
              <a:defRPr/>
            </a:pPr>
            <a:endParaRPr lang="en-US" sz="2000">
              <a:cs typeface="+mn-cs"/>
            </a:endParaRPr>
          </a:p>
          <a:p>
            <a:pPr>
              <a:defRPr/>
            </a:pPr>
            <a:endParaRPr lang="en-US" sz="20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1900" y="0"/>
            <a:ext cx="5372100" cy="313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4600" y="3124200"/>
            <a:ext cx="53594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318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275388"/>
            <a:ext cx="55626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3189" name="Text Box 5"/>
          <p:cNvSpPr txBox="1">
            <a:spLocks noChangeArrowheads="1"/>
          </p:cNvSpPr>
          <p:nvPr/>
        </p:nvSpPr>
        <p:spPr bwMode="auto">
          <a:xfrm>
            <a:off x="152400" y="60325"/>
            <a:ext cx="3429000"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a:cs typeface="+mn-cs"/>
              </a:rPr>
              <a:t>(</a:t>
            </a:r>
            <a:r>
              <a:rPr lang="en-US" sz="2000" b="1">
                <a:cs typeface="+mn-cs"/>
              </a:rPr>
              <a:t>A</a:t>
            </a:r>
            <a:r>
              <a:rPr lang="en-US" sz="2000">
                <a:cs typeface="+mn-cs"/>
              </a:rPr>
              <a:t>) Results from the slab suction model, in which mantle slabs drive plates by inducing a mantle circulation that exerts shear tractions at the base of plates.</a:t>
            </a:r>
          </a:p>
          <a:p>
            <a:pPr>
              <a:defRPr/>
            </a:pPr>
            <a:r>
              <a:rPr lang="en-US" sz="2000">
                <a:cs typeface="+mn-cs"/>
              </a:rPr>
              <a:t>(The location of slabs at 660 km is shown in gray for comparison.)</a:t>
            </a:r>
          </a:p>
          <a:p>
            <a:pPr>
              <a:defRPr/>
            </a:pPr>
            <a:endParaRPr lang="en-US" sz="2000">
              <a:cs typeface="+mn-cs"/>
            </a:endParaRPr>
          </a:p>
          <a:p>
            <a:pPr>
              <a:defRPr/>
            </a:pPr>
            <a:r>
              <a:rPr lang="en-US" sz="2000" i="1">
                <a:cs typeface="+mn-cs"/>
              </a:rPr>
              <a:t>In this model, overriding plates move nearly as fast as subducting plates.</a:t>
            </a:r>
          </a:p>
          <a:p>
            <a:pPr>
              <a:defRPr/>
            </a:pPr>
            <a:endParaRPr lang="en-US" sz="2000" i="1">
              <a:cs typeface="+mn-cs"/>
            </a:endParaRPr>
          </a:p>
          <a:p>
            <a:pPr>
              <a:defRPr/>
            </a:pPr>
            <a:r>
              <a:rPr lang="en-US" sz="2000">
                <a:cs typeface="+mn-cs"/>
              </a:rPr>
              <a:t>This deviates from the velocity field of observed plate motions, shown in (</a:t>
            </a:r>
            <a:r>
              <a:rPr lang="en-US" sz="2000" b="1">
                <a:cs typeface="+mn-cs"/>
              </a:rPr>
              <a:t>B</a:t>
            </a:r>
            <a:r>
              <a:rPr lang="en-US" sz="2000">
                <a:cs typeface="+mn-cs"/>
              </a:rPr>
              <a:t>), in which overriding plates move at one-fourth to one-third the rate of subducting plates.</a:t>
            </a:r>
          </a:p>
          <a:p>
            <a:pPr>
              <a:defRPr/>
            </a:pPr>
            <a:endParaRPr lang="en-US" sz="20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84600" y="3124200"/>
            <a:ext cx="53594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42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3638" y="0"/>
            <a:ext cx="5440362" cy="3125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421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6275388"/>
            <a:ext cx="5562600" cy="582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4213" name="Text Box 5"/>
          <p:cNvSpPr txBox="1">
            <a:spLocks noChangeArrowheads="1"/>
          </p:cNvSpPr>
          <p:nvPr/>
        </p:nvSpPr>
        <p:spPr bwMode="auto">
          <a:xfrm>
            <a:off x="152400" y="60325"/>
            <a:ext cx="3429000"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b="1">
                <a:cs typeface="+mn-cs"/>
              </a:rPr>
              <a:t>(D)</a:t>
            </a:r>
            <a:r>
              <a:rPr lang="en-US" sz="2000">
                <a:cs typeface="+mn-cs"/>
              </a:rPr>
              <a:t> models the pull force from attached upper-mantle slabs operating along with the suction force from unattached lower-mantle slabs.</a:t>
            </a:r>
          </a:p>
          <a:p>
            <a:pPr>
              <a:defRPr/>
            </a:pPr>
            <a:endParaRPr lang="en-US" sz="2000">
              <a:cs typeface="+mn-cs"/>
            </a:endParaRPr>
          </a:p>
          <a:p>
            <a:pPr>
              <a:defRPr/>
            </a:pPr>
            <a:r>
              <a:rPr lang="en-US" sz="2000" i="1">
                <a:cs typeface="+mn-cs"/>
              </a:rPr>
              <a:t>The plate velocity field more closely matches the observed field for both the direction and the relative speeds of subducting and overriding plates, shown in (</a:t>
            </a:r>
            <a:r>
              <a:rPr lang="en-US" sz="2000" b="1" i="1">
                <a:cs typeface="+mn-cs"/>
              </a:rPr>
              <a:t>B</a:t>
            </a:r>
            <a:r>
              <a:rPr lang="en-US" sz="2000" i="1">
                <a:cs typeface="+mn-cs"/>
              </a:rPr>
              <a:t>).</a:t>
            </a:r>
          </a:p>
          <a:p>
            <a:pPr>
              <a:defRPr/>
            </a:pPr>
            <a:endParaRPr lang="en-US" sz="2000" i="1">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ext Box 2"/>
          <p:cNvSpPr txBox="1">
            <a:spLocks noChangeArrowheads="1"/>
          </p:cNvSpPr>
          <p:nvPr/>
        </p:nvSpPr>
        <p:spPr bwMode="auto">
          <a:xfrm>
            <a:off x="0" y="609600"/>
            <a:ext cx="2514600" cy="5903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2000">
                <a:cs typeface="+mn-cs"/>
              </a:rPr>
              <a:t>Slab suction and slab pull presently account for about 40 and 60% of the forces on plates.</a:t>
            </a:r>
          </a:p>
          <a:p>
            <a:pPr>
              <a:spcBef>
                <a:spcPct val="20000"/>
              </a:spcBef>
              <a:defRPr/>
            </a:pPr>
            <a:r>
              <a:rPr lang="en-US" sz="2000">
                <a:cs typeface="+mn-cs"/>
              </a:rPr>
              <a:t>These two mechanisms by which mantle slabs drive the surface plates cause subducting plates to move rapidly toward subduction zones while overriding plates move toward subduction zones more slowly.</a:t>
            </a:r>
            <a:r>
              <a:rPr lang="en-US" sz="1800">
                <a:cs typeface="+mn-cs"/>
              </a:rPr>
              <a:t> </a:t>
            </a:r>
          </a:p>
          <a:p>
            <a:pPr>
              <a:spcBef>
                <a:spcPct val="20000"/>
              </a:spcBef>
              <a:defRPr/>
            </a:pPr>
            <a:endParaRPr lang="en-US" sz="1800">
              <a:cs typeface="+mn-cs"/>
            </a:endParaRPr>
          </a:p>
          <a:p>
            <a:pPr>
              <a:spcBef>
                <a:spcPct val="20000"/>
              </a:spcBef>
              <a:defRPr/>
            </a:pPr>
            <a:r>
              <a:rPr lang="en-US" sz="1800">
                <a:cs typeface="+mn-cs"/>
              </a:rPr>
              <a:t>Conrad and Lithgow-Bertollini, JGR v. 109, </a:t>
            </a:r>
            <a:r>
              <a:rPr lang="en-US" sz="1600">
                <a:cs typeface="+mn-cs"/>
              </a:rPr>
              <a:t>doi:10.1029/2004JB002991</a:t>
            </a:r>
          </a:p>
        </p:txBody>
      </p:sp>
      <p:pic>
        <p:nvPicPr>
          <p:cNvPr id="952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219200"/>
            <a:ext cx="6553200" cy="375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5236" name="Text Box 4"/>
          <p:cNvSpPr txBox="1">
            <a:spLocks noChangeArrowheads="1"/>
          </p:cNvSpPr>
          <p:nvPr/>
        </p:nvSpPr>
        <p:spPr bwMode="auto">
          <a:xfrm>
            <a:off x="2667000" y="228600"/>
            <a:ext cx="6477000" cy="1246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1800">
                <a:cs typeface="+mn-cs"/>
              </a:rPr>
              <a:t>Subducting plates are pulled toward subduction zones with a force equivalent to the excess weight of the upper mantle portion of slabs, which must therefore remain physically intact and strong. </a:t>
            </a:r>
          </a:p>
          <a:p>
            <a:pPr>
              <a:spcBef>
                <a:spcPct val="20000"/>
              </a:spcBef>
              <a:defRPr/>
            </a:pPr>
            <a:endParaRPr lang="en-US" sz="1800">
              <a:cs typeface="+mn-cs"/>
            </a:endParaRPr>
          </a:p>
        </p:txBody>
      </p:sp>
      <p:sp>
        <p:nvSpPr>
          <p:cNvPr id="95237" name="Text Box 5"/>
          <p:cNvSpPr txBox="1">
            <a:spLocks noChangeArrowheads="1"/>
          </p:cNvSpPr>
          <p:nvPr/>
        </p:nvSpPr>
        <p:spPr bwMode="auto">
          <a:xfrm>
            <a:off x="2819400" y="5118100"/>
            <a:ext cx="6324600"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spcBef>
                <a:spcPct val="20000"/>
              </a:spcBef>
              <a:defRPr/>
            </a:pPr>
            <a:r>
              <a:rPr lang="en-US" sz="1800">
                <a:cs typeface="+mn-cs"/>
              </a:rPr>
              <a:t>Slabs in the lower mantle are detached from those in the upper mantle. Their excess weight is supported by the viscous mantle, which deforms and flows in response to this weight. This induced mantle flow exerts tractions on the base of the surface plates that draws both subducting and overriding plates toward subduction zones. </a:t>
            </a:r>
          </a:p>
        </p:txBody>
      </p:sp>
    </p:spTree>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228600" y="228600"/>
            <a:ext cx="8229600" cy="1143000"/>
          </a:xfrm>
        </p:spPr>
        <p:txBody>
          <a:bodyPr/>
          <a:lstStyle/>
          <a:p>
            <a:pPr eaLnBrk="1" hangingPunct="1">
              <a:defRPr/>
            </a:pPr>
            <a:r>
              <a:rPr lang="en-US" sz="3600" smtClean="0">
                <a:cs typeface="+mj-cs"/>
              </a:rPr>
              <a:t>Why are plates with continents so slow? Deeper roots produce larger C</a:t>
            </a:r>
            <a:r>
              <a:rPr lang="en-US" sz="3600" baseline="-25000" smtClean="0">
                <a:cs typeface="+mj-cs"/>
              </a:rPr>
              <a:t>DF</a:t>
            </a:r>
            <a:endParaRPr lang="en-US" smtClean="0">
              <a:cs typeface="+mj-cs"/>
            </a:endParaRPr>
          </a:p>
        </p:txBody>
      </p:sp>
      <p:sp>
        <p:nvSpPr>
          <p:cNvPr id="96259" name="Rectangle 3"/>
          <p:cNvSpPr>
            <a:spLocks noGrp="1" noChangeArrowheads="1"/>
          </p:cNvSpPr>
          <p:nvPr>
            <p:ph type="body" sz="half" idx="2"/>
          </p:nvPr>
        </p:nvSpPr>
        <p:spPr>
          <a:xfrm>
            <a:off x="1752600" y="6096000"/>
            <a:ext cx="6934200" cy="457200"/>
          </a:xfrm>
        </p:spPr>
        <p:txBody>
          <a:bodyPr/>
          <a:lstStyle/>
          <a:p>
            <a:pPr eaLnBrk="1" hangingPunct="1">
              <a:defRPr/>
            </a:pPr>
            <a:r>
              <a:rPr lang="en-US" sz="2000" smtClean="0">
                <a:cs typeface="+mn-cs"/>
              </a:rPr>
              <a:t>Brown, Hawkesworth, and Wilson 1992</a:t>
            </a:r>
          </a:p>
        </p:txBody>
      </p:sp>
      <p:pic>
        <p:nvPicPr>
          <p:cNvPr id="96260" name="Picture 4"/>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rot="21520348">
            <a:off x="1143000" y="1524000"/>
            <a:ext cx="7467600" cy="4410075"/>
          </a:xfrm>
        </p:spPr>
      </p:pic>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0"/>
            <a:ext cx="6819900" cy="637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7283" name="Text Box 3"/>
          <p:cNvSpPr txBox="1">
            <a:spLocks noChangeArrowheads="1"/>
          </p:cNvSpPr>
          <p:nvPr/>
        </p:nvSpPr>
        <p:spPr bwMode="auto">
          <a:xfrm>
            <a:off x="228600" y="914400"/>
            <a:ext cx="2514600" cy="5724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b="1" dirty="0">
                <a:cs typeface="+mn-cs"/>
              </a:rPr>
              <a:t>Which forces drive North America?</a:t>
            </a:r>
            <a:endParaRPr lang="en-US" dirty="0">
              <a:cs typeface="+mn-cs"/>
            </a:endParaRPr>
          </a:p>
          <a:p>
            <a:pPr>
              <a:defRPr/>
            </a:pPr>
            <a:r>
              <a:rPr lang="en-US" sz="1800" dirty="0" err="1">
                <a:cs typeface="+mn-cs"/>
              </a:rPr>
              <a:t>Bokelmann</a:t>
            </a:r>
            <a:r>
              <a:rPr lang="en-US" sz="1800" dirty="0">
                <a:cs typeface="+mn-cs"/>
              </a:rPr>
              <a:t>, 2002, Geology 30, 1027-1030.</a:t>
            </a:r>
          </a:p>
          <a:p>
            <a:pPr>
              <a:defRPr/>
            </a:pPr>
            <a:endParaRPr lang="en-US" sz="1800" dirty="0">
              <a:cs typeface="+mn-cs"/>
            </a:endParaRPr>
          </a:p>
          <a:p>
            <a:pPr>
              <a:defRPr/>
            </a:pPr>
            <a:r>
              <a:rPr lang="en-US" sz="2000" dirty="0">
                <a:cs typeface="+mn-cs"/>
              </a:rPr>
              <a:t>Are the </a:t>
            </a:r>
            <a:r>
              <a:rPr lang="en-US" sz="2000" dirty="0" smtClean="0">
                <a:cs typeface="+mn-cs"/>
              </a:rPr>
              <a:t>continents pulled / pushed </a:t>
            </a:r>
            <a:r>
              <a:rPr lang="en-US" sz="2000" dirty="0">
                <a:cs typeface="+mn-cs"/>
              </a:rPr>
              <a:t>from the side, or does mantle convection play an active role in driving the plates?</a:t>
            </a:r>
          </a:p>
          <a:p>
            <a:pPr>
              <a:defRPr/>
            </a:pPr>
            <a:endParaRPr lang="en-US" sz="2000" dirty="0">
              <a:cs typeface="+mn-cs"/>
            </a:endParaRPr>
          </a:p>
          <a:p>
            <a:pPr>
              <a:defRPr/>
            </a:pPr>
            <a:r>
              <a:rPr lang="en-US" sz="2000" dirty="0">
                <a:cs typeface="+mn-cs"/>
              </a:rPr>
              <a:t>This question can be addressed by studying the deformation of deep continental roots.</a:t>
            </a:r>
          </a:p>
          <a:p>
            <a:pPr>
              <a:defRPr/>
            </a:pPr>
            <a:r>
              <a:rPr lang="en-US" sz="2000" dirty="0">
                <a:cs typeface="+mn-cs"/>
              </a:rPr>
              <a:t> </a:t>
            </a:r>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4100" y="0"/>
            <a:ext cx="6819900" cy="6373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98307" name="Text Box 3"/>
          <p:cNvSpPr txBox="1">
            <a:spLocks noChangeArrowheads="1"/>
          </p:cNvSpPr>
          <p:nvPr/>
        </p:nvSpPr>
        <p:spPr bwMode="auto">
          <a:xfrm>
            <a:off x="228600" y="533400"/>
            <a:ext cx="2514600" cy="5981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a:cs typeface="+mn-cs"/>
              </a:rPr>
              <a:t>Simple-shear deformation due to plate-mantle interaction leads to preferred mineral orientation in portions of thick lithosphere, and seismic anisotropy. Seismic fast axes are shown schematically by diagonal dashes. Dip direction of fast axes is indicative of driving mechanism. </a:t>
            </a:r>
          </a:p>
          <a:p>
            <a:pPr>
              <a:defRPr/>
            </a:pPr>
            <a:endParaRPr lang="en-US" sz="800">
              <a:cs typeface="+mn-cs"/>
            </a:endParaRPr>
          </a:p>
          <a:p>
            <a:pPr>
              <a:defRPr/>
            </a:pPr>
            <a:r>
              <a:rPr lang="en-US" sz="1800">
                <a:cs typeface="+mn-cs"/>
              </a:rPr>
              <a:t>If driving forces are large, diagnostic pattern of orogenesis (mountain building) and extension may develop; orogenesis will occur on side toward which root is moving.  </a:t>
            </a:r>
          </a:p>
          <a:p>
            <a:pPr>
              <a:defRPr/>
            </a:pPr>
            <a:endParaRPr lang="en-US" sz="1800">
              <a:cs typeface="+mn-cs"/>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ext Box 2"/>
          <p:cNvSpPr txBox="1">
            <a:spLocks noChangeArrowheads="1"/>
          </p:cNvSpPr>
          <p:nvPr/>
        </p:nvSpPr>
        <p:spPr bwMode="auto">
          <a:xfrm>
            <a:off x="152400" y="4419600"/>
            <a:ext cx="8991600" cy="240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b="1">
                <a:cs typeface="+mn-cs"/>
              </a:rPr>
              <a:t>Orientation of fast axes for stations in northern North America.</a:t>
            </a:r>
            <a:r>
              <a:rPr lang="en-US" sz="2000">
                <a:cs typeface="+mn-cs"/>
              </a:rPr>
              <a:t> </a:t>
            </a:r>
          </a:p>
          <a:p>
            <a:pPr>
              <a:defRPr/>
            </a:pPr>
            <a:r>
              <a:rPr lang="en-US" sz="1800">
                <a:cs typeface="+mn-cs"/>
              </a:rPr>
              <a:t>P-wave fast azimuths are shown by arrows in light gray for southwestern direction (between 180° and 260°) and in black for other directions; shades in sphere (lower right) show angular ranges. Length of arrow shows dip angle. Background map shows S-wave traveltimes, </a:t>
            </a:r>
            <a:r>
              <a:rPr lang="en-US" sz="1800">
                <a:latin typeface="Symbol" charset="0"/>
                <a:cs typeface="+mn-cs"/>
              </a:rPr>
              <a:t>d</a:t>
            </a:r>
            <a:r>
              <a:rPr lang="en-US" sz="1800">
                <a:cs typeface="+mn-cs"/>
              </a:rPr>
              <a:t>t</a:t>
            </a:r>
            <a:r>
              <a:rPr lang="en-US" sz="1800" baseline="-25000">
                <a:cs typeface="+mn-cs"/>
              </a:rPr>
              <a:t>S</a:t>
            </a:r>
            <a:r>
              <a:rPr lang="en-US" sz="1800">
                <a:cs typeface="+mn-cs"/>
              </a:rPr>
              <a:t>, integrated from 400 km to surface in tomographic model from Grand (1994).</a:t>
            </a:r>
            <a:r>
              <a:rPr lang="en-US" sz="2000">
                <a:cs typeface="+mn-cs"/>
              </a:rPr>
              <a:t> </a:t>
            </a:r>
          </a:p>
          <a:p>
            <a:pPr>
              <a:defRPr/>
            </a:pPr>
            <a:r>
              <a:rPr lang="en-US" sz="2000" i="1">
                <a:cs typeface="+mn-cs"/>
              </a:rPr>
              <a:t>Darker gray shades indicate extent of thick lithosphere - this region corresponds to stations that have exclusively southern to western fast directions, whereas other areas have very different fast directions.</a:t>
            </a:r>
            <a:r>
              <a:rPr lang="en-US" i="1">
                <a:cs typeface="+mn-cs"/>
              </a:rPr>
              <a:t>  </a:t>
            </a:r>
          </a:p>
        </p:txBody>
      </p:sp>
      <p:pic>
        <p:nvPicPr>
          <p:cNvPr id="9933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271587" y="1728787"/>
            <a:ext cx="3949700" cy="949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993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0"/>
            <a:ext cx="78486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7620000" cy="421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035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76600"/>
            <a:ext cx="56388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0356" name="Text Box 4"/>
          <p:cNvSpPr txBox="1">
            <a:spLocks noChangeArrowheads="1"/>
          </p:cNvSpPr>
          <p:nvPr/>
        </p:nvSpPr>
        <p:spPr bwMode="auto">
          <a:xfrm>
            <a:off x="4419600" y="4568825"/>
            <a:ext cx="4724400" cy="201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a:cs typeface="+mn-cs"/>
              </a:rPr>
              <a:t>Angular variations of P-wave delays determine both the azimuths and the dip angles of the fast direction of seismic velocity anisotropy in North America, and indicate that </a:t>
            </a:r>
            <a:r>
              <a:rPr lang="en-US" sz="1800" b="1">
                <a:cs typeface="+mn-cs"/>
              </a:rPr>
              <a:t>the deeper mantle moves at a higher velocity than the North American plate and that the mantle plays an important role in driving the plates.</a:t>
            </a:r>
            <a:r>
              <a:rPr lang="en-US" sz="1800">
                <a:cs typeface="+mn-cs"/>
              </a:rPr>
              <a:t>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
            <a:ext cx="8686800" cy="830997"/>
          </a:xfrm>
          <a:prstGeom prst="rect">
            <a:avLst/>
          </a:prstGeom>
          <a:noFill/>
        </p:spPr>
        <p:txBody>
          <a:bodyPr wrap="square" rtlCol="0">
            <a:spAutoFit/>
          </a:bodyPr>
          <a:lstStyle/>
          <a:p>
            <a:r>
              <a:rPr lang="en-US" dirty="0" smtClean="0"/>
              <a:t>Convection models parameterized in terms of </a:t>
            </a:r>
          </a:p>
          <a:p>
            <a:r>
              <a:rPr lang="en-US" dirty="0" smtClean="0"/>
              <a:t>(1) lithospheric yield stress </a:t>
            </a:r>
            <a:r>
              <a:rPr lang="en-US" dirty="0" smtClean="0">
                <a:latin typeface="Symbol" charset="0"/>
                <a:cs typeface="Symbol" charset="0"/>
              </a:rPr>
              <a:t>s</a:t>
            </a:r>
            <a:r>
              <a:rPr lang="en-US" dirty="0"/>
              <a:t> </a:t>
            </a:r>
            <a:r>
              <a:rPr lang="en-US" dirty="0" smtClean="0"/>
              <a:t>   (2) LVZ viscosity contrast </a:t>
            </a:r>
            <a:r>
              <a:rPr lang="en-US" dirty="0" smtClean="0">
                <a:latin typeface="Symbol" charset="0"/>
                <a:cs typeface="Symbol" charset="0"/>
              </a:rPr>
              <a:t>h*</a:t>
            </a:r>
            <a:endParaRPr lang="en-US" dirty="0"/>
          </a:p>
        </p:txBody>
      </p:sp>
      <p:sp>
        <p:nvSpPr>
          <p:cNvPr id="4" name="TextBox 3"/>
          <p:cNvSpPr txBox="1"/>
          <p:nvPr/>
        </p:nvSpPr>
        <p:spPr>
          <a:xfrm>
            <a:off x="0" y="6457890"/>
            <a:ext cx="2998061" cy="400110"/>
          </a:xfrm>
          <a:prstGeom prst="rect">
            <a:avLst/>
          </a:prstGeom>
          <a:noFill/>
        </p:spPr>
        <p:txBody>
          <a:bodyPr wrap="none" rtlCol="0">
            <a:spAutoFit/>
          </a:bodyPr>
          <a:lstStyle/>
          <a:p>
            <a:r>
              <a:rPr lang="en-US" sz="2000" dirty="0" smtClean="0"/>
              <a:t>(Richards et al., G3, 2001) </a:t>
            </a:r>
          </a:p>
        </p:txBody>
      </p:sp>
      <p:grpSp>
        <p:nvGrpSpPr>
          <p:cNvPr id="7" name="Group 6"/>
          <p:cNvGrpSpPr/>
          <p:nvPr/>
        </p:nvGrpSpPr>
        <p:grpSpPr>
          <a:xfrm>
            <a:off x="-152400" y="990600"/>
            <a:ext cx="4619538" cy="4495800"/>
            <a:chOff x="1752600" y="1524000"/>
            <a:chExt cx="5605995" cy="5334000"/>
          </a:xfrm>
        </p:grpSpPr>
        <p:pic>
          <p:nvPicPr>
            <p:cNvPr id="5" name="Picture 4"/>
            <p:cNvPicPr>
              <a:picLocks noChangeAspect="1"/>
            </p:cNvPicPr>
            <p:nvPr/>
          </p:nvPicPr>
          <p:blipFill rotWithShape="1">
            <a:blip r:embed="rId2"/>
            <a:srcRect l="3210" t="26204" r="1255"/>
            <a:stretch/>
          </p:blipFill>
          <p:spPr>
            <a:xfrm>
              <a:off x="1945250" y="1797050"/>
              <a:ext cx="5355656" cy="5060950"/>
            </a:xfrm>
            <a:prstGeom prst="rect">
              <a:avLst/>
            </a:prstGeom>
            <a:noFill/>
            <a:ln>
              <a:noFill/>
            </a:ln>
          </p:spPr>
        </p:pic>
        <p:pic>
          <p:nvPicPr>
            <p:cNvPr id="6" name="Picture 5"/>
            <p:cNvPicPr>
              <a:picLocks noChangeAspect="1"/>
            </p:cNvPicPr>
            <p:nvPr/>
          </p:nvPicPr>
          <p:blipFill rotWithShape="1">
            <a:blip r:embed="rId2"/>
            <a:srcRect b="95926"/>
            <a:stretch/>
          </p:blipFill>
          <p:spPr>
            <a:xfrm>
              <a:off x="1752600" y="1524000"/>
              <a:ext cx="5605995" cy="279400"/>
            </a:xfrm>
            <a:prstGeom prst="rect">
              <a:avLst/>
            </a:prstGeom>
            <a:noFill/>
            <a:ln>
              <a:noFill/>
            </a:ln>
          </p:spPr>
        </p:pic>
      </p:grpSp>
      <p:grpSp>
        <p:nvGrpSpPr>
          <p:cNvPr id="45" name="Group 44"/>
          <p:cNvGrpSpPr/>
          <p:nvPr/>
        </p:nvGrpSpPr>
        <p:grpSpPr>
          <a:xfrm>
            <a:off x="4419600" y="1295400"/>
            <a:ext cx="4621953" cy="2147248"/>
            <a:chOff x="4419600" y="1295400"/>
            <a:chExt cx="4621953" cy="2147248"/>
          </a:xfrm>
        </p:grpSpPr>
        <p:grpSp>
          <p:nvGrpSpPr>
            <p:cNvPr id="17" name="Group 16"/>
            <p:cNvGrpSpPr/>
            <p:nvPr/>
          </p:nvGrpSpPr>
          <p:grpSpPr>
            <a:xfrm>
              <a:off x="4495800" y="1295400"/>
              <a:ext cx="4545753" cy="2147248"/>
              <a:chOff x="4495800" y="1295400"/>
              <a:chExt cx="4545753" cy="2147248"/>
            </a:xfrm>
          </p:grpSpPr>
          <p:pic>
            <p:nvPicPr>
              <p:cNvPr id="8" name="Picture 7"/>
              <p:cNvPicPr>
                <a:picLocks noChangeAspect="1"/>
              </p:cNvPicPr>
              <p:nvPr/>
            </p:nvPicPr>
            <p:blipFill rotWithShape="1">
              <a:blip r:embed="rId3"/>
              <a:srcRect l="4794" r="7958"/>
              <a:stretch/>
            </p:blipFill>
            <p:spPr>
              <a:xfrm>
                <a:off x="4495800" y="1295400"/>
                <a:ext cx="4545753" cy="2147248"/>
              </a:xfrm>
              <a:prstGeom prst="rect">
                <a:avLst/>
              </a:prstGeom>
            </p:spPr>
          </p:pic>
          <p:pic>
            <p:nvPicPr>
              <p:cNvPr id="9" name="Picture 8"/>
              <p:cNvPicPr>
                <a:picLocks noChangeAspect="1"/>
              </p:cNvPicPr>
              <p:nvPr/>
            </p:nvPicPr>
            <p:blipFill rotWithShape="1">
              <a:blip r:embed="rId3"/>
              <a:srcRect l="1917" t="29662" r="94008" b="40386"/>
              <a:stretch/>
            </p:blipFill>
            <p:spPr>
              <a:xfrm>
                <a:off x="4737100" y="2438400"/>
                <a:ext cx="215900" cy="654050"/>
              </a:xfrm>
              <a:prstGeom prst="rect">
                <a:avLst/>
              </a:prstGeom>
            </p:spPr>
          </p:pic>
        </p:grpSp>
        <p:cxnSp>
          <p:nvCxnSpPr>
            <p:cNvPr id="16" name="Straight Arrow Connector 15"/>
            <p:cNvCxnSpPr/>
            <p:nvPr/>
          </p:nvCxnSpPr>
          <p:spPr bwMode="auto">
            <a:xfrm flipV="1">
              <a:off x="4419600" y="1905000"/>
              <a:ext cx="609600" cy="381000"/>
            </a:xfrm>
            <a:prstGeom prst="straightConnector1">
              <a:avLst/>
            </a:prstGeom>
            <a:solidFill>
              <a:schemeClr val="accent1"/>
            </a:solidFill>
            <a:ln w="9525" cap="flat" cmpd="sng" algn="ctr">
              <a:solidFill>
                <a:srgbClr val="00FF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grpSp>
        <p:nvGrpSpPr>
          <p:cNvPr id="44" name="Group 43"/>
          <p:cNvGrpSpPr/>
          <p:nvPr/>
        </p:nvGrpSpPr>
        <p:grpSpPr>
          <a:xfrm>
            <a:off x="0" y="2057400"/>
            <a:ext cx="4495800" cy="383977"/>
            <a:chOff x="0" y="2057400"/>
            <a:chExt cx="4495800" cy="383977"/>
          </a:xfrm>
        </p:grpSpPr>
        <p:sp>
          <p:nvSpPr>
            <p:cNvPr id="12" name="TextBox 11"/>
            <p:cNvSpPr txBox="1"/>
            <p:nvPr/>
          </p:nvSpPr>
          <p:spPr>
            <a:xfrm>
              <a:off x="3326715" y="2057400"/>
              <a:ext cx="1169085" cy="369332"/>
            </a:xfrm>
            <a:prstGeom prst="rect">
              <a:avLst/>
            </a:prstGeom>
            <a:noFill/>
          </p:spPr>
          <p:txBody>
            <a:bodyPr wrap="none" rtlCol="0">
              <a:spAutoFit/>
            </a:bodyPr>
            <a:lstStyle/>
            <a:p>
              <a:r>
                <a:rPr lang="en-US" sz="1800" dirty="0" smtClean="0">
                  <a:latin typeface="Arial Black"/>
                  <a:cs typeface="Arial Black"/>
                </a:rPr>
                <a:t>PLATES</a:t>
              </a:r>
              <a:endParaRPr lang="en-US" sz="1800" dirty="0">
                <a:latin typeface="Arial Black"/>
                <a:cs typeface="Arial Black"/>
              </a:endParaRPr>
            </a:p>
          </p:txBody>
        </p:sp>
        <p:sp>
          <p:nvSpPr>
            <p:cNvPr id="24" name="TextBox 23"/>
            <p:cNvSpPr txBox="1"/>
            <p:nvPr/>
          </p:nvSpPr>
          <p:spPr>
            <a:xfrm>
              <a:off x="0" y="2133600"/>
              <a:ext cx="871252" cy="307777"/>
            </a:xfrm>
            <a:prstGeom prst="rect">
              <a:avLst/>
            </a:prstGeom>
            <a:noFill/>
          </p:spPr>
          <p:txBody>
            <a:bodyPr wrap="none" rtlCol="0">
              <a:spAutoFit/>
            </a:bodyPr>
            <a:lstStyle/>
            <a:p>
              <a:r>
                <a:rPr lang="en-US" sz="1400" dirty="0" smtClean="0">
                  <a:latin typeface="Arial Black"/>
                  <a:cs typeface="Arial Black"/>
                </a:rPr>
                <a:t>EARTH</a:t>
              </a:r>
              <a:endParaRPr lang="en-US" sz="1400" dirty="0">
                <a:latin typeface="Arial Black"/>
                <a:cs typeface="Arial Black"/>
              </a:endParaRPr>
            </a:p>
          </p:txBody>
        </p:sp>
      </p:grpSp>
      <p:grpSp>
        <p:nvGrpSpPr>
          <p:cNvPr id="46" name="Group 45"/>
          <p:cNvGrpSpPr/>
          <p:nvPr/>
        </p:nvGrpSpPr>
        <p:grpSpPr>
          <a:xfrm>
            <a:off x="0" y="2362200"/>
            <a:ext cx="5638800" cy="1603177"/>
            <a:chOff x="0" y="2362200"/>
            <a:chExt cx="5638800" cy="1603177"/>
          </a:xfrm>
        </p:grpSpPr>
        <p:sp>
          <p:nvSpPr>
            <p:cNvPr id="13" name="TextBox 12"/>
            <p:cNvSpPr txBox="1"/>
            <p:nvPr/>
          </p:nvSpPr>
          <p:spPr>
            <a:xfrm>
              <a:off x="3276600" y="3581400"/>
              <a:ext cx="1232203" cy="369332"/>
            </a:xfrm>
            <a:prstGeom prst="rect">
              <a:avLst/>
            </a:prstGeom>
            <a:noFill/>
          </p:spPr>
          <p:txBody>
            <a:bodyPr wrap="none" rtlCol="0">
              <a:spAutoFit/>
            </a:bodyPr>
            <a:lstStyle/>
            <a:p>
              <a:r>
                <a:rPr lang="en-US" sz="1800" dirty="0" smtClean="0">
                  <a:latin typeface="Arial Black"/>
                  <a:cs typeface="Arial Black"/>
                </a:rPr>
                <a:t>FROZEN</a:t>
              </a:r>
              <a:endParaRPr lang="en-US" sz="1800" dirty="0">
                <a:latin typeface="Arial Black"/>
                <a:cs typeface="Arial Black"/>
              </a:endParaRPr>
            </a:p>
          </p:txBody>
        </p:sp>
        <p:cxnSp>
          <p:nvCxnSpPr>
            <p:cNvPr id="19" name="Straight Arrow Connector 18"/>
            <p:cNvCxnSpPr/>
            <p:nvPr/>
          </p:nvCxnSpPr>
          <p:spPr bwMode="auto">
            <a:xfrm flipV="1">
              <a:off x="4419600" y="2362200"/>
              <a:ext cx="1219200" cy="1447800"/>
            </a:xfrm>
            <a:prstGeom prst="straightConnector1">
              <a:avLst/>
            </a:prstGeom>
            <a:solidFill>
              <a:schemeClr val="accent1"/>
            </a:solidFill>
            <a:ln w="9525" cap="flat" cmpd="sng" algn="ctr">
              <a:solidFill>
                <a:srgbClr val="0000FF"/>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5" name="TextBox 24"/>
            <p:cNvSpPr txBox="1"/>
            <p:nvPr/>
          </p:nvSpPr>
          <p:spPr>
            <a:xfrm>
              <a:off x="0" y="3657600"/>
              <a:ext cx="763074" cy="307777"/>
            </a:xfrm>
            <a:prstGeom prst="rect">
              <a:avLst/>
            </a:prstGeom>
            <a:noFill/>
          </p:spPr>
          <p:txBody>
            <a:bodyPr wrap="none" rtlCol="0">
              <a:spAutoFit/>
            </a:bodyPr>
            <a:lstStyle/>
            <a:p>
              <a:r>
                <a:rPr lang="en-US" sz="1400" dirty="0" smtClean="0">
                  <a:latin typeface="Arial Black"/>
                  <a:cs typeface="Arial Black"/>
                </a:rPr>
                <a:t>MARS</a:t>
              </a:r>
              <a:endParaRPr lang="en-US" sz="1400" dirty="0">
                <a:latin typeface="Arial Black"/>
                <a:cs typeface="Arial Black"/>
              </a:endParaRPr>
            </a:p>
          </p:txBody>
        </p:sp>
      </p:grpSp>
      <p:grpSp>
        <p:nvGrpSpPr>
          <p:cNvPr id="47" name="Group 46"/>
          <p:cNvGrpSpPr/>
          <p:nvPr/>
        </p:nvGrpSpPr>
        <p:grpSpPr>
          <a:xfrm>
            <a:off x="0" y="2514600"/>
            <a:ext cx="6172200" cy="2960132"/>
            <a:chOff x="0" y="2514600"/>
            <a:chExt cx="6172200" cy="2960132"/>
          </a:xfrm>
        </p:grpSpPr>
        <p:sp>
          <p:nvSpPr>
            <p:cNvPr id="14" name="TextBox 13"/>
            <p:cNvSpPr txBox="1"/>
            <p:nvPr/>
          </p:nvSpPr>
          <p:spPr>
            <a:xfrm>
              <a:off x="3276600" y="5105400"/>
              <a:ext cx="1184865" cy="369332"/>
            </a:xfrm>
            <a:prstGeom prst="rect">
              <a:avLst/>
            </a:prstGeom>
            <a:noFill/>
          </p:spPr>
          <p:txBody>
            <a:bodyPr wrap="none" rtlCol="0">
              <a:spAutoFit/>
            </a:bodyPr>
            <a:lstStyle/>
            <a:p>
              <a:r>
                <a:rPr lang="en-US" sz="1800" dirty="0" smtClean="0">
                  <a:latin typeface="Arial Black"/>
                  <a:cs typeface="Arial Black"/>
                </a:rPr>
                <a:t>MOBILE</a:t>
              </a:r>
              <a:endParaRPr lang="en-US" sz="1800" dirty="0">
                <a:latin typeface="Arial Black"/>
                <a:cs typeface="Arial Black"/>
              </a:endParaRPr>
            </a:p>
          </p:txBody>
        </p:sp>
        <p:cxnSp>
          <p:nvCxnSpPr>
            <p:cNvPr id="21" name="Straight Arrow Connector 20"/>
            <p:cNvCxnSpPr/>
            <p:nvPr/>
          </p:nvCxnSpPr>
          <p:spPr bwMode="auto">
            <a:xfrm flipV="1">
              <a:off x="4419600" y="2514600"/>
              <a:ext cx="1752600" cy="2819400"/>
            </a:xfrm>
            <a:prstGeom prst="straightConnector1">
              <a:avLst/>
            </a:prstGeom>
            <a:solidFill>
              <a:schemeClr val="accent1"/>
            </a:solidFill>
            <a:ln w="9525" cap="flat" cmpd="sng" algn="ctr">
              <a:solidFill>
                <a:srgbClr val="FF0000"/>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6" name="TextBox 25"/>
            <p:cNvSpPr txBox="1"/>
            <p:nvPr/>
          </p:nvSpPr>
          <p:spPr>
            <a:xfrm>
              <a:off x="0" y="4038600"/>
              <a:ext cx="992579" cy="307777"/>
            </a:xfrm>
            <a:prstGeom prst="rect">
              <a:avLst/>
            </a:prstGeom>
            <a:noFill/>
          </p:spPr>
          <p:txBody>
            <a:bodyPr wrap="none" rtlCol="0">
              <a:spAutoFit/>
            </a:bodyPr>
            <a:lstStyle/>
            <a:p>
              <a:r>
                <a:rPr lang="en-US" sz="1400" dirty="0" smtClean="0">
                  <a:latin typeface="Arial Black"/>
                  <a:cs typeface="Arial Black"/>
                </a:rPr>
                <a:t>VENUS?</a:t>
              </a:r>
              <a:endParaRPr lang="en-US" sz="1400" dirty="0">
                <a:latin typeface="Arial Black"/>
                <a:cs typeface="Arial Black"/>
              </a:endParaRPr>
            </a:p>
          </p:txBody>
        </p:sp>
        <p:cxnSp>
          <p:nvCxnSpPr>
            <p:cNvPr id="28" name="Curved Connector 27"/>
            <p:cNvCxnSpPr/>
            <p:nvPr/>
          </p:nvCxnSpPr>
          <p:spPr bwMode="auto">
            <a:xfrm rot="16200000" flipH="1">
              <a:off x="723900" y="4000500"/>
              <a:ext cx="457200" cy="228600"/>
            </a:xfrm>
            <a:prstGeom prst="curvedConnector3">
              <a:avLst>
                <a:gd name="adj1" fmla="val 50000"/>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grpSp>
    </p:spTree>
    <p:extLst>
      <p:ext uri="{BB962C8B-B14F-4D97-AF65-F5344CB8AC3E}">
        <p14:creationId xmlns:p14="http://schemas.microsoft.com/office/powerpoint/2010/main" val="408617849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52400" y="304800"/>
            <a:ext cx="8991600" cy="3109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2000">
                <a:cs typeface="+mn-cs"/>
              </a:rPr>
              <a:t>The stress field at the western edge of the stable continent is currently compressional to the north of Montana up to Alaska.  The extensional Basin and Range in the western United States represents an exception in this large-scale pattern that may be explained as an effect of internal gravitational forces, which may occur even if there is a compressional stress field acting from outside. </a:t>
            </a:r>
          </a:p>
          <a:p>
            <a:pPr>
              <a:defRPr/>
            </a:pPr>
            <a:endParaRPr lang="en-US" sz="2000">
              <a:cs typeface="+mn-cs"/>
            </a:endParaRPr>
          </a:p>
          <a:p>
            <a:pPr>
              <a:defRPr/>
            </a:pPr>
            <a:r>
              <a:rPr lang="en-US" sz="2000">
                <a:cs typeface="+mn-cs"/>
              </a:rPr>
              <a:t>The northeastern United States shows evidence for extension in the Baffin Bay area and the Labrador Sea during much of the Atlantic opening. Such extension occurring in the wake of a thick continent would be naturally explained by driving from below.  </a:t>
            </a:r>
          </a:p>
          <a:p>
            <a:pPr>
              <a:defRPr/>
            </a:pPr>
            <a:endParaRPr lang="en-US" sz="1800" b="1">
              <a:cs typeface="+mn-cs"/>
            </a:endParaRPr>
          </a:p>
        </p:txBody>
      </p:sp>
      <p:pic>
        <p:nvPicPr>
          <p:cNvPr id="1013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505200"/>
            <a:ext cx="5638800" cy="305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 y="35075"/>
            <a:ext cx="7633585" cy="6617195"/>
          </a:xfrm>
          <a:prstGeom prst="rect">
            <a:avLst/>
          </a:prstGeom>
          <a:noFill/>
        </p:spPr>
        <p:txBody>
          <a:bodyPr wrap="square" rtlCol="0">
            <a:spAutoFit/>
          </a:bodyPr>
          <a:lstStyle/>
          <a:p>
            <a:r>
              <a:rPr lang="en-US" dirty="0" smtClean="0"/>
              <a:t>Key plate driving forces are: (plates driving convection)</a:t>
            </a:r>
          </a:p>
          <a:p>
            <a:r>
              <a:rPr lang="en-US" dirty="0" smtClean="0"/>
              <a:t>(1) Slab pull (body force)</a:t>
            </a:r>
          </a:p>
          <a:p>
            <a:r>
              <a:rPr lang="en-US" dirty="0" smtClean="0"/>
              <a:t>(2) Slab suction (boundary force)</a:t>
            </a:r>
          </a:p>
          <a:p>
            <a:endParaRPr lang="en-US" sz="1600" dirty="0" smtClean="0"/>
          </a:p>
          <a:p>
            <a:endParaRPr lang="en-US" sz="1600" dirty="0"/>
          </a:p>
          <a:p>
            <a:endParaRPr lang="en-US" sz="1600" dirty="0" smtClean="0"/>
          </a:p>
          <a:p>
            <a:endParaRPr lang="en-US" sz="1600" dirty="0"/>
          </a:p>
          <a:p>
            <a:endParaRPr lang="en-US" sz="1600" dirty="0" smtClean="0"/>
          </a:p>
          <a:p>
            <a:endParaRPr lang="en-US" sz="1600" dirty="0"/>
          </a:p>
          <a:p>
            <a:endParaRPr lang="en-US" sz="1600" dirty="0" smtClean="0"/>
          </a:p>
          <a:p>
            <a:r>
              <a:rPr lang="en-US" dirty="0" smtClean="0"/>
              <a:t>to a lesser extent (convection driving plates):</a:t>
            </a:r>
          </a:p>
          <a:p>
            <a:r>
              <a:rPr lang="en-US" dirty="0" smtClean="0"/>
              <a:t>(3) Ridge push</a:t>
            </a:r>
          </a:p>
          <a:p>
            <a:r>
              <a:rPr lang="en-US" dirty="0" smtClean="0"/>
              <a:t>(4) Viscous drag on continental roots</a:t>
            </a:r>
          </a:p>
          <a:p>
            <a:endParaRPr lang="en-US" dirty="0" smtClean="0"/>
          </a:p>
          <a:p>
            <a:endParaRPr lang="en-US" dirty="0"/>
          </a:p>
          <a:p>
            <a:endParaRPr lang="en-US" dirty="0" smtClean="0"/>
          </a:p>
          <a:p>
            <a:endParaRPr lang="en-US" dirty="0"/>
          </a:p>
          <a:p>
            <a:endParaRPr lang="en-US" dirty="0"/>
          </a:p>
          <a:p>
            <a:r>
              <a:rPr lang="en-US" dirty="0" smtClean="0"/>
              <a:t>Continents are also deformed internally by gravitational forces due to topography (western USA; Tibet …)</a:t>
            </a:r>
            <a:endParaRPr lang="en-US" dirty="0"/>
          </a:p>
        </p:txBody>
      </p:sp>
      <p:pic>
        <p:nvPicPr>
          <p:cNvPr id="3" name="Picture 3"/>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t="1922" b="63456"/>
          <a:stretch/>
        </p:blipFill>
        <p:spPr>
          <a:xfrm>
            <a:off x="1605894" y="3962400"/>
            <a:ext cx="7543800" cy="1548798"/>
          </a:xfrm>
        </p:spPr>
      </p:pic>
      <p:pic>
        <p:nvPicPr>
          <p:cNvPr id="4" name="ClipArt Placeholder 3"/>
          <p:cNvPicPr>
            <a:picLocks noGrp="1" noChangeAspect="1" noChangeArrowheads="1"/>
          </p:cNvPicPr>
          <p:nvPr>
            <p:ph type="clipArt" sz="half" idx="2"/>
          </p:nvPr>
        </p:nvPicPr>
        <p:blipFill rotWithShape="1">
          <a:blip r:embed="rId2">
            <a:extLst>
              <a:ext uri="{28A0092B-C50C-407E-A947-70E740481C1C}">
                <a14:useLocalDpi xmlns:a14="http://schemas.microsoft.com/office/drawing/2010/main" val="0"/>
              </a:ext>
            </a:extLst>
          </a:blip>
          <a:srcRect l="1" t="54091" r="184" b="7475"/>
          <a:stretch/>
        </p:blipFill>
        <p:spPr>
          <a:xfrm>
            <a:off x="1614115" y="1143000"/>
            <a:ext cx="7529885" cy="1719309"/>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0"/>
            <a:ext cx="4119562" cy="454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0240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402138"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102406" name="Text Box 6"/>
          <p:cNvSpPr txBox="1">
            <a:spLocks noChangeArrowheads="1"/>
          </p:cNvSpPr>
          <p:nvPr/>
        </p:nvSpPr>
        <p:spPr bwMode="auto">
          <a:xfrm>
            <a:off x="381000" y="6216650"/>
            <a:ext cx="8153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a:cs typeface="+mn-cs"/>
              </a:rPr>
              <a:t>Dynamics of the Pacific-North American Plate Boundary in the Western United States</a:t>
            </a:r>
          </a:p>
          <a:p>
            <a:pPr>
              <a:defRPr/>
            </a:pPr>
            <a:r>
              <a:rPr lang="en-US" sz="1800">
                <a:cs typeface="+mn-cs"/>
              </a:rPr>
              <a:t>Lucy Flesch et al., 2000, Science, v. 287, 834-836</a:t>
            </a:r>
          </a:p>
        </p:txBody>
      </p:sp>
      <p:sp>
        <p:nvSpPr>
          <p:cNvPr id="102407" name="Text Box 7"/>
          <p:cNvSpPr txBox="1">
            <a:spLocks noChangeArrowheads="1"/>
          </p:cNvSpPr>
          <p:nvPr/>
        </p:nvSpPr>
        <p:spPr bwMode="auto">
          <a:xfrm>
            <a:off x="457200" y="4800600"/>
            <a:ext cx="815340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1431" tIns="45715" rIns="91431" bIns="45715">
            <a:spAutoFit/>
          </a:bodyPr>
          <a:lstStyle/>
          <a:p>
            <a:pPr>
              <a:defRPr/>
            </a:pPr>
            <a:r>
              <a:rPr lang="en-US" sz="1800" i="1">
                <a:cs typeface="+mn-cs"/>
              </a:rPr>
              <a:t>(left)</a:t>
            </a:r>
            <a:r>
              <a:rPr lang="en-US" sz="1800">
                <a:cs typeface="+mn-cs"/>
              </a:rPr>
              <a:t> Gravitational potential energy (continental spreading under its own weight), calculated assuming Airy compensation of topography, is a dominant driving force of the modern Basin-Range extension, and can be used to correctly predict </a:t>
            </a:r>
            <a:r>
              <a:rPr lang="en-US" sz="1800" i="1">
                <a:cs typeface="+mn-cs"/>
              </a:rPr>
              <a:t>(right)</a:t>
            </a:r>
            <a:r>
              <a:rPr lang="en-US" sz="1800">
                <a:cs typeface="+mn-cs"/>
              </a:rPr>
              <a:t> the modern velocity field (from GPS, VLBI, Quaternary fault slip, and NUVEL-1A).</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9050"/>
            <a:ext cx="8686800" cy="830997"/>
          </a:xfrm>
          <a:prstGeom prst="rect">
            <a:avLst/>
          </a:prstGeom>
          <a:noFill/>
        </p:spPr>
        <p:txBody>
          <a:bodyPr wrap="square" rtlCol="0">
            <a:spAutoFit/>
          </a:bodyPr>
          <a:lstStyle/>
          <a:p>
            <a:r>
              <a:rPr lang="en-US" dirty="0" smtClean="0"/>
              <a:t>Convection models parameterized in terms of </a:t>
            </a:r>
          </a:p>
          <a:p>
            <a:r>
              <a:rPr lang="en-US" dirty="0" smtClean="0"/>
              <a:t>(1) lithospheric yield stress </a:t>
            </a:r>
            <a:r>
              <a:rPr lang="en-US" dirty="0" smtClean="0">
                <a:latin typeface="Symbol" charset="0"/>
                <a:cs typeface="Symbol" charset="0"/>
              </a:rPr>
              <a:t>s</a:t>
            </a:r>
            <a:r>
              <a:rPr lang="en-US" dirty="0"/>
              <a:t> </a:t>
            </a:r>
            <a:r>
              <a:rPr lang="en-US" dirty="0" smtClean="0"/>
              <a:t>   (2) LVZ viscosity contrast </a:t>
            </a:r>
            <a:r>
              <a:rPr lang="en-US" dirty="0" smtClean="0">
                <a:latin typeface="Symbol" charset="0"/>
                <a:cs typeface="Symbol" charset="0"/>
              </a:rPr>
              <a:t>h</a:t>
            </a:r>
            <a:endParaRPr lang="en-US" dirty="0"/>
          </a:p>
        </p:txBody>
      </p:sp>
      <p:grpSp>
        <p:nvGrpSpPr>
          <p:cNvPr id="7" name="Group 6"/>
          <p:cNvGrpSpPr/>
          <p:nvPr/>
        </p:nvGrpSpPr>
        <p:grpSpPr>
          <a:xfrm>
            <a:off x="-152400" y="990600"/>
            <a:ext cx="4619538" cy="4495800"/>
            <a:chOff x="1752600" y="1524000"/>
            <a:chExt cx="5605995" cy="5334000"/>
          </a:xfrm>
        </p:grpSpPr>
        <p:pic>
          <p:nvPicPr>
            <p:cNvPr id="5" name="Picture 4"/>
            <p:cNvPicPr>
              <a:picLocks noChangeAspect="1"/>
            </p:cNvPicPr>
            <p:nvPr/>
          </p:nvPicPr>
          <p:blipFill rotWithShape="1">
            <a:blip r:embed="rId2"/>
            <a:srcRect l="3210" t="26204" r="1255"/>
            <a:stretch/>
          </p:blipFill>
          <p:spPr>
            <a:xfrm>
              <a:off x="1945250" y="1797050"/>
              <a:ext cx="5355656" cy="5060950"/>
            </a:xfrm>
            <a:prstGeom prst="rect">
              <a:avLst/>
            </a:prstGeom>
            <a:noFill/>
            <a:ln>
              <a:noFill/>
            </a:ln>
          </p:spPr>
        </p:pic>
        <p:pic>
          <p:nvPicPr>
            <p:cNvPr id="6" name="Picture 5"/>
            <p:cNvPicPr>
              <a:picLocks noChangeAspect="1"/>
            </p:cNvPicPr>
            <p:nvPr/>
          </p:nvPicPr>
          <p:blipFill rotWithShape="1">
            <a:blip r:embed="rId2"/>
            <a:srcRect b="95926"/>
            <a:stretch/>
          </p:blipFill>
          <p:spPr>
            <a:xfrm>
              <a:off x="1752600" y="1524000"/>
              <a:ext cx="5605995" cy="279400"/>
            </a:xfrm>
            <a:prstGeom prst="rect">
              <a:avLst/>
            </a:prstGeom>
            <a:noFill/>
            <a:ln>
              <a:noFill/>
            </a:ln>
          </p:spPr>
        </p:pic>
      </p:grpSp>
      <p:grpSp>
        <p:nvGrpSpPr>
          <p:cNvPr id="17" name="Group 16"/>
          <p:cNvGrpSpPr/>
          <p:nvPr/>
        </p:nvGrpSpPr>
        <p:grpSpPr>
          <a:xfrm>
            <a:off x="4495800" y="1295400"/>
            <a:ext cx="4545753" cy="2147248"/>
            <a:chOff x="4495800" y="1295400"/>
            <a:chExt cx="4545753" cy="2147248"/>
          </a:xfrm>
        </p:grpSpPr>
        <p:pic>
          <p:nvPicPr>
            <p:cNvPr id="8" name="Picture 7"/>
            <p:cNvPicPr>
              <a:picLocks noChangeAspect="1"/>
            </p:cNvPicPr>
            <p:nvPr/>
          </p:nvPicPr>
          <p:blipFill rotWithShape="1">
            <a:blip r:embed="rId3"/>
            <a:srcRect l="4794" r="7958"/>
            <a:stretch/>
          </p:blipFill>
          <p:spPr>
            <a:xfrm>
              <a:off x="4495800" y="1295400"/>
              <a:ext cx="4545753" cy="2147248"/>
            </a:xfrm>
            <a:prstGeom prst="rect">
              <a:avLst/>
            </a:prstGeom>
          </p:spPr>
        </p:pic>
        <p:pic>
          <p:nvPicPr>
            <p:cNvPr id="9" name="Picture 8"/>
            <p:cNvPicPr>
              <a:picLocks noChangeAspect="1"/>
            </p:cNvPicPr>
            <p:nvPr/>
          </p:nvPicPr>
          <p:blipFill rotWithShape="1">
            <a:blip r:embed="rId3"/>
            <a:srcRect l="1917" t="29662" r="94008" b="40386"/>
            <a:stretch/>
          </p:blipFill>
          <p:spPr>
            <a:xfrm>
              <a:off x="4737100" y="2438400"/>
              <a:ext cx="215900" cy="654050"/>
            </a:xfrm>
            <a:prstGeom prst="rect">
              <a:avLst/>
            </a:prstGeom>
          </p:spPr>
        </p:pic>
      </p:grpSp>
      <p:sp>
        <p:nvSpPr>
          <p:cNvPr id="12" name="TextBox 11"/>
          <p:cNvSpPr txBox="1"/>
          <p:nvPr/>
        </p:nvSpPr>
        <p:spPr>
          <a:xfrm>
            <a:off x="3326715" y="2057400"/>
            <a:ext cx="1169085" cy="369332"/>
          </a:xfrm>
          <a:prstGeom prst="rect">
            <a:avLst/>
          </a:prstGeom>
          <a:noFill/>
        </p:spPr>
        <p:txBody>
          <a:bodyPr wrap="none" rtlCol="0">
            <a:spAutoFit/>
          </a:bodyPr>
          <a:lstStyle/>
          <a:p>
            <a:r>
              <a:rPr lang="en-US" sz="1800" dirty="0" smtClean="0">
                <a:latin typeface="Arial Black"/>
                <a:cs typeface="Arial Black"/>
              </a:rPr>
              <a:t>PLATES</a:t>
            </a:r>
            <a:endParaRPr lang="en-US" sz="1800" dirty="0">
              <a:latin typeface="Arial Black"/>
              <a:cs typeface="Arial Black"/>
            </a:endParaRPr>
          </a:p>
        </p:txBody>
      </p:sp>
      <p:sp>
        <p:nvSpPr>
          <p:cNvPr id="13" name="TextBox 12"/>
          <p:cNvSpPr txBox="1"/>
          <p:nvPr/>
        </p:nvSpPr>
        <p:spPr>
          <a:xfrm>
            <a:off x="3301457" y="3588850"/>
            <a:ext cx="1207346" cy="646331"/>
          </a:xfrm>
          <a:prstGeom prst="rect">
            <a:avLst/>
          </a:prstGeom>
          <a:noFill/>
        </p:spPr>
        <p:txBody>
          <a:bodyPr wrap="square" rtlCol="0">
            <a:spAutoFit/>
          </a:bodyPr>
          <a:lstStyle/>
          <a:p>
            <a:r>
              <a:rPr lang="en-US" sz="1800" dirty="0" smtClean="0">
                <a:latin typeface="Arial Black"/>
                <a:cs typeface="Arial Black"/>
              </a:rPr>
              <a:t>FROZEN</a:t>
            </a:r>
            <a:endParaRPr lang="en-US" sz="1800" dirty="0">
              <a:latin typeface="Arial Black"/>
              <a:cs typeface="Arial Black"/>
            </a:endParaRPr>
          </a:p>
        </p:txBody>
      </p:sp>
      <p:sp>
        <p:nvSpPr>
          <p:cNvPr id="14" name="TextBox 13"/>
          <p:cNvSpPr txBox="1"/>
          <p:nvPr/>
        </p:nvSpPr>
        <p:spPr>
          <a:xfrm>
            <a:off x="3300502" y="5112850"/>
            <a:ext cx="1160963" cy="646331"/>
          </a:xfrm>
          <a:prstGeom prst="rect">
            <a:avLst/>
          </a:prstGeom>
          <a:noFill/>
        </p:spPr>
        <p:txBody>
          <a:bodyPr wrap="square" rtlCol="0">
            <a:spAutoFit/>
          </a:bodyPr>
          <a:lstStyle/>
          <a:p>
            <a:r>
              <a:rPr lang="en-US" sz="1800" dirty="0" smtClean="0">
                <a:latin typeface="Arial Black"/>
                <a:cs typeface="Arial Black"/>
              </a:rPr>
              <a:t>MOBILE</a:t>
            </a:r>
            <a:endParaRPr lang="en-US" sz="1800" dirty="0">
              <a:latin typeface="Arial Black"/>
              <a:cs typeface="Arial Black"/>
            </a:endParaRPr>
          </a:p>
        </p:txBody>
      </p:sp>
      <p:sp>
        <p:nvSpPr>
          <p:cNvPr id="24" name="TextBox 23"/>
          <p:cNvSpPr txBox="1"/>
          <p:nvPr/>
        </p:nvSpPr>
        <p:spPr>
          <a:xfrm>
            <a:off x="0" y="2133600"/>
            <a:ext cx="871252" cy="307777"/>
          </a:xfrm>
          <a:prstGeom prst="rect">
            <a:avLst/>
          </a:prstGeom>
          <a:noFill/>
        </p:spPr>
        <p:txBody>
          <a:bodyPr wrap="none" rtlCol="0">
            <a:spAutoFit/>
          </a:bodyPr>
          <a:lstStyle/>
          <a:p>
            <a:r>
              <a:rPr lang="en-US" sz="1400" dirty="0" smtClean="0">
                <a:latin typeface="Arial Black"/>
                <a:cs typeface="Arial Black"/>
              </a:rPr>
              <a:t>EARTH</a:t>
            </a:r>
            <a:endParaRPr lang="en-US" sz="1400" dirty="0">
              <a:latin typeface="Arial Black"/>
              <a:cs typeface="Arial Black"/>
            </a:endParaRPr>
          </a:p>
        </p:txBody>
      </p:sp>
      <p:sp>
        <p:nvSpPr>
          <p:cNvPr id="25" name="TextBox 24"/>
          <p:cNvSpPr txBox="1"/>
          <p:nvPr/>
        </p:nvSpPr>
        <p:spPr>
          <a:xfrm>
            <a:off x="0" y="3657600"/>
            <a:ext cx="763074" cy="307777"/>
          </a:xfrm>
          <a:prstGeom prst="rect">
            <a:avLst/>
          </a:prstGeom>
          <a:noFill/>
        </p:spPr>
        <p:txBody>
          <a:bodyPr wrap="none" rtlCol="0">
            <a:spAutoFit/>
          </a:bodyPr>
          <a:lstStyle/>
          <a:p>
            <a:r>
              <a:rPr lang="en-US" sz="1400" dirty="0" smtClean="0">
                <a:latin typeface="Arial Black"/>
                <a:cs typeface="Arial Black"/>
              </a:rPr>
              <a:t>MARS</a:t>
            </a:r>
            <a:endParaRPr lang="en-US" sz="1400" dirty="0">
              <a:latin typeface="Arial Black"/>
              <a:cs typeface="Arial Black"/>
            </a:endParaRPr>
          </a:p>
        </p:txBody>
      </p:sp>
      <p:sp>
        <p:nvSpPr>
          <p:cNvPr id="26" name="TextBox 25"/>
          <p:cNvSpPr txBox="1"/>
          <p:nvPr/>
        </p:nvSpPr>
        <p:spPr>
          <a:xfrm>
            <a:off x="0" y="4038600"/>
            <a:ext cx="992579" cy="307777"/>
          </a:xfrm>
          <a:prstGeom prst="rect">
            <a:avLst/>
          </a:prstGeom>
          <a:noFill/>
        </p:spPr>
        <p:txBody>
          <a:bodyPr wrap="none" rtlCol="0">
            <a:spAutoFit/>
          </a:bodyPr>
          <a:lstStyle/>
          <a:p>
            <a:r>
              <a:rPr lang="en-US" sz="1400" dirty="0" smtClean="0">
                <a:latin typeface="Arial Black"/>
                <a:cs typeface="Arial Black"/>
              </a:rPr>
              <a:t>VENUS?</a:t>
            </a:r>
            <a:endParaRPr lang="en-US" sz="1400" dirty="0">
              <a:latin typeface="Arial Black"/>
              <a:cs typeface="Arial Black"/>
            </a:endParaRPr>
          </a:p>
        </p:txBody>
      </p:sp>
      <p:cxnSp>
        <p:nvCxnSpPr>
          <p:cNvPr id="28" name="Curved Connector 27"/>
          <p:cNvCxnSpPr/>
          <p:nvPr/>
        </p:nvCxnSpPr>
        <p:spPr bwMode="auto">
          <a:xfrm rot="16200000" flipH="1">
            <a:off x="723900" y="4000500"/>
            <a:ext cx="457200" cy="228600"/>
          </a:xfrm>
          <a:prstGeom prst="curvedConnector3">
            <a:avLst>
              <a:gd name="adj1" fmla="val 50000"/>
            </a:avLst>
          </a:prstGeom>
          <a:solidFill>
            <a:schemeClr val="accent1"/>
          </a:solidFill>
          <a:ln w="9525" cap="flat" cmpd="sng" algn="ctr">
            <a:solidFill>
              <a:schemeClr val="tx1"/>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pic>
        <p:nvPicPr>
          <p:cNvPr id="32" name="Picture 31"/>
          <p:cNvPicPr>
            <a:picLocks noChangeAspect="1"/>
          </p:cNvPicPr>
          <p:nvPr/>
        </p:nvPicPr>
        <p:blipFill rotWithShape="1">
          <a:blip r:embed="rId4"/>
          <a:srcRect l="14175" r="1"/>
          <a:stretch/>
        </p:blipFill>
        <p:spPr>
          <a:xfrm>
            <a:off x="2667000" y="3276600"/>
            <a:ext cx="6477000" cy="3568699"/>
          </a:xfrm>
          <a:prstGeom prst="rect">
            <a:avLst/>
          </a:prstGeom>
        </p:spPr>
      </p:pic>
      <p:sp>
        <p:nvSpPr>
          <p:cNvPr id="37" name="Freeform 36"/>
          <p:cNvSpPr/>
          <p:nvPr/>
        </p:nvSpPr>
        <p:spPr>
          <a:xfrm>
            <a:off x="4495800" y="4572000"/>
            <a:ext cx="3010762" cy="1807561"/>
          </a:xfrm>
          <a:custGeom>
            <a:avLst/>
            <a:gdLst>
              <a:gd name="connsiteX0" fmla="*/ 0 w 2492772"/>
              <a:gd name="connsiteY0" fmla="*/ 1496577 h 1496577"/>
              <a:gd name="connsiteX1" fmla="*/ 254000 w 2492772"/>
              <a:gd name="connsiteY1" fmla="*/ 1198127 h 1496577"/>
              <a:gd name="connsiteX2" fmla="*/ 717550 w 2492772"/>
              <a:gd name="connsiteY2" fmla="*/ 969527 h 1496577"/>
              <a:gd name="connsiteX3" fmla="*/ 1308100 w 2492772"/>
              <a:gd name="connsiteY3" fmla="*/ 213877 h 1496577"/>
              <a:gd name="connsiteX4" fmla="*/ 1708150 w 2492772"/>
              <a:gd name="connsiteY4" fmla="*/ 17027 h 1496577"/>
              <a:gd name="connsiteX5" fmla="*/ 2216150 w 2492772"/>
              <a:gd name="connsiteY5" fmla="*/ 29727 h 1496577"/>
              <a:gd name="connsiteX6" fmla="*/ 2432050 w 2492772"/>
              <a:gd name="connsiteY6" fmla="*/ 188477 h 1496577"/>
              <a:gd name="connsiteX7" fmla="*/ 2482850 w 2492772"/>
              <a:gd name="connsiteY7" fmla="*/ 779027 h 1496577"/>
              <a:gd name="connsiteX8" fmla="*/ 2266950 w 2492772"/>
              <a:gd name="connsiteY8" fmla="*/ 1223527 h 1496577"/>
              <a:gd name="connsiteX9" fmla="*/ 1790700 w 2492772"/>
              <a:gd name="connsiteY9" fmla="*/ 1490227 h 1496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92772" h="1496577">
                <a:moveTo>
                  <a:pt x="0" y="1496577"/>
                </a:moveTo>
                <a:cubicBezTo>
                  <a:pt x="67204" y="1391273"/>
                  <a:pt x="134408" y="1285969"/>
                  <a:pt x="254000" y="1198127"/>
                </a:cubicBezTo>
                <a:cubicBezTo>
                  <a:pt x="373592" y="1110285"/>
                  <a:pt x="541867" y="1133569"/>
                  <a:pt x="717550" y="969527"/>
                </a:cubicBezTo>
                <a:cubicBezTo>
                  <a:pt x="893233" y="805485"/>
                  <a:pt x="1143000" y="372627"/>
                  <a:pt x="1308100" y="213877"/>
                </a:cubicBezTo>
                <a:cubicBezTo>
                  <a:pt x="1473200" y="55127"/>
                  <a:pt x="1556808" y="47719"/>
                  <a:pt x="1708150" y="17027"/>
                </a:cubicBezTo>
                <a:cubicBezTo>
                  <a:pt x="1859492" y="-13665"/>
                  <a:pt x="2095500" y="1152"/>
                  <a:pt x="2216150" y="29727"/>
                </a:cubicBezTo>
                <a:cubicBezTo>
                  <a:pt x="2336800" y="58302"/>
                  <a:pt x="2387600" y="63594"/>
                  <a:pt x="2432050" y="188477"/>
                </a:cubicBezTo>
                <a:cubicBezTo>
                  <a:pt x="2476500" y="313360"/>
                  <a:pt x="2510367" y="606519"/>
                  <a:pt x="2482850" y="779027"/>
                </a:cubicBezTo>
                <a:cubicBezTo>
                  <a:pt x="2455333" y="951535"/>
                  <a:pt x="2382308" y="1104994"/>
                  <a:pt x="2266950" y="1223527"/>
                </a:cubicBezTo>
                <a:cubicBezTo>
                  <a:pt x="2151592" y="1342060"/>
                  <a:pt x="1790700" y="1490227"/>
                  <a:pt x="1790700" y="1490227"/>
                </a:cubicBezTo>
              </a:path>
            </a:pathLst>
          </a:custGeom>
          <a:ln w="38100" cmpd="sng">
            <a:solidFill>
              <a:srgbClr val="0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38" name="Freeform 37"/>
          <p:cNvSpPr/>
          <p:nvPr/>
        </p:nvSpPr>
        <p:spPr>
          <a:xfrm>
            <a:off x="4800600" y="3810000"/>
            <a:ext cx="1219200" cy="1066800"/>
          </a:xfrm>
          <a:custGeom>
            <a:avLst/>
            <a:gdLst>
              <a:gd name="connsiteX0" fmla="*/ 1003300 w 1003300"/>
              <a:gd name="connsiteY0" fmla="*/ 723900 h 723900"/>
              <a:gd name="connsiteX1" fmla="*/ 825500 w 1003300"/>
              <a:gd name="connsiteY1" fmla="*/ 469900 h 723900"/>
              <a:gd name="connsiteX2" fmla="*/ 304800 w 1003300"/>
              <a:gd name="connsiteY2" fmla="*/ 133350 h 723900"/>
              <a:gd name="connsiteX3" fmla="*/ 0 w 1003300"/>
              <a:gd name="connsiteY3" fmla="*/ 0 h 723900"/>
            </a:gdLst>
            <a:ahLst/>
            <a:cxnLst>
              <a:cxn ang="0">
                <a:pos x="connsiteX0" y="connsiteY0"/>
              </a:cxn>
              <a:cxn ang="0">
                <a:pos x="connsiteX1" y="connsiteY1"/>
              </a:cxn>
              <a:cxn ang="0">
                <a:pos x="connsiteX2" y="connsiteY2"/>
              </a:cxn>
              <a:cxn ang="0">
                <a:pos x="connsiteX3" y="connsiteY3"/>
              </a:cxn>
            </a:cxnLst>
            <a:rect l="l" t="t" r="r" b="b"/>
            <a:pathLst>
              <a:path w="1003300" h="723900">
                <a:moveTo>
                  <a:pt x="1003300" y="723900"/>
                </a:moveTo>
                <a:cubicBezTo>
                  <a:pt x="972608" y="646112"/>
                  <a:pt x="941917" y="568325"/>
                  <a:pt x="825500" y="469900"/>
                </a:cubicBezTo>
                <a:cubicBezTo>
                  <a:pt x="709083" y="371475"/>
                  <a:pt x="442383" y="211667"/>
                  <a:pt x="304800" y="133350"/>
                </a:cubicBezTo>
                <a:cubicBezTo>
                  <a:pt x="167217" y="55033"/>
                  <a:pt x="83608" y="27516"/>
                  <a:pt x="0" y="0"/>
                </a:cubicBezTo>
              </a:path>
            </a:pathLst>
          </a:custGeom>
          <a:ln w="38100" cmpd="sng">
            <a:solidFill>
              <a:srgbClr val="0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39" name="Freeform 38"/>
          <p:cNvSpPr/>
          <p:nvPr/>
        </p:nvSpPr>
        <p:spPr>
          <a:xfrm>
            <a:off x="7239000" y="3825434"/>
            <a:ext cx="123280" cy="850726"/>
          </a:xfrm>
          <a:custGeom>
            <a:avLst/>
            <a:gdLst>
              <a:gd name="connsiteX0" fmla="*/ 102070 w 102070"/>
              <a:gd name="connsiteY0" fmla="*/ 654050 h 654050"/>
              <a:gd name="connsiteX1" fmla="*/ 13170 w 102070"/>
              <a:gd name="connsiteY1" fmla="*/ 355600 h 654050"/>
              <a:gd name="connsiteX2" fmla="*/ 470 w 102070"/>
              <a:gd name="connsiteY2" fmla="*/ 0 h 654050"/>
            </a:gdLst>
            <a:ahLst/>
            <a:cxnLst>
              <a:cxn ang="0">
                <a:pos x="connsiteX0" y="connsiteY0"/>
              </a:cxn>
              <a:cxn ang="0">
                <a:pos x="connsiteX1" y="connsiteY1"/>
              </a:cxn>
              <a:cxn ang="0">
                <a:pos x="connsiteX2" y="connsiteY2"/>
              </a:cxn>
            </a:cxnLst>
            <a:rect l="l" t="t" r="r" b="b"/>
            <a:pathLst>
              <a:path w="102070" h="654050">
                <a:moveTo>
                  <a:pt x="102070" y="654050"/>
                </a:moveTo>
                <a:cubicBezTo>
                  <a:pt x="66086" y="559329"/>
                  <a:pt x="30103" y="464608"/>
                  <a:pt x="13170" y="355600"/>
                </a:cubicBezTo>
                <a:cubicBezTo>
                  <a:pt x="-3763" y="246592"/>
                  <a:pt x="470" y="0"/>
                  <a:pt x="470" y="0"/>
                </a:cubicBezTo>
              </a:path>
            </a:pathLst>
          </a:custGeom>
          <a:ln w="38100" cmpd="sng">
            <a:solidFill>
              <a:srgbClr val="000000"/>
            </a:solidFill>
          </a:ln>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40" name="TextBox 39"/>
          <p:cNvSpPr txBox="1"/>
          <p:nvPr/>
        </p:nvSpPr>
        <p:spPr>
          <a:xfrm>
            <a:off x="5867400" y="5403850"/>
            <a:ext cx="933828" cy="276999"/>
          </a:xfrm>
          <a:prstGeom prst="rect">
            <a:avLst/>
          </a:prstGeom>
          <a:noFill/>
        </p:spPr>
        <p:txBody>
          <a:bodyPr wrap="square" rtlCol="0">
            <a:spAutoFit/>
          </a:bodyPr>
          <a:lstStyle/>
          <a:p>
            <a:r>
              <a:rPr lang="en-US" sz="1200" dirty="0" smtClean="0">
                <a:latin typeface="Arial Black"/>
                <a:cs typeface="Arial Black"/>
              </a:rPr>
              <a:t>EARTH</a:t>
            </a:r>
            <a:endParaRPr lang="en-US" sz="1200" dirty="0">
              <a:latin typeface="Arial Black"/>
              <a:cs typeface="Arial Black"/>
            </a:endParaRPr>
          </a:p>
        </p:txBody>
      </p:sp>
      <p:sp>
        <p:nvSpPr>
          <p:cNvPr id="42" name="TextBox 41"/>
          <p:cNvSpPr txBox="1"/>
          <p:nvPr/>
        </p:nvSpPr>
        <p:spPr>
          <a:xfrm>
            <a:off x="4267200" y="5403850"/>
            <a:ext cx="821838" cy="276999"/>
          </a:xfrm>
          <a:prstGeom prst="rect">
            <a:avLst/>
          </a:prstGeom>
          <a:noFill/>
        </p:spPr>
        <p:txBody>
          <a:bodyPr wrap="square" rtlCol="0">
            <a:spAutoFit/>
          </a:bodyPr>
          <a:lstStyle/>
          <a:p>
            <a:r>
              <a:rPr lang="en-US" sz="1200" dirty="0" smtClean="0">
                <a:latin typeface="Arial Black"/>
                <a:cs typeface="Arial Black"/>
              </a:rPr>
              <a:t>MARS</a:t>
            </a:r>
            <a:endParaRPr lang="en-US" sz="1200" dirty="0">
              <a:latin typeface="Arial Black"/>
              <a:cs typeface="Arial Black"/>
            </a:endParaRPr>
          </a:p>
        </p:txBody>
      </p:sp>
      <p:sp>
        <p:nvSpPr>
          <p:cNvPr id="43" name="TextBox 42"/>
          <p:cNvSpPr txBox="1"/>
          <p:nvPr/>
        </p:nvSpPr>
        <p:spPr>
          <a:xfrm>
            <a:off x="6692900" y="4193401"/>
            <a:ext cx="945718" cy="276999"/>
          </a:xfrm>
          <a:prstGeom prst="rect">
            <a:avLst/>
          </a:prstGeom>
          <a:noFill/>
        </p:spPr>
        <p:txBody>
          <a:bodyPr wrap="square" rtlCol="0">
            <a:spAutoFit/>
          </a:bodyPr>
          <a:lstStyle/>
          <a:p>
            <a:r>
              <a:rPr lang="en-US" sz="1200" dirty="0" smtClean="0">
                <a:latin typeface="Arial Black"/>
                <a:cs typeface="Arial Black"/>
              </a:rPr>
              <a:t>VENUS</a:t>
            </a:r>
            <a:endParaRPr lang="en-US" sz="1200" dirty="0">
              <a:latin typeface="Arial Black"/>
              <a:cs typeface="Arial Black"/>
            </a:endParaRPr>
          </a:p>
        </p:txBody>
      </p:sp>
      <p:sp>
        <p:nvSpPr>
          <p:cNvPr id="4" name="TextBox 3"/>
          <p:cNvSpPr txBox="1"/>
          <p:nvPr/>
        </p:nvSpPr>
        <p:spPr>
          <a:xfrm>
            <a:off x="0" y="6457890"/>
            <a:ext cx="2998061" cy="400110"/>
          </a:xfrm>
          <a:prstGeom prst="rect">
            <a:avLst/>
          </a:prstGeom>
          <a:noFill/>
        </p:spPr>
        <p:txBody>
          <a:bodyPr wrap="none" rtlCol="0">
            <a:spAutoFit/>
          </a:bodyPr>
          <a:lstStyle/>
          <a:p>
            <a:r>
              <a:rPr lang="en-US" sz="2000" dirty="0" smtClean="0"/>
              <a:t>(Richards et al., G3, 2001) </a:t>
            </a:r>
          </a:p>
        </p:txBody>
      </p:sp>
    </p:spTree>
    <p:extLst>
      <p:ext uri="{BB962C8B-B14F-4D97-AF65-F5344CB8AC3E}">
        <p14:creationId xmlns:p14="http://schemas.microsoft.com/office/powerpoint/2010/main" val="23269884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7" name="Rectangle 3"/>
          <p:cNvSpPr>
            <a:spLocks noChangeArrowheads="1"/>
          </p:cNvSpPr>
          <p:nvPr/>
        </p:nvSpPr>
        <p:spPr bwMode="auto">
          <a:xfrm>
            <a:off x="0" y="0"/>
            <a:ext cx="9144000" cy="6858000"/>
          </a:xfrm>
          <a:prstGeom prst="rect">
            <a:avLst/>
          </a:prstGeom>
          <a:noFill/>
          <a:ln w="9525">
            <a:solidFill>
              <a:srgbClr val="FFFF00"/>
            </a:solidFill>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cs typeface="+mn-cs"/>
            </a:endParaRPr>
          </a:p>
        </p:txBody>
      </p:sp>
      <p:sp>
        <p:nvSpPr>
          <p:cNvPr id="8194" name="TextBox 1"/>
          <p:cNvSpPr txBox="1">
            <a:spLocks noChangeArrowheads="1"/>
          </p:cNvSpPr>
          <p:nvPr/>
        </p:nvSpPr>
        <p:spPr bwMode="auto">
          <a:xfrm>
            <a:off x="152400" y="76200"/>
            <a:ext cx="3505200" cy="698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r>
              <a:rPr lang="en-US" dirty="0"/>
              <a:t>Water in </a:t>
            </a:r>
            <a:r>
              <a:rPr lang="en-US" dirty="0" smtClean="0"/>
              <a:t>mantle </a:t>
            </a:r>
          </a:p>
          <a:p>
            <a:r>
              <a:rPr lang="en-US" sz="1800" dirty="0" smtClean="0"/>
              <a:t>(as hydrogen atoms in defects in nominally anhydrous </a:t>
            </a:r>
            <a:r>
              <a:rPr lang="en-US" sz="1800" dirty="0" err="1" smtClean="0"/>
              <a:t>ol</a:t>
            </a:r>
            <a:r>
              <a:rPr lang="en-US" sz="1800" dirty="0" smtClean="0"/>
              <a:t>, </a:t>
            </a:r>
            <a:r>
              <a:rPr lang="en-US" sz="1800" dirty="0" err="1" smtClean="0"/>
              <a:t>pz</a:t>
            </a:r>
            <a:r>
              <a:rPr lang="en-US" sz="1800" dirty="0" smtClean="0"/>
              <a:t>, </a:t>
            </a:r>
            <a:r>
              <a:rPr lang="en-US" sz="1800" dirty="0" err="1" smtClean="0"/>
              <a:t>gt</a:t>
            </a:r>
            <a:r>
              <a:rPr lang="en-US" sz="1800" dirty="0" smtClean="0"/>
              <a:t>) </a:t>
            </a:r>
            <a:r>
              <a:rPr lang="en-US" dirty="0" smtClean="0"/>
              <a:t>probably controls the LVZ</a:t>
            </a:r>
          </a:p>
          <a:p>
            <a:endParaRPr lang="en-US" sz="1400" dirty="0" smtClean="0"/>
          </a:p>
          <a:p>
            <a:r>
              <a:rPr lang="en-US" dirty="0" smtClean="0"/>
              <a:t>• on Venus, no water now, so no LVZ now, so no plate tectonics now</a:t>
            </a:r>
          </a:p>
          <a:p>
            <a:pPr marL="342900" indent="-342900">
              <a:buFont typeface="Symbol" charset="0"/>
              <a:buChar char=""/>
            </a:pPr>
            <a:endParaRPr lang="en-US" sz="1400" dirty="0"/>
          </a:p>
          <a:p>
            <a:r>
              <a:rPr lang="en-US" dirty="0" smtClean="0"/>
              <a:t>• higher temperatures on early Earth produced thicker dryer lithosphere so slower plate tectonics;</a:t>
            </a:r>
          </a:p>
          <a:p>
            <a:r>
              <a:rPr lang="en-US" dirty="0" smtClean="0"/>
              <a:t>• </a:t>
            </a:r>
            <a:r>
              <a:rPr lang="en-US" dirty="0" err="1" smtClean="0"/>
              <a:t>subduction</a:t>
            </a:r>
            <a:r>
              <a:rPr lang="en-US" dirty="0" smtClean="0"/>
              <a:t> of water to hydrate the mantle was a gradual process;</a:t>
            </a:r>
          </a:p>
          <a:p>
            <a:r>
              <a:rPr lang="en-US" dirty="0" smtClean="0"/>
              <a:t>• plate tectonics only describes the last 3 </a:t>
            </a:r>
            <a:r>
              <a:rPr lang="en-US" dirty="0" err="1" smtClean="0"/>
              <a:t>Ga</a:t>
            </a:r>
            <a:r>
              <a:rPr lang="en-US" dirty="0" smtClean="0"/>
              <a:t>±</a:t>
            </a:r>
            <a:endParaRPr lang="en-US" dirty="0"/>
          </a:p>
          <a:p>
            <a:endParaRPr lang="en-US" dirty="0"/>
          </a:p>
          <a:p>
            <a:endParaRPr lang="en-US" dirty="0"/>
          </a:p>
        </p:txBody>
      </p:sp>
      <p:pic>
        <p:nvPicPr>
          <p:cNvPr id="2" name="Picture 1"/>
          <p:cNvPicPr>
            <a:picLocks noChangeAspect="1"/>
          </p:cNvPicPr>
          <p:nvPr/>
        </p:nvPicPr>
        <p:blipFill>
          <a:blip r:embed="rId2"/>
          <a:stretch>
            <a:fillRect/>
          </a:stretch>
        </p:blipFill>
        <p:spPr>
          <a:xfrm>
            <a:off x="3915982" y="0"/>
            <a:ext cx="5228018" cy="6858000"/>
          </a:xfrm>
          <a:prstGeom prst="rect">
            <a:avLst/>
          </a:prstGeom>
        </p:spPr>
      </p:pic>
      <p:sp>
        <p:nvSpPr>
          <p:cNvPr id="5" name="TextBox 4"/>
          <p:cNvSpPr txBox="1"/>
          <p:nvPr/>
        </p:nvSpPr>
        <p:spPr>
          <a:xfrm>
            <a:off x="0" y="6324600"/>
            <a:ext cx="3994503" cy="584776"/>
          </a:xfrm>
          <a:prstGeom prst="rect">
            <a:avLst/>
          </a:prstGeom>
          <a:noFill/>
        </p:spPr>
        <p:txBody>
          <a:bodyPr wrap="none" rtlCol="0">
            <a:spAutoFit/>
          </a:bodyPr>
          <a:lstStyle/>
          <a:p>
            <a:r>
              <a:rPr lang="en-US" sz="1600" dirty="0" smtClean="0"/>
              <a:t>(</a:t>
            </a:r>
            <a:r>
              <a:rPr lang="en-US" sz="1600" dirty="0" err="1" smtClean="0"/>
              <a:t>Hirschmann</a:t>
            </a:r>
            <a:r>
              <a:rPr lang="en-US" sz="1600" dirty="0" smtClean="0"/>
              <a:t> &amp; </a:t>
            </a:r>
            <a:r>
              <a:rPr lang="en-US" sz="1600" dirty="0" err="1" smtClean="0"/>
              <a:t>Kohlstedt</a:t>
            </a:r>
            <a:r>
              <a:rPr lang="en-US" sz="1600" dirty="0" smtClean="0"/>
              <a:t>, Phys. Today, 2012)</a:t>
            </a:r>
          </a:p>
          <a:p>
            <a:r>
              <a:rPr lang="en-US" sz="1600" dirty="0" smtClean="0"/>
              <a:t>(</a:t>
            </a:r>
            <a:r>
              <a:rPr lang="en-US" sz="1600" dirty="0" err="1" smtClean="0"/>
              <a:t>Korenaga</a:t>
            </a:r>
            <a:r>
              <a:rPr lang="en-US" sz="1600" dirty="0" smtClean="0"/>
              <a:t>, Annals N.Y. Acad. Sci., 2012) </a:t>
            </a: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3428" r="52011" b="27620"/>
          <a:stretch/>
        </p:blipFill>
        <p:spPr bwMode="auto">
          <a:xfrm>
            <a:off x="5257801" y="76200"/>
            <a:ext cx="2524216"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 name="TextBox 1"/>
          <p:cNvSpPr txBox="1"/>
          <p:nvPr/>
        </p:nvSpPr>
        <p:spPr>
          <a:xfrm>
            <a:off x="152400" y="152400"/>
            <a:ext cx="4724400" cy="2062103"/>
          </a:xfrm>
          <a:prstGeom prst="rect">
            <a:avLst/>
          </a:prstGeom>
          <a:noFill/>
        </p:spPr>
        <p:txBody>
          <a:bodyPr wrap="square" rtlCol="0">
            <a:spAutoFit/>
          </a:bodyPr>
          <a:lstStyle/>
          <a:p>
            <a:r>
              <a:rPr lang="en-US" dirty="0" smtClean="0"/>
              <a:t>Mars (single-plate planet): </a:t>
            </a:r>
          </a:p>
          <a:p>
            <a:r>
              <a:rPr lang="en-US" sz="2000" dirty="0" smtClean="0"/>
              <a:t>True Polar Wander occurs to place </a:t>
            </a:r>
          </a:p>
          <a:p>
            <a:r>
              <a:rPr lang="en-US" sz="2000" dirty="0" smtClean="0"/>
              <a:t>mass concentrations at the equator </a:t>
            </a:r>
          </a:p>
          <a:p>
            <a:r>
              <a:rPr lang="en-US" sz="1600" dirty="0" smtClean="0"/>
              <a:t>(rotational energy is least when rotation axis is aligned with axis of largest principal moment of inertia – centrifugal force moves the mass excess to the equatorial bulge)</a:t>
            </a:r>
            <a:endParaRPr lang="en-US" sz="1600" dirty="0"/>
          </a:p>
        </p:txBody>
      </p:sp>
      <p:sp>
        <p:nvSpPr>
          <p:cNvPr id="9" name="TextBox 8"/>
          <p:cNvSpPr txBox="1"/>
          <p:nvPr/>
        </p:nvSpPr>
        <p:spPr>
          <a:xfrm>
            <a:off x="-6350" y="6260524"/>
            <a:ext cx="9137650" cy="335476"/>
          </a:xfrm>
          <a:prstGeom prst="rect">
            <a:avLst/>
          </a:prstGeom>
          <a:noFill/>
        </p:spPr>
        <p:txBody>
          <a:bodyPr wrap="square" rtlCol="0">
            <a:spAutoFit/>
          </a:bodyPr>
          <a:lstStyle/>
          <a:p>
            <a:r>
              <a:rPr lang="en-US" sz="1580" dirty="0" smtClean="0"/>
              <a:t>(Tsai &amp; Stevenson, JGR, 2007; Steinberger &amp; </a:t>
            </a:r>
            <a:r>
              <a:rPr lang="en-US" sz="1580" dirty="0" err="1" smtClean="0"/>
              <a:t>Torsvik</a:t>
            </a:r>
            <a:r>
              <a:rPr lang="en-US" sz="1580" dirty="0" smtClean="0"/>
              <a:t>, Nature, 2008; </a:t>
            </a:r>
            <a:r>
              <a:rPr lang="en-US" sz="1580" dirty="0" err="1" smtClean="0"/>
              <a:t>Creveling</a:t>
            </a:r>
            <a:r>
              <a:rPr lang="en-US" sz="1580" dirty="0" smtClean="0"/>
              <a:t>, </a:t>
            </a:r>
            <a:r>
              <a:rPr lang="en-US" sz="1580" dirty="0" err="1" smtClean="0"/>
              <a:t>Mitrovica</a:t>
            </a:r>
            <a:r>
              <a:rPr lang="en-US" sz="1580" dirty="0" smtClean="0"/>
              <a:t> et al., Nature, 2012) </a:t>
            </a:r>
          </a:p>
        </p:txBody>
      </p:sp>
      <p:pic>
        <p:nvPicPr>
          <p:cNvPr id="4" name="Picture 3"/>
          <p:cNvPicPr>
            <a:picLocks noChangeAspect="1"/>
          </p:cNvPicPr>
          <p:nvPr/>
        </p:nvPicPr>
        <p:blipFill>
          <a:blip r:embed="rId3"/>
          <a:stretch>
            <a:fillRect/>
          </a:stretch>
        </p:blipFill>
        <p:spPr>
          <a:xfrm>
            <a:off x="3977543" y="3810000"/>
            <a:ext cx="5134707" cy="2409740"/>
          </a:xfrm>
          <a:prstGeom prst="rect">
            <a:avLst/>
          </a:prstGeom>
        </p:spPr>
      </p:pic>
      <p:pic>
        <p:nvPicPr>
          <p:cNvPr id="8" name="Picture 7"/>
          <p:cNvPicPr>
            <a:picLocks noChangeAspect="1"/>
          </p:cNvPicPr>
          <p:nvPr/>
        </p:nvPicPr>
        <p:blipFill>
          <a:blip r:embed="rId4"/>
          <a:stretch>
            <a:fillRect/>
          </a:stretch>
        </p:blipFill>
        <p:spPr>
          <a:xfrm>
            <a:off x="228600" y="3810000"/>
            <a:ext cx="3487323" cy="2431855"/>
          </a:xfrm>
          <a:prstGeom prst="rect">
            <a:avLst/>
          </a:prstGeom>
        </p:spPr>
      </p:pic>
      <p:sp>
        <p:nvSpPr>
          <p:cNvPr id="14" name="TextBox 13"/>
          <p:cNvSpPr txBox="1"/>
          <p:nvPr/>
        </p:nvSpPr>
        <p:spPr>
          <a:xfrm>
            <a:off x="152400" y="2362200"/>
            <a:ext cx="8153400" cy="1384995"/>
          </a:xfrm>
          <a:prstGeom prst="rect">
            <a:avLst/>
          </a:prstGeom>
          <a:noFill/>
        </p:spPr>
        <p:txBody>
          <a:bodyPr wrap="square" rtlCol="0">
            <a:spAutoFit/>
          </a:bodyPr>
          <a:lstStyle/>
          <a:p>
            <a:r>
              <a:rPr lang="en-US" dirty="0" smtClean="0"/>
              <a:t>Earth: </a:t>
            </a:r>
          </a:p>
          <a:p>
            <a:r>
              <a:rPr lang="en-US" sz="2000" dirty="0" err="1" smtClean="0"/>
              <a:t>Paleomagnetically</a:t>
            </a:r>
            <a:r>
              <a:rPr lang="en-US" sz="2000" dirty="0" smtClean="0"/>
              <a:t> inferred times of mean N-ward or S-ward plate motion represent supercontinents (and the antipodal mantle convection </a:t>
            </a:r>
            <a:r>
              <a:rPr lang="en-US" sz="2000" dirty="0" err="1" smtClean="0"/>
              <a:t>superswells</a:t>
            </a:r>
            <a:r>
              <a:rPr lang="en-US" sz="2000" dirty="0" smtClean="0"/>
              <a:t> they generate) migrating toward the equator at plate rates, ~ 1°/Ma = 10 cm/</a:t>
            </a:r>
            <a:r>
              <a:rPr lang="en-US" sz="2000" dirty="0" err="1" smtClean="0"/>
              <a:t>yr</a:t>
            </a:r>
            <a:endParaRPr lang="en-US" sz="2000" dirty="0" smtClean="0"/>
          </a:p>
        </p:txBody>
      </p:sp>
      <p:sp>
        <p:nvSpPr>
          <p:cNvPr id="11" name="Up Arrow 10"/>
          <p:cNvSpPr/>
          <p:nvPr/>
        </p:nvSpPr>
        <p:spPr bwMode="auto">
          <a:xfrm>
            <a:off x="2819400" y="4114800"/>
            <a:ext cx="152400" cy="457200"/>
          </a:xfrm>
          <a:prstGeom prst="upArrow">
            <a:avLst/>
          </a:prstGeom>
          <a:solidFill>
            <a:schemeClr val="accent1">
              <a:alpha val="4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16" name="Up Arrow 15"/>
          <p:cNvSpPr/>
          <p:nvPr/>
        </p:nvSpPr>
        <p:spPr bwMode="auto">
          <a:xfrm flipH="1" flipV="1">
            <a:off x="2209800" y="4114800"/>
            <a:ext cx="152400" cy="457200"/>
          </a:xfrm>
          <a:prstGeom prst="upArrow">
            <a:avLst/>
          </a:prstGeom>
          <a:solidFill>
            <a:schemeClr val="accent1">
              <a:alpha val="4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17" name="Up Arrow 16"/>
          <p:cNvSpPr/>
          <p:nvPr/>
        </p:nvSpPr>
        <p:spPr bwMode="auto">
          <a:xfrm>
            <a:off x="1524000" y="4724400"/>
            <a:ext cx="152400" cy="228600"/>
          </a:xfrm>
          <a:prstGeom prst="upArrow">
            <a:avLst/>
          </a:prstGeom>
          <a:solidFill>
            <a:schemeClr val="accent1">
              <a:alpha val="4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
        <p:nvSpPr>
          <p:cNvPr id="18" name="Up Arrow 17"/>
          <p:cNvSpPr/>
          <p:nvPr/>
        </p:nvSpPr>
        <p:spPr bwMode="auto">
          <a:xfrm flipH="1" flipV="1">
            <a:off x="1905000" y="4724400"/>
            <a:ext cx="152400" cy="228600"/>
          </a:xfrm>
          <a:prstGeom prst="upArrow">
            <a:avLst/>
          </a:prstGeom>
          <a:solidFill>
            <a:schemeClr val="accent1">
              <a:alpha val="46000"/>
            </a:scheme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a:ln>
                <a:noFill/>
              </a:ln>
              <a:solidFill>
                <a:srgbClr val="000000"/>
              </a:solidFill>
              <a:effectLst/>
              <a:latin typeface="Times" charset="0"/>
              <a:ea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2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2716</TotalTime>
  <Words>3597</Words>
  <Application>Microsoft Macintosh PowerPoint</Application>
  <PresentationFormat>On-screen Show (4:3)</PresentationFormat>
  <Paragraphs>387</Paragraphs>
  <Slides>62</Slides>
  <Notes>3</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Blank Presentation</vt:lpstr>
      <vt:lpstr>Lecture 7     January 29, 2013 Planetary Plate Tectonics  Plate Kinematics and Dynamics Forces on Plates</vt:lpstr>
      <vt:lpstr>    Earth       Moon             Mars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Continental Drift - Seafloor Spreading - Plate Tectonics – Plate Dynamics</vt:lpstr>
      <vt:lpstr>PowerPoint Presentation</vt:lpstr>
      <vt:lpstr>PowerPoint Presentation</vt:lpstr>
      <vt:lpstr>Plate geometry constraints</vt:lpstr>
      <vt:lpstr>NUVEL (12 plates)</vt:lpstr>
      <vt:lpstr>REVEL (19 plates)</vt:lpstr>
      <vt:lpstr>REVEL vs. NUVEL (purple)   (yellow)</vt:lpstr>
      <vt:lpstr>REVEL vs. NUVEL:  Europe vs. North America;  and  Africa (“Nubia”) vs. South America   A remarkable agreement given the different time-scales</vt:lpstr>
      <vt:lpstr>PB2002: 52 Plates</vt:lpstr>
      <vt:lpstr>Relative: Fixed plate - hold any one arbitrary plate fixed   Absolute: No-net rotation frame -  plates are imagined to move relative to a fixed Earth center, and the lithosphere does not move relative to the underlying mantle, or the sum of its movements is zero  ITRF2000 reference frame - plates move relative to the GPS satellite constellation and the Earth’s center of mass  Hotspot reference frame - the hotspots are presumed to be fixed above a stationary deep-mantle source, and the plates are presumed to move over them</vt:lpstr>
      <vt:lpstr>Absolute (hotspot reference frame) Plate Motion Kinematic Models </vt:lpstr>
      <vt:lpstr>PowerPoint Presentation</vt:lpstr>
      <vt:lpstr>Stationary plumes  Plumes +    Plumes +      Mantle wind   Source drift +         Mantle wind </vt:lpstr>
      <vt:lpstr>Hotspots also record relative plate motion in the olivine crystallographic fabric due to shear between plate and plume, detectable by shear-wave splitting  Walker et al., GJI, 2005</vt:lpstr>
      <vt:lpstr>Mantle Convection is associated with Plate Motion</vt:lpstr>
      <vt:lpstr> categories of plate-driving forces:  • boundary forces on bottom of plate • boundary forces acting on side of plate • body forces (topographic gravitational loads)</vt:lpstr>
      <vt:lpstr>Forces acting on bottom (or top): Boundary: Basal drag due to asthenospheric flow   - applied to the base of the lithosphere, hence to the mantle -  Body forces due to topographic loads   - applied primarily to the crust (though buoyant roots are       sometimes important) -  can only be transmitted up or down if the upper crust is mechanically coupled to the upper mantle     (how weak is the jelly in the sandwich?)  In contrast, Forces acting on sides: Boundary forces arising from plate-tectonic motions   - applied at all depths in the lithosphere -  naturally lead to vertically coherent deformation   For the following discussion, we treat the plate as rigid, and strong throughout its vertical extent.</vt:lpstr>
      <vt:lpstr>2 forces acting on bottom of plate (viscous coupling between lithosphere &amp; asthenosphere)</vt:lpstr>
      <vt:lpstr>Drag forces depend critically on Viscosity in the Upper Mantle    (Davies and  Richards, 1992)</vt:lpstr>
      <vt:lpstr>2 forces acting on divergent/transform plate boundaries</vt:lpstr>
      <vt:lpstr>4 forces acting at Convergent Margins</vt:lpstr>
      <vt:lpstr>Trench suction: used by Forsyth &amp; Uyeda as a catch-all for a range of possibilities:</vt:lpstr>
      <vt:lpstr>Eight forces acting on the plate: Which are important?</vt:lpstr>
      <vt:lpstr>Ridge Push</vt:lpstr>
      <vt:lpstr>Ridge Push Force</vt:lpstr>
      <vt:lpstr>Slab Pull (FSP)</vt:lpstr>
      <vt:lpstr>Slab Pull Force</vt:lpstr>
      <vt:lpstr>Forces (continued)</vt:lpstr>
      <vt:lpstr>Possible explanation:  extension due to dominance of slab pull in low viscosity asthenosphere; compression due to increasing slab resistance in higher-visocity mesosphere</vt:lpstr>
      <vt:lpstr>P-wave tomography beneath western hemisphere (Grand et al., 1997)</vt:lpstr>
      <vt:lpstr>Spreading ridges vs. velocity</vt:lpstr>
      <vt:lpstr>Transform faults vs. Velocity</vt:lpstr>
      <vt:lpstr>Total area of plate vs. velocity</vt:lpstr>
      <vt:lpstr>Continental area vs. Velocity</vt:lpstr>
      <vt:lpstr>Convergent margins vs. velocity</vt:lpstr>
      <vt:lpstr>What drives the plates?  (Carlson et al., 1995,  GRL 22, 1977-1980)</vt:lpstr>
      <vt:lpstr>What drives the plates?  (Carlson et al., 1995,  GRL 22, 1977-1980)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are plates with continents so slow? Deeper roots produce larger CDF</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English Gestapo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Plate Kinematics</dc:title>
  <dc:creator>Melissa Fenton</dc:creator>
  <cp:lastModifiedBy>Simon Klemperer</cp:lastModifiedBy>
  <cp:revision>108</cp:revision>
  <cp:lastPrinted>2013-01-29T08:10:00Z</cp:lastPrinted>
  <dcterms:created xsi:type="dcterms:W3CDTF">2005-01-25T11:55:52Z</dcterms:created>
  <dcterms:modified xsi:type="dcterms:W3CDTF">2013-01-29T22:49:25Z</dcterms:modified>
</cp:coreProperties>
</file>