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54"/>
  </p:notesMasterIdLst>
  <p:sldIdLst>
    <p:sldId id="256" r:id="rId2"/>
    <p:sldId id="328" r:id="rId3"/>
    <p:sldId id="384" r:id="rId4"/>
    <p:sldId id="396" r:id="rId5"/>
    <p:sldId id="383" r:id="rId6"/>
    <p:sldId id="360" r:id="rId7"/>
    <p:sldId id="385" r:id="rId8"/>
    <p:sldId id="329" r:id="rId9"/>
    <p:sldId id="376" r:id="rId10"/>
    <p:sldId id="378" r:id="rId11"/>
    <p:sldId id="380" r:id="rId12"/>
    <p:sldId id="377" r:id="rId13"/>
    <p:sldId id="379" r:id="rId14"/>
    <p:sldId id="381" r:id="rId15"/>
    <p:sldId id="492" r:id="rId16"/>
    <p:sldId id="388" r:id="rId17"/>
    <p:sldId id="257" r:id="rId18"/>
    <p:sldId id="332" r:id="rId19"/>
    <p:sldId id="441" r:id="rId20"/>
    <p:sldId id="397" r:id="rId21"/>
    <p:sldId id="265" r:id="rId22"/>
    <p:sldId id="395" r:id="rId23"/>
    <p:sldId id="427" r:id="rId24"/>
    <p:sldId id="442" r:id="rId25"/>
    <p:sldId id="444" r:id="rId26"/>
    <p:sldId id="445" r:id="rId27"/>
    <p:sldId id="447" r:id="rId28"/>
    <p:sldId id="448" r:id="rId29"/>
    <p:sldId id="449" r:id="rId30"/>
    <p:sldId id="450" r:id="rId31"/>
    <p:sldId id="451" r:id="rId32"/>
    <p:sldId id="454" r:id="rId33"/>
    <p:sldId id="455" r:id="rId34"/>
    <p:sldId id="456" r:id="rId35"/>
    <p:sldId id="457" r:id="rId36"/>
    <p:sldId id="458" r:id="rId37"/>
    <p:sldId id="459" r:id="rId38"/>
    <p:sldId id="462" r:id="rId39"/>
    <p:sldId id="463" r:id="rId40"/>
    <p:sldId id="464" r:id="rId41"/>
    <p:sldId id="468" r:id="rId42"/>
    <p:sldId id="469" r:id="rId43"/>
    <p:sldId id="472" r:id="rId44"/>
    <p:sldId id="475" r:id="rId45"/>
    <p:sldId id="476" r:id="rId46"/>
    <p:sldId id="477" r:id="rId47"/>
    <p:sldId id="478" r:id="rId48"/>
    <p:sldId id="479" r:id="rId49"/>
    <p:sldId id="480" r:id="rId50"/>
    <p:sldId id="494" r:id="rId51"/>
    <p:sldId id="482" r:id="rId52"/>
    <p:sldId id="484" r:id="rId53"/>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howGuides="1">
      <p:cViewPr>
        <p:scale>
          <a:sx n="192" d="100"/>
          <a:sy n="192" d="100"/>
        </p:scale>
        <p:origin x="-544" y="-632"/>
      </p:cViewPr>
      <p:guideLst>
        <p:guide orient="horz" pos="864"/>
        <p:guide pos="278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howGuides="1">
      <p:cViewPr varScale="1">
        <p:scale>
          <a:sx n="78" d="100"/>
          <a:sy n="78" d="100"/>
        </p:scale>
        <p:origin x="-2304" y="-10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notesMaster" Target="notesMasters/notesMaster1.xml"/><Relationship Id="rId55" Type="http://schemas.openxmlformats.org/officeDocument/2006/relationships/printerSettings" Target="printerSettings/printerSettings1.bin"/><Relationship Id="rId56" Type="http://schemas.openxmlformats.org/officeDocument/2006/relationships/presProps" Target="presProps.xml"/><Relationship Id="rId57" Type="http://schemas.openxmlformats.org/officeDocument/2006/relationships/viewProps" Target="viewProps.xml"/><Relationship Id="rId58" Type="http://schemas.openxmlformats.org/officeDocument/2006/relationships/theme" Target="theme/theme1.xml"/><Relationship Id="rId59"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cs typeface="+mn-cs"/>
              </a:defRPr>
            </a:lvl1pPr>
          </a:lstStyle>
          <a:p>
            <a:pPr>
              <a:defRPr/>
            </a:pPr>
            <a:endParaRPr lang="en-US"/>
          </a:p>
        </p:txBody>
      </p:sp>
      <p:sp>
        <p:nvSpPr>
          <p:cNvPr id="54275"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cs typeface="+mn-cs"/>
              </a:defRPr>
            </a:lvl1pPr>
          </a:lstStyle>
          <a:p>
            <a:pPr>
              <a:defRPr/>
            </a:pPr>
            <a:endParaRPr lang="en-US"/>
          </a:p>
        </p:txBody>
      </p:sp>
      <p:sp>
        <p:nvSpPr>
          <p:cNvPr id="542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54277"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4278"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cs typeface="+mn-cs"/>
              </a:defRPr>
            </a:lvl1pPr>
          </a:lstStyle>
          <a:p>
            <a:pPr>
              <a:defRPr/>
            </a:pPr>
            <a:endParaRPr lang="en-US"/>
          </a:p>
        </p:txBody>
      </p:sp>
      <p:sp>
        <p:nvSpPr>
          <p:cNvPr id="54279"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cs typeface="+mn-cs"/>
              </a:defRPr>
            </a:lvl1pPr>
          </a:lstStyle>
          <a:p>
            <a:pPr>
              <a:defRPr/>
            </a:pPr>
            <a:fld id="{8C140DC3-DBBB-1B4C-A6D3-40EBF8D7DD9B}" type="slidenum">
              <a:rPr lang="en-US"/>
              <a:pPr>
                <a:defRPr/>
              </a:pPr>
              <a:t>‹#›</a:t>
            </a:fld>
            <a:endParaRPr lang="en-US"/>
          </a:p>
        </p:txBody>
      </p:sp>
    </p:spTree>
    <p:extLst>
      <p:ext uri="{BB962C8B-B14F-4D97-AF65-F5344CB8AC3E}">
        <p14:creationId xmlns:p14="http://schemas.microsoft.com/office/powerpoint/2010/main" val="85516560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Times"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DAA8C62-AEA9-3F49-9AFC-BADCAF20B71F}" type="slidenum">
              <a:rPr lang="en-US"/>
              <a:pPr>
                <a:defRPr/>
              </a:pPr>
              <a:t>1</a:t>
            </a:fld>
            <a:endParaRPr lang="en-US"/>
          </a:p>
        </p:txBody>
      </p:sp>
      <p:sp>
        <p:nvSpPr>
          <p:cNvPr id="6082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08259"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6544BB1-D505-3C4F-B88C-C8BBE5CC2F58}" type="slidenum">
              <a:rPr lang="en-US"/>
              <a:pPr>
                <a:defRPr/>
              </a:pPr>
              <a:t>10</a:t>
            </a:fld>
            <a:endParaRPr lang="en-US"/>
          </a:p>
        </p:txBody>
      </p:sp>
      <p:sp>
        <p:nvSpPr>
          <p:cNvPr id="6184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18499"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30835E8-DACB-CE47-93ED-35A06509A2ED}" type="slidenum">
              <a:rPr lang="en-US"/>
              <a:pPr>
                <a:defRPr/>
              </a:pPr>
              <a:t>11</a:t>
            </a:fld>
            <a:endParaRPr lang="en-US"/>
          </a:p>
        </p:txBody>
      </p:sp>
      <p:sp>
        <p:nvSpPr>
          <p:cNvPr id="6225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22595"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BBE6C7B-D82D-AB43-990C-46FE49496C93}" type="slidenum">
              <a:rPr lang="en-US"/>
              <a:pPr>
                <a:defRPr/>
              </a:pPr>
              <a:t>12</a:t>
            </a:fld>
            <a:endParaRPr lang="en-US"/>
          </a:p>
        </p:txBody>
      </p:sp>
      <p:sp>
        <p:nvSpPr>
          <p:cNvPr id="6195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19523"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D2ECD6E-FE7C-8941-80E4-652E0435D408}" type="slidenum">
              <a:rPr lang="en-US"/>
              <a:pPr>
                <a:defRPr/>
              </a:pPr>
              <a:t>13</a:t>
            </a:fld>
            <a:endParaRPr lang="en-US"/>
          </a:p>
        </p:txBody>
      </p:sp>
      <p:sp>
        <p:nvSpPr>
          <p:cNvPr id="6215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21571"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CF37F2D-D0D6-314A-A858-A23C348ED722}" type="slidenum">
              <a:rPr lang="en-US"/>
              <a:pPr>
                <a:defRPr/>
              </a:pPr>
              <a:t>14</a:t>
            </a:fld>
            <a:endParaRPr lang="en-US"/>
          </a:p>
        </p:txBody>
      </p:sp>
      <p:sp>
        <p:nvSpPr>
          <p:cNvPr id="6236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23619"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5F5D35B-AE15-7341-BDC8-98B09EAC0B9F}" type="slidenum">
              <a:rPr lang="en-US"/>
              <a:pPr>
                <a:defRPr/>
              </a:pPr>
              <a:t>15</a:t>
            </a:fld>
            <a:endParaRPr lang="en-US"/>
          </a:p>
        </p:txBody>
      </p:sp>
      <p:sp>
        <p:nvSpPr>
          <p:cNvPr id="8417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841731"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3F764D1-5D2B-1448-9404-97C3CC50183F}" type="slidenum">
              <a:rPr lang="en-US"/>
              <a:pPr>
                <a:defRPr/>
              </a:pPr>
              <a:t>16</a:t>
            </a:fld>
            <a:endParaRPr lang="en-US"/>
          </a:p>
        </p:txBody>
      </p:sp>
      <p:sp>
        <p:nvSpPr>
          <p:cNvPr id="6246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24643"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2B9E72F-17F3-8943-95A3-93EEECE94164}" type="slidenum">
              <a:rPr lang="en-US"/>
              <a:pPr>
                <a:defRPr/>
              </a:pPr>
              <a:t>17</a:t>
            </a:fld>
            <a:endParaRPr lang="en-US"/>
          </a:p>
        </p:txBody>
      </p:sp>
      <p:sp>
        <p:nvSpPr>
          <p:cNvPr id="6256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25667"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4EE003E-6986-194C-8FF8-BFA3A8380162}" type="slidenum">
              <a:rPr lang="en-US"/>
              <a:pPr>
                <a:defRPr/>
              </a:pPr>
              <a:t>18</a:t>
            </a:fld>
            <a:endParaRPr lang="en-US"/>
          </a:p>
        </p:txBody>
      </p:sp>
      <p:sp>
        <p:nvSpPr>
          <p:cNvPr id="6144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14403"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CD13BF6-924E-9B4E-92CA-E7273FC21295}" type="slidenum">
              <a:rPr lang="en-US"/>
              <a:pPr>
                <a:defRPr/>
              </a:pPr>
              <a:t>19</a:t>
            </a:fld>
            <a:endParaRPr lang="en-US"/>
          </a:p>
        </p:txBody>
      </p:sp>
      <p:sp>
        <p:nvSpPr>
          <p:cNvPr id="77005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77005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r>
              <a:rPr lang="en-US" dirty="0" smtClean="0">
                <a:cs typeface="+mn-cs"/>
              </a:rPr>
              <a:t>Wikipedia – Late Heavy Bombardment may be an artifact of limited sampling by Apollo – perhaps all the dated impact melt rocks came from </a:t>
            </a:r>
            <a:r>
              <a:rPr lang="en-US" dirty="0" err="1" smtClean="0">
                <a:cs typeface="+mn-cs"/>
              </a:rPr>
              <a:t>Imbrium</a:t>
            </a:r>
            <a:r>
              <a:rPr lang="en-US" dirty="0" smtClean="0">
                <a:cs typeface="+mn-cs"/>
              </a:rPr>
              <a:t>, even though Apollo 16 &amp; 17 were closer to </a:t>
            </a:r>
            <a:r>
              <a:rPr lang="en-US" dirty="0" err="1" smtClean="0">
                <a:cs typeface="+mn-cs"/>
              </a:rPr>
              <a:t>Nectaris</a:t>
            </a:r>
            <a:r>
              <a:rPr lang="en-US" dirty="0" smtClean="0">
                <a:cs typeface="+mn-cs"/>
              </a:rPr>
              <a:t> and </a:t>
            </a:r>
            <a:r>
              <a:rPr lang="en-US" dirty="0" err="1" smtClean="0">
                <a:cs typeface="+mn-cs"/>
              </a:rPr>
              <a:t>Serenitatis</a:t>
            </a:r>
            <a:r>
              <a:rPr lang="en-US" dirty="0" smtClean="0">
                <a:cs typeface="+mn-cs"/>
              </a:rPr>
              <a:t>; </a:t>
            </a:r>
          </a:p>
          <a:p>
            <a:pPr>
              <a:defRPr/>
            </a:pPr>
            <a:r>
              <a:rPr lang="en-US" dirty="0" smtClean="0">
                <a:cs typeface="+mn-cs"/>
              </a:rPr>
              <a:t>Although no lunar meteorites are older than 3.9 </a:t>
            </a:r>
            <a:r>
              <a:rPr lang="en-US" dirty="0" err="1" smtClean="0">
                <a:cs typeface="+mn-cs"/>
              </a:rPr>
              <a:t>Ga</a:t>
            </a:r>
            <a:r>
              <a:rPr lang="en-US" dirty="0" smtClean="0">
                <a:cs typeface="+mn-cs"/>
              </a:rPr>
              <a:t>, maybe all older rocks were pulverized and reset.</a:t>
            </a:r>
          </a:p>
          <a:p>
            <a:pPr>
              <a:defRPr/>
            </a:pPr>
            <a:r>
              <a:rPr lang="en-US" dirty="0" smtClean="0">
                <a:cs typeface="+mn-cs"/>
              </a:rPr>
              <a:t>If LHB is real: could be due to realignment of gas giant orbit, or a now destroyed inner planet, or gas giant.</a:t>
            </a:r>
          </a:p>
          <a:p>
            <a:pPr>
              <a:defRPr/>
            </a:pPr>
            <a:r>
              <a:rPr lang="en-US" dirty="0" smtClean="0">
                <a:cs typeface="+mn-cs"/>
              </a:rPr>
              <a:t>If LHB real – several 5000km basins on Earth; serious environmental consequences every 100 years; life may be first surviving life, not first evolving life.  </a:t>
            </a:r>
            <a:r>
              <a:rPr lang="en-US" dirty="0" err="1" smtClean="0">
                <a:cs typeface="+mn-cs"/>
              </a:rPr>
              <a:t>Isua</a:t>
            </a:r>
            <a:r>
              <a:rPr lang="en-US" dirty="0" smtClean="0">
                <a:cs typeface="+mn-cs"/>
              </a:rPr>
              <a:t> at 3.8 </a:t>
            </a:r>
            <a:r>
              <a:rPr lang="en-US" dirty="0" err="1" smtClean="0">
                <a:cs typeface="+mn-cs"/>
              </a:rPr>
              <a:t>Ga</a:t>
            </a:r>
            <a:r>
              <a:rPr lang="en-US" dirty="0" smtClean="0">
                <a:cs typeface="+mn-cs"/>
              </a:rPr>
              <a:t> seems to have biogenic signature.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CB1DC4D-4A3B-3E4D-A239-FF96EC0C4E4B}" type="slidenum">
              <a:rPr lang="en-US"/>
              <a:pPr>
                <a:defRPr/>
              </a:pPr>
              <a:t>2</a:t>
            </a:fld>
            <a:endParaRPr lang="en-US"/>
          </a:p>
        </p:txBody>
      </p:sp>
      <p:sp>
        <p:nvSpPr>
          <p:cNvPr id="6092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09283"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F558F79-2940-DC4F-BAE3-EACEC99E9506}" type="slidenum">
              <a:rPr lang="en-US"/>
              <a:pPr>
                <a:defRPr/>
              </a:pPr>
              <a:t>20</a:t>
            </a:fld>
            <a:endParaRPr lang="en-US"/>
          </a:p>
        </p:txBody>
      </p:sp>
      <p:sp>
        <p:nvSpPr>
          <p:cNvPr id="69837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69837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smtClean="0">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5F97637-BB5D-A244-9444-F57CD71E570E}" type="slidenum">
              <a:rPr lang="en-US"/>
              <a:pPr>
                <a:defRPr/>
              </a:pPr>
              <a:t>21</a:t>
            </a:fld>
            <a:endParaRPr lang="en-US"/>
          </a:p>
        </p:txBody>
      </p:sp>
      <p:sp>
        <p:nvSpPr>
          <p:cNvPr id="6318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31811"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966AF80-B376-244A-BAE8-127CD707A75C}" type="slidenum">
              <a:rPr lang="en-US"/>
              <a:pPr>
                <a:defRPr/>
              </a:pPr>
              <a:t>22</a:t>
            </a:fld>
            <a:endParaRPr lang="en-US"/>
          </a:p>
        </p:txBody>
      </p:sp>
      <p:sp>
        <p:nvSpPr>
          <p:cNvPr id="8437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843779"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344FA99-E155-FB4E-9307-609A888D4D37}" type="slidenum">
              <a:rPr lang="en-US"/>
              <a:pPr>
                <a:defRPr/>
              </a:pPr>
              <a:t>23</a:t>
            </a:fld>
            <a:endParaRPr lang="en-US"/>
          </a:p>
        </p:txBody>
      </p:sp>
      <p:sp>
        <p:nvSpPr>
          <p:cNvPr id="8448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844803"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p:txBody>
          <a:bodyPr/>
          <a:lstStyle/>
          <a:p>
            <a:pPr>
              <a:defRPr/>
            </a:pPr>
            <a:fld id="{549F0E42-B2C1-544D-9E02-11A0F9A3DDBC}" type="slidenum">
              <a:rPr lang="en-US"/>
              <a:pPr>
                <a:defRPr/>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7D5A3F6-CE7D-CA4F-A52B-E57890306383}" type="slidenum">
              <a:rPr lang="en-US"/>
              <a:pPr>
                <a:defRPr/>
              </a:pPr>
              <a:t>25</a:t>
            </a:fld>
            <a:endParaRPr lang="en-US"/>
          </a:p>
        </p:txBody>
      </p:sp>
      <p:sp>
        <p:nvSpPr>
          <p:cNvPr id="8468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846851"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p:txBody>
          <a:bodyPr/>
          <a:lstStyle/>
          <a:p>
            <a:pPr>
              <a:defRPr/>
            </a:pPr>
            <a:fld id="{E8EB019B-0B0F-AE46-A7CE-98DDDE00E93F}" type="slidenum">
              <a:rPr lang="en-US"/>
              <a:pPr>
                <a:defRPr/>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p:txBody>
          <a:bodyPr/>
          <a:lstStyle/>
          <a:p>
            <a:pPr>
              <a:defRPr/>
            </a:pPr>
            <a:fld id="{88DA6120-2038-9446-BBCF-BEAA19915FDF}" type="slidenum">
              <a:rPr lang="en-US"/>
              <a:pPr>
                <a:defRPr/>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86A9803-EA3B-6C40-B84F-F496AFF62ED2}" type="slidenum">
              <a:rPr lang="en-US"/>
              <a:pPr>
                <a:defRPr/>
              </a:pPr>
              <a:t>28</a:t>
            </a:fld>
            <a:endParaRPr lang="en-US"/>
          </a:p>
        </p:txBody>
      </p:sp>
      <p:sp>
        <p:nvSpPr>
          <p:cNvPr id="78233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78233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smtClean="0">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573E256-C8F9-E54A-8FD8-91C806113B4C}" type="slidenum">
              <a:rPr lang="en-US"/>
              <a:pPr>
                <a:defRPr/>
              </a:pPr>
              <a:t>29</a:t>
            </a:fld>
            <a:endParaRPr lang="en-US"/>
          </a:p>
        </p:txBody>
      </p:sp>
      <p:sp>
        <p:nvSpPr>
          <p:cNvPr id="78438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78438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smtClean="0">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04D3A8A-584F-9945-B589-CB5DBAB1520A}" type="slidenum">
              <a:rPr lang="en-US"/>
              <a:pPr>
                <a:defRPr/>
              </a:pPr>
              <a:t>3</a:t>
            </a:fld>
            <a:endParaRPr lang="en-US"/>
          </a:p>
        </p:txBody>
      </p:sp>
      <p:sp>
        <p:nvSpPr>
          <p:cNvPr id="6103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10307"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BBBB1C2-1A3D-134C-9B7D-4EEBC48654DF}" type="slidenum">
              <a:rPr lang="en-US"/>
              <a:pPr>
                <a:defRPr/>
              </a:pPr>
              <a:t>30</a:t>
            </a:fld>
            <a:endParaRPr lang="en-US"/>
          </a:p>
        </p:txBody>
      </p:sp>
      <p:sp>
        <p:nvSpPr>
          <p:cNvPr id="8488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848899"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B42BD46-BC40-C249-9A7D-D9A03CCCD203}" type="slidenum">
              <a:rPr lang="en-US"/>
              <a:pPr>
                <a:defRPr/>
              </a:pPr>
              <a:t>31</a:t>
            </a:fld>
            <a:endParaRPr lang="en-US"/>
          </a:p>
        </p:txBody>
      </p:sp>
      <p:sp>
        <p:nvSpPr>
          <p:cNvPr id="8499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849923"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715FDD8-9663-1947-9E85-319AD65F0A41}" type="slidenum">
              <a:rPr lang="en-US"/>
              <a:pPr>
                <a:defRPr/>
              </a:pPr>
              <a:t>32</a:t>
            </a:fld>
            <a:endParaRPr lang="en-US"/>
          </a:p>
        </p:txBody>
      </p:sp>
      <p:sp>
        <p:nvSpPr>
          <p:cNvPr id="8529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852995"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9EF7841-2E11-A34E-92FA-762EEBBAE3B3}" type="slidenum">
              <a:rPr lang="en-US"/>
              <a:pPr>
                <a:defRPr/>
              </a:pPr>
              <a:t>33</a:t>
            </a:fld>
            <a:endParaRPr lang="en-US"/>
          </a:p>
        </p:txBody>
      </p:sp>
      <p:sp>
        <p:nvSpPr>
          <p:cNvPr id="8540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854019"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A83CB4B-A78C-2045-80A4-31C4D0358261}" type="slidenum">
              <a:rPr lang="en-US"/>
              <a:pPr>
                <a:defRPr/>
              </a:pPr>
              <a:t>34</a:t>
            </a:fld>
            <a:endParaRPr lang="en-US"/>
          </a:p>
        </p:txBody>
      </p:sp>
      <p:sp>
        <p:nvSpPr>
          <p:cNvPr id="79257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79257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smtClean="0">
              <a:cs typeface="+mn-cs"/>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F66E699-A10D-5A4C-A806-41E15D769107}" type="slidenum">
              <a:rPr lang="en-US"/>
              <a:pPr>
                <a:defRPr/>
              </a:pPr>
              <a:t>35</a:t>
            </a:fld>
            <a:endParaRPr lang="en-US"/>
          </a:p>
        </p:txBody>
      </p:sp>
      <p:sp>
        <p:nvSpPr>
          <p:cNvPr id="8550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855043"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C04BDE9-D411-2742-85F0-D1F0AF9AC1F3}" type="slidenum">
              <a:rPr lang="en-US"/>
              <a:pPr>
                <a:defRPr/>
              </a:pPr>
              <a:t>36</a:t>
            </a:fld>
            <a:endParaRPr lang="en-US"/>
          </a:p>
        </p:txBody>
      </p:sp>
      <p:sp>
        <p:nvSpPr>
          <p:cNvPr id="79565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79565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smtClean="0">
              <a:cs typeface="+mn-c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1BE5F30-37D2-9C42-AD48-CDFEAC3131FF}" type="slidenum">
              <a:rPr lang="en-US"/>
              <a:pPr>
                <a:defRPr/>
              </a:pPr>
              <a:t>37</a:t>
            </a:fld>
            <a:endParaRPr lang="en-US"/>
          </a:p>
        </p:txBody>
      </p:sp>
      <p:sp>
        <p:nvSpPr>
          <p:cNvPr id="8560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856067"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CCD8EA4-FEEB-144D-A096-04FC5BD0DBC7}" type="slidenum">
              <a:rPr lang="en-US"/>
              <a:pPr>
                <a:defRPr/>
              </a:pPr>
              <a:t>38</a:t>
            </a:fld>
            <a:endParaRPr lang="en-US"/>
          </a:p>
        </p:txBody>
      </p:sp>
      <p:sp>
        <p:nvSpPr>
          <p:cNvPr id="80281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80281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smtClean="0">
              <a:cs typeface="+mn-cs"/>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E11086F-789E-F148-B6CD-99A5B56BB39B}" type="slidenum">
              <a:rPr lang="en-US"/>
              <a:pPr>
                <a:defRPr/>
              </a:pPr>
              <a:t>39</a:t>
            </a:fld>
            <a:endParaRPr lang="en-US"/>
          </a:p>
        </p:txBody>
      </p:sp>
      <p:sp>
        <p:nvSpPr>
          <p:cNvPr id="80486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80486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smtClean="0">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13A44D3-AC0A-624B-8466-4DDE25F93E82}" type="slidenum">
              <a:rPr lang="en-US"/>
              <a:pPr>
                <a:defRPr/>
              </a:pPr>
              <a:t>4</a:t>
            </a:fld>
            <a:endParaRPr lang="en-US"/>
          </a:p>
        </p:txBody>
      </p:sp>
      <p:sp>
        <p:nvSpPr>
          <p:cNvPr id="696322"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val="1"/>
            </a:ext>
          </a:extLst>
        </p:spPr>
      </p:sp>
      <p:sp>
        <p:nvSpPr>
          <p:cNvPr id="696323" name="Rectangle 3"/>
          <p:cNvSpPr>
            <a:spLocks noGrp="1" noChangeArrowheads="1"/>
          </p:cNvSpPr>
          <p:nvPr>
            <p:ph type="body" idx="1"/>
          </p:nvPr>
        </p:nvSpPr>
        <p:spPr>
          <a:solidFill>
            <a:srgbClr val="FFFFFF"/>
          </a:solidFill>
          <a:ln>
            <a:solidFill>
              <a:srgbClr val="000000"/>
            </a:solidFill>
            <a:miter lim="800000"/>
            <a:headEnd/>
            <a:tailEnd/>
          </a:ln>
        </p:spPr>
        <p:txBody>
          <a:bodyPr lIns="88148" tIns="44074" rIns="88148" bIns="44074"/>
          <a:lstStyle/>
          <a:p>
            <a:pPr>
              <a:defRPr/>
            </a:pPr>
            <a:r>
              <a:rPr lang="en-US" smtClean="0">
                <a:cs typeface="+mn-cs"/>
              </a:rPr>
              <a:t>In this 'family portrait,' the four Galilean Satellites are shown to scale. These four largest moons of Jupiter shown in increasing distance from Jupiter are (left to right) Io, Europa, Ganymede, and Callisto. These global views show the side of volcanically active Io which always faces away from Jupiter, icy Europa, the Jupiter-facing side of Ganymede, and heavily cratered Callisto. The appearances of these neighboring satellites are amazingly different even though they are relatively close to Jupiter (350,000 kilometers for Io; 1, 800,000 kilometers for Callisto). These images were acquired on several orbits at very low "phase" angles (the sun, spacecraft, moon angle) so that the sun is illuminating the Jovian moons from completely behind the spacecraft, in the same way a full moon is viewed from Earth. The colors have been enhanced to bring out subtle color variations of surface features. North is to the top of all the images which were taken by the Solid State Imaging (SSI) system on NASA's Galileo spacecraft.  </a:t>
            </a:r>
          </a:p>
          <a:p>
            <a:pPr>
              <a:defRPr/>
            </a:pPr>
            <a:r>
              <a:rPr lang="en-US" smtClean="0">
                <a:cs typeface="+mn-cs"/>
              </a:rPr>
              <a:t>Io, which is slightly larger than Earth's moon, is the most colorful of the Galilean satellites. Its surface is covered by deposits from actively erupting volcanoes, hundreds of lava flows, and volcanic vents which are visible as small dark spots. Several of these volcanoes are very hot; at least one reached a temperature of 2000 degrees Celsius (3600 degrees Fahrenheit) in the summer of 1997. Prometheus, a volcano located slightly right of center on Io's image, was active during the Voyager flybys in 1979 and is still active as Galileo images were obtained. This global view was obtained in September 1996 when Galileo was 485,000 kilometers from Io; the finest details that can be discerned are about 10 km across. The bright, yellowish and white materials located at equatorial latitudes are believed to be composed of sulfur and sulfur dioxide. The polar caps are darker and covered by a redder material. </a:t>
            </a:r>
          </a:p>
          <a:p>
            <a:pPr>
              <a:defRPr/>
            </a:pPr>
            <a:r>
              <a:rPr lang="en-US" smtClean="0">
                <a:cs typeface="+mn-cs"/>
              </a:rPr>
              <a:t>Europa has a very different surface from its rocky neighbor, Io. Galileo images hint at the possibility of liquid water beneath the icy crust of this moon. The bright white and bluish parts of Europa's surface are composed almost completely of water ice. In contrast, the brownish mottled regions on the right side of the image may be covered by salts (such as hydrated magnesium-sulfate) and an unknown red component. The yellowish mottled terrain on the left side of the image is caused by some other, unknown contaminant. This global view was obtained in June 1997 when Galileo was 1.25 million kilometers from Europa; the finest details that can be discerned are 25 kilometers across. </a:t>
            </a:r>
          </a:p>
          <a:p>
            <a:pPr>
              <a:defRPr/>
            </a:pPr>
            <a:r>
              <a:rPr lang="en-US" smtClean="0">
                <a:cs typeface="+mn-cs"/>
              </a:rPr>
              <a:t>Ganymede, larger than the planet Mercury, is the largest Jovian satellite. Its distinctive surface is characterized by patches of dark and light terrain. Bright frost is visible at the north and south poles. The very bright icy impact crater, Tros, is near the center of the image in a region known as Phrygia Sulcus. The dark area to the northwest of Tros is Perrine Regio; the dark terrain to the south and southeast is Nicholson Regio. Ganymede's surface is characterized by a high degree of crustal deformation. Much of the surface is covered by water ice, with a higher amount of rocky material in the darker areas. This global view was taken in September 1997 when Galileo was 1.68 million kilometers from Ganymede; the finest details that can be discerned are about 67 kilometers across. </a:t>
            </a:r>
          </a:p>
          <a:p>
            <a:pPr>
              <a:defRPr/>
            </a:pPr>
            <a:r>
              <a:rPr lang="en-US" smtClean="0">
                <a:cs typeface="+mn-cs"/>
              </a:rPr>
              <a:t>Callisto's dark surface is pocked by numerous bright impact craters. The large Valhalla multi-ring structure (visible near the center of the image) has a diameter of about 4,000 kilometers, making it one of the largest impact features in the Solar System. Although many crater rims exhibit bright icy 'bedrock' material, a dark layer composed of hydrated minerals and organic components (tholins) is seen inside many craters and in other low lying areas. Evidence of tectonic and volcanic activity, seen on the other Galilean satellites, appears to be absent on Callisto. This global view was obtained in November 1997 when Galileo was 684,500 kilometers from Callisto; the finest details that can be discerned are about 27 kilometers across. </a:t>
            </a:r>
          </a:p>
          <a:p>
            <a:pPr>
              <a:defRPr/>
            </a:pPr>
            <a:endParaRPr lang="en-US" smtClean="0">
              <a:cs typeface="+mn-cs"/>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D51AE63-62F6-D94B-B6EB-08BF63737CB2}" type="slidenum">
              <a:rPr lang="en-US"/>
              <a:pPr>
                <a:defRPr/>
              </a:pPr>
              <a:t>40</a:t>
            </a:fld>
            <a:endParaRPr lang="en-US"/>
          </a:p>
        </p:txBody>
      </p:sp>
      <p:sp>
        <p:nvSpPr>
          <p:cNvPr id="80691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80691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smtClean="0">
              <a:cs typeface="+mn-cs"/>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85F0238-A7E1-CE40-8245-5FE0800F904E}" type="slidenum">
              <a:rPr lang="en-US"/>
              <a:pPr>
                <a:defRPr/>
              </a:pPr>
              <a:t>41</a:t>
            </a:fld>
            <a:endParaRPr lang="en-US"/>
          </a:p>
        </p:txBody>
      </p:sp>
      <p:sp>
        <p:nvSpPr>
          <p:cNvPr id="81408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81408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smtClean="0">
              <a:cs typeface="+mn-cs"/>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E450666-5AB6-2943-8F82-C96D97AFA10D}" type="slidenum">
              <a:rPr lang="en-US"/>
              <a:pPr>
                <a:defRPr/>
              </a:pPr>
              <a:t>42</a:t>
            </a:fld>
            <a:endParaRPr lang="en-US"/>
          </a:p>
        </p:txBody>
      </p:sp>
      <p:sp>
        <p:nvSpPr>
          <p:cNvPr id="81613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81613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smtClean="0">
              <a:cs typeface="+mn-cs"/>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7F212E1-2D3B-D348-A4F1-4DA0A543300E}" type="slidenum">
              <a:rPr lang="en-US"/>
              <a:pPr>
                <a:defRPr/>
              </a:pPr>
              <a:t>43</a:t>
            </a:fld>
            <a:endParaRPr lang="en-US"/>
          </a:p>
        </p:txBody>
      </p:sp>
      <p:sp>
        <p:nvSpPr>
          <p:cNvPr id="8591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859139"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40F0E9C-F3C8-E449-8F7C-484DA38FA553}" type="slidenum">
              <a:rPr lang="en-US"/>
              <a:pPr>
                <a:defRPr/>
              </a:pPr>
              <a:t>44</a:t>
            </a:fld>
            <a:endParaRPr lang="en-US"/>
          </a:p>
        </p:txBody>
      </p:sp>
      <p:sp>
        <p:nvSpPr>
          <p:cNvPr id="82637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82637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smtClean="0">
              <a:cs typeface="+mn-cs"/>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A510FCD-4E40-7A49-9E95-21F4E8B6B488}" type="slidenum">
              <a:rPr lang="en-US"/>
              <a:pPr>
                <a:defRPr/>
              </a:pPr>
              <a:t>45</a:t>
            </a:fld>
            <a:endParaRPr lang="en-US"/>
          </a:p>
        </p:txBody>
      </p:sp>
      <p:sp>
        <p:nvSpPr>
          <p:cNvPr id="82841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82841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smtClean="0">
              <a:cs typeface="+mn-cs"/>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3AD1311-7B30-144C-B452-903DF79BE6BD}" type="slidenum">
              <a:rPr lang="en-US"/>
              <a:pPr>
                <a:defRPr/>
              </a:pPr>
              <a:t>46</a:t>
            </a:fld>
            <a:endParaRPr lang="en-US"/>
          </a:p>
        </p:txBody>
      </p:sp>
      <p:sp>
        <p:nvSpPr>
          <p:cNvPr id="8601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860163"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398A269-DB28-F348-A3AC-D01F230686C0}" type="slidenum">
              <a:rPr lang="en-US"/>
              <a:pPr>
                <a:defRPr/>
              </a:pPr>
              <a:t>47</a:t>
            </a:fld>
            <a:endParaRPr lang="en-US"/>
          </a:p>
        </p:txBody>
      </p:sp>
      <p:sp>
        <p:nvSpPr>
          <p:cNvPr id="83149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83149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smtClean="0">
              <a:cs typeface="+mn-cs"/>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15BD922-A231-B94C-9C22-75E6BF77F395}" type="slidenum">
              <a:rPr lang="en-US"/>
              <a:pPr>
                <a:defRPr/>
              </a:pPr>
              <a:t>48</a:t>
            </a:fld>
            <a:endParaRPr lang="en-US"/>
          </a:p>
        </p:txBody>
      </p:sp>
      <p:sp>
        <p:nvSpPr>
          <p:cNvPr id="83353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83353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smtClean="0">
              <a:cs typeface="+mn-cs"/>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9D7554F-9A23-1448-9BE5-156F45639E55}" type="slidenum">
              <a:rPr lang="en-US"/>
              <a:pPr>
                <a:defRPr/>
              </a:pPr>
              <a:t>49</a:t>
            </a:fld>
            <a:endParaRPr lang="en-US"/>
          </a:p>
        </p:txBody>
      </p:sp>
      <p:sp>
        <p:nvSpPr>
          <p:cNvPr id="83558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83558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smtClean="0">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45E9C58-FCFA-EB46-AF9D-DDA5130DAE51}" type="slidenum">
              <a:rPr lang="en-US"/>
              <a:pPr>
                <a:defRPr/>
              </a:pPr>
              <a:t>5</a:t>
            </a:fld>
            <a:endParaRPr lang="en-US"/>
          </a:p>
        </p:txBody>
      </p:sp>
      <p:sp>
        <p:nvSpPr>
          <p:cNvPr id="6113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11331"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5969182-CD38-F341-BACC-C1EA0ADBB621}" type="slidenum">
              <a:rPr lang="en-US"/>
              <a:pPr>
                <a:defRPr/>
              </a:pPr>
              <a:t>50</a:t>
            </a:fld>
            <a:endParaRPr lang="en-US"/>
          </a:p>
        </p:txBody>
      </p:sp>
      <p:sp>
        <p:nvSpPr>
          <p:cNvPr id="83558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83558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smtClean="0">
              <a:cs typeface="+mn-cs"/>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7DFC7C2-5E77-6F43-A071-927AF353687B}" type="slidenum">
              <a:rPr lang="en-US"/>
              <a:pPr>
                <a:defRPr/>
              </a:pPr>
              <a:t>51</a:t>
            </a:fld>
            <a:endParaRPr lang="en-US"/>
          </a:p>
        </p:txBody>
      </p:sp>
      <p:sp>
        <p:nvSpPr>
          <p:cNvPr id="861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861187"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D8A8A38-C968-114E-A0B6-A409A627E0E8}" type="slidenum">
              <a:rPr lang="en-US"/>
              <a:pPr>
                <a:defRPr/>
              </a:pPr>
              <a:t>52</a:t>
            </a:fld>
            <a:endParaRPr lang="en-US"/>
          </a:p>
        </p:txBody>
      </p:sp>
      <p:sp>
        <p:nvSpPr>
          <p:cNvPr id="8632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863235"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18F5A34-FD3B-9C41-9369-A826A642BB35}" type="slidenum">
              <a:rPr lang="en-US"/>
              <a:pPr>
                <a:defRPr/>
              </a:pPr>
              <a:t>6</a:t>
            </a:fld>
            <a:endParaRPr lang="en-US"/>
          </a:p>
        </p:txBody>
      </p:sp>
      <p:sp>
        <p:nvSpPr>
          <p:cNvPr id="6123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12355"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B8CF790-A477-C740-A62D-C95B9F16DBA4}" type="slidenum">
              <a:rPr lang="en-US"/>
              <a:pPr>
                <a:defRPr/>
              </a:pPr>
              <a:t>7</a:t>
            </a:fld>
            <a:endParaRPr lang="en-US"/>
          </a:p>
        </p:txBody>
      </p:sp>
      <p:sp>
        <p:nvSpPr>
          <p:cNvPr id="6133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13379"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DD4AC9C-1049-FC43-BFAE-B4DC46A64EAB}" type="slidenum">
              <a:rPr lang="en-US"/>
              <a:pPr>
                <a:defRPr/>
              </a:pPr>
              <a:t>8</a:t>
            </a:fld>
            <a:endParaRPr lang="en-US"/>
          </a:p>
        </p:txBody>
      </p:sp>
      <p:sp>
        <p:nvSpPr>
          <p:cNvPr id="6154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15427"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AC92ED9-46C7-394D-98D9-2C6A632B0AED}" type="slidenum">
              <a:rPr lang="en-US"/>
              <a:pPr>
                <a:defRPr/>
              </a:pPr>
              <a:t>9</a:t>
            </a:fld>
            <a:endParaRPr lang="en-US"/>
          </a:p>
        </p:txBody>
      </p:sp>
      <p:sp>
        <p:nvSpPr>
          <p:cNvPr id="6174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17475"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F9666D6-7642-834F-8F55-B4D40D189A0C}" type="slidenum">
              <a:rPr lang="en-US"/>
              <a:pPr>
                <a:defRPr/>
              </a:pPr>
              <a:t>‹#›</a:t>
            </a:fld>
            <a:endParaRPr lang="en-US"/>
          </a:p>
        </p:txBody>
      </p:sp>
    </p:spTree>
    <p:extLst>
      <p:ext uri="{BB962C8B-B14F-4D97-AF65-F5344CB8AC3E}">
        <p14:creationId xmlns:p14="http://schemas.microsoft.com/office/powerpoint/2010/main" val="35581329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FEE060B-EC2C-3047-95FF-430D0118DDF3}" type="slidenum">
              <a:rPr lang="en-US"/>
              <a:pPr>
                <a:defRPr/>
              </a:pPr>
              <a:t>‹#›</a:t>
            </a:fld>
            <a:endParaRPr lang="en-US"/>
          </a:p>
        </p:txBody>
      </p:sp>
    </p:spTree>
    <p:extLst>
      <p:ext uri="{BB962C8B-B14F-4D97-AF65-F5344CB8AC3E}">
        <p14:creationId xmlns:p14="http://schemas.microsoft.com/office/powerpoint/2010/main" val="1981678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4CE8745-3716-DC4C-8E97-82AEDC576FEF}" type="slidenum">
              <a:rPr lang="en-US"/>
              <a:pPr>
                <a:defRPr/>
              </a:pPr>
              <a:t>‹#›</a:t>
            </a:fld>
            <a:endParaRPr lang="en-US"/>
          </a:p>
        </p:txBody>
      </p:sp>
    </p:spTree>
    <p:extLst>
      <p:ext uri="{BB962C8B-B14F-4D97-AF65-F5344CB8AC3E}">
        <p14:creationId xmlns:p14="http://schemas.microsoft.com/office/powerpoint/2010/main" val="18556517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2E808D3-AD9E-1943-ACBC-67549EB9434F}" type="slidenum">
              <a:rPr lang="en-US"/>
              <a:pPr>
                <a:defRPr/>
              </a:pPr>
              <a:t>‹#›</a:t>
            </a:fld>
            <a:endParaRPr lang="en-US"/>
          </a:p>
        </p:txBody>
      </p:sp>
    </p:spTree>
    <p:extLst>
      <p:ext uri="{BB962C8B-B14F-4D97-AF65-F5344CB8AC3E}">
        <p14:creationId xmlns:p14="http://schemas.microsoft.com/office/powerpoint/2010/main" val="22858432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DC3DC49-ACAF-EA45-8321-1D3DB5DBD9E1}" type="slidenum">
              <a:rPr lang="en-US"/>
              <a:pPr>
                <a:defRPr/>
              </a:pPr>
              <a:t>‹#›</a:t>
            </a:fld>
            <a:endParaRPr lang="en-US"/>
          </a:p>
        </p:txBody>
      </p:sp>
    </p:spTree>
    <p:extLst>
      <p:ext uri="{BB962C8B-B14F-4D97-AF65-F5344CB8AC3E}">
        <p14:creationId xmlns:p14="http://schemas.microsoft.com/office/powerpoint/2010/main" val="17125100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FB8A6AE-15DA-5E47-82F1-34CD93A57AB4}" type="slidenum">
              <a:rPr lang="en-US"/>
              <a:pPr>
                <a:defRPr/>
              </a:pPr>
              <a:t>‹#›</a:t>
            </a:fld>
            <a:endParaRPr lang="en-US"/>
          </a:p>
        </p:txBody>
      </p:sp>
    </p:spTree>
    <p:extLst>
      <p:ext uri="{BB962C8B-B14F-4D97-AF65-F5344CB8AC3E}">
        <p14:creationId xmlns:p14="http://schemas.microsoft.com/office/powerpoint/2010/main" val="13734356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53B07DF-6619-5247-B299-10438EB38214}" type="slidenum">
              <a:rPr lang="en-US"/>
              <a:pPr>
                <a:defRPr/>
              </a:pPr>
              <a:t>‹#›</a:t>
            </a:fld>
            <a:endParaRPr lang="en-US"/>
          </a:p>
        </p:txBody>
      </p:sp>
    </p:spTree>
    <p:extLst>
      <p:ext uri="{BB962C8B-B14F-4D97-AF65-F5344CB8AC3E}">
        <p14:creationId xmlns:p14="http://schemas.microsoft.com/office/powerpoint/2010/main" val="10885049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4AB4428-5B8E-6B43-9F05-73377F06F0D9}" type="slidenum">
              <a:rPr lang="en-US"/>
              <a:pPr>
                <a:defRPr/>
              </a:pPr>
              <a:t>‹#›</a:t>
            </a:fld>
            <a:endParaRPr lang="en-US"/>
          </a:p>
        </p:txBody>
      </p:sp>
    </p:spTree>
    <p:extLst>
      <p:ext uri="{BB962C8B-B14F-4D97-AF65-F5344CB8AC3E}">
        <p14:creationId xmlns:p14="http://schemas.microsoft.com/office/powerpoint/2010/main" val="3347966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C2BE977-7679-1244-8B21-A92208DC3715}" type="slidenum">
              <a:rPr lang="en-US"/>
              <a:pPr>
                <a:defRPr/>
              </a:pPr>
              <a:t>‹#›</a:t>
            </a:fld>
            <a:endParaRPr lang="en-US"/>
          </a:p>
        </p:txBody>
      </p:sp>
    </p:spTree>
    <p:extLst>
      <p:ext uri="{BB962C8B-B14F-4D97-AF65-F5344CB8AC3E}">
        <p14:creationId xmlns:p14="http://schemas.microsoft.com/office/powerpoint/2010/main" val="6115372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D01BEFA-32A9-4848-A60C-2DAD330DF6AA}" type="slidenum">
              <a:rPr lang="en-US"/>
              <a:pPr>
                <a:defRPr/>
              </a:pPr>
              <a:t>‹#›</a:t>
            </a:fld>
            <a:endParaRPr lang="en-US"/>
          </a:p>
        </p:txBody>
      </p:sp>
    </p:spTree>
    <p:extLst>
      <p:ext uri="{BB962C8B-B14F-4D97-AF65-F5344CB8AC3E}">
        <p14:creationId xmlns:p14="http://schemas.microsoft.com/office/powerpoint/2010/main" val="22944209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C9F5A73-1134-284E-94EA-AAEBA020D84C}" type="slidenum">
              <a:rPr lang="en-US"/>
              <a:pPr>
                <a:defRPr/>
              </a:pPr>
              <a:t>‹#›</a:t>
            </a:fld>
            <a:endParaRPr lang="en-US"/>
          </a:p>
        </p:txBody>
      </p:sp>
    </p:spTree>
    <p:extLst>
      <p:ext uri="{BB962C8B-B14F-4D97-AF65-F5344CB8AC3E}">
        <p14:creationId xmlns:p14="http://schemas.microsoft.com/office/powerpoint/2010/main" val="17623033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5227F43-F6B9-EB4E-BD9F-1E378BCCD384}" type="slidenum">
              <a:rPr lang="en-US"/>
              <a:pPr>
                <a:defRPr/>
              </a:pPr>
              <a:t>‹#›</a:t>
            </a:fld>
            <a:endParaRPr lang="en-US"/>
          </a:p>
        </p:txBody>
      </p:sp>
    </p:spTree>
    <p:extLst>
      <p:ext uri="{BB962C8B-B14F-4D97-AF65-F5344CB8AC3E}">
        <p14:creationId xmlns:p14="http://schemas.microsoft.com/office/powerpoint/2010/main" val="33109006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9399FCB-1E2C-3940-9C6F-6484D569BC55}" type="slidenum">
              <a:rPr lang="en-US"/>
              <a:pPr>
                <a:defRPr/>
              </a:pPr>
              <a:t>‹#›</a:t>
            </a:fld>
            <a:endParaRPr lang="en-US"/>
          </a:p>
        </p:txBody>
      </p:sp>
    </p:spTree>
    <p:extLst>
      <p:ext uri="{BB962C8B-B14F-4D97-AF65-F5344CB8AC3E}">
        <p14:creationId xmlns:p14="http://schemas.microsoft.com/office/powerpoint/2010/main" val="9756688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CDE5B41-0E0E-AA4D-8EBF-EDFF8E6FB582}" type="slidenum">
              <a:rPr lang="en-US"/>
              <a:pPr>
                <a:defRPr/>
              </a:pPr>
              <a:t>‹#›</a:t>
            </a:fld>
            <a:endParaRPr lang="en-US"/>
          </a:p>
        </p:txBody>
      </p:sp>
    </p:spTree>
    <p:extLst>
      <p:ext uri="{BB962C8B-B14F-4D97-AF65-F5344CB8AC3E}">
        <p14:creationId xmlns:p14="http://schemas.microsoft.com/office/powerpoint/2010/main" val="70617859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FB56E7D0-2634-3C4B-827D-C90731F0959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charset="0"/>
          <a:ea typeface="ＭＳ Ｐゴシック" charset="0"/>
        </a:defRPr>
      </a:lvl6pPr>
      <a:lvl7pPr marL="914400" algn="ctr" rtl="0" eaLnBrk="0" fontAlgn="base" hangingPunct="0">
        <a:spcBef>
          <a:spcPct val="0"/>
        </a:spcBef>
        <a:spcAft>
          <a:spcPct val="0"/>
        </a:spcAft>
        <a:defRPr sz="4400">
          <a:solidFill>
            <a:schemeClr val="tx2"/>
          </a:solidFill>
          <a:latin typeface="Times" charset="0"/>
          <a:ea typeface="ＭＳ Ｐゴシック" charset="0"/>
        </a:defRPr>
      </a:lvl7pPr>
      <a:lvl8pPr marL="1371600" algn="ctr" rtl="0" eaLnBrk="0" fontAlgn="base" hangingPunct="0">
        <a:spcBef>
          <a:spcPct val="0"/>
        </a:spcBef>
        <a:spcAft>
          <a:spcPct val="0"/>
        </a:spcAft>
        <a:defRPr sz="4400">
          <a:solidFill>
            <a:schemeClr val="tx2"/>
          </a:solidFill>
          <a:latin typeface="Times" charset="0"/>
          <a:ea typeface="ＭＳ Ｐゴシック" charset="0"/>
        </a:defRPr>
      </a:lvl8pPr>
      <a:lvl9pPr marL="1828800" algn="ctr" rtl="0" eaLnBrk="0" fontAlgn="base" hangingPunct="0">
        <a:spcBef>
          <a:spcPct val="0"/>
        </a:spcBef>
        <a:spcAft>
          <a:spcPct val="0"/>
        </a:spcAft>
        <a:defRPr sz="4400">
          <a:solidFill>
            <a:schemeClr val="tx2"/>
          </a:solidFill>
          <a:latin typeface="Times"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1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png"/><Relationship Id="rId5" Type="http://schemas.openxmlformats.org/officeDocument/2006/relationships/image" Target="../media/image21.png"/><Relationship Id="rId1" Type="http://schemas.openxmlformats.org/officeDocument/2006/relationships/slideLayout" Target="../slideLayouts/slideLayout1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5.png"/><Relationship Id="rId1" Type="http://schemas.openxmlformats.org/officeDocument/2006/relationships/slideLayout" Target="../slideLayouts/slideLayout1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jpeg"/><Relationship Id="rId5" Type="http://schemas.openxmlformats.org/officeDocument/2006/relationships/image" Target="../media/image28.jpeg"/><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1" Type="http://schemas.openxmlformats.org/officeDocument/2006/relationships/slideLayout" Target="../slideLayouts/slideLayout1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4.png"/><Relationship Id="rId5"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1" Type="http://schemas.openxmlformats.org/officeDocument/2006/relationships/slideLayout" Target="../slideLayouts/slideLayout1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1" Type="http://schemas.openxmlformats.org/officeDocument/2006/relationships/slideLayout" Target="../slideLayouts/slideLayout1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xml"/><Relationship Id="rId3" Type="http://schemas.openxmlformats.org/officeDocument/2006/relationships/image" Target="../media/image39.jpeg"/></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2.jpeg"/><Relationship Id="rId1" Type="http://schemas.openxmlformats.org/officeDocument/2006/relationships/slideLayout" Target="../slideLayouts/slideLayout1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1" Type="http://schemas.openxmlformats.org/officeDocument/2006/relationships/slideLayout" Target="../slideLayouts/slideLayout1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0.xml"/><Relationship Id="rId3"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image" Target="../media/image47.jpeg"/><Relationship Id="rId4" Type="http://schemas.openxmlformats.org/officeDocument/2006/relationships/image" Target="../media/image48.png"/><Relationship Id="rId1" Type="http://schemas.openxmlformats.org/officeDocument/2006/relationships/slideLayout" Target="../slideLayouts/slideLayout4.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49.png"/><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 Id="rId3" Type="http://schemas.openxmlformats.org/officeDocument/2006/relationships/image" Target="../media/image50.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51.png"/></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jpeg"/><Relationship Id="rId1" Type="http://schemas.openxmlformats.org/officeDocument/2006/relationships/slideLayout" Target="../slideLayouts/slideLayout4.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6.xml"/><Relationship Id="rId3" Type="http://schemas.openxmlformats.org/officeDocument/2006/relationships/image" Target="../media/image54.jpeg"/></Relationships>
</file>

<file path=ppt/slides/_rels/slide37.xml.rels><?xml version="1.0" encoding="UTF-8" standalone="yes"?>
<Relationships xmlns="http://schemas.openxmlformats.org/package/2006/relationships"><Relationship Id="rId3" Type="http://schemas.openxmlformats.org/officeDocument/2006/relationships/image" Target="../media/image55.jpeg"/><Relationship Id="rId4" Type="http://schemas.openxmlformats.org/officeDocument/2006/relationships/image" Target="../media/image56.png"/><Relationship Id="rId5" Type="http://schemas.openxmlformats.org/officeDocument/2006/relationships/image" Target="../media/image57.png"/><Relationship Id="rId6" Type="http://schemas.openxmlformats.org/officeDocument/2006/relationships/image" Target="../media/image58.png"/><Relationship Id="rId7" Type="http://schemas.openxmlformats.org/officeDocument/2006/relationships/image" Target="../media/image59.png"/><Relationship Id="rId8" Type="http://schemas.openxmlformats.org/officeDocument/2006/relationships/image" Target="../media/image60.png"/><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5" Type="http://schemas.openxmlformats.org/officeDocument/2006/relationships/image" Target="../media/image63.png"/><Relationship Id="rId1" Type="http://schemas.openxmlformats.org/officeDocument/2006/relationships/slideLayout" Target="../slideLayouts/slideLayout1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5.png"/><Relationship Id="rId1" Type="http://schemas.openxmlformats.org/officeDocument/2006/relationships/slideLayout" Target="../slideLayouts/slideLayout1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7.png"/><Relationship Id="rId5" Type="http://schemas.openxmlformats.org/officeDocument/2006/relationships/image" Target="../media/image68.png"/><Relationship Id="rId1" Type="http://schemas.openxmlformats.org/officeDocument/2006/relationships/slideLayout" Target="../slideLayouts/slideLayout1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jpeg"/><Relationship Id="rId5" Type="http://schemas.openxmlformats.org/officeDocument/2006/relationships/image" Target="../media/image28.jpeg"/><Relationship Id="rId1" Type="http://schemas.openxmlformats.org/officeDocument/2006/relationships/slideLayout" Target="../slideLayouts/slideLayout1.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image" Target="../media/image69.jpeg"/><Relationship Id="rId4" Type="http://schemas.openxmlformats.org/officeDocument/2006/relationships/image" Target="../media/image70.png"/><Relationship Id="rId1" Type="http://schemas.openxmlformats.org/officeDocument/2006/relationships/slideLayout" Target="../slideLayouts/slideLayout6.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image" Target="../media/image71.jpeg"/><Relationship Id="rId4" Type="http://schemas.openxmlformats.org/officeDocument/2006/relationships/image" Target="../media/image72.emf"/><Relationship Id="rId1" Type="http://schemas.openxmlformats.org/officeDocument/2006/relationships/slideLayout" Target="../slideLayouts/slideLayout1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image" Target="../media/image73.jpeg"/><Relationship Id="rId4" Type="http://schemas.openxmlformats.org/officeDocument/2006/relationships/image" Target="../media/image74.png"/><Relationship Id="rId1" Type="http://schemas.openxmlformats.org/officeDocument/2006/relationships/slideLayout" Target="../slideLayouts/slideLayout1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7.xml"/><Relationship Id="rId3" Type="http://schemas.openxmlformats.org/officeDocument/2006/relationships/image" Target="../media/image76.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78.png"/><Relationship Id="rId5" Type="http://schemas.openxmlformats.org/officeDocument/2006/relationships/image" Target="../media/image79.png"/><Relationship Id="rId6" Type="http://schemas.openxmlformats.org/officeDocument/2006/relationships/image" Target="../media/image80.png"/><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image" Target="../media/image82.png"/><Relationship Id="rId5" Type="http://schemas.openxmlformats.org/officeDocument/2006/relationships/image" Target="../media/image83.png"/><Relationship Id="rId6" Type="http://schemas.openxmlformats.org/officeDocument/2006/relationships/image" Target="../media/image84.png"/><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jpe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228600" y="609600"/>
            <a:ext cx="4114800" cy="914400"/>
          </a:xfrm>
        </p:spPr>
        <p:txBody>
          <a:bodyPr/>
          <a:lstStyle/>
          <a:p>
            <a:pPr>
              <a:defRPr/>
            </a:pPr>
            <a:r>
              <a:rPr lang="en-US" sz="2400" dirty="0" smtClean="0">
                <a:cs typeface="+mj-cs"/>
              </a:rPr>
              <a:t>Lecture 6     January 22, 2013</a:t>
            </a:r>
            <a:r>
              <a:rPr lang="en-US" dirty="0" smtClean="0">
                <a:cs typeface="+mj-cs"/>
              </a:rPr>
              <a:t/>
            </a:r>
            <a:br>
              <a:rPr lang="en-US" dirty="0" smtClean="0">
                <a:cs typeface="+mj-cs"/>
              </a:rPr>
            </a:br>
            <a:r>
              <a:rPr lang="en-US" dirty="0" smtClean="0">
                <a:cs typeface="+mj-cs"/>
              </a:rPr>
              <a:t>Tectonics of the Silicate Planets</a:t>
            </a:r>
          </a:p>
        </p:txBody>
      </p:sp>
      <p:pic>
        <p:nvPicPr>
          <p:cNvPr id="17410" name="Picture 5"/>
          <p:cNvPicPr>
            <a:picLocks noGrp="1" noChangeAspect="1" noChangeArrowheads="1"/>
          </p:cNvPicPr>
          <p:nvPr/>
        </p:nvPicPr>
        <p:blipFill>
          <a:blip r:embed="rId3">
            <a:extLst>
              <a:ext uri="{28A0092B-C50C-407E-A947-70E740481C1C}">
                <a14:useLocalDpi xmlns:a14="http://schemas.microsoft.com/office/drawing/2010/main" val="0"/>
              </a:ext>
            </a:extLst>
          </a:blip>
          <a:srcRect l="2779" b="4445"/>
          <a:stretch>
            <a:fillRect/>
          </a:stretch>
        </p:blipFill>
        <p:spPr bwMode="auto">
          <a:xfrm>
            <a:off x="4486275" y="12700"/>
            <a:ext cx="4657725"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8" name="Text Box 6"/>
          <p:cNvSpPr txBox="1">
            <a:spLocks noChangeArrowheads="1"/>
          </p:cNvSpPr>
          <p:nvPr/>
        </p:nvSpPr>
        <p:spPr bwMode="auto">
          <a:xfrm>
            <a:off x="6248400" y="2895600"/>
            <a:ext cx="1174750" cy="3095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i="1" dirty="0">
                <a:solidFill>
                  <a:srgbClr val="FF3300"/>
                </a:solidFill>
                <a:cs typeface="+mn-cs"/>
              </a:rPr>
              <a:t>You are here</a:t>
            </a:r>
          </a:p>
        </p:txBody>
      </p:sp>
      <p:sp>
        <p:nvSpPr>
          <p:cNvPr id="3079" name="Line 7"/>
          <p:cNvSpPr>
            <a:spLocks noChangeShapeType="1"/>
          </p:cNvSpPr>
          <p:nvPr/>
        </p:nvSpPr>
        <p:spPr bwMode="auto">
          <a:xfrm flipH="1" flipV="1">
            <a:off x="5486400" y="2895600"/>
            <a:ext cx="631825" cy="201613"/>
          </a:xfrm>
          <a:prstGeom prst="line">
            <a:avLst/>
          </a:prstGeom>
          <a:noFill/>
          <a:ln w="57150" cmpd="sng">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7413" name="TextBox 2"/>
          <p:cNvSpPr txBox="1">
            <a:spLocks noChangeArrowheads="1"/>
          </p:cNvSpPr>
          <p:nvPr/>
        </p:nvSpPr>
        <p:spPr bwMode="auto">
          <a:xfrm>
            <a:off x="0" y="3133725"/>
            <a:ext cx="9144000" cy="406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2000" b="1"/>
              <a:t>Topics:</a:t>
            </a:r>
          </a:p>
          <a:p>
            <a:r>
              <a:rPr lang="en-US" sz="2000"/>
              <a:t>•Four inner planets and Moon share commonalities (to first order, density &amp; size)</a:t>
            </a:r>
          </a:p>
          <a:p>
            <a:r>
              <a:rPr lang="en-US" sz="2000"/>
              <a:t>	Radius controls cooling controls tectonics (Earth is largest)</a:t>
            </a:r>
          </a:p>
          <a:p>
            <a:r>
              <a:rPr lang="en-US" sz="2000"/>
              <a:t>•Other planets show alternative tectonics – plate tectonics is not inevitable</a:t>
            </a:r>
          </a:p>
          <a:p>
            <a:r>
              <a:rPr lang="en-US" sz="2000"/>
              <a:t>	Earth alone has abundant water and life – possibly important to plate tectonics</a:t>
            </a:r>
          </a:p>
          <a:p>
            <a:r>
              <a:rPr lang="en-US" sz="2000"/>
              <a:t>•Earth’s tectonics have destroyed Hadean rocks (&gt;4Ga), and 97% of Archean (&gt;2.5Ga) =&gt; other planets are our best guide to Earth’s ancient tectonics, cratering and impacts, early environment and conditions for origin of life</a:t>
            </a:r>
          </a:p>
          <a:p>
            <a:r>
              <a:rPr lang="en-US" sz="2000" b="1"/>
              <a:t>Reading:</a:t>
            </a:r>
          </a:p>
          <a:p>
            <a:r>
              <a:rPr lang="en-US" sz="1600"/>
              <a:t>McKinnon.MercuryMESSENGERoverview.Science.2012     PhillipsHansen.VenusReview.Science.1998</a:t>
            </a:r>
          </a:p>
          <a:p>
            <a:endParaRPr lang="en-US" sz="600"/>
          </a:p>
          <a:p>
            <a:r>
              <a:rPr lang="en-US" sz="1600"/>
              <a:t>Wieczorek.MoonGeophysics.Elements.2009                           Solomon.MarsReview.Science.2005</a:t>
            </a:r>
          </a:p>
          <a:p>
            <a:endParaRPr lang="en-US" sz="800"/>
          </a:p>
          <a:p>
            <a:r>
              <a:rPr lang="en-US" sz="1600"/>
              <a:t>O'Neill.PlanetaryPlateTectonics.AJES.2012                            Wilson.PlanetaryVolcanism.NatureGeo.2009</a:t>
            </a:r>
          </a:p>
          <a:p>
            <a:endParaRPr lang="en-US" sz="1600"/>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826" name="Rectangle 2"/>
          <p:cNvSpPr>
            <a:spLocks noGrp="1" noChangeArrowheads="1"/>
          </p:cNvSpPr>
          <p:nvPr>
            <p:ph type="ctrTitle"/>
          </p:nvPr>
        </p:nvSpPr>
        <p:spPr>
          <a:xfrm>
            <a:off x="685800" y="2286000"/>
            <a:ext cx="7772400" cy="1143000"/>
          </a:xfrm>
        </p:spPr>
        <p:txBody>
          <a:bodyPr/>
          <a:lstStyle/>
          <a:p>
            <a:pPr>
              <a:defRPr/>
            </a:pPr>
            <a:endParaRPr lang="en-US" smtClean="0">
              <a:cs typeface="+mj-cs"/>
            </a:endParaRPr>
          </a:p>
        </p:txBody>
      </p:sp>
      <p:sp>
        <p:nvSpPr>
          <p:cNvPr id="589827" name="Rectangle 3"/>
          <p:cNvSpPr>
            <a:spLocks noGrp="1" noChangeArrowheads="1"/>
          </p:cNvSpPr>
          <p:nvPr>
            <p:ph type="subTitle" idx="1"/>
          </p:nvPr>
        </p:nvSpPr>
        <p:spPr/>
        <p:txBody>
          <a:bodyPr/>
          <a:lstStyle/>
          <a:p>
            <a:pPr>
              <a:defRPr/>
            </a:pPr>
            <a:endParaRPr lang="en-US" smtClean="0">
              <a:cs typeface="+mn-cs"/>
            </a:endParaRPr>
          </a:p>
        </p:txBody>
      </p:sp>
      <p:pic>
        <p:nvPicPr>
          <p:cNvPr id="5898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127125"/>
            <a:ext cx="8305800" cy="573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89829" name="Rectangle 5"/>
          <p:cNvSpPr>
            <a:spLocks noChangeArrowheads="1"/>
          </p:cNvSpPr>
          <p:nvPr/>
        </p:nvSpPr>
        <p:spPr bwMode="auto">
          <a:xfrm>
            <a:off x="0" y="0"/>
            <a:ext cx="9144000" cy="68580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89830" name="Rectangle 6"/>
          <p:cNvSpPr>
            <a:spLocks noChangeArrowheads="1"/>
          </p:cNvSpPr>
          <p:nvPr/>
        </p:nvSpPr>
        <p:spPr bwMode="auto">
          <a:xfrm>
            <a:off x="0" y="0"/>
            <a:ext cx="914400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spcBef>
                <a:spcPct val="20000"/>
              </a:spcBef>
              <a:defRPr/>
            </a:pPr>
            <a:r>
              <a:rPr lang="en-US" sz="1400" b="1" dirty="0">
                <a:latin typeface="Arial" charset="0"/>
                <a:cs typeface="+mn-cs"/>
              </a:rPr>
              <a:t>Global seismicity distribution </a:t>
            </a:r>
            <a:r>
              <a:rPr lang="en-US" sz="1400" dirty="0">
                <a:latin typeface="Arial" charset="0"/>
                <a:cs typeface="+mn-cs"/>
              </a:rPr>
              <a:t>(magnitude &gt; 5.1) highlights plate boundaries and reveals their tectonic style. </a:t>
            </a:r>
          </a:p>
          <a:p>
            <a:pPr>
              <a:spcBef>
                <a:spcPct val="20000"/>
              </a:spcBef>
              <a:defRPr/>
            </a:pPr>
            <a:r>
              <a:rPr lang="en-US" sz="1200" dirty="0">
                <a:latin typeface="Arial" charset="0"/>
                <a:cs typeface="+mn-cs"/>
              </a:rPr>
              <a:t>Shallow earthquakes (&lt; 30 km) on </a:t>
            </a:r>
            <a:r>
              <a:rPr lang="en-US" sz="1200" u="sng" dirty="0">
                <a:latin typeface="Arial" charset="0"/>
                <a:cs typeface="+mn-cs"/>
              </a:rPr>
              <a:t>slow-spreading ridges</a:t>
            </a:r>
            <a:r>
              <a:rPr lang="en-US" sz="1200" dirty="0">
                <a:latin typeface="Arial" charset="0"/>
                <a:cs typeface="+mn-cs"/>
              </a:rPr>
              <a:t> (normal-faulting) (largely absent along fast-spreading ridges) and </a:t>
            </a:r>
            <a:r>
              <a:rPr lang="en-US" sz="1200" u="sng" dirty="0">
                <a:latin typeface="Arial" charset="0"/>
                <a:cs typeface="+mn-cs"/>
              </a:rPr>
              <a:t>transform faults</a:t>
            </a:r>
            <a:r>
              <a:rPr lang="en-US" sz="1200" dirty="0">
                <a:latin typeface="Arial" charset="0"/>
                <a:cs typeface="+mn-cs"/>
              </a:rPr>
              <a:t> (strike-slip faults); deep earthquakes only in </a:t>
            </a:r>
            <a:r>
              <a:rPr lang="en-US" sz="1200" u="sng" dirty="0" err="1">
                <a:solidFill>
                  <a:srgbClr val="000000"/>
                </a:solidFill>
                <a:latin typeface="Arial" charset="0"/>
                <a:cs typeface="+mn-cs"/>
              </a:rPr>
              <a:t>subduction</a:t>
            </a:r>
            <a:r>
              <a:rPr lang="en-US" sz="1200" u="sng" dirty="0">
                <a:solidFill>
                  <a:srgbClr val="000000"/>
                </a:solidFill>
                <a:latin typeface="Arial" charset="0"/>
                <a:cs typeface="+mn-cs"/>
              </a:rPr>
              <a:t> </a:t>
            </a:r>
            <a:r>
              <a:rPr lang="en-US" sz="1200" u="sng" dirty="0">
                <a:latin typeface="Arial" charset="0"/>
                <a:cs typeface="+mn-cs"/>
              </a:rPr>
              <a:t>zones</a:t>
            </a:r>
            <a:r>
              <a:rPr lang="en-US" sz="1200" dirty="0">
                <a:latin typeface="Arial" charset="0"/>
                <a:cs typeface="+mn-cs"/>
              </a:rPr>
              <a:t> where </a:t>
            </a:r>
            <a:r>
              <a:rPr lang="en-US" sz="1200" dirty="0" err="1">
                <a:latin typeface="Arial" charset="0"/>
                <a:cs typeface="+mn-cs"/>
              </a:rPr>
              <a:t>Benioff</a:t>
            </a:r>
            <a:r>
              <a:rPr lang="en-US" sz="1200" dirty="0">
                <a:latin typeface="Arial" charset="0"/>
                <a:cs typeface="+mn-cs"/>
              </a:rPr>
              <a:t> zones show cold lithosphere is </a:t>
            </a:r>
            <a:r>
              <a:rPr lang="en-US" sz="1200" dirty="0" err="1">
                <a:latin typeface="Arial" charset="0"/>
                <a:cs typeface="+mn-cs"/>
              </a:rPr>
              <a:t>subducting</a:t>
            </a:r>
            <a:r>
              <a:rPr lang="en-US" sz="1200" dirty="0">
                <a:latin typeface="Arial" charset="0"/>
                <a:cs typeface="+mn-cs"/>
              </a:rPr>
              <a:t> into the mantle, to at least 670 km. </a:t>
            </a:r>
          </a:p>
          <a:p>
            <a:pPr>
              <a:spcBef>
                <a:spcPct val="20000"/>
              </a:spcBef>
              <a:defRPr/>
            </a:pPr>
            <a:r>
              <a:rPr lang="en-US" sz="1200" dirty="0">
                <a:latin typeface="Arial" charset="0"/>
                <a:cs typeface="+mn-cs"/>
              </a:rPr>
              <a:t>Distributed earthquake activity in </a:t>
            </a:r>
            <a:r>
              <a:rPr lang="en-US" sz="1200" u="sng" dirty="0">
                <a:latin typeface="Arial" charset="0"/>
                <a:cs typeface="+mn-cs"/>
              </a:rPr>
              <a:t>broad deformational zones</a:t>
            </a:r>
            <a:r>
              <a:rPr lang="en-US" sz="1200" dirty="0">
                <a:latin typeface="Arial" charset="0"/>
                <a:cs typeface="+mn-cs"/>
              </a:rPr>
              <a:t> is seen in e.g. Asian continent and Indian Ocean.</a:t>
            </a:r>
          </a:p>
          <a:p>
            <a:pPr>
              <a:spcBef>
                <a:spcPct val="20000"/>
              </a:spcBef>
              <a:defRPr/>
            </a:pPr>
            <a:endParaRPr lang="en-US" sz="1400" dirty="0">
              <a:latin typeface="Arial" charset="0"/>
              <a:cs typeface="+mn-cs"/>
            </a:endParaRPr>
          </a:p>
          <a:p>
            <a:pPr>
              <a:spcBef>
                <a:spcPct val="20000"/>
              </a:spcBef>
              <a:defRPr/>
            </a:pPr>
            <a:r>
              <a:rPr lang="en-US" sz="1400" dirty="0">
                <a:latin typeface="Arial" charset="0"/>
                <a:cs typeface="+mn-cs"/>
              </a:rPr>
              <a:t>					</a:t>
            </a:r>
          </a:p>
        </p:txBody>
      </p:sp>
      <p:sp>
        <p:nvSpPr>
          <p:cNvPr id="589832" name="Rectangle 8"/>
          <p:cNvSpPr>
            <a:spLocks noChangeArrowheads="1"/>
          </p:cNvSpPr>
          <p:nvPr/>
        </p:nvSpPr>
        <p:spPr bwMode="auto">
          <a:xfrm rot="5400000">
            <a:off x="7804150" y="5683250"/>
            <a:ext cx="17653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a:latin typeface="Arial" charset="0"/>
                <a:cs typeface="+mn-cs"/>
              </a:rPr>
              <a:t>Engdahl et al., 1998</a:t>
            </a:r>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874" name="Rectangle 2"/>
          <p:cNvSpPr>
            <a:spLocks noGrp="1" noChangeArrowheads="1"/>
          </p:cNvSpPr>
          <p:nvPr>
            <p:ph type="ctrTitle"/>
          </p:nvPr>
        </p:nvSpPr>
        <p:spPr>
          <a:xfrm>
            <a:off x="685800" y="2286000"/>
            <a:ext cx="7772400" cy="1143000"/>
          </a:xfrm>
        </p:spPr>
        <p:txBody>
          <a:bodyPr/>
          <a:lstStyle/>
          <a:p>
            <a:pPr>
              <a:defRPr/>
            </a:pPr>
            <a:endParaRPr lang="en-US" smtClean="0">
              <a:cs typeface="+mj-cs"/>
            </a:endParaRPr>
          </a:p>
        </p:txBody>
      </p:sp>
      <p:sp>
        <p:nvSpPr>
          <p:cNvPr id="591875" name="Rectangle 3"/>
          <p:cNvSpPr>
            <a:spLocks noGrp="1" noChangeArrowheads="1"/>
          </p:cNvSpPr>
          <p:nvPr>
            <p:ph type="subTitle" idx="1"/>
          </p:nvPr>
        </p:nvSpPr>
        <p:spPr/>
        <p:txBody>
          <a:bodyPr/>
          <a:lstStyle/>
          <a:p>
            <a:pPr>
              <a:defRPr/>
            </a:pPr>
            <a:endParaRPr lang="en-US" smtClean="0">
              <a:cs typeface="+mn-cs"/>
            </a:endParaRPr>
          </a:p>
        </p:txBody>
      </p:sp>
      <p:pic>
        <p:nvPicPr>
          <p:cNvPr id="5918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92188"/>
            <a:ext cx="9144000" cy="5865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91877" name="Rectangle 5"/>
          <p:cNvSpPr>
            <a:spLocks noChangeArrowheads="1"/>
          </p:cNvSpPr>
          <p:nvPr/>
        </p:nvSpPr>
        <p:spPr bwMode="auto">
          <a:xfrm>
            <a:off x="0" y="0"/>
            <a:ext cx="9144000" cy="68580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91878" name="Rectangle 6"/>
          <p:cNvSpPr>
            <a:spLocks noChangeArrowheads="1"/>
          </p:cNvSpPr>
          <p:nvPr/>
        </p:nvSpPr>
        <p:spPr bwMode="auto">
          <a:xfrm>
            <a:off x="0" y="0"/>
            <a:ext cx="914400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spcBef>
                <a:spcPct val="20000"/>
              </a:spcBef>
              <a:defRPr/>
            </a:pPr>
            <a:r>
              <a:rPr lang="en-US" sz="1400" b="1" dirty="0">
                <a:latin typeface="Arial" charset="0"/>
                <a:cs typeface="+mn-cs"/>
              </a:rPr>
              <a:t>Distribution of volcanism:</a:t>
            </a:r>
          </a:p>
          <a:p>
            <a:pPr>
              <a:spcBef>
                <a:spcPct val="20000"/>
              </a:spcBef>
              <a:defRPr/>
            </a:pPr>
            <a:r>
              <a:rPr lang="en-US" sz="1400" dirty="0">
                <a:latin typeface="Arial" charset="0"/>
                <a:cs typeface="+mn-cs"/>
              </a:rPr>
              <a:t>The majority of Quaternary off-ridge volcanoes are associated with convergent boundaries where wet </a:t>
            </a:r>
            <a:r>
              <a:rPr lang="en-US" sz="1400" dirty="0" err="1">
                <a:latin typeface="Arial" charset="0"/>
                <a:cs typeface="+mn-cs"/>
              </a:rPr>
              <a:t>subducting</a:t>
            </a:r>
            <a:r>
              <a:rPr lang="en-US" sz="1400" dirty="0">
                <a:latin typeface="Arial" charset="0"/>
                <a:cs typeface="+mn-cs"/>
              </a:rPr>
              <a:t> slabs reach </a:t>
            </a:r>
            <a:r>
              <a:rPr lang="en-US" sz="1400" dirty="0" err="1">
                <a:latin typeface="Arial" charset="0"/>
                <a:cs typeface="+mn-cs"/>
              </a:rPr>
              <a:t>asthenospheric</a:t>
            </a:r>
            <a:r>
              <a:rPr lang="en-US" sz="1400" dirty="0">
                <a:latin typeface="Arial" charset="0"/>
                <a:cs typeface="+mn-cs"/>
              </a:rPr>
              <a:t> depths and trigger back-arc volcanism.</a:t>
            </a:r>
          </a:p>
          <a:p>
            <a:pPr>
              <a:spcBef>
                <a:spcPct val="20000"/>
              </a:spcBef>
              <a:defRPr/>
            </a:pPr>
            <a:r>
              <a:rPr lang="en-US" sz="1400" dirty="0">
                <a:latin typeface="Arial" charset="0"/>
                <a:cs typeface="+mn-cs"/>
              </a:rPr>
              <a:t>A few active volcanoes occur in plate interiors (</a:t>
            </a:r>
            <a:r>
              <a:rPr lang="ja-JP" altLang="en-US" sz="1400" dirty="0">
                <a:latin typeface="Arial"/>
                <a:cs typeface="+mn-cs"/>
              </a:rPr>
              <a:t>“</a:t>
            </a:r>
            <a:r>
              <a:rPr lang="en-US" sz="1400" dirty="0">
                <a:latin typeface="Arial" charset="0"/>
                <a:cs typeface="+mn-cs"/>
              </a:rPr>
              <a:t>hot spots</a:t>
            </a:r>
            <a:r>
              <a:rPr lang="ja-JP" altLang="en-US" sz="1400" dirty="0">
                <a:latin typeface="Arial"/>
                <a:cs typeface="+mn-cs"/>
              </a:rPr>
              <a:t>”</a:t>
            </a:r>
            <a:r>
              <a:rPr lang="en-US" sz="1400" dirty="0">
                <a:latin typeface="Arial" charset="0"/>
                <a:cs typeface="+mn-cs"/>
              </a:rPr>
              <a:t>) and diffuse extensional plate boundaries.  </a:t>
            </a:r>
          </a:p>
          <a:p>
            <a:pPr>
              <a:spcBef>
                <a:spcPct val="20000"/>
              </a:spcBef>
              <a:defRPr/>
            </a:pPr>
            <a:r>
              <a:rPr lang="en-US" sz="1400" dirty="0">
                <a:latin typeface="Arial" charset="0"/>
                <a:cs typeface="+mn-cs"/>
              </a:rPr>
              <a:t>(Siebert &amp; </a:t>
            </a:r>
            <a:r>
              <a:rPr lang="en-US" sz="1400" dirty="0" err="1">
                <a:latin typeface="Arial" charset="0"/>
                <a:cs typeface="+mn-cs"/>
              </a:rPr>
              <a:t>Simkin</a:t>
            </a:r>
            <a:r>
              <a:rPr lang="en-US" sz="1400" dirty="0">
                <a:latin typeface="Arial" charset="0"/>
                <a:cs typeface="+mn-cs"/>
              </a:rPr>
              <a:t>, 2002)</a:t>
            </a:r>
            <a:endParaRPr lang="en-US" sz="3200" dirty="0">
              <a:latin typeface="Arial" charset="0"/>
              <a:cs typeface="+mn-cs"/>
            </a:endParaRPr>
          </a:p>
          <a:p>
            <a:pPr>
              <a:spcBef>
                <a:spcPct val="20000"/>
              </a:spcBef>
              <a:defRPr/>
            </a:pPr>
            <a:endParaRPr lang="en-US" sz="3200" dirty="0">
              <a:latin typeface="Arial" charset="0"/>
              <a:cs typeface="+mn-cs"/>
            </a:endParaRP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8802" name="Rectangle 2"/>
          <p:cNvSpPr>
            <a:spLocks noGrp="1" noChangeArrowheads="1"/>
          </p:cNvSpPr>
          <p:nvPr>
            <p:ph type="ctrTitle"/>
          </p:nvPr>
        </p:nvSpPr>
        <p:spPr>
          <a:xfrm>
            <a:off x="685800" y="2286000"/>
            <a:ext cx="7772400" cy="1143000"/>
          </a:xfrm>
        </p:spPr>
        <p:txBody>
          <a:bodyPr/>
          <a:lstStyle/>
          <a:p>
            <a:pPr>
              <a:defRPr/>
            </a:pPr>
            <a:endParaRPr lang="en-US" smtClean="0">
              <a:cs typeface="+mj-cs"/>
            </a:endParaRPr>
          </a:p>
        </p:txBody>
      </p:sp>
      <p:sp>
        <p:nvSpPr>
          <p:cNvPr id="588803" name="Rectangle 3"/>
          <p:cNvSpPr>
            <a:spLocks noGrp="1" noChangeArrowheads="1"/>
          </p:cNvSpPr>
          <p:nvPr>
            <p:ph type="subTitle" idx="1"/>
          </p:nvPr>
        </p:nvSpPr>
        <p:spPr/>
        <p:txBody>
          <a:bodyPr/>
          <a:lstStyle/>
          <a:p>
            <a:pPr>
              <a:defRPr/>
            </a:pPr>
            <a:endParaRPr lang="en-US" smtClean="0">
              <a:cs typeface="+mn-cs"/>
            </a:endParaRPr>
          </a:p>
        </p:txBody>
      </p:sp>
      <p:pic>
        <p:nvPicPr>
          <p:cNvPr id="58880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219200"/>
            <a:ext cx="8610600" cy="5856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88805" name="Rectangle 5"/>
          <p:cNvSpPr>
            <a:spLocks noChangeArrowheads="1"/>
          </p:cNvSpPr>
          <p:nvPr/>
        </p:nvSpPr>
        <p:spPr bwMode="auto">
          <a:xfrm>
            <a:off x="0" y="0"/>
            <a:ext cx="9144000" cy="68580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88806" name="Rectangle 6"/>
          <p:cNvSpPr>
            <a:spLocks noChangeArrowheads="1"/>
          </p:cNvSpPr>
          <p:nvPr/>
        </p:nvSpPr>
        <p:spPr bwMode="auto">
          <a:xfrm>
            <a:off x="0" y="0"/>
            <a:ext cx="914400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spcBef>
                <a:spcPct val="20000"/>
              </a:spcBef>
              <a:defRPr/>
            </a:pPr>
            <a:r>
              <a:rPr lang="en-US" sz="1400" b="1" dirty="0">
                <a:latin typeface="Arial" charset="0"/>
                <a:cs typeface="+mn-cs"/>
              </a:rPr>
              <a:t>Global topography </a:t>
            </a:r>
            <a:r>
              <a:rPr lang="en-US" sz="1400" dirty="0">
                <a:latin typeface="Arial" charset="0"/>
                <a:cs typeface="+mn-cs"/>
              </a:rPr>
              <a:t>highlights </a:t>
            </a:r>
            <a:r>
              <a:rPr lang="en-US" sz="1400" u="sng" dirty="0">
                <a:latin typeface="Arial" charset="0"/>
                <a:cs typeface="+mn-cs"/>
              </a:rPr>
              <a:t>ridges</a:t>
            </a:r>
            <a:r>
              <a:rPr lang="en-US" sz="1400" dirty="0">
                <a:latin typeface="Arial" charset="0"/>
                <a:cs typeface="+mn-cs"/>
              </a:rPr>
              <a:t>: nearly all seafloor spreading ridges lie at 2500-3000 m below sea level which is the level of </a:t>
            </a:r>
            <a:r>
              <a:rPr lang="en-US" sz="1400" dirty="0" err="1">
                <a:latin typeface="Arial" charset="0"/>
                <a:cs typeface="+mn-cs"/>
              </a:rPr>
              <a:t>isostasy</a:t>
            </a:r>
            <a:r>
              <a:rPr lang="en-US" sz="1400" dirty="0">
                <a:latin typeface="Arial" charset="0"/>
                <a:cs typeface="+mn-cs"/>
              </a:rPr>
              <a:t> for hot thin lithosphere. </a:t>
            </a:r>
          </a:p>
          <a:p>
            <a:pPr>
              <a:spcBef>
                <a:spcPct val="20000"/>
              </a:spcBef>
              <a:defRPr/>
            </a:pPr>
            <a:r>
              <a:rPr lang="en-US" sz="1400" b="1" dirty="0">
                <a:latin typeface="Arial" charset="0"/>
                <a:cs typeface="+mn-cs"/>
              </a:rPr>
              <a:t>Bi-modal hypsometry: </a:t>
            </a:r>
            <a:r>
              <a:rPr lang="en-US" sz="1400" dirty="0">
                <a:latin typeface="Arial" charset="0"/>
                <a:cs typeface="+mn-cs"/>
              </a:rPr>
              <a:t>Continents are at ~sea-level; </a:t>
            </a:r>
            <a:r>
              <a:rPr lang="en-US" sz="1400" dirty="0">
                <a:latin typeface="Arial" charset="0"/>
              </a:rPr>
              <a:t>old ocean basins</a:t>
            </a:r>
            <a:r>
              <a:rPr lang="en-US" sz="1400" dirty="0">
                <a:latin typeface="Arial" charset="0"/>
                <a:cs typeface="+mn-cs"/>
              </a:rPr>
              <a:t> away from ridges </a:t>
            </a:r>
            <a:r>
              <a:rPr lang="en-US" sz="1400" dirty="0">
                <a:latin typeface="Arial" charset="0"/>
              </a:rPr>
              <a:t>are 4500 - 5000 m deep </a:t>
            </a:r>
            <a:r>
              <a:rPr lang="en-US" sz="1400" dirty="0">
                <a:latin typeface="Arial" charset="0"/>
                <a:cs typeface="+mn-cs"/>
              </a:rPr>
              <a:t>because of cooling and thermal contraction, oceanic transform faults are very visible. </a:t>
            </a:r>
          </a:p>
          <a:p>
            <a:pPr>
              <a:spcBef>
                <a:spcPct val="20000"/>
              </a:spcBef>
              <a:defRPr/>
            </a:pPr>
            <a:r>
              <a:rPr lang="en-US" sz="1000" dirty="0">
                <a:latin typeface="Arial" charset="0"/>
                <a:cs typeface="+mn-cs"/>
              </a:rPr>
              <a:t>Land data: GTOPO30 (</a:t>
            </a:r>
            <a:r>
              <a:rPr lang="en-US" sz="1000" dirty="0" err="1">
                <a:latin typeface="Arial" charset="0"/>
                <a:cs typeface="+mn-cs"/>
              </a:rPr>
              <a:t>edc.usgs.gov</a:t>
            </a:r>
            <a:r>
              <a:rPr lang="en-US" sz="1000" dirty="0">
                <a:latin typeface="Arial" charset="0"/>
                <a:cs typeface="+mn-cs"/>
              </a:rPr>
              <a:t>/products/elevation/gtopo30/gtopo30.html) ocean data largely from satellite altimetry (Smith &amp; </a:t>
            </a:r>
            <a:r>
              <a:rPr lang="en-US" sz="1000" dirty="0" err="1">
                <a:latin typeface="Arial" charset="0"/>
                <a:cs typeface="+mn-cs"/>
              </a:rPr>
              <a:t>Sandwell</a:t>
            </a:r>
            <a:r>
              <a:rPr lang="en-US" sz="1000" dirty="0">
                <a:latin typeface="Arial" charset="0"/>
                <a:cs typeface="+mn-cs"/>
              </a:rPr>
              <a:t>, 1997)</a:t>
            </a:r>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50" name="Rectangle 2"/>
          <p:cNvSpPr>
            <a:spLocks noGrp="1" noChangeArrowheads="1"/>
          </p:cNvSpPr>
          <p:nvPr>
            <p:ph type="ctrTitle"/>
          </p:nvPr>
        </p:nvSpPr>
        <p:spPr>
          <a:xfrm>
            <a:off x="685800" y="2286000"/>
            <a:ext cx="7772400" cy="1143000"/>
          </a:xfrm>
        </p:spPr>
        <p:txBody>
          <a:bodyPr/>
          <a:lstStyle/>
          <a:p>
            <a:pPr>
              <a:defRPr/>
            </a:pPr>
            <a:endParaRPr lang="en-US" smtClean="0">
              <a:cs typeface="+mj-cs"/>
            </a:endParaRPr>
          </a:p>
        </p:txBody>
      </p:sp>
      <p:sp>
        <p:nvSpPr>
          <p:cNvPr id="590851" name="Rectangle 3"/>
          <p:cNvSpPr>
            <a:spLocks noGrp="1" noChangeArrowheads="1"/>
          </p:cNvSpPr>
          <p:nvPr>
            <p:ph type="subTitle" idx="1"/>
          </p:nvPr>
        </p:nvSpPr>
        <p:spPr/>
        <p:txBody>
          <a:bodyPr/>
          <a:lstStyle/>
          <a:p>
            <a:pPr>
              <a:defRPr/>
            </a:pPr>
            <a:endParaRPr lang="en-US" smtClean="0">
              <a:cs typeface="+mn-cs"/>
            </a:endParaRPr>
          </a:p>
        </p:txBody>
      </p:sp>
      <p:pic>
        <p:nvPicPr>
          <p:cNvPr id="5908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6525"/>
            <a:ext cx="9144000" cy="545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90853" name="Rectangle 5"/>
          <p:cNvSpPr>
            <a:spLocks noChangeArrowheads="1"/>
          </p:cNvSpPr>
          <p:nvPr/>
        </p:nvSpPr>
        <p:spPr bwMode="auto">
          <a:xfrm>
            <a:off x="0" y="0"/>
            <a:ext cx="9144000" cy="68580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90854" name="Rectangle 6"/>
          <p:cNvSpPr>
            <a:spLocks noChangeArrowheads="1"/>
          </p:cNvSpPr>
          <p:nvPr/>
        </p:nvSpPr>
        <p:spPr bwMode="auto">
          <a:xfrm>
            <a:off x="0" y="0"/>
            <a:ext cx="914400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spcBef>
                <a:spcPct val="20000"/>
              </a:spcBef>
              <a:defRPr/>
            </a:pPr>
            <a:r>
              <a:rPr lang="en-US" sz="1400" dirty="0">
                <a:latin typeface="Arial" charset="0"/>
                <a:cs typeface="+mn-cs"/>
              </a:rPr>
              <a:t>Topography and seismicity provide strong evidence for tectonic activity but little information on the rate of motion.</a:t>
            </a:r>
          </a:p>
          <a:p>
            <a:pPr>
              <a:spcBef>
                <a:spcPct val="20000"/>
              </a:spcBef>
              <a:defRPr/>
            </a:pPr>
            <a:r>
              <a:rPr lang="en-US" sz="1400" dirty="0">
                <a:latin typeface="Arial" charset="0"/>
                <a:cs typeface="+mn-cs"/>
              </a:rPr>
              <a:t>Marine magnetic anomalies, combined with plate motion reconstructions based on satellite altimeter measurements of fracture-zone trends, provide a global age map of the relatively young (&lt; 180 </a:t>
            </a:r>
            <a:r>
              <a:rPr lang="en-US" sz="1400" dirty="0" err="1">
                <a:latin typeface="Arial" charset="0"/>
                <a:cs typeface="+mn-cs"/>
              </a:rPr>
              <a:t>Myr</a:t>
            </a:r>
            <a:r>
              <a:rPr lang="en-US" sz="1400" dirty="0">
                <a:latin typeface="Arial" charset="0"/>
                <a:cs typeface="+mn-cs"/>
              </a:rPr>
              <a:t>) oceanic lithosphere. 							(Mueller et al., 1997)</a:t>
            </a:r>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898" name="Rectangle 2"/>
          <p:cNvSpPr>
            <a:spLocks noGrp="1" noChangeArrowheads="1"/>
          </p:cNvSpPr>
          <p:nvPr>
            <p:ph type="ctrTitle"/>
          </p:nvPr>
        </p:nvSpPr>
        <p:spPr>
          <a:xfrm>
            <a:off x="685800" y="2286000"/>
            <a:ext cx="7772400" cy="1143000"/>
          </a:xfrm>
        </p:spPr>
        <p:txBody>
          <a:bodyPr/>
          <a:lstStyle/>
          <a:p>
            <a:pPr>
              <a:defRPr/>
            </a:pPr>
            <a:endParaRPr lang="en-US" smtClean="0">
              <a:cs typeface="+mj-cs"/>
            </a:endParaRPr>
          </a:p>
        </p:txBody>
      </p:sp>
      <p:sp>
        <p:nvSpPr>
          <p:cNvPr id="592899" name="Rectangle 3"/>
          <p:cNvSpPr>
            <a:spLocks noGrp="1" noChangeArrowheads="1"/>
          </p:cNvSpPr>
          <p:nvPr>
            <p:ph type="subTitle" idx="1"/>
          </p:nvPr>
        </p:nvSpPr>
        <p:spPr/>
        <p:txBody>
          <a:bodyPr/>
          <a:lstStyle/>
          <a:p>
            <a:pPr>
              <a:defRPr/>
            </a:pPr>
            <a:endParaRPr lang="en-US" smtClean="0">
              <a:cs typeface="+mn-cs"/>
            </a:endParaRPr>
          </a:p>
        </p:txBody>
      </p:sp>
      <p:pic>
        <p:nvPicPr>
          <p:cNvPr id="5929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812800"/>
            <a:ext cx="8839200" cy="604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92901" name="Rectangle 5"/>
          <p:cNvSpPr>
            <a:spLocks noChangeArrowheads="1"/>
          </p:cNvSpPr>
          <p:nvPr/>
        </p:nvSpPr>
        <p:spPr bwMode="auto">
          <a:xfrm>
            <a:off x="0" y="0"/>
            <a:ext cx="9144000" cy="68580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92902" name="Rectangle 6"/>
          <p:cNvSpPr>
            <a:spLocks noChangeArrowheads="1"/>
          </p:cNvSpPr>
          <p:nvPr/>
        </p:nvSpPr>
        <p:spPr bwMode="auto">
          <a:xfrm>
            <a:off x="0" y="0"/>
            <a:ext cx="914400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spcBef>
                <a:spcPct val="20000"/>
              </a:spcBef>
              <a:defRPr/>
            </a:pPr>
            <a:r>
              <a:rPr lang="en-US" sz="1400" b="1" dirty="0">
                <a:latin typeface="Times New Roman" charset="0"/>
                <a:cs typeface="+mn-cs"/>
              </a:rPr>
              <a:t>Long-wavelength geoid </a:t>
            </a:r>
            <a:r>
              <a:rPr lang="en-US" sz="1400" dirty="0">
                <a:latin typeface="Times New Roman" charset="0"/>
                <a:cs typeface="+mn-cs"/>
              </a:rPr>
              <a:t>(EGM96: spherical harmonic model complete to degree and order 360) height above reference ellipsoid WGS84 is based on satellite tracking and shows little long wavelength correlation with surface tectonics (except where old lithosphere has recently </a:t>
            </a:r>
            <a:r>
              <a:rPr lang="en-US" sz="1400" dirty="0" err="1">
                <a:latin typeface="Times New Roman" charset="0"/>
                <a:cs typeface="+mn-cs"/>
              </a:rPr>
              <a:t>subducted</a:t>
            </a:r>
            <a:r>
              <a:rPr lang="en-US" sz="1400" dirty="0">
                <a:latin typeface="Times New Roman" charset="0"/>
                <a:cs typeface="+mn-cs"/>
              </a:rPr>
              <a:t>) and primarily reflects mass anomalies deep in the mantle. </a:t>
            </a:r>
            <a:r>
              <a:rPr lang="en-US" sz="1000" dirty="0">
                <a:latin typeface="Times New Roman" charset="0"/>
                <a:cs typeface="+mn-cs"/>
              </a:rPr>
              <a:t>        (</a:t>
            </a:r>
            <a:r>
              <a:rPr lang="en-US" sz="1000" dirty="0" err="1">
                <a:latin typeface="Times New Roman" charset="0"/>
                <a:cs typeface="+mn-cs"/>
              </a:rPr>
              <a:t>Lemoine</a:t>
            </a:r>
            <a:r>
              <a:rPr lang="en-US" sz="1000" dirty="0">
                <a:latin typeface="Times New Roman" charset="0"/>
                <a:cs typeface="+mn-cs"/>
              </a:rPr>
              <a:t> et al., 1998)</a:t>
            </a:r>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7"/>
          <p:cNvPicPr>
            <a:picLocks noChangeAspect="1"/>
          </p:cNvPicPr>
          <p:nvPr/>
        </p:nvPicPr>
        <p:blipFill>
          <a:blip r:embed="rId3">
            <a:extLst>
              <a:ext uri="{28A0092B-C50C-407E-A947-70E740481C1C}">
                <a14:useLocalDpi xmlns:a14="http://schemas.microsoft.com/office/drawing/2010/main" val="0"/>
              </a:ext>
            </a:extLst>
          </a:blip>
          <a:srcRect b="21001"/>
          <a:stretch>
            <a:fillRect/>
          </a:stretch>
        </p:blipFill>
        <p:spPr bwMode="auto">
          <a:xfrm>
            <a:off x="-228600" y="838200"/>
            <a:ext cx="91440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2" name="Picture 8"/>
          <p:cNvPicPr>
            <a:picLocks noChangeAspect="1"/>
          </p:cNvPicPr>
          <p:nvPr/>
        </p:nvPicPr>
        <p:blipFill>
          <a:blip r:embed="rId3">
            <a:extLst>
              <a:ext uri="{28A0092B-C50C-407E-A947-70E740481C1C}">
                <a14:useLocalDpi xmlns:a14="http://schemas.microsoft.com/office/drawing/2010/main" val="0"/>
              </a:ext>
            </a:extLst>
          </a:blip>
          <a:srcRect l="3148" t="84222" r="3979" b="8221"/>
          <a:stretch>
            <a:fillRect/>
          </a:stretch>
        </p:blipFill>
        <p:spPr bwMode="auto">
          <a:xfrm rot="-5400000">
            <a:off x="5998369" y="3712369"/>
            <a:ext cx="571500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5781" name="Rectangle 5"/>
          <p:cNvSpPr>
            <a:spLocks noChangeArrowheads="1"/>
          </p:cNvSpPr>
          <p:nvPr/>
        </p:nvSpPr>
        <p:spPr bwMode="auto">
          <a:xfrm>
            <a:off x="0" y="0"/>
            <a:ext cx="9144000" cy="68580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0" name="Rectangle 6"/>
          <p:cNvSpPr>
            <a:spLocks noChangeArrowheads="1"/>
          </p:cNvSpPr>
          <p:nvPr/>
        </p:nvSpPr>
        <p:spPr bwMode="auto">
          <a:xfrm>
            <a:off x="0" y="0"/>
            <a:ext cx="914400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spcBef>
                <a:spcPct val="20000"/>
              </a:spcBef>
              <a:defRPr/>
            </a:pPr>
            <a:r>
              <a:rPr lang="en-US" sz="1400" b="1" dirty="0">
                <a:latin typeface="Times New Roman" charset="0"/>
                <a:cs typeface="+mn-cs"/>
              </a:rPr>
              <a:t>Free-air gravity anomaly, </a:t>
            </a:r>
            <a:r>
              <a:rPr lang="en-US" sz="1400" b="1" dirty="0" err="1">
                <a:latin typeface="Times New Roman" charset="0"/>
                <a:cs typeface="+mn-cs"/>
              </a:rPr>
              <a:t>mGal</a:t>
            </a:r>
            <a:r>
              <a:rPr lang="en-US" sz="1400" b="1" dirty="0">
                <a:latin typeface="Times New Roman" charset="0"/>
                <a:cs typeface="+mn-cs"/>
              </a:rPr>
              <a:t> </a:t>
            </a:r>
            <a:r>
              <a:rPr lang="en-US" sz="1400" dirty="0">
                <a:latin typeface="Times New Roman" charset="0"/>
                <a:cs typeface="+mn-cs"/>
              </a:rPr>
              <a:t>(GRACE: satellite model from twin orbiting spacecraft). </a:t>
            </a:r>
          </a:p>
          <a:p>
            <a:pPr>
              <a:spcBef>
                <a:spcPct val="20000"/>
              </a:spcBef>
              <a:defRPr/>
            </a:pPr>
            <a:r>
              <a:rPr lang="en-US" sz="1400" dirty="0">
                <a:latin typeface="Times New Roman" charset="0"/>
                <a:cs typeface="+mn-cs"/>
              </a:rPr>
              <a:t>Paired high-low linear anomalies mark parallel trenches/arcs (Kurile-Japan-Philippines; Tonga-</a:t>
            </a:r>
            <a:r>
              <a:rPr lang="en-US" sz="1400" dirty="0" err="1">
                <a:latin typeface="Times New Roman" charset="0"/>
                <a:cs typeface="+mn-cs"/>
              </a:rPr>
              <a:t>Kermadec</a:t>
            </a:r>
            <a:r>
              <a:rPr lang="en-US" sz="1400" dirty="0">
                <a:latin typeface="Times New Roman" charset="0"/>
                <a:cs typeface="+mn-cs"/>
              </a:rPr>
              <a:t>; Andes).</a:t>
            </a:r>
          </a:p>
          <a:p>
            <a:pPr>
              <a:spcBef>
                <a:spcPct val="20000"/>
              </a:spcBef>
              <a:defRPr/>
            </a:pPr>
            <a:r>
              <a:rPr lang="en-US" sz="1400" dirty="0">
                <a:latin typeface="Times New Roman" charset="0"/>
                <a:cs typeface="+mn-cs"/>
              </a:rPr>
              <a:t>Ridges not visible except where plume-affected (Iceland-North Atlantic) </a:t>
            </a:r>
            <a:r>
              <a:rPr lang="en-US" sz="1000" dirty="0">
                <a:latin typeface="Times New Roman" charset="0"/>
                <a:cs typeface="+mn-cs"/>
              </a:rPr>
              <a:t>         			       (NASA web-site)</a:t>
            </a:r>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090" name="Rectangle 1026"/>
          <p:cNvSpPr>
            <a:spLocks noGrp="1" noChangeArrowheads="1"/>
          </p:cNvSpPr>
          <p:nvPr>
            <p:ph type="subTitle" idx="1"/>
          </p:nvPr>
        </p:nvSpPr>
        <p:spPr>
          <a:xfrm>
            <a:off x="838200" y="228600"/>
            <a:ext cx="6705600" cy="1752600"/>
          </a:xfrm>
        </p:spPr>
        <p:txBody>
          <a:bodyPr/>
          <a:lstStyle/>
          <a:p>
            <a:pPr algn="l">
              <a:defRPr/>
            </a:pPr>
            <a:r>
              <a:rPr lang="en-US" smtClean="0">
                <a:latin typeface="Times New Roman" charset="0"/>
                <a:cs typeface="+mn-cs"/>
              </a:rPr>
              <a:t>Of the global data sets most relevant to plate tectonics:</a:t>
            </a:r>
          </a:p>
          <a:p>
            <a:pPr algn="l">
              <a:defRPr/>
            </a:pPr>
            <a:endParaRPr lang="en-US" sz="2000" smtClean="0">
              <a:latin typeface="Times New Roman" charset="0"/>
              <a:cs typeface="+mn-cs"/>
            </a:endParaRPr>
          </a:p>
          <a:p>
            <a:pPr algn="l">
              <a:defRPr/>
            </a:pPr>
            <a:r>
              <a:rPr lang="en-US" sz="2800" smtClean="0">
                <a:latin typeface="Times New Roman" charset="0"/>
                <a:cs typeface="+mn-cs"/>
              </a:rPr>
              <a:t>Observable from satellites:</a:t>
            </a:r>
            <a:endParaRPr lang="en-US" smtClean="0">
              <a:latin typeface="Times New Roman" charset="0"/>
              <a:cs typeface="+mn-cs"/>
            </a:endParaRPr>
          </a:p>
          <a:p>
            <a:pPr algn="l">
              <a:defRPr/>
            </a:pPr>
            <a:r>
              <a:rPr lang="en-US" sz="2400" smtClean="0">
                <a:latin typeface="Times New Roman" charset="0"/>
                <a:cs typeface="+mn-cs"/>
              </a:rPr>
              <a:t> - short-wavelength topography, gravity and paleomagnetism;</a:t>
            </a:r>
          </a:p>
          <a:p>
            <a:pPr algn="l">
              <a:defRPr/>
            </a:pPr>
            <a:r>
              <a:rPr lang="en-US" sz="2400" smtClean="0">
                <a:latin typeface="Times New Roman" charset="0"/>
                <a:cs typeface="+mn-cs"/>
              </a:rPr>
              <a:t>surface temperature &amp; core dynamo (as evidence for molten interior)</a:t>
            </a:r>
          </a:p>
          <a:p>
            <a:pPr algn="l">
              <a:defRPr/>
            </a:pPr>
            <a:endParaRPr lang="en-US" sz="2000" smtClean="0">
              <a:latin typeface="Times New Roman" charset="0"/>
              <a:cs typeface="+mn-cs"/>
            </a:endParaRPr>
          </a:p>
          <a:p>
            <a:pPr algn="l">
              <a:defRPr/>
            </a:pPr>
            <a:r>
              <a:rPr lang="en-US" sz="2800" smtClean="0">
                <a:latin typeface="Times New Roman" charset="0"/>
                <a:cs typeface="+mn-cs"/>
              </a:rPr>
              <a:t>Not observable from orbit:  </a:t>
            </a:r>
          </a:p>
          <a:p>
            <a:pPr algn="l">
              <a:defRPr/>
            </a:pPr>
            <a:r>
              <a:rPr lang="en-US" sz="2400" smtClean="0">
                <a:latin typeface="Times New Roman" charset="0"/>
                <a:cs typeface="+mn-cs"/>
              </a:rPr>
              <a:t>- seismicity</a:t>
            </a:r>
          </a:p>
        </p:txBody>
      </p:sp>
      <p:sp>
        <p:nvSpPr>
          <p:cNvPr id="601091" name="Rectangle 1027"/>
          <p:cNvSpPr>
            <a:spLocks noChangeArrowheads="1"/>
          </p:cNvSpPr>
          <p:nvPr/>
        </p:nvSpPr>
        <p:spPr bwMode="auto">
          <a:xfrm>
            <a:off x="0" y="0"/>
            <a:ext cx="9144000" cy="68580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304800" y="304800"/>
            <a:ext cx="8153400" cy="609600"/>
          </a:xfrm>
        </p:spPr>
        <p:txBody>
          <a:bodyPr/>
          <a:lstStyle/>
          <a:p>
            <a:pPr>
              <a:defRPr/>
            </a:pPr>
            <a:r>
              <a:rPr lang="en-US" sz="2800" smtClean="0">
                <a:cs typeface="+mj-cs"/>
              </a:rPr>
              <a:t>Moon: A Good Example of a Small, Dead Planet</a:t>
            </a:r>
            <a:endParaRPr lang="en-US" smtClean="0">
              <a:cs typeface="+mj-cs"/>
            </a:endParaRPr>
          </a:p>
        </p:txBody>
      </p:sp>
      <p:sp>
        <p:nvSpPr>
          <p:cNvPr id="4099" name="Rectangle 3"/>
          <p:cNvSpPr>
            <a:spLocks noGrp="1" noChangeArrowheads="1"/>
          </p:cNvSpPr>
          <p:nvPr>
            <p:ph type="body" sz="half" idx="1"/>
          </p:nvPr>
        </p:nvSpPr>
        <p:spPr>
          <a:xfrm>
            <a:off x="0" y="990600"/>
            <a:ext cx="9144000" cy="4343400"/>
          </a:xfrm>
        </p:spPr>
        <p:txBody>
          <a:bodyPr/>
          <a:lstStyle/>
          <a:p>
            <a:pPr>
              <a:defRPr/>
            </a:pPr>
            <a:r>
              <a:rPr lang="en-US" sz="1800" smtClean="0">
                <a:cs typeface="+mn-cs"/>
              </a:rPr>
              <a:t>Two kinds of terrains: Highlands (cratered) and Maria (oceans) (less-cratered)</a:t>
            </a:r>
          </a:p>
          <a:p>
            <a:pPr>
              <a:defRPr/>
            </a:pPr>
            <a:r>
              <a:rPr lang="en-US" sz="1800" smtClean="0">
                <a:latin typeface="Times New Roman" charset="0"/>
                <a:cs typeface="+mn-cs"/>
              </a:rPr>
              <a:t>Maria dominate the Near side; cratered terrain dominates the Far side</a:t>
            </a:r>
          </a:p>
        </p:txBody>
      </p:sp>
      <p:pic>
        <p:nvPicPr>
          <p:cNvPr id="4101" name="Picture 5"/>
          <p:cNvPicPr>
            <a:picLocks noGrp="1" noChangeAspect="1" noChangeArrowheads="1"/>
          </p:cNvPicPr>
          <p:nvPr>
            <p:ph type="clipArt" sz="half" idx="2"/>
          </p:nvPr>
        </p:nvPicPr>
        <p:blipFill rotWithShape="1">
          <a:blip r:embed="rId3">
            <a:extLst>
              <a:ext uri="{28A0092B-C50C-407E-A947-70E740481C1C}">
                <a14:useLocalDpi xmlns:a14="http://schemas.microsoft.com/office/drawing/2010/main" val="0"/>
              </a:ext>
            </a:extLst>
          </a:blip>
          <a:srcRect l="2951" t="3104" r="4087" b="4468"/>
          <a:stretch/>
        </p:blipFill>
        <p:spPr>
          <a:xfrm>
            <a:off x="0" y="1752600"/>
            <a:ext cx="4551363" cy="4343400"/>
          </a:xfrm>
        </p:spPr>
      </p:pic>
      <p:sp>
        <p:nvSpPr>
          <p:cNvPr id="4102" name="Text Box 6"/>
          <p:cNvSpPr txBox="1">
            <a:spLocks noChangeArrowheads="1"/>
          </p:cNvSpPr>
          <p:nvPr/>
        </p:nvSpPr>
        <p:spPr bwMode="auto">
          <a:xfrm>
            <a:off x="152400" y="6248400"/>
            <a:ext cx="44958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i="1">
                <a:cs typeface="+mn-cs"/>
              </a:rPr>
              <a:t>Above: M. stands for Mare; A refers to Apollo Landing Sites</a:t>
            </a:r>
          </a:p>
          <a:p>
            <a:pPr>
              <a:defRPr/>
            </a:pPr>
            <a:r>
              <a:rPr lang="en-US" sz="1400" i="1">
                <a:cs typeface="+mn-cs"/>
              </a:rPr>
              <a:t>[in red]; and major craters show in yellow)</a:t>
            </a:r>
          </a:p>
        </p:txBody>
      </p:sp>
      <p:sp>
        <p:nvSpPr>
          <p:cNvPr id="4103" name="Rectangle 7"/>
          <p:cNvSpPr>
            <a:spLocks noChangeArrowheads="1"/>
          </p:cNvSpPr>
          <p:nvPr/>
        </p:nvSpPr>
        <p:spPr bwMode="auto">
          <a:xfrm>
            <a:off x="8963025" y="47942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en-US">
              <a:cs typeface="+mn-cs"/>
            </a:endParaRPr>
          </a:p>
        </p:txBody>
      </p:sp>
      <p:pic>
        <p:nvPicPr>
          <p:cNvPr id="4105"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1752600"/>
            <a:ext cx="4343400" cy="433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4106" name="Rectangle 10"/>
          <p:cNvSpPr>
            <a:spLocks noChangeArrowheads="1"/>
          </p:cNvSpPr>
          <p:nvPr/>
        </p:nvSpPr>
        <p:spPr bwMode="auto">
          <a:xfrm>
            <a:off x="0" y="0"/>
            <a:ext cx="9144000" cy="68580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8" name="Rectangle 2"/>
          <p:cNvSpPr>
            <a:spLocks noGrp="1" noChangeArrowheads="1"/>
          </p:cNvSpPr>
          <p:nvPr>
            <p:ph type="title"/>
          </p:nvPr>
        </p:nvSpPr>
        <p:spPr>
          <a:xfrm>
            <a:off x="228600" y="0"/>
            <a:ext cx="4343400" cy="2133600"/>
          </a:xfrm>
        </p:spPr>
        <p:txBody>
          <a:bodyPr/>
          <a:lstStyle/>
          <a:p>
            <a:pPr>
              <a:defRPr/>
            </a:pPr>
            <a:r>
              <a:rPr lang="en-US" sz="2800" smtClean="0">
                <a:cs typeface="+mj-cs"/>
              </a:rPr>
              <a:t>Magma Ocean, Core Formation, and Generation of Primitive Crust</a:t>
            </a:r>
            <a:br>
              <a:rPr lang="en-US" sz="2800" smtClean="0">
                <a:cs typeface="+mj-cs"/>
              </a:rPr>
            </a:br>
            <a:r>
              <a:rPr lang="en-US" sz="2800" smtClean="0">
                <a:cs typeface="+mj-cs"/>
              </a:rPr>
              <a:t/>
            </a:r>
            <a:br>
              <a:rPr lang="en-US" sz="2800" smtClean="0">
                <a:cs typeface="+mj-cs"/>
              </a:rPr>
            </a:br>
            <a:r>
              <a:rPr lang="en-US" sz="1800" smtClean="0">
                <a:cs typeface="+mj-cs"/>
              </a:rPr>
              <a:t>(all of the inner planets experienced this)</a:t>
            </a:r>
            <a:endParaRPr lang="en-US" sz="3600" smtClean="0">
              <a:cs typeface="+mj-cs"/>
            </a:endParaRPr>
          </a:p>
        </p:txBody>
      </p:sp>
      <p:pic>
        <p:nvPicPr>
          <p:cNvPr id="541702" name="Picture 6"/>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4724400" y="152400"/>
            <a:ext cx="3933825" cy="4419600"/>
          </a:xfrm>
        </p:spPr>
      </p:pic>
      <p:sp>
        <p:nvSpPr>
          <p:cNvPr id="541704" name="Rectangle 8"/>
          <p:cNvSpPr>
            <a:spLocks noGrp="1" noChangeArrowheads="1"/>
          </p:cNvSpPr>
          <p:nvPr>
            <p:ph type="body" sz="half" idx="1"/>
          </p:nvPr>
        </p:nvSpPr>
        <p:spPr>
          <a:xfrm>
            <a:off x="0" y="2590800"/>
            <a:ext cx="4572000" cy="2895600"/>
          </a:xfrm>
        </p:spPr>
        <p:txBody>
          <a:bodyPr/>
          <a:lstStyle/>
          <a:p>
            <a:pPr>
              <a:lnSpc>
                <a:spcPct val="90000"/>
              </a:lnSpc>
              <a:defRPr/>
            </a:pPr>
            <a:r>
              <a:rPr lang="en-US" sz="1600" smtClean="0">
                <a:latin typeface="Times New Roman" charset="0"/>
                <a:cs typeface="+mn-cs"/>
              </a:rPr>
              <a:t>Lunar Highlands are dominated  by anorthositic rock. ~ 4.5 to 4.3 Ga remnants of primordial crust.</a:t>
            </a:r>
          </a:p>
          <a:p>
            <a:pPr>
              <a:lnSpc>
                <a:spcPct val="90000"/>
              </a:lnSpc>
              <a:defRPr/>
            </a:pPr>
            <a:r>
              <a:rPr lang="en-US" sz="1600" smtClean="0">
                <a:latin typeface="Times New Roman" charset="0"/>
                <a:cs typeface="+mn-cs"/>
              </a:rPr>
              <a:t>Primordial lunar crust formed as a result of flotation of plagioclase on top of a slowly-cooling magma ocean. </a:t>
            </a:r>
          </a:p>
          <a:p>
            <a:pPr>
              <a:lnSpc>
                <a:spcPct val="90000"/>
              </a:lnSpc>
              <a:defRPr/>
            </a:pPr>
            <a:r>
              <a:rPr lang="en-US" sz="1600" smtClean="0">
                <a:latin typeface="Times New Roman" charset="0"/>
                <a:cs typeface="+mn-cs"/>
              </a:rPr>
              <a:t>These rocks are now highly brecciated as a result of many impacts.</a:t>
            </a:r>
          </a:p>
        </p:txBody>
      </p:sp>
      <p:pic>
        <p:nvPicPr>
          <p:cNvPr id="541705" name="Picture 9" descr="MOON12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4768850"/>
            <a:ext cx="2895600" cy="208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41706" name="Text Box 10"/>
          <p:cNvSpPr txBox="1">
            <a:spLocks noChangeArrowheads="1"/>
          </p:cNvSpPr>
          <p:nvPr/>
        </p:nvSpPr>
        <p:spPr bwMode="auto">
          <a:xfrm>
            <a:off x="228600" y="5029200"/>
            <a:ext cx="1447800" cy="161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457200" indent="-457200">
              <a:defRPr sz="2400">
                <a:solidFill>
                  <a:schemeClr val="tx1"/>
                </a:solidFill>
                <a:latin typeface="Times" charset="0"/>
                <a:ea typeface="ＭＳ Ｐゴシック" charset="0"/>
              </a:defRPr>
            </a:lvl1pPr>
            <a:lvl2pPr marL="914400" indent="-457200">
              <a:defRPr sz="2400">
                <a:solidFill>
                  <a:schemeClr val="tx1"/>
                </a:solidFill>
                <a:latin typeface="Times" charset="0"/>
                <a:ea typeface="ＭＳ Ｐゴシック" charset="0"/>
              </a:defRPr>
            </a:lvl2pPr>
            <a:lvl3pPr marL="1371600" indent="-457200">
              <a:defRPr sz="2400">
                <a:solidFill>
                  <a:schemeClr val="tx1"/>
                </a:solidFill>
                <a:latin typeface="Times" charset="0"/>
                <a:ea typeface="ＭＳ Ｐゴシック" charset="0"/>
              </a:defRPr>
            </a:lvl3pPr>
            <a:lvl4pPr marL="1828800" indent="-457200">
              <a:defRPr sz="2400">
                <a:solidFill>
                  <a:schemeClr val="tx1"/>
                </a:solidFill>
                <a:latin typeface="Times" charset="0"/>
                <a:ea typeface="ＭＳ Ｐゴシック" charset="0"/>
              </a:defRPr>
            </a:lvl4pPr>
            <a:lvl5pPr marL="2286000" indent="-457200">
              <a:defRPr sz="2400">
                <a:solidFill>
                  <a:schemeClr val="tx1"/>
                </a:solidFill>
                <a:latin typeface="Times" charset="0"/>
                <a:ea typeface="ＭＳ Ｐゴシック" charset="0"/>
              </a:defRPr>
            </a:lvl5pPr>
            <a:lvl6pPr marL="2743200" indent="-457200" eaLnBrk="0" fontAlgn="base" hangingPunct="0">
              <a:spcBef>
                <a:spcPct val="0"/>
              </a:spcBef>
              <a:spcAft>
                <a:spcPct val="0"/>
              </a:spcAft>
              <a:defRPr sz="2400">
                <a:solidFill>
                  <a:schemeClr val="tx1"/>
                </a:solidFill>
                <a:latin typeface="Times" charset="0"/>
                <a:ea typeface="ＭＳ Ｐゴシック" charset="0"/>
              </a:defRPr>
            </a:lvl6pPr>
            <a:lvl7pPr marL="3200400" indent="-457200" eaLnBrk="0" fontAlgn="base" hangingPunct="0">
              <a:spcBef>
                <a:spcPct val="0"/>
              </a:spcBef>
              <a:spcAft>
                <a:spcPct val="0"/>
              </a:spcAft>
              <a:defRPr sz="2400">
                <a:solidFill>
                  <a:schemeClr val="tx1"/>
                </a:solidFill>
                <a:latin typeface="Times" charset="0"/>
                <a:ea typeface="ＭＳ Ｐゴシック" charset="0"/>
              </a:defRPr>
            </a:lvl7pPr>
            <a:lvl8pPr marL="3657600" indent="-457200" eaLnBrk="0" fontAlgn="base" hangingPunct="0">
              <a:spcBef>
                <a:spcPct val="0"/>
              </a:spcBef>
              <a:spcAft>
                <a:spcPct val="0"/>
              </a:spcAft>
              <a:defRPr sz="2400">
                <a:solidFill>
                  <a:schemeClr val="tx1"/>
                </a:solidFill>
                <a:latin typeface="Times" charset="0"/>
                <a:ea typeface="ＭＳ Ｐゴシック" charset="0"/>
              </a:defRPr>
            </a:lvl8pPr>
            <a:lvl9pPr marL="4114800" indent="-4572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lnSpc>
                <a:spcPct val="40000"/>
              </a:lnSpc>
              <a:spcBef>
                <a:spcPct val="50000"/>
              </a:spcBef>
              <a:defRPr/>
            </a:pPr>
            <a:endParaRPr lang="en-US" sz="1600" smtClean="0">
              <a:latin typeface="Times New Roman" charset="0"/>
              <a:cs typeface="+mn-cs"/>
            </a:endParaRPr>
          </a:p>
          <a:p>
            <a:pPr eaLnBrk="1" hangingPunct="1">
              <a:lnSpc>
                <a:spcPct val="40000"/>
              </a:lnSpc>
              <a:spcBef>
                <a:spcPct val="50000"/>
              </a:spcBef>
              <a:defRPr/>
            </a:pPr>
            <a:r>
              <a:rPr lang="en-US" sz="1600" smtClean="0">
                <a:latin typeface="Times New Roman" charset="0"/>
                <a:cs typeface="+mn-cs"/>
              </a:rPr>
              <a:t>Anorthosite	</a:t>
            </a:r>
          </a:p>
          <a:p>
            <a:pPr eaLnBrk="1" hangingPunct="1">
              <a:lnSpc>
                <a:spcPct val="40000"/>
              </a:lnSpc>
              <a:spcBef>
                <a:spcPct val="50000"/>
              </a:spcBef>
              <a:defRPr/>
            </a:pPr>
            <a:r>
              <a:rPr lang="en-US" sz="1600" smtClean="0">
                <a:latin typeface="Times New Roman" charset="0"/>
                <a:cs typeface="+mn-cs"/>
              </a:rPr>
              <a:t>4.44 - 4.51 Ga</a:t>
            </a:r>
          </a:p>
          <a:p>
            <a:pPr eaLnBrk="1" hangingPunct="1">
              <a:lnSpc>
                <a:spcPct val="40000"/>
              </a:lnSpc>
              <a:spcBef>
                <a:spcPct val="50000"/>
              </a:spcBef>
              <a:defRPr/>
            </a:pPr>
            <a:r>
              <a:rPr lang="en-US" sz="1600" smtClean="0">
                <a:latin typeface="Times New Roman" charset="0"/>
                <a:cs typeface="+mn-cs"/>
              </a:rPr>
              <a:t>95% anorthite</a:t>
            </a:r>
          </a:p>
          <a:p>
            <a:pPr eaLnBrk="1" hangingPunct="1">
              <a:lnSpc>
                <a:spcPct val="40000"/>
              </a:lnSpc>
              <a:spcBef>
                <a:spcPct val="50000"/>
              </a:spcBef>
              <a:defRPr/>
            </a:pPr>
            <a:r>
              <a:rPr lang="en-US" sz="1600" smtClean="0">
                <a:latin typeface="Times New Roman" charset="0"/>
                <a:cs typeface="+mn-cs"/>
              </a:rPr>
              <a:t>Magma Ocean </a:t>
            </a:r>
          </a:p>
          <a:p>
            <a:pPr eaLnBrk="1" hangingPunct="1">
              <a:lnSpc>
                <a:spcPct val="40000"/>
              </a:lnSpc>
              <a:spcBef>
                <a:spcPct val="50000"/>
              </a:spcBef>
              <a:defRPr/>
            </a:pPr>
            <a:r>
              <a:rPr lang="en-US" sz="1600" smtClean="0">
                <a:latin typeface="Times New Roman" charset="0"/>
                <a:cs typeface="+mn-cs"/>
              </a:rPr>
              <a:t>No Water</a:t>
            </a:r>
          </a:p>
          <a:p>
            <a:pPr eaLnBrk="1" hangingPunct="1">
              <a:lnSpc>
                <a:spcPct val="40000"/>
              </a:lnSpc>
              <a:spcBef>
                <a:spcPct val="50000"/>
              </a:spcBef>
              <a:defRPr/>
            </a:pPr>
            <a:endParaRPr lang="en-US" sz="1600" smtClean="0">
              <a:latin typeface="Times New Roman" charset="0"/>
              <a:cs typeface="+mn-cs"/>
            </a:endParaRPr>
          </a:p>
        </p:txBody>
      </p:sp>
      <p:pic>
        <p:nvPicPr>
          <p:cNvPr id="52230" name="Picture 11" descr="lunar breccia 670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4768850"/>
            <a:ext cx="2971800"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1708" name="Text Box 12"/>
          <p:cNvSpPr txBox="1">
            <a:spLocks noChangeArrowheads="1"/>
          </p:cNvSpPr>
          <p:nvPr/>
        </p:nvSpPr>
        <p:spPr bwMode="auto">
          <a:xfrm>
            <a:off x="7620000" y="5638800"/>
            <a:ext cx="1371600" cy="41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457200" indent="-457200">
              <a:defRPr sz="2400">
                <a:solidFill>
                  <a:schemeClr val="tx1"/>
                </a:solidFill>
                <a:latin typeface="Times" charset="0"/>
                <a:ea typeface="ＭＳ Ｐゴシック" charset="0"/>
              </a:defRPr>
            </a:lvl1pPr>
            <a:lvl2pPr marL="914400" indent="-457200">
              <a:defRPr sz="2400">
                <a:solidFill>
                  <a:schemeClr val="tx1"/>
                </a:solidFill>
                <a:latin typeface="Times" charset="0"/>
                <a:ea typeface="ＭＳ Ｐゴシック" charset="0"/>
              </a:defRPr>
            </a:lvl2pPr>
            <a:lvl3pPr marL="1371600" indent="-457200">
              <a:defRPr sz="2400">
                <a:solidFill>
                  <a:schemeClr val="tx1"/>
                </a:solidFill>
                <a:latin typeface="Times" charset="0"/>
                <a:ea typeface="ＭＳ Ｐゴシック" charset="0"/>
              </a:defRPr>
            </a:lvl3pPr>
            <a:lvl4pPr marL="1828800" indent="-457200">
              <a:defRPr sz="2400">
                <a:solidFill>
                  <a:schemeClr val="tx1"/>
                </a:solidFill>
                <a:latin typeface="Times" charset="0"/>
                <a:ea typeface="ＭＳ Ｐゴシック" charset="0"/>
              </a:defRPr>
            </a:lvl4pPr>
            <a:lvl5pPr marL="2286000" indent="-457200">
              <a:defRPr sz="2400">
                <a:solidFill>
                  <a:schemeClr val="tx1"/>
                </a:solidFill>
                <a:latin typeface="Times" charset="0"/>
                <a:ea typeface="ＭＳ Ｐゴシック" charset="0"/>
              </a:defRPr>
            </a:lvl5pPr>
            <a:lvl6pPr marL="2743200" indent="-457200" eaLnBrk="0" fontAlgn="base" hangingPunct="0">
              <a:spcBef>
                <a:spcPct val="0"/>
              </a:spcBef>
              <a:spcAft>
                <a:spcPct val="0"/>
              </a:spcAft>
              <a:defRPr sz="2400">
                <a:solidFill>
                  <a:schemeClr val="tx1"/>
                </a:solidFill>
                <a:latin typeface="Times" charset="0"/>
                <a:ea typeface="ＭＳ Ｐゴシック" charset="0"/>
              </a:defRPr>
            </a:lvl6pPr>
            <a:lvl7pPr marL="3200400" indent="-457200" eaLnBrk="0" fontAlgn="base" hangingPunct="0">
              <a:spcBef>
                <a:spcPct val="0"/>
              </a:spcBef>
              <a:spcAft>
                <a:spcPct val="0"/>
              </a:spcAft>
              <a:defRPr sz="2400">
                <a:solidFill>
                  <a:schemeClr val="tx1"/>
                </a:solidFill>
                <a:latin typeface="Times" charset="0"/>
                <a:ea typeface="ＭＳ Ｐゴシック" charset="0"/>
              </a:defRPr>
            </a:lvl7pPr>
            <a:lvl8pPr marL="3657600" indent="-457200" eaLnBrk="0" fontAlgn="base" hangingPunct="0">
              <a:spcBef>
                <a:spcPct val="0"/>
              </a:spcBef>
              <a:spcAft>
                <a:spcPct val="0"/>
              </a:spcAft>
              <a:defRPr sz="2400">
                <a:solidFill>
                  <a:schemeClr val="tx1"/>
                </a:solidFill>
                <a:latin typeface="Times" charset="0"/>
                <a:ea typeface="ＭＳ Ｐゴシック" charset="0"/>
              </a:defRPr>
            </a:lvl8pPr>
            <a:lvl9pPr marL="4114800" indent="-4572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lnSpc>
                <a:spcPct val="40000"/>
              </a:lnSpc>
              <a:spcBef>
                <a:spcPct val="50000"/>
              </a:spcBef>
              <a:defRPr/>
            </a:pPr>
            <a:r>
              <a:rPr lang="en-US" sz="1600" smtClean="0">
                <a:latin typeface="Times New Roman" charset="0"/>
                <a:cs typeface="+mn-cs"/>
              </a:rPr>
              <a:t>Polymict </a:t>
            </a:r>
          </a:p>
          <a:p>
            <a:pPr eaLnBrk="1" hangingPunct="1">
              <a:lnSpc>
                <a:spcPct val="40000"/>
              </a:lnSpc>
              <a:spcBef>
                <a:spcPct val="50000"/>
              </a:spcBef>
              <a:defRPr/>
            </a:pPr>
            <a:r>
              <a:rPr lang="en-US" sz="1600" smtClean="0">
                <a:latin typeface="Times New Roman" charset="0"/>
                <a:cs typeface="+mn-cs"/>
              </a:rPr>
              <a:t>breccia</a:t>
            </a:r>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9026" name="Rectangle 2"/>
          <p:cNvSpPr>
            <a:spLocks noChangeArrowheads="1"/>
          </p:cNvSpPr>
          <p:nvPr/>
        </p:nvSpPr>
        <p:spPr bwMode="auto">
          <a:xfrm>
            <a:off x="0" y="0"/>
            <a:ext cx="9144000" cy="68580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69027" name="Rectangle 3"/>
          <p:cNvSpPr>
            <a:spLocks noGrp="1" noChangeArrowheads="1"/>
          </p:cNvSpPr>
          <p:nvPr>
            <p:ph type="title"/>
          </p:nvPr>
        </p:nvSpPr>
        <p:spPr>
          <a:xfrm>
            <a:off x="304800" y="0"/>
            <a:ext cx="8153400" cy="381000"/>
          </a:xfrm>
        </p:spPr>
        <p:txBody>
          <a:bodyPr/>
          <a:lstStyle/>
          <a:p>
            <a:pPr>
              <a:defRPr/>
            </a:pPr>
            <a:r>
              <a:rPr lang="en-US" sz="2400" smtClean="0">
                <a:cs typeface="+mj-cs"/>
              </a:rPr>
              <a:t>Moon: A Good Example of a Small, Dead Planet</a:t>
            </a:r>
            <a:endParaRPr lang="en-US" smtClean="0">
              <a:cs typeface="+mj-cs"/>
            </a:endParaRPr>
          </a:p>
        </p:txBody>
      </p:sp>
      <p:sp>
        <p:nvSpPr>
          <p:cNvPr id="769028" name="Text Box 4"/>
          <p:cNvSpPr txBox="1">
            <a:spLocks noChangeArrowheads="1"/>
          </p:cNvSpPr>
          <p:nvPr/>
        </p:nvSpPr>
        <p:spPr bwMode="auto">
          <a:xfrm>
            <a:off x="76200" y="5181600"/>
            <a:ext cx="2133600"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600">
                <a:cs typeface="+mn-cs"/>
              </a:rPr>
              <a:t>Imbrium Rim and Mare (1150 km diameter)</a:t>
            </a:r>
          </a:p>
          <a:p>
            <a:pPr>
              <a:defRPr/>
            </a:pPr>
            <a:r>
              <a:rPr lang="en-US" sz="1600">
                <a:cs typeface="+mn-cs"/>
              </a:rPr>
              <a:t>3.8 Ga; filled ~ 3.3 Ga</a:t>
            </a:r>
          </a:p>
        </p:txBody>
      </p:sp>
      <p:pic>
        <p:nvPicPr>
          <p:cNvPr id="54276" name="Picture 7" descr="MOON20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590800"/>
            <a:ext cx="2417763"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7" name="Picture 8" descr="lunarag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27625" y="914400"/>
            <a:ext cx="4016375"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9033" name="Rectangle 9"/>
          <p:cNvSpPr>
            <a:spLocks noChangeArrowheads="1"/>
          </p:cNvSpPr>
          <p:nvPr/>
        </p:nvSpPr>
        <p:spPr bwMode="auto">
          <a:xfrm>
            <a:off x="5562600" y="457200"/>
            <a:ext cx="35052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nSpc>
                <a:spcPct val="90000"/>
              </a:lnSpc>
              <a:spcBef>
                <a:spcPct val="20000"/>
              </a:spcBef>
              <a:buFontTx/>
              <a:buChar char="•"/>
              <a:defRPr/>
            </a:pPr>
            <a:r>
              <a:rPr lang="en-US" sz="1600">
                <a:cs typeface="+mn-cs"/>
              </a:rPr>
              <a:t>Crater density provides means to infer age of planetary surface.</a:t>
            </a:r>
          </a:p>
          <a:p>
            <a:pPr marL="342900" indent="-342900">
              <a:lnSpc>
                <a:spcPct val="90000"/>
              </a:lnSpc>
              <a:spcBef>
                <a:spcPct val="20000"/>
              </a:spcBef>
              <a:buFontTx/>
              <a:buChar char="•"/>
              <a:defRPr/>
            </a:pPr>
            <a:endParaRPr lang="en-US" sz="1600">
              <a:solidFill>
                <a:srgbClr val="000000"/>
              </a:solidFill>
              <a:latin typeface="Times New Roman" charset="0"/>
              <a:cs typeface="+mn-cs"/>
            </a:endParaRPr>
          </a:p>
          <a:p>
            <a:pPr marL="342900" indent="-342900">
              <a:lnSpc>
                <a:spcPct val="90000"/>
              </a:lnSpc>
              <a:spcBef>
                <a:spcPct val="20000"/>
              </a:spcBef>
              <a:buFontTx/>
              <a:buChar char="•"/>
              <a:defRPr/>
            </a:pPr>
            <a:endParaRPr lang="en-US" sz="1600">
              <a:cs typeface="+mn-cs"/>
            </a:endParaRPr>
          </a:p>
        </p:txBody>
      </p:sp>
      <p:sp>
        <p:nvSpPr>
          <p:cNvPr id="769034" name="Rectangle 10"/>
          <p:cNvSpPr>
            <a:spLocks noChangeArrowheads="1"/>
          </p:cNvSpPr>
          <p:nvPr/>
        </p:nvSpPr>
        <p:spPr bwMode="auto">
          <a:xfrm>
            <a:off x="0" y="0"/>
            <a:ext cx="9144000" cy="68580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69036" name="Rectangle 12"/>
          <p:cNvSpPr>
            <a:spLocks noChangeArrowheads="1"/>
          </p:cNvSpPr>
          <p:nvPr/>
        </p:nvSpPr>
        <p:spPr bwMode="auto">
          <a:xfrm>
            <a:off x="-304800" y="457200"/>
            <a:ext cx="54864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nSpc>
                <a:spcPct val="90000"/>
              </a:lnSpc>
              <a:spcBef>
                <a:spcPct val="20000"/>
              </a:spcBef>
              <a:buFontTx/>
              <a:buChar char="•"/>
              <a:defRPr/>
            </a:pPr>
            <a:r>
              <a:rPr lang="en-US" sz="1600">
                <a:cs typeface="+mn-cs"/>
              </a:rPr>
              <a:t>Lunar impact basins up to 1000 km, due to </a:t>
            </a:r>
            <a:r>
              <a:rPr lang="en-US" sz="1600">
                <a:solidFill>
                  <a:srgbClr val="000000"/>
                </a:solidFill>
                <a:latin typeface="Times New Roman" charset="0"/>
                <a:cs typeface="+mn-cs"/>
              </a:rPr>
              <a:t>big frequent impacts that continued through c. 3.8 Ga</a:t>
            </a:r>
            <a:endParaRPr lang="en-US" sz="1800">
              <a:cs typeface="+mn-cs"/>
            </a:endParaRPr>
          </a:p>
          <a:p>
            <a:pPr marL="342900" indent="-342900">
              <a:spcBef>
                <a:spcPct val="20000"/>
              </a:spcBef>
              <a:buFontTx/>
              <a:buChar char="•"/>
              <a:defRPr/>
            </a:pPr>
            <a:r>
              <a:rPr lang="en-US" sz="1600">
                <a:cs typeface="+mn-cs"/>
              </a:rPr>
              <a:t>Intense early bombardment: preserved on Moon, Mercury, S.  Mars; record missing from Venus, Earth, N. Mars</a:t>
            </a:r>
          </a:p>
          <a:p>
            <a:pPr marL="342900" indent="-342900">
              <a:lnSpc>
                <a:spcPct val="90000"/>
              </a:lnSpc>
              <a:spcBef>
                <a:spcPct val="20000"/>
              </a:spcBef>
              <a:buFontTx/>
              <a:buChar char="•"/>
              <a:defRPr/>
            </a:pPr>
            <a:r>
              <a:rPr lang="en-US" sz="1600">
                <a:cs typeface="+mn-cs"/>
              </a:rPr>
              <a:t>Lunar highlands are </a:t>
            </a:r>
            <a:r>
              <a:rPr lang="ja-JP" altLang="en-US" sz="1600">
                <a:latin typeface="Arial"/>
                <a:cs typeface="+mn-cs"/>
              </a:rPr>
              <a:t>‘</a:t>
            </a:r>
            <a:r>
              <a:rPr lang="en-US" sz="1600">
                <a:cs typeface="+mn-cs"/>
              </a:rPr>
              <a:t>saturated</a:t>
            </a:r>
            <a:r>
              <a:rPr lang="ja-JP" altLang="en-US" sz="1600">
                <a:latin typeface="Arial"/>
                <a:cs typeface="+mn-cs"/>
              </a:rPr>
              <a:t>’</a:t>
            </a:r>
            <a:r>
              <a:rPr lang="en-US" sz="1600">
                <a:cs typeface="+mn-cs"/>
              </a:rPr>
              <a:t> with craters </a:t>
            </a:r>
          </a:p>
          <a:p>
            <a:pPr marL="342900" indent="-342900">
              <a:lnSpc>
                <a:spcPct val="90000"/>
              </a:lnSpc>
              <a:spcBef>
                <a:spcPct val="20000"/>
              </a:spcBef>
              <a:buFontTx/>
              <a:buChar char="•"/>
              <a:defRPr/>
            </a:pPr>
            <a:r>
              <a:rPr lang="en-US" sz="1600">
                <a:cs typeface="+mn-cs"/>
              </a:rPr>
              <a:t>Cratering continues to present (Chicxulub, Chesapeake Bay)</a:t>
            </a:r>
          </a:p>
          <a:p>
            <a:pPr marL="342900" indent="-342900">
              <a:lnSpc>
                <a:spcPct val="90000"/>
              </a:lnSpc>
              <a:spcBef>
                <a:spcPct val="20000"/>
              </a:spcBef>
              <a:buFontTx/>
              <a:buChar char="•"/>
              <a:defRPr/>
            </a:pPr>
            <a:r>
              <a:rPr lang="en-US" sz="1600">
                <a:cs typeface="+mn-cs"/>
              </a:rPr>
              <a:t>Tycho crater is very fresh, with rays extending thousands of kilometers, estimated age 100 Ma</a:t>
            </a:r>
          </a:p>
        </p:txBody>
      </p:sp>
      <p:sp>
        <p:nvSpPr>
          <p:cNvPr id="769051" name="Rectangle 27"/>
          <p:cNvSpPr>
            <a:spLocks noChangeArrowheads="1"/>
          </p:cNvSpPr>
          <p:nvPr/>
        </p:nvSpPr>
        <p:spPr bwMode="auto">
          <a:xfrm>
            <a:off x="2438400" y="4800600"/>
            <a:ext cx="2743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600">
                <a:cs typeface="+mn-cs"/>
              </a:rPr>
              <a:t>Tycho Crater (85 km) and rays</a:t>
            </a:r>
          </a:p>
        </p:txBody>
      </p:sp>
      <p:pic>
        <p:nvPicPr>
          <p:cNvPr id="54282" name="Picture 30" descr="PIA00405_modest"/>
          <p:cNvPicPr>
            <a:picLocks noChangeAspect="1" noChangeArrowheads="1"/>
          </p:cNvPicPr>
          <p:nvPr/>
        </p:nvPicPr>
        <p:blipFill>
          <a:blip r:embed="rId5">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2438400" y="5137150"/>
            <a:ext cx="2754313" cy="172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3" name="Picture 32" descr="5lo125m"/>
          <p:cNvPicPr>
            <a:picLocks noChangeAspect="1" noChangeArrowheads="1"/>
          </p:cNvPicPr>
          <p:nvPr/>
        </p:nvPicPr>
        <p:blipFill>
          <a:blip r:embed="rId6">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2819400" y="2595563"/>
            <a:ext cx="2381250" cy="222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602" name="Rectangle 2"/>
          <p:cNvSpPr>
            <a:spLocks noGrp="1" noChangeArrowheads="1"/>
          </p:cNvSpPr>
          <p:nvPr>
            <p:ph type="title"/>
          </p:nvPr>
        </p:nvSpPr>
        <p:spPr>
          <a:xfrm>
            <a:off x="685800" y="609600"/>
            <a:ext cx="7772400" cy="685800"/>
          </a:xfrm>
        </p:spPr>
        <p:txBody>
          <a:bodyPr/>
          <a:lstStyle/>
          <a:p>
            <a:pPr>
              <a:defRPr/>
            </a:pPr>
            <a:r>
              <a:rPr lang="en-US" smtClean="0">
                <a:cs typeface="+mj-cs"/>
              </a:rPr>
              <a:t>Focus on Silicate planets only</a:t>
            </a:r>
          </a:p>
        </p:txBody>
      </p:sp>
      <p:pic>
        <p:nvPicPr>
          <p:cNvPr id="53760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1600200"/>
            <a:ext cx="5105400" cy="431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37605" name="Rectangle 5"/>
          <p:cNvSpPr>
            <a:spLocks noGrp="1" noChangeArrowheads="1"/>
          </p:cNvSpPr>
          <p:nvPr>
            <p:ph type="body" idx="1"/>
          </p:nvPr>
        </p:nvSpPr>
        <p:spPr>
          <a:xfrm>
            <a:off x="76200" y="1828800"/>
            <a:ext cx="3810000" cy="4114800"/>
          </a:xfrm>
        </p:spPr>
        <p:txBody>
          <a:bodyPr/>
          <a:lstStyle/>
          <a:p>
            <a:pPr>
              <a:lnSpc>
                <a:spcPct val="90000"/>
              </a:lnSpc>
              <a:buFontTx/>
              <a:buNone/>
              <a:defRPr/>
            </a:pPr>
            <a:r>
              <a:rPr lang="en-US" sz="1400" smtClean="0">
                <a:latin typeface="Helvetica" charset="0"/>
                <a:cs typeface="+mn-cs"/>
              </a:rPr>
              <a:t>The four inner planets are called terrestrial planets</a:t>
            </a:r>
          </a:p>
          <a:p>
            <a:pPr>
              <a:lnSpc>
                <a:spcPct val="90000"/>
              </a:lnSpc>
              <a:buFontTx/>
              <a:buNone/>
              <a:defRPr/>
            </a:pPr>
            <a:r>
              <a:rPr lang="en-US" sz="1400" smtClean="0">
                <a:latin typeface="Helvetica" charset="0"/>
                <a:cs typeface="+mn-cs"/>
              </a:rPr>
              <a:t>– Relatively small (with diameters of 5000 to 13,000 km)</a:t>
            </a:r>
          </a:p>
          <a:p>
            <a:pPr>
              <a:lnSpc>
                <a:spcPct val="90000"/>
              </a:lnSpc>
              <a:buFontTx/>
              <a:buNone/>
              <a:defRPr/>
            </a:pPr>
            <a:r>
              <a:rPr lang="en-US" sz="1400" smtClean="0">
                <a:latin typeface="Helvetica" charset="0"/>
                <a:cs typeface="+mn-cs"/>
              </a:rPr>
              <a:t>– High average densities (4000 to 5500 kg/m3)</a:t>
            </a:r>
          </a:p>
          <a:p>
            <a:pPr>
              <a:lnSpc>
                <a:spcPct val="90000"/>
              </a:lnSpc>
              <a:buFontTx/>
              <a:buNone/>
              <a:defRPr/>
            </a:pPr>
            <a:r>
              <a:rPr lang="en-US" sz="1400" smtClean="0">
                <a:latin typeface="Helvetica" charset="0"/>
                <a:cs typeface="+mn-cs"/>
              </a:rPr>
              <a:t>– Composed primarily of rocky materials</a:t>
            </a:r>
          </a:p>
          <a:p>
            <a:pPr>
              <a:lnSpc>
                <a:spcPct val="90000"/>
              </a:lnSpc>
              <a:defRPr/>
            </a:pPr>
            <a:endParaRPr lang="en-US" sz="1400" smtClean="0">
              <a:solidFill>
                <a:srgbClr val="0000FF"/>
              </a:solidFill>
              <a:latin typeface="Arial" charset="0"/>
              <a:cs typeface="+mn-cs"/>
            </a:endParaRPr>
          </a:p>
          <a:p>
            <a:pPr>
              <a:lnSpc>
                <a:spcPct val="90000"/>
              </a:lnSpc>
              <a:defRPr/>
            </a:pPr>
            <a:endParaRPr lang="en-US" sz="1400" smtClean="0">
              <a:solidFill>
                <a:srgbClr val="0000FF"/>
              </a:solidFill>
              <a:latin typeface="Arial" charset="0"/>
              <a:cs typeface="+mn-cs"/>
            </a:endParaRPr>
          </a:p>
          <a:p>
            <a:pPr>
              <a:lnSpc>
                <a:spcPct val="90000"/>
              </a:lnSpc>
              <a:buFontTx/>
              <a:buNone/>
              <a:defRPr/>
            </a:pPr>
            <a:r>
              <a:rPr lang="en-US" sz="1400" smtClean="0">
                <a:latin typeface="Helvetica" charset="0"/>
                <a:cs typeface="+mn-cs"/>
              </a:rPr>
              <a:t>The four giant outer planets are called Jovian planets</a:t>
            </a:r>
          </a:p>
          <a:p>
            <a:pPr>
              <a:lnSpc>
                <a:spcPct val="90000"/>
              </a:lnSpc>
              <a:buFontTx/>
              <a:buNone/>
              <a:defRPr/>
            </a:pPr>
            <a:r>
              <a:rPr lang="en-US" sz="1400" smtClean="0">
                <a:latin typeface="Helvetica" charset="0"/>
                <a:cs typeface="+mn-cs"/>
              </a:rPr>
              <a:t>– Large diameters (50,000 to 143,000 km)</a:t>
            </a:r>
          </a:p>
          <a:p>
            <a:pPr>
              <a:lnSpc>
                <a:spcPct val="90000"/>
              </a:lnSpc>
              <a:buFontTx/>
              <a:buNone/>
              <a:defRPr/>
            </a:pPr>
            <a:r>
              <a:rPr lang="en-US" sz="1400" smtClean="0">
                <a:latin typeface="Helvetica" charset="0"/>
                <a:cs typeface="+mn-cs"/>
              </a:rPr>
              <a:t>– Low average densities (700 to 1700 kg/m3)</a:t>
            </a:r>
          </a:p>
          <a:p>
            <a:pPr>
              <a:lnSpc>
                <a:spcPct val="90000"/>
              </a:lnSpc>
              <a:buFontTx/>
              <a:buNone/>
              <a:defRPr/>
            </a:pPr>
            <a:r>
              <a:rPr lang="en-US" sz="1400" smtClean="0">
                <a:latin typeface="Helvetica" charset="0"/>
                <a:cs typeface="+mn-cs"/>
              </a:rPr>
              <a:t>– Composed primarily of hydrogen and helium.</a:t>
            </a:r>
          </a:p>
          <a:p>
            <a:pPr>
              <a:lnSpc>
                <a:spcPct val="90000"/>
              </a:lnSpc>
              <a:defRPr/>
            </a:pPr>
            <a:endParaRPr lang="en-US" sz="1400" smtClean="0">
              <a:solidFill>
                <a:srgbClr val="0000FF"/>
              </a:solidFill>
              <a:latin typeface="Arial" charset="0"/>
              <a:cs typeface="+mn-cs"/>
            </a:endParaRPr>
          </a:p>
          <a:p>
            <a:pPr>
              <a:lnSpc>
                <a:spcPct val="90000"/>
              </a:lnSpc>
              <a:defRPr/>
            </a:pPr>
            <a:endParaRPr lang="en-US" sz="1400" smtClean="0">
              <a:cs typeface="+mn-cs"/>
            </a:endParaRPr>
          </a:p>
        </p:txBody>
      </p:sp>
      <p:sp>
        <p:nvSpPr>
          <p:cNvPr id="19460" name="TextBox 1"/>
          <p:cNvSpPr txBox="1">
            <a:spLocks noChangeArrowheads="1"/>
          </p:cNvSpPr>
          <p:nvPr/>
        </p:nvSpPr>
        <p:spPr bwMode="auto">
          <a:xfrm>
            <a:off x="2514600" y="1219200"/>
            <a:ext cx="5986463"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2000" i="1">
                <a:solidFill>
                  <a:srgbClr val="FF0000"/>
                </a:solidFill>
              </a:rPr>
              <a:t>uncompressed density: 5.4        4.2          4.2    3.35   3.3</a:t>
            </a:r>
          </a:p>
          <a:p>
            <a:r>
              <a:rPr lang="en-US" sz="1400" i="1">
                <a:solidFill>
                  <a:srgbClr val="FF0000"/>
                </a:solidFill>
              </a:rPr>
              <a:t>					    </a:t>
            </a:r>
            <a:r>
              <a:rPr lang="en-US" sz="1200" b="1">
                <a:solidFill>
                  <a:schemeClr val="tx2"/>
                </a:solidFill>
              </a:rPr>
              <a:t>Moon</a:t>
            </a:r>
          </a:p>
        </p:txBody>
      </p:sp>
      <p:sp>
        <p:nvSpPr>
          <p:cNvPr id="19461" name="Oval 2"/>
          <p:cNvSpPr>
            <a:spLocks noChangeArrowheads="1"/>
          </p:cNvSpPr>
          <p:nvPr/>
        </p:nvSpPr>
        <p:spPr bwMode="auto">
          <a:xfrm>
            <a:off x="7391400" y="1828800"/>
            <a:ext cx="152400" cy="152400"/>
          </a:xfrm>
          <a:prstGeom prst="ellipse">
            <a:avLst/>
          </a:prstGeom>
          <a:solidFill>
            <a:schemeClr val="bg2"/>
          </a:solidFill>
          <a:ln w="28575">
            <a:solidFill>
              <a:schemeClr val="tx1"/>
            </a:solidFill>
            <a:round/>
            <a:headEnd/>
            <a:tailEnd/>
          </a:ln>
        </p:spPr>
        <p:txBody>
          <a:bodyPr/>
          <a:lstStyle/>
          <a:p>
            <a:endParaRPr lang="en-US">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7346" name="Rectangle 2"/>
          <p:cNvSpPr>
            <a:spLocks noGrp="1" noChangeArrowheads="1"/>
          </p:cNvSpPr>
          <p:nvPr>
            <p:ph type="subTitle" idx="1"/>
          </p:nvPr>
        </p:nvSpPr>
        <p:spPr>
          <a:xfrm>
            <a:off x="838200" y="228600"/>
            <a:ext cx="6705600" cy="1752600"/>
          </a:xfrm>
        </p:spPr>
        <p:txBody>
          <a:bodyPr/>
          <a:lstStyle/>
          <a:p>
            <a:pPr algn="l">
              <a:defRPr/>
            </a:pPr>
            <a:r>
              <a:rPr lang="en-US" smtClean="0">
                <a:latin typeface="Arial Black" charset="0"/>
                <a:cs typeface="+mn-cs"/>
              </a:rPr>
              <a:t>Impact Craters</a:t>
            </a:r>
          </a:p>
          <a:p>
            <a:pPr algn="l">
              <a:defRPr/>
            </a:pPr>
            <a:endParaRPr lang="en-US" smtClean="0">
              <a:latin typeface="Arial Black" charset="0"/>
              <a:cs typeface="+mn-cs"/>
            </a:endParaRPr>
          </a:p>
          <a:p>
            <a:pPr algn="l">
              <a:defRPr/>
            </a:pPr>
            <a:endParaRPr lang="en-US" smtClean="0">
              <a:latin typeface="Arial Black" charset="0"/>
              <a:cs typeface="+mn-cs"/>
            </a:endParaRPr>
          </a:p>
          <a:p>
            <a:pPr algn="l">
              <a:defRPr/>
            </a:pPr>
            <a:r>
              <a:rPr lang="en-US" smtClean="0">
                <a:latin typeface="Arial Black" charset="0"/>
                <a:cs typeface="+mn-cs"/>
              </a:rPr>
              <a:t>	on Mars</a:t>
            </a:r>
          </a:p>
          <a:p>
            <a:pPr algn="l">
              <a:defRPr/>
            </a:pPr>
            <a:endParaRPr lang="en-US" smtClean="0">
              <a:latin typeface="Arial Black" charset="0"/>
              <a:cs typeface="+mn-cs"/>
            </a:endParaRPr>
          </a:p>
          <a:p>
            <a:pPr algn="l">
              <a:defRPr/>
            </a:pPr>
            <a:endParaRPr lang="en-US" smtClean="0">
              <a:latin typeface="Arial Black" charset="0"/>
              <a:cs typeface="+mn-cs"/>
            </a:endParaRPr>
          </a:p>
          <a:p>
            <a:pPr algn="l">
              <a:defRPr/>
            </a:pPr>
            <a:endParaRPr lang="en-US" smtClean="0">
              <a:latin typeface="Arial Black" charset="0"/>
              <a:cs typeface="+mn-cs"/>
            </a:endParaRPr>
          </a:p>
          <a:p>
            <a:pPr algn="l">
              <a:defRPr/>
            </a:pPr>
            <a:r>
              <a:rPr lang="en-US" smtClean="0">
                <a:latin typeface="Arial Black" charset="0"/>
                <a:cs typeface="+mn-cs"/>
              </a:rPr>
              <a:t>	on Venus</a:t>
            </a:r>
          </a:p>
          <a:p>
            <a:pPr algn="l">
              <a:defRPr/>
            </a:pPr>
            <a:endParaRPr lang="en-US" smtClean="0">
              <a:latin typeface="Arial Black" charset="0"/>
              <a:cs typeface="+mn-cs"/>
            </a:endParaRPr>
          </a:p>
          <a:p>
            <a:pPr algn="l">
              <a:defRPr/>
            </a:pPr>
            <a:endParaRPr lang="en-US" smtClean="0">
              <a:latin typeface="Arial Black" charset="0"/>
              <a:cs typeface="+mn-cs"/>
            </a:endParaRPr>
          </a:p>
          <a:p>
            <a:pPr algn="l">
              <a:defRPr/>
            </a:pPr>
            <a:r>
              <a:rPr lang="en-US" smtClean="0">
                <a:latin typeface="Arial Black" charset="0"/>
                <a:cs typeface="+mn-cs"/>
              </a:rPr>
              <a:t>	on Earth</a:t>
            </a:r>
          </a:p>
        </p:txBody>
      </p:sp>
      <p:pic>
        <p:nvPicPr>
          <p:cNvPr id="56322" name="Picture 5" descr="mars_global_crat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5625" y="0"/>
            <a:ext cx="4778375"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3" name="Picture 6" descr="earth_worldcraters_map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4792663"/>
            <a:ext cx="4495800" cy="206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7347" name="Rectangle 3"/>
          <p:cNvSpPr>
            <a:spLocks noChangeArrowheads="1"/>
          </p:cNvSpPr>
          <p:nvPr/>
        </p:nvSpPr>
        <p:spPr bwMode="auto">
          <a:xfrm>
            <a:off x="0" y="0"/>
            <a:ext cx="9144000" cy="68580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pic>
        <p:nvPicPr>
          <p:cNvPr id="56325" name="Picture 4" descr="ventest3 cop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67250" y="2514600"/>
            <a:ext cx="4476750" cy="225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3352800"/>
            <a:ext cx="5257800" cy="280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Rectangle 3"/>
          <p:cNvSpPr>
            <a:spLocks noGrp="1" noChangeArrowheads="1"/>
          </p:cNvSpPr>
          <p:nvPr>
            <p:ph type="body" sz="half" idx="1"/>
          </p:nvPr>
        </p:nvSpPr>
        <p:spPr>
          <a:xfrm>
            <a:off x="152400" y="152400"/>
            <a:ext cx="3962400" cy="2438400"/>
          </a:xfrm>
        </p:spPr>
        <p:txBody>
          <a:bodyPr/>
          <a:lstStyle/>
          <a:p>
            <a:pPr marL="0" indent="0">
              <a:buFontTx/>
              <a:buNone/>
              <a:defRPr/>
            </a:pPr>
            <a:r>
              <a:rPr lang="en-US" sz="1600" dirty="0"/>
              <a:t>Lunar Orbiter Laser Altimeter </a:t>
            </a:r>
            <a:r>
              <a:rPr lang="en-US" sz="1600" dirty="0" smtClean="0">
                <a:cs typeface="+mn-cs"/>
              </a:rPr>
              <a:t>(2010) LOLA: 10 m radial and 100 m spatial resolution </a:t>
            </a:r>
            <a:r>
              <a:rPr lang="en-US" sz="1200" dirty="0" smtClean="0">
                <a:cs typeface="+mn-cs"/>
              </a:rPr>
              <a:t>(Smith, GRL, 2010)</a:t>
            </a:r>
            <a:r>
              <a:rPr lang="en-US" sz="1600" dirty="0" smtClean="0">
                <a:cs typeface="+mn-cs"/>
              </a:rPr>
              <a:t> </a:t>
            </a:r>
          </a:p>
        </p:txBody>
      </p:sp>
      <p:sp>
        <p:nvSpPr>
          <p:cNvPr id="12294" name="Rectangle 6"/>
          <p:cNvSpPr>
            <a:spLocks noChangeArrowheads="1"/>
          </p:cNvSpPr>
          <p:nvPr/>
        </p:nvSpPr>
        <p:spPr bwMode="auto">
          <a:xfrm>
            <a:off x="0" y="0"/>
            <a:ext cx="9144000" cy="68580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2296" name="Rectangle 8"/>
          <p:cNvSpPr>
            <a:spLocks noChangeArrowheads="1"/>
          </p:cNvSpPr>
          <p:nvPr/>
        </p:nvSpPr>
        <p:spPr bwMode="auto">
          <a:xfrm>
            <a:off x="228600" y="3276600"/>
            <a:ext cx="3962400"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spcBef>
                <a:spcPct val="20000"/>
              </a:spcBef>
              <a:defRPr/>
            </a:pPr>
            <a:r>
              <a:rPr lang="en-US" sz="1600" dirty="0">
                <a:cs typeface="+mn-cs"/>
              </a:rPr>
              <a:t>GRAIL (2012) (Gravity Recovery and Interior Laboratory) </a:t>
            </a:r>
            <a:r>
              <a:rPr lang="en-US" sz="1600" i="1" dirty="0" err="1">
                <a:cs typeface="+mn-cs"/>
              </a:rPr>
              <a:t>modelled</a:t>
            </a:r>
            <a:r>
              <a:rPr lang="en-US" sz="1600" i="1" dirty="0">
                <a:cs typeface="+mn-cs"/>
              </a:rPr>
              <a:t> after Earth-observing GRACE (2002) (Gravity Recovery and Climate Experiment)</a:t>
            </a:r>
            <a:r>
              <a:rPr lang="en-US" sz="1600" dirty="0">
                <a:cs typeface="+mn-cs"/>
              </a:rPr>
              <a:t> flew twin spacecraft in tandem orbits around the moon </a:t>
            </a:r>
            <a:r>
              <a:rPr lang="en-US" sz="1600" dirty="0">
                <a:cs typeface="+mn-cs"/>
              </a:rPr>
              <a:t>to </a:t>
            </a:r>
            <a:r>
              <a:rPr lang="en-US" sz="1600" dirty="0">
                <a:cs typeface="+mn-cs"/>
              </a:rPr>
              <a:t>measure its gravity field </a:t>
            </a:r>
            <a:r>
              <a:rPr lang="en-US" sz="1600" dirty="0">
                <a:cs typeface="+mn-cs"/>
              </a:rPr>
              <a:t>to degree &amp; order 420, ~ 13 km block size</a:t>
            </a:r>
            <a:endParaRPr lang="en-US" sz="1600" dirty="0">
              <a:cs typeface="+mn-cs"/>
            </a:endParaRPr>
          </a:p>
        </p:txBody>
      </p:sp>
      <p:pic>
        <p:nvPicPr>
          <p:cNvPr id="12297"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5181600"/>
            <a:ext cx="2994025"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 name="Picture 8"/>
          <p:cNvPicPr>
            <a:picLocks noChangeAspect="1" noChangeArrowheads="1"/>
          </p:cNvPicPr>
          <p:nvPr/>
        </p:nvPicPr>
        <p:blipFill rotWithShape="1">
          <a:blip r:embed="rId5">
            <a:extLst>
              <a:ext uri="{28A0092B-C50C-407E-A947-70E740481C1C}">
                <a14:useLocalDpi xmlns:a14="http://schemas.microsoft.com/office/drawing/2010/main" val="0"/>
              </a:ext>
            </a:extLst>
          </a:blip>
          <a:srcRect t="1145" b="66374"/>
          <a:stretch/>
        </p:blipFill>
        <p:spPr bwMode="auto">
          <a:xfrm>
            <a:off x="3995738" y="0"/>
            <a:ext cx="5148262"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8375" name="TextBox 3"/>
          <p:cNvSpPr txBox="1">
            <a:spLocks noChangeArrowheads="1"/>
          </p:cNvSpPr>
          <p:nvPr/>
        </p:nvSpPr>
        <p:spPr bwMode="auto">
          <a:xfrm>
            <a:off x="5943600" y="6172200"/>
            <a:ext cx="1219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200">
                <a:latin typeface="Arial" charset="0"/>
                <a:cs typeface="Arial" charset="0"/>
              </a:rPr>
              <a:t>Free-air gravity</a:t>
            </a:r>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4278" name="Rectangle 6"/>
          <p:cNvSpPr>
            <a:spLocks noChangeArrowheads="1"/>
          </p:cNvSpPr>
          <p:nvPr/>
        </p:nvSpPr>
        <p:spPr bwMode="auto">
          <a:xfrm>
            <a:off x="304800" y="39688"/>
            <a:ext cx="3200400" cy="683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ts val="0"/>
              </a:spcBef>
              <a:defRPr/>
            </a:pPr>
            <a:r>
              <a:rPr lang="en-US" sz="2000" dirty="0">
                <a:latin typeface="Times New Roman" charset="0"/>
                <a:cs typeface="+mn-cs"/>
              </a:rPr>
              <a:t>G</a:t>
            </a:r>
            <a:r>
              <a:rPr lang="en-US" sz="2000" dirty="0">
                <a:latin typeface="Times New Roman" charset="0"/>
                <a:cs typeface="+mn-cs"/>
              </a:rPr>
              <a:t>ravity </a:t>
            </a:r>
            <a:r>
              <a:rPr lang="en-US" sz="2000" dirty="0">
                <a:latin typeface="Times New Roman" charset="0"/>
                <a:cs typeface="+mn-cs"/>
              </a:rPr>
              <a:t>anomalies can be interpreted </a:t>
            </a:r>
            <a:r>
              <a:rPr lang="en-US" sz="2000" dirty="0">
                <a:latin typeface="Times New Roman" charset="0"/>
                <a:cs typeface="+mn-cs"/>
              </a:rPr>
              <a:t>using:</a:t>
            </a:r>
            <a:r>
              <a:rPr lang="en-US" sz="1800" dirty="0">
                <a:latin typeface="Times New Roman" charset="0"/>
                <a:cs typeface="+mn-cs"/>
              </a:rPr>
              <a:t> </a:t>
            </a:r>
            <a:endParaRPr lang="en-US" sz="1800" dirty="0">
              <a:latin typeface="Times New Roman" charset="0"/>
              <a:cs typeface="+mn-cs"/>
            </a:endParaRPr>
          </a:p>
          <a:p>
            <a:pPr eaLnBrk="1" hangingPunct="1">
              <a:spcBef>
                <a:spcPts val="0"/>
              </a:spcBef>
              <a:defRPr/>
            </a:pPr>
            <a:r>
              <a:rPr lang="en-US" dirty="0">
                <a:latin typeface="Times New Roman" charset="0"/>
              </a:rPr>
              <a:t>Pratt </a:t>
            </a:r>
            <a:r>
              <a:rPr lang="en-US" dirty="0" err="1">
                <a:latin typeface="Times New Roman" charset="0"/>
              </a:rPr>
              <a:t>isostasy</a:t>
            </a:r>
            <a:r>
              <a:rPr lang="en-US" dirty="0">
                <a:latin typeface="Times New Roman" charset="0"/>
              </a:rPr>
              <a:t> </a:t>
            </a:r>
            <a:r>
              <a:rPr lang="en-US" sz="1800" dirty="0">
                <a:latin typeface="Times New Roman" charset="0"/>
              </a:rPr>
              <a:t>(</a:t>
            </a:r>
            <a:r>
              <a:rPr lang="en-US" sz="1800" dirty="0">
                <a:latin typeface="Times New Roman" charset="0"/>
                <a:cs typeface="+mn-cs"/>
              </a:rPr>
              <a:t>Lateral </a:t>
            </a:r>
            <a:r>
              <a:rPr lang="en-US" sz="1800" dirty="0">
                <a:latin typeface="Times New Roman" charset="0"/>
                <a:cs typeface="+mn-cs"/>
              </a:rPr>
              <a:t>density fluctuations in the </a:t>
            </a:r>
            <a:r>
              <a:rPr lang="en-US" sz="1800" dirty="0">
                <a:latin typeface="Times New Roman" charset="0"/>
                <a:cs typeface="+mn-cs"/>
              </a:rPr>
              <a:t>crust)</a:t>
            </a:r>
            <a:endParaRPr lang="en-US" sz="1800" dirty="0">
              <a:latin typeface="Times New Roman" charset="0"/>
              <a:cs typeface="+mn-cs"/>
            </a:endParaRPr>
          </a:p>
          <a:p>
            <a:pPr eaLnBrk="1" hangingPunct="1">
              <a:spcBef>
                <a:spcPts val="0"/>
              </a:spcBef>
              <a:defRPr/>
            </a:pPr>
            <a:r>
              <a:rPr lang="en-US" sz="1800" b="1" i="1" dirty="0">
                <a:latin typeface="Times New Roman" charset="0"/>
                <a:cs typeface="+mn-cs"/>
              </a:rPr>
              <a:t>or</a:t>
            </a:r>
            <a:endParaRPr lang="en-US" sz="1800" b="1" dirty="0">
              <a:latin typeface="Times New Roman" charset="0"/>
              <a:cs typeface="+mn-cs"/>
            </a:endParaRPr>
          </a:p>
          <a:p>
            <a:pPr eaLnBrk="1" hangingPunct="1">
              <a:spcBef>
                <a:spcPts val="0"/>
              </a:spcBef>
              <a:defRPr/>
            </a:pPr>
            <a:r>
              <a:rPr lang="en-US" dirty="0">
                <a:latin typeface="Times New Roman" charset="0"/>
              </a:rPr>
              <a:t>Airy </a:t>
            </a:r>
            <a:r>
              <a:rPr lang="en-US" dirty="0" err="1">
                <a:latin typeface="Times New Roman" charset="0"/>
              </a:rPr>
              <a:t>isostasy</a:t>
            </a:r>
            <a:r>
              <a:rPr lang="en-US" dirty="0">
                <a:latin typeface="Times New Roman" charset="0"/>
              </a:rPr>
              <a:t> </a:t>
            </a:r>
            <a:r>
              <a:rPr lang="en-US" sz="1800" dirty="0">
                <a:latin typeface="Times New Roman" charset="0"/>
              </a:rPr>
              <a:t>(</a:t>
            </a:r>
            <a:r>
              <a:rPr lang="en-US" sz="1800" dirty="0">
                <a:latin typeface="Times New Roman" charset="0"/>
                <a:cs typeface="+mn-cs"/>
              </a:rPr>
              <a:t>Constant </a:t>
            </a:r>
            <a:r>
              <a:rPr lang="en-US" sz="1800" dirty="0">
                <a:latin typeface="Times New Roman" charset="0"/>
                <a:cs typeface="+mn-cs"/>
              </a:rPr>
              <a:t>density crust  that varies in </a:t>
            </a:r>
            <a:r>
              <a:rPr lang="en-US" sz="1800" dirty="0">
                <a:latin typeface="Times New Roman" charset="0"/>
                <a:cs typeface="+mn-cs"/>
              </a:rPr>
              <a:t>thickness)</a:t>
            </a:r>
          </a:p>
          <a:p>
            <a:pPr eaLnBrk="1" hangingPunct="1">
              <a:spcBef>
                <a:spcPts val="0"/>
              </a:spcBef>
              <a:defRPr/>
            </a:pPr>
            <a:endParaRPr lang="en-US" sz="1800" dirty="0">
              <a:latin typeface="Times New Roman" charset="0"/>
              <a:cs typeface="+mn-cs"/>
            </a:endParaRPr>
          </a:p>
          <a:p>
            <a:pPr eaLnBrk="1" hangingPunct="1">
              <a:spcBef>
                <a:spcPts val="0"/>
              </a:spcBef>
              <a:defRPr/>
            </a:pPr>
            <a:r>
              <a:rPr lang="en-US" sz="1800" b="1" i="1" dirty="0">
                <a:latin typeface="Times New Roman" charset="0"/>
              </a:rPr>
              <a:t>or a hybrid</a:t>
            </a:r>
            <a:r>
              <a:rPr lang="en-US" sz="1800" i="1" dirty="0">
                <a:latin typeface="Times New Roman" charset="0"/>
              </a:rPr>
              <a:t>:</a:t>
            </a:r>
          </a:p>
          <a:p>
            <a:pPr eaLnBrk="1" hangingPunct="1">
              <a:spcBef>
                <a:spcPts val="0"/>
              </a:spcBef>
              <a:defRPr/>
            </a:pPr>
            <a:r>
              <a:rPr lang="en-US" dirty="0">
                <a:latin typeface="Times New Roman" charset="0"/>
                <a:cs typeface="+mn-cs"/>
              </a:rPr>
              <a:t>GRAIL crustal thickness </a:t>
            </a:r>
            <a:r>
              <a:rPr lang="en-US" dirty="0">
                <a:latin typeface="Times New Roman" charset="0"/>
                <a:cs typeface="+mn-cs"/>
              </a:rPr>
              <a:t>map of the moon </a:t>
            </a:r>
            <a:endParaRPr lang="en-US" dirty="0">
              <a:latin typeface="Times New Roman" charset="0"/>
              <a:cs typeface="+mn-cs"/>
            </a:endParaRPr>
          </a:p>
          <a:p>
            <a:pPr eaLnBrk="1" hangingPunct="1">
              <a:spcBef>
                <a:spcPts val="0"/>
              </a:spcBef>
              <a:defRPr/>
            </a:pPr>
            <a:r>
              <a:rPr lang="en-US" sz="1800" dirty="0">
                <a:latin typeface="Times New Roman" charset="0"/>
              </a:rPr>
              <a:t>varied crustal density based on Clementine </a:t>
            </a:r>
            <a:r>
              <a:rPr lang="en-US" sz="1800" dirty="0">
                <a:latin typeface="Times New Roman" charset="0"/>
              </a:rPr>
              <a:t>spectroscopy; </a:t>
            </a:r>
          </a:p>
          <a:p>
            <a:pPr eaLnBrk="1" hangingPunct="1">
              <a:spcBef>
                <a:spcPts val="0"/>
              </a:spcBef>
              <a:defRPr/>
            </a:pPr>
            <a:r>
              <a:rPr lang="en-US" sz="1800" dirty="0">
                <a:latin typeface="Times New Roman" charset="0"/>
                <a:cs typeface="+mn-cs"/>
              </a:rPr>
              <a:t>fixed mantle density (3220 kg/m</a:t>
            </a:r>
            <a:r>
              <a:rPr lang="en-US" sz="1800" baseline="30000" dirty="0">
                <a:latin typeface="Times New Roman" charset="0"/>
                <a:cs typeface="+mn-cs"/>
              </a:rPr>
              <a:t>3</a:t>
            </a:r>
            <a:r>
              <a:rPr lang="en-US" sz="1800" dirty="0">
                <a:latin typeface="Times New Roman" charset="0"/>
                <a:cs typeface="+mn-cs"/>
              </a:rPr>
              <a:t>) and porosity (12%); </a:t>
            </a:r>
          </a:p>
          <a:p>
            <a:pPr eaLnBrk="1" hangingPunct="1">
              <a:spcBef>
                <a:spcPts val="0"/>
              </a:spcBef>
              <a:defRPr/>
            </a:pPr>
            <a:r>
              <a:rPr lang="en-US" sz="1800" dirty="0">
                <a:latin typeface="Times New Roman" charset="0"/>
                <a:cs typeface="+mn-cs"/>
              </a:rPr>
              <a:t>applied constraint of seismic thickness at Apollo landing sites (~40 km) and at deepest impact basin (~1 km in </a:t>
            </a:r>
            <a:r>
              <a:rPr lang="en-US" sz="1800" dirty="0" err="1">
                <a:latin typeface="Times New Roman" charset="0"/>
                <a:cs typeface="+mn-cs"/>
              </a:rPr>
              <a:t>Crisium</a:t>
            </a:r>
            <a:r>
              <a:rPr lang="en-US" sz="1800" dirty="0">
                <a:latin typeface="Times New Roman" charset="0"/>
                <a:cs typeface="+mn-cs"/>
              </a:rPr>
              <a:t>)</a:t>
            </a:r>
          </a:p>
          <a:p>
            <a:pPr eaLnBrk="1" hangingPunct="1">
              <a:spcBef>
                <a:spcPts val="0"/>
              </a:spcBef>
              <a:defRPr/>
            </a:pPr>
            <a:endParaRPr lang="en-US" sz="1800" dirty="0">
              <a:latin typeface="Times New Roman" charset="0"/>
              <a:cs typeface="+mn-cs"/>
            </a:endParaRPr>
          </a:p>
          <a:p>
            <a:pPr eaLnBrk="1" hangingPunct="1">
              <a:spcBef>
                <a:spcPts val="0"/>
              </a:spcBef>
              <a:defRPr/>
            </a:pPr>
            <a:endParaRPr lang="en-US" sz="1800" dirty="0">
              <a:latin typeface="Times New Roman" charset="0"/>
              <a:cs typeface="+mn-cs"/>
            </a:endParaRPr>
          </a:p>
          <a:p>
            <a:pPr eaLnBrk="1" hangingPunct="1">
              <a:spcBef>
                <a:spcPts val="0"/>
              </a:spcBef>
              <a:defRPr/>
            </a:pPr>
            <a:r>
              <a:rPr lang="en-US" sz="1400" dirty="0">
                <a:latin typeface="Times New Roman" charset="0"/>
                <a:cs typeface="+mn-cs"/>
              </a:rPr>
              <a:t>(</a:t>
            </a:r>
            <a:r>
              <a:rPr lang="en-US" sz="1400" dirty="0" err="1">
                <a:latin typeface="Times New Roman" charset="0"/>
                <a:cs typeface="+mn-cs"/>
              </a:rPr>
              <a:t>Wieczorek</a:t>
            </a:r>
            <a:r>
              <a:rPr lang="en-US" sz="1400" dirty="0">
                <a:latin typeface="Times New Roman" charset="0"/>
                <a:cs typeface="+mn-cs"/>
              </a:rPr>
              <a:t> et al., Science, 2012)</a:t>
            </a:r>
            <a:endParaRPr lang="en-US" sz="1400" dirty="0">
              <a:latin typeface="Comic Sans MS" charset="0"/>
              <a:cs typeface="+mn-cs"/>
            </a:endParaRPr>
          </a:p>
        </p:txBody>
      </p:sp>
      <p:sp>
        <p:nvSpPr>
          <p:cNvPr id="694279" name="Rectangle 7"/>
          <p:cNvSpPr>
            <a:spLocks noChangeArrowheads="1"/>
          </p:cNvSpPr>
          <p:nvPr/>
        </p:nvSpPr>
        <p:spPr bwMode="auto">
          <a:xfrm>
            <a:off x="0" y="0"/>
            <a:ext cx="9144000" cy="68580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pic>
        <p:nvPicPr>
          <p:cNvPr id="6041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24288" y="0"/>
            <a:ext cx="5319712"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0"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3727450"/>
            <a:ext cx="5181600" cy="313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4213" name="Text Box 5"/>
          <p:cNvSpPr txBox="1">
            <a:spLocks noChangeArrowheads="1"/>
          </p:cNvSpPr>
          <p:nvPr/>
        </p:nvSpPr>
        <p:spPr bwMode="auto">
          <a:xfrm>
            <a:off x="3581400" y="533400"/>
            <a:ext cx="2087563" cy="5083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a:cs typeface="+mn-cs"/>
              </a:rPr>
              <a:t>Topography</a:t>
            </a:r>
          </a:p>
          <a:p>
            <a:pPr algn="ctr">
              <a:defRPr/>
            </a:pPr>
            <a:r>
              <a:rPr lang="en-US" sz="1600" i="1">
                <a:cs typeface="+mn-cs"/>
              </a:rPr>
              <a:t>scale range =</a:t>
            </a:r>
            <a:endParaRPr lang="en-US">
              <a:cs typeface="+mn-cs"/>
            </a:endParaRPr>
          </a:p>
          <a:p>
            <a:pPr algn="ctr">
              <a:defRPr/>
            </a:pPr>
            <a:endParaRPr lang="en-US">
              <a:cs typeface="+mn-cs"/>
            </a:endParaRPr>
          </a:p>
          <a:p>
            <a:pPr algn="ctr">
              <a:defRPr/>
            </a:pPr>
            <a:endParaRPr lang="en-US">
              <a:cs typeface="+mn-cs"/>
            </a:endParaRPr>
          </a:p>
          <a:p>
            <a:pPr algn="ctr">
              <a:defRPr/>
            </a:pPr>
            <a:endParaRPr lang="en-US">
              <a:cs typeface="+mn-cs"/>
            </a:endParaRPr>
          </a:p>
          <a:p>
            <a:pPr algn="ctr">
              <a:defRPr/>
            </a:pPr>
            <a:endParaRPr lang="en-US">
              <a:cs typeface="+mn-cs"/>
            </a:endParaRPr>
          </a:p>
          <a:p>
            <a:pPr algn="ctr">
              <a:defRPr/>
            </a:pPr>
            <a:endParaRPr lang="en-US">
              <a:cs typeface="+mn-cs"/>
            </a:endParaRPr>
          </a:p>
          <a:p>
            <a:pPr algn="ctr">
              <a:defRPr/>
            </a:pPr>
            <a:r>
              <a:rPr lang="en-US">
                <a:cs typeface="+mn-cs"/>
              </a:rPr>
              <a:t>Free-air gravity</a:t>
            </a:r>
          </a:p>
          <a:p>
            <a:pPr algn="ctr">
              <a:defRPr/>
            </a:pPr>
            <a:endParaRPr lang="en-US">
              <a:cs typeface="+mn-cs"/>
            </a:endParaRPr>
          </a:p>
          <a:p>
            <a:pPr algn="ctr">
              <a:defRPr/>
            </a:pPr>
            <a:endParaRPr lang="en-US">
              <a:cs typeface="+mn-cs"/>
            </a:endParaRPr>
          </a:p>
          <a:p>
            <a:pPr algn="ctr">
              <a:defRPr/>
            </a:pPr>
            <a:endParaRPr lang="en-US">
              <a:cs typeface="+mn-cs"/>
            </a:endParaRPr>
          </a:p>
          <a:p>
            <a:pPr algn="ctr">
              <a:defRPr/>
            </a:pPr>
            <a:endParaRPr lang="en-US">
              <a:cs typeface="+mn-cs"/>
            </a:endParaRPr>
          </a:p>
          <a:p>
            <a:pPr algn="ctr">
              <a:defRPr/>
            </a:pPr>
            <a:endParaRPr lang="en-US">
              <a:cs typeface="+mn-cs"/>
            </a:endParaRPr>
          </a:p>
          <a:p>
            <a:pPr algn="ctr">
              <a:defRPr/>
            </a:pPr>
            <a:r>
              <a:rPr lang="en-US">
                <a:cs typeface="+mn-cs"/>
              </a:rPr>
              <a:t>Geoid</a:t>
            </a:r>
          </a:p>
        </p:txBody>
      </p:sp>
      <p:pic>
        <p:nvPicPr>
          <p:cNvPr id="73421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0"/>
            <a:ext cx="350043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7342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0"/>
            <a:ext cx="371792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734215" name="Rectangle 7"/>
          <p:cNvSpPr>
            <a:spLocks noChangeArrowheads="1"/>
          </p:cNvSpPr>
          <p:nvPr/>
        </p:nvSpPr>
        <p:spPr bwMode="auto">
          <a:xfrm>
            <a:off x="0" y="0"/>
            <a:ext cx="9144000" cy="68580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pic>
        <p:nvPicPr>
          <p:cNvPr id="62469" name="Picture 7"/>
          <p:cNvPicPr>
            <a:picLocks noChangeAspect="1"/>
          </p:cNvPicPr>
          <p:nvPr/>
        </p:nvPicPr>
        <p:blipFill>
          <a:blip r:embed="rId5">
            <a:extLst>
              <a:ext uri="{28A0092B-C50C-407E-A947-70E740481C1C}">
                <a14:useLocalDpi xmlns:a14="http://schemas.microsoft.com/office/drawing/2010/main" val="0"/>
              </a:ext>
            </a:extLst>
          </a:blip>
          <a:srcRect l="2579" t="12755" r="928"/>
          <a:stretch>
            <a:fillRect/>
          </a:stretch>
        </p:blipFill>
        <p:spPr bwMode="auto">
          <a:xfrm>
            <a:off x="5638800" y="2362200"/>
            <a:ext cx="35052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0" name="Picture 8"/>
          <p:cNvPicPr>
            <a:picLocks noChangeAspect="1"/>
          </p:cNvPicPr>
          <p:nvPr/>
        </p:nvPicPr>
        <p:blipFill>
          <a:blip r:embed="rId5">
            <a:extLst>
              <a:ext uri="{28A0092B-C50C-407E-A947-70E740481C1C}">
                <a14:useLocalDpi xmlns:a14="http://schemas.microsoft.com/office/drawing/2010/main" val="0"/>
              </a:ext>
            </a:extLst>
          </a:blip>
          <a:srcRect l="8864" b="87018"/>
          <a:stretch>
            <a:fillRect/>
          </a:stretch>
        </p:blipFill>
        <p:spPr bwMode="auto">
          <a:xfrm>
            <a:off x="5715000" y="4038600"/>
            <a:ext cx="342741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4214" name="Text Box 6"/>
          <p:cNvSpPr txBox="1">
            <a:spLocks noChangeArrowheads="1"/>
          </p:cNvSpPr>
          <p:nvPr/>
        </p:nvSpPr>
        <p:spPr bwMode="auto">
          <a:xfrm>
            <a:off x="3276600" y="1143000"/>
            <a:ext cx="3082925" cy="4894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i="1" dirty="0">
                <a:cs typeface="+mn-cs"/>
              </a:rPr>
              <a:t>15 km	          13 km</a:t>
            </a:r>
          </a:p>
          <a:p>
            <a:pPr>
              <a:defRPr/>
            </a:pPr>
            <a:endParaRPr lang="en-US" i="1" dirty="0">
              <a:cs typeface="+mn-cs"/>
            </a:endParaRPr>
          </a:p>
          <a:p>
            <a:pPr>
              <a:defRPr/>
            </a:pPr>
            <a:endParaRPr lang="en-US" i="1" dirty="0">
              <a:cs typeface="+mn-cs"/>
            </a:endParaRPr>
          </a:p>
          <a:p>
            <a:pPr>
              <a:defRPr/>
            </a:pPr>
            <a:endParaRPr lang="en-US" i="1" dirty="0">
              <a:cs typeface="+mn-cs"/>
            </a:endParaRPr>
          </a:p>
          <a:p>
            <a:pPr>
              <a:defRPr/>
            </a:pPr>
            <a:endParaRPr lang="en-US" i="1" dirty="0">
              <a:cs typeface="+mn-cs"/>
            </a:endParaRPr>
          </a:p>
          <a:p>
            <a:pPr>
              <a:defRPr/>
            </a:pPr>
            <a:endParaRPr lang="en-US" i="1" dirty="0">
              <a:cs typeface="+mn-cs"/>
            </a:endParaRPr>
          </a:p>
          <a:p>
            <a:pPr>
              <a:defRPr/>
            </a:pPr>
            <a:r>
              <a:rPr lang="en-US" i="1" dirty="0">
                <a:cs typeface="+mn-cs"/>
              </a:rPr>
              <a:t>350 </a:t>
            </a:r>
            <a:r>
              <a:rPr lang="en-US" i="1" dirty="0" err="1">
                <a:cs typeface="+mn-cs"/>
              </a:rPr>
              <a:t>mGal</a:t>
            </a:r>
            <a:endParaRPr lang="en-US" i="1" dirty="0">
              <a:cs typeface="+mn-cs"/>
            </a:endParaRPr>
          </a:p>
          <a:p>
            <a:pPr>
              <a:defRPr/>
            </a:pPr>
            <a:r>
              <a:rPr lang="en-US" i="1" dirty="0">
                <a:cs typeface="+mn-cs"/>
              </a:rPr>
              <a:t>	    </a:t>
            </a:r>
            <a:r>
              <a:rPr lang="en-US" i="1" dirty="0">
                <a:cs typeface="+mn-cs"/>
              </a:rPr>
              <a:t>&gt;1000 </a:t>
            </a:r>
            <a:r>
              <a:rPr lang="en-US" i="1" dirty="0" err="1">
                <a:cs typeface="+mn-cs"/>
              </a:rPr>
              <a:t>mGal</a:t>
            </a:r>
            <a:endParaRPr lang="en-US" i="1" dirty="0">
              <a:cs typeface="+mn-cs"/>
            </a:endParaRPr>
          </a:p>
          <a:p>
            <a:pPr>
              <a:defRPr/>
            </a:pPr>
            <a:endParaRPr lang="en-US" i="1" dirty="0">
              <a:cs typeface="+mn-cs"/>
            </a:endParaRPr>
          </a:p>
          <a:p>
            <a:pPr>
              <a:defRPr/>
            </a:pPr>
            <a:endParaRPr lang="en-US" i="1" dirty="0">
              <a:cs typeface="+mn-cs"/>
            </a:endParaRPr>
          </a:p>
          <a:p>
            <a:pPr>
              <a:defRPr/>
            </a:pPr>
            <a:endParaRPr lang="en-US" i="1" dirty="0">
              <a:cs typeface="+mn-cs"/>
            </a:endParaRPr>
          </a:p>
          <a:p>
            <a:pPr>
              <a:defRPr/>
            </a:pPr>
            <a:endParaRPr lang="en-US" i="1" dirty="0">
              <a:cs typeface="+mn-cs"/>
            </a:endParaRPr>
          </a:p>
          <a:p>
            <a:pPr>
              <a:defRPr/>
            </a:pPr>
            <a:r>
              <a:rPr lang="en-US" i="1" dirty="0">
                <a:cs typeface="+mn-cs"/>
              </a:rPr>
              <a:t>200 m	         700 m</a:t>
            </a:r>
          </a:p>
        </p:txBody>
      </p:sp>
      <p:sp>
        <p:nvSpPr>
          <p:cNvPr id="734212" name="Rectangle 4"/>
          <p:cNvSpPr>
            <a:spLocks noGrp="1" noChangeArrowheads="1"/>
          </p:cNvSpPr>
          <p:nvPr>
            <p:ph type="title"/>
          </p:nvPr>
        </p:nvSpPr>
        <p:spPr>
          <a:xfrm>
            <a:off x="2438400" y="1752600"/>
            <a:ext cx="4343400" cy="1143000"/>
          </a:xfrm>
        </p:spPr>
        <p:txBody>
          <a:bodyPr/>
          <a:lstStyle/>
          <a:p>
            <a:pPr>
              <a:defRPr/>
            </a:pPr>
            <a:r>
              <a:rPr lang="en-US" sz="4800" b="1" dirty="0" smtClean="0">
                <a:cs typeface="+mj-cs"/>
              </a:rPr>
              <a:t>Earth    Moon</a:t>
            </a:r>
            <a:endParaRPr lang="en-US" dirty="0" smtClean="0">
              <a:cs typeface="+mj-cs"/>
            </a:endParaRPr>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1074" name="Rectangle 2"/>
          <p:cNvSpPr>
            <a:spLocks noGrp="1" noChangeArrowheads="1"/>
          </p:cNvSpPr>
          <p:nvPr>
            <p:ph type="title"/>
          </p:nvPr>
        </p:nvSpPr>
        <p:spPr>
          <a:xfrm>
            <a:off x="685800" y="0"/>
            <a:ext cx="3505200" cy="762000"/>
          </a:xfrm>
        </p:spPr>
        <p:txBody>
          <a:bodyPr/>
          <a:lstStyle/>
          <a:p>
            <a:pPr>
              <a:defRPr/>
            </a:pPr>
            <a:r>
              <a:rPr lang="en-US" smtClean="0">
                <a:cs typeface="+mj-cs"/>
              </a:rPr>
              <a:t>Mercury</a:t>
            </a:r>
          </a:p>
        </p:txBody>
      </p:sp>
      <p:sp>
        <p:nvSpPr>
          <p:cNvPr id="771075" name="Rectangle 3"/>
          <p:cNvSpPr>
            <a:spLocks noChangeArrowheads="1"/>
          </p:cNvSpPr>
          <p:nvPr/>
        </p:nvSpPr>
        <p:spPr bwMode="auto">
          <a:xfrm>
            <a:off x="0" y="3581400"/>
            <a:ext cx="5257800"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nSpc>
                <a:spcPct val="90000"/>
              </a:lnSpc>
              <a:spcBef>
                <a:spcPct val="20000"/>
              </a:spcBef>
              <a:defRPr/>
            </a:pPr>
            <a:r>
              <a:rPr lang="en-US" sz="2000" b="1" dirty="0">
                <a:cs typeface="+mn-cs"/>
              </a:rPr>
              <a:t>Highlands</a:t>
            </a:r>
          </a:p>
          <a:p>
            <a:pPr marL="742950" lvl="1" indent="-285750">
              <a:lnSpc>
                <a:spcPct val="80000"/>
              </a:lnSpc>
              <a:spcBef>
                <a:spcPct val="20000"/>
              </a:spcBef>
              <a:defRPr/>
            </a:pPr>
            <a:r>
              <a:rPr lang="en-US" sz="1800" dirty="0">
                <a:cs typeface="+mn-cs"/>
              </a:rPr>
              <a:t>Heavily cratered terrain, like the Moon</a:t>
            </a:r>
          </a:p>
          <a:p>
            <a:pPr marL="342900" indent="-342900">
              <a:lnSpc>
                <a:spcPct val="80000"/>
              </a:lnSpc>
              <a:spcBef>
                <a:spcPct val="20000"/>
              </a:spcBef>
              <a:defRPr/>
            </a:pPr>
            <a:r>
              <a:rPr lang="en-US" sz="2000" b="1" dirty="0">
                <a:cs typeface="+mn-cs"/>
              </a:rPr>
              <a:t>Lowlands smooth plains</a:t>
            </a:r>
            <a:endParaRPr lang="en-US" sz="1800" dirty="0">
              <a:cs typeface="+mn-cs"/>
            </a:endParaRPr>
          </a:p>
          <a:p>
            <a:pPr marL="742950" lvl="1" indent="-285750">
              <a:lnSpc>
                <a:spcPct val="80000"/>
              </a:lnSpc>
              <a:spcBef>
                <a:spcPct val="20000"/>
              </a:spcBef>
              <a:defRPr/>
            </a:pPr>
            <a:r>
              <a:rPr lang="en-US" sz="1800" dirty="0">
                <a:cs typeface="+mn-cs"/>
              </a:rPr>
              <a:t>Post heavy bombardment, ~3.8 </a:t>
            </a:r>
            <a:r>
              <a:rPr lang="en-US" sz="1800" dirty="0" err="1">
                <a:cs typeface="+mn-cs"/>
              </a:rPr>
              <a:t>Ga</a:t>
            </a:r>
            <a:r>
              <a:rPr lang="en-US" sz="1800" dirty="0">
                <a:cs typeface="+mn-cs"/>
              </a:rPr>
              <a:t>, analogous to lunar </a:t>
            </a:r>
            <a:r>
              <a:rPr lang="en-US" sz="1800" dirty="0" err="1">
                <a:cs typeface="+mn-cs"/>
              </a:rPr>
              <a:t>maria</a:t>
            </a:r>
            <a:r>
              <a:rPr lang="en-US" sz="1800" dirty="0">
                <a:cs typeface="+mn-cs"/>
              </a:rPr>
              <a:t>?</a:t>
            </a:r>
          </a:p>
          <a:p>
            <a:pPr marL="742950" lvl="1" indent="-285750">
              <a:lnSpc>
                <a:spcPct val="80000"/>
              </a:lnSpc>
              <a:spcBef>
                <a:spcPct val="20000"/>
              </a:spcBef>
              <a:defRPr/>
            </a:pPr>
            <a:r>
              <a:rPr lang="en-US" sz="1800" dirty="0">
                <a:cs typeface="+mn-cs"/>
              </a:rPr>
              <a:t>possibly close to north pole because of true polar wander</a:t>
            </a:r>
          </a:p>
          <a:p>
            <a:pPr marL="342900" indent="-342900">
              <a:lnSpc>
                <a:spcPct val="80000"/>
              </a:lnSpc>
              <a:spcBef>
                <a:spcPct val="20000"/>
              </a:spcBef>
              <a:defRPr/>
            </a:pPr>
            <a:r>
              <a:rPr lang="en-US" sz="2000" b="1" dirty="0" err="1">
                <a:cs typeface="+mn-cs"/>
              </a:rPr>
              <a:t>Lobate</a:t>
            </a:r>
            <a:r>
              <a:rPr lang="en-US" sz="2000" b="1" dirty="0">
                <a:cs typeface="+mn-cs"/>
              </a:rPr>
              <a:t> scarps</a:t>
            </a:r>
            <a:endParaRPr lang="en-US" sz="2000" dirty="0">
              <a:cs typeface="+mn-cs"/>
            </a:endParaRPr>
          </a:p>
          <a:p>
            <a:pPr marL="742950" lvl="1" indent="-285750">
              <a:lnSpc>
                <a:spcPct val="80000"/>
              </a:lnSpc>
              <a:spcBef>
                <a:spcPct val="20000"/>
              </a:spcBef>
              <a:defRPr/>
            </a:pPr>
            <a:r>
              <a:rPr lang="en-US" sz="1800" dirty="0">
                <a:cs typeface="+mn-cs"/>
              </a:rPr>
              <a:t>Curved thrust faults unique to Mercury, younger than plains</a:t>
            </a:r>
          </a:p>
          <a:p>
            <a:pPr marL="742950" lvl="1" indent="-285750">
              <a:lnSpc>
                <a:spcPct val="80000"/>
              </a:lnSpc>
              <a:spcBef>
                <a:spcPct val="20000"/>
              </a:spcBef>
              <a:defRPr/>
            </a:pPr>
            <a:r>
              <a:rPr lang="en-US" sz="1800" dirty="0">
                <a:cs typeface="+mn-cs"/>
              </a:rPr>
              <a:t>Imply planetary contraction of 1-2 km?</a:t>
            </a:r>
          </a:p>
          <a:p>
            <a:pPr marL="742950" lvl="1" indent="-285750">
              <a:lnSpc>
                <a:spcPct val="80000"/>
              </a:lnSpc>
              <a:spcBef>
                <a:spcPct val="20000"/>
              </a:spcBef>
              <a:buFontTx/>
              <a:buChar char="–"/>
              <a:defRPr/>
            </a:pPr>
            <a:endParaRPr lang="en-US" sz="1800" dirty="0">
              <a:cs typeface="+mn-cs"/>
            </a:endParaRPr>
          </a:p>
          <a:p>
            <a:pPr marL="742950" lvl="1" indent="-285750">
              <a:lnSpc>
                <a:spcPct val="80000"/>
              </a:lnSpc>
              <a:spcBef>
                <a:spcPct val="20000"/>
              </a:spcBef>
              <a:defRPr/>
            </a:pPr>
            <a:endParaRPr lang="en-US" sz="1800" dirty="0">
              <a:cs typeface="+mn-cs"/>
            </a:endParaRPr>
          </a:p>
        </p:txBody>
      </p:sp>
      <p:sp>
        <p:nvSpPr>
          <p:cNvPr id="771076" name="Rectangle 4"/>
          <p:cNvSpPr>
            <a:spLocks noChangeArrowheads="1"/>
          </p:cNvSpPr>
          <p:nvPr/>
        </p:nvSpPr>
        <p:spPr bwMode="auto">
          <a:xfrm>
            <a:off x="0" y="0"/>
            <a:ext cx="9144000" cy="68580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pic>
        <p:nvPicPr>
          <p:cNvPr id="77107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5725" y="0"/>
            <a:ext cx="2708275"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64517" name="Picture 5" descr="EB14D5EA"/>
          <p:cNvPicPr>
            <a:picLocks noChangeAspect="1" noChangeArrowheads="1"/>
          </p:cNvPicPr>
          <p:nvPr/>
        </p:nvPicPr>
        <p:blipFill>
          <a:blip r:embed="rId4">
            <a:extLst>
              <a:ext uri="{28A0092B-C50C-407E-A947-70E740481C1C}">
                <a14:useLocalDpi xmlns:a14="http://schemas.microsoft.com/office/drawing/2010/main" val="0"/>
              </a:ext>
            </a:extLst>
          </a:blip>
          <a:srcRect l="15033"/>
          <a:stretch>
            <a:fillRect/>
          </a:stretch>
        </p:blipFill>
        <p:spPr bwMode="auto">
          <a:xfrm>
            <a:off x="5824538" y="2590800"/>
            <a:ext cx="3319462"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1080" name="Rectangle 8"/>
          <p:cNvSpPr>
            <a:spLocks noGrp="1" noChangeArrowheads="1"/>
          </p:cNvSpPr>
          <p:nvPr>
            <p:ph type="body" sz="half" idx="1"/>
          </p:nvPr>
        </p:nvSpPr>
        <p:spPr>
          <a:xfrm>
            <a:off x="0" y="762000"/>
            <a:ext cx="5257800" cy="2819400"/>
          </a:xfrm>
        </p:spPr>
        <p:txBody>
          <a:bodyPr/>
          <a:lstStyle/>
          <a:p>
            <a:pPr>
              <a:lnSpc>
                <a:spcPct val="90000"/>
              </a:lnSpc>
              <a:defRPr/>
            </a:pPr>
            <a:r>
              <a:rPr lang="en-US" sz="2000" dirty="0" smtClean="0">
                <a:cs typeface="+mn-cs"/>
              </a:rPr>
              <a:t>Mercury is 3x mass of moon</a:t>
            </a:r>
          </a:p>
          <a:p>
            <a:pPr>
              <a:lnSpc>
                <a:spcPct val="90000"/>
              </a:lnSpc>
              <a:defRPr/>
            </a:pPr>
            <a:r>
              <a:rPr lang="en-US" sz="2000" dirty="0" smtClean="0">
                <a:cs typeface="+mn-cs"/>
              </a:rPr>
              <a:t>Density 5.3 g/cc (&gt; Earth). Iron core occupies 75% of planetary radius.  Rocky mantle may have been stripped away in T-</a:t>
            </a:r>
            <a:r>
              <a:rPr lang="en-US" sz="2000" dirty="0" err="1" smtClean="0">
                <a:cs typeface="+mn-cs"/>
              </a:rPr>
              <a:t>Tauri</a:t>
            </a:r>
            <a:r>
              <a:rPr lang="en-US" sz="2000" dirty="0" smtClean="0">
                <a:cs typeface="+mn-cs"/>
              </a:rPr>
              <a:t> phase or by giant impacts</a:t>
            </a:r>
          </a:p>
          <a:p>
            <a:pPr>
              <a:lnSpc>
                <a:spcPct val="90000"/>
              </a:lnSpc>
              <a:defRPr/>
            </a:pPr>
            <a:r>
              <a:rPr lang="en-US" sz="2000" dirty="0" smtClean="0">
                <a:cs typeface="+mn-cs"/>
              </a:rPr>
              <a:t>MESSENGER has recently provided      global stereo images at 250 m/pixel resolution,  surface compositions, magnetosphere, topography, gravity, …</a:t>
            </a:r>
            <a:endParaRPr lang="en-US" sz="2800" dirty="0" smtClean="0">
              <a:cs typeface="+mn-cs"/>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5170" name="Rectangle 2"/>
          <p:cNvSpPr>
            <a:spLocks noGrp="1" noChangeArrowheads="1"/>
          </p:cNvSpPr>
          <p:nvPr>
            <p:ph type="title"/>
          </p:nvPr>
        </p:nvSpPr>
        <p:spPr/>
        <p:txBody>
          <a:bodyPr/>
          <a:lstStyle/>
          <a:p>
            <a:pPr>
              <a:defRPr/>
            </a:pPr>
            <a:r>
              <a:rPr lang="en-US" smtClean="0">
                <a:cs typeface="+mj-cs"/>
              </a:rPr>
              <a:t>Summary of the Dead Planets (Moon,  Mercury)</a:t>
            </a:r>
          </a:p>
        </p:txBody>
      </p:sp>
      <p:sp>
        <p:nvSpPr>
          <p:cNvPr id="775171" name="Rectangle 3"/>
          <p:cNvSpPr>
            <a:spLocks noGrp="1" noChangeArrowheads="1"/>
          </p:cNvSpPr>
          <p:nvPr>
            <p:ph type="body" sz="half" idx="1"/>
          </p:nvPr>
        </p:nvSpPr>
        <p:spPr>
          <a:xfrm>
            <a:off x="685800" y="1981200"/>
            <a:ext cx="7696200" cy="4114800"/>
          </a:xfrm>
        </p:spPr>
        <p:txBody>
          <a:bodyPr/>
          <a:lstStyle/>
          <a:p>
            <a:pPr>
              <a:defRPr/>
            </a:pPr>
            <a:r>
              <a:rPr lang="en-US" sz="2800" dirty="0" smtClean="0">
                <a:cs typeface="+mn-cs"/>
              </a:rPr>
              <a:t>No magmatic or tectonic activity for billions of years</a:t>
            </a:r>
          </a:p>
          <a:p>
            <a:pPr>
              <a:defRPr/>
            </a:pPr>
            <a:r>
              <a:rPr lang="en-US" sz="2800" dirty="0" smtClean="0">
                <a:cs typeface="+mn-cs"/>
              </a:rPr>
              <a:t>Preservation of primitive crust and ancient bombarded surface</a:t>
            </a:r>
          </a:p>
          <a:p>
            <a:pPr>
              <a:defRPr/>
            </a:pPr>
            <a:r>
              <a:rPr lang="en-US" sz="2800" dirty="0" smtClean="0">
                <a:cs typeface="+mn-cs"/>
              </a:rPr>
              <a:t>Large gravity anomalies supported by thick lithosphere</a:t>
            </a:r>
          </a:p>
          <a:p>
            <a:pPr>
              <a:defRPr/>
            </a:pPr>
            <a:r>
              <a:rPr lang="en-US" sz="2800" dirty="0" smtClean="0">
                <a:cs typeface="+mn-cs"/>
              </a:rPr>
              <a:t>No evidence of spreading ridges, trenches, or transform faults</a:t>
            </a:r>
          </a:p>
          <a:p>
            <a:pPr>
              <a:defRPr/>
            </a:pPr>
            <a:r>
              <a:rPr lang="en-US" sz="2800" dirty="0" smtClean="0">
                <a:cs typeface="+mn-cs"/>
              </a:rPr>
              <a:t>No plate tectonics</a:t>
            </a:r>
          </a:p>
        </p:txBody>
      </p:sp>
      <p:sp>
        <p:nvSpPr>
          <p:cNvPr id="775172" name="Rectangle 4"/>
          <p:cNvSpPr>
            <a:spLocks noChangeArrowheads="1"/>
          </p:cNvSpPr>
          <p:nvPr/>
        </p:nvSpPr>
        <p:spPr bwMode="auto">
          <a:xfrm>
            <a:off x="9547225" y="479742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en-US">
              <a:cs typeface="+mn-cs"/>
            </a:endParaRPr>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6194" name="Rectangle 2"/>
          <p:cNvSpPr>
            <a:spLocks noGrp="1" noChangeArrowheads="1"/>
          </p:cNvSpPr>
          <p:nvPr>
            <p:ph type="title"/>
          </p:nvPr>
        </p:nvSpPr>
        <p:spPr>
          <a:xfrm>
            <a:off x="685800" y="609600"/>
            <a:ext cx="7772400" cy="838200"/>
          </a:xfrm>
        </p:spPr>
        <p:txBody>
          <a:bodyPr/>
          <a:lstStyle/>
          <a:p>
            <a:pPr>
              <a:defRPr/>
            </a:pPr>
            <a:r>
              <a:rPr lang="en-US" smtClean="0">
                <a:cs typeface="+mj-cs"/>
              </a:rPr>
              <a:t>Remote Sensing of Mars</a:t>
            </a:r>
          </a:p>
        </p:txBody>
      </p:sp>
      <p:pic>
        <p:nvPicPr>
          <p:cNvPr id="776195" name="Picture 3"/>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4648200" y="1676400"/>
            <a:ext cx="3810000" cy="3810000"/>
          </a:xfrm>
        </p:spPr>
      </p:pic>
      <p:sp>
        <p:nvSpPr>
          <p:cNvPr id="776196" name="Text Box 4"/>
          <p:cNvSpPr txBox="1">
            <a:spLocks noChangeArrowheads="1"/>
          </p:cNvSpPr>
          <p:nvPr/>
        </p:nvSpPr>
        <p:spPr bwMode="auto">
          <a:xfrm>
            <a:off x="5486400" y="5715000"/>
            <a:ext cx="27320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cs typeface="+mn-cs"/>
              </a:rPr>
              <a:t>Viking mosaic, 1976</a:t>
            </a:r>
          </a:p>
        </p:txBody>
      </p:sp>
      <p:sp>
        <p:nvSpPr>
          <p:cNvPr id="776197" name="Text Box 5"/>
          <p:cNvSpPr txBox="1">
            <a:spLocks noChangeArrowheads="1"/>
          </p:cNvSpPr>
          <p:nvPr/>
        </p:nvSpPr>
        <p:spPr bwMode="auto">
          <a:xfrm>
            <a:off x="457200" y="5867400"/>
            <a:ext cx="3970338"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cs typeface="+mn-cs"/>
              </a:rPr>
              <a:t>Lowell</a:t>
            </a:r>
            <a:r>
              <a:rPr lang="ja-JP" altLang="en-US" sz="1600">
                <a:latin typeface="Arial"/>
                <a:cs typeface="+mn-cs"/>
              </a:rPr>
              <a:t>’</a:t>
            </a:r>
            <a:r>
              <a:rPr lang="en-US" sz="1600">
                <a:cs typeface="+mn-cs"/>
              </a:rPr>
              <a:t>s (1906) remote sensing interpretation </a:t>
            </a:r>
          </a:p>
          <a:p>
            <a:pPr>
              <a:defRPr/>
            </a:pPr>
            <a:r>
              <a:rPr lang="en-US" sz="1600">
                <a:cs typeface="+mn-cs"/>
              </a:rPr>
              <a:t>of Mars canals from a 24</a:t>
            </a:r>
            <a:r>
              <a:rPr lang="ja-JP" altLang="en-US" sz="1600">
                <a:latin typeface="Arial"/>
                <a:cs typeface="+mn-cs"/>
              </a:rPr>
              <a:t>”</a:t>
            </a:r>
            <a:r>
              <a:rPr lang="en-US" sz="1600">
                <a:cs typeface="+mn-cs"/>
              </a:rPr>
              <a:t> telescope. </a:t>
            </a:r>
            <a:endParaRPr lang="en-US">
              <a:cs typeface="+mn-cs"/>
            </a:endParaRPr>
          </a:p>
        </p:txBody>
      </p:sp>
      <p:pic>
        <p:nvPicPr>
          <p:cNvPr id="77619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600200"/>
            <a:ext cx="4005263"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9266" name="Picture 2" descr="top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714500"/>
            <a:ext cx="7315200" cy="5580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779267" name="Rectangle 3"/>
          <p:cNvSpPr>
            <a:spLocks noChangeArrowheads="1"/>
          </p:cNvSpPr>
          <p:nvPr/>
        </p:nvSpPr>
        <p:spPr bwMode="auto">
          <a:xfrm>
            <a:off x="0" y="0"/>
            <a:ext cx="9144000" cy="68580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79268" name="Rectangle 4"/>
          <p:cNvSpPr>
            <a:spLocks noChangeArrowheads="1"/>
          </p:cNvSpPr>
          <p:nvPr/>
        </p:nvSpPr>
        <p:spPr bwMode="auto">
          <a:xfrm>
            <a:off x="76200" y="0"/>
            <a:ext cx="8763000"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nSpc>
                <a:spcPct val="90000"/>
              </a:lnSpc>
              <a:spcBef>
                <a:spcPct val="20000"/>
              </a:spcBef>
              <a:buFontTx/>
              <a:buChar char="•"/>
              <a:defRPr/>
            </a:pPr>
            <a:r>
              <a:rPr lang="en-US" sz="1600">
                <a:cs typeface="+mn-cs"/>
              </a:rPr>
              <a:t>The southern hemisphere contains cratered terrain (remnant primordial crust?), with the bulk of the larger impact structures of which the biggest is Hellas Planitia. </a:t>
            </a:r>
          </a:p>
          <a:p>
            <a:pPr marL="342900" indent="-342900">
              <a:lnSpc>
                <a:spcPct val="90000"/>
              </a:lnSpc>
              <a:spcBef>
                <a:spcPct val="20000"/>
              </a:spcBef>
              <a:buFontTx/>
              <a:buChar char="•"/>
              <a:defRPr/>
            </a:pPr>
            <a:r>
              <a:rPr lang="en-US" sz="1600">
                <a:cs typeface="+mn-cs"/>
              </a:rPr>
              <a:t>Note three volcanoes of Tharsis Montes; Olympus Mons (largest volcano in the solar system); Alba Patera (a caldera-capped volcano) - together sufficient to affect planetary moment of inertia. </a:t>
            </a:r>
          </a:p>
          <a:p>
            <a:pPr marL="342900" indent="-342900">
              <a:lnSpc>
                <a:spcPct val="90000"/>
              </a:lnSpc>
              <a:spcBef>
                <a:spcPct val="20000"/>
              </a:spcBef>
              <a:buFontTx/>
              <a:buChar char="•"/>
              <a:defRPr/>
            </a:pPr>
            <a:r>
              <a:rPr lang="en-US" sz="1600">
                <a:cs typeface="+mn-cs"/>
              </a:rPr>
              <a:t>Note the long, curvilinear Valles Marineris, with associated chasmas or tributary canyons. </a:t>
            </a:r>
          </a:p>
          <a:p>
            <a:pPr marL="342900" indent="-342900">
              <a:lnSpc>
                <a:spcPct val="90000"/>
              </a:lnSpc>
              <a:spcBef>
                <a:spcPct val="20000"/>
              </a:spcBef>
              <a:buFontTx/>
              <a:buChar char="•"/>
              <a:defRPr/>
            </a:pPr>
            <a:r>
              <a:rPr lang="en-US" sz="1600">
                <a:cs typeface="+mn-cs"/>
              </a:rPr>
              <a:t>The northern hemisphere has few impact craters - these plains are thought to represent relatively recent volcanism and rifting.   Did an ocean once occupy the relatively featureless northern plains?</a:t>
            </a:r>
          </a:p>
        </p:txBody>
      </p:sp>
      <p:sp>
        <p:nvSpPr>
          <p:cNvPr id="779269" name="Rectangle 5"/>
          <p:cNvSpPr>
            <a:spLocks noChangeArrowheads="1"/>
          </p:cNvSpPr>
          <p:nvPr/>
        </p:nvSpPr>
        <p:spPr bwMode="auto">
          <a:xfrm>
            <a:off x="5562600" y="4800600"/>
            <a:ext cx="4603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a:latin typeface="Arial Black" charset="0"/>
                <a:cs typeface="+mn-cs"/>
              </a:rPr>
              <a:t>HP</a:t>
            </a:r>
          </a:p>
        </p:txBody>
      </p:sp>
      <p:sp>
        <p:nvSpPr>
          <p:cNvPr id="779270" name="Rectangle 6"/>
          <p:cNvSpPr>
            <a:spLocks noChangeArrowheads="1"/>
          </p:cNvSpPr>
          <p:nvPr/>
        </p:nvSpPr>
        <p:spPr bwMode="auto">
          <a:xfrm>
            <a:off x="1752600" y="2971800"/>
            <a:ext cx="5000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a:latin typeface="Arial Black" charset="0"/>
                <a:cs typeface="+mn-cs"/>
              </a:rPr>
              <a:t>OM</a:t>
            </a:r>
          </a:p>
        </p:txBody>
      </p:sp>
      <p:sp>
        <p:nvSpPr>
          <p:cNvPr id="779271" name="Rectangle 7"/>
          <p:cNvSpPr>
            <a:spLocks noChangeArrowheads="1"/>
          </p:cNvSpPr>
          <p:nvPr/>
        </p:nvSpPr>
        <p:spPr bwMode="auto">
          <a:xfrm>
            <a:off x="2362200" y="3733800"/>
            <a:ext cx="431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a:latin typeface="Arial Black" charset="0"/>
                <a:cs typeface="+mn-cs"/>
              </a:rPr>
              <a:t>Th</a:t>
            </a:r>
          </a:p>
        </p:txBody>
      </p:sp>
      <p:sp>
        <p:nvSpPr>
          <p:cNvPr id="779272" name="Rectangle 8"/>
          <p:cNvSpPr>
            <a:spLocks noChangeArrowheads="1"/>
          </p:cNvSpPr>
          <p:nvPr/>
        </p:nvSpPr>
        <p:spPr bwMode="auto">
          <a:xfrm>
            <a:off x="3200400" y="3886200"/>
            <a:ext cx="4905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a:latin typeface="Arial Black" charset="0"/>
                <a:cs typeface="+mn-cs"/>
              </a:rPr>
              <a:t>VM</a:t>
            </a:r>
          </a:p>
        </p:txBody>
      </p:sp>
      <p:sp>
        <p:nvSpPr>
          <p:cNvPr id="779273" name="Rectangle 9"/>
          <p:cNvSpPr>
            <a:spLocks noChangeArrowheads="1"/>
          </p:cNvSpPr>
          <p:nvPr/>
        </p:nvSpPr>
        <p:spPr bwMode="auto">
          <a:xfrm>
            <a:off x="2514600" y="2514600"/>
            <a:ext cx="4508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a:latin typeface="Arial Black" charset="0"/>
                <a:cs typeface="+mn-cs"/>
              </a:rPr>
              <a:t>AP</a:t>
            </a:r>
          </a:p>
        </p:txBody>
      </p:sp>
      <p:sp>
        <p:nvSpPr>
          <p:cNvPr id="779274" name="Rectangle 10"/>
          <p:cNvSpPr>
            <a:spLocks noChangeArrowheads="1"/>
          </p:cNvSpPr>
          <p:nvPr/>
        </p:nvSpPr>
        <p:spPr bwMode="auto">
          <a:xfrm>
            <a:off x="228600" y="1905000"/>
            <a:ext cx="2011363"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800">
                <a:cs typeface="+mn-cs"/>
              </a:rPr>
              <a:t>Topography </a:t>
            </a:r>
          </a:p>
          <a:p>
            <a:pPr>
              <a:defRPr/>
            </a:pPr>
            <a:r>
              <a:rPr lang="en-US" sz="2800">
                <a:cs typeface="+mn-cs"/>
              </a:rPr>
              <a:t>of Mars</a:t>
            </a:r>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1314" name="Rectangle 2"/>
          <p:cNvSpPr>
            <a:spLocks noGrp="1" noChangeArrowheads="1"/>
          </p:cNvSpPr>
          <p:nvPr>
            <p:ph type="title"/>
          </p:nvPr>
        </p:nvSpPr>
        <p:spPr>
          <a:xfrm>
            <a:off x="304800" y="0"/>
            <a:ext cx="8458200" cy="762000"/>
          </a:xfrm>
        </p:spPr>
        <p:txBody>
          <a:bodyPr/>
          <a:lstStyle/>
          <a:p>
            <a:pPr>
              <a:defRPr/>
            </a:pPr>
            <a:r>
              <a:rPr lang="en-US" smtClean="0">
                <a:cs typeface="+mj-cs"/>
              </a:rPr>
              <a:t>Volcanism on Mars: Olympus Mons</a:t>
            </a:r>
          </a:p>
        </p:txBody>
      </p:sp>
      <p:sp>
        <p:nvSpPr>
          <p:cNvPr id="781315" name="Rectangle 3"/>
          <p:cNvSpPr>
            <a:spLocks noGrp="1" noChangeArrowheads="1"/>
          </p:cNvSpPr>
          <p:nvPr>
            <p:ph type="body" sz="half" idx="1"/>
          </p:nvPr>
        </p:nvSpPr>
        <p:spPr>
          <a:xfrm>
            <a:off x="228600" y="762000"/>
            <a:ext cx="4648200" cy="2667000"/>
          </a:xfrm>
        </p:spPr>
        <p:txBody>
          <a:bodyPr/>
          <a:lstStyle/>
          <a:p>
            <a:pPr>
              <a:defRPr/>
            </a:pPr>
            <a:r>
              <a:rPr lang="en-US" sz="1600" smtClean="0">
                <a:cs typeface="+mn-cs"/>
              </a:rPr>
              <a:t>Olympus Mons has a median diameter of 625 km and a height of 25 km, the largest volcano on any planet - by volume 10,000 x Mauna Loa (9 km high, 120 km diameter) </a:t>
            </a:r>
          </a:p>
          <a:p>
            <a:pPr>
              <a:defRPr/>
            </a:pPr>
            <a:r>
              <a:rPr lang="en-US" sz="1600" smtClean="0">
                <a:cs typeface="+mn-cs"/>
              </a:rPr>
              <a:t>Its elliptical central caldera is 80 km across.</a:t>
            </a:r>
          </a:p>
          <a:p>
            <a:pPr>
              <a:defRPr/>
            </a:pPr>
            <a:r>
              <a:rPr lang="en-US" sz="1600" smtClean="0">
                <a:cs typeface="+mn-cs"/>
              </a:rPr>
              <a:t>A cliff 6 km high surrounds Olympus Mons, and stands out in the perspective view. </a:t>
            </a:r>
          </a:p>
        </p:txBody>
      </p:sp>
      <p:pic>
        <p:nvPicPr>
          <p:cNvPr id="781316" name="Picture 4"/>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5334000" y="762000"/>
            <a:ext cx="3200400" cy="2992438"/>
          </a:xfrm>
        </p:spPr>
      </p:pic>
      <p:pic>
        <p:nvPicPr>
          <p:cNvPr id="78131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3810000"/>
            <a:ext cx="4343400" cy="265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72709" name="Picture 6" descr="Image1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3124200"/>
            <a:ext cx="425450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1319" name="Rectangle 7"/>
          <p:cNvSpPr>
            <a:spLocks noChangeArrowheads="1"/>
          </p:cNvSpPr>
          <p:nvPr/>
        </p:nvSpPr>
        <p:spPr bwMode="auto">
          <a:xfrm>
            <a:off x="0" y="0"/>
            <a:ext cx="9144000" cy="68580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3362" name="Rectangle 2"/>
          <p:cNvSpPr>
            <a:spLocks noGrp="1" noChangeArrowheads="1"/>
          </p:cNvSpPr>
          <p:nvPr>
            <p:ph type="title"/>
          </p:nvPr>
        </p:nvSpPr>
        <p:spPr>
          <a:xfrm>
            <a:off x="228600" y="228600"/>
            <a:ext cx="8763000" cy="381000"/>
          </a:xfrm>
        </p:spPr>
        <p:txBody>
          <a:bodyPr/>
          <a:lstStyle/>
          <a:p>
            <a:pPr algn="l">
              <a:defRPr/>
            </a:pPr>
            <a:r>
              <a:rPr lang="en-US" sz="2400" smtClean="0">
                <a:cs typeface="+mj-cs"/>
              </a:rPr>
              <a:t>Martian bulges &amp; large volcanoes are built above mantle plumes: </a:t>
            </a:r>
            <a:br>
              <a:rPr lang="en-US" sz="2400" smtClean="0">
                <a:cs typeface="+mj-cs"/>
              </a:rPr>
            </a:br>
            <a:endParaRPr lang="en-US" sz="2000" smtClean="0">
              <a:cs typeface="+mj-cs"/>
            </a:endParaRPr>
          </a:p>
        </p:txBody>
      </p:sp>
      <p:pic>
        <p:nvPicPr>
          <p:cNvPr id="783363" name="Picture 3"/>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9601200" y="4343400"/>
            <a:ext cx="3632200" cy="2362200"/>
          </a:xfrm>
        </p:spPr>
      </p:pic>
      <p:sp>
        <p:nvSpPr>
          <p:cNvPr id="783364" name="Rectangle 4"/>
          <p:cNvSpPr>
            <a:spLocks noChangeArrowheads="1"/>
          </p:cNvSpPr>
          <p:nvPr/>
        </p:nvSpPr>
        <p:spPr bwMode="auto">
          <a:xfrm>
            <a:off x="0" y="0"/>
            <a:ext cx="9144000" cy="68580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83365" name="Rectangle 5"/>
          <p:cNvSpPr>
            <a:spLocks noChangeArrowheads="1"/>
          </p:cNvSpPr>
          <p:nvPr/>
        </p:nvSpPr>
        <p:spPr bwMode="auto">
          <a:xfrm>
            <a:off x="304800" y="533400"/>
            <a:ext cx="35814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defRPr/>
            </a:pPr>
            <a:r>
              <a:rPr lang="en-US" sz="1600">
                <a:solidFill>
                  <a:schemeClr val="tx2"/>
                </a:solidFill>
                <a:cs typeface="+mn-cs"/>
              </a:rPr>
              <a:t>On Earth, the movement of the plates across plumes prevents large volcanoes from forming. </a:t>
            </a:r>
            <a:br>
              <a:rPr lang="en-US" sz="1600">
                <a:solidFill>
                  <a:schemeClr val="tx2"/>
                </a:solidFill>
                <a:cs typeface="+mn-cs"/>
              </a:rPr>
            </a:br>
            <a:r>
              <a:rPr lang="en-US" sz="1600">
                <a:solidFill>
                  <a:schemeClr val="tx2"/>
                </a:solidFill>
                <a:cs typeface="+mn-cs"/>
              </a:rPr>
              <a:t>Did huge volcanoes form on Mars is because the surface remained relatively fixed with respect to the mantle source region for hundreds of millions of years?</a:t>
            </a:r>
            <a:r>
              <a:rPr lang="en-US" sz="1800">
                <a:solidFill>
                  <a:schemeClr val="tx2"/>
                </a:solidFill>
                <a:cs typeface="+mn-cs"/>
              </a:rPr>
              <a:t> </a:t>
            </a:r>
            <a:endParaRPr lang="en-US" sz="2000">
              <a:solidFill>
                <a:schemeClr val="tx2"/>
              </a:solidFill>
              <a:cs typeface="+mn-cs"/>
            </a:endParaRPr>
          </a:p>
        </p:txBody>
      </p:sp>
      <p:pic>
        <p:nvPicPr>
          <p:cNvPr id="783366" name="Picture 6"/>
          <p:cNvPicPr>
            <a:picLocks noChangeAspect="1" noChangeArrowheads="1"/>
          </p:cNvPicPr>
          <p:nvPr/>
        </p:nvPicPr>
        <p:blipFill rotWithShape="1">
          <a:blip r:embed="rId4">
            <a:extLst>
              <a:ext uri="{28A0092B-C50C-407E-A947-70E740481C1C}">
                <a14:useLocalDpi xmlns:a14="http://schemas.microsoft.com/office/drawing/2010/main" val="0"/>
              </a:ext>
            </a:extLst>
          </a:blip>
          <a:srcRect b="16150"/>
          <a:stretch/>
        </p:blipFill>
        <p:spPr bwMode="auto">
          <a:xfrm>
            <a:off x="457200" y="2819400"/>
            <a:ext cx="6946900"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783367" name="Rectangle 7"/>
          <p:cNvSpPr>
            <a:spLocks noChangeArrowheads="1"/>
          </p:cNvSpPr>
          <p:nvPr/>
        </p:nvSpPr>
        <p:spPr bwMode="auto">
          <a:xfrm>
            <a:off x="4495800" y="609600"/>
            <a:ext cx="4495800" cy="204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600">
                <a:cs typeface="+mn-cs"/>
              </a:rPr>
              <a:t>Wherever Tharsis formed, its load would have reoriented to the equator, to form a stable rotational configuration.</a:t>
            </a:r>
          </a:p>
          <a:p>
            <a:pPr>
              <a:defRPr/>
            </a:pPr>
            <a:r>
              <a:rPr lang="en-US" sz="1600">
                <a:cs typeface="+mn-cs"/>
              </a:rPr>
              <a:t>At 3.8 Ga, Mars was a single-plate planet with bulk lithospheric motion: the stagnant lithospheric lid is not returned to the mantle below, but rotated bodily with respect to the mantle, leading to </a:t>
            </a:r>
            <a:r>
              <a:rPr lang="ja-JP" altLang="en-US" sz="1600">
                <a:cs typeface="+mn-cs"/>
              </a:rPr>
              <a:t>“</a:t>
            </a:r>
            <a:r>
              <a:rPr lang="en-US" sz="1600">
                <a:cs typeface="+mn-cs"/>
              </a:rPr>
              <a:t>true polar wander</a:t>
            </a:r>
            <a:r>
              <a:rPr lang="ja-JP" altLang="en-US" sz="1600">
                <a:cs typeface="+mn-cs"/>
              </a:rPr>
              <a:t>”</a:t>
            </a:r>
            <a:endParaRPr lang="en-US" sz="1600">
              <a:cs typeface="+mn-cs"/>
            </a:endParaRPr>
          </a:p>
        </p:txBody>
      </p:sp>
      <p:pic>
        <p:nvPicPr>
          <p:cNvPr id="783368"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600" y="6430963"/>
            <a:ext cx="5657850"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783369" name="Rectangle 9"/>
          <p:cNvSpPr>
            <a:spLocks noChangeArrowheads="1"/>
          </p:cNvSpPr>
          <p:nvPr/>
        </p:nvSpPr>
        <p:spPr bwMode="auto">
          <a:xfrm>
            <a:off x="7391400" y="4114800"/>
            <a:ext cx="1752600" cy="88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600">
                <a:cs typeface="+mn-cs"/>
              </a:rPr>
              <a:t>Nimmo, Nat. Geosci., 2008</a:t>
            </a:r>
          </a:p>
          <a:p>
            <a:pPr>
              <a:defRPr/>
            </a:pPr>
            <a:r>
              <a:rPr lang="en-US" sz="1000">
                <a:cs typeface="+mn-cs"/>
              </a:rPr>
              <a:t>(News &amp; Views about Zhong paper in same issue)</a:t>
            </a:r>
            <a:endParaRPr lang="en-US" sz="1600">
              <a:cs typeface="+mn-cs"/>
            </a:endParaRPr>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994" name="Rectangle 2"/>
          <p:cNvSpPr>
            <a:spLocks noGrp="1" noChangeArrowheads="1"/>
          </p:cNvSpPr>
          <p:nvPr>
            <p:ph type="subTitle" idx="1"/>
          </p:nvPr>
        </p:nvSpPr>
        <p:spPr>
          <a:xfrm>
            <a:off x="1371600" y="0"/>
            <a:ext cx="6400800" cy="1752600"/>
          </a:xfrm>
        </p:spPr>
        <p:txBody>
          <a:bodyPr/>
          <a:lstStyle/>
          <a:p>
            <a:pPr algn="l">
              <a:defRPr/>
            </a:pPr>
            <a:r>
              <a:rPr lang="en-US" sz="2000" smtClean="0">
                <a:latin typeface="Helvetica" charset="0"/>
                <a:cs typeface="+mn-cs"/>
              </a:rPr>
              <a:t>Seven large satellites are almost as big as</a:t>
            </a:r>
          </a:p>
          <a:p>
            <a:pPr algn="l">
              <a:defRPr/>
            </a:pPr>
            <a:r>
              <a:rPr lang="en-US" sz="2000" smtClean="0">
                <a:latin typeface="Helvetica" charset="0"/>
                <a:cs typeface="+mn-cs"/>
              </a:rPr>
              <a:t>the terrestrial planets</a:t>
            </a:r>
          </a:p>
          <a:p>
            <a:pPr algn="l">
              <a:defRPr/>
            </a:pPr>
            <a:r>
              <a:rPr lang="en-US" sz="2000" smtClean="0">
                <a:latin typeface="Helvetica" charset="0"/>
                <a:cs typeface="+mn-cs"/>
              </a:rPr>
              <a:t> - comparable in size to the planet Mercury</a:t>
            </a:r>
          </a:p>
          <a:p>
            <a:pPr algn="l">
              <a:defRPr/>
            </a:pPr>
            <a:r>
              <a:rPr lang="en-US" sz="2000" smtClean="0">
                <a:latin typeface="Helvetica" charset="0"/>
                <a:cs typeface="+mn-cs"/>
              </a:rPr>
              <a:t> - the remaining satellites of the solar system are much smaller</a:t>
            </a:r>
          </a:p>
          <a:p>
            <a:pPr algn="l">
              <a:defRPr/>
            </a:pPr>
            <a:endParaRPr lang="en-US" sz="2000" smtClean="0">
              <a:latin typeface="Arial" charset="0"/>
              <a:cs typeface="+mn-cs"/>
            </a:endParaRPr>
          </a:p>
        </p:txBody>
      </p:sp>
      <p:sp>
        <p:nvSpPr>
          <p:cNvPr id="596995" name="Rectangle 3"/>
          <p:cNvSpPr>
            <a:spLocks noChangeArrowheads="1"/>
          </p:cNvSpPr>
          <p:nvPr/>
        </p:nvSpPr>
        <p:spPr bwMode="auto">
          <a:xfrm>
            <a:off x="0" y="0"/>
            <a:ext cx="9144000" cy="68580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pic>
        <p:nvPicPr>
          <p:cNvPr id="5969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28800"/>
            <a:ext cx="9144000" cy="417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5410"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2743200" y="533400"/>
            <a:ext cx="6338888" cy="6477000"/>
          </a:xfrm>
          <a:extLst>
            <a:ext uri="{91240B29-F687-4f45-9708-019B960494DF}">
              <a14:hiddenLine xmlns:a14="http://schemas.microsoft.com/office/drawing/2010/main" w="12700" cap="flat" cmpd="sng">
                <a:solidFill>
                  <a:schemeClr val="tx1"/>
                </a:solidFill>
                <a:prstDash val="solid"/>
                <a:miter lim="800000"/>
                <a:headEnd/>
                <a:tailEnd/>
              </a14:hiddenLine>
            </a:ext>
          </a:extLst>
        </p:spPr>
      </p:pic>
      <p:sp>
        <p:nvSpPr>
          <p:cNvPr id="785411" name="Rectangle 3"/>
          <p:cNvSpPr>
            <a:spLocks noGrp="1" noChangeArrowheads="1"/>
          </p:cNvSpPr>
          <p:nvPr>
            <p:ph type="body" sz="half" idx="1"/>
          </p:nvPr>
        </p:nvSpPr>
        <p:spPr>
          <a:xfrm>
            <a:off x="2743200" y="6324600"/>
            <a:ext cx="3810000" cy="381000"/>
          </a:xfrm>
        </p:spPr>
        <p:txBody>
          <a:bodyPr/>
          <a:lstStyle/>
          <a:p>
            <a:pPr>
              <a:lnSpc>
                <a:spcPct val="90000"/>
              </a:lnSpc>
              <a:buFontTx/>
              <a:buNone/>
              <a:defRPr/>
            </a:pPr>
            <a:r>
              <a:rPr lang="en-US" sz="1600" smtClean="0">
                <a:cs typeface="+mn-cs"/>
              </a:rPr>
              <a:t>(Head et al., </a:t>
            </a:r>
            <a:r>
              <a:rPr lang="en-US" sz="1600" i="1" smtClean="0">
                <a:cs typeface="+mn-cs"/>
              </a:rPr>
              <a:t>Science</a:t>
            </a:r>
            <a:r>
              <a:rPr lang="en-US" sz="1600" smtClean="0">
                <a:cs typeface="+mn-cs"/>
              </a:rPr>
              <a:t>,1999)</a:t>
            </a:r>
          </a:p>
        </p:txBody>
      </p:sp>
      <p:sp>
        <p:nvSpPr>
          <p:cNvPr id="785412" name="Rectangle 4"/>
          <p:cNvSpPr>
            <a:spLocks noChangeArrowheads="1"/>
          </p:cNvSpPr>
          <p:nvPr/>
        </p:nvSpPr>
        <p:spPr bwMode="auto">
          <a:xfrm>
            <a:off x="0" y="914400"/>
            <a:ext cx="2590800"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r>
              <a:rPr lang="en-US" sz="1800">
                <a:solidFill>
                  <a:schemeClr val="tx2"/>
                </a:solidFill>
                <a:cs typeface="+mn-cs"/>
              </a:rPr>
              <a:t>As on Earth, there was an impact re-supply of volatiles following the loss of the earliest atmosphere.</a:t>
            </a:r>
            <a:r>
              <a:rPr lang="en-US" sz="3600">
                <a:solidFill>
                  <a:schemeClr val="tx2"/>
                </a:solidFill>
                <a:cs typeface="+mn-cs"/>
              </a:rPr>
              <a:t/>
            </a:r>
            <a:br>
              <a:rPr lang="en-US" sz="3600">
                <a:solidFill>
                  <a:schemeClr val="tx2"/>
                </a:solidFill>
                <a:cs typeface="+mn-cs"/>
              </a:rPr>
            </a:br>
            <a:r>
              <a:rPr lang="en-US">
                <a:solidFill>
                  <a:schemeClr val="tx2"/>
                </a:solidFill>
                <a:cs typeface="+mn-cs"/>
              </a:rPr>
              <a:t>Did water persist and pool?</a:t>
            </a:r>
            <a:r>
              <a:rPr lang="en-US" sz="3600">
                <a:solidFill>
                  <a:schemeClr val="tx2"/>
                </a:solidFill>
                <a:cs typeface="+mn-cs"/>
              </a:rPr>
              <a:t/>
            </a:r>
            <a:br>
              <a:rPr lang="en-US" sz="3600">
                <a:solidFill>
                  <a:schemeClr val="tx2"/>
                </a:solidFill>
                <a:cs typeface="+mn-cs"/>
              </a:rPr>
            </a:br>
            <a:r>
              <a:rPr lang="en-US" sz="1800">
                <a:solidFill>
                  <a:schemeClr val="tx2"/>
                </a:solidFill>
                <a:cs typeface="+mn-cs"/>
              </a:rPr>
              <a:t>in an ancient ocean bounded by equi-elevation contours that correspond with geomorphic features, potentially shorelines</a:t>
            </a:r>
            <a:br>
              <a:rPr lang="en-US" sz="1800">
                <a:solidFill>
                  <a:schemeClr val="tx2"/>
                </a:solidFill>
                <a:cs typeface="+mn-cs"/>
              </a:rPr>
            </a:br>
            <a:r>
              <a:rPr lang="en-US" sz="1800">
                <a:solidFill>
                  <a:schemeClr val="tx2"/>
                </a:solidFill>
                <a:cs typeface="+mn-cs"/>
              </a:rPr>
              <a:t/>
            </a:r>
            <a:br>
              <a:rPr lang="en-US" sz="1800">
                <a:solidFill>
                  <a:schemeClr val="tx2"/>
                </a:solidFill>
                <a:cs typeface="+mn-cs"/>
              </a:rPr>
            </a:br>
            <a:r>
              <a:rPr lang="en-US" sz="1800">
                <a:solidFill>
                  <a:schemeClr val="tx2"/>
                </a:solidFill>
                <a:cs typeface="+mn-cs"/>
              </a:rPr>
              <a:t>The </a:t>
            </a:r>
            <a:r>
              <a:rPr lang="ja-JP" altLang="en-US" sz="1800">
                <a:solidFill>
                  <a:schemeClr val="tx2"/>
                </a:solidFill>
                <a:latin typeface="Arial"/>
                <a:cs typeface="+mn-cs"/>
              </a:rPr>
              <a:t>“</a:t>
            </a:r>
            <a:r>
              <a:rPr lang="en-US" sz="1800">
                <a:solidFill>
                  <a:schemeClr val="tx2"/>
                </a:solidFill>
                <a:cs typeface="+mn-cs"/>
              </a:rPr>
              <a:t>shorelines</a:t>
            </a:r>
            <a:r>
              <a:rPr lang="ja-JP" altLang="en-US" sz="1800">
                <a:solidFill>
                  <a:schemeClr val="tx2"/>
                </a:solidFill>
                <a:latin typeface="Arial"/>
                <a:cs typeface="+mn-cs"/>
              </a:rPr>
              <a:t>”</a:t>
            </a:r>
            <a:r>
              <a:rPr lang="en-US" sz="1800">
                <a:solidFill>
                  <a:schemeClr val="tx2"/>
                </a:solidFill>
                <a:cs typeface="+mn-cs"/>
              </a:rPr>
              <a:t> are not truly uniform elevation- but true polar wander over the equatorial bulge may have deformed them to their present state</a:t>
            </a:r>
            <a:endParaRPr lang="en-US" sz="4400">
              <a:solidFill>
                <a:schemeClr val="tx2"/>
              </a:solidFill>
              <a:cs typeface="+mn-cs"/>
            </a:endParaRPr>
          </a:p>
        </p:txBody>
      </p:sp>
      <p:sp>
        <p:nvSpPr>
          <p:cNvPr id="785413" name="Rectangle 5"/>
          <p:cNvSpPr>
            <a:spLocks noChangeArrowheads="1"/>
          </p:cNvSpPr>
          <p:nvPr/>
        </p:nvSpPr>
        <p:spPr bwMode="auto">
          <a:xfrm>
            <a:off x="0" y="0"/>
            <a:ext cx="9144000" cy="68580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85414" name="Rectangle 6"/>
          <p:cNvSpPr>
            <a:spLocks noChangeArrowheads="1"/>
          </p:cNvSpPr>
          <p:nvPr/>
        </p:nvSpPr>
        <p:spPr bwMode="auto">
          <a:xfrm>
            <a:off x="169863" y="-14287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en-US">
              <a:cs typeface="+mn-cs"/>
            </a:endParaRPr>
          </a:p>
        </p:txBody>
      </p:sp>
      <p:sp>
        <p:nvSpPr>
          <p:cNvPr id="785415" name="Rectangle 7"/>
          <p:cNvSpPr>
            <a:spLocks noGrp="1" noChangeArrowheads="1"/>
          </p:cNvSpPr>
          <p:nvPr>
            <p:ph type="title"/>
          </p:nvPr>
        </p:nvSpPr>
        <p:spPr>
          <a:xfrm>
            <a:off x="381000" y="0"/>
            <a:ext cx="8686800" cy="762000"/>
          </a:xfrm>
        </p:spPr>
        <p:txBody>
          <a:bodyPr/>
          <a:lstStyle/>
          <a:p>
            <a:pPr>
              <a:defRPr/>
            </a:pPr>
            <a:r>
              <a:rPr lang="en-US" sz="2400" smtClean="0">
                <a:cs typeface="+mj-cs"/>
              </a:rPr>
              <a:t>Northern Plains … if one strips off the younger Tharsis volcanoes, an elliptical basin, possibly a massive impact basin (11000 x 8000 km)</a:t>
            </a:r>
            <a:endParaRPr lang="en-US" sz="2800" smtClean="0">
              <a:cs typeface="+mj-cs"/>
            </a:endParaRPr>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6434" name="Rectangle 2"/>
          <p:cNvSpPr>
            <a:spLocks noGrp="1" noChangeArrowheads="1"/>
          </p:cNvSpPr>
          <p:nvPr>
            <p:ph type="title"/>
          </p:nvPr>
        </p:nvSpPr>
        <p:spPr>
          <a:xfrm>
            <a:off x="457200" y="0"/>
            <a:ext cx="8686800" cy="762000"/>
          </a:xfrm>
        </p:spPr>
        <p:txBody>
          <a:bodyPr/>
          <a:lstStyle/>
          <a:p>
            <a:pPr>
              <a:defRPr/>
            </a:pPr>
            <a:r>
              <a:rPr lang="en-US" sz="4000" smtClean="0">
                <a:cs typeface="+mj-cs"/>
              </a:rPr>
              <a:t>Ample evidence of past water…</a:t>
            </a:r>
            <a:endParaRPr lang="en-US" smtClean="0">
              <a:cs typeface="+mj-cs"/>
            </a:endParaRPr>
          </a:p>
        </p:txBody>
      </p:sp>
      <p:pic>
        <p:nvPicPr>
          <p:cNvPr id="786435" name="Picture 3" descr="streamline_island"/>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0" y="1295400"/>
            <a:ext cx="4400550" cy="58674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786436" name="Rectangle 4"/>
          <p:cNvSpPr>
            <a:spLocks noChangeArrowheads="1"/>
          </p:cNvSpPr>
          <p:nvPr/>
        </p:nvSpPr>
        <p:spPr bwMode="auto">
          <a:xfrm>
            <a:off x="228600" y="838200"/>
            <a:ext cx="2579688"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spcBef>
                <a:spcPct val="20000"/>
              </a:spcBef>
              <a:buClr>
                <a:schemeClr val="accent1"/>
              </a:buClr>
              <a:buSzPct val="75000"/>
              <a:buFont typeface="Monotype Sorts" charset="0"/>
              <a:buNone/>
              <a:defRPr/>
            </a:pPr>
            <a:r>
              <a:rPr lang="en-US" sz="2000" dirty="0">
                <a:latin typeface="Arial" charset="0"/>
                <a:cs typeface="+mn-cs"/>
              </a:rPr>
              <a:t>Streamlined </a:t>
            </a:r>
            <a:r>
              <a:rPr lang="en-US" sz="2000" dirty="0">
                <a:latin typeface="Arial" charset="0"/>
                <a:cs typeface="+mn-cs"/>
              </a:rPr>
              <a:t>islands:</a:t>
            </a:r>
          </a:p>
        </p:txBody>
      </p:sp>
      <p:sp>
        <p:nvSpPr>
          <p:cNvPr id="786437" name="Rectangle 5"/>
          <p:cNvSpPr>
            <a:spLocks noChangeArrowheads="1"/>
          </p:cNvSpPr>
          <p:nvPr/>
        </p:nvSpPr>
        <p:spPr bwMode="auto">
          <a:xfrm>
            <a:off x="4495800" y="838200"/>
            <a:ext cx="4292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spcBef>
                <a:spcPct val="20000"/>
              </a:spcBef>
              <a:buClr>
                <a:schemeClr val="accent1"/>
              </a:buClr>
              <a:buSzPct val="75000"/>
              <a:buFont typeface="Monotype Sorts" charset="0"/>
              <a:buNone/>
              <a:defRPr/>
            </a:pPr>
            <a:r>
              <a:rPr lang="en-US" sz="2000">
                <a:latin typeface="Arial" charset="0"/>
                <a:cs typeface="+mn-cs"/>
              </a:rPr>
              <a:t>Meandering and migrating channels:</a:t>
            </a:r>
          </a:p>
        </p:txBody>
      </p:sp>
      <p:pic>
        <p:nvPicPr>
          <p:cNvPr id="78643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7713" y="1295400"/>
            <a:ext cx="4586287" cy="601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786439" name="Rectangle 7"/>
          <p:cNvSpPr>
            <a:spLocks noChangeArrowheads="1"/>
          </p:cNvSpPr>
          <p:nvPr/>
        </p:nvSpPr>
        <p:spPr bwMode="auto">
          <a:xfrm>
            <a:off x="0" y="0"/>
            <a:ext cx="9144000" cy="68580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86440" name="Text Box 8"/>
          <p:cNvSpPr txBox="1">
            <a:spLocks noChangeArrowheads="1"/>
          </p:cNvSpPr>
          <p:nvPr/>
        </p:nvSpPr>
        <p:spPr bwMode="auto">
          <a:xfrm>
            <a:off x="6073775" y="6400800"/>
            <a:ext cx="30702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cs typeface="+mn-cs"/>
              </a:rPr>
              <a:t>NE Holden Crater delta</a:t>
            </a:r>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9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0"/>
            <a:ext cx="371792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78950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0"/>
            <a:ext cx="384968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789508" name="Rectangle 4"/>
          <p:cNvSpPr>
            <a:spLocks noGrp="1" noChangeArrowheads="1"/>
          </p:cNvSpPr>
          <p:nvPr>
            <p:ph type="title"/>
          </p:nvPr>
        </p:nvSpPr>
        <p:spPr>
          <a:xfrm>
            <a:off x="2438400" y="1752600"/>
            <a:ext cx="4343400" cy="1143000"/>
          </a:xfrm>
        </p:spPr>
        <p:txBody>
          <a:bodyPr/>
          <a:lstStyle/>
          <a:p>
            <a:pPr>
              <a:defRPr/>
            </a:pPr>
            <a:r>
              <a:rPr lang="en-US" sz="4800" b="1" smtClean="0">
                <a:cs typeface="+mj-cs"/>
              </a:rPr>
              <a:t>Earth    Mars</a:t>
            </a:r>
            <a:endParaRPr lang="en-US" smtClean="0">
              <a:cs typeface="+mj-cs"/>
            </a:endParaRPr>
          </a:p>
        </p:txBody>
      </p:sp>
      <p:sp>
        <p:nvSpPr>
          <p:cNvPr id="789509" name="Text Box 5"/>
          <p:cNvSpPr txBox="1">
            <a:spLocks noChangeArrowheads="1"/>
          </p:cNvSpPr>
          <p:nvPr/>
        </p:nvSpPr>
        <p:spPr bwMode="auto">
          <a:xfrm>
            <a:off x="3581400" y="533400"/>
            <a:ext cx="2087563" cy="5083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a:cs typeface="+mn-cs"/>
              </a:rPr>
              <a:t>Topography</a:t>
            </a:r>
          </a:p>
          <a:p>
            <a:pPr algn="ctr">
              <a:defRPr/>
            </a:pPr>
            <a:r>
              <a:rPr lang="en-US" sz="1600" i="1">
                <a:cs typeface="+mn-cs"/>
              </a:rPr>
              <a:t>scale range =</a:t>
            </a:r>
            <a:endParaRPr lang="en-US">
              <a:cs typeface="+mn-cs"/>
            </a:endParaRPr>
          </a:p>
          <a:p>
            <a:pPr algn="ctr">
              <a:defRPr/>
            </a:pPr>
            <a:endParaRPr lang="en-US">
              <a:cs typeface="+mn-cs"/>
            </a:endParaRPr>
          </a:p>
          <a:p>
            <a:pPr algn="ctr">
              <a:defRPr/>
            </a:pPr>
            <a:endParaRPr lang="en-US">
              <a:cs typeface="+mn-cs"/>
            </a:endParaRPr>
          </a:p>
          <a:p>
            <a:pPr algn="ctr">
              <a:defRPr/>
            </a:pPr>
            <a:endParaRPr lang="en-US">
              <a:cs typeface="+mn-cs"/>
            </a:endParaRPr>
          </a:p>
          <a:p>
            <a:pPr algn="ctr">
              <a:defRPr/>
            </a:pPr>
            <a:endParaRPr lang="en-US">
              <a:cs typeface="+mn-cs"/>
            </a:endParaRPr>
          </a:p>
          <a:p>
            <a:pPr algn="ctr">
              <a:defRPr/>
            </a:pPr>
            <a:endParaRPr lang="en-US">
              <a:cs typeface="+mn-cs"/>
            </a:endParaRPr>
          </a:p>
          <a:p>
            <a:pPr algn="ctr">
              <a:defRPr/>
            </a:pPr>
            <a:r>
              <a:rPr lang="en-US">
                <a:cs typeface="+mn-cs"/>
              </a:rPr>
              <a:t>Free-air gravity</a:t>
            </a:r>
          </a:p>
          <a:p>
            <a:pPr algn="ctr">
              <a:defRPr/>
            </a:pPr>
            <a:endParaRPr lang="en-US">
              <a:cs typeface="+mn-cs"/>
            </a:endParaRPr>
          </a:p>
          <a:p>
            <a:pPr algn="ctr">
              <a:defRPr/>
            </a:pPr>
            <a:endParaRPr lang="en-US">
              <a:cs typeface="+mn-cs"/>
            </a:endParaRPr>
          </a:p>
          <a:p>
            <a:pPr algn="ctr">
              <a:defRPr/>
            </a:pPr>
            <a:endParaRPr lang="en-US">
              <a:cs typeface="+mn-cs"/>
            </a:endParaRPr>
          </a:p>
          <a:p>
            <a:pPr algn="ctr">
              <a:defRPr/>
            </a:pPr>
            <a:endParaRPr lang="en-US">
              <a:cs typeface="+mn-cs"/>
            </a:endParaRPr>
          </a:p>
          <a:p>
            <a:pPr algn="ctr">
              <a:defRPr/>
            </a:pPr>
            <a:endParaRPr lang="en-US">
              <a:cs typeface="+mn-cs"/>
            </a:endParaRPr>
          </a:p>
          <a:p>
            <a:pPr algn="ctr">
              <a:defRPr/>
            </a:pPr>
            <a:r>
              <a:rPr lang="en-US">
                <a:cs typeface="+mn-cs"/>
              </a:rPr>
              <a:t>Geoid</a:t>
            </a:r>
          </a:p>
        </p:txBody>
      </p:sp>
      <p:sp>
        <p:nvSpPr>
          <p:cNvPr id="789510" name="Text Box 6"/>
          <p:cNvSpPr txBox="1">
            <a:spLocks noChangeArrowheads="1"/>
          </p:cNvSpPr>
          <p:nvPr/>
        </p:nvSpPr>
        <p:spPr bwMode="auto">
          <a:xfrm>
            <a:off x="3276600" y="1143000"/>
            <a:ext cx="2614613" cy="483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i="1">
                <a:cs typeface="+mn-cs"/>
              </a:rPr>
              <a:t>15 km	          15 km</a:t>
            </a:r>
          </a:p>
          <a:p>
            <a:pPr>
              <a:defRPr/>
            </a:pPr>
            <a:endParaRPr lang="en-US" i="1">
              <a:cs typeface="+mn-cs"/>
            </a:endParaRPr>
          </a:p>
          <a:p>
            <a:pPr>
              <a:defRPr/>
            </a:pPr>
            <a:endParaRPr lang="en-US" i="1">
              <a:cs typeface="+mn-cs"/>
            </a:endParaRPr>
          </a:p>
          <a:p>
            <a:pPr>
              <a:defRPr/>
            </a:pPr>
            <a:endParaRPr lang="en-US" i="1">
              <a:cs typeface="+mn-cs"/>
            </a:endParaRPr>
          </a:p>
          <a:p>
            <a:pPr>
              <a:defRPr/>
            </a:pPr>
            <a:endParaRPr lang="en-US" i="1">
              <a:cs typeface="+mn-cs"/>
            </a:endParaRPr>
          </a:p>
          <a:p>
            <a:pPr>
              <a:defRPr/>
            </a:pPr>
            <a:endParaRPr lang="en-US" i="1">
              <a:cs typeface="+mn-cs"/>
            </a:endParaRPr>
          </a:p>
          <a:p>
            <a:pPr>
              <a:defRPr/>
            </a:pPr>
            <a:r>
              <a:rPr lang="en-US" i="1">
                <a:cs typeface="+mn-cs"/>
              </a:rPr>
              <a:t>350 mGal</a:t>
            </a:r>
          </a:p>
          <a:p>
            <a:pPr>
              <a:defRPr/>
            </a:pPr>
            <a:r>
              <a:rPr lang="en-US" i="1">
                <a:cs typeface="+mn-cs"/>
              </a:rPr>
              <a:t>	    950 mGal</a:t>
            </a:r>
          </a:p>
          <a:p>
            <a:pPr>
              <a:defRPr/>
            </a:pPr>
            <a:endParaRPr lang="en-US" i="1">
              <a:cs typeface="+mn-cs"/>
            </a:endParaRPr>
          </a:p>
          <a:p>
            <a:pPr>
              <a:defRPr/>
            </a:pPr>
            <a:endParaRPr lang="en-US" i="1">
              <a:cs typeface="+mn-cs"/>
            </a:endParaRPr>
          </a:p>
          <a:p>
            <a:pPr>
              <a:defRPr/>
            </a:pPr>
            <a:endParaRPr lang="en-US" i="1">
              <a:cs typeface="+mn-cs"/>
            </a:endParaRPr>
          </a:p>
          <a:p>
            <a:pPr>
              <a:defRPr/>
            </a:pPr>
            <a:endParaRPr lang="en-US" i="1">
              <a:cs typeface="+mn-cs"/>
            </a:endParaRPr>
          </a:p>
          <a:p>
            <a:pPr>
              <a:defRPr/>
            </a:pPr>
            <a:r>
              <a:rPr lang="en-US" i="1">
                <a:cs typeface="+mn-cs"/>
              </a:rPr>
              <a:t>200 m	            2 km</a:t>
            </a:r>
          </a:p>
        </p:txBody>
      </p:sp>
      <p:sp>
        <p:nvSpPr>
          <p:cNvPr id="789511" name="Rectangle 7"/>
          <p:cNvSpPr>
            <a:spLocks noChangeArrowheads="1"/>
          </p:cNvSpPr>
          <p:nvPr/>
        </p:nvSpPr>
        <p:spPr bwMode="auto">
          <a:xfrm>
            <a:off x="0" y="0"/>
            <a:ext cx="9144000" cy="68580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2" descr="shane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8963" y="-76200"/>
            <a:ext cx="4797425"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0531" name="Text Box 3"/>
          <p:cNvSpPr txBox="1">
            <a:spLocks noChangeArrowheads="1"/>
          </p:cNvSpPr>
          <p:nvPr/>
        </p:nvSpPr>
        <p:spPr bwMode="auto">
          <a:xfrm>
            <a:off x="838200" y="609600"/>
            <a:ext cx="3733800" cy="558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457200" indent="-457200">
              <a:defRPr sz="2400">
                <a:solidFill>
                  <a:schemeClr val="tx1"/>
                </a:solidFill>
                <a:latin typeface="Times" charset="0"/>
                <a:ea typeface="ＭＳ Ｐゴシック" charset="0"/>
              </a:defRPr>
            </a:lvl1pPr>
            <a:lvl2pPr marL="914400" indent="-457200">
              <a:defRPr sz="2400">
                <a:solidFill>
                  <a:schemeClr val="tx1"/>
                </a:solidFill>
                <a:latin typeface="Times" charset="0"/>
                <a:ea typeface="ＭＳ Ｐゴシック" charset="0"/>
              </a:defRPr>
            </a:lvl2pPr>
            <a:lvl3pPr marL="1371600" indent="-457200">
              <a:defRPr sz="2400">
                <a:solidFill>
                  <a:schemeClr val="tx1"/>
                </a:solidFill>
                <a:latin typeface="Times" charset="0"/>
                <a:ea typeface="ＭＳ Ｐゴシック" charset="0"/>
              </a:defRPr>
            </a:lvl3pPr>
            <a:lvl4pPr marL="1828800" indent="-457200">
              <a:defRPr sz="2400">
                <a:solidFill>
                  <a:schemeClr val="tx1"/>
                </a:solidFill>
                <a:latin typeface="Times" charset="0"/>
                <a:ea typeface="ＭＳ Ｐゴシック" charset="0"/>
              </a:defRPr>
            </a:lvl4pPr>
            <a:lvl5pPr marL="2286000" indent="-457200">
              <a:defRPr sz="2400">
                <a:solidFill>
                  <a:schemeClr val="tx1"/>
                </a:solidFill>
                <a:latin typeface="Times" charset="0"/>
                <a:ea typeface="ＭＳ Ｐゴシック" charset="0"/>
              </a:defRPr>
            </a:lvl5pPr>
            <a:lvl6pPr marL="2743200" indent="-457200" eaLnBrk="0" fontAlgn="base" hangingPunct="0">
              <a:spcBef>
                <a:spcPct val="0"/>
              </a:spcBef>
              <a:spcAft>
                <a:spcPct val="0"/>
              </a:spcAft>
              <a:defRPr sz="2400">
                <a:solidFill>
                  <a:schemeClr val="tx1"/>
                </a:solidFill>
                <a:latin typeface="Times" charset="0"/>
                <a:ea typeface="ＭＳ Ｐゴシック" charset="0"/>
              </a:defRPr>
            </a:lvl6pPr>
            <a:lvl7pPr marL="3200400" indent="-457200" eaLnBrk="0" fontAlgn="base" hangingPunct="0">
              <a:spcBef>
                <a:spcPct val="0"/>
              </a:spcBef>
              <a:spcAft>
                <a:spcPct val="0"/>
              </a:spcAft>
              <a:defRPr sz="2400">
                <a:solidFill>
                  <a:schemeClr val="tx1"/>
                </a:solidFill>
                <a:latin typeface="Times" charset="0"/>
                <a:ea typeface="ＭＳ Ｐゴシック" charset="0"/>
              </a:defRPr>
            </a:lvl7pPr>
            <a:lvl8pPr marL="3657600" indent="-457200" eaLnBrk="0" fontAlgn="base" hangingPunct="0">
              <a:spcBef>
                <a:spcPct val="0"/>
              </a:spcBef>
              <a:spcAft>
                <a:spcPct val="0"/>
              </a:spcAft>
              <a:defRPr sz="2400">
                <a:solidFill>
                  <a:schemeClr val="tx1"/>
                </a:solidFill>
                <a:latin typeface="Times" charset="0"/>
                <a:ea typeface="ＭＳ Ｐゴシック" charset="0"/>
              </a:defRPr>
            </a:lvl8pPr>
            <a:lvl9pPr marL="4114800" indent="-4572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spcBef>
                <a:spcPct val="50000"/>
              </a:spcBef>
              <a:buFont typeface="Arial" charset="0"/>
              <a:buAutoNum type="alphaUcParenR"/>
              <a:defRPr/>
            </a:pPr>
            <a:r>
              <a:rPr lang="en-US" sz="2800" smtClean="0">
                <a:latin typeface="Times New Roman" charset="0"/>
                <a:cs typeface="+mn-cs"/>
              </a:rPr>
              <a:t>Mars topography </a:t>
            </a:r>
          </a:p>
          <a:p>
            <a:pPr eaLnBrk="1" hangingPunct="1">
              <a:spcBef>
                <a:spcPct val="50000"/>
              </a:spcBef>
              <a:buFont typeface="Arial" charset="0"/>
              <a:buAutoNum type="alphaUcParenR"/>
              <a:defRPr/>
            </a:pPr>
            <a:endParaRPr lang="en-US" sz="1800" smtClean="0">
              <a:latin typeface="Times New Roman" charset="0"/>
              <a:cs typeface="+mn-cs"/>
            </a:endParaRPr>
          </a:p>
          <a:p>
            <a:pPr eaLnBrk="1" hangingPunct="1">
              <a:spcBef>
                <a:spcPct val="50000"/>
              </a:spcBef>
              <a:buFont typeface="Arial" charset="0"/>
              <a:buAutoNum type="alphaUcParenR"/>
              <a:defRPr/>
            </a:pPr>
            <a:endParaRPr lang="en-US" sz="1800" smtClean="0">
              <a:latin typeface="Times New Roman" charset="0"/>
              <a:cs typeface="+mn-cs"/>
            </a:endParaRPr>
          </a:p>
          <a:p>
            <a:pPr eaLnBrk="1" hangingPunct="1">
              <a:spcBef>
                <a:spcPct val="50000"/>
              </a:spcBef>
              <a:buFont typeface="Arial" charset="0"/>
              <a:buAutoNum type="alphaUcParenR"/>
              <a:defRPr/>
            </a:pPr>
            <a:r>
              <a:rPr lang="en-US" sz="2800" smtClean="0">
                <a:latin typeface="Times New Roman" charset="0"/>
                <a:cs typeface="+mn-cs"/>
              </a:rPr>
              <a:t>Free-air gravity anomaly </a:t>
            </a:r>
          </a:p>
          <a:p>
            <a:pPr eaLnBrk="1" hangingPunct="1">
              <a:spcBef>
                <a:spcPct val="50000"/>
              </a:spcBef>
              <a:buFont typeface="Arial" charset="0"/>
              <a:buAutoNum type="alphaUcParenR"/>
              <a:defRPr/>
            </a:pPr>
            <a:endParaRPr lang="en-US" sz="4000" smtClean="0">
              <a:latin typeface="Times New Roman" charset="0"/>
              <a:cs typeface="+mn-cs"/>
            </a:endParaRPr>
          </a:p>
          <a:p>
            <a:pPr eaLnBrk="1" hangingPunct="1">
              <a:spcBef>
                <a:spcPct val="50000"/>
              </a:spcBef>
              <a:buFont typeface="Arial" charset="0"/>
              <a:buAutoNum type="alphaUcParenR"/>
              <a:defRPr/>
            </a:pPr>
            <a:r>
              <a:rPr lang="en-US" sz="2800" smtClean="0">
                <a:latin typeface="Times New Roman" charset="0"/>
                <a:cs typeface="+mn-cs"/>
              </a:rPr>
              <a:t>Bouguer anomaly converted to crustal thickness: </a:t>
            </a:r>
          </a:p>
          <a:p>
            <a:pPr eaLnBrk="1" hangingPunct="1">
              <a:spcBef>
                <a:spcPct val="50000"/>
              </a:spcBef>
              <a:buFont typeface="Arial" charset="0"/>
              <a:buNone/>
              <a:defRPr/>
            </a:pPr>
            <a:r>
              <a:rPr lang="en-US" sz="2000" smtClean="0">
                <a:latin typeface="Times New Roman" charset="0"/>
                <a:cs typeface="+mn-cs"/>
              </a:rPr>
              <a:t>	Northern Plains probably 20-40 km thick</a:t>
            </a:r>
          </a:p>
        </p:txBody>
      </p:sp>
      <p:sp>
        <p:nvSpPr>
          <p:cNvPr id="790532" name="Rectangle 4"/>
          <p:cNvSpPr>
            <a:spLocks noChangeArrowheads="1"/>
          </p:cNvSpPr>
          <p:nvPr/>
        </p:nvSpPr>
        <p:spPr bwMode="auto">
          <a:xfrm>
            <a:off x="0" y="0"/>
            <a:ext cx="9144000" cy="68580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90533" name="Text Box 5"/>
          <p:cNvSpPr txBox="1">
            <a:spLocks noChangeArrowheads="1"/>
          </p:cNvSpPr>
          <p:nvPr/>
        </p:nvSpPr>
        <p:spPr bwMode="auto">
          <a:xfrm>
            <a:off x="914400" y="6521450"/>
            <a:ext cx="4267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en-US" sz="1600">
                <a:latin typeface="Times New Roman" charset="0"/>
                <a:cs typeface="+mn-cs"/>
              </a:rPr>
              <a:t>Zuber et al., </a:t>
            </a:r>
            <a:r>
              <a:rPr lang="en-US" sz="1600" i="1">
                <a:latin typeface="Times New Roman" charset="0"/>
                <a:cs typeface="+mn-cs"/>
              </a:rPr>
              <a:t>Science</a:t>
            </a:r>
            <a:r>
              <a:rPr lang="en-US" sz="1600">
                <a:latin typeface="Times New Roman" charset="0"/>
                <a:cs typeface="+mn-cs"/>
              </a:rPr>
              <a:t>, 287, 1788-1793,2000.</a:t>
            </a:r>
          </a:p>
        </p:txBody>
      </p:sp>
      <p:sp>
        <p:nvSpPr>
          <p:cNvPr id="790534" name="Text Box 6"/>
          <p:cNvSpPr txBox="1">
            <a:spLocks noChangeArrowheads="1"/>
          </p:cNvSpPr>
          <p:nvPr/>
        </p:nvSpPr>
        <p:spPr bwMode="auto">
          <a:xfrm>
            <a:off x="0" y="0"/>
            <a:ext cx="42672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en-US" sz="1600">
                <a:latin typeface="Times New Roman" charset="0"/>
                <a:cs typeface="+mn-cs"/>
              </a:rPr>
              <a:t>What about ocean crust, ocean spreading, </a:t>
            </a:r>
            <a:r>
              <a:rPr lang="ja-JP" altLang="en-US" sz="1600">
                <a:latin typeface="Times New Roman" charset="0"/>
                <a:cs typeface="+mn-cs"/>
              </a:rPr>
              <a:t>“</a:t>
            </a:r>
            <a:r>
              <a:rPr lang="en-US" sz="1600">
                <a:latin typeface="Times New Roman" charset="0"/>
                <a:cs typeface="+mn-cs"/>
              </a:rPr>
              <a:t>Earth-like</a:t>
            </a:r>
            <a:r>
              <a:rPr lang="ja-JP" altLang="en-US" sz="1600">
                <a:latin typeface="Times New Roman" charset="0"/>
                <a:cs typeface="+mn-cs"/>
              </a:rPr>
              <a:t>”</a:t>
            </a:r>
            <a:r>
              <a:rPr lang="en-US" sz="1600">
                <a:latin typeface="Times New Roman" charset="0"/>
                <a:cs typeface="+mn-cs"/>
              </a:rPr>
              <a:t> plate tectonics?</a:t>
            </a:r>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554" name="Rectangle 2"/>
          <p:cNvSpPr>
            <a:spLocks noGrp="1" noChangeArrowheads="1"/>
          </p:cNvSpPr>
          <p:nvPr>
            <p:ph type="ctrTitle"/>
          </p:nvPr>
        </p:nvSpPr>
        <p:spPr>
          <a:xfrm>
            <a:off x="457200" y="152400"/>
            <a:ext cx="8382000" cy="838200"/>
          </a:xfrm>
        </p:spPr>
        <p:txBody>
          <a:bodyPr/>
          <a:lstStyle/>
          <a:p>
            <a:pPr>
              <a:defRPr/>
            </a:pPr>
            <a:r>
              <a:rPr lang="en-US" sz="2800" dirty="0" smtClean="0">
                <a:cs typeface="+mj-cs"/>
              </a:rPr>
              <a:t>Earth’s Hypsometry is unique among the silicate planets because it is bimodal (continental and oceanic crust)</a:t>
            </a:r>
            <a:endParaRPr lang="en-US" dirty="0" smtClean="0">
              <a:cs typeface="+mj-cs"/>
            </a:endParaRPr>
          </a:p>
        </p:txBody>
      </p:sp>
      <p:pic>
        <p:nvPicPr>
          <p:cNvPr id="791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0913"/>
            <a:ext cx="9144000" cy="4624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791556" name="Text Box 4"/>
          <p:cNvSpPr txBox="1">
            <a:spLocks noChangeArrowheads="1"/>
          </p:cNvSpPr>
          <p:nvPr/>
        </p:nvSpPr>
        <p:spPr bwMode="auto">
          <a:xfrm>
            <a:off x="228600" y="5638800"/>
            <a:ext cx="2743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800">
                <a:cs typeface="+mn-cs"/>
              </a:rPr>
              <a:t>Histogram showing actual frequency distribution.  </a:t>
            </a:r>
          </a:p>
        </p:txBody>
      </p:sp>
      <p:sp>
        <p:nvSpPr>
          <p:cNvPr id="791557" name="Text Box 5"/>
          <p:cNvSpPr txBox="1">
            <a:spLocks noChangeArrowheads="1"/>
          </p:cNvSpPr>
          <p:nvPr/>
        </p:nvSpPr>
        <p:spPr bwMode="auto">
          <a:xfrm>
            <a:off x="3352800" y="5562600"/>
            <a:ext cx="57912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800">
                <a:cs typeface="+mn-cs"/>
              </a:rPr>
              <a:t>Hypsographic curve = cumulative frequency curve based on the histogram (not a profile of Earth</a:t>
            </a:r>
            <a:r>
              <a:rPr lang="ja-JP" altLang="en-US" sz="1800">
                <a:cs typeface="+mn-cs"/>
              </a:rPr>
              <a:t>’</a:t>
            </a:r>
            <a:r>
              <a:rPr lang="en-US" sz="1800">
                <a:cs typeface="+mn-cs"/>
              </a:rPr>
              <a:t>s surface), showing percent of the Earth</a:t>
            </a:r>
            <a:r>
              <a:rPr lang="ja-JP" altLang="en-US" sz="1800">
                <a:cs typeface="+mn-cs"/>
              </a:rPr>
              <a:t>’</a:t>
            </a:r>
            <a:r>
              <a:rPr lang="en-US" sz="1800">
                <a:cs typeface="+mn-cs"/>
              </a:rPr>
              <a:t>s surface that lie above any given level.</a:t>
            </a:r>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3602" name="Picture 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4343400" y="609600"/>
            <a:ext cx="3803650" cy="6096000"/>
          </a:xfrm>
        </p:spPr>
      </p:pic>
      <p:pic>
        <p:nvPicPr>
          <p:cNvPr id="79360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73568"/>
          <a:stretch/>
        </p:blipFill>
        <p:spPr bwMode="auto">
          <a:xfrm>
            <a:off x="609600" y="3646488"/>
            <a:ext cx="3803650" cy="1611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793604" name="Rectangle 4"/>
          <p:cNvSpPr>
            <a:spLocks noChangeArrowheads="1"/>
          </p:cNvSpPr>
          <p:nvPr/>
        </p:nvSpPr>
        <p:spPr bwMode="auto">
          <a:xfrm>
            <a:off x="4343400" y="685800"/>
            <a:ext cx="3886200" cy="3048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93606" name="Rectangle 6"/>
          <p:cNvSpPr>
            <a:spLocks noChangeArrowheads="1"/>
          </p:cNvSpPr>
          <p:nvPr/>
        </p:nvSpPr>
        <p:spPr bwMode="auto">
          <a:xfrm>
            <a:off x="0" y="0"/>
            <a:ext cx="9144000" cy="68580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pic>
        <p:nvPicPr>
          <p:cNvPr id="793607" name="Picture 7" descr="hypsograms"/>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0" y="76200"/>
            <a:ext cx="7131050" cy="36068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793608" name="Rectangle 8"/>
          <p:cNvSpPr>
            <a:spLocks noGrp="1" noChangeArrowheads="1"/>
          </p:cNvSpPr>
          <p:nvPr>
            <p:ph type="title"/>
          </p:nvPr>
        </p:nvSpPr>
        <p:spPr>
          <a:xfrm>
            <a:off x="4191000" y="381000"/>
            <a:ext cx="4572000" cy="533400"/>
          </a:xfrm>
        </p:spPr>
        <p:txBody>
          <a:bodyPr/>
          <a:lstStyle/>
          <a:p>
            <a:pPr>
              <a:defRPr/>
            </a:pPr>
            <a:r>
              <a:rPr lang="en-US" sz="3600" smtClean="0">
                <a:cs typeface="+mj-cs"/>
              </a:rPr>
              <a:t>Planetary Hypsometry</a:t>
            </a:r>
            <a:endParaRPr lang="en-US" smtClean="0">
              <a:cs typeface="+mj-cs"/>
            </a:endParaRPr>
          </a:p>
        </p:txBody>
      </p:sp>
      <p:sp>
        <p:nvSpPr>
          <p:cNvPr id="793609" name="Line 9"/>
          <p:cNvSpPr>
            <a:spLocks noChangeShapeType="1"/>
          </p:cNvSpPr>
          <p:nvPr/>
        </p:nvSpPr>
        <p:spPr bwMode="auto">
          <a:xfrm flipH="1">
            <a:off x="-381000" y="3657600"/>
            <a:ext cx="9525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93610" name="Rectangle 10"/>
          <p:cNvSpPr>
            <a:spLocks noChangeArrowheads="1"/>
          </p:cNvSpPr>
          <p:nvPr/>
        </p:nvSpPr>
        <p:spPr bwMode="auto">
          <a:xfrm>
            <a:off x="0" y="403860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defRPr/>
            </a:pPr>
            <a:r>
              <a:rPr lang="en-US" sz="2000" b="1" dirty="0">
                <a:solidFill>
                  <a:schemeClr val="tx2"/>
                </a:solidFill>
                <a:cs typeface="+mn-cs"/>
              </a:rPr>
              <a:t>Mars     									Earth</a:t>
            </a:r>
            <a:r>
              <a:rPr lang="en-US" sz="4800" b="1" dirty="0">
                <a:solidFill>
                  <a:schemeClr val="tx2"/>
                </a:solidFill>
                <a:cs typeface="+mn-cs"/>
              </a:rPr>
              <a:t>    </a:t>
            </a:r>
            <a:r>
              <a:rPr lang="en-US" sz="4800" b="1" dirty="0">
                <a:solidFill>
                  <a:schemeClr val="tx2"/>
                </a:solidFill>
                <a:latin typeface="ヒラギノ角ゴ Pro W3" charset="0"/>
                <a:cs typeface="+mn-cs"/>
              </a:rPr>
              <a:t/>
            </a:r>
            <a:endParaRPr lang="en-US" sz="4800" b="1" dirty="0">
              <a:solidFill>
                <a:schemeClr val="tx2"/>
              </a:solidFill>
              <a:cs typeface="+mn-cs"/>
            </a:endParaRPr>
          </a:p>
        </p:txBody>
      </p:sp>
      <p:sp>
        <p:nvSpPr>
          <p:cNvPr id="87049" name="Rectangle 1"/>
          <p:cNvSpPr>
            <a:spLocks noChangeArrowheads="1"/>
          </p:cNvSpPr>
          <p:nvPr/>
        </p:nvSpPr>
        <p:spPr bwMode="auto">
          <a:xfrm>
            <a:off x="5105400" y="6477000"/>
            <a:ext cx="2286000" cy="228600"/>
          </a:xfrm>
          <a:prstGeom prst="rect">
            <a:avLst/>
          </a:prstGeom>
          <a:solidFill>
            <a:srgbClr val="FFFFFF"/>
          </a:solidFill>
          <a:ln w="9525">
            <a:solidFill>
              <a:srgbClr val="FFFFFF"/>
            </a:solidFill>
            <a:round/>
            <a:headEnd/>
            <a:tailEnd/>
          </a:ln>
        </p:spPr>
        <p:txBody>
          <a:bodyPr/>
          <a:lstStyle/>
          <a:p>
            <a:endParaRPr lang="en-US">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4626" name="Rectangle 2"/>
          <p:cNvSpPr>
            <a:spLocks noGrp="1" noChangeArrowheads="1"/>
          </p:cNvSpPr>
          <p:nvPr>
            <p:ph type="title"/>
          </p:nvPr>
        </p:nvSpPr>
        <p:spPr>
          <a:xfrm>
            <a:off x="304800" y="228600"/>
            <a:ext cx="8610600" cy="762000"/>
          </a:xfrm>
        </p:spPr>
        <p:txBody>
          <a:bodyPr/>
          <a:lstStyle/>
          <a:p>
            <a:pPr>
              <a:defRPr/>
            </a:pPr>
            <a:r>
              <a:rPr lang="en-US" sz="4000" smtClean="0">
                <a:cs typeface="+mj-cs"/>
              </a:rPr>
              <a:t>Ancient Seafloor Spreading on Mars?</a:t>
            </a:r>
            <a:endParaRPr lang="en-US" smtClean="0">
              <a:cs typeface="+mj-cs"/>
            </a:endParaRPr>
          </a:p>
        </p:txBody>
      </p:sp>
      <p:pic>
        <p:nvPicPr>
          <p:cNvPr id="794627" name="Picture 3"/>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2743200" y="990600"/>
            <a:ext cx="6553200" cy="5005388"/>
          </a:xfrm>
        </p:spPr>
      </p:pic>
      <p:sp>
        <p:nvSpPr>
          <p:cNvPr id="794628" name="Rectangle 4"/>
          <p:cNvSpPr>
            <a:spLocks noChangeArrowheads="1"/>
          </p:cNvSpPr>
          <p:nvPr/>
        </p:nvSpPr>
        <p:spPr bwMode="auto">
          <a:xfrm>
            <a:off x="0" y="0"/>
            <a:ext cx="9144000" cy="68580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94629" name="Rectangle 5"/>
          <p:cNvSpPr>
            <a:spLocks noGrp="1" noChangeArrowheads="1"/>
          </p:cNvSpPr>
          <p:nvPr>
            <p:ph type="body" sz="half" idx="1"/>
          </p:nvPr>
        </p:nvSpPr>
        <p:spPr>
          <a:xfrm>
            <a:off x="0" y="1295400"/>
            <a:ext cx="3200400" cy="4114800"/>
          </a:xfrm>
        </p:spPr>
        <p:txBody>
          <a:bodyPr/>
          <a:lstStyle/>
          <a:p>
            <a:pPr>
              <a:defRPr/>
            </a:pPr>
            <a:r>
              <a:rPr lang="en-US" sz="1800" smtClean="0">
                <a:solidFill>
                  <a:srgbClr val="000001"/>
                </a:solidFill>
                <a:latin typeface="Times New Roman" charset="0"/>
                <a:cs typeface="+mn-cs"/>
              </a:rPr>
              <a:t>Linear magnetic anomalies found in the south hemisphere. </a:t>
            </a:r>
          </a:p>
          <a:p>
            <a:pPr>
              <a:defRPr/>
            </a:pPr>
            <a:r>
              <a:rPr lang="en-US" sz="1800" smtClean="0">
                <a:solidFill>
                  <a:srgbClr val="000001"/>
                </a:solidFill>
                <a:latin typeface="Times New Roman" charset="0"/>
                <a:cs typeface="+mn-cs"/>
              </a:rPr>
              <a:t>Bands are oriented approximately east-west and are about 160 km wide and 965 km long, although the longest band is more than 1,930 km. </a:t>
            </a:r>
          </a:p>
          <a:p>
            <a:pPr>
              <a:defRPr/>
            </a:pPr>
            <a:r>
              <a:rPr lang="en-US" sz="1800" smtClean="0">
                <a:solidFill>
                  <a:srgbClr val="000001"/>
                </a:solidFill>
                <a:latin typeface="Times New Roman" charset="0"/>
                <a:cs typeface="+mn-cs"/>
              </a:rPr>
              <a:t>Not present in the northern hemisphere.</a:t>
            </a:r>
          </a:p>
        </p:txBody>
      </p:sp>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6674" name="Picture 2" descr="ma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905000" y="-17463"/>
            <a:ext cx="5562600" cy="4241801"/>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7966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87813"/>
            <a:ext cx="4191000" cy="2770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7966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3000" y="4171950"/>
            <a:ext cx="3321050" cy="2686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79667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0" y="4419600"/>
            <a:ext cx="669925" cy="227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796678" name="Rectangle 6"/>
          <p:cNvSpPr>
            <a:spLocks noGrp="1" noChangeArrowheads="1"/>
          </p:cNvSpPr>
          <p:nvPr>
            <p:ph type="title"/>
          </p:nvPr>
        </p:nvSpPr>
        <p:spPr>
          <a:xfrm>
            <a:off x="0" y="304800"/>
            <a:ext cx="2133600" cy="762000"/>
          </a:xfrm>
        </p:spPr>
        <p:txBody>
          <a:bodyPr/>
          <a:lstStyle/>
          <a:p>
            <a:pPr>
              <a:lnSpc>
                <a:spcPct val="80000"/>
              </a:lnSpc>
              <a:defRPr/>
            </a:pPr>
            <a:r>
              <a:rPr lang="en-US" sz="3200" b="1" smtClean="0">
                <a:cs typeface="+mj-cs"/>
              </a:rPr>
              <a:t>Mars:</a:t>
            </a:r>
            <a:r>
              <a:rPr lang="en-US" sz="3200" smtClean="0">
                <a:cs typeface="+mj-cs"/>
              </a:rPr>
              <a:t> </a:t>
            </a:r>
            <a:r>
              <a:rPr lang="en-US" sz="2400" smtClean="0">
                <a:cs typeface="+mj-cs"/>
              </a:rPr>
              <a:t>Satellite magnetic field</a:t>
            </a:r>
            <a:endParaRPr lang="en-US" smtClean="0">
              <a:cs typeface="+mj-cs"/>
            </a:endParaRPr>
          </a:p>
        </p:txBody>
      </p:sp>
      <p:sp>
        <p:nvSpPr>
          <p:cNvPr id="796679" name="Rectangle 7"/>
          <p:cNvSpPr>
            <a:spLocks noChangeArrowheads="1"/>
          </p:cNvSpPr>
          <p:nvPr/>
        </p:nvSpPr>
        <p:spPr bwMode="auto">
          <a:xfrm>
            <a:off x="3733800" y="3962400"/>
            <a:ext cx="1066800" cy="228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pic>
        <p:nvPicPr>
          <p:cNvPr id="79668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 y="4084638"/>
            <a:ext cx="4927600" cy="2773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796681" name="Rectangle 9"/>
          <p:cNvSpPr>
            <a:spLocks noChangeArrowheads="1"/>
          </p:cNvSpPr>
          <p:nvPr/>
        </p:nvSpPr>
        <p:spPr bwMode="auto">
          <a:xfrm>
            <a:off x="0" y="0"/>
            <a:ext cx="9144000" cy="68580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pic>
        <p:nvPicPr>
          <p:cNvPr id="796682"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5399573">
            <a:off x="-1025525" y="5292725"/>
            <a:ext cx="2438400" cy="23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796683" name="Text Box 11"/>
          <p:cNvSpPr txBox="1">
            <a:spLocks noChangeArrowheads="1"/>
          </p:cNvSpPr>
          <p:nvPr/>
        </p:nvSpPr>
        <p:spPr bwMode="auto">
          <a:xfrm>
            <a:off x="3581400" y="6521450"/>
            <a:ext cx="15605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cs typeface="+mn-cs"/>
              </a:rPr>
              <a:t>(Purucker, 2000)</a:t>
            </a:r>
          </a:p>
        </p:txBody>
      </p:sp>
      <p:sp>
        <p:nvSpPr>
          <p:cNvPr id="796684" name="Rectangle 12"/>
          <p:cNvSpPr>
            <a:spLocks noChangeArrowheads="1"/>
          </p:cNvSpPr>
          <p:nvPr/>
        </p:nvSpPr>
        <p:spPr bwMode="auto">
          <a:xfrm>
            <a:off x="0" y="3200400"/>
            <a:ext cx="2133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lnSpc>
                <a:spcPct val="80000"/>
              </a:lnSpc>
              <a:defRPr/>
            </a:pPr>
            <a:r>
              <a:rPr lang="en-US" sz="3200" b="1">
                <a:solidFill>
                  <a:schemeClr val="tx2"/>
                </a:solidFill>
                <a:cs typeface="+mn-cs"/>
              </a:rPr>
              <a:t>Earth:</a:t>
            </a:r>
            <a:r>
              <a:rPr lang="en-US" sz="3200">
                <a:solidFill>
                  <a:schemeClr val="tx2"/>
                </a:solidFill>
                <a:cs typeface="+mn-cs"/>
              </a:rPr>
              <a:t> </a:t>
            </a:r>
            <a:r>
              <a:rPr lang="en-US">
                <a:solidFill>
                  <a:schemeClr val="tx2"/>
                </a:solidFill>
                <a:cs typeface="+mn-cs"/>
              </a:rPr>
              <a:t>Satellite magnetic field, 400 km</a:t>
            </a:r>
            <a:endParaRPr lang="en-US" sz="4400">
              <a:solidFill>
                <a:schemeClr val="tx2"/>
              </a:solidFill>
              <a:cs typeface="+mn-cs"/>
            </a:endParaRPr>
          </a:p>
        </p:txBody>
      </p:sp>
      <p:sp>
        <p:nvSpPr>
          <p:cNvPr id="796685" name="Rectangle 13"/>
          <p:cNvSpPr>
            <a:spLocks noChangeArrowheads="1"/>
          </p:cNvSpPr>
          <p:nvPr/>
        </p:nvSpPr>
        <p:spPr bwMode="auto">
          <a:xfrm>
            <a:off x="7010400" y="3505200"/>
            <a:ext cx="2133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nSpc>
                <a:spcPct val="90000"/>
              </a:lnSpc>
              <a:defRPr/>
            </a:pPr>
            <a:r>
              <a:rPr lang="en-US" sz="1400">
                <a:solidFill>
                  <a:schemeClr val="tx2"/>
                </a:solidFill>
                <a:cs typeface="+mn-cs"/>
              </a:rPr>
              <a:t>K: Cretaceous Quiet Zone</a:t>
            </a:r>
            <a:br>
              <a:rPr lang="en-US" sz="1400">
                <a:solidFill>
                  <a:schemeClr val="tx2"/>
                </a:solidFill>
                <a:cs typeface="+mn-cs"/>
              </a:rPr>
            </a:br>
            <a:r>
              <a:rPr lang="en-US" sz="1400">
                <a:solidFill>
                  <a:schemeClr val="tx2"/>
                </a:solidFill>
                <a:cs typeface="+mn-cs"/>
              </a:rPr>
              <a:t>R: Spreading ridge</a:t>
            </a:r>
            <a:br>
              <a:rPr lang="en-US" sz="1400">
                <a:solidFill>
                  <a:schemeClr val="tx2"/>
                </a:solidFill>
                <a:cs typeface="+mn-cs"/>
              </a:rPr>
            </a:br>
            <a:r>
              <a:rPr lang="en-US" sz="1400">
                <a:solidFill>
                  <a:schemeClr val="tx2"/>
                </a:solidFill>
                <a:cs typeface="+mn-cs"/>
              </a:rPr>
              <a:t>W: Walvis Ridge</a:t>
            </a:r>
            <a:endParaRPr lang="en-US" sz="4000">
              <a:solidFill>
                <a:schemeClr val="tx2"/>
              </a:solidFill>
              <a:cs typeface="+mn-cs"/>
            </a:endParaRPr>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1794" name="Rectangle 2"/>
          <p:cNvSpPr>
            <a:spLocks noGrp="1" noChangeArrowheads="1"/>
          </p:cNvSpPr>
          <p:nvPr>
            <p:ph type="ctrTitle"/>
          </p:nvPr>
        </p:nvSpPr>
        <p:spPr>
          <a:xfrm>
            <a:off x="533400" y="0"/>
            <a:ext cx="7772400" cy="990600"/>
          </a:xfrm>
        </p:spPr>
        <p:txBody>
          <a:bodyPr/>
          <a:lstStyle/>
          <a:p>
            <a:pPr>
              <a:defRPr/>
            </a:pPr>
            <a:r>
              <a:rPr lang="en-US" smtClean="0">
                <a:cs typeface="+mj-cs"/>
              </a:rPr>
              <a:t>MARS SUMMARY</a:t>
            </a:r>
          </a:p>
        </p:txBody>
      </p:sp>
      <p:sp>
        <p:nvSpPr>
          <p:cNvPr id="801795" name="Text Box 3"/>
          <p:cNvSpPr txBox="1">
            <a:spLocks noChangeArrowheads="1"/>
          </p:cNvSpPr>
          <p:nvPr/>
        </p:nvSpPr>
        <p:spPr bwMode="auto">
          <a:xfrm>
            <a:off x="685800" y="914400"/>
            <a:ext cx="7788275" cy="6180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457200" indent="-457200">
              <a:defRPr sz="2400">
                <a:solidFill>
                  <a:schemeClr val="tx1"/>
                </a:solidFill>
                <a:latin typeface="Times" charset="0"/>
                <a:ea typeface="ＭＳ Ｐゴシック" charset="0"/>
              </a:defRPr>
            </a:lvl1pPr>
            <a:lvl2pPr marL="914400" indent="-457200">
              <a:defRPr sz="2400">
                <a:solidFill>
                  <a:schemeClr val="tx1"/>
                </a:solidFill>
                <a:latin typeface="Times" charset="0"/>
                <a:ea typeface="ＭＳ Ｐゴシック" charset="0"/>
              </a:defRPr>
            </a:lvl2pPr>
            <a:lvl3pPr marL="1371600" indent="-457200">
              <a:defRPr sz="2400">
                <a:solidFill>
                  <a:schemeClr val="tx1"/>
                </a:solidFill>
                <a:latin typeface="Times" charset="0"/>
                <a:ea typeface="ＭＳ Ｐゴシック" charset="0"/>
              </a:defRPr>
            </a:lvl3pPr>
            <a:lvl4pPr marL="1828800" indent="-457200">
              <a:defRPr sz="2400">
                <a:solidFill>
                  <a:schemeClr val="tx1"/>
                </a:solidFill>
                <a:latin typeface="Times" charset="0"/>
                <a:ea typeface="ＭＳ Ｐゴシック" charset="0"/>
              </a:defRPr>
            </a:lvl4pPr>
            <a:lvl5pPr marL="2286000" indent="-457200">
              <a:defRPr sz="2400">
                <a:solidFill>
                  <a:schemeClr val="tx1"/>
                </a:solidFill>
                <a:latin typeface="Times" charset="0"/>
                <a:ea typeface="ＭＳ Ｐゴシック" charset="0"/>
              </a:defRPr>
            </a:lvl5pPr>
            <a:lvl6pPr marL="2743200" indent="-457200" eaLnBrk="0" fontAlgn="base" hangingPunct="0">
              <a:spcBef>
                <a:spcPct val="0"/>
              </a:spcBef>
              <a:spcAft>
                <a:spcPct val="0"/>
              </a:spcAft>
              <a:defRPr sz="2400">
                <a:solidFill>
                  <a:schemeClr val="tx1"/>
                </a:solidFill>
                <a:latin typeface="Times" charset="0"/>
                <a:ea typeface="ＭＳ Ｐゴシック" charset="0"/>
              </a:defRPr>
            </a:lvl6pPr>
            <a:lvl7pPr marL="3200400" indent="-457200" eaLnBrk="0" fontAlgn="base" hangingPunct="0">
              <a:spcBef>
                <a:spcPct val="0"/>
              </a:spcBef>
              <a:spcAft>
                <a:spcPct val="0"/>
              </a:spcAft>
              <a:defRPr sz="2400">
                <a:solidFill>
                  <a:schemeClr val="tx1"/>
                </a:solidFill>
                <a:latin typeface="Times" charset="0"/>
                <a:ea typeface="ＭＳ Ｐゴシック" charset="0"/>
              </a:defRPr>
            </a:lvl7pPr>
            <a:lvl8pPr marL="3657600" indent="-457200" eaLnBrk="0" fontAlgn="base" hangingPunct="0">
              <a:spcBef>
                <a:spcPct val="0"/>
              </a:spcBef>
              <a:spcAft>
                <a:spcPct val="0"/>
              </a:spcAft>
              <a:defRPr sz="2400">
                <a:solidFill>
                  <a:schemeClr val="tx1"/>
                </a:solidFill>
                <a:latin typeface="Times" charset="0"/>
                <a:ea typeface="ＭＳ Ｐゴシック" charset="0"/>
              </a:defRPr>
            </a:lvl8pPr>
            <a:lvl9pPr marL="4114800" indent="-457200" eaLnBrk="0" fontAlgn="base" hangingPunct="0">
              <a:spcBef>
                <a:spcPct val="0"/>
              </a:spcBef>
              <a:spcAft>
                <a:spcPct val="0"/>
              </a:spcAft>
              <a:defRPr sz="2400">
                <a:solidFill>
                  <a:schemeClr val="tx1"/>
                </a:solidFill>
                <a:latin typeface="Times" charset="0"/>
                <a:ea typeface="ＭＳ Ｐゴシック" charset="0"/>
              </a:defRPr>
            </a:lvl9pPr>
          </a:lstStyle>
          <a:p>
            <a:pPr>
              <a:lnSpc>
                <a:spcPct val="110000"/>
              </a:lnSpc>
              <a:buFont typeface="Arial" charset="0"/>
              <a:buAutoNum type="arabicPeriod"/>
              <a:defRPr/>
            </a:pPr>
            <a:r>
              <a:rPr lang="en-US" dirty="0" smtClean="0">
                <a:cs typeface="+mn-cs"/>
              </a:rPr>
              <a:t>Mars possibly had plate tectonics early in its evolution, but not today, allowing preservation of primordial crust of the southern hemisphere.</a:t>
            </a:r>
          </a:p>
          <a:p>
            <a:pPr>
              <a:lnSpc>
                <a:spcPct val="110000"/>
              </a:lnSpc>
              <a:buFont typeface="Arial" charset="0"/>
              <a:buAutoNum type="arabicPeriod"/>
              <a:defRPr/>
            </a:pPr>
            <a:r>
              <a:rPr lang="en-US" dirty="0" smtClean="0">
                <a:cs typeface="+mn-cs"/>
              </a:rPr>
              <a:t>Northern hemisphere was resurfaced more recently, probably by a massive but low-angle impact - basin is an ellipse, 11,000 km x 8,000 km.</a:t>
            </a:r>
          </a:p>
          <a:p>
            <a:pPr>
              <a:lnSpc>
                <a:spcPct val="110000"/>
              </a:lnSpc>
              <a:buFont typeface="Arial" charset="0"/>
              <a:buAutoNum type="arabicPeriod"/>
              <a:defRPr/>
            </a:pPr>
            <a:r>
              <a:rPr lang="en-US" dirty="0" smtClean="0">
                <a:cs typeface="+mn-cs"/>
              </a:rPr>
              <a:t>Mars is dominated by long-term stability of mantle plumes (</a:t>
            </a:r>
            <a:r>
              <a:rPr lang="en-US" dirty="0" err="1" smtClean="0">
                <a:cs typeface="+mn-cs"/>
              </a:rPr>
              <a:t>Tharsis</a:t>
            </a:r>
            <a:r>
              <a:rPr lang="en-US" dirty="0" smtClean="0">
                <a:cs typeface="+mn-cs"/>
              </a:rPr>
              <a:t> and Elysium provinces) and zone of rifting (</a:t>
            </a:r>
            <a:r>
              <a:rPr lang="en-US" dirty="0" err="1" smtClean="0">
                <a:cs typeface="+mn-cs"/>
              </a:rPr>
              <a:t>Valles</a:t>
            </a:r>
            <a:r>
              <a:rPr lang="en-US" dirty="0" smtClean="0">
                <a:cs typeface="+mn-cs"/>
              </a:rPr>
              <a:t> </a:t>
            </a:r>
            <a:r>
              <a:rPr lang="en-US" dirty="0" err="1" smtClean="0">
                <a:cs typeface="+mn-cs"/>
              </a:rPr>
              <a:t>Marineris</a:t>
            </a:r>
            <a:r>
              <a:rPr lang="en-US" dirty="0" smtClean="0">
                <a:cs typeface="+mn-cs"/>
              </a:rPr>
              <a:t>); the massive volcanoes re-oriented the lithosphere with respect to the spin axis in </a:t>
            </a:r>
            <a:r>
              <a:rPr lang="ja-JP" altLang="en-US" dirty="0" smtClean="0">
                <a:latin typeface="Arial"/>
                <a:cs typeface="+mn-cs"/>
              </a:rPr>
              <a:t>“</a:t>
            </a:r>
            <a:r>
              <a:rPr lang="en-US" dirty="0" smtClean="0">
                <a:cs typeface="+mn-cs"/>
              </a:rPr>
              <a:t>one-plate</a:t>
            </a:r>
            <a:r>
              <a:rPr lang="ja-JP" altLang="en-US" dirty="0" smtClean="0">
                <a:latin typeface="Arial"/>
                <a:cs typeface="+mn-cs"/>
              </a:rPr>
              <a:t>”</a:t>
            </a:r>
            <a:r>
              <a:rPr lang="en-US" dirty="0" smtClean="0">
                <a:cs typeface="+mn-cs"/>
              </a:rPr>
              <a:t> tectonics.</a:t>
            </a:r>
          </a:p>
          <a:p>
            <a:pPr>
              <a:lnSpc>
                <a:spcPct val="110000"/>
              </a:lnSpc>
              <a:buFont typeface="Arial" charset="0"/>
              <a:buAutoNum type="arabicPeriod"/>
              <a:defRPr/>
            </a:pPr>
            <a:r>
              <a:rPr lang="en-US" dirty="0" smtClean="0">
                <a:cs typeface="+mn-cs"/>
              </a:rPr>
              <a:t>Modest tectonic and magmatic activity are associated with the largest volcanoes and rifts of the silicate planets.</a:t>
            </a:r>
          </a:p>
          <a:p>
            <a:pPr>
              <a:lnSpc>
                <a:spcPct val="110000"/>
              </a:lnSpc>
              <a:buFont typeface="Arial" charset="0"/>
              <a:buNone/>
              <a:defRPr/>
            </a:pPr>
            <a:endParaRPr lang="en-US" dirty="0" smtClean="0">
              <a:cs typeface="+mn-cs"/>
            </a:endParaRPr>
          </a:p>
          <a:p>
            <a:pPr>
              <a:lnSpc>
                <a:spcPct val="110000"/>
              </a:lnSpc>
              <a:buFont typeface="Arial" charset="0"/>
              <a:buAutoNum type="arabicPeriod"/>
              <a:defRPr/>
            </a:pPr>
            <a:endParaRPr lang="en-US" dirty="0" smtClean="0">
              <a:cs typeface="+mn-cs"/>
            </a:endParaRPr>
          </a:p>
        </p:txBody>
      </p:sp>
      <p:sp>
        <p:nvSpPr>
          <p:cNvPr id="801796" name="Rectangle 4"/>
          <p:cNvSpPr>
            <a:spLocks noChangeArrowheads="1"/>
          </p:cNvSpPr>
          <p:nvPr/>
        </p:nvSpPr>
        <p:spPr bwMode="auto">
          <a:xfrm>
            <a:off x="0" y="0"/>
            <a:ext cx="9144000" cy="68580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3842" name="Rectangle 2"/>
          <p:cNvSpPr>
            <a:spLocks noGrp="1" noChangeArrowheads="1"/>
          </p:cNvSpPr>
          <p:nvPr>
            <p:ph type="title"/>
          </p:nvPr>
        </p:nvSpPr>
        <p:spPr>
          <a:xfrm>
            <a:off x="304800" y="152400"/>
            <a:ext cx="8458200" cy="609600"/>
          </a:xfrm>
        </p:spPr>
        <p:txBody>
          <a:bodyPr/>
          <a:lstStyle/>
          <a:p>
            <a:pPr>
              <a:defRPr/>
            </a:pPr>
            <a:r>
              <a:rPr lang="en-US" sz="4000" dirty="0" smtClean="0">
                <a:cs typeface="+mj-cs"/>
              </a:rPr>
              <a:t>Venus: Earth</a:t>
            </a:r>
            <a:r>
              <a:rPr lang="en-US" sz="4000" dirty="0" smtClean="0">
                <a:latin typeface="Arial"/>
                <a:cs typeface="+mj-cs"/>
              </a:rPr>
              <a:t>’</a:t>
            </a:r>
            <a:r>
              <a:rPr lang="en-US" sz="4000" dirty="0" smtClean="0">
                <a:cs typeface="+mj-cs"/>
              </a:rPr>
              <a:t>s twin: Plate Tectonics?</a:t>
            </a:r>
            <a:endParaRPr lang="en-US" dirty="0" smtClean="0">
              <a:cs typeface="+mj-cs"/>
            </a:endParaRPr>
          </a:p>
        </p:txBody>
      </p:sp>
      <p:sp>
        <p:nvSpPr>
          <p:cNvPr id="803843" name="Rectangle 3"/>
          <p:cNvSpPr>
            <a:spLocks noGrp="1" noChangeArrowheads="1"/>
          </p:cNvSpPr>
          <p:nvPr>
            <p:ph type="body" sz="half" idx="1"/>
          </p:nvPr>
        </p:nvSpPr>
        <p:spPr>
          <a:xfrm>
            <a:off x="304800" y="2209800"/>
            <a:ext cx="3810000" cy="4114800"/>
          </a:xfrm>
        </p:spPr>
        <p:txBody>
          <a:bodyPr/>
          <a:lstStyle/>
          <a:p>
            <a:pPr>
              <a:defRPr/>
            </a:pPr>
            <a:r>
              <a:rPr lang="en-US" sz="2000" smtClean="0">
                <a:cs typeface="+mn-cs"/>
              </a:rPr>
              <a:t>Almost Earth</a:t>
            </a:r>
            <a:r>
              <a:rPr lang="ja-JP" altLang="en-US" sz="2000" smtClean="0">
                <a:latin typeface="Arial"/>
                <a:cs typeface="+mn-cs"/>
              </a:rPr>
              <a:t>’</a:t>
            </a:r>
            <a:r>
              <a:rPr lang="en-US" sz="2000" smtClean="0">
                <a:cs typeface="+mn-cs"/>
              </a:rPr>
              <a:t>s twin in mass (82%)</a:t>
            </a:r>
          </a:p>
          <a:p>
            <a:pPr>
              <a:defRPr/>
            </a:pPr>
            <a:r>
              <a:rPr lang="en-US" sz="2000" smtClean="0">
                <a:cs typeface="+mn-cs"/>
              </a:rPr>
              <a:t>Dense CO</a:t>
            </a:r>
            <a:r>
              <a:rPr lang="en-US" sz="2400" baseline="-25000" smtClean="0">
                <a:cs typeface="+mn-cs"/>
              </a:rPr>
              <a:t>2</a:t>
            </a:r>
            <a:r>
              <a:rPr lang="en-US" sz="2000" smtClean="0">
                <a:cs typeface="+mn-cs"/>
              </a:rPr>
              <a:t> atmosphere (90 atm)</a:t>
            </a:r>
          </a:p>
          <a:p>
            <a:pPr>
              <a:defRPr/>
            </a:pPr>
            <a:r>
              <a:rPr lang="en-US" sz="2000" smtClean="0">
                <a:cs typeface="+mn-cs"/>
              </a:rPr>
              <a:t>Surface T = 480°C</a:t>
            </a:r>
          </a:p>
          <a:p>
            <a:pPr>
              <a:defRPr/>
            </a:pPr>
            <a:r>
              <a:rPr lang="en-US" sz="2000" smtClean="0">
                <a:cs typeface="+mn-cs"/>
              </a:rPr>
              <a:t>Three USSR landers (Venera: 1975, 1975, 1982) plus US Magellan radar mapping (1984)</a:t>
            </a:r>
          </a:p>
        </p:txBody>
      </p:sp>
      <p:pic>
        <p:nvPicPr>
          <p:cNvPr id="803844" name="Picture 4"/>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5562600" y="2743200"/>
            <a:ext cx="2743200" cy="2376488"/>
          </a:xfrm>
        </p:spPr>
      </p:pic>
      <p:pic>
        <p:nvPicPr>
          <p:cNvPr id="95236" name="Picture 5" descr="bbtlf0804_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762000"/>
            <a:ext cx="3328988" cy="200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3846" name="Rectangle 6"/>
          <p:cNvSpPr>
            <a:spLocks noChangeArrowheads="1"/>
          </p:cNvSpPr>
          <p:nvPr/>
        </p:nvSpPr>
        <p:spPr bwMode="auto">
          <a:xfrm>
            <a:off x="280988" y="990600"/>
            <a:ext cx="4953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nSpc>
                <a:spcPct val="90000"/>
              </a:lnSpc>
              <a:spcBef>
                <a:spcPct val="20000"/>
              </a:spcBef>
              <a:defRPr/>
            </a:pPr>
            <a:r>
              <a:rPr lang="en-US" sz="1600" u="sng">
                <a:cs typeface="Times" charset="0"/>
              </a:rPr>
              <a:t>Body	Diameter (km)</a:t>
            </a:r>
            <a:r>
              <a:rPr lang="en-US" sz="1600">
                <a:cs typeface="Times" charset="0"/>
              </a:rPr>
              <a:t>    </a:t>
            </a:r>
            <a:r>
              <a:rPr lang="en-US" sz="1600" u="sng">
                <a:cs typeface="Times" charset="0"/>
              </a:rPr>
              <a:t>Mass (kg)	Tectonics</a:t>
            </a:r>
            <a:endParaRPr lang="en-US" sz="1600">
              <a:cs typeface="Times" charset="0"/>
            </a:endParaRPr>
          </a:p>
          <a:p>
            <a:pPr marL="342900" indent="-342900">
              <a:lnSpc>
                <a:spcPct val="90000"/>
              </a:lnSpc>
              <a:spcBef>
                <a:spcPct val="20000"/>
              </a:spcBef>
              <a:defRPr/>
            </a:pPr>
            <a:r>
              <a:rPr lang="en-US" sz="1600">
                <a:cs typeface="Times" charset="0"/>
              </a:rPr>
              <a:t>Venus	   12,103	          49 *10</a:t>
            </a:r>
            <a:r>
              <a:rPr lang="en-US" sz="1600" baseline="30000">
                <a:cs typeface="Times" charset="0"/>
              </a:rPr>
              <a:t>23	</a:t>
            </a:r>
            <a:r>
              <a:rPr lang="en-US" sz="1600">
                <a:cs typeface="Times" charset="0"/>
              </a:rPr>
              <a:t>Active</a:t>
            </a:r>
            <a:endParaRPr lang="en-US" sz="1600" baseline="30000">
              <a:cs typeface="Times" charset="0"/>
            </a:endParaRPr>
          </a:p>
          <a:p>
            <a:pPr marL="342900" indent="-342900">
              <a:lnSpc>
                <a:spcPct val="90000"/>
              </a:lnSpc>
              <a:spcBef>
                <a:spcPct val="20000"/>
              </a:spcBef>
              <a:defRPr/>
            </a:pPr>
            <a:r>
              <a:rPr lang="en-US" sz="1600">
                <a:cs typeface="Times" charset="0"/>
              </a:rPr>
              <a:t>Earth	   12,756	          60 *10</a:t>
            </a:r>
            <a:r>
              <a:rPr lang="en-US" sz="1600" baseline="30000">
                <a:cs typeface="Times" charset="0"/>
              </a:rPr>
              <a:t>23	</a:t>
            </a:r>
            <a:r>
              <a:rPr lang="en-US" sz="1600">
                <a:cs typeface="Times" charset="0"/>
              </a:rPr>
              <a:t>Active</a:t>
            </a:r>
            <a:endParaRPr lang="en-US" sz="1400" baseline="30000">
              <a:cs typeface="Times" charset="0"/>
            </a:endParaRPr>
          </a:p>
          <a:p>
            <a:pPr marL="342900" indent="-342900">
              <a:lnSpc>
                <a:spcPct val="90000"/>
              </a:lnSpc>
              <a:spcBef>
                <a:spcPct val="20000"/>
              </a:spcBef>
              <a:buFontTx/>
              <a:buChar char="•"/>
              <a:defRPr/>
            </a:pPr>
            <a:endParaRPr lang="en-US" sz="1800">
              <a:cs typeface="+mn-cs"/>
            </a:endParaRPr>
          </a:p>
        </p:txBody>
      </p:sp>
      <p:sp>
        <p:nvSpPr>
          <p:cNvPr id="803847" name="Rectangle 7"/>
          <p:cNvSpPr>
            <a:spLocks noChangeArrowheads="1"/>
          </p:cNvSpPr>
          <p:nvPr/>
        </p:nvSpPr>
        <p:spPr bwMode="auto">
          <a:xfrm>
            <a:off x="0" y="0"/>
            <a:ext cx="9144000" cy="68580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pic>
        <p:nvPicPr>
          <p:cNvPr id="803848"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5181600"/>
            <a:ext cx="3810000" cy="157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803849" name="Text Box 9"/>
          <p:cNvSpPr txBox="1">
            <a:spLocks noChangeArrowheads="1"/>
          </p:cNvSpPr>
          <p:nvPr/>
        </p:nvSpPr>
        <p:spPr bwMode="auto">
          <a:xfrm>
            <a:off x="3200400" y="6324600"/>
            <a:ext cx="1701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800">
                <a:cs typeface="+mn-cs"/>
              </a:rPr>
              <a:t>Venera 13, 1982</a:t>
            </a:r>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2" descr="galsatfulldsisk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09800"/>
            <a:ext cx="9144000" cy="294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5299" name="Rectangle 3"/>
          <p:cNvSpPr>
            <a:spLocks noGrp="1" noChangeArrowheads="1"/>
          </p:cNvSpPr>
          <p:nvPr>
            <p:ph type="title"/>
          </p:nvPr>
        </p:nvSpPr>
        <p:spPr>
          <a:xfrm>
            <a:off x="457200" y="0"/>
            <a:ext cx="7772400" cy="685800"/>
          </a:xfrm>
        </p:spPr>
        <p:txBody>
          <a:bodyPr/>
          <a:lstStyle/>
          <a:p>
            <a:pPr>
              <a:defRPr/>
            </a:pPr>
            <a:r>
              <a:rPr lang="en-US" sz="3600" smtClean="0">
                <a:cs typeface="+mj-cs"/>
              </a:rPr>
              <a:t>Galilean Satellite Ages</a:t>
            </a:r>
            <a:endParaRPr lang="en-US" smtClean="0">
              <a:cs typeface="+mj-cs"/>
            </a:endParaRPr>
          </a:p>
        </p:txBody>
      </p:sp>
      <p:sp>
        <p:nvSpPr>
          <p:cNvPr id="695300" name="Rectangle 4"/>
          <p:cNvSpPr>
            <a:spLocks noGrp="1" noChangeArrowheads="1"/>
          </p:cNvSpPr>
          <p:nvPr>
            <p:ph type="body" idx="1"/>
          </p:nvPr>
        </p:nvSpPr>
        <p:spPr>
          <a:xfrm>
            <a:off x="0" y="762000"/>
            <a:ext cx="9144000" cy="1752600"/>
          </a:xfrm>
        </p:spPr>
        <p:txBody>
          <a:bodyPr/>
          <a:lstStyle/>
          <a:p>
            <a:pPr>
              <a:lnSpc>
                <a:spcPct val="90000"/>
              </a:lnSpc>
              <a:buFontTx/>
              <a:buNone/>
              <a:defRPr/>
            </a:pPr>
            <a:r>
              <a:rPr lang="en-US" smtClean="0">
                <a:cs typeface="+mn-cs"/>
              </a:rPr>
              <a:t>       </a:t>
            </a:r>
            <a:r>
              <a:rPr lang="en-US" b="1" smtClean="0">
                <a:cs typeface="+mn-cs"/>
              </a:rPr>
              <a:t>Io	     Europa	      Ganymede	      Callisto</a:t>
            </a:r>
            <a:endParaRPr lang="en-US" smtClean="0">
              <a:cs typeface="+mn-cs"/>
            </a:endParaRPr>
          </a:p>
          <a:p>
            <a:pPr>
              <a:lnSpc>
                <a:spcPct val="90000"/>
              </a:lnSpc>
              <a:buFontTx/>
              <a:buNone/>
              <a:defRPr/>
            </a:pPr>
            <a:r>
              <a:rPr lang="en-US" sz="2000" smtClean="0">
                <a:cs typeface="+mn-cs"/>
              </a:rPr>
              <a:t>   Very Young                             		     	         	             Very Old</a:t>
            </a:r>
          </a:p>
          <a:p>
            <a:pPr>
              <a:lnSpc>
                <a:spcPct val="90000"/>
              </a:lnSpc>
              <a:buFontTx/>
              <a:buNone/>
              <a:defRPr/>
            </a:pPr>
            <a:r>
              <a:rPr lang="en-US" smtClean="0">
                <a:cs typeface="+mn-cs"/>
              </a:rPr>
              <a:t>   ~1Ma	    ~10 Ma         0.5-1 Ga             &gt;4 Ga</a:t>
            </a:r>
          </a:p>
        </p:txBody>
      </p:sp>
      <p:sp>
        <p:nvSpPr>
          <p:cNvPr id="695302" name="Rectangle 6"/>
          <p:cNvSpPr>
            <a:spLocks noChangeArrowheads="1"/>
          </p:cNvSpPr>
          <p:nvPr/>
        </p:nvSpPr>
        <p:spPr bwMode="auto">
          <a:xfrm>
            <a:off x="0" y="5105400"/>
            <a:ext cx="914400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nSpc>
                <a:spcPct val="90000"/>
              </a:lnSpc>
              <a:spcBef>
                <a:spcPct val="20000"/>
              </a:spcBef>
              <a:defRPr/>
            </a:pPr>
            <a:r>
              <a:rPr lang="en-US" sz="3200">
                <a:cs typeface="+mn-cs"/>
              </a:rPr>
              <a:t>      </a:t>
            </a:r>
            <a:r>
              <a:rPr lang="en-US" sz="1800">
                <a:cs typeface="+mn-cs"/>
              </a:rPr>
              <a:t>350 Mm orbital radius					               1800 Mm</a:t>
            </a:r>
          </a:p>
          <a:p>
            <a:pPr marL="342900" indent="-342900">
              <a:lnSpc>
                <a:spcPct val="90000"/>
              </a:lnSpc>
              <a:spcBef>
                <a:spcPct val="20000"/>
              </a:spcBef>
              <a:defRPr/>
            </a:pPr>
            <a:r>
              <a:rPr lang="en-US" sz="1800">
                <a:cs typeface="+mn-cs"/>
              </a:rPr>
              <a:t>Tidally-driven 	     Icy crust, frequent         Icy craters, plus	    No tectonics/ volcanism. </a:t>
            </a:r>
          </a:p>
          <a:p>
            <a:pPr marL="342900" indent="-342900">
              <a:lnSpc>
                <a:spcPct val="90000"/>
              </a:lnSpc>
              <a:spcBef>
                <a:spcPct val="20000"/>
              </a:spcBef>
              <a:defRPr/>
            </a:pPr>
            <a:r>
              <a:rPr lang="en-US" sz="1800">
                <a:cs typeface="+mn-cs"/>
              </a:rPr>
              <a:t>sulfur volcanism	     re-surfacing, 	           crustal deformation. 	    Valhalla, 4000km diam.,</a:t>
            </a:r>
          </a:p>
          <a:p>
            <a:pPr marL="342900" indent="-342900">
              <a:lnSpc>
                <a:spcPct val="90000"/>
              </a:lnSpc>
              <a:spcBef>
                <a:spcPct val="20000"/>
              </a:spcBef>
              <a:defRPr/>
            </a:pPr>
            <a:r>
              <a:rPr lang="en-US" sz="1800">
                <a:cs typeface="+mn-cs"/>
              </a:rPr>
              <a:t>			     possible liquid 	           Water ice plus 	     is one of largest impact</a:t>
            </a:r>
          </a:p>
          <a:p>
            <a:pPr marL="342900" indent="-342900">
              <a:lnSpc>
                <a:spcPct val="90000"/>
              </a:lnSpc>
              <a:spcBef>
                <a:spcPct val="20000"/>
              </a:spcBef>
              <a:defRPr/>
            </a:pPr>
            <a:r>
              <a:rPr lang="en-US" sz="1800">
                <a:cs typeface="+mn-cs"/>
              </a:rPr>
              <a:t>			     water mantle	           rocky material	    features known</a:t>
            </a:r>
          </a:p>
        </p:txBody>
      </p:sp>
      <p:sp>
        <p:nvSpPr>
          <p:cNvPr id="695303" name="Rectangle 7"/>
          <p:cNvSpPr>
            <a:spLocks noChangeArrowheads="1"/>
          </p:cNvSpPr>
          <p:nvPr/>
        </p:nvSpPr>
        <p:spPr bwMode="auto">
          <a:xfrm>
            <a:off x="0" y="0"/>
            <a:ext cx="9144000" cy="68580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1" name="Picture 2" descr="bbtlfT_0801_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667000"/>
            <a:ext cx="8534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2" name="Picture 3" descr="bbtlfT_0802_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938" y="0"/>
            <a:ext cx="8882062"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3" name="Rectangle 1"/>
          <p:cNvSpPr>
            <a:spLocks noChangeArrowheads="1"/>
          </p:cNvSpPr>
          <p:nvPr/>
        </p:nvSpPr>
        <p:spPr bwMode="auto">
          <a:xfrm>
            <a:off x="-228600" y="1371600"/>
            <a:ext cx="9448800" cy="609600"/>
          </a:xfrm>
          <a:prstGeom prst="rect">
            <a:avLst/>
          </a:prstGeom>
          <a:solidFill>
            <a:srgbClr val="FFFF00">
              <a:alpha val="21176"/>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3058" name="Rectangle 2"/>
          <p:cNvSpPr>
            <a:spLocks noGrp="1" noChangeArrowheads="1"/>
          </p:cNvSpPr>
          <p:nvPr>
            <p:ph type="title"/>
          </p:nvPr>
        </p:nvSpPr>
        <p:spPr>
          <a:xfrm>
            <a:off x="0" y="228600"/>
            <a:ext cx="5105400" cy="609600"/>
          </a:xfrm>
        </p:spPr>
        <p:txBody>
          <a:bodyPr/>
          <a:lstStyle/>
          <a:p>
            <a:pPr>
              <a:defRPr/>
            </a:pPr>
            <a:r>
              <a:rPr lang="en-US" sz="3600" smtClean="0">
                <a:cs typeface="+mj-cs"/>
              </a:rPr>
              <a:t>Venusian Impact Craters</a:t>
            </a:r>
            <a:endParaRPr lang="en-US" smtClean="0">
              <a:cs typeface="+mj-cs"/>
            </a:endParaRPr>
          </a:p>
        </p:txBody>
      </p:sp>
      <p:sp>
        <p:nvSpPr>
          <p:cNvPr id="813059" name="Rectangle 3"/>
          <p:cNvSpPr>
            <a:spLocks noGrp="1" noChangeArrowheads="1"/>
          </p:cNvSpPr>
          <p:nvPr>
            <p:ph type="body" sz="half" idx="1"/>
          </p:nvPr>
        </p:nvSpPr>
        <p:spPr>
          <a:xfrm>
            <a:off x="0" y="838200"/>
            <a:ext cx="5334000" cy="3429000"/>
          </a:xfrm>
        </p:spPr>
        <p:txBody>
          <a:bodyPr/>
          <a:lstStyle/>
          <a:p>
            <a:pPr>
              <a:lnSpc>
                <a:spcPct val="90000"/>
              </a:lnSpc>
              <a:defRPr/>
            </a:pPr>
            <a:r>
              <a:rPr lang="en-US" sz="1600" dirty="0" smtClean="0">
                <a:solidFill>
                  <a:srgbClr val="000001"/>
                </a:solidFill>
                <a:latin typeface="Times New Roman" charset="0"/>
                <a:cs typeface="+mn-cs"/>
              </a:rPr>
              <a:t>no record of early heavy bombardment period, hence Venus was resurfaced at 300 to 500 Ma. </a:t>
            </a:r>
          </a:p>
          <a:p>
            <a:pPr>
              <a:lnSpc>
                <a:spcPct val="90000"/>
              </a:lnSpc>
              <a:defRPr/>
            </a:pPr>
            <a:r>
              <a:rPr lang="en-US" sz="1600" dirty="0" smtClean="0">
                <a:solidFill>
                  <a:srgbClr val="000001"/>
                </a:solidFill>
                <a:latin typeface="Times New Roman" charset="0"/>
                <a:cs typeface="+mn-cs"/>
              </a:rPr>
              <a:t>most craters appear pristine because they were formed after resurfacing with little geologic activity to degrade them; but some </a:t>
            </a:r>
            <a:r>
              <a:rPr lang="en-US" sz="1600" dirty="0" err="1" smtClean="0">
                <a:solidFill>
                  <a:srgbClr val="000001"/>
                </a:solidFill>
                <a:latin typeface="Times New Roman" charset="0"/>
                <a:cs typeface="+mn-cs"/>
              </a:rPr>
              <a:t>tectonized</a:t>
            </a:r>
            <a:r>
              <a:rPr lang="en-US" sz="1600" dirty="0" smtClean="0">
                <a:solidFill>
                  <a:srgbClr val="000001"/>
                </a:solidFill>
                <a:latin typeface="Times New Roman" charset="0"/>
                <a:cs typeface="+mn-cs"/>
              </a:rPr>
              <a:t> examples exist.</a:t>
            </a:r>
          </a:p>
          <a:p>
            <a:pPr>
              <a:lnSpc>
                <a:spcPct val="90000"/>
              </a:lnSpc>
              <a:defRPr/>
            </a:pPr>
            <a:r>
              <a:rPr lang="en-US" sz="1600" dirty="0" smtClean="0">
                <a:solidFill>
                  <a:srgbClr val="000001"/>
                </a:solidFill>
                <a:latin typeface="Times New Roman" charset="0"/>
                <a:cs typeface="+mn-cs"/>
              </a:rPr>
              <a:t>Venus has fewer small (&lt;2km diameter) craters than other planets because small projectiles vaporize in the dense atmosphere before they reach the surface.</a:t>
            </a:r>
          </a:p>
          <a:p>
            <a:pPr>
              <a:lnSpc>
                <a:spcPct val="90000"/>
              </a:lnSpc>
              <a:defRPr/>
            </a:pPr>
            <a:r>
              <a:rPr lang="en-US" sz="1600" dirty="0" smtClean="0">
                <a:solidFill>
                  <a:srgbClr val="000001"/>
                </a:solidFill>
                <a:latin typeface="Times New Roman" charset="0"/>
                <a:cs typeface="+mn-cs"/>
              </a:rPr>
              <a:t>Because of the high temperature on the Venusian surface, impacts produce more melt than on other planets; e.g. Addams crater with a thin outflow that extends 600 km from the crater, controlled by the local topography</a:t>
            </a:r>
          </a:p>
          <a:p>
            <a:pPr>
              <a:lnSpc>
                <a:spcPct val="90000"/>
              </a:lnSpc>
              <a:defRPr/>
            </a:pPr>
            <a:endParaRPr lang="en-US" sz="1600" dirty="0" smtClean="0">
              <a:solidFill>
                <a:srgbClr val="000001"/>
              </a:solidFill>
              <a:latin typeface="Times New Roman" charset="0"/>
              <a:cs typeface="+mn-cs"/>
            </a:endParaRPr>
          </a:p>
        </p:txBody>
      </p:sp>
      <p:pic>
        <p:nvPicPr>
          <p:cNvPr id="813060" name="Picture 4"/>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5486400" y="228600"/>
            <a:ext cx="3657600" cy="3035300"/>
          </a:xfrm>
        </p:spPr>
      </p:pic>
      <p:pic>
        <p:nvPicPr>
          <p:cNvPr id="99332" name="Picture 5" descr="Balc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3409950"/>
            <a:ext cx="3657600" cy="344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306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4227513"/>
            <a:ext cx="56388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813063" name="Rectangle 7"/>
          <p:cNvSpPr>
            <a:spLocks noChangeArrowheads="1"/>
          </p:cNvSpPr>
          <p:nvPr/>
        </p:nvSpPr>
        <p:spPr bwMode="auto">
          <a:xfrm>
            <a:off x="0" y="0"/>
            <a:ext cx="9144000" cy="68580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5106" name="Rectangle 2"/>
          <p:cNvSpPr>
            <a:spLocks noGrp="1" noChangeArrowheads="1"/>
          </p:cNvSpPr>
          <p:nvPr>
            <p:ph type="subTitle" idx="1"/>
          </p:nvPr>
        </p:nvSpPr>
        <p:spPr>
          <a:xfrm>
            <a:off x="838200" y="228600"/>
            <a:ext cx="6705600" cy="1752600"/>
          </a:xfrm>
        </p:spPr>
        <p:txBody>
          <a:bodyPr/>
          <a:lstStyle/>
          <a:p>
            <a:pPr algn="l">
              <a:defRPr/>
            </a:pPr>
            <a:r>
              <a:rPr lang="en-US" smtClean="0">
                <a:latin typeface="Arial Black" charset="0"/>
                <a:cs typeface="+mn-cs"/>
              </a:rPr>
              <a:t>Impact Craters</a:t>
            </a:r>
          </a:p>
          <a:p>
            <a:pPr algn="l">
              <a:defRPr/>
            </a:pPr>
            <a:endParaRPr lang="en-US" smtClean="0">
              <a:latin typeface="Arial Black" charset="0"/>
              <a:cs typeface="+mn-cs"/>
            </a:endParaRPr>
          </a:p>
          <a:p>
            <a:pPr algn="l">
              <a:defRPr/>
            </a:pPr>
            <a:endParaRPr lang="en-US" smtClean="0">
              <a:latin typeface="Arial Black" charset="0"/>
              <a:cs typeface="+mn-cs"/>
            </a:endParaRPr>
          </a:p>
          <a:p>
            <a:pPr algn="l">
              <a:defRPr/>
            </a:pPr>
            <a:r>
              <a:rPr lang="en-US" smtClean="0">
                <a:latin typeface="Arial Black" charset="0"/>
                <a:cs typeface="+mn-cs"/>
              </a:rPr>
              <a:t>	on Mars</a:t>
            </a:r>
          </a:p>
          <a:p>
            <a:pPr algn="l">
              <a:defRPr/>
            </a:pPr>
            <a:endParaRPr lang="en-US" smtClean="0">
              <a:latin typeface="Arial Black" charset="0"/>
              <a:cs typeface="+mn-cs"/>
            </a:endParaRPr>
          </a:p>
          <a:p>
            <a:pPr algn="l">
              <a:defRPr/>
            </a:pPr>
            <a:endParaRPr lang="en-US" smtClean="0">
              <a:latin typeface="Arial Black" charset="0"/>
              <a:cs typeface="+mn-cs"/>
            </a:endParaRPr>
          </a:p>
          <a:p>
            <a:pPr algn="l">
              <a:defRPr/>
            </a:pPr>
            <a:endParaRPr lang="en-US" smtClean="0">
              <a:latin typeface="Arial Black" charset="0"/>
              <a:cs typeface="+mn-cs"/>
            </a:endParaRPr>
          </a:p>
          <a:p>
            <a:pPr algn="l">
              <a:defRPr/>
            </a:pPr>
            <a:r>
              <a:rPr lang="en-US" smtClean="0">
                <a:latin typeface="Arial Black" charset="0"/>
                <a:cs typeface="+mn-cs"/>
              </a:rPr>
              <a:t>	on Venus</a:t>
            </a:r>
          </a:p>
          <a:p>
            <a:pPr algn="l">
              <a:defRPr/>
            </a:pPr>
            <a:endParaRPr lang="en-US" smtClean="0">
              <a:latin typeface="Arial Black" charset="0"/>
              <a:cs typeface="+mn-cs"/>
            </a:endParaRPr>
          </a:p>
          <a:p>
            <a:pPr algn="l">
              <a:defRPr/>
            </a:pPr>
            <a:endParaRPr lang="en-US" smtClean="0">
              <a:latin typeface="Arial Black" charset="0"/>
              <a:cs typeface="+mn-cs"/>
            </a:endParaRPr>
          </a:p>
          <a:p>
            <a:pPr algn="l">
              <a:defRPr/>
            </a:pPr>
            <a:r>
              <a:rPr lang="en-US" smtClean="0">
                <a:latin typeface="Arial Black" charset="0"/>
                <a:cs typeface="+mn-cs"/>
              </a:rPr>
              <a:t>	on Earth</a:t>
            </a:r>
          </a:p>
        </p:txBody>
      </p:sp>
      <p:pic>
        <p:nvPicPr>
          <p:cNvPr id="101378" name="Picture 3" descr="mars_global_crat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5625" y="0"/>
            <a:ext cx="4778375"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79" name="Picture 4" descr="earth_worldcraters_map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4792663"/>
            <a:ext cx="4495800" cy="206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5109" name="Rectangle 5"/>
          <p:cNvSpPr>
            <a:spLocks noChangeArrowheads="1"/>
          </p:cNvSpPr>
          <p:nvPr/>
        </p:nvSpPr>
        <p:spPr bwMode="auto">
          <a:xfrm>
            <a:off x="0" y="0"/>
            <a:ext cx="9144000" cy="68580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pic>
        <p:nvPicPr>
          <p:cNvPr id="101381" name="Picture 6" descr="ventest3 cop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67250" y="2514600"/>
            <a:ext cx="4476750" cy="225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Picture 2" descr="bbtlf0810_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716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227" name="Text Box 3"/>
          <p:cNvSpPr txBox="1">
            <a:spLocks noChangeArrowheads="1"/>
          </p:cNvSpPr>
          <p:nvPr/>
        </p:nvSpPr>
        <p:spPr bwMode="auto">
          <a:xfrm>
            <a:off x="457200" y="5486400"/>
            <a:ext cx="21336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en-US">
                <a:latin typeface="Times New Roman" charset="0"/>
                <a:cs typeface="+mn-cs"/>
              </a:rPr>
              <a:t>Tectonic Forces at work.</a:t>
            </a:r>
          </a:p>
        </p:txBody>
      </p:sp>
      <p:sp>
        <p:nvSpPr>
          <p:cNvPr id="820228" name="AutoShape 4"/>
          <p:cNvSpPr>
            <a:spLocks/>
          </p:cNvSpPr>
          <p:nvPr/>
        </p:nvSpPr>
        <p:spPr bwMode="auto">
          <a:xfrm>
            <a:off x="6684963" y="5791200"/>
            <a:ext cx="2220912" cy="892175"/>
          </a:xfrm>
          <a:prstGeom prst="callout2">
            <a:avLst>
              <a:gd name="adj1" fmla="val 12810"/>
              <a:gd name="adj2" fmla="val -3431"/>
              <a:gd name="adj3" fmla="val 12810"/>
              <a:gd name="adj4" fmla="val -12153"/>
              <a:gd name="adj5" fmla="val -47685"/>
              <a:gd name="adj6" fmla="val -30949"/>
            </a:avLst>
          </a:prstGeom>
          <a:noFill/>
          <a:ln w="50800">
            <a:solidFill>
              <a:schemeClr val="tx1"/>
            </a:solidFill>
            <a:miter lim="800000"/>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n-US">
                <a:latin typeface="Times New Roman" charset="0"/>
                <a:cs typeface="+mn-cs"/>
              </a:rPr>
              <a:t>Convection Cells</a:t>
            </a:r>
          </a:p>
        </p:txBody>
      </p:sp>
      <p:sp>
        <p:nvSpPr>
          <p:cNvPr id="820229" name="Line 5"/>
          <p:cNvSpPr>
            <a:spLocks noChangeShapeType="1"/>
          </p:cNvSpPr>
          <p:nvPr/>
        </p:nvSpPr>
        <p:spPr bwMode="auto">
          <a:xfrm flipH="1" flipV="1">
            <a:off x="4637088" y="5454650"/>
            <a:ext cx="1763712" cy="434975"/>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20230" name="Rectangle 6"/>
          <p:cNvSpPr>
            <a:spLocks noChangeArrowheads="1"/>
          </p:cNvSpPr>
          <p:nvPr/>
        </p:nvSpPr>
        <p:spPr bwMode="auto">
          <a:xfrm>
            <a:off x="609600" y="2362200"/>
            <a:ext cx="3733800"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n-US" sz="1400">
                <a:latin typeface="Arial Black" charset="0"/>
                <a:cs typeface="+mn-cs"/>
              </a:rPr>
              <a:t>Ovda Regio, Venus: ridges 8-15km wide, </a:t>
            </a:r>
          </a:p>
          <a:p>
            <a:pPr algn="ctr">
              <a:lnSpc>
                <a:spcPct val="80000"/>
              </a:lnSpc>
              <a:defRPr/>
            </a:pPr>
            <a:r>
              <a:rPr lang="en-US" sz="1400">
                <a:latin typeface="Arial Black" charset="0"/>
                <a:cs typeface="+mn-cs"/>
              </a:rPr>
              <a:t>30-60km long (similar to Appalachians</a:t>
            </a:r>
            <a:r>
              <a:rPr lang="en-US">
                <a:cs typeface="+mn-cs"/>
              </a:rPr>
              <a:t>)</a:t>
            </a:r>
          </a:p>
        </p:txBody>
      </p:sp>
      <p:sp>
        <p:nvSpPr>
          <p:cNvPr id="820231" name="Rectangle 7"/>
          <p:cNvSpPr>
            <a:spLocks noChangeArrowheads="1"/>
          </p:cNvSpPr>
          <p:nvPr/>
        </p:nvSpPr>
        <p:spPr bwMode="auto">
          <a:xfrm>
            <a:off x="0" y="0"/>
            <a:ext cx="9144000" cy="68580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0232" name="Rectangle 8"/>
          <p:cNvSpPr>
            <a:spLocks noChangeArrowheads="1"/>
          </p:cNvSpPr>
          <p:nvPr/>
        </p:nvSpPr>
        <p:spPr bwMode="auto">
          <a:xfrm>
            <a:off x="152400" y="152400"/>
            <a:ext cx="4267200" cy="2133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0233" name="Rectangle 9"/>
          <p:cNvSpPr>
            <a:spLocks noChangeArrowheads="1"/>
          </p:cNvSpPr>
          <p:nvPr/>
        </p:nvSpPr>
        <p:spPr bwMode="auto">
          <a:xfrm>
            <a:off x="4800600" y="2362200"/>
            <a:ext cx="3657600" cy="152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0234" name="Rectangle 10"/>
          <p:cNvSpPr>
            <a:spLocks noChangeArrowheads="1"/>
          </p:cNvSpPr>
          <p:nvPr/>
        </p:nvSpPr>
        <p:spPr bwMode="auto">
          <a:xfrm>
            <a:off x="4800600" y="2362200"/>
            <a:ext cx="3733800"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n-US" sz="1400">
                <a:latin typeface="Arial Black" charset="0"/>
                <a:cs typeface="+mn-cs"/>
              </a:rPr>
              <a:t>Guinevere Plains, Venus: </a:t>
            </a:r>
          </a:p>
          <a:p>
            <a:pPr algn="ctr">
              <a:defRPr/>
            </a:pPr>
            <a:r>
              <a:rPr lang="en-US" sz="1400">
                <a:latin typeface="Arial Black" charset="0"/>
                <a:cs typeface="+mn-cs"/>
              </a:rPr>
              <a:t>tensile fracture ribbons a few km wide</a:t>
            </a:r>
            <a:endParaRPr lang="en-US">
              <a:cs typeface="+mn-cs"/>
            </a:endParaRPr>
          </a:p>
        </p:txBody>
      </p:sp>
      <p:pic>
        <p:nvPicPr>
          <p:cNvPr id="820235" name="Picture 11" descr="venusridgedterrain"/>
          <p:cNvPicPr>
            <a:picLocks noChangeAspect="1" noChangeArrowheads="1"/>
          </p:cNvPicPr>
          <p:nvPr/>
        </p:nvPicPr>
        <p:blipFill>
          <a:blip r:embed="rId4">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304800" y="76200"/>
            <a:ext cx="4198938" cy="2270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5346" name="Rectangle 2"/>
          <p:cNvSpPr>
            <a:spLocks noGrp="1" noChangeArrowheads="1"/>
          </p:cNvSpPr>
          <p:nvPr>
            <p:ph type="title"/>
          </p:nvPr>
        </p:nvSpPr>
        <p:spPr>
          <a:xfrm>
            <a:off x="152400" y="838200"/>
            <a:ext cx="3581400" cy="685800"/>
          </a:xfrm>
        </p:spPr>
        <p:txBody>
          <a:bodyPr/>
          <a:lstStyle/>
          <a:p>
            <a:pPr>
              <a:defRPr/>
            </a:pPr>
            <a:r>
              <a:rPr lang="en-US" sz="2800" dirty="0" smtClean="0">
                <a:cs typeface="+mj-cs"/>
              </a:rPr>
              <a:t>Pancake Volcanoes</a:t>
            </a:r>
            <a:endParaRPr lang="en-US" sz="4000" dirty="0" smtClean="0">
              <a:cs typeface="+mj-cs"/>
            </a:endParaRPr>
          </a:p>
        </p:txBody>
      </p:sp>
      <p:sp>
        <p:nvSpPr>
          <p:cNvPr id="825347" name="Rectangle 3"/>
          <p:cNvSpPr>
            <a:spLocks noGrp="1" noChangeArrowheads="1"/>
          </p:cNvSpPr>
          <p:nvPr>
            <p:ph type="body" sz="half" idx="1"/>
          </p:nvPr>
        </p:nvSpPr>
        <p:spPr>
          <a:xfrm>
            <a:off x="76200" y="1447800"/>
            <a:ext cx="3962400" cy="1828800"/>
          </a:xfrm>
        </p:spPr>
        <p:txBody>
          <a:bodyPr/>
          <a:lstStyle/>
          <a:p>
            <a:pPr>
              <a:defRPr/>
            </a:pPr>
            <a:r>
              <a:rPr lang="en-US" sz="1400" dirty="0" smtClean="0">
                <a:solidFill>
                  <a:srgbClr val="000000"/>
                </a:solidFill>
                <a:latin typeface="Times New Roman" charset="0"/>
                <a:cs typeface="+mn-cs"/>
              </a:rPr>
              <a:t>four overlapping domes is located on the eastern edge of Alpha </a:t>
            </a:r>
            <a:r>
              <a:rPr lang="en-US" sz="1400" dirty="0" err="1" smtClean="0">
                <a:solidFill>
                  <a:srgbClr val="000000"/>
                </a:solidFill>
                <a:latin typeface="Times New Roman" charset="0"/>
                <a:cs typeface="+mn-cs"/>
              </a:rPr>
              <a:t>Regio</a:t>
            </a:r>
            <a:r>
              <a:rPr lang="en-US" sz="1400" dirty="0" smtClean="0">
                <a:solidFill>
                  <a:srgbClr val="000000"/>
                </a:solidFill>
                <a:latin typeface="Times New Roman" charset="0"/>
                <a:cs typeface="+mn-cs"/>
              </a:rPr>
              <a:t> </a:t>
            </a:r>
          </a:p>
          <a:p>
            <a:pPr>
              <a:defRPr/>
            </a:pPr>
            <a:r>
              <a:rPr lang="en-US" sz="1400" dirty="0" smtClean="0">
                <a:solidFill>
                  <a:srgbClr val="000000"/>
                </a:solidFill>
                <a:latin typeface="Times New Roman" charset="0"/>
                <a:cs typeface="+mn-cs"/>
              </a:rPr>
              <a:t>~25 km diameter, ≤ 0.75 km </a:t>
            </a:r>
          </a:p>
          <a:p>
            <a:pPr>
              <a:defRPr/>
            </a:pPr>
            <a:r>
              <a:rPr lang="en-US" sz="1400" dirty="0">
                <a:solidFill>
                  <a:srgbClr val="000000"/>
                </a:solidFill>
                <a:latin typeface="Times New Roman" charset="0"/>
                <a:cs typeface="+mn-cs"/>
              </a:rPr>
              <a:t>p</a:t>
            </a:r>
            <a:r>
              <a:rPr lang="en-US" sz="1400" dirty="0" smtClean="0">
                <a:solidFill>
                  <a:srgbClr val="000000"/>
                </a:solidFill>
                <a:latin typeface="Times New Roman" charset="0"/>
                <a:cs typeface="+mn-cs"/>
              </a:rPr>
              <a:t>resumably viscous lava on level ground allowing the lava to flow in an even lateral pattern.</a:t>
            </a:r>
            <a:r>
              <a:rPr lang="en-US" sz="1600" dirty="0" smtClean="0">
                <a:solidFill>
                  <a:srgbClr val="000000"/>
                </a:solidFill>
                <a:latin typeface="Times New Roman" charset="0"/>
                <a:cs typeface="+mn-cs"/>
              </a:rPr>
              <a:t> </a:t>
            </a:r>
          </a:p>
        </p:txBody>
      </p:sp>
      <p:pic>
        <p:nvPicPr>
          <p:cNvPr id="825348" name="Picture 4"/>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rot="10800000">
            <a:off x="4267200" y="-381000"/>
            <a:ext cx="4876800" cy="3948113"/>
          </a:xfrm>
        </p:spPr>
      </p:pic>
      <p:pic>
        <p:nvPicPr>
          <p:cNvPr id="82534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3354388"/>
            <a:ext cx="4876800" cy="3503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825350" name="Rectangle 6"/>
          <p:cNvSpPr>
            <a:spLocks noChangeArrowheads="1"/>
          </p:cNvSpPr>
          <p:nvPr/>
        </p:nvSpPr>
        <p:spPr bwMode="auto">
          <a:xfrm>
            <a:off x="762000" y="3581400"/>
            <a:ext cx="2362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defRPr/>
            </a:pPr>
            <a:r>
              <a:rPr lang="en-US" sz="3200" dirty="0">
                <a:solidFill>
                  <a:schemeClr val="tx2"/>
                </a:solidFill>
                <a:cs typeface="+mn-cs"/>
              </a:rPr>
              <a:t>Calderas</a:t>
            </a:r>
            <a:endParaRPr lang="en-US" sz="4000" dirty="0">
              <a:solidFill>
                <a:schemeClr val="tx2"/>
              </a:solidFill>
              <a:cs typeface="+mn-cs"/>
            </a:endParaRPr>
          </a:p>
        </p:txBody>
      </p:sp>
      <p:sp>
        <p:nvSpPr>
          <p:cNvPr id="825351" name="Rectangle 7"/>
          <p:cNvSpPr>
            <a:spLocks noChangeArrowheads="1"/>
          </p:cNvSpPr>
          <p:nvPr/>
        </p:nvSpPr>
        <p:spPr bwMode="auto">
          <a:xfrm>
            <a:off x="228600" y="4419600"/>
            <a:ext cx="388620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spcBef>
                <a:spcPct val="20000"/>
              </a:spcBef>
              <a:buFontTx/>
              <a:buChar char="•"/>
              <a:defRPr/>
            </a:pPr>
            <a:r>
              <a:rPr lang="en-US" sz="1600" dirty="0">
                <a:solidFill>
                  <a:srgbClr val="000000"/>
                </a:solidFill>
                <a:latin typeface="Times New Roman" charset="0"/>
                <a:cs typeface="+mn-cs"/>
              </a:rPr>
              <a:t>Sacajawea </a:t>
            </a:r>
            <a:r>
              <a:rPr lang="en-US" sz="1600" dirty="0" err="1">
                <a:solidFill>
                  <a:srgbClr val="000000"/>
                </a:solidFill>
                <a:latin typeface="Times New Roman" charset="0"/>
                <a:cs typeface="+mn-cs"/>
              </a:rPr>
              <a:t>Patera</a:t>
            </a:r>
            <a:r>
              <a:rPr lang="en-US" sz="1600" dirty="0">
                <a:solidFill>
                  <a:srgbClr val="000000"/>
                </a:solidFill>
                <a:latin typeface="Times New Roman" charset="0"/>
                <a:cs typeface="+mn-cs"/>
              </a:rPr>
              <a:t> is an elliptical caldera </a:t>
            </a:r>
            <a:r>
              <a:rPr lang="en-US" sz="1600" dirty="0">
                <a:solidFill>
                  <a:srgbClr val="000000"/>
                </a:solidFill>
                <a:latin typeface="Times New Roman" charset="0"/>
                <a:cs typeface="+mn-cs"/>
              </a:rPr>
              <a:t>in </a:t>
            </a:r>
            <a:r>
              <a:rPr lang="en-US" sz="1600" dirty="0">
                <a:solidFill>
                  <a:srgbClr val="000000"/>
                </a:solidFill>
                <a:latin typeface="Times New Roman" charset="0"/>
                <a:cs typeface="+mn-cs"/>
              </a:rPr>
              <a:t>Ishtar Terra.</a:t>
            </a:r>
          </a:p>
          <a:p>
            <a:pPr marL="342900" indent="-342900">
              <a:spcBef>
                <a:spcPct val="20000"/>
              </a:spcBef>
              <a:buFontTx/>
              <a:buChar char="•"/>
              <a:defRPr/>
            </a:pPr>
            <a:r>
              <a:rPr lang="en-US" sz="1600" dirty="0">
                <a:solidFill>
                  <a:srgbClr val="000000"/>
                </a:solidFill>
                <a:latin typeface="Times New Roman" charset="0"/>
                <a:cs typeface="+mn-cs"/>
              </a:rPr>
              <a:t>260 </a:t>
            </a:r>
            <a:r>
              <a:rPr lang="en-US" sz="1600" dirty="0">
                <a:solidFill>
                  <a:srgbClr val="000000"/>
                </a:solidFill>
                <a:latin typeface="Times New Roman" charset="0"/>
                <a:cs typeface="+mn-cs"/>
              </a:rPr>
              <a:t>by 175 </a:t>
            </a:r>
            <a:r>
              <a:rPr lang="en-US" sz="1600" dirty="0">
                <a:solidFill>
                  <a:srgbClr val="000000"/>
                </a:solidFill>
                <a:latin typeface="Times New Roman" charset="0"/>
                <a:cs typeface="+mn-cs"/>
              </a:rPr>
              <a:t>km; ~2 km deep </a:t>
            </a:r>
            <a:endParaRPr lang="en-US" sz="1600" dirty="0">
              <a:solidFill>
                <a:srgbClr val="000000"/>
              </a:solidFill>
              <a:latin typeface="Times New Roman" charset="0"/>
              <a:cs typeface="+mn-cs"/>
            </a:endParaRPr>
          </a:p>
        </p:txBody>
      </p:sp>
      <p:sp>
        <p:nvSpPr>
          <p:cNvPr id="825352" name="Rectangle 8"/>
          <p:cNvSpPr>
            <a:spLocks noChangeArrowheads="1"/>
          </p:cNvSpPr>
          <p:nvPr/>
        </p:nvSpPr>
        <p:spPr bwMode="auto">
          <a:xfrm>
            <a:off x="0" y="0"/>
            <a:ext cx="9144000" cy="68580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9" name="Text Box 3"/>
          <p:cNvSpPr txBox="1">
            <a:spLocks noChangeArrowheads="1"/>
          </p:cNvSpPr>
          <p:nvPr/>
        </p:nvSpPr>
        <p:spPr bwMode="auto">
          <a:xfrm>
            <a:off x="0" y="0"/>
            <a:ext cx="39624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b="1" dirty="0">
                <a:cs typeface="+mn-cs"/>
              </a:rPr>
              <a:t>Volcanic features </a:t>
            </a:r>
            <a:r>
              <a:rPr lang="en-US" b="1" dirty="0">
                <a:cs typeface="+mn-cs"/>
              </a:rPr>
              <a:t>dominate, </a:t>
            </a:r>
          </a:p>
          <a:p>
            <a:pPr>
              <a:defRPr/>
            </a:pPr>
            <a:r>
              <a:rPr lang="en-US" b="1" dirty="0">
                <a:cs typeface="+mn-cs"/>
              </a:rPr>
              <a:t>s</a:t>
            </a:r>
            <a:r>
              <a:rPr lang="en-US" b="1" dirty="0">
                <a:cs typeface="+mn-cs"/>
              </a:rPr>
              <a:t>ome familiar from Earth:</a:t>
            </a:r>
            <a:endParaRPr lang="en-US" b="1" dirty="0">
              <a:cs typeface="+mn-cs"/>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7394" name="Rectangle 2"/>
          <p:cNvSpPr>
            <a:spLocks noGrp="1" noChangeArrowheads="1"/>
          </p:cNvSpPr>
          <p:nvPr>
            <p:ph type="title"/>
          </p:nvPr>
        </p:nvSpPr>
        <p:spPr>
          <a:xfrm>
            <a:off x="350838" y="838200"/>
            <a:ext cx="3810000" cy="381000"/>
          </a:xfrm>
        </p:spPr>
        <p:txBody>
          <a:bodyPr/>
          <a:lstStyle/>
          <a:p>
            <a:pPr>
              <a:defRPr/>
            </a:pPr>
            <a:r>
              <a:rPr lang="en-US" sz="2800" dirty="0" smtClean="0">
                <a:cs typeface="+mj-cs"/>
              </a:rPr>
              <a:t>Coronae</a:t>
            </a:r>
            <a:endParaRPr lang="en-US" dirty="0" smtClean="0">
              <a:cs typeface="+mj-cs"/>
            </a:endParaRPr>
          </a:p>
        </p:txBody>
      </p:sp>
      <p:sp>
        <p:nvSpPr>
          <p:cNvPr id="827395" name="Rectangle 3"/>
          <p:cNvSpPr>
            <a:spLocks noGrp="1" noChangeArrowheads="1"/>
          </p:cNvSpPr>
          <p:nvPr>
            <p:ph type="body" sz="half" idx="1"/>
          </p:nvPr>
        </p:nvSpPr>
        <p:spPr>
          <a:xfrm>
            <a:off x="-30163" y="1295400"/>
            <a:ext cx="4495801" cy="2362200"/>
          </a:xfrm>
        </p:spPr>
        <p:txBody>
          <a:bodyPr/>
          <a:lstStyle/>
          <a:p>
            <a:pPr>
              <a:lnSpc>
                <a:spcPct val="90000"/>
              </a:lnSpc>
              <a:buFontTx/>
              <a:buNone/>
              <a:defRPr/>
            </a:pPr>
            <a:r>
              <a:rPr lang="en-US" sz="1400" dirty="0" smtClean="0">
                <a:solidFill>
                  <a:srgbClr val="000000"/>
                </a:solidFill>
                <a:latin typeface="Times New Roman" charset="0"/>
                <a:cs typeface="+mn-cs"/>
              </a:rPr>
              <a:t>circular to oblong structures, 200 - 1000 km diameter.        </a:t>
            </a:r>
            <a:r>
              <a:rPr lang="en-US" sz="1400" dirty="0">
                <a:solidFill>
                  <a:srgbClr val="000000"/>
                </a:solidFill>
                <a:latin typeface="Times New Roman" charset="0"/>
                <a:cs typeface="+mn-cs"/>
              </a:rPr>
              <a:t> </a:t>
            </a:r>
            <a:r>
              <a:rPr lang="en-US" sz="1400" dirty="0" smtClean="0">
                <a:solidFill>
                  <a:srgbClr val="000000"/>
                </a:solidFill>
                <a:latin typeface="Times New Roman" charset="0"/>
                <a:cs typeface="+mn-cs"/>
              </a:rPr>
              <a:t>~ 2 km elevation, with a surrounding moat</a:t>
            </a:r>
          </a:p>
          <a:p>
            <a:pPr>
              <a:lnSpc>
                <a:spcPct val="90000"/>
              </a:lnSpc>
              <a:buFontTx/>
              <a:buNone/>
              <a:defRPr/>
            </a:pPr>
            <a:r>
              <a:rPr lang="en-US" sz="1400" dirty="0" smtClean="0">
                <a:solidFill>
                  <a:srgbClr val="000000"/>
                </a:solidFill>
                <a:latin typeface="Times New Roman" charset="0"/>
                <a:cs typeface="+mn-cs"/>
              </a:rPr>
              <a:t>possibly associated with large mantle plumes beneath the Venusian lithosphere </a:t>
            </a:r>
          </a:p>
          <a:p>
            <a:pPr>
              <a:lnSpc>
                <a:spcPct val="90000"/>
              </a:lnSpc>
              <a:buFontTx/>
              <a:buNone/>
              <a:defRPr/>
            </a:pPr>
            <a:r>
              <a:rPr lang="en-US" sz="1400" dirty="0" smtClean="0">
                <a:solidFill>
                  <a:srgbClr val="000000"/>
                </a:solidFill>
                <a:latin typeface="Times New Roman" charset="0"/>
                <a:cs typeface="+mn-cs"/>
              </a:rPr>
              <a:t>evolution involves cyclic uplift and collapse leading to concentric ring fractures </a:t>
            </a:r>
          </a:p>
          <a:p>
            <a:pPr>
              <a:lnSpc>
                <a:spcPct val="90000"/>
              </a:lnSpc>
              <a:buFontTx/>
              <a:buNone/>
              <a:defRPr/>
            </a:pPr>
            <a:r>
              <a:rPr lang="en-US" sz="1400" dirty="0" smtClean="0">
                <a:solidFill>
                  <a:srgbClr val="000000"/>
                </a:solidFill>
                <a:latin typeface="Times New Roman" charset="0"/>
                <a:cs typeface="+mn-cs"/>
              </a:rPr>
              <a:t>abundant volcanic features found in the interior may reflect melting of the plume head and extrusion of these melts at the surface </a:t>
            </a:r>
          </a:p>
          <a:p>
            <a:pPr>
              <a:lnSpc>
                <a:spcPct val="90000"/>
              </a:lnSpc>
              <a:defRPr/>
            </a:pPr>
            <a:endParaRPr lang="en-US" sz="1400" dirty="0" smtClean="0">
              <a:latin typeface="Times New Roman" charset="0"/>
              <a:cs typeface="+mn-cs"/>
            </a:endParaRPr>
          </a:p>
        </p:txBody>
      </p:sp>
      <p:pic>
        <p:nvPicPr>
          <p:cNvPr id="827396" name="Picture 4"/>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rot="5400000">
            <a:off x="5349875" y="-854075"/>
            <a:ext cx="2940050" cy="4648200"/>
          </a:xfrm>
        </p:spPr>
      </p:pic>
      <p:pic>
        <p:nvPicPr>
          <p:cNvPr id="82739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3371850"/>
            <a:ext cx="4648200" cy="348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827398" name="Rectangle 6"/>
          <p:cNvSpPr>
            <a:spLocks noChangeArrowheads="1"/>
          </p:cNvSpPr>
          <p:nvPr/>
        </p:nvSpPr>
        <p:spPr bwMode="auto">
          <a:xfrm>
            <a:off x="0" y="0"/>
            <a:ext cx="9144000" cy="68580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7399" name="Rectangle 7"/>
          <p:cNvSpPr>
            <a:spLocks noChangeArrowheads="1"/>
          </p:cNvSpPr>
          <p:nvPr/>
        </p:nvSpPr>
        <p:spPr bwMode="auto">
          <a:xfrm>
            <a:off x="4572000" y="2971800"/>
            <a:ext cx="457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nSpc>
                <a:spcPct val="70000"/>
              </a:lnSpc>
              <a:spcBef>
                <a:spcPct val="20000"/>
              </a:spcBef>
              <a:defRPr/>
            </a:pPr>
            <a:r>
              <a:rPr lang="en-US" sz="1200">
                <a:solidFill>
                  <a:srgbClr val="000000"/>
                </a:solidFill>
                <a:latin typeface="Times New Roman" charset="0"/>
                <a:cs typeface="+mn-cs"/>
              </a:rPr>
              <a:t>Ba'het Corona, 230 km long, 150 km across. </a:t>
            </a:r>
          </a:p>
          <a:p>
            <a:pPr marL="342900" indent="-342900">
              <a:lnSpc>
                <a:spcPct val="70000"/>
              </a:lnSpc>
              <a:spcBef>
                <a:spcPct val="20000"/>
              </a:spcBef>
              <a:defRPr/>
            </a:pPr>
            <a:r>
              <a:rPr lang="en-US" sz="1200">
                <a:solidFill>
                  <a:srgbClr val="000000"/>
                </a:solidFill>
                <a:latin typeface="Times New Roman" charset="0"/>
                <a:cs typeface="+mn-cs"/>
              </a:rPr>
              <a:t>Note surrounding concentric ridges and troughs.</a:t>
            </a:r>
            <a:endParaRPr lang="en-US" sz="1400">
              <a:solidFill>
                <a:srgbClr val="000000"/>
              </a:solidFill>
              <a:latin typeface="Times New Roman" charset="0"/>
              <a:cs typeface="+mn-cs"/>
            </a:endParaRPr>
          </a:p>
          <a:p>
            <a:pPr marL="342900" indent="-342900">
              <a:lnSpc>
                <a:spcPct val="90000"/>
              </a:lnSpc>
              <a:spcBef>
                <a:spcPct val="20000"/>
              </a:spcBef>
              <a:buFontTx/>
              <a:buChar char="•"/>
              <a:defRPr/>
            </a:pPr>
            <a:endParaRPr lang="en-US" sz="1400">
              <a:solidFill>
                <a:srgbClr val="000000"/>
              </a:solidFill>
              <a:latin typeface="Times New Roman" charset="0"/>
              <a:cs typeface="+mn-cs"/>
            </a:endParaRPr>
          </a:p>
          <a:p>
            <a:pPr marL="342900" indent="-342900">
              <a:lnSpc>
                <a:spcPct val="90000"/>
              </a:lnSpc>
              <a:spcBef>
                <a:spcPct val="20000"/>
              </a:spcBef>
              <a:buFontTx/>
              <a:buChar char="•"/>
              <a:defRPr/>
            </a:pPr>
            <a:endParaRPr lang="en-US" sz="1400">
              <a:cs typeface="+mn-cs"/>
            </a:endParaRPr>
          </a:p>
        </p:txBody>
      </p:sp>
      <p:sp>
        <p:nvSpPr>
          <p:cNvPr id="827400" name="Rectangle 8"/>
          <p:cNvSpPr>
            <a:spLocks noChangeArrowheads="1"/>
          </p:cNvSpPr>
          <p:nvPr/>
        </p:nvSpPr>
        <p:spPr bwMode="auto">
          <a:xfrm>
            <a:off x="609600" y="3810000"/>
            <a:ext cx="30480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defRPr/>
            </a:pPr>
            <a:r>
              <a:rPr lang="en-US" sz="2800">
                <a:solidFill>
                  <a:schemeClr val="tx2"/>
                </a:solidFill>
                <a:cs typeface="+mn-cs"/>
              </a:rPr>
              <a:t>Arachnoids</a:t>
            </a:r>
          </a:p>
        </p:txBody>
      </p:sp>
      <p:sp>
        <p:nvSpPr>
          <p:cNvPr id="827401" name="Rectangle 9"/>
          <p:cNvSpPr>
            <a:spLocks noChangeArrowheads="1"/>
          </p:cNvSpPr>
          <p:nvPr/>
        </p:nvSpPr>
        <p:spPr bwMode="auto">
          <a:xfrm>
            <a:off x="0" y="4495800"/>
            <a:ext cx="4495800"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spcBef>
                <a:spcPct val="20000"/>
              </a:spcBef>
              <a:defRPr/>
            </a:pPr>
            <a:r>
              <a:rPr lang="en-US" sz="1400">
                <a:solidFill>
                  <a:srgbClr val="000001"/>
                </a:solidFill>
                <a:latin typeface="Times New Roman" charset="0"/>
                <a:cs typeface="+mn-cs"/>
              </a:rPr>
              <a:t>similar in form but generally smaller than coronae; 50 to 230 km diameter</a:t>
            </a:r>
          </a:p>
          <a:p>
            <a:pPr marL="342900" indent="-342900">
              <a:spcBef>
                <a:spcPct val="20000"/>
              </a:spcBef>
              <a:defRPr/>
            </a:pPr>
            <a:r>
              <a:rPr lang="en-US" sz="1400">
                <a:solidFill>
                  <a:srgbClr val="000001"/>
                </a:solidFill>
                <a:latin typeface="Times New Roman" charset="0"/>
                <a:cs typeface="+mn-cs"/>
              </a:rPr>
              <a:t>circular to ovoid features with concentric rings and a complex network of fractures extending outward. </a:t>
            </a:r>
          </a:p>
          <a:p>
            <a:pPr marL="342900" indent="-342900">
              <a:spcBef>
                <a:spcPct val="20000"/>
              </a:spcBef>
              <a:defRPr/>
            </a:pPr>
            <a:r>
              <a:rPr lang="en-US" sz="1400">
                <a:solidFill>
                  <a:srgbClr val="000001"/>
                </a:solidFill>
                <a:latin typeface="Times New Roman" charset="0"/>
                <a:cs typeface="+mn-cs"/>
              </a:rPr>
              <a:t>radar-bright lines extending for many km may result from upwelling magma which fractured the surface.</a:t>
            </a:r>
          </a:p>
          <a:p>
            <a:pPr marL="342900" indent="-342900">
              <a:spcBef>
                <a:spcPct val="20000"/>
              </a:spcBef>
              <a:defRPr/>
            </a:pPr>
            <a:r>
              <a:rPr lang="en-US" sz="1400">
                <a:solidFill>
                  <a:srgbClr val="000001"/>
                </a:solidFill>
                <a:latin typeface="Times New Roman" charset="0"/>
                <a:cs typeface="+mn-cs"/>
              </a:rPr>
              <a:t>possibly a precursor to coronae formation.</a:t>
            </a:r>
          </a:p>
          <a:p>
            <a:pPr marL="342900" indent="-342900">
              <a:spcBef>
                <a:spcPct val="20000"/>
              </a:spcBef>
              <a:buFontTx/>
              <a:buChar char="•"/>
              <a:defRPr/>
            </a:pPr>
            <a:endParaRPr lang="en-US" sz="1400">
              <a:solidFill>
                <a:srgbClr val="000001"/>
              </a:solidFill>
              <a:latin typeface="Times New Roman" charset="0"/>
              <a:cs typeface="+mn-cs"/>
            </a:endParaRPr>
          </a:p>
        </p:txBody>
      </p:sp>
      <p:sp>
        <p:nvSpPr>
          <p:cNvPr id="10" name="Text Box 3"/>
          <p:cNvSpPr txBox="1">
            <a:spLocks noChangeArrowheads="1"/>
          </p:cNvSpPr>
          <p:nvPr/>
        </p:nvSpPr>
        <p:spPr bwMode="auto">
          <a:xfrm>
            <a:off x="0" y="0"/>
            <a:ext cx="39624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b="1" dirty="0">
                <a:cs typeface="+mn-cs"/>
              </a:rPr>
              <a:t>Volcanic features </a:t>
            </a:r>
            <a:r>
              <a:rPr lang="en-US" b="1" dirty="0">
                <a:cs typeface="+mn-cs"/>
              </a:rPr>
              <a:t>dominate, </a:t>
            </a:r>
          </a:p>
          <a:p>
            <a:pPr>
              <a:defRPr/>
            </a:pPr>
            <a:r>
              <a:rPr lang="en-US" b="1" dirty="0">
                <a:cs typeface="+mn-cs"/>
              </a:rPr>
              <a:t>s</a:t>
            </a:r>
            <a:r>
              <a:rPr lang="en-US" b="1" dirty="0">
                <a:cs typeface="+mn-cs"/>
              </a:rPr>
              <a:t>ome unknown on Earth:</a:t>
            </a:r>
            <a:endParaRPr lang="en-US" b="1" dirty="0">
              <a:cs typeface="+mn-cs"/>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0"/>
            <a:ext cx="380047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8294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0"/>
            <a:ext cx="371792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829444" name="Rectangle 4"/>
          <p:cNvSpPr>
            <a:spLocks noGrp="1" noChangeArrowheads="1"/>
          </p:cNvSpPr>
          <p:nvPr>
            <p:ph type="title"/>
          </p:nvPr>
        </p:nvSpPr>
        <p:spPr>
          <a:xfrm>
            <a:off x="2438400" y="1752600"/>
            <a:ext cx="4343400" cy="1143000"/>
          </a:xfrm>
        </p:spPr>
        <p:txBody>
          <a:bodyPr/>
          <a:lstStyle/>
          <a:p>
            <a:pPr>
              <a:defRPr/>
            </a:pPr>
            <a:r>
              <a:rPr lang="en-US" sz="4800" b="1" smtClean="0">
                <a:cs typeface="+mj-cs"/>
              </a:rPr>
              <a:t>Earth   Venus</a:t>
            </a:r>
            <a:endParaRPr lang="en-US" smtClean="0">
              <a:cs typeface="+mj-cs"/>
            </a:endParaRPr>
          </a:p>
        </p:txBody>
      </p:sp>
      <p:sp>
        <p:nvSpPr>
          <p:cNvPr id="829445" name="Text Box 5"/>
          <p:cNvSpPr txBox="1">
            <a:spLocks noChangeArrowheads="1"/>
          </p:cNvSpPr>
          <p:nvPr/>
        </p:nvSpPr>
        <p:spPr bwMode="auto">
          <a:xfrm>
            <a:off x="3581400" y="533400"/>
            <a:ext cx="2087563" cy="5083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a:cs typeface="+mn-cs"/>
              </a:rPr>
              <a:t>Topography</a:t>
            </a:r>
          </a:p>
          <a:p>
            <a:pPr algn="ctr">
              <a:defRPr/>
            </a:pPr>
            <a:r>
              <a:rPr lang="en-US" sz="1600" i="1">
                <a:cs typeface="+mn-cs"/>
              </a:rPr>
              <a:t>scale range =</a:t>
            </a:r>
            <a:endParaRPr lang="en-US">
              <a:cs typeface="+mn-cs"/>
            </a:endParaRPr>
          </a:p>
          <a:p>
            <a:pPr algn="ctr">
              <a:defRPr/>
            </a:pPr>
            <a:endParaRPr lang="en-US">
              <a:cs typeface="+mn-cs"/>
            </a:endParaRPr>
          </a:p>
          <a:p>
            <a:pPr algn="ctr">
              <a:defRPr/>
            </a:pPr>
            <a:endParaRPr lang="en-US">
              <a:cs typeface="+mn-cs"/>
            </a:endParaRPr>
          </a:p>
          <a:p>
            <a:pPr algn="ctr">
              <a:defRPr/>
            </a:pPr>
            <a:endParaRPr lang="en-US">
              <a:cs typeface="+mn-cs"/>
            </a:endParaRPr>
          </a:p>
          <a:p>
            <a:pPr algn="ctr">
              <a:defRPr/>
            </a:pPr>
            <a:endParaRPr lang="en-US">
              <a:cs typeface="+mn-cs"/>
            </a:endParaRPr>
          </a:p>
          <a:p>
            <a:pPr algn="ctr">
              <a:defRPr/>
            </a:pPr>
            <a:endParaRPr lang="en-US">
              <a:cs typeface="+mn-cs"/>
            </a:endParaRPr>
          </a:p>
          <a:p>
            <a:pPr algn="ctr">
              <a:defRPr/>
            </a:pPr>
            <a:r>
              <a:rPr lang="en-US">
                <a:cs typeface="+mn-cs"/>
              </a:rPr>
              <a:t>Free-air gravity</a:t>
            </a:r>
          </a:p>
          <a:p>
            <a:pPr algn="ctr">
              <a:defRPr/>
            </a:pPr>
            <a:endParaRPr lang="en-US">
              <a:cs typeface="+mn-cs"/>
            </a:endParaRPr>
          </a:p>
          <a:p>
            <a:pPr algn="ctr">
              <a:defRPr/>
            </a:pPr>
            <a:endParaRPr lang="en-US">
              <a:cs typeface="+mn-cs"/>
            </a:endParaRPr>
          </a:p>
          <a:p>
            <a:pPr algn="ctr">
              <a:defRPr/>
            </a:pPr>
            <a:endParaRPr lang="en-US">
              <a:cs typeface="+mn-cs"/>
            </a:endParaRPr>
          </a:p>
          <a:p>
            <a:pPr algn="ctr">
              <a:defRPr/>
            </a:pPr>
            <a:endParaRPr lang="en-US">
              <a:cs typeface="+mn-cs"/>
            </a:endParaRPr>
          </a:p>
          <a:p>
            <a:pPr algn="ctr">
              <a:defRPr/>
            </a:pPr>
            <a:endParaRPr lang="en-US">
              <a:cs typeface="+mn-cs"/>
            </a:endParaRPr>
          </a:p>
          <a:p>
            <a:pPr algn="ctr">
              <a:defRPr/>
            </a:pPr>
            <a:r>
              <a:rPr lang="en-US">
                <a:cs typeface="+mn-cs"/>
              </a:rPr>
              <a:t>Geoid</a:t>
            </a:r>
          </a:p>
        </p:txBody>
      </p:sp>
      <p:sp>
        <p:nvSpPr>
          <p:cNvPr id="829446" name="Text Box 6"/>
          <p:cNvSpPr txBox="1">
            <a:spLocks noChangeArrowheads="1"/>
          </p:cNvSpPr>
          <p:nvPr/>
        </p:nvSpPr>
        <p:spPr bwMode="auto">
          <a:xfrm>
            <a:off x="3276600" y="1143000"/>
            <a:ext cx="2614613" cy="483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i="1">
                <a:cs typeface="+mn-cs"/>
              </a:rPr>
              <a:t>15 km	           9 km</a:t>
            </a:r>
          </a:p>
          <a:p>
            <a:pPr>
              <a:defRPr/>
            </a:pPr>
            <a:endParaRPr lang="en-US" i="1">
              <a:cs typeface="+mn-cs"/>
            </a:endParaRPr>
          </a:p>
          <a:p>
            <a:pPr>
              <a:defRPr/>
            </a:pPr>
            <a:endParaRPr lang="en-US" i="1">
              <a:cs typeface="+mn-cs"/>
            </a:endParaRPr>
          </a:p>
          <a:p>
            <a:pPr>
              <a:defRPr/>
            </a:pPr>
            <a:endParaRPr lang="en-US" i="1">
              <a:cs typeface="+mn-cs"/>
            </a:endParaRPr>
          </a:p>
          <a:p>
            <a:pPr>
              <a:defRPr/>
            </a:pPr>
            <a:endParaRPr lang="en-US" i="1">
              <a:cs typeface="+mn-cs"/>
            </a:endParaRPr>
          </a:p>
          <a:p>
            <a:pPr>
              <a:defRPr/>
            </a:pPr>
            <a:endParaRPr lang="en-US" i="1">
              <a:cs typeface="+mn-cs"/>
            </a:endParaRPr>
          </a:p>
          <a:p>
            <a:pPr>
              <a:defRPr/>
            </a:pPr>
            <a:r>
              <a:rPr lang="en-US" i="1">
                <a:cs typeface="+mn-cs"/>
              </a:rPr>
              <a:t>350 mGal</a:t>
            </a:r>
          </a:p>
          <a:p>
            <a:pPr>
              <a:defRPr/>
            </a:pPr>
            <a:r>
              <a:rPr lang="en-US" i="1">
                <a:cs typeface="+mn-cs"/>
              </a:rPr>
              <a:t>	    270 mGal</a:t>
            </a:r>
          </a:p>
          <a:p>
            <a:pPr>
              <a:defRPr/>
            </a:pPr>
            <a:endParaRPr lang="en-US" i="1">
              <a:cs typeface="+mn-cs"/>
            </a:endParaRPr>
          </a:p>
          <a:p>
            <a:pPr>
              <a:defRPr/>
            </a:pPr>
            <a:endParaRPr lang="en-US" i="1">
              <a:cs typeface="+mn-cs"/>
            </a:endParaRPr>
          </a:p>
          <a:p>
            <a:pPr>
              <a:defRPr/>
            </a:pPr>
            <a:endParaRPr lang="en-US" i="1">
              <a:cs typeface="+mn-cs"/>
            </a:endParaRPr>
          </a:p>
          <a:p>
            <a:pPr>
              <a:defRPr/>
            </a:pPr>
            <a:endParaRPr lang="en-US" i="1">
              <a:cs typeface="+mn-cs"/>
            </a:endParaRPr>
          </a:p>
          <a:p>
            <a:pPr>
              <a:defRPr/>
            </a:pPr>
            <a:r>
              <a:rPr lang="en-US" i="1">
                <a:cs typeface="+mn-cs"/>
              </a:rPr>
              <a:t>200 m	          200 m</a:t>
            </a:r>
          </a:p>
        </p:txBody>
      </p:sp>
      <p:sp>
        <p:nvSpPr>
          <p:cNvPr id="829447" name="Rectangle 7"/>
          <p:cNvSpPr>
            <a:spLocks noChangeArrowheads="1"/>
          </p:cNvSpPr>
          <p:nvPr/>
        </p:nvSpPr>
        <p:spPr bwMode="auto">
          <a:xfrm>
            <a:off x="0" y="0"/>
            <a:ext cx="9144000" cy="68580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6" name="Rectangle 2"/>
          <p:cNvSpPr>
            <a:spLocks noGrp="1" noChangeArrowheads="1"/>
          </p:cNvSpPr>
          <p:nvPr>
            <p:ph type="title"/>
          </p:nvPr>
        </p:nvSpPr>
        <p:spPr>
          <a:xfrm>
            <a:off x="2209800" y="0"/>
            <a:ext cx="5105400" cy="838200"/>
          </a:xfrm>
        </p:spPr>
        <p:txBody>
          <a:bodyPr/>
          <a:lstStyle/>
          <a:p>
            <a:pPr>
              <a:defRPr/>
            </a:pPr>
            <a:r>
              <a:rPr lang="en-US" sz="4000" smtClean="0">
                <a:cs typeface="+mj-cs"/>
              </a:rPr>
              <a:t>Venusian Tectonics?</a:t>
            </a:r>
            <a:endParaRPr lang="en-US" smtClean="0">
              <a:cs typeface="+mj-cs"/>
            </a:endParaRPr>
          </a:p>
        </p:txBody>
      </p:sp>
      <p:sp>
        <p:nvSpPr>
          <p:cNvPr id="830467" name="Rectangle 3"/>
          <p:cNvSpPr>
            <a:spLocks noGrp="1" noChangeArrowheads="1"/>
          </p:cNvSpPr>
          <p:nvPr>
            <p:ph type="body" sz="half" idx="1"/>
          </p:nvPr>
        </p:nvSpPr>
        <p:spPr>
          <a:xfrm>
            <a:off x="-304800" y="914400"/>
            <a:ext cx="2895600" cy="5562600"/>
          </a:xfrm>
        </p:spPr>
        <p:txBody>
          <a:bodyPr/>
          <a:lstStyle/>
          <a:p>
            <a:pPr>
              <a:lnSpc>
                <a:spcPct val="90000"/>
              </a:lnSpc>
              <a:defRPr/>
            </a:pPr>
            <a:r>
              <a:rPr lang="en-US" sz="1600" smtClean="0">
                <a:latin typeface="Times New Roman" charset="0"/>
                <a:cs typeface="+mn-cs"/>
              </a:rPr>
              <a:t>Venusian surface is dominated by magmatism due to mantle plumes.  </a:t>
            </a:r>
          </a:p>
          <a:p>
            <a:pPr>
              <a:lnSpc>
                <a:spcPct val="90000"/>
              </a:lnSpc>
              <a:defRPr/>
            </a:pPr>
            <a:r>
              <a:rPr lang="en-US" sz="1600" smtClean="0">
                <a:latin typeface="Times New Roman" charset="0"/>
                <a:cs typeface="+mn-cs"/>
              </a:rPr>
              <a:t>Downwelling must also happen, perhaps by delamination and sinking of dense lithosphere.</a:t>
            </a:r>
          </a:p>
          <a:p>
            <a:pPr>
              <a:lnSpc>
                <a:spcPct val="90000"/>
              </a:lnSpc>
              <a:defRPr/>
            </a:pPr>
            <a:r>
              <a:rPr lang="en-US" sz="1600" smtClean="0">
                <a:latin typeface="Times New Roman" charset="0"/>
                <a:cs typeface="+mn-cs"/>
              </a:rPr>
              <a:t>Possible thin (mobile)-lid / thick (stagnant)-lid transition shown at ~600Ma.</a:t>
            </a:r>
          </a:p>
          <a:p>
            <a:pPr>
              <a:lnSpc>
                <a:spcPct val="90000"/>
              </a:lnSpc>
              <a:defRPr/>
            </a:pPr>
            <a:r>
              <a:rPr lang="en-US" sz="1600" smtClean="0">
                <a:latin typeface="Times New Roman" charset="0"/>
                <a:cs typeface="+mn-cs"/>
              </a:rPr>
              <a:t>In the thin-lid era, lithospheric recycling was associated with mantle downwellings whose surface expression included compressional ridge belts. </a:t>
            </a:r>
          </a:p>
          <a:p>
            <a:pPr>
              <a:lnSpc>
                <a:spcPct val="90000"/>
              </a:lnSpc>
              <a:defRPr/>
            </a:pPr>
            <a:r>
              <a:rPr lang="en-US" sz="1600" smtClean="0">
                <a:latin typeface="Times New Roman" charset="0"/>
                <a:cs typeface="+mn-cs"/>
              </a:rPr>
              <a:t>In the thick-lid era, lithospheric extension over mantle upwellings produces corona chains; the topographic basins of the plains reflect mantle downwellings.</a:t>
            </a:r>
          </a:p>
        </p:txBody>
      </p:sp>
      <p:pic>
        <p:nvPicPr>
          <p:cNvPr id="830468" name="Picture 4"/>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2590800" y="838200"/>
            <a:ext cx="6553200" cy="4343400"/>
          </a:xfrm>
        </p:spPr>
      </p:pic>
      <p:sp>
        <p:nvSpPr>
          <p:cNvPr id="830469" name="Text Box 5"/>
          <p:cNvSpPr txBox="1">
            <a:spLocks noChangeArrowheads="1"/>
          </p:cNvSpPr>
          <p:nvPr/>
        </p:nvSpPr>
        <p:spPr bwMode="auto">
          <a:xfrm>
            <a:off x="5334000" y="6324600"/>
            <a:ext cx="35988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a:cs typeface="+mn-cs"/>
              </a:rPr>
              <a:t>Phillips &amp; Hansen, 1998, Science</a:t>
            </a:r>
            <a:endParaRPr lang="en-US">
              <a:cs typeface="+mn-cs"/>
            </a:endParaRPr>
          </a:p>
        </p:txBody>
      </p:sp>
      <p:sp>
        <p:nvSpPr>
          <p:cNvPr id="830470" name="Rectangle 6"/>
          <p:cNvSpPr>
            <a:spLocks noChangeArrowheads="1"/>
          </p:cNvSpPr>
          <p:nvPr/>
        </p:nvSpPr>
        <p:spPr bwMode="auto">
          <a:xfrm>
            <a:off x="0" y="0"/>
            <a:ext cx="9144000" cy="68580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0471" name="Rectangle 7"/>
          <p:cNvSpPr>
            <a:spLocks noChangeArrowheads="1"/>
          </p:cNvSpPr>
          <p:nvPr/>
        </p:nvSpPr>
        <p:spPr bwMode="auto">
          <a:xfrm>
            <a:off x="4114800" y="5105400"/>
            <a:ext cx="35814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nSpc>
                <a:spcPct val="90000"/>
              </a:lnSpc>
              <a:spcBef>
                <a:spcPct val="20000"/>
              </a:spcBef>
              <a:buFontTx/>
              <a:buChar char="•"/>
              <a:defRPr/>
            </a:pPr>
            <a:r>
              <a:rPr lang="en-US" sz="2000">
                <a:latin typeface="Times New Roman" charset="0"/>
                <a:cs typeface="+mn-cs"/>
              </a:rPr>
              <a:t>But no evidence of subduction or plate tectonics!</a:t>
            </a:r>
          </a:p>
          <a:p>
            <a:pPr marL="342900" indent="-342900">
              <a:lnSpc>
                <a:spcPct val="90000"/>
              </a:lnSpc>
              <a:spcBef>
                <a:spcPct val="20000"/>
              </a:spcBef>
              <a:buFontTx/>
              <a:buChar char="•"/>
              <a:defRPr/>
            </a:pPr>
            <a:endParaRPr lang="en-US" sz="2000">
              <a:latin typeface="Times New Roman" charset="0"/>
              <a:cs typeface="+mn-cs"/>
            </a:endParaRPr>
          </a:p>
        </p:txBody>
      </p:sp>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2514" name="Rectangle 2"/>
          <p:cNvSpPr>
            <a:spLocks noGrp="1" noChangeArrowheads="1"/>
          </p:cNvSpPr>
          <p:nvPr>
            <p:ph type="ctrTitle"/>
          </p:nvPr>
        </p:nvSpPr>
        <p:spPr>
          <a:xfrm>
            <a:off x="685800" y="457200"/>
            <a:ext cx="7772400" cy="1143000"/>
          </a:xfrm>
        </p:spPr>
        <p:txBody>
          <a:bodyPr/>
          <a:lstStyle/>
          <a:p>
            <a:pPr>
              <a:defRPr/>
            </a:pPr>
            <a:r>
              <a:rPr lang="en-US" smtClean="0">
                <a:cs typeface="+mj-cs"/>
              </a:rPr>
              <a:t>Venus Summary</a:t>
            </a:r>
          </a:p>
        </p:txBody>
      </p:sp>
      <p:sp>
        <p:nvSpPr>
          <p:cNvPr id="832515" name="Text Box 3"/>
          <p:cNvSpPr txBox="1">
            <a:spLocks noChangeArrowheads="1"/>
          </p:cNvSpPr>
          <p:nvPr/>
        </p:nvSpPr>
        <p:spPr bwMode="auto">
          <a:xfrm>
            <a:off x="228600" y="1508125"/>
            <a:ext cx="8610600" cy="4154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457200" indent="-457200">
              <a:defRPr sz="2400">
                <a:solidFill>
                  <a:schemeClr val="tx1"/>
                </a:solidFill>
                <a:latin typeface="Times" charset="0"/>
                <a:ea typeface="ＭＳ Ｐゴシック" charset="0"/>
              </a:defRPr>
            </a:lvl1pPr>
            <a:lvl2pPr marL="914400" indent="-457200">
              <a:defRPr sz="2400">
                <a:solidFill>
                  <a:schemeClr val="tx1"/>
                </a:solidFill>
                <a:latin typeface="Times" charset="0"/>
                <a:ea typeface="ＭＳ Ｐゴシック" charset="0"/>
              </a:defRPr>
            </a:lvl2pPr>
            <a:lvl3pPr marL="1371600" indent="-457200">
              <a:defRPr sz="2400">
                <a:solidFill>
                  <a:schemeClr val="tx1"/>
                </a:solidFill>
                <a:latin typeface="Times" charset="0"/>
                <a:ea typeface="ＭＳ Ｐゴシック" charset="0"/>
              </a:defRPr>
            </a:lvl3pPr>
            <a:lvl4pPr marL="1828800" indent="-457200">
              <a:defRPr sz="2400">
                <a:solidFill>
                  <a:schemeClr val="tx1"/>
                </a:solidFill>
                <a:latin typeface="Times" charset="0"/>
                <a:ea typeface="ＭＳ Ｐゴシック" charset="0"/>
              </a:defRPr>
            </a:lvl4pPr>
            <a:lvl5pPr marL="2286000" indent="-457200">
              <a:defRPr sz="2400">
                <a:solidFill>
                  <a:schemeClr val="tx1"/>
                </a:solidFill>
                <a:latin typeface="Times" charset="0"/>
                <a:ea typeface="ＭＳ Ｐゴシック" charset="0"/>
              </a:defRPr>
            </a:lvl5pPr>
            <a:lvl6pPr marL="2743200" indent="-457200" eaLnBrk="0" fontAlgn="base" hangingPunct="0">
              <a:spcBef>
                <a:spcPct val="0"/>
              </a:spcBef>
              <a:spcAft>
                <a:spcPct val="0"/>
              </a:spcAft>
              <a:defRPr sz="2400">
                <a:solidFill>
                  <a:schemeClr val="tx1"/>
                </a:solidFill>
                <a:latin typeface="Times" charset="0"/>
                <a:ea typeface="ＭＳ Ｐゴシック" charset="0"/>
              </a:defRPr>
            </a:lvl6pPr>
            <a:lvl7pPr marL="3200400" indent="-457200" eaLnBrk="0" fontAlgn="base" hangingPunct="0">
              <a:spcBef>
                <a:spcPct val="0"/>
              </a:spcBef>
              <a:spcAft>
                <a:spcPct val="0"/>
              </a:spcAft>
              <a:defRPr sz="2400">
                <a:solidFill>
                  <a:schemeClr val="tx1"/>
                </a:solidFill>
                <a:latin typeface="Times" charset="0"/>
                <a:ea typeface="ＭＳ Ｐゴシック" charset="0"/>
              </a:defRPr>
            </a:lvl7pPr>
            <a:lvl8pPr marL="3657600" indent="-457200" eaLnBrk="0" fontAlgn="base" hangingPunct="0">
              <a:spcBef>
                <a:spcPct val="0"/>
              </a:spcBef>
              <a:spcAft>
                <a:spcPct val="0"/>
              </a:spcAft>
              <a:defRPr sz="2400">
                <a:solidFill>
                  <a:schemeClr val="tx1"/>
                </a:solidFill>
                <a:latin typeface="Times" charset="0"/>
                <a:ea typeface="ＭＳ Ｐゴシック" charset="0"/>
              </a:defRPr>
            </a:lvl8pPr>
            <a:lvl9pPr marL="4114800" indent="-457200" eaLnBrk="0" fontAlgn="base" hangingPunct="0">
              <a:spcBef>
                <a:spcPct val="0"/>
              </a:spcBef>
              <a:spcAft>
                <a:spcPct val="0"/>
              </a:spcAft>
              <a:defRPr sz="2400">
                <a:solidFill>
                  <a:schemeClr val="tx1"/>
                </a:solidFill>
                <a:latin typeface="Times" charset="0"/>
                <a:ea typeface="ＭＳ Ｐゴシック" charset="0"/>
              </a:defRPr>
            </a:lvl9pPr>
          </a:lstStyle>
          <a:p>
            <a:pPr>
              <a:buFont typeface="Arial" charset="0"/>
              <a:buAutoNum type="arabicPeriod"/>
              <a:defRPr/>
            </a:pPr>
            <a:r>
              <a:rPr lang="en-US" dirty="0" smtClean="0">
                <a:cs typeface="+mn-cs"/>
              </a:rPr>
              <a:t>Venus may be </a:t>
            </a:r>
            <a:r>
              <a:rPr lang="en-US" dirty="0" err="1" smtClean="0">
                <a:cs typeface="+mn-cs"/>
              </a:rPr>
              <a:t>magmatically</a:t>
            </a:r>
            <a:r>
              <a:rPr lang="en-US" dirty="0" smtClean="0">
                <a:cs typeface="+mn-cs"/>
              </a:rPr>
              <a:t> and tectonically active.</a:t>
            </a:r>
          </a:p>
          <a:p>
            <a:pPr>
              <a:buFont typeface="Arial" charset="0"/>
              <a:buAutoNum type="arabicPeriod"/>
              <a:defRPr/>
            </a:pPr>
            <a:r>
              <a:rPr lang="en-US" dirty="0" smtClean="0">
                <a:cs typeface="+mn-cs"/>
              </a:rPr>
              <a:t>No evidence of primordial crust.</a:t>
            </a:r>
          </a:p>
          <a:p>
            <a:pPr>
              <a:buFont typeface="Arial" charset="0"/>
              <a:buAutoNum type="arabicPeriod"/>
              <a:defRPr/>
            </a:pPr>
            <a:r>
              <a:rPr lang="en-US" dirty="0" smtClean="0">
                <a:cs typeface="+mn-cs"/>
              </a:rPr>
              <a:t>No evidence for plate tectonics.</a:t>
            </a:r>
          </a:p>
          <a:p>
            <a:pPr>
              <a:buFont typeface="Arial" charset="0"/>
              <a:buAutoNum type="arabicPeriod"/>
              <a:defRPr/>
            </a:pPr>
            <a:r>
              <a:rPr lang="en-US" dirty="0" smtClean="0">
                <a:cs typeface="+mn-cs"/>
              </a:rPr>
              <a:t>Abundant evidence for mantle plumes.</a:t>
            </a:r>
          </a:p>
          <a:p>
            <a:pPr lvl="1">
              <a:buFont typeface="Arial" charset="0"/>
              <a:buNone/>
              <a:defRPr/>
            </a:pPr>
            <a:r>
              <a:rPr lang="en-US" dirty="0" smtClean="0">
                <a:cs typeface="+mn-cs"/>
              </a:rPr>
              <a:t>-  long lava channels indicate very hot magmas</a:t>
            </a:r>
          </a:p>
          <a:p>
            <a:pPr>
              <a:buFont typeface="Arial" charset="0"/>
              <a:buAutoNum type="arabicPeriod"/>
              <a:defRPr/>
            </a:pPr>
            <a:r>
              <a:rPr lang="en-US" dirty="0" smtClean="0">
                <a:cs typeface="+mn-cs"/>
              </a:rPr>
              <a:t>Venusian surface may have been massively resurfaced between ~750 - ~300 Ma.</a:t>
            </a:r>
          </a:p>
          <a:p>
            <a:pPr>
              <a:buFont typeface="Arial" charset="0"/>
              <a:buAutoNum type="arabicPeriod"/>
              <a:defRPr/>
            </a:pPr>
            <a:r>
              <a:rPr lang="en-US" dirty="0" smtClean="0">
                <a:cs typeface="+mn-cs"/>
              </a:rPr>
              <a:t>Volcanoes indicate upwelling mantle and additions to the crust.  - how does lithosphere return to the mantle without </a:t>
            </a:r>
            <a:r>
              <a:rPr lang="en-US" dirty="0" err="1" smtClean="0">
                <a:cs typeface="+mn-cs"/>
              </a:rPr>
              <a:t>subduction</a:t>
            </a:r>
            <a:r>
              <a:rPr lang="en-US" dirty="0" smtClean="0">
                <a:cs typeface="+mn-cs"/>
              </a:rPr>
              <a:t>?</a:t>
            </a:r>
          </a:p>
          <a:p>
            <a:pPr>
              <a:buFont typeface="Arial" charset="0"/>
              <a:buAutoNum type="arabicPeriod"/>
              <a:defRPr/>
            </a:pPr>
            <a:r>
              <a:rPr lang="en-US" dirty="0" smtClean="0">
                <a:cs typeface="+mn-cs"/>
              </a:rPr>
              <a:t>No water.  Would Venus have plate tectonics if it had water?</a:t>
            </a:r>
          </a:p>
          <a:p>
            <a:pPr>
              <a:buFont typeface="Arial" charset="0"/>
              <a:buAutoNum type="arabicPeriod"/>
              <a:defRPr/>
            </a:pPr>
            <a:endParaRPr lang="en-US" dirty="0" smtClean="0">
              <a:cs typeface="+mn-cs"/>
            </a:endParaRPr>
          </a:p>
        </p:txBody>
      </p:sp>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4562" name="Rectangle 2"/>
          <p:cNvSpPr>
            <a:spLocks noGrp="1" noChangeArrowheads="1"/>
          </p:cNvSpPr>
          <p:nvPr>
            <p:ph type="ctrTitle"/>
          </p:nvPr>
        </p:nvSpPr>
        <p:spPr>
          <a:xfrm>
            <a:off x="609600" y="304800"/>
            <a:ext cx="7772400" cy="1143000"/>
          </a:xfrm>
        </p:spPr>
        <p:txBody>
          <a:bodyPr/>
          <a:lstStyle/>
          <a:p>
            <a:pPr>
              <a:defRPr/>
            </a:pPr>
            <a:r>
              <a:rPr lang="en-US" sz="3700" dirty="0" smtClean="0">
                <a:cs typeface="+mj-cs"/>
              </a:rPr>
              <a:t>Earth has Plate/</a:t>
            </a:r>
            <a:r>
              <a:rPr lang="en-US" sz="3700" dirty="0" err="1" smtClean="0">
                <a:cs typeface="+mj-cs"/>
              </a:rPr>
              <a:t>Subduction</a:t>
            </a:r>
            <a:r>
              <a:rPr lang="en-US" sz="3700" dirty="0" smtClean="0">
                <a:cs typeface="+mj-cs"/>
              </a:rPr>
              <a:t> Tectonics, Why doesn’t its near-twin Venus?</a:t>
            </a:r>
            <a:endParaRPr lang="en-US" dirty="0" smtClean="0">
              <a:cs typeface="+mj-cs"/>
            </a:endParaRPr>
          </a:p>
        </p:txBody>
      </p:sp>
      <p:sp>
        <p:nvSpPr>
          <p:cNvPr id="834563" name="Text Box 3"/>
          <p:cNvSpPr txBox="1">
            <a:spLocks noChangeArrowheads="1"/>
          </p:cNvSpPr>
          <p:nvPr/>
        </p:nvSpPr>
        <p:spPr bwMode="auto">
          <a:xfrm>
            <a:off x="457200" y="1676400"/>
            <a:ext cx="8382000" cy="4154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dirty="0">
                <a:cs typeface="+mn-cs"/>
              </a:rPr>
              <a:t>About the same size and </a:t>
            </a:r>
            <a:r>
              <a:rPr lang="en-US" dirty="0">
                <a:cs typeface="+mn-cs"/>
              </a:rPr>
              <a:t>density</a:t>
            </a:r>
            <a:endParaRPr lang="en-US" dirty="0">
              <a:cs typeface="+mn-cs"/>
            </a:endParaRPr>
          </a:p>
          <a:p>
            <a:pPr>
              <a:defRPr/>
            </a:pPr>
            <a:endParaRPr lang="en-US" dirty="0">
              <a:cs typeface="+mn-cs"/>
            </a:endParaRPr>
          </a:p>
          <a:p>
            <a:pPr>
              <a:defRPr/>
            </a:pPr>
            <a:r>
              <a:rPr lang="en-US" b="1" dirty="0">
                <a:cs typeface="+mn-cs"/>
              </a:rPr>
              <a:t>Conventional answer: </a:t>
            </a:r>
            <a:r>
              <a:rPr lang="en-US" dirty="0">
                <a:cs typeface="+mn-cs"/>
              </a:rPr>
              <a:t>Earth has water but Venus does not </a:t>
            </a:r>
          </a:p>
          <a:p>
            <a:pPr>
              <a:defRPr/>
            </a:pPr>
            <a:r>
              <a:rPr lang="en-US" dirty="0">
                <a:cs typeface="+mn-cs"/>
              </a:rPr>
              <a:t>(Venus lost its water due to atmospheric dissociation and escape of H from the upper atmosphere into space)</a:t>
            </a:r>
          </a:p>
          <a:p>
            <a:pPr>
              <a:defRPr/>
            </a:pPr>
            <a:endParaRPr lang="en-US" dirty="0">
              <a:cs typeface="+mn-cs"/>
            </a:endParaRPr>
          </a:p>
          <a:p>
            <a:pPr>
              <a:defRPr/>
            </a:pPr>
            <a:r>
              <a:rPr lang="en-US" dirty="0">
                <a:cs typeface="+mn-cs"/>
              </a:rPr>
              <a:t>•Water lowers the solidus temperature</a:t>
            </a:r>
          </a:p>
          <a:p>
            <a:pPr>
              <a:defRPr/>
            </a:pPr>
            <a:r>
              <a:rPr lang="en-US" dirty="0">
                <a:cs typeface="+mn-cs"/>
              </a:rPr>
              <a:t>•Even small amounts of water weakens olivine.</a:t>
            </a:r>
          </a:p>
          <a:p>
            <a:pPr>
              <a:defRPr/>
            </a:pPr>
            <a:r>
              <a:rPr lang="en-US" dirty="0">
                <a:cs typeface="+mn-cs"/>
              </a:rPr>
              <a:t>Both effects may </a:t>
            </a:r>
            <a:r>
              <a:rPr lang="en-US" dirty="0">
                <a:cs typeface="+mn-cs"/>
              </a:rPr>
              <a:t>weaken </a:t>
            </a:r>
            <a:r>
              <a:rPr lang="en-US" dirty="0">
                <a:cs typeface="+mn-cs"/>
              </a:rPr>
              <a:t>the mantle sufficiently to let lithosphere sink (</a:t>
            </a:r>
            <a:r>
              <a:rPr lang="en-US" dirty="0" err="1">
                <a:cs typeface="+mn-cs"/>
              </a:rPr>
              <a:t>subduction</a:t>
            </a:r>
            <a:r>
              <a:rPr lang="en-US" dirty="0">
                <a:cs typeface="+mn-cs"/>
              </a:rPr>
              <a:t>)</a:t>
            </a:r>
            <a:endParaRPr lang="en-US" dirty="0">
              <a:cs typeface="+mn-cs"/>
            </a:endParaRPr>
          </a:p>
          <a:p>
            <a:pPr>
              <a:defRPr/>
            </a:pPr>
            <a:endParaRPr lang="en-US" dirty="0">
              <a:cs typeface="+mn-cs"/>
            </a:endParaRP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970" name="Rectangle 2"/>
          <p:cNvSpPr>
            <a:spLocks noGrp="1" noChangeArrowheads="1"/>
          </p:cNvSpPr>
          <p:nvPr>
            <p:ph type="title"/>
          </p:nvPr>
        </p:nvSpPr>
        <p:spPr>
          <a:xfrm>
            <a:off x="4724400" y="609600"/>
            <a:ext cx="3657600" cy="609600"/>
          </a:xfrm>
        </p:spPr>
        <p:txBody>
          <a:bodyPr/>
          <a:lstStyle/>
          <a:p>
            <a:pPr>
              <a:defRPr/>
            </a:pPr>
            <a:r>
              <a:rPr lang="en-US" sz="2800" smtClean="0">
                <a:cs typeface="+mj-cs"/>
              </a:rPr>
              <a:t>Evolution of the Solar System</a:t>
            </a:r>
            <a:br>
              <a:rPr lang="en-US" sz="2800" smtClean="0">
                <a:cs typeface="+mj-cs"/>
              </a:rPr>
            </a:br>
            <a:r>
              <a:rPr lang="en-US" sz="2800" smtClean="0">
                <a:cs typeface="+mj-cs"/>
              </a:rPr>
              <a:t>from the solar nebula</a:t>
            </a:r>
            <a:endParaRPr lang="en-US" sz="1800" smtClean="0">
              <a:cs typeface="+mj-cs"/>
            </a:endParaRPr>
          </a:p>
        </p:txBody>
      </p:sp>
      <p:pic>
        <p:nvPicPr>
          <p:cNvPr id="595978"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191000" cy="4186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95979" name="Rectangle 11"/>
          <p:cNvSpPr>
            <a:spLocks noChangeArrowheads="1"/>
          </p:cNvSpPr>
          <p:nvPr/>
        </p:nvSpPr>
        <p:spPr bwMode="auto">
          <a:xfrm>
            <a:off x="0" y="0"/>
            <a:ext cx="9144000" cy="68580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pic>
        <p:nvPicPr>
          <p:cNvPr id="595977"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2925763"/>
            <a:ext cx="5943600" cy="393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95980" name="Line 12"/>
          <p:cNvSpPr>
            <a:spLocks noChangeShapeType="1"/>
          </p:cNvSpPr>
          <p:nvPr/>
        </p:nvSpPr>
        <p:spPr bwMode="auto">
          <a:xfrm flipV="1">
            <a:off x="4876800" y="2971800"/>
            <a:ext cx="0" cy="3124200"/>
          </a:xfrm>
          <a:prstGeom prst="line">
            <a:avLst/>
          </a:prstGeom>
          <a:noFill/>
          <a:ln w="22225">
            <a:solidFill>
              <a:srgbClr val="FF33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95981" name="Line 13"/>
          <p:cNvSpPr>
            <a:spLocks noChangeShapeType="1"/>
          </p:cNvSpPr>
          <p:nvPr/>
        </p:nvSpPr>
        <p:spPr bwMode="auto">
          <a:xfrm flipV="1">
            <a:off x="5029200" y="2971800"/>
            <a:ext cx="0" cy="3124200"/>
          </a:xfrm>
          <a:prstGeom prst="line">
            <a:avLst/>
          </a:prstGeom>
          <a:noFill/>
          <a:ln w="22225">
            <a:solidFill>
              <a:srgbClr val="FF33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95982" name="Line 14"/>
          <p:cNvSpPr>
            <a:spLocks noChangeShapeType="1"/>
          </p:cNvSpPr>
          <p:nvPr/>
        </p:nvSpPr>
        <p:spPr bwMode="auto">
          <a:xfrm>
            <a:off x="4953000" y="3048000"/>
            <a:ext cx="6096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95983" name="Line 15"/>
          <p:cNvSpPr>
            <a:spLocks noChangeShapeType="1"/>
          </p:cNvSpPr>
          <p:nvPr/>
        </p:nvSpPr>
        <p:spPr bwMode="auto">
          <a:xfrm>
            <a:off x="5105400" y="3429000"/>
            <a:ext cx="6096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95984" name="Text Box 16"/>
          <p:cNvSpPr txBox="1">
            <a:spLocks noChangeArrowheads="1"/>
          </p:cNvSpPr>
          <p:nvPr/>
        </p:nvSpPr>
        <p:spPr bwMode="auto">
          <a:xfrm>
            <a:off x="5029200" y="3048000"/>
            <a:ext cx="16176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400" b="1">
                <a:latin typeface="Arial" charset="0"/>
                <a:cs typeface="+mn-cs"/>
              </a:rPr>
              <a:t>Metals condense</a:t>
            </a:r>
            <a:endParaRPr lang="en-US">
              <a:cs typeface="+mn-cs"/>
            </a:endParaRPr>
          </a:p>
        </p:txBody>
      </p:sp>
      <p:sp>
        <p:nvSpPr>
          <p:cNvPr id="595985" name="Text Box 17"/>
          <p:cNvSpPr txBox="1">
            <a:spLocks noChangeArrowheads="1"/>
          </p:cNvSpPr>
          <p:nvPr/>
        </p:nvSpPr>
        <p:spPr bwMode="auto">
          <a:xfrm>
            <a:off x="5029200" y="3429000"/>
            <a:ext cx="16176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400" b="1">
                <a:latin typeface="Arial" charset="0"/>
                <a:cs typeface="+mn-cs"/>
              </a:rPr>
              <a:t>Rocks condense</a:t>
            </a:r>
            <a:endParaRPr lang="en-US">
              <a:cs typeface="+mn-cs"/>
            </a:endParaRPr>
          </a:p>
        </p:txBody>
      </p:sp>
      <p:sp>
        <p:nvSpPr>
          <p:cNvPr id="595987" name="Rectangle 19"/>
          <p:cNvSpPr>
            <a:spLocks noChangeArrowheads="1"/>
          </p:cNvSpPr>
          <p:nvPr/>
        </p:nvSpPr>
        <p:spPr bwMode="auto">
          <a:xfrm rot="-5400000">
            <a:off x="5764212" y="4706938"/>
            <a:ext cx="124301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200">
                <a:latin typeface="Arial Bold" charset="0"/>
                <a:cs typeface="+mn-cs"/>
              </a:rPr>
              <a:t>Asteroid    belt</a:t>
            </a:r>
          </a:p>
        </p:txBody>
      </p:sp>
      <p:sp>
        <p:nvSpPr>
          <p:cNvPr id="25612" name="TextBox 14"/>
          <p:cNvSpPr txBox="1">
            <a:spLocks noChangeArrowheads="1"/>
          </p:cNvSpPr>
          <p:nvPr/>
        </p:nvSpPr>
        <p:spPr bwMode="auto">
          <a:xfrm>
            <a:off x="4267200" y="4876800"/>
            <a:ext cx="37338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b="1">
                <a:solidFill>
                  <a:srgbClr val="000000"/>
                </a:solidFill>
              </a:rPr>
              <a:t>density:  5.4        </a:t>
            </a:r>
          </a:p>
          <a:p>
            <a:r>
              <a:rPr lang="en-US" sz="1400" b="1">
                <a:solidFill>
                  <a:srgbClr val="000000"/>
                </a:solidFill>
              </a:rPr>
              <a:t>	    4.2          </a:t>
            </a:r>
          </a:p>
          <a:p>
            <a:r>
              <a:rPr lang="en-US" sz="1400" b="1">
                <a:solidFill>
                  <a:srgbClr val="000000"/>
                </a:solidFill>
              </a:rPr>
              <a:t>	             3.3</a:t>
            </a:r>
          </a:p>
          <a:p>
            <a:r>
              <a:rPr lang="en-US" sz="1400" b="1">
                <a:solidFill>
                  <a:srgbClr val="000000"/>
                </a:solidFill>
              </a:rPr>
              <a:t>					</a:t>
            </a:r>
          </a:p>
        </p:txBody>
      </p:sp>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4563" name="Text Box 3"/>
          <p:cNvSpPr txBox="1">
            <a:spLocks noChangeArrowheads="1"/>
          </p:cNvSpPr>
          <p:nvPr/>
        </p:nvSpPr>
        <p:spPr bwMode="auto">
          <a:xfrm>
            <a:off x="381000" y="685800"/>
            <a:ext cx="8382000" cy="6002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b="1" dirty="0"/>
              <a:t>Take-away message</a:t>
            </a:r>
            <a:r>
              <a:rPr lang="en-US" dirty="0"/>
              <a:t>:</a:t>
            </a:r>
            <a:endParaRPr lang="en-US" dirty="0"/>
          </a:p>
          <a:p>
            <a:pPr>
              <a:defRPr/>
            </a:pPr>
            <a:r>
              <a:rPr lang="en-US" dirty="0">
                <a:cs typeface="+mn-cs"/>
              </a:rPr>
              <a:t>• Plate tectonics (</a:t>
            </a:r>
            <a:r>
              <a:rPr lang="en-US" dirty="0" err="1">
                <a:cs typeface="+mn-cs"/>
              </a:rPr>
              <a:t>subduction</a:t>
            </a:r>
            <a:r>
              <a:rPr lang="en-US" dirty="0">
                <a:cs typeface="+mn-cs"/>
              </a:rPr>
              <a:t> tectonics) </a:t>
            </a:r>
            <a:r>
              <a:rPr lang="en-US" dirty="0">
                <a:cs typeface="+mn-cs"/>
              </a:rPr>
              <a:t>is unusual from a planetary </a:t>
            </a:r>
            <a:r>
              <a:rPr lang="en-US" dirty="0">
                <a:cs typeface="+mn-cs"/>
              </a:rPr>
              <a:t>perspective </a:t>
            </a:r>
          </a:p>
          <a:p>
            <a:pPr>
              <a:defRPr/>
            </a:pPr>
            <a:endParaRPr lang="en-US" dirty="0">
              <a:cs typeface="+mn-cs"/>
            </a:endParaRPr>
          </a:p>
          <a:p>
            <a:pPr>
              <a:defRPr/>
            </a:pPr>
            <a:r>
              <a:rPr lang="en-US" b="1" dirty="0">
                <a:cs typeface="+mn-cs"/>
              </a:rPr>
              <a:t>Leading to the questions:</a:t>
            </a:r>
            <a:endParaRPr lang="en-US" b="1" dirty="0">
              <a:cs typeface="+mn-cs"/>
            </a:endParaRPr>
          </a:p>
          <a:p>
            <a:pPr>
              <a:defRPr/>
            </a:pPr>
            <a:r>
              <a:rPr lang="en-US" dirty="0">
                <a:cs typeface="+mn-cs"/>
              </a:rPr>
              <a:t>• When did it initiate on Earth?  When did it end on Venus?</a:t>
            </a:r>
          </a:p>
          <a:p>
            <a:pPr>
              <a:defRPr/>
            </a:pPr>
            <a:endParaRPr lang="en-US" dirty="0">
              <a:cs typeface="+mn-cs"/>
            </a:endParaRPr>
          </a:p>
          <a:p>
            <a:pPr>
              <a:defRPr/>
            </a:pPr>
            <a:r>
              <a:rPr lang="en-US" dirty="0">
                <a:cs typeface="+mn-cs"/>
              </a:rPr>
              <a:t>•Why does Earth have plate tectonics and not an alternative?</a:t>
            </a:r>
          </a:p>
          <a:p>
            <a:pPr>
              <a:defRPr/>
            </a:pPr>
            <a:r>
              <a:rPr lang="en-US" dirty="0">
                <a:cs typeface="+mn-cs"/>
              </a:rPr>
              <a:t>	e.g. stagnant-lid = frozen-lid = single-plate convection; </a:t>
            </a:r>
          </a:p>
          <a:p>
            <a:pPr>
              <a:defRPr/>
            </a:pPr>
            <a:r>
              <a:rPr lang="en-US" dirty="0">
                <a:cs typeface="+mn-cs"/>
              </a:rPr>
              <a:t>	or   continuously mobile lid (ubiquitous surface failure)</a:t>
            </a:r>
          </a:p>
          <a:p>
            <a:pPr>
              <a:defRPr/>
            </a:pPr>
            <a:endParaRPr lang="en-US" dirty="0">
              <a:cs typeface="+mn-cs"/>
            </a:endParaRPr>
          </a:p>
          <a:p>
            <a:pPr>
              <a:defRPr/>
            </a:pPr>
            <a:r>
              <a:rPr lang="en-US" dirty="0">
                <a:cs typeface="+mn-cs"/>
              </a:rPr>
              <a:t>•A mobile lid need not </a:t>
            </a:r>
            <a:r>
              <a:rPr lang="en-US" dirty="0"/>
              <a:t>correspond to plate tectonics – </a:t>
            </a:r>
          </a:p>
          <a:p>
            <a:pPr>
              <a:defRPr/>
            </a:pPr>
            <a:r>
              <a:rPr lang="en-US" dirty="0"/>
              <a:t> the most volcanically active body in the Solar System is Io (due to Jupiter’s tidal heating) – lid-failure and recycling efficiently cool Io without plate tectonics</a:t>
            </a:r>
            <a:endParaRPr lang="en-US" dirty="0">
              <a:cs typeface="+mn-cs"/>
            </a:endParaRPr>
          </a:p>
          <a:p>
            <a:pPr>
              <a:defRPr/>
            </a:pPr>
            <a:endParaRPr lang="en-US" dirty="0">
              <a:cs typeface="+mn-cs"/>
            </a:endParaRPr>
          </a:p>
        </p:txBody>
      </p:sp>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8658" name="Picture 2"/>
          <p:cNvPicPr>
            <a:picLocks noChangeAspect="1" noChangeArrowheads="1"/>
          </p:cNvPicPr>
          <p:nvPr/>
        </p:nvPicPr>
        <p:blipFill>
          <a:blip r:embed="rId3">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0" y="0"/>
            <a:ext cx="5410200" cy="354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838659" name="Picture 3"/>
          <p:cNvPicPr>
            <a:picLocks noChangeAspect="1" noChangeArrowheads="1"/>
          </p:cNvPicPr>
          <p:nvPr/>
        </p:nvPicPr>
        <p:blipFill>
          <a:blip r:embed="rId4">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0" y="3540125"/>
            <a:ext cx="4953000" cy="331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838660" name="Rectangle 4"/>
          <p:cNvSpPr>
            <a:spLocks noChangeArrowheads="1"/>
          </p:cNvSpPr>
          <p:nvPr/>
        </p:nvSpPr>
        <p:spPr bwMode="auto">
          <a:xfrm>
            <a:off x="0" y="0"/>
            <a:ext cx="9144000" cy="68580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8661" name="Rectangle 5"/>
          <p:cNvSpPr>
            <a:spLocks noGrp="1" noChangeArrowheads="1"/>
          </p:cNvSpPr>
          <p:nvPr>
            <p:ph type="title"/>
          </p:nvPr>
        </p:nvSpPr>
        <p:spPr>
          <a:xfrm>
            <a:off x="4572000" y="0"/>
            <a:ext cx="4572000" cy="4114800"/>
          </a:xfrm>
        </p:spPr>
        <p:txBody>
          <a:bodyPr/>
          <a:lstStyle/>
          <a:p>
            <a:pPr>
              <a:defRPr/>
            </a:pPr>
            <a:r>
              <a:rPr lang="en-US" sz="4800" b="1" smtClean="0">
                <a:cs typeface="+mj-cs"/>
              </a:rPr>
              <a:t> Earth       Moon </a:t>
            </a:r>
            <a:br>
              <a:rPr lang="en-US" sz="4800" b="1" smtClean="0">
                <a:cs typeface="+mj-cs"/>
              </a:rPr>
            </a:br>
            <a:r>
              <a:rPr lang="en-US" sz="4800" b="1" smtClean="0">
                <a:cs typeface="+mj-cs"/>
              </a:rPr>
              <a:t/>
            </a:r>
            <a:br>
              <a:rPr lang="en-US" sz="4800" b="1" smtClean="0">
                <a:cs typeface="+mj-cs"/>
              </a:rPr>
            </a:br>
            <a:r>
              <a:rPr lang="en-US" sz="4800" b="1" smtClean="0">
                <a:cs typeface="+mj-cs"/>
              </a:rPr>
              <a:t/>
            </a:r>
            <a:br>
              <a:rPr lang="en-US" sz="4800" b="1" smtClean="0">
                <a:cs typeface="+mj-cs"/>
              </a:rPr>
            </a:br>
            <a:r>
              <a:rPr lang="en-US" sz="4800" b="1" smtClean="0">
                <a:cs typeface="+mj-cs"/>
              </a:rPr>
              <a:t/>
            </a:r>
            <a:br>
              <a:rPr lang="en-US" sz="4800" b="1" smtClean="0">
                <a:cs typeface="+mj-cs"/>
              </a:rPr>
            </a:br>
            <a:r>
              <a:rPr lang="en-US" sz="2800" b="1" smtClean="0">
                <a:cs typeface="+mj-cs"/>
              </a:rPr>
              <a:t/>
            </a:r>
            <a:br>
              <a:rPr lang="en-US" sz="2800" b="1" smtClean="0">
                <a:cs typeface="+mj-cs"/>
              </a:rPr>
            </a:br>
            <a:r>
              <a:rPr lang="en-US" sz="4800" b="1" smtClean="0">
                <a:cs typeface="+mj-cs"/>
              </a:rPr>
              <a:t>Venus       Mars</a:t>
            </a:r>
          </a:p>
        </p:txBody>
      </p:sp>
      <p:sp>
        <p:nvSpPr>
          <p:cNvPr id="838662" name="Text Box 6"/>
          <p:cNvSpPr txBox="1">
            <a:spLocks noChangeArrowheads="1"/>
          </p:cNvSpPr>
          <p:nvPr/>
        </p:nvSpPr>
        <p:spPr bwMode="auto">
          <a:xfrm>
            <a:off x="5029200" y="533400"/>
            <a:ext cx="4114800" cy="304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i="1" dirty="0">
                <a:cs typeface="+mn-cs"/>
              </a:rPr>
              <a:t>350 </a:t>
            </a:r>
            <a:r>
              <a:rPr lang="en-US" i="1" dirty="0" err="1">
                <a:cs typeface="+mn-cs"/>
              </a:rPr>
              <a:t>mGal</a:t>
            </a:r>
            <a:r>
              <a:rPr lang="en-US" i="1" dirty="0">
                <a:cs typeface="+mn-cs"/>
              </a:rPr>
              <a:t> 	         </a:t>
            </a:r>
            <a:r>
              <a:rPr lang="en-US" i="1" dirty="0">
                <a:cs typeface="+mn-cs"/>
              </a:rPr>
              <a:t>1000 </a:t>
            </a:r>
            <a:r>
              <a:rPr lang="en-US" i="1" dirty="0" err="1">
                <a:cs typeface="+mn-cs"/>
              </a:rPr>
              <a:t>mGal</a:t>
            </a:r>
            <a:endParaRPr lang="en-US" i="1" dirty="0">
              <a:cs typeface="+mn-cs"/>
            </a:endParaRPr>
          </a:p>
          <a:p>
            <a:pPr>
              <a:defRPr/>
            </a:pPr>
            <a:r>
              <a:rPr lang="en-US" i="1" dirty="0">
                <a:cs typeface="+mn-cs"/>
              </a:rPr>
              <a:t> </a:t>
            </a:r>
          </a:p>
          <a:p>
            <a:pPr>
              <a:defRPr/>
            </a:pPr>
            <a:endParaRPr lang="en-US" i="1" dirty="0">
              <a:cs typeface="+mn-cs"/>
            </a:endParaRPr>
          </a:p>
          <a:p>
            <a:pPr>
              <a:defRPr/>
            </a:pPr>
            <a:endParaRPr lang="en-US" i="1" dirty="0">
              <a:cs typeface="+mn-cs"/>
            </a:endParaRPr>
          </a:p>
          <a:p>
            <a:pPr>
              <a:defRPr/>
            </a:pPr>
            <a:endParaRPr lang="en-US" i="1" dirty="0">
              <a:cs typeface="+mn-cs"/>
            </a:endParaRPr>
          </a:p>
          <a:p>
            <a:pPr>
              <a:defRPr/>
            </a:pPr>
            <a:endParaRPr lang="en-US" i="1" dirty="0">
              <a:cs typeface="+mn-cs"/>
            </a:endParaRPr>
          </a:p>
          <a:p>
            <a:pPr>
              <a:defRPr/>
            </a:pPr>
            <a:endParaRPr lang="en-US" i="1" dirty="0">
              <a:cs typeface="+mn-cs"/>
            </a:endParaRPr>
          </a:p>
          <a:p>
            <a:pPr>
              <a:defRPr/>
            </a:pPr>
            <a:r>
              <a:rPr lang="en-US" i="1" dirty="0">
                <a:cs typeface="+mn-cs"/>
              </a:rPr>
              <a:t>270 </a:t>
            </a:r>
            <a:r>
              <a:rPr lang="en-US" i="1" dirty="0" err="1">
                <a:cs typeface="+mn-cs"/>
              </a:rPr>
              <a:t>mGal</a:t>
            </a:r>
            <a:r>
              <a:rPr lang="en-US" i="1" dirty="0">
                <a:cs typeface="+mn-cs"/>
              </a:rPr>
              <a:t> 	          950 </a:t>
            </a:r>
            <a:r>
              <a:rPr lang="en-US" i="1" dirty="0" err="1">
                <a:cs typeface="+mn-cs"/>
              </a:rPr>
              <a:t>mGal</a:t>
            </a:r>
            <a:r>
              <a:rPr lang="en-US" i="1" dirty="0">
                <a:cs typeface="+mn-cs"/>
              </a:rPr>
              <a:t> </a:t>
            </a:r>
          </a:p>
        </p:txBody>
      </p:sp>
      <p:sp>
        <p:nvSpPr>
          <p:cNvPr id="838663" name="Text Box 7"/>
          <p:cNvSpPr txBox="1">
            <a:spLocks noChangeArrowheads="1"/>
          </p:cNvSpPr>
          <p:nvPr/>
        </p:nvSpPr>
        <p:spPr bwMode="auto">
          <a:xfrm>
            <a:off x="4876800" y="2438400"/>
            <a:ext cx="4267200" cy="2344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US" sz="2800" b="1" i="1">
                <a:cs typeface="+mn-cs"/>
              </a:rPr>
              <a:t>Free-air gravity scale range</a:t>
            </a:r>
            <a:endParaRPr lang="en-US">
              <a:cs typeface="+mn-cs"/>
            </a:endParaRPr>
          </a:p>
          <a:p>
            <a:pPr algn="ctr">
              <a:defRPr/>
            </a:pPr>
            <a:endParaRPr lang="en-US">
              <a:cs typeface="+mn-cs"/>
            </a:endParaRPr>
          </a:p>
          <a:p>
            <a:pPr algn="ctr">
              <a:defRPr/>
            </a:pPr>
            <a:endParaRPr lang="en-US">
              <a:cs typeface="+mn-cs"/>
            </a:endParaRPr>
          </a:p>
          <a:p>
            <a:pPr algn="ctr">
              <a:defRPr/>
            </a:pPr>
            <a:endParaRPr lang="en-US">
              <a:cs typeface="+mn-cs"/>
            </a:endParaRPr>
          </a:p>
          <a:p>
            <a:pPr algn="ctr">
              <a:defRPr/>
            </a:pPr>
            <a:endParaRPr lang="en-US">
              <a:cs typeface="+mn-cs"/>
            </a:endParaRPr>
          </a:p>
          <a:p>
            <a:pPr algn="ctr">
              <a:defRPr/>
            </a:pPr>
            <a:endParaRPr lang="en-US">
              <a:cs typeface="+mn-cs"/>
            </a:endParaRPr>
          </a:p>
        </p:txBody>
      </p:sp>
      <p:pic>
        <p:nvPicPr>
          <p:cNvPr id="838664" name="Picture 8"/>
          <p:cNvPicPr>
            <a:picLocks noChangeAspect="1" noChangeArrowheads="1"/>
          </p:cNvPicPr>
          <p:nvPr/>
        </p:nvPicPr>
        <p:blipFill>
          <a:blip r:embed="rId5">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5715000" y="4038600"/>
            <a:ext cx="3276600" cy="2200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838665" name="Picture 9"/>
          <p:cNvPicPr>
            <a:picLocks noChangeAspect="1" noChangeArrowheads="1"/>
          </p:cNvPicPr>
          <p:nvPr/>
        </p:nvPicPr>
        <p:blipFill>
          <a:blip r:embed="rId6">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6629400" y="914400"/>
            <a:ext cx="1905000" cy="126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0706" name="Picture 2"/>
          <p:cNvPicPr>
            <a:picLocks noChangeAspect="1" noChangeArrowheads="1"/>
          </p:cNvPicPr>
          <p:nvPr/>
        </p:nvPicPr>
        <p:blipFill>
          <a:blip r:embed="rId3">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228600" y="3551238"/>
            <a:ext cx="4953000" cy="3306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840707" name="Picture 3"/>
          <p:cNvPicPr>
            <a:picLocks noChangeAspect="1" noChangeArrowheads="1"/>
          </p:cNvPicPr>
          <p:nvPr/>
        </p:nvPicPr>
        <p:blipFill>
          <a:blip r:embed="rId4">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0" y="0"/>
            <a:ext cx="5257800"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840708" name="Rectangle 4"/>
          <p:cNvSpPr>
            <a:spLocks noChangeArrowheads="1"/>
          </p:cNvSpPr>
          <p:nvPr/>
        </p:nvSpPr>
        <p:spPr bwMode="auto">
          <a:xfrm>
            <a:off x="0" y="0"/>
            <a:ext cx="9144000" cy="68580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pic>
        <p:nvPicPr>
          <p:cNvPr id="840709" name="Picture 5"/>
          <p:cNvPicPr>
            <a:picLocks noChangeAspect="1" noChangeArrowheads="1"/>
          </p:cNvPicPr>
          <p:nvPr/>
        </p:nvPicPr>
        <p:blipFill>
          <a:blip r:embed="rId5">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5791200" y="4038600"/>
            <a:ext cx="3200400" cy="2136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840710" name="Picture 6"/>
          <p:cNvPicPr>
            <a:picLocks noChangeAspect="1" noChangeArrowheads="1"/>
          </p:cNvPicPr>
          <p:nvPr/>
        </p:nvPicPr>
        <p:blipFill>
          <a:blip r:embed="rId6">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6629400" y="914400"/>
            <a:ext cx="1905000" cy="1319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840711" name="Rectangle 7"/>
          <p:cNvSpPr>
            <a:spLocks noGrp="1" noChangeArrowheads="1"/>
          </p:cNvSpPr>
          <p:nvPr>
            <p:ph type="title"/>
          </p:nvPr>
        </p:nvSpPr>
        <p:spPr>
          <a:xfrm>
            <a:off x="4572000" y="0"/>
            <a:ext cx="4572000" cy="4114800"/>
          </a:xfrm>
        </p:spPr>
        <p:txBody>
          <a:bodyPr/>
          <a:lstStyle/>
          <a:p>
            <a:pPr>
              <a:defRPr/>
            </a:pPr>
            <a:r>
              <a:rPr lang="en-US" sz="4800" b="1" smtClean="0">
                <a:cs typeface="+mj-cs"/>
              </a:rPr>
              <a:t> Earth       Moon </a:t>
            </a:r>
            <a:br>
              <a:rPr lang="en-US" sz="4800" b="1" smtClean="0">
                <a:cs typeface="+mj-cs"/>
              </a:rPr>
            </a:br>
            <a:r>
              <a:rPr lang="en-US" sz="4800" b="1" smtClean="0">
                <a:cs typeface="+mj-cs"/>
              </a:rPr>
              <a:t/>
            </a:r>
            <a:br>
              <a:rPr lang="en-US" sz="4800" b="1" smtClean="0">
                <a:cs typeface="+mj-cs"/>
              </a:rPr>
            </a:br>
            <a:r>
              <a:rPr lang="en-US" sz="4800" b="1" smtClean="0">
                <a:cs typeface="+mj-cs"/>
              </a:rPr>
              <a:t/>
            </a:r>
            <a:br>
              <a:rPr lang="en-US" sz="4800" b="1" smtClean="0">
                <a:cs typeface="+mj-cs"/>
              </a:rPr>
            </a:br>
            <a:r>
              <a:rPr lang="en-US" sz="4800" b="1" smtClean="0">
                <a:cs typeface="+mj-cs"/>
              </a:rPr>
              <a:t/>
            </a:r>
            <a:br>
              <a:rPr lang="en-US" sz="4800" b="1" smtClean="0">
                <a:cs typeface="+mj-cs"/>
              </a:rPr>
            </a:br>
            <a:r>
              <a:rPr lang="en-US" sz="2800" b="1" smtClean="0">
                <a:cs typeface="+mj-cs"/>
              </a:rPr>
              <a:t/>
            </a:r>
            <a:br>
              <a:rPr lang="en-US" sz="2800" b="1" smtClean="0">
                <a:cs typeface="+mj-cs"/>
              </a:rPr>
            </a:br>
            <a:r>
              <a:rPr lang="en-US" sz="4800" b="1" smtClean="0">
                <a:cs typeface="+mj-cs"/>
              </a:rPr>
              <a:t>Venus       Mars</a:t>
            </a:r>
          </a:p>
        </p:txBody>
      </p:sp>
      <p:sp>
        <p:nvSpPr>
          <p:cNvPr id="840712" name="Text Box 8"/>
          <p:cNvSpPr txBox="1">
            <a:spLocks noChangeArrowheads="1"/>
          </p:cNvSpPr>
          <p:nvPr/>
        </p:nvSpPr>
        <p:spPr bwMode="auto">
          <a:xfrm>
            <a:off x="5029200" y="533400"/>
            <a:ext cx="4114800" cy="301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i="1">
                <a:cs typeface="+mn-cs"/>
              </a:rPr>
              <a:t>15 km	                            13 km</a:t>
            </a:r>
          </a:p>
          <a:p>
            <a:pPr>
              <a:defRPr/>
            </a:pPr>
            <a:endParaRPr lang="en-US" i="1">
              <a:cs typeface="+mn-cs"/>
            </a:endParaRPr>
          </a:p>
          <a:p>
            <a:pPr>
              <a:defRPr/>
            </a:pPr>
            <a:endParaRPr lang="en-US" i="1">
              <a:cs typeface="+mn-cs"/>
            </a:endParaRPr>
          </a:p>
          <a:p>
            <a:pPr>
              <a:defRPr/>
            </a:pPr>
            <a:endParaRPr lang="en-US" i="1">
              <a:cs typeface="+mn-cs"/>
            </a:endParaRPr>
          </a:p>
          <a:p>
            <a:pPr>
              <a:defRPr/>
            </a:pPr>
            <a:endParaRPr lang="en-US" i="1">
              <a:cs typeface="+mn-cs"/>
            </a:endParaRPr>
          </a:p>
          <a:p>
            <a:pPr>
              <a:defRPr/>
            </a:pPr>
            <a:endParaRPr lang="en-US" i="1">
              <a:cs typeface="+mn-cs"/>
            </a:endParaRPr>
          </a:p>
          <a:p>
            <a:pPr>
              <a:defRPr/>
            </a:pPr>
            <a:endParaRPr lang="en-US" i="1">
              <a:cs typeface="+mn-cs"/>
            </a:endParaRPr>
          </a:p>
          <a:p>
            <a:pPr>
              <a:defRPr/>
            </a:pPr>
            <a:r>
              <a:rPr lang="en-US" i="1">
                <a:cs typeface="+mn-cs"/>
              </a:rPr>
              <a:t>9 km	                            15 km</a:t>
            </a:r>
          </a:p>
        </p:txBody>
      </p:sp>
      <p:sp>
        <p:nvSpPr>
          <p:cNvPr id="840713" name="Text Box 9"/>
          <p:cNvSpPr txBox="1">
            <a:spLocks noChangeArrowheads="1"/>
          </p:cNvSpPr>
          <p:nvPr/>
        </p:nvSpPr>
        <p:spPr bwMode="auto">
          <a:xfrm>
            <a:off x="4876800" y="2438400"/>
            <a:ext cx="4267200" cy="2344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US" sz="2800" b="1" i="1">
                <a:cs typeface="+mn-cs"/>
              </a:rPr>
              <a:t>Topographic scale range</a:t>
            </a:r>
            <a:endParaRPr lang="en-US">
              <a:cs typeface="+mn-cs"/>
            </a:endParaRPr>
          </a:p>
          <a:p>
            <a:pPr algn="ctr">
              <a:defRPr/>
            </a:pPr>
            <a:endParaRPr lang="en-US">
              <a:cs typeface="+mn-cs"/>
            </a:endParaRPr>
          </a:p>
          <a:p>
            <a:pPr algn="ctr">
              <a:defRPr/>
            </a:pPr>
            <a:endParaRPr lang="en-US">
              <a:cs typeface="+mn-cs"/>
            </a:endParaRPr>
          </a:p>
          <a:p>
            <a:pPr algn="ctr">
              <a:defRPr/>
            </a:pPr>
            <a:endParaRPr lang="en-US">
              <a:cs typeface="+mn-cs"/>
            </a:endParaRPr>
          </a:p>
          <a:p>
            <a:pPr algn="ctr">
              <a:defRPr/>
            </a:pPr>
            <a:endParaRPr lang="en-US">
              <a:cs typeface="+mn-cs"/>
            </a:endParaRPr>
          </a:p>
          <a:p>
            <a:pPr algn="ctr">
              <a:defRPr/>
            </a:pPr>
            <a:endParaRPr lang="en-US">
              <a:cs typeface="+mn-cs"/>
            </a:endParaRPr>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0374" name="Text Box 6"/>
          <p:cNvSpPr txBox="1">
            <a:spLocks noChangeArrowheads="1"/>
          </p:cNvSpPr>
          <p:nvPr/>
        </p:nvSpPr>
        <p:spPr bwMode="auto">
          <a:xfrm>
            <a:off x="373063" y="1143000"/>
            <a:ext cx="8397875" cy="2411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80000"/>
              </a:lnSpc>
              <a:spcAft>
                <a:spcPts val="1600"/>
              </a:spcAft>
              <a:defRPr/>
            </a:pPr>
            <a:r>
              <a:rPr lang="en-US" sz="1800" dirty="0">
                <a:cs typeface="+mn-cs"/>
              </a:rPr>
              <a:t>Low mass </a:t>
            </a:r>
            <a:r>
              <a:rPr lang="en-US" sz="1800" dirty="0" err="1">
                <a:cs typeface="+mn-cs"/>
              </a:rPr>
              <a:t>protostars</a:t>
            </a:r>
            <a:r>
              <a:rPr lang="en-US" sz="1800" dirty="0">
                <a:cs typeface="+mn-cs"/>
              </a:rPr>
              <a:t> (</a:t>
            </a:r>
            <a:r>
              <a:rPr lang="en-US" sz="1800" i="1" dirty="0">
                <a:cs typeface="+mn-cs"/>
              </a:rPr>
              <a:t>T </a:t>
            </a:r>
            <a:r>
              <a:rPr lang="en-US" sz="1800" i="1" dirty="0" err="1">
                <a:cs typeface="+mn-cs"/>
              </a:rPr>
              <a:t>Tauri</a:t>
            </a:r>
            <a:r>
              <a:rPr lang="en-US" sz="1800" i="1" dirty="0">
                <a:cs typeface="+mn-cs"/>
              </a:rPr>
              <a:t> stars</a:t>
            </a:r>
            <a:r>
              <a:rPr lang="en-US" sz="1800" dirty="0">
                <a:cs typeface="+mn-cs"/>
              </a:rPr>
              <a:t>, M less than 2 M(sun)) evolve within a few Ma:                                  	very slowly rotating cloud =&gt; collapse =&gt; central star + surrounding dust disk 	=&gt; fusion begins =&gt; strong stellar wind burns off much of remaining disk</a:t>
            </a:r>
          </a:p>
          <a:p>
            <a:pPr>
              <a:lnSpc>
                <a:spcPct val="80000"/>
              </a:lnSpc>
              <a:spcBef>
                <a:spcPct val="20000"/>
              </a:spcBef>
              <a:defRPr/>
            </a:pPr>
            <a:r>
              <a:rPr lang="en-US" sz="1800" dirty="0">
                <a:solidFill>
                  <a:srgbClr val="000000"/>
                </a:solidFill>
                <a:cs typeface="+mn-cs"/>
              </a:rPr>
              <a:t>Spectroscopy of the asteroid belt reveals a heliocentric magmatic and metamorphic gradient: asteroids showing igneous differentiation are inside, metamorphosed asteroids in the middle, and unheated asteroids are outside.</a:t>
            </a:r>
          </a:p>
          <a:p>
            <a:pPr>
              <a:lnSpc>
                <a:spcPct val="80000"/>
              </a:lnSpc>
              <a:spcBef>
                <a:spcPct val="20000"/>
              </a:spcBef>
              <a:defRPr/>
            </a:pPr>
            <a:r>
              <a:rPr lang="en-US" sz="1800" dirty="0">
                <a:solidFill>
                  <a:srgbClr val="000000"/>
                </a:solidFill>
                <a:cs typeface="+mn-cs"/>
              </a:rPr>
              <a:t>=&gt; T-</a:t>
            </a:r>
            <a:r>
              <a:rPr lang="en-US" sz="1800" dirty="0" err="1">
                <a:solidFill>
                  <a:srgbClr val="000000"/>
                </a:solidFill>
                <a:cs typeface="+mn-cs"/>
              </a:rPr>
              <a:t>tauri</a:t>
            </a:r>
            <a:r>
              <a:rPr lang="en-US" sz="1800" dirty="0">
                <a:solidFill>
                  <a:srgbClr val="000000"/>
                </a:solidFill>
                <a:cs typeface="+mn-cs"/>
              </a:rPr>
              <a:t> wind blows off the atmospheres of the inner planets and melts them; </a:t>
            </a:r>
            <a:r>
              <a:rPr lang="en-US" sz="1800" dirty="0">
                <a:cs typeface="+mn-cs"/>
              </a:rPr>
              <a:t>heats the asteroids, but has little effect on the outer planets which retain their original atmospheres.  Earth’s oceans post-date T-</a:t>
            </a:r>
            <a:r>
              <a:rPr lang="en-US" sz="1800" dirty="0" err="1">
                <a:cs typeface="+mn-cs"/>
              </a:rPr>
              <a:t>tauri</a:t>
            </a:r>
            <a:r>
              <a:rPr lang="en-US" sz="1800" dirty="0">
                <a:cs typeface="+mn-cs"/>
              </a:rPr>
              <a:t> phase; presumed due to </a:t>
            </a:r>
            <a:r>
              <a:rPr lang="en-US" sz="1800" dirty="0" err="1">
                <a:cs typeface="+mn-cs"/>
              </a:rPr>
              <a:t>cometary</a:t>
            </a:r>
            <a:r>
              <a:rPr lang="en-US" sz="1800" dirty="0">
                <a:cs typeface="+mn-cs"/>
              </a:rPr>
              <a:t> influx.</a:t>
            </a:r>
          </a:p>
        </p:txBody>
      </p:sp>
      <p:sp>
        <p:nvSpPr>
          <p:cNvPr id="570375" name="Rectangle 7"/>
          <p:cNvSpPr>
            <a:spLocks noChangeArrowheads="1"/>
          </p:cNvSpPr>
          <p:nvPr/>
        </p:nvSpPr>
        <p:spPr bwMode="auto">
          <a:xfrm>
            <a:off x="228600" y="0"/>
            <a:ext cx="8686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defRPr/>
            </a:pPr>
            <a:r>
              <a:rPr lang="en-US" dirty="0">
                <a:solidFill>
                  <a:schemeClr val="tx2"/>
                </a:solidFill>
                <a:cs typeface="+mn-cs"/>
              </a:rPr>
              <a:t>Solar system formed at 4.567 </a:t>
            </a:r>
            <a:r>
              <a:rPr lang="en-US" dirty="0" err="1">
                <a:solidFill>
                  <a:schemeClr val="tx2"/>
                </a:solidFill>
                <a:cs typeface="+mn-cs"/>
              </a:rPr>
              <a:t>Ga</a:t>
            </a:r>
            <a:r>
              <a:rPr lang="en-US" dirty="0">
                <a:solidFill>
                  <a:schemeClr val="tx2"/>
                </a:solidFill>
                <a:cs typeface="+mn-cs"/>
              </a:rPr>
              <a:t>: all silicate planets were hot at first </a:t>
            </a:r>
          </a:p>
        </p:txBody>
      </p:sp>
      <p:sp>
        <p:nvSpPr>
          <p:cNvPr id="570376" name="Rectangle 8"/>
          <p:cNvSpPr>
            <a:spLocks noChangeArrowheads="1"/>
          </p:cNvSpPr>
          <p:nvPr/>
        </p:nvSpPr>
        <p:spPr bwMode="auto">
          <a:xfrm>
            <a:off x="609600" y="533400"/>
            <a:ext cx="77724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spcBef>
                <a:spcPct val="20000"/>
              </a:spcBef>
              <a:defRPr/>
            </a:pPr>
            <a:r>
              <a:rPr lang="en-US" sz="1800">
                <a:cs typeface="+mn-cs"/>
              </a:rPr>
              <a:t>Planets were probably molten at first, due to several heat sources: accretion, core formation, decay of radionuclides, and Sun</a:t>
            </a:r>
            <a:r>
              <a:rPr lang="ja-JP" altLang="en-US" sz="1800">
                <a:latin typeface="Arial"/>
                <a:cs typeface="+mn-cs"/>
              </a:rPr>
              <a:t>’</a:t>
            </a:r>
            <a:r>
              <a:rPr lang="en-US" sz="1800">
                <a:cs typeface="+mn-cs"/>
              </a:rPr>
              <a:t>s T-tauri event.</a:t>
            </a:r>
          </a:p>
          <a:p>
            <a:pPr marL="342900" indent="-342900">
              <a:spcBef>
                <a:spcPct val="20000"/>
              </a:spcBef>
              <a:defRPr/>
            </a:pPr>
            <a:endParaRPr lang="en-US" sz="1800">
              <a:cs typeface="+mn-cs"/>
            </a:endParaRPr>
          </a:p>
          <a:p>
            <a:pPr marL="342900" indent="-342900">
              <a:spcBef>
                <a:spcPct val="20000"/>
              </a:spcBef>
              <a:defRPr/>
            </a:pPr>
            <a:endParaRPr lang="en-US" sz="1800">
              <a:cs typeface="+mn-cs"/>
            </a:endParaRPr>
          </a:p>
        </p:txBody>
      </p:sp>
      <p:grpSp>
        <p:nvGrpSpPr>
          <p:cNvPr id="27652" name="Group 15"/>
          <p:cNvGrpSpPr>
            <a:grpSpLocks/>
          </p:cNvGrpSpPr>
          <p:nvPr/>
        </p:nvGrpSpPr>
        <p:grpSpPr bwMode="auto">
          <a:xfrm>
            <a:off x="609600" y="3567113"/>
            <a:ext cx="7924800" cy="3290887"/>
            <a:chOff x="0" y="2247"/>
            <a:chExt cx="4992" cy="2073"/>
          </a:xfrm>
        </p:grpSpPr>
        <p:grpSp>
          <p:nvGrpSpPr>
            <p:cNvPr id="27653" name="Group 13"/>
            <p:cNvGrpSpPr>
              <a:grpSpLocks/>
            </p:cNvGrpSpPr>
            <p:nvPr/>
          </p:nvGrpSpPr>
          <p:grpSpPr bwMode="auto">
            <a:xfrm>
              <a:off x="0" y="2247"/>
              <a:ext cx="4992" cy="2073"/>
              <a:chOff x="0" y="2247"/>
              <a:chExt cx="4992" cy="2073"/>
            </a:xfrm>
          </p:grpSpPr>
          <p:pic>
            <p:nvPicPr>
              <p:cNvPr id="570377"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47"/>
                <a:ext cx="4992" cy="2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70379" name="Rectangle 11"/>
              <p:cNvSpPr>
                <a:spLocks noChangeArrowheads="1"/>
              </p:cNvSpPr>
              <p:nvPr/>
            </p:nvSpPr>
            <p:spPr bwMode="auto">
              <a:xfrm>
                <a:off x="2544" y="3936"/>
                <a:ext cx="2448" cy="38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70380" name="Rectangle 12"/>
              <p:cNvSpPr>
                <a:spLocks noChangeArrowheads="1"/>
              </p:cNvSpPr>
              <p:nvPr/>
            </p:nvSpPr>
            <p:spPr bwMode="auto">
              <a:xfrm>
                <a:off x="3936" y="3888"/>
                <a:ext cx="912" cy="19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sp>
          <p:nvSpPr>
            <p:cNvPr id="570382" name="Rectangle 14"/>
            <p:cNvSpPr>
              <a:spLocks noChangeArrowheads="1"/>
            </p:cNvSpPr>
            <p:nvPr/>
          </p:nvSpPr>
          <p:spPr bwMode="auto">
            <a:xfrm>
              <a:off x="3456" y="3984"/>
              <a:ext cx="745"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200">
                  <a:cs typeface="+mn-cs"/>
                </a:rPr>
                <a:t>Chambers, 2009</a:t>
              </a:r>
            </a:p>
          </p:txBody>
        </p:sp>
      </p:gr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8025"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176713"/>
            <a:ext cx="9144000" cy="268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98026" name="Text Box 10"/>
          <p:cNvSpPr txBox="1">
            <a:spLocks noChangeArrowheads="1"/>
          </p:cNvSpPr>
          <p:nvPr/>
        </p:nvSpPr>
        <p:spPr bwMode="auto">
          <a:xfrm>
            <a:off x="228600" y="76200"/>
            <a:ext cx="8763000" cy="5072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dirty="0">
                <a:cs typeface="+mn-cs"/>
              </a:rPr>
              <a:t>Earth</a:t>
            </a:r>
            <a:r>
              <a:rPr lang="ja-JP" altLang="en-US" dirty="0">
                <a:latin typeface="Arial"/>
                <a:cs typeface="+mn-cs"/>
              </a:rPr>
              <a:t>’</a:t>
            </a:r>
            <a:r>
              <a:rPr lang="en-US" dirty="0">
                <a:cs typeface="+mn-cs"/>
              </a:rPr>
              <a:t>s early history:</a:t>
            </a:r>
            <a:endParaRPr lang="en-US" sz="2000" dirty="0">
              <a:cs typeface="+mn-cs"/>
            </a:endParaRPr>
          </a:p>
          <a:p>
            <a:pPr>
              <a:defRPr/>
            </a:pPr>
            <a:endParaRPr lang="en-US" sz="1000" dirty="0">
              <a:cs typeface="+mn-cs"/>
            </a:endParaRPr>
          </a:p>
          <a:p>
            <a:pPr>
              <a:defRPr/>
            </a:pPr>
            <a:r>
              <a:rPr lang="en-US" sz="2000" dirty="0">
                <a:cs typeface="+mn-cs"/>
              </a:rPr>
              <a:t>•Moon-forming impact about 4.5 </a:t>
            </a:r>
            <a:r>
              <a:rPr lang="en-US" sz="2000" dirty="0" err="1">
                <a:cs typeface="+mn-cs"/>
              </a:rPr>
              <a:t>Ga</a:t>
            </a:r>
            <a:r>
              <a:rPr lang="en-US" sz="2000" dirty="0">
                <a:cs typeface="+mn-cs"/>
              </a:rPr>
              <a:t>; a large body (perhaps bigger than Mars) collided with Earth and ejected a considerable amount of material from the Earth</a:t>
            </a:r>
            <a:r>
              <a:rPr lang="ja-JP" altLang="en-US" sz="2000" dirty="0">
                <a:latin typeface="Arial"/>
                <a:cs typeface="+mn-cs"/>
              </a:rPr>
              <a:t>’</a:t>
            </a:r>
            <a:r>
              <a:rPr lang="en-US" sz="2000" dirty="0">
                <a:cs typeface="+mn-cs"/>
              </a:rPr>
              <a:t>s upper layers; but the future Moon lost most of its core to Earth and all its volatiles.</a:t>
            </a:r>
          </a:p>
          <a:p>
            <a:pPr>
              <a:spcBef>
                <a:spcPct val="20000"/>
              </a:spcBef>
              <a:defRPr/>
            </a:pPr>
            <a:r>
              <a:rPr lang="en-US" sz="2000" dirty="0">
                <a:cs typeface="+mn-cs"/>
              </a:rPr>
              <a:t>•for a few thousand years: Earth had a rock atmosphere </a:t>
            </a:r>
          </a:p>
          <a:p>
            <a:pPr>
              <a:spcBef>
                <a:spcPct val="20000"/>
              </a:spcBef>
              <a:defRPr/>
            </a:pPr>
            <a:r>
              <a:rPr lang="en-US" sz="2000" dirty="0">
                <a:cs typeface="+mn-cs"/>
              </a:rPr>
              <a:t>•for a few million years:  a molten magma ocean </a:t>
            </a:r>
          </a:p>
          <a:p>
            <a:pPr>
              <a:spcBef>
                <a:spcPct val="20000"/>
              </a:spcBef>
              <a:defRPr/>
            </a:pPr>
            <a:r>
              <a:rPr lang="en-US" sz="2000" dirty="0">
                <a:cs typeface="+mn-cs"/>
              </a:rPr>
              <a:t>•for 10 - 200 million years: a mush magma ocean, with heat-flow controlled by convection</a:t>
            </a:r>
          </a:p>
          <a:p>
            <a:pPr>
              <a:spcBef>
                <a:spcPct val="20000"/>
              </a:spcBef>
              <a:defRPr/>
            </a:pPr>
            <a:r>
              <a:rPr lang="en-US" sz="2000" dirty="0">
                <a:cs typeface="+mn-cs"/>
              </a:rPr>
              <a:t>•the primordial silicate crust formed from this magma ocean is preserved on Moon, Mercury, and southern Mars.</a:t>
            </a:r>
          </a:p>
          <a:p>
            <a:pPr>
              <a:spcBef>
                <a:spcPct val="20000"/>
              </a:spcBef>
              <a:defRPr/>
            </a:pPr>
            <a:r>
              <a:rPr lang="en-US" sz="2000" dirty="0">
                <a:cs typeface="+mn-cs"/>
              </a:rPr>
              <a:t>•</a:t>
            </a:r>
            <a:r>
              <a:rPr lang="en-US" sz="2000" dirty="0" err="1">
                <a:cs typeface="+mn-cs"/>
              </a:rPr>
              <a:t>Acasta</a:t>
            </a:r>
            <a:r>
              <a:rPr lang="en-US" sz="2000" dirty="0">
                <a:cs typeface="+mn-cs"/>
              </a:rPr>
              <a:t> gneiss: 4.0 </a:t>
            </a:r>
            <a:r>
              <a:rPr lang="en-US" sz="2000" dirty="0" err="1">
                <a:cs typeface="+mn-cs"/>
              </a:rPr>
              <a:t>Ga</a:t>
            </a:r>
            <a:r>
              <a:rPr lang="en-US" sz="2000" dirty="0">
                <a:cs typeface="+mn-cs"/>
              </a:rPr>
              <a:t>; zircons in Jack Hills quartzite: 4.2 </a:t>
            </a:r>
            <a:r>
              <a:rPr lang="en-US" sz="2000" dirty="0" err="1">
                <a:cs typeface="+mn-cs"/>
              </a:rPr>
              <a:t>Ga</a:t>
            </a:r>
            <a:endParaRPr lang="en-US" sz="2000" dirty="0">
              <a:cs typeface="+mn-cs"/>
            </a:endParaRPr>
          </a:p>
          <a:p>
            <a:pPr>
              <a:spcBef>
                <a:spcPct val="20000"/>
              </a:spcBef>
              <a:defRPr/>
            </a:pPr>
            <a:endParaRPr lang="en-US" sz="1800" dirty="0">
              <a:cs typeface="+mn-cs"/>
            </a:endParaRPr>
          </a:p>
          <a:p>
            <a:pPr>
              <a:spcBef>
                <a:spcPct val="20000"/>
              </a:spcBef>
              <a:defRPr/>
            </a:pPr>
            <a:endParaRPr lang="en-US" sz="2000" dirty="0">
              <a:cs typeface="+mn-cs"/>
            </a:endParaRPr>
          </a:p>
          <a:p>
            <a:pPr>
              <a:spcBef>
                <a:spcPct val="20000"/>
              </a:spcBef>
              <a:defRPr/>
            </a:pPr>
            <a:endParaRPr lang="en-US" sz="2000" dirty="0">
              <a:cs typeface="+mn-cs"/>
            </a:endParaRPr>
          </a:p>
        </p:txBody>
      </p:sp>
      <p:sp>
        <p:nvSpPr>
          <p:cNvPr id="598022" name="Rectangle 6"/>
          <p:cNvSpPr>
            <a:spLocks noChangeArrowheads="1"/>
          </p:cNvSpPr>
          <p:nvPr/>
        </p:nvSpPr>
        <p:spPr bwMode="auto">
          <a:xfrm>
            <a:off x="0" y="0"/>
            <a:ext cx="9144000" cy="68580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626" name="Rectangle 2"/>
          <p:cNvSpPr>
            <a:spLocks noGrp="1" noChangeArrowheads="1"/>
          </p:cNvSpPr>
          <p:nvPr>
            <p:ph type="title"/>
          </p:nvPr>
        </p:nvSpPr>
        <p:spPr>
          <a:xfrm>
            <a:off x="-76200" y="0"/>
            <a:ext cx="9296400" cy="914400"/>
          </a:xfrm>
        </p:spPr>
        <p:txBody>
          <a:bodyPr/>
          <a:lstStyle/>
          <a:p>
            <a:pPr algn="l">
              <a:lnSpc>
                <a:spcPct val="90000"/>
              </a:lnSpc>
              <a:defRPr/>
            </a:pPr>
            <a:r>
              <a:rPr lang="en-US" sz="2000" b="1" dirty="0" smtClean="0">
                <a:cs typeface="+mj-cs"/>
              </a:rPr>
              <a:t>TODAY:</a:t>
            </a:r>
            <a:r>
              <a:rPr lang="en-US" sz="2400" dirty="0" smtClean="0">
                <a:cs typeface="+mj-cs"/>
              </a:rPr>
              <a:t> </a:t>
            </a:r>
            <a:br>
              <a:rPr lang="en-US" sz="2400" dirty="0" smtClean="0">
                <a:cs typeface="+mj-cs"/>
              </a:rPr>
            </a:br>
            <a:r>
              <a:rPr lang="en-US" sz="2400" dirty="0" smtClean="0">
                <a:cs typeface="+mj-cs"/>
              </a:rPr>
              <a:t>Whether a Silicate Planet is tectonically active depends on its mass:   </a:t>
            </a:r>
            <a:r>
              <a:rPr lang="en-US" sz="2400" i="1" dirty="0" smtClean="0">
                <a:cs typeface="Times" charset="0"/>
              </a:rPr>
              <a:t>Planetary mass (radius) controls cooling</a:t>
            </a:r>
            <a:endParaRPr lang="en-US" sz="4000" u="sng" dirty="0" smtClean="0">
              <a:cs typeface="Times" charset="0"/>
            </a:endParaRPr>
          </a:p>
        </p:txBody>
      </p:sp>
      <p:sp>
        <p:nvSpPr>
          <p:cNvPr id="538627" name="Rectangle 3"/>
          <p:cNvSpPr>
            <a:spLocks noGrp="1" noChangeArrowheads="1"/>
          </p:cNvSpPr>
          <p:nvPr>
            <p:ph type="body" idx="1"/>
          </p:nvPr>
        </p:nvSpPr>
        <p:spPr>
          <a:xfrm>
            <a:off x="0" y="990600"/>
            <a:ext cx="4419600" cy="2438400"/>
          </a:xfrm>
        </p:spPr>
        <p:txBody>
          <a:bodyPr/>
          <a:lstStyle/>
          <a:p>
            <a:pPr>
              <a:buFontTx/>
              <a:buNone/>
              <a:defRPr/>
            </a:pPr>
            <a:r>
              <a:rPr lang="en-US" sz="1800" u="sng" dirty="0" smtClean="0">
                <a:cs typeface="Times" charset="0"/>
              </a:rPr>
              <a:t>Body	Diameter</a:t>
            </a:r>
            <a:r>
              <a:rPr lang="en-US" sz="1800" dirty="0" smtClean="0">
                <a:cs typeface="Times" charset="0"/>
              </a:rPr>
              <a:t>     </a:t>
            </a:r>
            <a:r>
              <a:rPr lang="en-US" sz="1800" u="sng" dirty="0" smtClean="0">
                <a:cs typeface="Times" charset="0"/>
              </a:rPr>
              <a:t>Mass (kg)</a:t>
            </a:r>
            <a:r>
              <a:rPr lang="en-US" sz="1800" dirty="0" smtClean="0">
                <a:cs typeface="Times" charset="0"/>
              </a:rPr>
              <a:t>    </a:t>
            </a:r>
            <a:r>
              <a:rPr lang="en-US" sz="1800" u="sng" dirty="0" smtClean="0">
                <a:cs typeface="Times" charset="0"/>
              </a:rPr>
              <a:t>Tectonics</a:t>
            </a:r>
            <a:endParaRPr lang="en-US" sz="1800" dirty="0" smtClean="0">
              <a:cs typeface="Times" charset="0"/>
            </a:endParaRPr>
          </a:p>
          <a:p>
            <a:pPr>
              <a:buFontTx/>
              <a:buNone/>
              <a:defRPr/>
            </a:pPr>
            <a:r>
              <a:rPr lang="en-US" sz="1800" dirty="0">
                <a:cs typeface="Times" charset="0"/>
              </a:rPr>
              <a:t>Earth     </a:t>
            </a:r>
            <a:r>
              <a:rPr lang="en-US" sz="1800" dirty="0" smtClean="0">
                <a:cs typeface="Times" charset="0"/>
              </a:rPr>
              <a:t>12756 km </a:t>
            </a:r>
            <a:r>
              <a:rPr lang="en-US" sz="1800" dirty="0">
                <a:cs typeface="Times" charset="0"/>
              </a:rPr>
              <a:t>	</a:t>
            </a:r>
            <a:r>
              <a:rPr lang="en-US" sz="1800" dirty="0" smtClean="0">
                <a:cs typeface="Times" charset="0"/>
              </a:rPr>
              <a:t> 60   </a:t>
            </a:r>
            <a:r>
              <a:rPr lang="en-US" sz="1800" dirty="0">
                <a:cs typeface="Times" charset="0"/>
              </a:rPr>
              <a:t>*</a:t>
            </a:r>
            <a:r>
              <a:rPr lang="en-US" sz="1800" dirty="0" smtClean="0">
                <a:cs typeface="Times" charset="0"/>
              </a:rPr>
              <a:t>10</a:t>
            </a:r>
            <a:r>
              <a:rPr lang="en-US" sz="1800" baseline="30000" dirty="0" smtClean="0">
                <a:cs typeface="Times" charset="0"/>
              </a:rPr>
              <a:t>23 </a:t>
            </a:r>
            <a:r>
              <a:rPr lang="en-US" sz="1800" dirty="0" smtClean="0">
                <a:cs typeface="Times" charset="0"/>
              </a:rPr>
              <a:t>kg</a:t>
            </a:r>
            <a:r>
              <a:rPr lang="en-US" sz="1800" baseline="30000" dirty="0" smtClean="0">
                <a:cs typeface="Times" charset="0"/>
              </a:rPr>
              <a:t>        </a:t>
            </a:r>
            <a:r>
              <a:rPr lang="en-US" sz="1800" dirty="0" smtClean="0">
                <a:cs typeface="Times" charset="0"/>
              </a:rPr>
              <a:t>Active</a:t>
            </a:r>
            <a:endParaRPr lang="en-US" sz="1800" baseline="30000" dirty="0">
              <a:cs typeface="Times" charset="0"/>
            </a:endParaRPr>
          </a:p>
          <a:p>
            <a:pPr>
              <a:buFontTx/>
              <a:buNone/>
              <a:defRPr/>
            </a:pPr>
            <a:r>
              <a:rPr lang="en-US" sz="1800" dirty="0" smtClean="0">
                <a:cs typeface="Times" charset="0"/>
              </a:rPr>
              <a:t>Venus    12103       	 49   *10</a:t>
            </a:r>
            <a:r>
              <a:rPr lang="en-US" sz="1800" baseline="30000" dirty="0" smtClean="0">
                <a:cs typeface="Times" charset="0"/>
              </a:rPr>
              <a:t>23</a:t>
            </a:r>
            <a:r>
              <a:rPr lang="en-US" sz="1800" baseline="30000" dirty="0">
                <a:cs typeface="Times" charset="0"/>
              </a:rPr>
              <a:t> </a:t>
            </a:r>
            <a:r>
              <a:rPr lang="en-US" sz="1800" dirty="0" smtClean="0">
                <a:cs typeface="Times" charset="0"/>
              </a:rPr>
              <a:t>  </a:t>
            </a:r>
            <a:r>
              <a:rPr lang="en-US" sz="1800" baseline="30000" dirty="0" smtClean="0">
                <a:cs typeface="Times" charset="0"/>
              </a:rPr>
              <a:t>          </a:t>
            </a:r>
            <a:r>
              <a:rPr lang="en-US" sz="1800" dirty="0" smtClean="0">
                <a:cs typeface="Times" charset="0"/>
              </a:rPr>
              <a:t>Active</a:t>
            </a:r>
            <a:endParaRPr lang="en-US" sz="1800" baseline="30000" dirty="0" smtClean="0">
              <a:cs typeface="Times" charset="0"/>
            </a:endParaRPr>
          </a:p>
          <a:p>
            <a:pPr>
              <a:buFontTx/>
              <a:buNone/>
              <a:defRPr/>
            </a:pPr>
            <a:r>
              <a:rPr lang="en-US" sz="1800" dirty="0">
                <a:cs typeface="Times" charset="0"/>
              </a:rPr>
              <a:t>Mars	6794	  </a:t>
            </a:r>
            <a:r>
              <a:rPr lang="en-US" sz="1800" dirty="0" smtClean="0">
                <a:cs typeface="Times" charset="0"/>
              </a:rPr>
              <a:t> 6.4</a:t>
            </a:r>
            <a:r>
              <a:rPr lang="en-US" sz="1800" dirty="0">
                <a:cs typeface="Times" charset="0"/>
              </a:rPr>
              <a:t>*</a:t>
            </a:r>
            <a:r>
              <a:rPr lang="en-US" sz="1800" dirty="0" smtClean="0">
                <a:cs typeface="Times" charset="0"/>
              </a:rPr>
              <a:t>10</a:t>
            </a:r>
            <a:r>
              <a:rPr lang="en-US" sz="1800" baseline="30000" dirty="0" smtClean="0">
                <a:cs typeface="Times" charset="0"/>
              </a:rPr>
              <a:t>23          </a:t>
            </a:r>
            <a:r>
              <a:rPr lang="en-US" sz="1800" dirty="0">
                <a:cs typeface="Times" charset="0"/>
              </a:rPr>
              <a:t>Half-dead</a:t>
            </a:r>
            <a:endParaRPr lang="en-US" sz="1800" baseline="30000" dirty="0">
              <a:cs typeface="Times" charset="0"/>
            </a:endParaRPr>
          </a:p>
          <a:p>
            <a:pPr>
              <a:buFontTx/>
              <a:buNone/>
              <a:defRPr/>
            </a:pPr>
            <a:r>
              <a:rPr lang="en-US" sz="1800" dirty="0" smtClean="0">
                <a:cs typeface="Times" charset="0"/>
              </a:rPr>
              <a:t>Mercury</a:t>
            </a:r>
            <a:r>
              <a:rPr lang="en-US" sz="1800" dirty="0">
                <a:cs typeface="Times" charset="0"/>
              </a:rPr>
              <a:t>	4880	  </a:t>
            </a:r>
            <a:r>
              <a:rPr lang="en-US" sz="1800" dirty="0" smtClean="0">
                <a:cs typeface="Times" charset="0"/>
              </a:rPr>
              <a:t> 3.3</a:t>
            </a:r>
            <a:r>
              <a:rPr lang="en-US" sz="1800" dirty="0">
                <a:cs typeface="Times" charset="0"/>
              </a:rPr>
              <a:t>*</a:t>
            </a:r>
            <a:r>
              <a:rPr lang="en-US" sz="1800" dirty="0" smtClean="0">
                <a:cs typeface="Times" charset="0"/>
              </a:rPr>
              <a:t>10</a:t>
            </a:r>
            <a:r>
              <a:rPr lang="en-US" sz="1800" baseline="30000" dirty="0" smtClean="0">
                <a:cs typeface="Times" charset="0"/>
              </a:rPr>
              <a:t>23 </a:t>
            </a:r>
            <a:r>
              <a:rPr lang="en-US" sz="1800" dirty="0" smtClean="0">
                <a:cs typeface="Times" charset="0"/>
              </a:rPr>
              <a:t>    </a:t>
            </a:r>
            <a:r>
              <a:rPr lang="en-US" sz="1800" baseline="30000" dirty="0" smtClean="0">
                <a:cs typeface="Times" charset="0"/>
              </a:rPr>
              <a:t>        </a:t>
            </a:r>
            <a:r>
              <a:rPr lang="en-US" sz="1800" dirty="0">
                <a:cs typeface="Times" charset="0"/>
              </a:rPr>
              <a:t>Dead</a:t>
            </a:r>
            <a:endParaRPr lang="en-US" sz="1800" baseline="30000" dirty="0">
              <a:cs typeface="Times" charset="0"/>
            </a:endParaRPr>
          </a:p>
          <a:p>
            <a:pPr>
              <a:buFontTx/>
              <a:buNone/>
              <a:defRPr/>
            </a:pPr>
            <a:r>
              <a:rPr lang="en-US" sz="1800" dirty="0" smtClean="0">
                <a:cs typeface="Times" charset="0"/>
              </a:rPr>
              <a:t>Moon       3876 	    .7*10</a:t>
            </a:r>
            <a:r>
              <a:rPr lang="en-US" sz="1800" baseline="30000" dirty="0" smtClean="0">
                <a:cs typeface="Times" charset="0"/>
              </a:rPr>
              <a:t>23</a:t>
            </a:r>
            <a:r>
              <a:rPr lang="en-US" sz="1800" dirty="0" smtClean="0">
                <a:cs typeface="Times" charset="0"/>
              </a:rPr>
              <a:t>           Dead</a:t>
            </a:r>
          </a:p>
          <a:p>
            <a:pPr marL="0" indent="0">
              <a:buFontTx/>
              <a:buNone/>
              <a:defRPr/>
            </a:pPr>
            <a:endParaRPr lang="en-US" sz="1800" dirty="0" smtClean="0">
              <a:cs typeface="+mn-cs"/>
            </a:endParaRPr>
          </a:p>
        </p:txBody>
      </p:sp>
      <p:pic>
        <p:nvPicPr>
          <p:cNvPr id="31747" name="Picture 7" descr="bbtlf0804_a"/>
          <p:cNvPicPr>
            <a:picLocks noChangeAspect="1" noChangeArrowheads="1"/>
          </p:cNvPicPr>
          <p:nvPr/>
        </p:nvPicPr>
        <p:blipFill>
          <a:blip r:embed="rId3">
            <a:extLst>
              <a:ext uri="{28A0092B-C50C-407E-A947-70E740481C1C}">
                <a14:useLocalDpi xmlns:a14="http://schemas.microsoft.com/office/drawing/2010/main" val="0"/>
              </a:ext>
            </a:extLst>
          </a:blip>
          <a:srcRect b="13408"/>
          <a:stretch>
            <a:fillRect/>
          </a:stretch>
        </p:blipFill>
        <p:spPr bwMode="auto">
          <a:xfrm>
            <a:off x="228600" y="4038600"/>
            <a:ext cx="86868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8629" name="Rectangle 5"/>
          <p:cNvSpPr>
            <a:spLocks noChangeArrowheads="1"/>
          </p:cNvSpPr>
          <p:nvPr/>
        </p:nvSpPr>
        <p:spPr bwMode="auto">
          <a:xfrm>
            <a:off x="0" y="0"/>
            <a:ext cx="9144000" cy="68580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38636" name="Rectangle 12"/>
          <p:cNvSpPr>
            <a:spLocks noChangeArrowheads="1"/>
          </p:cNvSpPr>
          <p:nvPr/>
        </p:nvSpPr>
        <p:spPr bwMode="auto">
          <a:xfrm>
            <a:off x="0" y="3581400"/>
            <a:ext cx="4419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nSpc>
                <a:spcPct val="90000"/>
              </a:lnSpc>
              <a:defRPr/>
            </a:pPr>
            <a:r>
              <a:rPr lang="en-US" sz="1800" dirty="0">
                <a:solidFill>
                  <a:schemeClr val="tx2"/>
                </a:solidFill>
                <a:cs typeface="+mn-cs"/>
              </a:rPr>
              <a:t>Thickness of the </a:t>
            </a:r>
            <a:r>
              <a:rPr lang="en-US" sz="1800" dirty="0">
                <a:cs typeface="+mn-cs"/>
              </a:rPr>
              <a:t>lithosphere is controlled by the depth to which the planet has cooled conductively:</a:t>
            </a:r>
            <a:endParaRPr lang="en-US" sz="3200" b="1" dirty="0">
              <a:cs typeface="+mn-cs"/>
            </a:endParaRPr>
          </a:p>
        </p:txBody>
      </p:sp>
      <p:pic>
        <p:nvPicPr>
          <p:cNvPr id="31750" name="Picture 4"/>
          <p:cNvPicPr>
            <a:picLocks noChangeAspect="1" noChangeArrowheads="1"/>
          </p:cNvPicPr>
          <p:nvPr/>
        </p:nvPicPr>
        <p:blipFill>
          <a:blip r:embed="rId4">
            <a:extLst>
              <a:ext uri="{28A0092B-C50C-407E-A947-70E740481C1C}">
                <a14:useLocalDpi xmlns:a14="http://schemas.microsoft.com/office/drawing/2010/main" val="0"/>
              </a:ext>
            </a:extLst>
          </a:blip>
          <a:srcRect l="4939" t="9126" r="9721" b="13496"/>
          <a:stretch>
            <a:fillRect/>
          </a:stretch>
        </p:blipFill>
        <p:spPr bwMode="auto">
          <a:xfrm>
            <a:off x="4462463" y="982663"/>
            <a:ext cx="4681537" cy="315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779" name="Rectangle 3"/>
          <p:cNvSpPr>
            <a:spLocks noGrp="1" noChangeArrowheads="1"/>
          </p:cNvSpPr>
          <p:nvPr>
            <p:ph type="subTitle" idx="1"/>
          </p:nvPr>
        </p:nvSpPr>
        <p:spPr>
          <a:xfrm>
            <a:off x="914400" y="1447800"/>
            <a:ext cx="6781800" cy="2590800"/>
          </a:xfrm>
        </p:spPr>
        <p:txBody>
          <a:bodyPr/>
          <a:lstStyle/>
          <a:p>
            <a:pPr algn="l">
              <a:defRPr/>
            </a:pPr>
            <a:r>
              <a:rPr lang="en-US" dirty="0" smtClean="0">
                <a:latin typeface="Times New Roman" charset="0"/>
                <a:cs typeface="+mn-cs"/>
              </a:rPr>
              <a:t>On Earth, which global data sets </a:t>
            </a:r>
          </a:p>
          <a:p>
            <a:pPr algn="l">
              <a:defRPr/>
            </a:pPr>
            <a:r>
              <a:rPr lang="en-US" dirty="0" smtClean="0">
                <a:latin typeface="Times New Roman" charset="0"/>
                <a:cs typeface="+mn-cs"/>
              </a:rPr>
              <a:t>are most relevant to recognizing </a:t>
            </a:r>
          </a:p>
          <a:p>
            <a:pPr algn="l">
              <a:defRPr/>
            </a:pPr>
            <a:r>
              <a:rPr lang="en-US" dirty="0" smtClean="0">
                <a:latin typeface="Times New Roman" charset="0"/>
                <a:cs typeface="+mn-cs"/>
              </a:rPr>
              <a:t>the global tectonics that characterize</a:t>
            </a:r>
          </a:p>
          <a:p>
            <a:pPr algn="l">
              <a:defRPr/>
            </a:pPr>
            <a:r>
              <a:rPr lang="en-US" dirty="0" smtClean="0">
                <a:latin typeface="Times New Roman" charset="0"/>
                <a:cs typeface="+mn-cs"/>
              </a:rPr>
              <a:t>Earth today, i.e. </a:t>
            </a:r>
            <a:r>
              <a:rPr lang="en-US" b="1" dirty="0" smtClean="0">
                <a:latin typeface="Times New Roman" charset="0"/>
                <a:cs typeface="+mn-cs"/>
              </a:rPr>
              <a:t>plate tectonics</a:t>
            </a:r>
            <a:r>
              <a:rPr lang="en-US" dirty="0" smtClean="0">
                <a:latin typeface="Times New Roman" charset="0"/>
                <a:cs typeface="+mn-cs"/>
              </a:rPr>
              <a:t>?</a:t>
            </a:r>
          </a:p>
        </p:txBody>
      </p:sp>
      <p:sp>
        <p:nvSpPr>
          <p:cNvPr id="587780" name="Rectangle 4"/>
          <p:cNvSpPr>
            <a:spLocks noChangeArrowheads="1"/>
          </p:cNvSpPr>
          <p:nvPr/>
        </p:nvSpPr>
        <p:spPr bwMode="auto">
          <a:xfrm>
            <a:off x="0" y="0"/>
            <a:ext cx="9144000" cy="68580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Research HD:Microsoft Office 98:Templates:Blank Presentation</Template>
  <TotalTime>10308</TotalTime>
  <Words>3967</Words>
  <Application>Microsoft Macintosh PowerPoint</Application>
  <PresentationFormat>On-screen Show (4:3)</PresentationFormat>
  <Paragraphs>496</Paragraphs>
  <Slides>52</Slides>
  <Notes>52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52</vt:i4>
      </vt:variant>
    </vt:vector>
  </HeadingPairs>
  <TitlesOfParts>
    <vt:vector size="63" baseType="lpstr">
      <vt:lpstr>Times</vt:lpstr>
      <vt:lpstr>ＭＳ Ｐゴシック</vt:lpstr>
      <vt:lpstr>Arial</vt:lpstr>
      <vt:lpstr>Helvetica</vt:lpstr>
      <vt:lpstr>Arial Bold</vt:lpstr>
      <vt:lpstr>Times New Roman</vt:lpstr>
      <vt:lpstr>Arial Black</vt:lpstr>
      <vt:lpstr>Comic Sans MS</vt:lpstr>
      <vt:lpstr>Monotype Sorts</vt:lpstr>
      <vt:lpstr>ヒラギノ角ゴ Pro W3</vt:lpstr>
      <vt:lpstr>Blank Presentation</vt:lpstr>
      <vt:lpstr>Lecture 6     January 22, 2013 Tectonics of the Silicate Planets</vt:lpstr>
      <vt:lpstr>Focus on Silicate planets only</vt:lpstr>
      <vt:lpstr>PowerPoint Presentation</vt:lpstr>
      <vt:lpstr>Galilean Satellite Ages</vt:lpstr>
      <vt:lpstr>Evolution of the Solar System from the solar nebula</vt:lpstr>
      <vt:lpstr>PowerPoint Presentation</vt:lpstr>
      <vt:lpstr>PowerPoint Presentation</vt:lpstr>
      <vt:lpstr>TODAY:  Whether a Silicate Planet is tectonically active depends on its mass:   Planetary mass (radius) controls cooling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Moon: A Good Example of a Small, Dead Planet</vt:lpstr>
      <vt:lpstr>Magma Ocean, Core Formation, and Generation of Primitive Crust  (all of the inner planets experienced this)</vt:lpstr>
      <vt:lpstr>Moon: A Good Example of a Small, Dead Planet</vt:lpstr>
      <vt:lpstr>PowerPoint Presentation</vt:lpstr>
      <vt:lpstr>PowerPoint Presentation</vt:lpstr>
      <vt:lpstr>PowerPoint Presentation</vt:lpstr>
      <vt:lpstr>Earth    Moon</vt:lpstr>
      <vt:lpstr>Mercury</vt:lpstr>
      <vt:lpstr>Summary of the Dead Planets (Moon,  Mercury)</vt:lpstr>
      <vt:lpstr>Remote Sensing of Mars</vt:lpstr>
      <vt:lpstr>PowerPoint Presentation</vt:lpstr>
      <vt:lpstr>Volcanism on Mars: Olympus Mons</vt:lpstr>
      <vt:lpstr>Martian bulges &amp; large volcanoes are built above mantle plumes:  </vt:lpstr>
      <vt:lpstr>Northern Plains … if one strips off the younger Tharsis volcanoes, an elliptical basin, possibly a massive impact basin (11000 x 8000 km)</vt:lpstr>
      <vt:lpstr>Ample evidence of past water…</vt:lpstr>
      <vt:lpstr>Earth    Mars</vt:lpstr>
      <vt:lpstr>PowerPoint Presentation</vt:lpstr>
      <vt:lpstr>Earth’s Hypsometry is unique among the silicate planets because it is bimodal (continental and oceanic crust)</vt:lpstr>
      <vt:lpstr>Planetary Hypsometry</vt:lpstr>
      <vt:lpstr>Ancient Seafloor Spreading on Mars?</vt:lpstr>
      <vt:lpstr>Mars: Satellite magnetic field</vt:lpstr>
      <vt:lpstr>MARS SUMMARY</vt:lpstr>
      <vt:lpstr>Venus: Earth’s twin: Plate Tectonics?</vt:lpstr>
      <vt:lpstr>PowerPoint Presentation</vt:lpstr>
      <vt:lpstr>Venusian Impact Craters</vt:lpstr>
      <vt:lpstr>PowerPoint Presentation</vt:lpstr>
      <vt:lpstr>PowerPoint Presentation</vt:lpstr>
      <vt:lpstr>Pancake Volcanoes</vt:lpstr>
      <vt:lpstr>Coronae</vt:lpstr>
      <vt:lpstr>Earth   Venus</vt:lpstr>
      <vt:lpstr>Venusian Tectonics?</vt:lpstr>
      <vt:lpstr>Venus Summary</vt:lpstr>
      <vt:lpstr>Earth has Plate/Subduction Tectonics, Why doesn’t its near-twin Venus?</vt:lpstr>
      <vt:lpstr>PowerPoint Presentation</vt:lpstr>
      <vt:lpstr> Earth       Moon      Venus       Mars</vt:lpstr>
      <vt:lpstr> Earth       Moon      Venus       Mars</vt:lpstr>
    </vt:vector>
  </TitlesOfParts>
  <Company>UTD Geosciences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Remote Sensing of the Solar System</dc:title>
  <dc:creator>R. J. Stern</dc:creator>
  <cp:lastModifiedBy>Simon Klemperer</cp:lastModifiedBy>
  <cp:revision>261</cp:revision>
  <dcterms:created xsi:type="dcterms:W3CDTF">2001-11-21T19:15:15Z</dcterms:created>
  <dcterms:modified xsi:type="dcterms:W3CDTF">2013-01-30T17:23:28Z</dcterms:modified>
</cp:coreProperties>
</file>