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88" r:id="rId2"/>
  </p:sldMasterIdLst>
  <p:notesMasterIdLst>
    <p:notesMasterId r:id="rId39"/>
  </p:notesMasterIdLst>
  <p:handoutMasterIdLst>
    <p:handoutMasterId r:id="rId40"/>
  </p:handoutMasterIdLst>
  <p:sldIdLst>
    <p:sldId id="657" r:id="rId3"/>
    <p:sldId id="698" r:id="rId4"/>
    <p:sldId id="658" r:id="rId5"/>
    <p:sldId id="429" r:id="rId6"/>
    <p:sldId id="659" r:id="rId7"/>
    <p:sldId id="660" r:id="rId8"/>
    <p:sldId id="661" r:id="rId9"/>
    <p:sldId id="664" r:id="rId10"/>
    <p:sldId id="666" r:id="rId11"/>
    <p:sldId id="668" r:id="rId12"/>
    <p:sldId id="670" r:id="rId13"/>
    <p:sldId id="665" r:id="rId14"/>
    <p:sldId id="669" r:id="rId15"/>
    <p:sldId id="672" r:id="rId16"/>
    <p:sldId id="671" r:id="rId17"/>
    <p:sldId id="675" r:id="rId18"/>
    <p:sldId id="676" r:id="rId19"/>
    <p:sldId id="677" r:id="rId20"/>
    <p:sldId id="681" r:id="rId21"/>
    <p:sldId id="682" r:id="rId22"/>
    <p:sldId id="683" r:id="rId23"/>
    <p:sldId id="678" r:id="rId24"/>
    <p:sldId id="679" r:id="rId25"/>
    <p:sldId id="680" r:id="rId26"/>
    <p:sldId id="684" r:id="rId27"/>
    <p:sldId id="694" r:id="rId28"/>
    <p:sldId id="695" r:id="rId29"/>
    <p:sldId id="685" r:id="rId30"/>
    <p:sldId id="688" r:id="rId31"/>
    <p:sldId id="686" r:id="rId32"/>
    <p:sldId id="696" r:id="rId33"/>
    <p:sldId id="690" r:id="rId34"/>
    <p:sldId id="697" r:id="rId35"/>
    <p:sldId id="691" r:id="rId36"/>
    <p:sldId id="692" r:id="rId37"/>
    <p:sldId id="69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53" autoAdjust="0"/>
  </p:normalViewPr>
  <p:slideViewPr>
    <p:cSldViewPr showGuides="1">
      <p:cViewPr varScale="1">
        <p:scale>
          <a:sx n="131" d="100"/>
          <a:sy n="131" d="100"/>
        </p:scale>
        <p:origin x="-112" y="-1528"/>
      </p:cViewPr>
      <p:guideLst>
        <p:guide orient="horz" pos="3311"/>
        <p:guide pos="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155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F6FC-50B1-FE48-BF1D-35AECFCC6DB0}" type="datetimeFigureOut">
              <a:rPr lang="en-US" smtClean="0"/>
              <a:t>3/12/13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D2CF6-C5FA-8440-B1F6-BDC6ADB78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2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6111E9E-D8F2-7643-B34B-9DA983574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00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BDD8A4-AB61-B94B-B5F4-764EAD7D04C1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02ED13-1F6F-1048-A6D7-BB43A87C334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0ABEB9-60DB-7442-8B4D-5504E41D6FC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83C1A0-3FDF-BE48-9EFF-7F57E4B1BFE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0BE6ED-3B1E-CC42-BC18-D38A848993DD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C5BA3-7655-2944-B368-2281BEF91DFA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9A340C-A389-7446-BB30-EE41D3983E6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352925"/>
            <a:ext cx="5011738" cy="41275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D1F1E-C12E-094D-8C5A-00F0102E1860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36F33-834C-BC41-B406-EF63B54AC331}" type="slidenum">
              <a:rPr lang="zh-CN" altLang="en-US"/>
              <a:pPr/>
              <a:t>26</a:t>
            </a:fld>
            <a:endParaRPr lang="en-US" altLang="zh-CN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A39AA7-F80D-2B44-A6BE-AAC4F719226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BDD8A4-AB61-B94B-B5F4-764EAD7D04C1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D23F6C-C599-694D-8366-7ECB469126E8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60B028-1CC2-E64E-8055-F83EF5A6CD8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AE6A19-24FB-F644-8A1B-DE111449581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12224-060A-EE42-9D14-E1D89EACACD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4AD7C6-4BF2-524D-BFF8-D4C569A08CA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81AEBE-E7CC-BA43-BF74-FBD95008C80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3AB11-BFBD-3447-ACF1-066F9CF2A4A7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613939-9C38-184A-9CD9-7C55D2A2FF8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168D8-322A-8A40-B7DB-E2A66739F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2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05583-29DE-074C-9C60-D0525A560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77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0D011-35FF-4F40-B895-5A489E5CA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08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62074-E9A1-FA42-89CA-744772586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4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1E46C-BF95-8D4C-BC2E-8C02480C3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2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F087021-78AB-7F4A-AF8D-F5DDB00AB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FD7F8E0-1C62-5E4E-BE04-441BA30A0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4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C594CE5-0163-2346-9924-EFB774D94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7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657BF32-A132-F446-AFF6-85943942F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15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9224032-B5C7-2C47-96F5-A52D31E2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6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519E5B2-A9A5-F548-B2FE-245EB9DEE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32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0CCDD-DA45-3A4F-86DF-93250F23B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DED0723-5080-AB41-AB33-93ED1B33C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7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FC4749B-D905-1845-BC6D-3A4E67C62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63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949D055-B7C3-EB43-8CB9-2914F1C11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1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0D1E33F-715C-9144-9592-7A4BAA692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7DD21AA-FFD9-D44C-B303-8C34B9C9E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5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2288F-D64A-E34F-AF76-CBF2108D0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3FEE-BBC6-CC44-9088-B4728D00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9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31A9-126A-6A41-A70D-2AC2C02C7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8292-9533-8945-AB31-89C7BD659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DAE89-6043-4348-90D9-0BAD050CE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CF0A0-86F2-3E45-952A-7CF1A8426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4A1A7-24D9-B843-B489-02174A9F5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D67ED0F-5FB5-C144-B8D9-8981D6534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3721362-27E1-9E46-925E-07E112FB3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238" y="-76200"/>
            <a:ext cx="49577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105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Spring Quarter 2013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Tectonics Field Trip</a:t>
            </a: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Geophysics 171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0" y="2286000"/>
            <a:ext cx="9144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Almost certainly: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4-day field trip over Memorial Day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	weekend (skip Friday classes)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	(some camping, some cabins)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 Sierra Nevada/Basin-Range transition: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recent volcanic features, 2 Ma b.p. to 1600 A.D.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active normal and transtensional faulting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Yosemite batholith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co-led by Leif Karlstrom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 Tectonics, not “geology” – hammer, hand-lens &amp; Brunton optional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one class meeting per week (nominally Monday 2:15, open to negotiation, to 	introduce regional and local tectonics, S/NC, 1-3 units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Outcrops chosen based on student interest – planning meeting this Thursday 14:30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	– the sooner you sign up, the sooner you get to vote!</a:t>
            </a: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			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4381500" y="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438" y="3770313"/>
            <a:ext cx="34686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2579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67564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103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3733800"/>
            <a:ext cx="342423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92" name="Rectangle 1032"/>
          <p:cNvSpPr>
            <a:spLocks noChangeArrowheads="1"/>
          </p:cNvSpPr>
          <p:nvPr/>
        </p:nvSpPr>
        <p:spPr bwMode="auto">
          <a:xfrm>
            <a:off x="3175" y="1447800"/>
            <a:ext cx="19812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i="1" dirty="0">
                <a:latin typeface="Times New Roman" charset="0"/>
              </a:rPr>
              <a:t>possibly</a:t>
            </a:r>
            <a:r>
              <a:rPr lang="en-US" dirty="0">
                <a:latin typeface="Times New Roman" charset="0"/>
              </a:rPr>
              <a:t> Structural inheritance from the rift stage: </a:t>
            </a: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Times New Roman" charset="0"/>
              </a:rPr>
              <a:t>asymmetric / simple shear </a:t>
            </a:r>
          </a:p>
          <a:p>
            <a:pPr>
              <a:spcBef>
                <a:spcPct val="20000"/>
              </a:spcBef>
              <a:defRPr/>
            </a:pPr>
            <a:r>
              <a:rPr lang="en-US" i="1" dirty="0">
                <a:latin typeface="Times New Roman" charset="0"/>
              </a:rPr>
              <a:t>vs.</a:t>
            </a:r>
            <a:r>
              <a:rPr lang="en-US" dirty="0">
                <a:latin typeface="Times New Roman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dirty="0">
                <a:latin typeface="Times New Roman" charset="0"/>
              </a:rPr>
              <a:t>symmetric / pure shear </a:t>
            </a:r>
          </a:p>
        </p:txBody>
      </p:sp>
      <p:pic>
        <p:nvPicPr>
          <p:cNvPr id="152582" name="Picture 4" descr="van16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4" descr="van16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580063"/>
            <a:ext cx="472440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4763" y="11113"/>
            <a:ext cx="8686801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800" smtClean="0"/>
              <a:t>Origin of asymmetry:</a:t>
            </a:r>
            <a:endParaRPr lang="en-US" dirty="0"/>
          </a:p>
        </p:txBody>
      </p:sp>
      <p:sp>
        <p:nvSpPr>
          <p:cNvPr id="5" name="Bent Arrow 4"/>
          <p:cNvSpPr/>
          <p:nvPr/>
        </p:nvSpPr>
        <p:spPr bwMode="auto">
          <a:xfrm rot="16200000" flipH="1">
            <a:off x="3429000" y="457200"/>
            <a:ext cx="685800" cy="685800"/>
          </a:xfrm>
          <a:prstGeom prst="ben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Bent Arrow 14"/>
          <p:cNvSpPr/>
          <p:nvPr/>
        </p:nvSpPr>
        <p:spPr bwMode="auto">
          <a:xfrm rot="5400000" flipH="1" flipV="1">
            <a:off x="3429000" y="5715000"/>
            <a:ext cx="685800" cy="685800"/>
          </a:xfrm>
          <a:prstGeom prst="ben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02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3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572000"/>
            <a:ext cx="39116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Box 2"/>
          <p:cNvSpPr txBox="1">
            <a:spLocks noChangeArrowheads="1"/>
          </p:cNvSpPr>
          <p:nvPr/>
        </p:nvSpPr>
        <p:spPr bwMode="auto">
          <a:xfrm>
            <a:off x="0" y="6453188"/>
            <a:ext cx="421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Wernicke &amp; Tilke, AAPG. Mem., 1989</a:t>
            </a:r>
          </a:p>
        </p:txBody>
      </p:sp>
      <p:grpSp>
        <p:nvGrpSpPr>
          <p:cNvPr id="153604" name="Group 11"/>
          <p:cNvGrpSpPr>
            <a:grpSpLocks/>
          </p:cNvGrpSpPr>
          <p:nvPr/>
        </p:nvGrpSpPr>
        <p:grpSpPr bwMode="auto">
          <a:xfrm>
            <a:off x="6350" y="0"/>
            <a:ext cx="5556250" cy="3684588"/>
            <a:chOff x="6174" y="0"/>
            <a:chExt cx="5556426" cy="3684867"/>
          </a:xfrm>
        </p:grpSpPr>
        <p:pic>
          <p:nvPicPr>
            <p:cNvPr id="153612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" y="0"/>
              <a:ext cx="5404026" cy="3684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13" name="Rectangle 10"/>
            <p:cNvSpPr>
              <a:spLocks noChangeArrowheads="1"/>
            </p:cNvSpPr>
            <p:nvPr/>
          </p:nvSpPr>
          <p:spPr bwMode="auto">
            <a:xfrm>
              <a:off x="4953000" y="0"/>
              <a:ext cx="609600" cy="609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3605" name="TextBox 16"/>
          <p:cNvSpPr txBox="1">
            <a:spLocks noChangeArrowheads="1"/>
          </p:cNvSpPr>
          <p:nvPr/>
        </p:nvSpPr>
        <p:spPr bwMode="auto">
          <a:xfrm>
            <a:off x="5256213" y="762000"/>
            <a:ext cx="298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Lister et al., Geology, 1986</a:t>
            </a:r>
          </a:p>
        </p:txBody>
      </p:sp>
      <p:sp>
        <p:nvSpPr>
          <p:cNvPr id="374792" name="Rectangle 1032"/>
          <p:cNvSpPr>
            <a:spLocks noChangeArrowheads="1"/>
          </p:cNvSpPr>
          <p:nvPr/>
        </p:nvSpPr>
        <p:spPr bwMode="auto">
          <a:xfrm>
            <a:off x="5262563" y="19050"/>
            <a:ext cx="3881437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i="1" dirty="0">
                <a:latin typeface="Times New Roman" charset="0"/>
              </a:rPr>
              <a:t>Concept of “upper-” and “lower-” plate margins</a:t>
            </a:r>
            <a:endParaRPr lang="en-US" dirty="0">
              <a:latin typeface="Times New Roman" charset="0"/>
            </a:endParaRPr>
          </a:p>
        </p:txBody>
      </p:sp>
      <p:sp>
        <p:nvSpPr>
          <p:cNvPr id="153607" name="TextBox 12"/>
          <p:cNvSpPr txBox="1">
            <a:spLocks noChangeArrowheads="1"/>
          </p:cNvSpPr>
          <p:nvPr/>
        </p:nvSpPr>
        <p:spPr bwMode="auto">
          <a:xfrm>
            <a:off x="0" y="3733800"/>
            <a:ext cx="4395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/>
              <a:t>Interpretation of U.S. and African margins as </a:t>
            </a:r>
            <a:r>
              <a:rPr lang="en-US" i="1">
                <a:latin typeface="Times New Roman" charset="0"/>
              </a:rPr>
              <a:t>upper-” and “lower-” plate </a:t>
            </a:r>
            <a:endParaRPr lang="en-US" i="1"/>
          </a:p>
        </p:txBody>
      </p:sp>
      <p:pic>
        <p:nvPicPr>
          <p:cNvPr id="15360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224088"/>
            <a:ext cx="41910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484813" y="1273175"/>
            <a:ext cx="3582987" cy="708025"/>
            <a:chOff x="5484813" y="1273314"/>
            <a:chExt cx="3582987" cy="707886"/>
          </a:xfrm>
        </p:grpSpPr>
        <p:sp>
          <p:nvSpPr>
            <p:cNvPr id="153610" name="TextBox 13"/>
            <p:cNvSpPr txBox="1">
              <a:spLocks noChangeArrowheads="1"/>
            </p:cNvSpPr>
            <p:nvPr/>
          </p:nvSpPr>
          <p:spPr bwMode="auto">
            <a:xfrm>
              <a:off x="5484813" y="1273314"/>
              <a:ext cx="35829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/>
                <a:t>but in detail its hard to match subsidence patterns </a:t>
              </a:r>
              <a:r>
                <a:rPr lang="en-US" sz="1400"/>
                <a:t>(see earlier slide) </a:t>
              </a:r>
            </a:p>
          </p:txBody>
        </p:sp>
        <p:sp>
          <p:nvSpPr>
            <p:cNvPr id="153611" name="Rounded Rectangle 15"/>
            <p:cNvSpPr>
              <a:spLocks noChangeArrowheads="1"/>
            </p:cNvSpPr>
            <p:nvPr/>
          </p:nvSpPr>
          <p:spPr bwMode="auto">
            <a:xfrm>
              <a:off x="5486400" y="1295400"/>
              <a:ext cx="3429000" cy="6858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3" y="11113"/>
            <a:ext cx="8686801" cy="685800"/>
          </a:xfrm>
        </p:spPr>
        <p:txBody>
          <a:bodyPr anchor="t"/>
          <a:lstStyle/>
          <a:p>
            <a:pPr algn="l">
              <a:defRPr/>
            </a:pPr>
            <a:r>
              <a:rPr lang="en-US" sz="2800" dirty="0"/>
              <a:t>Origin of </a:t>
            </a:r>
            <a:r>
              <a:rPr lang="en-US" sz="2800" dirty="0" smtClean="0"/>
              <a:t>asymmetry:</a:t>
            </a:r>
            <a:endParaRPr lang="en-US" dirty="0"/>
          </a:p>
        </p:txBody>
      </p:sp>
      <p:sp>
        <p:nvSpPr>
          <p:cNvPr id="15462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609600"/>
            <a:ext cx="6267450" cy="59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Box 8"/>
          <p:cNvSpPr txBox="1">
            <a:spLocks noChangeArrowheads="1"/>
          </p:cNvSpPr>
          <p:nvPr/>
        </p:nvSpPr>
        <p:spPr bwMode="auto">
          <a:xfrm>
            <a:off x="6324600" y="457200"/>
            <a:ext cx="2667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i="1">
                <a:latin typeface="Times New Roman" charset="0"/>
              </a:rPr>
              <a:t>possibly</a:t>
            </a:r>
            <a:r>
              <a:rPr lang="en-US" sz="2000">
                <a:latin typeface="Times New Roman" charset="0"/>
              </a:rPr>
              <a:t> </a:t>
            </a:r>
          </a:p>
          <a:p>
            <a:r>
              <a:rPr lang="en-US" sz="2000"/>
              <a:t>Crustal thinning by conjugate concave-downward faults with large extension that form very thin crust (&lt;10km) and exhume mid-crustal and finally mantle material, with very depth-dependent stretching.</a:t>
            </a:r>
          </a:p>
          <a:p>
            <a:endParaRPr lang="en-US" sz="2000"/>
          </a:p>
          <a:p>
            <a:r>
              <a:rPr lang="en-US" sz="2000"/>
              <a:t>Transitional crust is capped by sub-horizontal detachments over &gt;100km.</a:t>
            </a:r>
          </a:p>
        </p:txBody>
      </p:sp>
      <p:sp>
        <p:nvSpPr>
          <p:cNvPr id="154629" name="TextBox 9"/>
          <p:cNvSpPr txBox="1">
            <a:spLocks noChangeArrowheads="1"/>
          </p:cNvSpPr>
          <p:nvPr/>
        </p:nvSpPr>
        <p:spPr bwMode="auto">
          <a:xfrm>
            <a:off x="5676900" y="0"/>
            <a:ext cx="346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Lavier &amp; Manatschal, Nature, 2006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580063" y="5791200"/>
            <a:ext cx="3582987" cy="708025"/>
            <a:chOff x="5484813" y="1273314"/>
            <a:chExt cx="3582987" cy="707886"/>
          </a:xfrm>
        </p:grpSpPr>
        <p:sp>
          <p:nvSpPr>
            <p:cNvPr id="154631" name="TextBox 18"/>
            <p:cNvSpPr txBox="1">
              <a:spLocks noChangeArrowheads="1"/>
            </p:cNvSpPr>
            <p:nvPr/>
          </p:nvSpPr>
          <p:spPr bwMode="auto">
            <a:xfrm>
              <a:off x="5484813" y="1273314"/>
              <a:ext cx="35829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/>
                <a:t>But the detachments are thus far invisible on seismic data …</a:t>
              </a:r>
              <a:r>
                <a:rPr lang="en-US" sz="1400"/>
                <a:t> </a:t>
              </a:r>
            </a:p>
          </p:txBody>
        </p:sp>
        <p:sp>
          <p:nvSpPr>
            <p:cNvPr id="154632" name="Rounded Rectangle 19"/>
            <p:cNvSpPr>
              <a:spLocks noChangeArrowheads="1"/>
            </p:cNvSpPr>
            <p:nvPr/>
          </p:nvSpPr>
          <p:spPr bwMode="auto">
            <a:xfrm>
              <a:off x="5486400" y="1295400"/>
              <a:ext cx="3429000" cy="6858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3"/>
          <p:cNvGrpSpPr>
            <a:grpSpLocks/>
          </p:cNvGrpSpPr>
          <p:nvPr/>
        </p:nvGrpSpPr>
        <p:grpSpPr bwMode="auto">
          <a:xfrm>
            <a:off x="3276600" y="1828800"/>
            <a:ext cx="5791200" cy="5029200"/>
            <a:chOff x="3048000" y="1828800"/>
            <a:chExt cx="5791200" cy="5029200"/>
          </a:xfrm>
        </p:grpSpPr>
        <p:pic>
          <p:nvPicPr>
            <p:cNvPr id="15668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6660570"/>
              <a:ext cx="5791200" cy="197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85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28800"/>
              <a:ext cx="5791200" cy="102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86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819400"/>
              <a:ext cx="5791200" cy="1039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87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810000"/>
              <a:ext cx="5791200" cy="100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88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00600"/>
              <a:ext cx="5791200" cy="100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689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5776730"/>
              <a:ext cx="5791200" cy="928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3" y="11113"/>
            <a:ext cx="9148763" cy="685800"/>
          </a:xfrm>
        </p:spPr>
        <p:txBody>
          <a:bodyPr anchor="t"/>
          <a:lstStyle/>
          <a:p>
            <a:pPr algn="l">
              <a:defRPr/>
            </a:pPr>
            <a:r>
              <a:rPr lang="en-US" sz="2800" dirty="0" smtClean="0"/>
              <a:t>Origin of asymmetry: </a:t>
            </a:r>
            <a:r>
              <a:rPr lang="en-US" sz="2400" dirty="0" smtClean="0"/>
              <a:t>sequential high-angle faulting with progressive fault rotation, in an evolving thermal structure: early faulting has uniform stretching of brittle/ductile crust; extension is slow, so lower crust becomes cool and brittle; late faults cut through to the mantle</a:t>
            </a:r>
            <a:endParaRPr lang="en-US" sz="4000" dirty="0"/>
          </a:p>
        </p:txBody>
      </p:sp>
      <p:sp>
        <p:nvSpPr>
          <p:cNvPr id="15667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6" name="Line 7"/>
          <p:cNvSpPr>
            <a:spLocks noChangeShapeType="1"/>
          </p:cNvSpPr>
          <p:nvPr/>
        </p:nvSpPr>
        <p:spPr bwMode="auto">
          <a:xfrm flipV="1">
            <a:off x="152400" y="2057400"/>
            <a:ext cx="36258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677" name="Text Box 8"/>
          <p:cNvSpPr txBox="1">
            <a:spLocks noChangeArrowheads="1"/>
          </p:cNvSpPr>
          <p:nvPr/>
        </p:nvSpPr>
        <p:spPr bwMode="auto">
          <a:xfrm>
            <a:off x="990600" y="1668463"/>
            <a:ext cx="217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Times New Roman" charset="0"/>
                <a:cs typeface="Times New Roman" charset="0"/>
              </a:rPr>
              <a:t>Increasing extension</a:t>
            </a:r>
          </a:p>
        </p:txBody>
      </p:sp>
      <p:sp>
        <p:nvSpPr>
          <p:cNvPr id="156678" name="Text Box 9"/>
          <p:cNvSpPr txBox="1">
            <a:spLocks noChangeArrowheads="1"/>
          </p:cNvSpPr>
          <p:nvPr/>
        </p:nvSpPr>
        <p:spPr bwMode="auto">
          <a:xfrm>
            <a:off x="457200" y="4875213"/>
            <a:ext cx="1922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Times New Roman" charset="0"/>
                <a:cs typeface="Times New Roman" charset="0"/>
              </a:rPr>
              <a:t>Beginning </a:t>
            </a:r>
          </a:p>
          <a:p>
            <a:r>
              <a:rPr lang="en-US" sz="1800" i="1">
                <a:latin typeface="Times New Roman" charset="0"/>
                <a:cs typeface="Times New Roman" charset="0"/>
              </a:rPr>
              <a:t>of extension</a:t>
            </a:r>
          </a:p>
        </p:txBody>
      </p:sp>
      <p:sp>
        <p:nvSpPr>
          <p:cNvPr id="156679" name="Text Box 10"/>
          <p:cNvSpPr txBox="1">
            <a:spLocks noChangeArrowheads="1"/>
          </p:cNvSpPr>
          <p:nvPr/>
        </p:nvSpPr>
        <p:spPr bwMode="auto">
          <a:xfrm>
            <a:off x="2286000" y="488315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i="1">
                <a:latin typeface="Times New Roman" charset="0"/>
                <a:cs typeface="Times New Roman" charset="0"/>
              </a:rPr>
              <a:t>Just before crustal break-up</a:t>
            </a:r>
          </a:p>
        </p:txBody>
      </p:sp>
      <p:pic>
        <p:nvPicPr>
          <p:cNvPr id="156680" name="Picture 6" descr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184308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6" descr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155825"/>
            <a:ext cx="1905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2" name="Rectangle 18"/>
          <p:cNvSpPr>
            <a:spLocks noChangeArrowheads="1"/>
          </p:cNvSpPr>
          <p:nvPr/>
        </p:nvSpPr>
        <p:spPr bwMode="auto">
          <a:xfrm>
            <a:off x="76200" y="6550025"/>
            <a:ext cx="3059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 New Roman" charset="0"/>
                <a:cs typeface="Times New Roman" charset="0"/>
              </a:rPr>
              <a:t>Ranero &amp; Pérez-Gussinyé, Nature, 2010</a:t>
            </a:r>
          </a:p>
        </p:txBody>
      </p:sp>
      <p:sp>
        <p:nvSpPr>
          <p:cNvPr id="156683" name="TextBox 33"/>
          <p:cNvSpPr txBox="1">
            <a:spLocks noChangeArrowheads="1"/>
          </p:cNvSpPr>
          <p:nvPr/>
        </p:nvSpPr>
        <p:spPr bwMode="auto">
          <a:xfrm>
            <a:off x="0" y="5791200"/>
            <a:ext cx="342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No active LANF; </a:t>
            </a:r>
          </a:p>
          <a:p>
            <a:r>
              <a:rPr lang="en-US" sz="2000"/>
              <a:t>no depth-dependent stretching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2" name="TextBox 4"/>
          <p:cNvSpPr txBox="1">
            <a:spLocks noChangeArrowheads="1"/>
          </p:cNvSpPr>
          <p:nvPr/>
        </p:nvSpPr>
        <p:spPr bwMode="auto">
          <a:xfrm>
            <a:off x="152400" y="76200"/>
            <a:ext cx="3684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/>
              <a:t>Mantle serpentinization:</a:t>
            </a:r>
          </a:p>
        </p:txBody>
      </p:sp>
      <p:pic>
        <p:nvPicPr>
          <p:cNvPr id="158723" name="Picture 1045" descr="Layer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46125"/>
            <a:ext cx="77724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1066"/>
          <p:cNvSpPr>
            <a:spLocks noChangeArrowheads="1"/>
          </p:cNvSpPr>
          <p:nvPr/>
        </p:nvSpPr>
        <p:spPr bwMode="auto">
          <a:xfrm>
            <a:off x="4191000" y="1295400"/>
            <a:ext cx="1066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Rectangle 1065"/>
          <p:cNvSpPr>
            <a:spLocks noChangeArrowheads="1"/>
          </p:cNvSpPr>
          <p:nvPr/>
        </p:nvSpPr>
        <p:spPr bwMode="auto">
          <a:xfrm>
            <a:off x="3124200" y="1219200"/>
            <a:ext cx="11430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500" b="1">
                <a:solidFill>
                  <a:srgbClr val="000000"/>
                </a:solidFill>
              </a:rPr>
              <a:t>	</a:t>
            </a:r>
            <a:r>
              <a:rPr lang="en-US" sz="1600" b="1">
                <a:solidFill>
                  <a:srgbClr val="000000"/>
                </a:solidFill>
              </a:rPr>
              <a:t>Buoyant serpentinised </a:t>
            </a:r>
          </a:p>
          <a:p>
            <a:pPr algn="ctr"/>
            <a:r>
              <a:rPr lang="en-US" sz="1600" b="1">
                <a:solidFill>
                  <a:srgbClr val="000000"/>
                </a:solidFill>
              </a:rPr>
              <a:t>mantle </a:t>
            </a:r>
          </a:p>
        </p:txBody>
      </p:sp>
      <p:sp>
        <p:nvSpPr>
          <p:cNvPr id="34" name="Rectangle 1277"/>
          <p:cNvSpPr>
            <a:spLocks noChangeArrowheads="1"/>
          </p:cNvSpPr>
          <p:nvPr/>
        </p:nvSpPr>
        <p:spPr bwMode="auto">
          <a:xfrm>
            <a:off x="2209800" y="762000"/>
            <a:ext cx="4191000" cy="990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7" name="TextBox 9"/>
          <p:cNvSpPr txBox="1">
            <a:spLocks noChangeArrowheads="1"/>
          </p:cNvSpPr>
          <p:nvPr/>
        </p:nvSpPr>
        <p:spPr bwMode="auto">
          <a:xfrm>
            <a:off x="0" y="3657600"/>
            <a:ext cx="9144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5000"/>
              </a:lnSpc>
              <a:buFont typeface="Times" charset="0"/>
              <a:buNone/>
            </a:pPr>
            <a:r>
              <a:rPr lang="en-US">
                <a:solidFill>
                  <a:schemeClr val="tx2"/>
                </a:solidFill>
                <a:latin typeface="Times New Roman" charset="0"/>
                <a:ea typeface="Osaka" charset="0"/>
                <a:cs typeface="Osaka" charset="0"/>
              </a:rPr>
              <a:t>• Cold mantle temperature – 25-50K colder than normal (1250-1275°C) </a:t>
            </a:r>
            <a:r>
              <a:rPr lang="en-US" i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&amp;/or</a:t>
            </a:r>
          </a:p>
          <a:p>
            <a:pPr eaLnBrk="1" hangingPunct="1">
              <a:lnSpc>
                <a:spcPct val="95000"/>
              </a:lnSpc>
              <a:buFont typeface="Times" charset="0"/>
              <a:buNone/>
            </a:pPr>
            <a:r>
              <a:rPr lang="en-US">
                <a:solidFill>
                  <a:schemeClr val="tx2"/>
                </a:solidFill>
                <a:latin typeface="Times New Roman" charset="0"/>
                <a:cs typeface="Times New Roman" charset="0"/>
              </a:rPr>
              <a:t>• Mantle depletion (in the basaltic constituents, i.e. non-fertile) delays 	melting and reduces melt production</a:t>
            </a:r>
          </a:p>
          <a:p>
            <a:pPr eaLnBrk="1" hangingPunct="1">
              <a:lnSpc>
                <a:spcPct val="95000"/>
              </a:lnSpc>
              <a:buFont typeface="Times" charset="0"/>
              <a:buNone/>
            </a:pPr>
            <a:r>
              <a:rPr lang="en-US" i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&amp;/or</a:t>
            </a:r>
          </a:p>
          <a:p>
            <a:pPr eaLnBrk="1" hangingPunct="1">
              <a:lnSpc>
                <a:spcPct val="95000"/>
              </a:lnSpc>
            </a:pPr>
            <a:r>
              <a:rPr lang="en-US">
                <a:solidFill>
                  <a:schemeClr val="tx2"/>
                </a:solidFill>
                <a:latin typeface="Times New Roman" charset="0"/>
                <a:ea typeface="Osaka" charset="0"/>
                <a:cs typeface="Osaka" charset="0"/>
              </a:rPr>
              <a:t>• Ultra-slow extension (≤6 mm/yr half-rate) allows mantle 	serpentinization (at Moho) simultaneously with or immediately 	prior to decompression melting (at depth). </a:t>
            </a:r>
            <a:endParaRPr lang="en-US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5000"/>
              </a:lnSpc>
              <a:buFont typeface="Times" charset="0"/>
              <a:buNone/>
            </a:pPr>
            <a:endParaRPr lang="en-US">
              <a:solidFill>
                <a:schemeClr val="tx2"/>
              </a:solidFill>
              <a:latin typeface="Times New Roman" charset="0"/>
              <a:ea typeface="Osaka" charset="0"/>
              <a:cs typeface="Osaka" charset="0"/>
            </a:endParaRPr>
          </a:p>
          <a:p>
            <a:pPr eaLnBrk="1" hangingPunct="1">
              <a:lnSpc>
                <a:spcPct val="120000"/>
              </a:lnSpc>
              <a:buFont typeface="Times" charset="0"/>
              <a:buNone/>
            </a:pPr>
            <a:endParaRPr lang="en-US">
              <a:solidFill>
                <a:schemeClr val="tx2"/>
              </a:solidFill>
              <a:latin typeface="Times New Roman" charset="0"/>
              <a:ea typeface="Osaka" charset="0"/>
              <a:cs typeface="Osaka" charset="0"/>
            </a:endParaRPr>
          </a:p>
          <a:p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58728" name="TextBox 11"/>
          <p:cNvSpPr txBox="1">
            <a:spLocks noChangeArrowheads="1"/>
          </p:cNvSpPr>
          <p:nvPr/>
        </p:nvSpPr>
        <p:spPr bwMode="auto">
          <a:xfrm>
            <a:off x="0" y="2133600"/>
            <a:ext cx="9278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Times New Roman" charset="0"/>
                <a:cs typeface="Times New Roman" charset="0"/>
              </a:rPr>
              <a:t>1 - Progressive embrittlement of lower crust</a:t>
            </a:r>
            <a:br>
              <a:rPr lang="en-US">
                <a:latin typeface="Times New Roman" charset="0"/>
                <a:cs typeface="Times New Roman" charset="0"/>
              </a:rPr>
            </a:br>
            <a:r>
              <a:rPr lang="en-US">
                <a:latin typeface="Times New Roman" charset="0"/>
                <a:cs typeface="Times New Roman" charset="0"/>
              </a:rPr>
              <a:t>2 - Mantle serpentinization once the crust is brittle (faults cut into mantle)</a:t>
            </a:r>
            <a:br>
              <a:rPr lang="en-US">
                <a:latin typeface="Times New Roman" charset="0"/>
                <a:cs typeface="Times New Roman" charset="0"/>
              </a:rPr>
            </a:br>
            <a:endParaRPr lang="en-US">
              <a:latin typeface="Times New Roman" charset="0"/>
              <a:cs typeface="Times New Roman" charset="0"/>
            </a:endParaRPr>
          </a:p>
        </p:txBody>
      </p:sp>
      <p:sp>
        <p:nvSpPr>
          <p:cNvPr id="158729" name="TextBox 12"/>
          <p:cNvSpPr txBox="1">
            <a:spLocks noChangeArrowheads="1"/>
          </p:cNvSpPr>
          <p:nvPr/>
        </p:nvSpPr>
        <p:spPr bwMode="auto">
          <a:xfrm>
            <a:off x="19050" y="3200400"/>
            <a:ext cx="803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>
                <a:latin typeface="Times New Roman" charset="0"/>
                <a:cs typeface="Times New Roman" charset="0"/>
              </a:rPr>
              <a:t>Process requires magma-inhibition during mantle exhumation: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6229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8"/>
          <p:cNvSpPr txBox="1">
            <a:spLocks noChangeArrowheads="1"/>
          </p:cNvSpPr>
          <p:nvPr/>
        </p:nvSpPr>
        <p:spPr bwMode="auto">
          <a:xfrm>
            <a:off x="69850" y="627063"/>
            <a:ext cx="4852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>
                <a:latin typeface="Times New Roman" charset="0"/>
                <a:cs typeface="Times New Roman" charset="0"/>
              </a:rPr>
              <a:t>Volcanic	</a:t>
            </a:r>
            <a:r>
              <a:rPr lang="en-US" sz="2000">
                <a:latin typeface="Times New Roman" charset="0"/>
                <a:cs typeface="Times New Roman" charset="0"/>
              </a:rPr>
              <a:t>e.g. Greenland-NW Europe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VRM and </a:t>
            </a:r>
            <a:r>
              <a:rPr lang="en-US" sz="3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nVRM</a:t>
            </a:r>
            <a:r>
              <a:rPr lang="en-US" sz="3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are fundamentally different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60772" name="Text Box 7"/>
          <p:cNvSpPr txBox="1">
            <a:spLocks noChangeArrowheads="1"/>
          </p:cNvSpPr>
          <p:nvPr/>
        </p:nvSpPr>
        <p:spPr bwMode="auto">
          <a:xfrm>
            <a:off x="61913" y="4419600"/>
            <a:ext cx="559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1">
                <a:latin typeface="Times New Roman" charset="0"/>
                <a:cs typeface="Times New Roman" charset="0"/>
              </a:rPr>
              <a:t>Non-volcanic	</a:t>
            </a:r>
            <a:r>
              <a:rPr lang="en-US" sz="2000">
                <a:latin typeface="Times New Roman" charset="0"/>
                <a:cs typeface="Times New Roman" charset="0"/>
              </a:rPr>
              <a:t>e.g. Iberia-Newfoundland</a:t>
            </a:r>
            <a:endParaRPr lang="en-US" sz="3200">
              <a:latin typeface="Times New Roman" charset="0"/>
              <a:cs typeface="Times New Roman" charset="0"/>
            </a:endParaRPr>
          </a:p>
        </p:txBody>
      </p:sp>
      <p:pic>
        <p:nvPicPr>
          <p:cNvPr id="16077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5003800"/>
            <a:ext cx="5638801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0774" name="Group 12"/>
          <p:cNvGrpSpPr>
            <a:grpSpLocks/>
          </p:cNvGrpSpPr>
          <p:nvPr/>
        </p:nvGrpSpPr>
        <p:grpSpPr bwMode="auto">
          <a:xfrm>
            <a:off x="5638800" y="2286000"/>
            <a:ext cx="3446463" cy="2973388"/>
            <a:chOff x="5458398" y="2334975"/>
            <a:chExt cx="3446994" cy="2973936"/>
          </a:xfrm>
        </p:grpSpPr>
        <p:pic>
          <p:nvPicPr>
            <p:cNvPr id="160776" name="Picture 5" descr="volcanic_non_ma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398" y="2334975"/>
              <a:ext cx="3446994" cy="297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 bwMode="auto">
            <a:xfrm>
              <a:off x="6553942" y="2895466"/>
              <a:ext cx="228635" cy="762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314472" y="3200322"/>
              <a:ext cx="228635" cy="762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172883" y="4191105"/>
              <a:ext cx="228635" cy="15242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8152801" y="4267319"/>
              <a:ext cx="228635" cy="7621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0775" name="TextBox 13"/>
          <p:cNvSpPr txBox="1">
            <a:spLocks noChangeArrowheads="1"/>
          </p:cNvSpPr>
          <p:nvPr/>
        </p:nvSpPr>
        <p:spPr bwMode="auto">
          <a:xfrm>
            <a:off x="152400" y="3352800"/>
            <a:ext cx="525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i="1" dirty="0"/>
              <a:t>VRM are </a:t>
            </a:r>
            <a:r>
              <a:rPr lang="en-US" b="1" i="1" dirty="0"/>
              <a:t>not</a:t>
            </a:r>
            <a:r>
              <a:rPr lang="en-US" i="1" dirty="0"/>
              <a:t> just high volumes of magma superimposed on </a:t>
            </a:r>
            <a:r>
              <a:rPr lang="en-US" i="1" dirty="0" err="1"/>
              <a:t>nVRM</a:t>
            </a:r>
            <a:r>
              <a:rPr lang="en-US" i="1" dirty="0"/>
              <a:t> rift structures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7010400" cy="56356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solidFill>
                  <a:srgbClr val="45A0A7"/>
                </a:solidFill>
                <a:cs typeface="+mj-cs"/>
              </a:rPr>
              <a:t>Woodlark Basin - Regional Setting</a:t>
            </a:r>
          </a:p>
        </p:txBody>
      </p:sp>
      <p:pic>
        <p:nvPicPr>
          <p:cNvPr id="190467" name="Picture 3" descr="locatio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9144000" cy="45815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5013342" y="5943600"/>
            <a:ext cx="41306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cs typeface="+mn-cs"/>
              </a:rPr>
              <a:t>Andy </a:t>
            </a:r>
            <a:r>
              <a:rPr lang="en-US" sz="1800" dirty="0" err="1" smtClean="0">
                <a:cs typeface="+mn-cs"/>
              </a:rPr>
              <a:t>Goodliffe</a:t>
            </a:r>
            <a:r>
              <a:rPr lang="en-US" sz="1800" dirty="0">
                <a:cs typeface="+mn-cs"/>
              </a:rPr>
              <a:t>, pers. comm. </a:t>
            </a:r>
            <a:r>
              <a:rPr lang="en-US" sz="1800" dirty="0" smtClean="0">
                <a:cs typeface="+mn-cs"/>
              </a:rPr>
              <a:t>2005</a:t>
            </a:r>
          </a:p>
          <a:p>
            <a:pPr>
              <a:defRPr/>
            </a:pPr>
            <a:r>
              <a:rPr lang="en-US" sz="1800" dirty="0" smtClean="0">
                <a:cs typeface="+mn-cs"/>
              </a:rPr>
              <a:t>Taylor et al., JGR, 1999</a:t>
            </a:r>
          </a:p>
          <a:p>
            <a:pPr>
              <a:defRPr/>
            </a:pPr>
            <a:r>
              <a:rPr lang="en-US" sz="1800" dirty="0" err="1" smtClean="0">
                <a:cs typeface="+mn-cs"/>
              </a:rPr>
              <a:t>Goodliffe</a:t>
            </a:r>
            <a:r>
              <a:rPr lang="en-US" sz="1800" dirty="0" smtClean="0">
                <a:cs typeface="+mn-cs"/>
              </a:rPr>
              <a:t> </a:t>
            </a:r>
            <a:r>
              <a:rPr lang="en-US" sz="1800" dirty="0"/>
              <a:t>&amp; Taylor, </a:t>
            </a:r>
            <a:r>
              <a:rPr lang="en-US" sz="1800" dirty="0" smtClean="0"/>
              <a:t>GSL Spec. Pub., 2007</a:t>
            </a:r>
            <a:endParaRPr lang="en-US" sz="1800" dirty="0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2700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How does rifting proceed to spreading? 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7349" y="5867400"/>
            <a:ext cx="4663962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Active continental rifting evolving to oceanic </a:t>
            </a:r>
            <a:r>
              <a:rPr lang="en-US" dirty="0"/>
              <a:t>s</a:t>
            </a:r>
            <a:r>
              <a:rPr lang="en-US" dirty="0" smtClean="0"/>
              <a:t>preading within weak proto-continental crust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3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600" smtClean="0">
                <a:cs typeface="+mj-cs"/>
              </a:rPr>
              <a:t>Woodlark Basin Spreading</a:t>
            </a:r>
            <a:br>
              <a:rPr lang="en-US" sz="3600" smtClean="0">
                <a:cs typeface="+mj-cs"/>
              </a:rPr>
            </a:br>
            <a:r>
              <a:rPr lang="en-US" sz="2500" smtClean="0">
                <a:cs typeface="+mj-cs"/>
              </a:rPr>
              <a:t>Note westward propagation of rifting &amp; spreading</a:t>
            </a:r>
            <a:endParaRPr lang="en-US" smtClean="0">
              <a:cs typeface="+mj-cs"/>
            </a:endParaRP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47763"/>
            <a:ext cx="9144000" cy="4879975"/>
          </a:xfr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699125" y="6323013"/>
            <a:ext cx="167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Taylor et al., 1999</a:t>
            </a:r>
          </a:p>
        </p:txBody>
      </p:sp>
      <p:sp>
        <p:nvSpPr>
          <p:cNvPr id="4506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 bwMode="auto">
          <a:xfrm>
            <a:off x="2667000" y="1447800"/>
            <a:ext cx="4572000" cy="3962400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figure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300" y="0"/>
            <a:ext cx="57277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3657600" cy="685800"/>
          </a:xfrm>
        </p:spPr>
        <p:txBody>
          <a:bodyPr/>
          <a:lstStyle/>
          <a:p>
            <a:pPr algn="l">
              <a:defRPr/>
            </a:pPr>
            <a:r>
              <a:rPr lang="en-US" sz="1600" dirty="0" smtClean="0">
                <a:latin typeface="Times New Roman" charset="0"/>
                <a:cs typeface="+mn-cs"/>
              </a:rPr>
              <a:t>Four time steps: 4 Ma to 1 Ma.  Breakup proceeds by successive phases of 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 rifting localization, 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 spreading center nucleation,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 spreading center propagation (and stalling), 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 jump across an offset to the next site of localized rifting.  </a:t>
            </a:r>
            <a:r>
              <a:rPr lang="en-US" sz="1600" dirty="0" smtClean="0">
                <a:latin typeface="Times New Roman" charset="0"/>
                <a:cs typeface="+mn-cs"/>
              </a:rPr>
              <a:t>		</a:t>
            </a:r>
          </a:p>
          <a:p>
            <a:pPr algn="l">
              <a:defRPr/>
            </a:pPr>
            <a:r>
              <a:rPr lang="en-US" sz="1600" dirty="0" smtClean="0">
                <a:latin typeface="Times New Roman" charset="0"/>
                <a:cs typeface="+mn-cs"/>
              </a:rPr>
              <a:t>Accommodation zones focus spreading nucleation to the centers of late-stage rift basins where normal faulting and crustal thinning have been </a:t>
            </a:r>
            <a:r>
              <a:rPr lang="en-US" sz="1600" dirty="0" err="1" smtClean="0">
                <a:latin typeface="Times New Roman" charset="0"/>
                <a:cs typeface="+mn-cs"/>
              </a:rPr>
              <a:t>maximised</a:t>
            </a:r>
            <a:r>
              <a:rPr lang="en-US" sz="1600" dirty="0" smtClean="0">
                <a:latin typeface="Times New Roman" charset="0"/>
                <a:cs typeface="+mn-cs"/>
              </a:rPr>
              <a:t>.  </a:t>
            </a:r>
          </a:p>
          <a:p>
            <a:pPr algn="l">
              <a:defRPr/>
            </a:pPr>
            <a:endParaRPr lang="en-US" sz="1600" dirty="0" smtClean="0">
              <a:latin typeface="Times New Roman" charset="0"/>
              <a:cs typeface="+mn-cs"/>
            </a:endParaRPr>
          </a:p>
          <a:p>
            <a:pPr algn="l">
              <a:defRPr/>
            </a:pPr>
            <a:r>
              <a:rPr lang="en-US" sz="1600" dirty="0" smtClean="0">
                <a:latin typeface="Times New Roman" charset="0"/>
                <a:cs typeface="+mn-cs"/>
              </a:rPr>
              <a:t>Early propagation of nucleated spreading segments and subsequent transform development across </a:t>
            </a:r>
            <a:r>
              <a:rPr lang="en-US" sz="1600" dirty="0" err="1" smtClean="0">
                <a:latin typeface="Times New Roman" charset="0"/>
                <a:cs typeface="+mn-cs"/>
              </a:rPr>
              <a:t>nontransform</a:t>
            </a:r>
            <a:r>
              <a:rPr lang="en-US" sz="1600" dirty="0" smtClean="0">
                <a:latin typeface="Times New Roman" charset="0"/>
                <a:cs typeface="+mn-cs"/>
              </a:rPr>
              <a:t> spreading centers typically removes any correlation between segmentation of the rifted margins and of the spreading centers.</a:t>
            </a:r>
            <a:r>
              <a:rPr lang="en-US" sz="1200" dirty="0" smtClean="0">
                <a:latin typeface="Times New Roman" charset="0"/>
                <a:cs typeface="+mn-cs"/>
              </a:rPr>
              <a:t> 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0" y="617220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Taylor et al., JGR, 1999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Woodlark Basin (Papua New Guinea)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35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figure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919" b="50726"/>
          <a:stretch/>
        </p:blipFill>
        <p:spPr bwMode="auto">
          <a:xfrm>
            <a:off x="0" y="457200"/>
            <a:ext cx="2868461" cy="311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3657600" cy="5638800"/>
          </a:xfrm>
        </p:spPr>
        <p:txBody>
          <a:bodyPr/>
          <a:lstStyle/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 rifting localization, </a:t>
            </a:r>
          </a:p>
          <a:p>
            <a:pPr algn="l">
              <a:defRPr/>
            </a:pPr>
            <a:r>
              <a:rPr lang="en-US" sz="1600" dirty="0" smtClean="0">
                <a:latin typeface="Times New Roman" charset="0"/>
                <a:cs typeface="+mn-cs"/>
              </a:rPr>
              <a:t>		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2971800" y="6477000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 err="1" smtClean="0">
                <a:latin typeface="Times New Roman" charset="0"/>
                <a:cs typeface="+mn-cs"/>
              </a:rPr>
              <a:t>Cowie</a:t>
            </a:r>
            <a:r>
              <a:rPr lang="en-US" sz="1600" dirty="0" smtClean="0">
                <a:latin typeface="Times New Roman" charset="0"/>
                <a:cs typeface="+mn-cs"/>
              </a:rPr>
              <a:t> et al., EPSL, 2005</a:t>
            </a:r>
            <a:endParaRPr lang="en-US" sz="1600" dirty="0">
              <a:latin typeface="Times New Roman" charset="0"/>
              <a:cs typeface="+mn-cs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533400"/>
            <a:ext cx="3430432" cy="1840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7338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Notice numerous rifts destined to fail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562924"/>
            <a:ext cx="3392953" cy="1979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2548162"/>
            <a:ext cx="2991835" cy="1840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0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f. North Sea (East Shetland Basin)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609600"/>
            <a:ext cx="2590800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slip rate, many inward and outward-facing faults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Half-</a:t>
            </a:r>
            <a:r>
              <a:rPr lang="en-US" dirty="0" err="1" smtClean="0"/>
              <a:t>grabens</a:t>
            </a:r>
            <a:r>
              <a:rPr lang="en-US" dirty="0" smtClean="0"/>
              <a:t> form inward-dipping arrays with increasing slip rate</a:t>
            </a:r>
          </a:p>
          <a:p>
            <a:endParaRPr lang="en-US" dirty="0"/>
          </a:p>
          <a:p>
            <a:r>
              <a:rPr lang="en-US" dirty="0" smtClean="0"/>
              <a:t>Rift axis clearly defined with high slip rate; lower slip rates persist on margins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48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818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figure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01" b="50486"/>
          <a:stretch/>
        </p:blipFill>
        <p:spPr bwMode="auto">
          <a:xfrm>
            <a:off x="8143" y="762000"/>
            <a:ext cx="2806544" cy="313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3657600" cy="685800"/>
          </a:xfrm>
        </p:spPr>
        <p:txBody>
          <a:bodyPr/>
          <a:lstStyle/>
          <a:p>
            <a:pPr algn="l">
              <a:defRPr/>
            </a:pPr>
            <a:r>
              <a:rPr lang="en-US" sz="1600" b="1" i="1" dirty="0" smtClean="0">
                <a:latin typeface="Times New Roman" charset="0"/>
                <a:cs typeface="+mn-cs"/>
              </a:rPr>
              <a:t>• rifting localization, 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 spreading center nucleation,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0" y="617220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Taylor et al., JGR, 1999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Woodlark Basin (Papua New Guinea)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00" y="381000"/>
            <a:ext cx="5105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Late-stage rifting focused extension into rift basins delimited along-strike by </a:t>
            </a:r>
            <a:r>
              <a:rPr lang="en-US" dirty="0" err="1" smtClean="0"/>
              <a:t>acommodation</a:t>
            </a:r>
            <a:r>
              <a:rPr lang="en-US" dirty="0" smtClean="0"/>
              <a:t> zones</a:t>
            </a:r>
          </a:p>
          <a:p>
            <a:endParaRPr lang="en-US" dirty="0"/>
          </a:p>
          <a:p>
            <a:r>
              <a:rPr lang="en-US" dirty="0" smtClean="0"/>
              <a:t>Volcanoes locally extruded magmas;</a:t>
            </a:r>
          </a:p>
          <a:p>
            <a:r>
              <a:rPr lang="en-US" dirty="0"/>
              <a:t>u</a:t>
            </a:r>
            <a:r>
              <a:rPr lang="en-US" dirty="0" smtClean="0"/>
              <a:t>pwelling asthenosphere fed magmas into thinning continental lithosphere.</a:t>
            </a:r>
          </a:p>
          <a:p>
            <a:endParaRPr lang="en-US" dirty="0"/>
          </a:p>
          <a:p>
            <a:r>
              <a:rPr lang="en-US" dirty="0" err="1" smtClean="0"/>
              <a:t>Magmatism</a:t>
            </a:r>
            <a:r>
              <a:rPr lang="en-US" dirty="0"/>
              <a:t> </a:t>
            </a:r>
            <a:r>
              <a:rPr lang="en-US" dirty="0" smtClean="0"/>
              <a:t>nucleated a spreading center that propagated rapidly (500 mm/</a:t>
            </a:r>
            <a:r>
              <a:rPr lang="en-US" dirty="0" err="1" smtClean="0"/>
              <a:t>yr</a:t>
            </a:r>
            <a:r>
              <a:rPr lang="en-US" dirty="0" smtClean="0"/>
              <a:t>) to both ends of the basin, producing </a:t>
            </a:r>
            <a:r>
              <a:rPr lang="en-US" dirty="0" err="1" smtClean="0"/>
              <a:t>subparallel</a:t>
            </a:r>
            <a:r>
              <a:rPr lang="en-US" dirty="0" smtClean="0"/>
              <a:t> rift and seafloor fabrics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672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figure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3"/>
          <a:stretch/>
        </p:blipFill>
        <p:spPr bwMode="auto">
          <a:xfrm>
            <a:off x="3427413" y="0"/>
            <a:ext cx="5727700" cy="309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76200"/>
            <a:ext cx="3657600" cy="685800"/>
          </a:xfrm>
        </p:spPr>
        <p:txBody>
          <a:bodyPr/>
          <a:lstStyle/>
          <a:p>
            <a:pPr algn="l">
              <a:defRPr/>
            </a:pPr>
            <a:r>
              <a:rPr lang="en-US" sz="1600" b="1" i="1" dirty="0" smtClean="0">
                <a:latin typeface="Times New Roman" charset="0"/>
                <a:cs typeface="+mn-cs"/>
              </a:rPr>
              <a:t>• rifting localization, </a:t>
            </a:r>
          </a:p>
          <a:p>
            <a:pPr algn="l">
              <a:defRPr/>
            </a:pPr>
            <a:r>
              <a:rPr lang="en-US" sz="1600" b="1" i="1" dirty="0" smtClean="0">
                <a:latin typeface="Times New Roman" charset="0"/>
                <a:cs typeface="+mn-cs"/>
              </a:rPr>
              <a:t>• spreading center nucleation,</a:t>
            </a:r>
          </a:p>
          <a:p>
            <a:pPr algn="l">
              <a:defRPr/>
            </a:pPr>
            <a:r>
              <a:rPr lang="en-US" sz="1600" b="1" dirty="0" smtClean="0">
                <a:latin typeface="Times New Roman" charset="0"/>
                <a:cs typeface="+mn-cs"/>
              </a:rPr>
              <a:t>• spreading center propagation (and stalling)</a:t>
            </a:r>
            <a:r>
              <a:rPr lang="en-US" sz="1600" b="1" dirty="0" smtClean="0">
                <a:latin typeface="Times New Roman" charset="0"/>
              </a:rPr>
              <a:t>, </a:t>
            </a:r>
            <a:endParaRPr lang="en-US" sz="1600" b="1" dirty="0">
              <a:latin typeface="Times New Roman" charset="0"/>
            </a:endParaRPr>
          </a:p>
          <a:p>
            <a:pPr algn="l">
              <a:defRPr/>
            </a:pPr>
            <a:r>
              <a:rPr lang="en-US" sz="1600" b="1" dirty="0">
                <a:latin typeface="Times New Roman" charset="0"/>
              </a:rPr>
              <a:t>• jump across an offset to the next site of localized rifting. </a:t>
            </a:r>
            <a:r>
              <a:rPr lang="en-US" sz="1600" b="1" dirty="0" smtClean="0">
                <a:latin typeface="Times New Roman" charset="0"/>
                <a:cs typeface="+mn-cs"/>
              </a:rPr>
              <a:t> </a:t>
            </a:r>
            <a:r>
              <a:rPr lang="en-US" sz="1600" dirty="0" smtClean="0">
                <a:latin typeface="Times New Roman" charset="0"/>
                <a:cs typeface="+mn-cs"/>
              </a:rPr>
              <a:t>		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0" y="6172200"/>
            <a:ext cx="3733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Taylor et al., JGR, 1999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1600">
                <a:latin typeface="Times New Roman" charset="0"/>
                <a:cs typeface="+mn-cs"/>
              </a:rPr>
              <a:t>Woodlark Basin (Papua New Guinea)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6370" y="3124200"/>
            <a:ext cx="5482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 3 propagates west into lithosphere that has its main rifting locus further south, forming a COB discordant to the oceanic </a:t>
            </a:r>
            <a:r>
              <a:rPr lang="en-US" dirty="0" err="1" smtClean="0"/>
              <a:t>isochrons</a:t>
            </a:r>
            <a:r>
              <a:rPr lang="en-US" dirty="0" smtClean="0"/>
              <a:t> and continental margin structures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9432" y="4800600"/>
            <a:ext cx="5482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 4 nucleates on the main rifting locus further south, offset by a transform from segment 3, and rapidly propagates west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57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ww08tw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020" y="-228600"/>
            <a:ext cx="5246780" cy="196243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7113135" y="0"/>
            <a:ext cx="218326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EW9510: </a:t>
            </a:r>
            <a:r>
              <a:rPr lang="en-US" dirty="0">
                <a:cs typeface="+mn-cs"/>
              </a:rPr>
              <a:t>MCS </a:t>
            </a:r>
            <a:r>
              <a:rPr lang="en-US" dirty="0" smtClean="0">
                <a:cs typeface="+mn-cs"/>
              </a:rPr>
              <a:t>ahead </a:t>
            </a:r>
            <a:r>
              <a:rPr lang="en-US" dirty="0">
                <a:cs typeface="+mn-cs"/>
              </a:rPr>
              <a:t>of the Spreading Tip</a:t>
            </a:r>
            <a:endParaRPr lang="en-US" dirty="0">
              <a:solidFill>
                <a:srgbClr val="45A0A7"/>
              </a:solidFill>
              <a:latin typeface="Arial" charset="0"/>
              <a:cs typeface="+mn-cs"/>
            </a:endParaRPr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0" y="0"/>
            <a:ext cx="1905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 dirty="0">
                <a:latin typeface="Arial" charset="0"/>
                <a:cs typeface="+mn-cs"/>
              </a:rPr>
              <a:t>Moresby fault dips 33°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dirty="0">
                <a:latin typeface="Arial" charset="0"/>
                <a:cs typeface="+mn-cs"/>
              </a:rPr>
              <a:t>(</a:t>
            </a:r>
            <a:r>
              <a:rPr lang="en-US" sz="1600" dirty="0" err="1" smtClean="0">
                <a:latin typeface="Arial" charset="0"/>
                <a:cs typeface="+mn-cs"/>
              </a:rPr>
              <a:t>Goodliffe</a:t>
            </a:r>
            <a:r>
              <a:rPr lang="en-US" sz="1600" dirty="0" smtClean="0">
                <a:latin typeface="Arial" charset="0"/>
                <a:cs typeface="+mn-cs"/>
              </a:rPr>
              <a:t> &amp; Taylor, GSL Spec. Pub., 2007</a:t>
            </a:r>
            <a:endParaRPr lang="en-US" sz="1800" dirty="0">
              <a:latin typeface="Arial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2600"/>
            <a:ext cx="6993663" cy="498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2895600"/>
            <a:ext cx="3797369" cy="3962399"/>
          </a:xfrm>
          <a:prstGeom prst="rect">
            <a:avLst/>
          </a:prstGeom>
        </p:spPr>
      </p:pic>
      <p:pic>
        <p:nvPicPr>
          <p:cNvPr id="48131" name="Picture 4" descr="line8lo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6937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figure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76200"/>
            <a:ext cx="7391400" cy="63309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1427" name="Rectangle 3"/>
          <p:cNvSpPr>
            <a:spLocks noChangeArrowheads="1"/>
          </p:cNvSpPr>
          <p:nvPr/>
        </p:nvSpPr>
        <p:spPr bwMode="auto">
          <a:xfrm rot="-5400000">
            <a:off x="-2028824" y="2562225"/>
            <a:ext cx="47291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45A0A7"/>
                </a:solidFill>
                <a:latin typeface="Arial" charset="0"/>
                <a:cs typeface="+mn-cs"/>
              </a:rPr>
              <a:t>Whole Basin Strain Analysis</a:t>
            </a:r>
            <a:r>
              <a:rPr lang="en-US" sz="2800" dirty="0">
                <a:latin typeface="Arial" charset="0"/>
                <a:cs typeface="+mn-cs"/>
              </a:rPr>
              <a:t> </a:t>
            </a:r>
          </a:p>
        </p:txBody>
      </p:sp>
      <p:sp>
        <p:nvSpPr>
          <p:cNvPr id="231428" name="Text Box 4"/>
          <p:cNvSpPr txBox="1">
            <a:spLocks noChangeArrowheads="1"/>
          </p:cNvSpPr>
          <p:nvPr/>
        </p:nvSpPr>
        <p:spPr bwMode="auto">
          <a:xfrm>
            <a:off x="5867400" y="6491288"/>
            <a:ext cx="29924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Goodliffe 2005 pers. comm.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050947" y="2170093"/>
            <a:ext cx="1093054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Spreading or stretching &gt;6Ma now </a:t>
            </a:r>
            <a:r>
              <a:rPr lang="en-US" sz="1400" dirty="0" err="1" smtClean="0"/>
              <a:t>subducted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085466" y="3810000"/>
            <a:ext cx="1093054" cy="125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Onset of spreading at 3.6 Ma, propagates westward  at 140mm/</a:t>
            </a:r>
            <a:r>
              <a:rPr lang="en-US" sz="1400" dirty="0" err="1" smtClean="0"/>
              <a:t>yr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00086" y="1295400"/>
            <a:ext cx="1093054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/>
              <a:t>Break-up at </a:t>
            </a:r>
            <a:r>
              <a:rPr lang="en-US" sz="1400" dirty="0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/>
              <a:t>=2–4, &amp; 200±40 km stretching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206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igure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7239000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 rot="-5400000">
            <a:off x="-1766888" y="3203576"/>
            <a:ext cx="4729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>
                <a:solidFill>
                  <a:srgbClr val="45A0A7"/>
                </a:solidFill>
                <a:latin typeface="Arial" charset="0"/>
                <a:cs typeface="+mn-cs"/>
              </a:rPr>
              <a:t>Whole Basin Strain Analysis</a:t>
            </a:r>
            <a:r>
              <a:rPr lang="en-US" sz="2800">
                <a:latin typeface="Arial" charset="0"/>
                <a:cs typeface="+mn-cs"/>
              </a:rPr>
              <a:t> </a:t>
            </a:r>
          </a:p>
        </p:txBody>
      </p:sp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4556125" y="6400800"/>
            <a:ext cx="2992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Arial" charset="0"/>
                <a:cs typeface="+mn-cs"/>
              </a:rPr>
              <a:t>Goodliffe 2005 pers. comm.</a:t>
            </a:r>
          </a:p>
        </p:txBody>
      </p:sp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7696200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-80963" y="228600"/>
            <a:ext cx="9220201" cy="6021388"/>
            <a:chOff x="-96" y="144"/>
            <a:chExt cx="5808" cy="3793"/>
          </a:xfrm>
        </p:grpSpPr>
        <p:pic>
          <p:nvPicPr>
            <p:cNvPr id="7" name="Picture 3" descr="digital-tectonic-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44"/>
              <a:ext cx="5808" cy="3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2112" y="2064"/>
              <a:ext cx="1728" cy="768"/>
            </a:xfrm>
            <a:custGeom>
              <a:avLst/>
              <a:gdLst>
                <a:gd name="T0" fmla="*/ 1728 w 1728"/>
                <a:gd name="T1" fmla="*/ 0 h 768"/>
                <a:gd name="T2" fmla="*/ 1392 w 1728"/>
                <a:gd name="T3" fmla="*/ 0 h 768"/>
                <a:gd name="T4" fmla="*/ 1152 w 1728"/>
                <a:gd name="T5" fmla="*/ 96 h 768"/>
                <a:gd name="T6" fmla="*/ 1056 w 1728"/>
                <a:gd name="T7" fmla="*/ 144 h 768"/>
                <a:gd name="T8" fmla="*/ 720 w 1728"/>
                <a:gd name="T9" fmla="*/ 480 h 768"/>
                <a:gd name="T10" fmla="*/ 384 w 1728"/>
                <a:gd name="T11" fmla="*/ 432 h 768"/>
                <a:gd name="T12" fmla="*/ 432 w 1728"/>
                <a:gd name="T13" fmla="*/ 576 h 768"/>
                <a:gd name="T14" fmla="*/ 96 w 1728"/>
                <a:gd name="T15" fmla="*/ 576 h 768"/>
                <a:gd name="T16" fmla="*/ 0 w 1728"/>
                <a:gd name="T17" fmla="*/ 672 h 768"/>
                <a:gd name="T18" fmla="*/ 192 w 1728"/>
                <a:gd name="T19" fmla="*/ 720 h 768"/>
                <a:gd name="T20" fmla="*/ 384 w 1728"/>
                <a:gd name="T21" fmla="*/ 768 h 768"/>
                <a:gd name="T22" fmla="*/ 624 w 1728"/>
                <a:gd name="T23" fmla="*/ 720 h 768"/>
                <a:gd name="T24" fmla="*/ 864 w 1728"/>
                <a:gd name="T25" fmla="*/ 672 h 768"/>
                <a:gd name="T26" fmla="*/ 1008 w 1728"/>
                <a:gd name="T27" fmla="*/ 672 h 768"/>
                <a:gd name="T28" fmla="*/ 1152 w 1728"/>
                <a:gd name="T29" fmla="*/ 672 h 768"/>
                <a:gd name="T30" fmla="*/ 1296 w 1728"/>
                <a:gd name="T31" fmla="*/ 624 h 768"/>
                <a:gd name="T32" fmla="*/ 1728 w 1728"/>
                <a:gd name="T33" fmla="*/ 0 h 7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28"/>
                <a:gd name="T52" fmla="*/ 0 h 768"/>
                <a:gd name="T53" fmla="*/ 1728 w 1728"/>
                <a:gd name="T54" fmla="*/ 768 h 7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28" h="768">
                  <a:moveTo>
                    <a:pt x="1728" y="0"/>
                  </a:moveTo>
                  <a:lnTo>
                    <a:pt x="1392" y="0"/>
                  </a:lnTo>
                  <a:lnTo>
                    <a:pt x="1152" y="96"/>
                  </a:lnTo>
                  <a:lnTo>
                    <a:pt x="1056" y="144"/>
                  </a:lnTo>
                  <a:lnTo>
                    <a:pt x="720" y="480"/>
                  </a:lnTo>
                  <a:lnTo>
                    <a:pt x="384" y="432"/>
                  </a:lnTo>
                  <a:lnTo>
                    <a:pt x="432" y="576"/>
                  </a:lnTo>
                  <a:lnTo>
                    <a:pt x="96" y="576"/>
                  </a:lnTo>
                  <a:lnTo>
                    <a:pt x="0" y="672"/>
                  </a:lnTo>
                  <a:lnTo>
                    <a:pt x="192" y="720"/>
                  </a:lnTo>
                  <a:lnTo>
                    <a:pt x="384" y="768"/>
                  </a:lnTo>
                  <a:lnTo>
                    <a:pt x="624" y="720"/>
                  </a:lnTo>
                  <a:lnTo>
                    <a:pt x="864" y="672"/>
                  </a:lnTo>
                  <a:lnTo>
                    <a:pt x="1008" y="672"/>
                  </a:lnTo>
                  <a:lnTo>
                    <a:pt x="1152" y="672"/>
                  </a:lnTo>
                  <a:lnTo>
                    <a:pt x="1296" y="624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FFFFCC">
                <a:alpha val="50195"/>
              </a:srgbClr>
            </a:solidFill>
            <a:ln w="9525">
              <a:solidFill>
                <a:srgbClr val="EE380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2160" y="288"/>
              <a:ext cx="2208" cy="480"/>
            </a:xfrm>
            <a:custGeom>
              <a:avLst/>
              <a:gdLst>
                <a:gd name="T0" fmla="*/ 240 w 2208"/>
                <a:gd name="T1" fmla="*/ 432 h 480"/>
                <a:gd name="T2" fmla="*/ 432 w 2208"/>
                <a:gd name="T3" fmla="*/ 432 h 480"/>
                <a:gd name="T4" fmla="*/ 576 w 2208"/>
                <a:gd name="T5" fmla="*/ 336 h 480"/>
                <a:gd name="T6" fmla="*/ 720 w 2208"/>
                <a:gd name="T7" fmla="*/ 288 h 480"/>
                <a:gd name="T8" fmla="*/ 816 w 2208"/>
                <a:gd name="T9" fmla="*/ 192 h 480"/>
                <a:gd name="T10" fmla="*/ 912 w 2208"/>
                <a:gd name="T11" fmla="*/ 144 h 480"/>
                <a:gd name="T12" fmla="*/ 1008 w 2208"/>
                <a:gd name="T13" fmla="*/ 144 h 480"/>
                <a:gd name="T14" fmla="*/ 1104 w 2208"/>
                <a:gd name="T15" fmla="*/ 96 h 480"/>
                <a:gd name="T16" fmla="*/ 1248 w 2208"/>
                <a:gd name="T17" fmla="*/ 48 h 480"/>
                <a:gd name="T18" fmla="*/ 1392 w 2208"/>
                <a:gd name="T19" fmla="*/ 48 h 480"/>
                <a:gd name="T20" fmla="*/ 1536 w 2208"/>
                <a:gd name="T21" fmla="*/ 48 h 480"/>
                <a:gd name="T22" fmla="*/ 1680 w 2208"/>
                <a:gd name="T23" fmla="*/ 48 h 480"/>
                <a:gd name="T24" fmla="*/ 1920 w 2208"/>
                <a:gd name="T25" fmla="*/ 144 h 480"/>
                <a:gd name="T26" fmla="*/ 2016 w 2208"/>
                <a:gd name="T27" fmla="*/ 96 h 480"/>
                <a:gd name="T28" fmla="*/ 2208 w 2208"/>
                <a:gd name="T29" fmla="*/ 96 h 480"/>
                <a:gd name="T30" fmla="*/ 2112 w 2208"/>
                <a:gd name="T31" fmla="*/ 0 h 480"/>
                <a:gd name="T32" fmla="*/ 1728 w 2208"/>
                <a:gd name="T33" fmla="*/ 0 h 480"/>
                <a:gd name="T34" fmla="*/ 576 w 2208"/>
                <a:gd name="T35" fmla="*/ 0 h 480"/>
                <a:gd name="T36" fmla="*/ 624 w 2208"/>
                <a:gd name="T37" fmla="*/ 96 h 480"/>
                <a:gd name="T38" fmla="*/ 480 w 2208"/>
                <a:gd name="T39" fmla="*/ 192 h 480"/>
                <a:gd name="T40" fmla="*/ 384 w 2208"/>
                <a:gd name="T41" fmla="*/ 192 h 480"/>
                <a:gd name="T42" fmla="*/ 240 w 2208"/>
                <a:gd name="T43" fmla="*/ 288 h 480"/>
                <a:gd name="T44" fmla="*/ 144 w 2208"/>
                <a:gd name="T45" fmla="*/ 384 h 480"/>
                <a:gd name="T46" fmla="*/ 48 w 2208"/>
                <a:gd name="T47" fmla="*/ 432 h 480"/>
                <a:gd name="T48" fmla="*/ 0 w 2208"/>
                <a:gd name="T49" fmla="*/ 432 h 480"/>
                <a:gd name="T50" fmla="*/ 0 w 2208"/>
                <a:gd name="T51" fmla="*/ 480 h 480"/>
                <a:gd name="T52" fmla="*/ 240 w 2208"/>
                <a:gd name="T53" fmla="*/ 432 h 48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208"/>
                <a:gd name="T82" fmla="*/ 0 h 480"/>
                <a:gd name="T83" fmla="*/ 2208 w 2208"/>
                <a:gd name="T84" fmla="*/ 480 h 48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208" h="480">
                  <a:moveTo>
                    <a:pt x="240" y="432"/>
                  </a:moveTo>
                  <a:lnTo>
                    <a:pt x="432" y="432"/>
                  </a:lnTo>
                  <a:lnTo>
                    <a:pt x="576" y="336"/>
                  </a:lnTo>
                  <a:lnTo>
                    <a:pt x="720" y="288"/>
                  </a:lnTo>
                  <a:lnTo>
                    <a:pt x="816" y="192"/>
                  </a:lnTo>
                  <a:lnTo>
                    <a:pt x="912" y="144"/>
                  </a:lnTo>
                  <a:lnTo>
                    <a:pt x="1008" y="144"/>
                  </a:lnTo>
                  <a:lnTo>
                    <a:pt x="1104" y="96"/>
                  </a:lnTo>
                  <a:lnTo>
                    <a:pt x="1248" y="48"/>
                  </a:lnTo>
                  <a:lnTo>
                    <a:pt x="1392" y="48"/>
                  </a:lnTo>
                  <a:lnTo>
                    <a:pt x="1536" y="48"/>
                  </a:lnTo>
                  <a:lnTo>
                    <a:pt x="1680" y="48"/>
                  </a:lnTo>
                  <a:lnTo>
                    <a:pt x="1920" y="144"/>
                  </a:lnTo>
                  <a:lnTo>
                    <a:pt x="2016" y="96"/>
                  </a:lnTo>
                  <a:lnTo>
                    <a:pt x="2208" y="96"/>
                  </a:lnTo>
                  <a:lnTo>
                    <a:pt x="2112" y="0"/>
                  </a:lnTo>
                  <a:lnTo>
                    <a:pt x="1728" y="0"/>
                  </a:lnTo>
                  <a:lnTo>
                    <a:pt x="576" y="0"/>
                  </a:lnTo>
                  <a:lnTo>
                    <a:pt x="624" y="96"/>
                  </a:lnTo>
                  <a:lnTo>
                    <a:pt x="480" y="192"/>
                  </a:lnTo>
                  <a:lnTo>
                    <a:pt x="384" y="192"/>
                  </a:lnTo>
                  <a:lnTo>
                    <a:pt x="240" y="288"/>
                  </a:lnTo>
                  <a:lnTo>
                    <a:pt x="144" y="384"/>
                  </a:lnTo>
                  <a:lnTo>
                    <a:pt x="48" y="432"/>
                  </a:lnTo>
                  <a:lnTo>
                    <a:pt x="0" y="432"/>
                  </a:lnTo>
                  <a:lnTo>
                    <a:pt x="0" y="480"/>
                  </a:lnTo>
                  <a:lnTo>
                    <a:pt x="240" y="432"/>
                  </a:lnTo>
                  <a:close/>
                </a:path>
              </a:pathLst>
            </a:custGeom>
            <a:solidFill>
              <a:srgbClr val="FFFFCC">
                <a:alpha val="50195"/>
              </a:srgbClr>
            </a:solidFill>
            <a:ln w="9525">
              <a:solidFill>
                <a:srgbClr val="EE380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728" y="720"/>
              <a:ext cx="1392" cy="1824"/>
            </a:xfrm>
            <a:custGeom>
              <a:avLst/>
              <a:gdLst>
                <a:gd name="T0" fmla="*/ 672 w 1392"/>
                <a:gd name="T1" fmla="*/ 0 h 1824"/>
                <a:gd name="T2" fmla="*/ 960 w 1392"/>
                <a:gd name="T3" fmla="*/ 0 h 1824"/>
                <a:gd name="T4" fmla="*/ 960 w 1392"/>
                <a:gd name="T5" fmla="*/ 96 h 1824"/>
                <a:gd name="T6" fmla="*/ 1056 w 1392"/>
                <a:gd name="T7" fmla="*/ 144 h 1824"/>
                <a:gd name="T8" fmla="*/ 1008 w 1392"/>
                <a:gd name="T9" fmla="*/ 144 h 1824"/>
                <a:gd name="T10" fmla="*/ 960 w 1392"/>
                <a:gd name="T11" fmla="*/ 240 h 1824"/>
                <a:gd name="T12" fmla="*/ 1008 w 1392"/>
                <a:gd name="T13" fmla="*/ 288 h 1824"/>
                <a:gd name="T14" fmla="*/ 1008 w 1392"/>
                <a:gd name="T15" fmla="*/ 336 h 1824"/>
                <a:gd name="T16" fmla="*/ 912 w 1392"/>
                <a:gd name="T17" fmla="*/ 432 h 1824"/>
                <a:gd name="T18" fmla="*/ 864 w 1392"/>
                <a:gd name="T19" fmla="*/ 480 h 1824"/>
                <a:gd name="T20" fmla="*/ 864 w 1392"/>
                <a:gd name="T21" fmla="*/ 576 h 1824"/>
                <a:gd name="T22" fmla="*/ 864 w 1392"/>
                <a:gd name="T23" fmla="*/ 672 h 1824"/>
                <a:gd name="T24" fmla="*/ 864 w 1392"/>
                <a:gd name="T25" fmla="*/ 720 h 1824"/>
                <a:gd name="T26" fmla="*/ 960 w 1392"/>
                <a:gd name="T27" fmla="*/ 816 h 1824"/>
                <a:gd name="T28" fmla="*/ 1008 w 1392"/>
                <a:gd name="T29" fmla="*/ 864 h 1824"/>
                <a:gd name="T30" fmla="*/ 1056 w 1392"/>
                <a:gd name="T31" fmla="*/ 816 h 1824"/>
                <a:gd name="T32" fmla="*/ 1200 w 1392"/>
                <a:gd name="T33" fmla="*/ 816 h 1824"/>
                <a:gd name="T34" fmla="*/ 1248 w 1392"/>
                <a:gd name="T35" fmla="*/ 864 h 1824"/>
                <a:gd name="T36" fmla="*/ 1248 w 1392"/>
                <a:gd name="T37" fmla="*/ 912 h 1824"/>
                <a:gd name="T38" fmla="*/ 1296 w 1392"/>
                <a:gd name="T39" fmla="*/ 1008 h 1824"/>
                <a:gd name="T40" fmla="*/ 1296 w 1392"/>
                <a:gd name="T41" fmla="*/ 1056 h 1824"/>
                <a:gd name="T42" fmla="*/ 1296 w 1392"/>
                <a:gd name="T43" fmla="*/ 1152 h 1824"/>
                <a:gd name="T44" fmla="*/ 1296 w 1392"/>
                <a:gd name="T45" fmla="*/ 1200 h 1824"/>
                <a:gd name="T46" fmla="*/ 1296 w 1392"/>
                <a:gd name="T47" fmla="*/ 1248 h 1824"/>
                <a:gd name="T48" fmla="*/ 1344 w 1392"/>
                <a:gd name="T49" fmla="*/ 1392 h 1824"/>
                <a:gd name="T50" fmla="*/ 1344 w 1392"/>
                <a:gd name="T51" fmla="*/ 1440 h 1824"/>
                <a:gd name="T52" fmla="*/ 1392 w 1392"/>
                <a:gd name="T53" fmla="*/ 1536 h 1824"/>
                <a:gd name="T54" fmla="*/ 1104 w 1392"/>
                <a:gd name="T55" fmla="*/ 1824 h 1824"/>
                <a:gd name="T56" fmla="*/ 768 w 1392"/>
                <a:gd name="T57" fmla="*/ 1776 h 1824"/>
                <a:gd name="T58" fmla="*/ 384 w 1392"/>
                <a:gd name="T59" fmla="*/ 1728 h 1824"/>
                <a:gd name="T60" fmla="*/ 336 w 1392"/>
                <a:gd name="T61" fmla="*/ 1632 h 1824"/>
                <a:gd name="T62" fmla="*/ 384 w 1392"/>
                <a:gd name="T63" fmla="*/ 1440 h 1824"/>
                <a:gd name="T64" fmla="*/ 480 w 1392"/>
                <a:gd name="T65" fmla="*/ 1296 h 1824"/>
                <a:gd name="T66" fmla="*/ 528 w 1392"/>
                <a:gd name="T67" fmla="*/ 1248 h 1824"/>
                <a:gd name="T68" fmla="*/ 576 w 1392"/>
                <a:gd name="T69" fmla="*/ 1104 h 1824"/>
                <a:gd name="T70" fmla="*/ 576 w 1392"/>
                <a:gd name="T71" fmla="*/ 1008 h 1824"/>
                <a:gd name="T72" fmla="*/ 576 w 1392"/>
                <a:gd name="T73" fmla="*/ 960 h 1824"/>
                <a:gd name="T74" fmla="*/ 384 w 1392"/>
                <a:gd name="T75" fmla="*/ 816 h 1824"/>
                <a:gd name="T76" fmla="*/ 288 w 1392"/>
                <a:gd name="T77" fmla="*/ 768 h 1824"/>
                <a:gd name="T78" fmla="*/ 240 w 1392"/>
                <a:gd name="T79" fmla="*/ 672 h 1824"/>
                <a:gd name="T80" fmla="*/ 240 w 1392"/>
                <a:gd name="T81" fmla="*/ 576 h 1824"/>
                <a:gd name="T82" fmla="*/ 96 w 1392"/>
                <a:gd name="T83" fmla="*/ 528 h 1824"/>
                <a:gd name="T84" fmla="*/ 0 w 1392"/>
                <a:gd name="T85" fmla="*/ 480 h 1824"/>
                <a:gd name="T86" fmla="*/ 48 w 1392"/>
                <a:gd name="T87" fmla="*/ 432 h 1824"/>
                <a:gd name="T88" fmla="*/ 0 w 1392"/>
                <a:gd name="T89" fmla="*/ 336 h 1824"/>
                <a:gd name="T90" fmla="*/ 144 w 1392"/>
                <a:gd name="T91" fmla="*/ 288 h 1824"/>
                <a:gd name="T92" fmla="*/ 288 w 1392"/>
                <a:gd name="T93" fmla="*/ 192 h 1824"/>
                <a:gd name="T94" fmla="*/ 336 w 1392"/>
                <a:gd name="T95" fmla="*/ 144 h 1824"/>
                <a:gd name="T96" fmla="*/ 432 w 1392"/>
                <a:gd name="T97" fmla="*/ 240 h 1824"/>
                <a:gd name="T98" fmla="*/ 480 w 1392"/>
                <a:gd name="T99" fmla="*/ 144 h 1824"/>
                <a:gd name="T100" fmla="*/ 528 w 1392"/>
                <a:gd name="T101" fmla="*/ 144 h 1824"/>
                <a:gd name="T102" fmla="*/ 528 w 1392"/>
                <a:gd name="T103" fmla="*/ 48 h 1824"/>
                <a:gd name="T104" fmla="*/ 480 w 1392"/>
                <a:gd name="T105" fmla="*/ 96 h 1824"/>
                <a:gd name="T106" fmla="*/ 432 w 1392"/>
                <a:gd name="T107" fmla="*/ 48 h 1824"/>
                <a:gd name="T108" fmla="*/ 672 w 1392"/>
                <a:gd name="T109" fmla="*/ 0 h 18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92"/>
                <a:gd name="T166" fmla="*/ 0 h 1824"/>
                <a:gd name="T167" fmla="*/ 1392 w 1392"/>
                <a:gd name="T168" fmla="*/ 1824 h 182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92" h="1824">
                  <a:moveTo>
                    <a:pt x="672" y="0"/>
                  </a:moveTo>
                  <a:lnTo>
                    <a:pt x="960" y="0"/>
                  </a:lnTo>
                  <a:lnTo>
                    <a:pt x="960" y="96"/>
                  </a:lnTo>
                  <a:lnTo>
                    <a:pt x="1056" y="144"/>
                  </a:lnTo>
                  <a:lnTo>
                    <a:pt x="1008" y="144"/>
                  </a:lnTo>
                  <a:lnTo>
                    <a:pt x="960" y="240"/>
                  </a:lnTo>
                  <a:lnTo>
                    <a:pt x="1008" y="288"/>
                  </a:lnTo>
                  <a:lnTo>
                    <a:pt x="1008" y="336"/>
                  </a:lnTo>
                  <a:lnTo>
                    <a:pt x="912" y="432"/>
                  </a:lnTo>
                  <a:lnTo>
                    <a:pt x="864" y="480"/>
                  </a:lnTo>
                  <a:lnTo>
                    <a:pt x="864" y="576"/>
                  </a:lnTo>
                  <a:lnTo>
                    <a:pt x="864" y="672"/>
                  </a:lnTo>
                  <a:lnTo>
                    <a:pt x="864" y="720"/>
                  </a:lnTo>
                  <a:lnTo>
                    <a:pt x="960" y="816"/>
                  </a:lnTo>
                  <a:lnTo>
                    <a:pt x="1008" y="864"/>
                  </a:lnTo>
                  <a:lnTo>
                    <a:pt x="1056" y="816"/>
                  </a:lnTo>
                  <a:lnTo>
                    <a:pt x="1200" y="816"/>
                  </a:lnTo>
                  <a:lnTo>
                    <a:pt x="1248" y="864"/>
                  </a:lnTo>
                  <a:lnTo>
                    <a:pt x="1248" y="912"/>
                  </a:lnTo>
                  <a:lnTo>
                    <a:pt x="1296" y="1008"/>
                  </a:lnTo>
                  <a:lnTo>
                    <a:pt x="1296" y="1056"/>
                  </a:lnTo>
                  <a:lnTo>
                    <a:pt x="1296" y="1152"/>
                  </a:lnTo>
                  <a:lnTo>
                    <a:pt x="1296" y="1200"/>
                  </a:lnTo>
                  <a:lnTo>
                    <a:pt x="1296" y="1248"/>
                  </a:lnTo>
                  <a:lnTo>
                    <a:pt x="1344" y="1392"/>
                  </a:lnTo>
                  <a:lnTo>
                    <a:pt x="1344" y="1440"/>
                  </a:lnTo>
                  <a:lnTo>
                    <a:pt x="1392" y="1536"/>
                  </a:lnTo>
                  <a:lnTo>
                    <a:pt x="1104" y="1824"/>
                  </a:lnTo>
                  <a:lnTo>
                    <a:pt x="768" y="1776"/>
                  </a:lnTo>
                  <a:lnTo>
                    <a:pt x="384" y="1728"/>
                  </a:lnTo>
                  <a:lnTo>
                    <a:pt x="336" y="1632"/>
                  </a:lnTo>
                  <a:lnTo>
                    <a:pt x="384" y="1440"/>
                  </a:lnTo>
                  <a:lnTo>
                    <a:pt x="480" y="1296"/>
                  </a:lnTo>
                  <a:lnTo>
                    <a:pt x="528" y="1248"/>
                  </a:lnTo>
                  <a:lnTo>
                    <a:pt x="576" y="1104"/>
                  </a:lnTo>
                  <a:lnTo>
                    <a:pt x="576" y="1008"/>
                  </a:lnTo>
                  <a:lnTo>
                    <a:pt x="576" y="960"/>
                  </a:lnTo>
                  <a:lnTo>
                    <a:pt x="384" y="816"/>
                  </a:lnTo>
                  <a:lnTo>
                    <a:pt x="288" y="768"/>
                  </a:lnTo>
                  <a:lnTo>
                    <a:pt x="240" y="672"/>
                  </a:lnTo>
                  <a:lnTo>
                    <a:pt x="240" y="576"/>
                  </a:lnTo>
                  <a:lnTo>
                    <a:pt x="96" y="528"/>
                  </a:lnTo>
                  <a:lnTo>
                    <a:pt x="0" y="480"/>
                  </a:lnTo>
                  <a:lnTo>
                    <a:pt x="48" y="432"/>
                  </a:lnTo>
                  <a:lnTo>
                    <a:pt x="0" y="336"/>
                  </a:lnTo>
                  <a:lnTo>
                    <a:pt x="144" y="288"/>
                  </a:lnTo>
                  <a:lnTo>
                    <a:pt x="288" y="192"/>
                  </a:lnTo>
                  <a:lnTo>
                    <a:pt x="336" y="144"/>
                  </a:lnTo>
                  <a:lnTo>
                    <a:pt x="432" y="240"/>
                  </a:lnTo>
                  <a:lnTo>
                    <a:pt x="480" y="144"/>
                  </a:lnTo>
                  <a:lnTo>
                    <a:pt x="528" y="144"/>
                  </a:lnTo>
                  <a:lnTo>
                    <a:pt x="528" y="48"/>
                  </a:lnTo>
                  <a:lnTo>
                    <a:pt x="480" y="96"/>
                  </a:lnTo>
                  <a:lnTo>
                    <a:pt x="432" y="48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FFCCFF">
                <a:alpha val="50195"/>
              </a:srgbClr>
            </a:solidFill>
            <a:ln w="9525">
              <a:solidFill>
                <a:srgbClr val="EE380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3456" y="1200"/>
              <a:ext cx="768" cy="864"/>
            </a:xfrm>
            <a:custGeom>
              <a:avLst/>
              <a:gdLst>
                <a:gd name="T0" fmla="*/ 384 w 768"/>
                <a:gd name="T1" fmla="*/ 864 h 864"/>
                <a:gd name="T2" fmla="*/ 48 w 768"/>
                <a:gd name="T3" fmla="*/ 864 h 864"/>
                <a:gd name="T4" fmla="*/ 144 w 768"/>
                <a:gd name="T5" fmla="*/ 672 h 864"/>
                <a:gd name="T6" fmla="*/ 144 w 768"/>
                <a:gd name="T7" fmla="*/ 576 h 864"/>
                <a:gd name="T8" fmla="*/ 48 w 768"/>
                <a:gd name="T9" fmla="*/ 624 h 864"/>
                <a:gd name="T10" fmla="*/ 0 w 768"/>
                <a:gd name="T11" fmla="*/ 576 h 864"/>
                <a:gd name="T12" fmla="*/ 0 w 768"/>
                <a:gd name="T13" fmla="*/ 528 h 864"/>
                <a:gd name="T14" fmla="*/ 96 w 768"/>
                <a:gd name="T15" fmla="*/ 384 h 864"/>
                <a:gd name="T16" fmla="*/ 144 w 768"/>
                <a:gd name="T17" fmla="*/ 240 h 864"/>
                <a:gd name="T18" fmla="*/ 192 w 768"/>
                <a:gd name="T19" fmla="*/ 144 h 864"/>
                <a:gd name="T20" fmla="*/ 288 w 768"/>
                <a:gd name="T21" fmla="*/ 48 h 864"/>
                <a:gd name="T22" fmla="*/ 288 w 768"/>
                <a:gd name="T23" fmla="*/ 0 h 864"/>
                <a:gd name="T24" fmla="*/ 336 w 768"/>
                <a:gd name="T25" fmla="*/ 0 h 864"/>
                <a:gd name="T26" fmla="*/ 432 w 768"/>
                <a:gd name="T27" fmla="*/ 192 h 864"/>
                <a:gd name="T28" fmla="*/ 528 w 768"/>
                <a:gd name="T29" fmla="*/ 288 h 864"/>
                <a:gd name="T30" fmla="*/ 528 w 768"/>
                <a:gd name="T31" fmla="*/ 336 h 864"/>
                <a:gd name="T32" fmla="*/ 624 w 768"/>
                <a:gd name="T33" fmla="*/ 336 h 864"/>
                <a:gd name="T34" fmla="*/ 624 w 768"/>
                <a:gd name="T35" fmla="*/ 240 h 864"/>
                <a:gd name="T36" fmla="*/ 624 w 768"/>
                <a:gd name="T37" fmla="*/ 144 h 864"/>
                <a:gd name="T38" fmla="*/ 720 w 768"/>
                <a:gd name="T39" fmla="*/ 96 h 864"/>
                <a:gd name="T40" fmla="*/ 768 w 768"/>
                <a:gd name="T41" fmla="*/ 144 h 864"/>
                <a:gd name="T42" fmla="*/ 768 w 768"/>
                <a:gd name="T43" fmla="*/ 336 h 864"/>
                <a:gd name="T44" fmla="*/ 720 w 768"/>
                <a:gd name="T45" fmla="*/ 432 h 864"/>
                <a:gd name="T46" fmla="*/ 720 w 768"/>
                <a:gd name="T47" fmla="*/ 576 h 864"/>
                <a:gd name="T48" fmla="*/ 432 w 768"/>
                <a:gd name="T49" fmla="*/ 864 h 864"/>
                <a:gd name="T50" fmla="*/ 384 w 768"/>
                <a:gd name="T51" fmla="*/ 864 h 8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8"/>
                <a:gd name="T79" fmla="*/ 0 h 864"/>
                <a:gd name="T80" fmla="*/ 768 w 768"/>
                <a:gd name="T81" fmla="*/ 864 h 86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8" h="864">
                  <a:moveTo>
                    <a:pt x="384" y="864"/>
                  </a:moveTo>
                  <a:lnTo>
                    <a:pt x="48" y="864"/>
                  </a:lnTo>
                  <a:lnTo>
                    <a:pt x="144" y="672"/>
                  </a:lnTo>
                  <a:lnTo>
                    <a:pt x="144" y="576"/>
                  </a:lnTo>
                  <a:lnTo>
                    <a:pt x="48" y="624"/>
                  </a:lnTo>
                  <a:lnTo>
                    <a:pt x="0" y="576"/>
                  </a:lnTo>
                  <a:lnTo>
                    <a:pt x="0" y="528"/>
                  </a:lnTo>
                  <a:lnTo>
                    <a:pt x="96" y="384"/>
                  </a:lnTo>
                  <a:lnTo>
                    <a:pt x="144" y="240"/>
                  </a:lnTo>
                  <a:lnTo>
                    <a:pt x="192" y="144"/>
                  </a:lnTo>
                  <a:lnTo>
                    <a:pt x="288" y="48"/>
                  </a:lnTo>
                  <a:lnTo>
                    <a:pt x="288" y="0"/>
                  </a:lnTo>
                  <a:lnTo>
                    <a:pt x="336" y="0"/>
                  </a:lnTo>
                  <a:lnTo>
                    <a:pt x="432" y="192"/>
                  </a:lnTo>
                  <a:lnTo>
                    <a:pt x="528" y="288"/>
                  </a:lnTo>
                  <a:lnTo>
                    <a:pt x="528" y="336"/>
                  </a:lnTo>
                  <a:lnTo>
                    <a:pt x="624" y="336"/>
                  </a:lnTo>
                  <a:lnTo>
                    <a:pt x="624" y="240"/>
                  </a:lnTo>
                  <a:lnTo>
                    <a:pt x="624" y="144"/>
                  </a:lnTo>
                  <a:lnTo>
                    <a:pt x="720" y="96"/>
                  </a:lnTo>
                  <a:lnTo>
                    <a:pt x="768" y="144"/>
                  </a:lnTo>
                  <a:lnTo>
                    <a:pt x="768" y="336"/>
                  </a:lnTo>
                  <a:lnTo>
                    <a:pt x="720" y="432"/>
                  </a:lnTo>
                  <a:lnTo>
                    <a:pt x="720" y="576"/>
                  </a:lnTo>
                  <a:lnTo>
                    <a:pt x="432" y="864"/>
                  </a:lnTo>
                  <a:lnTo>
                    <a:pt x="384" y="864"/>
                  </a:lnTo>
                  <a:close/>
                </a:path>
              </a:pathLst>
            </a:custGeom>
            <a:solidFill>
              <a:srgbClr val="FFCCFF">
                <a:alpha val="50195"/>
              </a:srgbClr>
            </a:solidFill>
            <a:ln w="9525">
              <a:solidFill>
                <a:srgbClr val="EE380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533400"/>
          </a:xfrm>
        </p:spPr>
        <p:txBody>
          <a:bodyPr/>
          <a:lstStyle/>
          <a:p>
            <a:pPr algn="l">
              <a:defRPr/>
            </a:pPr>
            <a:r>
              <a:rPr lang="en-US" sz="3600" dirty="0" smtClean="0">
                <a:cs typeface="+mj-cs"/>
              </a:rPr>
              <a:t>Mid-Ocean Ridge System: </a:t>
            </a:r>
            <a:r>
              <a:rPr lang="en-US" sz="2800" dirty="0" smtClean="0">
                <a:cs typeface="+mj-cs"/>
              </a:rPr>
              <a:t>Fast, Int., Slow, Ultra-slow</a:t>
            </a:r>
            <a:endParaRPr lang="en-US" sz="3200" dirty="0" smtClean="0">
              <a:cs typeface="+mj-cs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81000" y="5899521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cs typeface="+mn-cs"/>
              </a:rPr>
              <a:t>40,000 km of ridges – about 20 km</a:t>
            </a:r>
            <a:r>
              <a:rPr lang="en-US" sz="2800" baseline="30000" dirty="0">
                <a:cs typeface="+mn-cs"/>
              </a:rPr>
              <a:t>3</a:t>
            </a:r>
            <a:r>
              <a:rPr lang="en-US" sz="2800" dirty="0">
                <a:cs typeface="+mn-cs"/>
              </a:rPr>
              <a:t> of new ocean crust is formed each year by global mid-ocean-ridge system</a:t>
            </a:r>
            <a:endParaRPr lang="en-US" sz="2800" dirty="0"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4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09800"/>
            <a:ext cx="3276600" cy="1143000"/>
          </a:xfrm>
        </p:spPr>
        <p:txBody>
          <a:bodyPr/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Comic Sans MS" charset="0"/>
              </a:rPr>
              <a:t>Ridge classification - </a:t>
            </a:r>
            <a:br>
              <a:rPr lang="en-US" altLang="zh-CN" sz="2800" dirty="0">
                <a:solidFill>
                  <a:schemeClr val="tx1"/>
                </a:solidFill>
                <a:latin typeface="Comic Sans MS" charset="0"/>
              </a:rPr>
            </a:br>
            <a:r>
              <a:rPr lang="en-US" altLang="zh-CN" sz="2400" dirty="0">
                <a:latin typeface="Comic Sans MS" charset="0"/>
              </a:rPr>
              <a:t/>
            </a:r>
            <a:br>
              <a:rPr lang="en-US" altLang="zh-CN" sz="2400" dirty="0">
                <a:latin typeface="Comic Sans MS" charset="0"/>
              </a:rPr>
            </a:br>
            <a: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  <a:t>plate spreading rate </a:t>
            </a:r>
            <a:b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</a:br>
            <a:r>
              <a:rPr lang="en-US" altLang="zh-CN" sz="2400" dirty="0" err="1">
                <a:solidFill>
                  <a:schemeClr val="accent2"/>
                </a:solidFill>
                <a:latin typeface="Comic Sans MS" charset="0"/>
              </a:rPr>
              <a:t>vs</a:t>
            </a:r>
            <a: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  <a:t> global ridge length </a:t>
            </a:r>
            <a:b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</a:br>
            <a: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  <a:t/>
            </a:r>
            <a:b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</a:br>
            <a: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  <a:t/>
            </a:r>
            <a:br>
              <a:rPr lang="en-US" altLang="zh-CN" sz="2400" dirty="0">
                <a:solidFill>
                  <a:schemeClr val="accent2"/>
                </a:solidFill>
                <a:latin typeface="Comic Sans MS" charset="0"/>
              </a:rPr>
            </a:br>
            <a:endParaRPr lang="en-US" altLang="zh-CN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14"/>
            <a:ext cx="5943600" cy="653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086600" y="6583363"/>
            <a:ext cx="18367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(from Dick, pers.comm)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457200"/>
            <a:ext cx="1630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chemeClr val="accent2"/>
                </a:solidFill>
                <a:latin typeface="Comic Sans MS" charset="0"/>
              </a:rPr>
              <a:t>ULTRA-SLOW</a:t>
            </a:r>
          </a:p>
          <a:p>
            <a:r>
              <a:rPr lang="en-US" sz="1600" b="1" dirty="0" smtClean="0">
                <a:solidFill>
                  <a:schemeClr val="accent2"/>
                </a:solidFill>
                <a:latin typeface="Comic Sans MS" charset="0"/>
                <a:cs typeface="Bangla Sangam MN"/>
              </a:rPr>
              <a:t>  (&lt;2cm/</a:t>
            </a:r>
            <a:r>
              <a:rPr lang="en-US" sz="1600" b="1" dirty="0" err="1" smtClean="0">
                <a:solidFill>
                  <a:schemeClr val="accent2"/>
                </a:solidFill>
                <a:latin typeface="Comic Sans MS" charset="0"/>
                <a:cs typeface="Bangla Sangam MN"/>
              </a:rPr>
              <a:t>yr</a:t>
            </a:r>
            <a:r>
              <a:rPr lang="en-US" sz="1600" b="1" dirty="0" smtClean="0">
                <a:solidFill>
                  <a:schemeClr val="accent2"/>
                </a:solidFill>
                <a:latin typeface="Comic Sans MS" charset="0"/>
                <a:cs typeface="Bangla Sangam MN"/>
              </a:rPr>
              <a:t>)</a:t>
            </a:r>
            <a:endParaRPr lang="en-US" sz="1600" b="1" dirty="0">
              <a:latin typeface="Bangla Sangam MN"/>
              <a:cs typeface="Bangla Sangam M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657600"/>
            <a:ext cx="18562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008000"/>
                </a:solidFill>
                <a:latin typeface="Comic Sans MS" charset="0"/>
              </a:rPr>
              <a:t>INTERMEDIATE</a:t>
            </a:r>
          </a:p>
          <a:p>
            <a:r>
              <a:rPr lang="en-US" sz="1600" b="1" dirty="0" smtClean="0">
                <a:solidFill>
                  <a:srgbClr val="008000"/>
                </a:solidFill>
                <a:latin typeface="Comic Sans MS" charset="0"/>
                <a:cs typeface="Bangla Sangam MN"/>
              </a:rPr>
              <a:t>  (5-8 cm/</a:t>
            </a:r>
            <a:r>
              <a:rPr lang="en-US" sz="1600" b="1" dirty="0" err="1" smtClean="0">
                <a:solidFill>
                  <a:srgbClr val="008000"/>
                </a:solidFill>
                <a:latin typeface="Comic Sans MS" charset="0"/>
                <a:cs typeface="Bangla Sangam MN"/>
              </a:rPr>
              <a:t>yr</a:t>
            </a:r>
            <a:r>
              <a:rPr lang="en-US" sz="1600" b="1" dirty="0">
                <a:solidFill>
                  <a:srgbClr val="008000"/>
                </a:solidFill>
                <a:latin typeface="Comic Sans MS" charset="0"/>
                <a:cs typeface="Bangla Sangam MN"/>
              </a:rPr>
              <a:t>)</a:t>
            </a:r>
            <a:endParaRPr lang="en-US" sz="1600" b="1" dirty="0">
              <a:solidFill>
                <a:srgbClr val="008000"/>
              </a:solidFill>
              <a:latin typeface="Bangla Sangam MN"/>
              <a:cs typeface="Bangla Sangam M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43434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Comic Sans MS" charset="0"/>
              </a:rPr>
              <a:t>8     </a:t>
            </a:r>
            <a:endParaRPr lang="en-US" sz="1600" b="1" dirty="0">
              <a:solidFill>
                <a:srgbClr val="FF0000"/>
              </a:solidFill>
              <a:latin typeface="Bangla Sangam MN"/>
              <a:cs typeface="Bangla Sangam M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381000"/>
            <a:ext cx="221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Comic Sans MS" charset="0"/>
              </a:rPr>
              <a:t>(full spreading rates)</a:t>
            </a:r>
            <a:endParaRPr lang="en-US" sz="1600" dirty="0">
              <a:latin typeface="Bangla Sangam MN"/>
              <a:cs typeface="Bangla Sangam MN"/>
            </a:endParaRPr>
          </a:p>
        </p:txBody>
      </p:sp>
    </p:spTree>
    <p:extLst>
      <p:ext uri="{BB962C8B-B14F-4D97-AF65-F5344CB8AC3E}">
        <p14:creationId xmlns:p14="http://schemas.microsoft.com/office/powerpoint/2010/main" val="312356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1077913"/>
            <a:ext cx="6477000" cy="5780087"/>
          </a:xfrm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685800"/>
          </a:xfrm>
        </p:spPr>
        <p:txBody>
          <a:bodyPr/>
          <a:lstStyle/>
          <a:p>
            <a:pPr>
              <a:defRPr/>
            </a:pPr>
            <a:r>
              <a:rPr lang="en-US" sz="3300" smtClean="0">
                <a:cs typeface="+mj-cs"/>
              </a:rPr>
              <a:t>First-order control on spreading rate:</a:t>
            </a:r>
            <a:br>
              <a:rPr lang="en-US" sz="3300" smtClean="0">
                <a:cs typeface="+mj-cs"/>
              </a:rPr>
            </a:br>
            <a:r>
              <a:rPr lang="en-US" sz="3300" smtClean="0">
                <a:cs typeface="+mj-cs"/>
              </a:rPr>
              <a:t>% of plate margin that is convergent margin</a:t>
            </a:r>
            <a:r>
              <a:rPr lang="en-US" smtClean="0">
                <a:cs typeface="+mj-cs"/>
              </a:rPr>
              <a:t> </a:t>
            </a: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2667000"/>
            <a:ext cx="2514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Slow-spreading ridges bound plates with no subduction zones</a:t>
            </a:r>
          </a:p>
        </p:txBody>
      </p:sp>
    </p:spTree>
    <p:extLst>
      <p:ext uri="{BB962C8B-B14F-4D97-AF65-F5344CB8AC3E}">
        <p14:creationId xmlns:p14="http://schemas.microsoft.com/office/powerpoint/2010/main" val="163301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795"/>
            <a:ext cx="5334000" cy="2123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304800"/>
            <a:ext cx="3022432" cy="62170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Fast</a:t>
            </a:r>
            <a:r>
              <a:rPr lang="en-US" dirty="0" smtClean="0"/>
              <a:t>, </a:t>
            </a:r>
          </a:p>
          <a:p>
            <a:r>
              <a:rPr lang="en-US" dirty="0" smtClean="0"/>
              <a:t>Low-relief (15x </a:t>
            </a:r>
            <a:r>
              <a:rPr lang="en-US" dirty="0" err="1" smtClean="0"/>
              <a:t>v.e</a:t>
            </a:r>
            <a:r>
              <a:rPr lang="en-US" dirty="0" smtClean="0"/>
              <a:t>.)</a:t>
            </a:r>
          </a:p>
          <a:p>
            <a:r>
              <a:rPr lang="en-US" dirty="0" smtClean="0"/>
              <a:t>Axial rise</a:t>
            </a:r>
          </a:p>
          <a:p>
            <a:r>
              <a:rPr lang="en-US" dirty="0" smtClean="0"/>
              <a:t>EPR</a:t>
            </a:r>
          </a:p>
          <a:p>
            <a:endParaRPr lang="en-US" dirty="0"/>
          </a:p>
          <a:p>
            <a:endParaRPr lang="en-US" sz="1400" dirty="0" smtClean="0"/>
          </a:p>
          <a:p>
            <a:r>
              <a:rPr lang="en-US" b="1" dirty="0" smtClean="0"/>
              <a:t>Intermediate</a:t>
            </a:r>
            <a:r>
              <a:rPr lang="en-US" dirty="0" smtClean="0"/>
              <a:t>,</a:t>
            </a:r>
          </a:p>
          <a:p>
            <a:r>
              <a:rPr lang="en-US" dirty="0" smtClean="0"/>
              <a:t>High-relief,</a:t>
            </a:r>
          </a:p>
          <a:p>
            <a:r>
              <a:rPr lang="en-US" dirty="0" smtClean="0"/>
              <a:t>Axial valley,</a:t>
            </a:r>
          </a:p>
          <a:p>
            <a:r>
              <a:rPr lang="en-US" dirty="0" smtClean="0"/>
              <a:t>SEIR</a:t>
            </a:r>
          </a:p>
          <a:p>
            <a:endParaRPr lang="en-US" dirty="0"/>
          </a:p>
          <a:p>
            <a:endParaRPr lang="en-US" sz="1200" dirty="0"/>
          </a:p>
          <a:p>
            <a:r>
              <a:rPr lang="en-US" b="1" dirty="0" smtClean="0"/>
              <a:t>Slow</a:t>
            </a:r>
            <a:r>
              <a:rPr lang="en-US" dirty="0" smtClean="0"/>
              <a:t>, </a:t>
            </a:r>
          </a:p>
          <a:p>
            <a:r>
              <a:rPr lang="en-US" dirty="0" smtClean="0"/>
              <a:t>Extreme relief,</a:t>
            </a:r>
          </a:p>
          <a:p>
            <a:r>
              <a:rPr lang="en-US" dirty="0" smtClean="0"/>
              <a:t>Axial valley,</a:t>
            </a:r>
          </a:p>
          <a:p>
            <a:r>
              <a:rPr lang="en-US" dirty="0" smtClean="0"/>
              <a:t>Long-lived transforms,</a:t>
            </a:r>
          </a:p>
          <a:p>
            <a:r>
              <a:rPr lang="en-US" dirty="0" smtClean="0"/>
              <a:t>MAR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2"/>
          <a:stretch/>
        </p:blipFill>
        <p:spPr>
          <a:xfrm>
            <a:off x="0" y="2133600"/>
            <a:ext cx="5334000" cy="19070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6453"/>
            <a:ext cx="5334000" cy="2811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8142" y="6433061"/>
            <a:ext cx="2755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Buck et al., Nature, 2005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4137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413" y="441960"/>
            <a:ext cx="4465458" cy="2133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76200" y="76200"/>
            <a:ext cx="4612368" cy="3063240"/>
            <a:chOff x="-76200" y="60960"/>
            <a:chExt cx="4612368" cy="3063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00" y="152400"/>
              <a:ext cx="4510768" cy="297180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>
              <a:off x="-76200" y="60960"/>
              <a:ext cx="457200" cy="3048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-76200" y="1584960"/>
              <a:ext cx="457200" cy="3048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12991" y="3032760"/>
            <a:ext cx="5514843" cy="3901440"/>
            <a:chOff x="1812991" y="2956560"/>
            <a:chExt cx="5514843" cy="39014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2991" y="2956560"/>
              <a:ext cx="5514843" cy="390144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1828800" y="2971800"/>
              <a:ext cx="457200" cy="3048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828800" y="4951413"/>
              <a:ext cx="457200" cy="3048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239000" y="4267200"/>
            <a:ext cx="190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Flow-line profiles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43400"/>
            <a:ext cx="1601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Axial profiles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" y="-762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Ridge segmentation and discontinuities related to melt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68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105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Lecture 17     March 5, 2013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r>
              <a:rPr lang="en-US" sz="4000" dirty="0" smtClean="0">
                <a:solidFill>
                  <a:srgbClr val="1F497D"/>
                </a:solidFill>
                <a:latin typeface="Calibri"/>
              </a:rPr>
              <a:t>Passive margins</a:t>
            </a:r>
          </a:p>
          <a:p>
            <a:pPr defTabSz="457200"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Ocean spreading</a:t>
            </a:r>
          </a:p>
        </p:txBody>
      </p:sp>
      <p:sp>
        <p:nvSpPr>
          <p:cNvPr id="140290" name="TextBox 2"/>
          <p:cNvSpPr txBox="1">
            <a:spLocks noChangeArrowheads="1"/>
          </p:cNvSpPr>
          <p:nvPr/>
        </p:nvSpPr>
        <p:spPr bwMode="auto">
          <a:xfrm>
            <a:off x="0" y="2743200"/>
            <a:ext cx="9144000" cy="409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00"/>
                </a:solidFill>
              </a:rPr>
              <a:t>Topics: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• Progression from rifting to passive 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	margin to ocean spreading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• Volcanic vs. non-volcanic rifted margins			</a:t>
            </a:r>
          </a:p>
          <a:p>
            <a:pPr eaLnBrk="1" hangingPunct="1"/>
            <a:r>
              <a:rPr lang="en-US" sz="2000" dirty="0">
                <a:solidFill>
                  <a:srgbClr val="000000"/>
                </a:solidFill>
              </a:rPr>
              <a:t>• </a:t>
            </a:r>
            <a:r>
              <a:rPr lang="en-US" sz="2000" dirty="0" smtClean="0">
                <a:solidFill>
                  <a:srgbClr val="000000"/>
                </a:solidFill>
              </a:rPr>
              <a:t>Fast, slow and ultra-slow ridges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/>
            <a:endParaRPr lang="en-US" sz="2000" dirty="0">
              <a:solidFill>
                <a:srgbClr val="000000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000000"/>
              </a:solidFill>
            </a:endParaRPr>
          </a:p>
          <a:p>
            <a:pPr eaLnBrk="1" hangingPunct="1"/>
            <a:endParaRPr lang="en-US" sz="20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000000"/>
                </a:solidFill>
              </a:rPr>
              <a:t>Reading</a:t>
            </a:r>
            <a:r>
              <a:rPr lang="en-US" sz="2000" b="1" dirty="0">
                <a:solidFill>
                  <a:srgbClr val="000000"/>
                </a:solidFill>
              </a:rPr>
              <a:t>: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Geoffroy.VRM.ComptesRendues</a:t>
            </a:r>
            <a:r>
              <a:rPr lang="en-US" sz="1600" dirty="0">
                <a:solidFill>
                  <a:schemeClr val="tx2"/>
                </a:solidFill>
              </a:rPr>
              <a:t>.2005.pdf			Reston.nVRMreview.IJES.2007.pdf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RaneroPerezGussinye.ConjugateMarginFaulting.Nature.2010.pdf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TaylorGoodliffe.Woodlark.JGR.1999.pdf			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Macdonald.Ridges.Encyclopedia</a:t>
            </a:r>
            <a:r>
              <a:rPr lang="en-US" sz="1600" dirty="0">
                <a:solidFill>
                  <a:schemeClr val="tx2"/>
                </a:solidFill>
              </a:rPr>
              <a:t>.2004.</a:t>
            </a:r>
            <a:r>
              <a:rPr lang="en-US" sz="1600" dirty="0" smtClean="0">
                <a:solidFill>
                  <a:schemeClr val="tx2"/>
                </a:solidFill>
              </a:rPr>
              <a:t>pdf			Dick.ODPreview.Oceanography.2006.pdf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DunnForsyth.MORseismicstructure.TreatiseGeophysics.2007.pdf	 </a:t>
            </a:r>
            <a:r>
              <a:rPr lang="en-US" sz="16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4381500" y="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0293" name="Picture 1" descr="van16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447" y="2665413"/>
            <a:ext cx="471155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an16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791200" cy="242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4545407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Spreading rate defines magmatic supply</a:t>
            </a:r>
          </a:p>
          <a:p>
            <a:r>
              <a:rPr lang="en-US" dirty="0"/>
              <a:t>p</a:t>
            </a:r>
            <a:r>
              <a:rPr lang="en-US" dirty="0" smtClean="0"/>
              <a:t>resumably morphology also relates to supply:</a:t>
            </a:r>
          </a:p>
          <a:p>
            <a:endParaRPr lang="en-US" sz="1400" dirty="0"/>
          </a:p>
          <a:p>
            <a:r>
              <a:rPr lang="en-US" dirty="0" smtClean="0"/>
              <a:t>Flow-line profiles			Axial profiles: discontinuities occur 							at depth maxima		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7"/>
          <a:stretch/>
        </p:blipFill>
        <p:spPr>
          <a:xfrm>
            <a:off x="4587880" y="3048000"/>
            <a:ext cx="4578724" cy="1446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9"/>
          <a:stretch/>
        </p:blipFill>
        <p:spPr>
          <a:xfrm>
            <a:off x="4570413" y="4343400"/>
            <a:ext cx="4578724" cy="2169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528" y="1752600"/>
            <a:ext cx="4578724" cy="13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68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Slow-spreading  ridges can  have </a:t>
            </a:r>
            <a:r>
              <a:rPr lang="ja-JP" altLang="en-US" sz="3200" smtClean="0">
                <a:cs typeface="+mj-cs"/>
              </a:rPr>
              <a:t>“</a:t>
            </a:r>
            <a:r>
              <a:rPr lang="en-US" sz="3200" smtClean="0">
                <a:cs typeface="+mj-cs"/>
              </a:rPr>
              <a:t>inflated</a:t>
            </a:r>
            <a:r>
              <a:rPr lang="ja-JP" altLang="en-US" sz="3200" smtClean="0">
                <a:cs typeface="+mj-cs"/>
              </a:rPr>
              <a:t>”</a:t>
            </a:r>
            <a:r>
              <a:rPr lang="en-US" sz="3200" smtClean="0">
                <a:cs typeface="+mj-cs"/>
              </a:rPr>
              <a:t> ridge morphology if they are near a mantle plume (e.g.,  Reykjanes Ridge near Iceland)</a:t>
            </a:r>
            <a:endParaRPr lang="en-US" smtClean="0">
              <a:cs typeface="+mj-cs"/>
            </a:endParaRPr>
          </a:p>
        </p:txBody>
      </p:sp>
      <p:pic>
        <p:nvPicPr>
          <p:cNvPr id="115715" name="Picture 5" descr="reykj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98692"/>
            <a:ext cx="7848600" cy="525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12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5240" y="1733867"/>
            <a:ext cx="9159240" cy="5093653"/>
            <a:chOff x="-15240" y="162560"/>
            <a:chExt cx="9159240" cy="5093653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162560"/>
              <a:ext cx="9144000" cy="5093653"/>
              <a:chOff x="0" y="162560"/>
              <a:chExt cx="9144000" cy="509365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460" y="162560"/>
                <a:ext cx="9103540" cy="212344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460" y="2286000"/>
                <a:ext cx="9103540" cy="211328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4433253"/>
                <a:ext cx="9103540" cy="822960"/>
              </a:xfrm>
              <a:prstGeom prst="rect">
                <a:avLst/>
              </a:prstGeom>
            </p:spPr>
          </p:pic>
        </p:grpSp>
        <p:sp>
          <p:nvSpPr>
            <p:cNvPr id="8" name="Oval 7"/>
            <p:cNvSpPr/>
            <p:nvPr/>
          </p:nvSpPr>
          <p:spPr bwMode="auto">
            <a:xfrm>
              <a:off x="2286000" y="228600"/>
              <a:ext cx="6248400" cy="3810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-15240" y="685800"/>
              <a:ext cx="929640" cy="3810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0" y="2209800"/>
              <a:ext cx="1219200" cy="381000"/>
            </a:xfrm>
            <a:prstGeom prst="ellipse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400" y="0"/>
            <a:ext cx="5181600" cy="17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68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6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3569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 purely magmatic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0"/>
            <a:ext cx="3352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 by faulting &amp; </a:t>
            </a:r>
            <a:r>
              <a:rPr lang="en-US" dirty="0" err="1" smtClean="0"/>
              <a:t>magmatism</a:t>
            </a:r>
            <a:r>
              <a:rPr lang="en-US" dirty="0" smtClean="0"/>
              <a:t>: conductive cooling creates cold 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07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2276475"/>
            <a:ext cx="4430713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0" y="6581001"/>
            <a:ext cx="21955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altLang="zh-CN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(Dunn </a:t>
            </a:r>
            <a:r>
              <a:rPr lang="en-US" altLang="zh-CN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&amp; Toomey, Nature, 1997)</a:t>
            </a:r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1751013" y="4572000"/>
            <a:ext cx="800100" cy="914400"/>
          </a:xfrm>
          <a:custGeom>
            <a:avLst/>
            <a:gdLst>
              <a:gd name="T0" fmla="*/ 0 w 504"/>
              <a:gd name="T1" fmla="*/ 0 h 576"/>
              <a:gd name="T2" fmla="*/ 96 w 504"/>
              <a:gd name="T3" fmla="*/ 96 h 576"/>
              <a:gd name="T4" fmla="*/ 144 w 504"/>
              <a:gd name="T5" fmla="*/ 240 h 576"/>
              <a:gd name="T6" fmla="*/ 144 w 504"/>
              <a:gd name="T7" fmla="*/ 336 h 576"/>
              <a:gd name="T8" fmla="*/ 288 w 504"/>
              <a:gd name="T9" fmla="*/ 480 h 576"/>
              <a:gd name="T10" fmla="*/ 432 w 504"/>
              <a:gd name="T11" fmla="*/ 576 h 576"/>
              <a:gd name="T12" fmla="*/ 480 w 504"/>
              <a:gd name="T13" fmla="*/ 480 h 576"/>
              <a:gd name="T14" fmla="*/ 288 w 504"/>
              <a:gd name="T15" fmla="*/ 336 h 576"/>
              <a:gd name="T16" fmla="*/ 240 w 504"/>
              <a:gd name="T17" fmla="*/ 288 h 576"/>
              <a:gd name="T18" fmla="*/ 240 w 504"/>
              <a:gd name="T19" fmla="*/ 192 h 576"/>
              <a:gd name="T20" fmla="*/ 240 w 504"/>
              <a:gd name="T21" fmla="*/ 96 h 576"/>
              <a:gd name="T22" fmla="*/ 192 w 504"/>
              <a:gd name="T2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04" h="576">
                <a:moveTo>
                  <a:pt x="0" y="0"/>
                </a:moveTo>
                <a:cubicBezTo>
                  <a:pt x="36" y="28"/>
                  <a:pt x="72" y="56"/>
                  <a:pt x="96" y="96"/>
                </a:cubicBezTo>
                <a:cubicBezTo>
                  <a:pt x="120" y="136"/>
                  <a:pt x="136" y="200"/>
                  <a:pt x="144" y="240"/>
                </a:cubicBezTo>
                <a:cubicBezTo>
                  <a:pt x="152" y="280"/>
                  <a:pt x="120" y="296"/>
                  <a:pt x="144" y="336"/>
                </a:cubicBezTo>
                <a:cubicBezTo>
                  <a:pt x="168" y="376"/>
                  <a:pt x="240" y="440"/>
                  <a:pt x="288" y="480"/>
                </a:cubicBezTo>
                <a:cubicBezTo>
                  <a:pt x="336" y="520"/>
                  <a:pt x="400" y="576"/>
                  <a:pt x="432" y="576"/>
                </a:cubicBezTo>
                <a:cubicBezTo>
                  <a:pt x="464" y="576"/>
                  <a:pt x="504" y="520"/>
                  <a:pt x="480" y="480"/>
                </a:cubicBezTo>
                <a:cubicBezTo>
                  <a:pt x="456" y="440"/>
                  <a:pt x="328" y="368"/>
                  <a:pt x="288" y="336"/>
                </a:cubicBezTo>
                <a:cubicBezTo>
                  <a:pt x="248" y="304"/>
                  <a:pt x="248" y="312"/>
                  <a:pt x="240" y="288"/>
                </a:cubicBezTo>
                <a:cubicBezTo>
                  <a:pt x="232" y="264"/>
                  <a:pt x="240" y="224"/>
                  <a:pt x="240" y="192"/>
                </a:cubicBezTo>
                <a:cubicBezTo>
                  <a:pt x="240" y="160"/>
                  <a:pt x="248" y="128"/>
                  <a:pt x="240" y="96"/>
                </a:cubicBezTo>
                <a:cubicBezTo>
                  <a:pt x="232" y="64"/>
                  <a:pt x="212" y="32"/>
                  <a:pt x="192" y="0"/>
                </a:cubicBezTo>
              </a:path>
            </a:pathLst>
          </a:custGeom>
          <a:solidFill>
            <a:srgbClr val="D321AD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5214149" cy="261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316" y="1981200"/>
            <a:ext cx="241128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2514600"/>
            <a:ext cx="301241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1400" y="5257800"/>
            <a:ext cx="42672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03" t="15987"/>
          <a:stretch/>
        </p:blipFill>
        <p:spPr bwMode="auto">
          <a:xfrm>
            <a:off x="0" y="457200"/>
            <a:ext cx="416454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7924800" y="281940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(Dunn </a:t>
            </a:r>
            <a:r>
              <a:rPr lang="en-US" altLang="zh-CN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&amp; </a:t>
            </a:r>
            <a:r>
              <a:rPr lang="en-US" altLang="zh-CN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Forsyth, JGR, 2003)</a:t>
            </a:r>
            <a:endParaRPr lang="en-US" altLang="zh-CN" sz="12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ＭＳ Ｐゴシック" charset="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6400800" y="6553200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(McKenzie &amp; </a:t>
            </a:r>
            <a:r>
              <a:rPr lang="en-US" altLang="zh-CN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Bickle</a:t>
            </a:r>
            <a:r>
              <a:rPr lang="en-US" altLang="zh-CN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ＭＳ Ｐゴシック" charset="0"/>
              </a:rPr>
              <a:t>, J. Petrol., 1988)</a:t>
            </a:r>
            <a:endParaRPr lang="en-US" altLang="zh-CN" sz="12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ＭＳ Ｐゴシック" charset="0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8230" y="0"/>
            <a:ext cx="9005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 Pacific Rise: magma chambers, low velocities, melt interpretations</a:t>
            </a:r>
            <a:endParaRPr lang="en-US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56"/>
          <a:stretch/>
        </p:blipFill>
        <p:spPr bwMode="auto">
          <a:xfrm>
            <a:off x="7315200" y="5196840"/>
            <a:ext cx="1209040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113268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68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6238" y="-76200"/>
            <a:ext cx="495776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5105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defRPr/>
            </a:pPr>
            <a:r>
              <a:rPr lang="en-US" sz="2400" dirty="0" smtClean="0">
                <a:solidFill>
                  <a:srgbClr val="1F497D"/>
                </a:solidFill>
                <a:latin typeface="Calibri"/>
              </a:rPr>
              <a:t>Spring Quarter 2013</a:t>
            </a:r>
            <a:endParaRPr lang="en-US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endParaRPr lang="en-US" sz="2400" dirty="0" smtClean="0">
              <a:solidFill>
                <a:srgbClr val="1F497D"/>
              </a:solidFill>
              <a:latin typeface="Calibri"/>
            </a:endParaRP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Tectonics Field Trip</a:t>
            </a:r>
          </a:p>
          <a:p>
            <a:pPr defTabSz="457200">
              <a:defRPr/>
            </a:pPr>
            <a:r>
              <a:rPr lang="en-US" dirty="0" smtClean="0">
                <a:solidFill>
                  <a:srgbClr val="1F497D"/>
                </a:solidFill>
                <a:latin typeface="Calibri"/>
              </a:rPr>
              <a:t>Geophysics 171</a:t>
            </a:r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0" y="2286000"/>
            <a:ext cx="9144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</a:rPr>
              <a:t>Almost certainly: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4-day field trip over Memorial Day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	weekend (skip Friday classes)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	(some camping, some cabins)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 Sierra Nevada/Basin-Range transition: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recent volcanic features, 2 Ma b.p. to 1600 A.D.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active normal and transtensional faulting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 - Yosemite batholith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co-led by Leif Karlstrom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 Tectonics, not “geology” – hammer, hand-lens &amp; Brunton optional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one class meeting per week (nominally Monday 2:15, open to negotiation, to 	introduce regional and local tectonics, S/NC, 1-3 units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• Outcrops chosen based on student interest – planning meeting this Thursday 14:30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	– the sooner you sign up, the sooner you get to vote!</a:t>
            </a: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/>
            <a:r>
              <a:rPr lang="en-US" sz="1600">
                <a:solidFill>
                  <a:schemeClr val="tx2"/>
                </a:solidFill>
              </a:rPr>
              <a:t>			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4381500" y="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11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2338" name="Picture 4" descr="van1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64008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4"/>
          <p:cNvSpPr txBox="1">
            <a:spLocks noChangeArrowheads="1"/>
          </p:cNvSpPr>
          <p:nvPr/>
        </p:nvSpPr>
        <p:spPr bwMode="auto">
          <a:xfrm>
            <a:off x="5943600" y="533400"/>
            <a:ext cx="3200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Rifting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non-marine flood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basalt and intrusions; terrestrial sediments fill basin (redbeds)</a:t>
            </a:r>
          </a:p>
        </p:txBody>
      </p:sp>
      <p:sp>
        <p:nvSpPr>
          <p:cNvPr id="142340" name="Text Box 5"/>
          <p:cNvSpPr txBox="1">
            <a:spLocks noChangeArrowheads="1"/>
          </p:cNvSpPr>
          <p:nvPr/>
        </p:nvSpPr>
        <p:spPr bwMode="auto">
          <a:xfrm>
            <a:off x="5949950" y="2819400"/>
            <a:ext cx="3194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Rift-Drift Transition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begin sea-floor spreading; shallow narrow sea and evaporites</a:t>
            </a:r>
          </a:p>
        </p:txBody>
      </p:sp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6324600" y="4953000"/>
            <a:ext cx="2819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Drift</a:t>
            </a:r>
            <a:r>
              <a:rPr lang="en-US" sz="2000">
                <a:solidFill>
                  <a:srgbClr val="000000"/>
                </a:solidFill>
                <a:latin typeface="Times New Roman" charset="0"/>
              </a:rPr>
              <a:t>: formation of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passive-margin basin;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marine carbonates and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</a:rPr>
              <a:t>terrestrial sediments cover rift-drift sediments</a:t>
            </a: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0" y="4244975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00"/>
                </a:solidFill>
                <a:latin typeface="Times New Roman" charset="0"/>
              </a:rPr>
              <a:t>After 5-100 Myr:</a:t>
            </a:r>
            <a:endParaRPr lang="en-US" sz="20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763"/>
            <a:ext cx="9220200" cy="1757363"/>
          </a:xfrm>
        </p:spPr>
        <p:txBody>
          <a:bodyPr anchor="t"/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Passive Continental Margins join continental and oceanic lithospheres  across a broad and </a:t>
            </a:r>
            <a:r>
              <a:rPr lang="en-US" sz="2400" dirty="0" smtClean="0">
                <a:latin typeface="Times New Roman"/>
                <a:cs typeface="Times New Roman"/>
              </a:rPr>
              <a:t>often </a:t>
            </a:r>
            <a:r>
              <a:rPr lang="en-US" sz="2400" dirty="0">
                <a:latin typeface="Times New Roman"/>
                <a:cs typeface="Times New Roman"/>
              </a:rPr>
              <a:t>deeply buried </a:t>
            </a:r>
            <a:r>
              <a:rPr lang="ja-JP" altLang="en-US" sz="2400" dirty="0">
                <a:latin typeface="Times New Roman"/>
                <a:cs typeface="Times New Roman"/>
              </a:rPr>
              <a:t>“</a:t>
            </a:r>
            <a:r>
              <a:rPr lang="en-US" sz="2400" dirty="0">
                <a:latin typeface="Times New Roman"/>
                <a:cs typeface="Times New Roman"/>
              </a:rPr>
              <a:t>transitional lithosphere</a:t>
            </a:r>
            <a:r>
              <a:rPr lang="ja-JP" altLang="en-US" sz="2400" dirty="0">
                <a:latin typeface="Times New Roman"/>
                <a:cs typeface="Times New Roman"/>
              </a:rPr>
              <a:t>”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4572000" y="3405188"/>
            <a:ext cx="44196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Two end-members of transitional  crust:</a:t>
            </a:r>
          </a:p>
          <a:p>
            <a:pPr>
              <a:lnSpc>
                <a:spcPct val="90000"/>
              </a:lnSpc>
              <a:defRPr/>
            </a:pPr>
            <a:endParaRPr lang="en-US" sz="1100" i="1" dirty="0"/>
          </a:p>
          <a:p>
            <a:pPr>
              <a:lnSpc>
                <a:spcPct val="90000"/>
              </a:lnSpc>
              <a:defRPr/>
            </a:pPr>
            <a:r>
              <a:rPr lang="en-US" i="1" dirty="0"/>
              <a:t>Volcanic Rifted Margins (VRM)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	 - transitional crust is a magmatic construction</a:t>
            </a:r>
            <a:endParaRPr lang="en-US" i="1" dirty="0"/>
          </a:p>
          <a:p>
            <a:pPr>
              <a:lnSpc>
                <a:spcPct val="90000"/>
              </a:lnSpc>
              <a:defRPr/>
            </a:pPr>
            <a:r>
              <a:rPr lang="en-US" i="1" dirty="0"/>
              <a:t>Non-Volcanic Margins </a:t>
            </a:r>
            <a:r>
              <a:rPr lang="en-US" dirty="0"/>
              <a:t>or</a:t>
            </a:r>
            <a:r>
              <a:rPr lang="en-US" i="1" dirty="0"/>
              <a:t> Rifted Passive Margins 	</a:t>
            </a:r>
          </a:p>
          <a:p>
            <a:pPr>
              <a:lnSpc>
                <a:spcPct val="90000"/>
              </a:lnSpc>
              <a:defRPr/>
            </a:pPr>
            <a:r>
              <a:rPr lang="en-US" i="1" dirty="0"/>
              <a:t>	 - </a:t>
            </a:r>
            <a:r>
              <a:rPr lang="en-US" dirty="0"/>
              <a:t>transitional crust is composed of stretched crust</a:t>
            </a:r>
            <a:endParaRPr lang="en-US" i="1" dirty="0"/>
          </a:p>
        </p:txBody>
      </p:sp>
      <p:sp>
        <p:nvSpPr>
          <p:cNvPr id="14336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364" name="Picture 2" descr="Passive Margi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44465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90378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05400" y="1066800"/>
            <a:ext cx="40386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Broad, shallow shelf </a:t>
            </a:r>
          </a:p>
          <a:p>
            <a:pPr>
              <a:defRPr/>
            </a:pPr>
            <a:r>
              <a:rPr lang="en-US" sz="2000" dirty="0"/>
              <a:t>        Shelf break @ ~200m  	</a:t>
            </a:r>
          </a:p>
          <a:p>
            <a:pPr>
              <a:defRPr/>
            </a:pPr>
            <a:r>
              <a:rPr lang="en-US" sz="2000" dirty="0"/>
              <a:t>	    Continental slope </a:t>
            </a:r>
          </a:p>
          <a:p>
            <a:pPr>
              <a:defRPr/>
            </a:pPr>
            <a:r>
              <a:rPr lang="en-US" sz="2000" dirty="0"/>
              <a:t>		 Continental rise</a:t>
            </a:r>
          </a:p>
          <a:p>
            <a:pPr>
              <a:defRPr/>
            </a:pPr>
            <a:r>
              <a:rPr lang="en-US" sz="2000" dirty="0"/>
              <a:t>Shelf is underlain by thick sediments and </a:t>
            </a:r>
            <a:r>
              <a:rPr lang="ja-JP" altLang="en-US" sz="2000" dirty="0"/>
              <a:t>‘</a:t>
            </a:r>
            <a:r>
              <a:rPr lang="en-US" sz="2000" dirty="0"/>
              <a:t>transitional</a:t>
            </a:r>
            <a:r>
              <a:rPr lang="ja-JP" altLang="en-US" sz="2000" dirty="0"/>
              <a:t>’</a:t>
            </a:r>
            <a:r>
              <a:rPr lang="en-US" sz="2000" dirty="0"/>
              <a:t> crust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4"/>
          <p:cNvPicPr>
            <a:picLocks noChangeAspect="1" noChangeArrowheads="1"/>
          </p:cNvPicPr>
          <p:nvPr/>
        </p:nvPicPr>
        <p:blipFill>
          <a:blip r:embed="rId2">
            <a:lum bright="-2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788">
            <a:off x="1058863" y="396875"/>
            <a:ext cx="8077200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8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391400" y="0"/>
            <a:ext cx="1752600" cy="6858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latin typeface="Times New Roman" charset="0"/>
              </a:rPr>
              <a:t>Bob White, 1993 ; </a:t>
            </a:r>
            <a:r>
              <a:rPr lang="en-US" sz="1200" dirty="0" err="1">
                <a:latin typeface="Times New Roman" charset="0"/>
              </a:rPr>
              <a:t>Kearey</a:t>
            </a:r>
            <a:r>
              <a:rPr lang="en-US" sz="1200" dirty="0">
                <a:latin typeface="Times New Roman" charset="0"/>
              </a:rPr>
              <a:t> &amp; Vine, 2nd ed.</a:t>
            </a:r>
          </a:p>
        </p:txBody>
      </p:sp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228600" y="152400"/>
            <a:ext cx="3429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dirty="0">
                <a:latin typeface="Times New Roman" charset="0"/>
              </a:rPr>
              <a:t>Volcanic vs.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3200" dirty="0">
                <a:latin typeface="Times New Roman" charset="0"/>
              </a:rPr>
              <a:t>non-volcanic rifted margins</a:t>
            </a:r>
          </a:p>
        </p:txBody>
      </p:sp>
      <p:sp>
        <p:nvSpPr>
          <p:cNvPr id="145413" name="TextBox 1"/>
          <p:cNvSpPr txBox="1">
            <a:spLocks noChangeArrowheads="1"/>
          </p:cNvSpPr>
          <p:nvPr/>
        </p:nvSpPr>
        <p:spPr bwMode="auto">
          <a:xfrm>
            <a:off x="76200" y="5105400"/>
            <a:ext cx="411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As for most dichotomies, </a:t>
            </a:r>
          </a:p>
          <a:p>
            <a:r>
              <a:rPr lang="en-US"/>
              <a:t>the truth for each margin </a:t>
            </a:r>
          </a:p>
          <a:p>
            <a:r>
              <a:rPr lang="en-US"/>
              <a:t>lies between the end-members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14"/>
          <a:stretch/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-7938" y="0"/>
            <a:ext cx="4343401" cy="609600"/>
          </a:xfrm>
        </p:spPr>
        <p:txBody>
          <a:bodyPr/>
          <a:lstStyle/>
          <a:p>
            <a:pPr>
              <a:defRPr/>
            </a:pPr>
            <a:r>
              <a:rPr lang="en-US" dirty="0"/>
              <a:t>VRM vs. </a:t>
            </a:r>
            <a:r>
              <a:rPr lang="en-US" dirty="0" err="1"/>
              <a:t>nVRM</a:t>
            </a:r>
            <a:endParaRPr lang="en-US" dirty="0"/>
          </a:p>
        </p:txBody>
      </p:sp>
      <p:sp>
        <p:nvSpPr>
          <p:cNvPr id="14643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3810000" cy="2590800"/>
          </a:xfrm>
        </p:spPr>
        <p:txBody>
          <a:bodyPr/>
          <a:lstStyle/>
          <a:p>
            <a:pPr>
              <a:defRPr/>
            </a:pPr>
            <a:r>
              <a:rPr lang="en-US" sz="1800" dirty="0"/>
              <a:t>Volcanic Passive Margins </a:t>
            </a:r>
            <a:r>
              <a:rPr lang="en-US" sz="1800" dirty="0" smtClean="0"/>
              <a:t>have        high </a:t>
            </a:r>
            <a:r>
              <a:rPr lang="en-US" sz="1800" dirty="0"/>
              <a:t>P-wave velocities </a:t>
            </a:r>
            <a:r>
              <a:rPr lang="en-US" sz="1800" dirty="0" smtClean="0"/>
              <a:t>≥7km</a:t>
            </a:r>
            <a:r>
              <a:rPr lang="en-US" sz="1800" dirty="0"/>
              <a:t>/sec </a:t>
            </a:r>
            <a:r>
              <a:rPr lang="en-US" sz="1800" dirty="0" smtClean="0"/>
              <a:t>   in </a:t>
            </a:r>
            <a:r>
              <a:rPr lang="en-US" sz="1800" dirty="0"/>
              <a:t>the transitional crust.</a:t>
            </a:r>
          </a:p>
          <a:p>
            <a:pPr>
              <a:defRPr/>
            </a:pPr>
            <a:r>
              <a:rPr lang="en-US" sz="1800" dirty="0" smtClean="0"/>
              <a:t>Volcanic </a:t>
            </a:r>
            <a:r>
              <a:rPr lang="en-US" sz="1800" dirty="0"/>
              <a:t>Passive Margins </a:t>
            </a:r>
            <a:r>
              <a:rPr lang="en-US" sz="1800" dirty="0" smtClean="0"/>
              <a:t>have </a:t>
            </a:r>
            <a:r>
              <a:rPr lang="en-US" sz="1800" b="1" dirty="0" smtClean="0"/>
              <a:t>seaward</a:t>
            </a:r>
            <a:r>
              <a:rPr lang="en-US" sz="1800" b="1" dirty="0"/>
              <a:t>-dipping reflectors</a:t>
            </a:r>
            <a:r>
              <a:rPr lang="en-US" sz="1800" dirty="0"/>
              <a:t> </a:t>
            </a:r>
            <a:r>
              <a:rPr lang="en-US" sz="1800" dirty="0" smtClean="0"/>
              <a:t>in the </a:t>
            </a:r>
            <a:r>
              <a:rPr lang="en-US" sz="1800" dirty="0"/>
              <a:t>transitional crust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81600" y="914400"/>
            <a:ext cx="39624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sz="1800" dirty="0" smtClean="0"/>
              <a:t>Rifted passive margins have    modest P-wave velocities ~6 km/sec in the transitional crust.</a:t>
            </a:r>
          </a:p>
          <a:p>
            <a:pPr>
              <a:defRPr/>
            </a:pPr>
            <a:r>
              <a:rPr lang="en-US" sz="1800" dirty="0" smtClean="0"/>
              <a:t>Rifted Passive Margins often have </a:t>
            </a:r>
            <a:r>
              <a:rPr lang="en-US" sz="1800" b="1" dirty="0" err="1" smtClean="0"/>
              <a:t>continentward</a:t>
            </a:r>
            <a:r>
              <a:rPr lang="en-US" sz="1800" b="1" dirty="0" smtClean="0"/>
              <a:t>-dipping reflectors</a:t>
            </a:r>
            <a:r>
              <a:rPr lang="en-US" sz="1800" dirty="0" smtClean="0"/>
              <a:t> 	in the transitional crust.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4354513"/>
            <a:ext cx="2058988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63" y="5943600"/>
            <a:ext cx="129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1600" dirty="0" err="1">
                <a:latin typeface="Times New Roman" charset="0"/>
              </a:rPr>
              <a:t>Menzies</a:t>
            </a:r>
            <a:r>
              <a:rPr lang="en-US" sz="1600" dirty="0">
                <a:latin typeface="Times New Roman" charset="0"/>
              </a:rPr>
              <a:t>, Klemperer, et al., 2003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418013" y="0"/>
            <a:ext cx="472598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Times New Roman" charset="0"/>
              </a:rPr>
              <a:t>Originally margins were thought to be non-volcanic … 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Times New Roman" charset="0"/>
              </a:rPr>
              <a:t>      then VRM were recognized as a special case … 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dirty="0">
                <a:latin typeface="Times New Roman" charset="0"/>
              </a:rPr>
              <a:t>            now VRM seem more common than non-VRM!</a:t>
            </a:r>
            <a:endParaRPr lang="en-US" sz="14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3" y="11113"/>
            <a:ext cx="8686801" cy="685800"/>
          </a:xfrm>
        </p:spPr>
        <p:txBody>
          <a:bodyPr anchor="t"/>
          <a:lstStyle/>
          <a:p>
            <a:pPr algn="l">
              <a:defRPr/>
            </a:pPr>
            <a:r>
              <a:rPr lang="en-US" sz="2800" dirty="0"/>
              <a:t>Origin of Seaward-</a:t>
            </a:r>
            <a:r>
              <a:rPr lang="en-US" sz="2800" dirty="0" smtClean="0"/>
              <a:t>dipping reflectors:</a:t>
            </a:r>
            <a:endParaRPr lang="en-US" dirty="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7816850" y="0"/>
            <a:ext cx="1327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ODP 104</a:t>
            </a:r>
          </a:p>
        </p:txBody>
      </p:sp>
      <p:sp>
        <p:nvSpPr>
          <p:cNvPr id="14848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7" r="9067"/>
          <a:stretch/>
        </p:blipFill>
        <p:spPr bwMode="auto">
          <a:xfrm>
            <a:off x="34925" y="609600"/>
            <a:ext cx="35464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517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5300" y="9525"/>
            <a:ext cx="3565525" cy="4800600"/>
          </a:xfrm>
        </p:spPr>
      </p:pic>
      <p:sp>
        <p:nvSpPr>
          <p:cNvPr id="148486" name="TextBox 1"/>
          <p:cNvSpPr txBox="1">
            <a:spLocks noChangeArrowheads="1"/>
          </p:cNvSpPr>
          <p:nvPr/>
        </p:nvSpPr>
        <p:spPr bwMode="auto">
          <a:xfrm>
            <a:off x="3808413" y="1522413"/>
            <a:ext cx="22113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North Atlantic volcanic province; Vøring Plateau; ODP leg 104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063" y="4800600"/>
            <a:ext cx="6510337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48488" name="Rectangle 2"/>
          <p:cNvSpPr>
            <a:spLocks noChangeArrowheads="1"/>
          </p:cNvSpPr>
          <p:nvPr/>
        </p:nvSpPr>
        <p:spPr bwMode="auto">
          <a:xfrm>
            <a:off x="3810000" y="381000"/>
            <a:ext cx="2209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/>
              <a:t>overlapping lava flows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563" y="5638800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Ocean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751763" y="5638800"/>
            <a:ext cx="1385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Continent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4763" y="11113"/>
            <a:ext cx="8686801" cy="685800"/>
          </a:xfrm>
        </p:spPr>
        <p:txBody>
          <a:bodyPr anchor="t"/>
          <a:lstStyle/>
          <a:p>
            <a:pPr algn="l">
              <a:defRPr/>
            </a:pPr>
            <a:r>
              <a:rPr lang="en-US" sz="2800" dirty="0"/>
              <a:t>Origin of </a:t>
            </a:r>
            <a:r>
              <a:rPr lang="en-US" sz="2800" dirty="0" smtClean="0"/>
              <a:t>Landward-dipping reflectors: </a:t>
            </a:r>
            <a:br>
              <a:rPr lang="en-US" sz="2800" dirty="0" smtClean="0"/>
            </a:br>
            <a:r>
              <a:rPr lang="en-US" sz="2800" dirty="0"/>
              <a:t>	</a:t>
            </a:r>
            <a:r>
              <a:rPr lang="en-US" sz="2800" dirty="0" smtClean="0"/>
              <a:t>	rotated sedimentary packages in half-</a:t>
            </a:r>
            <a:r>
              <a:rPr lang="en-US" sz="2800" dirty="0" err="1" smtClean="0"/>
              <a:t>grabens</a:t>
            </a:r>
            <a:endParaRPr lang="en-US" dirty="0"/>
          </a:p>
        </p:txBody>
      </p:sp>
      <p:sp>
        <p:nvSpPr>
          <p:cNvPr id="15053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05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0532" name="Group 10"/>
          <p:cNvGrpSpPr>
            <a:grpSpLocks/>
          </p:cNvGrpSpPr>
          <p:nvPr/>
        </p:nvGrpSpPr>
        <p:grpSpPr bwMode="auto">
          <a:xfrm>
            <a:off x="47625" y="3505200"/>
            <a:ext cx="9096375" cy="1854200"/>
            <a:chOff x="222" y="3152"/>
            <a:chExt cx="5730" cy="1168"/>
          </a:xfrm>
        </p:grpSpPr>
        <p:pic>
          <p:nvPicPr>
            <p:cNvPr id="150543" name="Picture 11" descr="Basin2riftstage_layer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" y="3152"/>
              <a:ext cx="5730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4" name="Text Box 13"/>
            <p:cNvSpPr txBox="1">
              <a:spLocks noChangeArrowheads="1"/>
            </p:cNvSpPr>
            <p:nvPr/>
          </p:nvSpPr>
          <p:spPr bwMode="auto">
            <a:xfrm>
              <a:off x="2461" y="3888"/>
              <a:ext cx="613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Comic Sans MS" charset="0"/>
                </a:rPr>
                <a:t>mantle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4876800" y="3733800"/>
            <a:ext cx="2895600" cy="762000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1000" y="2667000"/>
            <a:ext cx="4572000" cy="1828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772400" y="2667000"/>
            <a:ext cx="1371600" cy="1828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0536" name="TextBox 19"/>
          <p:cNvSpPr txBox="1">
            <a:spLocks noChangeArrowheads="1"/>
          </p:cNvSpPr>
          <p:nvPr/>
        </p:nvSpPr>
        <p:spPr bwMode="auto">
          <a:xfrm>
            <a:off x="8253413" y="2362200"/>
            <a:ext cx="890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 Black" charset="0"/>
                <a:cs typeface="Arial Black" charset="0"/>
              </a:rPr>
              <a:t>MOHO</a:t>
            </a:r>
          </a:p>
        </p:txBody>
      </p:sp>
      <p:sp>
        <p:nvSpPr>
          <p:cNvPr id="150537" name="TextBox 21"/>
          <p:cNvSpPr txBox="1">
            <a:spLocks noChangeArrowheads="1"/>
          </p:cNvSpPr>
          <p:nvPr/>
        </p:nvSpPr>
        <p:spPr bwMode="auto">
          <a:xfrm>
            <a:off x="914400" y="1752600"/>
            <a:ext cx="890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 Black" charset="0"/>
                <a:cs typeface="Arial Black" charset="0"/>
              </a:rPr>
              <a:t>MOHO</a:t>
            </a:r>
          </a:p>
        </p:txBody>
      </p:sp>
      <p:sp>
        <p:nvSpPr>
          <p:cNvPr id="150538" name="TextBox 20"/>
          <p:cNvSpPr txBox="1">
            <a:spLocks noChangeArrowheads="1"/>
          </p:cNvSpPr>
          <p:nvPr/>
        </p:nvSpPr>
        <p:spPr bwMode="auto">
          <a:xfrm>
            <a:off x="228600" y="53340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nVRM include </a:t>
            </a:r>
            <a:r>
              <a:rPr lang="en-US" b="1"/>
              <a:t>hyper-extended margins </a:t>
            </a:r>
            <a:r>
              <a:rPr lang="en-US"/>
              <a:t>with </a:t>
            </a:r>
            <a:r>
              <a:rPr lang="en-US" b="1"/>
              <a:t>mantle exhumation </a:t>
            </a:r>
            <a:r>
              <a:rPr lang="en-US"/>
              <a:t>&amp; </a:t>
            </a:r>
            <a:r>
              <a:rPr lang="en-US" b="1"/>
              <a:t>dramatic asymmetry </a:t>
            </a:r>
            <a:r>
              <a:rPr lang="en-US"/>
              <a:t>of “upper-plate” and “lower-plate” margins</a:t>
            </a:r>
          </a:p>
        </p:txBody>
      </p:sp>
      <p:sp>
        <p:nvSpPr>
          <p:cNvPr id="150539" name="TextBox 22"/>
          <p:cNvSpPr txBox="1">
            <a:spLocks noChangeArrowheads="1"/>
          </p:cNvSpPr>
          <p:nvPr/>
        </p:nvSpPr>
        <p:spPr bwMode="auto">
          <a:xfrm>
            <a:off x="5229225" y="6473825"/>
            <a:ext cx="391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Ranero &amp; Pérez-Gussinyé, Nature, 2010</a:t>
            </a:r>
          </a:p>
        </p:txBody>
      </p:sp>
      <p:sp>
        <p:nvSpPr>
          <p:cNvPr id="150540" name="TextBox 24"/>
          <p:cNvSpPr txBox="1">
            <a:spLocks noChangeArrowheads="1"/>
          </p:cNvSpPr>
          <p:nvPr/>
        </p:nvSpPr>
        <p:spPr bwMode="auto">
          <a:xfrm>
            <a:off x="76200" y="3352800"/>
            <a:ext cx="2144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 Black" charset="0"/>
                <a:cs typeface="Arial Black" charset="0"/>
              </a:rPr>
              <a:t>NEWFOUNDLAND</a:t>
            </a:r>
          </a:p>
        </p:txBody>
      </p:sp>
      <p:sp>
        <p:nvSpPr>
          <p:cNvPr id="150541" name="TextBox 25"/>
          <p:cNvSpPr txBox="1">
            <a:spLocks noChangeArrowheads="1"/>
          </p:cNvSpPr>
          <p:nvPr/>
        </p:nvSpPr>
        <p:spPr bwMode="auto">
          <a:xfrm>
            <a:off x="8001000" y="3352800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 Black" charset="0"/>
                <a:cs typeface="Arial Black" charset="0"/>
              </a:rPr>
              <a:t>IBERIA</a:t>
            </a:r>
          </a:p>
        </p:txBody>
      </p:sp>
      <p:sp>
        <p:nvSpPr>
          <p:cNvPr id="150542" name="TextBox 23"/>
          <p:cNvSpPr txBox="1">
            <a:spLocks noChangeArrowheads="1"/>
          </p:cNvSpPr>
          <p:nvPr/>
        </p:nvSpPr>
        <p:spPr bwMode="auto">
          <a:xfrm>
            <a:off x="3811588" y="2743200"/>
            <a:ext cx="5332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faults cut Moho constrained by wide-angle seismic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6945</TotalTime>
  <Words>1334</Words>
  <Application>Microsoft Macintosh PowerPoint</Application>
  <PresentationFormat>On-screen Show (4:3)</PresentationFormat>
  <Paragraphs>262</Paragraphs>
  <Slides>36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Passive Continental Margins join continental and oceanic lithospheres  across a broad and often deeply buried “transitional lithosphere”</vt:lpstr>
      <vt:lpstr>PowerPoint Presentation</vt:lpstr>
      <vt:lpstr>VRM vs. nVRM</vt:lpstr>
      <vt:lpstr>Origin of Seaward-dipping reflectors:</vt:lpstr>
      <vt:lpstr>Origin of Landward-dipping reflectors:    rotated sedimentary packages in half-grabens</vt:lpstr>
      <vt:lpstr>PowerPoint Presentation</vt:lpstr>
      <vt:lpstr>PowerPoint Presentation</vt:lpstr>
      <vt:lpstr>Origin of asymmetry:</vt:lpstr>
      <vt:lpstr>Origin of asymmetry: sequential high-angle faulting with progressive fault rotation, in an evolving thermal structure: early faulting has uniform stretching of brittle/ductile crust; extension is slow, so lower crust becomes cool and brittle; late faults cut through to the mantle</vt:lpstr>
      <vt:lpstr>PowerPoint Presentation</vt:lpstr>
      <vt:lpstr>VRM and nVRM are fundamentally different</vt:lpstr>
      <vt:lpstr>Woodlark Basin - Regional Setting</vt:lpstr>
      <vt:lpstr>Woodlark Basin Spreading Note westward propagation of rifting &amp; spreading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Mid-Ocean Ridge System: Fast, Int., Slow, Ultra-slow</vt:lpstr>
      <vt:lpstr>Ridge classification -   plate spreading rate  vs global ridge length    </vt:lpstr>
      <vt:lpstr>First-order control on spreading rate: % of plate margin that is convergent margin </vt:lpstr>
      <vt:lpstr>PowerPoint Presentation</vt:lpstr>
      <vt:lpstr>PowerPoint Presentation</vt:lpstr>
      <vt:lpstr>PowerPoint Presentation</vt:lpstr>
      <vt:lpstr>Slow-spreading  ridges can  have “inflated” ridge morphology if they are near a mantle plume (e.g.,  Reykjanes Ridge near Iceland)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at Dallas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Rifts and Rifting</dc:title>
  <dc:creator>Dr. Robert Stern</dc:creator>
  <cp:lastModifiedBy>Simon Klemperer</cp:lastModifiedBy>
  <cp:revision>252</cp:revision>
  <cp:lastPrinted>2013-03-05T09:00:56Z</cp:lastPrinted>
  <dcterms:created xsi:type="dcterms:W3CDTF">2003-02-10T23:05:59Z</dcterms:created>
  <dcterms:modified xsi:type="dcterms:W3CDTF">2013-03-12T21:20:24Z</dcterms:modified>
</cp:coreProperties>
</file>