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4" r:id="rId2"/>
    <p:sldMasterId id="2147483688" r:id="rId3"/>
    <p:sldMasterId id="2147483700" r:id="rId4"/>
    <p:sldMasterId id="2147483715" r:id="rId5"/>
  </p:sldMasterIdLst>
  <p:notesMasterIdLst>
    <p:notesMasterId r:id="rId67"/>
  </p:notesMasterIdLst>
  <p:sldIdLst>
    <p:sldId id="645" r:id="rId6"/>
    <p:sldId id="457" r:id="rId7"/>
    <p:sldId id="429" r:id="rId8"/>
    <p:sldId id="308" r:id="rId9"/>
    <p:sldId id="646" r:id="rId10"/>
    <p:sldId id="499" r:id="rId11"/>
    <p:sldId id="451" r:id="rId12"/>
    <p:sldId id="264" r:id="rId13"/>
    <p:sldId id="265" r:id="rId14"/>
    <p:sldId id="650" r:id="rId15"/>
    <p:sldId id="647" r:id="rId16"/>
    <p:sldId id="648" r:id="rId17"/>
    <p:sldId id="428" r:id="rId18"/>
    <p:sldId id="268" r:id="rId19"/>
    <p:sldId id="274" r:id="rId20"/>
    <p:sldId id="432" r:id="rId21"/>
    <p:sldId id="435" r:id="rId22"/>
    <p:sldId id="269" r:id="rId23"/>
    <p:sldId id="267" r:id="rId24"/>
    <p:sldId id="272" r:id="rId25"/>
    <p:sldId id="446" r:id="rId26"/>
    <p:sldId id="651" r:id="rId27"/>
    <p:sldId id="657" r:id="rId28"/>
    <p:sldId id="658" r:id="rId29"/>
    <p:sldId id="434" r:id="rId30"/>
    <p:sldId id="289" r:id="rId31"/>
    <p:sldId id="433" r:id="rId32"/>
    <p:sldId id="309" r:id="rId33"/>
    <p:sldId id="273" r:id="rId34"/>
    <p:sldId id="279" r:id="rId35"/>
    <p:sldId id="288" r:id="rId36"/>
    <p:sldId id="437" r:id="rId37"/>
    <p:sldId id="438" r:id="rId38"/>
    <p:sldId id="436" r:id="rId39"/>
    <p:sldId id="439" r:id="rId40"/>
    <p:sldId id="306" r:id="rId41"/>
    <p:sldId id="304" r:id="rId42"/>
    <p:sldId id="286" r:id="rId43"/>
    <p:sldId id="281" r:id="rId44"/>
    <p:sldId id="283" r:id="rId45"/>
    <p:sldId id="444" r:id="rId46"/>
    <p:sldId id="282" r:id="rId47"/>
    <p:sldId id="443" r:id="rId48"/>
    <p:sldId id="292" r:id="rId49"/>
    <p:sldId id="293" r:id="rId50"/>
    <p:sldId id="615" r:id="rId51"/>
    <p:sldId id="597" r:id="rId52"/>
    <p:sldId id="599" r:id="rId53"/>
    <p:sldId id="564" r:id="rId54"/>
    <p:sldId id="567" r:id="rId55"/>
    <p:sldId id="659" r:id="rId56"/>
    <p:sldId id="569" r:id="rId57"/>
    <p:sldId id="522" r:id="rId58"/>
    <p:sldId id="655" r:id="rId59"/>
    <p:sldId id="612" r:id="rId60"/>
    <p:sldId id="656" r:id="rId61"/>
    <p:sldId id="653" r:id="rId62"/>
    <p:sldId id="660" r:id="rId63"/>
    <p:sldId id="654" r:id="rId64"/>
    <p:sldId id="661" r:id="rId65"/>
    <p:sldId id="577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8" d="100"/>
          <a:sy n="108" d="100"/>
        </p:scale>
        <p:origin x="-768" y="-192"/>
      </p:cViewPr>
      <p:guideLst>
        <p:guide orient="horz" pos="1296"/>
        <p:guide pos="29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10816"/>
    </p:cViewPr>
  </p:sorterViewPr>
  <p:notesViewPr>
    <p:cSldViewPr showGuides="1">
      <p:cViewPr varScale="1">
        <p:scale>
          <a:sx n="77" d="100"/>
          <a:sy n="77" d="100"/>
        </p:scale>
        <p:origin x="-15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5CA1AC-132F-C04F-9AD7-ED04436A2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4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9DD42-6C7B-9043-8BD8-DF62B34DD041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F9F646-2E61-DE48-AA9D-E29B9020669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7EF239-C99E-8E4A-ABBD-1B9654A6F82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E3941-7822-594A-B696-50ADA7D5A74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A58174-8FB7-ED45-A981-92A7C9A372F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A58174-8FB7-ED45-A981-92A7C9A372F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53295F-F59B-E24B-9714-394EC70FAE55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18E57-D3AE-EF42-9BBB-21831E2FBDC5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F09724-3CDF-F34A-9B45-D9FAD1EAE207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959C2-C041-1245-9FC4-E17C3DB1D982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DF73D4-6834-3C43-BD8B-57D8632ED6C7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9703BB-8BAD-B74D-8DD1-9868D2D9FBA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8D9595-79BF-B841-B981-0321DBAE8762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ED4F38-3215-A742-908D-CEE32728DB9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1B77E8-F242-C848-8C7C-A3B4E46A65D3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914407-EF7A-A44F-A9DD-988C54F2AE61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67FA5E-B9C3-1D44-BE72-36BEE91462CA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652B9-E81D-9943-A8A5-716E11046321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22876-D387-E149-AB73-03F5EA8829A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DE07C8-EAE3-7B4C-85A8-A5E5E06A8E6A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2D7A3-9402-BD49-9FAB-AA6D9F8C40A1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3C5ACD-BCD7-5147-8DD2-527B062999E8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18FACD-57B9-E148-B79E-5FDE283B327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17727A-BFDB-8D46-A38C-B890F07B813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4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In a series of crustal scale seismic experiments, KRISP in the 90s, our own EAGLE work this decade, and German studies in the 70s, have been used to support a simple model of rift development, of initiation / transition / break-up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A55F0-0A5A-FC48-BE0F-10FC52B2BCEA}" type="slidenum">
              <a:rPr lang="en-US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81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Since the time of Bullard and Vening Meinesz, EAR has become the archetypal narrow rift, dominant as such in textbooks, Localized seismicity</a:t>
            </a:r>
          </a:p>
          <a:p>
            <a:pPr>
              <a:defRPr/>
            </a:pPr>
            <a:r>
              <a:rPr lang="en-US" smtClean="0">
                <a:cs typeface="+mn-cs"/>
              </a:rPr>
              <a:t>ETOPO1 datasets, at same scale on Google-globes - 1 minute topography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23719F-4A3C-6C45-9830-01E9F350BF8F}" type="slidenum">
              <a:rPr lang="en-US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39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Roger Buck in a classic paper has explained this first-order variation in rift style</a:t>
            </a:r>
          </a:p>
          <a:p>
            <a:pPr>
              <a:defRPr/>
            </a:pPr>
            <a:r>
              <a:rPr lang="en-US" smtClean="0">
                <a:cs typeface="+mn-cs"/>
              </a:rPr>
              <a:t>as resulting from the thermal state of lithosphere; </a:t>
            </a:r>
          </a:p>
          <a:p>
            <a:pPr>
              <a:defRPr/>
            </a:pPr>
            <a:r>
              <a:rPr lang="en-US" smtClean="0">
                <a:cs typeface="+mn-cs"/>
              </a:rPr>
              <a:t>He even used the East African Rift as one of his key data points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CCBCFD-8FEB-4840-A2B0-1887F68C5CA1}" type="slidenum">
              <a:rPr lang="en-US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65E8F6-F937-1040-870A-C94C9997264E}" type="slidenum">
              <a:rPr 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F8D412-5100-BB4B-A901-0E1D2F2A0FC2}" type="slidenum">
              <a:rPr lang="en-US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Up doming of Moho)</a:t>
            </a:r>
          </a:p>
          <a:p>
            <a:pPr>
              <a:defRPr/>
            </a:pPr>
            <a:r>
              <a:rPr lang="en-US" smtClean="0">
                <a:cs typeface="+mn-cs"/>
              </a:rPr>
              <a:t>Necking = localized thinning of lithosphere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4623CE-CFEF-6441-9242-8312C26D4C53}" type="slidenum">
              <a:rPr lang="en-US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88AF70-B3AE-8C44-9DBC-1B8B68BB49D2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132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713F99-4F3E-DA45-AD62-FD8510230E60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E1A9C8-4FAE-6E45-A4A2-D3C122E89EB7}" type="slidenum">
              <a:rPr lang="en-US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5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FB32F9-7858-E24E-A68C-C4FDC3428315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E71EF-454C-5C47-8CDB-934EB999A335}" type="slidenum">
              <a:rPr lang="en-US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1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This is because of the Tertiary history of the rift.</a:t>
            </a:r>
          </a:p>
          <a:p>
            <a:pPr>
              <a:defRPr/>
            </a:pPr>
            <a:r>
              <a:rPr lang="en-US" smtClean="0">
                <a:cs typeface="+mn-cs"/>
              </a:rPr>
              <a:t>In the Neogene, the East African Rift has been modestly magmatic - a few tens of thousands of cubic kilometers here and there up and down the rift.</a:t>
            </a:r>
          </a:p>
          <a:p>
            <a:pPr>
              <a:defRPr/>
            </a:pPr>
            <a:r>
              <a:rPr lang="en-US" smtClean="0">
                <a:cs typeface="+mn-cs"/>
              </a:rPr>
              <a:t>Compare the Rio Grande Rift - 7000km3 in the Oligocene in the Socoro-Magdalena field</a:t>
            </a:r>
          </a:p>
          <a:p>
            <a:pPr>
              <a:defRPr/>
            </a:pPr>
            <a:r>
              <a:rPr lang="en-US" smtClean="0">
                <a:cs typeface="+mn-cs"/>
              </a:rPr>
              <a:t>But in the Oligocene, a plume head impinged on the base of the lithosphere, and in a short space of time erupted nearly 300000 km3 of basalt - </a:t>
            </a:r>
          </a:p>
          <a:p>
            <a:pPr>
              <a:defRPr/>
            </a:pPr>
            <a:r>
              <a:rPr lang="en-US" smtClean="0">
                <a:cs typeface="+mn-cs"/>
              </a:rPr>
              <a:t>enough to cover New Mexico to 1 km (New York State to a depth of &gt;1 mile, Montana to a depth of 2500ft, California to 2000ft)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B4D67D-4DFC-DB43-8937-CB9A9385FCEA}" type="slidenum">
              <a:rPr lang="en-US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76FB11-A1D4-8042-9021-CD60214F1335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5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8E0AFA-6164-EA49-A7CF-9B9DD785E73B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You don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t need me to tell you that rift processes are important to society at large.</a:t>
            </a:r>
          </a:p>
          <a:p>
            <a:pPr>
              <a:defRPr/>
            </a:pPr>
            <a:r>
              <a:rPr lang="en-US" smtClean="0">
                <a:cs typeface="+mn-cs"/>
              </a:rPr>
              <a:t>By studying modern, active analogues, we can learn about the basins that host our natural resources. </a:t>
            </a:r>
          </a:p>
          <a:p>
            <a:pPr>
              <a:defRPr/>
            </a:pPr>
            <a:r>
              <a:rPr lang="en-US" smtClean="0">
                <a:cs typeface="+mn-cs"/>
              </a:rPr>
              <a:t>    Basin &amp; Range, Salton Trough, Rio Grande rifts here at home, </a:t>
            </a:r>
          </a:p>
          <a:p>
            <a:pPr lvl="1">
              <a:defRPr/>
            </a:pPr>
            <a:r>
              <a:rPr lang="en-US" smtClean="0"/>
              <a:t>Rhine Graben and Aegean province in Europe; Tibet, Baikal, Lena Delta in Asia;  Woodlark &amp; Taupo in Oceania</a:t>
            </a:r>
          </a:p>
          <a:p>
            <a:pPr lvl="1">
              <a:defRPr/>
            </a:pPr>
            <a:r>
              <a:rPr lang="en-US" smtClean="0"/>
              <a:t>Today I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ll focus on East African rift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C360B3-22DA-B748-9AC3-EDAD8C965E61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You don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t need me to tell you that rift processes are important to society at large.</a:t>
            </a:r>
          </a:p>
          <a:p>
            <a:pPr>
              <a:defRPr/>
            </a:pPr>
            <a:r>
              <a:rPr lang="en-US" smtClean="0">
                <a:cs typeface="+mn-cs"/>
              </a:rPr>
              <a:t>By studying modern, active analogues, we can learn about the basins that host our natural resources. </a:t>
            </a:r>
          </a:p>
          <a:p>
            <a:pPr>
              <a:defRPr/>
            </a:pPr>
            <a:r>
              <a:rPr lang="en-US" smtClean="0">
                <a:cs typeface="+mn-cs"/>
              </a:rPr>
              <a:t>    Basin &amp; Range, Salton Trough, Rio Grande rifts here at home, </a:t>
            </a:r>
          </a:p>
          <a:p>
            <a:pPr lvl="1">
              <a:defRPr/>
            </a:pPr>
            <a:r>
              <a:rPr lang="en-US" smtClean="0"/>
              <a:t>Rhine Graben and Aegean province in Europe; Tibet, Baikal, Lena Delta in Asia;  Woodlark &amp; Taupo in Oceania</a:t>
            </a:r>
          </a:p>
          <a:p>
            <a:pPr lvl="1">
              <a:defRPr/>
            </a:pPr>
            <a:r>
              <a:rPr lang="en-US" smtClean="0"/>
              <a:t>Today I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ll focus on East African rift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2E510-446B-DA40-B022-9F498A7FD41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01C745-55DC-414F-9FBF-2CD76A43FBC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D8D51-297D-5147-9489-F5BD276D2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0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BEECD-731F-0C49-B0BC-FD1F9D597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8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D2739-CE70-2941-B217-F3ADA3F54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3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FD060-914B-C741-AB85-E9073E26E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32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F50B-4D5F-124E-9675-9FEC4318A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0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27B879B5-9375-4245-B89A-261C25FF6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9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F7F7018A-0F12-0E42-A4ED-88D7CBC8F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4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54A0D223-BE2F-1B44-BA37-241E268A4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8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ACE05F34-842B-3548-BE61-B94EB60A0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2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27B37B4A-69A9-6F49-AFB9-B81B13FAB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6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C140D1BA-97ED-4E45-9081-E82D4FBFF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9143A-0919-D14C-BE8A-8F5290CF0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3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BAC46AC8-88D3-AD47-97DD-D7D99002C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87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C777D280-0338-8448-8422-0481CC056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7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1B9E867E-5E5C-6B45-824A-00181588B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9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D063EB85-5EAE-E042-9354-701E6B4C4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55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BF8510CC-B061-CE48-AA1C-1219E42E7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64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3975259D-2F58-9B48-A9FB-31C9A4EE1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52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1A956B1B-C788-3241-850D-E48EF9281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14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099F088-6229-AF4B-962A-226C98D72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6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89377EE-9F7E-4944-85D3-36CD82317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40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7D790FB-2A30-5E45-BA7B-4A517470E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23ADD-3358-8746-96BF-2EA3C60ED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9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744E24A-646C-6D49-82F6-AB930085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19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3DFE324-3CEC-144B-BDED-629D85AB4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2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6E90664-F530-5C4C-8D10-CC15F3D6D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59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7A5F9EC-83CC-E041-AF24-90FA54720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28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3BE6624-5E8D-5945-BED9-B1E28F01A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52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EFB6BB1-9DD1-6A40-B49F-FFCFF4B9D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2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38657AC-DB5C-824C-941C-5B965C56F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1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BE7EF46-D3ED-2243-9AD3-B734FFEEC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79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E9C47-AC81-0449-81D5-A857F9F61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1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08D5-387D-E340-B252-1D47448FF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09CCC-30CB-F24B-88B1-42372890B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7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17C54-1EEB-0D44-972B-568867850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0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99EE5-826D-9746-BAA5-117951901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94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0B54B-1F16-DC4F-9670-90BDD4B1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97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DBE5A-0F6F-9749-95E4-8B484F896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20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55052-BF3E-044A-B831-2447089DD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16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98E8-20CC-AF4B-AD92-46BBB7A1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93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3DE45-3D0D-C544-850A-F9AD42350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3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7FBB-9E18-8A49-AC71-E88B666E5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55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DACBD-437F-9E4A-90B7-D88774ADA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21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F4BEB-3870-1244-B779-52C78ADE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2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7BA35-409B-F044-AA2C-0EF350AC5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84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0BCE1-9BD9-EB46-9546-3AD9E4B0B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11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94BAA-1877-894A-883C-B490690B9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85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1C4A742C-F949-014F-9A57-00C71A1C5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5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6C83162C-D7E3-5347-A3AE-5E8030FAC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91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E56EB080-2731-7440-BB98-CF710D654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26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27E00F69-A64E-E646-B124-A340CEEB0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4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A70585D4-982E-C248-96FE-80B9A68F7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05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DCF75C2C-DC7B-4345-B64F-D48CB92C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29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D17154D6-DE91-5E49-9501-46D6E4B91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2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0FA86DB6-20BD-444E-A9D7-9DE982E95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6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808FA-4E24-444F-B880-22F97C1BC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5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AA6DC76E-AF58-2244-9A73-5ED8DE65C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18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FDFBB3A0-EB6D-824F-BB5B-4F68E35B0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5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CD6BA231-9552-064F-A9C8-DC845D0C2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03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4282D4C5-59A2-AE47-B374-51E6CEB22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56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fld id="{22794F5C-190F-D541-9921-7E9BBCA3A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8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4B206-DA7E-A349-97F6-5ECF095BF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8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36F8-4415-744A-9F2E-EC047ED00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3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DDB9D-45D5-FC4E-B5F6-B7E6197C1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7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3B9543C-E932-424F-A058-766669454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9E3A21C-55C2-1E4B-A828-55A071C08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111A085-0A65-D94E-8A79-AAB374E0D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AD269A0-0CAB-F148-8F65-F02361A2D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9986F35-0A83-4F4D-8B5F-0A4F0060F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jpe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1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4" Type="http://schemas.openxmlformats.org/officeDocument/2006/relationships/image" Target="../media/image103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0.wmf"/><Relationship Id="rId8" Type="http://schemas.openxmlformats.org/officeDocument/2006/relationships/image" Target="../media/image103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8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jpe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van16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5715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105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Lecture 16     February 28, 2013</a:t>
            </a:r>
            <a:endParaRPr lang="en-US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endParaRPr lang="en-US" sz="3600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Continental </a:t>
            </a:r>
          </a:p>
          <a:p>
            <a:pPr defTabSz="457200"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Extension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0" y="274320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Topics: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Progression from rifting to passive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	margin to ocean spreading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Active vs. passive rifting					• Uniform vs. depth-dependent rifting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Pure shear vs. simple shear mechanisms	• Narrow vs. broad rifts; Core complexes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Magmatism in rifting</a:t>
            </a:r>
          </a:p>
          <a:p>
            <a:pPr eaLnBrk="1" hangingPunct="1"/>
            <a:endParaRPr lang="en-US" sz="2000">
              <a:solidFill>
                <a:srgbClr val="000000"/>
              </a:solidFill>
            </a:endParaRPr>
          </a:p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Reading: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Buck.Extension.EncycGeophys.2007.pdf			Cloetingh.Rifting.EncycGeophys.2007.pdf</a:t>
            </a:r>
            <a:br>
              <a:rPr lang="en-US" sz="1600">
                <a:solidFill>
                  <a:schemeClr val="tx2"/>
                </a:solidFill>
              </a:rPr>
            </a:br>
            <a:endParaRPr lang="en-US" sz="1600">
              <a:solidFill>
                <a:schemeClr val="tx2"/>
              </a:solidFill>
            </a:endParaRP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KeranenKlemperer.EAGLE.GeologyALL.2004.pdf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KeranenKlemperer.DiscontinuousDiachronousMER.EPSL.2008.pdf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KeranenKlemperer.hotbroadMER.G3.2009.pdf			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4381500" y="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753" name="Picture 6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14400"/>
            <a:ext cx="4551363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54756" name="Rectangle 68"/>
          <p:cNvSpPr>
            <a:spLocks noChangeArrowheads="1"/>
          </p:cNvSpPr>
          <p:nvPr/>
        </p:nvSpPr>
        <p:spPr bwMode="auto">
          <a:xfrm>
            <a:off x="152400" y="4038600"/>
            <a:ext cx="4495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rgbClr val="000000"/>
                </a:solidFill>
                <a:cs typeface="+mn-cs"/>
              </a:rPr>
              <a:t>30 Ma: </a:t>
            </a:r>
            <a:br>
              <a:rPr lang="en-US" sz="3200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Afar plume head arrives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Active</a:t>
            </a:r>
            <a:r>
              <a:rPr lang="en-US" dirty="0">
                <a:solidFill>
                  <a:srgbClr val="000000"/>
                </a:solidFill>
                <a:cs typeface="+mn-cs"/>
              </a:rPr>
              <a:t> upwelling without rifting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cs typeface="+mn-cs"/>
              </a:rPr>
              <a:t/>
            </a:r>
            <a:br>
              <a:rPr lang="en-US" sz="1600" dirty="0">
                <a:solidFill>
                  <a:srgbClr val="000000"/>
                </a:solidFill>
                <a:cs typeface="+mn-cs"/>
              </a:rPr>
            </a:br>
            <a:r>
              <a:rPr lang="en-US" sz="3200" dirty="0">
                <a:solidFill>
                  <a:srgbClr val="000000"/>
                </a:solidFill>
                <a:cs typeface="+mn-cs"/>
              </a:rPr>
              <a:t>≈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cs typeface="+mn-cs"/>
              </a:rPr>
              <a:t>20 Ma: </a:t>
            </a:r>
            <a:r>
              <a:rPr lang="en-US" dirty="0">
                <a:solidFill>
                  <a:srgbClr val="000000"/>
                </a:solidFill>
                <a:cs typeface="+mn-cs"/>
              </a:rPr>
              <a:t/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Passive</a:t>
            </a:r>
            <a:r>
              <a:rPr lang="en-US" dirty="0">
                <a:solidFill>
                  <a:srgbClr val="000000"/>
                </a:solidFill>
                <a:cs typeface="+mn-cs"/>
              </a:rPr>
              <a:t> regional rifting of thermally-reactivated </a:t>
            </a:r>
            <a:r>
              <a:rPr lang="en-US" dirty="0" err="1">
                <a:solidFill>
                  <a:srgbClr val="000000"/>
                </a:solidFill>
                <a:cs typeface="+mn-cs"/>
              </a:rPr>
              <a:t>craton</a:t>
            </a:r>
            <a:r>
              <a:rPr lang="en-US" dirty="0">
                <a:solidFill>
                  <a:srgbClr val="000000"/>
                </a:solidFill>
                <a:cs typeface="+mn-cs"/>
              </a:rPr>
              <a:t> in response to far-field stresses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860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6957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-4763" y="3175"/>
            <a:ext cx="91440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latin typeface="Arial Black" charset="0"/>
                <a:cs typeface="+mn-cs"/>
              </a:rPr>
              <a:t>Active vs. Passive rifting may be a false dichotomy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latin typeface="Arial Black" charset="0"/>
                <a:cs typeface="+mn-cs"/>
              </a:rPr>
              <a:t>Ethiopia example:	       Heating weakens the crust:</a:t>
            </a:r>
            <a:endParaRPr lang="en-US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globaltectonicactivity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00063"/>
            <a:ext cx="88392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7013" name="AutoShape 5"/>
          <p:cNvSpPr>
            <a:spLocks noChangeArrowheads="1"/>
          </p:cNvSpPr>
          <p:nvPr/>
        </p:nvSpPr>
        <p:spPr bwMode="auto">
          <a:xfrm>
            <a:off x="7669213" y="2681288"/>
            <a:ext cx="268287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4" name="AutoShape 6"/>
          <p:cNvSpPr>
            <a:spLocks noChangeArrowheads="1"/>
          </p:cNvSpPr>
          <p:nvPr/>
        </p:nvSpPr>
        <p:spPr bwMode="auto">
          <a:xfrm>
            <a:off x="1962150" y="1770063"/>
            <a:ext cx="266700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6" name="AutoShape 8"/>
          <p:cNvSpPr>
            <a:spLocks noChangeArrowheads="1"/>
          </p:cNvSpPr>
          <p:nvPr/>
        </p:nvSpPr>
        <p:spPr bwMode="auto">
          <a:xfrm>
            <a:off x="4575175" y="1252538"/>
            <a:ext cx="268288" cy="265112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7" name="AutoShape 9"/>
          <p:cNvSpPr>
            <a:spLocks noChangeArrowheads="1"/>
          </p:cNvSpPr>
          <p:nvPr/>
        </p:nvSpPr>
        <p:spPr bwMode="auto">
          <a:xfrm>
            <a:off x="6400800" y="1676400"/>
            <a:ext cx="266700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8" name="AutoShape 10"/>
          <p:cNvSpPr>
            <a:spLocks noChangeArrowheads="1"/>
          </p:cNvSpPr>
          <p:nvPr/>
        </p:nvSpPr>
        <p:spPr bwMode="auto">
          <a:xfrm>
            <a:off x="6529388" y="1214438"/>
            <a:ext cx="268287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32" name="AutoShape 24"/>
          <p:cNvSpPr>
            <a:spLocks noChangeArrowheads="1"/>
          </p:cNvSpPr>
          <p:nvPr/>
        </p:nvSpPr>
        <p:spPr bwMode="auto">
          <a:xfrm>
            <a:off x="5265738" y="2530475"/>
            <a:ext cx="266700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20" name="AutoShape 12"/>
          <p:cNvSpPr>
            <a:spLocks noChangeArrowheads="1"/>
          </p:cNvSpPr>
          <p:nvPr/>
        </p:nvSpPr>
        <p:spPr bwMode="auto">
          <a:xfrm>
            <a:off x="5214938" y="1757363"/>
            <a:ext cx="268287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Times New Roman" charset="0"/>
                <a:cs typeface="+mj-cs"/>
              </a:rPr>
              <a:t>Active intra-continental rifts</a:t>
            </a:r>
          </a:p>
        </p:txBody>
      </p:sp>
      <p:sp>
        <p:nvSpPr>
          <p:cNvPr id="1067011" name="Text Box 3"/>
          <p:cNvSpPr txBox="1">
            <a:spLocks noChangeArrowheads="1"/>
          </p:cNvSpPr>
          <p:nvPr/>
        </p:nvSpPr>
        <p:spPr bwMode="auto">
          <a:xfrm>
            <a:off x="7315200" y="4648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  <a:cs typeface="+mn-cs"/>
              </a:rPr>
              <a:t>NASA</a:t>
            </a:r>
          </a:p>
        </p:txBody>
      </p:sp>
      <p:sp>
        <p:nvSpPr>
          <p:cNvPr id="106702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29" name="AutoShape 21"/>
          <p:cNvSpPr>
            <a:spLocks noChangeArrowheads="1"/>
          </p:cNvSpPr>
          <p:nvPr/>
        </p:nvSpPr>
        <p:spPr bwMode="auto">
          <a:xfrm>
            <a:off x="8229600" y="3581400"/>
            <a:ext cx="268288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30" name="AutoShape 22"/>
          <p:cNvSpPr>
            <a:spLocks noChangeArrowheads="1"/>
          </p:cNvSpPr>
          <p:nvPr/>
        </p:nvSpPr>
        <p:spPr bwMode="auto">
          <a:xfrm>
            <a:off x="6629400" y="762000"/>
            <a:ext cx="268288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8" y="4541838"/>
            <a:ext cx="9142412" cy="231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Ethiopia/Afar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- The classic triple junction of 3 rifts</a:t>
            </a:r>
            <a:endParaRPr lang="en-US" sz="2800" b="1" i="1" u="sng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Baikal and Western Rift of EAR</a:t>
            </a:r>
            <a:r>
              <a:rPr lang="en-US" sz="2800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-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Major continental rifts with little 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magmatism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; controlled by old sutures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Rio Grande Rift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-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 major continental rift zone occurring in a area with considerable pre-rift 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tectonism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cuts across Precambrian trends; minor young basaltic 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magmatism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globaltectonicactivity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00063"/>
            <a:ext cx="88392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7013" name="AutoShape 5"/>
          <p:cNvSpPr>
            <a:spLocks noChangeArrowheads="1"/>
          </p:cNvSpPr>
          <p:nvPr/>
        </p:nvSpPr>
        <p:spPr bwMode="auto">
          <a:xfrm>
            <a:off x="7669213" y="2681288"/>
            <a:ext cx="268287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4" name="AutoShape 6"/>
          <p:cNvSpPr>
            <a:spLocks noChangeArrowheads="1"/>
          </p:cNvSpPr>
          <p:nvPr/>
        </p:nvSpPr>
        <p:spPr bwMode="auto">
          <a:xfrm>
            <a:off x="1962150" y="1770063"/>
            <a:ext cx="266700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6" name="AutoShape 8"/>
          <p:cNvSpPr>
            <a:spLocks noChangeArrowheads="1"/>
          </p:cNvSpPr>
          <p:nvPr/>
        </p:nvSpPr>
        <p:spPr bwMode="auto">
          <a:xfrm>
            <a:off x="4575175" y="1252538"/>
            <a:ext cx="268288" cy="265112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7" name="AutoShape 9"/>
          <p:cNvSpPr>
            <a:spLocks noChangeArrowheads="1"/>
          </p:cNvSpPr>
          <p:nvPr/>
        </p:nvSpPr>
        <p:spPr bwMode="auto">
          <a:xfrm>
            <a:off x="6400800" y="1676400"/>
            <a:ext cx="266700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8" name="AutoShape 10"/>
          <p:cNvSpPr>
            <a:spLocks noChangeArrowheads="1"/>
          </p:cNvSpPr>
          <p:nvPr/>
        </p:nvSpPr>
        <p:spPr bwMode="auto">
          <a:xfrm>
            <a:off x="6529388" y="1214438"/>
            <a:ext cx="268287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32" name="AutoShape 24"/>
          <p:cNvSpPr>
            <a:spLocks noChangeArrowheads="1"/>
          </p:cNvSpPr>
          <p:nvPr/>
        </p:nvSpPr>
        <p:spPr bwMode="auto">
          <a:xfrm>
            <a:off x="5265738" y="2530475"/>
            <a:ext cx="266700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20" name="AutoShape 12"/>
          <p:cNvSpPr>
            <a:spLocks noChangeArrowheads="1"/>
          </p:cNvSpPr>
          <p:nvPr/>
        </p:nvSpPr>
        <p:spPr bwMode="auto">
          <a:xfrm>
            <a:off x="5214938" y="1757363"/>
            <a:ext cx="268287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Times New Roman" charset="0"/>
                <a:cs typeface="+mj-cs"/>
              </a:rPr>
              <a:t>Active intra-continental rifts</a:t>
            </a:r>
          </a:p>
        </p:txBody>
      </p:sp>
      <p:sp>
        <p:nvSpPr>
          <p:cNvPr id="1067023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29" name="AutoShape 21"/>
          <p:cNvSpPr>
            <a:spLocks noChangeArrowheads="1"/>
          </p:cNvSpPr>
          <p:nvPr/>
        </p:nvSpPr>
        <p:spPr bwMode="auto">
          <a:xfrm>
            <a:off x="8229600" y="3581400"/>
            <a:ext cx="268288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67030" name="AutoShape 22"/>
          <p:cNvSpPr>
            <a:spLocks noChangeArrowheads="1"/>
          </p:cNvSpPr>
          <p:nvPr/>
        </p:nvSpPr>
        <p:spPr bwMode="auto">
          <a:xfrm>
            <a:off x="6629400" y="762000"/>
            <a:ext cx="268288" cy="263525"/>
          </a:xfrm>
          <a:prstGeom prst="star5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419600"/>
            <a:ext cx="9142413" cy="25368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Kenya Rift</a:t>
            </a:r>
            <a:r>
              <a:rPr lang="en-US" sz="3200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-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The classic continental rift valley with considerable </a:t>
            </a:r>
            <a:r>
              <a:rPr lang="en-US" sz="28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magmatism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and young axial volcanoes</a:t>
            </a:r>
          </a:p>
          <a:p>
            <a:pPr>
              <a:lnSpc>
                <a:spcPct val="90000"/>
              </a:lnSpc>
              <a:defRPr/>
            </a:pPr>
            <a:r>
              <a:rPr lang="en-US" sz="32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Basin and Range </a:t>
            </a:r>
            <a:r>
              <a:rPr lang="en-US" sz="3200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sz="3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 wide, highly-extended region with a rather constant crustal thickness even though extension locally varies by a factor of at least two, suggesting large magmatic input to lower crust</a:t>
            </a: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901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68325"/>
            <a:ext cx="2809875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676400"/>
            <a:ext cx="5697538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And paleorifts</a:t>
            </a:r>
          </a:p>
        </p:txBody>
      </p:sp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2" t="3510" r="3165" b="15607"/>
          <a:stretch>
            <a:fillRect/>
          </a:stretch>
        </p:blipFill>
        <p:spPr bwMode="auto">
          <a:xfrm>
            <a:off x="0" y="93663"/>
            <a:ext cx="8516938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4953000" y="9906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Futura" charset="0"/>
                <a:cs typeface="+mn-cs"/>
              </a:rPr>
              <a:t>Mid-Continent  Rift</a:t>
            </a:r>
            <a:endParaRPr lang="en-US" sz="2000" i="1" dirty="0">
              <a:effectLst>
                <a:outerShdw blurRad="38100" dist="38100" dir="2700000" algn="tl">
                  <a:srgbClr val="DDDDDD"/>
                </a:outerShdw>
              </a:effectLst>
              <a:latin typeface="Futura" charset="0"/>
              <a:cs typeface="+mn-cs"/>
            </a:endParaRPr>
          </a:p>
        </p:txBody>
      </p:sp>
      <p:sp>
        <p:nvSpPr>
          <p:cNvPr id="349190" name="Text Box 6"/>
          <p:cNvSpPr txBox="1">
            <a:spLocks noChangeArrowheads="1"/>
          </p:cNvSpPr>
          <p:nvPr/>
        </p:nvSpPr>
        <p:spPr bwMode="auto">
          <a:xfrm>
            <a:off x="762000" y="4419600"/>
            <a:ext cx="3276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Futura" charset="0"/>
                <a:cs typeface="+mn-cs"/>
              </a:rPr>
              <a:t>Southern Oklahoma </a:t>
            </a:r>
            <a:r>
              <a:rPr lang="en-GB" sz="1800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Futura" charset="0"/>
                <a:cs typeface="+mn-cs"/>
              </a:rPr>
              <a:t>Aulacogen</a:t>
            </a:r>
            <a:endParaRPr lang="en-US" sz="2000" i="1" dirty="0">
              <a:effectLst>
                <a:outerShdw blurRad="38100" dist="38100" dir="2700000" algn="tl">
                  <a:srgbClr val="DDDDDD"/>
                </a:outerShdw>
              </a:effectLst>
              <a:latin typeface="Futura" charset="0"/>
              <a:cs typeface="+mn-cs"/>
            </a:endParaRP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665788" y="2943225"/>
            <a:ext cx="6324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Futura" charset="0"/>
                <a:cs typeface="+mn-cs"/>
              </a:rPr>
              <a:t>Paleo</a:t>
            </a:r>
            <a:r>
              <a:rPr lang="en-GB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Futura" charset="0"/>
                <a:cs typeface="+mn-cs"/>
              </a:rPr>
              <a:t>-Rifts</a:t>
            </a:r>
            <a:endParaRPr lang="en-US" sz="2000" i="1" dirty="0">
              <a:effectLst>
                <a:outerShdw blurRad="38100" dist="38100" dir="2700000" algn="tl">
                  <a:srgbClr val="DDDDDD"/>
                </a:outerShdw>
              </a:effectLst>
              <a:latin typeface="Futura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334000"/>
            <a:ext cx="9144000" cy="1538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Southern Oklahoma </a:t>
            </a:r>
            <a:r>
              <a:rPr lang="en-US" sz="2800" b="1" i="1" u="sng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Aulacogen</a:t>
            </a:r>
            <a:r>
              <a:rPr lang="en-US" sz="2800" b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massive intrusion of the upper crust, formation of a major post-rift basin, strong inversion</a:t>
            </a:r>
            <a:endParaRPr lang="en-US" sz="2800" b="1" u="sng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 b="1" i="1" u="sng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Mid-Continent Rift </a:t>
            </a:r>
            <a:r>
              <a:rPr lang="en-US" sz="2800" b="1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massive </a:t>
            </a: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magmatism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 the upper crust in which the pre-existing crust has been largely destroyed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cs typeface="+mj-cs"/>
              </a:rPr>
              <a:t>Morphological expression of rifts</a:t>
            </a:r>
            <a:br>
              <a:rPr lang="en-US" sz="4000" dirty="0" smtClean="0">
                <a:cs typeface="+mj-cs"/>
              </a:rPr>
            </a:br>
            <a:r>
              <a:rPr lang="en-US" sz="2400" dirty="0" smtClean="0">
                <a:cs typeface="+mj-cs"/>
              </a:rPr>
              <a:t>- across a single </a:t>
            </a:r>
            <a:r>
              <a:rPr lang="en-US" sz="2400" dirty="0" err="1" smtClean="0">
                <a:cs typeface="+mj-cs"/>
              </a:rPr>
              <a:t>graben</a:t>
            </a:r>
            <a:r>
              <a:rPr lang="en-US" sz="2400" dirty="0" smtClean="0">
                <a:cs typeface="+mj-cs"/>
              </a:rPr>
              <a:t>; or across an entire province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431925" y="5622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3187" name="Picture 8" descr="van16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4290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9" descr="van16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6045200"/>
            <a:ext cx="50292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2362200"/>
            <a:ext cx="5029200" cy="1285875"/>
          </a:xfrm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1" name="TextBox 1"/>
          <p:cNvSpPr txBox="1">
            <a:spLocks noChangeArrowheads="1"/>
          </p:cNvSpPr>
          <p:nvPr/>
        </p:nvSpPr>
        <p:spPr bwMode="auto">
          <a:xfrm>
            <a:off x="28575" y="1447800"/>
            <a:ext cx="4186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Rift-flank uplift        Flank uplift</a:t>
            </a:r>
          </a:p>
          <a:p>
            <a:r>
              <a:rPr lang="en-US"/>
              <a:t>	        Rift Valley </a:t>
            </a:r>
          </a:p>
        </p:txBody>
      </p:sp>
      <p:pic>
        <p:nvPicPr>
          <p:cNvPr id="9319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1447800"/>
            <a:ext cx="546258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z="2800" smtClean="0">
                <a:cs typeface="+mj-cs"/>
              </a:rPr>
              <a:t>Continental Rifts vary in dimension (Watts 2001)</a:t>
            </a:r>
            <a:endParaRPr lang="en-US" smtClean="0">
              <a:cs typeface="+mj-cs"/>
            </a:endParaRPr>
          </a:p>
        </p:txBody>
      </p:sp>
      <p:pic>
        <p:nvPicPr>
          <p:cNvPr id="24582" name="Picture 6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9225"/>
            <a:ext cx="9144000" cy="5438775"/>
          </a:xfrm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4400" y="609600"/>
            <a:ext cx="746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Rift valley width ~40km	Sediment thickness ~3km</a:t>
            </a:r>
          </a:p>
          <a:p>
            <a:pPr>
              <a:defRPr/>
            </a:pPr>
            <a:r>
              <a:rPr lang="en-US">
                <a:cs typeface="+mn-cs"/>
              </a:rPr>
              <a:t>Rift flank relief ~1.5km	Rift flank width ~100km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0"/>
            <a:ext cx="8153400" cy="685800"/>
          </a:xfrm>
        </p:spPr>
        <p:txBody>
          <a:bodyPr/>
          <a:lstStyle/>
          <a:p>
            <a:pPr>
              <a:defRPr/>
            </a:pPr>
            <a:r>
              <a:rPr lang="en-US" sz="1800" smtClean="0">
                <a:latin typeface="Times New Roman" charset="0"/>
                <a:cs typeface="+mn-cs"/>
              </a:rPr>
              <a:t>Heiskanen &amp; Vening-Meinesz, 1958			Bott, 1981</a:t>
            </a:r>
            <a:endParaRPr lang="en-US" sz="1200" smtClean="0">
              <a:latin typeface="Times New Roman" charset="0"/>
              <a:cs typeface="+mn-cs"/>
            </a:endParaRPr>
          </a:p>
        </p:txBody>
      </p:sp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876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709988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0" y="3733800"/>
            <a:ext cx="3733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dirty="0" err="1">
                <a:latin typeface="Times New Roman" charset="0"/>
                <a:cs typeface="+mn-cs"/>
              </a:rPr>
              <a:t>Andersonian</a:t>
            </a:r>
            <a:r>
              <a:rPr lang="en-US" dirty="0">
                <a:latin typeface="Times New Roman" charset="0"/>
                <a:cs typeface="+mn-cs"/>
              </a:rPr>
              <a:t> faulting creates a block that </a:t>
            </a:r>
            <a:r>
              <a:rPr lang="en-US" dirty="0" err="1">
                <a:latin typeface="Times New Roman" charset="0"/>
                <a:cs typeface="+mn-cs"/>
              </a:rPr>
              <a:t>isostatically</a:t>
            </a:r>
            <a:r>
              <a:rPr lang="en-US" dirty="0">
                <a:latin typeface="Times New Roman" charset="0"/>
                <a:cs typeface="+mn-cs"/>
              </a:rPr>
              <a:t> subsides into the mantle (</a:t>
            </a:r>
            <a:r>
              <a:rPr lang="en-US" dirty="0" err="1">
                <a:latin typeface="Times New Roman" charset="0"/>
                <a:cs typeface="+mn-cs"/>
              </a:rPr>
              <a:t>Vening-Meinesz</a:t>
            </a:r>
            <a:r>
              <a:rPr lang="en-US" dirty="0">
                <a:latin typeface="Times New Roman" charset="0"/>
                <a:cs typeface="+mn-cs"/>
              </a:rPr>
              <a:t>) or lower crust (</a:t>
            </a:r>
            <a:r>
              <a:rPr lang="en-US" dirty="0" err="1">
                <a:latin typeface="Times New Roman" charset="0"/>
                <a:cs typeface="+mn-cs"/>
              </a:rPr>
              <a:t>Bott</a:t>
            </a:r>
            <a:r>
              <a:rPr lang="en-US" dirty="0">
                <a:latin typeface="Times New Roman" charset="0"/>
                <a:cs typeface="+mn-cs"/>
              </a:rPr>
              <a:t>).  </a:t>
            </a:r>
          </a:p>
          <a:p>
            <a:pPr>
              <a:spcBef>
                <a:spcPct val="20000"/>
              </a:spcBef>
              <a:defRPr/>
            </a:pPr>
            <a:r>
              <a:rPr lang="en-US" dirty="0">
                <a:latin typeface="Times New Roman" charset="0"/>
                <a:cs typeface="+mn-cs"/>
              </a:rPr>
              <a:t>Unloading of the footwall causes elastic flexural uplift</a:t>
            </a:r>
            <a:endParaRPr lang="en-US" sz="1200" dirty="0">
              <a:latin typeface="Times New Roman" charset="0"/>
              <a:cs typeface="+mn-cs"/>
            </a:endParaRPr>
          </a:p>
        </p:txBody>
      </p:sp>
      <p:pic>
        <p:nvPicPr>
          <p:cNvPr id="972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609975"/>
            <a:ext cx="546258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876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1447800"/>
            <a:ext cx="2667000" cy="25146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ja-JP" dirty="0" smtClean="0">
                <a:cs typeface="+mn-cs"/>
              </a:rPr>
              <a:t>“Uniform” </a:t>
            </a:r>
          </a:p>
          <a:p>
            <a:pPr>
              <a:spcBef>
                <a:spcPts val="0"/>
              </a:spcBef>
              <a:defRPr/>
            </a:pPr>
            <a:r>
              <a:rPr lang="en-US" altLang="ja-JP" dirty="0" smtClean="0">
                <a:cs typeface="+mn-cs"/>
              </a:rPr>
              <a:t>or</a:t>
            </a:r>
          </a:p>
          <a:p>
            <a:pPr>
              <a:spcBef>
                <a:spcPts val="0"/>
              </a:spcBef>
              <a:defRPr/>
            </a:pPr>
            <a:r>
              <a:rPr lang="ja-JP" altLang="en-US" dirty="0" smtClean="0">
                <a:cs typeface="+mn-cs"/>
              </a:rPr>
              <a:t>“</a:t>
            </a:r>
            <a:r>
              <a:rPr lang="en-US" dirty="0" smtClean="0">
                <a:cs typeface="+mn-cs"/>
              </a:rPr>
              <a:t>Pure shear</a:t>
            </a:r>
            <a:r>
              <a:rPr lang="ja-JP" altLang="en-US" dirty="0" smtClean="0">
                <a:cs typeface="+mn-cs"/>
              </a:rPr>
              <a:t>”</a:t>
            </a:r>
            <a:r>
              <a:rPr lang="en-US" dirty="0" smtClean="0">
                <a:cs typeface="+mn-cs"/>
              </a:rPr>
              <a:t> stretching of the whole lithosphere</a:t>
            </a:r>
          </a:p>
        </p:txBody>
      </p:sp>
      <p:pic>
        <p:nvPicPr>
          <p:cNvPr id="98306" name="Picture 3" descr="van160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4864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van1604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55657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 descr="van160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54102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cs typeface="+mj-cs"/>
              </a:rPr>
              <a:t>Definition of Stretching Factor </a:t>
            </a:r>
            <a:r>
              <a:rPr lang="ja-JP" altLang="en-US" sz="4000" smtClean="0">
                <a:latin typeface="Arial"/>
                <a:cs typeface="+mj-cs"/>
              </a:rPr>
              <a:t>‘</a:t>
            </a:r>
            <a:r>
              <a:rPr lang="en-US" sz="4000" smtClean="0">
                <a:latin typeface="Symbol" charset="0"/>
                <a:cs typeface="+mj-cs"/>
              </a:rPr>
              <a:t>b</a:t>
            </a:r>
            <a:r>
              <a:rPr lang="ja-JP" altLang="en-US" sz="4000" smtClean="0">
                <a:latin typeface="Arial"/>
                <a:cs typeface="+mj-cs"/>
              </a:rPr>
              <a:t>’</a:t>
            </a:r>
            <a:endParaRPr lang="en-US" smtClean="0">
              <a:cs typeface="+mj-cs"/>
            </a:endParaRPr>
          </a:p>
        </p:txBody>
      </p:sp>
      <p:pic>
        <p:nvPicPr>
          <p:cNvPr id="19463" name="Picture 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022350"/>
            <a:ext cx="7696200" cy="5213350"/>
          </a:xfrm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19150" y="6248400"/>
            <a:ext cx="352425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Symbol" charset="0"/>
              <a:buNone/>
              <a:defRPr/>
            </a:pPr>
            <a:r>
              <a:rPr lang="en-US" sz="2600">
                <a:cs typeface="+mn-cs"/>
              </a:rPr>
              <a:t>For most rifts </a:t>
            </a:r>
            <a:r>
              <a:rPr lang="en-US" sz="2600">
                <a:latin typeface="Symbol" charset="0"/>
                <a:cs typeface="+mn-cs"/>
                <a:sym typeface="Symbol" charset="0"/>
              </a:rPr>
              <a:t></a:t>
            </a:r>
            <a:r>
              <a:rPr lang="en-US" sz="2600">
                <a:cs typeface="+mn-cs"/>
              </a:rPr>
              <a:t> ~ 1.2-2.0</a:t>
            </a:r>
            <a:endParaRPr lang="en-US">
              <a:cs typeface="+mn-cs"/>
            </a:endParaRPr>
          </a:p>
        </p:txBody>
      </p:sp>
      <p:sp>
        <p:nvSpPr>
          <p:cNvPr id="99332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533400"/>
          </a:xfrm>
        </p:spPr>
        <p:txBody>
          <a:bodyPr/>
          <a:lstStyle/>
          <a:p>
            <a:pPr>
              <a:defRPr/>
            </a:pPr>
            <a:r>
              <a:rPr lang="en-US" sz="4800" smtClean="0">
                <a:cs typeface="+mj-cs"/>
              </a:rPr>
              <a:t>Why do rifts subside?</a:t>
            </a:r>
            <a:endParaRPr lang="en-US" sz="7700" smtClean="0">
              <a:cs typeface="+mj-cs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685800"/>
            <a:ext cx="8077200" cy="533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+mn-cs"/>
              </a:rPr>
              <a:t>S</a:t>
            </a:r>
            <a:r>
              <a:rPr lang="en-US" sz="2800" dirty="0" smtClean="0">
                <a:cs typeface="+mn-cs"/>
              </a:rPr>
              <a:t>ubsidence is caused by rapid stretching (=&gt; initial, “tectonic” subsidence) followed by slow cooling (=&gt; “thermal” subsidence).</a:t>
            </a:r>
          </a:p>
          <a:p>
            <a:pPr marL="0" indent="0">
              <a:buFontTx/>
              <a:buNone/>
              <a:defRPr/>
            </a:pPr>
            <a:r>
              <a:rPr lang="en-US" sz="2800" i="1" dirty="0"/>
              <a:t>“tectonic” </a:t>
            </a:r>
            <a:r>
              <a:rPr lang="en-US" sz="2800" i="1" dirty="0" smtClean="0"/>
              <a:t>subsidence: </a:t>
            </a:r>
            <a:r>
              <a:rPr lang="en-US" sz="2800" dirty="0" smtClean="0">
                <a:cs typeface="+mn-cs"/>
              </a:rPr>
              <a:t>stretching thins the crust and so increases the bulk density of the lithosphere causing it to subside </a:t>
            </a:r>
            <a:r>
              <a:rPr lang="en-US" sz="2800" dirty="0" err="1" smtClean="0">
                <a:cs typeface="+mn-cs"/>
              </a:rPr>
              <a:t>isostatically</a:t>
            </a:r>
            <a:r>
              <a:rPr lang="en-US" sz="2800" dirty="0" smtClean="0">
                <a:cs typeface="+mn-cs"/>
              </a:rPr>
              <a:t> (fault-controlled subsidence)</a:t>
            </a:r>
          </a:p>
          <a:p>
            <a:pPr marL="0" indent="0">
              <a:buFontTx/>
              <a:buNone/>
              <a:defRPr/>
            </a:pPr>
            <a:r>
              <a:rPr lang="en-US" sz="2800" i="1" dirty="0"/>
              <a:t>“thermal” </a:t>
            </a:r>
            <a:r>
              <a:rPr lang="en-US" sz="2800" i="1" dirty="0" smtClean="0"/>
              <a:t>subsidence: </a:t>
            </a:r>
            <a:r>
              <a:rPr lang="en-US" sz="2800" dirty="0" smtClean="0"/>
              <a:t>r</a:t>
            </a:r>
            <a:r>
              <a:rPr lang="en-US" sz="2800" dirty="0" smtClean="0">
                <a:cs typeface="+mn-cs"/>
              </a:rPr>
              <a:t>ifts continue to subside slowly as a result of cooling of initially uplifted isotherms (e.g.  lithosphere-asthenosphere boundary)</a:t>
            </a:r>
          </a:p>
          <a:p>
            <a:pPr>
              <a:defRPr/>
            </a:pPr>
            <a:r>
              <a:rPr lang="en-US" sz="2800" dirty="0" smtClean="0">
                <a:cs typeface="+mn-cs"/>
              </a:rPr>
              <a:t>Total subsidence = tectonic and thermal subsidence</a:t>
            </a:r>
          </a:p>
          <a:p>
            <a:pPr>
              <a:defRPr/>
            </a:pPr>
            <a:r>
              <a:rPr lang="en-US" sz="2800" dirty="0" smtClean="0">
                <a:cs typeface="+mn-cs"/>
              </a:rPr>
              <a:t>These two effects give rift basins the characteristic </a:t>
            </a:r>
            <a:r>
              <a:rPr lang="ja-JP" altLang="en-US" sz="2800" dirty="0" smtClean="0">
                <a:latin typeface="Arial"/>
                <a:cs typeface="+mn-cs"/>
              </a:rPr>
              <a:t>“</a:t>
            </a:r>
            <a:r>
              <a:rPr lang="en-US" sz="2800" dirty="0" smtClean="0">
                <a:cs typeface="+mn-cs"/>
              </a:rPr>
              <a:t>steer</a:t>
            </a:r>
            <a:r>
              <a:rPr lang="en-US" sz="2800" dirty="0" smtClean="0">
                <a:latin typeface="Arial"/>
                <a:cs typeface="+mn-cs"/>
              </a:rPr>
              <a:t>’</a:t>
            </a:r>
            <a:r>
              <a:rPr lang="en-US" sz="2800" dirty="0" smtClean="0">
                <a:cs typeface="+mn-cs"/>
              </a:rPr>
              <a:t>s head</a:t>
            </a:r>
            <a:r>
              <a:rPr lang="ja-JP" altLang="en-US" sz="2800" dirty="0" smtClean="0">
                <a:latin typeface="Arial"/>
                <a:cs typeface="+mn-cs"/>
              </a:rPr>
              <a:t>”</a:t>
            </a:r>
            <a:r>
              <a:rPr lang="en-US" sz="2800" dirty="0" smtClean="0">
                <a:cs typeface="+mn-cs"/>
              </a:rPr>
              <a:t> architecture.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81000" y="6248400"/>
            <a:ext cx="8154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cs typeface="+mn-cs"/>
              </a:rPr>
              <a:t>McKenzie 1978 </a:t>
            </a:r>
            <a:r>
              <a:rPr lang="ja-JP" altLang="en-US" sz="2000" dirty="0">
                <a:solidFill>
                  <a:schemeClr val="tx2"/>
                </a:solidFill>
                <a:cs typeface="+mn-cs"/>
              </a:rPr>
              <a:t>“</a:t>
            </a:r>
            <a:r>
              <a:rPr lang="en-US" sz="2000" dirty="0">
                <a:solidFill>
                  <a:schemeClr val="tx2"/>
                </a:solidFill>
                <a:cs typeface="+mn-cs"/>
              </a:rPr>
              <a:t>Some Remarks on the Development of Sedimentary basins</a:t>
            </a:r>
            <a:r>
              <a:rPr lang="ja-JP" altLang="en-US" sz="2000" dirty="0">
                <a:solidFill>
                  <a:schemeClr val="tx2"/>
                </a:solidFill>
                <a:cs typeface="+mn-cs"/>
              </a:rPr>
              <a:t>”</a:t>
            </a:r>
            <a:endParaRPr lang="en-US" sz="20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0138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22463" y="-76200"/>
            <a:ext cx="5773737" cy="1143000"/>
          </a:xfrm>
        </p:spPr>
        <p:txBody>
          <a:bodyPr/>
          <a:lstStyle/>
          <a:p>
            <a:pPr>
              <a:defRPr/>
            </a:pPr>
            <a:r>
              <a:rPr lang="en-US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j-cs"/>
              </a:rPr>
              <a:t>Why Are Rifts Important?</a:t>
            </a:r>
            <a:endParaRPr lang="en-US" smtClean="0">
              <a:cs typeface="+mj-cs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915400" cy="5867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Rifts are the manifestation of lithospheric scale extension and ultimately the break-up of continents (a fundamental part of the Wilson Cycle)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Rifts preserve the rock record in their basins and produce long-lived flaws in the crust that are often reactivated 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Modern rifts are often a major source of geothermal energy (</a:t>
            </a:r>
            <a:r>
              <a:rPr lang="en-US" sz="2400" dirty="0" smtClean="0">
                <a:cs typeface="+mn-cs"/>
              </a:rPr>
              <a:t>also modest volcanic and earthquake hazards</a:t>
            </a:r>
            <a:r>
              <a:rPr lang="en-US" sz="2800" dirty="0" smtClean="0">
                <a:cs typeface="+mn-cs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Rift basins contain water and petroleum resources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cs typeface="+mn-cs"/>
              </a:rPr>
              <a:t>Post-rift subsidence also forms basins containing significant resources </a:t>
            </a:r>
            <a:r>
              <a:rPr lang="en-US" sz="2400" dirty="0" smtClean="0">
                <a:cs typeface="+mn-cs"/>
              </a:rPr>
              <a:t>(i.e., the North Sea, Anadarko Basin)</a:t>
            </a:r>
            <a:endParaRPr lang="en-US" sz="20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990600"/>
            <a:ext cx="26670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cs typeface="+mj-cs"/>
              </a:rPr>
              <a:t>Subsidence due to instantaneous uniform </a:t>
            </a:r>
            <a:r>
              <a:rPr lang="en-US" sz="2800" dirty="0">
                <a:cs typeface="+mj-cs"/>
              </a:rPr>
              <a:t>e</a:t>
            </a:r>
            <a:r>
              <a:rPr lang="en-US" sz="2800" dirty="0" smtClean="0">
                <a:cs typeface="+mj-cs"/>
              </a:rPr>
              <a:t>xtension</a:t>
            </a:r>
            <a:endParaRPr lang="en-US" dirty="0" smtClean="0">
              <a:cs typeface="+mj-cs"/>
            </a:endParaRPr>
          </a:p>
        </p:txBody>
      </p:sp>
      <p:pic>
        <p:nvPicPr>
          <p:cNvPr id="22534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5213350"/>
          </a:xfrm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28600" y="609600"/>
            <a:ext cx="609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8300" y="3509963"/>
            <a:ext cx="3695700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429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0407">
            <a:off x="1125538" y="1017588"/>
            <a:ext cx="38862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7486">
            <a:off x="5643563" y="3532188"/>
            <a:ext cx="3505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7397">
            <a:off x="5289550" y="187325"/>
            <a:ext cx="3635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12700"/>
            <a:ext cx="53578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cs typeface="+mj-cs"/>
              </a:rPr>
              <a:t>Thermal perturbation due to instantaneous uniform extension</a:t>
            </a:r>
            <a:endParaRPr lang="en-US" dirty="0" smtClean="0">
              <a:cs typeface="+mj-cs"/>
            </a:endParaRPr>
          </a:p>
        </p:txBody>
      </p:sp>
      <p:sp>
        <p:nvSpPr>
          <p:cNvPr id="105478" name="TextBox 2"/>
          <p:cNvSpPr txBox="1">
            <a:spLocks noChangeArrowheads="1"/>
          </p:cNvSpPr>
          <p:nvPr/>
        </p:nvSpPr>
        <p:spPr bwMode="auto">
          <a:xfrm>
            <a:off x="0" y="1600200"/>
            <a:ext cx="152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Before rifting,</a:t>
            </a:r>
          </a:p>
          <a:p>
            <a:r>
              <a:rPr lang="en-US"/>
              <a:t>t ≤ 0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At    rifting,</a:t>
            </a:r>
          </a:p>
          <a:p>
            <a:r>
              <a:rPr lang="en-US"/>
              <a:t>t = 0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After rifting,      t = ∞</a:t>
            </a:r>
          </a:p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12700"/>
            <a:ext cx="5357813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cs typeface="+mj-cs"/>
              </a:rPr>
              <a:t>Extension is not instantaneous!</a:t>
            </a:r>
            <a:r>
              <a:rPr lang="en-US" sz="2800" dirty="0"/>
              <a:t> </a:t>
            </a:r>
            <a:r>
              <a:rPr lang="en-US" sz="2800" dirty="0" smtClean="0"/>
              <a:t>spans </a:t>
            </a:r>
            <a:r>
              <a:rPr lang="en-US" sz="2800" dirty="0"/>
              <a:t>5 – 50 </a:t>
            </a:r>
            <a:r>
              <a:rPr lang="en-US" sz="2800" dirty="0" err="1"/>
              <a:t>Myr</a:t>
            </a:r>
            <a:r>
              <a:rPr lang="en-US" sz="2800" dirty="0"/>
              <a:t> </a:t>
            </a:r>
            <a:endParaRPr lang="en-US" dirty="0"/>
          </a:p>
          <a:p>
            <a:pPr>
              <a:defRPr/>
            </a:pPr>
            <a:endParaRPr lang="en-US" sz="2800" dirty="0" smtClean="0">
              <a:cs typeface="+mj-cs"/>
            </a:endParaRPr>
          </a:p>
          <a:p>
            <a:pPr>
              <a:defRPr/>
            </a:pPr>
            <a:endParaRPr lang="en-US" sz="2800" dirty="0">
              <a:cs typeface="+mj-cs"/>
            </a:endParaRPr>
          </a:p>
        </p:txBody>
      </p:sp>
      <p:pic>
        <p:nvPicPr>
          <p:cNvPr id="1064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6223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5179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588" y="1981200"/>
            <a:ext cx="6602412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813" y="12700"/>
            <a:ext cx="47466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cs typeface="+mj-cs"/>
              </a:rPr>
              <a:t>Extension is not instantaneous!</a:t>
            </a:r>
            <a:r>
              <a:rPr lang="en-US" sz="2800" dirty="0"/>
              <a:t> </a:t>
            </a:r>
            <a:r>
              <a:rPr lang="en-US" sz="2800" dirty="0" smtClean="0"/>
              <a:t>spans </a:t>
            </a:r>
            <a:r>
              <a:rPr lang="en-US" sz="2800" dirty="0"/>
              <a:t>5 – 50 </a:t>
            </a:r>
            <a:r>
              <a:rPr lang="en-US" sz="2800" dirty="0" err="1"/>
              <a:t>Myr</a:t>
            </a:r>
            <a:r>
              <a:rPr lang="en-US" sz="2800" dirty="0"/>
              <a:t> </a:t>
            </a:r>
            <a:endParaRPr lang="en-US" dirty="0"/>
          </a:p>
          <a:p>
            <a:pPr>
              <a:defRPr/>
            </a:pPr>
            <a:endParaRPr lang="en-US" sz="2800" dirty="0" smtClean="0">
              <a:cs typeface="+mj-cs"/>
            </a:endParaRPr>
          </a:p>
          <a:p>
            <a:pPr>
              <a:defRPr/>
            </a:pPr>
            <a:endParaRPr lang="en-US" sz="2800" dirty="0">
              <a:cs typeface="+mj-c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5179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7525" name="TextBox 2"/>
          <p:cNvSpPr txBox="1">
            <a:spLocks noChangeArrowheads="1"/>
          </p:cNvSpPr>
          <p:nvPr/>
        </p:nvSpPr>
        <p:spPr bwMode="auto">
          <a:xfrm>
            <a:off x="4722813" y="533400"/>
            <a:ext cx="4419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Whether rifts are abortive or successful doesn’t </a:t>
            </a:r>
            <a:r>
              <a:rPr lang="en-US" dirty="0" smtClean="0"/>
              <a:t>depend </a:t>
            </a:r>
            <a:r>
              <a:rPr lang="en-US" dirty="0"/>
              <a:t>on duration of </a:t>
            </a:r>
            <a:r>
              <a:rPr lang="en-US" dirty="0" smtClean="0"/>
              <a:t>stretching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722813" y="533400"/>
            <a:ext cx="441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Whether rifts are abortive or successful doesn’t </a:t>
            </a:r>
            <a:r>
              <a:rPr lang="en-US" dirty="0" smtClean="0"/>
              <a:t>depend </a:t>
            </a:r>
            <a:r>
              <a:rPr lang="en-US" dirty="0"/>
              <a:t>on duration of </a:t>
            </a:r>
            <a:r>
              <a:rPr lang="en-US" dirty="0" smtClean="0"/>
              <a:t>stretching – </a:t>
            </a:r>
          </a:p>
          <a:p>
            <a:r>
              <a:rPr lang="en-US" b="1" dirty="0"/>
              <a:t>d</a:t>
            </a:r>
            <a:r>
              <a:rPr lang="en-US" b="1" dirty="0" smtClean="0"/>
              <a:t>epends on stretching rate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r="13049"/>
          <a:stretch/>
        </p:blipFill>
        <p:spPr>
          <a:xfrm>
            <a:off x="-76200" y="2743200"/>
            <a:ext cx="2581246" cy="2286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230981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dirty="0" smtClean="0">
                <a:cs typeface="+mj-cs"/>
              </a:rPr>
              <a:t>But spreading rate controls thermal behavior:</a:t>
            </a:r>
            <a:endParaRPr lang="en-US" sz="2800" dirty="0" smtClean="0">
              <a:cs typeface="+mj-cs"/>
            </a:endParaRPr>
          </a:p>
          <a:p>
            <a:pPr>
              <a:defRPr/>
            </a:pPr>
            <a:endParaRPr lang="en-US" sz="2800" dirty="0"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0" r="34414"/>
          <a:stretch/>
        </p:blipFill>
        <p:spPr>
          <a:xfrm>
            <a:off x="2819400" y="0"/>
            <a:ext cx="4256715" cy="1613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057400"/>
            <a:ext cx="227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Fast, 16 mm/</a:t>
            </a:r>
            <a:r>
              <a:rPr lang="en-US" b="1" dirty="0" err="1" smtClean="0">
                <a:solidFill>
                  <a:srgbClr val="FF0000"/>
                </a:solidFill>
              </a:rPr>
              <a:t>yr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/>
          <a:stretch/>
        </p:blipFill>
        <p:spPr>
          <a:xfrm>
            <a:off x="2840360" y="3505200"/>
            <a:ext cx="2265040" cy="1571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916" y="3505200"/>
            <a:ext cx="1976684" cy="1590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664" y="3516355"/>
            <a:ext cx="2340136" cy="1583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476" y="1600200"/>
            <a:ext cx="2172723" cy="1702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5768" y="1665696"/>
            <a:ext cx="2350632" cy="1639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846" y="1600200"/>
            <a:ext cx="2197354" cy="1758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6567" y="5181601"/>
            <a:ext cx="1988810" cy="163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2445" y="5220937"/>
            <a:ext cx="2227755" cy="1637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378" y="5181600"/>
            <a:ext cx="2007222" cy="1659009"/>
          </a:xfrm>
          <a:prstGeom prst="rect">
            <a:avLst/>
          </a:prstGeom>
        </p:spPr>
      </p:pic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170264" y="691582"/>
            <a:ext cx="95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Black"/>
                <a:cs typeface="Arial Black"/>
              </a:rPr>
              <a:t>DEPTH</a:t>
            </a:r>
            <a:endParaRPr lang="en-US" sz="1600" dirty="0"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272856" y="2112990"/>
            <a:ext cx="754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Black"/>
                <a:cs typeface="Arial Black"/>
              </a:rPr>
              <a:t>TIME</a:t>
            </a:r>
            <a:endParaRPr lang="en-US" sz="1600" dirty="0">
              <a:latin typeface="Arial Black"/>
              <a:cs typeface="Arial Black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69"/>
          <a:stretch/>
        </p:blipFill>
        <p:spPr>
          <a:xfrm>
            <a:off x="7162800" y="0"/>
            <a:ext cx="1970659" cy="16131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6200000">
            <a:off x="2127818" y="4280448"/>
            <a:ext cx="95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Black"/>
                <a:cs typeface="Arial Black"/>
              </a:rPr>
              <a:t>DEPTH</a:t>
            </a:r>
            <a:endParaRPr lang="en-US" sz="1600" dirty="0">
              <a:latin typeface="Arial Black"/>
              <a:cs typeface="Arial Black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230410" y="5701856"/>
            <a:ext cx="754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Black"/>
                <a:cs typeface="Arial Black"/>
              </a:rPr>
              <a:t>TIME</a:t>
            </a:r>
            <a:endParaRPr lang="en-US" sz="1600" dirty="0">
              <a:latin typeface="Arial Black"/>
              <a:cs typeface="Arial Blac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715000"/>
            <a:ext cx="217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Slow, 6 mm/</a:t>
            </a:r>
            <a:r>
              <a:rPr lang="en-US" b="1" dirty="0" err="1" smtClean="0">
                <a:solidFill>
                  <a:srgbClr val="FF0000"/>
                </a:solidFill>
              </a:rPr>
              <a:t>yr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172200"/>
            <a:ext cx="259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Van </a:t>
            </a:r>
            <a:r>
              <a:rPr lang="en-US" sz="2000" dirty="0" err="1" smtClean="0"/>
              <a:t>Wijk</a:t>
            </a:r>
            <a:r>
              <a:rPr lang="en-US" sz="2000" dirty="0" smtClean="0"/>
              <a:t> &amp; </a:t>
            </a:r>
            <a:r>
              <a:rPr lang="en-US" sz="2000" dirty="0" err="1" smtClean="0"/>
              <a:t>Cloetingh</a:t>
            </a:r>
            <a:r>
              <a:rPr lang="en-US" sz="2000" dirty="0" smtClean="0"/>
              <a:t>, EPSL, 2002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9806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914400"/>
            <a:ext cx="3124200" cy="27432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cs typeface="+mj-cs"/>
              </a:rPr>
              <a:t>Tectonic + Thermal Subsidence = </a:t>
            </a:r>
            <a:r>
              <a:rPr lang="ja-JP" altLang="en-US" sz="3600" dirty="0" smtClean="0">
                <a:latin typeface="Arial"/>
                <a:cs typeface="+mj-cs"/>
              </a:rPr>
              <a:t>‘</a:t>
            </a:r>
            <a:r>
              <a:rPr lang="en-US" sz="3600" dirty="0" smtClean="0">
                <a:cs typeface="+mj-cs"/>
              </a:rPr>
              <a:t>Steer</a:t>
            </a:r>
            <a:r>
              <a:rPr lang="ja-JP" altLang="en-US" sz="3600" dirty="0" smtClean="0">
                <a:latin typeface="Arial"/>
                <a:cs typeface="+mj-cs"/>
              </a:rPr>
              <a:t>’</a:t>
            </a:r>
            <a:r>
              <a:rPr lang="en-US" sz="3600" dirty="0" smtClean="0">
                <a:cs typeface="+mj-cs"/>
              </a:rPr>
              <a:t>s head basin</a:t>
            </a:r>
            <a:r>
              <a:rPr lang="ja-JP" altLang="en-US" sz="3600" dirty="0" smtClean="0">
                <a:latin typeface="Arial"/>
                <a:cs typeface="+mj-cs"/>
              </a:rPr>
              <a:t>’</a:t>
            </a:r>
            <a:endParaRPr lang="en-US" dirty="0" smtClean="0">
              <a:cs typeface="+mj-cs"/>
            </a:endParaRPr>
          </a:p>
        </p:txBody>
      </p:sp>
      <p:pic>
        <p:nvPicPr>
          <p:cNvPr id="357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59436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24362"/>
            <a:ext cx="9144000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0" y="685800"/>
            <a:ext cx="213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cs typeface="+mn-cs"/>
              </a:rPr>
              <a:t>Model:</a:t>
            </a:r>
            <a:endParaRPr lang="en-US" sz="44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0" y="3886200"/>
            <a:ext cx="632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North Sea (Viking graben):</a:t>
            </a:r>
            <a:endParaRPr lang="en-US" sz="4400">
              <a:solidFill>
                <a:schemeClr val="tx2"/>
              </a:solidFill>
              <a:cs typeface="+mn-cs"/>
            </a:endParaRPr>
          </a:p>
        </p:txBody>
      </p:sp>
      <p:sp>
        <p:nvSpPr>
          <p:cNvPr id="357385" name="Rectangle 9"/>
          <p:cNvSpPr>
            <a:spLocks noChangeArrowheads="1"/>
          </p:cNvSpPr>
          <p:nvPr/>
        </p:nvSpPr>
        <p:spPr bwMode="auto">
          <a:xfrm>
            <a:off x="0" y="28194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1301"/>
            <a:ext cx="90336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Rift morphology and stretching distribution in space: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0"/>
            <a:ext cx="3124200" cy="2743200"/>
          </a:xfrm>
        </p:spPr>
        <p:txBody>
          <a:bodyPr/>
          <a:lstStyle/>
          <a:p>
            <a:pPr>
              <a:defRPr/>
            </a:pPr>
            <a:r>
              <a:rPr lang="en-US" sz="3600" smtClean="0">
                <a:cs typeface="+mj-cs"/>
              </a:rPr>
              <a:t>Tectonic + Thermal Subsidence = </a:t>
            </a:r>
            <a:r>
              <a:rPr lang="ja-JP" altLang="en-US" sz="3600" smtClean="0">
                <a:latin typeface="Arial"/>
                <a:cs typeface="+mj-cs"/>
              </a:rPr>
              <a:t>‘</a:t>
            </a:r>
            <a:r>
              <a:rPr lang="en-US" sz="3600" smtClean="0">
                <a:cs typeface="+mj-cs"/>
              </a:rPr>
              <a:t>Steer</a:t>
            </a:r>
            <a:r>
              <a:rPr lang="ja-JP" altLang="en-US" sz="3600" smtClean="0">
                <a:latin typeface="Arial"/>
                <a:cs typeface="+mj-cs"/>
              </a:rPr>
              <a:t>’</a:t>
            </a:r>
            <a:r>
              <a:rPr lang="en-US" sz="3600" smtClean="0">
                <a:cs typeface="+mj-cs"/>
              </a:rPr>
              <a:t>s head basin</a:t>
            </a:r>
            <a:r>
              <a:rPr lang="ja-JP" altLang="en-US" sz="3600" smtClean="0">
                <a:latin typeface="Arial"/>
                <a:cs typeface="+mj-cs"/>
              </a:rPr>
              <a:t>’</a:t>
            </a:r>
            <a:endParaRPr lang="en-US" smtClean="0">
              <a:cs typeface="+mj-cs"/>
            </a:endParaRPr>
          </a:p>
        </p:txBody>
      </p:sp>
      <p:pic>
        <p:nvPicPr>
          <p:cNvPr id="39942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25" y="0"/>
            <a:ext cx="5940425" cy="6553200"/>
          </a:xfrm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6019800" y="2971800"/>
            <a:ext cx="3124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ja-JP" altLang="en-US" sz="2800" dirty="0">
                <a:solidFill>
                  <a:schemeClr val="tx2"/>
                </a:solidFill>
                <a:latin typeface="Arial"/>
                <a:cs typeface="+mn-cs"/>
              </a:rPr>
              <a:t>‘</a:t>
            </a:r>
            <a:r>
              <a:rPr lang="en-US" sz="2800" dirty="0">
                <a:solidFill>
                  <a:schemeClr val="tx2"/>
                </a:solidFill>
                <a:cs typeface="+mn-cs"/>
              </a:rPr>
              <a:t>Steer</a:t>
            </a:r>
            <a:r>
              <a:rPr lang="ja-JP" altLang="en-US" sz="2800" dirty="0">
                <a:solidFill>
                  <a:schemeClr val="tx2"/>
                </a:solidFill>
                <a:latin typeface="Arial"/>
                <a:cs typeface="+mn-cs"/>
              </a:rPr>
              <a:t>’</a:t>
            </a:r>
            <a:r>
              <a:rPr lang="en-US" sz="2800" dirty="0">
                <a:solidFill>
                  <a:schemeClr val="tx2"/>
                </a:solidFill>
                <a:cs typeface="+mn-cs"/>
              </a:rPr>
              <a:t>s head</a:t>
            </a:r>
            <a:r>
              <a:rPr lang="ja-JP" altLang="en-US" sz="2800" dirty="0">
                <a:solidFill>
                  <a:schemeClr val="tx2"/>
                </a:solidFill>
                <a:latin typeface="Arial"/>
                <a:cs typeface="+mn-cs"/>
              </a:rPr>
              <a:t>’</a:t>
            </a:r>
            <a:r>
              <a:rPr lang="en-US" sz="2800" dirty="0">
                <a:solidFill>
                  <a:schemeClr val="tx2"/>
                </a:solidFill>
                <a:cs typeface="+mn-cs"/>
              </a:rPr>
              <a:t> explained by increasing elastic thickness/flexural rigidity due to lithospheric cooling after rifting</a:t>
            </a:r>
            <a:endParaRPr lang="en-US" sz="36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10596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7" name="TextBox 1"/>
          <p:cNvSpPr txBox="1">
            <a:spLocks noChangeArrowheads="1"/>
          </p:cNvSpPr>
          <p:nvPr/>
        </p:nvSpPr>
        <p:spPr bwMode="auto">
          <a:xfrm>
            <a:off x="6781800" y="6324600"/>
            <a:ext cx="157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Tony Watts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4419600" cy="2209800"/>
          </a:xfrm>
        </p:spPr>
        <p:txBody>
          <a:bodyPr/>
          <a:lstStyle/>
          <a:p>
            <a:pPr>
              <a:defRPr/>
            </a:pPr>
            <a:r>
              <a:rPr lang="ja-JP" altLang="en-US" sz="3200" smtClean="0">
                <a:latin typeface="Arial"/>
                <a:cs typeface="+mj-cs"/>
              </a:rPr>
              <a:t>‘</a:t>
            </a:r>
            <a:r>
              <a:rPr lang="en-US" sz="3200" smtClean="0">
                <a:cs typeface="+mj-cs"/>
              </a:rPr>
              <a:t>Steer</a:t>
            </a:r>
            <a:r>
              <a:rPr lang="ja-JP" altLang="en-US" sz="3200" smtClean="0">
                <a:latin typeface="Arial"/>
                <a:cs typeface="+mj-cs"/>
              </a:rPr>
              <a:t>’</a:t>
            </a:r>
            <a:r>
              <a:rPr lang="en-US" sz="3200" smtClean="0">
                <a:cs typeface="+mj-cs"/>
              </a:rPr>
              <a:t>s head</a:t>
            </a:r>
            <a:r>
              <a:rPr lang="ja-JP" altLang="en-US" sz="3200" smtClean="0">
                <a:latin typeface="Arial"/>
                <a:cs typeface="+mj-cs"/>
              </a:rPr>
              <a:t>’</a:t>
            </a:r>
            <a:r>
              <a:rPr lang="en-US" sz="3200" smtClean="0">
                <a:cs typeface="+mj-cs"/>
              </a:rPr>
              <a:t> explained by broader zone of rifting in the mantle than in the crust</a:t>
            </a:r>
            <a:endParaRPr lang="en-US" sz="4000" smtClean="0">
              <a:cs typeface="+mj-cs"/>
            </a:endParaRPr>
          </a:p>
        </p:txBody>
      </p:sp>
      <p:pic>
        <p:nvPicPr>
          <p:cNvPr id="3553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53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2520950"/>
            <a:ext cx="4638675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8" name="Rectangle 10"/>
          <p:cNvSpPr>
            <a:spLocks noChangeArrowheads="1"/>
          </p:cNvSpPr>
          <p:nvPr/>
        </p:nvSpPr>
        <p:spPr bwMode="auto">
          <a:xfrm>
            <a:off x="4724400" y="0"/>
            <a:ext cx="4419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‘</a:t>
            </a:r>
            <a:r>
              <a:rPr lang="en-US" sz="3200">
                <a:solidFill>
                  <a:schemeClr val="tx2"/>
                </a:solidFill>
                <a:cs typeface="+mn-cs"/>
              </a:rPr>
              <a:t>Steer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chemeClr val="tx2"/>
                </a:solidFill>
                <a:cs typeface="+mn-cs"/>
              </a:rPr>
              <a:t>s head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chemeClr val="tx2"/>
                </a:solidFill>
                <a:cs typeface="+mn-cs"/>
              </a:rPr>
              <a:t> explained by broader zone of rifting in the mantle than in the crust</a:t>
            </a:r>
            <a:endParaRPr lang="en-US" sz="4000">
              <a:solidFill>
                <a:schemeClr val="tx2"/>
              </a:solidFill>
              <a:cs typeface="+mn-cs"/>
            </a:endParaRPr>
          </a:p>
        </p:txBody>
      </p:sp>
      <p:pic>
        <p:nvPicPr>
          <p:cNvPr id="35533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53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325" y="2520950"/>
            <a:ext cx="4638675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8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42" name="Rectangle 14"/>
          <p:cNvSpPr>
            <a:spLocks noChangeArrowheads="1"/>
          </p:cNvSpPr>
          <p:nvPr/>
        </p:nvSpPr>
        <p:spPr bwMode="auto">
          <a:xfrm>
            <a:off x="990600" y="5791200"/>
            <a:ext cx="2209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+mn-cs"/>
              </a:rPr>
              <a:t>Nicky White, Geology, 1988</a:t>
            </a:r>
            <a:endParaRPr lang="en-US" sz="400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305800" cy="762000"/>
          </a:xfrm>
        </p:spPr>
        <p:txBody>
          <a:bodyPr/>
          <a:lstStyle/>
          <a:p>
            <a:pPr>
              <a:defRPr/>
            </a:pPr>
            <a:r>
              <a:rPr lang="en-US" sz="3800" dirty="0" smtClean="0">
                <a:latin typeface="Symbol" charset="0"/>
                <a:cs typeface="+mj-cs"/>
                <a:sym typeface="Symbol" charset="0"/>
              </a:rPr>
              <a:t></a:t>
            </a:r>
            <a:r>
              <a:rPr lang="en-US" sz="3800" dirty="0" smtClean="0">
                <a:cs typeface="+mj-cs"/>
              </a:rPr>
              <a:t>Uniform vs. Depth-dependent extension</a:t>
            </a:r>
            <a:endParaRPr lang="en-US" dirty="0" smtClean="0">
              <a:cs typeface="+mj-cs"/>
            </a:endParaRP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990600"/>
            <a:ext cx="3810000" cy="4876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 i="1" dirty="0" smtClean="0">
                <a:cs typeface="+mn-cs"/>
              </a:rPr>
              <a:t>Uniform  extension</a:t>
            </a:r>
            <a:r>
              <a:rPr lang="en-US" sz="2400" dirty="0" smtClean="0">
                <a:cs typeface="+mn-cs"/>
              </a:rPr>
              <a:t>: </a:t>
            </a:r>
          </a:p>
          <a:p>
            <a:pPr>
              <a:buFontTx/>
              <a:buNone/>
              <a:defRPr/>
            </a:pPr>
            <a:r>
              <a:rPr lang="en-US" sz="2400" dirty="0" smtClean="0">
                <a:cs typeface="+mn-cs"/>
              </a:rPr>
              <a:t>	Crust &amp; mantle lithosphere are stretched equally</a:t>
            </a:r>
          </a:p>
          <a:p>
            <a:pPr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>
              <a:buFont typeface="Symbol" charset="0"/>
              <a:buNone/>
              <a:defRPr/>
            </a:pPr>
            <a:r>
              <a:rPr lang="en-US" sz="2400" i="1" dirty="0" smtClean="0">
                <a:cs typeface="+mn-cs"/>
              </a:rPr>
              <a:t>Non-uniform  extension</a:t>
            </a:r>
            <a:r>
              <a:rPr lang="en-US" sz="2400" dirty="0" smtClean="0">
                <a:cs typeface="+mn-cs"/>
              </a:rPr>
              <a:t>: Crust and mantle are differentially stretched</a:t>
            </a:r>
          </a:p>
          <a:p>
            <a:pPr>
              <a:buFont typeface="Symbol" charset="0"/>
              <a:buNone/>
              <a:defRPr/>
            </a:pPr>
            <a:endParaRPr lang="en-US" sz="2400" dirty="0" smtClean="0">
              <a:cs typeface="+mn-cs"/>
            </a:endParaRPr>
          </a:p>
          <a:p>
            <a:pPr>
              <a:buFont typeface="Symbol" charset="0"/>
              <a:buNone/>
              <a:defRPr/>
            </a:pPr>
            <a:r>
              <a:rPr lang="en-US" sz="2400" dirty="0" smtClean="0">
                <a:cs typeface="+mn-cs"/>
              </a:rPr>
              <a:t>Greater stretching of crust relative to mantle lithosphere will lead to greater subsidence.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8139113" y="3238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i="1">
              <a:cs typeface="+mn-cs"/>
            </a:endParaRPr>
          </a:p>
        </p:txBody>
      </p:sp>
      <p:sp>
        <p:nvSpPr>
          <p:cNvPr id="11469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6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913" y="990600"/>
            <a:ext cx="53721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473825"/>
          </a:xfr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0"/>
            <a:ext cx="2819400" cy="2743200"/>
          </a:xfrm>
        </p:spPr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Non-uniform extension</a:t>
            </a:r>
            <a:br>
              <a:rPr lang="en-US" sz="3200" smtClean="0">
                <a:cs typeface="+mj-cs"/>
              </a:rPr>
            </a:br>
            <a:r>
              <a:rPr lang="en-US" sz="3200" smtClean="0">
                <a:cs typeface="+mj-cs"/>
              </a:rPr>
              <a:t/>
            </a:r>
            <a:br>
              <a:rPr lang="en-US" sz="3200" smtClean="0">
                <a:cs typeface="+mj-cs"/>
              </a:rPr>
            </a:br>
            <a:r>
              <a:rPr lang="en-US" sz="2400" smtClean="0">
                <a:cs typeface="+mj-cs"/>
              </a:rPr>
              <a:t> (</a:t>
            </a:r>
            <a:r>
              <a:rPr lang="en-US" sz="2400" smtClean="0">
                <a:latin typeface="Symbol" charset="0"/>
                <a:cs typeface="+mj-cs"/>
              </a:rPr>
              <a:t>b</a:t>
            </a:r>
            <a:r>
              <a:rPr lang="en-US" sz="2400" smtClean="0">
                <a:cs typeface="+mj-cs"/>
              </a:rPr>
              <a:t> for crust is different than </a:t>
            </a:r>
            <a:r>
              <a:rPr lang="en-US" sz="2400" smtClean="0">
                <a:latin typeface="Symbol" charset="0"/>
                <a:cs typeface="+mj-cs"/>
              </a:rPr>
              <a:t>b</a:t>
            </a:r>
            <a:r>
              <a:rPr lang="en-US" sz="2400" smtClean="0">
                <a:cs typeface="+mj-cs"/>
              </a:rPr>
              <a:t> for lithospheric mantle</a:t>
            </a:r>
            <a:endParaRPr lang="en-US" smtClean="0">
              <a:cs typeface="+mj-cs"/>
            </a:endParaRP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081338"/>
            <a:ext cx="4038600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6477000"/>
            <a:ext cx="2819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+mn-cs"/>
              </a:rPr>
              <a:t>Busby &amp; Ingersoll, 1995)</a:t>
            </a:r>
            <a:r>
              <a:rPr lang="en-US" sz="3600">
                <a:solidFill>
                  <a:schemeClr val="tx2"/>
                </a:solidFill>
                <a:cs typeface="+mn-cs"/>
              </a:rPr>
              <a:t> </a:t>
            </a:r>
            <a:endParaRPr lang="en-US" sz="4400">
              <a:solidFill>
                <a:schemeClr val="tx2"/>
              </a:solidFill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52800" y="6019800"/>
            <a:ext cx="32004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674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778" name="Picture 4" descr="van1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400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5943600" y="533400"/>
            <a:ext cx="320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Rifting</a:t>
            </a:r>
            <a:r>
              <a:rPr lang="en-US" sz="2000">
                <a:solidFill>
                  <a:srgbClr val="000000"/>
                </a:solidFill>
                <a:latin typeface="Times New Roman" charset="0"/>
              </a:rPr>
              <a:t>: non-marine flood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basalt and intrusions; terrestrial sediments fill basin (redbeds)</a:t>
            </a:r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5949950" y="2819400"/>
            <a:ext cx="3194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Rift-Drift Transition</a:t>
            </a:r>
            <a:r>
              <a:rPr lang="en-US" sz="2000">
                <a:solidFill>
                  <a:srgbClr val="000000"/>
                </a:solidFill>
                <a:latin typeface="Times New Roman" charset="0"/>
              </a:rPr>
              <a:t>: begin sea-floor spreading; shallow narrow sea and evaporites</a:t>
            </a:r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6324600" y="4953000"/>
            <a:ext cx="2819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Drift</a:t>
            </a:r>
            <a:r>
              <a:rPr lang="en-US" sz="2000">
                <a:solidFill>
                  <a:srgbClr val="000000"/>
                </a:solidFill>
                <a:latin typeface="Times New Roman" charset="0"/>
              </a:rPr>
              <a:t>: formation of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passive-margin basin;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marine carbonates and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terrestrial sediments cover rift-drift sediments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0" y="4244975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After 20-100 Myr: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7200" y="762000"/>
            <a:ext cx="7239000" cy="4191000"/>
          </a:xfrm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934200" y="2286000"/>
            <a:ext cx="2438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Most rifts have high-angle faults at the surface. </a:t>
            </a:r>
          </a:p>
        </p:txBody>
      </p:sp>
      <p:sp>
        <p:nvSpPr>
          <p:cNvPr id="118787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High-angle faulting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914400" y="4724400"/>
            <a:ext cx="6477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What happens to them at depth?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Why might extension be non-uniform with depth?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600" smtClean="0">
                <a:cs typeface="+mj-cs"/>
              </a:rPr>
              <a:t>Master (border), Antithetic &amp; Synthetic faults</a:t>
            </a:r>
            <a:endParaRPr lang="en-US" sz="4000" smtClean="0">
              <a:cs typeface="+mj-cs"/>
            </a:endParaRPr>
          </a:p>
        </p:txBody>
      </p:sp>
      <p:pic>
        <p:nvPicPr>
          <p:cNvPr id="38918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3271838"/>
          </a:xfrm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010400" y="3657600"/>
            <a:ext cx="1963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Busby &amp; Ingersoll, 1995</a:t>
            </a:r>
          </a:p>
        </p:txBody>
      </p:sp>
      <p:pic>
        <p:nvPicPr>
          <p:cNvPr id="120836" name="Picture 9" descr="van1608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61722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7543800" cy="6858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Upper-crustal faults may be planar or listric:</a:t>
            </a:r>
          </a:p>
        </p:txBody>
      </p:sp>
      <p:sp>
        <p:nvSpPr>
          <p:cNvPr id="12288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883" name="Picture 4" descr="van1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76600"/>
            <a:ext cx="3048000" cy="6858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cs typeface="+mn-cs"/>
              </a:rPr>
              <a:t>Accommodation structures</a:t>
            </a:r>
          </a:p>
        </p:txBody>
      </p:sp>
      <p:pic>
        <p:nvPicPr>
          <p:cNvPr id="123906" name="Picture 4" descr="van16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7056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5" descr="van160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057400"/>
            <a:ext cx="44196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7" descr="van1608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810000"/>
            <a:ext cx="5638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van16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58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5" name="Rectangle 7"/>
          <p:cNvSpPr>
            <a:spLocks noChangeArrowheads="1"/>
          </p:cNvSpPr>
          <p:nvPr/>
        </p:nvSpPr>
        <p:spPr bwMode="auto">
          <a:xfrm>
            <a:off x="3581400" y="48006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304800" y="3579813"/>
            <a:ext cx="68580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cs typeface="+mn-cs"/>
              </a:rPr>
              <a:t>Pure shear vs. Simple shear:</a:t>
            </a:r>
            <a:endParaRPr lang="en-US" sz="2800" dirty="0">
              <a:cs typeface="+mn-cs"/>
            </a:endParaRPr>
          </a:p>
          <a:p>
            <a:pPr>
              <a:defRPr/>
            </a:pPr>
            <a:r>
              <a:rPr lang="en-US" sz="2800" dirty="0">
                <a:cs typeface="+mn-cs"/>
              </a:rPr>
              <a:t>Extension in the lower crust is probably accommodated by </a:t>
            </a:r>
            <a:r>
              <a:rPr lang="en-US" sz="2800" dirty="0" err="1">
                <a:cs typeface="+mn-cs"/>
              </a:rPr>
              <a:t>subhorizontal</a:t>
            </a:r>
            <a:r>
              <a:rPr lang="en-US" sz="2800" dirty="0">
                <a:cs typeface="+mn-cs"/>
              </a:rPr>
              <a:t> ductile shear</a:t>
            </a:r>
            <a:endParaRPr lang="en-US" dirty="0">
              <a:cs typeface="+mn-cs"/>
            </a:endParaRPr>
          </a:p>
        </p:txBody>
      </p:sp>
      <p:sp>
        <p:nvSpPr>
          <p:cNvPr id="12493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4933" name="Picture 4" descr="van16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1371600"/>
            <a:ext cx="83058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8194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38" y="5029200"/>
            <a:ext cx="43354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In pure shear a cube is shortened in </a:t>
            </a:r>
            <a:r>
              <a:rPr lang="en-US" sz="2000" i="1" dirty="0">
                <a:cs typeface="+mn-cs"/>
              </a:rPr>
              <a:t>z</a:t>
            </a:r>
            <a:r>
              <a:rPr lang="en-US" sz="2000" dirty="0">
                <a:cs typeface="+mn-cs"/>
              </a:rPr>
              <a:t> direction and elongated in </a:t>
            </a:r>
            <a:r>
              <a:rPr lang="en-US" sz="2000" i="1" dirty="0">
                <a:cs typeface="+mn-cs"/>
              </a:rPr>
              <a:t>x</a:t>
            </a:r>
            <a:r>
              <a:rPr lang="en-US" sz="2000" dirty="0">
                <a:cs typeface="+mn-cs"/>
              </a:rPr>
              <a:t> and </a:t>
            </a:r>
            <a:r>
              <a:rPr lang="en-US" sz="2000" i="1" dirty="0">
                <a:cs typeface="+mn-cs"/>
              </a:rPr>
              <a:t>y</a:t>
            </a:r>
            <a:r>
              <a:rPr lang="en-US" sz="2000" dirty="0">
                <a:cs typeface="+mn-cs"/>
              </a:rPr>
              <a:t> directions. The sides of the cube remain parallel and perpendicular.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21238" y="5105400"/>
            <a:ext cx="431641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In simple shear a cube is converted into a rhomboid.  The sides progressively lengthen but the top and bottom surfaces neither stretch nor shorten.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400800" y="228600"/>
            <a:ext cx="2743200" cy="685800"/>
          </a:xfrm>
        </p:spPr>
        <p:txBody>
          <a:bodyPr/>
          <a:lstStyle/>
          <a:p>
            <a:pPr algn="l">
              <a:lnSpc>
                <a:spcPct val="70000"/>
              </a:lnSpc>
              <a:defRPr/>
            </a:pPr>
            <a:r>
              <a:rPr lang="en-US" b="1" smtClean="0">
                <a:cs typeface="+mn-cs"/>
              </a:rPr>
              <a:t>Symmetric:</a:t>
            </a:r>
          </a:p>
          <a:p>
            <a:pPr algn="l">
              <a:lnSpc>
                <a:spcPct val="70000"/>
              </a:lnSpc>
              <a:defRPr/>
            </a:pPr>
            <a:r>
              <a:rPr lang="ja-JP" altLang="en-US" sz="2400" smtClean="0">
                <a:latin typeface="Arial"/>
                <a:cs typeface="+mn-cs"/>
              </a:rPr>
              <a:t>“</a:t>
            </a:r>
            <a:r>
              <a:rPr lang="en-US" sz="2400" smtClean="0">
                <a:cs typeface="+mn-cs"/>
              </a:rPr>
              <a:t>McKenzie</a:t>
            </a:r>
            <a:r>
              <a:rPr lang="ja-JP" altLang="en-US" sz="2400" smtClean="0">
                <a:latin typeface="Arial"/>
                <a:cs typeface="+mn-cs"/>
              </a:rPr>
              <a:t>”</a:t>
            </a:r>
            <a:endParaRPr lang="en-US" sz="2400" smtClean="0">
              <a:cs typeface="+mn-cs"/>
            </a:endParaRPr>
          </a:p>
          <a:p>
            <a:pPr algn="l">
              <a:lnSpc>
                <a:spcPct val="70000"/>
              </a:lnSpc>
              <a:defRPr/>
            </a:pPr>
            <a:r>
              <a:rPr lang="ja-JP" altLang="en-US" sz="2400" smtClean="0">
                <a:latin typeface="Arial"/>
                <a:cs typeface="+mn-cs"/>
              </a:rPr>
              <a:t>“</a:t>
            </a:r>
            <a:r>
              <a:rPr lang="en-US" sz="2400" smtClean="0">
                <a:cs typeface="+mn-cs"/>
              </a:rPr>
              <a:t>Pure shear</a:t>
            </a:r>
            <a:r>
              <a:rPr lang="ja-JP" altLang="en-US" sz="2400" smtClean="0">
                <a:latin typeface="Arial"/>
                <a:cs typeface="+mn-cs"/>
              </a:rPr>
              <a:t>”</a:t>
            </a:r>
            <a:endParaRPr lang="en-US" smtClean="0">
              <a:cs typeface="+mn-cs"/>
            </a:endParaRPr>
          </a:p>
        </p:txBody>
      </p:sp>
      <p:sp>
        <p:nvSpPr>
          <p:cNvPr id="12595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5" name="Picture 4" descr="van1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-1588"/>
            <a:ext cx="54514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5" name="Rectangle 5"/>
          <p:cNvSpPr>
            <a:spLocks noChangeArrowheads="1"/>
          </p:cNvSpPr>
          <p:nvPr/>
        </p:nvSpPr>
        <p:spPr bwMode="auto">
          <a:xfrm>
            <a:off x="6400800" y="1981200"/>
            <a:ext cx="266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3200" b="1">
                <a:cs typeface="+mn-cs"/>
              </a:rPr>
              <a:t>Asymmetric:</a:t>
            </a:r>
          </a:p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Wernicke</a:t>
            </a:r>
            <a:r>
              <a:rPr lang="ja-JP" altLang="en-US">
                <a:latin typeface="Arial"/>
                <a:cs typeface="+mn-cs"/>
              </a:rPr>
              <a:t>”</a:t>
            </a:r>
            <a:endParaRPr lang="en-US">
              <a:cs typeface="+mn-cs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Simple shear</a:t>
            </a:r>
            <a:r>
              <a:rPr lang="ja-JP" altLang="en-US">
                <a:latin typeface="Arial"/>
                <a:cs typeface="+mn-cs"/>
              </a:rPr>
              <a:t>”</a:t>
            </a:r>
            <a:endParaRPr lang="en-US" sz="32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5" name="Picture 11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036"/>
          <a:stretch/>
        </p:blipFill>
        <p:spPr>
          <a:xfrm>
            <a:off x="4267200" y="3733800"/>
            <a:ext cx="5029200" cy="2940050"/>
          </a:xfrm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392613" y="914400"/>
            <a:ext cx="4724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Times New Roman" charset="0"/>
                <a:cs typeface="+mn-cs"/>
              </a:rPr>
              <a:t>Distribution and general regional tectonic setting of Cordilleran metamorphic core complexes (after Coney, 1980).  </a:t>
            </a:r>
            <a:endParaRPr lang="en-US" sz="1800" dirty="0"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1800" dirty="0">
                <a:latin typeface="Times New Roman" charset="0"/>
                <a:cs typeface="+mn-cs"/>
              </a:rPr>
              <a:t>An MCC consists of a metamorphic basement </a:t>
            </a:r>
            <a:r>
              <a:rPr lang="ja-JP" altLang="en-US" sz="1800" dirty="0">
                <a:latin typeface="Arial"/>
                <a:cs typeface="+mn-cs"/>
              </a:rPr>
              <a:t>‘</a:t>
            </a:r>
            <a:r>
              <a:rPr lang="en-US" sz="1800" dirty="0">
                <a:latin typeface="Times New Roman" charset="0"/>
                <a:cs typeface="+mn-cs"/>
              </a:rPr>
              <a:t>core</a:t>
            </a:r>
            <a:r>
              <a:rPr lang="ja-JP" altLang="en-US" sz="1800" dirty="0">
                <a:latin typeface="Arial"/>
                <a:cs typeface="+mn-cs"/>
              </a:rPr>
              <a:t>’</a:t>
            </a:r>
            <a:r>
              <a:rPr lang="en-US" sz="1800" dirty="0">
                <a:latin typeface="Times New Roman" charset="0"/>
                <a:cs typeface="+mn-cs"/>
              </a:rPr>
              <a:t> and an </a:t>
            </a:r>
            <a:r>
              <a:rPr lang="en-US" sz="1800" dirty="0" err="1">
                <a:latin typeface="Times New Roman" charset="0"/>
                <a:cs typeface="+mn-cs"/>
              </a:rPr>
              <a:t>unmetamorphosed</a:t>
            </a:r>
            <a:r>
              <a:rPr lang="en-US" sz="1800" dirty="0">
                <a:latin typeface="Times New Roman" charset="0"/>
                <a:cs typeface="+mn-cs"/>
              </a:rPr>
              <a:t> cover; these are separated by a </a:t>
            </a:r>
            <a:r>
              <a:rPr lang="en-US" sz="1800" i="1" dirty="0" err="1">
                <a:latin typeface="Times New Roman" charset="0"/>
                <a:cs typeface="+mn-cs"/>
              </a:rPr>
              <a:t>decollement</a:t>
            </a:r>
            <a:r>
              <a:rPr lang="en-US" sz="1800" dirty="0">
                <a:latin typeface="Times New Roman" charset="0"/>
                <a:cs typeface="+mn-cs"/>
              </a:rPr>
              <a:t> with a </a:t>
            </a:r>
            <a:r>
              <a:rPr lang="en-US" sz="1800" dirty="0" err="1">
                <a:latin typeface="Times New Roman" charset="0"/>
                <a:cs typeface="+mn-cs"/>
              </a:rPr>
              <a:t>mylonitic</a:t>
            </a:r>
            <a:r>
              <a:rPr lang="en-US" sz="1800" dirty="0">
                <a:latin typeface="Times New Roman" charset="0"/>
                <a:cs typeface="+mn-cs"/>
              </a:rPr>
              <a:t> fabric. </a:t>
            </a:r>
          </a:p>
          <a:p>
            <a:pPr>
              <a:defRPr/>
            </a:pPr>
            <a:r>
              <a:rPr lang="en-US" sz="1800" dirty="0">
                <a:latin typeface="Times New Roman" charset="0"/>
                <a:cs typeface="+mn-cs"/>
              </a:rPr>
              <a:t>MCCs form as a result of simple shear extension of  very warm crust, and are sites of large extension with no local subsidence.</a:t>
            </a:r>
          </a:p>
        </p:txBody>
      </p:sp>
      <p:sp>
        <p:nvSpPr>
          <p:cNvPr id="12697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980" name="Picture 10" descr="van1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3719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TextBox 1"/>
          <p:cNvSpPr txBox="1">
            <a:spLocks noChangeArrowheads="1"/>
          </p:cNvSpPr>
          <p:nvPr/>
        </p:nvSpPr>
        <p:spPr bwMode="auto">
          <a:xfrm>
            <a:off x="5105400" y="76200"/>
            <a:ext cx="3441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Core complex extension:</a:t>
            </a:r>
          </a:p>
          <a:p>
            <a:r>
              <a:rPr lang="en-US"/>
              <a:t>Simple shear in mid-crust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cs typeface="+mj-cs"/>
              </a:rPr>
              <a:t>Evolution of a Core Complex</a:t>
            </a:r>
            <a:endParaRPr lang="en-US" smtClean="0">
              <a:cs typeface="+mj-cs"/>
            </a:endParaRPr>
          </a:p>
        </p:txBody>
      </p:sp>
      <p:pic>
        <p:nvPicPr>
          <p:cNvPr id="55302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3132138"/>
          </a:xfrm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46488"/>
            <a:ext cx="8839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028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4068763" cy="5715000"/>
          </a:xfrm>
        </p:spPr>
      </p:pic>
      <p:sp>
        <p:nvSpPr>
          <p:cNvPr id="13107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107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1">
            <a:off x="4194175" y="989013"/>
            <a:ext cx="49498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i="1" dirty="0">
                <a:solidFill>
                  <a:schemeClr val="tx2"/>
                </a:solidFill>
                <a:cs typeface="+mn-cs"/>
              </a:rPr>
              <a:t>Rolling hinge model</a:t>
            </a:r>
            <a:r>
              <a:rPr lang="en-US" dirty="0">
                <a:solidFill>
                  <a:schemeClr val="tx2"/>
                </a:solidFill>
                <a:cs typeface="+mn-cs"/>
              </a:rPr>
              <a:t>: An initially high-angle fault is progressively rotated to lower dips by </a:t>
            </a:r>
            <a:r>
              <a:rPr lang="en-US" dirty="0" err="1">
                <a:solidFill>
                  <a:schemeClr val="tx2"/>
                </a:solidFill>
                <a:cs typeface="+mn-cs"/>
              </a:rPr>
              <a:t>isostatic</a:t>
            </a:r>
            <a:r>
              <a:rPr lang="en-US" dirty="0">
                <a:solidFill>
                  <a:schemeClr val="tx2"/>
                </a:solidFill>
                <a:cs typeface="+mn-cs"/>
              </a:rPr>
              <a:t> uplift resulting from denudation</a:t>
            </a: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338"/>
            <a:ext cx="6477000" cy="5767387"/>
          </a:xfr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533400"/>
            <a:ext cx="2895600" cy="43434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cs typeface="+mj-cs"/>
              </a:rPr>
              <a:t>Can the low-angle detachment model be applied to great depth as </a:t>
            </a:r>
            <a:br>
              <a:rPr lang="en-US" sz="2800" dirty="0" smtClean="0">
                <a:cs typeface="+mj-cs"/>
              </a:rPr>
            </a:br>
            <a:r>
              <a:rPr lang="en-US" sz="2800" dirty="0" smtClean="0">
                <a:cs typeface="+mj-cs"/>
              </a:rPr>
              <a:t>“whole lithosphere normal simple shear”?</a:t>
            </a:r>
            <a:br>
              <a:rPr lang="en-US" sz="2800" dirty="0" smtClean="0">
                <a:cs typeface="+mj-cs"/>
              </a:rPr>
            </a:br>
            <a:r>
              <a:rPr lang="en-US" sz="2800" dirty="0">
                <a:cs typeface="+mj-cs"/>
              </a:rPr>
              <a:t/>
            </a:r>
            <a:br>
              <a:rPr lang="en-US" sz="2800" dirty="0">
                <a:cs typeface="+mj-cs"/>
              </a:rPr>
            </a:br>
            <a:r>
              <a:rPr lang="en-US" sz="2000" dirty="0" smtClean="0">
                <a:cs typeface="+mj-cs"/>
              </a:rPr>
              <a:t>(Wernicke, 1985) </a:t>
            </a:r>
            <a:br>
              <a:rPr lang="en-US" sz="2000" dirty="0" smtClean="0">
                <a:cs typeface="+mj-cs"/>
              </a:rPr>
            </a:br>
            <a:endParaRPr lang="en-US" sz="3600" dirty="0" smtClean="0">
              <a:cs typeface="+mj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819400" y="426720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0000"/>
                </a:solidFill>
                <a:cs typeface="+mn-cs"/>
              </a:rPr>
              <a:t>Footwall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4648200" y="4191000"/>
            <a:ext cx="156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 </a:t>
            </a:r>
            <a:r>
              <a:rPr lang="en-US" sz="1800" b="1">
                <a:solidFill>
                  <a:srgbClr val="FF0000"/>
                </a:solidFill>
                <a:cs typeface="+mn-cs"/>
              </a:rPr>
              <a:t>Hanging wall</a:t>
            </a:r>
          </a:p>
        </p:txBody>
      </p:sp>
      <p:sp>
        <p:nvSpPr>
          <p:cNvPr id="133125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>
                <a:cs typeface="+mj-cs"/>
              </a:rPr>
              <a:t>Rifting is NOT Spreading: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cs typeface="+mn-cs"/>
              </a:rPr>
              <a:t>Rifting involves stretching of pre-existing crust and mantle lithosphere</a:t>
            </a:r>
          </a:p>
          <a:p>
            <a:pPr>
              <a:defRPr/>
            </a:pPr>
            <a:r>
              <a:rPr lang="en-US" sz="2800" dirty="0" smtClean="0">
                <a:cs typeface="+mn-cs"/>
              </a:rPr>
              <a:t>Spreading creates new oceanic crust, rifting does not</a:t>
            </a:r>
          </a:p>
          <a:p>
            <a:pPr>
              <a:defRPr/>
            </a:pPr>
            <a:r>
              <a:rPr lang="en-US" sz="2800" dirty="0" smtClean="0">
                <a:cs typeface="+mn-cs"/>
              </a:rPr>
              <a:t>Continental crust rifts, oceanic crust spreads</a:t>
            </a:r>
          </a:p>
          <a:p>
            <a:pPr>
              <a:defRPr/>
            </a:pPr>
            <a:r>
              <a:rPr lang="en-US" sz="2800" dirty="0"/>
              <a:t>Continental rifting ultimately may lead to seafloor spreading. This also produces a passive </a:t>
            </a:r>
            <a:r>
              <a:rPr lang="en-US" sz="2800" dirty="0" smtClean="0"/>
              <a:t>margin</a:t>
            </a:r>
          </a:p>
          <a:p>
            <a:pPr>
              <a:defRPr/>
            </a:pPr>
            <a:r>
              <a:rPr lang="en-US" sz="2800" dirty="0" err="1" smtClean="0"/>
              <a:t>Aulacogens</a:t>
            </a:r>
            <a:r>
              <a:rPr lang="en-US" sz="2800" dirty="0" smtClean="0"/>
              <a:t> are “failed rifts” at high-angle to passive margins (successful rifts)</a:t>
            </a:r>
            <a:endParaRPr lang="en-US" sz="2800" dirty="0"/>
          </a:p>
          <a:p>
            <a:pPr>
              <a:defRPr/>
            </a:pPr>
            <a:endParaRPr lang="en-US" sz="2800" dirty="0" smtClean="0">
              <a:cs typeface="+mn-cs"/>
            </a:endParaRPr>
          </a:p>
          <a:p>
            <a:pPr>
              <a:defRPr/>
            </a:pPr>
            <a:endParaRPr lang="en-US" sz="2800" dirty="0" smtClean="0">
              <a:cs typeface="+mn-cs"/>
            </a:endParaRPr>
          </a:p>
          <a:p>
            <a:pPr>
              <a:buFontTx/>
              <a:buNone/>
              <a:defRPr/>
            </a:pPr>
            <a:endParaRPr lang="en-US" sz="2800" dirty="0" smtClean="0">
              <a:cs typeface="+mn-cs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67200" cy="1143000"/>
          </a:xfrm>
        </p:spPr>
        <p:txBody>
          <a:bodyPr/>
          <a:lstStyle/>
          <a:p>
            <a:pPr>
              <a:defRPr/>
            </a:pPr>
            <a:r>
              <a:rPr lang="en-US" sz="3200" b="1" i="1" smtClean="0">
                <a:cs typeface="+mj-cs"/>
              </a:rPr>
              <a:t>Pure Shear</a:t>
            </a:r>
            <a:r>
              <a:rPr lang="en-US" sz="3200" smtClean="0">
                <a:cs typeface="+mj-cs"/>
              </a:rPr>
              <a:t> rifts should be </a:t>
            </a:r>
            <a:r>
              <a:rPr lang="en-US" sz="3200" b="1" i="1" smtClean="0">
                <a:cs typeface="+mj-cs"/>
              </a:rPr>
              <a:t>symmetric</a:t>
            </a:r>
            <a:endParaRPr lang="en-US" smtClean="0">
              <a:cs typeface="+mj-cs"/>
            </a:endParaRPr>
          </a:p>
        </p:txBody>
      </p:sp>
      <p:pic>
        <p:nvPicPr>
          <p:cNvPr id="33798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4632325" cy="5338763"/>
          </a:xfrm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867400" y="6491288"/>
            <a:ext cx="173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Buck et al., 1988</a:t>
            </a: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72598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173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021263" y="0"/>
            <a:ext cx="41227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i="1">
                <a:solidFill>
                  <a:schemeClr val="tx2"/>
                </a:solidFill>
                <a:cs typeface="+mn-cs"/>
              </a:rPr>
              <a:t>Simple Shear</a:t>
            </a:r>
            <a:r>
              <a:rPr lang="en-US" sz="3200">
                <a:solidFill>
                  <a:schemeClr val="tx2"/>
                </a:solidFill>
                <a:cs typeface="+mn-cs"/>
              </a:rPr>
              <a:t> rifts should be </a:t>
            </a:r>
            <a:r>
              <a:rPr lang="en-US" sz="3200" b="1" i="1">
                <a:solidFill>
                  <a:schemeClr val="tx2"/>
                </a:solidFill>
                <a:cs typeface="+mn-cs"/>
              </a:rPr>
              <a:t>asymmetric</a:t>
            </a:r>
            <a:endParaRPr lang="en-US" sz="440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4" descr="van16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98792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8" name="Picture 5" descr="van1626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800600"/>
            <a:ext cx="449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609600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21" name="Picture 8" descr="van16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49879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7" name="Rectangle 9"/>
          <p:cNvSpPr>
            <a:spLocks noChangeArrowheads="1"/>
          </p:cNvSpPr>
          <p:nvPr/>
        </p:nvSpPr>
        <p:spPr bwMode="auto">
          <a:xfrm>
            <a:off x="5334000" y="1588"/>
            <a:ext cx="3810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Times New Roman" charset="0"/>
                <a:cs typeface="+mn-cs"/>
              </a:rPr>
              <a:t>Symmetry of rift topographic profiles </a:t>
            </a:r>
            <a:r>
              <a:rPr lang="en-US" sz="2800" dirty="0"/>
              <a:t>to distinguish pure shear from simple shear rifts</a:t>
            </a:r>
            <a:endParaRPr lang="en-US" sz="2800" dirty="0">
              <a:latin typeface="Times New Roman" charset="0"/>
              <a:cs typeface="+mn-cs"/>
            </a:endParaRPr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4572000"/>
            <a:ext cx="1371600" cy="685800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latin typeface="Times New Roman" charset="0"/>
                <a:cs typeface="+mn-cs"/>
              </a:rPr>
              <a:t>Eaton, 1987, GSL Spec Pub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552700"/>
            <a:ext cx="5181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4114800" cy="4017963"/>
          </a:xfrm>
        </p:spPr>
      </p:pic>
      <p:sp>
        <p:nvSpPr>
          <p:cNvPr id="138243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1588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Times New Roman" charset="0"/>
                <a:cs typeface="+mn-cs"/>
              </a:rPr>
              <a:t>Symmetry of rift </a:t>
            </a:r>
            <a:r>
              <a:rPr lang="en-US" sz="2800" dirty="0"/>
              <a:t>flank uplifts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/>
              <a:t>to distinguish pure shear from simple shear rifts</a:t>
            </a:r>
            <a:endParaRPr lang="en-US" sz="2800" dirty="0">
              <a:latin typeface="Times New Roman" charset="0"/>
              <a:cs typeface="+mn-cs"/>
            </a:endParaRPr>
          </a:p>
        </p:txBody>
      </p:sp>
      <p:pic>
        <p:nvPicPr>
          <p:cNvPr id="138245" name="Picture 8" descr="van16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409700"/>
            <a:ext cx="49879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057400"/>
            <a:ext cx="4800600" cy="685800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en-US" sz="1800" dirty="0" smtClean="0">
                <a:cs typeface="+mn-cs"/>
              </a:rPr>
              <a:t>Klemperer, Tectonics, 1988</a:t>
            </a:r>
          </a:p>
          <a:p>
            <a:pPr>
              <a:lnSpc>
                <a:spcPct val="70000"/>
              </a:lnSpc>
              <a:defRPr/>
            </a:pPr>
            <a:r>
              <a:rPr lang="en-US" sz="1800" smtClean="0">
                <a:cs typeface="+mn-cs"/>
              </a:rPr>
              <a:t>Klemperer &amp; White</a:t>
            </a:r>
            <a:r>
              <a:rPr lang="en-US" sz="1800" smtClean="0">
                <a:cs typeface="+mn-cs"/>
              </a:rPr>
              <a:t>, </a:t>
            </a:r>
            <a:r>
              <a:rPr lang="en-US" sz="1800" smtClean="0">
                <a:cs typeface="+mn-cs"/>
              </a:rPr>
              <a:t>1989, </a:t>
            </a:r>
            <a:r>
              <a:rPr lang="en-US" sz="1800" smtClean="0">
                <a:cs typeface="+mn-cs"/>
              </a:rPr>
              <a:t>GAC </a:t>
            </a:r>
            <a:r>
              <a:rPr lang="en-US" sz="1800" dirty="0" err="1" smtClean="0">
                <a:cs typeface="+mn-cs"/>
              </a:rPr>
              <a:t>Mem</a:t>
            </a:r>
            <a:r>
              <a:rPr lang="en-US" sz="1800" dirty="0" smtClean="0">
                <a:cs typeface="+mn-cs"/>
              </a:rPr>
              <a:t>.</a:t>
            </a:r>
            <a:endParaRPr lang="en-US" dirty="0" smtClean="0">
              <a:cs typeface="+mn-cs"/>
            </a:endParaRPr>
          </a:p>
        </p:txBody>
      </p:sp>
      <p:sp>
        <p:nvSpPr>
          <p:cNvPr id="14029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76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19663"/>
            <a:ext cx="91440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76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9911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5154613" y="228600"/>
            <a:ext cx="3962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cs typeface="+mn-cs"/>
              </a:rPr>
              <a:t>North Sea, Viking </a:t>
            </a:r>
            <a:r>
              <a:rPr lang="en-US" b="1" dirty="0" err="1">
                <a:cs typeface="+mn-cs"/>
              </a:rPr>
              <a:t>Graben</a:t>
            </a:r>
            <a:r>
              <a:rPr lang="en-US" b="1" dirty="0">
                <a:cs typeface="+mn-cs"/>
              </a:rPr>
              <a:t>:</a:t>
            </a:r>
            <a:endParaRPr lang="en-US" dirty="0"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cs typeface="+mn-cs"/>
              </a:rPr>
              <a:t>Asymmetric or symmetric reflection patterns?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>
                <a:cs typeface="+mn-cs"/>
              </a:rPr>
              <a:t>Asymmetric or symmetric subsidence patterns?</a:t>
            </a:r>
            <a:endParaRPr lang="en-US" sz="32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3" name="Group 14"/>
          <p:cNvGrpSpPr>
            <a:grpSpLocks/>
          </p:cNvGrpSpPr>
          <p:nvPr/>
        </p:nvGrpSpPr>
        <p:grpSpPr bwMode="auto">
          <a:xfrm>
            <a:off x="4495800" y="4343400"/>
            <a:ext cx="5257800" cy="3100388"/>
            <a:chOff x="0" y="2419"/>
            <a:chExt cx="3071" cy="1809"/>
          </a:xfrm>
        </p:grpSpPr>
        <p:pic>
          <p:nvPicPr>
            <p:cNvPr id="141326" name="Picture 15" descr="rift_prop_mode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638"/>
            <a:stretch>
              <a:fillRect/>
            </a:stretch>
          </p:blipFill>
          <p:spPr bwMode="auto">
            <a:xfrm>
              <a:off x="32" y="2614"/>
              <a:ext cx="2743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10" name="Freeform 16"/>
            <p:cNvSpPr>
              <a:spLocks/>
            </p:cNvSpPr>
            <p:nvPr/>
          </p:nvSpPr>
          <p:spPr bwMode="auto">
            <a:xfrm>
              <a:off x="2059" y="2719"/>
              <a:ext cx="548" cy="159"/>
            </a:xfrm>
            <a:custGeom>
              <a:avLst/>
              <a:gdLst>
                <a:gd name="T0" fmla="*/ 0 w 466"/>
                <a:gd name="T1" fmla="*/ 10 h 159"/>
                <a:gd name="T2" fmla="*/ 58 w 466"/>
                <a:gd name="T3" fmla="*/ 108 h 159"/>
                <a:gd name="T4" fmla="*/ 123 w 466"/>
                <a:gd name="T5" fmla="*/ 159 h 159"/>
                <a:gd name="T6" fmla="*/ 444 w 466"/>
                <a:gd name="T7" fmla="*/ 159 h 159"/>
                <a:gd name="T8" fmla="*/ 466 w 466"/>
                <a:gd name="T9" fmla="*/ 77 h 159"/>
                <a:gd name="T10" fmla="*/ 454 w 466"/>
                <a:gd name="T11" fmla="*/ 0 h 159"/>
                <a:gd name="T12" fmla="*/ 0 w 466"/>
                <a:gd name="T13" fmla="*/ 1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" h="159">
                  <a:moveTo>
                    <a:pt x="0" y="10"/>
                  </a:moveTo>
                  <a:lnTo>
                    <a:pt x="58" y="108"/>
                  </a:lnTo>
                  <a:lnTo>
                    <a:pt x="123" y="159"/>
                  </a:lnTo>
                  <a:lnTo>
                    <a:pt x="444" y="159"/>
                  </a:lnTo>
                  <a:lnTo>
                    <a:pt x="466" y="77"/>
                  </a:lnTo>
                  <a:lnTo>
                    <a:pt x="454" y="0"/>
                  </a:lnTo>
                  <a:lnTo>
                    <a:pt x="0" y="10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 useBgFill="1"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96" y="2419"/>
              <a:ext cx="2975" cy="323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2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521" y="2437"/>
              <a:ext cx="1128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CC3300"/>
                  </a:solidFill>
                  <a:latin typeface="Times New Roman" charset="0"/>
                  <a:cs typeface="+mn-cs"/>
                </a:rPr>
                <a:t>Rift propagation (time axis)</a:t>
              </a:r>
            </a:p>
          </p:txBody>
        </p:sp>
        <p:sp useBgFill="1"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0" y="2665"/>
              <a:ext cx="1722" cy="207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 useBgFill="1"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0" y="2424"/>
              <a:ext cx="171" cy="1804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41314" name="Group 28"/>
          <p:cNvGrpSpPr>
            <a:grpSpLocks/>
          </p:cNvGrpSpPr>
          <p:nvPr/>
        </p:nvGrpSpPr>
        <p:grpSpPr bwMode="auto">
          <a:xfrm>
            <a:off x="-152400" y="4038600"/>
            <a:ext cx="3856038" cy="3114675"/>
            <a:chOff x="3118" y="1584"/>
            <a:chExt cx="2228" cy="1776"/>
          </a:xfrm>
        </p:grpSpPr>
        <p:grpSp>
          <p:nvGrpSpPr>
            <p:cNvPr id="141322" name="Group 3"/>
            <p:cNvGrpSpPr>
              <a:grpSpLocks/>
            </p:cNvGrpSpPr>
            <p:nvPr/>
          </p:nvGrpSpPr>
          <p:grpSpPr bwMode="auto">
            <a:xfrm>
              <a:off x="3118" y="1584"/>
              <a:ext cx="2228" cy="1773"/>
              <a:chOff x="2994" y="2405"/>
              <a:chExt cx="2228" cy="1773"/>
            </a:xfrm>
          </p:grpSpPr>
          <p:pic>
            <p:nvPicPr>
              <p:cNvPr id="22" name="Picture 4" descr="opposing_border_fault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3" y="2476"/>
                <a:ext cx="1755" cy="17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</p:pic>
          <p:sp useBgFill="1">
            <p:nvSpPr>
              <p:cNvPr id="23" name="Freeform 5"/>
              <p:cNvSpPr>
                <a:spLocks/>
              </p:cNvSpPr>
              <p:nvPr/>
            </p:nvSpPr>
            <p:spPr bwMode="auto">
              <a:xfrm>
                <a:off x="2994" y="2405"/>
                <a:ext cx="2228" cy="1462"/>
              </a:xfrm>
              <a:custGeom>
                <a:avLst/>
                <a:gdLst>
                  <a:gd name="T0" fmla="*/ 1956 w 2228"/>
                  <a:gd name="T1" fmla="*/ 1178 h 1462"/>
                  <a:gd name="T2" fmla="*/ 1279 w 2228"/>
                  <a:gd name="T3" fmla="*/ 190 h 1462"/>
                  <a:gd name="T4" fmla="*/ 0 w 2228"/>
                  <a:gd name="T5" fmla="*/ 190 h 1462"/>
                  <a:gd name="T6" fmla="*/ 13 w 2228"/>
                  <a:gd name="T7" fmla="*/ 38 h 1462"/>
                  <a:gd name="T8" fmla="*/ 2228 w 2228"/>
                  <a:gd name="T9" fmla="*/ 0 h 1462"/>
                  <a:gd name="T10" fmla="*/ 2165 w 2228"/>
                  <a:gd name="T11" fmla="*/ 1450 h 1462"/>
                  <a:gd name="T12" fmla="*/ 2146 w 2228"/>
                  <a:gd name="T13" fmla="*/ 1418 h 1462"/>
                  <a:gd name="T14" fmla="*/ 2127 w 2228"/>
                  <a:gd name="T15" fmla="*/ 1405 h 1462"/>
                  <a:gd name="T16" fmla="*/ 2063 w 2228"/>
                  <a:gd name="T17" fmla="*/ 1228 h 1462"/>
                  <a:gd name="T18" fmla="*/ 2070 w 2228"/>
                  <a:gd name="T19" fmla="*/ 1102 h 1462"/>
                  <a:gd name="T20" fmla="*/ 2089 w 2228"/>
                  <a:gd name="T21" fmla="*/ 1095 h 1462"/>
                  <a:gd name="T22" fmla="*/ 2101 w 2228"/>
                  <a:gd name="T23" fmla="*/ 1121 h 1462"/>
                  <a:gd name="T24" fmla="*/ 1968 w 2228"/>
                  <a:gd name="T25" fmla="*/ 1159 h 1462"/>
                  <a:gd name="T26" fmla="*/ 1962 w 2228"/>
                  <a:gd name="T27" fmla="*/ 1083 h 1462"/>
                  <a:gd name="T28" fmla="*/ 1956 w 2228"/>
                  <a:gd name="T29" fmla="*/ 1178 h 1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28" h="1462">
                    <a:moveTo>
                      <a:pt x="1956" y="1178"/>
                    </a:moveTo>
                    <a:lnTo>
                      <a:pt x="1279" y="190"/>
                    </a:lnTo>
                    <a:lnTo>
                      <a:pt x="0" y="190"/>
                    </a:lnTo>
                    <a:lnTo>
                      <a:pt x="13" y="38"/>
                    </a:lnTo>
                    <a:lnTo>
                      <a:pt x="2228" y="0"/>
                    </a:lnTo>
                    <a:cubicBezTo>
                      <a:pt x="2207" y="483"/>
                      <a:pt x="2193" y="967"/>
                      <a:pt x="2165" y="1450"/>
                    </a:cubicBezTo>
                    <a:cubicBezTo>
                      <a:pt x="2164" y="1462"/>
                      <a:pt x="2154" y="1427"/>
                      <a:pt x="2146" y="1418"/>
                    </a:cubicBezTo>
                    <a:cubicBezTo>
                      <a:pt x="2141" y="1412"/>
                      <a:pt x="2133" y="1409"/>
                      <a:pt x="2127" y="1405"/>
                    </a:cubicBezTo>
                    <a:cubicBezTo>
                      <a:pt x="2098" y="1350"/>
                      <a:pt x="2085" y="1286"/>
                      <a:pt x="2063" y="1228"/>
                    </a:cubicBezTo>
                    <a:cubicBezTo>
                      <a:pt x="2065" y="1186"/>
                      <a:pt x="2062" y="1143"/>
                      <a:pt x="2070" y="1102"/>
                    </a:cubicBezTo>
                    <a:cubicBezTo>
                      <a:pt x="2071" y="1095"/>
                      <a:pt x="2083" y="1091"/>
                      <a:pt x="2089" y="1095"/>
                    </a:cubicBezTo>
                    <a:cubicBezTo>
                      <a:pt x="2097" y="1100"/>
                      <a:pt x="2097" y="1112"/>
                      <a:pt x="2101" y="1121"/>
                    </a:cubicBezTo>
                    <a:cubicBezTo>
                      <a:pt x="2093" y="1181"/>
                      <a:pt x="2100" y="1240"/>
                      <a:pt x="1968" y="1159"/>
                    </a:cubicBezTo>
                    <a:cubicBezTo>
                      <a:pt x="1946" y="1146"/>
                      <a:pt x="1964" y="1108"/>
                      <a:pt x="1962" y="1083"/>
                    </a:cubicBezTo>
                    <a:cubicBezTo>
                      <a:pt x="1951" y="1117"/>
                      <a:pt x="1948" y="1143"/>
                      <a:pt x="1956" y="1178"/>
                    </a:cubicBezTo>
                    <a:close/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>
              <a:off x="3360" y="3120"/>
              <a:ext cx="23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31838" y="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4000" smtClean="0">
                <a:cs typeface="+mj-cs"/>
              </a:rPr>
              <a:t>Rifts: the Third dimension</a:t>
            </a:r>
            <a:endParaRPr lang="en-US" smtClean="0">
              <a:cs typeface="+mj-cs"/>
            </a:endParaRPr>
          </a:p>
        </p:txBody>
      </p:sp>
      <p:pic>
        <p:nvPicPr>
          <p:cNvPr id="43014" name="Picture 6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" y="1295400"/>
            <a:ext cx="8602662" cy="2341563"/>
          </a:xfrm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57200" y="533400"/>
            <a:ext cx="809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cs typeface="+mn-cs"/>
              </a:rPr>
              <a:t>Rift  evolution  consists of forming half grabens with different asymmetries and linking  them up as </a:t>
            </a:r>
            <a:r>
              <a:rPr lang="en-US" sz="2000" i="1">
                <a:latin typeface="Symbol" charset="0"/>
                <a:cs typeface="+mn-cs"/>
                <a:sym typeface="Symbol" charset="0"/>
              </a:rPr>
              <a:t></a:t>
            </a:r>
            <a:r>
              <a:rPr lang="en-US" sz="2000" i="1">
                <a:cs typeface="+mn-cs"/>
              </a:rPr>
              <a:t> increases.</a:t>
            </a:r>
            <a:endParaRPr lang="en-US" i="1">
              <a:cs typeface="+mn-cs"/>
            </a:endParaRPr>
          </a:p>
        </p:txBody>
      </p:sp>
      <p:sp>
        <p:nvSpPr>
          <p:cNvPr id="141318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648200" y="3962400"/>
            <a:ext cx="3957638" cy="14620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cs typeface="+mn-cs"/>
              </a:rPr>
              <a:t>n</a:t>
            </a:r>
            <a:r>
              <a:rPr lang="en-US" sz="2400" dirty="0" smtClean="0">
                <a:cs typeface="+mn-cs"/>
              </a:rPr>
              <a:t>ot by progressive unzipping along the rift axis</a:t>
            </a:r>
          </a:p>
          <a:p>
            <a:pPr lvl="1" algn="ctr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marL="0" indent="0" algn="ctr" eaLnBrk="1" hangingPunct="1">
              <a:lnSpc>
                <a:spcPct val="90000"/>
              </a:lnSpc>
              <a:defRPr/>
            </a:pPr>
            <a:endParaRPr lang="en-US" sz="2400" dirty="0" smtClean="0">
              <a:cs typeface="+mn-cs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609600" y="3581400"/>
            <a:ext cx="38862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dirty="0">
                <a:solidFill>
                  <a:srgbClr val="000000"/>
                </a:solidFill>
                <a:cs typeface="+mn-cs"/>
              </a:rPr>
              <a:t>Rifts propagate by linkage of discrete rift segments</a:t>
            </a:r>
          </a:p>
          <a:p>
            <a:pPr marL="515938" lvl="1" indent="-234950" eaLnBrk="1" hangingPunct="1">
              <a:spcBef>
                <a:spcPct val="20000"/>
              </a:spcBef>
              <a:defRPr/>
            </a:pPr>
            <a:endParaRPr lang="en-US" dirty="0">
              <a:solidFill>
                <a:srgbClr val="3333FF"/>
              </a:solidFill>
              <a:cs typeface="+mn-cs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4497388" y="1828800"/>
            <a:ext cx="6238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0000"/>
                </a:solidFill>
                <a:cs typeface="+mn-cs"/>
              </a:rPr>
              <a:t>vs.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113" y="152400"/>
            <a:ext cx="4583113" cy="5334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cs typeface="+mj-cs"/>
              </a:rPr>
              <a:t>Ideal half-</a:t>
            </a:r>
            <a:r>
              <a:rPr lang="en-US" sz="3600" dirty="0" err="1">
                <a:cs typeface="+mj-cs"/>
              </a:rPr>
              <a:t>g</a:t>
            </a:r>
            <a:r>
              <a:rPr lang="en-US" sz="3600" dirty="0" err="1" smtClean="0">
                <a:cs typeface="+mj-cs"/>
              </a:rPr>
              <a:t>raben</a:t>
            </a:r>
            <a:endParaRPr lang="en-US" sz="3600" dirty="0" smtClean="0">
              <a:cs typeface="+mj-cs"/>
            </a:endParaRPr>
          </a:p>
        </p:txBody>
      </p:sp>
      <p:pic>
        <p:nvPicPr>
          <p:cNvPr id="44038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4643438" cy="3200400"/>
          </a:xfrm>
        </p:spPr>
      </p:pic>
      <p:sp>
        <p:nvSpPr>
          <p:cNvPr id="143363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063" y="1219200"/>
            <a:ext cx="25479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81600" y="0"/>
            <a:ext cx="396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dirty="0" smtClean="0">
                <a:cs typeface="+mj-cs"/>
              </a:rPr>
              <a:t>Linked opposing half-</a:t>
            </a:r>
            <a:r>
              <a:rPr lang="en-US" sz="3600" dirty="0" err="1" smtClean="0">
                <a:cs typeface="+mj-cs"/>
              </a:rPr>
              <a:t>grabens</a:t>
            </a:r>
            <a:endParaRPr lang="en-US" sz="4000" dirty="0" smtClean="0">
              <a:cs typeface="+mj-c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130800"/>
            <a:ext cx="3733800" cy="15240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 smtClean="0">
                <a:cs typeface="+mn-cs"/>
              </a:rPr>
              <a:t>Differential shear taken up by strike-slip faulting along an </a:t>
            </a:r>
            <a:r>
              <a:rPr lang="ja-JP" altLang="en-US" sz="2400" dirty="0" smtClean="0">
                <a:latin typeface="Arial"/>
                <a:cs typeface="+mn-cs"/>
              </a:rPr>
              <a:t>‘</a:t>
            </a:r>
            <a:r>
              <a:rPr lang="en-US" altLang="ja-JP" sz="2400" dirty="0" smtClean="0">
                <a:cs typeface="+mn-cs"/>
              </a:rPr>
              <a:t>a</a:t>
            </a:r>
            <a:r>
              <a:rPr lang="en-US" sz="2400" dirty="0" smtClean="0">
                <a:cs typeface="+mn-cs"/>
              </a:rPr>
              <a:t>ccommodation </a:t>
            </a:r>
            <a:r>
              <a:rPr lang="en-US" sz="2400" dirty="0">
                <a:cs typeface="+mn-cs"/>
              </a:rPr>
              <a:t>z</a:t>
            </a:r>
            <a:r>
              <a:rPr lang="en-US" sz="2400" dirty="0" smtClean="0">
                <a:cs typeface="+mn-cs"/>
              </a:rPr>
              <a:t>one</a:t>
            </a:r>
            <a:r>
              <a:rPr lang="ja-JP" altLang="en-US" sz="2400" dirty="0" smtClean="0">
                <a:latin typeface="Arial"/>
                <a:cs typeface="+mn-cs"/>
              </a:rPr>
              <a:t>’</a:t>
            </a:r>
            <a:endParaRPr lang="en-US" sz="2400" dirty="0" smtClean="0">
              <a:cs typeface="+mn-cs"/>
            </a:endParaRPr>
          </a:p>
        </p:txBody>
      </p:sp>
      <p:pic>
        <p:nvPicPr>
          <p:cNvPr id="143367" name="Picture 7" descr="van1615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6"/>
          <a:stretch>
            <a:fillRect/>
          </a:stretch>
        </p:blipFill>
        <p:spPr bwMode="auto">
          <a:xfrm>
            <a:off x="3838575" y="3916363"/>
            <a:ext cx="329247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19" t="18184" r="14119" b="1819"/>
          <a:stretch>
            <a:fillRect/>
          </a:stretch>
        </p:blipFill>
        <p:spPr bwMode="auto">
          <a:xfrm>
            <a:off x="1447800" y="50292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0" name="Picture 36" descr="Google rif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838200"/>
            <a:ext cx="2503487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1" name="Picture 4" descr="Ethmode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889500" cy="5957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7205" name="Line 5"/>
          <p:cNvSpPr>
            <a:spLocks noChangeShapeType="1"/>
          </p:cNvSpPr>
          <p:nvPr/>
        </p:nvSpPr>
        <p:spPr bwMode="auto">
          <a:xfrm>
            <a:off x="1143000" y="3352800"/>
            <a:ext cx="1981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06" name="Line 6"/>
          <p:cNvSpPr>
            <a:spLocks noChangeShapeType="1"/>
          </p:cNvSpPr>
          <p:nvPr/>
        </p:nvSpPr>
        <p:spPr bwMode="auto">
          <a:xfrm flipV="1">
            <a:off x="1676400" y="914400"/>
            <a:ext cx="1371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07" name="Line 7"/>
          <p:cNvSpPr>
            <a:spLocks noChangeShapeType="1"/>
          </p:cNvSpPr>
          <p:nvPr/>
        </p:nvSpPr>
        <p:spPr bwMode="auto">
          <a:xfrm>
            <a:off x="1371600" y="1981200"/>
            <a:ext cx="1752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08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2438400" cy="917575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Rift Evolution</a:t>
            </a:r>
            <a:endParaRPr lang="en-US" smtClean="0">
              <a:cs typeface="+mj-cs"/>
            </a:endParaRPr>
          </a:p>
        </p:txBody>
      </p:sp>
      <p:sp>
        <p:nvSpPr>
          <p:cNvPr id="947211" name="Rectangle 11"/>
          <p:cNvSpPr>
            <a:spLocks noChangeArrowheads="1"/>
          </p:cNvSpPr>
          <p:nvPr/>
        </p:nvSpPr>
        <p:spPr bwMode="auto">
          <a:xfrm>
            <a:off x="-152400" y="304800"/>
            <a:ext cx="304800" cy="464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14" name="Rectangle 14"/>
          <p:cNvSpPr>
            <a:spLocks noChangeArrowheads="1"/>
          </p:cNvSpPr>
          <p:nvPr/>
        </p:nvSpPr>
        <p:spPr bwMode="auto">
          <a:xfrm>
            <a:off x="7620000" y="633413"/>
            <a:ext cx="15240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cs typeface="+mn-cs"/>
              </a:rPr>
              <a:t>BREAK-UP</a:t>
            </a:r>
            <a:endParaRPr lang="en-US" sz="1600">
              <a:solidFill>
                <a:srgbClr val="000000"/>
              </a:solidFill>
              <a:latin typeface="Arial Black" charset="0"/>
              <a:cs typeface="+mn-cs"/>
            </a:endParaRPr>
          </a:p>
        </p:txBody>
      </p:sp>
      <p:sp>
        <p:nvSpPr>
          <p:cNvPr id="947215" name="Rectangle 15"/>
          <p:cNvSpPr>
            <a:spLocks noChangeArrowheads="1"/>
          </p:cNvSpPr>
          <p:nvPr/>
        </p:nvSpPr>
        <p:spPr bwMode="auto">
          <a:xfrm>
            <a:off x="7543800" y="2881313"/>
            <a:ext cx="16764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cs typeface="+mn-cs"/>
              </a:rPr>
              <a:t>TRANSITION</a:t>
            </a:r>
            <a:endParaRPr lang="en-US" sz="1600">
              <a:solidFill>
                <a:srgbClr val="000000"/>
              </a:solidFill>
              <a:latin typeface="Arial Black" charset="0"/>
              <a:cs typeface="+mn-cs"/>
            </a:endParaRPr>
          </a:p>
        </p:txBody>
      </p:sp>
      <p:sp>
        <p:nvSpPr>
          <p:cNvPr id="947216" name="Rectangle 16"/>
          <p:cNvSpPr>
            <a:spLocks noChangeArrowheads="1"/>
          </p:cNvSpPr>
          <p:nvPr/>
        </p:nvSpPr>
        <p:spPr bwMode="auto">
          <a:xfrm>
            <a:off x="7620000" y="4964113"/>
            <a:ext cx="1524000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cs typeface="+mn-cs"/>
              </a:rPr>
              <a:t>INITIATION</a:t>
            </a:r>
            <a:endParaRPr lang="en-US" sz="1600">
              <a:solidFill>
                <a:srgbClr val="000000"/>
              </a:solidFill>
              <a:latin typeface="Arial Black" charset="0"/>
              <a:cs typeface="+mn-cs"/>
            </a:endParaRPr>
          </a:p>
        </p:txBody>
      </p:sp>
      <p:sp>
        <p:nvSpPr>
          <p:cNvPr id="947217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18" name="Rectangle 18"/>
          <p:cNvSpPr>
            <a:spLocks noChangeArrowheads="1"/>
          </p:cNvSpPr>
          <p:nvPr/>
        </p:nvSpPr>
        <p:spPr bwMode="auto">
          <a:xfrm>
            <a:off x="4575175" y="221297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000" b="1" i="1">
                <a:solidFill>
                  <a:srgbClr val="FF3300"/>
                </a:solidFill>
                <a:latin typeface="Arial" charset="0"/>
                <a:cs typeface="+mn-cs"/>
              </a:rPr>
              <a:t>Main Ethiopian Rift</a:t>
            </a:r>
          </a:p>
        </p:txBody>
      </p:sp>
      <p:sp>
        <p:nvSpPr>
          <p:cNvPr id="947219" name="Rectangle 19"/>
          <p:cNvSpPr>
            <a:spLocks noChangeArrowheads="1"/>
          </p:cNvSpPr>
          <p:nvPr/>
        </p:nvSpPr>
        <p:spPr bwMode="auto">
          <a:xfrm>
            <a:off x="4879975" y="79375"/>
            <a:ext cx="241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+mn-cs"/>
              </a:rPr>
              <a:t>magma dominates</a:t>
            </a:r>
          </a:p>
        </p:txBody>
      </p:sp>
      <p:sp>
        <p:nvSpPr>
          <p:cNvPr id="947220" name="Rectangle 20"/>
          <p:cNvSpPr>
            <a:spLocks noChangeArrowheads="1"/>
          </p:cNvSpPr>
          <p:nvPr/>
        </p:nvSpPr>
        <p:spPr bwMode="auto">
          <a:xfrm>
            <a:off x="4879975" y="4346575"/>
            <a:ext cx="244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latin typeface="Arial" charset="0"/>
                <a:cs typeface="+mn-cs"/>
              </a:rPr>
              <a:t>faulting dominates</a:t>
            </a:r>
          </a:p>
        </p:txBody>
      </p:sp>
      <p:sp>
        <p:nvSpPr>
          <p:cNvPr id="947221" name="Text Box 21"/>
          <p:cNvSpPr txBox="1">
            <a:spLocks noChangeArrowheads="1"/>
          </p:cNvSpPr>
          <p:nvPr/>
        </p:nvSpPr>
        <p:spPr bwMode="auto">
          <a:xfrm>
            <a:off x="6251575" y="6311900"/>
            <a:ext cx="13001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>
                <a:solidFill>
                  <a:srgbClr val="000000"/>
                </a:solidFill>
                <a:cs typeface="+mn-cs"/>
              </a:rPr>
              <a:t>Cindy Ebinger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45425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181600"/>
            <a:ext cx="15240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7223" name="Rectangle 23"/>
          <p:cNvSpPr>
            <a:spLocks noChangeArrowheads="1"/>
          </p:cNvSpPr>
          <p:nvPr/>
        </p:nvSpPr>
        <p:spPr bwMode="auto">
          <a:xfrm>
            <a:off x="3048000" y="4572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24" name="Rectangle 24"/>
          <p:cNvSpPr>
            <a:spLocks noChangeArrowheads="1"/>
          </p:cNvSpPr>
          <p:nvPr/>
        </p:nvSpPr>
        <p:spPr bwMode="auto">
          <a:xfrm>
            <a:off x="2971800" y="228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7225" name="Rectangle 25"/>
          <p:cNvSpPr>
            <a:spLocks noChangeArrowheads="1"/>
          </p:cNvSpPr>
          <p:nvPr/>
        </p:nvSpPr>
        <p:spPr bwMode="auto">
          <a:xfrm>
            <a:off x="3048000" y="4495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145429" name="Group 37"/>
          <p:cNvGrpSpPr>
            <a:grpSpLocks/>
          </p:cNvGrpSpPr>
          <p:nvPr/>
        </p:nvGrpSpPr>
        <p:grpSpPr bwMode="auto">
          <a:xfrm>
            <a:off x="6248400" y="0"/>
            <a:ext cx="3048000" cy="6934200"/>
            <a:chOff x="3936" y="0"/>
            <a:chExt cx="1920" cy="4368"/>
          </a:xfrm>
        </p:grpSpPr>
        <p:sp>
          <p:nvSpPr>
            <p:cNvPr id="947230" name="Rectangle 30"/>
            <p:cNvSpPr>
              <a:spLocks noChangeArrowheads="1"/>
            </p:cNvSpPr>
            <p:nvPr/>
          </p:nvSpPr>
          <p:spPr bwMode="auto">
            <a:xfrm flipH="1">
              <a:off x="3936" y="3936"/>
              <a:ext cx="81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7213" name="Rectangle 13"/>
            <p:cNvSpPr>
              <a:spLocks noChangeArrowheads="1"/>
            </p:cNvSpPr>
            <p:nvPr/>
          </p:nvSpPr>
          <p:spPr bwMode="auto">
            <a:xfrm>
              <a:off x="4800" y="0"/>
              <a:ext cx="1056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7226" name="Line 26"/>
            <p:cNvSpPr>
              <a:spLocks noChangeShapeType="1"/>
            </p:cNvSpPr>
            <p:nvPr/>
          </p:nvSpPr>
          <p:spPr bwMode="auto">
            <a:xfrm>
              <a:off x="5088" y="672"/>
              <a:ext cx="0" cy="3072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947227" name="Rectangle 27"/>
            <p:cNvSpPr>
              <a:spLocks noChangeArrowheads="1"/>
            </p:cNvSpPr>
            <p:nvPr/>
          </p:nvSpPr>
          <p:spPr bwMode="auto">
            <a:xfrm>
              <a:off x="4608" y="0"/>
              <a:ext cx="1248" cy="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b="1">
                  <a:solidFill>
                    <a:srgbClr val="0000FF"/>
                  </a:solidFill>
                  <a:latin typeface="Arial Black" charset="0"/>
                  <a:cs typeface="+mn-cs"/>
                </a:rPr>
                <a:t>SPATIAL PROPAGATION</a:t>
              </a:r>
              <a:br>
                <a:rPr lang="en-US" sz="1600" b="1">
                  <a:solidFill>
                    <a:srgbClr val="0000FF"/>
                  </a:solidFill>
                  <a:latin typeface="Arial Black" charset="0"/>
                  <a:cs typeface="+mn-cs"/>
                </a:rPr>
              </a:br>
              <a:r>
                <a:rPr lang="en-US" b="1">
                  <a:solidFill>
                    <a:srgbClr val="0000FF"/>
                  </a:solidFill>
                  <a:latin typeface="Arial Black" charset="0"/>
                  <a:cs typeface="+mn-cs"/>
                </a:rPr>
                <a:t>??</a:t>
              </a:r>
              <a:endParaRPr lang="en-US" sz="1600">
                <a:solidFill>
                  <a:srgbClr val="0000FF"/>
                </a:solidFill>
                <a:latin typeface="Arial Black" charset="0"/>
                <a:cs typeface="+mn-cs"/>
              </a:endParaRPr>
            </a:p>
          </p:txBody>
        </p:sp>
        <p:sp>
          <p:nvSpPr>
            <p:cNvPr id="947228" name="Rectangle 28"/>
            <p:cNvSpPr>
              <a:spLocks noChangeArrowheads="1"/>
            </p:cNvSpPr>
            <p:nvPr/>
          </p:nvSpPr>
          <p:spPr bwMode="auto">
            <a:xfrm>
              <a:off x="4608" y="3744"/>
              <a:ext cx="1248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en-US" sz="1600" b="1">
                  <a:solidFill>
                    <a:srgbClr val="00FF00"/>
                  </a:solidFill>
                  <a:latin typeface="Arial Black" charset="0"/>
                  <a:cs typeface="+mn-cs"/>
                </a:rPr>
                <a:t>TEMPORAL DEVELOPMENT </a:t>
              </a:r>
              <a:r>
                <a:rPr lang="en-US" b="1">
                  <a:solidFill>
                    <a:srgbClr val="00FF00"/>
                  </a:solidFill>
                  <a:latin typeface="Arial Black" charset="0"/>
                  <a:cs typeface="+mn-cs"/>
                </a:rPr>
                <a:t>??</a:t>
              </a:r>
              <a:endParaRPr lang="en-US" sz="1600">
                <a:solidFill>
                  <a:srgbClr val="00FF00"/>
                </a:solidFill>
                <a:latin typeface="Arial Black" charset="0"/>
                <a:cs typeface="+mn-cs"/>
              </a:endParaRPr>
            </a:p>
          </p:txBody>
        </p:sp>
        <p:sp>
          <p:nvSpPr>
            <p:cNvPr id="947229" name="Line 29"/>
            <p:cNvSpPr>
              <a:spLocks noChangeShapeType="1"/>
            </p:cNvSpPr>
            <p:nvPr/>
          </p:nvSpPr>
          <p:spPr bwMode="auto">
            <a:xfrm flipV="1">
              <a:off x="5424" y="624"/>
              <a:ext cx="0" cy="3072"/>
            </a:xfrm>
            <a:prstGeom prst="line">
              <a:avLst/>
            </a:prstGeom>
            <a:noFill/>
            <a:ln w="1016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47233" name="WordArt 33"/>
          <p:cNvSpPr>
            <a:spLocks noChangeArrowheads="1" noChangeShapeType="1" noTextEdit="1"/>
          </p:cNvSpPr>
          <p:nvPr/>
        </p:nvSpPr>
        <p:spPr bwMode="auto">
          <a:xfrm>
            <a:off x="7543800" y="2286000"/>
            <a:ext cx="1676400" cy="1624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>
                <a:solidFill>
                  <a:srgbClr val="FF0000">
                    <a:alpha val="39999"/>
                  </a:srgbClr>
                </a:solidFill>
                <a:latin typeface="Arial Black"/>
                <a:ea typeface="Arial Black"/>
                <a:cs typeface="Arial Black"/>
              </a:rPr>
              <a:t>X</a:t>
            </a:r>
          </a:p>
        </p:txBody>
      </p:sp>
      <p:sp>
        <p:nvSpPr>
          <p:cNvPr id="947239" name="Rectangle 39"/>
          <p:cNvSpPr>
            <a:spLocks noChangeArrowheads="1"/>
          </p:cNvSpPr>
          <p:nvPr/>
        </p:nvSpPr>
        <p:spPr bwMode="auto">
          <a:xfrm>
            <a:off x="3200400" y="6400800"/>
            <a:ext cx="419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0000"/>
                </a:solidFill>
                <a:latin typeface="Times New Roman" charset="0"/>
                <a:cs typeface="+mn-cs"/>
              </a:rPr>
              <a:t>Peter Maguire et al., unpublished grant proposal, 2000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23"/>
          <p:cNvGrpSpPr>
            <a:grpSpLocks/>
          </p:cNvGrpSpPr>
          <p:nvPr/>
        </p:nvGrpSpPr>
        <p:grpSpPr bwMode="auto">
          <a:xfrm>
            <a:off x="-76200" y="482600"/>
            <a:ext cx="4572000" cy="6375400"/>
            <a:chOff x="2880" y="304"/>
            <a:chExt cx="2880" cy="4016"/>
          </a:xfrm>
        </p:grpSpPr>
        <p:pic>
          <p:nvPicPr>
            <p:cNvPr id="147464" name="Picture 12" descr="1ET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04"/>
              <a:ext cx="2880" cy="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021" name="Rectangle 21"/>
            <p:cNvSpPr>
              <a:spLocks noChangeArrowheads="1"/>
            </p:cNvSpPr>
            <p:nvPr/>
          </p:nvSpPr>
          <p:spPr bwMode="auto">
            <a:xfrm>
              <a:off x="2928" y="528"/>
              <a:ext cx="2832" cy="3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280010" name="Rectangle 10"/>
          <p:cNvSpPr>
            <a:spLocks noChangeArrowheads="1"/>
          </p:cNvSpPr>
          <p:nvPr/>
        </p:nvSpPr>
        <p:spPr bwMode="auto">
          <a:xfrm>
            <a:off x="0" y="3048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000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80024" name="Rectangle 24"/>
          <p:cNvSpPr>
            <a:spLocks noChangeArrowheads="1"/>
          </p:cNvSpPr>
          <p:nvPr/>
        </p:nvSpPr>
        <p:spPr bwMode="auto">
          <a:xfrm>
            <a:off x="0" y="28575"/>
            <a:ext cx="92964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cs typeface="+mn-cs"/>
              </a:rPr>
              <a:t>Modes of continental extension:</a:t>
            </a:r>
          </a:p>
          <a:p>
            <a:pPr marL="609600" indent="-609600" eaLnBrk="1" hangingPunct="1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800" dirty="0">
                <a:solidFill>
                  <a:srgbClr val="FF0000"/>
                </a:solidFill>
                <a:cs typeface="+mn-cs"/>
              </a:rPr>
              <a:t>    narrow East African Rift vs. broad Basin-&amp;-Range province</a:t>
            </a:r>
          </a:p>
        </p:txBody>
      </p:sp>
      <p:grpSp>
        <p:nvGrpSpPr>
          <p:cNvPr id="147461" name="Group 43"/>
          <p:cNvGrpSpPr>
            <a:grpSpLocks/>
          </p:cNvGrpSpPr>
          <p:nvPr/>
        </p:nvGrpSpPr>
        <p:grpSpPr bwMode="auto">
          <a:xfrm>
            <a:off x="4614863" y="862013"/>
            <a:ext cx="4529137" cy="6019800"/>
            <a:chOff x="2907" y="528"/>
            <a:chExt cx="2853" cy="3792"/>
          </a:xfrm>
        </p:grpSpPr>
        <p:pic>
          <p:nvPicPr>
            <p:cNvPr id="147462" name="Picture 11" descr="1B&amp;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7" y="544"/>
              <a:ext cx="2853" cy="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020" name="Rectangle 20"/>
            <p:cNvSpPr>
              <a:spLocks noChangeArrowheads="1"/>
            </p:cNvSpPr>
            <p:nvPr/>
          </p:nvSpPr>
          <p:spPr bwMode="auto">
            <a:xfrm>
              <a:off x="2907" y="528"/>
              <a:ext cx="2832" cy="3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8229600" y="28463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38308" name="Text Box 4"/>
          <p:cNvSpPr txBox="1">
            <a:spLocks noChangeArrowheads="1"/>
          </p:cNvSpPr>
          <p:nvPr/>
        </p:nvSpPr>
        <p:spPr bwMode="auto">
          <a:xfrm>
            <a:off x="5486400" y="5562600"/>
            <a:ext cx="33004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i="1">
                <a:solidFill>
                  <a:srgbClr val="000000"/>
                </a:solidFill>
                <a:cs typeface="+mn-cs"/>
              </a:rPr>
              <a:t>Roger Buck 1991; Hopper &amp; Buck, 1996</a:t>
            </a:r>
            <a:endParaRPr lang="en-US" i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4950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8310" name="Picture 6" descr="mod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186238" cy="5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38311" name="Picture 7" descr="mod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1973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38319" name="Rectangle 15"/>
          <p:cNvSpPr>
            <a:spLocks noGrp="1" noChangeArrowheads="1"/>
          </p:cNvSpPr>
          <p:nvPr>
            <p:ph type="title"/>
          </p:nvPr>
        </p:nvSpPr>
        <p:spPr>
          <a:xfrm>
            <a:off x="223838" y="76200"/>
            <a:ext cx="89154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b="1" smtClean="0">
                <a:solidFill>
                  <a:schemeClr val="bg1"/>
                </a:solidFill>
                <a:cs typeface="+mj-cs"/>
              </a:rPr>
              <a:t>Does</a:t>
            </a:r>
            <a:r>
              <a:rPr lang="en-US" sz="2400" b="1" smtClean="0">
                <a:cs typeface="+mj-cs"/>
              </a:rPr>
              <a:t> the Buck (1991) paradigm:</a:t>
            </a:r>
            <a:r>
              <a:rPr lang="en-US" sz="2400" b="1" smtClean="0">
                <a:solidFill>
                  <a:schemeClr val="bg1"/>
                </a:solidFill>
                <a:cs typeface="+mj-cs"/>
              </a:rPr>
              <a:t>hold true?</a:t>
            </a:r>
            <a:r>
              <a:rPr lang="en-US" sz="2000" b="1" smtClean="0">
                <a:cs typeface="+mj-cs"/>
              </a:rPr>
              <a:t/>
            </a:r>
            <a:br>
              <a:rPr lang="en-US" sz="2000" b="1" smtClean="0">
                <a:cs typeface="+mj-cs"/>
              </a:rPr>
            </a:br>
            <a:r>
              <a:rPr lang="ja-JP" altLang="en-US" sz="2400" i="1" smtClean="0">
                <a:latin typeface="Arial"/>
                <a:cs typeface="+mj-cs"/>
              </a:rPr>
              <a:t>“</a:t>
            </a:r>
            <a:r>
              <a:rPr lang="en-US" sz="2400" i="1" smtClean="0">
                <a:cs typeface="+mj-cs"/>
              </a:rPr>
              <a:t>Narrow rifts occur in cold/strong crust; Wide rifts in hot/weak crust</a:t>
            </a:r>
            <a:r>
              <a:rPr lang="ja-JP" altLang="en-US" sz="2400" i="1" smtClean="0">
                <a:latin typeface="Arial"/>
                <a:cs typeface="+mj-cs"/>
              </a:rPr>
              <a:t>”</a:t>
            </a:r>
            <a:endParaRPr lang="en-US" sz="2400" i="1" smtClean="0"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4" r="5177"/>
          <a:stretch/>
        </p:blipFill>
        <p:spPr>
          <a:xfrm>
            <a:off x="52388" y="533400"/>
            <a:ext cx="4421187" cy="4343400"/>
          </a:xfr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50" y="663575"/>
            <a:ext cx="451485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cs typeface="+mj-cs"/>
              </a:rPr>
              <a:t>Localizing processes (strain weakening)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8107363" y="0"/>
            <a:ext cx="103663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  <a:cs typeface="+mn-cs"/>
              </a:rPr>
              <a:t>Buck 2007</a:t>
            </a:r>
            <a:endParaRPr lang="en-US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876800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Heat advection moves up the isotherms that marks the base of the lithosphere, thinning and weakening the lithosphere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Dyke intrusion requires magmatic pressure to equal the horizontal stress, so reduces the tectonic stress needed for rifting; and the thermal capacity of the magma further weakens the crust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Extension on existing normal faults is easier than creating new faults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0" name="Rectangle 4"/>
          <p:cNvSpPr>
            <a:spLocks noChangeArrowheads="1"/>
          </p:cNvSpPr>
          <p:nvPr/>
        </p:nvSpPr>
        <p:spPr bwMode="auto">
          <a:xfrm>
            <a:off x="3962400" y="228600"/>
            <a:ext cx="2514600" cy="662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90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525000" y="5410200"/>
            <a:ext cx="1752600" cy="685800"/>
          </a:xfrm>
        </p:spPr>
        <p:txBody>
          <a:bodyPr/>
          <a:lstStyle/>
          <a:p>
            <a:pPr>
              <a:defRPr/>
            </a:pPr>
            <a:r>
              <a:rPr lang="en-US" sz="1000" dirty="0" smtClean="0">
                <a:latin typeface="Times New Roman" charset="0"/>
                <a:cs typeface="+mn-cs"/>
              </a:rPr>
              <a:t>Burke, 1976;</a:t>
            </a:r>
          </a:p>
          <a:p>
            <a:pPr>
              <a:defRPr/>
            </a:pPr>
            <a:r>
              <a:rPr lang="en-US" sz="1000" dirty="0" err="1" smtClean="0">
                <a:latin typeface="Times New Roman" charset="0"/>
                <a:cs typeface="+mn-cs"/>
              </a:rPr>
              <a:t>Kearey</a:t>
            </a:r>
            <a:r>
              <a:rPr lang="en-US" sz="1000" dirty="0" smtClean="0">
                <a:latin typeface="Times New Roman" charset="0"/>
                <a:cs typeface="+mn-cs"/>
              </a:rPr>
              <a:t> &amp; Vine, 2nd ed.</a:t>
            </a:r>
          </a:p>
        </p:txBody>
      </p: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304800" y="11113"/>
            <a:ext cx="8686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latin typeface="Times New Roman" charset="0"/>
                <a:cs typeface="+mn-cs"/>
              </a:rPr>
              <a:t>Wilson Cycle for successful rifts and </a:t>
            </a:r>
            <a:r>
              <a:rPr lang="en-US" b="1" dirty="0" err="1">
                <a:latin typeface="Times New Roman" charset="0"/>
                <a:cs typeface="+mn-cs"/>
              </a:rPr>
              <a:t>aulacogens</a:t>
            </a:r>
            <a:endParaRPr lang="en-US" sz="1000" dirty="0">
              <a:latin typeface="Times New Roman" charset="0"/>
              <a:cs typeface="+mn-cs"/>
            </a:endParaRPr>
          </a:p>
        </p:txBody>
      </p:sp>
      <p:pic>
        <p:nvPicPr>
          <p:cNvPr id="7885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381000"/>
            <a:ext cx="3886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6" name="Rectangle 10"/>
          <p:cNvSpPr>
            <a:spLocks noChangeArrowheads="1"/>
          </p:cNvSpPr>
          <p:nvPr/>
        </p:nvSpPr>
        <p:spPr bwMode="auto">
          <a:xfrm>
            <a:off x="228600" y="6172200"/>
            <a:ext cx="1752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200">
                <a:latin typeface="Times New Roman" charset="0"/>
                <a:cs typeface="+mn-cs"/>
              </a:rPr>
              <a:t>Burke &amp; Dewey, 1974; Kearey &amp; Vine, 2nd ed.</a:t>
            </a:r>
          </a:p>
        </p:txBody>
      </p:sp>
      <p:pic>
        <p:nvPicPr>
          <p:cNvPr id="788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886200" y="457200"/>
            <a:ext cx="5367338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7772400" cy="6032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>
                <a:cs typeface="+mj-cs"/>
              </a:rPr>
              <a:t>Delocalizing processes (strain hardening)</a:t>
            </a:r>
          </a:p>
        </p:txBody>
      </p:sp>
      <p:pic>
        <p:nvPicPr>
          <p:cNvPr id="9011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" y="762000"/>
            <a:ext cx="4365625" cy="4470400"/>
          </a:xfrm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8107363" y="1588"/>
            <a:ext cx="103663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  <a:cs typeface="+mn-cs"/>
              </a:rPr>
              <a:t>Buck 2007</a:t>
            </a:r>
            <a:endParaRPr lang="en-US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709613"/>
            <a:ext cx="44958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029200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2400" dirty="0" smtClean="0">
                <a:cs typeface="+mn-cs"/>
              </a:rPr>
              <a:t>Thermal diffusion thickens and strengthens the brittle lithosphere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2400" dirty="0" smtClean="0">
                <a:cs typeface="+mn-cs"/>
              </a:rPr>
              <a:t>Viscous flow strengthens material because strength is proportional to strain rate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2400" dirty="0" smtClean="0">
                <a:cs typeface="+mn-cs"/>
              </a:rPr>
              <a:t>Local </a:t>
            </a:r>
            <a:r>
              <a:rPr lang="en-US" sz="2400" dirty="0" err="1" smtClean="0">
                <a:cs typeface="+mn-cs"/>
              </a:rPr>
              <a:t>isostatic</a:t>
            </a:r>
            <a:r>
              <a:rPr lang="en-US" sz="2400" dirty="0" smtClean="0">
                <a:cs typeface="+mn-cs"/>
              </a:rPr>
              <a:t> forces put the center of a low elevation basin into compression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2400" dirty="0">
                <a:cs typeface="+mn-cs"/>
              </a:rPr>
              <a:t>S</a:t>
            </a:r>
            <a:r>
              <a:rPr lang="en-US" sz="2400" dirty="0" smtClean="0">
                <a:cs typeface="+mn-cs"/>
              </a:rPr>
              <a:t>tress changes on and around the fault inhibit continued offset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en-US" sz="2400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890" y="1371600"/>
            <a:ext cx="28289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657600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Crust that is weak can initiate rifting outside the necked area that is put into compression by local </a:t>
            </a:r>
            <a:r>
              <a:rPr lang="en-US" i="1" dirty="0" err="1" smtClean="0"/>
              <a:t>isostasy</a:t>
            </a:r>
            <a:r>
              <a:rPr lang="en-US" i="1" dirty="0" smtClean="0"/>
              <a:t>, broadening the strained zone to a few lithospheric thicknesses</a:t>
            </a:r>
            <a:endParaRPr lang="en-US" dirty="0"/>
          </a:p>
        </p:txBody>
      </p:sp>
      <p:pic>
        <p:nvPicPr>
          <p:cNvPr id="10" name="Picture 6" descr="mode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4" y="4996360"/>
            <a:ext cx="3652838" cy="13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 descr="mode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-38148" y="1447800"/>
            <a:ext cx="3652838" cy="162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3" t="3903" r="8215" b="10332"/>
          <a:stretch/>
        </p:blipFill>
        <p:spPr bwMode="auto">
          <a:xfrm>
            <a:off x="3270445" y="4800600"/>
            <a:ext cx="2629827" cy="14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4" r="40516" b="55208"/>
          <a:stretch/>
        </p:blipFill>
        <p:spPr bwMode="auto">
          <a:xfrm>
            <a:off x="5976890" y="838200"/>
            <a:ext cx="196714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45" t="9885" r="13948" b="53027"/>
          <a:stretch/>
        </p:blipFill>
        <p:spPr bwMode="auto">
          <a:xfrm>
            <a:off x="8071045" y="4843960"/>
            <a:ext cx="8591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6537325"/>
            <a:ext cx="33004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000000"/>
                </a:solidFill>
                <a:cs typeface="+mn-cs"/>
              </a:rPr>
              <a:t>Roger Buck 1991; Hopper &amp; Buck, 1996</a:t>
            </a:r>
            <a:endParaRPr lang="en-US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81316" cy="762000"/>
          </a:xfrm>
        </p:spPr>
        <p:txBody>
          <a:bodyPr anchor="t"/>
          <a:lstStyle/>
          <a:p>
            <a:pPr algn="l" eaLnBrk="1" hangingPunct="1">
              <a:defRPr/>
            </a:pPr>
            <a:r>
              <a:rPr lang="en-US" sz="2800" dirty="0" smtClean="0">
                <a:cs typeface="+mj-cs"/>
              </a:rPr>
              <a:t>Modes </a:t>
            </a:r>
            <a:r>
              <a:rPr lang="en-US" sz="2800" dirty="0" smtClean="0">
                <a:cs typeface="+mj-cs"/>
              </a:rPr>
              <a:t>of continental </a:t>
            </a:r>
            <a:r>
              <a:rPr lang="en-US" sz="2800" dirty="0" smtClean="0">
                <a:cs typeface="+mj-cs"/>
              </a:rPr>
              <a:t>extension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02" t="12343" r="5177" b="45540"/>
          <a:stretch/>
        </p:blipFill>
        <p:spPr bwMode="auto">
          <a:xfrm>
            <a:off x="7933523" y="1524000"/>
            <a:ext cx="124566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39992" b="60376"/>
          <a:stretch/>
        </p:blipFill>
        <p:spPr bwMode="auto">
          <a:xfrm>
            <a:off x="5937445" y="4539160"/>
            <a:ext cx="195235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533400"/>
            <a:ext cx="8231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In strong crust, thermal advection substantially reduces strength, localizing rifting to ~ lithospheric thickness</a:t>
            </a:r>
          </a:p>
        </p:txBody>
      </p:sp>
    </p:spTree>
    <p:extLst>
      <p:ext uri="{BB962C8B-B14F-4D97-AF65-F5344CB8AC3E}">
        <p14:creationId xmlns:p14="http://schemas.microsoft.com/office/powerpoint/2010/main" val="203879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6" t="5075" r="12516" b="869"/>
          <a:stretch/>
        </p:blipFill>
        <p:spPr bwMode="auto">
          <a:xfrm>
            <a:off x="3200400" y="-12700"/>
            <a:ext cx="5943600" cy="678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9746" name="TextBox 1"/>
          <p:cNvSpPr txBox="1">
            <a:spLocks noChangeArrowheads="1"/>
          </p:cNvSpPr>
          <p:nvPr/>
        </p:nvSpPr>
        <p:spPr bwMode="auto">
          <a:xfrm>
            <a:off x="0" y="762000"/>
            <a:ext cx="3657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Most lithosphere is stronger in extension than the available tectonic force; suggesting extension only happens where crustal thickening, crustal heating or diking weakens the crust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574" y="914400"/>
            <a:ext cx="5638800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36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2325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cs typeface="+mj-cs"/>
              </a:rPr>
              <a:t>Seismic reflection (controlled &amp; natural-source) shows magma in the crust (Rio Grande Rift)</a:t>
            </a:r>
            <a:endParaRPr lang="en-US" dirty="0" smtClean="0">
              <a:cs typeface="+mj-cs"/>
            </a:endParaRPr>
          </a:p>
        </p:txBody>
      </p:sp>
      <p:sp>
        <p:nvSpPr>
          <p:cNvPr id="45363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4536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42" y="1295400"/>
            <a:ext cx="351631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96000"/>
            <a:ext cx="7065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(Are sills more common than dykes? </a:t>
            </a:r>
          </a:p>
          <a:p>
            <a:r>
              <a:rPr lang="en-US" dirty="0" smtClean="0"/>
              <a:t>Or do our methods only illuminate horizontal structure?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90" name="Rectangle 6"/>
          <p:cNvSpPr>
            <a:spLocks noChangeArrowheads="1"/>
          </p:cNvSpPr>
          <p:nvPr/>
        </p:nvSpPr>
        <p:spPr bwMode="auto">
          <a:xfrm>
            <a:off x="0" y="0"/>
            <a:ext cx="4953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2199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9" t="30650" r="28761" b="21733"/>
          <a:stretch/>
        </p:blipFill>
        <p:spPr bwMode="auto">
          <a:xfrm>
            <a:off x="0" y="1720850"/>
            <a:ext cx="411480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21998" name="Rectangle 14"/>
          <p:cNvSpPr>
            <a:spLocks noChangeArrowheads="1"/>
          </p:cNvSpPr>
          <p:nvPr/>
        </p:nvSpPr>
        <p:spPr bwMode="auto">
          <a:xfrm>
            <a:off x="5257800" y="1258888"/>
            <a:ext cx="364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3D volume visualization</a:t>
            </a:r>
          </a:p>
        </p:txBody>
      </p:sp>
      <p:sp>
        <p:nvSpPr>
          <p:cNvPr id="1321999" name="Text Box 15"/>
          <p:cNvSpPr txBox="1">
            <a:spLocks noChangeArrowheads="1"/>
          </p:cNvSpPr>
          <p:nvPr/>
        </p:nvSpPr>
        <p:spPr bwMode="auto">
          <a:xfrm>
            <a:off x="228600" y="1295400"/>
            <a:ext cx="45370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b="1" dirty="0"/>
              <a:t>Depth slice (velocity) at 10 km</a:t>
            </a:r>
            <a:endParaRPr lang="en-US" dirty="0"/>
          </a:p>
        </p:txBody>
      </p:sp>
      <p:pic>
        <p:nvPicPr>
          <p:cNvPr id="132200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3411538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822" name="Picture 20" descr="EAG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375275"/>
            <a:ext cx="1752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2005" name="Rectangle 21"/>
          <p:cNvSpPr>
            <a:spLocks noChangeArrowheads="1"/>
          </p:cNvSpPr>
          <p:nvPr/>
        </p:nvSpPr>
        <p:spPr bwMode="auto">
          <a:xfrm>
            <a:off x="3810000" y="6400800"/>
            <a:ext cx="342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>
                <a:latin typeface="Times New Roman" charset="0"/>
              </a:rPr>
              <a:t>  Katie Keranen et al., Geology, 2004</a:t>
            </a:r>
          </a:p>
        </p:txBody>
      </p:sp>
      <p:grpSp>
        <p:nvGrpSpPr>
          <p:cNvPr id="162824" name="Group 25"/>
          <p:cNvGrpSpPr>
            <a:grpSpLocks/>
          </p:cNvGrpSpPr>
          <p:nvPr/>
        </p:nvGrpSpPr>
        <p:grpSpPr bwMode="auto">
          <a:xfrm>
            <a:off x="4419600" y="1447800"/>
            <a:ext cx="4143375" cy="5102225"/>
            <a:chOff x="3528" y="672"/>
            <a:chExt cx="2448" cy="3015"/>
          </a:xfrm>
        </p:grpSpPr>
        <p:pic>
          <p:nvPicPr>
            <p:cNvPr id="1322010" name="Picture 2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1362">
              <a:off x="3718" y="672"/>
              <a:ext cx="2039" cy="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2830" name="Group 27"/>
            <p:cNvGrpSpPr>
              <a:grpSpLocks/>
            </p:cNvGrpSpPr>
            <p:nvPr/>
          </p:nvGrpSpPr>
          <p:grpSpPr bwMode="auto">
            <a:xfrm>
              <a:off x="3528" y="713"/>
              <a:ext cx="2448" cy="2974"/>
              <a:chOff x="3120" y="0"/>
              <a:chExt cx="2400" cy="2927"/>
            </a:xfrm>
          </p:grpSpPr>
          <p:sp>
            <p:nvSpPr>
              <p:cNvPr id="1322012" name="AutoShape 28"/>
              <p:cNvSpPr>
                <a:spLocks noChangeArrowheads="1"/>
              </p:cNvSpPr>
              <p:nvPr/>
            </p:nvSpPr>
            <p:spPr bwMode="auto">
              <a:xfrm rot="1003480" flipH="1">
                <a:off x="3126" y="2545"/>
                <a:ext cx="1440" cy="96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2013" name="AutoShape 29"/>
              <p:cNvSpPr>
                <a:spLocks noChangeArrowheads="1"/>
              </p:cNvSpPr>
              <p:nvPr/>
            </p:nvSpPr>
            <p:spPr bwMode="auto">
              <a:xfrm rot="7602924" flipH="1">
                <a:off x="4222" y="2061"/>
                <a:ext cx="1636" cy="96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2014" name="AutoShape 30"/>
              <p:cNvSpPr>
                <a:spLocks noChangeArrowheads="1"/>
              </p:cNvSpPr>
              <p:nvPr/>
            </p:nvSpPr>
            <p:spPr bwMode="auto">
              <a:xfrm rot="7518395" flipH="1">
                <a:off x="2833" y="768"/>
                <a:ext cx="1630" cy="96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2015" name="AutoShape 31"/>
              <p:cNvSpPr>
                <a:spLocks noChangeArrowheads="1"/>
              </p:cNvSpPr>
              <p:nvPr/>
            </p:nvSpPr>
            <p:spPr bwMode="auto">
              <a:xfrm rot="1003480" flipH="1">
                <a:off x="4080" y="240"/>
                <a:ext cx="1440" cy="96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2016" name="Rectangle 32"/>
              <p:cNvSpPr>
                <a:spLocks noChangeArrowheads="1"/>
              </p:cNvSpPr>
              <p:nvPr/>
            </p:nvSpPr>
            <p:spPr bwMode="auto">
              <a:xfrm>
                <a:off x="5472" y="288"/>
                <a:ext cx="48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2017" name="Rectangle 33"/>
              <p:cNvSpPr>
                <a:spLocks noChangeArrowheads="1"/>
              </p:cNvSpPr>
              <p:nvPr/>
            </p:nvSpPr>
            <p:spPr bwMode="auto">
              <a:xfrm>
                <a:off x="3120" y="1345"/>
                <a:ext cx="48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2018" name="Rectangle 34"/>
              <p:cNvSpPr>
                <a:spLocks noChangeArrowheads="1"/>
              </p:cNvSpPr>
              <p:nvPr/>
            </p:nvSpPr>
            <p:spPr bwMode="auto">
              <a:xfrm rot="1779412">
                <a:off x="4500" y="2744"/>
                <a:ext cx="86" cy="10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32198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22019" name="Text Box 35"/>
          <p:cNvSpPr txBox="1">
            <a:spLocks noChangeArrowheads="1"/>
          </p:cNvSpPr>
          <p:nvPr/>
        </p:nvSpPr>
        <p:spPr bwMode="auto">
          <a:xfrm>
            <a:off x="8001000" y="4381500"/>
            <a:ext cx="1447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/>
              <a:t>   red=fast blue=slow</a:t>
            </a:r>
            <a:endParaRPr lang="en-US" sz="180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4724400" y="3175"/>
            <a:ext cx="41910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 Solidified </a:t>
            </a:r>
            <a:r>
              <a:rPr lang="en-US" sz="2000" dirty="0" err="1">
                <a:solidFill>
                  <a:srgbClr val="000000"/>
                </a:solidFill>
                <a:cs typeface="+mn-cs"/>
              </a:rPr>
              <a:t>gabbros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 underlie the rift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 Intrusions perpendicular to extension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+mn-cs"/>
              </a:rPr>
              <a:t> Modern extension is taken up by diking in the axial zone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0" y="0"/>
            <a:ext cx="4191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Ethiopian Rift: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3D tomography yields volume model of discrete high-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V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p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 intrusions beneath rift.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5" name="Group 24"/>
          <p:cNvGrpSpPr>
            <a:grpSpLocks/>
          </p:cNvGrpSpPr>
          <p:nvPr/>
        </p:nvGrpSpPr>
        <p:grpSpPr bwMode="auto">
          <a:xfrm>
            <a:off x="4419600" y="4419600"/>
            <a:ext cx="4038600" cy="2438400"/>
            <a:chOff x="2615" y="1148"/>
            <a:chExt cx="3272" cy="2420"/>
          </a:xfrm>
        </p:grpSpPr>
        <p:grpSp>
          <p:nvGrpSpPr>
            <p:cNvPr id="164880" name="Group 25"/>
            <p:cNvGrpSpPr>
              <a:grpSpLocks/>
            </p:cNvGrpSpPr>
            <p:nvPr/>
          </p:nvGrpSpPr>
          <p:grpSpPr bwMode="auto">
            <a:xfrm>
              <a:off x="2615" y="1148"/>
              <a:ext cx="3272" cy="2420"/>
              <a:chOff x="2607" y="1183"/>
              <a:chExt cx="3272" cy="2420"/>
            </a:xfrm>
          </p:grpSpPr>
          <p:grpSp>
            <p:nvGrpSpPr>
              <p:cNvPr id="164883" name="Group 26"/>
              <p:cNvGrpSpPr>
                <a:grpSpLocks/>
              </p:cNvGrpSpPr>
              <p:nvPr/>
            </p:nvGrpSpPr>
            <p:grpSpPr bwMode="auto">
              <a:xfrm>
                <a:off x="2607" y="1261"/>
                <a:ext cx="3272" cy="2090"/>
                <a:chOff x="415" y="884"/>
                <a:chExt cx="4521" cy="2889"/>
              </a:xfrm>
            </p:grpSpPr>
            <p:pic>
              <p:nvPicPr>
                <p:cNvPr id="28" name="Picture 2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" y="1201"/>
                  <a:ext cx="3721" cy="25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  <a:ext uri="{FAA26D3D-D897-4be2-8F04-BA451C77F1D7}">
                    <ma14:placeholderFlag xmlns:ma14="http://schemas.microsoft.com/office/mac/drawingml/2011/main" val="1"/>
                  </a:ext>
                </a:extLst>
              </p:spPr>
            </p:pic>
            <p:sp useBgFill="1">
              <p:nvSpPr>
                <p:cNvPr id="29" name="Freeform 28"/>
                <p:cNvSpPr>
                  <a:spLocks/>
                </p:cNvSpPr>
                <p:nvPr/>
              </p:nvSpPr>
              <p:spPr bwMode="auto">
                <a:xfrm>
                  <a:off x="415" y="885"/>
                  <a:ext cx="4521" cy="991"/>
                </a:xfrm>
                <a:custGeom>
                  <a:avLst/>
                  <a:gdLst>
                    <a:gd name="T0" fmla="*/ 1085 w 4521"/>
                    <a:gd name="T1" fmla="*/ 710 h 991"/>
                    <a:gd name="T2" fmla="*/ 1280 w 4521"/>
                    <a:gd name="T3" fmla="*/ 569 h 991"/>
                    <a:gd name="T4" fmla="*/ 1527 w 4521"/>
                    <a:gd name="T5" fmla="*/ 536 h 991"/>
                    <a:gd name="T6" fmla="*/ 1346 w 4521"/>
                    <a:gd name="T7" fmla="*/ 315 h 991"/>
                    <a:gd name="T8" fmla="*/ 1561 w 4521"/>
                    <a:gd name="T9" fmla="*/ 235 h 991"/>
                    <a:gd name="T10" fmla="*/ 1648 w 4521"/>
                    <a:gd name="T11" fmla="*/ 402 h 991"/>
                    <a:gd name="T12" fmla="*/ 1916 w 4521"/>
                    <a:gd name="T13" fmla="*/ 502 h 991"/>
                    <a:gd name="T14" fmla="*/ 2097 w 4521"/>
                    <a:gd name="T15" fmla="*/ 482 h 991"/>
                    <a:gd name="T16" fmla="*/ 2612 w 4521"/>
                    <a:gd name="T17" fmla="*/ 596 h 991"/>
                    <a:gd name="T18" fmla="*/ 3008 w 4521"/>
                    <a:gd name="T19" fmla="*/ 817 h 991"/>
                    <a:gd name="T20" fmla="*/ 3188 w 4521"/>
                    <a:gd name="T21" fmla="*/ 770 h 991"/>
                    <a:gd name="T22" fmla="*/ 3510 w 4521"/>
                    <a:gd name="T23" fmla="*/ 650 h 991"/>
                    <a:gd name="T24" fmla="*/ 3724 w 4521"/>
                    <a:gd name="T25" fmla="*/ 610 h 991"/>
                    <a:gd name="T26" fmla="*/ 3858 w 4521"/>
                    <a:gd name="T27" fmla="*/ 697 h 991"/>
                    <a:gd name="T28" fmla="*/ 4133 w 4521"/>
                    <a:gd name="T29" fmla="*/ 985 h 991"/>
                    <a:gd name="T30" fmla="*/ 4521 w 4521"/>
                    <a:gd name="T31" fmla="*/ 991 h 991"/>
                    <a:gd name="T32" fmla="*/ 4427 w 4521"/>
                    <a:gd name="T33" fmla="*/ 107 h 991"/>
                    <a:gd name="T34" fmla="*/ 1768 w 4521"/>
                    <a:gd name="T35" fmla="*/ 0 h 991"/>
                    <a:gd name="T36" fmla="*/ 710 w 4521"/>
                    <a:gd name="T37" fmla="*/ 40 h 991"/>
                    <a:gd name="T38" fmla="*/ 0 w 4521"/>
                    <a:gd name="T39" fmla="*/ 168 h 991"/>
                    <a:gd name="T40" fmla="*/ 282 w 4521"/>
                    <a:gd name="T41" fmla="*/ 730 h 991"/>
                    <a:gd name="T42" fmla="*/ 1085 w 4521"/>
                    <a:gd name="T43" fmla="*/ 710 h 9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521" h="991">
                      <a:moveTo>
                        <a:pt x="1085" y="710"/>
                      </a:moveTo>
                      <a:lnTo>
                        <a:pt x="1280" y="569"/>
                      </a:lnTo>
                      <a:lnTo>
                        <a:pt x="1527" y="536"/>
                      </a:lnTo>
                      <a:lnTo>
                        <a:pt x="1346" y="315"/>
                      </a:lnTo>
                      <a:lnTo>
                        <a:pt x="1561" y="235"/>
                      </a:lnTo>
                      <a:lnTo>
                        <a:pt x="1648" y="402"/>
                      </a:lnTo>
                      <a:lnTo>
                        <a:pt x="1916" y="502"/>
                      </a:lnTo>
                      <a:lnTo>
                        <a:pt x="2097" y="482"/>
                      </a:lnTo>
                      <a:lnTo>
                        <a:pt x="2612" y="596"/>
                      </a:lnTo>
                      <a:lnTo>
                        <a:pt x="3008" y="817"/>
                      </a:lnTo>
                      <a:lnTo>
                        <a:pt x="3188" y="770"/>
                      </a:lnTo>
                      <a:lnTo>
                        <a:pt x="3510" y="650"/>
                      </a:lnTo>
                      <a:lnTo>
                        <a:pt x="3724" y="610"/>
                      </a:lnTo>
                      <a:lnTo>
                        <a:pt x="3858" y="697"/>
                      </a:lnTo>
                      <a:lnTo>
                        <a:pt x="4133" y="985"/>
                      </a:lnTo>
                      <a:lnTo>
                        <a:pt x="4521" y="991"/>
                      </a:lnTo>
                      <a:lnTo>
                        <a:pt x="4427" y="107"/>
                      </a:lnTo>
                      <a:lnTo>
                        <a:pt x="1768" y="0"/>
                      </a:lnTo>
                      <a:lnTo>
                        <a:pt x="710" y="40"/>
                      </a:lnTo>
                      <a:lnTo>
                        <a:pt x="0" y="168"/>
                      </a:lnTo>
                      <a:lnTo>
                        <a:pt x="282" y="730"/>
                      </a:lnTo>
                      <a:lnTo>
                        <a:pt x="1085" y="710"/>
                      </a:lnTo>
                      <a:close/>
                    </a:path>
                  </a:pathLst>
                </a:cu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26" name="Text Box 29"/>
              <p:cNvSpPr txBox="1">
                <a:spLocks noChangeArrowheads="1"/>
              </p:cNvSpPr>
              <p:nvPr/>
            </p:nvSpPr>
            <p:spPr bwMode="auto">
              <a:xfrm>
                <a:off x="3389" y="1183"/>
                <a:ext cx="1861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 useBgFill="1">
            <p:nvSpPr>
              <p:cNvPr id="27" name="Freeform 30"/>
              <p:cNvSpPr>
                <a:spLocks/>
              </p:cNvSpPr>
              <p:nvPr/>
            </p:nvSpPr>
            <p:spPr bwMode="auto">
              <a:xfrm>
                <a:off x="3797" y="2907"/>
                <a:ext cx="1141" cy="696"/>
              </a:xfrm>
              <a:custGeom>
                <a:avLst/>
                <a:gdLst>
                  <a:gd name="T0" fmla="*/ 0 w 1139"/>
                  <a:gd name="T1" fmla="*/ 697 h 697"/>
                  <a:gd name="T2" fmla="*/ 409 w 1139"/>
                  <a:gd name="T3" fmla="*/ 0 h 697"/>
                  <a:gd name="T4" fmla="*/ 462 w 1139"/>
                  <a:gd name="T5" fmla="*/ 27 h 697"/>
                  <a:gd name="T6" fmla="*/ 683 w 1139"/>
                  <a:gd name="T7" fmla="*/ 101 h 697"/>
                  <a:gd name="T8" fmla="*/ 1139 w 1139"/>
                  <a:gd name="T9" fmla="*/ 302 h 697"/>
                  <a:gd name="T10" fmla="*/ 1119 w 1139"/>
                  <a:gd name="T11" fmla="*/ 610 h 697"/>
                  <a:gd name="T12" fmla="*/ 0 w 1139"/>
                  <a:gd name="T13" fmla="*/ 697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9" h="697">
                    <a:moveTo>
                      <a:pt x="0" y="697"/>
                    </a:moveTo>
                    <a:lnTo>
                      <a:pt x="409" y="0"/>
                    </a:lnTo>
                    <a:lnTo>
                      <a:pt x="462" y="27"/>
                    </a:lnTo>
                    <a:lnTo>
                      <a:pt x="683" y="101"/>
                    </a:lnTo>
                    <a:lnTo>
                      <a:pt x="1139" y="302"/>
                    </a:lnTo>
                    <a:lnTo>
                      <a:pt x="1119" y="610"/>
                    </a:lnTo>
                    <a:lnTo>
                      <a:pt x="0" y="697"/>
                    </a:lnTo>
                    <a:close/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2762" y="2642"/>
              <a:ext cx="1277" cy="758"/>
            </a:xfrm>
            <a:custGeom>
              <a:avLst/>
              <a:gdLst>
                <a:gd name="T0" fmla="*/ 800 w 1278"/>
                <a:gd name="T1" fmla="*/ 0 h 759"/>
                <a:gd name="T2" fmla="*/ 1278 w 1278"/>
                <a:gd name="T3" fmla="*/ 183 h 759"/>
                <a:gd name="T4" fmla="*/ 1138 w 1278"/>
                <a:gd name="T5" fmla="*/ 738 h 759"/>
                <a:gd name="T6" fmla="*/ 0 w 1278"/>
                <a:gd name="T7" fmla="*/ 759 h 759"/>
                <a:gd name="T8" fmla="*/ 309 w 1278"/>
                <a:gd name="T9" fmla="*/ 183 h 759"/>
                <a:gd name="T10" fmla="*/ 800 w 1278"/>
                <a:gd name="T11" fmla="*/ 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8" h="759">
                  <a:moveTo>
                    <a:pt x="800" y="0"/>
                  </a:moveTo>
                  <a:lnTo>
                    <a:pt x="1278" y="183"/>
                  </a:lnTo>
                  <a:lnTo>
                    <a:pt x="1138" y="738"/>
                  </a:lnTo>
                  <a:lnTo>
                    <a:pt x="0" y="759"/>
                  </a:lnTo>
                  <a:lnTo>
                    <a:pt x="309" y="18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4" name="Freeform 32"/>
            <p:cNvSpPr>
              <a:spLocks/>
            </p:cNvSpPr>
            <p:nvPr/>
          </p:nvSpPr>
          <p:spPr bwMode="auto">
            <a:xfrm>
              <a:off x="3499" y="1399"/>
              <a:ext cx="350" cy="280"/>
            </a:xfrm>
            <a:custGeom>
              <a:avLst/>
              <a:gdLst>
                <a:gd name="T0" fmla="*/ 42 w 351"/>
                <a:gd name="T1" fmla="*/ 281 h 281"/>
                <a:gd name="T2" fmla="*/ 127 w 351"/>
                <a:gd name="T3" fmla="*/ 218 h 281"/>
                <a:gd name="T4" fmla="*/ 232 w 351"/>
                <a:gd name="T5" fmla="*/ 239 h 281"/>
                <a:gd name="T6" fmla="*/ 351 w 351"/>
                <a:gd name="T7" fmla="*/ 218 h 281"/>
                <a:gd name="T8" fmla="*/ 281 w 351"/>
                <a:gd name="T9" fmla="*/ 0 h 281"/>
                <a:gd name="T10" fmla="*/ 56 w 351"/>
                <a:gd name="T11" fmla="*/ 0 h 281"/>
                <a:gd name="T12" fmla="*/ 0 w 351"/>
                <a:gd name="T13" fmla="*/ 154 h 281"/>
                <a:gd name="T14" fmla="*/ 42 w 351"/>
                <a:gd name="T15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1" h="281">
                  <a:moveTo>
                    <a:pt x="42" y="281"/>
                  </a:moveTo>
                  <a:lnTo>
                    <a:pt x="127" y="218"/>
                  </a:lnTo>
                  <a:lnTo>
                    <a:pt x="232" y="239"/>
                  </a:lnTo>
                  <a:lnTo>
                    <a:pt x="351" y="218"/>
                  </a:lnTo>
                  <a:lnTo>
                    <a:pt x="281" y="0"/>
                  </a:lnTo>
                  <a:lnTo>
                    <a:pt x="56" y="0"/>
                  </a:lnTo>
                  <a:lnTo>
                    <a:pt x="0" y="154"/>
                  </a:lnTo>
                  <a:lnTo>
                    <a:pt x="42" y="2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2093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0939" name="Rectangle 11"/>
          <p:cNvSpPr>
            <a:spLocks noChangeArrowheads="1"/>
          </p:cNvSpPr>
          <p:nvPr/>
        </p:nvSpPr>
        <p:spPr bwMode="auto">
          <a:xfrm>
            <a:off x="-1588" y="1219200"/>
            <a:ext cx="45720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000" i="1" dirty="0">
                <a:solidFill>
                  <a:srgbClr val="000000"/>
                </a:solidFill>
                <a:latin typeface="Times New Roman" charset="0"/>
                <a:cs typeface="+mn-cs"/>
              </a:rPr>
              <a:t>In Ethiopia: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cs typeface="+mn-cs"/>
              </a:rPr>
              <a:t>• 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Mio-Pliocene border faults control </a:t>
            </a:r>
            <a:br>
              <a:rPr lang="en-US" sz="2000" dirty="0">
                <a:solidFill>
                  <a:srgbClr val="000000"/>
                </a:solidFill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cs typeface="+mn-cs"/>
              </a:rPr>
              <a:t>  initial extension </a:t>
            </a:r>
            <a:br>
              <a:rPr lang="en-US" sz="2000" dirty="0">
                <a:solidFill>
                  <a:srgbClr val="000000"/>
                </a:solidFill>
                <a:cs typeface="+mn-cs"/>
              </a:rPr>
            </a:br>
            <a: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latin typeface="Times New Roman" charset="0"/>
                <a:cs typeface="+mn-cs"/>
              </a:rPr>
              <a:t>• 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Crust thermally weakens in rift center </a:t>
            </a:r>
            <a:br>
              <a:rPr lang="en-US" sz="2000" dirty="0">
                <a:solidFill>
                  <a:srgbClr val="000000"/>
                </a:solidFill>
                <a:cs typeface="+mn-cs"/>
              </a:rPr>
            </a:br>
            <a: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latin typeface="Times New Roman" charset="0"/>
                <a:cs typeface="+mn-cs"/>
              </a:rPr>
              <a:t>• 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Magmatic injection localizes strain   </a:t>
            </a:r>
            <a:br>
              <a:rPr lang="en-US" sz="2000" dirty="0">
                <a:solidFill>
                  <a:srgbClr val="000000"/>
                </a:solidFill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cs typeface="+mn-cs"/>
              </a:rPr>
              <a:t>  into a narrow proto-ridge axis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+mn-cs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Times New Roman" charset="0"/>
                <a:cs typeface="+mn-cs"/>
              </a:rPr>
            </a:br>
            <a: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latin typeface="Times New Roman" charset="0"/>
                <a:cs typeface="+mn-cs"/>
              </a:rPr>
              <a:t>• 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Magmatic zone is 20-km-wide </a:t>
            </a:r>
            <a:br>
              <a:rPr lang="en-US" sz="2000" dirty="0">
                <a:solidFill>
                  <a:srgbClr val="000000"/>
                </a:solidFill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cs typeface="+mn-cs"/>
              </a:rPr>
              <a:t>  </a:t>
            </a:r>
            <a:r>
              <a:rPr lang="en-US" sz="1800" dirty="0">
                <a:solidFill>
                  <a:srgbClr val="000000"/>
                </a:solidFill>
                <a:cs typeface="+mn-cs"/>
              </a:rPr>
              <a:t>(= 8 mm/a for 2.5 Ma - i.e. Quaternary </a:t>
            </a:r>
            <a:br>
              <a:rPr lang="en-US" sz="1800" dirty="0">
                <a:solidFill>
                  <a:srgbClr val="000000"/>
                </a:solidFill>
                <a:cs typeface="+mn-cs"/>
              </a:rPr>
            </a:br>
            <a:r>
              <a:rPr lang="en-US" sz="1800" dirty="0">
                <a:solidFill>
                  <a:srgbClr val="000000"/>
                </a:solidFill>
                <a:cs typeface="+mn-cs"/>
              </a:rPr>
              <a:t>  extension is taken up by crustal growth)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 </a:t>
            </a:r>
            <a:br>
              <a:rPr lang="en-US" sz="2000" dirty="0">
                <a:solidFill>
                  <a:srgbClr val="000000"/>
                </a:solidFill>
                <a:cs typeface="+mn-cs"/>
              </a:rPr>
            </a:br>
            <a: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Times New Roman" charset="0"/>
                <a:cs typeface="+mn-cs"/>
              </a:rPr>
            </a:br>
            <a:endParaRPr lang="en-US" sz="2000" dirty="0">
              <a:solidFill>
                <a:srgbClr val="000000"/>
              </a:solidFill>
              <a:latin typeface="Times New Roman" charset="0"/>
              <a:cs typeface="+mn-cs"/>
            </a:endParaRPr>
          </a:p>
        </p:txBody>
      </p:sp>
      <p:grpSp>
        <p:nvGrpSpPr>
          <p:cNvPr id="164868" name="Group 25"/>
          <p:cNvGrpSpPr>
            <a:grpSpLocks/>
          </p:cNvGrpSpPr>
          <p:nvPr/>
        </p:nvGrpSpPr>
        <p:grpSpPr bwMode="auto">
          <a:xfrm>
            <a:off x="4341813" y="1257300"/>
            <a:ext cx="4800600" cy="3429000"/>
            <a:chOff x="2784" y="336"/>
            <a:chExt cx="2880" cy="2126"/>
          </a:xfrm>
        </p:grpSpPr>
        <p:pic>
          <p:nvPicPr>
            <p:cNvPr id="1020948" name="Picture 2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" y="2291"/>
              <a:ext cx="1403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4877" name="Group 23"/>
            <p:cNvGrpSpPr>
              <a:grpSpLocks noChangeAspect="1"/>
            </p:cNvGrpSpPr>
            <p:nvPr/>
          </p:nvGrpSpPr>
          <p:grpSpPr bwMode="auto">
            <a:xfrm>
              <a:off x="2784" y="336"/>
              <a:ext cx="2880" cy="2010"/>
              <a:chOff x="2640" y="432"/>
              <a:chExt cx="2269" cy="1742"/>
            </a:xfrm>
          </p:grpSpPr>
          <p:pic>
            <p:nvPicPr>
              <p:cNvPr id="1020946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432"/>
                <a:ext cx="2269" cy="17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020950" name="Rectangle 22"/>
              <p:cNvSpPr>
                <a:spLocks noChangeArrowheads="1"/>
              </p:cNvSpPr>
              <p:nvPr/>
            </p:nvSpPr>
            <p:spPr bwMode="auto">
              <a:xfrm>
                <a:off x="4368" y="432"/>
                <a:ext cx="528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1020955" name="Rectangle 27"/>
          <p:cNvSpPr>
            <a:spLocks noChangeArrowheads="1"/>
          </p:cNvSpPr>
          <p:nvPr/>
        </p:nvSpPr>
        <p:spPr bwMode="auto">
          <a:xfrm rot="5400000">
            <a:off x="7508875" y="3370263"/>
            <a:ext cx="3119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cs typeface="+mn-cs"/>
              </a:rPr>
              <a:t>Keranen et al., Geology, 2004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733800" y="5105400"/>
            <a:ext cx="1009650" cy="458788"/>
          </a:xfrm>
          <a:prstGeom prst="rightArrow">
            <a:avLst>
              <a:gd name="adj1" fmla="val 50000"/>
              <a:gd name="adj2" fmla="val 550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810000" y="57150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t>Time</a:t>
            </a:r>
          </a:p>
        </p:txBody>
      </p:sp>
      <p:pic>
        <p:nvPicPr>
          <p:cNvPr id="164872" name="Picture 23" descr="Rosendahl_rift_xsection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2786063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990600" y="6019800"/>
            <a:ext cx="1604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 Black" charset="0"/>
                <a:cs typeface="+mn-cs"/>
              </a:rPr>
              <a:t>~100 km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5257800" y="6172200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Arial Black" charset="0"/>
                <a:cs typeface="+mn-cs"/>
              </a:rPr>
              <a:t>~10 km</a:t>
            </a: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  <a:cs typeface="+mn-cs"/>
              </a:rPr>
              <a:t>Magmatic localization allows continental rift to evolve towards mid-ocean ridge spreading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753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609600"/>
            <a:ext cx="45513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0" y="0"/>
            <a:ext cx="860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  <a:latin typeface="Arial Black" charset="0"/>
                <a:cs typeface="+mn-cs"/>
              </a:rPr>
              <a:t>Mechanical vs. Magmatic rifting may be a false dichotomy:</a:t>
            </a: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6553200" y="65532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modified after Roger Buck, 2007</a:t>
            </a:r>
            <a:endParaRPr lang="en-US" sz="3200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54756" name="Rectangle 68"/>
          <p:cNvSpPr>
            <a:spLocks noChangeArrowheads="1"/>
          </p:cNvSpPr>
          <p:nvPr/>
        </p:nvSpPr>
        <p:spPr bwMode="auto">
          <a:xfrm>
            <a:off x="152400" y="609600"/>
            <a:ext cx="4495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rgbClr val="000000"/>
                </a:solidFill>
                <a:cs typeface="+mn-cs"/>
              </a:rPr>
              <a:t>30 Ma: </a:t>
            </a:r>
            <a:br>
              <a:rPr lang="en-US" sz="3200" dirty="0">
                <a:solidFill>
                  <a:srgbClr val="000000"/>
                </a:solidFill>
                <a:cs typeface="+mn-cs"/>
              </a:rPr>
            </a:br>
            <a:r>
              <a:rPr lang="en-US" dirty="0">
                <a:solidFill>
                  <a:srgbClr val="000000"/>
                </a:solidFill>
                <a:cs typeface="+mn-cs"/>
              </a:rPr>
              <a:t>Afar plume head arrives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Active</a:t>
            </a:r>
            <a:r>
              <a:rPr lang="en-US" dirty="0">
                <a:solidFill>
                  <a:srgbClr val="000000"/>
                </a:solidFill>
                <a:cs typeface="+mn-cs"/>
              </a:rPr>
              <a:t> upwelling without rifting, ignoring old crustal structure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cs typeface="+mn-cs"/>
              </a:rPr>
              <a:t/>
            </a:r>
            <a:br>
              <a:rPr lang="en-US" sz="1600" dirty="0">
                <a:solidFill>
                  <a:srgbClr val="000000"/>
                </a:solidFill>
                <a:cs typeface="+mn-cs"/>
              </a:rPr>
            </a:br>
            <a:r>
              <a:rPr lang="en-US" sz="3200" dirty="0">
                <a:solidFill>
                  <a:srgbClr val="000000"/>
                </a:solidFill>
                <a:cs typeface="+mn-cs"/>
              </a:rPr>
              <a:t>≈</a:t>
            </a:r>
            <a:r>
              <a:rPr lang="en-US" sz="200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cs typeface="+mn-cs"/>
              </a:rPr>
              <a:t>20 Ma: </a:t>
            </a:r>
            <a:r>
              <a:rPr lang="en-US" dirty="0">
                <a:solidFill>
                  <a:srgbClr val="000000"/>
                </a:solidFill>
                <a:cs typeface="+mn-cs"/>
              </a:rPr>
              <a:t/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Passive</a:t>
            </a:r>
            <a:r>
              <a:rPr lang="en-US" dirty="0">
                <a:solidFill>
                  <a:srgbClr val="000000"/>
                </a:solidFill>
                <a:cs typeface="+mn-cs"/>
              </a:rPr>
              <a:t> regional rifting of thermally-reactivated </a:t>
            </a:r>
            <a:r>
              <a:rPr lang="en-US" dirty="0" err="1">
                <a:solidFill>
                  <a:srgbClr val="000000"/>
                </a:solidFill>
                <a:cs typeface="+mn-cs"/>
              </a:rPr>
              <a:t>craton</a:t>
            </a:r>
            <a:r>
              <a:rPr lang="en-US" dirty="0">
                <a:solidFill>
                  <a:srgbClr val="000000"/>
                </a:solidFill>
                <a:cs typeface="+mn-cs"/>
              </a:rPr>
              <a:t> in response to far-field stresses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cs typeface="+mn-cs"/>
              </a:rPr>
              <a:t/>
            </a:r>
            <a:br>
              <a:rPr lang="en-US" sz="1600" dirty="0">
                <a:solidFill>
                  <a:srgbClr val="000000"/>
                </a:solidFill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cs typeface="+mn-cs"/>
              </a:rPr>
              <a:t>≈10 Ma</a:t>
            </a:r>
            <a:r>
              <a:rPr lang="en-US" dirty="0">
                <a:solidFill>
                  <a:srgbClr val="000000"/>
                </a:solidFill>
                <a:cs typeface="+mn-cs"/>
              </a:rPr>
              <a:t>: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Mechanical</a:t>
            </a:r>
            <a:r>
              <a:rPr lang="en-US" dirty="0">
                <a:solidFill>
                  <a:srgbClr val="000000"/>
                </a:solidFill>
                <a:cs typeface="+mn-cs"/>
              </a:rPr>
              <a:t> rifting occurs discontinuously and </a:t>
            </a:r>
            <a:r>
              <a:rPr lang="en-US" dirty="0" err="1">
                <a:solidFill>
                  <a:srgbClr val="000000"/>
                </a:solidFill>
                <a:cs typeface="+mn-cs"/>
              </a:rPr>
              <a:t>diachronously</a:t>
            </a:r>
            <a:r>
              <a:rPr lang="en-US" dirty="0">
                <a:solidFill>
                  <a:srgbClr val="000000"/>
                </a:solidFill>
                <a:cs typeface="+mn-cs"/>
              </a:rPr>
              <a:t> along the old suture 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cs typeface="+mn-cs"/>
              </a:rPr>
              <a:t/>
            </a:r>
            <a:br>
              <a:rPr lang="en-US" sz="1600" dirty="0">
                <a:solidFill>
                  <a:srgbClr val="000000"/>
                </a:solidFill>
                <a:cs typeface="+mn-cs"/>
              </a:rPr>
            </a:br>
            <a:r>
              <a:rPr lang="en-US" sz="3200" dirty="0">
                <a:solidFill>
                  <a:srgbClr val="000000"/>
                </a:solidFill>
                <a:cs typeface="+mn-cs"/>
              </a:rPr>
              <a:t>0 Ma</a:t>
            </a:r>
            <a:r>
              <a:rPr lang="en-US" dirty="0">
                <a:solidFill>
                  <a:srgbClr val="000000"/>
                </a:solidFill>
                <a:cs typeface="+mn-cs"/>
              </a:rPr>
              <a:t>:</a:t>
            </a:r>
            <a:br>
              <a:rPr lang="en-US" dirty="0">
                <a:solidFill>
                  <a:srgbClr val="000000"/>
                </a:solidFill>
                <a:cs typeface="+mn-cs"/>
              </a:rPr>
            </a:br>
            <a:r>
              <a:rPr lang="en-US" i="1" dirty="0">
                <a:solidFill>
                  <a:srgbClr val="000000"/>
                </a:solidFill>
                <a:cs typeface="+mn-cs"/>
              </a:rPr>
              <a:t>Magmatic</a:t>
            </a:r>
            <a:r>
              <a:rPr lang="en-US" dirty="0">
                <a:solidFill>
                  <a:srgbClr val="000000"/>
                </a:solidFill>
                <a:cs typeface="+mn-cs"/>
              </a:rPr>
              <a:t> rifting dominates prior to break-up.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609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758" name="Rectangle 14"/>
          <p:cNvSpPr>
            <a:spLocks noChangeArrowheads="1"/>
          </p:cNvSpPr>
          <p:nvPr/>
        </p:nvSpPr>
        <p:spPr bwMode="auto">
          <a:xfrm>
            <a:off x="7212013" y="2260600"/>
            <a:ext cx="974725" cy="33655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59" name="Rectangle 15"/>
          <p:cNvSpPr>
            <a:spLocks noChangeArrowheads="1"/>
          </p:cNvSpPr>
          <p:nvPr/>
        </p:nvSpPr>
        <p:spPr bwMode="auto">
          <a:xfrm>
            <a:off x="8235950" y="2260600"/>
            <a:ext cx="974725" cy="33655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60" name="Rectangle 16"/>
          <p:cNvSpPr>
            <a:spLocks noChangeArrowheads="1"/>
          </p:cNvSpPr>
          <p:nvPr/>
        </p:nvSpPr>
        <p:spPr bwMode="auto">
          <a:xfrm>
            <a:off x="8089900" y="2708275"/>
            <a:ext cx="146050" cy="16827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61" name="Rectangle 17"/>
          <p:cNvSpPr>
            <a:spLocks noChangeArrowheads="1"/>
          </p:cNvSpPr>
          <p:nvPr/>
        </p:nvSpPr>
        <p:spPr bwMode="auto">
          <a:xfrm>
            <a:off x="8139113" y="3100388"/>
            <a:ext cx="242887" cy="16668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62" name="Rectangle 18"/>
          <p:cNvSpPr>
            <a:spLocks noChangeArrowheads="1"/>
          </p:cNvSpPr>
          <p:nvPr/>
        </p:nvSpPr>
        <p:spPr bwMode="auto">
          <a:xfrm>
            <a:off x="7505700" y="3435350"/>
            <a:ext cx="1022350" cy="168275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63" name="Rectangle 19"/>
          <p:cNvSpPr>
            <a:spLocks noChangeArrowheads="1"/>
          </p:cNvSpPr>
          <p:nvPr/>
        </p:nvSpPr>
        <p:spPr bwMode="auto">
          <a:xfrm>
            <a:off x="8235950" y="3827463"/>
            <a:ext cx="341313" cy="16668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76" name="Rectangle 32"/>
          <p:cNvSpPr>
            <a:spLocks noChangeArrowheads="1"/>
          </p:cNvSpPr>
          <p:nvPr/>
        </p:nvSpPr>
        <p:spPr bwMode="auto">
          <a:xfrm>
            <a:off x="4059238" y="4572000"/>
            <a:ext cx="5541962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3117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3857625" cy="6858000"/>
          </a:xfrm>
          <a:prstGeom prst="rect">
            <a:avLst/>
          </a:prstGeom>
          <a:solidFill>
            <a:srgbClr val="4A3B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8970" name="Group 24"/>
          <p:cNvGrpSpPr>
            <a:grpSpLocks/>
          </p:cNvGrpSpPr>
          <p:nvPr/>
        </p:nvGrpSpPr>
        <p:grpSpPr bwMode="auto">
          <a:xfrm>
            <a:off x="5257800" y="2209800"/>
            <a:ext cx="730250" cy="1828800"/>
            <a:chOff x="1727" y="2524"/>
            <a:chExt cx="460" cy="1152"/>
          </a:xfrm>
        </p:grpSpPr>
        <p:sp>
          <p:nvSpPr>
            <p:cNvPr id="1311769" name="Rectangle 25"/>
            <p:cNvSpPr>
              <a:spLocks noChangeArrowheads="1"/>
            </p:cNvSpPr>
            <p:nvPr/>
          </p:nvSpPr>
          <p:spPr bwMode="auto">
            <a:xfrm>
              <a:off x="1728" y="2832"/>
              <a:ext cx="288" cy="816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68989" name="Rectangle 26"/>
            <p:cNvSpPr>
              <a:spLocks noChangeArrowheads="1"/>
            </p:cNvSpPr>
            <p:nvPr/>
          </p:nvSpPr>
          <p:spPr bwMode="auto">
            <a:xfrm rot="-5400000">
              <a:off x="1381" y="2870"/>
              <a:ext cx="115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000000"/>
                  </a:solidFill>
                  <a:latin typeface="Helvetica" charset="0"/>
                </a:rPr>
                <a:t>Rift-related volcanics</a:t>
              </a:r>
            </a:p>
            <a:p>
              <a:pPr>
                <a:lnSpc>
                  <a:spcPct val="70000"/>
                </a:lnSpc>
              </a:pPr>
              <a:endParaRPr lang="en-US" sz="2000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311774" name="Text Box 30"/>
          <p:cNvSpPr txBox="1">
            <a:spLocks noChangeArrowheads="1"/>
          </p:cNvSpPr>
          <p:nvPr/>
        </p:nvSpPr>
        <p:spPr bwMode="auto">
          <a:xfrm>
            <a:off x="4038600" y="4648200"/>
            <a:ext cx="52578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>
                <a:solidFill>
                  <a:srgbClr val="000000"/>
                </a:solidFill>
                <a:latin typeface="Arial Black" charset="0"/>
                <a:cs typeface="+mn-cs"/>
              </a:rPr>
              <a:t>250                     150                     50          0          50       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>
                <a:solidFill>
                  <a:srgbClr val="000000"/>
                </a:solidFill>
                <a:latin typeface="Arial Black" charset="0"/>
                <a:cs typeface="+mn-cs"/>
              </a:rPr>
              <a:t>thousands of  cubic kilometers of volcanics</a:t>
            </a:r>
          </a:p>
        </p:txBody>
      </p:sp>
      <p:sp>
        <p:nvSpPr>
          <p:cNvPr id="1311775" name="Rectangle 31"/>
          <p:cNvSpPr>
            <a:spLocks noGrp="1" noChangeArrowheads="1"/>
          </p:cNvSpPr>
          <p:nvPr>
            <p:ph type="title"/>
          </p:nvPr>
        </p:nvSpPr>
        <p:spPr>
          <a:xfrm>
            <a:off x="3657600" y="2209800"/>
            <a:ext cx="3505200" cy="441325"/>
          </a:xfrm>
        </p:spPr>
        <p:txBody>
          <a:bodyPr/>
          <a:lstStyle/>
          <a:p>
            <a:pPr eaLnBrk="1" hangingPunct="1">
              <a:lnSpc>
                <a:spcPct val="60000"/>
              </a:lnSpc>
              <a:defRPr/>
            </a:pPr>
            <a:r>
              <a:rPr lang="en-US" sz="1800" smtClean="0">
                <a:latin typeface="Arial Black" charset="0"/>
                <a:cs typeface="+mj-cs"/>
              </a:rPr>
              <a:t>Magma volumes &amp; ages</a:t>
            </a:r>
            <a:endParaRPr lang="en-US" sz="3200" smtClean="0">
              <a:cs typeface="+mj-cs"/>
            </a:endParaRPr>
          </a:p>
        </p:txBody>
      </p:sp>
      <p:sp>
        <p:nvSpPr>
          <p:cNvPr id="13117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78" name="Rectangle 34"/>
          <p:cNvSpPr>
            <a:spLocks noChangeArrowheads="1"/>
          </p:cNvSpPr>
          <p:nvPr/>
        </p:nvSpPr>
        <p:spPr bwMode="auto">
          <a:xfrm>
            <a:off x="4038600" y="4487863"/>
            <a:ext cx="1295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85" name="Rectangle 41"/>
          <p:cNvSpPr>
            <a:spLocks noChangeArrowheads="1"/>
          </p:cNvSpPr>
          <p:nvPr/>
        </p:nvSpPr>
        <p:spPr bwMode="auto">
          <a:xfrm>
            <a:off x="3581400" y="4038600"/>
            <a:ext cx="5791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311751" name="Rectangle 7"/>
          <p:cNvSpPr>
            <a:spLocks noChangeArrowheads="1"/>
          </p:cNvSpPr>
          <p:nvPr/>
        </p:nvSpPr>
        <p:spPr bwMode="auto">
          <a:xfrm>
            <a:off x="3810000" y="152400"/>
            <a:ext cx="533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charset="0"/>
                <a:cs typeface="+mn-cs"/>
              </a:rPr>
              <a:t>Plume-head volcanism is orders-of-magnitude more voluminous than rift </a:t>
            </a:r>
            <a:r>
              <a:rPr lang="en-US" sz="2800" b="1" dirty="0" err="1">
                <a:solidFill>
                  <a:srgbClr val="000000"/>
                </a:solidFill>
                <a:latin typeface="Times New Roman" charset="0"/>
                <a:cs typeface="+mn-cs"/>
              </a:rPr>
              <a:t>magmatism</a:t>
            </a:r>
            <a:endParaRPr lang="en-US" sz="16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11754" name="Freeform 10"/>
          <p:cNvSpPr>
            <a:spLocks/>
          </p:cNvSpPr>
          <p:nvPr/>
        </p:nvSpPr>
        <p:spPr bwMode="auto">
          <a:xfrm>
            <a:off x="457200" y="457200"/>
            <a:ext cx="2476500" cy="2755900"/>
          </a:xfrm>
          <a:custGeom>
            <a:avLst/>
            <a:gdLst>
              <a:gd name="T0" fmla="*/ 1152 w 1560"/>
              <a:gd name="T1" fmla="*/ 1200 h 1736"/>
              <a:gd name="T2" fmla="*/ 1152 w 1560"/>
              <a:gd name="T3" fmla="*/ 1296 h 1736"/>
              <a:gd name="T4" fmla="*/ 1008 w 1560"/>
              <a:gd name="T5" fmla="*/ 1392 h 1736"/>
              <a:gd name="T6" fmla="*/ 720 w 1560"/>
              <a:gd name="T7" fmla="*/ 1584 h 1736"/>
              <a:gd name="T8" fmla="*/ 576 w 1560"/>
              <a:gd name="T9" fmla="*/ 1680 h 1736"/>
              <a:gd name="T10" fmla="*/ 528 w 1560"/>
              <a:gd name="T11" fmla="*/ 1728 h 1736"/>
              <a:gd name="T12" fmla="*/ 432 w 1560"/>
              <a:gd name="T13" fmla="*/ 1680 h 1736"/>
              <a:gd name="T14" fmla="*/ 336 w 1560"/>
              <a:gd name="T15" fmla="*/ 1584 h 1736"/>
              <a:gd name="T16" fmla="*/ 144 w 1560"/>
              <a:gd name="T17" fmla="*/ 1536 h 1736"/>
              <a:gd name="T18" fmla="*/ 48 w 1560"/>
              <a:gd name="T19" fmla="*/ 1104 h 1736"/>
              <a:gd name="T20" fmla="*/ 48 w 1560"/>
              <a:gd name="T21" fmla="*/ 1008 h 1736"/>
              <a:gd name="T22" fmla="*/ 48 w 1560"/>
              <a:gd name="T23" fmla="*/ 768 h 1736"/>
              <a:gd name="T24" fmla="*/ 192 w 1560"/>
              <a:gd name="T25" fmla="*/ 576 h 1736"/>
              <a:gd name="T26" fmla="*/ 288 w 1560"/>
              <a:gd name="T27" fmla="*/ 384 h 1736"/>
              <a:gd name="T28" fmla="*/ 288 w 1560"/>
              <a:gd name="T29" fmla="*/ 240 h 1736"/>
              <a:gd name="T30" fmla="*/ 336 w 1560"/>
              <a:gd name="T31" fmla="*/ 144 h 1736"/>
              <a:gd name="T32" fmla="*/ 480 w 1560"/>
              <a:gd name="T33" fmla="*/ 144 h 1736"/>
              <a:gd name="T34" fmla="*/ 480 w 1560"/>
              <a:gd name="T35" fmla="*/ 0 h 1736"/>
              <a:gd name="T36" fmla="*/ 672 w 1560"/>
              <a:gd name="T37" fmla="*/ 96 h 1736"/>
              <a:gd name="T38" fmla="*/ 720 w 1560"/>
              <a:gd name="T39" fmla="*/ 144 h 1736"/>
              <a:gd name="T40" fmla="*/ 768 w 1560"/>
              <a:gd name="T41" fmla="*/ 240 h 1736"/>
              <a:gd name="T42" fmla="*/ 912 w 1560"/>
              <a:gd name="T43" fmla="*/ 192 h 1736"/>
              <a:gd name="T44" fmla="*/ 1200 w 1560"/>
              <a:gd name="T45" fmla="*/ 144 h 1736"/>
              <a:gd name="T46" fmla="*/ 1200 w 1560"/>
              <a:gd name="T47" fmla="*/ 48 h 1736"/>
              <a:gd name="T48" fmla="*/ 1344 w 1560"/>
              <a:gd name="T49" fmla="*/ 144 h 1736"/>
              <a:gd name="T50" fmla="*/ 1536 w 1560"/>
              <a:gd name="T51" fmla="*/ 288 h 1736"/>
              <a:gd name="T52" fmla="*/ 1488 w 1560"/>
              <a:gd name="T53" fmla="*/ 432 h 1736"/>
              <a:gd name="T54" fmla="*/ 1392 w 1560"/>
              <a:gd name="T55" fmla="*/ 480 h 1736"/>
              <a:gd name="T56" fmla="*/ 1536 w 1560"/>
              <a:gd name="T57" fmla="*/ 528 h 1736"/>
              <a:gd name="T58" fmla="*/ 1536 w 1560"/>
              <a:gd name="T59" fmla="*/ 672 h 1736"/>
              <a:gd name="T60" fmla="*/ 1488 w 1560"/>
              <a:gd name="T61" fmla="*/ 768 h 1736"/>
              <a:gd name="T62" fmla="*/ 1344 w 1560"/>
              <a:gd name="T63" fmla="*/ 816 h 1736"/>
              <a:gd name="T64" fmla="*/ 1248 w 1560"/>
              <a:gd name="T65" fmla="*/ 864 h 1736"/>
              <a:gd name="T66" fmla="*/ 1200 w 1560"/>
              <a:gd name="T67" fmla="*/ 960 h 1736"/>
              <a:gd name="T68" fmla="*/ 1296 w 1560"/>
              <a:gd name="T69" fmla="*/ 1104 h 1736"/>
              <a:gd name="T70" fmla="*/ 1296 w 1560"/>
              <a:gd name="T71" fmla="*/ 1152 h 1736"/>
              <a:gd name="T72" fmla="*/ 1200 w 1560"/>
              <a:gd name="T73" fmla="*/ 1200 h 1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60" h="1736">
                <a:moveTo>
                  <a:pt x="1200" y="1200"/>
                </a:moveTo>
                <a:cubicBezTo>
                  <a:pt x="1184" y="1208"/>
                  <a:pt x="1160" y="1192"/>
                  <a:pt x="1152" y="1200"/>
                </a:cubicBezTo>
                <a:cubicBezTo>
                  <a:pt x="1144" y="1208"/>
                  <a:pt x="1152" y="1232"/>
                  <a:pt x="1152" y="1248"/>
                </a:cubicBezTo>
                <a:cubicBezTo>
                  <a:pt x="1152" y="1264"/>
                  <a:pt x="1160" y="1288"/>
                  <a:pt x="1152" y="1296"/>
                </a:cubicBezTo>
                <a:cubicBezTo>
                  <a:pt x="1144" y="1304"/>
                  <a:pt x="1128" y="1280"/>
                  <a:pt x="1104" y="1296"/>
                </a:cubicBezTo>
                <a:cubicBezTo>
                  <a:pt x="1080" y="1312"/>
                  <a:pt x="1048" y="1368"/>
                  <a:pt x="1008" y="1392"/>
                </a:cubicBezTo>
                <a:cubicBezTo>
                  <a:pt x="968" y="1416"/>
                  <a:pt x="912" y="1408"/>
                  <a:pt x="864" y="1440"/>
                </a:cubicBezTo>
                <a:cubicBezTo>
                  <a:pt x="816" y="1472"/>
                  <a:pt x="752" y="1544"/>
                  <a:pt x="720" y="1584"/>
                </a:cubicBezTo>
                <a:cubicBezTo>
                  <a:pt x="688" y="1624"/>
                  <a:pt x="696" y="1664"/>
                  <a:pt x="672" y="1680"/>
                </a:cubicBezTo>
                <a:cubicBezTo>
                  <a:pt x="648" y="1696"/>
                  <a:pt x="600" y="1680"/>
                  <a:pt x="576" y="1680"/>
                </a:cubicBezTo>
                <a:cubicBezTo>
                  <a:pt x="552" y="1680"/>
                  <a:pt x="536" y="1672"/>
                  <a:pt x="528" y="1680"/>
                </a:cubicBezTo>
                <a:cubicBezTo>
                  <a:pt x="520" y="1688"/>
                  <a:pt x="536" y="1720"/>
                  <a:pt x="528" y="1728"/>
                </a:cubicBezTo>
                <a:cubicBezTo>
                  <a:pt x="520" y="1736"/>
                  <a:pt x="496" y="1736"/>
                  <a:pt x="480" y="1728"/>
                </a:cubicBezTo>
                <a:cubicBezTo>
                  <a:pt x="464" y="1720"/>
                  <a:pt x="448" y="1696"/>
                  <a:pt x="432" y="1680"/>
                </a:cubicBezTo>
                <a:cubicBezTo>
                  <a:pt x="416" y="1664"/>
                  <a:pt x="400" y="1648"/>
                  <a:pt x="384" y="1632"/>
                </a:cubicBezTo>
                <a:cubicBezTo>
                  <a:pt x="368" y="1616"/>
                  <a:pt x="368" y="1592"/>
                  <a:pt x="336" y="1584"/>
                </a:cubicBezTo>
                <a:cubicBezTo>
                  <a:pt x="304" y="1576"/>
                  <a:pt x="224" y="1592"/>
                  <a:pt x="192" y="1584"/>
                </a:cubicBezTo>
                <a:cubicBezTo>
                  <a:pt x="160" y="1576"/>
                  <a:pt x="160" y="1600"/>
                  <a:pt x="144" y="1536"/>
                </a:cubicBezTo>
                <a:cubicBezTo>
                  <a:pt x="128" y="1472"/>
                  <a:pt x="112" y="1272"/>
                  <a:pt x="96" y="1200"/>
                </a:cubicBezTo>
                <a:cubicBezTo>
                  <a:pt x="80" y="1128"/>
                  <a:pt x="64" y="1128"/>
                  <a:pt x="48" y="1104"/>
                </a:cubicBezTo>
                <a:cubicBezTo>
                  <a:pt x="32" y="1080"/>
                  <a:pt x="0" y="1072"/>
                  <a:pt x="0" y="1056"/>
                </a:cubicBezTo>
                <a:cubicBezTo>
                  <a:pt x="0" y="1040"/>
                  <a:pt x="48" y="1032"/>
                  <a:pt x="48" y="1008"/>
                </a:cubicBezTo>
                <a:cubicBezTo>
                  <a:pt x="48" y="984"/>
                  <a:pt x="0" y="952"/>
                  <a:pt x="0" y="912"/>
                </a:cubicBezTo>
                <a:cubicBezTo>
                  <a:pt x="0" y="872"/>
                  <a:pt x="32" y="808"/>
                  <a:pt x="48" y="768"/>
                </a:cubicBezTo>
                <a:cubicBezTo>
                  <a:pt x="64" y="728"/>
                  <a:pt x="72" y="704"/>
                  <a:pt x="96" y="672"/>
                </a:cubicBezTo>
                <a:cubicBezTo>
                  <a:pt x="120" y="640"/>
                  <a:pt x="168" y="608"/>
                  <a:pt x="192" y="576"/>
                </a:cubicBezTo>
                <a:cubicBezTo>
                  <a:pt x="216" y="544"/>
                  <a:pt x="224" y="512"/>
                  <a:pt x="240" y="480"/>
                </a:cubicBezTo>
                <a:cubicBezTo>
                  <a:pt x="256" y="448"/>
                  <a:pt x="280" y="416"/>
                  <a:pt x="288" y="384"/>
                </a:cubicBezTo>
                <a:cubicBezTo>
                  <a:pt x="296" y="352"/>
                  <a:pt x="288" y="312"/>
                  <a:pt x="288" y="288"/>
                </a:cubicBezTo>
                <a:cubicBezTo>
                  <a:pt x="288" y="264"/>
                  <a:pt x="288" y="264"/>
                  <a:pt x="288" y="240"/>
                </a:cubicBezTo>
                <a:cubicBezTo>
                  <a:pt x="288" y="216"/>
                  <a:pt x="280" y="160"/>
                  <a:pt x="288" y="144"/>
                </a:cubicBezTo>
                <a:cubicBezTo>
                  <a:pt x="296" y="128"/>
                  <a:pt x="320" y="136"/>
                  <a:pt x="336" y="144"/>
                </a:cubicBezTo>
                <a:cubicBezTo>
                  <a:pt x="352" y="152"/>
                  <a:pt x="360" y="192"/>
                  <a:pt x="384" y="192"/>
                </a:cubicBezTo>
                <a:cubicBezTo>
                  <a:pt x="408" y="192"/>
                  <a:pt x="464" y="160"/>
                  <a:pt x="480" y="144"/>
                </a:cubicBezTo>
                <a:cubicBezTo>
                  <a:pt x="496" y="128"/>
                  <a:pt x="480" y="120"/>
                  <a:pt x="480" y="96"/>
                </a:cubicBezTo>
                <a:cubicBezTo>
                  <a:pt x="480" y="72"/>
                  <a:pt x="464" y="0"/>
                  <a:pt x="480" y="0"/>
                </a:cubicBezTo>
                <a:cubicBezTo>
                  <a:pt x="496" y="0"/>
                  <a:pt x="544" y="80"/>
                  <a:pt x="576" y="96"/>
                </a:cubicBezTo>
                <a:cubicBezTo>
                  <a:pt x="608" y="112"/>
                  <a:pt x="648" y="96"/>
                  <a:pt x="672" y="96"/>
                </a:cubicBezTo>
                <a:cubicBezTo>
                  <a:pt x="696" y="96"/>
                  <a:pt x="712" y="88"/>
                  <a:pt x="720" y="96"/>
                </a:cubicBezTo>
                <a:cubicBezTo>
                  <a:pt x="728" y="104"/>
                  <a:pt x="720" y="120"/>
                  <a:pt x="720" y="144"/>
                </a:cubicBezTo>
                <a:cubicBezTo>
                  <a:pt x="720" y="168"/>
                  <a:pt x="712" y="224"/>
                  <a:pt x="720" y="240"/>
                </a:cubicBezTo>
                <a:cubicBezTo>
                  <a:pt x="728" y="256"/>
                  <a:pt x="752" y="248"/>
                  <a:pt x="768" y="240"/>
                </a:cubicBezTo>
                <a:cubicBezTo>
                  <a:pt x="784" y="232"/>
                  <a:pt x="792" y="200"/>
                  <a:pt x="816" y="192"/>
                </a:cubicBezTo>
                <a:cubicBezTo>
                  <a:pt x="840" y="184"/>
                  <a:pt x="880" y="192"/>
                  <a:pt x="912" y="192"/>
                </a:cubicBezTo>
                <a:cubicBezTo>
                  <a:pt x="944" y="192"/>
                  <a:pt x="960" y="200"/>
                  <a:pt x="1008" y="192"/>
                </a:cubicBezTo>
                <a:cubicBezTo>
                  <a:pt x="1056" y="184"/>
                  <a:pt x="1168" y="160"/>
                  <a:pt x="1200" y="144"/>
                </a:cubicBezTo>
                <a:cubicBezTo>
                  <a:pt x="1232" y="128"/>
                  <a:pt x="1200" y="112"/>
                  <a:pt x="1200" y="96"/>
                </a:cubicBezTo>
                <a:cubicBezTo>
                  <a:pt x="1200" y="80"/>
                  <a:pt x="1192" y="56"/>
                  <a:pt x="1200" y="48"/>
                </a:cubicBezTo>
                <a:cubicBezTo>
                  <a:pt x="1208" y="40"/>
                  <a:pt x="1224" y="32"/>
                  <a:pt x="1248" y="48"/>
                </a:cubicBezTo>
                <a:cubicBezTo>
                  <a:pt x="1272" y="64"/>
                  <a:pt x="1320" y="120"/>
                  <a:pt x="1344" y="144"/>
                </a:cubicBezTo>
                <a:cubicBezTo>
                  <a:pt x="1368" y="168"/>
                  <a:pt x="1360" y="168"/>
                  <a:pt x="1392" y="192"/>
                </a:cubicBezTo>
                <a:cubicBezTo>
                  <a:pt x="1424" y="216"/>
                  <a:pt x="1512" y="256"/>
                  <a:pt x="1536" y="288"/>
                </a:cubicBezTo>
                <a:cubicBezTo>
                  <a:pt x="1560" y="320"/>
                  <a:pt x="1544" y="360"/>
                  <a:pt x="1536" y="384"/>
                </a:cubicBezTo>
                <a:cubicBezTo>
                  <a:pt x="1528" y="408"/>
                  <a:pt x="1504" y="424"/>
                  <a:pt x="1488" y="432"/>
                </a:cubicBezTo>
                <a:cubicBezTo>
                  <a:pt x="1472" y="440"/>
                  <a:pt x="1456" y="424"/>
                  <a:pt x="1440" y="432"/>
                </a:cubicBezTo>
                <a:cubicBezTo>
                  <a:pt x="1424" y="440"/>
                  <a:pt x="1384" y="472"/>
                  <a:pt x="1392" y="480"/>
                </a:cubicBezTo>
                <a:cubicBezTo>
                  <a:pt x="1400" y="488"/>
                  <a:pt x="1464" y="472"/>
                  <a:pt x="1488" y="480"/>
                </a:cubicBezTo>
                <a:cubicBezTo>
                  <a:pt x="1512" y="488"/>
                  <a:pt x="1536" y="512"/>
                  <a:pt x="1536" y="528"/>
                </a:cubicBezTo>
                <a:cubicBezTo>
                  <a:pt x="1536" y="544"/>
                  <a:pt x="1488" y="552"/>
                  <a:pt x="1488" y="576"/>
                </a:cubicBezTo>
                <a:cubicBezTo>
                  <a:pt x="1488" y="600"/>
                  <a:pt x="1528" y="648"/>
                  <a:pt x="1536" y="672"/>
                </a:cubicBezTo>
                <a:cubicBezTo>
                  <a:pt x="1544" y="696"/>
                  <a:pt x="1544" y="704"/>
                  <a:pt x="1536" y="720"/>
                </a:cubicBezTo>
                <a:cubicBezTo>
                  <a:pt x="1528" y="736"/>
                  <a:pt x="1512" y="752"/>
                  <a:pt x="1488" y="768"/>
                </a:cubicBezTo>
                <a:cubicBezTo>
                  <a:pt x="1464" y="784"/>
                  <a:pt x="1416" y="808"/>
                  <a:pt x="1392" y="816"/>
                </a:cubicBezTo>
                <a:cubicBezTo>
                  <a:pt x="1368" y="824"/>
                  <a:pt x="1360" y="808"/>
                  <a:pt x="1344" y="816"/>
                </a:cubicBezTo>
                <a:cubicBezTo>
                  <a:pt x="1328" y="824"/>
                  <a:pt x="1312" y="856"/>
                  <a:pt x="1296" y="864"/>
                </a:cubicBezTo>
                <a:cubicBezTo>
                  <a:pt x="1280" y="872"/>
                  <a:pt x="1264" y="856"/>
                  <a:pt x="1248" y="864"/>
                </a:cubicBezTo>
                <a:cubicBezTo>
                  <a:pt x="1232" y="872"/>
                  <a:pt x="1208" y="896"/>
                  <a:pt x="1200" y="912"/>
                </a:cubicBezTo>
                <a:cubicBezTo>
                  <a:pt x="1192" y="928"/>
                  <a:pt x="1200" y="936"/>
                  <a:pt x="1200" y="960"/>
                </a:cubicBezTo>
                <a:cubicBezTo>
                  <a:pt x="1200" y="984"/>
                  <a:pt x="1184" y="1032"/>
                  <a:pt x="1200" y="1056"/>
                </a:cubicBezTo>
                <a:cubicBezTo>
                  <a:pt x="1216" y="1080"/>
                  <a:pt x="1272" y="1096"/>
                  <a:pt x="1296" y="1104"/>
                </a:cubicBezTo>
                <a:cubicBezTo>
                  <a:pt x="1320" y="1112"/>
                  <a:pt x="1344" y="1096"/>
                  <a:pt x="1344" y="1104"/>
                </a:cubicBezTo>
                <a:cubicBezTo>
                  <a:pt x="1344" y="1112"/>
                  <a:pt x="1312" y="1144"/>
                  <a:pt x="1296" y="1152"/>
                </a:cubicBezTo>
                <a:cubicBezTo>
                  <a:pt x="1280" y="1160"/>
                  <a:pt x="1264" y="1144"/>
                  <a:pt x="1248" y="1152"/>
                </a:cubicBezTo>
                <a:cubicBezTo>
                  <a:pt x="1232" y="1160"/>
                  <a:pt x="1216" y="1192"/>
                  <a:pt x="1200" y="1200"/>
                </a:cubicBezTo>
                <a:close/>
              </a:path>
            </a:pathLst>
          </a:custGeom>
          <a:solidFill>
            <a:srgbClr val="4A3B28">
              <a:alpha val="82001"/>
            </a:srgbClr>
          </a:solidFill>
          <a:ln w="762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pSp>
        <p:nvGrpSpPr>
          <p:cNvPr id="168978" name="Group 44"/>
          <p:cNvGrpSpPr>
            <a:grpSpLocks/>
          </p:cNvGrpSpPr>
          <p:nvPr/>
        </p:nvGrpSpPr>
        <p:grpSpPr bwMode="auto">
          <a:xfrm>
            <a:off x="3581400" y="3581400"/>
            <a:ext cx="5956300" cy="849313"/>
            <a:chOff x="2256" y="1440"/>
            <a:chExt cx="3752" cy="535"/>
          </a:xfrm>
        </p:grpSpPr>
        <p:grpSp>
          <p:nvGrpSpPr>
            <p:cNvPr id="168979" name="Group 27"/>
            <p:cNvGrpSpPr>
              <a:grpSpLocks/>
            </p:cNvGrpSpPr>
            <p:nvPr/>
          </p:nvGrpSpPr>
          <p:grpSpPr bwMode="auto">
            <a:xfrm>
              <a:off x="2304" y="1440"/>
              <a:ext cx="1056" cy="460"/>
              <a:chOff x="2016" y="1008"/>
              <a:chExt cx="1056" cy="460"/>
            </a:xfrm>
          </p:grpSpPr>
          <p:sp>
            <p:nvSpPr>
              <p:cNvPr id="1311772" name="Rectangle 28"/>
              <p:cNvSpPr>
                <a:spLocks noChangeArrowheads="1"/>
              </p:cNvSpPr>
              <p:nvPr/>
            </p:nvSpPr>
            <p:spPr bwMode="auto">
              <a:xfrm>
                <a:off x="2064" y="1008"/>
                <a:ext cx="912" cy="288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8987" name="Rectangle 29"/>
              <p:cNvSpPr>
                <a:spLocks noChangeArrowheads="1"/>
              </p:cNvSpPr>
              <p:nvPr/>
            </p:nvSpPr>
            <p:spPr bwMode="auto">
              <a:xfrm>
                <a:off x="2016" y="1008"/>
                <a:ext cx="1056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000">
                    <a:solidFill>
                      <a:srgbClr val="000000"/>
                    </a:solidFill>
                    <a:latin typeface="Helvetica" charset="0"/>
                  </a:rPr>
                  <a:t>Plume-head flood basalts</a:t>
                </a:r>
              </a:p>
              <a:p>
                <a:pPr>
                  <a:lnSpc>
                    <a:spcPct val="70000"/>
                  </a:lnSpc>
                </a:pPr>
                <a:endParaRPr lang="en-US" sz="200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68980" name="Group 43"/>
            <p:cNvGrpSpPr>
              <a:grpSpLocks/>
            </p:cNvGrpSpPr>
            <p:nvPr/>
          </p:nvGrpSpPr>
          <p:grpSpPr bwMode="auto">
            <a:xfrm>
              <a:off x="2256" y="1728"/>
              <a:ext cx="3752" cy="247"/>
              <a:chOff x="2256" y="1728"/>
              <a:chExt cx="3752" cy="247"/>
            </a:xfrm>
          </p:grpSpPr>
          <p:pic>
            <p:nvPicPr>
              <p:cNvPr id="168984" name="Picture 3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728"/>
                <a:ext cx="3752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11764" name="Rectangle 20"/>
              <p:cNvSpPr>
                <a:spLocks noChangeArrowheads="1"/>
              </p:cNvSpPr>
              <p:nvPr/>
            </p:nvSpPr>
            <p:spPr bwMode="auto">
              <a:xfrm>
                <a:off x="2340" y="1824"/>
                <a:ext cx="3319" cy="106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68981" name="Group 35"/>
            <p:cNvGrpSpPr>
              <a:grpSpLocks/>
            </p:cNvGrpSpPr>
            <p:nvPr/>
          </p:nvGrpSpPr>
          <p:grpSpPr bwMode="auto">
            <a:xfrm>
              <a:off x="3600" y="1680"/>
              <a:ext cx="1056" cy="154"/>
              <a:chOff x="2448" y="3072"/>
              <a:chExt cx="1056" cy="154"/>
            </a:xfrm>
          </p:grpSpPr>
          <p:sp>
            <p:nvSpPr>
              <p:cNvPr id="1311766" name="Rectangle 22"/>
              <p:cNvSpPr>
                <a:spLocks noChangeArrowheads="1"/>
              </p:cNvSpPr>
              <p:nvPr/>
            </p:nvSpPr>
            <p:spPr bwMode="auto">
              <a:xfrm>
                <a:off x="2544" y="3072"/>
                <a:ext cx="816" cy="12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11767" name="Text Box 23"/>
              <p:cNvSpPr txBox="1">
                <a:spLocks noChangeArrowheads="1"/>
              </p:cNvSpPr>
              <p:nvPr/>
            </p:nvSpPr>
            <p:spPr bwMode="auto">
              <a:xfrm>
                <a:off x="2448" y="3072"/>
                <a:ext cx="105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000" b="1">
                    <a:solidFill>
                      <a:srgbClr val="000000"/>
                    </a:solidFill>
                    <a:latin typeface="Arial Black" charset="0"/>
                    <a:cs typeface="+mn-cs"/>
                  </a:rPr>
                  <a:t>  Oligocene basalts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452909" y="0"/>
            <a:ext cx="4706938" cy="822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Magma volumes</a:t>
            </a:r>
          </a:p>
        </p:txBody>
      </p:sp>
      <p:sp>
        <p:nvSpPr>
          <p:cNvPr id="4372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9987" name="TextBox 1"/>
          <p:cNvSpPr txBox="1">
            <a:spLocks noChangeArrowheads="1"/>
          </p:cNvSpPr>
          <p:nvPr/>
        </p:nvSpPr>
        <p:spPr bwMode="auto">
          <a:xfrm>
            <a:off x="5181600" y="5791200"/>
            <a:ext cx="3390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/>
              <a:t>White &amp; McKenzie, JGR, </a:t>
            </a:r>
            <a:r>
              <a:rPr lang="en-US" sz="1800" dirty="0" smtClean="0"/>
              <a:t>1989</a:t>
            </a:r>
          </a:p>
          <a:p>
            <a:r>
              <a:rPr lang="en-US" sz="1800" dirty="0" smtClean="0"/>
              <a:t>McKenzie &amp; </a:t>
            </a:r>
            <a:r>
              <a:rPr lang="en-US" sz="1800" dirty="0" err="1" smtClean="0"/>
              <a:t>Bickle</a:t>
            </a:r>
            <a:r>
              <a:rPr lang="en-US" sz="1800" dirty="0" smtClean="0"/>
              <a:t>, J.Petrol,1988</a:t>
            </a:r>
            <a:endParaRPr lang="en-US" sz="1800" dirty="0"/>
          </a:p>
        </p:txBody>
      </p:sp>
      <p:pic>
        <p:nvPicPr>
          <p:cNvPr id="16998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8768"/>
            <a:ext cx="4138246" cy="39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TextBox 3"/>
          <p:cNvSpPr txBox="1">
            <a:spLocks noChangeArrowheads="1"/>
          </p:cNvSpPr>
          <p:nvPr/>
        </p:nvSpPr>
        <p:spPr bwMode="auto">
          <a:xfrm>
            <a:off x="4953000" y="1295400"/>
            <a:ext cx="381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Magma production depends on stretching factor and on mantle potential </a:t>
            </a:r>
            <a:r>
              <a:rPr lang="en-US" dirty="0" smtClean="0"/>
              <a:t>temperature</a:t>
            </a:r>
          </a:p>
          <a:p>
            <a:r>
              <a:rPr lang="en-US" sz="1800" dirty="0" smtClean="0"/>
              <a:t>(also crucially on stretching rate, not considered here) 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953005"/>
            <a:ext cx="3505200" cy="2904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4038600"/>
            <a:ext cx="3433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Crustal growth by intrusion leads to over-estimation of original crustal thickness and under-estimation of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-factor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37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822325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cs typeface="+mj-cs"/>
              </a:rPr>
              <a:t>Magma effect on subsidence</a:t>
            </a:r>
          </a:p>
        </p:txBody>
      </p:sp>
      <p:sp>
        <p:nvSpPr>
          <p:cNvPr id="4372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2035" name="TextBox 1"/>
          <p:cNvSpPr txBox="1">
            <a:spLocks noChangeArrowheads="1"/>
          </p:cNvSpPr>
          <p:nvPr/>
        </p:nvSpPr>
        <p:spPr bwMode="auto">
          <a:xfrm>
            <a:off x="5060950" y="6396038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White &amp; McKenzie, JGR, 1989</a:t>
            </a:r>
          </a:p>
        </p:txBody>
      </p:sp>
      <p:sp>
        <p:nvSpPr>
          <p:cNvPr id="172036" name="TextBox 3"/>
          <p:cNvSpPr txBox="1">
            <a:spLocks noChangeArrowheads="1"/>
          </p:cNvSpPr>
          <p:nvPr/>
        </p:nvSpPr>
        <p:spPr bwMode="auto">
          <a:xfrm>
            <a:off x="5181600" y="762000"/>
            <a:ext cx="381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Resultant “rift pillow” has characteristic density ~3 and velocity 7.x</a:t>
            </a:r>
          </a:p>
        </p:txBody>
      </p:sp>
      <p:pic>
        <p:nvPicPr>
          <p:cNvPr id="1720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3378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3528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762000"/>
            <a:ext cx="4953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van16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813" y="1524000"/>
            <a:ext cx="4203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0" y="0"/>
            <a:ext cx="5638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b="1" dirty="0" err="1">
                <a:latin typeface="Times New Roman" charset="0"/>
                <a:cs typeface="+mn-cs"/>
              </a:rPr>
              <a:t>Aulacogens</a:t>
            </a:r>
            <a:r>
              <a:rPr lang="en-US" b="1" dirty="0">
                <a:latin typeface="Times New Roman" charset="0"/>
                <a:cs typeface="+mn-cs"/>
              </a:rPr>
              <a:t> stranded by ocean spreading:</a:t>
            </a:r>
            <a:endParaRPr lang="en-US" sz="1000" dirty="0">
              <a:latin typeface="Times New Roman" charset="0"/>
              <a:cs typeface="+mn-cs"/>
            </a:endParaRPr>
          </a:p>
        </p:txBody>
      </p:sp>
      <p:pic>
        <p:nvPicPr>
          <p:cNvPr id="79875" name="Picture 3" descr="van16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533400"/>
            <a:ext cx="6019800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791200" y="23813"/>
            <a:ext cx="3429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b="1" dirty="0">
                <a:latin typeface="Times New Roman" charset="0"/>
                <a:cs typeface="+mn-cs"/>
              </a:rPr>
              <a:t>East African Rift: future spreading center?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b="1" dirty="0">
                <a:latin typeface="Times New Roman" charset="0"/>
                <a:cs typeface="+mn-cs"/>
              </a:rPr>
              <a:t>Or future </a:t>
            </a:r>
            <a:r>
              <a:rPr lang="en-US" b="1" dirty="0" err="1">
                <a:latin typeface="Times New Roman" charset="0"/>
                <a:cs typeface="+mn-cs"/>
              </a:rPr>
              <a:t>aulacogen</a:t>
            </a:r>
            <a:r>
              <a:rPr lang="en-US" b="1" dirty="0">
                <a:latin typeface="Times New Roman" charset="0"/>
                <a:cs typeface="+mn-cs"/>
              </a:rPr>
              <a:t>? </a:t>
            </a:r>
            <a:endParaRPr lang="en-US" sz="1000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720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4925"/>
            <a:ext cx="4313238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813" y="-9525"/>
            <a:ext cx="4268787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Box 6"/>
          <p:cNvSpPr txBox="1">
            <a:spLocks noChangeArrowheads="1"/>
          </p:cNvSpPr>
          <p:nvPr/>
        </p:nvSpPr>
        <p:spPr bwMode="auto">
          <a:xfrm>
            <a:off x="228601" y="4648200"/>
            <a:ext cx="6858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Rifting above hot mantle (plumes) can release enormous volumes of adiabatic melts </a:t>
            </a:r>
          </a:p>
          <a:p>
            <a:r>
              <a:rPr lang="en-US" dirty="0"/>
              <a:t> - but which came first, the plume or the rift</a:t>
            </a:r>
            <a:r>
              <a:rPr lang="en-US" dirty="0" smtClean="0"/>
              <a:t>?</a:t>
            </a:r>
          </a:p>
          <a:p>
            <a:r>
              <a:rPr lang="en-US" dirty="0"/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4584970"/>
            <a:ext cx="1965513" cy="22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28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1" name="Group 2"/>
          <p:cNvGrpSpPr>
            <a:grpSpLocks/>
          </p:cNvGrpSpPr>
          <p:nvPr/>
        </p:nvGrpSpPr>
        <p:grpSpPr bwMode="auto">
          <a:xfrm>
            <a:off x="-304800" y="-381000"/>
            <a:ext cx="6019800" cy="7772400"/>
            <a:chOff x="1073" y="-48"/>
            <a:chExt cx="3487" cy="4512"/>
          </a:xfrm>
        </p:grpSpPr>
        <p:pic>
          <p:nvPicPr>
            <p:cNvPr id="174087" name="Picture 3" descr="magmaChick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" y="-48"/>
              <a:ext cx="3487" cy="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4" name="Text Box 4"/>
            <p:cNvSpPr txBox="1">
              <a:spLocks noChangeArrowheads="1"/>
            </p:cNvSpPr>
            <p:nvPr/>
          </p:nvSpPr>
          <p:spPr bwMode="auto">
            <a:xfrm>
              <a:off x="2102" y="893"/>
              <a:ext cx="575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</a:rPr>
                <a:t>Lithosphere</a:t>
              </a: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408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400" y="914400"/>
            <a:ext cx="429260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400" y="4114800"/>
            <a:ext cx="42926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085" name="Rectangle 8"/>
          <p:cNvSpPr>
            <a:spLocks noChangeArrowheads="1"/>
          </p:cNvSpPr>
          <p:nvPr/>
        </p:nvSpPr>
        <p:spPr bwMode="auto">
          <a:xfrm>
            <a:off x="0" y="6127750"/>
            <a:ext cx="914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Roger Buck, 2007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086" name="Rectangle 9"/>
          <p:cNvSpPr>
            <a:spLocks noChangeArrowheads="1"/>
          </p:cNvSpPr>
          <p:nvPr/>
        </p:nvSpPr>
        <p:spPr bwMode="auto">
          <a:xfrm>
            <a:off x="5791200" y="65532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Sierd Cloetingh,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van1629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5026025"/>
            <a:ext cx="31242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8" descr="van1629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317750"/>
            <a:ext cx="3505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57200"/>
            <a:ext cx="7391400" cy="6858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cs typeface="+mn-cs"/>
              </a:rPr>
              <a:t>Active                …               Passive</a:t>
            </a:r>
          </a:p>
        </p:txBody>
      </p:sp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0901" name="Picture 4" descr="van162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505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5" descr="van1629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955675"/>
            <a:ext cx="35052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6" descr="van1629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35052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65" name="Rectangle 9"/>
          <p:cNvSpPr>
            <a:spLocks noChangeArrowheads="1"/>
          </p:cNvSpPr>
          <p:nvPr/>
        </p:nvSpPr>
        <p:spPr bwMode="auto">
          <a:xfrm>
            <a:off x="7391400" y="140335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Far-field stress</a:t>
            </a:r>
            <a:endParaRPr lang="en-US" sz="3200" dirty="0">
              <a:cs typeface="+mn-cs"/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39000" y="38862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Back-arc basin</a:t>
            </a:r>
            <a:endParaRPr lang="en-US" sz="3200" dirty="0">
              <a:cs typeface="+mn-cs"/>
            </a:endParaRPr>
          </a:p>
        </p:txBody>
      </p:sp>
      <p:sp>
        <p:nvSpPr>
          <p:cNvPr id="377867" name="Rectangle 11"/>
          <p:cNvSpPr>
            <a:spLocks noChangeArrowheads="1"/>
          </p:cNvSpPr>
          <p:nvPr/>
        </p:nvSpPr>
        <p:spPr bwMode="auto">
          <a:xfrm>
            <a:off x="3886200" y="277495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Far-field stress</a:t>
            </a:r>
            <a:endParaRPr lang="en-US" sz="3200" dirty="0">
              <a:cs typeface="+mn-cs"/>
            </a:endParaRPr>
          </a:p>
        </p:txBody>
      </p:sp>
      <p:sp>
        <p:nvSpPr>
          <p:cNvPr id="377868" name="Rectangle 12"/>
          <p:cNvSpPr>
            <a:spLocks noChangeArrowheads="1"/>
          </p:cNvSpPr>
          <p:nvPr/>
        </p:nvSpPr>
        <p:spPr bwMode="auto">
          <a:xfrm>
            <a:off x="3810000" y="57150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Pull-apart basin</a:t>
            </a:r>
            <a:endParaRPr lang="en-US" sz="3200" dirty="0">
              <a:cs typeface="+mn-cs"/>
            </a:endParaRPr>
          </a:p>
        </p:txBody>
      </p:sp>
      <p:sp>
        <p:nvSpPr>
          <p:cNvPr id="80908" name="Rectangle 1"/>
          <p:cNvSpPr>
            <a:spLocks noChangeArrowheads="1"/>
          </p:cNvSpPr>
          <p:nvPr/>
        </p:nvSpPr>
        <p:spPr bwMode="auto">
          <a:xfrm>
            <a:off x="15875" y="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i="1"/>
              <a:t>What causes rifts?</a:t>
            </a:r>
            <a:r>
              <a:rPr lang="en-US" sz="1600" i="1"/>
              <a:t>  </a:t>
            </a:r>
            <a:endParaRPr lang="en-US" sz="3600" i="1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225" y="1752600"/>
            <a:ext cx="2743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cs typeface="+mn-cs"/>
              </a:rPr>
              <a:t>Mantle upwelling and divergence</a:t>
            </a:r>
            <a:endParaRPr lang="en-US" sz="32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85800" y="1982788"/>
            <a:ext cx="7467600" cy="48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0" y="6350"/>
            <a:ext cx="914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/>
              <a:t>Active rifting</a:t>
            </a:r>
          </a:p>
          <a:p>
            <a:r>
              <a:rPr lang="en-US" sz="2800"/>
              <a:t>Caused by mantle upwelling and basal tractions on lithosphere</a:t>
            </a:r>
          </a:p>
          <a:p>
            <a:r>
              <a:rPr lang="en-US" sz="2800"/>
              <a:t>Doming, volcanism (flood basalts) and erosion precede rifting</a:t>
            </a:r>
          </a:p>
          <a:p>
            <a:r>
              <a:rPr lang="en-US" sz="2800"/>
              <a:t>Plume may thermally weaken lithosphere, making it more susceptible to extension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2805113"/>
            <a:ext cx="8610600" cy="2924175"/>
          </a:xfrm>
        </p:spPr>
      </p:pic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0" y="635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/>
              <a:t>Passive rifting</a:t>
            </a:r>
          </a:p>
          <a:p>
            <a:r>
              <a:rPr lang="en-US" sz="2800"/>
              <a:t>Caused by plate stretching in response to far-field stresses and basal tractions on lithosphere</a:t>
            </a:r>
          </a:p>
          <a:p>
            <a:r>
              <a:rPr lang="en-US" sz="2800"/>
              <a:t>Subsidence, but no volcanism or erosion prior to rifting</a:t>
            </a:r>
          </a:p>
          <a:p>
            <a:r>
              <a:rPr lang="en-US" sz="2800"/>
              <a:t>Stretching increases geotherm and potentially produces magmatism after onset of rifting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5590</TotalTime>
  <Words>2504</Words>
  <Application>Microsoft Macintosh PowerPoint</Application>
  <PresentationFormat>On-screen Show (4:3)</PresentationFormat>
  <Paragraphs>329</Paragraphs>
  <Slides>61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Times</vt:lpstr>
      <vt:lpstr>ＭＳ Ｐゴシック</vt:lpstr>
      <vt:lpstr>Arial</vt:lpstr>
      <vt:lpstr>Times New Roman</vt:lpstr>
      <vt:lpstr>Calibri</vt:lpstr>
      <vt:lpstr>Arial Black</vt:lpstr>
      <vt:lpstr>Futura</vt:lpstr>
      <vt:lpstr>Symbol</vt:lpstr>
      <vt:lpstr>Helvetica</vt:lpstr>
      <vt:lpstr>Blank Presentation</vt:lpstr>
      <vt:lpstr>1_Default Design</vt:lpstr>
      <vt:lpstr>1_Blank Presentation</vt:lpstr>
      <vt:lpstr>2_Blank Presentation</vt:lpstr>
      <vt:lpstr>2_Default Design</vt:lpstr>
      <vt:lpstr>PowerPoint Presentation</vt:lpstr>
      <vt:lpstr>Why Are Rifts Important?</vt:lpstr>
      <vt:lpstr>PowerPoint Presentation</vt:lpstr>
      <vt:lpstr>Rifting is NOT Spreading: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intra-continental rifts</vt:lpstr>
      <vt:lpstr>Active intra-continental rifts</vt:lpstr>
      <vt:lpstr>And paleorifts</vt:lpstr>
      <vt:lpstr>Morphological expression of rifts - across a single graben; or across an entire province</vt:lpstr>
      <vt:lpstr>Continental Rifts vary in dimension (Watts 2001)</vt:lpstr>
      <vt:lpstr>PowerPoint Presentation</vt:lpstr>
      <vt:lpstr>PowerPoint Presentation</vt:lpstr>
      <vt:lpstr>Definition of Stretching Factor ‘b’</vt:lpstr>
      <vt:lpstr>Why do rifts subside?</vt:lpstr>
      <vt:lpstr>Subsidence due to instantaneous uniform extension</vt:lpstr>
      <vt:lpstr>PowerPoint Presentation</vt:lpstr>
      <vt:lpstr>PowerPoint Presentation</vt:lpstr>
      <vt:lpstr>PowerPoint Presentation</vt:lpstr>
      <vt:lpstr>PowerPoint Presentation</vt:lpstr>
      <vt:lpstr>Tectonic + Thermal Subsidence = ‘Steer’s head basin’</vt:lpstr>
      <vt:lpstr>Tectonic + Thermal Subsidence = ‘Steer’s head basin’</vt:lpstr>
      <vt:lpstr>‘Steer’s head’ explained by broader zone of rifting in the mantle than in the crust</vt:lpstr>
      <vt:lpstr>Uniform vs. Depth-dependent extension</vt:lpstr>
      <vt:lpstr>Non-uniform extension   (b for crust is different than b for lithospheric mantle</vt:lpstr>
      <vt:lpstr>High-angle faulting</vt:lpstr>
      <vt:lpstr>Master (border), Antithetic &amp; Synthetic faults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a Core Complex</vt:lpstr>
      <vt:lpstr>PowerPoint Presentation</vt:lpstr>
      <vt:lpstr>Can the low-angle detachment model be applied to great depth as  “whole lithosphere normal simple shear”?  (Wernicke, 1985)  </vt:lpstr>
      <vt:lpstr>Pure Shear rifts should be symmetric</vt:lpstr>
      <vt:lpstr>PowerPoint Presentation</vt:lpstr>
      <vt:lpstr>PowerPoint Presentation</vt:lpstr>
      <vt:lpstr>PowerPoint Presentation</vt:lpstr>
      <vt:lpstr>Rifts: the Third dimension</vt:lpstr>
      <vt:lpstr>Ideal half-graben</vt:lpstr>
      <vt:lpstr>Rift Evolution</vt:lpstr>
      <vt:lpstr>PowerPoint Presentation</vt:lpstr>
      <vt:lpstr>Does the Buck (1991) paradigm:hold true? “Narrow rifts occur in cold/strong crust; Wide rifts in hot/weak crust”</vt:lpstr>
      <vt:lpstr>Localizing processes (strain weakening)</vt:lpstr>
      <vt:lpstr>Delocalizing processes (strain hardening)</vt:lpstr>
      <vt:lpstr>Modes of continental extension</vt:lpstr>
      <vt:lpstr>PowerPoint Presentation</vt:lpstr>
      <vt:lpstr>Seismic reflection (controlled &amp; natural-source) shows magma in the crust (Rio Grande Rift)</vt:lpstr>
      <vt:lpstr>PowerPoint Presentation</vt:lpstr>
      <vt:lpstr>PowerPoint Presentation</vt:lpstr>
      <vt:lpstr>PowerPoint Presentation</vt:lpstr>
      <vt:lpstr>Magma volumes &amp; ages</vt:lpstr>
      <vt:lpstr>Magma volumes</vt:lpstr>
      <vt:lpstr>Magma effect on subsidence</vt:lpstr>
      <vt:lpstr>PowerPoint Presentation</vt:lpstr>
      <vt:lpstr>PowerPoint Presentation</vt:lpstr>
    </vt:vector>
  </TitlesOfParts>
  <Company>University of Texas at Dallas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Rifts and Rifting</dc:title>
  <dc:creator>Dr. Robert Stern</dc:creator>
  <cp:lastModifiedBy>Simon Klemperer</cp:lastModifiedBy>
  <cp:revision>194</cp:revision>
  <dcterms:created xsi:type="dcterms:W3CDTF">2003-02-10T23:05:59Z</dcterms:created>
  <dcterms:modified xsi:type="dcterms:W3CDTF">2013-03-04T23:36:29Z</dcterms:modified>
</cp:coreProperties>
</file>