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embeddings/oleObject1.bin" ContentType="application/vnd.openxmlformats-officedocument.oleObject"/>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5" r:id="rId2"/>
  </p:sldMasterIdLst>
  <p:notesMasterIdLst>
    <p:notesMasterId r:id="rId75"/>
  </p:notesMasterIdLst>
  <p:handoutMasterIdLst>
    <p:handoutMasterId r:id="rId76"/>
  </p:handoutMasterIdLst>
  <p:sldIdLst>
    <p:sldId id="611" r:id="rId3"/>
    <p:sldId id="479" r:id="rId4"/>
    <p:sldId id="261" r:id="rId5"/>
    <p:sldId id="613" r:id="rId6"/>
    <p:sldId id="610" r:id="rId7"/>
    <p:sldId id="586" r:id="rId8"/>
    <p:sldId id="589" r:id="rId9"/>
    <p:sldId id="590" r:id="rId10"/>
    <p:sldId id="591" r:id="rId11"/>
    <p:sldId id="592" r:id="rId12"/>
    <p:sldId id="593" r:id="rId13"/>
    <p:sldId id="594" r:id="rId14"/>
    <p:sldId id="595" r:id="rId15"/>
    <p:sldId id="488" r:id="rId16"/>
    <p:sldId id="562" r:id="rId17"/>
    <p:sldId id="632" r:id="rId18"/>
    <p:sldId id="487" r:id="rId19"/>
    <p:sldId id="634" r:id="rId20"/>
    <p:sldId id="635" r:id="rId21"/>
    <p:sldId id="372" r:id="rId22"/>
    <p:sldId id="345" r:id="rId23"/>
    <p:sldId id="648" r:id="rId24"/>
    <p:sldId id="578" r:id="rId25"/>
    <p:sldId id="517" r:id="rId26"/>
    <p:sldId id="577" r:id="rId27"/>
    <p:sldId id="580" r:id="rId28"/>
    <p:sldId id="581" r:id="rId29"/>
    <p:sldId id="582" r:id="rId30"/>
    <p:sldId id="523" r:id="rId31"/>
    <p:sldId id="525" r:id="rId32"/>
    <p:sldId id="579" r:id="rId33"/>
    <p:sldId id="524" r:id="rId34"/>
    <p:sldId id="527" r:id="rId35"/>
    <p:sldId id="528" r:id="rId36"/>
    <p:sldId id="541" r:id="rId37"/>
    <p:sldId id="533" r:id="rId38"/>
    <p:sldId id="566" r:id="rId39"/>
    <p:sldId id="585" r:id="rId40"/>
    <p:sldId id="553" r:id="rId41"/>
    <p:sldId id="556" r:id="rId42"/>
    <p:sldId id="557" r:id="rId43"/>
    <p:sldId id="564" r:id="rId44"/>
    <p:sldId id="565" r:id="rId45"/>
    <p:sldId id="559" r:id="rId46"/>
    <p:sldId id="558" r:id="rId47"/>
    <p:sldId id="420" r:id="rId48"/>
    <p:sldId id="293" r:id="rId49"/>
    <p:sldId id="421" r:id="rId50"/>
    <p:sldId id="560" r:id="rId51"/>
    <p:sldId id="636" r:id="rId52"/>
    <p:sldId id="637" r:id="rId53"/>
    <p:sldId id="633" r:id="rId54"/>
    <p:sldId id="644" r:id="rId55"/>
    <p:sldId id="645" r:id="rId56"/>
    <p:sldId id="638" r:id="rId57"/>
    <p:sldId id="614" r:id="rId58"/>
    <p:sldId id="489" r:id="rId59"/>
    <p:sldId id="640" r:id="rId60"/>
    <p:sldId id="639" r:id="rId61"/>
    <p:sldId id="653" r:id="rId62"/>
    <p:sldId id="655" r:id="rId63"/>
    <p:sldId id="656" r:id="rId64"/>
    <p:sldId id="627" r:id="rId65"/>
    <p:sldId id="657" r:id="rId66"/>
    <p:sldId id="658" r:id="rId67"/>
    <p:sldId id="649" r:id="rId68"/>
    <p:sldId id="629" r:id="rId69"/>
    <p:sldId id="604" r:id="rId70"/>
    <p:sldId id="605" r:id="rId71"/>
    <p:sldId id="651" r:id="rId72"/>
    <p:sldId id="607" r:id="rId73"/>
    <p:sldId id="609" r:id="rId74"/>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2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2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2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200" kern="1200">
        <a:solidFill>
          <a:schemeClr val="tx1"/>
        </a:solidFill>
        <a:latin typeface="Times New Roman" charset="0"/>
        <a:ea typeface="ＭＳ Ｐゴシック" charset="0"/>
        <a:cs typeface="+mn-cs"/>
      </a:defRPr>
    </a:lvl5pPr>
    <a:lvl6pPr marL="2286000" algn="l" defTabSz="457200" rtl="0" eaLnBrk="1" latinLnBrk="0" hangingPunct="1">
      <a:defRPr sz="3200" kern="1200">
        <a:solidFill>
          <a:schemeClr val="tx1"/>
        </a:solidFill>
        <a:latin typeface="Times New Roman" charset="0"/>
        <a:ea typeface="ＭＳ Ｐゴシック" charset="0"/>
        <a:cs typeface="+mn-cs"/>
      </a:defRPr>
    </a:lvl6pPr>
    <a:lvl7pPr marL="2743200" algn="l" defTabSz="457200" rtl="0" eaLnBrk="1" latinLnBrk="0" hangingPunct="1">
      <a:defRPr sz="3200" kern="1200">
        <a:solidFill>
          <a:schemeClr val="tx1"/>
        </a:solidFill>
        <a:latin typeface="Times New Roman" charset="0"/>
        <a:ea typeface="ＭＳ Ｐゴシック" charset="0"/>
        <a:cs typeface="+mn-cs"/>
      </a:defRPr>
    </a:lvl7pPr>
    <a:lvl8pPr marL="3200400" algn="l" defTabSz="457200" rtl="0" eaLnBrk="1" latinLnBrk="0" hangingPunct="1">
      <a:defRPr sz="3200" kern="1200">
        <a:solidFill>
          <a:schemeClr val="tx1"/>
        </a:solidFill>
        <a:latin typeface="Times New Roman" charset="0"/>
        <a:ea typeface="ＭＳ Ｐゴシック" charset="0"/>
        <a:cs typeface="+mn-cs"/>
      </a:defRPr>
    </a:lvl8pPr>
    <a:lvl9pPr marL="3657600" algn="l" defTabSz="457200" rtl="0" eaLnBrk="1" latinLnBrk="0" hangingPunct="1">
      <a:defRPr sz="32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FF00"/>
    <a:srgbClr val="FF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82" autoAdjust="0"/>
    <p:restoredTop sz="98888" autoAdjust="0"/>
  </p:normalViewPr>
  <p:slideViewPr>
    <p:cSldViewPr showGuides="1">
      <p:cViewPr varScale="1">
        <p:scale>
          <a:sx n="111" d="100"/>
          <a:sy n="111" d="100"/>
        </p:scale>
        <p:origin x="-104" y="-1776"/>
      </p:cViewPr>
      <p:guideLst>
        <p:guide orient="horz" pos="3072"/>
        <p:guide pos="50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65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3417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3418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3418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48F2EAFB-B0E9-284D-B274-DC2ABC8DC40F}" type="slidenum">
              <a:rPr lang="en-US"/>
              <a:pPr/>
              <a:t>‹#›</a:t>
            </a:fld>
            <a:endParaRPr lang="en-US"/>
          </a:p>
        </p:txBody>
      </p:sp>
    </p:spTree>
    <p:extLst>
      <p:ext uri="{BB962C8B-B14F-4D97-AF65-F5344CB8AC3E}">
        <p14:creationId xmlns:p14="http://schemas.microsoft.com/office/powerpoint/2010/main" val="300807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p>
        </p:txBody>
      </p:sp>
      <p:sp>
        <p:nvSpPr>
          <p:cNvPr id="5120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p>
        </p:txBody>
      </p:sp>
      <p:sp>
        <p:nvSpPr>
          <p:cNvPr id="5120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8E6DD21E-885E-BC42-8AAA-BA94987F7724}" type="slidenum">
              <a:rPr lang="en-US"/>
              <a:pPr/>
              <a:t>‹#›</a:t>
            </a:fld>
            <a:endParaRPr lang="en-US"/>
          </a:p>
        </p:txBody>
      </p:sp>
    </p:spTree>
    <p:extLst>
      <p:ext uri="{BB962C8B-B14F-4D97-AF65-F5344CB8AC3E}">
        <p14:creationId xmlns:p14="http://schemas.microsoft.com/office/powerpoint/2010/main" val="2875840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C03C00F-709A-4A4B-9AC2-6BD7594929DE}" type="slidenum">
              <a:rPr lang="en-US">
                <a:solidFill>
                  <a:prstClr val="black"/>
                </a:solidFill>
                <a:latin typeface="Calibri"/>
              </a:rPr>
              <a:pPr/>
              <a:t>1</a:t>
            </a:fld>
            <a:endParaRPr lang="en-US">
              <a:solidFill>
                <a:prstClr val="black"/>
              </a:solidFill>
              <a:latin typeface="Calibri"/>
            </a:endParaRPr>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833ECB-5B8A-1044-B7C6-DA1FF718A129}" type="slidenum">
              <a:rPr lang="en-US"/>
              <a:pPr/>
              <a:t>11</a:t>
            </a:fld>
            <a:endParaRPr lang="en-US"/>
          </a:p>
        </p:txBody>
      </p:sp>
      <p:sp>
        <p:nvSpPr>
          <p:cNvPr id="557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7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	1) On the east flank of the volcanic line a large slump has been imaged in the multi-channel seismic reflection data.</a:t>
            </a:r>
          </a:p>
          <a:p>
            <a:r>
              <a:rPr lang="en-US"/>
              <a:t>	2) With a volume of &gt; 456 cu km, this could have resulted in a large tsunami.</a:t>
            </a:r>
          </a:p>
          <a:p>
            <a:r>
              <a:rPr lang="en-US"/>
              <a:t>	3) Such an event today would pose a major risk to human life.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E690C-223E-8B4C-BCF6-BEC5D55856AB}" type="slidenum">
              <a:rPr lang="en-US"/>
              <a:pPr/>
              <a:t>12</a:t>
            </a:fld>
            <a:endParaRPr lang="en-US"/>
          </a:p>
        </p:txBody>
      </p:sp>
      <p:sp>
        <p:nvSpPr>
          <p:cNvPr id="559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9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	1) The backarc basin has been formed by seafloor spreading since ~6 Ma, moving the remnant arc to the west</a:t>
            </a:r>
          </a:p>
          <a:p>
            <a:r>
              <a:rPr lang="en-US"/>
              <a:t>	2) Why is the current spreading center (apparently) close to the eastern side of the basin (ans. The active arc is built partly on the new oceanic crust and sediments shed from the volcanoes have covered the abyssal hill fabric (explain what abyssal hill fabric is)</a:t>
            </a:r>
          </a:p>
          <a:p>
            <a:r>
              <a:rPr lang="en-US"/>
              <a:t>	3) A multi-channel seismic reflection line along the spreading center (location shown in lwr right figure) shows a reflection from the magma chamber beneath the spreading center</a:t>
            </a:r>
          </a:p>
          <a:p>
            <a:r>
              <a:rPr lang="en-US"/>
              <a:t>	4) Lower-right figure explains concept of seafloor spreading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FF217-13E3-9E44-90ED-B750257DEC23}" type="slidenum">
              <a:rPr lang="en-US"/>
              <a:pPr/>
              <a:t>13</a:t>
            </a:fld>
            <a:endParaRPr lang="en-US"/>
          </a:p>
        </p:txBody>
      </p:sp>
      <p:sp>
        <p:nvSpPr>
          <p:cNvPr id="561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1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	1) A combination of bathymetry and seismic reflection data allows us to see under the sediments and image the underlying oceanic lithosphere and extended arc crust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839C49-7F1B-2841-AA23-9A45935170C2}" type="slidenum">
              <a:rPr lang="en-US"/>
              <a:pPr/>
              <a:t>14</a:t>
            </a:fld>
            <a:endParaRPr lang="en-US"/>
          </a:p>
        </p:txBody>
      </p:sp>
      <p:sp>
        <p:nvSpPr>
          <p:cNvPr id="33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73F2E-35C8-3C45-BFD7-E1C45938DAC8}" type="slidenum">
              <a:rPr lang="en-US"/>
              <a:pPr/>
              <a:t>15</a:t>
            </a:fld>
            <a:endParaRPr lang="en-US"/>
          </a:p>
        </p:txBody>
      </p:sp>
      <p:sp>
        <p:nvSpPr>
          <p:cNvPr id="59597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59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FC7607-D5D9-2440-9465-0BD31F3999D7}" type="slidenum">
              <a:rPr lang="en-US">
                <a:solidFill>
                  <a:prstClr val="black"/>
                </a:solidFill>
                <a:latin typeface="Calibri"/>
              </a:rPr>
              <a:pPr/>
              <a:t>16</a:t>
            </a:fld>
            <a:endParaRPr lang="en-US">
              <a:solidFill>
                <a:prstClr val="black"/>
              </a:solidFill>
              <a:latin typeface="Calibri"/>
            </a:endParaRPr>
          </a:p>
        </p:txBody>
      </p:sp>
      <p:sp>
        <p:nvSpPr>
          <p:cNvPr id="1505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92C69D-FCE6-974B-A07C-4E827846CB0D}" type="slidenum">
              <a:rPr lang="en-US"/>
              <a:pPr/>
              <a:t>17</a:t>
            </a:fld>
            <a:endParaRPr lang="en-US"/>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FC7607-D5D9-2440-9465-0BD31F3999D7}" type="slidenum">
              <a:rPr lang="en-US">
                <a:solidFill>
                  <a:prstClr val="black"/>
                </a:solidFill>
                <a:latin typeface="Calibri"/>
              </a:rPr>
              <a:pPr/>
              <a:t>18</a:t>
            </a:fld>
            <a:endParaRPr lang="en-US">
              <a:solidFill>
                <a:prstClr val="black"/>
              </a:solidFill>
              <a:latin typeface="Calibri"/>
            </a:endParaRPr>
          </a:p>
        </p:txBody>
      </p:sp>
      <p:sp>
        <p:nvSpPr>
          <p:cNvPr id="1505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FC7607-D5D9-2440-9465-0BD31F3999D7}" type="slidenum">
              <a:rPr lang="en-US">
                <a:solidFill>
                  <a:prstClr val="black"/>
                </a:solidFill>
                <a:latin typeface="Calibri"/>
              </a:rPr>
              <a:pPr/>
              <a:t>19</a:t>
            </a:fld>
            <a:endParaRPr lang="en-US">
              <a:solidFill>
                <a:prstClr val="black"/>
              </a:solidFill>
              <a:latin typeface="Calibri"/>
            </a:endParaRPr>
          </a:p>
        </p:txBody>
      </p:sp>
      <p:sp>
        <p:nvSpPr>
          <p:cNvPr id="1505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6616A-BD5C-C94E-8709-61EC309DDA7D}" type="slidenum">
              <a:rPr lang="en-US"/>
              <a:pPr/>
              <a:t>20</a:t>
            </a:fld>
            <a:endParaRPr lang="en-US"/>
          </a:p>
        </p:txBody>
      </p:sp>
      <p:sp>
        <p:nvSpPr>
          <p:cNvPr id="38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7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5BC649-D1EB-B84C-AAC4-4916AFE66EC7}" type="slidenum">
              <a:rPr lang="en-US"/>
              <a:pPr/>
              <a:t>2</a:t>
            </a:fld>
            <a:endParaRPr lang="en-US"/>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FD99DF-D163-9B49-A975-13E135353AAC}" type="slidenum">
              <a:rPr lang="en-US"/>
              <a:pPr/>
              <a:t>21</a:t>
            </a:fld>
            <a:endParaRPr lang="en-US"/>
          </a:p>
        </p:txBody>
      </p:sp>
      <p:sp>
        <p:nvSpPr>
          <p:cNvPr id="389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FC7607-D5D9-2440-9465-0BD31F3999D7}" type="slidenum">
              <a:rPr lang="en-US">
                <a:solidFill>
                  <a:prstClr val="black"/>
                </a:solidFill>
                <a:latin typeface="Calibri"/>
              </a:rPr>
              <a:pPr/>
              <a:t>22</a:t>
            </a:fld>
            <a:endParaRPr lang="en-US">
              <a:solidFill>
                <a:prstClr val="black"/>
              </a:solidFill>
              <a:latin typeface="Calibri"/>
            </a:endParaRPr>
          </a:p>
        </p:txBody>
      </p:sp>
      <p:sp>
        <p:nvSpPr>
          <p:cNvPr id="1505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6DBFD0-47B6-4F4B-97BF-26D1100D1E82}" type="slidenum">
              <a:rPr lang="en-US"/>
              <a:pPr/>
              <a:t>23</a:t>
            </a:fld>
            <a:endParaRPr lang="en-US"/>
          </a:p>
        </p:txBody>
      </p:sp>
      <p:sp>
        <p:nvSpPr>
          <p:cNvPr id="527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27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E8F6C7-042D-BE43-8374-5AC121423DEB}" type="slidenum">
              <a:rPr lang="en-US"/>
              <a:pPr/>
              <a:t>24</a:t>
            </a:fld>
            <a:endParaRPr lang="en-US"/>
          </a:p>
        </p:txBody>
      </p:sp>
      <p:sp>
        <p:nvSpPr>
          <p:cNvPr id="574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4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53A5AD-482A-234C-8A0A-D1EEE1381E3B}" type="slidenum">
              <a:rPr lang="en-US"/>
              <a:pPr/>
              <a:t>25</a:t>
            </a:fld>
            <a:endParaRPr lang="en-US"/>
          </a:p>
        </p:txBody>
      </p:sp>
      <p:sp>
        <p:nvSpPr>
          <p:cNvPr id="525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34D92-41AC-FF47-8542-FD350FB40D21}" type="slidenum">
              <a:rPr lang="en-US"/>
              <a:pPr/>
              <a:t>26</a:t>
            </a:fld>
            <a:endParaRPr lang="en-US"/>
          </a:p>
        </p:txBody>
      </p:sp>
      <p:sp>
        <p:nvSpPr>
          <p:cNvPr id="531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1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47A34-B765-2747-BAEE-792E1D5D1140}" type="slidenum">
              <a:rPr lang="en-US"/>
              <a:pPr/>
              <a:t>27</a:t>
            </a:fld>
            <a:endParaRPr lang="en-US"/>
          </a:p>
        </p:txBody>
      </p:sp>
      <p:sp>
        <p:nvSpPr>
          <p:cNvPr id="533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3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A6600-ED30-0E46-8628-B49FB90BB96E}" type="slidenum">
              <a:rPr lang="en-US"/>
              <a:pPr/>
              <a:t>28</a:t>
            </a:fld>
            <a:endParaRPr lang="en-US"/>
          </a:p>
        </p:txBody>
      </p:sp>
      <p:sp>
        <p:nvSpPr>
          <p:cNvPr id="53555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555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DB2BC-6099-A14F-ABCE-513A7BE5A8D9}" type="slidenum">
              <a:rPr lang="en-US"/>
              <a:pPr/>
              <a:t>29</a:t>
            </a:fld>
            <a:endParaRPr lang="en-US"/>
          </a:p>
        </p:txBody>
      </p:sp>
      <p:sp>
        <p:nvSpPr>
          <p:cNvPr id="57549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549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2F0B7-64E4-9345-A228-B18F6671749D}" type="slidenum">
              <a:rPr lang="en-US"/>
              <a:pPr/>
              <a:t>30</a:t>
            </a:fld>
            <a:endParaRPr lang="en-US"/>
          </a:p>
        </p:txBody>
      </p:sp>
      <p:sp>
        <p:nvSpPr>
          <p:cNvPr id="5765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65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E1097-6B54-4147-8E0E-CCB74E4D7FEA}" type="slidenum">
              <a:rPr lang="en-US"/>
              <a:pPr/>
              <a:t>3</a:t>
            </a:fld>
            <a:endParaRPr lang="en-US"/>
          </a:p>
        </p:txBody>
      </p:sp>
      <p:sp>
        <p:nvSpPr>
          <p:cNvPr id="327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29046-D175-8D4D-BF26-BB650B9B8E14}" type="slidenum">
              <a:rPr lang="en-US"/>
              <a:pPr/>
              <a:t>31</a:t>
            </a:fld>
            <a:endParaRPr lang="en-US"/>
          </a:p>
        </p:txBody>
      </p:sp>
      <p:sp>
        <p:nvSpPr>
          <p:cNvPr id="529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29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EFDA5-3C1D-9844-BE51-039E98C48664}" type="slidenum">
              <a:rPr lang="en-US"/>
              <a:pPr/>
              <a:t>32</a:t>
            </a:fld>
            <a:endParaRPr lang="en-US"/>
          </a:p>
        </p:txBody>
      </p:sp>
      <p:sp>
        <p:nvSpPr>
          <p:cNvPr id="578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8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2F3DC-1B02-A74C-AFC2-EECEC20006E5}" type="slidenum">
              <a:rPr lang="en-US"/>
              <a:pPr/>
              <a:t>33</a:t>
            </a:fld>
            <a:endParaRPr lang="en-US"/>
          </a:p>
        </p:txBody>
      </p:sp>
      <p:sp>
        <p:nvSpPr>
          <p:cNvPr id="57958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958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191204-20F2-5948-9CC5-C7E4707DC8EE}" type="slidenum">
              <a:rPr lang="en-US"/>
              <a:pPr/>
              <a:t>34</a:t>
            </a:fld>
            <a:endParaRPr lang="en-US"/>
          </a:p>
        </p:txBody>
      </p:sp>
      <p:sp>
        <p:nvSpPr>
          <p:cNvPr id="5806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061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72F5A2-B936-4640-AE63-D981D5411C73}" type="slidenum">
              <a:rPr lang="en-US"/>
              <a:pPr/>
              <a:t>35</a:t>
            </a:fld>
            <a:endParaRPr lang="en-US"/>
          </a:p>
        </p:txBody>
      </p:sp>
      <p:sp>
        <p:nvSpPr>
          <p:cNvPr id="5816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16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B17375-FA7B-DB47-B08B-4A35ADCC8E56}" type="slidenum">
              <a:rPr lang="en-US"/>
              <a:pPr/>
              <a:t>36</a:t>
            </a:fld>
            <a:endParaRPr lang="en-US"/>
          </a:p>
        </p:txBody>
      </p:sp>
      <p:sp>
        <p:nvSpPr>
          <p:cNvPr id="5888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880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DD80C-B0F4-5A4F-A5DD-943608F39CF7}" type="slidenum">
              <a:rPr lang="en-US"/>
              <a:pPr/>
              <a:t>37</a:t>
            </a:fld>
            <a:endParaRPr lang="en-US"/>
          </a:p>
        </p:txBody>
      </p:sp>
      <p:sp>
        <p:nvSpPr>
          <p:cNvPr id="6000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006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74A8D-8745-7548-A93A-CAE8880EC426}" type="slidenum">
              <a:rPr lang="en-US"/>
              <a:pPr/>
              <a:t>38</a:t>
            </a:fld>
            <a:endParaRPr lang="en-US"/>
          </a:p>
        </p:txBody>
      </p:sp>
      <p:sp>
        <p:nvSpPr>
          <p:cNvPr id="5406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06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46C4C-CAAA-C04F-B743-A182755677D8}" type="slidenum">
              <a:rPr lang="en-US"/>
              <a:pPr/>
              <a:t>39</a:t>
            </a:fld>
            <a:endParaRPr lang="en-US"/>
          </a:p>
        </p:txBody>
      </p:sp>
      <p:sp>
        <p:nvSpPr>
          <p:cNvPr id="5928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8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C40F1A-8AFC-6241-8245-407FB996EB91}" type="slidenum">
              <a:rPr lang="en-US"/>
              <a:pPr/>
              <a:t>40</a:t>
            </a:fld>
            <a:endParaRPr lang="en-US"/>
          </a:p>
        </p:txBody>
      </p:sp>
      <p:sp>
        <p:nvSpPr>
          <p:cNvPr id="593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2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FC7607-D5D9-2440-9465-0BD31F3999D7}" type="slidenum">
              <a:rPr lang="en-US">
                <a:solidFill>
                  <a:prstClr val="black"/>
                </a:solidFill>
                <a:latin typeface="Calibri"/>
              </a:rPr>
              <a:pPr/>
              <a:t>4</a:t>
            </a:fld>
            <a:endParaRPr lang="en-US">
              <a:solidFill>
                <a:prstClr val="black"/>
              </a:solidFill>
              <a:latin typeface="Calibri"/>
            </a:endParaRPr>
          </a:p>
        </p:txBody>
      </p:sp>
      <p:sp>
        <p:nvSpPr>
          <p:cNvPr id="1505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D629AC-0BF0-2149-9C69-299359FCD3AC}" type="slidenum">
              <a:rPr lang="en-US"/>
              <a:pPr/>
              <a:t>41</a:t>
            </a:fld>
            <a:endParaRPr lang="en-US"/>
          </a:p>
        </p:txBody>
      </p:sp>
      <p:sp>
        <p:nvSpPr>
          <p:cNvPr id="59494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49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78672-FDB9-D34F-BB09-0C48F0F49293}" type="slidenum">
              <a:rPr lang="en-US"/>
              <a:pPr/>
              <a:t>42</a:t>
            </a:fld>
            <a:endParaRPr lang="en-US"/>
          </a:p>
        </p:txBody>
      </p:sp>
      <p:sp>
        <p:nvSpPr>
          <p:cNvPr id="5980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80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C5CD6-5978-114F-9392-39787F8B0447}" type="slidenum">
              <a:rPr lang="en-US"/>
              <a:pPr/>
              <a:t>43</a:t>
            </a:fld>
            <a:endParaRPr lang="en-US"/>
          </a:p>
        </p:txBody>
      </p:sp>
      <p:sp>
        <p:nvSpPr>
          <p:cNvPr id="5990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904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83D12-1764-6348-BFF7-8813236ADB2D}" type="slidenum">
              <a:rPr lang="en-US"/>
              <a:pPr/>
              <a:t>44</a:t>
            </a:fld>
            <a:endParaRPr lang="en-US"/>
          </a:p>
        </p:txBody>
      </p:sp>
      <p:sp>
        <p:nvSpPr>
          <p:cNvPr id="5857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57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C44D5-826E-644C-AE54-59A0FA88D657}" type="slidenum">
              <a:rPr lang="en-US"/>
              <a:pPr/>
              <a:t>45</a:t>
            </a:fld>
            <a:endParaRPr lang="en-US"/>
          </a:p>
        </p:txBody>
      </p:sp>
      <p:sp>
        <p:nvSpPr>
          <p:cNvPr id="586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6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10D0E3-E1B2-0B4F-B72C-D8807F3736A9}" type="slidenum">
              <a:rPr lang="en-US"/>
              <a:pPr/>
              <a:t>46</a:t>
            </a:fld>
            <a:endParaRPr lang="en-US"/>
          </a:p>
        </p:txBody>
      </p:sp>
      <p:sp>
        <p:nvSpPr>
          <p:cNvPr id="184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AF6D5E-1E31-C042-A4C7-32A3D4AEB90F}" type="slidenum">
              <a:rPr lang="en-US"/>
              <a:pPr/>
              <a:t>47</a:t>
            </a:fld>
            <a:endParaRPr lang="en-US"/>
          </a:p>
        </p:txBody>
      </p:sp>
      <p:sp>
        <p:nvSpPr>
          <p:cNvPr id="3788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88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6EC0D9-42A0-7448-911A-58E67D1660BE}" type="slidenum">
              <a:rPr lang="en-US"/>
              <a:pPr/>
              <a:t>48</a:t>
            </a:fld>
            <a:endParaRPr lang="en-US"/>
          </a:p>
        </p:txBody>
      </p:sp>
      <p:sp>
        <p:nvSpPr>
          <p:cNvPr id="186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1B5026-4D0F-5146-B6BE-00C425089E7F}" type="slidenum">
              <a:rPr lang="en-US"/>
              <a:pPr/>
              <a:t>49</a:t>
            </a:fld>
            <a:endParaRPr lang="en-US"/>
          </a:p>
        </p:txBody>
      </p:sp>
      <p:sp>
        <p:nvSpPr>
          <p:cNvPr id="5877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7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68C74-9A47-B247-9567-23260F60737E}" type="slidenum">
              <a:rPr lang="en-US"/>
              <a:pPr/>
              <a:t>50</a:t>
            </a:fld>
            <a:endParaRPr lang="en-US"/>
          </a:p>
        </p:txBody>
      </p:sp>
      <p:sp>
        <p:nvSpPr>
          <p:cNvPr id="952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2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E8A00-E9AA-F444-B3DF-B473466F4446}" type="slidenum">
              <a:rPr lang="en-US"/>
              <a:pPr/>
              <a:t>6</a:t>
            </a:fld>
            <a:endParaRPr lang="en-US"/>
          </a:p>
        </p:txBody>
      </p:sp>
      <p:sp>
        <p:nvSpPr>
          <p:cNvPr id="542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2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Explain that this is a 3-D image looking at the Mariana system from the NNE</a:t>
            </a:r>
          </a:p>
          <a:p>
            <a:r>
              <a:rPr lang="en-US"/>
              <a:t>	Introduce the different provinces of the Mariana system and point out key features</a:t>
            </a:r>
          </a:p>
          <a:p>
            <a:r>
              <a:rPr lang="en-US"/>
              <a:t>	The eyes and thick green arrow indicate the </a:t>
            </a:r>
            <a:r>
              <a:rPr lang="ja-JP" altLang="en-US">
                <a:latin typeface="Arial"/>
              </a:rPr>
              <a:t>“</a:t>
            </a:r>
            <a:r>
              <a:rPr lang="en-US"/>
              <a:t>look direction</a:t>
            </a:r>
            <a:r>
              <a:rPr lang="ja-JP" altLang="en-US">
                <a:latin typeface="Arial"/>
              </a:rPr>
              <a:t>”</a:t>
            </a:r>
            <a:r>
              <a:rPr lang="en-US"/>
              <a:t> in the 3-D plot.</a:t>
            </a:r>
          </a:p>
          <a:p>
            <a:endParaRPr lang="en-US"/>
          </a:p>
          <a:p>
            <a:endParaRPr lang="en-US"/>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56FD0-D27A-B34B-A19B-FFD479FE61DE}" type="slidenum">
              <a:rPr lang="en-US"/>
              <a:pPr/>
              <a:t>51</a:t>
            </a:fld>
            <a:endParaRPr lang="en-US"/>
          </a:p>
        </p:txBody>
      </p:sp>
      <p:sp>
        <p:nvSpPr>
          <p:cNvPr id="994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FC7607-D5D9-2440-9465-0BD31F3999D7}" type="slidenum">
              <a:rPr lang="en-US">
                <a:solidFill>
                  <a:prstClr val="black"/>
                </a:solidFill>
                <a:latin typeface="Calibri"/>
              </a:rPr>
              <a:pPr/>
              <a:t>52</a:t>
            </a:fld>
            <a:endParaRPr lang="en-US">
              <a:solidFill>
                <a:prstClr val="black"/>
              </a:solidFill>
              <a:latin typeface="Calibri"/>
            </a:endParaRPr>
          </a:p>
        </p:txBody>
      </p:sp>
      <p:sp>
        <p:nvSpPr>
          <p:cNvPr id="15053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C5590B-8BF3-3443-8624-BCFD5A3B7525}" type="slidenum">
              <a:rPr lang="en-US"/>
              <a:pPr/>
              <a:t>53</a:t>
            </a:fld>
            <a:endParaRPr lang="en-US"/>
          </a:p>
        </p:txBody>
      </p:sp>
      <p:sp>
        <p:nvSpPr>
          <p:cNvPr id="613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3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0F712-9408-E14A-B916-B0548A107573}" type="slidenum">
              <a:rPr lang="en-US"/>
              <a:pPr/>
              <a:t>54</a:t>
            </a:fld>
            <a:endParaRPr lang="en-US"/>
          </a:p>
        </p:txBody>
      </p:sp>
      <p:sp>
        <p:nvSpPr>
          <p:cNvPr id="61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8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55</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8C4DF7F-EF91-8747-ACB4-E0C28BAD1C7D}" type="slidenum">
              <a:rPr lang="en-US">
                <a:solidFill>
                  <a:prstClr val="black"/>
                </a:solidFill>
                <a:latin typeface="Calibri"/>
              </a:rPr>
              <a:pPr/>
              <a:t>56</a:t>
            </a:fld>
            <a:endParaRPr lang="en-US">
              <a:solidFill>
                <a:prstClr val="black"/>
              </a:solidFill>
              <a:latin typeface="Calibri"/>
            </a:endParaRPr>
          </a:p>
        </p:txBody>
      </p:sp>
      <p:sp>
        <p:nvSpPr>
          <p:cNvPr id="193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1CB52-9214-2245-AC54-C3202767E7EA}" type="slidenum">
              <a:rPr lang="en-US"/>
              <a:pPr/>
              <a:t>57</a:t>
            </a:fld>
            <a:endParaRPr lang="en-US"/>
          </a:p>
        </p:txBody>
      </p:sp>
      <p:sp>
        <p:nvSpPr>
          <p:cNvPr id="32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58</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59</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60</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8F46D-D661-9443-BB81-29B81CA2B1AC}" type="slidenum">
              <a:rPr lang="en-US"/>
              <a:pPr/>
              <a:t>7</a:t>
            </a:fld>
            <a:endParaRPr lang="en-US"/>
          </a:p>
        </p:txBody>
      </p:sp>
      <p:sp>
        <p:nvSpPr>
          <p:cNvPr id="54886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886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	1) Subducting Pacific plate - some of the oldest oceanic lithosphere</a:t>
            </a:r>
          </a:p>
          <a:p>
            <a:r>
              <a:rPr lang="en-US"/>
              <a:t>	2) As this is old and cold it subducts easily - the subduction angle is steep. The slab is almost vertical beneath the active volcanoes (how do we know this - earthquakes)</a:t>
            </a:r>
          </a:p>
          <a:p>
            <a:r>
              <a:rPr lang="en-US"/>
              <a:t>	3) This is also at type location for trench rollback - the trench is moving east, probably explaining the presence of extension in the forearc and backarc.</a:t>
            </a:r>
          </a:p>
          <a:p>
            <a:r>
              <a:rPr lang="en-US"/>
              <a:t>	4) NE-SW lineation on the seafloor are normal faults that are created as the plate bends close to the trench</a:t>
            </a:r>
          </a:p>
          <a:p>
            <a:r>
              <a:rPr lang="en-US"/>
              <a:t>	5) Middle-left figure is from the Woodlark basin, and shows how a seamount might subduct as it enters a trench.</a:t>
            </a:r>
          </a:p>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61</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62</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64</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65</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66</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9E1ABE-7333-6A43-ADE6-D435D7FD0B54}" type="slidenum">
              <a:rPr lang="en-US">
                <a:solidFill>
                  <a:prstClr val="black"/>
                </a:solidFill>
                <a:latin typeface="Calibri"/>
              </a:rPr>
              <a:pPr/>
              <a:t>67</a:t>
            </a:fld>
            <a:endParaRPr lang="en-US">
              <a:solidFill>
                <a:prstClr val="black"/>
              </a:solidFill>
              <a:latin typeface="Calibri"/>
            </a:endParaRPr>
          </a:p>
        </p:txBody>
      </p:sp>
      <p:sp>
        <p:nvSpPr>
          <p:cNvPr id="310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3088BB-52B6-5F47-9AA5-1FED7F9D6E94}" type="slidenum">
              <a:rPr lang="en-US"/>
              <a:pPr/>
              <a:t>68</a:t>
            </a:fld>
            <a:endParaRPr lang="en-US"/>
          </a:p>
        </p:txBody>
      </p:sp>
      <p:sp>
        <p:nvSpPr>
          <p:cNvPr id="31334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33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B64DC2D-5CC0-1C42-A184-9272F3A31F44}" type="slidenum">
              <a:rPr lang="en-US"/>
              <a:pPr/>
              <a:t>69</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C0E37-73F5-4B4A-9FBB-F51486012B8D}" type="slidenum">
              <a:rPr lang="en-US"/>
              <a:pPr/>
              <a:t>70</a:t>
            </a:fld>
            <a:endParaRPr lang="en-US"/>
          </a:p>
        </p:txBody>
      </p:sp>
      <p:sp>
        <p:nvSpPr>
          <p:cNvPr id="53760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76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0A72010-2767-1E4A-8BB1-E0621A2A5C5C}" type="slidenum">
              <a:rPr lang="en-US"/>
              <a:pPr/>
              <a:t>71</a:t>
            </a:fld>
            <a:endParaRPr lang="en-US"/>
          </a:p>
        </p:txBody>
      </p:sp>
      <p:sp>
        <p:nvSpPr>
          <p:cNvPr id="31437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43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42E286-DAB9-5244-9321-7125B23E826B}" type="slidenum">
              <a:rPr lang="en-US"/>
              <a:pPr/>
              <a:t>8</a:t>
            </a:fld>
            <a:endParaRPr lang="en-US"/>
          </a:p>
        </p:txBody>
      </p:sp>
      <p:sp>
        <p:nvSpPr>
          <p:cNvPr id="55091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091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	1) The Mariana forearc is in tension - is is being extended.</a:t>
            </a:r>
          </a:p>
          <a:p>
            <a:r>
              <a:rPr lang="en-US"/>
              <a:t>	2) Fluids rising from the suducting slab serpentinize parts of the mantle. The resultant rock is much lower in density and rises to the surface along normal faults.</a:t>
            </a:r>
          </a:p>
          <a:p>
            <a:r>
              <a:rPr lang="en-US"/>
              <a:t>	3) The serpentine muds erupt at the surface, creating mud volcanoes (Big Blue is shown here).</a:t>
            </a:r>
          </a:p>
          <a:p>
            <a:r>
              <a:rPr lang="en-US"/>
              <a:t>	4) Seismic images (bottom right) show internal flows and the pre-volcano seafloor. An infilled crater is also imaged.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8D50314-FBF6-7F49-B4A9-DE4774671515}" type="slidenum">
              <a:rPr lang="en-US"/>
              <a:pPr/>
              <a:t>72</a:t>
            </a:fld>
            <a:endParaRPr lang="en-US"/>
          </a:p>
        </p:txBody>
      </p:sp>
      <p:sp>
        <p:nvSpPr>
          <p:cNvPr id="317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70D07-3443-7441-B253-B754B2137EA7}" type="slidenum">
              <a:rPr lang="en-US"/>
              <a:pPr/>
              <a:t>9</a:t>
            </a:fld>
            <a:endParaRPr lang="en-US"/>
          </a:p>
        </p:txBody>
      </p:sp>
      <p:sp>
        <p:nvSpPr>
          <p:cNvPr id="55296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296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	1) In another part of the forearc we can image the rotated fault block created as the forearc extends.</a:t>
            </a:r>
          </a:p>
          <a:p>
            <a:r>
              <a:rPr lang="en-US"/>
              <a:t>	2) Blocks like these probably underly the mud-volcanoes but are today hidden from site.</a:t>
            </a:r>
          </a:p>
          <a:p>
            <a:r>
              <a:rPr lang="en-US"/>
              <a:t>	3) Remember that in this type of setting the trench is trying to move away from the active arc, resulting in extension across the system.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B5FE38-BA2B-2A4E-B46A-7818223CAEF2}" type="slidenum">
              <a:rPr lang="en-US"/>
              <a:pPr/>
              <a:t>10</a:t>
            </a:fld>
            <a:endParaRPr lang="en-US"/>
          </a:p>
        </p:txBody>
      </p:sp>
      <p:sp>
        <p:nvSpPr>
          <p:cNvPr id="555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5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	1) The active volcanic arc is characterized by fairly evenly spaced volcanoes, many of which do not reach the surface.</a:t>
            </a:r>
          </a:p>
          <a:p>
            <a:r>
              <a:rPr lang="en-US"/>
              <a:t>	2) Pagan (arrow) is an example of a volcano that does reach the surface - click on the </a:t>
            </a:r>
            <a:r>
              <a:rPr lang="ja-JP" altLang="en-US">
                <a:latin typeface="Arial"/>
              </a:rPr>
              <a:t>“</a:t>
            </a:r>
            <a:r>
              <a:rPr lang="en-US"/>
              <a:t>Global Volcanism Project</a:t>
            </a:r>
            <a:r>
              <a:rPr lang="ja-JP" altLang="en-US">
                <a:latin typeface="Arial"/>
              </a:rPr>
              <a:t>”</a:t>
            </a:r>
            <a:r>
              <a:rPr lang="en-US"/>
              <a:t> hyperlink to find out more (last eruption 2006)</a:t>
            </a:r>
          </a:p>
          <a:p>
            <a:r>
              <a:rPr lang="en-US"/>
              <a:t>	3) Use Google Earth to show some of the volcanic islands.</a:t>
            </a:r>
          </a:p>
          <a:p>
            <a:r>
              <a:rPr lang="en-US"/>
              <a:t>	4) The ridge to the east of the arc line represent a much older extinct line of volcanoes. Guam sits on this ridge</a:t>
            </a:r>
          </a:p>
          <a:p>
            <a:r>
              <a:rPr lang="en-US"/>
              <a:t>	5) Anatahan volcano (last eruption 2006; bottom left)</a:t>
            </a:r>
          </a:p>
          <a:p>
            <a:r>
              <a:rPr lang="en-US"/>
              <a:t>	6) Discuss volcanic risk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377825" y="1676400"/>
            <a:ext cx="8389938" cy="4421188"/>
            <a:chOff x="238" y="1056"/>
            <a:chExt cx="5285" cy="2785"/>
          </a:xfrm>
        </p:grpSpPr>
        <p:grpSp>
          <p:nvGrpSpPr>
            <p:cNvPr id="3075" name="Group 3"/>
            <p:cNvGrpSpPr>
              <a:grpSpLocks/>
            </p:cNvGrpSpPr>
            <p:nvPr/>
          </p:nvGrpSpPr>
          <p:grpSpPr bwMode="auto">
            <a:xfrm>
              <a:off x="238" y="1056"/>
              <a:ext cx="5285" cy="1393"/>
              <a:chOff x="238" y="1056"/>
              <a:chExt cx="5285" cy="1393"/>
            </a:xfrm>
          </p:grpSpPr>
          <p:sp>
            <p:nvSpPr>
              <p:cNvPr id="3076" name="Rectangle 4"/>
              <p:cNvSpPr>
                <a:spLocks noChangeArrowheads="1"/>
              </p:cNvSpPr>
              <p:nvPr/>
            </p:nvSpPr>
            <p:spPr bwMode="auto">
              <a:xfrm>
                <a:off x="243" y="1057"/>
                <a:ext cx="5272" cy="1391"/>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7" name="Freeform 5"/>
              <p:cNvSpPr>
                <a:spLocks/>
              </p:cNvSpPr>
              <p:nvPr/>
            </p:nvSpPr>
            <p:spPr bwMode="auto">
              <a:xfrm>
                <a:off x="238" y="1056"/>
                <a:ext cx="5273" cy="1393"/>
              </a:xfrm>
              <a:custGeom>
                <a:avLst/>
                <a:gdLst>
                  <a:gd name="T0" fmla="*/ 5272 w 5273"/>
                  <a:gd name="T1" fmla="*/ 0 h 1393"/>
                  <a:gd name="T2" fmla="*/ 0 w 5273"/>
                  <a:gd name="T3" fmla="*/ 0 h 1393"/>
                  <a:gd name="T4" fmla="*/ 0 w 5273"/>
                  <a:gd name="T5" fmla="*/ 1392 h 1393"/>
                </a:gdLst>
                <a:ahLst/>
                <a:cxnLst>
                  <a:cxn ang="0">
                    <a:pos x="T0" y="T1"/>
                  </a:cxn>
                  <a:cxn ang="0">
                    <a:pos x="T2" y="T3"/>
                  </a:cxn>
                  <a:cxn ang="0">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78" name="Freeform 6"/>
              <p:cNvSpPr>
                <a:spLocks/>
              </p:cNvSpPr>
              <p:nvPr/>
            </p:nvSpPr>
            <p:spPr bwMode="auto">
              <a:xfrm>
                <a:off x="250" y="1056"/>
                <a:ext cx="5273" cy="1393"/>
              </a:xfrm>
              <a:custGeom>
                <a:avLst/>
                <a:gdLst>
                  <a:gd name="T0" fmla="*/ 5272 w 5273"/>
                  <a:gd name="T1" fmla="*/ 0 h 1393"/>
                  <a:gd name="T2" fmla="*/ 5272 w 5273"/>
                  <a:gd name="T3" fmla="*/ 1392 h 1393"/>
                  <a:gd name="T4" fmla="*/ 0 w 5273"/>
                  <a:gd name="T5" fmla="*/ 1392 h 1393"/>
                </a:gdLst>
                <a:ahLst/>
                <a:cxnLst>
                  <a:cxn ang="0">
                    <a:pos x="T0" y="T1"/>
                  </a:cxn>
                  <a:cxn ang="0">
                    <a:pos x="T2" y="T3"/>
                  </a:cxn>
                  <a:cxn ang="0">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79" name="Group 7"/>
            <p:cNvGrpSpPr>
              <a:grpSpLocks/>
            </p:cNvGrpSpPr>
            <p:nvPr/>
          </p:nvGrpSpPr>
          <p:grpSpPr bwMode="auto">
            <a:xfrm>
              <a:off x="240" y="3744"/>
              <a:ext cx="5281" cy="97"/>
              <a:chOff x="240" y="3744"/>
              <a:chExt cx="5281" cy="97"/>
            </a:xfrm>
          </p:grpSpPr>
          <p:sp>
            <p:nvSpPr>
              <p:cNvPr id="3080" name="Rectangle 8"/>
              <p:cNvSpPr>
                <a:spLocks noChangeArrowheads="1"/>
              </p:cNvSpPr>
              <p:nvPr/>
            </p:nvSpPr>
            <p:spPr bwMode="auto">
              <a:xfrm>
                <a:off x="240" y="3744"/>
                <a:ext cx="5280" cy="96"/>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1" name="Freeform 9"/>
              <p:cNvSpPr>
                <a:spLocks/>
              </p:cNvSpPr>
              <p:nvPr/>
            </p:nvSpPr>
            <p:spPr bwMode="auto">
              <a:xfrm>
                <a:off x="240" y="3744"/>
                <a:ext cx="5281" cy="97"/>
              </a:xfrm>
              <a:custGeom>
                <a:avLst/>
                <a:gdLst>
                  <a:gd name="T0" fmla="*/ 5280 w 5281"/>
                  <a:gd name="T1" fmla="*/ 0 h 97"/>
                  <a:gd name="T2" fmla="*/ 0 w 5281"/>
                  <a:gd name="T3" fmla="*/ 0 h 97"/>
                  <a:gd name="T4" fmla="*/ 0 w 5281"/>
                  <a:gd name="T5" fmla="*/ 96 h 97"/>
                </a:gdLst>
                <a:ahLst/>
                <a:cxnLst>
                  <a:cxn ang="0">
                    <a:pos x="T0" y="T1"/>
                  </a:cxn>
                  <a:cxn ang="0">
                    <a:pos x="T2" y="T3"/>
                  </a:cxn>
                  <a:cxn ang="0">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82" name="Freeform 10"/>
              <p:cNvSpPr>
                <a:spLocks/>
              </p:cNvSpPr>
              <p:nvPr/>
            </p:nvSpPr>
            <p:spPr bwMode="auto">
              <a:xfrm>
                <a:off x="240" y="3744"/>
                <a:ext cx="5281" cy="97"/>
              </a:xfrm>
              <a:custGeom>
                <a:avLst/>
                <a:gdLst>
                  <a:gd name="T0" fmla="*/ 5280 w 5281"/>
                  <a:gd name="T1" fmla="*/ 0 h 97"/>
                  <a:gd name="T2" fmla="*/ 5280 w 5281"/>
                  <a:gd name="T3" fmla="*/ 96 h 97"/>
                  <a:gd name="T4" fmla="*/ 0 w 5281"/>
                  <a:gd name="T5" fmla="*/ 96 h 97"/>
                </a:gdLst>
                <a:ahLst/>
                <a:cxnLst>
                  <a:cxn ang="0">
                    <a:pos x="T0" y="T1"/>
                  </a:cxn>
                  <a:cxn ang="0">
                    <a:pos x="T2" y="T3"/>
                  </a:cxn>
                  <a:cxn ang="0">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83" name="Group 11"/>
            <p:cNvGrpSpPr>
              <a:grpSpLocks/>
            </p:cNvGrpSpPr>
            <p:nvPr/>
          </p:nvGrpSpPr>
          <p:grpSpPr bwMode="auto">
            <a:xfrm>
              <a:off x="338" y="1200"/>
              <a:ext cx="97" cy="1104"/>
              <a:chOff x="338" y="1200"/>
              <a:chExt cx="97" cy="1104"/>
            </a:xfrm>
          </p:grpSpPr>
          <p:sp useBgFill="1">
            <p:nvSpPr>
              <p:cNvPr id="3084" name="Rectangle 12"/>
              <p:cNvSpPr>
                <a:spLocks noChangeArrowheads="1"/>
              </p:cNvSpPr>
              <p:nvPr/>
            </p:nvSpPr>
            <p:spPr bwMode="auto">
              <a:xfrm>
                <a:off x="338" y="1201"/>
                <a:ext cx="96" cy="1103"/>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5" name="Freeform 13"/>
              <p:cNvSpPr>
                <a:spLocks/>
              </p:cNvSpPr>
              <p:nvPr/>
            </p:nvSpPr>
            <p:spPr bwMode="auto">
              <a:xfrm>
                <a:off x="338" y="1200"/>
                <a:ext cx="97" cy="1104"/>
              </a:xfrm>
              <a:custGeom>
                <a:avLst/>
                <a:gdLst>
                  <a:gd name="T0" fmla="*/ 0 w 97"/>
                  <a:gd name="T1" fmla="*/ 1103 h 1104"/>
                  <a:gd name="T2" fmla="*/ 96 w 97"/>
                  <a:gd name="T3" fmla="*/ 1103 h 1104"/>
                  <a:gd name="T4" fmla="*/ 96 w 97"/>
                  <a:gd name="T5" fmla="*/ 0 h 1104"/>
                </a:gdLst>
                <a:ahLst/>
                <a:cxnLst>
                  <a:cxn ang="0">
                    <a:pos x="T0" y="T1"/>
                  </a:cxn>
                  <a:cxn ang="0">
                    <a:pos x="T2" y="T3"/>
                  </a:cxn>
                  <a:cxn ang="0">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86" name="Freeform 14"/>
              <p:cNvSpPr>
                <a:spLocks/>
              </p:cNvSpPr>
              <p:nvPr/>
            </p:nvSpPr>
            <p:spPr bwMode="auto">
              <a:xfrm>
                <a:off x="338" y="1200"/>
                <a:ext cx="97" cy="1104"/>
              </a:xfrm>
              <a:custGeom>
                <a:avLst/>
                <a:gdLst>
                  <a:gd name="T0" fmla="*/ 0 w 97"/>
                  <a:gd name="T1" fmla="*/ 1103 h 1104"/>
                  <a:gd name="T2" fmla="*/ 0 w 97"/>
                  <a:gd name="T3" fmla="*/ 0 h 1104"/>
                  <a:gd name="T4" fmla="*/ 96 w 97"/>
                  <a:gd name="T5" fmla="*/ 0 h 1104"/>
                </a:gdLst>
                <a:ahLst/>
                <a:cxnLst>
                  <a:cxn ang="0">
                    <a:pos x="T0" y="T1"/>
                  </a:cxn>
                  <a:cxn ang="0">
                    <a:pos x="T2" y="T3"/>
                  </a:cxn>
                  <a:cxn ang="0">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pPr lvl="0"/>
            <a:r>
              <a:rPr lang="en-US" noProof="0" smtClean="0"/>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Monotype Sorts" charset="0"/>
              <a:buNone/>
              <a:defRPr/>
            </a:lvl1pPr>
          </a:lstStyle>
          <a:p>
            <a:pPr lvl="0"/>
            <a:r>
              <a:rPr lang="en-US" noProof="0" smtClean="0"/>
              <a:t>Click to edit Master subtitle style</a:t>
            </a:r>
          </a:p>
        </p:txBody>
      </p:sp>
      <p:sp>
        <p:nvSpPr>
          <p:cNvPr id="3089" name="Rectangle 17"/>
          <p:cNvSpPr>
            <a:spLocks noGrp="1" noChangeArrowheads="1"/>
          </p:cNvSpPr>
          <p:nvPr>
            <p:ph type="dt" sz="quarter" idx="2"/>
          </p:nvPr>
        </p:nvSpPr>
        <p:spPr>
          <a:xfrm>
            <a:off x="381000" y="6324600"/>
            <a:ext cx="1905000" cy="457200"/>
          </a:xfrm>
        </p:spPr>
        <p:txBody>
          <a:bodyPr/>
          <a:lstStyle>
            <a:lvl1pPr>
              <a:defRPr/>
            </a:lvl1pPr>
          </a:lstStyle>
          <a:p>
            <a:endParaRPr lang="en-US"/>
          </a:p>
        </p:txBody>
      </p:sp>
      <p:sp>
        <p:nvSpPr>
          <p:cNvPr id="3090" name="Rectangle 18"/>
          <p:cNvSpPr>
            <a:spLocks noGrp="1" noChangeArrowheads="1"/>
          </p:cNvSpPr>
          <p:nvPr>
            <p:ph type="ftr" sz="quarter" idx="3"/>
          </p:nvPr>
        </p:nvSpPr>
        <p:spPr>
          <a:xfrm>
            <a:off x="3124200" y="6324600"/>
            <a:ext cx="2895600" cy="457200"/>
          </a:xfrm>
        </p:spPr>
        <p:txBody>
          <a:bodyPr/>
          <a:lstStyle>
            <a:lvl1pPr>
              <a:defRPr/>
            </a:lvl1pPr>
          </a:lstStyle>
          <a:p>
            <a:endParaRPr lang="en-US"/>
          </a:p>
        </p:txBody>
      </p:sp>
      <p:sp>
        <p:nvSpPr>
          <p:cNvPr id="3091" name="Rectangle 19"/>
          <p:cNvSpPr>
            <a:spLocks noGrp="1" noChangeArrowheads="1"/>
          </p:cNvSpPr>
          <p:nvPr>
            <p:ph type="sldNum" sz="quarter" idx="4"/>
          </p:nvPr>
        </p:nvSpPr>
        <p:spPr>
          <a:xfrm>
            <a:off x="6858000" y="6324600"/>
            <a:ext cx="1905000" cy="457200"/>
          </a:xfrm>
        </p:spPr>
        <p:txBody>
          <a:bodyPr/>
          <a:lstStyle>
            <a:lvl1pPr>
              <a:defRPr/>
            </a:lvl1pPr>
          </a:lstStyle>
          <a:p>
            <a:fld id="{9AC4ECF3-E14E-CB48-A3A8-C2D1D150F29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95712C-D58C-1642-8E94-D2A1F8FECF36}" type="slidenum">
              <a:rPr lang="en-US"/>
              <a:pPr/>
              <a:t>‹#›</a:t>
            </a:fld>
            <a:endParaRPr lang="en-US"/>
          </a:p>
        </p:txBody>
      </p:sp>
    </p:spTree>
    <p:extLst>
      <p:ext uri="{BB962C8B-B14F-4D97-AF65-F5344CB8AC3E}">
        <p14:creationId xmlns:p14="http://schemas.microsoft.com/office/powerpoint/2010/main" val="423733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559E40-7AA8-C543-BFA0-68C8790F0CB8}" type="slidenum">
              <a:rPr lang="en-US"/>
              <a:pPr/>
              <a:t>‹#›</a:t>
            </a:fld>
            <a:endParaRPr lang="en-US"/>
          </a:p>
        </p:txBody>
      </p:sp>
    </p:spTree>
    <p:extLst>
      <p:ext uri="{BB962C8B-B14F-4D97-AF65-F5344CB8AC3E}">
        <p14:creationId xmlns:p14="http://schemas.microsoft.com/office/powerpoint/2010/main" val="588680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38200" y="1752600"/>
            <a:ext cx="7772400" cy="4114800"/>
          </a:xfrm>
        </p:spPr>
        <p:txBody>
          <a:bodyPr/>
          <a:lstStyle/>
          <a:p>
            <a:endParaRPr lang="en-US"/>
          </a:p>
        </p:txBody>
      </p:sp>
      <p:sp>
        <p:nvSpPr>
          <p:cNvPr id="4" name="Date Placeholder 3"/>
          <p:cNvSpPr>
            <a:spLocks noGrp="1"/>
          </p:cNvSpPr>
          <p:nvPr>
            <p:ph type="dt" sz="half" idx="10"/>
          </p:nvPr>
        </p:nvSpPr>
        <p:spPr>
          <a:xfrm>
            <a:off x="381000" y="6323013"/>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323013"/>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858000" y="6323013"/>
            <a:ext cx="1905000" cy="457200"/>
          </a:xfrm>
        </p:spPr>
        <p:txBody>
          <a:bodyPr/>
          <a:lstStyle>
            <a:lvl1pPr>
              <a:defRPr/>
            </a:lvl1pPr>
          </a:lstStyle>
          <a:p>
            <a:fld id="{0653AD14-1204-DB4B-8C00-F9DD2FF98B05}" type="slidenum">
              <a:rPr lang="en-US"/>
              <a:pPr/>
              <a:t>‹#›</a:t>
            </a:fld>
            <a:endParaRPr lang="en-US"/>
          </a:p>
        </p:txBody>
      </p:sp>
    </p:spTree>
    <p:extLst>
      <p:ext uri="{BB962C8B-B14F-4D97-AF65-F5344CB8AC3E}">
        <p14:creationId xmlns:p14="http://schemas.microsoft.com/office/powerpoint/2010/main" val="4018064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800600" y="1752600"/>
            <a:ext cx="3810000" cy="4114800"/>
          </a:xfrm>
        </p:spPr>
        <p:txBody>
          <a:bodyPr/>
          <a:lstStyle/>
          <a:p>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97B23008-BED0-4841-ACB6-3C2BF4528DB2}" type="slidenum">
              <a:rPr lang="en-US"/>
              <a:pPr/>
              <a:t>‹#›</a:t>
            </a:fld>
            <a:endParaRPr lang="en-US"/>
          </a:p>
        </p:txBody>
      </p:sp>
    </p:spTree>
    <p:extLst>
      <p:ext uri="{BB962C8B-B14F-4D97-AF65-F5344CB8AC3E}">
        <p14:creationId xmlns:p14="http://schemas.microsoft.com/office/powerpoint/2010/main" val="99343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00600" y="1752600"/>
            <a:ext cx="3810000" cy="4114800"/>
          </a:xfrm>
        </p:spPr>
        <p:txBody>
          <a:bodyPr/>
          <a:lstStyle/>
          <a:p>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0156CF9A-A158-DF46-B070-479CA2798B19}" type="slidenum">
              <a:rPr lang="en-US"/>
              <a:pPr/>
              <a:t>‹#›</a:t>
            </a:fld>
            <a:endParaRPr lang="en-US"/>
          </a:p>
        </p:txBody>
      </p:sp>
    </p:spTree>
    <p:extLst>
      <p:ext uri="{BB962C8B-B14F-4D97-AF65-F5344CB8AC3E}">
        <p14:creationId xmlns:p14="http://schemas.microsoft.com/office/powerpoint/2010/main" val="1884175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1752600"/>
            <a:ext cx="3810000" cy="4114800"/>
          </a:xfrm>
        </p:spPr>
        <p:txBody>
          <a:bodyPr/>
          <a:lstStyle/>
          <a:p>
            <a:endParaRPr lang="en-US"/>
          </a:p>
        </p:txBody>
      </p:sp>
      <p:sp>
        <p:nvSpPr>
          <p:cNvPr id="4" name="Text Placeholder 3"/>
          <p:cNvSpPr>
            <a:spLocks noGrp="1"/>
          </p:cNvSpPr>
          <p:nvPr>
            <p:ph type="body"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50B51118-36CF-E549-841F-81339A7B981E}" type="slidenum">
              <a:rPr lang="en-US"/>
              <a:pPr/>
              <a:t>‹#›</a:t>
            </a:fld>
            <a:endParaRPr lang="en-US"/>
          </a:p>
        </p:txBody>
      </p:sp>
    </p:spTree>
    <p:extLst>
      <p:ext uri="{BB962C8B-B14F-4D97-AF65-F5344CB8AC3E}">
        <p14:creationId xmlns:p14="http://schemas.microsoft.com/office/powerpoint/2010/main" val="3247606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5212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859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968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4511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DF23A4-8F0B-BC47-B43F-CA3264715BA2}" type="slidenum">
              <a:rPr lang="en-US"/>
              <a:pPr/>
              <a:t>‹#›</a:t>
            </a:fld>
            <a:endParaRPr lang="en-US"/>
          </a:p>
        </p:txBody>
      </p:sp>
    </p:spTree>
    <p:extLst>
      <p:ext uri="{BB962C8B-B14F-4D97-AF65-F5344CB8AC3E}">
        <p14:creationId xmlns:p14="http://schemas.microsoft.com/office/powerpoint/2010/main" val="3363859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8197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832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463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8477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7116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735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5AEC6-B31F-874F-A784-47874E8F37C3}" type="datetimeFigureOut">
              <a:rPr lang="en-US" smtClean="0">
                <a:solidFill>
                  <a:prstClr val="black">
                    <a:tint val="75000"/>
                  </a:prstClr>
                </a:solidFill>
                <a:latin typeface="Calibri"/>
              </a:rPr>
              <a:pPr/>
              <a:t>3/12/13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A53ED5-B925-9C40-9841-0DDFCF90C04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8700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38200" y="1752600"/>
            <a:ext cx="7772400" cy="4114800"/>
          </a:xfrm>
        </p:spPr>
        <p:txBody>
          <a:bodyPr/>
          <a:lstStyle/>
          <a:p>
            <a:endParaRPr lang="en-US"/>
          </a:p>
        </p:txBody>
      </p:sp>
      <p:sp>
        <p:nvSpPr>
          <p:cNvPr id="4" name="Date Placeholder 3"/>
          <p:cNvSpPr>
            <a:spLocks noGrp="1"/>
          </p:cNvSpPr>
          <p:nvPr>
            <p:ph type="dt" sz="half" idx="10"/>
          </p:nvPr>
        </p:nvSpPr>
        <p:spPr>
          <a:xfrm>
            <a:off x="381000" y="6323013"/>
            <a:ext cx="1905000" cy="457200"/>
          </a:xfrm>
        </p:spPr>
        <p:txBody>
          <a:bodyPr/>
          <a:lstStyle>
            <a:lvl1pPr>
              <a:defRPr/>
            </a:lvl1p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23013"/>
            <a:ext cx="2895600" cy="457200"/>
          </a:xfrm>
        </p:spPr>
        <p:txBody>
          <a:bodyPr/>
          <a:lstStyle>
            <a:lvl1pPr>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858000" y="6323013"/>
            <a:ext cx="1905000" cy="457200"/>
          </a:xfrm>
        </p:spPr>
        <p:txBody>
          <a:bodyPr/>
          <a:lstStyle>
            <a:lvl1pPr>
              <a:defRPr/>
            </a:lvl1pPr>
          </a:lstStyle>
          <a:p>
            <a:fld id="{0C43D1E7-99EE-D84C-82DC-D9D9635B20E4}"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3517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00600" y="1752600"/>
            <a:ext cx="3810000" cy="4114800"/>
          </a:xfrm>
        </p:spPr>
        <p:txBody>
          <a:bodyPr/>
          <a:lstStyle/>
          <a:p>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EA656F46-13DE-9841-A9B5-7805E859505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0006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838200" y="1752600"/>
            <a:ext cx="3810000" cy="4114800"/>
          </a:xfrm>
        </p:spPr>
        <p:txBody>
          <a:bodyPr/>
          <a:lstStyle/>
          <a:p>
            <a:endParaRPr lang="en-US"/>
          </a:p>
        </p:txBody>
      </p:sp>
      <p:sp>
        <p:nvSpPr>
          <p:cNvPr id="4" name="Text Placeholder 3"/>
          <p:cNvSpPr>
            <a:spLocks noGrp="1"/>
          </p:cNvSpPr>
          <p:nvPr>
            <p:ph type="body"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DD7E22DD-E698-AC41-AECC-D5087338F532}"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341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E79FE0-0E4E-F043-B15D-0FEA39524D46}" type="slidenum">
              <a:rPr lang="en-US"/>
              <a:pPr/>
              <a:t>‹#›</a:t>
            </a:fld>
            <a:endParaRPr lang="en-US"/>
          </a:p>
        </p:txBody>
      </p:sp>
    </p:spTree>
    <p:extLst>
      <p:ext uri="{BB962C8B-B14F-4D97-AF65-F5344CB8AC3E}">
        <p14:creationId xmlns:p14="http://schemas.microsoft.com/office/powerpoint/2010/main" val="1399292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1752600"/>
            <a:ext cx="3810000" cy="4114800"/>
          </a:xfrm>
        </p:spPr>
        <p:txBody>
          <a:bodyPr/>
          <a:lstStyle/>
          <a:p>
            <a:endParaRPr lang="en-US"/>
          </a:p>
        </p:txBody>
      </p:sp>
      <p:sp>
        <p:nvSpPr>
          <p:cNvPr id="4" name="Text Placeholder 3"/>
          <p:cNvSpPr>
            <a:spLocks noGrp="1"/>
          </p:cNvSpPr>
          <p:nvPr>
            <p:ph type="body"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34B01305-3A0B-1F49-893F-1E31D6333365}"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874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6F192E-094A-8B43-9310-E5FF134A70AD}" type="slidenum">
              <a:rPr lang="en-US"/>
              <a:pPr/>
              <a:t>‹#›</a:t>
            </a:fld>
            <a:endParaRPr lang="en-US"/>
          </a:p>
        </p:txBody>
      </p:sp>
    </p:spTree>
    <p:extLst>
      <p:ext uri="{BB962C8B-B14F-4D97-AF65-F5344CB8AC3E}">
        <p14:creationId xmlns:p14="http://schemas.microsoft.com/office/powerpoint/2010/main" val="565571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B0D5164-5ED8-614B-A1A2-7053E263797B}" type="slidenum">
              <a:rPr lang="en-US"/>
              <a:pPr/>
              <a:t>‹#›</a:t>
            </a:fld>
            <a:endParaRPr lang="en-US"/>
          </a:p>
        </p:txBody>
      </p:sp>
    </p:spTree>
    <p:extLst>
      <p:ext uri="{BB962C8B-B14F-4D97-AF65-F5344CB8AC3E}">
        <p14:creationId xmlns:p14="http://schemas.microsoft.com/office/powerpoint/2010/main" val="4231023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9829547-F538-D648-B7EE-E8259A11A3F1}" type="slidenum">
              <a:rPr lang="en-US"/>
              <a:pPr/>
              <a:t>‹#›</a:t>
            </a:fld>
            <a:endParaRPr lang="en-US"/>
          </a:p>
        </p:txBody>
      </p:sp>
    </p:spTree>
    <p:extLst>
      <p:ext uri="{BB962C8B-B14F-4D97-AF65-F5344CB8AC3E}">
        <p14:creationId xmlns:p14="http://schemas.microsoft.com/office/powerpoint/2010/main" val="411610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90DEA09-41C4-6541-BD1F-3ADE2283FDED}" type="slidenum">
              <a:rPr lang="en-US"/>
              <a:pPr/>
              <a:t>‹#›</a:t>
            </a:fld>
            <a:endParaRPr lang="en-US"/>
          </a:p>
        </p:txBody>
      </p:sp>
    </p:spTree>
    <p:extLst>
      <p:ext uri="{BB962C8B-B14F-4D97-AF65-F5344CB8AC3E}">
        <p14:creationId xmlns:p14="http://schemas.microsoft.com/office/powerpoint/2010/main" val="119574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E5CCDB5-6D40-1E44-BF5C-0FB1E4154DFA}" type="slidenum">
              <a:rPr lang="en-US"/>
              <a:pPr/>
              <a:t>‹#›</a:t>
            </a:fld>
            <a:endParaRPr lang="en-US"/>
          </a:p>
        </p:txBody>
      </p:sp>
    </p:spTree>
    <p:extLst>
      <p:ext uri="{BB962C8B-B14F-4D97-AF65-F5344CB8AC3E}">
        <p14:creationId xmlns:p14="http://schemas.microsoft.com/office/powerpoint/2010/main" val="3482019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8274BCE-EC85-5A46-9FFB-FC6B92F45522}" type="slidenum">
              <a:rPr lang="en-US"/>
              <a:pPr/>
              <a:t>‹#›</a:t>
            </a:fld>
            <a:endParaRPr lang="en-US"/>
          </a:p>
        </p:txBody>
      </p:sp>
    </p:spTree>
    <p:extLst>
      <p:ext uri="{BB962C8B-B14F-4D97-AF65-F5344CB8AC3E}">
        <p14:creationId xmlns:p14="http://schemas.microsoft.com/office/powerpoint/2010/main" val="16195827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81000" y="304800"/>
            <a:ext cx="8383588" cy="6022975"/>
            <a:chOff x="240" y="192"/>
            <a:chExt cx="5281" cy="3794"/>
          </a:xfrm>
        </p:grpSpPr>
        <p:grpSp>
          <p:nvGrpSpPr>
            <p:cNvPr id="2051" name="Group 3"/>
            <p:cNvGrpSpPr>
              <a:grpSpLocks/>
            </p:cNvGrpSpPr>
            <p:nvPr/>
          </p:nvGrpSpPr>
          <p:grpSpPr bwMode="auto">
            <a:xfrm>
              <a:off x="240" y="1008"/>
              <a:ext cx="5281" cy="2978"/>
              <a:chOff x="240" y="1008"/>
              <a:chExt cx="5281" cy="2978"/>
            </a:xfrm>
          </p:grpSpPr>
          <p:sp>
            <p:nvSpPr>
              <p:cNvPr id="2052" name="Rectangle 4"/>
              <p:cNvSpPr>
                <a:spLocks noChangeArrowheads="1"/>
              </p:cNvSpPr>
              <p:nvPr/>
            </p:nvSpPr>
            <p:spPr bwMode="auto">
              <a:xfrm>
                <a:off x="245" y="1010"/>
                <a:ext cx="5269" cy="2976"/>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3" name="Freeform 5"/>
              <p:cNvSpPr>
                <a:spLocks/>
              </p:cNvSpPr>
              <p:nvPr/>
            </p:nvSpPr>
            <p:spPr bwMode="auto">
              <a:xfrm>
                <a:off x="240" y="1008"/>
                <a:ext cx="5269" cy="2977"/>
              </a:xfrm>
              <a:custGeom>
                <a:avLst/>
                <a:gdLst>
                  <a:gd name="T0" fmla="*/ 5268 w 5269"/>
                  <a:gd name="T1" fmla="*/ 0 h 2977"/>
                  <a:gd name="T2" fmla="*/ 0 w 5269"/>
                  <a:gd name="T3" fmla="*/ 0 h 2977"/>
                  <a:gd name="T4" fmla="*/ 0 w 5269"/>
                  <a:gd name="T5" fmla="*/ 2976 h 2977"/>
                </a:gdLst>
                <a:ahLst/>
                <a:cxnLst>
                  <a:cxn ang="0">
                    <a:pos x="T0" y="T1"/>
                  </a:cxn>
                  <a:cxn ang="0">
                    <a:pos x="T2" y="T3"/>
                  </a:cxn>
                  <a:cxn ang="0">
                    <a:pos x="T4" y="T5"/>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54" name="Freeform 6"/>
              <p:cNvSpPr>
                <a:spLocks/>
              </p:cNvSpPr>
              <p:nvPr/>
            </p:nvSpPr>
            <p:spPr bwMode="auto">
              <a:xfrm>
                <a:off x="252" y="1008"/>
                <a:ext cx="5269" cy="2977"/>
              </a:xfrm>
              <a:custGeom>
                <a:avLst/>
                <a:gdLst>
                  <a:gd name="T0" fmla="*/ 5268 w 5269"/>
                  <a:gd name="T1" fmla="*/ 0 h 2977"/>
                  <a:gd name="T2" fmla="*/ 5268 w 5269"/>
                  <a:gd name="T3" fmla="*/ 2976 h 2977"/>
                  <a:gd name="T4" fmla="*/ 0 w 5269"/>
                  <a:gd name="T5" fmla="*/ 2976 h 2977"/>
                </a:gdLst>
                <a:ahLst/>
                <a:cxnLst>
                  <a:cxn ang="0">
                    <a:pos x="T0" y="T1"/>
                  </a:cxn>
                  <a:cxn ang="0">
                    <a:pos x="T2" y="T3"/>
                  </a:cxn>
                  <a:cxn ang="0">
                    <a:pos x="T4" y="T5"/>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55" name="Group 7"/>
            <p:cNvGrpSpPr>
              <a:grpSpLocks/>
            </p:cNvGrpSpPr>
            <p:nvPr/>
          </p:nvGrpSpPr>
          <p:grpSpPr bwMode="auto">
            <a:xfrm>
              <a:off x="336" y="1103"/>
              <a:ext cx="97" cy="2785"/>
              <a:chOff x="336" y="1103"/>
              <a:chExt cx="97" cy="2785"/>
            </a:xfrm>
          </p:grpSpPr>
          <p:sp useBgFill="1">
            <p:nvSpPr>
              <p:cNvPr id="2056" name="Rectangle 8"/>
              <p:cNvSpPr>
                <a:spLocks noChangeArrowheads="1"/>
              </p:cNvSpPr>
              <p:nvPr/>
            </p:nvSpPr>
            <p:spPr bwMode="auto">
              <a:xfrm>
                <a:off x="336" y="1104"/>
                <a:ext cx="96" cy="2784"/>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7" name="Freeform 9"/>
              <p:cNvSpPr>
                <a:spLocks/>
              </p:cNvSpPr>
              <p:nvPr/>
            </p:nvSpPr>
            <p:spPr bwMode="auto">
              <a:xfrm>
                <a:off x="336" y="1103"/>
                <a:ext cx="97" cy="2785"/>
              </a:xfrm>
              <a:custGeom>
                <a:avLst/>
                <a:gdLst>
                  <a:gd name="T0" fmla="*/ 0 w 97"/>
                  <a:gd name="T1" fmla="*/ 2784 h 2785"/>
                  <a:gd name="T2" fmla="*/ 96 w 97"/>
                  <a:gd name="T3" fmla="*/ 2784 h 2785"/>
                  <a:gd name="T4" fmla="*/ 96 w 97"/>
                  <a:gd name="T5" fmla="*/ 0 h 2785"/>
                </a:gdLst>
                <a:ahLst/>
                <a:cxnLst>
                  <a:cxn ang="0">
                    <a:pos x="T0" y="T1"/>
                  </a:cxn>
                  <a:cxn ang="0">
                    <a:pos x="T2" y="T3"/>
                  </a:cxn>
                  <a:cxn ang="0">
                    <a:pos x="T4" y="T5"/>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58" name="Freeform 10"/>
              <p:cNvSpPr>
                <a:spLocks/>
              </p:cNvSpPr>
              <p:nvPr/>
            </p:nvSpPr>
            <p:spPr bwMode="auto">
              <a:xfrm>
                <a:off x="336" y="1103"/>
                <a:ext cx="97" cy="2785"/>
              </a:xfrm>
              <a:custGeom>
                <a:avLst/>
                <a:gdLst>
                  <a:gd name="T0" fmla="*/ 0 w 97"/>
                  <a:gd name="T1" fmla="*/ 2784 h 2785"/>
                  <a:gd name="T2" fmla="*/ 0 w 97"/>
                  <a:gd name="T3" fmla="*/ 0 h 2785"/>
                  <a:gd name="T4" fmla="*/ 96 w 97"/>
                  <a:gd name="T5" fmla="*/ 0 h 2785"/>
                </a:gdLst>
                <a:ahLst/>
                <a:cxnLst>
                  <a:cxn ang="0">
                    <a:pos x="T0" y="T1"/>
                  </a:cxn>
                  <a:cxn ang="0">
                    <a:pos x="T2" y="T3"/>
                  </a:cxn>
                  <a:cxn ang="0">
                    <a:pos x="T4" y="T5"/>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59" name="Group 11"/>
            <p:cNvGrpSpPr>
              <a:grpSpLocks/>
            </p:cNvGrpSpPr>
            <p:nvPr/>
          </p:nvGrpSpPr>
          <p:grpSpPr bwMode="auto">
            <a:xfrm>
              <a:off x="240" y="192"/>
              <a:ext cx="193" cy="721"/>
              <a:chOff x="240" y="192"/>
              <a:chExt cx="193" cy="721"/>
            </a:xfrm>
          </p:grpSpPr>
          <p:sp>
            <p:nvSpPr>
              <p:cNvPr id="2060" name="Rectangle 12"/>
              <p:cNvSpPr>
                <a:spLocks noChangeArrowheads="1"/>
              </p:cNvSpPr>
              <p:nvPr/>
            </p:nvSpPr>
            <p:spPr bwMode="auto">
              <a:xfrm>
                <a:off x="240" y="192"/>
                <a:ext cx="192" cy="720"/>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1" name="Freeform 13"/>
              <p:cNvSpPr>
                <a:spLocks/>
              </p:cNvSpPr>
              <p:nvPr/>
            </p:nvSpPr>
            <p:spPr bwMode="auto">
              <a:xfrm>
                <a:off x="240" y="192"/>
                <a:ext cx="193" cy="721"/>
              </a:xfrm>
              <a:custGeom>
                <a:avLst/>
                <a:gdLst>
                  <a:gd name="T0" fmla="*/ 192 w 193"/>
                  <a:gd name="T1" fmla="*/ 0 h 721"/>
                  <a:gd name="T2" fmla="*/ 0 w 193"/>
                  <a:gd name="T3" fmla="*/ 0 h 721"/>
                  <a:gd name="T4" fmla="*/ 0 w 193"/>
                  <a:gd name="T5" fmla="*/ 720 h 721"/>
                </a:gdLst>
                <a:ahLst/>
                <a:cxnLst>
                  <a:cxn ang="0">
                    <a:pos x="T0" y="T1"/>
                  </a:cxn>
                  <a:cxn ang="0">
                    <a:pos x="T2" y="T3"/>
                  </a:cxn>
                  <a:cxn ang="0">
                    <a:pos x="T4" y="T5"/>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62" name="Freeform 14"/>
              <p:cNvSpPr>
                <a:spLocks/>
              </p:cNvSpPr>
              <p:nvPr/>
            </p:nvSpPr>
            <p:spPr bwMode="auto">
              <a:xfrm>
                <a:off x="240" y="192"/>
                <a:ext cx="193" cy="721"/>
              </a:xfrm>
              <a:custGeom>
                <a:avLst/>
                <a:gdLst>
                  <a:gd name="T0" fmla="*/ 192 w 193"/>
                  <a:gd name="T1" fmla="*/ 0 h 721"/>
                  <a:gd name="T2" fmla="*/ 192 w 193"/>
                  <a:gd name="T3" fmla="*/ 720 h 721"/>
                  <a:gd name="T4" fmla="*/ 0 w 193"/>
                  <a:gd name="T5" fmla="*/ 720 h 721"/>
                </a:gdLst>
                <a:ahLst/>
                <a:cxnLst>
                  <a:cxn ang="0">
                    <a:pos x="T0" y="T1"/>
                  </a:cxn>
                  <a:cxn ang="0">
                    <a:pos x="T2" y="T3"/>
                  </a:cxn>
                  <a:cxn ang="0">
                    <a:pos x="T4" y="T5"/>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2063" name="Rectangle 15"/>
          <p:cNvSpPr>
            <a:spLocks noGrp="1" noChangeArrowheads="1"/>
          </p:cNvSpPr>
          <p:nvPr>
            <p:ph type="title"/>
          </p:nvPr>
        </p:nvSpPr>
        <p:spPr bwMode="auto">
          <a:xfrm>
            <a:off x="838200" y="3429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64" name="Rectangle 16"/>
          <p:cNvSpPr>
            <a:spLocks noGrp="1" noChangeArrowheads="1"/>
          </p:cNvSpPr>
          <p:nvPr>
            <p:ph type="body" idx="1"/>
          </p:nvPr>
        </p:nvSpPr>
        <p:spPr bwMode="auto">
          <a:xfrm>
            <a:off x="838200" y="1752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5" name="Rectangle 17"/>
          <p:cNvSpPr>
            <a:spLocks noGrp="1" noChangeArrowheads="1"/>
          </p:cNvSpPr>
          <p:nvPr>
            <p:ph type="dt" sz="half" idx="2"/>
          </p:nvPr>
        </p:nvSpPr>
        <p:spPr bwMode="auto">
          <a:xfrm>
            <a:off x="381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sz="1400"/>
            </a:lvl1pPr>
          </a:lstStyle>
          <a:p>
            <a:endParaRPr lang="en-US"/>
          </a:p>
        </p:txBody>
      </p:sp>
      <p:sp>
        <p:nvSpPr>
          <p:cNvPr id="2066" name="Rectangle 18"/>
          <p:cNvSpPr>
            <a:spLocks noGrp="1" noChangeArrowheads="1"/>
          </p:cNvSpPr>
          <p:nvPr>
            <p:ph type="ftr" sz="quarter" idx="3"/>
          </p:nvPr>
        </p:nvSpPr>
        <p:spPr bwMode="auto">
          <a:xfrm>
            <a:off x="3124200" y="63230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2067" name="Rectangle 19"/>
          <p:cNvSpPr>
            <a:spLocks noGrp="1" noChangeArrowheads="1"/>
          </p:cNvSpPr>
          <p:nvPr>
            <p:ph type="sldNum" sz="quarter" idx="4"/>
          </p:nvPr>
        </p:nvSpPr>
        <p:spPr bwMode="auto">
          <a:xfrm>
            <a:off x="6858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sz="1400"/>
            </a:lvl1pPr>
          </a:lstStyle>
          <a:p>
            <a:fld id="{4878F4DB-7B48-4848-8A04-A99911CBCA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l"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bg2"/>
        </a:buClr>
        <a:buSzPct val="75000"/>
        <a:buFont typeface="Monotype Sort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75000"/>
        <a:buFont typeface="Monotype Sort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255AEC6-B31F-874F-A784-47874E8F37C3}" type="datetimeFigureOut">
              <a:rPr lang="en-US" smtClean="0">
                <a:solidFill>
                  <a:prstClr val="black">
                    <a:tint val="75000"/>
                  </a:prstClr>
                </a:solidFill>
                <a:latin typeface="Calibri"/>
                <a:ea typeface="+mn-ea"/>
              </a:rPr>
              <a:pPr defTabSz="457200" eaLnBrk="1" fontAlgn="auto" hangingPunct="1">
                <a:spcBef>
                  <a:spcPts val="0"/>
                </a:spcBef>
                <a:spcAft>
                  <a:spcPts val="0"/>
                </a:spcAft>
              </a:pPr>
              <a:t>3/12/13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F4A53ED5-B925-9C40-9841-0DDFCF90C044}"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6855143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18.emf"/><Relationship Id="rId5" Type="http://schemas.openxmlformats.org/officeDocument/2006/relationships/image" Target="../media/image8.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18.emf"/><Relationship Id="rId5" Type="http://schemas.openxmlformats.org/officeDocument/2006/relationships/image" Target="../media/image8.png"/><Relationship Id="rId6" Type="http://schemas.openxmlformats.org/officeDocument/2006/relationships/image" Target="../media/image26.jpe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18.emf"/><Relationship Id="rId5" Type="http://schemas.openxmlformats.org/officeDocument/2006/relationships/image" Target="../media/image8.png"/><Relationship Id="rId6"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6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jpeg"/><Relationship Id="rId6" Type="http://schemas.openxmlformats.org/officeDocument/2006/relationships/image" Target="../media/image70.png"/><Relationship Id="rId1" Type="http://schemas.openxmlformats.org/officeDocument/2006/relationships/slideLayout" Target="../slideLayouts/slideLayout16.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 Id="rId3"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 Id="rId3" Type="http://schemas.openxmlformats.org/officeDocument/2006/relationships/image" Target="../media/image80.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5.jp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6.jpeg"/><Relationship Id="rId5" Type="http://schemas.openxmlformats.org/officeDocument/2006/relationships/image" Target="../media/image7.emf"/><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9.emf"/><Relationship Id="rId3" Type="http://schemas.openxmlformats.org/officeDocument/2006/relationships/image" Target="../media/image9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98.png"/><Relationship Id="rId5" Type="http://schemas.openxmlformats.org/officeDocument/2006/relationships/oleObject" Target="../embeddings/oleObject1.bin"/><Relationship Id="rId6" Type="http://schemas.openxmlformats.org/officeDocument/2006/relationships/image" Target="../media/image97.png"/><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9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 Id="rId3"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8.png"/><Relationship Id="rId7" Type="http://schemas.openxmlformats.org/officeDocument/2006/relationships/image" Target="../media/image12.jpeg"/><Relationship Id="rId8"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5.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png"/><Relationship Id="rId1" Type="http://schemas.openxmlformats.org/officeDocument/2006/relationships/slideLayout" Target="../slideLayouts/slideLayout15.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8.png"/><Relationship Id="rId6" Type="http://schemas.openxmlformats.org/officeDocument/2006/relationships/image" Target="../media/image16.emf"/><Relationship Id="rId7"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image" Target="../media/image20.emf"/><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2400"/>
            <a:ext cx="9925752" cy="6435030"/>
            <a:chOff x="0" y="152400"/>
            <a:chExt cx="9925752" cy="6435030"/>
          </a:xfrm>
        </p:grpSpPr>
        <p:grpSp>
          <p:nvGrpSpPr>
            <p:cNvPr id="3" name="Group 2"/>
            <p:cNvGrpSpPr/>
            <p:nvPr/>
          </p:nvGrpSpPr>
          <p:grpSpPr>
            <a:xfrm>
              <a:off x="0" y="152400"/>
              <a:ext cx="9925752" cy="6435030"/>
              <a:chOff x="0" y="152400"/>
              <a:chExt cx="9925752" cy="643503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52400"/>
                <a:ext cx="596335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2"/>
              <p:cNvSpPr txBox="1">
                <a:spLocks noChangeArrowheads="1"/>
              </p:cNvSpPr>
              <p:nvPr/>
            </p:nvSpPr>
            <p:spPr bwMode="auto">
              <a:xfrm>
                <a:off x="0" y="3048000"/>
                <a:ext cx="9144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457200" eaLnBrk="1" fontAlgn="auto" hangingPunct="1">
                  <a:spcBef>
                    <a:spcPts val="0"/>
                  </a:spcBef>
                  <a:spcAft>
                    <a:spcPts val="0"/>
                  </a:spcAft>
                </a:pPr>
                <a:r>
                  <a:rPr lang="en-US" sz="2000" b="1" dirty="0">
                    <a:solidFill>
                      <a:prstClr val="black"/>
                    </a:solidFill>
                  </a:rPr>
                  <a:t>Topics:</a:t>
                </a:r>
              </a:p>
              <a:p>
                <a:pPr defTabSz="457200" eaLnBrk="1" fontAlgn="auto" hangingPunct="1">
                  <a:spcBef>
                    <a:spcPts val="0"/>
                  </a:spcBef>
                  <a:spcAft>
                    <a:spcPts val="0"/>
                  </a:spcAft>
                </a:pPr>
                <a:r>
                  <a:rPr lang="en-US" sz="2000" dirty="0" smtClean="0">
                    <a:solidFill>
                      <a:prstClr val="black"/>
                    </a:solidFill>
                  </a:rPr>
                  <a:t>• The main site for continental formation and destruction</a:t>
                </a:r>
              </a:p>
              <a:p>
                <a:pPr defTabSz="457200" eaLnBrk="1" fontAlgn="auto" hangingPunct="1">
                  <a:spcBef>
                    <a:spcPts val="0"/>
                  </a:spcBef>
                  <a:spcAft>
                    <a:spcPts val="0"/>
                  </a:spcAft>
                </a:pPr>
                <a:r>
                  <a:rPr lang="en-US" sz="2000" dirty="0" smtClean="0">
                    <a:solidFill>
                      <a:prstClr val="black"/>
                    </a:solidFill>
                  </a:rPr>
                  <a:t>• Naked vs. </a:t>
                </a:r>
                <a:r>
                  <a:rPr lang="en-US" sz="2000" dirty="0" err="1" smtClean="0">
                    <a:solidFill>
                      <a:prstClr val="black"/>
                    </a:solidFill>
                  </a:rPr>
                  <a:t>sedimented</a:t>
                </a:r>
                <a:r>
                  <a:rPr lang="en-US" sz="2000" dirty="0" smtClean="0">
                    <a:solidFill>
                      <a:prstClr val="black"/>
                    </a:solidFill>
                  </a:rPr>
                  <a:t> </a:t>
                </a:r>
                <a:r>
                  <a:rPr lang="en-US" sz="2000" dirty="0" err="1" smtClean="0">
                    <a:solidFill>
                      <a:prstClr val="black"/>
                    </a:solidFill>
                  </a:rPr>
                  <a:t>forearcs</a:t>
                </a:r>
                <a:r>
                  <a:rPr lang="en-US" sz="2000" dirty="0" smtClean="0">
                    <a:solidFill>
                      <a:prstClr val="black"/>
                    </a:solidFill>
                  </a:rPr>
                  <a:t>; Uplift vs. subsidence =&gt; </a:t>
                </a:r>
                <a:r>
                  <a:rPr lang="en-US" sz="2000" dirty="0" err="1" smtClean="0">
                    <a:solidFill>
                      <a:prstClr val="black"/>
                    </a:solidFill>
                  </a:rPr>
                  <a:t>underplating</a:t>
                </a:r>
                <a:r>
                  <a:rPr lang="en-US" sz="2000" dirty="0" smtClean="0">
                    <a:solidFill>
                      <a:prstClr val="black"/>
                    </a:solidFill>
                  </a:rPr>
                  <a:t> or erosion</a:t>
                </a:r>
              </a:p>
              <a:p>
                <a:pPr defTabSz="457200" eaLnBrk="1" fontAlgn="auto" hangingPunct="1">
                  <a:spcBef>
                    <a:spcPts val="0"/>
                  </a:spcBef>
                  <a:spcAft>
                    <a:spcPts val="0"/>
                  </a:spcAft>
                </a:pPr>
                <a:r>
                  <a:rPr lang="en-US" sz="2000" dirty="0" smtClean="0">
                    <a:solidFill>
                      <a:prstClr val="black"/>
                    </a:solidFill>
                  </a:rPr>
                  <a:t>• </a:t>
                </a:r>
                <a:r>
                  <a:rPr lang="en-US" sz="2000" dirty="0" err="1" smtClean="0">
                    <a:solidFill>
                      <a:prstClr val="black"/>
                    </a:solidFill>
                  </a:rPr>
                  <a:t>Relamination</a:t>
                </a:r>
                <a:r>
                  <a:rPr lang="en-US" sz="2000" dirty="0" smtClean="0">
                    <a:solidFill>
                      <a:prstClr val="black"/>
                    </a:solidFill>
                  </a:rPr>
                  <a:t>?</a:t>
                </a:r>
              </a:p>
              <a:p>
                <a:pPr defTabSz="457200" eaLnBrk="1" fontAlgn="auto" hangingPunct="1">
                  <a:spcBef>
                    <a:spcPts val="0"/>
                  </a:spcBef>
                  <a:spcAft>
                    <a:spcPts val="0"/>
                  </a:spcAft>
                </a:pPr>
                <a:r>
                  <a:rPr lang="en-US" sz="2000" dirty="0" smtClean="0">
                    <a:solidFill>
                      <a:prstClr val="black"/>
                    </a:solidFill>
                  </a:rPr>
                  <a:t>•</a:t>
                </a:r>
                <a:r>
                  <a:rPr lang="en-US" sz="2000" dirty="0">
                    <a:solidFill>
                      <a:prstClr val="black"/>
                    </a:solidFill>
                  </a:rPr>
                  <a:t> Arc growth; the andesite paradox; delamination</a:t>
                </a:r>
              </a:p>
              <a:p>
                <a:pPr defTabSz="457200" eaLnBrk="1" fontAlgn="auto" hangingPunct="1">
                  <a:spcBef>
                    <a:spcPts val="0"/>
                  </a:spcBef>
                  <a:spcAft>
                    <a:spcPts val="0"/>
                  </a:spcAft>
                </a:pPr>
                <a:r>
                  <a:rPr lang="en-US" sz="2000" dirty="0" smtClean="0">
                    <a:solidFill>
                      <a:prstClr val="black"/>
                    </a:solidFill>
                  </a:rPr>
                  <a:t>• Earthquake cycle; </a:t>
                </a:r>
                <a:r>
                  <a:rPr lang="en-US" sz="2000" dirty="0" err="1" smtClean="0">
                    <a:solidFill>
                      <a:prstClr val="black"/>
                    </a:solidFill>
                  </a:rPr>
                  <a:t>accretionary</a:t>
                </a:r>
                <a:r>
                  <a:rPr lang="en-US" sz="2000" dirty="0" smtClean="0">
                    <a:solidFill>
                      <a:prstClr val="black"/>
                    </a:solidFill>
                  </a:rPr>
                  <a:t> prism thrusting</a:t>
                </a:r>
              </a:p>
              <a:p>
                <a:pPr defTabSz="457200" eaLnBrk="1" fontAlgn="auto" hangingPunct="1">
                  <a:spcBef>
                    <a:spcPts val="0"/>
                  </a:spcBef>
                  <a:spcAft>
                    <a:spcPts val="0"/>
                  </a:spcAft>
                </a:pPr>
                <a:endParaRPr lang="en-US" sz="2000" dirty="0">
                  <a:solidFill>
                    <a:prstClr val="black"/>
                  </a:solidFill>
                </a:endParaRPr>
              </a:p>
              <a:p>
                <a:pPr defTabSz="457200" eaLnBrk="1" fontAlgn="auto" hangingPunct="1">
                  <a:spcBef>
                    <a:spcPts val="0"/>
                  </a:spcBef>
                  <a:spcAft>
                    <a:spcPts val="0"/>
                  </a:spcAft>
                </a:pPr>
                <a:r>
                  <a:rPr lang="en-US" sz="2000" b="1" dirty="0">
                    <a:solidFill>
                      <a:prstClr val="black"/>
                    </a:solidFill>
                  </a:rPr>
                  <a:t>Reading</a:t>
                </a:r>
                <a:r>
                  <a:rPr lang="en-US" sz="2000" b="1" dirty="0" smtClean="0">
                    <a:solidFill>
                      <a:prstClr val="black"/>
                    </a:solidFill>
                  </a:rPr>
                  <a:t>:</a:t>
                </a:r>
              </a:p>
              <a:p>
                <a:pPr defTabSz="457200" eaLnBrk="1" fontAlgn="auto" hangingPunct="1">
                  <a:spcBef>
                    <a:spcPts val="0"/>
                  </a:spcBef>
                  <a:spcAft>
                    <a:spcPts val="0"/>
                  </a:spcAft>
                </a:pPr>
                <a:r>
                  <a:rPr lang="en-US" sz="1600" dirty="0" smtClean="0">
                    <a:solidFill>
                      <a:prstClr val="black"/>
                    </a:solidFill>
                  </a:rPr>
                  <a:t>SternScholl.CrustalGrowthRates.IGR</a:t>
                </a:r>
                <a:r>
                  <a:rPr lang="en-US" sz="1600" dirty="0">
                    <a:solidFill>
                      <a:prstClr val="black"/>
                    </a:solidFill>
                  </a:rPr>
                  <a:t>.</a:t>
                </a:r>
                <a:r>
                  <a:rPr lang="en-US" sz="1600" dirty="0" smtClean="0">
                    <a:solidFill>
                      <a:prstClr val="black"/>
                    </a:solidFill>
                  </a:rPr>
                  <a:t>2010.pdf</a:t>
                </a:r>
              </a:p>
              <a:p>
                <a:pPr defTabSz="457200" eaLnBrk="1" fontAlgn="auto" hangingPunct="1">
                  <a:spcBef>
                    <a:spcPts val="0"/>
                  </a:spcBef>
                  <a:spcAft>
                    <a:spcPts val="0"/>
                  </a:spcAft>
                </a:pPr>
                <a:r>
                  <a:rPr lang="en-US" sz="1600" dirty="0" smtClean="0">
                    <a:solidFill>
                      <a:prstClr val="black"/>
                    </a:solidFill>
                  </a:rPr>
                  <a:t>SchollvonHuene.AccretionaryPrisms.CJES.2010.pdf    	</a:t>
                </a:r>
                <a:r>
                  <a:rPr lang="en-US" sz="1600" dirty="0" smtClean="0">
                    <a:solidFill>
                      <a:srgbClr val="000000"/>
                    </a:solidFill>
                  </a:rPr>
                  <a:t>HueneRanero.SubEros.Geology</a:t>
                </a:r>
                <a:r>
                  <a:rPr lang="en-US" sz="1600" dirty="0">
                    <a:solidFill>
                      <a:srgbClr val="000000"/>
                    </a:solidFill>
                  </a:rPr>
                  <a:t>.2004.pdf</a:t>
                </a:r>
                <a:endParaRPr lang="en-US" sz="1600" dirty="0">
                  <a:solidFill>
                    <a:prstClr val="black"/>
                  </a:solidFill>
                </a:endParaRPr>
              </a:p>
              <a:p>
                <a:pPr defTabSz="457200" eaLnBrk="1" fontAlgn="auto" hangingPunct="1">
                  <a:spcBef>
                    <a:spcPts val="0"/>
                  </a:spcBef>
                  <a:spcAft>
                    <a:spcPts val="0"/>
                  </a:spcAft>
                </a:pPr>
                <a:r>
                  <a:rPr lang="en-US" sz="1600" dirty="0" smtClean="0">
                    <a:solidFill>
                      <a:prstClr val="black"/>
                    </a:solidFill>
                  </a:rPr>
                  <a:t>Calvert.IslandArcCrust.SpringerVol</a:t>
                </a:r>
                <a:r>
                  <a:rPr lang="en-US" sz="1600" dirty="0">
                    <a:solidFill>
                      <a:prstClr val="black"/>
                    </a:solidFill>
                  </a:rPr>
                  <a:t>.2011.</a:t>
                </a:r>
                <a:r>
                  <a:rPr lang="en-US" sz="1600" dirty="0" smtClean="0">
                    <a:solidFill>
                      <a:prstClr val="black"/>
                    </a:solidFill>
                  </a:rPr>
                  <a:t>pdf</a:t>
                </a:r>
                <a:r>
                  <a:rPr lang="en-US" sz="1600" dirty="0">
                    <a:solidFill>
                      <a:prstClr val="black"/>
                    </a:solidFill>
                  </a:rPr>
                  <a:t>	</a:t>
                </a:r>
                <a:r>
                  <a:rPr lang="en-US" sz="1600" dirty="0" smtClean="0">
                    <a:solidFill>
                      <a:prstClr val="black"/>
                    </a:solidFill>
                  </a:rPr>
                  <a:t>	Zandt.SierraNevadaDrip.Nature</a:t>
                </a:r>
                <a:r>
                  <a:rPr lang="en-US" sz="1600" dirty="0">
                    <a:solidFill>
                      <a:prstClr val="black"/>
                    </a:solidFill>
                  </a:rPr>
                  <a:t>.2004.</a:t>
                </a:r>
                <a:r>
                  <a:rPr lang="en-US" sz="1600" dirty="0" smtClean="0">
                    <a:solidFill>
                      <a:prstClr val="black"/>
                    </a:solidFill>
                  </a:rPr>
                  <a:t>pdf </a:t>
                </a:r>
              </a:p>
              <a:p>
                <a:pPr defTabSz="457200" eaLnBrk="1" fontAlgn="auto" hangingPunct="1">
                  <a:spcBef>
                    <a:spcPts val="0"/>
                  </a:spcBef>
                  <a:spcAft>
                    <a:spcPts val="0"/>
                  </a:spcAft>
                </a:pPr>
                <a:r>
                  <a:rPr lang="en-US" sz="1600" dirty="0" smtClean="0">
                    <a:solidFill>
                      <a:prstClr val="black"/>
                    </a:solidFill>
                  </a:rPr>
                  <a:t>Hacker.CrustalRelaminationFelsicLC.EPSL</a:t>
                </a:r>
                <a:r>
                  <a:rPr lang="en-US" sz="1600" dirty="0">
                    <a:solidFill>
                      <a:prstClr val="black"/>
                    </a:solidFill>
                  </a:rPr>
                  <a:t>.2011.</a:t>
                </a:r>
                <a:r>
                  <a:rPr lang="en-US" sz="1600" dirty="0" smtClean="0">
                    <a:solidFill>
                      <a:prstClr val="black"/>
                    </a:solidFill>
                  </a:rPr>
                  <a:t>pdf</a:t>
                </a:r>
                <a:endParaRPr lang="en-US" sz="1600" dirty="0">
                  <a:solidFill>
                    <a:prstClr val="black"/>
                  </a:solidFill>
                </a:endParaRPr>
              </a:p>
            </p:txBody>
          </p:sp>
          <p:sp>
            <p:nvSpPr>
              <p:cNvPr id="8" name="Rectangle 7"/>
              <p:cNvSpPr/>
              <p:nvPr/>
            </p:nvSpPr>
            <p:spPr>
              <a:xfrm rot="20375554" flipH="1" flipV="1">
                <a:off x="4169734" y="1059539"/>
                <a:ext cx="715573"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flipV="1">
                <a:off x="7924800" y="2286000"/>
                <a:ext cx="1828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p:nvSpPr>
          <p:spPr>
            <a:xfrm>
              <a:off x="4495800" y="2514600"/>
              <a:ext cx="4419600" cy="609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2"/>
          <p:cNvSpPr txBox="1">
            <a:spLocks noChangeArrowheads="1"/>
          </p:cNvSpPr>
          <p:nvPr/>
        </p:nvSpPr>
        <p:spPr bwMode="auto">
          <a:xfrm>
            <a:off x="0" y="228600"/>
            <a:ext cx="5105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l"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457200">
              <a:defRPr/>
            </a:pPr>
            <a:r>
              <a:rPr lang="en-US" sz="2400" dirty="0" smtClean="0">
                <a:solidFill>
                  <a:srgbClr val="1F497D"/>
                </a:solidFill>
                <a:latin typeface="Calibri"/>
              </a:rPr>
              <a:t>Lecture 12     February 14, 2013</a:t>
            </a:r>
            <a:r>
              <a:rPr lang="en-US" dirty="0" smtClean="0">
                <a:solidFill>
                  <a:srgbClr val="1F497D"/>
                </a:solidFill>
                <a:latin typeface="Calibri"/>
              </a:rPr>
              <a:t/>
            </a:r>
            <a:br>
              <a:rPr lang="en-US" dirty="0" smtClean="0">
                <a:solidFill>
                  <a:srgbClr val="1F497D"/>
                </a:solidFill>
                <a:latin typeface="Calibri"/>
              </a:rPr>
            </a:br>
            <a:r>
              <a:rPr lang="en-US" dirty="0" smtClean="0">
                <a:solidFill>
                  <a:srgbClr val="1F497D"/>
                </a:solidFill>
                <a:latin typeface="Calibri"/>
              </a:rPr>
              <a:t>Convergent Margins</a:t>
            </a:r>
          </a:p>
          <a:p>
            <a:pPr defTabSz="457200">
              <a:defRPr/>
            </a:pPr>
            <a:r>
              <a:rPr lang="en-US" dirty="0" smtClean="0">
                <a:solidFill>
                  <a:srgbClr val="1F497D"/>
                </a:solidFill>
                <a:latin typeface="Calibri"/>
              </a:rPr>
              <a:t>Continental growth and destruction</a:t>
            </a:r>
            <a:endParaRPr lang="en-US" dirty="0">
              <a:solidFill>
                <a:srgbClr val="1F497D"/>
              </a:solidFill>
              <a:latin typeface="Calibri"/>
            </a:endParaRPr>
          </a:p>
        </p:txBody>
      </p:sp>
      <p:sp>
        <p:nvSpPr>
          <p:cNvPr id="5125"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2" name="Rectangle 1"/>
          <p:cNvSpPr/>
          <p:nvPr/>
        </p:nvSpPr>
        <p:spPr>
          <a:xfrm>
            <a:off x="4343400" y="2590800"/>
            <a:ext cx="52578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5251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3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066800"/>
            <a:ext cx="7086600" cy="371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987" name="Rectangle 3"/>
          <p:cNvSpPr>
            <a:spLocks noGrp="1" noChangeArrowheads="1"/>
          </p:cNvSpPr>
          <p:nvPr>
            <p:ph type="title"/>
          </p:nvPr>
        </p:nvSpPr>
        <p:spPr>
          <a:xfrm>
            <a:off x="2819400" y="0"/>
            <a:ext cx="5410200" cy="990600"/>
          </a:xfrm>
        </p:spPr>
        <p:txBody>
          <a:bodyPr/>
          <a:lstStyle/>
          <a:p>
            <a:r>
              <a:rPr lang="en-US">
                <a:latin typeface="Comic Sans MS" charset="0"/>
              </a:rPr>
              <a:t>The Arc</a:t>
            </a:r>
          </a:p>
        </p:txBody>
      </p:sp>
      <p:pic>
        <p:nvPicPr>
          <p:cNvPr id="55398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7000" y="557213"/>
            <a:ext cx="2438400"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3989" name="Rectangle 5"/>
          <p:cNvSpPr>
            <a:spLocks noChangeArrowheads="1"/>
          </p:cNvSpPr>
          <p:nvPr/>
        </p:nvSpPr>
        <p:spPr bwMode="auto">
          <a:xfrm>
            <a:off x="7543800" y="990600"/>
            <a:ext cx="5334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53990" name="AutoShape 6"/>
          <p:cNvSpPr>
            <a:spLocks noChangeArrowheads="1"/>
          </p:cNvSpPr>
          <p:nvPr/>
        </p:nvSpPr>
        <p:spPr bwMode="auto">
          <a:xfrm rot="22117610">
            <a:off x="7924800" y="228600"/>
            <a:ext cx="257175" cy="823913"/>
          </a:xfrm>
          <a:prstGeom prst="downArrow">
            <a:avLst>
              <a:gd name="adj1" fmla="val 50000"/>
              <a:gd name="adj2" fmla="val 80093"/>
            </a:avLst>
          </a:prstGeom>
          <a:solidFill>
            <a:schemeClr val="folHlink"/>
          </a:solidFill>
          <a:ln w="28575">
            <a:solidFill>
              <a:schemeClr val="tx1"/>
            </a:solidFill>
            <a:miter lim="800000"/>
            <a:headEnd/>
            <a:tailEnd/>
          </a:ln>
        </p:spPr>
        <p:txBody>
          <a:bodyPr wrap="none" anchor="ctr"/>
          <a:lstStyle/>
          <a:p>
            <a:endParaRPr lang="en-US"/>
          </a:p>
        </p:txBody>
      </p:sp>
      <p:pic>
        <p:nvPicPr>
          <p:cNvPr id="553991" name="Picture 7" descr="Xeye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29600" y="76200"/>
            <a:ext cx="368300" cy="288925"/>
          </a:xfrm>
          <a:prstGeom prst="rect">
            <a:avLst/>
          </a:prstGeom>
          <a:noFill/>
          <a:extLst>
            <a:ext uri="{909E8E84-426E-40dd-AFC4-6F175D3DCCD1}">
              <a14:hiddenFill xmlns:a14="http://schemas.microsoft.com/office/drawing/2010/main">
                <a:solidFill>
                  <a:srgbClr val="FFFFFF"/>
                </a:solidFill>
              </a14:hiddenFill>
            </a:ext>
          </a:extLst>
        </p:spPr>
      </p:pic>
      <p:sp>
        <p:nvSpPr>
          <p:cNvPr id="553992" name="AutoShape 8"/>
          <p:cNvSpPr>
            <a:spLocks noChangeArrowheads="1"/>
          </p:cNvSpPr>
          <p:nvPr/>
        </p:nvSpPr>
        <p:spPr bwMode="auto">
          <a:xfrm>
            <a:off x="4467225" y="3976688"/>
            <a:ext cx="485775" cy="976312"/>
          </a:xfrm>
          <a:prstGeom prst="up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553993" name="Text Box 9"/>
          <p:cNvSpPr txBox="1">
            <a:spLocks noChangeArrowheads="1"/>
          </p:cNvSpPr>
          <p:nvPr/>
        </p:nvSpPr>
        <p:spPr bwMode="auto">
          <a:xfrm>
            <a:off x="3276600" y="4953000"/>
            <a:ext cx="21415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Pagan Volcano</a:t>
            </a:r>
          </a:p>
        </p:txBody>
      </p:sp>
      <p:sp>
        <p:nvSpPr>
          <p:cNvPr id="553997" name="AutoShape 13"/>
          <p:cNvSpPr>
            <a:spLocks noChangeArrowheads="1"/>
          </p:cNvSpPr>
          <p:nvPr/>
        </p:nvSpPr>
        <p:spPr bwMode="auto">
          <a:xfrm rot="-1171578">
            <a:off x="4240213" y="1374775"/>
            <a:ext cx="76200" cy="2590800"/>
          </a:xfrm>
          <a:prstGeom prst="upDownArrow">
            <a:avLst>
              <a:gd name="adj1" fmla="val 50000"/>
              <a:gd name="adj2" fmla="val 680000"/>
            </a:avLst>
          </a:prstGeom>
          <a:solidFill>
            <a:schemeClr val="accent1"/>
          </a:solidFill>
          <a:ln w="9525">
            <a:solidFill>
              <a:schemeClr val="tx1"/>
            </a:solidFill>
            <a:miter lim="800000"/>
            <a:headEnd/>
            <a:tailEnd/>
          </a:ln>
        </p:spPr>
        <p:txBody>
          <a:bodyPr wrap="none" anchor="ctr"/>
          <a:lstStyle/>
          <a:p>
            <a:endParaRPr lang="en-US"/>
          </a:p>
        </p:txBody>
      </p:sp>
      <p:sp>
        <p:nvSpPr>
          <p:cNvPr id="553998" name="Text Box 14"/>
          <p:cNvSpPr txBox="1">
            <a:spLocks noChangeArrowheads="1"/>
          </p:cNvSpPr>
          <p:nvPr/>
        </p:nvSpPr>
        <p:spPr bwMode="auto">
          <a:xfrm>
            <a:off x="4105275" y="2057400"/>
            <a:ext cx="1381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Arc Line</a:t>
            </a:r>
          </a:p>
        </p:txBody>
      </p:sp>
      <p:pic>
        <p:nvPicPr>
          <p:cNvPr id="553999" name="Picture 15" descr="17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91200" y="4378325"/>
            <a:ext cx="3352800" cy="2479675"/>
          </a:xfrm>
          <a:prstGeom prst="rect">
            <a:avLst/>
          </a:prstGeom>
          <a:noFill/>
          <a:extLst>
            <a:ext uri="{909E8E84-426E-40dd-AFC4-6F175D3DCCD1}">
              <a14:hiddenFill xmlns:a14="http://schemas.microsoft.com/office/drawing/2010/main">
                <a:solidFill>
                  <a:srgbClr val="FFFFFF"/>
                </a:solidFill>
              </a14:hiddenFill>
            </a:ext>
          </a:extLst>
        </p:spPr>
      </p:pic>
      <p:sp>
        <p:nvSpPr>
          <p:cNvPr id="554000" name="Text Box 16"/>
          <p:cNvSpPr txBox="1">
            <a:spLocks noChangeArrowheads="1"/>
          </p:cNvSpPr>
          <p:nvPr/>
        </p:nvSpPr>
        <p:spPr bwMode="auto">
          <a:xfrm>
            <a:off x="3429000" y="6461125"/>
            <a:ext cx="2286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000">
                <a:latin typeface="Comic Sans MS" charset="0"/>
                <a:cs typeface="ＭＳ Ｐゴシック" charset="0"/>
              </a:rPr>
              <a:t>Anatahan Volcano: Courtesy Washington University St Louis</a:t>
            </a:r>
          </a:p>
        </p:txBody>
      </p:sp>
      <p:sp>
        <p:nvSpPr>
          <p:cNvPr id="554001" name="Text Box 17"/>
          <p:cNvSpPr txBox="1">
            <a:spLocks noChangeArrowheads="1"/>
          </p:cNvSpPr>
          <p:nvPr/>
        </p:nvSpPr>
        <p:spPr bwMode="auto">
          <a:xfrm>
            <a:off x="295275" y="531813"/>
            <a:ext cx="2439988"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a:latin typeface="Comic Sans MS" charset="0"/>
                <a:cs typeface="ＭＳ Ｐゴシック" charset="0"/>
              </a:rPr>
              <a:t>Basement of old</a:t>
            </a:r>
          </a:p>
          <a:p>
            <a:pPr algn="ctr"/>
            <a:r>
              <a:rPr lang="en-US" sz="1800">
                <a:latin typeface="Comic Sans MS" charset="0"/>
                <a:cs typeface="ＭＳ Ｐゴシック" charset="0"/>
              </a:rPr>
              <a:t>volcanic line (Eocene)</a:t>
            </a:r>
          </a:p>
        </p:txBody>
      </p:sp>
      <p:sp>
        <p:nvSpPr>
          <p:cNvPr id="554002" name="AutoShape 18"/>
          <p:cNvSpPr>
            <a:spLocks noChangeArrowheads="1"/>
          </p:cNvSpPr>
          <p:nvPr/>
        </p:nvSpPr>
        <p:spPr bwMode="auto">
          <a:xfrm rot="-19180664">
            <a:off x="2192338" y="1173163"/>
            <a:ext cx="398462" cy="198437"/>
          </a:xfrm>
          <a:prstGeom prst="rightArrow">
            <a:avLst>
              <a:gd name="adj1" fmla="val 50000"/>
              <a:gd name="adj2" fmla="val 502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533400" y="304800"/>
            <a:ext cx="5410200" cy="990600"/>
          </a:xfrm>
        </p:spPr>
        <p:txBody>
          <a:bodyPr/>
          <a:lstStyle/>
          <a:p>
            <a:r>
              <a:rPr lang="en-US">
                <a:latin typeface="Comic Sans MS" charset="0"/>
              </a:rPr>
              <a:t>The Arc: Other Hazards</a:t>
            </a:r>
          </a:p>
        </p:txBody>
      </p:sp>
      <p:pic>
        <p:nvPicPr>
          <p:cNvPr id="55603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77000" y="557213"/>
            <a:ext cx="2438400"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6036" name="Rectangle 4"/>
          <p:cNvSpPr>
            <a:spLocks noChangeArrowheads="1"/>
          </p:cNvSpPr>
          <p:nvPr/>
        </p:nvSpPr>
        <p:spPr bwMode="auto">
          <a:xfrm>
            <a:off x="7848600" y="1524000"/>
            <a:ext cx="228600" cy="3048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56037" name="Text Box 5"/>
          <p:cNvSpPr txBox="1">
            <a:spLocks noChangeArrowheads="1"/>
          </p:cNvSpPr>
          <p:nvPr/>
        </p:nvSpPr>
        <p:spPr bwMode="auto">
          <a:xfrm>
            <a:off x="6264275" y="2698750"/>
            <a:ext cx="2879725"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400">
                <a:latin typeface="Comic Sans MS" charset="0"/>
                <a:cs typeface="ＭＳ Ｐゴシック" charset="0"/>
              </a:rPr>
              <a:t>Could a slide like this cause a tsunami?</a:t>
            </a:r>
          </a:p>
        </p:txBody>
      </p:sp>
      <p:pic>
        <p:nvPicPr>
          <p:cNvPr id="556038" name="Picture 6" descr="image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1828800"/>
            <a:ext cx="6019800" cy="445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11300"/>
            <a:ext cx="8763000" cy="321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8083" name="Rectangle 3"/>
          <p:cNvSpPr>
            <a:spLocks noGrp="1" noChangeArrowheads="1"/>
          </p:cNvSpPr>
          <p:nvPr>
            <p:ph type="title"/>
          </p:nvPr>
        </p:nvSpPr>
        <p:spPr>
          <a:xfrm>
            <a:off x="533400" y="0"/>
            <a:ext cx="5410200" cy="990600"/>
          </a:xfrm>
        </p:spPr>
        <p:txBody>
          <a:bodyPr/>
          <a:lstStyle/>
          <a:p>
            <a:r>
              <a:rPr lang="en-US">
                <a:latin typeface="Comic Sans MS" charset="0"/>
              </a:rPr>
              <a:t>The Backarc</a:t>
            </a:r>
          </a:p>
        </p:txBody>
      </p:sp>
      <p:pic>
        <p:nvPicPr>
          <p:cNvPr id="55808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7000" y="228600"/>
            <a:ext cx="24384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8085" name="Rectangle 5"/>
          <p:cNvSpPr>
            <a:spLocks noChangeArrowheads="1"/>
          </p:cNvSpPr>
          <p:nvPr/>
        </p:nvSpPr>
        <p:spPr bwMode="auto">
          <a:xfrm>
            <a:off x="6934200" y="762000"/>
            <a:ext cx="9906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58086" name="AutoShape 6"/>
          <p:cNvSpPr>
            <a:spLocks noChangeArrowheads="1"/>
          </p:cNvSpPr>
          <p:nvPr/>
        </p:nvSpPr>
        <p:spPr bwMode="auto">
          <a:xfrm rot="31498967">
            <a:off x="8153400" y="1371600"/>
            <a:ext cx="257175" cy="823913"/>
          </a:xfrm>
          <a:prstGeom prst="downArrow">
            <a:avLst>
              <a:gd name="adj1" fmla="val 50000"/>
              <a:gd name="adj2" fmla="val 80093"/>
            </a:avLst>
          </a:prstGeom>
          <a:solidFill>
            <a:schemeClr val="folHlink"/>
          </a:solidFill>
          <a:ln w="28575">
            <a:solidFill>
              <a:schemeClr val="tx1"/>
            </a:solidFill>
            <a:miter lim="800000"/>
            <a:headEnd/>
            <a:tailEnd/>
          </a:ln>
        </p:spPr>
        <p:txBody>
          <a:bodyPr wrap="none" anchor="ctr"/>
          <a:lstStyle/>
          <a:p>
            <a:endParaRPr lang="en-US"/>
          </a:p>
        </p:txBody>
      </p:sp>
      <p:pic>
        <p:nvPicPr>
          <p:cNvPr id="558087" name="Picture 7" descr="Xeye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34400" y="2057400"/>
            <a:ext cx="368300" cy="288925"/>
          </a:xfrm>
          <a:prstGeom prst="rect">
            <a:avLst/>
          </a:prstGeom>
          <a:noFill/>
          <a:extLst>
            <a:ext uri="{909E8E84-426E-40dd-AFC4-6F175D3DCCD1}">
              <a14:hiddenFill xmlns:a14="http://schemas.microsoft.com/office/drawing/2010/main">
                <a:solidFill>
                  <a:srgbClr val="FFFFFF"/>
                </a:solidFill>
              </a14:hiddenFill>
            </a:ext>
          </a:extLst>
        </p:spPr>
      </p:pic>
      <p:sp>
        <p:nvSpPr>
          <p:cNvPr id="558088" name="AutoShape 8"/>
          <p:cNvSpPr>
            <a:spLocks noChangeArrowheads="1"/>
          </p:cNvSpPr>
          <p:nvPr/>
        </p:nvSpPr>
        <p:spPr bwMode="auto">
          <a:xfrm>
            <a:off x="2057400" y="1295400"/>
            <a:ext cx="257175" cy="442913"/>
          </a:xfrm>
          <a:prstGeom prst="downArrow">
            <a:avLst>
              <a:gd name="adj1" fmla="val 50000"/>
              <a:gd name="adj2" fmla="val 43056"/>
            </a:avLst>
          </a:prstGeom>
          <a:solidFill>
            <a:schemeClr val="accent1"/>
          </a:solidFill>
          <a:ln w="9525">
            <a:solidFill>
              <a:schemeClr val="tx1"/>
            </a:solidFill>
            <a:miter lim="800000"/>
            <a:headEnd/>
            <a:tailEnd/>
          </a:ln>
        </p:spPr>
        <p:txBody>
          <a:bodyPr wrap="none" anchor="ctr"/>
          <a:lstStyle/>
          <a:p>
            <a:endParaRPr lang="en-US"/>
          </a:p>
        </p:txBody>
      </p:sp>
      <p:sp>
        <p:nvSpPr>
          <p:cNvPr id="558089" name="Text Box 9"/>
          <p:cNvSpPr txBox="1">
            <a:spLocks noChangeArrowheads="1"/>
          </p:cNvSpPr>
          <p:nvPr/>
        </p:nvSpPr>
        <p:spPr bwMode="auto">
          <a:xfrm>
            <a:off x="1219200" y="914400"/>
            <a:ext cx="20145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Remnant Arc</a:t>
            </a:r>
          </a:p>
        </p:txBody>
      </p:sp>
      <p:sp>
        <p:nvSpPr>
          <p:cNvPr id="558090" name="Text Box 10"/>
          <p:cNvSpPr txBox="1">
            <a:spLocks noChangeArrowheads="1"/>
          </p:cNvSpPr>
          <p:nvPr/>
        </p:nvSpPr>
        <p:spPr bwMode="auto">
          <a:xfrm>
            <a:off x="6961188" y="4419600"/>
            <a:ext cx="17256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Active Arc</a:t>
            </a:r>
          </a:p>
        </p:txBody>
      </p:sp>
      <p:sp>
        <p:nvSpPr>
          <p:cNvPr id="558091" name="AutoShape 11"/>
          <p:cNvSpPr>
            <a:spLocks noChangeArrowheads="1"/>
          </p:cNvSpPr>
          <p:nvPr/>
        </p:nvSpPr>
        <p:spPr bwMode="auto">
          <a:xfrm rot="9991905">
            <a:off x="6781800" y="4267200"/>
            <a:ext cx="257175" cy="442913"/>
          </a:xfrm>
          <a:prstGeom prst="downArrow">
            <a:avLst>
              <a:gd name="adj1" fmla="val 50000"/>
              <a:gd name="adj2" fmla="val 43056"/>
            </a:avLst>
          </a:prstGeom>
          <a:solidFill>
            <a:schemeClr val="accent1"/>
          </a:solidFill>
          <a:ln w="9525">
            <a:solidFill>
              <a:schemeClr val="tx1"/>
            </a:solidFill>
            <a:miter lim="800000"/>
            <a:headEnd/>
            <a:tailEnd/>
          </a:ln>
        </p:spPr>
        <p:txBody>
          <a:bodyPr wrap="none" anchor="ctr"/>
          <a:lstStyle/>
          <a:p>
            <a:endParaRPr lang="en-US"/>
          </a:p>
        </p:txBody>
      </p:sp>
      <p:sp>
        <p:nvSpPr>
          <p:cNvPr id="558092" name="AutoShape 12"/>
          <p:cNvSpPr>
            <a:spLocks noChangeArrowheads="1"/>
          </p:cNvSpPr>
          <p:nvPr/>
        </p:nvSpPr>
        <p:spPr bwMode="auto">
          <a:xfrm rot="-1980480">
            <a:off x="3581400" y="3962400"/>
            <a:ext cx="1905000" cy="104775"/>
          </a:xfrm>
          <a:prstGeom prst="rightArrow">
            <a:avLst>
              <a:gd name="adj1" fmla="val 50000"/>
              <a:gd name="adj2" fmla="val 454545"/>
            </a:avLst>
          </a:prstGeom>
          <a:solidFill>
            <a:schemeClr val="accent1"/>
          </a:solidFill>
          <a:ln w="9525">
            <a:solidFill>
              <a:schemeClr val="tx1"/>
            </a:solidFill>
            <a:miter lim="800000"/>
            <a:headEnd/>
            <a:tailEnd/>
          </a:ln>
        </p:spPr>
        <p:txBody>
          <a:bodyPr wrap="none" anchor="ctr"/>
          <a:lstStyle/>
          <a:p>
            <a:endParaRPr lang="en-US"/>
          </a:p>
        </p:txBody>
      </p:sp>
      <p:sp>
        <p:nvSpPr>
          <p:cNvPr id="558093" name="AutoShape 13"/>
          <p:cNvSpPr>
            <a:spLocks noChangeArrowheads="1"/>
          </p:cNvSpPr>
          <p:nvPr/>
        </p:nvSpPr>
        <p:spPr bwMode="auto">
          <a:xfrm rot="324962">
            <a:off x="2967038" y="1905000"/>
            <a:ext cx="3429000" cy="155575"/>
          </a:xfrm>
          <a:prstGeom prst="leftRightArrow">
            <a:avLst>
              <a:gd name="adj1" fmla="val 50000"/>
              <a:gd name="adj2" fmla="val 440816"/>
            </a:avLst>
          </a:prstGeom>
          <a:solidFill>
            <a:schemeClr val="accent1"/>
          </a:solidFill>
          <a:ln w="9525">
            <a:solidFill>
              <a:schemeClr val="tx1"/>
            </a:solidFill>
            <a:miter lim="800000"/>
            <a:headEnd/>
            <a:tailEnd/>
          </a:ln>
        </p:spPr>
        <p:txBody>
          <a:bodyPr wrap="none" anchor="ctr"/>
          <a:lstStyle/>
          <a:p>
            <a:endParaRPr lang="en-US"/>
          </a:p>
        </p:txBody>
      </p:sp>
      <p:sp>
        <p:nvSpPr>
          <p:cNvPr id="558094" name="Text Box 14"/>
          <p:cNvSpPr txBox="1">
            <a:spLocks noChangeArrowheads="1"/>
          </p:cNvSpPr>
          <p:nvPr/>
        </p:nvSpPr>
        <p:spPr bwMode="auto">
          <a:xfrm rot="270875">
            <a:off x="3429000" y="1524000"/>
            <a:ext cx="26146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latin typeface="Comic Sans MS" charset="0"/>
                <a:cs typeface="ＭＳ Ｐゴシック" charset="0"/>
              </a:rPr>
              <a:t>Oceanic Lithosphere</a:t>
            </a:r>
          </a:p>
        </p:txBody>
      </p:sp>
      <p:sp>
        <p:nvSpPr>
          <p:cNvPr id="558095" name="Text Box 15"/>
          <p:cNvSpPr txBox="1">
            <a:spLocks noChangeArrowheads="1"/>
          </p:cNvSpPr>
          <p:nvPr/>
        </p:nvSpPr>
        <p:spPr bwMode="auto">
          <a:xfrm>
            <a:off x="1524000" y="4419600"/>
            <a:ext cx="22574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latin typeface="Comic Sans MS" charset="0"/>
                <a:cs typeface="ＭＳ Ｐゴシック" charset="0"/>
              </a:rPr>
              <a:t>Spreading Center</a:t>
            </a:r>
          </a:p>
        </p:txBody>
      </p:sp>
      <p:pic>
        <p:nvPicPr>
          <p:cNvPr id="558096" name="Picture 16" descr="13_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77000" y="4953000"/>
            <a:ext cx="2590800" cy="1752600"/>
          </a:xfrm>
          <a:prstGeom prst="rect">
            <a:avLst/>
          </a:prstGeom>
          <a:noFill/>
          <a:extLst>
            <a:ext uri="{909E8E84-426E-40dd-AFC4-6F175D3DCCD1}">
              <a14:hiddenFill xmlns:a14="http://schemas.microsoft.com/office/drawing/2010/main">
                <a:solidFill>
                  <a:srgbClr val="FFFFFF"/>
                </a:solidFill>
              </a14:hiddenFill>
            </a:ext>
          </a:extLst>
        </p:spPr>
      </p:pic>
      <p:sp>
        <p:nvSpPr>
          <p:cNvPr id="558097" name="Text Box 17"/>
          <p:cNvSpPr txBox="1">
            <a:spLocks noChangeArrowheads="1"/>
          </p:cNvSpPr>
          <p:nvPr/>
        </p:nvSpPr>
        <p:spPr bwMode="auto">
          <a:xfrm>
            <a:off x="7013575" y="6613525"/>
            <a:ext cx="12922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latin typeface="Comic Sans MS" charset="0"/>
                <a:cs typeface="ＭＳ Ｐゴシック" charset="0"/>
              </a:rPr>
              <a:t>Tarbuck &amp; Lutgens</a:t>
            </a:r>
          </a:p>
        </p:txBody>
      </p:sp>
      <p:pic>
        <p:nvPicPr>
          <p:cNvPr id="558098" name="Picture 18" descr="image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8600" y="4953000"/>
            <a:ext cx="6230938" cy="1731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0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6400800" cy="23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0131" name="Rectangle 3"/>
          <p:cNvSpPr>
            <a:spLocks noGrp="1" noChangeArrowheads="1"/>
          </p:cNvSpPr>
          <p:nvPr>
            <p:ph type="title"/>
          </p:nvPr>
        </p:nvSpPr>
        <p:spPr>
          <a:xfrm>
            <a:off x="533400" y="0"/>
            <a:ext cx="5410200" cy="990600"/>
          </a:xfrm>
        </p:spPr>
        <p:txBody>
          <a:bodyPr/>
          <a:lstStyle/>
          <a:p>
            <a:r>
              <a:rPr lang="en-US">
                <a:latin typeface="Comic Sans MS" charset="0"/>
              </a:rPr>
              <a:t>The Backarc</a:t>
            </a:r>
          </a:p>
        </p:txBody>
      </p:sp>
      <p:pic>
        <p:nvPicPr>
          <p:cNvPr id="56013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7000" y="228600"/>
            <a:ext cx="24384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0133" name="Rectangle 5"/>
          <p:cNvSpPr>
            <a:spLocks noChangeArrowheads="1"/>
          </p:cNvSpPr>
          <p:nvPr/>
        </p:nvSpPr>
        <p:spPr bwMode="auto">
          <a:xfrm>
            <a:off x="6934200" y="762000"/>
            <a:ext cx="9906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60134" name="AutoShape 6"/>
          <p:cNvSpPr>
            <a:spLocks noChangeArrowheads="1"/>
          </p:cNvSpPr>
          <p:nvPr/>
        </p:nvSpPr>
        <p:spPr bwMode="auto">
          <a:xfrm rot="31498967">
            <a:off x="8153400" y="1371600"/>
            <a:ext cx="257175" cy="823913"/>
          </a:xfrm>
          <a:prstGeom prst="downArrow">
            <a:avLst>
              <a:gd name="adj1" fmla="val 50000"/>
              <a:gd name="adj2" fmla="val 80093"/>
            </a:avLst>
          </a:prstGeom>
          <a:solidFill>
            <a:schemeClr val="folHlink"/>
          </a:solidFill>
          <a:ln w="28575">
            <a:solidFill>
              <a:schemeClr val="tx1"/>
            </a:solidFill>
            <a:miter lim="800000"/>
            <a:headEnd/>
            <a:tailEnd/>
          </a:ln>
        </p:spPr>
        <p:txBody>
          <a:bodyPr wrap="none" anchor="ctr"/>
          <a:lstStyle/>
          <a:p>
            <a:endParaRPr lang="en-US"/>
          </a:p>
        </p:txBody>
      </p:sp>
      <p:pic>
        <p:nvPicPr>
          <p:cNvPr id="560135" name="Picture 7" descr="Xeye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34400" y="2057400"/>
            <a:ext cx="368300" cy="288925"/>
          </a:xfrm>
          <a:prstGeom prst="rect">
            <a:avLst/>
          </a:prstGeom>
          <a:noFill/>
          <a:extLst>
            <a:ext uri="{909E8E84-426E-40dd-AFC4-6F175D3DCCD1}">
              <a14:hiddenFill xmlns:a14="http://schemas.microsoft.com/office/drawing/2010/main">
                <a:solidFill>
                  <a:srgbClr val="FFFFFF"/>
                </a:solidFill>
              </a14:hiddenFill>
            </a:ext>
          </a:extLst>
        </p:spPr>
      </p:pic>
      <p:pic>
        <p:nvPicPr>
          <p:cNvPr id="560136"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400000">
            <a:off x="2867025" y="1476375"/>
            <a:ext cx="379095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4" name="Rectangle 2"/>
          <p:cNvSpPr>
            <a:spLocks noGrp="1" noChangeArrowheads="1"/>
          </p:cNvSpPr>
          <p:nvPr>
            <p:ph type="ctrTitle"/>
          </p:nvPr>
        </p:nvSpPr>
        <p:spPr>
          <a:xfrm>
            <a:off x="381000" y="0"/>
            <a:ext cx="8228013" cy="6934200"/>
          </a:xfrm>
        </p:spPr>
        <p:txBody>
          <a:bodyPr/>
          <a:lstStyle/>
          <a:p>
            <a:r>
              <a:rPr lang="en-US" dirty="0"/>
              <a:t>Keep in mind:</a:t>
            </a:r>
            <a:br>
              <a:rPr lang="en-US" dirty="0"/>
            </a:br>
            <a:r>
              <a:rPr lang="en-US" sz="3200" dirty="0"/>
              <a:t>1) Not all arcs have the textbook </a:t>
            </a:r>
            <a:r>
              <a:rPr lang="ja-JP" altLang="en-US" sz="3200" dirty="0"/>
              <a:t>“</a:t>
            </a:r>
            <a:r>
              <a:rPr lang="en-US" sz="3200" dirty="0"/>
              <a:t>Convex-outward</a:t>
            </a:r>
            <a:r>
              <a:rPr lang="ja-JP" altLang="en-US" sz="3200" dirty="0"/>
              <a:t>”</a:t>
            </a:r>
            <a:r>
              <a:rPr lang="en-US" sz="3200" dirty="0"/>
              <a:t> appearance (e.g. Tonga-</a:t>
            </a:r>
            <a:r>
              <a:rPr lang="en-US" sz="3200" dirty="0" err="1"/>
              <a:t>Kermadec</a:t>
            </a:r>
            <a:r>
              <a:rPr lang="en-US" sz="3200" dirty="0"/>
              <a:t>)</a:t>
            </a:r>
            <a:br>
              <a:rPr lang="en-US" sz="3200" dirty="0"/>
            </a:br>
            <a:r>
              <a:rPr lang="en-US" sz="3200" dirty="0"/>
              <a:t/>
            </a:r>
            <a:br>
              <a:rPr lang="en-US" sz="3200" dirty="0"/>
            </a:br>
            <a:r>
              <a:rPr lang="en-US" sz="3200" dirty="0"/>
              <a:t>2) Not all arcs consist of islands (e.g. Cascadia)</a:t>
            </a:r>
            <a:br>
              <a:rPr lang="en-US" sz="3200" dirty="0"/>
            </a:br>
            <a:r>
              <a:rPr lang="en-US" sz="3200" dirty="0"/>
              <a:t/>
            </a:r>
            <a:br>
              <a:rPr lang="en-US" sz="3200" dirty="0"/>
            </a:br>
            <a:r>
              <a:rPr lang="en-US" sz="3200" dirty="0"/>
              <a:t>3) Arcs are broad (~200-km wide) crustal tracts</a:t>
            </a:r>
            <a:br>
              <a:rPr lang="en-US" sz="3200" dirty="0"/>
            </a:br>
            <a:r>
              <a:rPr lang="en-US" sz="3200" dirty="0"/>
              <a:t/>
            </a:r>
            <a:br>
              <a:rPr lang="en-US" sz="3200" dirty="0"/>
            </a:br>
            <a:r>
              <a:rPr lang="en-US" sz="3200" dirty="0"/>
              <a:t>4) Arcs typically persist for several tens to hundreds of millions of </a:t>
            </a:r>
            <a:r>
              <a:rPr lang="en-US" sz="3200" dirty="0" smtClean="0"/>
              <a:t>years</a:t>
            </a:r>
            <a:br>
              <a:rPr lang="en-US" sz="3200" dirty="0" smtClean="0"/>
            </a:br>
            <a:r>
              <a:rPr lang="en-US" sz="3200" dirty="0" smtClean="0"/>
              <a:t>(volcanoes only persist for several 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483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6934" y="0"/>
            <a:ext cx="9290934" cy="6024859"/>
          </a:xfrm>
          <a:prstGeom prst="rect">
            <a:avLst/>
          </a:prstGeom>
          <a:noFill/>
          <a:extLst>
            <a:ext uri="{909E8E84-426E-40dd-AFC4-6F175D3DCCD1}">
              <a14:hiddenFill xmlns:a14="http://schemas.microsoft.com/office/drawing/2010/main">
                <a:solidFill>
                  <a:srgbClr val="FFFFFF"/>
                </a:solidFill>
              </a14:hiddenFill>
            </a:ext>
          </a:extLst>
        </p:spPr>
      </p:pic>
      <p:sp>
        <p:nvSpPr>
          <p:cNvPr id="504836"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l="3240" t="2933"/>
          <a:stretch/>
        </p:blipFill>
        <p:spPr>
          <a:xfrm>
            <a:off x="6781800" y="4586821"/>
            <a:ext cx="2285999" cy="22560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0"/>
            <a:ext cx="6991283" cy="6858000"/>
          </a:xfrm>
          <a:prstGeom prst="rect">
            <a:avLst/>
          </a:prstGeom>
        </p:spPr>
      </p:pic>
      <p:sp>
        <p:nvSpPr>
          <p:cNvPr id="3" name="TextBox 2"/>
          <p:cNvSpPr txBox="1"/>
          <p:nvPr/>
        </p:nvSpPr>
        <p:spPr>
          <a:xfrm>
            <a:off x="7873690" y="6273224"/>
            <a:ext cx="1278315" cy="584776"/>
          </a:xfrm>
          <a:prstGeom prst="rect">
            <a:avLst/>
          </a:prstGeom>
          <a:noFill/>
        </p:spPr>
        <p:txBody>
          <a:bodyPr wrap="none" rtlCol="0">
            <a:spAutoFit/>
          </a:bodyPr>
          <a:lstStyle/>
          <a:p>
            <a:r>
              <a:rPr lang="en-US" sz="1600" dirty="0" smtClean="0"/>
              <a:t>Hacker et al., </a:t>
            </a:r>
          </a:p>
          <a:p>
            <a:r>
              <a:rPr lang="en-US" sz="1600" dirty="0" smtClean="0"/>
              <a:t>EPSL, 2011</a:t>
            </a:r>
            <a:endParaRPr lang="en-US" sz="1600" dirty="0"/>
          </a:p>
        </p:txBody>
      </p:sp>
      <p:sp>
        <p:nvSpPr>
          <p:cNvPr id="4" name="TextBox 3"/>
          <p:cNvSpPr txBox="1"/>
          <p:nvPr/>
        </p:nvSpPr>
        <p:spPr>
          <a:xfrm>
            <a:off x="7319262" y="1143000"/>
            <a:ext cx="1824738" cy="584776"/>
          </a:xfrm>
          <a:prstGeom prst="rect">
            <a:avLst/>
          </a:prstGeom>
          <a:noFill/>
        </p:spPr>
        <p:txBody>
          <a:bodyPr wrap="none" rtlCol="0">
            <a:spAutoFit/>
          </a:bodyPr>
          <a:lstStyle/>
          <a:p>
            <a:r>
              <a:rPr lang="en-US" dirty="0" smtClean="0">
                <a:latin typeface="Arial Black"/>
                <a:cs typeface="Arial Black"/>
              </a:rPr>
              <a:t>Growth</a:t>
            </a:r>
            <a:endParaRPr lang="en-US" dirty="0">
              <a:latin typeface="Arial Black"/>
              <a:cs typeface="Arial Black"/>
            </a:endParaRPr>
          </a:p>
        </p:txBody>
      </p:sp>
      <p:sp>
        <p:nvSpPr>
          <p:cNvPr id="5" name="TextBox 4"/>
          <p:cNvSpPr txBox="1"/>
          <p:nvPr/>
        </p:nvSpPr>
        <p:spPr>
          <a:xfrm>
            <a:off x="7460484" y="4267200"/>
            <a:ext cx="1233431" cy="584776"/>
          </a:xfrm>
          <a:prstGeom prst="rect">
            <a:avLst/>
          </a:prstGeom>
          <a:noFill/>
        </p:spPr>
        <p:txBody>
          <a:bodyPr wrap="none" rtlCol="0">
            <a:spAutoFit/>
          </a:bodyPr>
          <a:lstStyle/>
          <a:p>
            <a:r>
              <a:rPr lang="en-US" dirty="0" smtClean="0">
                <a:latin typeface="Arial Black"/>
                <a:cs typeface="Arial Black"/>
              </a:rPr>
              <a:t>Loss</a:t>
            </a:r>
            <a:endParaRPr lang="en-US" dirty="0">
              <a:latin typeface="Arial Black"/>
              <a:cs typeface="Arial Black"/>
            </a:endParaRPr>
          </a:p>
        </p:txBody>
      </p:sp>
    </p:spTree>
    <p:extLst>
      <p:ext uri="{BB962C8B-B14F-4D97-AF65-F5344CB8AC3E}">
        <p14:creationId xmlns:p14="http://schemas.microsoft.com/office/powerpoint/2010/main" val="24574783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4370" name="Rectangle 2"/>
          <p:cNvSpPr>
            <a:spLocks noGrp="1" noChangeArrowheads="1"/>
          </p:cNvSpPr>
          <p:nvPr>
            <p:ph type="ctrTitle"/>
          </p:nvPr>
        </p:nvSpPr>
        <p:spPr>
          <a:xfrm>
            <a:off x="228600" y="533400"/>
            <a:ext cx="8418513" cy="609600"/>
          </a:xfrm>
        </p:spPr>
        <p:txBody>
          <a:bodyPr/>
          <a:lstStyle/>
          <a:p>
            <a:r>
              <a:rPr lang="en-US"/>
              <a:t>Architecture of an arc-trench system</a:t>
            </a:r>
          </a:p>
        </p:txBody>
      </p:sp>
      <p:sp>
        <p:nvSpPr>
          <p:cNvPr id="314371" name="Rectangle 3"/>
          <p:cNvSpPr>
            <a:spLocks noGrp="1" noChangeArrowheads="1"/>
          </p:cNvSpPr>
          <p:nvPr>
            <p:ph type="subTitle" idx="1"/>
          </p:nvPr>
        </p:nvSpPr>
        <p:spPr/>
        <p:txBody>
          <a:bodyPr/>
          <a:lstStyle/>
          <a:p>
            <a:endParaRPr lang="en-US"/>
          </a:p>
        </p:txBody>
      </p:sp>
      <p:sp>
        <p:nvSpPr>
          <p:cNvPr id="314372" name="Rectangle 4"/>
          <p:cNvSpPr>
            <a:spLocks noChangeArrowheads="1"/>
          </p:cNvSpPr>
          <p:nvPr/>
        </p:nvSpPr>
        <p:spPr bwMode="auto">
          <a:xfrm>
            <a:off x="6003925" y="-487363"/>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pic>
        <p:nvPicPr>
          <p:cNvPr id="314373" name="Picture 5" descr="Arc cross-s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33513"/>
            <a:ext cx="8305800" cy="4662487"/>
          </a:xfrm>
          <a:prstGeom prst="rect">
            <a:avLst/>
          </a:prstGeom>
          <a:noFill/>
          <a:extLst>
            <a:ext uri="{909E8E84-426E-40dd-AFC4-6F175D3DCCD1}">
              <a14:hiddenFill xmlns:a14="http://schemas.microsoft.com/office/drawing/2010/main">
                <a:solidFill>
                  <a:srgbClr val="FFFFFF"/>
                </a:solidFill>
              </a14:hiddenFill>
            </a:ext>
          </a:extLst>
        </p:spPr>
      </p:pic>
      <p:sp>
        <p:nvSpPr>
          <p:cNvPr id="314374"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81000" y="152400"/>
            <a:ext cx="8458200" cy="1104900"/>
          </a:xfrm>
        </p:spPr>
        <p:txBody>
          <a:bodyPr>
            <a:normAutofit fontScale="90000"/>
          </a:bodyPr>
          <a:lstStyle/>
          <a:p>
            <a:pPr algn="l"/>
            <a:r>
              <a:rPr lang="en-US" sz="3600" dirty="0">
                <a:latin typeface="Times New Roman"/>
                <a:cs typeface="Times New Roman"/>
              </a:rPr>
              <a:t>What are the most important controls on convergent margin deformation?</a:t>
            </a:r>
            <a:endParaRPr lang="en-US" dirty="0">
              <a:latin typeface="Times New Roman"/>
              <a:cs typeface="Times New Roman"/>
            </a:endParaRPr>
          </a:p>
        </p:txBody>
      </p:sp>
      <p:sp>
        <p:nvSpPr>
          <p:cNvPr id="3" name="Rectangle 3"/>
          <p:cNvSpPr txBox="1">
            <a:spLocks noChangeArrowheads="1"/>
          </p:cNvSpPr>
          <p:nvPr/>
        </p:nvSpPr>
        <p:spPr>
          <a:xfrm>
            <a:off x="457200" y="1371600"/>
            <a:ext cx="8458200" cy="48006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smtClean="0">
                <a:latin typeface="Times New Roman"/>
                <a:cs typeface="Times New Roman"/>
              </a:rPr>
              <a:t>Thickness (buoyancy) of </a:t>
            </a:r>
            <a:r>
              <a:rPr lang="en-US" sz="2800" dirty="0" err="1" smtClean="0">
                <a:latin typeface="Times New Roman"/>
                <a:cs typeface="Times New Roman"/>
              </a:rPr>
              <a:t>subducting</a:t>
            </a:r>
            <a:r>
              <a:rPr lang="en-US" sz="2800" dirty="0" smtClean="0">
                <a:latin typeface="Times New Roman"/>
                <a:cs typeface="Times New Roman"/>
              </a:rPr>
              <a:t> crust</a:t>
            </a:r>
          </a:p>
          <a:p>
            <a:pPr lvl="1">
              <a:lnSpc>
                <a:spcPct val="90000"/>
              </a:lnSpc>
            </a:pPr>
            <a:r>
              <a:rPr lang="en-US" sz="2000" dirty="0" smtClean="0">
                <a:latin typeface="Times New Roman"/>
                <a:cs typeface="Times New Roman"/>
              </a:rPr>
              <a:t>Thin crust is easily </a:t>
            </a:r>
            <a:r>
              <a:rPr lang="en-US" sz="2000" dirty="0" err="1" smtClean="0">
                <a:latin typeface="Times New Roman"/>
                <a:cs typeface="Times New Roman"/>
              </a:rPr>
              <a:t>subducted</a:t>
            </a:r>
            <a:r>
              <a:rPr lang="en-US" sz="2000" dirty="0" smtClean="0">
                <a:latin typeface="Times New Roman"/>
                <a:cs typeface="Times New Roman"/>
              </a:rPr>
              <a:t>, thick crust impedes </a:t>
            </a:r>
            <a:r>
              <a:rPr lang="en-US" sz="2000" dirty="0" err="1" smtClean="0">
                <a:latin typeface="Times New Roman"/>
                <a:cs typeface="Times New Roman"/>
              </a:rPr>
              <a:t>subduction</a:t>
            </a:r>
            <a:r>
              <a:rPr lang="en-US" sz="2000" dirty="0" smtClean="0">
                <a:latin typeface="Times New Roman"/>
                <a:cs typeface="Times New Roman"/>
              </a:rPr>
              <a:t>, deforms the </a:t>
            </a:r>
            <a:r>
              <a:rPr lang="en-US" sz="2000" dirty="0" err="1" smtClean="0">
                <a:latin typeface="Times New Roman"/>
                <a:cs typeface="Times New Roman"/>
              </a:rPr>
              <a:t>forearc</a:t>
            </a:r>
            <a:r>
              <a:rPr lang="en-US" sz="2000" dirty="0" smtClean="0">
                <a:latin typeface="Times New Roman"/>
                <a:cs typeface="Times New Roman"/>
              </a:rPr>
              <a:t>, and may stop </a:t>
            </a:r>
            <a:r>
              <a:rPr lang="en-US" sz="2000" dirty="0" err="1" smtClean="0">
                <a:latin typeface="Times New Roman"/>
                <a:cs typeface="Times New Roman"/>
              </a:rPr>
              <a:t>subduction</a:t>
            </a:r>
            <a:r>
              <a:rPr lang="en-US" sz="2000" dirty="0" smtClean="0">
                <a:latin typeface="Times New Roman"/>
                <a:cs typeface="Times New Roman"/>
              </a:rPr>
              <a:t>. </a:t>
            </a:r>
          </a:p>
          <a:p>
            <a:pPr lvl="1">
              <a:lnSpc>
                <a:spcPct val="90000"/>
              </a:lnSpc>
              <a:buFontTx/>
              <a:buNone/>
            </a:pPr>
            <a:r>
              <a:rPr lang="en-US" sz="2000" dirty="0" smtClean="0">
                <a:latin typeface="Times New Roman"/>
                <a:cs typeface="Times New Roman"/>
              </a:rPr>
              <a:t>	aka </a:t>
            </a:r>
            <a:r>
              <a:rPr lang="ja-JP" altLang="en-US" sz="2000" dirty="0" smtClean="0">
                <a:latin typeface="Times New Roman"/>
                <a:cs typeface="Times New Roman"/>
              </a:rPr>
              <a:t>‘</a:t>
            </a:r>
            <a:r>
              <a:rPr lang="en-US" sz="2000" dirty="0" smtClean="0">
                <a:latin typeface="Times New Roman"/>
                <a:cs typeface="Times New Roman"/>
              </a:rPr>
              <a:t>collision</a:t>
            </a:r>
            <a:r>
              <a:rPr lang="ja-JP" altLang="en-US" sz="2000" dirty="0" smtClean="0">
                <a:latin typeface="Times New Roman"/>
                <a:cs typeface="Times New Roman"/>
              </a:rPr>
              <a:t>’</a:t>
            </a:r>
            <a:r>
              <a:rPr lang="en-US" sz="2000" dirty="0" smtClean="0">
                <a:latin typeface="Times New Roman"/>
                <a:cs typeface="Times New Roman"/>
              </a:rPr>
              <a:t>, </a:t>
            </a:r>
            <a:r>
              <a:rPr lang="ja-JP" altLang="en-US" sz="2000" dirty="0" smtClean="0">
                <a:latin typeface="Times New Roman"/>
                <a:cs typeface="Times New Roman"/>
              </a:rPr>
              <a:t>‘</a:t>
            </a:r>
            <a:r>
              <a:rPr lang="en-US" sz="2000" dirty="0" smtClean="0">
                <a:latin typeface="Times New Roman"/>
                <a:cs typeface="Times New Roman"/>
              </a:rPr>
              <a:t>suturing</a:t>
            </a:r>
            <a:r>
              <a:rPr lang="ja-JP" altLang="en-US" sz="2000" dirty="0" smtClean="0">
                <a:latin typeface="Times New Roman"/>
                <a:cs typeface="Times New Roman"/>
              </a:rPr>
              <a:t>’</a:t>
            </a:r>
            <a:r>
              <a:rPr lang="en-US" sz="2000" dirty="0" smtClean="0">
                <a:latin typeface="Times New Roman"/>
                <a:cs typeface="Times New Roman"/>
              </a:rPr>
              <a:t>, </a:t>
            </a:r>
            <a:r>
              <a:rPr lang="en-US" sz="2000" dirty="0" err="1" smtClean="0">
                <a:latin typeface="Times New Roman"/>
                <a:cs typeface="Times New Roman"/>
              </a:rPr>
              <a:t>terrane</a:t>
            </a:r>
            <a:r>
              <a:rPr lang="en-US" sz="2000" dirty="0" smtClean="0">
                <a:latin typeface="Times New Roman"/>
                <a:cs typeface="Times New Roman"/>
              </a:rPr>
              <a:t> accretion.</a:t>
            </a:r>
          </a:p>
          <a:p>
            <a:pPr>
              <a:lnSpc>
                <a:spcPct val="90000"/>
              </a:lnSpc>
            </a:pPr>
            <a:r>
              <a:rPr lang="en-US" sz="2800" dirty="0" smtClean="0">
                <a:latin typeface="Times New Roman"/>
                <a:cs typeface="Times New Roman"/>
              </a:rPr>
              <a:t>Age (buoyancy) of </a:t>
            </a:r>
            <a:r>
              <a:rPr lang="en-US" sz="2800" dirty="0" err="1" smtClean="0">
                <a:latin typeface="Times New Roman"/>
                <a:cs typeface="Times New Roman"/>
              </a:rPr>
              <a:t>subducting</a:t>
            </a:r>
            <a:r>
              <a:rPr lang="en-US" sz="2800" dirty="0" smtClean="0">
                <a:latin typeface="Times New Roman"/>
                <a:cs typeface="Times New Roman"/>
              </a:rPr>
              <a:t> lithosphere</a:t>
            </a:r>
          </a:p>
          <a:p>
            <a:pPr lvl="1">
              <a:lnSpc>
                <a:spcPct val="90000"/>
              </a:lnSpc>
            </a:pPr>
            <a:r>
              <a:rPr lang="en-US" sz="2000" dirty="0" smtClean="0">
                <a:latin typeface="Times New Roman"/>
                <a:cs typeface="Times New Roman"/>
              </a:rPr>
              <a:t>Old lithosphere (&gt;~40Ma) is denser than underlying asthenosphere and </a:t>
            </a:r>
            <a:r>
              <a:rPr lang="en-US" sz="2000" dirty="0" err="1" smtClean="0">
                <a:latin typeface="Times New Roman"/>
                <a:cs typeface="Times New Roman"/>
              </a:rPr>
              <a:t>subducts</a:t>
            </a:r>
            <a:r>
              <a:rPr lang="en-US" sz="2000" dirty="0" smtClean="0">
                <a:latin typeface="Times New Roman"/>
                <a:cs typeface="Times New Roman"/>
              </a:rPr>
              <a:t> easily; young lithosphere (&lt;~40 Ma) is less dense than asthenosphere and resists </a:t>
            </a:r>
            <a:r>
              <a:rPr lang="en-US" sz="2000" dirty="0" err="1" smtClean="0">
                <a:latin typeface="Times New Roman"/>
                <a:cs typeface="Times New Roman"/>
              </a:rPr>
              <a:t>subduction</a:t>
            </a:r>
            <a:r>
              <a:rPr lang="en-US" sz="2000" dirty="0" smtClean="0">
                <a:latin typeface="Times New Roman"/>
                <a:cs typeface="Times New Roman"/>
              </a:rPr>
              <a:t>.</a:t>
            </a:r>
          </a:p>
          <a:p>
            <a:pPr>
              <a:lnSpc>
                <a:spcPct val="90000"/>
              </a:lnSpc>
            </a:pPr>
            <a:r>
              <a:rPr lang="en-US" sz="2800" dirty="0" smtClean="0">
                <a:latin typeface="Times New Roman"/>
                <a:cs typeface="Times New Roman"/>
              </a:rPr>
              <a:t>Obliquity of convergence</a:t>
            </a:r>
          </a:p>
          <a:p>
            <a:pPr lvl="1">
              <a:lnSpc>
                <a:spcPct val="90000"/>
              </a:lnSpc>
            </a:pPr>
            <a:r>
              <a:rPr lang="en-US" sz="2000" dirty="0" smtClean="0">
                <a:latin typeface="Times New Roman"/>
                <a:cs typeface="Times New Roman"/>
              </a:rPr>
              <a:t>Strain is partitioned between dip-parallel and along-strike faulting.</a:t>
            </a:r>
            <a:endParaRPr lang="en-US" sz="2000" b="1" dirty="0" smtClean="0">
              <a:latin typeface="Times New Roman"/>
              <a:cs typeface="Times New Roman"/>
            </a:endParaRPr>
          </a:p>
          <a:p>
            <a:pPr>
              <a:lnSpc>
                <a:spcPct val="90000"/>
              </a:lnSpc>
            </a:pPr>
            <a:r>
              <a:rPr lang="en-US" sz="2800" dirty="0">
                <a:latin typeface="Times New Roman"/>
                <a:cs typeface="Times New Roman"/>
              </a:rPr>
              <a:t>Sediment thickness</a:t>
            </a:r>
          </a:p>
          <a:p>
            <a:pPr lvl="1">
              <a:lnSpc>
                <a:spcPct val="90000"/>
              </a:lnSpc>
            </a:pPr>
            <a:r>
              <a:rPr lang="en-US" sz="2000" dirty="0">
                <a:latin typeface="Times New Roman"/>
                <a:cs typeface="Times New Roman"/>
              </a:rPr>
              <a:t>Thick sediments (&gt;1km) on </a:t>
            </a:r>
            <a:r>
              <a:rPr lang="en-US" sz="2000" dirty="0" err="1">
                <a:latin typeface="Times New Roman"/>
                <a:cs typeface="Times New Roman"/>
              </a:rPr>
              <a:t>downgoing</a:t>
            </a:r>
            <a:r>
              <a:rPr lang="en-US" sz="2000" dirty="0">
                <a:latin typeface="Times New Roman"/>
                <a:cs typeface="Times New Roman"/>
              </a:rPr>
              <a:t> plate are largely scraped off to form an </a:t>
            </a:r>
            <a:r>
              <a:rPr lang="en-US" sz="2000" dirty="0" err="1">
                <a:latin typeface="Times New Roman"/>
                <a:cs typeface="Times New Roman"/>
              </a:rPr>
              <a:t>accretionary</a:t>
            </a:r>
            <a:r>
              <a:rPr lang="en-US" sz="2000" dirty="0">
                <a:latin typeface="Times New Roman"/>
                <a:cs typeface="Times New Roman"/>
              </a:rPr>
              <a:t> prism between trench and </a:t>
            </a:r>
            <a:r>
              <a:rPr lang="en-US" sz="2000" dirty="0" err="1">
                <a:latin typeface="Times New Roman"/>
                <a:cs typeface="Times New Roman"/>
              </a:rPr>
              <a:t>forearc</a:t>
            </a:r>
            <a:r>
              <a:rPr lang="en-US" sz="2000" dirty="0">
                <a:latin typeface="Times New Roman"/>
                <a:cs typeface="Times New Roman"/>
              </a:rPr>
              <a:t>; </a:t>
            </a:r>
          </a:p>
          <a:p>
            <a:pPr lvl="1">
              <a:lnSpc>
                <a:spcPct val="90000"/>
              </a:lnSpc>
            </a:pPr>
            <a:r>
              <a:rPr lang="en-US" sz="2000" dirty="0">
                <a:latin typeface="Times New Roman"/>
                <a:cs typeface="Times New Roman"/>
              </a:rPr>
              <a:t>Thin sediments result in tectonic </a:t>
            </a:r>
            <a:r>
              <a:rPr lang="ja-JP" altLang="en-US" sz="2000" dirty="0">
                <a:latin typeface="Times New Roman"/>
                <a:cs typeface="Times New Roman"/>
              </a:rPr>
              <a:t>‘</a:t>
            </a:r>
            <a:r>
              <a:rPr lang="en-US" sz="2000" dirty="0">
                <a:latin typeface="Times New Roman"/>
                <a:cs typeface="Times New Roman"/>
              </a:rPr>
              <a:t>erosion</a:t>
            </a:r>
            <a:r>
              <a:rPr lang="ja-JP" altLang="en-US" sz="2000" dirty="0">
                <a:latin typeface="Times New Roman"/>
                <a:cs typeface="Times New Roman"/>
              </a:rPr>
              <a:t>’</a:t>
            </a:r>
            <a:r>
              <a:rPr lang="en-US" sz="2000" dirty="0">
                <a:latin typeface="Times New Roman"/>
                <a:cs typeface="Times New Roman"/>
              </a:rPr>
              <a:t> of the </a:t>
            </a:r>
            <a:r>
              <a:rPr lang="en-US" sz="2000" dirty="0" err="1">
                <a:latin typeface="Times New Roman"/>
                <a:cs typeface="Times New Roman"/>
              </a:rPr>
              <a:t>forearc</a:t>
            </a:r>
            <a:endParaRPr lang="en-US" dirty="0">
              <a:latin typeface="Times New Roman"/>
              <a:cs typeface="Times New Roman"/>
            </a:endParaRPr>
          </a:p>
          <a:p>
            <a:pPr lvl="1">
              <a:lnSpc>
                <a:spcPct val="90000"/>
              </a:lnSpc>
            </a:pPr>
            <a:endParaRPr lang="en-US" sz="2000" dirty="0" smtClean="0">
              <a:latin typeface="Times New Roman"/>
              <a:cs typeface="Times New Roman"/>
            </a:endParaRPr>
          </a:p>
        </p:txBody>
      </p:sp>
      <p:sp>
        <p:nvSpPr>
          <p:cNvPr id="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5400">
              <a:latin typeface="Times New Roman"/>
              <a:cs typeface="Times New Roman"/>
            </a:endParaRPr>
          </a:p>
        </p:txBody>
      </p:sp>
    </p:spTree>
    <p:extLst>
      <p:ext uri="{BB962C8B-B14F-4D97-AF65-F5344CB8AC3E}">
        <p14:creationId xmlns:p14="http://schemas.microsoft.com/office/powerpoint/2010/main" val="24574783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title"/>
          </p:nvPr>
        </p:nvSpPr>
        <p:spPr>
          <a:xfrm>
            <a:off x="161868" y="0"/>
            <a:ext cx="2409347" cy="2857436"/>
          </a:xfrm>
        </p:spPr>
        <p:txBody>
          <a:bodyPr>
            <a:normAutofit fontScale="90000"/>
          </a:bodyPr>
          <a:lstStyle/>
          <a:p>
            <a:r>
              <a:rPr lang="en-US" sz="2400" dirty="0" smtClean="0">
                <a:latin typeface="Times New Roman"/>
                <a:cs typeface="Times New Roman"/>
              </a:rPr>
              <a:t>The (possible) importance </a:t>
            </a:r>
            <a:r>
              <a:rPr lang="en-US" sz="2400" dirty="0">
                <a:latin typeface="Times New Roman"/>
                <a:cs typeface="Times New Roman"/>
              </a:rPr>
              <a:t>of </a:t>
            </a:r>
            <a:r>
              <a:rPr lang="en-US" sz="2400" dirty="0" smtClean="0">
                <a:latin typeface="Times New Roman"/>
                <a:cs typeface="Times New Roman"/>
              </a:rPr>
              <a:t>lithosphere age:</a:t>
            </a:r>
            <a:br>
              <a:rPr lang="en-US" sz="2400" dirty="0" smtClean="0">
                <a:latin typeface="Times New Roman"/>
                <a:cs typeface="Times New Roman"/>
              </a:rPr>
            </a:br>
            <a:r>
              <a:rPr lang="en-US" sz="2400" dirty="0">
                <a:latin typeface="Times New Roman"/>
                <a:cs typeface="Times New Roman"/>
              </a:rPr>
              <a:t/>
            </a:r>
            <a:br>
              <a:rPr lang="en-US" sz="2400" dirty="0">
                <a:latin typeface="Times New Roman"/>
                <a:cs typeface="Times New Roman"/>
              </a:rPr>
            </a:br>
            <a:r>
              <a:rPr lang="en-US" sz="2000" dirty="0" smtClean="0">
                <a:latin typeface="Times New Roman"/>
                <a:cs typeface="Times New Roman"/>
              </a:rPr>
              <a:t>older lithosphere is denser (considering only the cooling effect, no phase changes)</a:t>
            </a:r>
            <a:endParaRPr lang="en-US" sz="2200" dirty="0">
              <a:latin typeface="Times New Roman"/>
              <a:cs typeface="Times New Roman"/>
            </a:endParaRPr>
          </a:p>
        </p:txBody>
      </p:sp>
      <p:pic>
        <p:nvPicPr>
          <p:cNvPr id="3" name="Picture 1027"/>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3123101" y="0"/>
            <a:ext cx="6020899" cy="3623153"/>
          </a:xfrm>
          <a:ln/>
        </p:spPr>
      </p:pic>
      <p:sp>
        <p:nvSpPr>
          <p:cNvPr id="4" name="Rectangle 102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0250" y="3785012"/>
            <a:ext cx="3264910" cy="307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336188" y="3859716"/>
            <a:ext cx="2315961" cy="1200329"/>
          </a:xfrm>
          <a:prstGeom prst="rect">
            <a:avLst/>
          </a:prstGeom>
          <a:noFill/>
        </p:spPr>
        <p:txBody>
          <a:bodyPr wrap="square" rtlCol="0">
            <a:spAutoFit/>
          </a:bodyPr>
          <a:lstStyle/>
          <a:p>
            <a:endParaRPr lang="en-US" dirty="0">
              <a:latin typeface="Times New Roman"/>
              <a:cs typeface="Times New Roman"/>
            </a:endParaRPr>
          </a:p>
          <a:p>
            <a:r>
              <a:rPr lang="en-US" dirty="0" smtClean="0">
                <a:latin typeface="Times New Roman"/>
                <a:cs typeface="Times New Roman"/>
              </a:rPr>
              <a:t>Thermal parameter = age * rate of </a:t>
            </a:r>
            <a:r>
              <a:rPr lang="en-US" dirty="0" err="1" smtClean="0">
                <a:latin typeface="Times New Roman"/>
                <a:cs typeface="Times New Roman"/>
              </a:rPr>
              <a:t>subduction</a:t>
            </a:r>
            <a:r>
              <a:rPr lang="en-US" dirty="0" smtClean="0">
                <a:latin typeface="Times New Roman"/>
                <a:cs typeface="Times New Roman"/>
              </a:rPr>
              <a:t> (km)</a:t>
            </a:r>
          </a:p>
        </p:txBody>
      </p:sp>
    </p:spTree>
    <p:extLst>
      <p:ext uri="{BB962C8B-B14F-4D97-AF65-F5344CB8AC3E}">
        <p14:creationId xmlns:p14="http://schemas.microsoft.com/office/powerpoint/2010/main" val="24574783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3106" name="Rectangle 2"/>
          <p:cNvSpPr>
            <a:spLocks noGrp="1" noChangeArrowheads="1"/>
          </p:cNvSpPr>
          <p:nvPr>
            <p:ph type="ctrTitle"/>
          </p:nvPr>
        </p:nvSpPr>
        <p:spPr>
          <a:xfrm>
            <a:off x="838200" y="2590800"/>
            <a:ext cx="7924800" cy="1143000"/>
          </a:xfrm>
        </p:spPr>
        <p:txBody>
          <a:bodyPr/>
          <a:lstStyle/>
          <a:p>
            <a:r>
              <a:rPr lang="en-US" sz="4000" dirty="0"/>
              <a:t>Focus in </a:t>
            </a:r>
            <a:r>
              <a:rPr lang="ja-JP" altLang="en-US" sz="4000" dirty="0">
                <a:latin typeface="Arial"/>
              </a:rPr>
              <a:t>“</a:t>
            </a:r>
            <a:r>
              <a:rPr lang="en-US" sz="4000" dirty="0" err="1"/>
              <a:t>Subduction</a:t>
            </a:r>
            <a:r>
              <a:rPr lang="en-US" sz="4000" dirty="0"/>
              <a:t>  Zones</a:t>
            </a:r>
            <a:r>
              <a:rPr lang="ja-JP" altLang="en-US" sz="4000" dirty="0">
                <a:latin typeface="Arial"/>
              </a:rPr>
              <a:t>”</a:t>
            </a:r>
            <a:r>
              <a:rPr lang="en-US" sz="4000" dirty="0"/>
              <a:t> </a:t>
            </a:r>
            <a:r>
              <a:rPr lang="en-US" sz="4000" dirty="0" smtClean="0"/>
              <a:t>lecture </a:t>
            </a:r>
            <a:r>
              <a:rPr lang="en-US" sz="4000" dirty="0"/>
              <a:t>was on the </a:t>
            </a:r>
            <a:r>
              <a:rPr lang="en-US" sz="4000" dirty="0" err="1"/>
              <a:t>downgoing</a:t>
            </a:r>
            <a:r>
              <a:rPr lang="en-US" sz="4000" dirty="0"/>
              <a:t> plate.</a:t>
            </a:r>
            <a:br>
              <a:rPr lang="en-US" sz="4000" dirty="0"/>
            </a:br>
            <a:r>
              <a:rPr lang="en-US" sz="4000" dirty="0"/>
              <a:t>  </a:t>
            </a:r>
            <a:br>
              <a:rPr lang="en-US" sz="4000" dirty="0"/>
            </a:br>
            <a:r>
              <a:rPr lang="en-US" sz="4000" dirty="0"/>
              <a:t>Focus in this lecture will be on the response of the overriding </a:t>
            </a:r>
            <a:r>
              <a:rPr lang="en-US" sz="4000" dirty="0" smtClean="0"/>
              <a:t>plate, and on continental growth and destruction</a:t>
            </a:r>
            <a:r>
              <a:rPr lang="en-US" sz="4000" dirty="0"/>
              <a:t/>
            </a:r>
            <a:br>
              <a:rPr lang="en-US" sz="4000" dirty="0"/>
            </a:br>
            <a:r>
              <a:rPr lang="en-US" sz="4000" dirty="0"/>
              <a:t/>
            </a:r>
            <a:br>
              <a:rPr lang="en-US" sz="4000" dirty="0"/>
            </a:br>
            <a:r>
              <a:rPr lang="en-US" sz="4000" dirty="0"/>
              <a:t>Convergent margin ~ over-riding plate of </a:t>
            </a:r>
            <a:r>
              <a:rPr lang="en-US" sz="4000" dirty="0" err="1"/>
              <a:t>subduction</a:t>
            </a:r>
            <a:r>
              <a:rPr lang="en-US" sz="4000" dirty="0"/>
              <a:t> zone.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09800" y="304800"/>
            <a:ext cx="5486400" cy="457200"/>
          </a:xfrm>
        </p:spPr>
        <p:txBody>
          <a:bodyPr/>
          <a:lstStyle/>
          <a:p>
            <a:r>
              <a:rPr lang="en-US"/>
              <a:t>Oblique Convergence</a:t>
            </a:r>
          </a:p>
        </p:txBody>
      </p:sp>
      <p:pic>
        <p:nvPicPr>
          <p:cNvPr id="131078" name="Picture 6"/>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304800" y="838200"/>
            <a:ext cx="7010400" cy="3832225"/>
          </a:xfrm>
        </p:spPr>
      </p:pic>
      <p:sp>
        <p:nvSpPr>
          <p:cNvPr id="131079" name="Rectangle 7"/>
          <p:cNvSpPr>
            <a:spLocks noChangeArrowheads="1"/>
          </p:cNvSpPr>
          <p:nvPr/>
        </p:nvSpPr>
        <p:spPr bwMode="auto">
          <a:xfrm>
            <a:off x="3048000" y="4343400"/>
            <a:ext cx="6096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400">
                <a:solidFill>
                  <a:schemeClr val="tx2"/>
                </a:solidFill>
              </a:rPr>
              <a:t>Convergent margins where relative plate motion is not perpendicular to the trench may have strain partitioned between trench-normal contraction and forearc strike-slip shearing.  M&amp;T95</a:t>
            </a:r>
            <a:endParaRPr lang="en-US" sz="2800">
              <a:solidFill>
                <a:schemeClr val="tx2"/>
              </a:solidFill>
            </a:endParaRPr>
          </a:p>
        </p:txBody>
      </p:sp>
      <p:sp>
        <p:nvSpPr>
          <p:cNvPr id="131080" name="Rectangle 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52400" y="342900"/>
            <a:ext cx="3048000" cy="647700"/>
          </a:xfrm>
        </p:spPr>
        <p:txBody>
          <a:bodyPr/>
          <a:lstStyle/>
          <a:p>
            <a:r>
              <a:rPr lang="en-US" sz="3600"/>
              <a:t>Sumatran Fault</a:t>
            </a:r>
            <a:endParaRPr lang="en-US"/>
          </a:p>
        </p:txBody>
      </p:sp>
      <p:sp>
        <p:nvSpPr>
          <p:cNvPr id="103427" name="Rectangle 3"/>
          <p:cNvSpPr>
            <a:spLocks noGrp="1" noChangeArrowheads="1"/>
          </p:cNvSpPr>
          <p:nvPr>
            <p:ph type="body" sz="half" idx="1"/>
          </p:nvPr>
        </p:nvSpPr>
        <p:spPr>
          <a:xfrm>
            <a:off x="304800" y="1295400"/>
            <a:ext cx="3581400" cy="4114800"/>
          </a:xfrm>
        </p:spPr>
        <p:txBody>
          <a:bodyPr/>
          <a:lstStyle/>
          <a:p>
            <a:r>
              <a:rPr lang="en-US" sz="2000">
                <a:latin typeface="Times" charset="0"/>
              </a:rPr>
              <a:t>Margin-parallel strike-slip faults are frequently found inboard of strongly oblique convergent margins </a:t>
            </a:r>
            <a:endParaRPr lang="en-US" sz="2000"/>
          </a:p>
          <a:p>
            <a:r>
              <a:rPr lang="en-US" sz="2000">
                <a:latin typeface="Times" charset="0"/>
              </a:rPr>
              <a:t>Margin-parallel shear is localized landward of the strongest contractional strain, often within the volcanic line:</a:t>
            </a:r>
          </a:p>
          <a:p>
            <a:r>
              <a:rPr lang="en-US" sz="2000"/>
              <a:t>Sumatra Fault: 1900 km long</a:t>
            </a:r>
          </a:p>
          <a:p>
            <a:r>
              <a:rPr lang="en-US" sz="2000"/>
              <a:t>Dextral</a:t>
            </a:r>
          </a:p>
          <a:p>
            <a:r>
              <a:rPr lang="en-US" sz="2000"/>
              <a:t>~25mm/year slip</a:t>
            </a:r>
          </a:p>
        </p:txBody>
      </p:sp>
      <p:pic>
        <p:nvPicPr>
          <p:cNvPr id="103429" name="Picture 5"/>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3946525" y="304800"/>
            <a:ext cx="5197475" cy="5867400"/>
          </a:xfrm>
          <a:noFill/>
          <a:ln/>
        </p:spPr>
      </p:pic>
      <p:sp>
        <p:nvSpPr>
          <p:cNvPr id="103430" name="Rectangle 6"/>
          <p:cNvSpPr>
            <a:spLocks noChangeArrowheads="1"/>
          </p:cNvSpPr>
          <p:nvPr/>
        </p:nvSpPr>
        <p:spPr bwMode="auto">
          <a:xfrm>
            <a:off x="228600" y="5937250"/>
            <a:ext cx="2501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Sieh &amp; Natawidjaja 2000</a:t>
            </a:r>
            <a:endParaRPr lang="en-US" sz="2400"/>
          </a:p>
        </p:txBody>
      </p:sp>
      <p:sp>
        <p:nvSpPr>
          <p:cNvPr id="103431"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381000" y="152400"/>
            <a:ext cx="8458200" cy="1104900"/>
          </a:xfrm>
        </p:spPr>
        <p:txBody>
          <a:bodyPr>
            <a:normAutofit fontScale="90000"/>
          </a:bodyPr>
          <a:lstStyle/>
          <a:p>
            <a:pPr algn="l"/>
            <a:r>
              <a:rPr lang="en-US" sz="3600" dirty="0">
                <a:latin typeface="Times New Roman"/>
                <a:cs typeface="Times New Roman"/>
              </a:rPr>
              <a:t>What are the most important controls on convergent margin deformation?</a:t>
            </a:r>
            <a:endParaRPr lang="en-US" dirty="0">
              <a:latin typeface="Times New Roman"/>
              <a:cs typeface="Times New Roman"/>
            </a:endParaRPr>
          </a:p>
        </p:txBody>
      </p:sp>
      <p:sp>
        <p:nvSpPr>
          <p:cNvPr id="3" name="Rectangle 3"/>
          <p:cNvSpPr txBox="1">
            <a:spLocks noChangeArrowheads="1"/>
          </p:cNvSpPr>
          <p:nvPr/>
        </p:nvSpPr>
        <p:spPr>
          <a:xfrm>
            <a:off x="457200" y="1371600"/>
            <a:ext cx="8458200" cy="48006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smtClean="0">
                <a:latin typeface="Times New Roman"/>
                <a:cs typeface="Times New Roman"/>
              </a:rPr>
              <a:t>Thickness (buoyancy) of </a:t>
            </a:r>
            <a:r>
              <a:rPr lang="en-US" sz="2800" dirty="0" err="1" smtClean="0">
                <a:latin typeface="Times New Roman"/>
                <a:cs typeface="Times New Roman"/>
              </a:rPr>
              <a:t>subducting</a:t>
            </a:r>
            <a:r>
              <a:rPr lang="en-US" sz="2800" dirty="0" smtClean="0">
                <a:latin typeface="Times New Roman"/>
                <a:cs typeface="Times New Roman"/>
              </a:rPr>
              <a:t> crust</a:t>
            </a:r>
          </a:p>
          <a:p>
            <a:pPr lvl="1">
              <a:lnSpc>
                <a:spcPct val="90000"/>
              </a:lnSpc>
            </a:pPr>
            <a:r>
              <a:rPr lang="en-US" sz="2000" dirty="0" smtClean="0">
                <a:latin typeface="Times New Roman"/>
                <a:cs typeface="Times New Roman"/>
              </a:rPr>
              <a:t>Thin crust is easily </a:t>
            </a:r>
            <a:r>
              <a:rPr lang="en-US" sz="2000" dirty="0" err="1" smtClean="0">
                <a:latin typeface="Times New Roman"/>
                <a:cs typeface="Times New Roman"/>
              </a:rPr>
              <a:t>subducted</a:t>
            </a:r>
            <a:r>
              <a:rPr lang="en-US" sz="2000" dirty="0" smtClean="0">
                <a:latin typeface="Times New Roman"/>
                <a:cs typeface="Times New Roman"/>
              </a:rPr>
              <a:t>, thick crust impedes </a:t>
            </a:r>
            <a:r>
              <a:rPr lang="en-US" sz="2000" dirty="0" err="1" smtClean="0">
                <a:latin typeface="Times New Roman"/>
                <a:cs typeface="Times New Roman"/>
              </a:rPr>
              <a:t>subduction</a:t>
            </a:r>
            <a:r>
              <a:rPr lang="en-US" sz="2000" dirty="0" smtClean="0">
                <a:latin typeface="Times New Roman"/>
                <a:cs typeface="Times New Roman"/>
              </a:rPr>
              <a:t>, deforms the </a:t>
            </a:r>
            <a:r>
              <a:rPr lang="en-US" sz="2000" dirty="0" err="1" smtClean="0">
                <a:latin typeface="Times New Roman"/>
                <a:cs typeface="Times New Roman"/>
              </a:rPr>
              <a:t>forearc</a:t>
            </a:r>
            <a:r>
              <a:rPr lang="en-US" sz="2000" dirty="0" smtClean="0">
                <a:latin typeface="Times New Roman"/>
                <a:cs typeface="Times New Roman"/>
              </a:rPr>
              <a:t>, and may stop </a:t>
            </a:r>
            <a:r>
              <a:rPr lang="en-US" sz="2000" dirty="0" err="1" smtClean="0">
                <a:latin typeface="Times New Roman"/>
                <a:cs typeface="Times New Roman"/>
              </a:rPr>
              <a:t>subduction</a:t>
            </a:r>
            <a:r>
              <a:rPr lang="en-US" sz="2000" dirty="0" smtClean="0">
                <a:latin typeface="Times New Roman"/>
                <a:cs typeface="Times New Roman"/>
              </a:rPr>
              <a:t>. </a:t>
            </a:r>
          </a:p>
          <a:p>
            <a:pPr lvl="1">
              <a:lnSpc>
                <a:spcPct val="90000"/>
              </a:lnSpc>
              <a:buFontTx/>
              <a:buNone/>
            </a:pPr>
            <a:r>
              <a:rPr lang="en-US" sz="2000" dirty="0" smtClean="0">
                <a:latin typeface="Times New Roman"/>
                <a:cs typeface="Times New Roman"/>
              </a:rPr>
              <a:t>	aka </a:t>
            </a:r>
            <a:r>
              <a:rPr lang="ja-JP" altLang="en-US" sz="2000" dirty="0" smtClean="0">
                <a:latin typeface="Times New Roman"/>
                <a:cs typeface="Times New Roman"/>
              </a:rPr>
              <a:t>‘</a:t>
            </a:r>
            <a:r>
              <a:rPr lang="en-US" sz="2000" dirty="0" smtClean="0">
                <a:latin typeface="Times New Roman"/>
                <a:cs typeface="Times New Roman"/>
              </a:rPr>
              <a:t>collision</a:t>
            </a:r>
            <a:r>
              <a:rPr lang="ja-JP" altLang="en-US" sz="2000" dirty="0" smtClean="0">
                <a:latin typeface="Times New Roman"/>
                <a:cs typeface="Times New Roman"/>
              </a:rPr>
              <a:t>’</a:t>
            </a:r>
            <a:r>
              <a:rPr lang="en-US" sz="2000" dirty="0" smtClean="0">
                <a:latin typeface="Times New Roman"/>
                <a:cs typeface="Times New Roman"/>
              </a:rPr>
              <a:t>, </a:t>
            </a:r>
            <a:r>
              <a:rPr lang="ja-JP" altLang="en-US" sz="2000" dirty="0" smtClean="0">
                <a:latin typeface="Times New Roman"/>
                <a:cs typeface="Times New Roman"/>
              </a:rPr>
              <a:t>‘</a:t>
            </a:r>
            <a:r>
              <a:rPr lang="en-US" sz="2000" dirty="0" smtClean="0">
                <a:latin typeface="Times New Roman"/>
                <a:cs typeface="Times New Roman"/>
              </a:rPr>
              <a:t>suturing</a:t>
            </a:r>
            <a:r>
              <a:rPr lang="ja-JP" altLang="en-US" sz="2000" dirty="0" smtClean="0">
                <a:latin typeface="Times New Roman"/>
                <a:cs typeface="Times New Roman"/>
              </a:rPr>
              <a:t>’</a:t>
            </a:r>
            <a:r>
              <a:rPr lang="en-US" sz="2000" dirty="0" smtClean="0">
                <a:latin typeface="Times New Roman"/>
                <a:cs typeface="Times New Roman"/>
              </a:rPr>
              <a:t>, </a:t>
            </a:r>
            <a:r>
              <a:rPr lang="en-US" sz="2000" dirty="0" err="1" smtClean="0">
                <a:latin typeface="Times New Roman"/>
                <a:cs typeface="Times New Roman"/>
              </a:rPr>
              <a:t>terrane</a:t>
            </a:r>
            <a:r>
              <a:rPr lang="en-US" sz="2000" dirty="0" smtClean="0">
                <a:latin typeface="Times New Roman"/>
                <a:cs typeface="Times New Roman"/>
              </a:rPr>
              <a:t> accretion.</a:t>
            </a:r>
          </a:p>
          <a:p>
            <a:pPr>
              <a:lnSpc>
                <a:spcPct val="90000"/>
              </a:lnSpc>
            </a:pPr>
            <a:r>
              <a:rPr lang="en-US" sz="2800" dirty="0" smtClean="0">
                <a:latin typeface="Times New Roman"/>
                <a:cs typeface="Times New Roman"/>
              </a:rPr>
              <a:t>Age (buoyancy) of </a:t>
            </a:r>
            <a:r>
              <a:rPr lang="en-US" sz="2800" dirty="0" err="1" smtClean="0">
                <a:latin typeface="Times New Roman"/>
                <a:cs typeface="Times New Roman"/>
              </a:rPr>
              <a:t>subducting</a:t>
            </a:r>
            <a:r>
              <a:rPr lang="en-US" sz="2800" dirty="0" smtClean="0">
                <a:latin typeface="Times New Roman"/>
                <a:cs typeface="Times New Roman"/>
              </a:rPr>
              <a:t> lithosphere</a:t>
            </a:r>
          </a:p>
          <a:p>
            <a:pPr lvl="1">
              <a:lnSpc>
                <a:spcPct val="90000"/>
              </a:lnSpc>
            </a:pPr>
            <a:r>
              <a:rPr lang="en-US" sz="2000" dirty="0" smtClean="0">
                <a:latin typeface="Times New Roman"/>
                <a:cs typeface="Times New Roman"/>
              </a:rPr>
              <a:t>Old lithosphere (&gt;~40Ma) is denser than underlying asthenosphere and </a:t>
            </a:r>
            <a:r>
              <a:rPr lang="en-US" sz="2000" dirty="0" err="1" smtClean="0">
                <a:latin typeface="Times New Roman"/>
                <a:cs typeface="Times New Roman"/>
              </a:rPr>
              <a:t>subducts</a:t>
            </a:r>
            <a:r>
              <a:rPr lang="en-US" sz="2000" dirty="0" smtClean="0">
                <a:latin typeface="Times New Roman"/>
                <a:cs typeface="Times New Roman"/>
              </a:rPr>
              <a:t> easily; young lithosphere (&lt;~40 Ma) is less dense than asthenosphere and resists </a:t>
            </a:r>
            <a:r>
              <a:rPr lang="en-US" sz="2000" dirty="0" err="1" smtClean="0">
                <a:latin typeface="Times New Roman"/>
                <a:cs typeface="Times New Roman"/>
              </a:rPr>
              <a:t>subduction</a:t>
            </a:r>
            <a:r>
              <a:rPr lang="en-US" sz="2000" dirty="0" smtClean="0">
                <a:latin typeface="Times New Roman"/>
                <a:cs typeface="Times New Roman"/>
              </a:rPr>
              <a:t>.</a:t>
            </a:r>
          </a:p>
          <a:p>
            <a:pPr>
              <a:lnSpc>
                <a:spcPct val="90000"/>
              </a:lnSpc>
            </a:pPr>
            <a:r>
              <a:rPr lang="en-US" sz="2800" dirty="0">
                <a:latin typeface="Times New Roman"/>
                <a:cs typeface="Times New Roman"/>
              </a:rPr>
              <a:t>Obliquity of convergence</a:t>
            </a:r>
          </a:p>
          <a:p>
            <a:pPr lvl="1">
              <a:lnSpc>
                <a:spcPct val="90000"/>
              </a:lnSpc>
            </a:pPr>
            <a:r>
              <a:rPr lang="en-US" sz="2000" dirty="0">
                <a:latin typeface="Times New Roman"/>
                <a:cs typeface="Times New Roman"/>
              </a:rPr>
              <a:t>Strain is partitioned between dip-parallel and along-strike faulting</a:t>
            </a:r>
            <a:r>
              <a:rPr lang="en-US" sz="2000" dirty="0" smtClean="0">
                <a:latin typeface="Times New Roman"/>
                <a:cs typeface="Times New Roman"/>
              </a:rPr>
              <a:t>.</a:t>
            </a:r>
          </a:p>
          <a:p>
            <a:pPr>
              <a:lnSpc>
                <a:spcPct val="90000"/>
              </a:lnSpc>
            </a:pPr>
            <a:r>
              <a:rPr lang="en-US" sz="2800" b="1" dirty="0" smtClean="0">
                <a:latin typeface="Times New Roman"/>
                <a:cs typeface="Times New Roman"/>
              </a:rPr>
              <a:t>Sediment thickness</a:t>
            </a:r>
          </a:p>
          <a:p>
            <a:pPr lvl="1">
              <a:lnSpc>
                <a:spcPct val="90000"/>
              </a:lnSpc>
            </a:pPr>
            <a:r>
              <a:rPr lang="en-US" sz="2000" b="1" dirty="0" smtClean="0">
                <a:latin typeface="Times New Roman"/>
                <a:cs typeface="Times New Roman"/>
              </a:rPr>
              <a:t>Thick sediments (&gt;1km) on </a:t>
            </a:r>
            <a:r>
              <a:rPr lang="en-US" sz="2000" b="1" dirty="0" err="1" smtClean="0">
                <a:latin typeface="Times New Roman"/>
                <a:cs typeface="Times New Roman"/>
              </a:rPr>
              <a:t>downgoing</a:t>
            </a:r>
            <a:r>
              <a:rPr lang="en-US" sz="2000" b="1" dirty="0" smtClean="0">
                <a:latin typeface="Times New Roman"/>
                <a:cs typeface="Times New Roman"/>
              </a:rPr>
              <a:t> plate are largely scraped off to form an </a:t>
            </a:r>
            <a:r>
              <a:rPr lang="en-US" sz="2000" b="1" dirty="0" err="1" smtClean="0">
                <a:latin typeface="Times New Roman"/>
                <a:cs typeface="Times New Roman"/>
              </a:rPr>
              <a:t>accretionary</a:t>
            </a:r>
            <a:r>
              <a:rPr lang="en-US" sz="2000" b="1" dirty="0" smtClean="0">
                <a:latin typeface="Times New Roman"/>
                <a:cs typeface="Times New Roman"/>
              </a:rPr>
              <a:t> prism between trench and </a:t>
            </a:r>
            <a:r>
              <a:rPr lang="en-US" sz="2000" b="1" dirty="0" err="1" smtClean="0">
                <a:latin typeface="Times New Roman"/>
                <a:cs typeface="Times New Roman"/>
              </a:rPr>
              <a:t>forearc</a:t>
            </a:r>
            <a:r>
              <a:rPr lang="en-US" sz="2000" b="1" dirty="0" smtClean="0">
                <a:latin typeface="Times New Roman"/>
                <a:cs typeface="Times New Roman"/>
              </a:rPr>
              <a:t>; </a:t>
            </a:r>
          </a:p>
          <a:p>
            <a:pPr lvl="1">
              <a:lnSpc>
                <a:spcPct val="90000"/>
              </a:lnSpc>
            </a:pPr>
            <a:r>
              <a:rPr lang="en-US" sz="2000" b="1" dirty="0" smtClean="0">
                <a:latin typeface="Times New Roman"/>
                <a:cs typeface="Times New Roman"/>
              </a:rPr>
              <a:t>Thin sediments result in tectonic </a:t>
            </a:r>
            <a:r>
              <a:rPr lang="ja-JP" altLang="en-US" sz="2000" b="1" dirty="0" smtClean="0">
                <a:latin typeface="Times New Roman"/>
                <a:cs typeface="Times New Roman"/>
              </a:rPr>
              <a:t>‘</a:t>
            </a:r>
            <a:r>
              <a:rPr lang="en-US" sz="2000" b="1" dirty="0" smtClean="0">
                <a:latin typeface="Times New Roman"/>
                <a:cs typeface="Times New Roman"/>
              </a:rPr>
              <a:t>erosion</a:t>
            </a:r>
            <a:r>
              <a:rPr lang="ja-JP" altLang="en-US" sz="2000" b="1" dirty="0" smtClean="0">
                <a:latin typeface="Times New Roman"/>
                <a:cs typeface="Times New Roman"/>
              </a:rPr>
              <a:t>’</a:t>
            </a:r>
            <a:r>
              <a:rPr lang="en-US" sz="2000" b="1" dirty="0" smtClean="0">
                <a:latin typeface="Times New Roman"/>
                <a:cs typeface="Times New Roman"/>
              </a:rPr>
              <a:t> of the </a:t>
            </a:r>
            <a:r>
              <a:rPr lang="en-US" sz="2000" b="1" dirty="0" err="1" smtClean="0">
                <a:latin typeface="Times New Roman"/>
                <a:cs typeface="Times New Roman"/>
              </a:rPr>
              <a:t>forearc</a:t>
            </a:r>
            <a:endParaRPr lang="en-US" b="1" dirty="0" smtClean="0">
              <a:latin typeface="Times New Roman"/>
              <a:cs typeface="Times New Roman"/>
            </a:endParaRPr>
          </a:p>
        </p:txBody>
      </p:sp>
      <p:sp>
        <p:nvSpPr>
          <p:cNvPr id="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5400">
              <a:latin typeface="Times New Roman"/>
              <a:cs typeface="Times New Roman"/>
            </a:endParaRPr>
          </a:p>
        </p:txBody>
      </p:sp>
    </p:spTree>
    <p:extLst>
      <p:ext uri="{BB962C8B-B14F-4D97-AF65-F5344CB8AC3E}">
        <p14:creationId xmlns:p14="http://schemas.microsoft.com/office/powerpoint/2010/main" val="1956457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629400" y="914400"/>
            <a:ext cx="2362200" cy="1104900"/>
          </a:xfrm>
        </p:spPr>
        <p:txBody>
          <a:bodyPr/>
          <a:lstStyle/>
          <a:p>
            <a:r>
              <a:rPr lang="en-US" sz="3200"/>
              <a:t>Forearc basin vs. accretionary prism</a:t>
            </a:r>
            <a:endParaRPr lang="en-US"/>
          </a:p>
        </p:txBody>
      </p:sp>
      <p:pic>
        <p:nvPicPr>
          <p:cNvPr id="526339"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0" y="0"/>
            <a:ext cx="6400800" cy="6283325"/>
          </a:xfrm>
          <a:ln/>
        </p:spPr>
      </p:pic>
      <p:sp>
        <p:nvSpPr>
          <p:cNvPr id="526340" name="Text Box 4"/>
          <p:cNvSpPr txBox="1">
            <a:spLocks noChangeArrowheads="1"/>
          </p:cNvSpPr>
          <p:nvPr/>
        </p:nvSpPr>
        <p:spPr bwMode="auto">
          <a:xfrm>
            <a:off x="6629400" y="4038600"/>
            <a:ext cx="22098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200" dirty="0"/>
              <a:t>Naked  </a:t>
            </a:r>
            <a:r>
              <a:rPr lang="en-US" sz="2200" dirty="0" err="1"/>
              <a:t>forearcs</a:t>
            </a:r>
            <a:r>
              <a:rPr lang="en-US" sz="2200" dirty="0"/>
              <a:t> are </a:t>
            </a:r>
            <a:r>
              <a:rPr lang="en-US" sz="2200" dirty="0" smtClean="0"/>
              <a:t>erosive</a:t>
            </a:r>
          </a:p>
          <a:p>
            <a:r>
              <a:rPr lang="en-US" sz="2200" dirty="0" smtClean="0"/>
              <a:t>(as are some </a:t>
            </a:r>
            <a:r>
              <a:rPr lang="en-US" sz="2200" dirty="0" err="1" smtClean="0"/>
              <a:t>sedimented</a:t>
            </a:r>
            <a:r>
              <a:rPr lang="en-US" sz="2200" dirty="0" smtClean="0"/>
              <a:t> </a:t>
            </a:r>
            <a:r>
              <a:rPr lang="en-US" sz="2200" dirty="0" err="1" smtClean="0"/>
              <a:t>forearcs</a:t>
            </a:r>
            <a:r>
              <a:rPr lang="en-US" sz="2200" dirty="0" smtClean="0"/>
              <a:t>)</a:t>
            </a:r>
            <a:endParaRPr lang="en-US" sz="2200" dirty="0"/>
          </a:p>
        </p:txBody>
      </p:sp>
      <p:sp>
        <p:nvSpPr>
          <p:cNvPr id="52634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61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8757"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4290" name="Picture 2" descr="Pages from Clift&amp;Vann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0"/>
            <a:ext cx="5410200" cy="4732338"/>
          </a:xfrm>
          <a:prstGeom prst="rect">
            <a:avLst/>
          </a:prstGeom>
          <a:noFill/>
          <a:extLst>
            <a:ext uri="{909E8E84-426E-40dd-AFC4-6F175D3DCCD1}">
              <a14:hiddenFill xmlns:a14="http://schemas.microsoft.com/office/drawing/2010/main">
                <a:solidFill>
                  <a:srgbClr val="FFFFFF"/>
                </a:solidFill>
              </a14:hiddenFill>
            </a:ext>
          </a:extLst>
        </p:spPr>
      </p:pic>
      <p:sp>
        <p:nvSpPr>
          <p:cNvPr id="524291" name="Text Box 3"/>
          <p:cNvSpPr txBox="1">
            <a:spLocks noChangeArrowheads="1"/>
          </p:cNvSpPr>
          <p:nvPr/>
        </p:nvSpPr>
        <p:spPr bwMode="auto">
          <a:xfrm>
            <a:off x="288925" y="4876800"/>
            <a:ext cx="8626475"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700" b="1">
                <a:latin typeface="Times" charset="0"/>
              </a:rPr>
              <a:t>Accretionary margins</a:t>
            </a:r>
            <a:r>
              <a:rPr lang="en-US" sz="1700">
                <a:latin typeface="Times" charset="0"/>
              </a:rPr>
              <a:t>, such as Cascadia, are characterized by thrusted and penetratively deformed trench and oceanic sediments that often develop mud diapirism and volcanism because of sediment overpressuring. Gas hydrate zones are also common. </a:t>
            </a:r>
          </a:p>
          <a:p>
            <a:r>
              <a:rPr lang="en-US" sz="1700" b="1">
                <a:latin typeface="Times" charset="0"/>
              </a:rPr>
              <a:t>Erosive margins</a:t>
            </a:r>
            <a:r>
              <a:rPr lang="en-US" sz="1700">
                <a:latin typeface="Times" charset="0"/>
              </a:rPr>
              <a:t>, such as IBM and Tonga-Kermadec have steep trench slopes, composed of volcanic, plutonic, and mantle rocks (arc infrastructure). Forearc tectonics is dominated by serpentine-tectonics.</a:t>
            </a:r>
            <a:r>
              <a:rPr lang="en-US" sz="1400">
                <a:latin typeface="Times" charset="0"/>
              </a:rPr>
              <a:t> </a:t>
            </a:r>
          </a:p>
        </p:txBody>
      </p:sp>
      <p:sp>
        <p:nvSpPr>
          <p:cNvPr id="524292" name="Text Box 4"/>
          <p:cNvSpPr txBox="1">
            <a:spLocks noChangeArrowheads="1"/>
          </p:cNvSpPr>
          <p:nvPr/>
        </p:nvSpPr>
        <p:spPr bwMode="auto">
          <a:xfrm>
            <a:off x="533400" y="1371600"/>
            <a:ext cx="2305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Accretionary</a:t>
            </a:r>
          </a:p>
        </p:txBody>
      </p:sp>
      <p:sp>
        <p:nvSpPr>
          <p:cNvPr id="524293" name="Text Box 5"/>
          <p:cNvSpPr txBox="1">
            <a:spLocks noChangeArrowheads="1"/>
          </p:cNvSpPr>
          <p:nvPr/>
        </p:nvSpPr>
        <p:spPr bwMode="auto">
          <a:xfrm>
            <a:off x="304800" y="3200400"/>
            <a:ext cx="3027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Erosive/</a:t>
            </a:r>
          </a:p>
          <a:p>
            <a:r>
              <a:rPr lang="en-US"/>
              <a:t>Non-accretionary</a:t>
            </a:r>
          </a:p>
        </p:txBody>
      </p:sp>
      <p:sp>
        <p:nvSpPr>
          <p:cNvPr id="524294"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4295" name="Rectangle 7"/>
          <p:cNvSpPr>
            <a:spLocks noChangeArrowheads="1"/>
          </p:cNvSpPr>
          <p:nvPr/>
        </p:nvSpPr>
        <p:spPr bwMode="auto">
          <a:xfrm>
            <a:off x="0" y="228600"/>
            <a:ext cx="3124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3600" dirty="0" err="1">
                <a:solidFill>
                  <a:schemeClr val="tx2"/>
                </a:solidFill>
              </a:rPr>
              <a:t>Forearc</a:t>
            </a:r>
            <a:r>
              <a:rPr lang="en-US" sz="3600" dirty="0">
                <a:solidFill>
                  <a:schemeClr val="tx2"/>
                </a:solidFill>
              </a:rPr>
              <a:t> types</a:t>
            </a:r>
            <a:r>
              <a:rPr lang="en-US" dirty="0">
                <a:solidFill>
                  <a:schemeClr val="tx2"/>
                </a:solidFill>
              </a:rPr>
              <a:t/>
            </a:r>
            <a:br>
              <a:rPr lang="en-US" dirty="0">
                <a:solidFill>
                  <a:schemeClr val="tx2"/>
                </a:solidFill>
              </a:rPr>
            </a:br>
            <a:r>
              <a:rPr lang="en-US" sz="1400" b="1" dirty="0" smtClean="0">
                <a:solidFill>
                  <a:srgbClr val="000000"/>
                </a:solidFill>
              </a:rPr>
              <a:t>Clift &amp; </a:t>
            </a:r>
            <a:r>
              <a:rPr lang="en-US" sz="1400" b="1" dirty="0" err="1" smtClean="0">
                <a:solidFill>
                  <a:srgbClr val="000000"/>
                </a:solidFill>
              </a:rPr>
              <a:t>Vannuchi</a:t>
            </a:r>
            <a:r>
              <a:rPr lang="en-US" sz="1400" b="1" dirty="0" smtClean="0">
                <a:solidFill>
                  <a:srgbClr val="000000"/>
                </a:solidFill>
              </a:rPr>
              <a:t>, RGSP, 2004 </a:t>
            </a:r>
            <a:r>
              <a:rPr lang="en-US" sz="2800" b="1" dirty="0">
                <a:solidFill>
                  <a:schemeClr val="tx2"/>
                </a:solidFill>
              </a:rPr>
              <a:t/>
            </a:r>
            <a:br>
              <a:rPr lang="en-US" sz="2800" b="1" dirty="0">
                <a:solidFill>
                  <a:schemeClr val="tx2"/>
                </a:solidFill>
              </a:rPr>
            </a:br>
            <a:endParaRPr lang="en-US" sz="2800" b="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0434" name="Text Box 2"/>
          <p:cNvSpPr txBox="1">
            <a:spLocks noChangeArrowheads="1"/>
          </p:cNvSpPr>
          <p:nvPr/>
        </p:nvSpPr>
        <p:spPr bwMode="auto">
          <a:xfrm>
            <a:off x="6705600" y="1295400"/>
            <a:ext cx="2438400" cy="493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latin typeface="Times" charset="0"/>
              </a:rPr>
              <a:t>Not shown are Makran and Aegean margins (both accreting) </a:t>
            </a:r>
          </a:p>
          <a:p>
            <a:endParaRPr lang="en-US" sz="2400">
              <a:latin typeface="Times" charset="0"/>
            </a:endParaRPr>
          </a:p>
          <a:p>
            <a:r>
              <a:rPr lang="en-US" sz="2400">
                <a:latin typeface="Times" charset="0"/>
              </a:rPr>
              <a:t>21,000 km of non-accretionary margins,  </a:t>
            </a:r>
          </a:p>
          <a:p>
            <a:r>
              <a:rPr lang="en-US" sz="2400">
                <a:latin typeface="Times" charset="0"/>
              </a:rPr>
              <a:t>25,000 km of accretionary margins.</a:t>
            </a:r>
            <a:endParaRPr lang="en-US" sz="1800">
              <a:latin typeface="Times" charset="0"/>
            </a:endParaRPr>
          </a:p>
          <a:p>
            <a:endParaRPr lang="en-US" sz="1800">
              <a:latin typeface="Times" charset="0"/>
            </a:endParaRPr>
          </a:p>
          <a:p>
            <a:r>
              <a:rPr lang="en-US" sz="1800">
                <a:latin typeface="Times" charset="0"/>
              </a:rPr>
              <a:t>(Von Huene &amp; Scholl,  in press).</a:t>
            </a:r>
          </a:p>
        </p:txBody>
      </p:sp>
      <p:pic>
        <p:nvPicPr>
          <p:cNvPr id="530435" name="Picture 3" descr="FIG+3+MAJOR+SZ+TYP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6705600" cy="5084763"/>
          </a:xfrm>
          <a:prstGeom prst="rect">
            <a:avLst/>
          </a:prstGeom>
          <a:noFill/>
          <a:extLst>
            <a:ext uri="{909E8E84-426E-40dd-AFC4-6F175D3DCCD1}">
              <a14:hiddenFill xmlns:a14="http://schemas.microsoft.com/office/drawing/2010/main">
                <a:solidFill>
                  <a:srgbClr val="FFFFFF"/>
                </a:solidFill>
              </a14:hiddenFill>
            </a:ext>
          </a:extLst>
        </p:spPr>
      </p:pic>
      <p:sp>
        <p:nvSpPr>
          <p:cNvPr id="530436" name="Text Box 4"/>
          <p:cNvSpPr txBox="1">
            <a:spLocks noChangeArrowheads="1"/>
          </p:cNvSpPr>
          <p:nvPr/>
        </p:nvSpPr>
        <p:spPr bwMode="auto">
          <a:xfrm>
            <a:off x="381000" y="152400"/>
            <a:ext cx="5375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Distribution of Accretionary vs.</a:t>
            </a:r>
          </a:p>
          <a:p>
            <a:r>
              <a:rPr lang="en-US"/>
              <a:t>Non-accretionary forearcs</a:t>
            </a:r>
          </a:p>
        </p:txBody>
      </p:sp>
      <p:sp>
        <p:nvSpPr>
          <p:cNvPr id="530437"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717925" y="833438"/>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32484" name="Text Box 4"/>
          <p:cNvSpPr txBox="1">
            <a:spLocks noChangeArrowheads="1"/>
          </p:cNvSpPr>
          <p:nvPr/>
        </p:nvSpPr>
        <p:spPr bwMode="auto">
          <a:xfrm>
            <a:off x="6629400" y="0"/>
            <a:ext cx="2514600" cy="670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a:latin typeface="Times" charset="0"/>
              </a:rPr>
              <a:t>• close spacing of the basement to the trench </a:t>
            </a:r>
          </a:p>
          <a:p>
            <a:r>
              <a:rPr lang="en-US" sz="1800" dirty="0">
                <a:latin typeface="Times" charset="0"/>
              </a:rPr>
              <a:t>•small (or absent) prisms of accreted </a:t>
            </a:r>
            <a:r>
              <a:rPr lang="en-US" sz="1800" dirty="0" smtClean="0">
                <a:latin typeface="Times" charset="0"/>
              </a:rPr>
              <a:t>lower-plate </a:t>
            </a:r>
            <a:r>
              <a:rPr lang="en-US" sz="1800" dirty="0">
                <a:latin typeface="Times" charset="0"/>
              </a:rPr>
              <a:t>sediment behind the actively deforming material of the frontal prism. Material of the frontal prism can be scraped-off ocean floor sediment or composed of debris shed from the inner trench slope. </a:t>
            </a:r>
          </a:p>
          <a:p>
            <a:r>
              <a:rPr lang="en-US" sz="1800" dirty="0">
                <a:latin typeface="Times" charset="0"/>
              </a:rPr>
              <a:t>•</a:t>
            </a:r>
            <a:r>
              <a:rPr lang="en-US" sz="1800" dirty="0" err="1">
                <a:latin typeface="Times" charset="0"/>
              </a:rPr>
              <a:t>forearc</a:t>
            </a:r>
            <a:r>
              <a:rPr lang="en-US" sz="1800" dirty="0">
                <a:latin typeface="Times" charset="0"/>
              </a:rPr>
              <a:t> narrows with time</a:t>
            </a:r>
            <a:r>
              <a:rPr lang="en-US" sz="1600" dirty="0">
                <a:latin typeface="Times" charset="0"/>
              </a:rPr>
              <a:t> </a:t>
            </a:r>
          </a:p>
          <a:p>
            <a:endParaRPr lang="en-US" sz="1600" dirty="0">
              <a:latin typeface="Times" charset="0"/>
            </a:endParaRPr>
          </a:p>
          <a:p>
            <a:endParaRPr lang="en-US" sz="1600" dirty="0">
              <a:latin typeface="Times" charset="0"/>
            </a:endParaRPr>
          </a:p>
          <a:p>
            <a:endParaRPr lang="en-US" sz="1600" dirty="0">
              <a:latin typeface="Times" charset="0"/>
            </a:endParaRPr>
          </a:p>
          <a:p>
            <a:endParaRPr lang="en-US" sz="1600" dirty="0" smtClean="0">
              <a:latin typeface="Times" charset="0"/>
            </a:endParaRPr>
          </a:p>
          <a:p>
            <a:endParaRPr lang="en-US" sz="1600" dirty="0">
              <a:latin typeface="Times" charset="0"/>
            </a:endParaRPr>
          </a:p>
          <a:p>
            <a:endParaRPr lang="en-US" sz="1600" dirty="0">
              <a:latin typeface="Times" charset="0"/>
            </a:endParaRPr>
          </a:p>
          <a:p>
            <a:endParaRPr lang="en-US" sz="1600" dirty="0">
              <a:latin typeface="Times" charset="0"/>
            </a:endParaRPr>
          </a:p>
          <a:p>
            <a:endParaRPr lang="en-US" sz="1600" dirty="0">
              <a:latin typeface="Times" charset="0"/>
            </a:endParaRPr>
          </a:p>
          <a:p>
            <a:r>
              <a:rPr lang="en-US" sz="1600" dirty="0">
                <a:latin typeface="Times" charset="0"/>
              </a:rPr>
              <a:t>(Scholl &amp; von </a:t>
            </a:r>
            <a:r>
              <a:rPr lang="en-US" sz="1600" dirty="0" err="1">
                <a:latin typeface="Times" charset="0"/>
              </a:rPr>
              <a:t>Huene</a:t>
            </a:r>
            <a:r>
              <a:rPr lang="en-US" sz="1600" dirty="0">
                <a:latin typeface="Times" charset="0"/>
              </a:rPr>
              <a:t>, GSA </a:t>
            </a:r>
            <a:r>
              <a:rPr lang="en-US" sz="1600" dirty="0" err="1">
                <a:latin typeface="Times" charset="0"/>
              </a:rPr>
              <a:t>Mem</a:t>
            </a:r>
            <a:r>
              <a:rPr lang="en-US" sz="1600" dirty="0">
                <a:latin typeface="Times" charset="0"/>
              </a:rPr>
              <a:t>., 2007)</a:t>
            </a:r>
            <a:endParaRPr lang="en-US" sz="1600" dirty="0"/>
          </a:p>
        </p:txBody>
      </p:sp>
      <p:sp>
        <p:nvSpPr>
          <p:cNvPr id="532485"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p:cNvPicPr>
            <a:picLocks noChangeAspect="1"/>
          </p:cNvPicPr>
          <p:nvPr/>
        </p:nvPicPr>
        <p:blipFill>
          <a:blip r:embed="rId3"/>
          <a:stretch>
            <a:fillRect/>
          </a:stretch>
        </p:blipFill>
        <p:spPr>
          <a:xfrm>
            <a:off x="11261" y="0"/>
            <a:ext cx="6565900" cy="6629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30" name="Text Box 2"/>
          <p:cNvSpPr txBox="1">
            <a:spLocks noChangeArrowheads="1"/>
          </p:cNvSpPr>
          <p:nvPr/>
        </p:nvSpPr>
        <p:spPr bwMode="auto">
          <a:xfrm>
            <a:off x="6705600" y="0"/>
            <a:ext cx="2438400" cy="667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a:latin typeface="Times" charset="0"/>
              </a:rPr>
              <a:t>•Accreting margins </a:t>
            </a:r>
            <a:r>
              <a:rPr lang="en-US" sz="1800" dirty="0" smtClean="0">
                <a:latin typeface="Times" charset="0"/>
              </a:rPr>
              <a:t>have </a:t>
            </a:r>
            <a:r>
              <a:rPr lang="en-US" sz="1800" dirty="0">
                <a:latin typeface="Times" charset="0"/>
              </a:rPr>
              <a:t>a wide body of accreted material consisting of a little-deforming, older accreted prism and, at the base of the slope, the frontal prism of actively de-forming (shortening) sediment scraped off the </a:t>
            </a:r>
            <a:r>
              <a:rPr lang="en-US" sz="1800" dirty="0" err="1">
                <a:latin typeface="Times" charset="0"/>
              </a:rPr>
              <a:t>subducting</a:t>
            </a:r>
            <a:r>
              <a:rPr lang="en-US" sz="1800" dirty="0">
                <a:latin typeface="Times" charset="0"/>
              </a:rPr>
              <a:t> lower </a:t>
            </a:r>
            <a:r>
              <a:rPr lang="en-US" sz="1800" dirty="0" smtClean="0">
                <a:latin typeface="Times" charset="0"/>
              </a:rPr>
              <a:t>plate</a:t>
            </a:r>
            <a:endParaRPr lang="en-US" sz="1800" dirty="0">
              <a:latin typeface="Times" charset="0"/>
            </a:endParaRPr>
          </a:p>
          <a:p>
            <a:endParaRPr lang="en-US" sz="1800" dirty="0">
              <a:latin typeface="Times" charset="0"/>
            </a:endParaRPr>
          </a:p>
          <a:p>
            <a:r>
              <a:rPr lang="en-US" sz="1800" dirty="0">
                <a:latin typeface="Times" charset="0"/>
              </a:rPr>
              <a:t>•</a:t>
            </a:r>
            <a:r>
              <a:rPr lang="en-US" sz="1800" dirty="0" err="1">
                <a:latin typeface="Times" charset="0"/>
              </a:rPr>
              <a:t>forearc</a:t>
            </a:r>
            <a:r>
              <a:rPr lang="en-US" sz="1800" dirty="0">
                <a:latin typeface="Times" charset="0"/>
              </a:rPr>
              <a:t> widens with </a:t>
            </a:r>
            <a:r>
              <a:rPr lang="en-US" sz="1800" dirty="0" smtClean="0">
                <a:latin typeface="Times" charset="0"/>
              </a:rPr>
              <a:t>time (trench retreats seaward)</a:t>
            </a:r>
            <a:r>
              <a:rPr lang="en-US" sz="1600" dirty="0" smtClean="0">
                <a:latin typeface="Times" charset="0"/>
              </a:rPr>
              <a:t> </a:t>
            </a:r>
            <a:endParaRPr lang="en-US" sz="1600" dirty="0">
              <a:latin typeface="Times" charset="0"/>
            </a:endParaRPr>
          </a:p>
          <a:p>
            <a:endParaRPr lang="en-US" sz="1600" dirty="0" smtClean="0">
              <a:latin typeface="Times" charset="0"/>
            </a:endParaRPr>
          </a:p>
          <a:p>
            <a:endParaRPr lang="en-US" sz="1600" dirty="0">
              <a:latin typeface="Times" charset="0"/>
            </a:endParaRPr>
          </a:p>
          <a:p>
            <a:endParaRPr lang="en-US" sz="1600" dirty="0" smtClean="0">
              <a:latin typeface="Times" charset="0"/>
            </a:endParaRPr>
          </a:p>
          <a:p>
            <a:endParaRPr lang="en-US" sz="1600" dirty="0">
              <a:latin typeface="Times" charset="0"/>
            </a:endParaRPr>
          </a:p>
          <a:p>
            <a:endParaRPr lang="en-US" sz="1600" dirty="0" smtClean="0">
              <a:latin typeface="Times" charset="0"/>
            </a:endParaRPr>
          </a:p>
          <a:p>
            <a:endParaRPr lang="en-US" sz="1600" dirty="0">
              <a:latin typeface="Times" charset="0"/>
            </a:endParaRPr>
          </a:p>
          <a:p>
            <a:endParaRPr lang="en-US" sz="1600" dirty="0" smtClean="0">
              <a:latin typeface="Times" charset="0"/>
            </a:endParaRPr>
          </a:p>
          <a:p>
            <a:endParaRPr lang="en-US" sz="1600" dirty="0">
              <a:latin typeface="Times" charset="0"/>
            </a:endParaRPr>
          </a:p>
          <a:p>
            <a:endParaRPr lang="en-US" sz="1600" dirty="0" smtClean="0">
              <a:latin typeface="Times" charset="0"/>
            </a:endParaRPr>
          </a:p>
          <a:p>
            <a:r>
              <a:rPr lang="en-US" sz="1600" dirty="0" smtClean="0">
                <a:latin typeface="Times" charset="0"/>
              </a:rPr>
              <a:t>(Scholl &amp; von </a:t>
            </a:r>
            <a:r>
              <a:rPr lang="en-US" sz="1600" dirty="0" err="1" smtClean="0">
                <a:latin typeface="Times" charset="0"/>
              </a:rPr>
              <a:t>Huene</a:t>
            </a:r>
            <a:r>
              <a:rPr lang="en-US" sz="1600" dirty="0" smtClean="0">
                <a:latin typeface="Times" charset="0"/>
              </a:rPr>
              <a:t>, GSA </a:t>
            </a:r>
            <a:r>
              <a:rPr lang="en-US" sz="1600" dirty="0" err="1" smtClean="0">
                <a:latin typeface="Times" charset="0"/>
              </a:rPr>
              <a:t>Mem</a:t>
            </a:r>
            <a:r>
              <a:rPr lang="en-US" sz="1600" dirty="0" smtClean="0">
                <a:latin typeface="Times" charset="0"/>
              </a:rPr>
              <a:t>., 2007)</a:t>
            </a:r>
            <a:endParaRPr lang="en-US" dirty="0"/>
          </a:p>
        </p:txBody>
      </p:sp>
      <p:sp>
        <p:nvSpPr>
          <p:cNvPr id="534532"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p:cNvPicPr>
            <a:picLocks noChangeAspect="1"/>
          </p:cNvPicPr>
          <p:nvPr/>
        </p:nvPicPr>
        <p:blipFill>
          <a:blip r:embed="rId3"/>
          <a:stretch>
            <a:fillRect/>
          </a:stretch>
        </p:blipFill>
        <p:spPr>
          <a:xfrm>
            <a:off x="0" y="38020"/>
            <a:ext cx="6616700" cy="6616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48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475" y="60325"/>
            <a:ext cx="8655050" cy="6735763"/>
          </a:xfrm>
          <a:prstGeom prst="rect">
            <a:avLst/>
          </a:prstGeom>
          <a:noFill/>
          <a:extLst>
            <a:ext uri="{909E8E84-426E-40dd-AFC4-6F175D3DCCD1}">
              <a14:hiddenFill xmlns:a14="http://schemas.microsoft.com/office/drawing/2010/main">
                <a:solidFill>
                  <a:srgbClr val="FFFFFF"/>
                </a:solidFill>
              </a14:hiddenFill>
            </a:ext>
          </a:extLst>
        </p:spPr>
      </p:pic>
      <p:sp>
        <p:nvSpPr>
          <p:cNvPr id="464899" name="Rectangle 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228600"/>
            <a:ext cx="8610600" cy="609600"/>
          </a:xfrm>
        </p:spPr>
        <p:txBody>
          <a:bodyPr/>
          <a:lstStyle/>
          <a:p>
            <a:pPr algn="ctr"/>
            <a:r>
              <a:rPr lang="en-US" sz="2300"/>
              <a:t>Arc-Trench Systems: The crust</a:t>
            </a:r>
            <a:r>
              <a:rPr lang="ja-JP" altLang="en-US" sz="2300"/>
              <a:t>’</a:t>
            </a:r>
            <a:r>
              <a:rPr lang="en-US" sz="2300"/>
              <a:t>s response to and record of subduction</a:t>
            </a:r>
            <a:endParaRPr lang="en-US"/>
          </a:p>
        </p:txBody>
      </p:sp>
      <p:pic>
        <p:nvPicPr>
          <p:cNvPr id="10260" name="Picture 20"/>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0" y="914400"/>
            <a:ext cx="9144000" cy="5629275"/>
          </a:xfrm>
          <a:noFill/>
          <a:ln/>
        </p:spPr>
      </p:pic>
      <p:sp>
        <p:nvSpPr>
          <p:cNvPr id="10262" name="Rectangle 22"/>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69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213" y="228600"/>
            <a:ext cx="8535987" cy="6324600"/>
          </a:xfrm>
          <a:prstGeom prst="rect">
            <a:avLst/>
          </a:prstGeom>
          <a:noFill/>
          <a:extLst>
            <a:ext uri="{909E8E84-426E-40dd-AFC4-6F175D3DCCD1}">
              <a14:hiddenFill xmlns:a14="http://schemas.microsoft.com/office/drawing/2010/main">
                <a:solidFill>
                  <a:srgbClr val="FFFFFF"/>
                </a:solidFill>
              </a14:hiddenFill>
            </a:ext>
          </a:extLst>
        </p:spPr>
      </p:pic>
      <p:sp>
        <p:nvSpPr>
          <p:cNvPr id="466948"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304800" y="342900"/>
            <a:ext cx="8839200" cy="419100"/>
          </a:xfrm>
        </p:spPr>
        <p:txBody>
          <a:bodyPr/>
          <a:lstStyle/>
          <a:p>
            <a:r>
              <a:rPr lang="en-US" sz="3600"/>
              <a:t>Sediment Accretion vs. Subduction </a:t>
            </a:r>
            <a:r>
              <a:rPr lang="ja-JP" altLang="en-US" sz="3600">
                <a:latin typeface="Arial"/>
              </a:rPr>
              <a:t>‘</a:t>
            </a:r>
            <a:r>
              <a:rPr lang="en-US" sz="3600"/>
              <a:t>Erosion</a:t>
            </a:r>
            <a:r>
              <a:rPr lang="ja-JP" altLang="en-US" sz="3600">
                <a:latin typeface="Arial"/>
              </a:rPr>
              <a:t>’</a:t>
            </a:r>
            <a:endParaRPr lang="en-US"/>
          </a:p>
        </p:txBody>
      </p:sp>
      <p:pic>
        <p:nvPicPr>
          <p:cNvPr id="528387" name="Picture 3"/>
          <p:cNvPicPr>
            <a:picLocks noGrp="1" noChangeAspect="1" noChangeArrowheads="1"/>
          </p:cNvPicPr>
          <p:nvPr>
            <p:ph type="clipArt" sz="half" idx="2"/>
          </p:nvPr>
        </p:nvPicPr>
        <p:blipFill>
          <a:blip r:embed="rId3" cstate="print">
            <a:extLst>
              <a:ext uri="{28A0092B-C50C-407E-A947-70E740481C1C}">
                <a14:useLocalDpi xmlns:a14="http://schemas.microsoft.com/office/drawing/2010/main"/>
              </a:ext>
            </a:extLst>
          </a:blip>
          <a:srcRect/>
          <a:stretch>
            <a:fillRect/>
          </a:stretch>
        </p:blipFill>
        <p:spPr>
          <a:xfrm>
            <a:off x="152400" y="1219200"/>
            <a:ext cx="8286750" cy="4789488"/>
          </a:xfrm>
        </p:spPr>
      </p:pic>
      <p:sp>
        <p:nvSpPr>
          <p:cNvPr id="528388" name="Text Box 4"/>
          <p:cNvSpPr txBox="1">
            <a:spLocks noChangeArrowheads="1"/>
          </p:cNvSpPr>
          <p:nvPr/>
        </p:nvSpPr>
        <p:spPr bwMode="auto">
          <a:xfrm>
            <a:off x="5127625" y="6338888"/>
            <a:ext cx="4016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Coulbourn 1986</a:t>
            </a:r>
            <a:endParaRPr lang="en-US" sz="2800"/>
          </a:p>
        </p:txBody>
      </p:sp>
      <p:sp>
        <p:nvSpPr>
          <p:cNvPr id="528389" name="Text Box 5"/>
          <p:cNvSpPr txBox="1">
            <a:spLocks noChangeArrowheads="1"/>
          </p:cNvSpPr>
          <p:nvPr/>
        </p:nvSpPr>
        <p:spPr bwMode="auto">
          <a:xfrm>
            <a:off x="336550" y="762000"/>
            <a:ext cx="8807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t>The threshold for growth of an accretionary prism is ~1km of sediment in the trench.</a:t>
            </a:r>
            <a:endParaRPr lang="en-US"/>
          </a:p>
        </p:txBody>
      </p:sp>
      <p:sp>
        <p:nvSpPr>
          <p:cNvPr id="528390"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59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03188"/>
            <a:ext cx="9906000" cy="696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592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677400" cy="762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8997"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00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50813"/>
            <a:ext cx="9601200" cy="7180263"/>
          </a:xfrm>
          <a:prstGeom prst="rect">
            <a:avLst/>
          </a:prstGeom>
          <a:noFill/>
          <a:extLst>
            <a:ext uri="{909E8E84-426E-40dd-AFC4-6F175D3DCCD1}">
              <a14:hiddenFill xmlns:a14="http://schemas.microsoft.com/office/drawing/2010/main">
                <a:solidFill>
                  <a:srgbClr val="FFFFFF"/>
                </a:solidFill>
              </a14:hiddenFill>
            </a:ext>
          </a:extLst>
        </p:spPr>
      </p:pic>
      <p:sp>
        <p:nvSpPr>
          <p:cNvPr id="47002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3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52400"/>
            <a:ext cx="9677400" cy="694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3332"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5139"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473" y="1905000"/>
            <a:ext cx="6292677" cy="3669877"/>
          </a:xfrm>
          <a:prstGeom prst="rect">
            <a:avLst/>
          </a:prstGeom>
          <a:noFill/>
          <a:extLst>
            <a:ext uri="{909E8E84-426E-40dd-AFC4-6F175D3DCCD1}">
              <a14:hiddenFill xmlns:a14="http://schemas.microsoft.com/office/drawing/2010/main">
                <a:solidFill>
                  <a:srgbClr val="FFFFFF"/>
                </a:solidFill>
              </a14:hiddenFill>
            </a:ext>
          </a:extLst>
        </p:spPr>
      </p:pic>
      <p:sp>
        <p:nvSpPr>
          <p:cNvPr id="47514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 name="Text Box 5"/>
          <p:cNvSpPr txBox="1">
            <a:spLocks noChangeArrowheads="1"/>
          </p:cNvSpPr>
          <p:nvPr/>
        </p:nvSpPr>
        <p:spPr bwMode="auto">
          <a:xfrm>
            <a:off x="4191000" y="-30672"/>
            <a:ext cx="4953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t>More evidence for </a:t>
            </a:r>
            <a:r>
              <a:rPr lang="en-US" sz="2400" dirty="0" err="1"/>
              <a:t>subduction</a:t>
            </a:r>
            <a:r>
              <a:rPr lang="en-US" sz="2400" dirty="0"/>
              <a:t> erosion:</a:t>
            </a:r>
          </a:p>
          <a:p>
            <a:r>
              <a:rPr lang="en-US" sz="2400" b="1" i="1" dirty="0"/>
              <a:t>Coastal exposure of Mesozoic arc </a:t>
            </a:r>
            <a:r>
              <a:rPr lang="en-US" sz="2400" b="1" i="1" dirty="0" smtClean="0"/>
              <a:t>plutons, &amp; progressive </a:t>
            </a:r>
            <a:r>
              <a:rPr lang="en-US" sz="2400" b="1" i="1" dirty="0"/>
              <a:t>landward migration of arc plutons</a:t>
            </a:r>
            <a:endParaRPr lang="en-US" b="1" i="1" dirty="0"/>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4093154" cy="188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581400" y="5509743"/>
            <a:ext cx="5562600" cy="13482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309748" y="2133600"/>
            <a:ext cx="2834252" cy="3187700"/>
          </a:xfrm>
          <a:prstGeom prst="rect">
            <a:avLst/>
          </a:prstGeom>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39483" y="5638801"/>
            <a:ext cx="296091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893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9600" y="1676400"/>
            <a:ext cx="7955412" cy="4933247"/>
          </a:xfrm>
          <a:prstGeom prst="rect">
            <a:avLst/>
          </a:prstGeom>
          <a:noFill/>
          <a:extLst>
            <a:ext uri="{909E8E84-426E-40dd-AFC4-6F175D3DCCD1}">
              <a14:hiddenFill xmlns:a14="http://schemas.microsoft.com/office/drawing/2010/main">
                <a:solidFill>
                  <a:srgbClr val="FFFFFF"/>
                </a:solidFill>
              </a14:hiddenFill>
            </a:ext>
          </a:extLst>
        </p:spPr>
      </p:pic>
      <p:sp>
        <p:nvSpPr>
          <p:cNvPr id="508932"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762000" y="76200"/>
            <a:ext cx="7772400" cy="1569660"/>
          </a:xfrm>
          <a:prstGeom prst="rect">
            <a:avLst/>
          </a:prstGeom>
          <a:noFill/>
        </p:spPr>
        <p:txBody>
          <a:bodyPr wrap="square" rtlCol="0">
            <a:spAutoFit/>
          </a:bodyPr>
          <a:lstStyle/>
          <a:p>
            <a:r>
              <a:rPr lang="en-US" dirty="0" smtClean="0"/>
              <a:t>Is rarity of </a:t>
            </a:r>
            <a:r>
              <a:rPr lang="en-US" dirty="0" err="1" smtClean="0"/>
              <a:t>Archean</a:t>
            </a:r>
            <a:r>
              <a:rPr lang="en-US" dirty="0" smtClean="0"/>
              <a:t> rocks a function of 	slow production of continental crust? </a:t>
            </a:r>
          </a:p>
          <a:p>
            <a:r>
              <a:rPr lang="en-US" dirty="0" smtClean="0"/>
              <a:t>	or of rapid </a:t>
            </a:r>
            <a:r>
              <a:rPr lang="en-US" dirty="0" err="1" smtClean="0"/>
              <a:t>subduction</a:t>
            </a:r>
            <a:r>
              <a:rPr lang="en-US" dirty="0" smtClean="0"/>
              <a:t> erosion?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9650" name="Text Box 2"/>
          <p:cNvSpPr txBox="1">
            <a:spLocks noChangeArrowheads="1"/>
          </p:cNvSpPr>
          <p:nvPr/>
        </p:nvSpPr>
        <p:spPr bwMode="auto">
          <a:xfrm>
            <a:off x="6705600" y="1295400"/>
            <a:ext cx="24384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smtClean="0">
                <a:latin typeface="Times" charset="0"/>
              </a:rPr>
              <a:t>21,000 </a:t>
            </a:r>
            <a:r>
              <a:rPr lang="en-US" sz="2400" dirty="0">
                <a:latin typeface="Times" charset="0"/>
              </a:rPr>
              <a:t>km of non-</a:t>
            </a:r>
            <a:r>
              <a:rPr lang="en-US" sz="2400" dirty="0" err="1">
                <a:latin typeface="Times" charset="0"/>
              </a:rPr>
              <a:t>accretionary</a:t>
            </a:r>
            <a:r>
              <a:rPr lang="en-US" sz="2400" dirty="0">
                <a:latin typeface="Times" charset="0"/>
              </a:rPr>
              <a:t> margins,  </a:t>
            </a:r>
          </a:p>
          <a:p>
            <a:r>
              <a:rPr lang="en-US" sz="2400" dirty="0">
                <a:latin typeface="Times" charset="0"/>
              </a:rPr>
              <a:t>25,000 km of </a:t>
            </a:r>
            <a:r>
              <a:rPr lang="en-US" sz="2400" dirty="0" err="1">
                <a:latin typeface="Times" charset="0"/>
              </a:rPr>
              <a:t>accretionary</a:t>
            </a:r>
            <a:r>
              <a:rPr lang="en-US" sz="2400" dirty="0">
                <a:latin typeface="Times" charset="0"/>
              </a:rPr>
              <a:t> </a:t>
            </a:r>
            <a:r>
              <a:rPr lang="en-US" sz="2400" dirty="0" smtClean="0">
                <a:latin typeface="Times" charset="0"/>
              </a:rPr>
              <a:t>margins (many of which undergo </a:t>
            </a:r>
            <a:r>
              <a:rPr lang="en-US" sz="2400" dirty="0" err="1" smtClean="0">
                <a:latin typeface="Times" charset="0"/>
              </a:rPr>
              <a:t>subduction</a:t>
            </a:r>
            <a:r>
              <a:rPr lang="en-US" sz="2400" dirty="0" smtClean="0">
                <a:latin typeface="Times" charset="0"/>
              </a:rPr>
              <a:t> erosion at greater depth).</a:t>
            </a:r>
            <a:endParaRPr lang="en-US" sz="1800" dirty="0">
              <a:latin typeface="Times" charset="0"/>
            </a:endParaRPr>
          </a:p>
          <a:p>
            <a:endParaRPr lang="en-US" sz="1800" dirty="0">
              <a:latin typeface="Times" charset="0"/>
            </a:endParaRPr>
          </a:p>
          <a:p>
            <a:r>
              <a:rPr lang="en-US" sz="1800" dirty="0" smtClean="0">
                <a:latin typeface="Times" charset="0"/>
              </a:rPr>
              <a:t>(Scholl &amp; Von </a:t>
            </a:r>
            <a:r>
              <a:rPr lang="en-US" sz="1800" dirty="0" err="1" smtClean="0">
                <a:latin typeface="Times" charset="0"/>
              </a:rPr>
              <a:t>Huene</a:t>
            </a:r>
            <a:r>
              <a:rPr lang="en-US" sz="1800" dirty="0" smtClean="0">
                <a:latin typeface="Times" charset="0"/>
              </a:rPr>
              <a:t>,  GSA </a:t>
            </a:r>
            <a:r>
              <a:rPr lang="en-US" sz="1800" dirty="0" err="1" smtClean="0">
                <a:latin typeface="Times" charset="0"/>
              </a:rPr>
              <a:t>Mem</a:t>
            </a:r>
            <a:r>
              <a:rPr lang="en-US" sz="1800" dirty="0" smtClean="0">
                <a:latin typeface="Times" charset="0"/>
              </a:rPr>
              <a:t>., 2007)</a:t>
            </a:r>
            <a:r>
              <a:rPr lang="en-US" sz="1800" dirty="0">
                <a:latin typeface="Times" charset="0"/>
              </a:rPr>
              <a:t>.</a:t>
            </a:r>
          </a:p>
        </p:txBody>
      </p:sp>
      <p:pic>
        <p:nvPicPr>
          <p:cNvPr id="539651" name="Picture 3" descr="FIG+3+MAJOR+SZ+TYP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6705600" cy="5084763"/>
          </a:xfrm>
          <a:prstGeom prst="rect">
            <a:avLst/>
          </a:prstGeom>
          <a:noFill/>
          <a:extLst>
            <a:ext uri="{909E8E84-426E-40dd-AFC4-6F175D3DCCD1}">
              <a14:hiddenFill xmlns:a14="http://schemas.microsoft.com/office/drawing/2010/main">
                <a:solidFill>
                  <a:srgbClr val="FFFFFF"/>
                </a:solidFill>
              </a14:hiddenFill>
            </a:ext>
          </a:extLst>
        </p:spPr>
      </p:pic>
      <p:sp>
        <p:nvSpPr>
          <p:cNvPr id="539652" name="Text Box 4"/>
          <p:cNvSpPr txBox="1">
            <a:spLocks noChangeArrowheads="1"/>
          </p:cNvSpPr>
          <p:nvPr/>
        </p:nvSpPr>
        <p:spPr bwMode="auto">
          <a:xfrm>
            <a:off x="381000" y="152400"/>
            <a:ext cx="5375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Distribution of </a:t>
            </a:r>
            <a:r>
              <a:rPr lang="en-US" dirty="0" err="1"/>
              <a:t>Accretionary</a:t>
            </a:r>
            <a:r>
              <a:rPr lang="en-US" dirty="0"/>
              <a:t> vs.</a:t>
            </a:r>
          </a:p>
          <a:p>
            <a:r>
              <a:rPr lang="en-US" dirty="0"/>
              <a:t>Non-</a:t>
            </a:r>
            <a:r>
              <a:rPr lang="en-US" dirty="0" err="1"/>
              <a:t>accretionary</a:t>
            </a:r>
            <a:r>
              <a:rPr lang="en-US" dirty="0"/>
              <a:t> </a:t>
            </a:r>
            <a:r>
              <a:rPr lang="en-US" dirty="0" err="1"/>
              <a:t>forearcs</a:t>
            </a:r>
            <a:endParaRPr lang="en-US" dirty="0"/>
          </a:p>
        </p:txBody>
      </p:sp>
      <p:sp>
        <p:nvSpPr>
          <p:cNvPr id="539653"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2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descr="Untitled.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82" y="304800"/>
            <a:ext cx="9081578" cy="5816600"/>
          </a:xfrm>
          <a:prstGeom prst="rect">
            <a:avLst/>
          </a:prstGeom>
        </p:spPr>
      </p:pic>
      <p:sp>
        <p:nvSpPr>
          <p:cNvPr id="3" name="TextBox 2"/>
          <p:cNvSpPr txBox="1"/>
          <p:nvPr/>
        </p:nvSpPr>
        <p:spPr>
          <a:xfrm>
            <a:off x="5498977" y="6457890"/>
            <a:ext cx="3645023" cy="400110"/>
          </a:xfrm>
          <a:prstGeom prst="rect">
            <a:avLst/>
          </a:prstGeom>
          <a:noFill/>
        </p:spPr>
        <p:txBody>
          <a:bodyPr wrap="none" rtlCol="0">
            <a:spAutoFit/>
          </a:bodyPr>
          <a:lstStyle/>
          <a:p>
            <a:r>
              <a:rPr lang="en-US" sz="2000" dirty="0" smtClean="0"/>
              <a:t>Scholl &amp; Von </a:t>
            </a:r>
            <a:r>
              <a:rPr lang="en-US" sz="2000" dirty="0" err="1" smtClean="0"/>
              <a:t>Huene</a:t>
            </a:r>
            <a:r>
              <a:rPr lang="en-US" sz="2000" dirty="0" smtClean="0"/>
              <a:t>, CJES, 2010</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p:cNvSpPr>
            <a:spLocks noGrp="1" noChangeArrowheads="1"/>
          </p:cNvSpPr>
          <p:nvPr>
            <p:ph type="title"/>
          </p:nvPr>
        </p:nvSpPr>
        <p:spPr>
          <a:xfrm>
            <a:off x="304800" y="152400"/>
            <a:ext cx="8686800" cy="1143000"/>
          </a:xfrm>
        </p:spPr>
        <p:txBody>
          <a:bodyPr>
            <a:normAutofit/>
          </a:bodyPr>
          <a:lstStyle/>
          <a:p>
            <a:r>
              <a:rPr lang="en-US" sz="4000" i="1" dirty="0" smtClean="0"/>
              <a:t>Lecture 8: </a:t>
            </a:r>
            <a:r>
              <a:rPr lang="en-US" sz="4000" i="1" dirty="0" err="1" smtClean="0"/>
              <a:t>Subduction</a:t>
            </a:r>
            <a:r>
              <a:rPr lang="en-US" sz="4000" i="1" dirty="0" smtClean="0"/>
              <a:t> Zones</a:t>
            </a:r>
            <a:br>
              <a:rPr lang="en-US" sz="4000" i="1" dirty="0" smtClean="0"/>
            </a:br>
            <a:r>
              <a:rPr lang="en-US" sz="2700" i="1" dirty="0" smtClean="0"/>
              <a:t>Dehydration </a:t>
            </a:r>
            <a:r>
              <a:rPr lang="en-US" sz="2700" i="1" dirty="0"/>
              <a:t>reactions in </a:t>
            </a:r>
            <a:r>
              <a:rPr lang="en-US" sz="2700" i="1" dirty="0" err="1"/>
              <a:t>subducted</a:t>
            </a:r>
            <a:r>
              <a:rPr lang="en-US" sz="2700" i="1" dirty="0"/>
              <a:t> materials release water</a:t>
            </a:r>
            <a:endParaRPr lang="en-US" dirty="0"/>
          </a:p>
        </p:txBody>
      </p:sp>
      <p:sp>
        <p:nvSpPr>
          <p:cNvPr id="149507" name="Rectangle 1027"/>
          <p:cNvSpPr>
            <a:spLocks noChangeArrowheads="1"/>
          </p:cNvSpPr>
          <p:nvPr/>
        </p:nvSpPr>
        <p:spPr bwMode="auto">
          <a:xfrm>
            <a:off x="838200" y="1447800"/>
            <a:ext cx="7620000" cy="480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fontAlgn="auto" hangingPunct="1">
              <a:spcBef>
                <a:spcPts val="0"/>
              </a:spcBef>
              <a:spcAft>
                <a:spcPts val="0"/>
              </a:spcAft>
            </a:pPr>
            <a:endParaRPr lang="en-US" sz="1800">
              <a:solidFill>
                <a:prstClr val="white"/>
              </a:solidFill>
              <a:latin typeface="Calibri"/>
              <a:ea typeface="+mn-ea"/>
            </a:endParaRPr>
          </a:p>
        </p:txBody>
      </p:sp>
      <p:pic>
        <p:nvPicPr>
          <p:cNvPr id="149508" name="Picture 1028"/>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1066800" y="1447800"/>
            <a:ext cx="6096000" cy="4705350"/>
          </a:xfrm>
          <a:ln/>
        </p:spPr>
      </p:pic>
      <p:sp>
        <p:nvSpPr>
          <p:cNvPr id="149509" name="Text Box 1029"/>
          <p:cNvSpPr txBox="1">
            <a:spLocks noChangeArrowheads="1"/>
          </p:cNvSpPr>
          <p:nvPr/>
        </p:nvSpPr>
        <p:spPr bwMode="auto">
          <a:xfrm>
            <a:off x="4860925" y="5622925"/>
            <a:ext cx="284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eaLnBrk="1" fontAlgn="auto" hangingPunct="1">
              <a:spcBef>
                <a:spcPts val="0"/>
              </a:spcBef>
              <a:spcAft>
                <a:spcPts val="0"/>
              </a:spcAft>
            </a:pPr>
            <a:r>
              <a:rPr lang="en-US" sz="1800">
                <a:solidFill>
                  <a:prstClr val="black"/>
                </a:solidFill>
                <a:latin typeface="Calibri"/>
                <a:ea typeface="+mn-ea"/>
              </a:rPr>
              <a:t>Schmidt &amp; Poli, 1998</a:t>
            </a:r>
          </a:p>
        </p:txBody>
      </p:sp>
    </p:spTree>
    <p:extLst>
      <p:ext uri="{BB962C8B-B14F-4D97-AF65-F5344CB8AC3E}">
        <p14:creationId xmlns:p14="http://schemas.microsoft.com/office/powerpoint/2010/main" val="32647680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86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81000"/>
            <a:ext cx="9601200" cy="7640638"/>
          </a:xfrm>
          <a:prstGeom prst="rect">
            <a:avLst/>
          </a:prstGeom>
          <a:noFill/>
          <a:extLst>
            <a:ext uri="{909E8E84-426E-40dd-AFC4-6F175D3DCCD1}">
              <a14:hiddenFill xmlns:a14="http://schemas.microsoft.com/office/drawing/2010/main">
                <a:solidFill>
                  <a:srgbClr val="FFFFFF"/>
                </a:solidFill>
              </a14:hiddenFill>
            </a:ext>
          </a:extLst>
        </p:spPr>
      </p:pic>
      <p:sp>
        <p:nvSpPr>
          <p:cNvPr id="498692"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a:latin typeface="Times" charset="0"/>
              </a:rPr>
              <a:t> </a:t>
            </a:r>
          </a:p>
        </p:txBody>
      </p:sp>
      <p:pic>
        <p:nvPicPr>
          <p:cNvPr id="4997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58750"/>
            <a:ext cx="9601200" cy="7175500"/>
          </a:xfrm>
          <a:prstGeom prst="rect">
            <a:avLst/>
          </a:prstGeom>
          <a:noFill/>
          <a:extLst>
            <a:ext uri="{909E8E84-426E-40dd-AFC4-6F175D3DCCD1}">
              <a14:hiddenFill xmlns:a14="http://schemas.microsoft.com/office/drawing/2010/main">
                <a:solidFill>
                  <a:srgbClr val="FFFFFF"/>
                </a:solidFill>
              </a14:hiddenFill>
            </a:ext>
          </a:extLst>
        </p:spPr>
      </p:pic>
      <p:sp>
        <p:nvSpPr>
          <p:cNvPr id="499716"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68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863"/>
            <a:ext cx="9144000" cy="6943726"/>
          </a:xfrm>
          <a:prstGeom prst="rect">
            <a:avLst/>
          </a:prstGeom>
          <a:noFill/>
          <a:extLst>
            <a:ext uri="{909E8E84-426E-40dd-AFC4-6F175D3DCCD1}">
              <a14:hiddenFill xmlns:a14="http://schemas.microsoft.com/office/drawing/2010/main">
                <a:solidFill>
                  <a:srgbClr val="FFFFFF"/>
                </a:solidFill>
              </a14:hiddenFill>
            </a:ext>
          </a:extLst>
        </p:spPr>
      </p:pic>
      <p:sp>
        <p:nvSpPr>
          <p:cNvPr id="50688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79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01600"/>
            <a:ext cx="9677400" cy="7102475"/>
          </a:xfrm>
          <a:prstGeom prst="rect">
            <a:avLst/>
          </a:prstGeom>
          <a:noFill/>
          <a:extLst>
            <a:ext uri="{909E8E84-426E-40dd-AFC4-6F175D3DCCD1}">
              <a14:hiddenFill xmlns:a14="http://schemas.microsoft.com/office/drawing/2010/main">
                <a:solidFill>
                  <a:srgbClr val="FFFFFF"/>
                </a:solidFill>
              </a14:hiddenFill>
            </a:ext>
          </a:extLst>
        </p:spPr>
      </p:pic>
      <p:sp>
        <p:nvSpPr>
          <p:cNvPr id="507908"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28600"/>
            <a:ext cx="10287000" cy="7319963"/>
          </a:xfrm>
          <a:prstGeom prst="rect">
            <a:avLst/>
          </a:prstGeom>
          <a:noFill/>
          <a:extLst>
            <a:ext uri="{909E8E84-426E-40dd-AFC4-6F175D3DCCD1}">
              <a14:hiddenFill xmlns:a14="http://schemas.microsoft.com/office/drawing/2010/main">
                <a:solidFill>
                  <a:srgbClr val="FFFFFF"/>
                </a:solidFill>
              </a14:hiddenFill>
            </a:ext>
          </a:extLst>
        </p:spPr>
      </p:pic>
      <p:sp>
        <p:nvSpPr>
          <p:cNvPr id="50176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07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84150"/>
            <a:ext cx="9829800" cy="7042150"/>
          </a:xfrm>
          <a:prstGeom prst="rect">
            <a:avLst/>
          </a:prstGeom>
          <a:noFill/>
          <a:extLst>
            <a:ext uri="{909E8E84-426E-40dd-AFC4-6F175D3DCCD1}">
              <a14:hiddenFill xmlns:a14="http://schemas.microsoft.com/office/drawing/2010/main">
                <a:solidFill>
                  <a:srgbClr val="FFFFFF"/>
                </a:solidFill>
              </a14:hiddenFill>
            </a:ext>
          </a:extLst>
        </p:spPr>
      </p:pic>
      <p:sp>
        <p:nvSpPr>
          <p:cNvPr id="50074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381000" y="152400"/>
            <a:ext cx="7772400" cy="647700"/>
          </a:xfrm>
        </p:spPr>
        <p:txBody>
          <a:bodyPr/>
          <a:lstStyle/>
          <a:p>
            <a:r>
              <a:rPr lang="en-US" sz="3600"/>
              <a:t>A Generic Model for Subduction Erosion</a:t>
            </a:r>
            <a:endParaRPr lang="en-US"/>
          </a:p>
        </p:txBody>
      </p:sp>
      <p:sp>
        <p:nvSpPr>
          <p:cNvPr id="183299" name="Text Box 3"/>
          <p:cNvSpPr txBox="1">
            <a:spLocks noChangeArrowheads="1"/>
          </p:cNvSpPr>
          <p:nvPr/>
        </p:nvSpPr>
        <p:spPr bwMode="auto">
          <a:xfrm>
            <a:off x="1127125" y="623887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800"/>
          </a:p>
        </p:txBody>
      </p:sp>
      <p:pic>
        <p:nvPicPr>
          <p:cNvPr id="183300" name="Picture 4"/>
          <p:cNvPicPr>
            <a:picLocks noGrp="1" noChangeAspect="1" noChangeArrowheads="1"/>
          </p:cNvPicPr>
          <p:nvPr>
            <p:ph type="clipArt" sz="half" idx="1"/>
          </p:nvPr>
        </p:nvPicPr>
        <p:blipFill>
          <a:blip r:embed="rId3">
            <a:extLst>
              <a:ext uri="{28A0092B-C50C-407E-A947-70E740481C1C}">
                <a14:useLocalDpi xmlns:a14="http://schemas.microsoft.com/office/drawing/2010/main"/>
              </a:ext>
            </a:extLst>
          </a:blip>
          <a:srcRect/>
          <a:stretch>
            <a:fillRect/>
          </a:stretch>
        </p:blipFill>
        <p:spPr>
          <a:xfrm>
            <a:off x="1295400" y="762000"/>
            <a:ext cx="6629400" cy="5275263"/>
          </a:xfrm>
        </p:spPr>
      </p:pic>
      <p:sp>
        <p:nvSpPr>
          <p:cNvPr id="183301" name="Text Box 5"/>
          <p:cNvSpPr txBox="1">
            <a:spLocks noChangeArrowheads="1"/>
          </p:cNvSpPr>
          <p:nvPr/>
        </p:nvSpPr>
        <p:spPr bwMode="auto">
          <a:xfrm>
            <a:off x="533400" y="6156325"/>
            <a:ext cx="8245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t>Fluid overpressure and normal faulting combine to remove material from the base of the shallow mantle wedge (Von Huene et al., Geology 2004)</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342900"/>
            <a:ext cx="8382000" cy="800100"/>
          </a:xfrm>
        </p:spPr>
        <p:txBody>
          <a:bodyPr/>
          <a:lstStyle/>
          <a:p>
            <a:r>
              <a:rPr lang="en-US" sz="4000"/>
              <a:t>Subduction of Seamounts Disrupts the Accretionary Prism</a:t>
            </a:r>
            <a:endParaRPr lang="en-US"/>
          </a:p>
        </p:txBody>
      </p:sp>
      <p:pic>
        <p:nvPicPr>
          <p:cNvPr id="43014"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90625" y="1524000"/>
            <a:ext cx="6762750" cy="4879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533400" y="228600"/>
            <a:ext cx="7772400" cy="1104900"/>
          </a:xfrm>
        </p:spPr>
        <p:txBody>
          <a:bodyPr/>
          <a:lstStyle/>
          <a:p>
            <a:pPr algn="ctr"/>
            <a:r>
              <a:rPr lang="en-US" sz="3600"/>
              <a:t>Subducting Seamounts in the Middle America Trench and Subduction Erosion</a:t>
            </a:r>
            <a:endParaRPr lang="en-US"/>
          </a:p>
        </p:txBody>
      </p:sp>
      <p:pic>
        <p:nvPicPr>
          <p:cNvPr id="185347"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609600" y="1447800"/>
            <a:ext cx="6019800" cy="4725988"/>
          </a:xfrm>
        </p:spPr>
      </p:pic>
      <p:sp>
        <p:nvSpPr>
          <p:cNvPr id="185348" name="Text Box 4"/>
          <p:cNvSpPr txBox="1">
            <a:spLocks noChangeArrowheads="1"/>
          </p:cNvSpPr>
          <p:nvPr/>
        </p:nvSpPr>
        <p:spPr bwMode="auto">
          <a:xfrm>
            <a:off x="7010400" y="3581400"/>
            <a:ext cx="2133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t>Von  </a:t>
            </a:r>
            <a:r>
              <a:rPr lang="en-US" sz="2000" dirty="0" err="1"/>
              <a:t>Huene</a:t>
            </a:r>
            <a:r>
              <a:rPr lang="en-US" sz="2000" dirty="0"/>
              <a:t> et al., </a:t>
            </a:r>
            <a:endParaRPr lang="en-US" sz="2000" dirty="0" smtClean="0"/>
          </a:p>
          <a:p>
            <a:r>
              <a:rPr lang="en-US" sz="2000" dirty="0" smtClean="0"/>
              <a:t>Geology </a:t>
            </a:r>
            <a:r>
              <a:rPr lang="en-US" sz="2000" dirty="0"/>
              <a:t>2004</a:t>
            </a:r>
          </a:p>
        </p:txBody>
      </p:sp>
      <p:sp>
        <p:nvSpPr>
          <p:cNvPr id="185349" name="Text Box 5"/>
          <p:cNvSpPr txBox="1">
            <a:spLocks noChangeArrowheads="1"/>
          </p:cNvSpPr>
          <p:nvPr/>
        </p:nvSpPr>
        <p:spPr bwMode="auto">
          <a:xfrm>
            <a:off x="125413" y="6248400"/>
            <a:ext cx="8893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Seamount subduction oversteepens slope and increases sediment flux from forearc to trench</a:t>
            </a:r>
            <a:endParaRPr lang="en-US"/>
          </a:p>
        </p:txBody>
      </p:sp>
      <p:sp>
        <p:nvSpPr>
          <p:cNvPr id="185350"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2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
            <a:ext cx="9829800" cy="7307263"/>
          </a:xfrm>
          <a:prstGeom prst="rect">
            <a:avLst/>
          </a:prstGeom>
          <a:noFill/>
          <a:extLst>
            <a:ext uri="{909E8E84-426E-40dd-AFC4-6F175D3DCCD1}">
              <a14:hiddenFill xmlns:a14="http://schemas.microsoft.com/office/drawing/2010/main">
                <a:solidFill>
                  <a:srgbClr val="FFFFFF"/>
                </a:solidFill>
              </a14:hiddenFill>
            </a:ext>
          </a:extLst>
        </p:spPr>
      </p:pic>
      <p:sp>
        <p:nvSpPr>
          <p:cNvPr id="502788"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 name="Group 3"/>
          <p:cNvGrpSpPr/>
          <p:nvPr/>
        </p:nvGrpSpPr>
        <p:grpSpPr>
          <a:xfrm>
            <a:off x="228600" y="5334000"/>
            <a:ext cx="3810000" cy="1371600"/>
            <a:chOff x="228600" y="5334000"/>
            <a:chExt cx="3810000" cy="1371600"/>
          </a:xfrm>
        </p:grpSpPr>
        <p:sp>
          <p:nvSpPr>
            <p:cNvPr id="3" name="Oval 2"/>
            <p:cNvSpPr/>
            <p:nvPr/>
          </p:nvSpPr>
          <p:spPr bwMode="auto">
            <a:xfrm>
              <a:off x="228600" y="5334000"/>
              <a:ext cx="3810000" cy="1371600"/>
            </a:xfrm>
            <a:prstGeom prst="ellipse">
              <a:avLst/>
            </a:prstGeom>
            <a:solidFill>
              <a:schemeClr val="accent5"/>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 b="0" i="1" u="none" strike="noStrike" cap="none" normalizeH="0" baseline="0">
                <a:ln>
                  <a:noFill/>
                </a:ln>
                <a:solidFill>
                  <a:srgbClr val="000000"/>
                </a:solidFill>
                <a:effectLst/>
                <a:latin typeface="Times New Roman" charset="0"/>
                <a:ea typeface="ＭＳ Ｐゴシック" charset="0"/>
              </a:endParaRPr>
            </a:p>
          </p:txBody>
        </p:sp>
        <p:sp>
          <p:nvSpPr>
            <p:cNvPr id="2" name="TextBox 1"/>
            <p:cNvSpPr txBox="1"/>
            <p:nvPr/>
          </p:nvSpPr>
          <p:spPr>
            <a:xfrm>
              <a:off x="533400" y="5486400"/>
              <a:ext cx="3136554" cy="1077218"/>
            </a:xfrm>
            <a:prstGeom prst="rect">
              <a:avLst/>
            </a:prstGeom>
            <a:noFill/>
          </p:spPr>
          <p:txBody>
            <a:bodyPr wrap="square" rtlCol="0">
              <a:spAutoFit/>
            </a:bodyPr>
            <a:lstStyle/>
            <a:p>
              <a:pPr algn="ctr"/>
              <a:r>
                <a:rPr lang="en-US" dirty="0" smtClean="0">
                  <a:latin typeface="Arial Black"/>
                  <a:cs typeface="Arial Black"/>
                </a:rPr>
                <a:t>Conventional view</a:t>
              </a:r>
              <a:endParaRPr lang="en-US" dirty="0">
                <a:latin typeface="Arial Black"/>
                <a:cs typeface="Arial Black"/>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 b="0" i="1" u="none" strike="noStrike" cap="none" normalizeH="0" baseline="0">
              <a:ln>
                <a:noFill/>
              </a:ln>
              <a:solidFill>
                <a:srgbClr val="000000"/>
              </a:solidFill>
              <a:effectLst/>
              <a:latin typeface="Times New Roman" charset="0"/>
              <a:ea typeface="ＭＳ Ｐゴシック" charset="0"/>
            </a:endParaRPr>
          </a:p>
        </p:txBody>
      </p:sp>
      <p:sp>
        <p:nvSpPr>
          <p:cNvPr id="5" name="TextBox 4"/>
          <p:cNvSpPr txBox="1"/>
          <p:nvPr/>
        </p:nvSpPr>
        <p:spPr>
          <a:xfrm>
            <a:off x="1905000" y="1600200"/>
            <a:ext cx="4390946" cy="584776"/>
          </a:xfrm>
          <a:prstGeom prst="rect">
            <a:avLst/>
          </a:prstGeom>
          <a:noFill/>
        </p:spPr>
        <p:txBody>
          <a:bodyPr wrap="none" rtlCol="0">
            <a:spAutoFit/>
          </a:bodyPr>
          <a:lstStyle/>
          <a:p>
            <a:r>
              <a:rPr lang="en-US" dirty="0" smtClean="0"/>
              <a:t>Slow earthquakes, tremor</a:t>
            </a:r>
            <a:endParaRPr lang="en-US" dirty="0"/>
          </a:p>
        </p:txBody>
      </p:sp>
      <p:sp>
        <p:nvSpPr>
          <p:cNvPr id="6" name="Rectangle 5"/>
          <p:cNvSpPr/>
          <p:nvPr/>
        </p:nvSpPr>
        <p:spPr bwMode="auto">
          <a:xfrm>
            <a:off x="0" y="0"/>
            <a:ext cx="9144000" cy="6858000"/>
          </a:xfrm>
          <a:prstGeom prst="rect">
            <a:avLst/>
          </a:prstGeom>
          <a:solidFill>
            <a:srgbClr val="FFFFFF"/>
          </a:solid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 b="0" i="1" u="none" strike="noStrike" cap="none" normalizeH="0" baseline="0">
              <a:ln>
                <a:noFill/>
              </a:ln>
              <a:solidFill>
                <a:srgbClr val="000000"/>
              </a:solidFill>
              <a:effectLst/>
              <a:latin typeface="Times New Roman" charset="0"/>
              <a:ea typeface="ＭＳ Ｐゴシック" charset="0"/>
            </a:endParaRPr>
          </a:p>
        </p:txBody>
      </p:sp>
      <p:pic>
        <p:nvPicPr>
          <p:cNvPr id="7" name="Picture 18" descr="Irwin 3"/>
          <p:cNvPicPr>
            <a:picLocks noChangeAspect="1" noChangeArrowheads="1"/>
          </p:cNvPicPr>
          <p:nvPr/>
        </p:nvPicPr>
        <p:blipFill>
          <a:blip r:embed="rId2">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981200" y="152400"/>
            <a:ext cx="73152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9" name="Text Box 6"/>
          <p:cNvSpPr txBox="1">
            <a:spLocks noChangeArrowheads="1"/>
          </p:cNvSpPr>
          <p:nvPr/>
        </p:nvSpPr>
        <p:spPr bwMode="auto">
          <a:xfrm>
            <a:off x="228600" y="838200"/>
            <a:ext cx="243840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solidFill>
                  <a:schemeClr val="tx2"/>
                </a:solidFill>
                <a:latin typeface="Arial Black" charset="0"/>
              </a:rPr>
              <a:t>Geology:</a:t>
            </a:r>
            <a:endParaRPr lang="en-US" sz="2000">
              <a:solidFill>
                <a:schemeClr val="tx2"/>
              </a:solidFill>
            </a:endParaRPr>
          </a:p>
        </p:txBody>
      </p:sp>
      <p:grpSp>
        <p:nvGrpSpPr>
          <p:cNvPr id="10" name="Group 19"/>
          <p:cNvGrpSpPr>
            <a:grpSpLocks/>
          </p:cNvGrpSpPr>
          <p:nvPr/>
        </p:nvGrpSpPr>
        <p:grpSpPr bwMode="auto">
          <a:xfrm>
            <a:off x="3206750" y="152400"/>
            <a:ext cx="5589588" cy="2965450"/>
            <a:chOff x="1924" y="0"/>
            <a:chExt cx="3521" cy="1868"/>
          </a:xfrm>
        </p:grpSpPr>
        <p:sp>
          <p:nvSpPr>
            <p:cNvPr id="11" name="WordArt 7"/>
            <p:cNvSpPr>
              <a:spLocks noChangeArrowheads="1" noChangeShapeType="1" noTextEdit="1"/>
            </p:cNvSpPr>
            <p:nvPr/>
          </p:nvSpPr>
          <p:spPr bwMode="auto">
            <a:xfrm rot="-314487">
              <a:off x="1924" y="0"/>
              <a:ext cx="905" cy="822"/>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dirty="0">
                  <a:ln w="3175">
                    <a:solidFill>
                      <a:srgbClr val="000000"/>
                    </a:solidFill>
                    <a:round/>
                    <a:headEnd/>
                    <a:tailEnd/>
                  </a:ln>
                  <a:solidFill>
                    <a:srgbClr val="66FF66"/>
                  </a:solidFill>
                  <a:latin typeface="Arial Black"/>
                  <a:ea typeface="Arial Black"/>
                  <a:cs typeface="Arial Black"/>
                </a:rPr>
                <a:t>Green</a:t>
              </a:r>
            </a:p>
          </p:txBody>
        </p:sp>
        <p:sp>
          <p:nvSpPr>
            <p:cNvPr id="12" name="WordArt 8"/>
            <p:cNvSpPr>
              <a:spLocks noChangeArrowheads="1" noChangeShapeType="1" noTextEdit="1"/>
            </p:cNvSpPr>
            <p:nvPr/>
          </p:nvSpPr>
          <p:spPr bwMode="auto">
            <a:xfrm rot="-314487">
              <a:off x="3128" y="0"/>
              <a:ext cx="905" cy="822"/>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a:ln w="3175">
                    <a:solidFill>
                      <a:srgbClr val="000000"/>
                    </a:solidFill>
                    <a:round/>
                    <a:headEnd/>
                    <a:tailEnd/>
                  </a:ln>
                  <a:solidFill>
                    <a:srgbClr val="FFFF66"/>
                  </a:solidFill>
                  <a:latin typeface="Arial Black"/>
                  <a:ea typeface="Arial Black"/>
                  <a:cs typeface="Arial Black"/>
                </a:rPr>
                <a:t>Yellow</a:t>
              </a:r>
            </a:p>
          </p:txBody>
        </p:sp>
        <p:sp>
          <p:nvSpPr>
            <p:cNvPr id="13" name="WordArt 9"/>
            <p:cNvSpPr>
              <a:spLocks noChangeArrowheads="1" noChangeShapeType="1" noTextEdit="1"/>
            </p:cNvSpPr>
            <p:nvPr/>
          </p:nvSpPr>
          <p:spPr bwMode="auto">
            <a:xfrm rot="-312594">
              <a:off x="4651" y="55"/>
              <a:ext cx="794" cy="72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200" kern="10">
                  <a:ln w="3175">
                    <a:solidFill>
                      <a:srgbClr val="000000"/>
                    </a:solidFill>
                    <a:round/>
                    <a:headEnd/>
                    <a:tailEnd/>
                  </a:ln>
                  <a:solidFill>
                    <a:srgbClr val="FF0000"/>
                  </a:solidFill>
                  <a:latin typeface="Arial Black"/>
                  <a:ea typeface="Arial Black"/>
                  <a:cs typeface="Arial Black"/>
                </a:rPr>
                <a:t>Red</a:t>
              </a:r>
            </a:p>
          </p:txBody>
        </p:sp>
        <p:sp>
          <p:nvSpPr>
            <p:cNvPr id="14" name="WordArt 10"/>
            <p:cNvSpPr>
              <a:spLocks noChangeArrowheads="1" noChangeShapeType="1" noTextEdit="1"/>
            </p:cNvSpPr>
            <p:nvPr/>
          </p:nvSpPr>
          <p:spPr bwMode="auto">
            <a:xfrm rot="3006547">
              <a:off x="3144" y="1006"/>
              <a:ext cx="896" cy="827"/>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a:ln w="3175">
                    <a:solidFill>
                      <a:srgbClr val="000000"/>
                    </a:solidFill>
                    <a:round/>
                    <a:headEnd/>
                    <a:tailEnd/>
                  </a:ln>
                  <a:solidFill>
                    <a:srgbClr val="000080"/>
                  </a:solidFill>
                  <a:latin typeface="Arial Black"/>
                  <a:ea typeface="Arial Black"/>
                  <a:cs typeface="Arial Black"/>
                </a:rPr>
                <a:t>Purple</a:t>
              </a:r>
            </a:p>
          </p:txBody>
        </p:sp>
      </p:grpSp>
      <p:grpSp>
        <p:nvGrpSpPr>
          <p:cNvPr id="3" name="Group 2"/>
          <p:cNvGrpSpPr/>
          <p:nvPr/>
        </p:nvGrpSpPr>
        <p:grpSpPr>
          <a:xfrm>
            <a:off x="762000" y="1143000"/>
            <a:ext cx="8686800" cy="6715125"/>
            <a:chOff x="762000" y="1143000"/>
            <a:chExt cx="8686800" cy="6715125"/>
          </a:xfrm>
        </p:grpSpPr>
        <p:sp>
          <p:nvSpPr>
            <p:cNvPr id="8" name="Text Box 5"/>
            <p:cNvSpPr txBox="1">
              <a:spLocks noChangeArrowheads="1"/>
            </p:cNvSpPr>
            <p:nvPr/>
          </p:nvSpPr>
          <p:spPr bwMode="auto">
            <a:xfrm>
              <a:off x="4572000" y="4114800"/>
              <a:ext cx="4876800" cy="218521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600" b="1" dirty="0">
                  <a:solidFill>
                    <a:srgbClr val="FF0000"/>
                  </a:solidFill>
                </a:rPr>
                <a:t>Mesozoic cross-section through </a:t>
              </a:r>
              <a:r>
                <a:rPr lang="en-US" sz="3600" b="1" dirty="0" smtClean="0">
                  <a:solidFill>
                    <a:srgbClr val="FF0000"/>
                  </a:solidFill>
                </a:rPr>
                <a:t>California</a:t>
              </a:r>
            </a:p>
            <a:p>
              <a:r>
                <a:rPr lang="en-US" sz="3600" b="1" dirty="0">
                  <a:solidFill>
                    <a:srgbClr val="FF0000"/>
                  </a:solidFill>
                </a:rPr>
                <a:t> </a:t>
              </a:r>
              <a:r>
                <a:rPr lang="en-US" sz="2800" b="1" dirty="0" smtClean="0">
                  <a:solidFill>
                    <a:srgbClr val="FF0000"/>
                  </a:solidFill>
                </a:rPr>
                <a:t>–  the archetypal convergent margin: typical or atypical?</a:t>
              </a:r>
              <a:endParaRPr lang="en-US" sz="2800" b="1" dirty="0">
                <a:solidFill>
                  <a:srgbClr val="FF0000"/>
                </a:solidFill>
              </a:endParaRPr>
            </a:p>
          </p:txBody>
        </p:sp>
        <p:pic>
          <p:nvPicPr>
            <p:cNvPr id="15" name="Picture 14"/>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rot="19685292">
              <a:off x="762000" y="1143000"/>
              <a:ext cx="2811463" cy="6715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8527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30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609600"/>
            <a:ext cx="3535363" cy="5918200"/>
          </a:xfrm>
          <a:prstGeom prst="rect">
            <a:avLst/>
          </a:prstGeom>
          <a:noFill/>
          <a:extLst>
            <a:ext uri="{909E8E84-426E-40dd-AFC4-6F175D3DCCD1}">
              <a14:hiddenFill xmlns:a14="http://schemas.microsoft.com/office/drawing/2010/main">
                <a:solidFill>
                  <a:srgbClr val="FFFFFF"/>
                </a:solidFill>
              </a14:hiddenFill>
            </a:ext>
          </a:extLst>
        </p:spPr>
      </p:pic>
      <p:pic>
        <p:nvPicPr>
          <p:cNvPr id="95130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304800"/>
            <a:ext cx="54102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951299" name="Picture 3" descr="FoldedBlueschis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0"/>
            <a:ext cx="6096000" cy="4068763"/>
          </a:xfrm>
          <a:prstGeom prst="rect">
            <a:avLst/>
          </a:prstGeom>
          <a:noFill/>
          <a:extLst>
            <a:ext uri="{909E8E84-426E-40dd-AFC4-6F175D3DCCD1}">
              <a14:hiddenFill xmlns:a14="http://schemas.microsoft.com/office/drawing/2010/main">
                <a:solidFill>
                  <a:srgbClr val="FFFFFF"/>
                </a:solidFill>
              </a14:hiddenFill>
            </a:ext>
          </a:extLst>
        </p:spPr>
      </p:pic>
      <p:sp>
        <p:nvSpPr>
          <p:cNvPr id="951300" name="Rectangle 4"/>
          <p:cNvSpPr>
            <a:spLocks noChangeArrowheads="1"/>
          </p:cNvSpPr>
          <p:nvPr/>
        </p:nvSpPr>
        <p:spPr bwMode="auto">
          <a:xfrm>
            <a:off x="304800" y="-1193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400">
                <a:solidFill>
                  <a:schemeClr val="tx2"/>
                </a:solidFill>
              </a:rPr>
              <a:t>Franciscan serpentinite mélange and bluschist metamorphism</a:t>
            </a:r>
          </a:p>
        </p:txBody>
      </p:sp>
      <p:pic>
        <p:nvPicPr>
          <p:cNvPr id="951301"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 y="3810000"/>
            <a:ext cx="7061200" cy="3155950"/>
          </a:xfrm>
          <a:prstGeom prst="rect">
            <a:avLst/>
          </a:prstGeom>
          <a:noFill/>
          <a:extLst>
            <a:ext uri="{909E8E84-426E-40dd-AFC4-6F175D3DCCD1}">
              <a14:hiddenFill xmlns:a14="http://schemas.microsoft.com/office/drawing/2010/main">
                <a:solidFill>
                  <a:srgbClr val="FFFFFF"/>
                </a:solidFill>
              </a14:hiddenFill>
            </a:ext>
          </a:extLst>
        </p:spPr>
      </p:pic>
      <p:sp>
        <p:nvSpPr>
          <p:cNvPr id="951298" name="Rectangle 2"/>
          <p:cNvSpPr>
            <a:spLocks noChangeArrowheads="1"/>
          </p:cNvSpPr>
          <p:nvPr/>
        </p:nvSpPr>
        <p:spPr bwMode="auto">
          <a:xfrm>
            <a:off x="0" y="0"/>
            <a:ext cx="9144000" cy="68580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1305" name="Rectangle 9"/>
          <p:cNvSpPr>
            <a:spLocks noChangeArrowheads="1"/>
          </p:cNvSpPr>
          <p:nvPr/>
        </p:nvSpPr>
        <p:spPr bwMode="auto">
          <a:xfrm>
            <a:off x="6629400" y="3962400"/>
            <a:ext cx="2505075" cy="18002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tx2"/>
                </a:solidFill>
              </a:rPr>
              <a:t>Central </a:t>
            </a:r>
            <a:r>
              <a:rPr lang="en-US" dirty="0" err="1">
                <a:solidFill>
                  <a:schemeClr val="tx2"/>
                </a:solidFill>
              </a:rPr>
              <a:t>terrane</a:t>
            </a:r>
            <a:r>
              <a:rPr lang="en-US" dirty="0">
                <a:solidFill>
                  <a:schemeClr val="tx2"/>
                </a:solidFill>
              </a:rPr>
              <a:t>:</a:t>
            </a:r>
            <a:br>
              <a:rPr lang="en-US" dirty="0">
                <a:solidFill>
                  <a:schemeClr val="tx2"/>
                </a:solidFill>
              </a:rPr>
            </a:br>
            <a:r>
              <a:rPr lang="en-US" dirty="0">
                <a:solidFill>
                  <a:schemeClr val="tx2"/>
                </a:solidFill>
              </a:rPr>
              <a:t>Ring Mt &amp;</a:t>
            </a:r>
            <a:br>
              <a:rPr lang="en-US" dirty="0">
                <a:solidFill>
                  <a:schemeClr val="tx2"/>
                </a:solidFill>
              </a:rPr>
            </a:br>
            <a:r>
              <a:rPr lang="en-US" dirty="0">
                <a:solidFill>
                  <a:schemeClr val="tx2"/>
                </a:solidFill>
              </a:rPr>
              <a:t>GGNRA</a:t>
            </a:r>
          </a:p>
          <a:p>
            <a:r>
              <a:rPr lang="en-US" dirty="0">
                <a:solidFill>
                  <a:schemeClr val="tx2"/>
                </a:solidFill>
              </a:rPr>
              <a:t>Classic m</a:t>
            </a:r>
            <a:r>
              <a:rPr lang="en-US" altLang="ja-JP" dirty="0">
                <a:solidFill>
                  <a:schemeClr val="tx2"/>
                </a:solidFill>
                <a:latin typeface="Arial"/>
                <a:cs typeface="ＭＳ Ｐゴシック" charset="0"/>
              </a:rPr>
              <a:t>élange</a:t>
            </a:r>
            <a:endParaRPr lang="en-US" dirty="0">
              <a:solidFill>
                <a:schemeClr val="tx2"/>
              </a:solidFill>
            </a:endParaRPr>
          </a:p>
        </p:txBody>
      </p:sp>
    </p:spTree>
    <p:extLst>
      <p:ext uri="{BB962C8B-B14F-4D97-AF65-F5344CB8AC3E}">
        <p14:creationId xmlns:p14="http://schemas.microsoft.com/office/powerpoint/2010/main" val="250885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7" name="Rectangle 5"/>
          <p:cNvSpPr>
            <a:spLocks noChangeArrowheads="1"/>
          </p:cNvSpPr>
          <p:nvPr/>
        </p:nvSpPr>
        <p:spPr bwMode="auto">
          <a:xfrm>
            <a:off x="3276600" y="6491288"/>
            <a:ext cx="179373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z="1800" dirty="0" smtClean="0">
                <a:solidFill>
                  <a:schemeClr val="tx2"/>
                </a:solidFill>
                <a:cs typeface="ＭＳ Ｐゴシック" charset="0"/>
              </a:rPr>
              <a:t>After Ernst, 1985</a:t>
            </a:r>
            <a:endParaRPr lang="en-US" sz="1800" dirty="0">
              <a:solidFill>
                <a:schemeClr val="tx2"/>
              </a:solidFill>
              <a:cs typeface="ＭＳ Ｐゴシック" charset="0"/>
            </a:endParaRPr>
          </a:p>
        </p:txBody>
      </p:sp>
      <p:sp>
        <p:nvSpPr>
          <p:cNvPr id="940039" name="Rectangle 7"/>
          <p:cNvSpPr>
            <a:spLocks noChangeArrowheads="1"/>
          </p:cNvSpPr>
          <p:nvPr/>
        </p:nvSpPr>
        <p:spPr bwMode="auto">
          <a:xfrm>
            <a:off x="304800" y="152400"/>
            <a:ext cx="8382000" cy="156966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solidFill>
                  <a:schemeClr val="tx2"/>
                </a:solidFill>
              </a:rPr>
              <a:t>How </a:t>
            </a:r>
            <a:r>
              <a:rPr lang="en-US" dirty="0">
                <a:solidFill>
                  <a:schemeClr val="tx2"/>
                </a:solidFill>
              </a:rPr>
              <a:t>to uplift high-grade material </a:t>
            </a:r>
            <a:endParaRPr lang="en-US" dirty="0" smtClean="0">
              <a:solidFill>
                <a:schemeClr val="tx2"/>
              </a:solidFill>
            </a:endParaRPr>
          </a:p>
          <a:p>
            <a:r>
              <a:rPr lang="en-US" dirty="0" smtClean="0">
                <a:solidFill>
                  <a:schemeClr val="tx2"/>
                </a:solidFill>
              </a:rPr>
              <a:t>from </a:t>
            </a:r>
            <a:r>
              <a:rPr lang="en-US" dirty="0">
                <a:solidFill>
                  <a:schemeClr val="tx2"/>
                </a:solidFill>
              </a:rPr>
              <a:t>&gt;50 km depth</a:t>
            </a:r>
            <a:r>
              <a:rPr lang="en-US" dirty="0" smtClean="0">
                <a:solidFill>
                  <a:schemeClr val="tx2"/>
                </a:solidFill>
              </a:rPr>
              <a:t>?</a:t>
            </a:r>
          </a:p>
          <a:p>
            <a:r>
              <a:rPr lang="en-US" dirty="0">
                <a:solidFill>
                  <a:schemeClr val="tx2"/>
                </a:solidFill>
              </a:rPr>
              <a:t>	</a:t>
            </a:r>
            <a:r>
              <a:rPr lang="en-US" dirty="0" smtClean="0">
                <a:solidFill>
                  <a:schemeClr val="tx2"/>
                </a:solidFill>
              </a:rPr>
              <a:t>dependent on geometry of </a:t>
            </a:r>
            <a:r>
              <a:rPr lang="en-US" dirty="0" err="1" smtClean="0">
                <a:solidFill>
                  <a:schemeClr val="tx2"/>
                </a:solidFill>
              </a:rPr>
              <a:t>subduction</a:t>
            </a:r>
            <a:r>
              <a:rPr lang="en-US" dirty="0" smtClean="0">
                <a:solidFill>
                  <a:schemeClr val="tx2"/>
                </a:solidFill>
              </a:rPr>
              <a:t> zone</a:t>
            </a:r>
            <a:endParaRPr lang="en-US" dirty="0">
              <a:solidFill>
                <a:schemeClr val="tx2"/>
              </a:solidFill>
            </a:endParaRPr>
          </a:p>
        </p:txBody>
      </p:sp>
      <p:sp>
        <p:nvSpPr>
          <p:cNvPr id="940043" name="Rectangle 11"/>
          <p:cNvSpPr>
            <a:spLocks noChangeArrowheads="1"/>
          </p:cNvSpPr>
          <p:nvPr/>
        </p:nvSpPr>
        <p:spPr bwMode="auto">
          <a:xfrm>
            <a:off x="0" y="0"/>
            <a:ext cx="9144000" cy="68580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0045" name="Rectangle 13"/>
          <p:cNvSpPr>
            <a:spLocks noGrp="1" noChangeArrowheads="1"/>
          </p:cNvSpPr>
          <p:nvPr>
            <p:ph type="body" idx="1"/>
          </p:nvPr>
        </p:nvSpPr>
        <p:spPr>
          <a:xfrm>
            <a:off x="0" y="5943600"/>
            <a:ext cx="2590800" cy="457200"/>
          </a:xfrm>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spcBef>
                <a:spcPct val="0"/>
              </a:spcBef>
              <a:buFontTx/>
              <a:buNone/>
            </a:pPr>
            <a:r>
              <a:rPr lang="en-US" sz="1800">
                <a:solidFill>
                  <a:schemeClr val="bg1"/>
                </a:solidFill>
              </a:rPr>
              <a:t>Ernst, Terra Nova, 2005</a:t>
            </a:r>
          </a:p>
        </p:txBody>
      </p:sp>
      <p:pic>
        <p:nvPicPr>
          <p:cNvPr id="2" name="Picture 1"/>
          <p:cNvPicPr>
            <a:picLocks noChangeAspect="1"/>
          </p:cNvPicPr>
          <p:nvPr/>
        </p:nvPicPr>
        <p:blipFill>
          <a:blip r:embed="rId3"/>
          <a:stretch>
            <a:fillRect/>
          </a:stretch>
        </p:blipFill>
        <p:spPr>
          <a:xfrm>
            <a:off x="0" y="1828800"/>
            <a:ext cx="9144000" cy="4422588"/>
          </a:xfrm>
          <a:prstGeom prst="rect">
            <a:avLst/>
          </a:prstGeom>
        </p:spPr>
      </p:pic>
    </p:spTree>
    <p:extLst>
      <p:ext uri="{BB962C8B-B14F-4D97-AF65-F5344CB8AC3E}">
        <p14:creationId xmlns:p14="http://schemas.microsoft.com/office/powerpoint/2010/main" val="599494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8300" y="0"/>
            <a:ext cx="8396336" cy="6858000"/>
          </a:xfrm>
          <a:prstGeom prst="rect">
            <a:avLst/>
          </a:prstGeom>
        </p:spPr>
      </p:pic>
    </p:spTree>
    <p:extLst>
      <p:ext uri="{BB962C8B-B14F-4D97-AF65-F5344CB8AC3E}">
        <p14:creationId xmlns:p14="http://schemas.microsoft.com/office/powerpoint/2010/main" val="24574783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2358"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19600" y="0"/>
            <a:ext cx="5054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3748088"/>
            <a:ext cx="4495800" cy="3109912"/>
          </a:xfrm>
          <a:prstGeom prst="rect">
            <a:avLst/>
          </a:prstGeom>
          <a:noFill/>
          <a:extLst>
            <a:ext uri="{909E8E84-426E-40dd-AFC4-6F175D3DCCD1}">
              <a14:hiddenFill xmlns:a14="http://schemas.microsoft.com/office/drawing/2010/main">
                <a:solidFill>
                  <a:srgbClr val="FFFFFF"/>
                </a:solidFill>
              </a14:hiddenFill>
            </a:ext>
          </a:extLst>
        </p:spPr>
      </p:pic>
      <p:sp>
        <p:nvSpPr>
          <p:cNvPr id="612355" name="Rectangle 3"/>
          <p:cNvSpPr>
            <a:spLocks noChangeArrowheads="1"/>
          </p:cNvSpPr>
          <p:nvPr/>
        </p:nvSpPr>
        <p:spPr bwMode="auto">
          <a:xfrm>
            <a:off x="2667000" y="4495800"/>
            <a:ext cx="1828800" cy="189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rgbClr val="FFFF00"/>
                </a:solidFill>
                <a:latin typeface="Arial" charset="0"/>
              </a:rPr>
              <a:t>Microdiamonds</a:t>
            </a:r>
          </a:p>
          <a:p>
            <a:pPr algn="ctr"/>
            <a:r>
              <a:rPr lang="en-US" sz="1200" b="1">
                <a:solidFill>
                  <a:srgbClr val="FFFF00"/>
                </a:solidFill>
                <a:latin typeface="Arial" charset="0"/>
              </a:rPr>
              <a:t>in zircon from a</a:t>
            </a:r>
          </a:p>
          <a:p>
            <a:pPr algn="ctr"/>
            <a:r>
              <a:rPr lang="en-US" sz="1200" b="1">
                <a:solidFill>
                  <a:srgbClr val="FFFF00"/>
                </a:solidFill>
                <a:latin typeface="Arial" charset="0"/>
              </a:rPr>
              <a:t>Kokchetav paragneiss</a:t>
            </a:r>
          </a:p>
          <a:p>
            <a:pPr algn="ctr"/>
            <a:r>
              <a:rPr lang="en-US" sz="1200" b="1">
                <a:solidFill>
                  <a:srgbClr val="FFFF00"/>
                </a:solidFill>
                <a:latin typeface="Arial" charset="0"/>
              </a:rPr>
              <a:t>(Sobolev &amp; Shatsky</a:t>
            </a:r>
          </a:p>
          <a:p>
            <a:pPr algn="ctr"/>
            <a:r>
              <a:rPr lang="en-US" sz="1200" b="1">
                <a:solidFill>
                  <a:srgbClr val="FFFF00"/>
                </a:solidFill>
                <a:latin typeface="Arial" charset="0"/>
              </a:rPr>
              <a:t>1990)</a:t>
            </a:r>
            <a:endParaRPr lang="en-US" sz="2800" b="1">
              <a:solidFill>
                <a:srgbClr val="FFFF00"/>
              </a:solidFill>
              <a:latin typeface="Arial" charset="0"/>
            </a:endParaRPr>
          </a:p>
        </p:txBody>
      </p:sp>
      <p:sp>
        <p:nvSpPr>
          <p:cNvPr id="612356" name="AutoShape 4"/>
          <p:cNvSpPr>
            <a:spLocks noChangeArrowheads="1"/>
          </p:cNvSpPr>
          <p:nvPr/>
        </p:nvSpPr>
        <p:spPr bwMode="auto">
          <a:xfrm>
            <a:off x="2362200" y="5105400"/>
            <a:ext cx="561975" cy="223838"/>
          </a:xfrm>
          <a:prstGeom prst="leftArrow">
            <a:avLst>
              <a:gd name="adj1" fmla="val 50000"/>
              <a:gd name="adj2" fmla="val 6276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12359"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0"/>
            <a:ext cx="4800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7"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2361" name="Rectangle 9"/>
          <p:cNvSpPr>
            <a:spLocks noChangeArrowheads="1"/>
          </p:cNvSpPr>
          <p:nvPr/>
        </p:nvSpPr>
        <p:spPr bwMode="auto">
          <a:xfrm>
            <a:off x="2514600" y="0"/>
            <a:ext cx="1676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rgbClr val="FFFF00"/>
                </a:solidFill>
                <a:latin typeface="Arial" charset="0"/>
              </a:rPr>
              <a:t>Coesite rimmed by quartz</a:t>
            </a:r>
          </a:p>
          <a:p>
            <a:pPr algn="ctr"/>
            <a:r>
              <a:rPr lang="en-US" sz="1200" b="1">
                <a:solidFill>
                  <a:srgbClr val="FFFF00"/>
                </a:solidFill>
                <a:latin typeface="Arial" charset="0"/>
              </a:rPr>
              <a:t>in eclogitic garnet,</a:t>
            </a:r>
          </a:p>
          <a:p>
            <a:pPr algn="ctr"/>
            <a:r>
              <a:rPr lang="en-US" sz="1200" b="1">
                <a:solidFill>
                  <a:srgbClr val="FFFF00"/>
                </a:solidFill>
                <a:latin typeface="Arial" charset="0"/>
              </a:rPr>
              <a:t>Dabieshan</a:t>
            </a:r>
          </a:p>
          <a:p>
            <a:pPr algn="ctr"/>
            <a:r>
              <a:rPr lang="en-US" sz="1200" b="1">
                <a:solidFill>
                  <a:srgbClr val="FFFF00"/>
                </a:solidFill>
                <a:latin typeface="Arial" charset="0"/>
              </a:rPr>
              <a:t>(Wang et al., 1989;</a:t>
            </a:r>
          </a:p>
          <a:p>
            <a:pPr algn="ctr"/>
            <a:r>
              <a:rPr lang="en-US" sz="1200" b="1">
                <a:solidFill>
                  <a:srgbClr val="FFFF00"/>
                </a:solidFill>
                <a:latin typeface="Arial" charset="0"/>
              </a:rPr>
              <a:t>inclusion ~20 </a:t>
            </a:r>
            <a:r>
              <a:rPr lang="en-US" sz="1200" b="1">
                <a:solidFill>
                  <a:srgbClr val="FFFF00"/>
                </a:solidFill>
                <a:latin typeface="Symbol" charset="0"/>
              </a:rPr>
              <a:t>m</a:t>
            </a:r>
            <a:r>
              <a:rPr lang="en-US" sz="1200" b="1">
                <a:solidFill>
                  <a:srgbClr val="FFFF00"/>
                </a:solidFill>
                <a:latin typeface="Arial" charset="0"/>
              </a:rPr>
              <a:t>m)</a:t>
            </a:r>
            <a:endParaRPr lang="en-US" sz="1600" b="1" baseline="-25000">
              <a:solidFill>
                <a:srgbClr val="FFFF00"/>
              </a:solidFill>
              <a:latin typeface="Arial" charset="0"/>
            </a:endParaRPr>
          </a:p>
        </p:txBody>
      </p:sp>
    </p:spTree>
    <p:extLst>
      <p:ext uri="{BB962C8B-B14F-4D97-AF65-F5344CB8AC3E}">
        <p14:creationId xmlns:p14="http://schemas.microsoft.com/office/powerpoint/2010/main" val="6323993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 y="454025"/>
            <a:ext cx="9144000" cy="6403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405" name="Text Box 5"/>
          <p:cNvSpPr txBox="1">
            <a:spLocks noChangeArrowheads="1"/>
          </p:cNvSpPr>
          <p:nvPr/>
        </p:nvSpPr>
        <p:spPr bwMode="auto">
          <a:xfrm>
            <a:off x="7620000" y="6324600"/>
            <a:ext cx="1458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err="1"/>
              <a:t>Liou</a:t>
            </a:r>
            <a:r>
              <a:rPr lang="en-US" sz="2400" dirty="0"/>
              <a:t> </a:t>
            </a:r>
            <a:r>
              <a:rPr lang="en-US" sz="2400" dirty="0" smtClean="0"/>
              <a:t>2004</a:t>
            </a:r>
            <a:endParaRPr lang="en-US" dirty="0"/>
          </a:p>
        </p:txBody>
      </p:sp>
      <p:sp>
        <p:nvSpPr>
          <p:cNvPr id="2" name="Rectangle 1"/>
          <p:cNvSpPr/>
          <p:nvPr/>
        </p:nvSpPr>
        <p:spPr>
          <a:xfrm>
            <a:off x="3826" y="32436"/>
            <a:ext cx="9144000" cy="461665"/>
          </a:xfrm>
          <a:prstGeom prst="rect">
            <a:avLst/>
          </a:prstGeom>
        </p:spPr>
        <p:txBody>
          <a:bodyPr wrap="square">
            <a:spAutoFit/>
          </a:bodyPr>
          <a:lstStyle/>
          <a:p>
            <a:pPr algn="ctr"/>
            <a:r>
              <a:rPr lang="en-US" sz="2400" dirty="0" err="1" smtClean="0"/>
              <a:t>coesite</a:t>
            </a:r>
            <a:r>
              <a:rPr lang="en-US" sz="2400" dirty="0" smtClean="0"/>
              <a:t> (diamond) imply </a:t>
            </a:r>
            <a:r>
              <a:rPr lang="en-US" sz="2400" dirty="0"/>
              <a:t>return of material from </a:t>
            </a:r>
            <a:r>
              <a:rPr lang="en-US" sz="2400" dirty="0" smtClean="0"/>
              <a:t>&gt;90 (&gt;130) km</a:t>
            </a:r>
            <a:r>
              <a:rPr lang="en-US" sz="2400" dirty="0"/>
              <a:t>) </a:t>
            </a:r>
          </a:p>
        </p:txBody>
      </p:sp>
    </p:spTree>
    <p:extLst>
      <p:ext uri="{BB962C8B-B14F-4D97-AF65-F5344CB8AC3E}">
        <p14:creationId xmlns:p14="http://schemas.microsoft.com/office/powerpoint/2010/main" val="278684256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800" y="3959258"/>
            <a:ext cx="2877292" cy="2898742"/>
          </a:xfrm>
          <a:prstGeom prst="rect">
            <a:avLst/>
          </a:prstGeom>
        </p:spPr>
      </p:pic>
      <p:sp>
        <p:nvSpPr>
          <p:cNvPr id="3" name="TextBox 2"/>
          <p:cNvSpPr txBox="1"/>
          <p:nvPr/>
        </p:nvSpPr>
        <p:spPr>
          <a:xfrm>
            <a:off x="152400" y="76200"/>
            <a:ext cx="8461396" cy="954107"/>
          </a:xfrm>
          <a:prstGeom prst="rect">
            <a:avLst/>
          </a:prstGeom>
          <a:noFill/>
        </p:spPr>
        <p:txBody>
          <a:bodyPr wrap="none" rtlCol="0">
            <a:spAutoFit/>
          </a:bodyPr>
          <a:lstStyle/>
          <a:p>
            <a:r>
              <a:rPr lang="en-US" sz="2800" dirty="0" smtClean="0"/>
              <a:t>Tiny amounts of HP/UHP reach the surface.</a:t>
            </a:r>
          </a:p>
          <a:p>
            <a:r>
              <a:rPr lang="en-US" sz="2800" dirty="0" smtClean="0"/>
              <a:t>But suppose a density filter traps them in the lower crust?</a:t>
            </a:r>
            <a:endParaRPr lang="en-US" sz="2800" dirty="0"/>
          </a:p>
        </p:txBody>
      </p:sp>
      <p:sp>
        <p:nvSpPr>
          <p:cNvPr id="4" name="TextBox 3"/>
          <p:cNvSpPr txBox="1"/>
          <p:nvPr/>
        </p:nvSpPr>
        <p:spPr>
          <a:xfrm>
            <a:off x="3962400" y="1371600"/>
            <a:ext cx="4724400" cy="923330"/>
          </a:xfrm>
          <a:prstGeom prst="rect">
            <a:avLst/>
          </a:prstGeom>
          <a:noFill/>
        </p:spPr>
        <p:txBody>
          <a:bodyPr wrap="square" rtlCol="0">
            <a:spAutoFit/>
          </a:bodyPr>
          <a:lstStyle/>
          <a:p>
            <a:r>
              <a:rPr lang="en-US" sz="1800" dirty="0" smtClean="0"/>
              <a:t>Hacker et al., EPSL, 2011,</a:t>
            </a:r>
          </a:p>
          <a:p>
            <a:r>
              <a:rPr lang="en-US" sz="1800" dirty="0"/>
              <a:t>s</a:t>
            </a:r>
            <a:r>
              <a:rPr lang="en-US" sz="1800" dirty="0" smtClean="0"/>
              <a:t>uggest 1 km</a:t>
            </a:r>
            <a:r>
              <a:rPr lang="en-US" sz="1800" baseline="30000" dirty="0" smtClean="0"/>
              <a:t>3</a:t>
            </a:r>
            <a:r>
              <a:rPr lang="en-US" sz="1800" dirty="0" smtClean="0"/>
              <a:t>/</a:t>
            </a:r>
            <a:r>
              <a:rPr lang="en-US" sz="1800" dirty="0" err="1" smtClean="0"/>
              <a:t>yr</a:t>
            </a:r>
            <a:r>
              <a:rPr lang="en-US" sz="1800" dirty="0" smtClean="0"/>
              <a:t> of silicic material is recovered,</a:t>
            </a:r>
          </a:p>
          <a:p>
            <a:r>
              <a:rPr lang="en-US" sz="1800" dirty="0"/>
              <a:t>i</a:t>
            </a:r>
            <a:r>
              <a:rPr lang="en-US" sz="1800" dirty="0" smtClean="0"/>
              <a:t>mplying a felsic lower crust</a:t>
            </a:r>
            <a:endParaRPr lang="en-US" sz="1800" dirty="0"/>
          </a:p>
        </p:txBody>
      </p:sp>
      <p:pic>
        <p:nvPicPr>
          <p:cNvPr id="7" name="Picture 6"/>
          <p:cNvPicPr>
            <a:picLocks noChangeAspect="1"/>
          </p:cNvPicPr>
          <p:nvPr/>
        </p:nvPicPr>
        <p:blipFill>
          <a:blip r:embed="rId4"/>
          <a:stretch>
            <a:fillRect/>
          </a:stretch>
        </p:blipFill>
        <p:spPr>
          <a:xfrm>
            <a:off x="3962400" y="2362200"/>
            <a:ext cx="3745662" cy="41148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4800" y="990600"/>
            <a:ext cx="2904761" cy="2898742"/>
          </a:xfrm>
          <a:prstGeom prst="rect">
            <a:avLst/>
          </a:prstGeom>
        </p:spPr>
      </p:pic>
      <p:sp>
        <p:nvSpPr>
          <p:cNvPr id="8" name="TextBox 7"/>
          <p:cNvSpPr txBox="1"/>
          <p:nvPr/>
        </p:nvSpPr>
        <p:spPr>
          <a:xfrm>
            <a:off x="4419600" y="6308915"/>
            <a:ext cx="3729907" cy="584776"/>
          </a:xfrm>
          <a:prstGeom prst="rect">
            <a:avLst/>
          </a:prstGeom>
          <a:noFill/>
        </p:spPr>
        <p:txBody>
          <a:bodyPr wrap="none" rtlCol="0">
            <a:spAutoFit/>
          </a:bodyPr>
          <a:lstStyle/>
          <a:p>
            <a:r>
              <a:rPr lang="en-US" dirty="0" smtClean="0"/>
              <a:t>61%		65% SiO</a:t>
            </a:r>
            <a:r>
              <a:rPr lang="en-US" baseline="-25000" dirty="0" smtClean="0"/>
              <a:t>2</a:t>
            </a:r>
            <a:endParaRPr lang="en-US" baseline="-25000" dirty="0"/>
          </a:p>
        </p:txBody>
      </p:sp>
      <p:grpSp>
        <p:nvGrpSpPr>
          <p:cNvPr id="10" name="Group 9"/>
          <p:cNvGrpSpPr/>
          <p:nvPr/>
        </p:nvGrpSpPr>
        <p:grpSpPr>
          <a:xfrm>
            <a:off x="5181600" y="3505200"/>
            <a:ext cx="3581400" cy="1289304"/>
            <a:chOff x="5330042" y="826851"/>
            <a:chExt cx="3810000" cy="1371600"/>
          </a:xfrm>
        </p:grpSpPr>
        <p:sp>
          <p:nvSpPr>
            <p:cNvPr id="13" name="Oval 12"/>
            <p:cNvSpPr/>
            <p:nvPr/>
          </p:nvSpPr>
          <p:spPr bwMode="auto">
            <a:xfrm>
              <a:off x="5330042" y="826851"/>
              <a:ext cx="3810000" cy="1371600"/>
            </a:xfrm>
            <a:prstGeom prst="ellipse">
              <a:avLst/>
            </a:prstGeom>
            <a:solidFill>
              <a:schemeClr val="accent5"/>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 b="0" i="1" u="none" strike="noStrike" cap="none" normalizeH="0" baseline="0">
                <a:ln>
                  <a:noFill/>
                </a:ln>
                <a:solidFill>
                  <a:srgbClr val="000000"/>
                </a:solidFill>
                <a:effectLst/>
                <a:latin typeface="Times New Roman" charset="0"/>
                <a:ea typeface="ＭＳ Ｐゴシック" charset="0"/>
              </a:endParaRPr>
            </a:p>
          </p:txBody>
        </p:sp>
        <p:sp>
          <p:nvSpPr>
            <p:cNvPr id="12" name="TextBox 11"/>
            <p:cNvSpPr txBox="1"/>
            <p:nvPr/>
          </p:nvSpPr>
          <p:spPr>
            <a:xfrm>
              <a:off x="5735361" y="907915"/>
              <a:ext cx="3136554" cy="1077218"/>
            </a:xfrm>
            <a:prstGeom prst="rect">
              <a:avLst/>
            </a:prstGeom>
            <a:noFill/>
          </p:spPr>
          <p:txBody>
            <a:bodyPr wrap="square" rtlCol="0">
              <a:spAutoFit/>
            </a:bodyPr>
            <a:lstStyle/>
            <a:p>
              <a:pPr algn="ctr"/>
              <a:r>
                <a:rPr lang="en-US" dirty="0" smtClean="0">
                  <a:latin typeface="Arial Black"/>
                  <a:cs typeface="Arial Black"/>
                </a:rPr>
                <a:t>Outrageous new idea</a:t>
              </a:r>
              <a:endParaRPr lang="en-US" dirty="0">
                <a:latin typeface="Arial Black"/>
                <a:cs typeface="Arial Black"/>
              </a:endParaRPr>
            </a:p>
          </p:txBody>
        </p:sp>
      </p:grpSp>
    </p:spTree>
    <p:extLst>
      <p:ext uri="{BB962C8B-B14F-4D97-AF65-F5344CB8AC3E}">
        <p14:creationId xmlns:p14="http://schemas.microsoft.com/office/powerpoint/2010/main" val="4154251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52400" y="0"/>
            <a:ext cx="8991600" cy="723900"/>
          </a:xfrm>
        </p:spPr>
        <p:txBody>
          <a:bodyPr>
            <a:normAutofit fontScale="90000"/>
          </a:bodyPr>
          <a:lstStyle/>
          <a:p>
            <a:r>
              <a:rPr lang="en-US" sz="3200" dirty="0"/>
              <a:t>Arc magmatic crustal </a:t>
            </a:r>
            <a:r>
              <a:rPr lang="en-US" sz="3200" dirty="0" smtClean="0"/>
              <a:t>structure:</a:t>
            </a:r>
            <a:br>
              <a:rPr lang="en-US" sz="3200" dirty="0" smtClean="0"/>
            </a:br>
            <a:r>
              <a:rPr lang="en-US" sz="3200" dirty="0" smtClean="0"/>
              <a:t>What is the composition?   What is the volume?</a:t>
            </a:r>
            <a:endParaRPr lang="en-US" dirty="0"/>
          </a:p>
        </p:txBody>
      </p:sp>
      <p:pic>
        <p:nvPicPr>
          <p:cNvPr id="192515" name="Picture 3"/>
          <p:cNvPicPr>
            <a:picLocks noGrp="1" noChangeAspect="1" noChangeArrowheads="1"/>
          </p:cNvPicPr>
          <p:nvPr>
            <p:ph type="dgm" idx="1"/>
          </p:nvPr>
        </p:nvPicPr>
        <p:blipFill>
          <a:blip r:embed="rId3">
            <a:extLst>
              <a:ext uri="{28A0092B-C50C-407E-A947-70E740481C1C}">
                <a14:useLocalDpi xmlns:a14="http://schemas.microsoft.com/office/drawing/2010/main"/>
              </a:ext>
            </a:extLst>
          </a:blip>
          <a:srcRect/>
          <a:stretch>
            <a:fillRect/>
          </a:stretch>
        </p:blipFill>
        <p:spPr>
          <a:xfrm>
            <a:off x="1143000" y="990600"/>
            <a:ext cx="6324600" cy="5543550"/>
          </a:xfrm>
          <a:ln/>
        </p:spPr>
      </p:pic>
    </p:spTree>
    <p:extLst>
      <p:ext uri="{BB962C8B-B14F-4D97-AF65-F5344CB8AC3E}">
        <p14:creationId xmlns:p14="http://schemas.microsoft.com/office/powerpoint/2010/main" val="280752656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6418" name="Rectangle 2"/>
          <p:cNvSpPr>
            <a:spLocks noGrp="1" noChangeArrowheads="1"/>
          </p:cNvSpPr>
          <p:nvPr>
            <p:ph type="ctrTitle"/>
          </p:nvPr>
        </p:nvSpPr>
        <p:spPr>
          <a:xfrm>
            <a:off x="7696200" y="4744970"/>
            <a:ext cx="1447800" cy="1143000"/>
          </a:xfrm>
        </p:spPr>
        <p:txBody>
          <a:bodyPr/>
          <a:lstStyle/>
          <a:p>
            <a:r>
              <a:rPr lang="en-US" sz="2000" dirty="0" smtClean="0"/>
              <a:t>Stern &amp; Scholl, IGR, 2010</a:t>
            </a:r>
            <a:endParaRPr lang="en-US" sz="2800" dirty="0"/>
          </a:p>
        </p:txBody>
      </p:sp>
      <p:sp>
        <p:nvSpPr>
          <p:cNvPr id="316420" name="Text Box 4"/>
          <p:cNvSpPr txBox="1">
            <a:spLocks noChangeArrowheads="1"/>
          </p:cNvSpPr>
          <p:nvPr/>
        </p:nvSpPr>
        <p:spPr bwMode="auto">
          <a:xfrm>
            <a:off x="30283" y="0"/>
            <a:ext cx="7862941"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u="sng" dirty="0"/>
              <a:t>Arc crustal magmatic growth rate</a:t>
            </a:r>
            <a:r>
              <a:rPr lang="en-US" sz="2800" dirty="0"/>
              <a:t>: </a:t>
            </a:r>
          </a:p>
          <a:p>
            <a:r>
              <a:rPr lang="en-US" sz="2800" dirty="0"/>
              <a:t>20-40 km</a:t>
            </a:r>
            <a:r>
              <a:rPr lang="en-US" sz="2800" baseline="30000" dirty="0"/>
              <a:t>3</a:t>
            </a:r>
            <a:r>
              <a:rPr lang="en-US" sz="2800" dirty="0"/>
              <a:t>/Ma-km of arc (</a:t>
            </a:r>
            <a:r>
              <a:rPr lang="en-US" sz="2800" dirty="0" err="1"/>
              <a:t>Reymer</a:t>
            </a:r>
            <a:r>
              <a:rPr lang="en-US" sz="2800" dirty="0"/>
              <a:t> &amp; Schubert, 1984)</a:t>
            </a:r>
          </a:p>
          <a:p>
            <a:r>
              <a:rPr lang="en-US" sz="2800" dirty="0"/>
              <a:t>30-95 km</a:t>
            </a:r>
            <a:r>
              <a:rPr lang="en-US" sz="2800" baseline="30000" dirty="0"/>
              <a:t>3</a:t>
            </a:r>
            <a:r>
              <a:rPr lang="en-US" sz="2800" dirty="0"/>
              <a:t>/Ma-km of arc (</a:t>
            </a:r>
            <a:r>
              <a:rPr lang="en-US" sz="2800" dirty="0" err="1"/>
              <a:t>Dimalanta</a:t>
            </a:r>
            <a:r>
              <a:rPr lang="en-US" sz="2800" dirty="0"/>
              <a:t> et al.  2004)</a:t>
            </a:r>
          </a:p>
          <a:p>
            <a:r>
              <a:rPr lang="en-US" sz="2800" dirty="0"/>
              <a:t>80-120 km</a:t>
            </a:r>
            <a:r>
              <a:rPr lang="en-US" sz="2800" baseline="30000" dirty="0"/>
              <a:t>3</a:t>
            </a:r>
            <a:r>
              <a:rPr lang="en-US" sz="2800" dirty="0"/>
              <a:t>/Ma-km of arc (Calvert et al.  2008)</a:t>
            </a:r>
          </a:p>
          <a:p>
            <a:r>
              <a:rPr lang="en-US" sz="2800" dirty="0"/>
              <a:t>165 km</a:t>
            </a:r>
            <a:r>
              <a:rPr lang="en-US" sz="2800" baseline="30000" dirty="0"/>
              <a:t>3</a:t>
            </a:r>
            <a:r>
              <a:rPr lang="en-US" sz="2800" dirty="0"/>
              <a:t>/Ma-km of arc (Scholl et al</a:t>
            </a:r>
            <a:r>
              <a:rPr lang="en-US" sz="2800" dirty="0" smtClean="0"/>
              <a:t>.)</a:t>
            </a:r>
            <a:endParaRPr lang="en-US" sz="2800" dirty="0"/>
          </a:p>
          <a:p>
            <a:endParaRPr lang="en-US" sz="2400" dirty="0"/>
          </a:p>
        </p:txBody>
      </p:sp>
      <p:pic>
        <p:nvPicPr>
          <p:cNvPr id="2" name="Picture 1"/>
          <p:cNvPicPr>
            <a:picLocks noChangeAspect="1"/>
          </p:cNvPicPr>
          <p:nvPr/>
        </p:nvPicPr>
        <p:blipFill>
          <a:blip r:embed="rId3"/>
          <a:stretch>
            <a:fillRect/>
          </a:stretch>
        </p:blipFill>
        <p:spPr>
          <a:xfrm>
            <a:off x="762000" y="2286000"/>
            <a:ext cx="6934200" cy="431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3" name="Title 1"/>
          <p:cNvSpPr>
            <a:spLocks noGrp="1"/>
          </p:cNvSpPr>
          <p:nvPr>
            <p:ph type="title"/>
          </p:nvPr>
        </p:nvSpPr>
        <p:spPr>
          <a:xfrm>
            <a:off x="457200" y="199938"/>
            <a:ext cx="8534400" cy="596878"/>
          </a:xfrm>
        </p:spPr>
        <p:txBody>
          <a:bodyPr>
            <a:normAutofit/>
          </a:bodyPr>
          <a:lstStyle/>
          <a:p>
            <a:r>
              <a:rPr lang="en-US" sz="2800" dirty="0">
                <a:solidFill>
                  <a:srgbClr val="000000"/>
                </a:solidFill>
                <a:cs typeface="Comic Sans MS"/>
              </a:rPr>
              <a:t>Velocity Structures of Island </a:t>
            </a:r>
            <a:r>
              <a:rPr lang="en-US" sz="2800" dirty="0" smtClean="0">
                <a:solidFill>
                  <a:srgbClr val="000000"/>
                </a:solidFill>
                <a:cs typeface="Comic Sans MS"/>
              </a:rPr>
              <a:t>Arcs: dominantly “basaltic”</a:t>
            </a:r>
            <a:endParaRPr lang="en-US" sz="2800" dirty="0">
              <a:solidFill>
                <a:srgbClr val="000000"/>
              </a:solidFill>
            </a:endParaRPr>
          </a:p>
        </p:txBody>
      </p:sp>
      <p:grpSp>
        <p:nvGrpSpPr>
          <p:cNvPr id="7" name="Group 6"/>
          <p:cNvGrpSpPr/>
          <p:nvPr/>
        </p:nvGrpSpPr>
        <p:grpSpPr>
          <a:xfrm>
            <a:off x="4189208" y="905983"/>
            <a:ext cx="4349571" cy="5543217"/>
            <a:chOff x="5354988" y="1600200"/>
            <a:chExt cx="2993721" cy="4833553"/>
          </a:xfrm>
        </p:grpSpPr>
        <p:pic>
          <p:nvPicPr>
            <p:cNvPr id="8" name="Picture 7" descr="Calvert_arc_V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4988" y="1600200"/>
              <a:ext cx="2993721" cy="4484157"/>
            </a:xfrm>
            <a:prstGeom prst="rect">
              <a:avLst/>
            </a:prstGeom>
          </p:spPr>
        </p:pic>
        <p:sp>
          <p:nvSpPr>
            <p:cNvPr id="9" name="Rectangle 8"/>
            <p:cNvSpPr>
              <a:spLocks/>
            </p:cNvSpPr>
            <p:nvPr/>
          </p:nvSpPr>
          <p:spPr bwMode="auto">
            <a:xfrm>
              <a:off x="6772288" y="6192216"/>
              <a:ext cx="887175" cy="2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39" bIns="0">
              <a:spAutoFit/>
            </a:bodyPr>
            <a:lstStyle/>
            <a:p>
              <a:pPr marL="39688"/>
              <a:r>
                <a:rPr lang="en-US" sz="1800" dirty="0" smtClean="0">
                  <a:solidFill>
                    <a:srgbClr val="000000"/>
                  </a:solidFill>
                  <a:latin typeface="+mj-lt"/>
                  <a:ea typeface="ＭＳ Ｐゴシック" charset="0"/>
                  <a:cs typeface="Times" charset="0"/>
                </a:rPr>
                <a:t>Calvert, 2011</a:t>
              </a:r>
              <a:endParaRPr lang="en-US" sz="1800" dirty="0">
                <a:solidFill>
                  <a:srgbClr val="000000"/>
                </a:solidFill>
                <a:latin typeface="+mj-lt"/>
                <a:ea typeface="ＭＳ Ｐゴシック" charset="0"/>
                <a:cs typeface="Times" charset="0"/>
              </a:endParaRPr>
            </a:p>
          </p:txBody>
        </p:sp>
      </p:grpSp>
      <p:sp>
        <p:nvSpPr>
          <p:cNvPr id="11" name="Oval 10"/>
          <p:cNvSpPr/>
          <p:nvPr/>
        </p:nvSpPr>
        <p:spPr>
          <a:xfrm>
            <a:off x="3886200" y="2133600"/>
            <a:ext cx="1892507" cy="7553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000000"/>
                </a:solidFill>
                <a:latin typeface="Comic Sans MS"/>
                <a:cs typeface="Comic Sans MS"/>
              </a:rPr>
              <a:t>“Andesite”</a:t>
            </a:r>
            <a:endParaRPr lang="en-US" sz="1800" dirty="0">
              <a:solidFill>
                <a:srgbClr val="000000"/>
              </a:solidFill>
              <a:latin typeface="Comic Sans MS"/>
              <a:cs typeface="Comic Sans MS"/>
            </a:endParaRPr>
          </a:p>
        </p:txBody>
      </p:sp>
      <p:cxnSp>
        <p:nvCxnSpPr>
          <p:cNvPr id="12" name="Straight Arrow Connector 11"/>
          <p:cNvCxnSpPr/>
          <p:nvPr/>
        </p:nvCxnSpPr>
        <p:spPr>
          <a:xfrm>
            <a:off x="5562600" y="2514600"/>
            <a:ext cx="921352" cy="3984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7010400" y="1600200"/>
            <a:ext cx="1892507" cy="1381974"/>
            <a:chOff x="7251493" y="1921486"/>
            <a:chExt cx="1892507" cy="1381974"/>
          </a:xfrm>
        </p:grpSpPr>
        <p:sp>
          <p:nvSpPr>
            <p:cNvPr id="14" name="Oval 13"/>
            <p:cNvSpPr/>
            <p:nvPr/>
          </p:nvSpPr>
          <p:spPr>
            <a:xfrm>
              <a:off x="7251493" y="1921486"/>
              <a:ext cx="1892507" cy="7553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000000"/>
                  </a:solidFill>
                  <a:latin typeface="Comic Sans MS"/>
                  <a:cs typeface="Comic Sans MS"/>
                </a:rPr>
                <a:t>“Basalt”</a:t>
              </a:r>
              <a:endParaRPr lang="en-US" sz="1800" dirty="0">
                <a:solidFill>
                  <a:srgbClr val="000000"/>
                </a:solidFill>
                <a:latin typeface="Comic Sans MS"/>
                <a:cs typeface="Comic Sans MS"/>
              </a:endParaRPr>
            </a:p>
          </p:txBody>
        </p:sp>
        <p:cxnSp>
          <p:nvCxnSpPr>
            <p:cNvPr id="15" name="Straight Arrow Connector 14"/>
            <p:cNvCxnSpPr/>
            <p:nvPr/>
          </p:nvCxnSpPr>
          <p:spPr>
            <a:xfrm flipH="1">
              <a:off x="7362513" y="2676799"/>
              <a:ext cx="423323" cy="626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1524000"/>
            <a:ext cx="3438405" cy="4217895"/>
          </a:xfrm>
          <a:prstGeom prst="rect">
            <a:avLst/>
          </a:prstGeom>
        </p:spPr>
      </p:pic>
      <p:sp>
        <p:nvSpPr>
          <p:cNvPr id="19" name="TextBox 18"/>
          <p:cNvSpPr txBox="1"/>
          <p:nvPr/>
        </p:nvSpPr>
        <p:spPr>
          <a:xfrm>
            <a:off x="457200" y="5660619"/>
            <a:ext cx="3426064"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err="1" smtClean="0">
                <a:solidFill>
                  <a:prstClr val="black"/>
                </a:solidFill>
                <a:latin typeface="+mj-lt"/>
                <a:ea typeface="+mn-ea"/>
              </a:rPr>
              <a:t>Fliedner</a:t>
            </a:r>
            <a:r>
              <a:rPr lang="en-US" sz="1800" dirty="0" smtClean="0">
                <a:solidFill>
                  <a:prstClr val="black"/>
                </a:solidFill>
                <a:latin typeface="+mj-lt"/>
                <a:ea typeface="+mn-ea"/>
              </a:rPr>
              <a:t> &amp; Klemperer, EPSL, 2000</a:t>
            </a:r>
            <a:endParaRPr lang="en-US" sz="1800" dirty="0">
              <a:solidFill>
                <a:prstClr val="black"/>
              </a:solidFill>
              <a:latin typeface="+mj-lt"/>
              <a:ea typeface="+mn-ea"/>
            </a:endParaRPr>
          </a:p>
        </p:txBody>
      </p:sp>
      <p:pic>
        <p:nvPicPr>
          <p:cNvPr id="20" name="Picture 19"/>
          <p:cNvPicPr>
            <a:picLocks noChangeAspect="1"/>
          </p:cNvPicPr>
          <p:nvPr/>
        </p:nvPicPr>
        <p:blipFill>
          <a:blip r:embed="rId5"/>
          <a:stretch>
            <a:fillRect/>
          </a:stretch>
        </p:blipFill>
        <p:spPr>
          <a:xfrm>
            <a:off x="533400" y="7010400"/>
            <a:ext cx="6491176" cy="4217895"/>
          </a:xfrm>
          <a:prstGeom prst="rect">
            <a:avLst/>
          </a:prstGeom>
        </p:spPr>
      </p:pic>
    </p:spTree>
    <p:extLst>
      <p:ext uri="{BB962C8B-B14F-4D97-AF65-F5344CB8AC3E}">
        <p14:creationId xmlns:p14="http://schemas.microsoft.com/office/powerpoint/2010/main" val="604788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Title 1"/>
          <p:cNvSpPr>
            <a:spLocks noGrp="1"/>
          </p:cNvSpPr>
          <p:nvPr>
            <p:ph type="title"/>
          </p:nvPr>
        </p:nvSpPr>
        <p:spPr>
          <a:xfrm>
            <a:off x="6858001" y="2286000"/>
            <a:ext cx="2314970" cy="834449"/>
          </a:xfrm>
        </p:spPr>
        <p:txBody>
          <a:bodyPr>
            <a:normAutofit fontScale="90000"/>
          </a:bodyPr>
          <a:lstStyle/>
          <a:p>
            <a:r>
              <a:rPr lang="en-US" sz="3600" dirty="0" smtClean="0">
                <a:solidFill>
                  <a:schemeClr val="tx1"/>
                </a:solidFill>
              </a:rPr>
              <a:t>Continental Crust Composition</a:t>
            </a:r>
            <a:endParaRPr lang="en-US" sz="3600" dirty="0">
              <a:solidFill>
                <a:schemeClr val="tx1"/>
              </a:solidFill>
            </a:endParaRPr>
          </a:p>
        </p:txBody>
      </p:sp>
      <p:sp>
        <p:nvSpPr>
          <p:cNvPr id="4" name="Rectangle 3"/>
          <p:cNvSpPr/>
          <p:nvPr/>
        </p:nvSpPr>
        <p:spPr>
          <a:xfrm>
            <a:off x="7162800" y="5334000"/>
            <a:ext cx="1981200" cy="707886"/>
          </a:xfrm>
          <a:prstGeom prst="rect">
            <a:avLst/>
          </a:prstGeom>
        </p:spPr>
        <p:txBody>
          <a:bodyPr wrap="square">
            <a:spAutoFit/>
          </a:bodyPr>
          <a:lstStyle/>
          <a:p>
            <a:r>
              <a:rPr lang="en-US" sz="2000" i="1" dirty="0" smtClean="0">
                <a:latin typeface="+mj-lt"/>
                <a:cs typeface="Comic Sans MS"/>
              </a:rPr>
              <a:t>Rudnick and Fountain, 1995</a:t>
            </a:r>
            <a:endParaRPr lang="en-US" sz="2000" i="1" dirty="0">
              <a:latin typeface="+mj-lt"/>
              <a:cs typeface="Comic Sans MS"/>
            </a:endParaRPr>
          </a:p>
        </p:txBody>
      </p:sp>
      <p:pic>
        <p:nvPicPr>
          <p:cNvPr id="5" name="Picture 4" descr="Rudnick_Fountain_summary_carto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45851"/>
            <a:ext cx="6947999" cy="5286655"/>
          </a:xfrm>
          <a:prstGeom prst="rect">
            <a:avLst/>
          </a:prstGeom>
        </p:spPr>
      </p:pic>
      <p:sp>
        <p:nvSpPr>
          <p:cNvPr id="2" name="Rounded Rectangle 1"/>
          <p:cNvSpPr/>
          <p:nvPr/>
        </p:nvSpPr>
        <p:spPr bwMode="auto">
          <a:xfrm>
            <a:off x="5181600" y="2057400"/>
            <a:ext cx="457200" cy="2514600"/>
          </a:xfrm>
          <a:prstGeom prst="roundRect">
            <a:avLst/>
          </a:prstGeom>
          <a:solidFill>
            <a:srgbClr val="FFFF00">
              <a:alpha val="2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 b="0" i="1" u="none" strike="noStrike" cap="none" normalizeH="0" baseline="0">
              <a:ln>
                <a:noFill/>
              </a:ln>
              <a:solidFill>
                <a:srgbClr val="000000"/>
              </a:solidFill>
              <a:effectLst/>
              <a:latin typeface="Times New Roman" charset="0"/>
              <a:ea typeface="ＭＳ Ｐゴシック" charset="0"/>
            </a:endParaRPr>
          </a:p>
        </p:txBody>
      </p:sp>
      <p:sp>
        <p:nvSpPr>
          <p:cNvPr id="6" name="TextBox 5"/>
          <p:cNvSpPr txBox="1"/>
          <p:nvPr/>
        </p:nvSpPr>
        <p:spPr>
          <a:xfrm>
            <a:off x="76200" y="0"/>
            <a:ext cx="9067800" cy="2062103"/>
          </a:xfrm>
          <a:prstGeom prst="rect">
            <a:avLst/>
          </a:prstGeom>
          <a:noFill/>
        </p:spPr>
        <p:txBody>
          <a:bodyPr wrap="square" rtlCol="0">
            <a:spAutoFit/>
          </a:bodyPr>
          <a:lstStyle/>
          <a:p>
            <a:r>
              <a:rPr lang="en-US" b="1" dirty="0" smtClean="0"/>
              <a:t>The Andesite Paradox:</a:t>
            </a:r>
          </a:p>
          <a:p>
            <a:r>
              <a:rPr lang="en-US" dirty="0" smtClean="0"/>
              <a:t>How can we form an andesitic continental crust when most mantle-derived magmas are basaltic?</a:t>
            </a:r>
          </a:p>
          <a:p>
            <a:endParaRPr lang="en-US" dirty="0"/>
          </a:p>
        </p:txBody>
      </p:sp>
    </p:spTree>
    <p:extLst>
      <p:ext uri="{BB962C8B-B14F-4D97-AF65-F5344CB8AC3E}">
        <p14:creationId xmlns:p14="http://schemas.microsoft.com/office/powerpoint/2010/main" val="25723094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1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894012"/>
            <a:ext cx="883920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41699" name="Picture 3" descr="SubFacWeb5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286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4170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0" y="412750"/>
            <a:ext cx="3352800"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1701" name="AutoShape 5"/>
          <p:cNvSpPr>
            <a:spLocks noChangeArrowheads="1"/>
          </p:cNvSpPr>
          <p:nvPr/>
        </p:nvSpPr>
        <p:spPr bwMode="auto">
          <a:xfrm rot="811043">
            <a:off x="7848600" y="381000"/>
            <a:ext cx="485775" cy="976313"/>
          </a:xfrm>
          <a:prstGeom prst="downArrow">
            <a:avLst>
              <a:gd name="adj1" fmla="val 50000"/>
              <a:gd name="adj2" fmla="val 50245"/>
            </a:avLst>
          </a:prstGeom>
          <a:solidFill>
            <a:schemeClr val="folHlink"/>
          </a:solidFill>
          <a:ln w="28575">
            <a:solidFill>
              <a:schemeClr val="tx1"/>
            </a:solidFill>
            <a:miter lim="800000"/>
            <a:headEnd/>
            <a:tailEnd/>
          </a:ln>
        </p:spPr>
        <p:txBody>
          <a:bodyPr wrap="none" anchor="ctr"/>
          <a:lstStyle/>
          <a:p>
            <a:endParaRPr lang="en-US"/>
          </a:p>
        </p:txBody>
      </p:sp>
      <p:pic>
        <p:nvPicPr>
          <p:cNvPr id="541702" name="Picture 6" descr="Xeye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53400" y="76200"/>
            <a:ext cx="368300" cy="288925"/>
          </a:xfrm>
          <a:prstGeom prst="rect">
            <a:avLst/>
          </a:prstGeom>
          <a:noFill/>
          <a:extLst>
            <a:ext uri="{909E8E84-426E-40dd-AFC4-6F175D3DCCD1}">
              <a14:hiddenFill xmlns:a14="http://schemas.microsoft.com/office/drawing/2010/main">
                <a:solidFill>
                  <a:srgbClr val="FFFFFF"/>
                </a:solidFill>
              </a14:hiddenFill>
            </a:ext>
          </a:extLst>
        </p:spPr>
      </p:pic>
      <p:sp>
        <p:nvSpPr>
          <p:cNvPr id="541703" name="Line 7"/>
          <p:cNvSpPr>
            <a:spLocks noChangeShapeType="1"/>
          </p:cNvSpPr>
          <p:nvPr/>
        </p:nvSpPr>
        <p:spPr bwMode="auto">
          <a:xfrm>
            <a:off x="2133600" y="6096000"/>
            <a:ext cx="1295400"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1704" name="Text Box 8"/>
          <p:cNvSpPr txBox="1">
            <a:spLocks noChangeArrowheads="1"/>
          </p:cNvSpPr>
          <p:nvPr/>
        </p:nvSpPr>
        <p:spPr bwMode="auto">
          <a:xfrm>
            <a:off x="1981200" y="6216650"/>
            <a:ext cx="19970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a:latin typeface="Comic Sans MS" charset="0"/>
                <a:cs typeface="ＭＳ Ｐゴシック" charset="0"/>
              </a:rPr>
              <a:t>Subducting Pacific plate</a:t>
            </a:r>
          </a:p>
        </p:txBody>
      </p:sp>
      <p:sp>
        <p:nvSpPr>
          <p:cNvPr id="541705" name="Line 9"/>
          <p:cNvSpPr>
            <a:spLocks noChangeShapeType="1"/>
          </p:cNvSpPr>
          <p:nvPr/>
        </p:nvSpPr>
        <p:spPr bwMode="auto">
          <a:xfrm>
            <a:off x="3429000" y="6096000"/>
            <a:ext cx="1143000" cy="0"/>
          </a:xfrm>
          <a:prstGeom prst="line">
            <a:avLst/>
          </a:prstGeom>
          <a:noFill/>
          <a:ln w="57150">
            <a:solidFill>
              <a:srgbClr val="7AF42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1706" name="Line 10"/>
          <p:cNvSpPr>
            <a:spLocks noChangeShapeType="1"/>
          </p:cNvSpPr>
          <p:nvPr/>
        </p:nvSpPr>
        <p:spPr bwMode="auto">
          <a:xfrm>
            <a:off x="4572000" y="6096000"/>
            <a:ext cx="990600" cy="0"/>
          </a:xfrm>
          <a:prstGeom prst="line">
            <a:avLst/>
          </a:prstGeom>
          <a:noFill/>
          <a:ln w="57150">
            <a:solidFill>
              <a:srgbClr val="FE192A"/>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1707" name="Line 11"/>
          <p:cNvSpPr>
            <a:spLocks noChangeShapeType="1"/>
          </p:cNvSpPr>
          <p:nvPr/>
        </p:nvSpPr>
        <p:spPr bwMode="auto">
          <a:xfrm>
            <a:off x="5562600" y="6096000"/>
            <a:ext cx="1676400" cy="0"/>
          </a:xfrm>
          <a:prstGeom prst="line">
            <a:avLst/>
          </a:prstGeom>
          <a:noFill/>
          <a:ln w="57150">
            <a:solidFill>
              <a:srgbClr val="6E0C78"/>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1708" name="Line 12"/>
          <p:cNvSpPr>
            <a:spLocks noChangeShapeType="1"/>
          </p:cNvSpPr>
          <p:nvPr/>
        </p:nvSpPr>
        <p:spPr bwMode="auto">
          <a:xfrm>
            <a:off x="7239000" y="6096000"/>
            <a:ext cx="762000" cy="0"/>
          </a:xfrm>
          <a:prstGeom prst="line">
            <a:avLst/>
          </a:prstGeom>
          <a:noFill/>
          <a:ln w="57150">
            <a:solidFill>
              <a:srgbClr val="0A878D"/>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1709" name="Text Box 13"/>
          <p:cNvSpPr txBox="1">
            <a:spLocks noChangeArrowheads="1"/>
          </p:cNvSpPr>
          <p:nvPr/>
        </p:nvSpPr>
        <p:spPr bwMode="auto">
          <a:xfrm>
            <a:off x="3505200" y="6216650"/>
            <a:ext cx="19970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a:latin typeface="Comic Sans MS" charset="0"/>
                <a:cs typeface="ＭＳ Ｐゴシック" charset="0"/>
              </a:rPr>
              <a:t>Forearc</a:t>
            </a:r>
          </a:p>
        </p:txBody>
      </p:sp>
      <p:sp>
        <p:nvSpPr>
          <p:cNvPr id="541710" name="Text Box 14"/>
          <p:cNvSpPr txBox="1">
            <a:spLocks noChangeArrowheads="1"/>
          </p:cNvSpPr>
          <p:nvPr/>
        </p:nvSpPr>
        <p:spPr bwMode="auto">
          <a:xfrm>
            <a:off x="4784725" y="6338888"/>
            <a:ext cx="199707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a:latin typeface="Comic Sans MS" charset="0"/>
                <a:cs typeface="ＭＳ Ｐゴシック" charset="0"/>
              </a:rPr>
              <a:t>Arc</a:t>
            </a:r>
          </a:p>
        </p:txBody>
      </p:sp>
      <p:sp>
        <p:nvSpPr>
          <p:cNvPr id="541711" name="Text Box 15"/>
          <p:cNvSpPr txBox="1">
            <a:spLocks noChangeArrowheads="1"/>
          </p:cNvSpPr>
          <p:nvPr/>
        </p:nvSpPr>
        <p:spPr bwMode="auto">
          <a:xfrm>
            <a:off x="5791200" y="6248400"/>
            <a:ext cx="19970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a:latin typeface="Comic Sans MS" charset="0"/>
                <a:cs typeface="ＭＳ Ｐゴシック" charset="0"/>
              </a:rPr>
              <a:t>Backarc</a:t>
            </a:r>
          </a:p>
        </p:txBody>
      </p:sp>
      <p:sp>
        <p:nvSpPr>
          <p:cNvPr id="541712" name="Text Box 16"/>
          <p:cNvSpPr txBox="1">
            <a:spLocks noChangeArrowheads="1"/>
          </p:cNvSpPr>
          <p:nvPr/>
        </p:nvSpPr>
        <p:spPr bwMode="auto">
          <a:xfrm>
            <a:off x="7146925" y="6262688"/>
            <a:ext cx="199707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a:latin typeface="Comic Sans MS" charset="0"/>
                <a:cs typeface="ＭＳ Ｐゴシック" charset="0"/>
              </a:rPr>
              <a:t>Remnant arc</a:t>
            </a:r>
          </a:p>
        </p:txBody>
      </p:sp>
      <p:sp>
        <p:nvSpPr>
          <p:cNvPr id="541713" name="Text Box 17"/>
          <p:cNvSpPr txBox="1">
            <a:spLocks noChangeArrowheads="1"/>
          </p:cNvSpPr>
          <p:nvPr/>
        </p:nvSpPr>
        <p:spPr bwMode="auto">
          <a:xfrm>
            <a:off x="2971800" y="381000"/>
            <a:ext cx="2209800" cy="222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800">
                <a:latin typeface="Comic Sans MS" charset="0"/>
                <a:cs typeface="ＭＳ Ｐゴシック" charset="0"/>
              </a:rPr>
              <a:t>The provinces of the Mariana system</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Box 5"/>
          <p:cNvSpPr txBox="1"/>
          <p:nvPr/>
        </p:nvSpPr>
        <p:spPr>
          <a:xfrm>
            <a:off x="76200" y="0"/>
            <a:ext cx="9067800" cy="2062103"/>
          </a:xfrm>
          <a:prstGeom prst="rect">
            <a:avLst/>
          </a:prstGeom>
          <a:noFill/>
        </p:spPr>
        <p:txBody>
          <a:bodyPr wrap="square" rtlCol="0">
            <a:spAutoFit/>
          </a:bodyPr>
          <a:lstStyle/>
          <a:p>
            <a:r>
              <a:rPr lang="en-US" b="1" dirty="0" smtClean="0"/>
              <a:t>The Andesite Paradox:  solution #1</a:t>
            </a:r>
          </a:p>
          <a:p>
            <a:r>
              <a:rPr lang="en-US" dirty="0" smtClean="0"/>
              <a:t>Arcs are unimportant – continents grew early in Earth history by other mechanisms</a:t>
            </a:r>
          </a:p>
          <a:p>
            <a:endParaRPr lang="en-US" dirty="0"/>
          </a:p>
        </p:txBody>
      </p:sp>
      <p:pic>
        <p:nvPicPr>
          <p:cNvPr id="9" name="Picture 8" descr="Taylor_McLennan_1995_crustal_growth.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53448"/>
            <a:ext cx="9144000" cy="4660343"/>
          </a:xfrm>
          <a:prstGeom prst="rect">
            <a:avLst/>
          </a:prstGeom>
        </p:spPr>
      </p:pic>
      <p:sp>
        <p:nvSpPr>
          <p:cNvPr id="10" name="Rectangle 4"/>
          <p:cNvSpPr>
            <a:spLocks/>
          </p:cNvSpPr>
          <p:nvPr/>
        </p:nvSpPr>
        <p:spPr bwMode="auto">
          <a:xfrm>
            <a:off x="5486400" y="5867400"/>
            <a:ext cx="26658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39" bIns="0">
            <a:spAutoFit/>
          </a:bodyPr>
          <a:lstStyle/>
          <a:p>
            <a:pPr marL="39688"/>
            <a:r>
              <a:rPr lang="en-US" sz="1800" dirty="0" smtClean="0">
                <a:solidFill>
                  <a:srgbClr val="000000"/>
                </a:solidFill>
                <a:latin typeface="+mj-lt"/>
                <a:ea typeface="ＭＳ Ｐゴシック" charset="0"/>
                <a:cs typeface="Times" charset="0"/>
              </a:rPr>
              <a:t>Taylor and McLennan, 1995</a:t>
            </a:r>
          </a:p>
        </p:txBody>
      </p:sp>
      <p:sp>
        <p:nvSpPr>
          <p:cNvPr id="8" name="TextBox 7"/>
          <p:cNvSpPr txBox="1"/>
          <p:nvPr/>
        </p:nvSpPr>
        <p:spPr>
          <a:xfrm>
            <a:off x="0" y="6260803"/>
            <a:ext cx="9525000" cy="584776"/>
          </a:xfrm>
          <a:prstGeom prst="rect">
            <a:avLst/>
          </a:prstGeom>
          <a:noFill/>
        </p:spPr>
        <p:txBody>
          <a:bodyPr wrap="square" rtlCol="0">
            <a:spAutoFit/>
          </a:bodyPr>
          <a:lstStyle/>
          <a:p>
            <a:r>
              <a:rPr lang="en-US" dirty="0" smtClean="0"/>
              <a:t>… but most models still produce 25-40% crust at arcs</a:t>
            </a:r>
            <a:endParaRPr lang="en-US" dirty="0"/>
          </a:p>
        </p:txBody>
      </p:sp>
    </p:spTree>
    <p:extLst>
      <p:ext uri="{BB962C8B-B14F-4D97-AF65-F5344CB8AC3E}">
        <p14:creationId xmlns:p14="http://schemas.microsoft.com/office/powerpoint/2010/main" val="45771998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Box 5"/>
          <p:cNvSpPr txBox="1"/>
          <p:nvPr/>
        </p:nvSpPr>
        <p:spPr>
          <a:xfrm>
            <a:off x="76200" y="0"/>
            <a:ext cx="9067800" cy="2554545"/>
          </a:xfrm>
          <a:prstGeom prst="rect">
            <a:avLst/>
          </a:prstGeom>
          <a:noFill/>
        </p:spPr>
        <p:txBody>
          <a:bodyPr wrap="square" rtlCol="0">
            <a:spAutoFit/>
          </a:bodyPr>
          <a:lstStyle/>
          <a:p>
            <a:r>
              <a:rPr lang="en-US" b="1" dirty="0" smtClean="0"/>
              <a:t>The Andesite Paradox:  solution #2</a:t>
            </a:r>
          </a:p>
          <a:p>
            <a:r>
              <a:rPr lang="en-US" dirty="0" smtClean="0"/>
              <a:t>Arcs aren’t really basaltic -  </a:t>
            </a:r>
            <a:r>
              <a:rPr lang="en-US" dirty="0" err="1">
                <a:solidFill>
                  <a:srgbClr val="000000"/>
                </a:solidFill>
                <a:latin typeface="+mj-lt"/>
                <a:cs typeface="Comic Sans MS"/>
              </a:rPr>
              <a:t>Relamination</a:t>
            </a:r>
            <a:r>
              <a:rPr lang="en-US" dirty="0">
                <a:solidFill>
                  <a:srgbClr val="000000"/>
                </a:solidFill>
                <a:latin typeface="+mj-lt"/>
                <a:cs typeface="Comic Sans MS"/>
              </a:rPr>
              <a:t> </a:t>
            </a:r>
            <a:r>
              <a:rPr lang="en-US" dirty="0" smtClean="0">
                <a:solidFill>
                  <a:srgbClr val="000000"/>
                </a:solidFill>
                <a:latin typeface="+mj-lt"/>
                <a:cs typeface="Comic Sans MS"/>
              </a:rPr>
              <a:t>produces </a:t>
            </a:r>
            <a:r>
              <a:rPr lang="en-US" dirty="0">
                <a:solidFill>
                  <a:srgbClr val="000000"/>
                </a:solidFill>
                <a:latin typeface="+mj-lt"/>
                <a:cs typeface="Comic Sans MS"/>
              </a:rPr>
              <a:t>a </a:t>
            </a:r>
            <a:r>
              <a:rPr lang="en-US" dirty="0" smtClean="0">
                <a:solidFill>
                  <a:srgbClr val="000000"/>
                </a:solidFill>
                <a:latin typeface="+mj-lt"/>
                <a:cs typeface="Comic Sans MS"/>
              </a:rPr>
              <a:t>garnet-bearing felsic </a:t>
            </a:r>
            <a:r>
              <a:rPr lang="en-US" dirty="0">
                <a:solidFill>
                  <a:srgbClr val="000000"/>
                </a:solidFill>
                <a:latin typeface="+mj-lt"/>
                <a:cs typeface="Comic Sans MS"/>
              </a:rPr>
              <a:t>lower crust that has seismic P-velocities similar to </a:t>
            </a:r>
            <a:r>
              <a:rPr lang="en-US" dirty="0" smtClean="0">
                <a:solidFill>
                  <a:srgbClr val="000000"/>
                </a:solidFill>
                <a:latin typeface="+mj-lt"/>
                <a:cs typeface="Comic Sans MS"/>
              </a:rPr>
              <a:t>gabbro</a:t>
            </a:r>
            <a:endParaRPr lang="en-US" dirty="0">
              <a:solidFill>
                <a:srgbClr val="000000"/>
              </a:solidFill>
              <a:latin typeface="+mj-lt"/>
              <a:cs typeface="Comic Sans MS"/>
            </a:endParaRPr>
          </a:p>
          <a:p>
            <a:endParaRPr lang="en-US" dirty="0"/>
          </a:p>
        </p:txBody>
      </p:sp>
      <p:sp>
        <p:nvSpPr>
          <p:cNvPr id="10" name="Rectangle 4"/>
          <p:cNvSpPr>
            <a:spLocks/>
          </p:cNvSpPr>
          <p:nvPr/>
        </p:nvSpPr>
        <p:spPr bwMode="auto">
          <a:xfrm>
            <a:off x="5486400" y="5867400"/>
            <a:ext cx="17821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39" bIns="0">
            <a:spAutoFit/>
          </a:bodyPr>
          <a:lstStyle/>
          <a:p>
            <a:pPr marL="39688"/>
            <a:r>
              <a:rPr lang="en-US" sz="1800" dirty="0" smtClean="0">
                <a:solidFill>
                  <a:srgbClr val="000000"/>
                </a:solidFill>
                <a:latin typeface="+mj-lt"/>
                <a:ea typeface="ＭＳ Ｐゴシック" charset="0"/>
                <a:cs typeface="Times" charset="0"/>
              </a:rPr>
              <a:t>Hacker et al., 2011</a:t>
            </a:r>
          </a:p>
        </p:txBody>
      </p:sp>
      <p:sp>
        <p:nvSpPr>
          <p:cNvPr id="8" name="TextBox 7"/>
          <p:cNvSpPr txBox="1"/>
          <p:nvPr/>
        </p:nvSpPr>
        <p:spPr>
          <a:xfrm>
            <a:off x="5943600" y="2667000"/>
            <a:ext cx="2819400" cy="2554545"/>
          </a:xfrm>
          <a:prstGeom prst="rect">
            <a:avLst/>
          </a:prstGeom>
          <a:noFill/>
        </p:spPr>
        <p:txBody>
          <a:bodyPr wrap="square" rtlCol="0">
            <a:spAutoFit/>
          </a:bodyPr>
          <a:lstStyle/>
          <a:p>
            <a:r>
              <a:rPr lang="en-US" dirty="0" smtClean="0"/>
              <a:t>… new and untested, but potentially confounding idea</a:t>
            </a:r>
            <a:endParaRPr lang="en-US" dirty="0"/>
          </a:p>
        </p:txBody>
      </p:sp>
      <p:pic>
        <p:nvPicPr>
          <p:cNvPr id="2" name="Picture 1"/>
          <p:cNvPicPr>
            <a:picLocks noChangeAspect="1"/>
          </p:cNvPicPr>
          <p:nvPr/>
        </p:nvPicPr>
        <p:blipFill>
          <a:blip r:embed="rId3"/>
          <a:stretch>
            <a:fillRect/>
          </a:stretch>
        </p:blipFill>
        <p:spPr>
          <a:xfrm>
            <a:off x="457200" y="2286000"/>
            <a:ext cx="4813300" cy="4114800"/>
          </a:xfrm>
          <a:prstGeom prst="rect">
            <a:avLst/>
          </a:prstGeom>
        </p:spPr>
      </p:pic>
    </p:spTree>
    <p:extLst>
      <p:ext uri="{BB962C8B-B14F-4D97-AF65-F5344CB8AC3E}">
        <p14:creationId xmlns:p14="http://schemas.microsoft.com/office/powerpoint/2010/main" val="104340915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Box 5"/>
          <p:cNvSpPr txBox="1"/>
          <p:nvPr/>
        </p:nvSpPr>
        <p:spPr>
          <a:xfrm>
            <a:off x="76200" y="0"/>
            <a:ext cx="9067800" cy="2062103"/>
          </a:xfrm>
          <a:prstGeom prst="rect">
            <a:avLst/>
          </a:prstGeom>
          <a:noFill/>
        </p:spPr>
        <p:txBody>
          <a:bodyPr wrap="square" rtlCol="0">
            <a:spAutoFit/>
          </a:bodyPr>
          <a:lstStyle/>
          <a:p>
            <a:r>
              <a:rPr lang="en-US" b="1" dirty="0" smtClean="0"/>
              <a:t>The Andesite Paradox:  solution #3</a:t>
            </a:r>
          </a:p>
          <a:p>
            <a:r>
              <a:rPr lang="en-US" dirty="0" smtClean="0"/>
              <a:t>Arcs aren’t all the same - </a:t>
            </a:r>
            <a:r>
              <a:rPr lang="en-US" dirty="0" smtClean="0">
                <a:solidFill>
                  <a:srgbClr val="000000"/>
                </a:solidFill>
                <a:latin typeface="+mj-lt"/>
                <a:cs typeface="Comic Sans MS"/>
              </a:rPr>
              <a:t>some arcs produce crust that chemically and </a:t>
            </a:r>
            <a:r>
              <a:rPr lang="en-US" dirty="0" err="1" smtClean="0">
                <a:solidFill>
                  <a:srgbClr val="000000"/>
                </a:solidFill>
                <a:latin typeface="+mj-lt"/>
                <a:cs typeface="Comic Sans MS"/>
              </a:rPr>
              <a:t>geophysically</a:t>
            </a:r>
            <a:r>
              <a:rPr lang="en-US" dirty="0" smtClean="0">
                <a:solidFill>
                  <a:srgbClr val="000000"/>
                </a:solidFill>
                <a:latin typeface="+mj-lt"/>
                <a:cs typeface="Comic Sans MS"/>
              </a:rPr>
              <a:t> resembles continents</a:t>
            </a:r>
            <a:endParaRPr lang="en-US" dirty="0">
              <a:solidFill>
                <a:srgbClr val="000000"/>
              </a:solidFill>
              <a:latin typeface="+mj-lt"/>
              <a:cs typeface="Comic Sans MS"/>
            </a:endParaRPr>
          </a:p>
          <a:p>
            <a:endParaRPr lang="en-US" dirty="0"/>
          </a:p>
        </p:txBody>
      </p:sp>
      <p:sp>
        <p:nvSpPr>
          <p:cNvPr id="8" name="TextBox 7"/>
          <p:cNvSpPr txBox="1"/>
          <p:nvPr/>
        </p:nvSpPr>
        <p:spPr>
          <a:xfrm>
            <a:off x="5943600" y="2667000"/>
            <a:ext cx="3048000" cy="2062103"/>
          </a:xfrm>
          <a:prstGeom prst="rect">
            <a:avLst/>
          </a:prstGeom>
          <a:noFill/>
        </p:spPr>
        <p:txBody>
          <a:bodyPr wrap="square" rtlCol="0">
            <a:spAutoFit/>
          </a:bodyPr>
          <a:lstStyle/>
          <a:p>
            <a:r>
              <a:rPr lang="en-US" dirty="0" err="1" smtClean="0">
                <a:latin typeface="+mj-lt"/>
              </a:rPr>
              <a:t>Izu</a:t>
            </a:r>
            <a:r>
              <a:rPr lang="en-US" dirty="0" smtClean="0">
                <a:latin typeface="+mj-lt"/>
              </a:rPr>
              <a:t>-Bonin middle </a:t>
            </a:r>
            <a:r>
              <a:rPr lang="en-US" dirty="0" smtClean="0">
                <a:solidFill>
                  <a:prstClr val="black"/>
                </a:solidFill>
                <a:latin typeface="+mj-lt"/>
              </a:rPr>
              <a:t>crust </a:t>
            </a:r>
            <a:r>
              <a:rPr lang="en-US" dirty="0">
                <a:solidFill>
                  <a:prstClr val="black"/>
                </a:solidFill>
                <a:latin typeface="+mj-lt"/>
              </a:rPr>
              <a:t>has </a:t>
            </a:r>
            <a:r>
              <a:rPr lang="en-US" dirty="0" err="1">
                <a:solidFill>
                  <a:prstClr val="black"/>
                </a:solidFill>
                <a:latin typeface="+mj-lt"/>
              </a:rPr>
              <a:t>Vp</a:t>
            </a:r>
            <a:r>
              <a:rPr lang="en-US" dirty="0">
                <a:solidFill>
                  <a:prstClr val="black"/>
                </a:solidFill>
                <a:latin typeface="+mj-lt"/>
              </a:rPr>
              <a:t> characteristic of </a:t>
            </a:r>
            <a:r>
              <a:rPr lang="en-US" dirty="0" smtClean="0">
                <a:solidFill>
                  <a:prstClr val="black"/>
                </a:solidFill>
                <a:latin typeface="+mj-lt"/>
              </a:rPr>
              <a:t>continents</a:t>
            </a:r>
            <a:endParaRPr lang="en-US" dirty="0">
              <a:latin typeface="+mj-lt"/>
            </a:endParaRPr>
          </a:p>
        </p:txBody>
      </p:sp>
      <p:pic>
        <p:nvPicPr>
          <p:cNvPr id="7" name="Picture 6"/>
          <p:cNvPicPr>
            <a:picLocks noChangeAspect="1"/>
          </p:cNvPicPr>
          <p:nvPr/>
        </p:nvPicPr>
        <p:blipFill>
          <a:blip r:embed="rId3"/>
          <a:stretch>
            <a:fillRect/>
          </a:stretch>
        </p:blipFill>
        <p:spPr>
          <a:xfrm>
            <a:off x="0" y="1341967"/>
            <a:ext cx="5586882" cy="5516033"/>
          </a:xfrm>
          <a:prstGeom prst="rect">
            <a:avLst/>
          </a:prstGeom>
        </p:spPr>
      </p:pic>
    </p:spTree>
    <p:extLst>
      <p:ext uri="{BB962C8B-B14F-4D97-AF65-F5344CB8AC3E}">
        <p14:creationId xmlns:p14="http://schemas.microsoft.com/office/powerpoint/2010/main" val="198021569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005" y="-31360"/>
            <a:ext cx="9182005" cy="2396066"/>
          </a:xfrm>
          <a:prstGeom prst="rect">
            <a:avLst/>
          </a:prstGeom>
        </p:spPr>
      </p:pic>
      <p:pic>
        <p:nvPicPr>
          <p:cNvPr id="9" name="Picture 8"/>
          <p:cNvPicPr>
            <a:picLocks noChangeAspect="1"/>
          </p:cNvPicPr>
          <p:nvPr/>
        </p:nvPicPr>
        <p:blipFill>
          <a:blip r:embed="rId3"/>
          <a:stretch>
            <a:fillRect/>
          </a:stretch>
        </p:blipFill>
        <p:spPr>
          <a:xfrm>
            <a:off x="2351649" y="2396065"/>
            <a:ext cx="6665781" cy="2773825"/>
          </a:xfrm>
          <a:prstGeom prst="rect">
            <a:avLst/>
          </a:prstGeom>
        </p:spPr>
      </p:pic>
      <p:sp>
        <p:nvSpPr>
          <p:cNvPr id="11" name="TextBox 10"/>
          <p:cNvSpPr txBox="1"/>
          <p:nvPr/>
        </p:nvSpPr>
        <p:spPr>
          <a:xfrm>
            <a:off x="2863060" y="5154114"/>
            <a:ext cx="2675467" cy="1200329"/>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rPr>
              <a:t>Sub-</a:t>
            </a:r>
            <a:r>
              <a:rPr lang="en-US" sz="1800" dirty="0" err="1" smtClean="0">
                <a:solidFill>
                  <a:prstClr val="black"/>
                </a:solidFill>
                <a:latin typeface="Calibri"/>
                <a:ea typeface="+mn-ea"/>
              </a:rPr>
              <a:t>Moho</a:t>
            </a:r>
            <a:r>
              <a:rPr lang="en-US" sz="1800" dirty="0" smtClean="0">
                <a:solidFill>
                  <a:prstClr val="black"/>
                </a:solidFill>
                <a:latin typeface="Calibri"/>
                <a:ea typeface="+mn-ea"/>
              </a:rPr>
              <a:t> low </a:t>
            </a:r>
            <a:r>
              <a:rPr lang="en-US" sz="1800" dirty="0" err="1" smtClean="0">
                <a:solidFill>
                  <a:prstClr val="black"/>
                </a:solidFill>
                <a:latin typeface="Calibri"/>
                <a:ea typeface="+mn-ea"/>
              </a:rPr>
              <a:t>Vp</a:t>
            </a:r>
            <a:r>
              <a:rPr lang="en-US" sz="1800" dirty="0" smtClean="0">
                <a:solidFill>
                  <a:prstClr val="black"/>
                </a:solidFill>
                <a:latin typeface="Calibri"/>
                <a:ea typeface="+mn-ea"/>
              </a:rPr>
              <a:t> represents crustal cumulates – vol. ~50% of lower-crustal </a:t>
            </a:r>
            <a:r>
              <a:rPr lang="en-US" sz="1800" dirty="0" err="1" smtClean="0">
                <a:solidFill>
                  <a:prstClr val="black"/>
                </a:solidFill>
                <a:latin typeface="Calibri"/>
                <a:ea typeface="+mn-ea"/>
              </a:rPr>
              <a:t>restites</a:t>
            </a:r>
            <a:endParaRPr lang="en-US" sz="1800" dirty="0">
              <a:solidFill>
                <a:prstClr val="black"/>
              </a:solidFill>
              <a:latin typeface="Calibri"/>
              <a:ea typeface="+mn-ea"/>
            </a:endParaRPr>
          </a:p>
        </p:txBody>
      </p:sp>
      <p:sp>
        <p:nvSpPr>
          <p:cNvPr id="12" name="TextBox 11"/>
          <p:cNvSpPr txBox="1"/>
          <p:nvPr/>
        </p:nvSpPr>
        <p:spPr>
          <a:xfrm>
            <a:off x="6691214" y="5187762"/>
            <a:ext cx="2326216" cy="1200329"/>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rPr>
              <a:t>Sub-</a:t>
            </a:r>
            <a:r>
              <a:rPr lang="en-US" sz="1800" dirty="0" err="1" smtClean="0">
                <a:solidFill>
                  <a:prstClr val="black"/>
                </a:solidFill>
                <a:latin typeface="Calibri"/>
                <a:ea typeface="+mn-ea"/>
              </a:rPr>
              <a:t>Moho</a:t>
            </a:r>
            <a:r>
              <a:rPr lang="en-US" sz="1800" dirty="0" smtClean="0">
                <a:solidFill>
                  <a:prstClr val="black"/>
                </a:solidFill>
                <a:latin typeface="Calibri"/>
                <a:ea typeface="+mn-ea"/>
              </a:rPr>
              <a:t> low </a:t>
            </a:r>
            <a:r>
              <a:rPr lang="en-US" sz="1800" dirty="0" err="1" smtClean="0">
                <a:solidFill>
                  <a:prstClr val="black"/>
                </a:solidFill>
                <a:latin typeface="Calibri"/>
                <a:ea typeface="+mn-ea"/>
              </a:rPr>
              <a:t>Vp</a:t>
            </a:r>
            <a:r>
              <a:rPr lang="en-US" sz="1800" dirty="0" smtClean="0">
                <a:solidFill>
                  <a:prstClr val="black"/>
                </a:solidFill>
                <a:latin typeface="Calibri"/>
                <a:ea typeface="+mn-ea"/>
              </a:rPr>
              <a:t> represents crustal cumulates,  &amp;/or melts &amp; </a:t>
            </a:r>
            <a:r>
              <a:rPr lang="en-US" sz="1800" dirty="0" err="1" smtClean="0">
                <a:solidFill>
                  <a:prstClr val="black"/>
                </a:solidFill>
                <a:latin typeface="Calibri"/>
                <a:ea typeface="+mn-ea"/>
              </a:rPr>
              <a:t>serpentinization</a:t>
            </a:r>
            <a:endParaRPr lang="en-US" sz="1800" dirty="0">
              <a:solidFill>
                <a:prstClr val="black"/>
              </a:solidFill>
              <a:latin typeface="Calibri"/>
              <a:ea typeface="+mn-ea"/>
            </a:endParaRPr>
          </a:p>
        </p:txBody>
      </p:sp>
      <p:sp>
        <p:nvSpPr>
          <p:cNvPr id="15" name="TextBox 14"/>
          <p:cNvSpPr txBox="1"/>
          <p:nvPr/>
        </p:nvSpPr>
        <p:spPr>
          <a:xfrm>
            <a:off x="5941836" y="6488668"/>
            <a:ext cx="3202164"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rPr>
              <a:t>Takahashi et al., Geology, 2007</a:t>
            </a:r>
            <a:endParaRPr lang="en-US" sz="1800" dirty="0">
              <a:solidFill>
                <a:prstClr val="black"/>
              </a:solidFill>
              <a:latin typeface="Calibri"/>
              <a:ea typeface="+mn-ea"/>
            </a:endParaRPr>
          </a:p>
        </p:txBody>
      </p:sp>
      <p:sp>
        <p:nvSpPr>
          <p:cNvPr id="2" name="TextBox 1"/>
          <p:cNvSpPr txBox="1"/>
          <p:nvPr/>
        </p:nvSpPr>
        <p:spPr>
          <a:xfrm>
            <a:off x="30040" y="2602974"/>
            <a:ext cx="2286000" cy="4154983"/>
          </a:xfrm>
          <a:prstGeom prst="rect">
            <a:avLst/>
          </a:prstGeom>
          <a:noFill/>
        </p:spPr>
        <p:txBody>
          <a:bodyPr wrap="square" rtlCol="0">
            <a:spAutoFit/>
          </a:bodyPr>
          <a:lstStyle/>
          <a:p>
            <a:r>
              <a:rPr lang="en-US" sz="2400" i="1" dirty="0" smtClean="0"/>
              <a:t>But petrologic models require a crustal cumulate </a:t>
            </a:r>
            <a:r>
              <a:rPr lang="en-US" sz="2400" i="1" dirty="0"/>
              <a:t>volume </a:t>
            </a:r>
            <a:r>
              <a:rPr lang="en-US" sz="2400" i="1" dirty="0" smtClean="0"/>
              <a:t> ~ seismic lower crust volume </a:t>
            </a:r>
          </a:p>
          <a:p>
            <a:r>
              <a:rPr lang="en-US" sz="2400" i="1" dirty="0" smtClean="0"/>
              <a:t>as the petrologic counterpart to the intermediate middle crust:</a:t>
            </a:r>
          </a:p>
          <a:p>
            <a:r>
              <a:rPr lang="en-US" sz="2400" i="1" dirty="0" smtClean="0"/>
              <a:t>Where is it?  </a:t>
            </a:r>
            <a:endParaRPr lang="en-US" sz="2400" i="1" dirty="0"/>
          </a:p>
        </p:txBody>
      </p:sp>
    </p:spTree>
    <p:extLst>
      <p:ext uri="{BB962C8B-B14F-4D97-AF65-F5344CB8AC3E}">
        <p14:creationId xmlns:p14="http://schemas.microsoft.com/office/powerpoint/2010/main" val="214119380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Box 5"/>
          <p:cNvSpPr txBox="1"/>
          <p:nvPr/>
        </p:nvSpPr>
        <p:spPr>
          <a:xfrm>
            <a:off x="76200" y="0"/>
            <a:ext cx="9067800" cy="1938992"/>
          </a:xfrm>
          <a:prstGeom prst="rect">
            <a:avLst/>
          </a:prstGeom>
          <a:noFill/>
        </p:spPr>
        <p:txBody>
          <a:bodyPr wrap="square" rtlCol="0">
            <a:spAutoFit/>
          </a:bodyPr>
          <a:lstStyle/>
          <a:p>
            <a:r>
              <a:rPr lang="en-US" b="1" dirty="0" smtClean="0"/>
              <a:t>The Andesite Paradox:  solution #4</a:t>
            </a:r>
          </a:p>
          <a:p>
            <a:r>
              <a:rPr lang="en-US" sz="2800" dirty="0" smtClean="0"/>
              <a:t>Delamination: the lower-crustal root </a:t>
            </a:r>
            <a:r>
              <a:rPr lang="en-US" sz="2800" dirty="0" err="1" smtClean="0"/>
              <a:t>eclogitizes</a:t>
            </a:r>
            <a:r>
              <a:rPr lang="en-US" sz="2800" dirty="0" smtClean="0"/>
              <a:t>, becomes gravitationally unstable, and sinks into the mantle</a:t>
            </a:r>
            <a:endParaRPr lang="en-US" sz="2800" dirty="0">
              <a:solidFill>
                <a:srgbClr val="000000"/>
              </a:solidFill>
              <a:latin typeface="+mj-lt"/>
              <a:cs typeface="Comic Sans MS"/>
            </a:endParaRPr>
          </a:p>
          <a:p>
            <a:endParaRPr lang="en-US" dirty="0"/>
          </a:p>
        </p:txBody>
      </p:sp>
      <p:sp>
        <p:nvSpPr>
          <p:cNvPr id="13" name="Rectangle 4"/>
          <p:cNvSpPr>
            <a:spLocks noChangeArrowheads="1"/>
          </p:cNvSpPr>
          <p:nvPr/>
        </p:nvSpPr>
        <p:spPr bwMode="auto">
          <a:xfrm>
            <a:off x="-27038" y="1480877"/>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b="8016"/>
          <a:stretch/>
        </p:blipFill>
        <p:spPr>
          <a:xfrm>
            <a:off x="0" y="1510891"/>
            <a:ext cx="6858000" cy="5223050"/>
          </a:xfrm>
          <a:prstGeom prst="rect">
            <a:avLst/>
          </a:prstGeom>
        </p:spPr>
      </p:pic>
      <p:sp>
        <p:nvSpPr>
          <p:cNvPr id="15" name="TextBox 14"/>
          <p:cNvSpPr txBox="1"/>
          <p:nvPr/>
        </p:nvSpPr>
        <p:spPr>
          <a:xfrm>
            <a:off x="6993563" y="1480877"/>
            <a:ext cx="2302837" cy="4524315"/>
          </a:xfrm>
          <a:prstGeom prst="rect">
            <a:avLst/>
          </a:prstGeom>
          <a:noFill/>
        </p:spPr>
        <p:txBody>
          <a:bodyPr wrap="square" rtlCol="0">
            <a:spAutoFit/>
          </a:bodyPr>
          <a:lstStyle/>
          <a:p>
            <a:r>
              <a:rPr lang="en-US" sz="2400" i="1" dirty="0" smtClean="0"/>
              <a:t>Garnet growth </a:t>
            </a:r>
          </a:p>
          <a:p>
            <a:r>
              <a:rPr lang="en-US" sz="2400" i="1" dirty="0" smtClean="0"/>
              <a:t>at low T, high p leads to density instability.</a:t>
            </a:r>
          </a:p>
          <a:p>
            <a:r>
              <a:rPr lang="en-US" sz="2400" i="1" dirty="0" smtClean="0"/>
              <a:t>At T &gt; 700°C, Rayleigh-Taylor drips form on time-scales    ~10 Ma; i.e. “continuously” during arc evolution</a:t>
            </a:r>
            <a:endParaRPr lang="en-US" sz="2400" i="1" dirty="0"/>
          </a:p>
        </p:txBody>
      </p:sp>
      <p:sp>
        <p:nvSpPr>
          <p:cNvPr id="4" name="TextBox 3"/>
          <p:cNvSpPr txBox="1"/>
          <p:nvPr/>
        </p:nvSpPr>
        <p:spPr>
          <a:xfrm>
            <a:off x="6096000" y="6503016"/>
            <a:ext cx="2749295" cy="369332"/>
          </a:xfrm>
          <a:prstGeom prst="rect">
            <a:avLst/>
          </a:prstGeom>
          <a:noFill/>
        </p:spPr>
        <p:txBody>
          <a:bodyPr wrap="none" rtlCol="0">
            <a:spAutoFit/>
          </a:bodyPr>
          <a:lstStyle/>
          <a:p>
            <a:r>
              <a:rPr lang="en-US" sz="1800" dirty="0" smtClean="0"/>
              <a:t>Jull &amp; </a:t>
            </a:r>
            <a:r>
              <a:rPr lang="en-US" sz="1800" dirty="0" err="1" smtClean="0"/>
              <a:t>Kelemen</a:t>
            </a:r>
            <a:r>
              <a:rPr lang="en-US" sz="1800" dirty="0" smtClean="0"/>
              <a:t>, JGR, 2001</a:t>
            </a:r>
            <a:endParaRPr lang="en-US" sz="1800" dirty="0"/>
          </a:p>
        </p:txBody>
      </p:sp>
    </p:spTree>
    <p:extLst>
      <p:ext uri="{BB962C8B-B14F-4D97-AF65-F5344CB8AC3E}">
        <p14:creationId xmlns:p14="http://schemas.microsoft.com/office/powerpoint/2010/main" val="230431441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Box 5"/>
          <p:cNvSpPr txBox="1"/>
          <p:nvPr/>
        </p:nvSpPr>
        <p:spPr>
          <a:xfrm>
            <a:off x="76200" y="0"/>
            <a:ext cx="9067800" cy="1077218"/>
          </a:xfrm>
          <a:prstGeom prst="rect">
            <a:avLst/>
          </a:prstGeom>
          <a:noFill/>
        </p:spPr>
        <p:txBody>
          <a:bodyPr wrap="square" rtlCol="0">
            <a:spAutoFit/>
          </a:bodyPr>
          <a:lstStyle/>
          <a:p>
            <a:r>
              <a:rPr lang="en-US" b="1" dirty="0" smtClean="0"/>
              <a:t>The Andesite Paradox:  solution #4</a:t>
            </a:r>
          </a:p>
          <a:p>
            <a:endParaRPr lang="en-US" dirty="0"/>
          </a:p>
        </p:txBody>
      </p:sp>
      <p:pic>
        <p:nvPicPr>
          <p:cNvPr id="9" name="Picture 8" descr="Fliedener_Southern_Sierra_mode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762000"/>
            <a:ext cx="6324600" cy="6096000"/>
          </a:xfrm>
          <a:prstGeom prst="rect">
            <a:avLst/>
          </a:prstGeom>
        </p:spPr>
      </p:pic>
      <p:sp>
        <p:nvSpPr>
          <p:cNvPr id="2" name="TextBox 1"/>
          <p:cNvSpPr txBox="1"/>
          <p:nvPr/>
        </p:nvSpPr>
        <p:spPr>
          <a:xfrm>
            <a:off x="3637488" y="6434234"/>
            <a:ext cx="5471069" cy="400110"/>
          </a:xfrm>
          <a:prstGeom prst="rect">
            <a:avLst/>
          </a:prstGeom>
          <a:noFill/>
        </p:spPr>
        <p:txBody>
          <a:bodyPr wrap="none" rtlCol="0">
            <a:spAutoFit/>
          </a:bodyPr>
          <a:lstStyle/>
          <a:p>
            <a:r>
              <a:rPr lang="en-US" sz="2000" dirty="0" err="1" smtClean="0"/>
              <a:t>Fliedner</a:t>
            </a:r>
            <a:r>
              <a:rPr lang="en-US" sz="2000" dirty="0" smtClean="0"/>
              <a:t>, </a:t>
            </a:r>
            <a:r>
              <a:rPr lang="en-US" sz="2000" dirty="0"/>
              <a:t>K</a:t>
            </a:r>
            <a:r>
              <a:rPr lang="en-US" sz="2000" dirty="0" smtClean="0"/>
              <a:t>lemperer, et al., JGR, 2000; EPSL, 2000</a:t>
            </a:r>
            <a:endParaRPr lang="en-US" sz="2000" dirty="0"/>
          </a:p>
        </p:txBody>
      </p:sp>
      <p:sp>
        <p:nvSpPr>
          <p:cNvPr id="3" name="TextBox 2"/>
          <p:cNvSpPr txBox="1"/>
          <p:nvPr/>
        </p:nvSpPr>
        <p:spPr>
          <a:xfrm>
            <a:off x="6096000" y="914400"/>
            <a:ext cx="3048000" cy="954107"/>
          </a:xfrm>
          <a:prstGeom prst="rect">
            <a:avLst/>
          </a:prstGeom>
          <a:noFill/>
        </p:spPr>
        <p:txBody>
          <a:bodyPr wrap="square" rtlCol="0">
            <a:spAutoFit/>
          </a:bodyPr>
          <a:lstStyle/>
          <a:p>
            <a:r>
              <a:rPr lang="en-US" sz="2800" i="1" dirty="0" smtClean="0"/>
              <a:t>Where is the root to the Sierra Nevada?</a:t>
            </a:r>
            <a:endParaRPr lang="en-US" sz="2800" i="1"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87761" y="2438401"/>
            <a:ext cx="3056239" cy="3047999"/>
          </a:xfrm>
          <a:prstGeom prst="rect">
            <a:avLst/>
          </a:prstGeom>
        </p:spPr>
      </p:pic>
    </p:spTree>
    <p:extLst>
      <p:ext uri="{BB962C8B-B14F-4D97-AF65-F5344CB8AC3E}">
        <p14:creationId xmlns:p14="http://schemas.microsoft.com/office/powerpoint/2010/main" val="304143506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p:cNvPicPr>
            <a:picLocks noChangeAspect="1"/>
          </p:cNvPicPr>
          <p:nvPr/>
        </p:nvPicPr>
        <p:blipFill>
          <a:blip r:embed="rId3"/>
          <a:stretch>
            <a:fillRect/>
          </a:stretch>
        </p:blipFill>
        <p:spPr>
          <a:xfrm>
            <a:off x="4495800" y="2667000"/>
            <a:ext cx="4724400" cy="2577817"/>
          </a:xfrm>
          <a:prstGeom prst="rect">
            <a:avLst/>
          </a:prstGeom>
        </p:spPr>
      </p:pic>
      <p:pic>
        <p:nvPicPr>
          <p:cNvPr id="4" name="Picture 3" descr="Zandt_Nature_delamination_carto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200" y="401527"/>
            <a:ext cx="4375887" cy="6456473"/>
          </a:xfrm>
          <a:prstGeom prst="rect">
            <a:avLst/>
          </a:prstGeom>
        </p:spPr>
      </p:pic>
      <p:sp>
        <p:nvSpPr>
          <p:cNvPr id="3" name="TextBox 2"/>
          <p:cNvSpPr txBox="1"/>
          <p:nvPr/>
        </p:nvSpPr>
        <p:spPr>
          <a:xfrm>
            <a:off x="6172200" y="1752600"/>
            <a:ext cx="2869946" cy="707886"/>
          </a:xfrm>
          <a:prstGeom prst="rect">
            <a:avLst/>
          </a:prstGeom>
          <a:noFill/>
        </p:spPr>
        <p:txBody>
          <a:bodyPr wrap="none" rtlCol="0">
            <a:spAutoFit/>
          </a:bodyPr>
          <a:lstStyle/>
          <a:p>
            <a:r>
              <a:rPr lang="en-US" sz="2000" dirty="0" smtClean="0"/>
              <a:t>Zandt et al., Nature, 2004</a:t>
            </a:r>
          </a:p>
          <a:p>
            <a:r>
              <a:rPr lang="en-US" sz="2000" dirty="0" smtClean="0"/>
              <a:t>Boyd et al., Science, 2004</a:t>
            </a:r>
            <a:endParaRPr lang="en-US" sz="2000" dirty="0"/>
          </a:p>
        </p:txBody>
      </p:sp>
      <p:pic>
        <p:nvPicPr>
          <p:cNvPr id="5" name="Picture 4"/>
          <p:cNvPicPr>
            <a:picLocks noChangeAspect="1"/>
          </p:cNvPicPr>
          <p:nvPr/>
        </p:nvPicPr>
        <p:blipFill>
          <a:blip r:embed="rId5"/>
          <a:stretch>
            <a:fillRect/>
          </a:stretch>
        </p:blipFill>
        <p:spPr>
          <a:xfrm>
            <a:off x="2814441" y="5486400"/>
            <a:ext cx="6310481" cy="1160791"/>
          </a:xfrm>
          <a:prstGeom prst="rect">
            <a:avLst/>
          </a:prstGeom>
        </p:spPr>
      </p:pic>
      <p:sp>
        <p:nvSpPr>
          <p:cNvPr id="6" name="TextBox 5"/>
          <p:cNvSpPr txBox="1"/>
          <p:nvPr/>
        </p:nvSpPr>
        <p:spPr>
          <a:xfrm>
            <a:off x="4572000" y="152400"/>
            <a:ext cx="3606504" cy="1569660"/>
          </a:xfrm>
          <a:prstGeom prst="rect">
            <a:avLst/>
          </a:prstGeom>
          <a:noFill/>
        </p:spPr>
        <p:txBody>
          <a:bodyPr wrap="square" rtlCol="0">
            <a:spAutoFit/>
          </a:bodyPr>
          <a:lstStyle/>
          <a:p>
            <a:r>
              <a:rPr lang="en-US" dirty="0" smtClean="0"/>
              <a:t>Seismic evidence for active delamination of an </a:t>
            </a:r>
            <a:r>
              <a:rPr lang="en-US" dirty="0" err="1" smtClean="0"/>
              <a:t>eclogitic</a:t>
            </a:r>
            <a:r>
              <a:rPr lang="en-US" dirty="0" smtClean="0"/>
              <a:t> root?</a:t>
            </a:r>
            <a:endParaRPr lang="en-US" dirty="0"/>
          </a:p>
        </p:txBody>
      </p:sp>
    </p:spTree>
    <p:extLst>
      <p:ext uri="{BB962C8B-B14F-4D97-AF65-F5344CB8AC3E}">
        <p14:creationId xmlns:p14="http://schemas.microsoft.com/office/powerpoint/2010/main" val="17477829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026"/>
          <p:cNvSpPr>
            <a:spLocks noGrp="1" noChangeArrowheads="1"/>
          </p:cNvSpPr>
          <p:nvPr>
            <p:ph type="ctrTitle"/>
          </p:nvPr>
        </p:nvSpPr>
        <p:spPr>
          <a:xfrm>
            <a:off x="0" y="0"/>
            <a:ext cx="9144000" cy="533400"/>
          </a:xfrm>
        </p:spPr>
        <p:txBody>
          <a:bodyPr>
            <a:normAutofit fontScale="90000"/>
          </a:bodyPr>
          <a:lstStyle/>
          <a:p>
            <a:pPr algn="ctr"/>
            <a:r>
              <a:rPr lang="en-US" sz="3600" dirty="0" smtClean="0"/>
              <a:t>Wide-angle and CCP images of Cascadia</a:t>
            </a:r>
            <a:endParaRPr lang="en-US" dirty="0"/>
          </a:p>
        </p:txBody>
      </p:sp>
      <p:pic>
        <p:nvPicPr>
          <p:cNvPr id="276484" name="Picture 10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33400"/>
            <a:ext cx="9144000" cy="282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276486" name="Object 1030"/>
          <p:cNvGraphicFramePr>
            <a:graphicFrameLocks noChangeAspect="1"/>
          </p:cNvGraphicFramePr>
          <p:nvPr>
            <p:extLst>
              <p:ext uri="{D42A27DB-BD31-4B8C-83A1-F6EECF244321}">
                <p14:modId xmlns:p14="http://schemas.microsoft.com/office/powerpoint/2010/main" val="1191441170"/>
              </p:ext>
            </p:extLst>
          </p:nvPr>
        </p:nvGraphicFramePr>
        <p:xfrm>
          <a:off x="3357563" y="3200400"/>
          <a:ext cx="5786437" cy="4191000"/>
        </p:xfrm>
        <a:graphic>
          <a:graphicData uri="http://schemas.openxmlformats.org/presentationml/2006/ole">
            <mc:AlternateContent xmlns:mc="http://schemas.openxmlformats.org/markup-compatibility/2006">
              <mc:Choice xmlns:v="urn:schemas-microsoft-com:vml" Requires="v">
                <p:oleObj spid="_x0000_s1040" name="Artwork" r:id="rId5" imgW="8070071" imgH="5481745" progId="Adobe.Illustrator.10">
                  <p:embed/>
                </p:oleObj>
              </mc:Choice>
              <mc:Fallback>
                <p:oleObj name="Artwork" r:id="rId5" imgW="8070071" imgH="5481745" progId="Adobe.Illustrator.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200400"/>
                        <a:ext cx="5786437"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76487" name="Rectangle 1031"/>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endParaRPr>
          </a:p>
        </p:txBody>
      </p:sp>
      <p:sp>
        <p:nvSpPr>
          <p:cNvPr id="3" name="TextBox 2"/>
          <p:cNvSpPr txBox="1"/>
          <p:nvPr/>
        </p:nvSpPr>
        <p:spPr>
          <a:xfrm>
            <a:off x="152400" y="4876800"/>
            <a:ext cx="3124199" cy="1200328"/>
          </a:xfrm>
          <a:prstGeom prst="rect">
            <a:avLst/>
          </a:prstGeom>
          <a:noFill/>
        </p:spPr>
        <p:txBody>
          <a:bodyPr wrap="square" rtlCol="0">
            <a:spAutoFit/>
          </a:bodyPr>
          <a:lstStyle/>
          <a:p>
            <a:r>
              <a:rPr lang="en-US" sz="2400" dirty="0" smtClean="0"/>
              <a:t>Pronounced </a:t>
            </a:r>
            <a:r>
              <a:rPr lang="en-US" sz="2400" dirty="0" err="1" smtClean="0"/>
              <a:t>Moho</a:t>
            </a:r>
            <a:r>
              <a:rPr lang="en-US" sz="2400" dirty="0" smtClean="0"/>
              <a:t> beneath arc – where’s the delamination?</a:t>
            </a:r>
            <a:endParaRPr lang="en-US" sz="2400" dirty="0"/>
          </a:p>
        </p:txBody>
      </p:sp>
    </p:spTree>
    <p:extLst>
      <p:ext uri="{BB962C8B-B14F-4D97-AF65-F5344CB8AC3E}">
        <p14:creationId xmlns:p14="http://schemas.microsoft.com/office/powerpoint/2010/main" val="44941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9" name="Picture 3"/>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2133600" y="0"/>
            <a:ext cx="7467600" cy="5648325"/>
          </a:xfrm>
        </p:spPr>
      </p:pic>
      <p:sp>
        <p:nvSpPr>
          <p:cNvPr id="270338" name="Rectangle 2"/>
          <p:cNvSpPr>
            <a:spLocks noGrp="1" noChangeArrowheads="1"/>
          </p:cNvSpPr>
          <p:nvPr>
            <p:ph type="title"/>
          </p:nvPr>
        </p:nvSpPr>
        <p:spPr>
          <a:xfrm>
            <a:off x="0" y="304800"/>
            <a:ext cx="7772400" cy="800100"/>
          </a:xfrm>
        </p:spPr>
        <p:txBody>
          <a:bodyPr/>
          <a:lstStyle/>
          <a:p>
            <a:r>
              <a:rPr lang="en-US"/>
              <a:t>Seismogenic Zone</a:t>
            </a:r>
            <a:br>
              <a:rPr lang="en-US"/>
            </a:br>
            <a:r>
              <a:rPr lang="en-US" sz="2800"/>
              <a:t>The biggest earthquakes occur in subduction zones at depths of ~20-30 km</a:t>
            </a:r>
            <a:endParaRPr lang="en-US"/>
          </a:p>
        </p:txBody>
      </p:sp>
      <p:sp>
        <p:nvSpPr>
          <p:cNvPr id="27034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0342" name="Rectangle 6"/>
          <p:cNvSpPr>
            <a:spLocks noChangeArrowheads="1"/>
          </p:cNvSpPr>
          <p:nvPr/>
        </p:nvSpPr>
        <p:spPr bwMode="auto">
          <a:xfrm>
            <a:off x="0" y="4495800"/>
            <a:ext cx="7696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400">
                <a:solidFill>
                  <a:schemeClr val="tx2"/>
                </a:solidFill>
              </a:rPr>
              <a:t>the </a:t>
            </a:r>
            <a:r>
              <a:rPr lang="ja-JP" altLang="en-US" sz="2400">
                <a:solidFill>
                  <a:schemeClr val="tx2"/>
                </a:solidFill>
              </a:rPr>
              <a:t>‘</a:t>
            </a:r>
            <a:r>
              <a:rPr lang="en-US" sz="2400">
                <a:solidFill>
                  <a:schemeClr val="tx2"/>
                </a:solidFill>
              </a:rPr>
              <a:t>Seismogenic Zone</a:t>
            </a:r>
            <a:r>
              <a:rPr lang="ja-JP" altLang="en-US" sz="2400">
                <a:solidFill>
                  <a:schemeClr val="tx2"/>
                </a:solidFill>
              </a:rPr>
              <a:t>’</a:t>
            </a:r>
            <a:r>
              <a:rPr lang="en-US" sz="2400">
                <a:solidFill>
                  <a:schemeClr val="tx2"/>
                </a:solidFill>
              </a:rPr>
              <a:t> exists because of friction between the two plates: the geotherm controls the deepest point of brittle failure; this depth plus slab dip control the downdip length of the seismogenic zone, and the largest potential earthquake</a:t>
            </a:r>
            <a:endParaRPr lang="en-US" sz="4400">
              <a:solidFill>
                <a:schemeClr val="tx2"/>
              </a:solidFill>
            </a:endParaRPr>
          </a:p>
        </p:txBody>
      </p:sp>
    </p:spTree>
    <p:extLst>
      <p:ext uri="{BB962C8B-B14F-4D97-AF65-F5344CB8AC3E}">
        <p14:creationId xmlns:p14="http://schemas.microsoft.com/office/powerpoint/2010/main" val="380347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562600" y="2743200"/>
            <a:ext cx="3581400" cy="1104900"/>
          </a:xfrm>
        </p:spPr>
        <p:txBody>
          <a:bodyPr/>
          <a:lstStyle/>
          <a:p>
            <a:pPr algn="ctr"/>
            <a:r>
              <a:rPr lang="en-US" sz="3400"/>
              <a:t>Larger earthquakes are associated with higher convergence rates and continental arcs </a:t>
            </a:r>
            <a:r>
              <a:rPr lang="en-US" sz="3000"/>
              <a:t>(thicker crust, so longer seismogenic zone down-dip)</a:t>
            </a:r>
            <a:endParaRPr lang="en-US" sz="3800"/>
          </a:p>
        </p:txBody>
      </p:sp>
      <p:pic>
        <p:nvPicPr>
          <p:cNvPr id="90118" name="Picture 6"/>
          <p:cNvPicPr>
            <a:picLocks noGrp="1" noChangeAspect="1" noChangeArrowheads="1"/>
          </p:cNvPicPr>
          <p:nvPr>
            <p:ph type="clipArt" sz="half" idx="1"/>
          </p:nvPr>
        </p:nvPicPr>
        <p:blipFill>
          <a:blip r:embed="rId3">
            <a:extLst>
              <a:ext uri="{28A0092B-C50C-407E-A947-70E740481C1C}">
                <a14:useLocalDpi xmlns:a14="http://schemas.microsoft.com/office/drawing/2010/main"/>
              </a:ext>
            </a:extLst>
          </a:blip>
          <a:srcRect/>
          <a:stretch>
            <a:fillRect/>
          </a:stretch>
        </p:blipFill>
        <p:spPr>
          <a:xfrm>
            <a:off x="228600" y="0"/>
            <a:ext cx="5172075" cy="5867400"/>
          </a:xfrm>
        </p:spPr>
      </p:pic>
      <p:sp>
        <p:nvSpPr>
          <p:cNvPr id="90120" name="Text Box 8"/>
          <p:cNvSpPr txBox="1">
            <a:spLocks noChangeArrowheads="1"/>
          </p:cNvSpPr>
          <p:nvPr/>
        </p:nvSpPr>
        <p:spPr bwMode="auto">
          <a:xfrm>
            <a:off x="533400" y="6096000"/>
            <a:ext cx="807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00"/>
              <a:t>Diagonal lines are magnitudes of largest earthquakes (Stern 2002 Rev. Geophys.)</a:t>
            </a:r>
          </a:p>
        </p:txBody>
      </p:sp>
      <p:sp>
        <p:nvSpPr>
          <p:cNvPr id="90121" name="Rectangle 9"/>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747129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7842" name="Picture 2" descr="image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4648200"/>
            <a:ext cx="5715000" cy="1192213"/>
          </a:xfrm>
          <a:prstGeom prst="rect">
            <a:avLst/>
          </a:prstGeom>
          <a:noFill/>
          <a:extLst>
            <a:ext uri="{909E8E84-426E-40dd-AFC4-6F175D3DCCD1}">
              <a14:hiddenFill xmlns:a14="http://schemas.microsoft.com/office/drawing/2010/main">
                <a:solidFill>
                  <a:srgbClr val="FFFFFF"/>
                </a:solidFill>
              </a14:hiddenFill>
            </a:ext>
          </a:extLst>
        </p:spPr>
      </p:pic>
      <p:sp>
        <p:nvSpPr>
          <p:cNvPr id="547843" name="Rectangle 3"/>
          <p:cNvSpPr>
            <a:spLocks noGrp="1" noChangeArrowheads="1"/>
          </p:cNvSpPr>
          <p:nvPr>
            <p:ph type="title"/>
          </p:nvPr>
        </p:nvSpPr>
        <p:spPr>
          <a:xfrm>
            <a:off x="533400" y="381000"/>
            <a:ext cx="5410200" cy="1143000"/>
          </a:xfrm>
        </p:spPr>
        <p:txBody>
          <a:bodyPr/>
          <a:lstStyle/>
          <a:p>
            <a:r>
              <a:rPr lang="en-US">
                <a:latin typeface="Comic Sans MS" charset="0"/>
              </a:rPr>
              <a:t>The Subducting Pacific Plate</a:t>
            </a:r>
          </a:p>
        </p:txBody>
      </p:sp>
      <p:pic>
        <p:nvPicPr>
          <p:cNvPr id="5478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2076450"/>
            <a:ext cx="6858000" cy="27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784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72200" y="762000"/>
            <a:ext cx="24384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7846" name="AutoShape 6"/>
          <p:cNvSpPr>
            <a:spLocks noChangeArrowheads="1"/>
          </p:cNvSpPr>
          <p:nvPr/>
        </p:nvSpPr>
        <p:spPr bwMode="auto">
          <a:xfrm rot="811043">
            <a:off x="8001000" y="381000"/>
            <a:ext cx="257175" cy="823913"/>
          </a:xfrm>
          <a:prstGeom prst="downArrow">
            <a:avLst>
              <a:gd name="adj1" fmla="val 50000"/>
              <a:gd name="adj2" fmla="val 80093"/>
            </a:avLst>
          </a:prstGeom>
          <a:solidFill>
            <a:schemeClr val="folHlink"/>
          </a:solidFill>
          <a:ln w="28575">
            <a:solidFill>
              <a:schemeClr val="tx1"/>
            </a:solidFill>
            <a:miter lim="800000"/>
            <a:headEnd/>
            <a:tailEnd/>
          </a:ln>
        </p:spPr>
        <p:txBody>
          <a:bodyPr wrap="none" anchor="ctr"/>
          <a:lstStyle/>
          <a:p>
            <a:endParaRPr lang="en-US"/>
          </a:p>
        </p:txBody>
      </p:sp>
      <p:pic>
        <p:nvPicPr>
          <p:cNvPr id="547847" name="Picture 7" descr="Xeye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53400" y="76200"/>
            <a:ext cx="368300" cy="288925"/>
          </a:xfrm>
          <a:prstGeom prst="rect">
            <a:avLst/>
          </a:prstGeom>
          <a:noFill/>
          <a:extLst>
            <a:ext uri="{909E8E84-426E-40dd-AFC4-6F175D3DCCD1}">
              <a14:hiddenFill xmlns:a14="http://schemas.microsoft.com/office/drawing/2010/main">
                <a:solidFill>
                  <a:srgbClr val="FFFFFF"/>
                </a:solidFill>
              </a14:hiddenFill>
            </a:ext>
          </a:extLst>
        </p:spPr>
      </p:pic>
      <p:sp>
        <p:nvSpPr>
          <p:cNvPr id="547848" name="Rectangle 8"/>
          <p:cNvSpPr>
            <a:spLocks noChangeArrowheads="1"/>
          </p:cNvSpPr>
          <p:nvPr/>
        </p:nvSpPr>
        <p:spPr bwMode="auto">
          <a:xfrm>
            <a:off x="7848600" y="1295400"/>
            <a:ext cx="5334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47849" name="Text Box 9"/>
          <p:cNvSpPr txBox="1">
            <a:spLocks noChangeArrowheads="1"/>
          </p:cNvSpPr>
          <p:nvPr/>
        </p:nvSpPr>
        <p:spPr bwMode="auto">
          <a:xfrm>
            <a:off x="4343400" y="4438650"/>
            <a:ext cx="11969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Trench</a:t>
            </a:r>
          </a:p>
        </p:txBody>
      </p:sp>
      <p:sp>
        <p:nvSpPr>
          <p:cNvPr id="547850" name="Text Box 10"/>
          <p:cNvSpPr txBox="1">
            <a:spLocks noChangeArrowheads="1"/>
          </p:cNvSpPr>
          <p:nvPr/>
        </p:nvSpPr>
        <p:spPr bwMode="auto">
          <a:xfrm>
            <a:off x="5546725" y="4008438"/>
            <a:ext cx="1301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Forearc</a:t>
            </a:r>
          </a:p>
        </p:txBody>
      </p:sp>
      <p:sp>
        <p:nvSpPr>
          <p:cNvPr id="547851" name="Text Box 11"/>
          <p:cNvSpPr txBox="1">
            <a:spLocks noChangeArrowheads="1"/>
          </p:cNvSpPr>
          <p:nvPr/>
        </p:nvSpPr>
        <p:spPr bwMode="auto">
          <a:xfrm>
            <a:off x="838200" y="2305050"/>
            <a:ext cx="1852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Pacfic Plate</a:t>
            </a:r>
          </a:p>
        </p:txBody>
      </p:sp>
      <p:sp>
        <p:nvSpPr>
          <p:cNvPr id="547852" name="AutoShape 12"/>
          <p:cNvSpPr>
            <a:spLocks noChangeArrowheads="1"/>
          </p:cNvSpPr>
          <p:nvPr/>
        </p:nvSpPr>
        <p:spPr bwMode="auto">
          <a:xfrm rot="-1387298">
            <a:off x="4191000" y="4210050"/>
            <a:ext cx="257175" cy="985838"/>
          </a:xfrm>
          <a:prstGeom prst="upDownArrow">
            <a:avLst>
              <a:gd name="adj1" fmla="val 50000"/>
              <a:gd name="adj2" fmla="val 76667"/>
            </a:avLst>
          </a:prstGeom>
          <a:solidFill>
            <a:schemeClr val="accent1"/>
          </a:solidFill>
          <a:ln w="9525">
            <a:solidFill>
              <a:schemeClr val="tx1"/>
            </a:solidFill>
            <a:miter lim="800000"/>
            <a:headEnd/>
            <a:tailEnd/>
          </a:ln>
        </p:spPr>
        <p:txBody>
          <a:bodyPr wrap="none" anchor="ctr"/>
          <a:lstStyle/>
          <a:p>
            <a:endParaRPr lang="en-US"/>
          </a:p>
        </p:txBody>
      </p:sp>
      <p:sp>
        <p:nvSpPr>
          <p:cNvPr id="547853" name="AutoShape 13"/>
          <p:cNvSpPr>
            <a:spLocks noChangeArrowheads="1"/>
          </p:cNvSpPr>
          <p:nvPr/>
        </p:nvSpPr>
        <p:spPr bwMode="auto">
          <a:xfrm>
            <a:off x="2971800" y="2228850"/>
            <a:ext cx="152400" cy="1143000"/>
          </a:xfrm>
          <a:prstGeom prst="downArrow">
            <a:avLst>
              <a:gd name="adj1" fmla="val 50000"/>
              <a:gd name="adj2" fmla="val 187500"/>
            </a:avLst>
          </a:prstGeom>
          <a:solidFill>
            <a:schemeClr val="accent1"/>
          </a:solidFill>
          <a:ln w="9525">
            <a:solidFill>
              <a:schemeClr val="tx1"/>
            </a:solidFill>
            <a:miter lim="800000"/>
            <a:headEnd/>
            <a:tailEnd/>
          </a:ln>
        </p:spPr>
        <p:txBody>
          <a:bodyPr wrap="none" anchor="ctr"/>
          <a:lstStyle/>
          <a:p>
            <a:endParaRPr lang="en-US"/>
          </a:p>
        </p:txBody>
      </p:sp>
      <p:sp>
        <p:nvSpPr>
          <p:cNvPr id="547854" name="Text Box 14"/>
          <p:cNvSpPr txBox="1">
            <a:spLocks noChangeArrowheads="1"/>
          </p:cNvSpPr>
          <p:nvPr/>
        </p:nvSpPr>
        <p:spPr bwMode="auto">
          <a:xfrm>
            <a:off x="2308225" y="1771650"/>
            <a:ext cx="15779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Seamount</a:t>
            </a:r>
          </a:p>
        </p:txBody>
      </p:sp>
      <p:sp>
        <p:nvSpPr>
          <p:cNvPr id="547855" name="AutoShape 15"/>
          <p:cNvSpPr>
            <a:spLocks noChangeArrowheads="1"/>
          </p:cNvSpPr>
          <p:nvPr/>
        </p:nvSpPr>
        <p:spPr bwMode="auto">
          <a:xfrm rot="654337">
            <a:off x="2286000" y="3448050"/>
            <a:ext cx="180975" cy="1519238"/>
          </a:xfrm>
          <a:prstGeom prst="upDownArrow">
            <a:avLst>
              <a:gd name="adj1" fmla="val 50000"/>
              <a:gd name="adj2" fmla="val 167895"/>
            </a:avLst>
          </a:prstGeom>
          <a:solidFill>
            <a:schemeClr val="accent1"/>
          </a:solidFill>
          <a:ln w="9525">
            <a:solidFill>
              <a:schemeClr val="tx1"/>
            </a:solidFill>
            <a:miter lim="800000"/>
            <a:headEnd/>
            <a:tailEnd/>
          </a:ln>
        </p:spPr>
        <p:txBody>
          <a:bodyPr wrap="none" anchor="ctr"/>
          <a:lstStyle/>
          <a:p>
            <a:endParaRPr lang="en-US"/>
          </a:p>
        </p:txBody>
      </p:sp>
      <p:sp>
        <p:nvSpPr>
          <p:cNvPr id="547856" name="Text Box 16"/>
          <p:cNvSpPr txBox="1">
            <a:spLocks noChangeArrowheads="1"/>
          </p:cNvSpPr>
          <p:nvPr/>
        </p:nvSpPr>
        <p:spPr bwMode="auto">
          <a:xfrm>
            <a:off x="2438400" y="4057650"/>
            <a:ext cx="12096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Normal</a:t>
            </a:r>
          </a:p>
          <a:p>
            <a:r>
              <a:rPr lang="en-US" sz="2400">
                <a:latin typeface="Comic Sans MS" charset="0"/>
                <a:cs typeface="ＭＳ Ｐゴシック" charset="0"/>
              </a:rPr>
              <a:t>Faults</a:t>
            </a:r>
          </a:p>
        </p:txBody>
      </p:sp>
      <p:pic>
        <p:nvPicPr>
          <p:cNvPr id="547857" name="Picture 17" descr="11_0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58000" y="5715000"/>
            <a:ext cx="1981200" cy="838200"/>
          </a:xfrm>
          <a:prstGeom prst="rect">
            <a:avLst/>
          </a:prstGeom>
          <a:noFill/>
          <a:extLst>
            <a:ext uri="{909E8E84-426E-40dd-AFC4-6F175D3DCCD1}">
              <a14:hiddenFill xmlns:a14="http://schemas.microsoft.com/office/drawing/2010/main">
                <a:solidFill>
                  <a:srgbClr val="FFFFFF"/>
                </a:solidFill>
              </a14:hiddenFill>
            </a:ext>
          </a:extLst>
        </p:spPr>
      </p:pic>
      <p:sp>
        <p:nvSpPr>
          <p:cNvPr id="547858" name="AutoShape 18"/>
          <p:cNvSpPr>
            <a:spLocks noChangeArrowheads="1"/>
          </p:cNvSpPr>
          <p:nvPr/>
        </p:nvSpPr>
        <p:spPr bwMode="auto">
          <a:xfrm>
            <a:off x="7848600" y="5181600"/>
            <a:ext cx="76200" cy="762000"/>
          </a:xfrm>
          <a:prstGeom prst="down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sp>
        <p:nvSpPr>
          <p:cNvPr id="547859" name="Text Box 19"/>
          <p:cNvSpPr txBox="1">
            <a:spLocks noChangeArrowheads="1"/>
          </p:cNvSpPr>
          <p:nvPr/>
        </p:nvSpPr>
        <p:spPr bwMode="auto">
          <a:xfrm>
            <a:off x="7315200" y="4724400"/>
            <a:ext cx="12715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Tension</a:t>
            </a:r>
          </a:p>
        </p:txBody>
      </p:sp>
      <p:pic>
        <p:nvPicPr>
          <p:cNvPr id="547860" name="Picture 2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81800" y="2667000"/>
            <a:ext cx="2209800" cy="162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p:cNvPicPr>
            <a:picLocks noChangeAspect="1"/>
          </p:cNvPicPr>
          <p:nvPr/>
        </p:nvPicPr>
        <p:blipFill>
          <a:blip r:embed="rId3"/>
          <a:stretch>
            <a:fillRect/>
          </a:stretch>
        </p:blipFill>
        <p:spPr>
          <a:xfrm>
            <a:off x="698500" y="0"/>
            <a:ext cx="7746578" cy="6858000"/>
          </a:xfrm>
          <a:prstGeom prst="rect">
            <a:avLst/>
          </a:prstGeom>
        </p:spPr>
      </p:pic>
    </p:spTree>
    <p:extLst>
      <p:ext uri="{BB962C8B-B14F-4D97-AF65-F5344CB8AC3E}">
        <p14:creationId xmlns:p14="http://schemas.microsoft.com/office/powerpoint/2010/main" val="246233612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a:t>Earthquake Cycle</a:t>
            </a:r>
          </a:p>
        </p:txBody>
      </p:sp>
      <p:pic>
        <p:nvPicPr>
          <p:cNvPr id="271363" name="Picture 3"/>
          <p:cNvPicPr>
            <a:picLocks noGrp="1" noChangeAspect="1" noChangeArrowheads="1"/>
          </p:cNvPicPr>
          <p:nvPr>
            <p:ph type="clipArt" sz="half" idx="1"/>
          </p:nvPr>
        </p:nvPicPr>
        <p:blipFill>
          <a:blip r:embed="rId3">
            <a:extLst>
              <a:ext uri="{28A0092B-C50C-407E-A947-70E740481C1C}">
                <a14:useLocalDpi xmlns:a14="http://schemas.microsoft.com/office/drawing/2010/main"/>
              </a:ext>
            </a:extLst>
          </a:blip>
          <a:srcRect/>
          <a:stretch>
            <a:fillRect/>
          </a:stretch>
        </p:blipFill>
        <p:spPr>
          <a:xfrm>
            <a:off x="0" y="1676400"/>
            <a:ext cx="4343400" cy="2225675"/>
          </a:xfrm>
          <a:ln/>
        </p:spPr>
      </p:pic>
      <p:pic>
        <p:nvPicPr>
          <p:cNvPr id="27136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5800" y="1676400"/>
            <a:ext cx="49498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1365" name="Text Box 5"/>
          <p:cNvSpPr txBox="1">
            <a:spLocks noChangeArrowheads="1"/>
          </p:cNvSpPr>
          <p:nvPr/>
        </p:nvSpPr>
        <p:spPr bwMode="auto">
          <a:xfrm>
            <a:off x="609600" y="4267200"/>
            <a:ext cx="35972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a:t>Interseismic period:</a:t>
            </a:r>
          </a:p>
          <a:p>
            <a:r>
              <a:rPr lang="en-US" sz="3200"/>
              <a:t>Strain builds up for decades or centuries</a:t>
            </a:r>
          </a:p>
        </p:txBody>
      </p:sp>
      <p:sp>
        <p:nvSpPr>
          <p:cNvPr id="271366" name="Text Box 6"/>
          <p:cNvSpPr txBox="1">
            <a:spLocks noChangeArrowheads="1"/>
          </p:cNvSpPr>
          <p:nvPr/>
        </p:nvSpPr>
        <p:spPr bwMode="auto">
          <a:xfrm>
            <a:off x="4724400" y="4267200"/>
            <a:ext cx="35972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a:t>Coseismic period:</a:t>
            </a:r>
          </a:p>
          <a:p>
            <a:r>
              <a:rPr lang="en-US" sz="3200"/>
              <a:t>Strain is released in a few minutes</a:t>
            </a:r>
          </a:p>
        </p:txBody>
      </p:sp>
      <p:sp>
        <p:nvSpPr>
          <p:cNvPr id="271367"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1059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0"/>
            <a:ext cx="5867400" cy="495300"/>
          </a:xfrm>
        </p:spPr>
        <p:txBody>
          <a:bodyPr/>
          <a:lstStyle/>
          <a:p>
            <a:r>
              <a:rPr lang="en-US" sz="3200"/>
              <a:t>Dec. 26 2004 Magnitude 9.0</a:t>
            </a:r>
            <a:endParaRPr lang="en-US"/>
          </a:p>
        </p:txBody>
      </p:sp>
      <p:pic>
        <p:nvPicPr>
          <p:cNvPr id="27443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498475"/>
            <a:ext cx="4794250" cy="2930525"/>
          </a:xfrm>
          <a:prstGeom prst="rect">
            <a:avLst/>
          </a:prstGeom>
          <a:noFill/>
          <a:extLst>
            <a:ext uri="{909E8E84-426E-40dd-AFC4-6F175D3DCCD1}">
              <a14:hiddenFill xmlns:a14="http://schemas.microsoft.com/office/drawing/2010/main">
                <a:solidFill>
                  <a:srgbClr val="FFFFFF"/>
                </a:solidFill>
              </a14:hiddenFill>
            </a:ext>
          </a:extLst>
        </p:spPr>
      </p:pic>
      <p:pic>
        <p:nvPicPr>
          <p:cNvPr id="27443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0850" y="3962400"/>
            <a:ext cx="4883150" cy="2895600"/>
          </a:xfrm>
          <a:prstGeom prst="rect">
            <a:avLst/>
          </a:prstGeom>
          <a:noFill/>
          <a:extLst>
            <a:ext uri="{909E8E84-426E-40dd-AFC4-6F175D3DCCD1}">
              <a14:hiddenFill xmlns:a14="http://schemas.microsoft.com/office/drawing/2010/main">
                <a:solidFill>
                  <a:srgbClr val="FFFFFF"/>
                </a:solidFill>
              </a14:hiddenFill>
            </a:ext>
          </a:extLst>
        </p:spPr>
      </p:pic>
      <p:sp>
        <p:nvSpPr>
          <p:cNvPr id="274437" name="Text Box 5"/>
          <p:cNvSpPr txBox="1">
            <a:spLocks noChangeArrowheads="1"/>
          </p:cNvSpPr>
          <p:nvPr/>
        </p:nvSpPr>
        <p:spPr bwMode="auto">
          <a:xfrm>
            <a:off x="4876800" y="3429000"/>
            <a:ext cx="3484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Banda Aceh before &amp; after</a:t>
            </a:r>
            <a:endParaRPr lang="en-US" sz="3200"/>
          </a:p>
        </p:txBody>
      </p:sp>
      <p:sp>
        <p:nvSpPr>
          <p:cNvPr id="274438" name="Text Box 6"/>
          <p:cNvSpPr txBox="1">
            <a:spLocks noChangeArrowheads="1"/>
          </p:cNvSpPr>
          <p:nvPr/>
        </p:nvSpPr>
        <p:spPr bwMode="auto">
          <a:xfrm>
            <a:off x="1524000" y="3657600"/>
            <a:ext cx="168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Banda Aceh</a:t>
            </a:r>
          </a:p>
        </p:txBody>
      </p:sp>
      <p:sp>
        <p:nvSpPr>
          <p:cNvPr id="274439" name="Line 7"/>
          <p:cNvSpPr>
            <a:spLocks noChangeShapeType="1"/>
          </p:cNvSpPr>
          <p:nvPr/>
        </p:nvSpPr>
        <p:spPr bwMode="auto">
          <a:xfrm flipH="1">
            <a:off x="1143000" y="40386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74440" name="Picture 8"/>
          <p:cNvPicPr>
            <a:picLocks noGrp="1" noChangeAspect="1" noChangeArrowheads="1"/>
          </p:cNvPicPr>
          <p:nvPr>
            <p:ph type="clipArt" sz="half" idx="1"/>
          </p:nvPr>
        </p:nvPicPr>
        <p:blipFill>
          <a:blip r:embed="rId5">
            <a:extLst>
              <a:ext uri="{28A0092B-C50C-407E-A947-70E740481C1C}">
                <a14:useLocalDpi xmlns:a14="http://schemas.microsoft.com/office/drawing/2010/main"/>
              </a:ext>
            </a:extLst>
          </a:blip>
          <a:srcRect/>
          <a:stretch>
            <a:fillRect/>
          </a:stretch>
        </p:blipFill>
        <p:spPr>
          <a:xfrm>
            <a:off x="0" y="914400"/>
            <a:ext cx="3962400" cy="3929063"/>
          </a:xfrm>
          <a:ln/>
        </p:spPr>
      </p:pic>
      <p:sp>
        <p:nvSpPr>
          <p:cNvPr id="274441" name="Text Box 9"/>
          <p:cNvSpPr txBox="1">
            <a:spLocks noChangeArrowheads="1"/>
          </p:cNvSpPr>
          <p:nvPr/>
        </p:nvSpPr>
        <p:spPr bwMode="auto">
          <a:xfrm>
            <a:off x="228600" y="4953000"/>
            <a:ext cx="3902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a:t>Tectonic subsidence, not tsunami damage</a:t>
            </a:r>
          </a:p>
        </p:txBody>
      </p:sp>
      <p:sp>
        <p:nvSpPr>
          <p:cNvPr id="274442" name="Rectangle 10"/>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937205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9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930900" cy="374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9891" name="Rectangle 3"/>
          <p:cNvSpPr>
            <a:spLocks noGrp="1" noChangeArrowheads="1"/>
          </p:cNvSpPr>
          <p:nvPr>
            <p:ph type="title"/>
          </p:nvPr>
        </p:nvSpPr>
        <p:spPr>
          <a:xfrm>
            <a:off x="533400" y="0"/>
            <a:ext cx="5410200" cy="990600"/>
          </a:xfrm>
        </p:spPr>
        <p:txBody>
          <a:bodyPr/>
          <a:lstStyle/>
          <a:p>
            <a:r>
              <a:rPr lang="en-US">
                <a:latin typeface="Comic Sans MS" charset="0"/>
              </a:rPr>
              <a:t>The Forearc</a:t>
            </a:r>
          </a:p>
        </p:txBody>
      </p:sp>
      <p:pic>
        <p:nvPicPr>
          <p:cNvPr id="54989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2200" y="228600"/>
            <a:ext cx="24384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9893" name="AutoShape 5"/>
          <p:cNvSpPr>
            <a:spLocks noChangeArrowheads="1"/>
          </p:cNvSpPr>
          <p:nvPr/>
        </p:nvSpPr>
        <p:spPr bwMode="auto">
          <a:xfrm rot="10000914">
            <a:off x="8077200" y="1295400"/>
            <a:ext cx="257175" cy="823913"/>
          </a:xfrm>
          <a:prstGeom prst="downArrow">
            <a:avLst>
              <a:gd name="adj1" fmla="val 50000"/>
              <a:gd name="adj2" fmla="val 80093"/>
            </a:avLst>
          </a:prstGeom>
          <a:solidFill>
            <a:schemeClr val="folHlink"/>
          </a:solidFill>
          <a:ln w="28575">
            <a:solidFill>
              <a:schemeClr val="tx1"/>
            </a:solidFill>
            <a:miter lim="800000"/>
            <a:headEnd/>
            <a:tailEnd/>
          </a:ln>
        </p:spPr>
        <p:txBody>
          <a:bodyPr wrap="none" anchor="ctr"/>
          <a:lstStyle/>
          <a:p>
            <a:endParaRPr lang="en-US"/>
          </a:p>
        </p:txBody>
      </p:sp>
      <p:pic>
        <p:nvPicPr>
          <p:cNvPr id="549894" name="Picture 6" descr="Xeye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29600" y="2133600"/>
            <a:ext cx="368300" cy="288925"/>
          </a:xfrm>
          <a:prstGeom prst="rect">
            <a:avLst/>
          </a:prstGeom>
          <a:noFill/>
          <a:extLst>
            <a:ext uri="{909E8E84-426E-40dd-AFC4-6F175D3DCCD1}">
              <a14:hiddenFill xmlns:a14="http://schemas.microsoft.com/office/drawing/2010/main">
                <a:solidFill>
                  <a:srgbClr val="FFFFFF"/>
                </a:solidFill>
              </a14:hiddenFill>
            </a:ext>
          </a:extLst>
        </p:spPr>
      </p:pic>
      <p:sp>
        <p:nvSpPr>
          <p:cNvPr id="549895" name="Rectangle 7"/>
          <p:cNvSpPr>
            <a:spLocks noChangeArrowheads="1"/>
          </p:cNvSpPr>
          <p:nvPr/>
        </p:nvSpPr>
        <p:spPr bwMode="auto">
          <a:xfrm>
            <a:off x="7696200" y="381000"/>
            <a:ext cx="5334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549896"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400000">
            <a:off x="2260600" y="2540000"/>
            <a:ext cx="2133600"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9897"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34000" y="3048000"/>
            <a:ext cx="38100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9898" name="AutoShape 10"/>
          <p:cNvSpPr>
            <a:spLocks noChangeArrowheads="1"/>
          </p:cNvSpPr>
          <p:nvPr/>
        </p:nvSpPr>
        <p:spPr bwMode="auto">
          <a:xfrm>
            <a:off x="3886200" y="1295400"/>
            <a:ext cx="152400" cy="442913"/>
          </a:xfrm>
          <a:prstGeom prst="downArrow">
            <a:avLst>
              <a:gd name="adj1" fmla="val 50000"/>
              <a:gd name="adj2" fmla="val 72656"/>
            </a:avLst>
          </a:prstGeom>
          <a:solidFill>
            <a:schemeClr val="accent1"/>
          </a:solidFill>
          <a:ln w="9525">
            <a:solidFill>
              <a:schemeClr val="tx1"/>
            </a:solidFill>
            <a:miter lim="800000"/>
            <a:headEnd/>
            <a:tailEnd/>
          </a:ln>
        </p:spPr>
        <p:txBody>
          <a:bodyPr wrap="none" anchor="ctr"/>
          <a:lstStyle/>
          <a:p>
            <a:endParaRPr lang="en-US"/>
          </a:p>
        </p:txBody>
      </p:sp>
      <p:sp>
        <p:nvSpPr>
          <p:cNvPr id="549899" name="Text Box 11"/>
          <p:cNvSpPr txBox="1">
            <a:spLocks noChangeArrowheads="1"/>
          </p:cNvSpPr>
          <p:nvPr/>
        </p:nvSpPr>
        <p:spPr bwMode="auto">
          <a:xfrm>
            <a:off x="3717925" y="884238"/>
            <a:ext cx="11969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Trench</a:t>
            </a:r>
          </a:p>
        </p:txBody>
      </p:sp>
      <p:sp>
        <p:nvSpPr>
          <p:cNvPr id="549900" name="Text Box 12"/>
          <p:cNvSpPr txBox="1">
            <a:spLocks noChangeArrowheads="1"/>
          </p:cNvSpPr>
          <p:nvPr/>
        </p:nvSpPr>
        <p:spPr bwMode="auto">
          <a:xfrm>
            <a:off x="304800" y="6477000"/>
            <a:ext cx="15351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latin typeface="Comic Sans MS" charset="0"/>
                <a:cs typeface="ＭＳ Ｐゴシック" charset="0"/>
              </a:rPr>
              <a:t>Oakley et al., 2007</a:t>
            </a:r>
          </a:p>
        </p:txBody>
      </p:sp>
      <p:sp>
        <p:nvSpPr>
          <p:cNvPr id="549901" name="Text Box 13"/>
          <p:cNvSpPr txBox="1">
            <a:spLocks noChangeArrowheads="1"/>
          </p:cNvSpPr>
          <p:nvPr/>
        </p:nvSpPr>
        <p:spPr bwMode="auto">
          <a:xfrm>
            <a:off x="7608888" y="4906963"/>
            <a:ext cx="1535112"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latin typeface="Comic Sans MS" charset="0"/>
                <a:cs typeface="ＭＳ Ｐゴシック" charset="0"/>
              </a:rPr>
              <a:t>Oakley et al., 2007</a:t>
            </a:r>
          </a:p>
        </p:txBody>
      </p:sp>
      <p:sp>
        <p:nvSpPr>
          <p:cNvPr id="549902" name="AutoShape 14"/>
          <p:cNvSpPr>
            <a:spLocks noChangeArrowheads="1"/>
          </p:cNvSpPr>
          <p:nvPr/>
        </p:nvSpPr>
        <p:spPr bwMode="auto">
          <a:xfrm rot="981635">
            <a:off x="2133600" y="2133600"/>
            <a:ext cx="152400" cy="1295400"/>
          </a:xfrm>
          <a:prstGeom prst="upArrow">
            <a:avLst>
              <a:gd name="adj1" fmla="val 50000"/>
              <a:gd name="adj2" fmla="val 212500"/>
            </a:avLst>
          </a:prstGeom>
          <a:solidFill>
            <a:schemeClr val="accent1"/>
          </a:solidFill>
          <a:ln w="9525">
            <a:solidFill>
              <a:schemeClr val="tx1"/>
            </a:solidFill>
            <a:miter lim="800000"/>
            <a:headEnd/>
            <a:tailEnd/>
          </a:ln>
        </p:spPr>
        <p:txBody>
          <a:bodyPr wrap="none" anchor="ctr"/>
          <a:lstStyle/>
          <a:p>
            <a:endParaRPr lang="en-US"/>
          </a:p>
        </p:txBody>
      </p:sp>
      <p:sp>
        <p:nvSpPr>
          <p:cNvPr id="549903" name="Text Box 15"/>
          <p:cNvSpPr txBox="1">
            <a:spLocks noChangeArrowheads="1"/>
          </p:cNvSpPr>
          <p:nvPr/>
        </p:nvSpPr>
        <p:spPr bwMode="auto">
          <a:xfrm>
            <a:off x="1219200" y="3352800"/>
            <a:ext cx="1955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a:latin typeface="Comic Sans MS" charset="0"/>
                <a:cs typeface="ＭＳ Ｐゴシック" charset="0"/>
              </a:rPr>
              <a:t>Serpentine</a:t>
            </a:r>
          </a:p>
          <a:p>
            <a:r>
              <a:rPr lang="en-US" sz="2400">
                <a:latin typeface="Comic Sans MS" charset="0"/>
                <a:cs typeface="ＭＳ Ｐゴシック" charset="0"/>
              </a:rPr>
              <a:t>Mud Volcano</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533400" y="0"/>
            <a:ext cx="5410200" cy="990600"/>
          </a:xfrm>
        </p:spPr>
        <p:txBody>
          <a:bodyPr/>
          <a:lstStyle/>
          <a:p>
            <a:r>
              <a:rPr lang="en-US">
                <a:latin typeface="Comic Sans MS" charset="0"/>
              </a:rPr>
              <a:t>The Forearc</a:t>
            </a:r>
          </a:p>
        </p:txBody>
      </p:sp>
      <p:pic>
        <p:nvPicPr>
          <p:cNvPr id="55193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2200" y="228600"/>
            <a:ext cx="24384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1940" name="Rectangle 4"/>
          <p:cNvSpPr>
            <a:spLocks noChangeArrowheads="1"/>
          </p:cNvSpPr>
          <p:nvPr/>
        </p:nvSpPr>
        <p:spPr bwMode="auto">
          <a:xfrm>
            <a:off x="7543800" y="1295400"/>
            <a:ext cx="5334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551941" name="Picture 5" descr="forearc"/>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1143000"/>
            <a:ext cx="69342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5519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00000">
            <a:off x="2260600" y="2540000"/>
            <a:ext cx="2133600"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1943" name="Text Box 7"/>
          <p:cNvSpPr txBox="1">
            <a:spLocks noChangeArrowheads="1"/>
          </p:cNvSpPr>
          <p:nvPr/>
        </p:nvSpPr>
        <p:spPr bwMode="auto">
          <a:xfrm>
            <a:off x="304800" y="6477000"/>
            <a:ext cx="15351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latin typeface="Comic Sans MS" charset="0"/>
                <a:cs typeface="ＭＳ Ｐゴシック" charset="0"/>
              </a:rPr>
              <a:t>Oakley et al., 2007</a:t>
            </a:r>
          </a:p>
        </p:txBody>
      </p:sp>
      <p:pic>
        <p:nvPicPr>
          <p:cNvPr id="551944" name="Picture 8" descr="050104_cascadia_subduction_0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77000" y="4038600"/>
            <a:ext cx="2509838" cy="1598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1"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 b="0" i="1"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Designs:Professional</Template>
  <TotalTime>5259</TotalTime>
  <Words>1675</Words>
  <Application>Microsoft Macintosh PowerPoint</Application>
  <PresentationFormat>On-screen Show (4:3)</PresentationFormat>
  <Paragraphs>355</Paragraphs>
  <Slides>72</Slides>
  <Notes>70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72</vt:i4>
      </vt:variant>
    </vt:vector>
  </HeadingPairs>
  <TitlesOfParts>
    <vt:vector size="75" baseType="lpstr">
      <vt:lpstr>Professional</vt:lpstr>
      <vt:lpstr>Office Theme</vt:lpstr>
      <vt:lpstr>Artwork</vt:lpstr>
      <vt:lpstr>PowerPoint Presentation</vt:lpstr>
      <vt:lpstr>Focus in “Subduction  Zones” lecture was on the downgoing plate.    Focus in this lecture will be on the response of the overriding plate, and on continental growth and destruction  Convergent margin ~ over-riding plate of subduction zone. </vt:lpstr>
      <vt:lpstr>Arc-Trench Systems: The crust’s response to and record of subduction</vt:lpstr>
      <vt:lpstr>Lecture 8: Subduction Zones Dehydration reactions in subducted materials release water</vt:lpstr>
      <vt:lpstr>PowerPoint Presentation</vt:lpstr>
      <vt:lpstr>PowerPoint Presentation</vt:lpstr>
      <vt:lpstr>The Subducting Pacific Plate</vt:lpstr>
      <vt:lpstr>The Forearc</vt:lpstr>
      <vt:lpstr>The Forearc</vt:lpstr>
      <vt:lpstr>The Arc</vt:lpstr>
      <vt:lpstr>The Arc: Other Hazards</vt:lpstr>
      <vt:lpstr>The Backarc</vt:lpstr>
      <vt:lpstr>The Backarc</vt:lpstr>
      <vt:lpstr>Keep in mind: 1) Not all arcs have the textbook “Convex-outward” appearance (e.g. Tonga-Kermadec)  2) Not all arcs consist of islands (e.g. Cascadia)  3) Arcs are broad (~200-km wide) crustal tracts  4) Arcs typically persist for several tens to hundreds of millions of years (volcanoes only persist for several Ma)</vt:lpstr>
      <vt:lpstr>PowerPoint Presentation</vt:lpstr>
      <vt:lpstr>PowerPoint Presentation</vt:lpstr>
      <vt:lpstr>Architecture of an arc-trench system</vt:lpstr>
      <vt:lpstr>What are the most important controls on convergent margin deformation?</vt:lpstr>
      <vt:lpstr>The (possible) importance of lithosphere age:  older lithosphere is denser (considering only the cooling effect, no phase changes)</vt:lpstr>
      <vt:lpstr>Oblique Convergence</vt:lpstr>
      <vt:lpstr>Sumatran Fault</vt:lpstr>
      <vt:lpstr>What are the most important controls on convergent margin deformation?</vt:lpstr>
      <vt:lpstr>Forearc basin vs. accretionary prism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Sediment Accretion vs. Subduction ‘Erosion’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Generic Model for Subduction Erosion</vt:lpstr>
      <vt:lpstr>Subduction of Seamounts Disrupts the Accretionary Prism</vt:lpstr>
      <vt:lpstr>Subducting Seamounts in the Middle America Trench and Subduction Erosion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 magmatic crustal structure: What is the composition?   What is the volume?</vt:lpstr>
      <vt:lpstr>Stern &amp; Scholl, IGR, 2010</vt:lpstr>
      <vt:lpstr>Velocity Structures of Island Arcs: dominantly “basaltic”</vt:lpstr>
      <vt:lpstr>Continental Crust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Wide-angle and CCP images of Cascadia</vt:lpstr>
      <vt:lpstr>Seismogenic Zone The biggest earthquakes occur in subduction zones at depths of ~20-30 km</vt:lpstr>
      <vt:lpstr>Larger earthquakes are associated with higher convergence rates and continental arcs (thicker crust, so longer seismogenic zone down-dip)</vt:lpstr>
      <vt:lpstr>PowerPoint Presentation</vt:lpstr>
      <vt:lpstr>Earthquake Cycle</vt:lpstr>
      <vt:lpstr>Dec. 26 2004 Magnitude 9.0</vt:lpstr>
    </vt:vector>
  </TitlesOfParts>
  <Company>UT Dallas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Subduction Zones</dc:title>
  <dc:creator>Robert J. Stern</dc:creator>
  <cp:lastModifiedBy>Simon Klemperer</cp:lastModifiedBy>
  <cp:revision>305</cp:revision>
  <cp:lastPrinted>2013-02-14T19:45:26Z</cp:lastPrinted>
  <dcterms:created xsi:type="dcterms:W3CDTF">2002-10-08T02:30:25Z</dcterms:created>
  <dcterms:modified xsi:type="dcterms:W3CDTF">2013-03-12T21:15:59Z</dcterms:modified>
</cp:coreProperties>
</file>